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67" r:id="rId5"/>
    <p:sldId id="268" r:id="rId6"/>
    <p:sldId id="269" r:id="rId7"/>
    <p:sldId id="271" r:id="rId8"/>
    <p:sldId id="272" r:id="rId9"/>
    <p:sldId id="273" r:id="rId10"/>
    <p:sldId id="270" r:id="rId11"/>
    <p:sldId id="266" r:id="rId12"/>
    <p:sldId id="274" r:id="rId13"/>
    <p:sldId id="275" r:id="rId14"/>
    <p:sldId id="276" r:id="rId15"/>
    <p:sldId id="262" r:id="rId16"/>
    <p:sldId id="277" r:id="rId17"/>
    <p:sldId id="264" r:id="rId18"/>
    <p:sldId id="265" r:id="rId19"/>
  </p:sldIdLst>
  <p:sldSz cx="9144000" cy="5143500" type="screen16x9"/>
  <p:notesSz cx="6858000" cy="9144000"/>
  <p:embeddedFontLst>
    <p:embeddedFont>
      <p:font typeface="Microsoft Yi Baiti" panose="03000500000000000000" pitchFamily="66" charset="0"/>
      <p:regular r:id="rId21"/>
    </p:embeddedFont>
    <p:embeddedFont>
      <p:font typeface="Mistral" panose="03090702030407020403" pitchFamily="66" charset="0"/>
      <p:regular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97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66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459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62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809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47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ultinational_corpora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hyperlink" Target="https://en.wikipedia.org/wiki/Amazon_(company)" TargetMode="External"/><Relationship Id="rId4" Type="http://schemas.openxmlformats.org/officeDocument/2006/relationships/hyperlink" Target="https://en.wikipedia.org/wiki/Technology_compan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start-here/#getstarted" TargetMode="External"/><Relationship Id="rId7" Type="http://schemas.openxmlformats.org/officeDocument/2006/relationships/hyperlink" Target="https://www.investopedia.com/terms/d/deep-learning.asp"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roww.in/us-stocks/aapl" TargetMode="External"/><Relationship Id="rId5" Type="http://schemas.openxmlformats.org/officeDocument/2006/relationships/hyperlink" Target="https://www.sas.com/en_us/insights/analytics/machine-learning.html" TargetMode="External"/><Relationship Id="rId4" Type="http://schemas.openxmlformats.org/officeDocument/2006/relationships/hyperlink" Target="https://colah.github.io/posts/2015-08-Understanding-LST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209800" y="675295"/>
            <a:ext cx="7763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dirty="0">
                <a:latin typeface="Mistral" panose="03090702030407020403" pitchFamily="66" charset="0"/>
              </a:rPr>
              <a:t>STOCK PRICE PREDICTION </a:t>
            </a:r>
            <a:endParaRPr sz="4800" dirty="0">
              <a:latin typeface="Mistral" panose="03090702030407020403" pitchFamily="66" charset="0"/>
            </a:endParaRPr>
          </a:p>
        </p:txBody>
      </p:sp>
      <p:sp>
        <p:nvSpPr>
          <p:cNvPr id="2" name="TextBox 1">
            <a:extLst>
              <a:ext uri="{FF2B5EF4-FFF2-40B4-BE49-F238E27FC236}">
                <a16:creationId xmlns:a16="http://schemas.microsoft.com/office/drawing/2014/main" id="{D2C9B882-2C06-28C9-D0BC-FD24D2134B3B}"/>
              </a:ext>
            </a:extLst>
          </p:cNvPr>
          <p:cNvSpPr txBox="1"/>
          <p:nvPr/>
        </p:nvSpPr>
        <p:spPr>
          <a:xfrm>
            <a:off x="3836505" y="1514095"/>
            <a:ext cx="3664786" cy="523220"/>
          </a:xfrm>
          <a:prstGeom prst="rect">
            <a:avLst/>
          </a:prstGeom>
          <a:noFill/>
        </p:spPr>
        <p:txBody>
          <a:bodyPr wrap="none" rtlCol="0">
            <a:spAutoFit/>
          </a:bodyPr>
          <a:lstStyle/>
          <a:p>
            <a:r>
              <a:rPr lang="en-IN" sz="2800" dirty="0">
                <a:solidFill>
                  <a:schemeClr val="bg1"/>
                </a:solidFill>
                <a:latin typeface="Mistral" panose="03090702030407020403" pitchFamily="66" charset="0"/>
              </a:rPr>
              <a:t>Using Machine Leaning (LTSM)</a:t>
            </a:r>
          </a:p>
        </p:txBody>
      </p:sp>
      <p:pic>
        <p:nvPicPr>
          <p:cNvPr id="1028" name="Picture 4" descr="Time-Series Forecasting: Predicting Stock Prices Using An LSTM Model | by  Serafeim Loukas | Towards Data Science">
            <a:extLst>
              <a:ext uri="{FF2B5EF4-FFF2-40B4-BE49-F238E27FC236}">
                <a16:creationId xmlns:a16="http://schemas.microsoft.com/office/drawing/2014/main" id="{9493EBBE-5027-2153-E3BF-C4C98B98FA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79" t="6054" r="6720" b="2222"/>
          <a:stretch/>
        </p:blipFill>
        <p:spPr bwMode="auto">
          <a:xfrm>
            <a:off x="2723323" y="2284098"/>
            <a:ext cx="4002156" cy="25396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702-BA37-F374-648F-033883795072}"/>
              </a:ext>
            </a:extLst>
          </p:cNvPr>
          <p:cNvSpPr>
            <a:spLocks noGrp="1"/>
          </p:cNvSpPr>
          <p:nvPr>
            <p:ph type="title"/>
          </p:nvPr>
        </p:nvSpPr>
        <p:spPr>
          <a:xfrm>
            <a:off x="556865" y="356946"/>
            <a:ext cx="8520600" cy="607800"/>
          </a:xfrm>
        </p:spPr>
        <p:txBody>
          <a:bodyPr>
            <a:normAutofit fontScale="90000"/>
          </a:bodyPr>
          <a:lstStyle/>
          <a:p>
            <a:r>
              <a:rPr lang="en-GB" sz="3200" dirty="0">
                <a:latin typeface="Mistral" panose="03090702030407020403" pitchFamily="66" charset="0"/>
              </a:rPr>
              <a:t>DATASET</a:t>
            </a:r>
            <a:endParaRPr lang="en-IN" dirty="0"/>
          </a:p>
        </p:txBody>
      </p:sp>
      <p:sp>
        <p:nvSpPr>
          <p:cNvPr id="4" name="TextBox 3">
            <a:extLst>
              <a:ext uri="{FF2B5EF4-FFF2-40B4-BE49-F238E27FC236}">
                <a16:creationId xmlns:a16="http://schemas.microsoft.com/office/drawing/2014/main" id="{932187B2-8B39-22C6-0F2C-F7DC9C0473D8}"/>
              </a:ext>
            </a:extLst>
          </p:cNvPr>
          <p:cNvSpPr txBox="1"/>
          <p:nvPr/>
        </p:nvSpPr>
        <p:spPr>
          <a:xfrm>
            <a:off x="733913" y="1065955"/>
            <a:ext cx="6162264" cy="738664"/>
          </a:xfrm>
          <a:prstGeom prst="rect">
            <a:avLst/>
          </a:prstGeom>
          <a:noFill/>
        </p:spPr>
        <p:txBody>
          <a:bodyPr wrap="none" rtlCol="0">
            <a:spAutoFit/>
          </a:bodyPr>
          <a:lstStyle/>
          <a:p>
            <a:r>
              <a:rPr lang="en-IN" b="1" dirty="0">
                <a:latin typeface="Microsoft Yi Baiti" panose="03000500000000000000" pitchFamily="66" charset="0"/>
                <a:ea typeface="Microsoft Yi Baiti" panose="03000500000000000000" pitchFamily="66" charset="0"/>
              </a:rPr>
              <a:t>The data used in this project is of the Apple Inc. from May 27, 2015 to May 22, 2020.</a:t>
            </a:r>
          </a:p>
          <a:p>
            <a:r>
              <a:rPr lang="en-IN" b="1" dirty="0">
                <a:latin typeface="Microsoft Yi Baiti" panose="03000500000000000000" pitchFamily="66" charset="0"/>
                <a:ea typeface="Microsoft Yi Baiti" panose="03000500000000000000" pitchFamily="66" charset="0"/>
              </a:rPr>
              <a:t>This is a data points indexed in time order or a time series. Our Goal was to predict</a:t>
            </a:r>
          </a:p>
          <a:p>
            <a:r>
              <a:rPr lang="en-IN" b="1" dirty="0">
                <a:latin typeface="Microsoft Yi Baiti" panose="03000500000000000000" pitchFamily="66" charset="0"/>
                <a:ea typeface="Microsoft Yi Baiti" panose="03000500000000000000" pitchFamily="66" charset="0"/>
              </a:rPr>
              <a:t> the closing price for any given date after training.</a:t>
            </a:r>
          </a:p>
        </p:txBody>
      </p:sp>
      <p:pic>
        <p:nvPicPr>
          <p:cNvPr id="8" name="Picture 7">
            <a:extLst>
              <a:ext uri="{FF2B5EF4-FFF2-40B4-BE49-F238E27FC236}">
                <a16:creationId xmlns:a16="http://schemas.microsoft.com/office/drawing/2014/main" id="{6766D892-B9AC-77CA-4D6E-22101D035DC7}"/>
              </a:ext>
            </a:extLst>
          </p:cNvPr>
          <p:cNvPicPr>
            <a:picLocks noChangeAspect="1"/>
          </p:cNvPicPr>
          <p:nvPr/>
        </p:nvPicPr>
        <p:blipFill rotWithShape="1">
          <a:blip r:embed="rId2"/>
          <a:srcRect t="2570"/>
          <a:stretch/>
        </p:blipFill>
        <p:spPr>
          <a:xfrm>
            <a:off x="522746" y="1905828"/>
            <a:ext cx="7567652" cy="1961930"/>
          </a:xfrm>
          <a:prstGeom prst="rect">
            <a:avLst/>
          </a:prstGeom>
        </p:spPr>
      </p:pic>
    </p:spTree>
    <p:extLst>
      <p:ext uri="{BB962C8B-B14F-4D97-AF65-F5344CB8AC3E}">
        <p14:creationId xmlns:p14="http://schemas.microsoft.com/office/powerpoint/2010/main" val="351954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32332" y="372926"/>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latin typeface="Mistral" panose="03090702030407020403" pitchFamily="66" charset="0"/>
              </a:rPr>
              <a:t>Denormalized Dataset           Normalized Dataset</a:t>
            </a:r>
            <a:endParaRPr sz="3600" dirty="0">
              <a:latin typeface="Mistral" panose="03090702030407020403" pitchFamily="66" charset="0"/>
            </a:endParaRPr>
          </a:p>
        </p:txBody>
      </p:sp>
      <p:pic>
        <p:nvPicPr>
          <p:cNvPr id="7" name="Picture 6">
            <a:extLst>
              <a:ext uri="{FF2B5EF4-FFF2-40B4-BE49-F238E27FC236}">
                <a16:creationId xmlns:a16="http://schemas.microsoft.com/office/drawing/2014/main" id="{9BC22962-12FA-A0CB-22A1-F9F08A0BCFE4}"/>
              </a:ext>
            </a:extLst>
          </p:cNvPr>
          <p:cNvPicPr>
            <a:picLocks noChangeAspect="1"/>
          </p:cNvPicPr>
          <p:nvPr/>
        </p:nvPicPr>
        <p:blipFill>
          <a:blip r:embed="rId3"/>
          <a:stretch>
            <a:fillRect/>
          </a:stretch>
        </p:blipFill>
        <p:spPr>
          <a:xfrm>
            <a:off x="955343" y="1274702"/>
            <a:ext cx="6903403" cy="1707115"/>
          </a:xfrm>
          <a:prstGeom prst="rect">
            <a:avLst/>
          </a:prstGeom>
        </p:spPr>
      </p:pic>
      <p:pic>
        <p:nvPicPr>
          <p:cNvPr id="9" name="Picture 8">
            <a:extLst>
              <a:ext uri="{FF2B5EF4-FFF2-40B4-BE49-F238E27FC236}">
                <a16:creationId xmlns:a16="http://schemas.microsoft.com/office/drawing/2014/main" id="{D0B50561-E1A0-5589-F078-DB9DEC946835}"/>
              </a:ext>
            </a:extLst>
          </p:cNvPr>
          <p:cNvPicPr>
            <a:picLocks noChangeAspect="1"/>
          </p:cNvPicPr>
          <p:nvPr/>
        </p:nvPicPr>
        <p:blipFill>
          <a:blip r:embed="rId4"/>
          <a:stretch>
            <a:fillRect/>
          </a:stretch>
        </p:blipFill>
        <p:spPr>
          <a:xfrm>
            <a:off x="3284108" y="3275793"/>
            <a:ext cx="2575783" cy="960203"/>
          </a:xfrm>
          <a:prstGeom prst="rect">
            <a:avLst/>
          </a:prstGeom>
        </p:spPr>
      </p:pic>
    </p:spTree>
    <p:extLst>
      <p:ext uri="{BB962C8B-B14F-4D97-AF65-F5344CB8AC3E}">
        <p14:creationId xmlns:p14="http://schemas.microsoft.com/office/powerpoint/2010/main" val="110708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5" name="Title 1">
            <a:extLst>
              <a:ext uri="{FF2B5EF4-FFF2-40B4-BE49-F238E27FC236}">
                <a16:creationId xmlns:a16="http://schemas.microsoft.com/office/drawing/2014/main" id="{2104E2AB-D5F1-8ADC-B5D5-592CB107A4B9}"/>
              </a:ext>
            </a:extLst>
          </p:cNvPr>
          <p:cNvSpPr>
            <a:spLocks noGrp="1"/>
          </p:cNvSpPr>
          <p:nvPr>
            <p:ph type="title"/>
          </p:nvPr>
        </p:nvSpPr>
        <p:spPr>
          <a:xfrm>
            <a:off x="556865" y="356946"/>
            <a:ext cx="8520600" cy="607800"/>
          </a:xfrm>
        </p:spPr>
        <p:txBody>
          <a:bodyPr>
            <a:normAutofit fontScale="90000"/>
          </a:bodyPr>
          <a:lstStyle/>
          <a:p>
            <a:r>
              <a:rPr lang="en-GB" sz="3200" dirty="0">
                <a:latin typeface="Mistral" panose="03090702030407020403" pitchFamily="66" charset="0"/>
              </a:rPr>
              <a:t>So, What are the Different Models Available ?</a:t>
            </a:r>
            <a:endParaRPr lang="en-IN" dirty="0"/>
          </a:p>
        </p:txBody>
      </p:sp>
      <p:pic>
        <p:nvPicPr>
          <p:cNvPr id="5124" name="Picture 4" descr="Predicting Stock Prices Using Machine Learning - neptune.ai">
            <a:extLst>
              <a:ext uri="{FF2B5EF4-FFF2-40B4-BE49-F238E27FC236}">
                <a16:creationId xmlns:a16="http://schemas.microsoft.com/office/drawing/2014/main" id="{55734A5C-B2CC-3D52-E3C7-6CFEC94A9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7729" y="1310446"/>
            <a:ext cx="4728339" cy="2429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5D236E-B672-6202-2958-DC97A40B5103}"/>
              </a:ext>
            </a:extLst>
          </p:cNvPr>
          <p:cNvSpPr txBox="1"/>
          <p:nvPr/>
        </p:nvSpPr>
        <p:spPr>
          <a:xfrm>
            <a:off x="556865" y="1663148"/>
            <a:ext cx="3471796"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Microsoft Yi Baiti" panose="03000500000000000000" pitchFamily="66" charset="0"/>
                <a:ea typeface="Microsoft Yi Baiti" panose="03000500000000000000" pitchFamily="66" charset="0"/>
              </a:rPr>
              <a:t>Linear Regression</a:t>
            </a:r>
          </a:p>
          <a:p>
            <a:pPr marL="285750" indent="-285750">
              <a:buFont typeface="Arial" panose="020B0604020202020204" pitchFamily="34" charset="0"/>
              <a:buChar char="•"/>
            </a:pPr>
            <a:r>
              <a:rPr lang="en-IN" sz="1800" b="1" dirty="0">
                <a:latin typeface="Microsoft Yi Baiti" panose="03000500000000000000" pitchFamily="66" charset="0"/>
                <a:ea typeface="Microsoft Yi Baiti" panose="03000500000000000000" pitchFamily="66" charset="0"/>
              </a:rPr>
              <a:t>Recurrent Neural Network + LSTM</a:t>
            </a:r>
          </a:p>
        </p:txBody>
      </p:sp>
    </p:spTree>
    <p:extLst>
      <p:ext uri="{BB962C8B-B14F-4D97-AF65-F5344CB8AC3E}">
        <p14:creationId xmlns:p14="http://schemas.microsoft.com/office/powerpoint/2010/main" val="124053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5" name="Title 1">
            <a:extLst>
              <a:ext uri="{FF2B5EF4-FFF2-40B4-BE49-F238E27FC236}">
                <a16:creationId xmlns:a16="http://schemas.microsoft.com/office/drawing/2014/main" id="{2104E2AB-D5F1-8ADC-B5D5-592CB107A4B9}"/>
              </a:ext>
            </a:extLst>
          </p:cNvPr>
          <p:cNvSpPr>
            <a:spLocks noGrp="1"/>
          </p:cNvSpPr>
          <p:nvPr>
            <p:ph type="title"/>
          </p:nvPr>
        </p:nvSpPr>
        <p:spPr>
          <a:xfrm>
            <a:off x="556865" y="356946"/>
            <a:ext cx="8520600" cy="607800"/>
          </a:xfrm>
        </p:spPr>
        <p:txBody>
          <a:bodyPr>
            <a:normAutofit fontScale="90000"/>
          </a:bodyPr>
          <a:lstStyle/>
          <a:p>
            <a:r>
              <a:rPr lang="en-GB" sz="3200" dirty="0">
                <a:latin typeface="Mistral" panose="03090702030407020403" pitchFamily="66" charset="0"/>
              </a:rPr>
              <a:t>LINEAR REGRESSION</a:t>
            </a:r>
            <a:endParaRPr lang="en-IN" dirty="0"/>
          </a:p>
        </p:txBody>
      </p:sp>
      <p:sp>
        <p:nvSpPr>
          <p:cNvPr id="6" name="TextBox 5">
            <a:extLst>
              <a:ext uri="{FF2B5EF4-FFF2-40B4-BE49-F238E27FC236}">
                <a16:creationId xmlns:a16="http://schemas.microsoft.com/office/drawing/2014/main" id="{EF5D236E-B672-6202-2958-DC97A40B5103}"/>
              </a:ext>
            </a:extLst>
          </p:cNvPr>
          <p:cNvSpPr txBox="1"/>
          <p:nvPr/>
        </p:nvSpPr>
        <p:spPr>
          <a:xfrm>
            <a:off x="629752" y="1066800"/>
            <a:ext cx="3471796" cy="3693319"/>
          </a:xfrm>
          <a:prstGeom prst="rect">
            <a:avLst/>
          </a:prstGeom>
          <a:noFill/>
        </p:spPr>
        <p:txBody>
          <a:bodyPr wrap="square" rtlCol="0">
            <a:spAutoFit/>
          </a:bodyPr>
          <a:lstStyle/>
          <a:p>
            <a:r>
              <a:rPr lang="en-IN" sz="1800" b="1" dirty="0">
                <a:latin typeface="Microsoft Yi Baiti" panose="03000500000000000000" pitchFamily="66" charset="0"/>
                <a:ea typeface="Microsoft Yi Baiti" panose="03000500000000000000" pitchFamily="66" charset="0"/>
              </a:rPr>
              <a:t>Linear Regression is an approach for predictive modelling to showcase the relationship between a scaler dependent variable (in this case, it is ‘stock’) and one or more independent variables (in this case, it is ‘Time’).</a:t>
            </a:r>
          </a:p>
          <a:p>
            <a:endParaRPr lang="en-IN" sz="1800" b="1" dirty="0">
              <a:latin typeface="Microsoft Yi Baiti" panose="03000500000000000000" pitchFamily="66" charset="0"/>
              <a:ea typeface="Microsoft Yi Baiti" panose="03000500000000000000" pitchFamily="66" charset="0"/>
            </a:endParaRPr>
          </a:p>
          <a:p>
            <a:r>
              <a:rPr lang="en-IN" sz="1800" b="1" dirty="0">
                <a:latin typeface="Microsoft Yi Baiti" panose="03000500000000000000" pitchFamily="66" charset="0"/>
                <a:ea typeface="Microsoft Yi Baiti" panose="03000500000000000000" pitchFamily="66" charset="0"/>
              </a:rPr>
              <a:t>Prediction can be done along the straight line. The equation of the line is gives as follows:</a:t>
            </a:r>
          </a:p>
          <a:p>
            <a:endParaRPr lang="en-IN" sz="1800" b="1" dirty="0">
              <a:latin typeface="Microsoft Yi Baiti" panose="03000500000000000000" pitchFamily="66" charset="0"/>
              <a:ea typeface="Microsoft Yi Baiti" panose="03000500000000000000" pitchFamily="66" charset="0"/>
            </a:endParaRPr>
          </a:p>
          <a:p>
            <a:endParaRPr lang="en-IN" sz="1800" b="1" dirty="0">
              <a:latin typeface="Microsoft Yi Baiti" panose="03000500000000000000" pitchFamily="66" charset="0"/>
              <a:ea typeface="Microsoft Yi Baiti" panose="03000500000000000000" pitchFamily="66" charset="0"/>
            </a:endParaRPr>
          </a:p>
          <a:p>
            <a:endParaRPr lang="en-IN" sz="1800" b="1" dirty="0">
              <a:latin typeface="Microsoft Yi Baiti" panose="03000500000000000000" pitchFamily="66" charset="0"/>
              <a:ea typeface="Microsoft Yi Baiti" panose="03000500000000000000" pitchFamily="66" charset="0"/>
            </a:endParaRPr>
          </a:p>
        </p:txBody>
      </p:sp>
      <p:pic>
        <p:nvPicPr>
          <p:cNvPr id="3" name="Picture 2">
            <a:extLst>
              <a:ext uri="{FF2B5EF4-FFF2-40B4-BE49-F238E27FC236}">
                <a16:creationId xmlns:a16="http://schemas.microsoft.com/office/drawing/2014/main" id="{CF7C162B-5ACC-A1EB-CAF2-0A4AF0276E98}"/>
              </a:ext>
            </a:extLst>
          </p:cNvPr>
          <p:cNvPicPr>
            <a:picLocks noChangeAspect="1"/>
          </p:cNvPicPr>
          <p:nvPr/>
        </p:nvPicPr>
        <p:blipFill>
          <a:blip r:embed="rId3"/>
          <a:stretch>
            <a:fillRect/>
          </a:stretch>
        </p:blipFill>
        <p:spPr>
          <a:xfrm>
            <a:off x="2425148" y="3550564"/>
            <a:ext cx="1417919" cy="1235990"/>
          </a:xfrm>
          <a:prstGeom prst="rect">
            <a:avLst/>
          </a:prstGeom>
        </p:spPr>
      </p:pic>
      <p:pic>
        <p:nvPicPr>
          <p:cNvPr id="6150" name="Picture 6" descr="Predicting Stock Prices with Linear Regression in Python - αlphαrithms">
            <a:extLst>
              <a:ext uri="{FF2B5EF4-FFF2-40B4-BE49-F238E27FC236}">
                <a16:creationId xmlns:a16="http://schemas.microsoft.com/office/drawing/2014/main" id="{05A5E7A7-CAFF-71E5-6565-EC0C9B6FA1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213" y="1066800"/>
            <a:ext cx="3630035" cy="241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8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5" name="Title 1">
            <a:extLst>
              <a:ext uri="{FF2B5EF4-FFF2-40B4-BE49-F238E27FC236}">
                <a16:creationId xmlns:a16="http://schemas.microsoft.com/office/drawing/2014/main" id="{2104E2AB-D5F1-8ADC-B5D5-592CB107A4B9}"/>
              </a:ext>
            </a:extLst>
          </p:cNvPr>
          <p:cNvSpPr>
            <a:spLocks noGrp="1"/>
          </p:cNvSpPr>
          <p:nvPr>
            <p:ph type="title"/>
          </p:nvPr>
        </p:nvSpPr>
        <p:spPr>
          <a:xfrm>
            <a:off x="556865" y="356946"/>
            <a:ext cx="8520600" cy="607800"/>
          </a:xfrm>
        </p:spPr>
        <p:txBody>
          <a:bodyPr>
            <a:normAutofit fontScale="90000"/>
          </a:bodyPr>
          <a:lstStyle/>
          <a:p>
            <a:r>
              <a:rPr lang="en-GB" sz="3200" dirty="0">
                <a:latin typeface="Mistral" panose="03090702030407020403" pitchFamily="66" charset="0"/>
              </a:rPr>
              <a:t>RECURRENT NEURAL NETWORK + LSTM </a:t>
            </a:r>
            <a:r>
              <a:rPr lang="en-GB" sz="1800" dirty="0">
                <a:latin typeface="Mistral" panose="03090702030407020403" pitchFamily="66" charset="0"/>
              </a:rPr>
              <a:t>(LONG SHORT TERM MEMORY)</a:t>
            </a:r>
            <a:endParaRPr lang="en-IN" dirty="0"/>
          </a:p>
        </p:txBody>
      </p:sp>
      <p:sp>
        <p:nvSpPr>
          <p:cNvPr id="6" name="TextBox 5">
            <a:extLst>
              <a:ext uri="{FF2B5EF4-FFF2-40B4-BE49-F238E27FC236}">
                <a16:creationId xmlns:a16="http://schemas.microsoft.com/office/drawing/2014/main" id="{EF5D236E-B672-6202-2958-DC97A40B5103}"/>
              </a:ext>
            </a:extLst>
          </p:cNvPr>
          <p:cNvSpPr txBox="1"/>
          <p:nvPr/>
        </p:nvSpPr>
        <p:spPr>
          <a:xfrm>
            <a:off x="556865" y="964746"/>
            <a:ext cx="3756717" cy="3831818"/>
          </a:xfrm>
          <a:prstGeom prst="rect">
            <a:avLst/>
          </a:prstGeom>
          <a:noFill/>
        </p:spPr>
        <p:txBody>
          <a:bodyPr wrap="square" rtlCol="0">
            <a:spAutoFit/>
          </a:bodyPr>
          <a:lstStyle/>
          <a:p>
            <a:r>
              <a:rPr lang="en-US" sz="1500" b="1" i="0" dirty="0">
                <a:solidFill>
                  <a:schemeClr val="bg2"/>
                </a:solidFill>
                <a:effectLst/>
                <a:latin typeface="Microsoft Yi Baiti" panose="03000500000000000000" pitchFamily="66" charset="0"/>
                <a:ea typeface="Microsoft Yi Baiti" panose="03000500000000000000" pitchFamily="66" charset="0"/>
              </a:rPr>
              <a:t>Long Short Term Memory is a kind of recurrent neural network. In RNN output from the last step is fed as input in the current step. </a:t>
            </a:r>
          </a:p>
          <a:p>
            <a:endParaRPr lang="en-US" sz="1500" b="1" dirty="0">
              <a:solidFill>
                <a:schemeClr val="bg2"/>
              </a:solidFill>
              <a:latin typeface="Microsoft Yi Baiti" panose="03000500000000000000" pitchFamily="66" charset="0"/>
              <a:ea typeface="Microsoft Yi Baiti" panose="03000500000000000000" pitchFamily="66" charset="0"/>
            </a:endParaRPr>
          </a:p>
          <a:p>
            <a:r>
              <a:rPr lang="en-US" sz="1500" b="1" i="0" dirty="0">
                <a:solidFill>
                  <a:schemeClr val="bg2"/>
                </a:solidFill>
                <a:effectLst/>
                <a:latin typeface="Microsoft Yi Baiti" panose="03000500000000000000" pitchFamily="66" charset="0"/>
                <a:ea typeface="Microsoft Yi Baiti" panose="03000500000000000000" pitchFamily="66" charset="0"/>
              </a:rPr>
              <a:t>It tackled the problem of long-term dependencies of RNN in which the RNN cannot predict the word stored in the long-term memory but can give more accurate predictions from the recent information. </a:t>
            </a:r>
          </a:p>
          <a:p>
            <a:endParaRPr lang="en-US" sz="1500" b="1" dirty="0">
              <a:solidFill>
                <a:schemeClr val="bg2"/>
              </a:solidFill>
              <a:latin typeface="Microsoft Yi Baiti" panose="03000500000000000000" pitchFamily="66" charset="0"/>
              <a:ea typeface="Microsoft Yi Baiti" panose="03000500000000000000" pitchFamily="66" charset="0"/>
            </a:endParaRPr>
          </a:p>
          <a:p>
            <a:r>
              <a:rPr lang="en-US" sz="1500" b="1" i="0" dirty="0">
                <a:solidFill>
                  <a:schemeClr val="bg2"/>
                </a:solidFill>
                <a:effectLst/>
                <a:latin typeface="Microsoft Yi Baiti" panose="03000500000000000000" pitchFamily="66" charset="0"/>
                <a:ea typeface="Microsoft Yi Baiti" panose="03000500000000000000" pitchFamily="66" charset="0"/>
              </a:rPr>
              <a:t>As the gap length increases RNN does not give an efficient performance. LSTM can by default retain the information for a long period of time.</a:t>
            </a:r>
          </a:p>
          <a:p>
            <a:endParaRPr lang="en-US" sz="1500" b="1" dirty="0">
              <a:solidFill>
                <a:schemeClr val="bg2"/>
              </a:solidFill>
              <a:latin typeface="Microsoft Yi Baiti" panose="03000500000000000000" pitchFamily="66" charset="0"/>
              <a:ea typeface="Microsoft Yi Baiti" panose="03000500000000000000" pitchFamily="66" charset="0"/>
            </a:endParaRPr>
          </a:p>
          <a:p>
            <a:r>
              <a:rPr lang="en-US" sz="1500" b="1" i="0" dirty="0">
                <a:solidFill>
                  <a:schemeClr val="bg2"/>
                </a:solidFill>
                <a:effectLst/>
                <a:latin typeface="Microsoft Yi Baiti" panose="03000500000000000000" pitchFamily="66" charset="0"/>
                <a:ea typeface="Microsoft Yi Baiti" panose="03000500000000000000" pitchFamily="66" charset="0"/>
              </a:rPr>
              <a:t>It is used for processing, predicting, and classifying on the basis of time-series data. </a:t>
            </a:r>
            <a:endParaRPr lang="en-IN" sz="1500" b="1" dirty="0">
              <a:solidFill>
                <a:schemeClr val="bg2"/>
              </a:solidFill>
              <a:latin typeface="Microsoft Yi Baiti" panose="03000500000000000000" pitchFamily="66" charset="0"/>
              <a:ea typeface="Microsoft Yi Baiti" panose="03000500000000000000" pitchFamily="66" charset="0"/>
            </a:endParaRPr>
          </a:p>
          <a:p>
            <a:endParaRPr lang="en-IN" sz="1800" b="1" dirty="0">
              <a:latin typeface="Microsoft Yi Baiti" panose="03000500000000000000" pitchFamily="66" charset="0"/>
              <a:ea typeface="Microsoft Yi Baiti" panose="03000500000000000000" pitchFamily="66" charset="0"/>
            </a:endParaRPr>
          </a:p>
        </p:txBody>
      </p:sp>
      <p:pic>
        <p:nvPicPr>
          <p:cNvPr id="2" name="Picture 2" descr="Stock Price Modeling with Tensorflow - MakeshiftInsights">
            <a:extLst>
              <a:ext uri="{FF2B5EF4-FFF2-40B4-BE49-F238E27FC236}">
                <a16:creationId xmlns:a16="http://schemas.microsoft.com/office/drawing/2014/main" id="{22031E82-1B78-00BC-44A3-4FE3AFE6E4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50" t="9146" r="6750" b="3897"/>
          <a:stretch/>
        </p:blipFill>
        <p:spPr bwMode="auto">
          <a:xfrm>
            <a:off x="5007723" y="1094797"/>
            <a:ext cx="3526724" cy="265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58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345968"/>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latin typeface="Mistral" panose="03090702030407020403" pitchFamily="66" charset="0"/>
              </a:rPr>
              <a:t>APPLE INC. STOCK PRICE DATASET</a:t>
            </a:r>
            <a:endParaRPr sz="3600" dirty="0">
              <a:latin typeface="Mistral" panose="03090702030407020403" pitchFamily="66" charset="0"/>
            </a:endParaRPr>
          </a:p>
        </p:txBody>
      </p:sp>
      <p:sp>
        <p:nvSpPr>
          <p:cNvPr id="121" name="Google Shape;121;p19"/>
          <p:cNvSpPr txBox="1">
            <a:spLocks noGrp="1"/>
          </p:cNvSpPr>
          <p:nvPr>
            <p:ph type="body" idx="1"/>
          </p:nvPr>
        </p:nvSpPr>
        <p:spPr>
          <a:xfrm>
            <a:off x="311700" y="1143736"/>
            <a:ext cx="5419865" cy="26927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bg2"/>
                </a:solidFill>
                <a:latin typeface="Microsoft Yi Baiti" panose="03000500000000000000" pitchFamily="66" charset="0"/>
                <a:ea typeface="Microsoft Yi Baiti" panose="03000500000000000000" pitchFamily="66" charset="0"/>
                <a:cs typeface="Arial"/>
                <a:sym typeface="Arial"/>
              </a:rPr>
              <a:t>Apple Inc.</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 is an American </a:t>
            </a:r>
            <a:r>
              <a:rPr lang="en-GB" sz="1500" b="1" dirty="0">
                <a:solidFill>
                  <a:schemeClr val="bg2"/>
                </a:solidFill>
                <a:uFill>
                  <a:noFill/>
                </a:uFill>
                <a:latin typeface="Microsoft Yi Baiti" panose="03000500000000000000" pitchFamily="66" charset="0"/>
                <a:ea typeface="Microsoft Yi Baiti" panose="03000500000000000000" pitchFamily="66" charset="0"/>
                <a:cs typeface="Arial"/>
                <a:sym typeface="Arial"/>
                <a:hlinkClick r:id="rId3">
                  <a:extLst>
                    <a:ext uri="{A12FA001-AC4F-418D-AE19-62706E023703}">
                      <ahyp:hlinkClr xmlns:ahyp="http://schemas.microsoft.com/office/drawing/2018/hyperlinkcolor" val="tx"/>
                    </a:ext>
                  </a:extLst>
                </a:hlinkClick>
              </a:rPr>
              <a:t>multinational</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 </a:t>
            </a:r>
            <a:r>
              <a:rPr lang="en-GB" sz="1500" b="1" dirty="0">
                <a:solidFill>
                  <a:schemeClr val="bg2"/>
                </a:solidFill>
                <a:uFill>
                  <a:noFill/>
                </a:uFill>
                <a:latin typeface="Microsoft Yi Baiti" panose="03000500000000000000" pitchFamily="66" charset="0"/>
                <a:ea typeface="Microsoft Yi Baiti" panose="03000500000000000000" pitchFamily="66" charset="0"/>
                <a:cs typeface="Arial"/>
                <a:sym typeface="Arial"/>
                <a:hlinkClick r:id="rId4">
                  <a:extLst>
                    <a:ext uri="{A12FA001-AC4F-418D-AE19-62706E023703}">
                      <ahyp:hlinkClr xmlns:ahyp="http://schemas.microsoft.com/office/drawing/2018/hyperlinkcolor" val="tx"/>
                    </a:ext>
                  </a:extLst>
                </a:hlinkClick>
              </a:rPr>
              <a:t>technology company</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 that specializes in products.</a:t>
            </a:r>
            <a:r>
              <a:rPr lang="en-US" sz="1500" b="0" i="0" dirty="0">
                <a:solidFill>
                  <a:srgbClr val="202122"/>
                </a:solidFill>
                <a:effectLst/>
                <a:latin typeface="Arial" panose="020B0604020202020204" pitchFamily="34" charset="0"/>
              </a:rPr>
              <a:t> </a:t>
            </a:r>
            <a:r>
              <a:rPr lang="en-US" sz="1500" b="1" i="0" dirty="0">
                <a:solidFill>
                  <a:schemeClr val="bg2"/>
                </a:solidFill>
                <a:effectLst/>
                <a:latin typeface="Microsoft Yi Baiti" panose="03000500000000000000" pitchFamily="66" charset="0"/>
                <a:ea typeface="Microsoft Yi Baiti" panose="03000500000000000000" pitchFamily="66" charset="0"/>
              </a:rPr>
              <a:t>Apple is the </a:t>
            </a:r>
            <a:r>
              <a:rPr lang="en-US" sz="1500" b="1" i="0" u="none" strike="noStrike" dirty="0">
                <a:solidFill>
                  <a:schemeClr val="bg2"/>
                </a:solidFill>
                <a:effectLst/>
                <a:latin typeface="Microsoft Yi Baiti" panose="03000500000000000000" pitchFamily="66" charset="0"/>
                <a:ea typeface="Microsoft Yi Baiti" panose="03000500000000000000" pitchFamily="66" charset="0"/>
              </a:rPr>
              <a:t>largest technology company</a:t>
            </a:r>
            <a:r>
              <a:rPr lang="en-US" sz="1500" b="1" i="0" dirty="0">
                <a:solidFill>
                  <a:schemeClr val="bg2"/>
                </a:solidFill>
                <a:effectLst/>
                <a:latin typeface="Microsoft Yi Baiti" panose="03000500000000000000" pitchFamily="66" charset="0"/>
                <a:ea typeface="Microsoft Yi Baiti" panose="03000500000000000000" pitchFamily="66" charset="0"/>
              </a:rPr>
              <a:t> by revenue (totaling </a:t>
            </a:r>
            <a:r>
              <a:rPr lang="en-US" sz="1500" b="1" i="0" u="none" strike="noStrike" dirty="0">
                <a:solidFill>
                  <a:schemeClr val="bg2"/>
                </a:solidFill>
                <a:effectLst/>
                <a:latin typeface="Microsoft Yi Baiti" panose="03000500000000000000" pitchFamily="66" charset="0"/>
                <a:ea typeface="Microsoft Yi Baiti" panose="03000500000000000000" pitchFamily="66" charset="0"/>
              </a:rPr>
              <a:t>US$</a:t>
            </a:r>
            <a:r>
              <a:rPr lang="en-US" sz="1500" b="1" i="0" dirty="0">
                <a:solidFill>
                  <a:schemeClr val="bg2"/>
                </a:solidFill>
                <a:effectLst/>
                <a:latin typeface="Microsoft Yi Baiti" panose="03000500000000000000" pitchFamily="66" charset="0"/>
                <a:ea typeface="Microsoft Yi Baiti" panose="03000500000000000000" pitchFamily="66" charset="0"/>
              </a:rPr>
              <a:t>365.8 billion in 2021) and, as of June 2022, is the </a:t>
            </a:r>
            <a:r>
              <a:rPr lang="en-US" sz="1500" b="1" i="0" u="none" strike="noStrike" dirty="0">
                <a:solidFill>
                  <a:schemeClr val="bg2"/>
                </a:solidFill>
                <a:effectLst/>
                <a:latin typeface="Microsoft Yi Baiti" panose="03000500000000000000" pitchFamily="66" charset="0"/>
                <a:ea typeface="Microsoft Yi Baiti" panose="03000500000000000000" pitchFamily="66" charset="0"/>
              </a:rPr>
              <a:t>world's biggest company</a:t>
            </a:r>
            <a:r>
              <a:rPr lang="en-US" sz="1500" b="1" i="0" dirty="0">
                <a:solidFill>
                  <a:schemeClr val="bg2"/>
                </a:solidFill>
                <a:effectLst/>
                <a:latin typeface="Microsoft Yi Baiti" panose="03000500000000000000" pitchFamily="66" charset="0"/>
                <a:ea typeface="Microsoft Yi Baiti" panose="03000500000000000000" pitchFamily="66" charset="0"/>
              </a:rPr>
              <a:t> by market capitalization, the </a:t>
            </a:r>
            <a:r>
              <a:rPr lang="en-US" sz="1500" b="1" i="0" u="none" strike="noStrike" dirty="0">
                <a:solidFill>
                  <a:schemeClr val="bg2"/>
                </a:solidFill>
                <a:effectLst/>
                <a:latin typeface="Microsoft Yi Baiti" panose="03000500000000000000" pitchFamily="66" charset="0"/>
                <a:ea typeface="Microsoft Yi Baiti" panose="03000500000000000000" pitchFamily="66" charset="0"/>
              </a:rPr>
              <a:t>fourth-largest personal computer vendor</a:t>
            </a:r>
            <a:r>
              <a:rPr lang="en-US" sz="1500" b="1" i="0" dirty="0">
                <a:solidFill>
                  <a:schemeClr val="bg2"/>
                </a:solidFill>
                <a:effectLst/>
                <a:latin typeface="Microsoft Yi Baiti" panose="03000500000000000000" pitchFamily="66" charset="0"/>
                <a:ea typeface="Microsoft Yi Baiti" panose="03000500000000000000" pitchFamily="66" charset="0"/>
              </a:rPr>
              <a:t> by unit sales and </a:t>
            </a:r>
            <a:r>
              <a:rPr lang="en-US" sz="1500" b="1" i="0" u="none" strike="noStrike" dirty="0">
                <a:solidFill>
                  <a:schemeClr val="bg2"/>
                </a:solidFill>
                <a:effectLst/>
                <a:latin typeface="Microsoft Yi Baiti" panose="03000500000000000000" pitchFamily="66" charset="0"/>
                <a:ea typeface="Microsoft Yi Baiti" panose="03000500000000000000" pitchFamily="66" charset="0"/>
              </a:rPr>
              <a:t>second-largest mobile phone manufacturer</a:t>
            </a:r>
            <a:r>
              <a:rPr lang="en-US" sz="1500" b="1" i="0" dirty="0">
                <a:solidFill>
                  <a:schemeClr val="bg2"/>
                </a:solidFill>
                <a:effectLst/>
                <a:latin typeface="Microsoft Yi Baiti" panose="03000500000000000000" pitchFamily="66" charset="0"/>
                <a:ea typeface="Microsoft Yi Baiti" panose="03000500000000000000" pitchFamily="66" charset="0"/>
              </a:rPr>
              <a:t>. </a:t>
            </a:r>
          </a:p>
          <a:p>
            <a:pPr marL="0" lvl="0" indent="0" algn="l" rtl="0">
              <a:spcBef>
                <a:spcPts val="0"/>
              </a:spcBef>
              <a:spcAft>
                <a:spcPts val="0"/>
              </a:spcAft>
              <a:buNone/>
            </a:pPr>
            <a:r>
              <a:rPr lang="en-US" sz="1500" b="1" i="0" dirty="0">
                <a:solidFill>
                  <a:schemeClr val="bg2"/>
                </a:solidFill>
                <a:effectLst/>
                <a:latin typeface="Microsoft Yi Baiti" panose="03000500000000000000" pitchFamily="66" charset="0"/>
                <a:ea typeface="Microsoft Yi Baiti" panose="03000500000000000000" pitchFamily="66" charset="0"/>
              </a:rPr>
              <a:t> </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It is considered one of the big four Internet stocks along with </a:t>
            </a:r>
            <a:r>
              <a:rPr lang="en-GB" sz="1500" b="1" dirty="0">
                <a:solidFill>
                  <a:schemeClr val="bg2"/>
                </a:solidFill>
                <a:uFill>
                  <a:noFill/>
                </a:uFill>
                <a:latin typeface="Microsoft Yi Baiti" panose="03000500000000000000" pitchFamily="66" charset="0"/>
                <a:ea typeface="Microsoft Yi Baiti" panose="03000500000000000000" pitchFamily="66" charset="0"/>
                <a:cs typeface="Arial"/>
                <a:sym typeface="Arial"/>
                <a:hlinkClick r:id="rId5">
                  <a:extLst>
                    <a:ext uri="{A12FA001-AC4F-418D-AE19-62706E023703}">
                      <ahyp:hlinkClr xmlns:ahyp="http://schemas.microsoft.com/office/drawing/2018/hyperlinkcolor" val="tx"/>
                    </a:ext>
                  </a:extLst>
                </a:hlinkClick>
              </a:rPr>
              <a:t>Amazon</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 </a:t>
            </a:r>
            <a:r>
              <a:rPr lang="en-GB" sz="1500" b="1" dirty="0">
                <a:solidFill>
                  <a:schemeClr val="bg2"/>
                </a:solidFill>
                <a:uFill>
                  <a:noFill/>
                </a:uFill>
                <a:latin typeface="Microsoft Yi Baiti" panose="03000500000000000000" pitchFamily="66" charset="0"/>
                <a:ea typeface="Microsoft Yi Baiti" panose="03000500000000000000" pitchFamily="66" charset="0"/>
                <a:cs typeface="Arial"/>
                <a:sym typeface="Arial"/>
              </a:rPr>
              <a:t>Meta</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 and </a:t>
            </a:r>
            <a:r>
              <a:rPr lang="en-GB" sz="1500" b="1" dirty="0">
                <a:solidFill>
                  <a:schemeClr val="bg2"/>
                </a:solidFill>
                <a:uFill>
                  <a:noFill/>
                </a:uFill>
                <a:latin typeface="Microsoft Yi Baiti" panose="03000500000000000000" pitchFamily="66" charset="0"/>
                <a:ea typeface="Microsoft Yi Baiti" panose="03000500000000000000" pitchFamily="66" charset="0"/>
                <a:cs typeface="Arial"/>
                <a:sym typeface="Arial"/>
              </a:rPr>
              <a:t>Google</a:t>
            </a:r>
            <a:endParaRPr sz="1500" b="1" dirty="0">
              <a:solidFill>
                <a:schemeClr val="bg2"/>
              </a:solidFill>
              <a:latin typeface="Microsoft Yi Baiti" panose="03000500000000000000" pitchFamily="66" charset="0"/>
              <a:ea typeface="Microsoft Yi Baiti" panose="03000500000000000000" pitchFamily="66" charset="0"/>
            </a:endParaRPr>
          </a:p>
          <a:p>
            <a:pPr marL="0" lvl="0" indent="0" algn="l" rtl="0">
              <a:spcBef>
                <a:spcPts val="1200"/>
              </a:spcBef>
              <a:spcAft>
                <a:spcPts val="0"/>
              </a:spcAft>
              <a:buNone/>
            </a:pP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The company is listed on the </a:t>
            </a:r>
            <a:r>
              <a:rPr lang="en-GB" sz="1500" b="1" dirty="0">
                <a:solidFill>
                  <a:schemeClr val="bg2"/>
                </a:solidFill>
                <a:latin typeface="Microsoft Yi Baiti" panose="03000500000000000000" pitchFamily="66" charset="0"/>
                <a:ea typeface="Microsoft Yi Baiti" panose="03000500000000000000" pitchFamily="66" charset="0"/>
                <a:cs typeface="Arial"/>
                <a:sym typeface="Arial"/>
              </a:rPr>
              <a:t>NASDAQ</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 stock exchange under the ticker symbol </a:t>
            </a:r>
            <a:r>
              <a:rPr lang="en-GB" sz="1500" b="1" dirty="0">
                <a:solidFill>
                  <a:schemeClr val="bg2"/>
                </a:solidFill>
                <a:latin typeface="Microsoft Yi Baiti" panose="03000500000000000000" pitchFamily="66" charset="0"/>
                <a:ea typeface="Microsoft Yi Baiti" panose="03000500000000000000" pitchFamily="66" charset="0"/>
                <a:cs typeface="Arial"/>
                <a:sym typeface="Arial"/>
              </a:rPr>
              <a:t>AAPL</a:t>
            </a: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a:t>
            </a:r>
            <a:endParaRPr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endParaRPr>
          </a:p>
          <a:p>
            <a:pPr marL="0" lvl="0" indent="0" algn="l" rtl="0">
              <a:spcBef>
                <a:spcPts val="1200"/>
              </a:spcBef>
              <a:spcAft>
                <a:spcPts val="1200"/>
              </a:spcAft>
              <a:buNone/>
            </a:pPr>
            <a:r>
              <a:rPr lang="en-GB"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rPr>
              <a:t>We have Included 5 year Stock Price of Apple for this Project and the data is collected through NASDAQ API’s.</a:t>
            </a:r>
            <a:endParaRPr sz="1500" b="1" dirty="0">
              <a:solidFill>
                <a:schemeClr val="bg2"/>
              </a:solidFill>
              <a:highlight>
                <a:srgbClr val="FFFFFF"/>
              </a:highlight>
              <a:latin typeface="Microsoft Yi Baiti" panose="03000500000000000000" pitchFamily="66" charset="0"/>
              <a:ea typeface="Microsoft Yi Baiti" panose="03000500000000000000" pitchFamily="66" charset="0"/>
              <a:cs typeface="Arial"/>
              <a:sym typeface="Arial"/>
            </a:endParaRPr>
          </a:p>
        </p:txBody>
      </p:sp>
      <p:pic>
        <p:nvPicPr>
          <p:cNvPr id="7170" name="Picture 2" descr="Apple Logo and symbol, meaning, history, PNG, brand">
            <a:extLst>
              <a:ext uri="{FF2B5EF4-FFF2-40B4-BE49-F238E27FC236}">
                <a16:creationId xmlns:a16="http://schemas.microsoft.com/office/drawing/2014/main" id="{D712AAF8-69A3-6A7E-CE7F-C6616AE42A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1565" y="1371600"/>
            <a:ext cx="2974256" cy="1676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5" name="Title 1">
            <a:extLst>
              <a:ext uri="{FF2B5EF4-FFF2-40B4-BE49-F238E27FC236}">
                <a16:creationId xmlns:a16="http://schemas.microsoft.com/office/drawing/2014/main" id="{2104E2AB-D5F1-8ADC-B5D5-592CB107A4B9}"/>
              </a:ext>
            </a:extLst>
          </p:cNvPr>
          <p:cNvSpPr>
            <a:spLocks noGrp="1"/>
          </p:cNvSpPr>
          <p:nvPr>
            <p:ph type="title"/>
          </p:nvPr>
        </p:nvSpPr>
        <p:spPr>
          <a:xfrm>
            <a:off x="556865" y="356946"/>
            <a:ext cx="8520600" cy="607800"/>
          </a:xfrm>
        </p:spPr>
        <p:txBody>
          <a:bodyPr>
            <a:normAutofit fontScale="90000"/>
          </a:bodyPr>
          <a:lstStyle/>
          <a:p>
            <a:r>
              <a:rPr lang="en-GB" sz="3200" dirty="0">
                <a:latin typeface="Mistral" panose="03090702030407020403" pitchFamily="66" charset="0"/>
              </a:rPr>
              <a:t>MODEL FITTING</a:t>
            </a:r>
            <a:endParaRPr lang="en-IN" dirty="0"/>
          </a:p>
        </p:txBody>
      </p:sp>
      <p:sp>
        <p:nvSpPr>
          <p:cNvPr id="6" name="TextBox 5">
            <a:extLst>
              <a:ext uri="{FF2B5EF4-FFF2-40B4-BE49-F238E27FC236}">
                <a16:creationId xmlns:a16="http://schemas.microsoft.com/office/drawing/2014/main" id="{EF5D236E-B672-6202-2958-DC97A40B5103}"/>
              </a:ext>
            </a:extLst>
          </p:cNvPr>
          <p:cNvSpPr txBox="1"/>
          <p:nvPr/>
        </p:nvSpPr>
        <p:spPr>
          <a:xfrm>
            <a:off x="497751" y="1035186"/>
            <a:ext cx="8123582" cy="3416320"/>
          </a:xfrm>
          <a:prstGeom prst="rect">
            <a:avLst/>
          </a:prstGeom>
          <a:noFill/>
        </p:spPr>
        <p:txBody>
          <a:bodyPr wrap="square" rtlCol="0">
            <a:spAutoFit/>
          </a:bodyPr>
          <a:lstStyle/>
          <a:p>
            <a:r>
              <a:rPr lang="en-IN" sz="1800" b="1" dirty="0">
                <a:latin typeface="Microsoft Yi Baiti" panose="03000500000000000000" pitchFamily="66" charset="0"/>
                <a:ea typeface="Microsoft Yi Baiti" panose="03000500000000000000" pitchFamily="66" charset="0"/>
              </a:rPr>
              <a:t>Stock Price Prediction is a complex problem and is difficult to predict. Machine Learning Models doesn't perform well as compared to Deep Learning</a:t>
            </a:r>
          </a:p>
          <a:p>
            <a:r>
              <a:rPr lang="en-IN" sz="1800" b="1" dirty="0">
                <a:latin typeface="Microsoft Yi Baiti" panose="03000500000000000000" pitchFamily="66" charset="0"/>
                <a:ea typeface="Microsoft Yi Baiti" panose="03000500000000000000" pitchFamily="66" charset="0"/>
              </a:rPr>
              <a:t>Models. Following is the result:</a:t>
            </a:r>
          </a:p>
          <a:p>
            <a:endParaRPr lang="en-IN" sz="1800" b="1" dirty="0">
              <a:latin typeface="Microsoft Yi Baiti" panose="03000500000000000000" pitchFamily="66" charset="0"/>
              <a:ea typeface="Microsoft Yi Baiti" panose="03000500000000000000" pitchFamily="66" charset="0"/>
            </a:endParaRPr>
          </a:p>
          <a:p>
            <a:r>
              <a:rPr lang="en-IN" sz="1800" b="1" dirty="0">
                <a:latin typeface="Microsoft Yi Baiti" panose="03000500000000000000" pitchFamily="66" charset="0"/>
                <a:ea typeface="Microsoft Yi Baiti" panose="03000500000000000000" pitchFamily="66" charset="0"/>
              </a:rPr>
              <a:t>The Straight Line represents the fit by linear regression</a:t>
            </a:r>
          </a:p>
          <a:p>
            <a:r>
              <a:rPr lang="en-IN" sz="1800" b="1" dirty="0">
                <a:latin typeface="Microsoft Yi Baiti" panose="03000500000000000000" pitchFamily="66" charset="0"/>
                <a:ea typeface="Microsoft Yi Baiti" panose="03000500000000000000" pitchFamily="66" charset="0"/>
              </a:rPr>
              <a:t>which does not fit properly whereas the curve done</a:t>
            </a:r>
          </a:p>
          <a:p>
            <a:r>
              <a:rPr lang="en-IN" sz="1800" b="1" dirty="0">
                <a:latin typeface="Microsoft Yi Baiti" panose="03000500000000000000" pitchFamily="66" charset="0"/>
                <a:ea typeface="Microsoft Yi Baiti" panose="03000500000000000000" pitchFamily="66" charset="0"/>
              </a:rPr>
              <a:t>which was done through long short term memory</a:t>
            </a:r>
          </a:p>
          <a:p>
            <a:r>
              <a:rPr lang="en-IN" sz="1800" b="1" dirty="0">
                <a:latin typeface="Microsoft Yi Baiti" panose="03000500000000000000" pitchFamily="66" charset="0"/>
                <a:ea typeface="Microsoft Yi Baiti" panose="03000500000000000000" pitchFamily="66" charset="0"/>
              </a:rPr>
              <a:t>(LSTM) fits very better.   </a:t>
            </a:r>
          </a:p>
          <a:p>
            <a:endParaRPr lang="en-IN" sz="1800" b="1" dirty="0">
              <a:latin typeface="Microsoft Yi Baiti" panose="03000500000000000000" pitchFamily="66" charset="0"/>
              <a:ea typeface="Microsoft Yi Baiti" panose="03000500000000000000" pitchFamily="66" charset="0"/>
            </a:endParaRPr>
          </a:p>
          <a:p>
            <a:endParaRPr lang="en-IN" sz="1800" b="1" dirty="0">
              <a:latin typeface="Microsoft Yi Baiti" panose="03000500000000000000" pitchFamily="66" charset="0"/>
              <a:ea typeface="Microsoft Yi Baiti" panose="03000500000000000000" pitchFamily="66" charset="0"/>
            </a:endParaRPr>
          </a:p>
          <a:p>
            <a:endParaRPr lang="en-IN" sz="1800" b="1" dirty="0">
              <a:latin typeface="Microsoft Yi Baiti" panose="03000500000000000000" pitchFamily="66" charset="0"/>
              <a:ea typeface="Microsoft Yi Baiti" panose="03000500000000000000" pitchFamily="66" charset="0"/>
            </a:endParaRPr>
          </a:p>
          <a:p>
            <a:endParaRPr lang="en-IN" sz="1800" b="1" dirty="0">
              <a:latin typeface="Microsoft Yi Baiti" panose="03000500000000000000" pitchFamily="66" charset="0"/>
              <a:ea typeface="Microsoft Yi Baiti" panose="03000500000000000000" pitchFamily="66" charset="0"/>
            </a:endParaRPr>
          </a:p>
        </p:txBody>
      </p:sp>
      <p:pic>
        <p:nvPicPr>
          <p:cNvPr id="8198" name="Picture 6" descr="r - Is linear regression powerful enough for price prediction - Cross  Validated">
            <a:extLst>
              <a:ext uri="{FF2B5EF4-FFF2-40B4-BE49-F238E27FC236}">
                <a16:creationId xmlns:a16="http://schemas.microsoft.com/office/drawing/2014/main" id="{02C3FBE6-9E43-D736-C38F-AEA4483C8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470" y="1431236"/>
            <a:ext cx="3995530" cy="242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latin typeface="Mistral" panose="03090702030407020403" pitchFamily="66" charset="0"/>
              </a:rPr>
              <a:t>CONCLUSION </a:t>
            </a:r>
            <a:endParaRPr sz="3600" dirty="0">
              <a:latin typeface="Mistral" panose="03090702030407020403" pitchFamily="66" charset="0"/>
            </a:endParaRPr>
          </a:p>
        </p:txBody>
      </p:sp>
      <p:sp>
        <p:nvSpPr>
          <p:cNvPr id="133" name="Google Shape;133;p21"/>
          <p:cNvSpPr txBox="1">
            <a:spLocks noGrp="1"/>
          </p:cNvSpPr>
          <p:nvPr>
            <p:ph type="body" idx="1"/>
          </p:nvPr>
        </p:nvSpPr>
        <p:spPr>
          <a:xfrm>
            <a:off x="311700" y="1398103"/>
            <a:ext cx="7261917" cy="317077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Microsoft Yi Baiti" panose="03000500000000000000" pitchFamily="66" charset="0"/>
                <a:ea typeface="Microsoft Yi Baiti" panose="03000500000000000000" pitchFamily="66" charset="0"/>
              </a:rPr>
              <a:t>We can see the Prediction, analysis and Visualization of Apple Inc. Stock Price through applying Deep learning algorithms such as LSTM.</a:t>
            </a:r>
            <a:endParaRPr b="1" dirty="0">
              <a:latin typeface="Microsoft Yi Baiti" panose="03000500000000000000" pitchFamily="66" charset="0"/>
              <a:ea typeface="Microsoft Yi Baiti" panose="03000500000000000000" pitchFamily="66" charset="0"/>
            </a:endParaRPr>
          </a:p>
          <a:p>
            <a:pPr marL="0" lvl="0" indent="0" algn="l" rtl="0">
              <a:spcBef>
                <a:spcPts val="1200"/>
              </a:spcBef>
              <a:spcAft>
                <a:spcPts val="0"/>
              </a:spcAft>
              <a:buNone/>
            </a:pPr>
            <a:r>
              <a:rPr lang="en-GB" b="1" dirty="0">
                <a:latin typeface="Microsoft Yi Baiti" panose="03000500000000000000" pitchFamily="66" charset="0"/>
                <a:ea typeface="Microsoft Yi Baiti" panose="03000500000000000000" pitchFamily="66" charset="0"/>
              </a:rPr>
              <a:t>Same way we can use any company Stock Dataset directly apply this algorithms it will give us the correct prediction.</a:t>
            </a:r>
            <a:endParaRPr b="1" dirty="0">
              <a:latin typeface="Microsoft Yi Baiti" panose="03000500000000000000" pitchFamily="66" charset="0"/>
              <a:ea typeface="Microsoft Yi Baiti" panose="03000500000000000000" pitchFamily="66" charset="0"/>
            </a:endParaRPr>
          </a:p>
          <a:p>
            <a:pPr marL="0" lvl="0" indent="0" algn="l" rtl="0">
              <a:spcBef>
                <a:spcPts val="1200"/>
              </a:spcBef>
              <a:spcAft>
                <a:spcPts val="1200"/>
              </a:spcAft>
              <a:buNone/>
            </a:pPr>
            <a:r>
              <a:rPr lang="en-GB" b="1" dirty="0">
                <a:latin typeface="Microsoft Yi Baiti" panose="03000500000000000000" pitchFamily="66" charset="0"/>
                <a:ea typeface="Microsoft Yi Baiti" panose="03000500000000000000" pitchFamily="66" charset="0"/>
              </a:rPr>
              <a:t>This System is Successfully runs on any system even on Cloud platforms such as Google Collaboratory.</a:t>
            </a:r>
            <a:endParaRPr b="1" dirty="0">
              <a:latin typeface="Microsoft Yi Baiti" panose="03000500000000000000" pitchFamily="66" charset="0"/>
              <a:ea typeface="Microsoft Yi Baiti" panose="03000500000000000000"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latin typeface="Mistral" panose="03090702030407020403" pitchFamily="66" charset="0"/>
              </a:rPr>
              <a:t>REFRENCES </a:t>
            </a:r>
            <a:endParaRPr sz="3600" dirty="0">
              <a:latin typeface="Mistral" panose="03090702030407020403" pitchFamily="66" charset="0"/>
            </a:endParaRPr>
          </a:p>
        </p:txBody>
      </p:sp>
      <p:sp>
        <p:nvSpPr>
          <p:cNvPr id="139" name="Google Shape;139;p22"/>
          <p:cNvSpPr txBox="1">
            <a:spLocks noGrp="1"/>
          </p:cNvSpPr>
          <p:nvPr>
            <p:ph type="body" idx="1"/>
          </p:nvPr>
        </p:nvSpPr>
        <p:spPr>
          <a:xfrm>
            <a:off x="311700" y="1275231"/>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b="1" u="sng" dirty="0">
                <a:solidFill>
                  <a:schemeClr val="hlink"/>
                </a:solidFill>
                <a:latin typeface="Microsoft Yi Baiti" panose="03000500000000000000" pitchFamily="66" charset="0"/>
                <a:ea typeface="Microsoft Yi Baiti" panose="03000500000000000000" pitchFamily="66" charset="0"/>
                <a:hlinkClick r:id="rId3"/>
              </a:rPr>
              <a:t>https://machinelearningmastery.com/start-here/#getstarted</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u="sng" dirty="0">
                <a:solidFill>
                  <a:schemeClr val="hlink"/>
                </a:solidFill>
                <a:latin typeface="Microsoft Yi Baiti" panose="03000500000000000000" pitchFamily="66" charset="0"/>
                <a:ea typeface="Microsoft Yi Baiti" panose="03000500000000000000" pitchFamily="66" charset="0"/>
                <a:hlinkClick r:id="rId4"/>
              </a:rPr>
              <a:t>https://colah.github.io/posts/2015-08-Understanding-LSTMs/</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u="sng" dirty="0">
                <a:solidFill>
                  <a:schemeClr val="hlink"/>
                </a:solidFill>
                <a:latin typeface="Microsoft Yi Baiti" panose="03000500000000000000" pitchFamily="66" charset="0"/>
                <a:ea typeface="Microsoft Yi Baiti" panose="03000500000000000000" pitchFamily="66" charset="0"/>
                <a:hlinkClick r:id="rId5"/>
              </a:rPr>
              <a:t>https://www.sas.com/en_us/insights/analytics/machine-learning.html</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u="sng" dirty="0">
                <a:solidFill>
                  <a:schemeClr val="hlink"/>
                </a:solidFill>
                <a:latin typeface="Microsoft Yi Baiti" panose="03000500000000000000" pitchFamily="66" charset="0"/>
                <a:ea typeface="Microsoft Yi Baiti" panose="03000500000000000000" pitchFamily="66" charset="0"/>
                <a:hlinkClick r:id="rId6"/>
              </a:rPr>
              <a:t>https://groww.in/us-stocks/aapl</a:t>
            </a:r>
            <a:endParaRPr lang="en-GB" b="1" u="sng" dirty="0">
              <a:solidFill>
                <a:schemeClr val="hlink"/>
              </a:solidFill>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u="sng" dirty="0">
                <a:solidFill>
                  <a:schemeClr val="hlink"/>
                </a:solidFill>
                <a:latin typeface="Microsoft Yi Baiti" panose="03000500000000000000" pitchFamily="66" charset="0"/>
                <a:ea typeface="Microsoft Yi Baiti" panose="03000500000000000000" pitchFamily="66" charset="0"/>
                <a:hlinkClick r:id="rId7"/>
              </a:rPr>
              <a:t>https://www.investopedia.com/terms/d/deep-learning.asp</a:t>
            </a:r>
            <a:r>
              <a:rPr lang="en-GB" b="1" dirty="0">
                <a:latin typeface="Microsoft Yi Baiti" panose="03000500000000000000" pitchFamily="66" charset="0"/>
                <a:ea typeface="Microsoft Yi Baiti" panose="03000500000000000000" pitchFamily="66" charset="0"/>
              </a:rPr>
              <a:t> </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u="sng" dirty="0">
                <a:solidFill>
                  <a:schemeClr val="hlink"/>
                </a:solidFill>
                <a:latin typeface="Microsoft Yi Baiti" panose="03000500000000000000" pitchFamily="66" charset="0"/>
                <a:ea typeface="Microsoft Yi Baiti" panose="03000500000000000000" pitchFamily="66" charset="0"/>
              </a:rPr>
              <a:t>https://www.nasdaq.com/market-activity/stocks/aapl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latin typeface="Mistral" panose="03090702030407020403" pitchFamily="66" charset="0"/>
              </a:rPr>
              <a:t>CONTENT</a:t>
            </a:r>
            <a:endParaRPr sz="3600" dirty="0">
              <a:latin typeface="Mistral" panose="03090702030407020403" pitchFamily="66" charset="0"/>
            </a:endParaRPr>
          </a:p>
        </p:txBody>
      </p:sp>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IN" b="1" dirty="0">
                <a:latin typeface="Microsoft Yi Baiti" panose="03000500000000000000" pitchFamily="66" charset="0"/>
                <a:ea typeface="Microsoft Yi Baiti" panose="03000500000000000000" pitchFamily="66" charset="0"/>
              </a:rPr>
              <a:t>Abstract</a:t>
            </a:r>
          </a:p>
          <a:p>
            <a:pPr marL="457200" lvl="0" indent="-342900" algn="l" rtl="0">
              <a:spcBef>
                <a:spcPts val="0"/>
              </a:spcBef>
              <a:spcAft>
                <a:spcPts val="0"/>
              </a:spcAft>
              <a:buSzPts val="1800"/>
              <a:buAutoNum type="arabicPeriod"/>
            </a:pPr>
            <a:r>
              <a:rPr lang="en-IN" b="1" dirty="0">
                <a:latin typeface="Microsoft Yi Baiti" panose="03000500000000000000" pitchFamily="66" charset="0"/>
                <a:ea typeface="Microsoft Yi Baiti" panose="03000500000000000000" pitchFamily="66" charset="0"/>
              </a:rPr>
              <a:t>What is Stock Market?</a:t>
            </a:r>
          </a:p>
          <a:p>
            <a:pPr marL="457200" lvl="0" indent="-342900" algn="l" rtl="0">
              <a:spcBef>
                <a:spcPts val="0"/>
              </a:spcBef>
              <a:spcAft>
                <a:spcPts val="0"/>
              </a:spcAft>
              <a:buSzPts val="1800"/>
              <a:buAutoNum type="arabicPeriod"/>
            </a:pPr>
            <a:r>
              <a:rPr lang="en-IN" b="1" dirty="0">
                <a:latin typeface="Microsoft Yi Baiti" panose="03000500000000000000" pitchFamily="66" charset="0"/>
                <a:ea typeface="Microsoft Yi Baiti" panose="03000500000000000000" pitchFamily="66" charset="0"/>
              </a:rPr>
              <a:t>How to read a Stock Table ?</a:t>
            </a:r>
          </a:p>
          <a:p>
            <a:pPr marL="457200" lvl="0" indent="-342900" algn="l" rtl="0">
              <a:spcBef>
                <a:spcPts val="0"/>
              </a:spcBef>
              <a:spcAft>
                <a:spcPts val="0"/>
              </a:spcAft>
              <a:buSzPts val="1800"/>
              <a:buAutoNum type="arabicPeriod"/>
            </a:pPr>
            <a:r>
              <a:rPr lang="en-IN" b="1" dirty="0">
                <a:latin typeface="Microsoft Yi Baiti" panose="03000500000000000000" pitchFamily="66" charset="0"/>
                <a:ea typeface="Microsoft Yi Baiti" panose="03000500000000000000" pitchFamily="66" charset="0"/>
              </a:rPr>
              <a:t>Dataset </a:t>
            </a:r>
          </a:p>
          <a:p>
            <a:pPr marL="457200" lvl="0" indent="-342900" algn="l" rtl="0">
              <a:spcBef>
                <a:spcPts val="0"/>
              </a:spcBef>
              <a:spcAft>
                <a:spcPts val="0"/>
              </a:spcAft>
              <a:buSzPts val="1800"/>
              <a:buAutoNum type="arabicPeriod"/>
            </a:pPr>
            <a:r>
              <a:rPr lang="en-IN" b="1" dirty="0">
                <a:latin typeface="Microsoft Yi Baiti" panose="03000500000000000000" pitchFamily="66" charset="0"/>
                <a:ea typeface="Microsoft Yi Baiti" panose="03000500000000000000" pitchFamily="66" charset="0"/>
              </a:rPr>
              <a:t>Different Types of Models Available : Linear Regression and LSTM       </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dirty="0">
                <a:latin typeface="Microsoft Yi Baiti" panose="03000500000000000000" pitchFamily="66" charset="0"/>
                <a:ea typeface="Microsoft Yi Baiti" panose="03000500000000000000" pitchFamily="66" charset="0"/>
              </a:rPr>
              <a:t>Apple Inc. Stock Price Dataset</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IN" b="1" dirty="0">
                <a:latin typeface="Microsoft Yi Baiti" panose="03000500000000000000" pitchFamily="66" charset="0"/>
                <a:ea typeface="Microsoft Yi Baiti" panose="03000500000000000000" pitchFamily="66" charset="0"/>
              </a:rPr>
              <a:t>Model Fitting</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dirty="0">
                <a:latin typeface="Microsoft Yi Baiti" panose="03000500000000000000" pitchFamily="66" charset="0"/>
                <a:ea typeface="Microsoft Yi Baiti" panose="03000500000000000000" pitchFamily="66" charset="0"/>
              </a:rPr>
              <a:t>Conclusion </a:t>
            </a:r>
            <a:endParaRPr b="1" dirty="0">
              <a:latin typeface="Microsoft Yi Baiti" panose="03000500000000000000" pitchFamily="66" charset="0"/>
              <a:ea typeface="Microsoft Yi Baiti" panose="03000500000000000000" pitchFamily="66" charset="0"/>
            </a:endParaRPr>
          </a:p>
          <a:p>
            <a:pPr marL="457200" lvl="0" indent="-342900" algn="l" rtl="0">
              <a:spcBef>
                <a:spcPts val="0"/>
              </a:spcBef>
              <a:spcAft>
                <a:spcPts val="0"/>
              </a:spcAft>
              <a:buSzPts val="1800"/>
              <a:buAutoNum type="arabicPeriod"/>
            </a:pPr>
            <a:r>
              <a:rPr lang="en-GB" b="1" dirty="0">
                <a:latin typeface="Microsoft Yi Baiti" panose="03000500000000000000" pitchFamily="66" charset="0"/>
                <a:ea typeface="Microsoft Yi Baiti" panose="03000500000000000000" pitchFamily="66" charset="0"/>
              </a:rPr>
              <a:t>References</a:t>
            </a:r>
            <a:endParaRPr b="1" dirty="0">
              <a:latin typeface="Microsoft Yi Baiti" panose="03000500000000000000" pitchFamily="66" charset="0"/>
              <a:ea typeface="Microsoft Yi Baiti" panose="03000500000000000000"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3400" y="2773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Mistral" panose="03090702030407020403" pitchFamily="66" charset="0"/>
              </a:rPr>
              <a:t>ABSTRACT</a:t>
            </a:r>
            <a:endParaRPr sz="4000" dirty="0">
              <a:latin typeface="Mistral" panose="03090702030407020403" pitchFamily="66" charset="0"/>
            </a:endParaRPr>
          </a:p>
        </p:txBody>
      </p:sp>
      <p:sp>
        <p:nvSpPr>
          <p:cNvPr id="97" name="Google Shape;97;p15"/>
          <p:cNvSpPr txBox="1">
            <a:spLocks noGrp="1"/>
          </p:cNvSpPr>
          <p:nvPr>
            <p:ph type="body" idx="1"/>
          </p:nvPr>
        </p:nvSpPr>
        <p:spPr>
          <a:xfrm>
            <a:off x="338204" y="1150321"/>
            <a:ext cx="4604857"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dirty="0">
                <a:latin typeface="Microsoft Yi Baiti" panose="03000500000000000000" pitchFamily="66" charset="0"/>
                <a:ea typeface="Microsoft Yi Baiti" panose="03000500000000000000" pitchFamily="66" charset="0"/>
              </a:rPr>
              <a:t>Demand of Stock have become huge with Increased in popularity of Stock in Digital world. Prediction and Analysing stock can benefit People to think before buying or selling stocks. So, A New Stock Price Prediction through Deep Learning Algorithms has been </a:t>
            </a:r>
            <a:r>
              <a:rPr lang="en-GB" b="1" dirty="0" err="1">
                <a:latin typeface="Microsoft Yi Baiti" panose="03000500000000000000" pitchFamily="66" charset="0"/>
                <a:ea typeface="Microsoft Yi Baiti" panose="03000500000000000000" pitchFamily="66" charset="0"/>
              </a:rPr>
              <a:t>analyzed</a:t>
            </a:r>
            <a:r>
              <a:rPr lang="en-GB" b="1" dirty="0">
                <a:latin typeface="Microsoft Yi Baiti" panose="03000500000000000000" pitchFamily="66" charset="0"/>
                <a:ea typeface="Microsoft Yi Baiti" panose="03000500000000000000" pitchFamily="66" charset="0"/>
              </a:rPr>
              <a:t> and visualized. Through This System we can predict of any Company stock in the world. </a:t>
            </a:r>
            <a:endParaRPr b="1" dirty="0">
              <a:latin typeface="Microsoft Yi Baiti" panose="03000500000000000000" pitchFamily="66" charset="0"/>
              <a:ea typeface="Microsoft Yi Baiti" panose="03000500000000000000" pitchFamily="66" charset="0"/>
            </a:endParaRPr>
          </a:p>
        </p:txBody>
      </p:sp>
      <p:pic>
        <p:nvPicPr>
          <p:cNvPr id="2050" name="Picture 2" descr="Definition and Classification of Stock Market Frauds">
            <a:extLst>
              <a:ext uri="{FF2B5EF4-FFF2-40B4-BE49-F238E27FC236}">
                <a16:creationId xmlns:a16="http://schemas.microsoft.com/office/drawing/2014/main" id="{CDF45921-5DCB-7A99-5356-7636A721B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356" y="1465027"/>
            <a:ext cx="3414501" cy="1918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3400" y="35028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Mistral" panose="03090702030407020403" pitchFamily="66" charset="0"/>
              </a:rPr>
              <a:t>WHAT IS STOCK MARKET ?</a:t>
            </a:r>
            <a:endParaRPr sz="4000" dirty="0">
              <a:latin typeface="Mistral" panose="03090702030407020403" pitchFamily="66" charset="0"/>
            </a:endParaRPr>
          </a:p>
        </p:txBody>
      </p:sp>
      <p:sp>
        <p:nvSpPr>
          <p:cNvPr id="97" name="Google Shape;97;p15"/>
          <p:cNvSpPr txBox="1">
            <a:spLocks noGrp="1"/>
          </p:cNvSpPr>
          <p:nvPr>
            <p:ph type="body" idx="1"/>
          </p:nvPr>
        </p:nvSpPr>
        <p:spPr>
          <a:xfrm>
            <a:off x="510209" y="1404729"/>
            <a:ext cx="4432852" cy="3084591"/>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US" b="1" i="0" dirty="0">
                <a:solidFill>
                  <a:srgbClr val="000000"/>
                </a:solidFill>
                <a:effectLst/>
                <a:latin typeface="Microsoft Yi Baiti" panose="03000500000000000000" pitchFamily="66" charset="0"/>
                <a:ea typeface="Microsoft Yi Baiti" panose="03000500000000000000" pitchFamily="66" charset="0"/>
              </a:rPr>
              <a:t>A stock market is a public market for the trading of company stock. Stock market allows us to buy and sell units of stocks (ownership) of a company. </a:t>
            </a:r>
          </a:p>
          <a:p>
            <a:pPr marL="0" indent="0">
              <a:spcAft>
                <a:spcPts val="1200"/>
              </a:spcAft>
              <a:buNone/>
            </a:pPr>
            <a:r>
              <a:rPr lang="en-US" b="1" i="0" dirty="0">
                <a:solidFill>
                  <a:srgbClr val="000000"/>
                </a:solidFill>
                <a:effectLst/>
                <a:latin typeface="Microsoft Yi Baiti" panose="03000500000000000000" pitchFamily="66" charset="0"/>
                <a:ea typeface="Microsoft Yi Baiti" panose="03000500000000000000" pitchFamily="66" charset="0"/>
              </a:rPr>
              <a:t>If the company's profits go up, then we own some of the profits and if they go down, then we lose profits with them. </a:t>
            </a:r>
          </a:p>
          <a:p>
            <a:pPr marL="0" indent="0">
              <a:spcAft>
                <a:spcPts val="1200"/>
              </a:spcAft>
              <a:buNone/>
            </a:pPr>
            <a:r>
              <a:rPr lang="en-US" b="1" i="0" dirty="0">
                <a:solidFill>
                  <a:srgbClr val="000000"/>
                </a:solidFill>
                <a:effectLst/>
                <a:latin typeface="Microsoft Yi Baiti" panose="03000500000000000000" pitchFamily="66" charset="0"/>
                <a:ea typeface="Microsoft Yi Baiti" panose="03000500000000000000" pitchFamily="66" charset="0"/>
              </a:rPr>
              <a:t> If more sellers than buyers, stock prices tend to fall. Conversely, when more buyers than sellers, stock prices tend to rise</a:t>
            </a:r>
            <a:endParaRPr b="1" dirty="0">
              <a:latin typeface="Microsoft Yi Baiti" panose="03000500000000000000" pitchFamily="66" charset="0"/>
              <a:ea typeface="Microsoft Yi Baiti" panose="03000500000000000000" pitchFamily="66" charset="0"/>
            </a:endParaRPr>
          </a:p>
        </p:txBody>
      </p:sp>
      <p:pic>
        <p:nvPicPr>
          <p:cNvPr id="3078" name="Picture 6" descr="Recent, soon-to-be retirees could suffer more from stock market losses">
            <a:extLst>
              <a:ext uri="{FF2B5EF4-FFF2-40B4-BE49-F238E27FC236}">
                <a16:creationId xmlns:a16="http://schemas.microsoft.com/office/drawing/2014/main" id="{07A100B9-F128-527A-738C-A7DD2B1EA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858" y="1550503"/>
            <a:ext cx="3372203" cy="188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23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702-BA37-F374-648F-033883795072}"/>
              </a:ext>
            </a:extLst>
          </p:cNvPr>
          <p:cNvSpPr>
            <a:spLocks noGrp="1"/>
          </p:cNvSpPr>
          <p:nvPr>
            <p:ph type="title"/>
          </p:nvPr>
        </p:nvSpPr>
        <p:spPr>
          <a:xfrm>
            <a:off x="576744" y="443131"/>
            <a:ext cx="8520600" cy="607800"/>
          </a:xfrm>
        </p:spPr>
        <p:txBody>
          <a:bodyPr>
            <a:normAutofit fontScale="90000"/>
          </a:bodyPr>
          <a:lstStyle/>
          <a:p>
            <a:r>
              <a:rPr lang="en-GB" sz="3200" dirty="0">
                <a:latin typeface="Mistral" panose="03090702030407020403" pitchFamily="66" charset="0"/>
              </a:rPr>
              <a:t>WHAT IS STOCK MARKET ?</a:t>
            </a:r>
            <a:endParaRPr lang="en-IN" dirty="0"/>
          </a:p>
        </p:txBody>
      </p:sp>
      <p:pic>
        <p:nvPicPr>
          <p:cNvPr id="4" name="Object 1" descr="preencoded.png">
            <a:extLst>
              <a:ext uri="{FF2B5EF4-FFF2-40B4-BE49-F238E27FC236}">
                <a16:creationId xmlns:a16="http://schemas.microsoft.com/office/drawing/2014/main" id="{7482FDEB-2F19-39B7-D067-FA04A386F9B6}"/>
              </a:ext>
            </a:extLst>
          </p:cNvPr>
          <p:cNvPicPr>
            <a:picLocks noChangeAspect="1"/>
          </p:cNvPicPr>
          <p:nvPr/>
        </p:nvPicPr>
        <p:blipFill rotWithShape="1">
          <a:blip r:embed="rId2"/>
          <a:srcRect l="4898" t="23756" r="9796" b="15675"/>
          <a:stretch/>
        </p:blipFill>
        <p:spPr>
          <a:xfrm>
            <a:off x="498849" y="1206759"/>
            <a:ext cx="7800393" cy="3116425"/>
          </a:xfrm>
          <a:prstGeom prst="rect">
            <a:avLst/>
          </a:prstGeom>
        </p:spPr>
      </p:pic>
      <p:sp>
        <p:nvSpPr>
          <p:cNvPr id="5" name="TextBox 4">
            <a:extLst>
              <a:ext uri="{FF2B5EF4-FFF2-40B4-BE49-F238E27FC236}">
                <a16:creationId xmlns:a16="http://schemas.microsoft.com/office/drawing/2014/main" id="{4A8E3416-4495-BBB5-1158-57588B56BD7D}"/>
              </a:ext>
            </a:extLst>
          </p:cNvPr>
          <p:cNvSpPr txBox="1"/>
          <p:nvPr/>
        </p:nvSpPr>
        <p:spPr>
          <a:xfrm>
            <a:off x="3366381" y="4054228"/>
            <a:ext cx="2411238" cy="707886"/>
          </a:xfrm>
          <a:prstGeom prst="rect">
            <a:avLst/>
          </a:prstGeom>
          <a:noFill/>
        </p:spPr>
        <p:txBody>
          <a:bodyPr wrap="none" rtlCol="0">
            <a:spAutoFit/>
          </a:bodyPr>
          <a:lstStyle/>
          <a:p>
            <a:r>
              <a:rPr lang="en-IN" sz="2000" b="1" dirty="0">
                <a:latin typeface="Microsoft Yi Baiti" panose="03000500000000000000" pitchFamily="66" charset="0"/>
                <a:ea typeface="Microsoft Yi Baiti" panose="03000500000000000000" pitchFamily="66" charset="0"/>
              </a:rPr>
              <a:t>Red is purchased Stock.</a:t>
            </a:r>
          </a:p>
          <a:p>
            <a:r>
              <a:rPr lang="en-IN" sz="2000" b="1" dirty="0">
                <a:latin typeface="Microsoft Yi Baiti" panose="03000500000000000000" pitchFamily="66" charset="0"/>
                <a:ea typeface="Microsoft Yi Baiti" panose="03000500000000000000" pitchFamily="66" charset="0"/>
              </a:rPr>
              <a:t>Green is sold Stock.</a:t>
            </a:r>
          </a:p>
        </p:txBody>
      </p:sp>
    </p:spTree>
    <p:extLst>
      <p:ext uri="{BB962C8B-B14F-4D97-AF65-F5344CB8AC3E}">
        <p14:creationId xmlns:p14="http://schemas.microsoft.com/office/powerpoint/2010/main" val="307857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702-BA37-F374-648F-033883795072}"/>
              </a:ext>
            </a:extLst>
          </p:cNvPr>
          <p:cNvSpPr>
            <a:spLocks noGrp="1"/>
          </p:cNvSpPr>
          <p:nvPr>
            <p:ph type="title"/>
          </p:nvPr>
        </p:nvSpPr>
        <p:spPr>
          <a:xfrm>
            <a:off x="556865" y="356946"/>
            <a:ext cx="8520600" cy="607800"/>
          </a:xfrm>
        </p:spPr>
        <p:txBody>
          <a:bodyPr>
            <a:normAutofit fontScale="90000"/>
          </a:bodyPr>
          <a:lstStyle/>
          <a:p>
            <a:r>
              <a:rPr lang="en-GB" sz="3200" dirty="0">
                <a:latin typeface="Mistral" panose="03090702030407020403" pitchFamily="66" charset="0"/>
              </a:rPr>
              <a:t>HOW TO READ A STOCK TABLE ?</a:t>
            </a:r>
            <a:endParaRPr lang="en-IN" dirty="0"/>
          </a:p>
        </p:txBody>
      </p:sp>
      <p:pic>
        <p:nvPicPr>
          <p:cNvPr id="4098" name="Picture 2" descr="How to read a stock quote — explained">
            <a:extLst>
              <a:ext uri="{FF2B5EF4-FFF2-40B4-BE49-F238E27FC236}">
                <a16:creationId xmlns:a16="http://schemas.microsoft.com/office/drawing/2014/main" id="{9406EAB2-D5C8-A8EF-C1AD-C80EA6EC9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243" y="1070809"/>
            <a:ext cx="5688910" cy="340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19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702-BA37-F374-648F-033883795072}"/>
              </a:ext>
            </a:extLst>
          </p:cNvPr>
          <p:cNvSpPr>
            <a:spLocks noGrp="1"/>
          </p:cNvSpPr>
          <p:nvPr>
            <p:ph type="title"/>
          </p:nvPr>
        </p:nvSpPr>
        <p:spPr>
          <a:xfrm>
            <a:off x="510482" y="284059"/>
            <a:ext cx="8520600" cy="607800"/>
          </a:xfrm>
        </p:spPr>
        <p:txBody>
          <a:bodyPr>
            <a:normAutofit fontScale="90000"/>
          </a:bodyPr>
          <a:lstStyle/>
          <a:p>
            <a:r>
              <a:rPr lang="en-GB" sz="3200" dirty="0">
                <a:latin typeface="Mistral" panose="03090702030407020403" pitchFamily="66" charset="0"/>
              </a:rPr>
              <a:t>HOW TO READ A STOCK TABLE ?</a:t>
            </a:r>
            <a:endParaRPr lang="en-IN" dirty="0"/>
          </a:p>
        </p:txBody>
      </p:sp>
      <p:sp>
        <p:nvSpPr>
          <p:cNvPr id="3" name="TextBox 2">
            <a:extLst>
              <a:ext uri="{FF2B5EF4-FFF2-40B4-BE49-F238E27FC236}">
                <a16:creationId xmlns:a16="http://schemas.microsoft.com/office/drawing/2014/main" id="{9114E972-D3EB-85BF-31EA-D4BC77F09767}"/>
              </a:ext>
            </a:extLst>
          </p:cNvPr>
          <p:cNvSpPr txBox="1"/>
          <p:nvPr/>
        </p:nvSpPr>
        <p:spPr>
          <a:xfrm>
            <a:off x="510482" y="993913"/>
            <a:ext cx="6459940" cy="3754874"/>
          </a:xfrm>
          <a:prstGeom prst="rect">
            <a:avLst/>
          </a:prstGeom>
          <a:noFill/>
        </p:spPr>
        <p:txBody>
          <a:bodyPr wrap="square" rtlCol="0">
            <a:spAutoFit/>
          </a:bodyPr>
          <a:lstStyle/>
          <a:p>
            <a:pPr algn="l"/>
            <a:r>
              <a:rPr lang="en-US" b="1" i="0" dirty="0">
                <a:solidFill>
                  <a:srgbClr val="292929"/>
                </a:solidFill>
                <a:effectLst/>
                <a:latin typeface="Microsoft Yi Baiti" panose="03000500000000000000" pitchFamily="66" charset="0"/>
                <a:ea typeface="Microsoft Yi Baiti" panose="03000500000000000000" pitchFamily="66" charset="0"/>
              </a:rPr>
              <a:t>Company Name</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provides the full name of the publicly-traded entity.</a:t>
            </a:r>
          </a:p>
          <a:p>
            <a:pPr algn="l"/>
            <a:endParaRPr lang="en-US" b="1" i="0" dirty="0">
              <a:solidFill>
                <a:srgbClr val="292929"/>
              </a:solidFill>
              <a:effectLst/>
              <a:latin typeface="Microsoft Yi Baiti" panose="03000500000000000000" pitchFamily="66" charset="0"/>
              <a:ea typeface="Microsoft Yi Baiti" panose="03000500000000000000" pitchFamily="66" charset="0"/>
            </a:endParaRPr>
          </a:p>
          <a:p>
            <a:pPr algn="l"/>
            <a:r>
              <a:rPr lang="en-US" b="1" i="0" dirty="0">
                <a:solidFill>
                  <a:srgbClr val="292929"/>
                </a:solidFill>
                <a:effectLst/>
                <a:latin typeface="Microsoft Yi Baiti" panose="03000500000000000000" pitchFamily="66" charset="0"/>
                <a:ea typeface="Microsoft Yi Baiti" panose="03000500000000000000" pitchFamily="66" charset="0"/>
              </a:rPr>
              <a:t>Stock Exchange</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shows which exchange the stock is trading on (such as the Nasdaq or New York Stock Exchange). This usually doesn’t matter much, unless it’s trading on over-the-counter (OTC) markets, which are often highly speculative.</a:t>
            </a:r>
          </a:p>
          <a:p>
            <a:pPr algn="l"/>
            <a:endParaRPr lang="en-US" b="1" i="0" dirty="0">
              <a:solidFill>
                <a:srgbClr val="292929"/>
              </a:solidFill>
              <a:effectLst/>
              <a:latin typeface="Microsoft Yi Baiti" panose="03000500000000000000" pitchFamily="66" charset="0"/>
              <a:ea typeface="Microsoft Yi Baiti" panose="03000500000000000000" pitchFamily="66" charset="0"/>
            </a:endParaRPr>
          </a:p>
          <a:p>
            <a:pPr algn="l"/>
            <a:r>
              <a:rPr lang="en-US" b="1" i="0" dirty="0">
                <a:solidFill>
                  <a:srgbClr val="292929"/>
                </a:solidFill>
                <a:effectLst/>
                <a:latin typeface="Microsoft Yi Baiti" panose="03000500000000000000" pitchFamily="66" charset="0"/>
                <a:ea typeface="Microsoft Yi Baiti" panose="03000500000000000000" pitchFamily="66" charset="0"/>
              </a:rPr>
              <a:t>Stock Ticker/Symbol</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is the shorthand symbol used to identify the stock when looking it up for research or purchase. For stocks the symbol is usually 1–4 letters long, although it can be longer.</a:t>
            </a:r>
          </a:p>
          <a:p>
            <a:pPr algn="l"/>
            <a:endParaRPr lang="en-US" b="1" i="0" dirty="0">
              <a:solidFill>
                <a:srgbClr val="292929"/>
              </a:solidFill>
              <a:effectLst/>
              <a:latin typeface="Microsoft Yi Baiti" panose="03000500000000000000" pitchFamily="66" charset="0"/>
              <a:ea typeface="Microsoft Yi Baiti" panose="03000500000000000000" pitchFamily="66" charset="0"/>
            </a:endParaRPr>
          </a:p>
          <a:p>
            <a:pPr algn="l"/>
            <a:r>
              <a:rPr lang="en-US" b="1" i="0" dirty="0">
                <a:solidFill>
                  <a:srgbClr val="292929"/>
                </a:solidFill>
                <a:effectLst/>
                <a:latin typeface="Microsoft Yi Baiti" panose="03000500000000000000" pitchFamily="66" charset="0"/>
                <a:ea typeface="Microsoft Yi Baiti" panose="03000500000000000000" pitchFamily="66" charset="0"/>
              </a:rPr>
              <a:t>Current Price</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is the most recent price available. If markets are currently open, this price will be either real-time or delayed by 15 minutes. If markets are closed, this is typically the closing price from the most recent day of trading.</a:t>
            </a:r>
          </a:p>
          <a:p>
            <a:pPr algn="l"/>
            <a:endParaRPr lang="en-US" b="0" i="0" dirty="0">
              <a:solidFill>
                <a:srgbClr val="292929"/>
              </a:solidFill>
              <a:effectLst/>
              <a:latin typeface="source-serif-pro"/>
            </a:endParaRPr>
          </a:p>
        </p:txBody>
      </p:sp>
    </p:spTree>
    <p:extLst>
      <p:ext uri="{BB962C8B-B14F-4D97-AF65-F5344CB8AC3E}">
        <p14:creationId xmlns:p14="http://schemas.microsoft.com/office/powerpoint/2010/main" val="317535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702-BA37-F374-648F-033883795072}"/>
              </a:ext>
            </a:extLst>
          </p:cNvPr>
          <p:cNvSpPr>
            <a:spLocks noGrp="1"/>
          </p:cNvSpPr>
          <p:nvPr>
            <p:ph type="title"/>
          </p:nvPr>
        </p:nvSpPr>
        <p:spPr>
          <a:xfrm>
            <a:off x="510482" y="284059"/>
            <a:ext cx="8520600" cy="607800"/>
          </a:xfrm>
        </p:spPr>
        <p:txBody>
          <a:bodyPr>
            <a:normAutofit fontScale="90000"/>
          </a:bodyPr>
          <a:lstStyle/>
          <a:p>
            <a:r>
              <a:rPr lang="en-GB" sz="3200" dirty="0">
                <a:latin typeface="Mistral" panose="03090702030407020403" pitchFamily="66" charset="0"/>
              </a:rPr>
              <a:t>HOW TO READ A STOCK TABLE ?</a:t>
            </a:r>
            <a:endParaRPr lang="en-IN" dirty="0"/>
          </a:p>
        </p:txBody>
      </p:sp>
      <p:sp>
        <p:nvSpPr>
          <p:cNvPr id="3" name="TextBox 2">
            <a:extLst>
              <a:ext uri="{FF2B5EF4-FFF2-40B4-BE49-F238E27FC236}">
                <a16:creationId xmlns:a16="http://schemas.microsoft.com/office/drawing/2014/main" id="{9114E972-D3EB-85BF-31EA-D4BC77F09767}"/>
              </a:ext>
            </a:extLst>
          </p:cNvPr>
          <p:cNvSpPr txBox="1"/>
          <p:nvPr/>
        </p:nvSpPr>
        <p:spPr>
          <a:xfrm>
            <a:off x="636105" y="1040295"/>
            <a:ext cx="6459940" cy="3970318"/>
          </a:xfrm>
          <a:prstGeom prst="rect">
            <a:avLst/>
          </a:prstGeom>
          <a:noFill/>
        </p:spPr>
        <p:txBody>
          <a:bodyPr wrap="square" rtlCol="0">
            <a:spAutoFit/>
          </a:bodyPr>
          <a:lstStyle/>
          <a:p>
            <a:pPr algn="l"/>
            <a:r>
              <a:rPr lang="en-US" b="1" i="0" dirty="0">
                <a:solidFill>
                  <a:srgbClr val="292929"/>
                </a:solidFill>
                <a:effectLst/>
                <a:latin typeface="Microsoft Yi Baiti" panose="03000500000000000000" pitchFamily="66" charset="0"/>
                <a:ea typeface="Microsoft Yi Baiti" panose="03000500000000000000" pitchFamily="66" charset="0"/>
              </a:rPr>
              <a:t>Price Change</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shows how much the price has changed today (if markets are open) or during the most recent day of trading (if markets are closed). This is quoted in dollars and also percent. We believe percent change is a more useful figure, since a dollar change is meaningless without comparing it to the previous closing price of the stock.</a:t>
            </a:r>
          </a:p>
          <a:p>
            <a:pPr algn="l"/>
            <a:endParaRPr lang="en-US" b="1" dirty="0">
              <a:solidFill>
                <a:srgbClr val="292929"/>
              </a:solidFill>
              <a:latin typeface="Microsoft Yi Baiti" panose="03000500000000000000" pitchFamily="66" charset="0"/>
              <a:ea typeface="Microsoft Yi Baiti" panose="03000500000000000000" pitchFamily="66" charset="0"/>
            </a:endParaRPr>
          </a:p>
          <a:p>
            <a:pPr algn="l"/>
            <a:r>
              <a:rPr lang="en-US" b="1" i="0" dirty="0">
                <a:solidFill>
                  <a:srgbClr val="292929"/>
                </a:solidFill>
                <a:effectLst/>
                <a:latin typeface="Microsoft Yi Baiti" panose="03000500000000000000" pitchFamily="66" charset="0"/>
                <a:ea typeface="Microsoft Yi Baiti" panose="03000500000000000000" pitchFamily="66" charset="0"/>
              </a:rPr>
              <a:t>Open/High/Low</a:t>
            </a:r>
          </a:p>
          <a:p>
            <a:pPr algn="l"/>
            <a:r>
              <a:rPr lang="en-US" b="1" i="0" dirty="0">
                <a:solidFill>
                  <a:srgbClr val="292929"/>
                </a:solidFill>
                <a:effectLst/>
                <a:latin typeface="Microsoft Yi Baiti" panose="03000500000000000000" pitchFamily="66" charset="0"/>
                <a:ea typeface="Microsoft Yi Baiti" panose="03000500000000000000" pitchFamily="66" charset="0"/>
              </a:rPr>
              <a:t>These show the stock’s trading range for the day by providing where it opened, the maximum price it reached, and the minimum price it reached.</a:t>
            </a:r>
          </a:p>
          <a:p>
            <a:pPr algn="l"/>
            <a:r>
              <a:rPr lang="en-US" b="1" i="0" dirty="0">
                <a:solidFill>
                  <a:srgbClr val="292929"/>
                </a:solidFill>
                <a:effectLst/>
                <a:latin typeface="Microsoft Yi Baiti" panose="03000500000000000000" pitchFamily="66" charset="0"/>
                <a:ea typeface="Microsoft Yi Baiti" panose="03000500000000000000" pitchFamily="66" charset="0"/>
              </a:rPr>
              <a:t>These data points are most useful on highly volatile days or to day traders interested in tracking small, intraday price movements. To the average investor looking to buy a stock for weeks, months, or years, the day’s price range is only moderately useful.</a:t>
            </a:r>
          </a:p>
          <a:p>
            <a:pPr algn="l"/>
            <a:r>
              <a:rPr lang="en-US" b="1" i="0" dirty="0">
                <a:solidFill>
                  <a:srgbClr val="292929"/>
                </a:solidFill>
                <a:effectLst/>
                <a:latin typeface="Microsoft Yi Baiti" panose="03000500000000000000" pitchFamily="66" charset="0"/>
                <a:ea typeface="Microsoft Yi Baiti" panose="03000500000000000000" pitchFamily="66" charset="0"/>
              </a:rPr>
              <a:t>Market Cap (or market capitalization)</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is the total value of all the shares of a publicly traded company. Mathematically, it’s the number of shares multiplied by the price per share.</a:t>
            </a:r>
          </a:p>
          <a:p>
            <a:pPr algn="l"/>
            <a:r>
              <a:rPr lang="en-US" b="1" i="0" dirty="0">
                <a:solidFill>
                  <a:srgbClr val="292929"/>
                </a:solidFill>
                <a:effectLst/>
                <a:latin typeface="Microsoft Yi Baiti" panose="03000500000000000000" pitchFamily="66" charset="0"/>
                <a:ea typeface="Microsoft Yi Baiti" panose="03000500000000000000" pitchFamily="66" charset="0"/>
              </a:rPr>
              <a:t>When investors talk about “market caps” they’re simply discussing how big a company is.</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p:txBody>
      </p:sp>
    </p:spTree>
    <p:extLst>
      <p:ext uri="{BB962C8B-B14F-4D97-AF65-F5344CB8AC3E}">
        <p14:creationId xmlns:p14="http://schemas.microsoft.com/office/powerpoint/2010/main" val="245749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702-BA37-F374-648F-033883795072}"/>
              </a:ext>
            </a:extLst>
          </p:cNvPr>
          <p:cNvSpPr>
            <a:spLocks noGrp="1"/>
          </p:cNvSpPr>
          <p:nvPr>
            <p:ph type="title"/>
          </p:nvPr>
        </p:nvSpPr>
        <p:spPr>
          <a:xfrm>
            <a:off x="510482" y="284059"/>
            <a:ext cx="8520600" cy="607800"/>
          </a:xfrm>
        </p:spPr>
        <p:txBody>
          <a:bodyPr>
            <a:normAutofit fontScale="90000"/>
          </a:bodyPr>
          <a:lstStyle/>
          <a:p>
            <a:r>
              <a:rPr lang="en-GB" sz="3200" dirty="0">
                <a:latin typeface="Mistral" panose="03090702030407020403" pitchFamily="66" charset="0"/>
              </a:rPr>
              <a:t>HOW TO READ A STOCK TABLE ?</a:t>
            </a:r>
            <a:endParaRPr lang="en-IN" dirty="0"/>
          </a:p>
        </p:txBody>
      </p:sp>
      <p:sp>
        <p:nvSpPr>
          <p:cNvPr id="3" name="TextBox 2">
            <a:extLst>
              <a:ext uri="{FF2B5EF4-FFF2-40B4-BE49-F238E27FC236}">
                <a16:creationId xmlns:a16="http://schemas.microsoft.com/office/drawing/2014/main" id="{9114E972-D3EB-85BF-31EA-D4BC77F09767}"/>
              </a:ext>
            </a:extLst>
          </p:cNvPr>
          <p:cNvSpPr txBox="1"/>
          <p:nvPr/>
        </p:nvSpPr>
        <p:spPr>
          <a:xfrm>
            <a:off x="510482" y="891859"/>
            <a:ext cx="6459940" cy="3970318"/>
          </a:xfrm>
          <a:prstGeom prst="rect">
            <a:avLst/>
          </a:prstGeom>
          <a:noFill/>
        </p:spPr>
        <p:txBody>
          <a:bodyPr wrap="square" rtlCol="0">
            <a:spAutoFit/>
          </a:bodyPr>
          <a:lstStyle/>
          <a:p>
            <a:pPr algn="l"/>
            <a:r>
              <a:rPr lang="en-US" b="1" i="0" dirty="0">
                <a:solidFill>
                  <a:srgbClr val="292929"/>
                </a:solidFill>
                <a:effectLst/>
                <a:latin typeface="Microsoft Yi Baiti" panose="03000500000000000000" pitchFamily="66" charset="0"/>
                <a:ea typeface="Microsoft Yi Baiti" panose="03000500000000000000" pitchFamily="66" charset="0"/>
              </a:rPr>
              <a:t>Price-Earnings Ratio</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is one of the most popular value metrics that investors use to try and determine if a stock is cheap or expensive. It represents the price of one share divided by the earnings per share for the last 12 months.</a:t>
            </a:r>
          </a:p>
          <a:p>
            <a:pPr algn="l"/>
            <a:endParaRPr lang="en-US" b="1" i="0" dirty="0">
              <a:solidFill>
                <a:srgbClr val="292929"/>
              </a:solidFill>
              <a:effectLst/>
              <a:latin typeface="Microsoft Yi Baiti" panose="03000500000000000000" pitchFamily="66" charset="0"/>
              <a:ea typeface="Microsoft Yi Baiti" panose="03000500000000000000" pitchFamily="66" charset="0"/>
            </a:endParaRPr>
          </a:p>
          <a:p>
            <a:pPr algn="l"/>
            <a:r>
              <a:rPr lang="en-US" b="1" i="0" dirty="0">
                <a:solidFill>
                  <a:srgbClr val="292929"/>
                </a:solidFill>
                <a:effectLst/>
                <a:latin typeface="Microsoft Yi Baiti" panose="03000500000000000000" pitchFamily="66" charset="0"/>
                <a:ea typeface="Microsoft Yi Baiti" panose="03000500000000000000" pitchFamily="66" charset="0"/>
              </a:rPr>
              <a:t>Dividend Yield</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is a measure of how much return the dividend will provide, relative to the current stock price. It divides the next 12 months of dividend income by the current share price.</a:t>
            </a:r>
          </a:p>
          <a:p>
            <a:pPr algn="l"/>
            <a:endParaRPr lang="en-US" b="1" i="0" dirty="0">
              <a:solidFill>
                <a:srgbClr val="292929"/>
              </a:solidFill>
              <a:effectLst/>
              <a:latin typeface="Microsoft Yi Baiti" panose="03000500000000000000" pitchFamily="66" charset="0"/>
              <a:ea typeface="Microsoft Yi Baiti" panose="03000500000000000000" pitchFamily="66" charset="0"/>
            </a:endParaRPr>
          </a:p>
          <a:p>
            <a:pPr algn="l"/>
            <a:r>
              <a:rPr lang="en-US" b="1" i="0" dirty="0">
                <a:solidFill>
                  <a:srgbClr val="292929"/>
                </a:solidFill>
                <a:effectLst/>
                <a:latin typeface="Microsoft Yi Baiti" panose="03000500000000000000" pitchFamily="66" charset="0"/>
                <a:ea typeface="Microsoft Yi Baiti" panose="03000500000000000000" pitchFamily="66" charset="0"/>
              </a:rPr>
              <a:t>Previous Close</a:t>
            </a:r>
          </a:p>
          <a:p>
            <a:pPr algn="l"/>
            <a:r>
              <a:rPr lang="en-US" b="1" i="0" dirty="0">
                <a:solidFill>
                  <a:srgbClr val="292929"/>
                </a:solidFill>
                <a:effectLst/>
                <a:latin typeface="Microsoft Yi Baiti" panose="03000500000000000000" pitchFamily="66" charset="0"/>
                <a:ea typeface="Microsoft Yi Baiti" panose="03000500000000000000" pitchFamily="66" charset="0"/>
              </a:rPr>
              <a:t>This is the final closing price from the most recent day of trading. From Tuesday to Friday, this is usually the previous calendar day. On Monday, it’s usually last Friday’s closing price.</a:t>
            </a:r>
          </a:p>
          <a:p>
            <a:pPr algn="l"/>
            <a:endParaRPr lang="en-US" b="1" i="0" dirty="0">
              <a:solidFill>
                <a:srgbClr val="292929"/>
              </a:solidFill>
              <a:effectLst/>
              <a:latin typeface="Microsoft Yi Baiti" panose="03000500000000000000" pitchFamily="66" charset="0"/>
              <a:ea typeface="Microsoft Yi Baiti" panose="03000500000000000000" pitchFamily="66" charset="0"/>
            </a:endParaRPr>
          </a:p>
          <a:p>
            <a:pPr algn="l"/>
            <a:r>
              <a:rPr lang="en-US" b="1" i="0" dirty="0">
                <a:solidFill>
                  <a:srgbClr val="292929"/>
                </a:solidFill>
                <a:effectLst/>
                <a:latin typeface="Microsoft Yi Baiti" panose="03000500000000000000" pitchFamily="66" charset="0"/>
                <a:ea typeface="Microsoft Yi Baiti" panose="03000500000000000000" pitchFamily="66" charset="0"/>
              </a:rPr>
              <a:t>52-Week High and 52-Week Low</a:t>
            </a:r>
          </a:p>
          <a:p>
            <a:pPr algn="l"/>
            <a:r>
              <a:rPr lang="en-US" b="1" i="0" dirty="0">
                <a:solidFill>
                  <a:srgbClr val="292929"/>
                </a:solidFill>
                <a:effectLst/>
                <a:latin typeface="Microsoft Yi Baiti" panose="03000500000000000000" pitchFamily="66" charset="0"/>
                <a:ea typeface="Microsoft Yi Baiti" panose="03000500000000000000" pitchFamily="66" charset="0"/>
              </a:rPr>
              <a:t>These are the highest and lowest prices the stock has traded at in the trailing year (52 weeks). This can be useful to get a sense of how close the stock currently is to setting new lows or breaking new highs for the year.</a:t>
            </a:r>
          </a:p>
          <a:p>
            <a:pPr algn="l"/>
            <a:endParaRPr lang="en-US" b="0" i="0" dirty="0">
              <a:solidFill>
                <a:srgbClr val="292929"/>
              </a:solidFill>
              <a:effectLst/>
              <a:latin typeface="source-serif-pro"/>
            </a:endParaRPr>
          </a:p>
        </p:txBody>
      </p:sp>
    </p:spTree>
    <p:extLst>
      <p:ext uri="{BB962C8B-B14F-4D97-AF65-F5344CB8AC3E}">
        <p14:creationId xmlns:p14="http://schemas.microsoft.com/office/powerpoint/2010/main" val="113452601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1340</Words>
  <Application>Microsoft Office PowerPoint</Application>
  <PresentationFormat>On-screen Show (16:9)</PresentationFormat>
  <Paragraphs>103</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Arial</vt:lpstr>
      <vt:lpstr>Mistral</vt:lpstr>
      <vt:lpstr>source-serif-pro</vt:lpstr>
      <vt:lpstr>Microsoft Yi Baiti</vt:lpstr>
      <vt:lpstr>Geometric</vt:lpstr>
      <vt:lpstr>STOCK PRICE PREDICTION </vt:lpstr>
      <vt:lpstr>CONTENT</vt:lpstr>
      <vt:lpstr>ABSTRACT</vt:lpstr>
      <vt:lpstr>WHAT IS STOCK MARKET ?</vt:lpstr>
      <vt:lpstr>WHAT IS STOCK MARKET ?</vt:lpstr>
      <vt:lpstr>HOW TO READ A STOCK TABLE ?</vt:lpstr>
      <vt:lpstr>HOW TO READ A STOCK TABLE ?</vt:lpstr>
      <vt:lpstr>HOW TO READ A STOCK TABLE ?</vt:lpstr>
      <vt:lpstr>HOW TO READ A STOCK TABLE ?</vt:lpstr>
      <vt:lpstr>DATASET</vt:lpstr>
      <vt:lpstr>Denormalized Dataset           Normalized Dataset</vt:lpstr>
      <vt:lpstr>So, What are the Different Models Available ?</vt:lpstr>
      <vt:lpstr>LINEAR REGRESSION</vt:lpstr>
      <vt:lpstr>RECURRENT NEURAL NETWORK + LSTM (LONG SHORT TERM MEMORY)</vt:lpstr>
      <vt:lpstr>APPLE INC. STOCK PRICE DATASET</vt:lpstr>
      <vt:lpstr>MODEL FITTING</vt:lpstr>
      <vt:lpstr>CONCLUSION </vt:lpstr>
      <vt:lpstr>REFRENCES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Ananay Gupta</dc:creator>
  <cp:lastModifiedBy>Ananay Gupta</cp:lastModifiedBy>
  <cp:revision>1</cp:revision>
  <dcterms:modified xsi:type="dcterms:W3CDTF">2022-11-11T14:33:34Z</dcterms:modified>
</cp:coreProperties>
</file>