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4075" r:id="rId2"/>
    <p:sldMasterId id="2147484097" r:id="rId3"/>
    <p:sldMasterId id="2147484118" r:id="rId4"/>
    <p:sldMasterId id="2147484106" r:id="rId5"/>
  </p:sldMasterIdLst>
  <p:notesMasterIdLst>
    <p:notesMasterId r:id="rId19"/>
  </p:notesMasterIdLst>
  <p:handoutMasterIdLst>
    <p:handoutMasterId r:id="rId20"/>
  </p:handoutMasterIdLst>
  <p:sldIdLst>
    <p:sldId id="262" r:id="rId6"/>
    <p:sldId id="263" r:id="rId7"/>
    <p:sldId id="264" r:id="rId8"/>
    <p:sldId id="265" r:id="rId9"/>
    <p:sldId id="271" r:id="rId10"/>
    <p:sldId id="266" r:id="rId11"/>
    <p:sldId id="268" r:id="rId12"/>
    <p:sldId id="269" r:id="rId13"/>
    <p:sldId id="273" r:id="rId14"/>
    <p:sldId id="274" r:id="rId15"/>
    <p:sldId id="275" r:id="rId16"/>
    <p:sldId id="270" r:id="rId17"/>
    <p:sldId id="267" r:id="rId18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7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pos="5283">
          <p15:clr>
            <a:srgbClr val="A4A3A4"/>
          </p15:clr>
        </p15:guide>
        <p15:guide id="4" pos="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90005278" initials="Chuck" lastIdx="3" clrIdx="0"/>
  <p:cmAuthor id="1" name="hanshaofan" initials="frank" lastIdx="1" clrIdx="1">
    <p:extLst/>
  </p:cmAuthor>
  <p:cmAuthor id="2" name="AutoBVT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18E"/>
    <a:srgbClr val="009999"/>
    <a:srgbClr val="006699"/>
    <a:srgbClr val="349C47"/>
    <a:srgbClr val="74F2A1"/>
    <a:srgbClr val="B2B2B2"/>
    <a:srgbClr val="99CCCC"/>
    <a:srgbClr val="CCCCFF"/>
    <a:srgbClr val="0099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5" autoAdjust="0"/>
    <p:restoredTop sz="88668" autoAdjust="0"/>
  </p:normalViewPr>
  <p:slideViewPr>
    <p:cSldViewPr snapToGrid="0" showGuides="1">
      <p:cViewPr varScale="1">
        <p:scale>
          <a:sx n="101" d="100"/>
          <a:sy n="101" d="100"/>
        </p:scale>
        <p:origin x="-2076" y="-90"/>
      </p:cViewPr>
      <p:guideLst>
        <p:guide orient="horz" pos="437"/>
        <p:guide orient="horz" pos="709"/>
        <p:guide pos="5283"/>
        <p:guide pos="4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25" d="100"/>
          <a:sy n="125" d="100"/>
        </p:scale>
        <p:origin x="-3036" y="132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956AC1B-3849-468B-B3D6-71D2EAC0CF70}" type="datetimeFigureOut">
              <a:rPr lang="zh-CN" altLang="en-US"/>
              <a:pPr>
                <a:defRPr/>
              </a:pPr>
              <a:t>2017/1/16</a:t>
            </a:fld>
            <a:endParaRPr lang="en-US" altLang="zh-CN" dirty="0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30A5575-028F-456A-AFEC-97C97239BC4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6442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F01BC75-03AA-4997-A092-C90D85226FF4}" type="datetimeFigureOut">
              <a:rPr lang="zh-CN" altLang="en-US"/>
              <a:pPr/>
              <a:t>2017/1/16</a:t>
            </a:fld>
            <a:endParaRPr lang="en-US" altLang="zh-CN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3D1208B-ABB5-48F0-93EC-79B837E3F92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1235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2600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事实表用一句话来描述就是业务表。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6502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本页内容主要从数据的集中和分散角度来看使用场景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想了解各种不同的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NoSQL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，推荐看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Martin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NoSQL Distilled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这本书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2794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SQL</a:t>
            </a:r>
            <a:r>
              <a:rPr lang="zh-CN" altLang="en-US" dirty="0" smtClean="0"/>
              <a:t>引擎选型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这里主要对比</a:t>
            </a:r>
            <a:r>
              <a:rPr lang="en-US" altLang="zh-CN" dirty="0" smtClean="0"/>
              <a:t>presto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druid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impala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kylin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这里</a:t>
            </a:r>
            <a:r>
              <a:rPr lang="zh-CN" altLang="en-US" dirty="0" smtClean="0"/>
              <a:t>只说给出自己的经验，需要具体的量化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比较需要后续工作。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6604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presto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facebook</a:t>
            </a:r>
            <a:r>
              <a:rPr lang="zh-CN" altLang="en-US" dirty="0" smtClean="0"/>
              <a:t>开源的一个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写的分布式数据查询框架，原生集成了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和关系型数据库，</a:t>
            </a:r>
            <a:r>
              <a:rPr lang="en-US" altLang="zh-CN" dirty="0" smtClean="0"/>
              <a:t>Presto</a:t>
            </a:r>
            <a:r>
              <a:rPr lang="zh-CN" altLang="en-US" dirty="0" smtClean="0"/>
              <a:t>背后所使用的执行模式与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有根本的不同，它没有使用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，大部分场景下比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快一个数量级，其中的关键是所有的处理都在内存中完成。</a:t>
            </a:r>
            <a:br>
              <a:rPr lang="zh-CN" altLang="en-US" dirty="0" smtClean="0"/>
            </a:br>
            <a:r>
              <a:rPr lang="en-US" altLang="zh-CN" dirty="0" smtClean="0"/>
              <a:t>Druid</a:t>
            </a:r>
            <a:r>
              <a:rPr lang="zh-CN" altLang="en-US" dirty="0" smtClean="0"/>
              <a:t>：是一个实时处理时序数据的</a:t>
            </a:r>
            <a:r>
              <a:rPr lang="en-US" altLang="zh-CN" dirty="0" err="1" smtClean="0"/>
              <a:t>Olap</a:t>
            </a:r>
            <a:r>
              <a:rPr lang="zh-CN" altLang="en-US" dirty="0" smtClean="0"/>
              <a:t>数据库，因为它的索引首先按照时间分片，查询的时候也是按照时间线去路由索引。</a:t>
            </a:r>
            <a:br>
              <a:rPr lang="zh-CN" altLang="en-US" dirty="0" smtClean="0"/>
            </a:br>
            <a:r>
              <a:rPr lang="en-US" altLang="zh-CN" dirty="0" smtClean="0"/>
              <a:t>spark SQL</a:t>
            </a:r>
            <a:r>
              <a:rPr lang="zh-CN" altLang="en-US" dirty="0" smtClean="0"/>
              <a:t>：基于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平台上的一个</a:t>
            </a:r>
            <a:r>
              <a:rPr lang="en-US" altLang="zh-CN" dirty="0" err="1" smtClean="0"/>
              <a:t>olap</a:t>
            </a:r>
            <a:r>
              <a:rPr lang="zh-CN" altLang="en-US" dirty="0" smtClean="0"/>
              <a:t>框架，本质上也是基于</a:t>
            </a:r>
            <a:r>
              <a:rPr lang="en-US" altLang="zh-CN" dirty="0" smtClean="0"/>
              <a:t>DAG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MPP</a:t>
            </a:r>
            <a:r>
              <a:rPr lang="zh-CN" altLang="en-US" dirty="0" smtClean="0"/>
              <a:t>， 基本思路是增加机器来并行计算，从而提高查询速度。</a:t>
            </a:r>
            <a:br>
              <a:rPr lang="zh-CN" altLang="en-US" dirty="0" smtClean="0"/>
            </a:br>
            <a:r>
              <a:rPr lang="en-US" altLang="zh-CN" dirty="0" err="1" smtClean="0"/>
              <a:t>kylin</a:t>
            </a:r>
            <a:r>
              <a:rPr lang="zh-CN" altLang="en-US" dirty="0" smtClean="0"/>
              <a:t>：核心是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是一种预计算技术，基本思路是预先对数据作多维索引，查询时只扫描索引而不访问原始数据从而提速。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6604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6604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6604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综合来看，初步保守方案可以是：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只是作为全文检索，</a:t>
            </a:r>
            <a:r>
              <a:rPr lang="en-US" altLang="zh-CN" dirty="0" err="1" smtClean="0"/>
              <a:t>hbas</a:t>
            </a:r>
            <a:r>
              <a:rPr lang="zh-CN" altLang="en-US" dirty="0" smtClean="0"/>
              <a:t>作为数据仓库，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作为数据融合和数据挖掘的引擎，可能还会引入一个</a:t>
            </a:r>
            <a:r>
              <a:rPr lang="en-US" altLang="zh-CN" dirty="0" smtClean="0"/>
              <a:t>impala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druid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kylin</a:t>
            </a:r>
            <a:r>
              <a:rPr lang="zh-CN" altLang="en-US" dirty="0" smtClean="0"/>
              <a:t>来与前端做某些表的交互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180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公司用的是</a:t>
            </a:r>
            <a:r>
              <a:rPr lang="en-US" altLang="zh-CN" dirty="0" smtClean="0"/>
              <a:t>PG</a:t>
            </a:r>
            <a:r>
              <a:rPr lang="zh-CN" altLang="en-US" dirty="0" smtClean="0"/>
              <a:t>，那么就用</a:t>
            </a:r>
            <a:r>
              <a:rPr lang="en-US" altLang="zh-CN" dirty="0" smtClean="0"/>
              <a:t>PG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461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" y="4853371"/>
            <a:ext cx="9144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defRPr/>
            </a:lvl1pPr>
          </a:lstStyle>
          <a:p>
            <a:pPr lvl="0" algn="ctr" eaLnBrk="1" hangingPunct="1">
              <a:lnSpc>
                <a:spcPct val="150000"/>
              </a:lnSpc>
            </a:pPr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13396" y="140741"/>
            <a:ext cx="1436791" cy="29686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200" b="0" u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单击此处输入密级</a:t>
            </a:r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813396" y="330645"/>
            <a:ext cx="1436791" cy="326549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200" b="0" u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单击此处输入日期</a:t>
            </a:r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813396" y="543183"/>
            <a:ext cx="1571378" cy="29686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200" b="0" u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单击此处输入保密期</a:t>
            </a:r>
            <a:endParaRPr lang="zh-CN" altLang="en-US" dirty="0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3166" y="147793"/>
            <a:ext cx="81939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密级级别：</a:t>
            </a:r>
            <a:endParaRPr lang="zh-CN" altLang="en-US" sz="1200" u="none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3166" y="352519"/>
            <a:ext cx="92825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生效时间：</a:t>
            </a:r>
            <a:endParaRPr lang="zh-CN" altLang="en-US" sz="1200" u="none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2689" y="553114"/>
            <a:ext cx="8678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保密期限：</a:t>
            </a:r>
            <a:endParaRPr lang="zh-CN" altLang="en-US" sz="1200" u="none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983214" y="6224612"/>
            <a:ext cx="1177574" cy="2968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 b="0" u="none" baseline="0">
                <a:solidFill>
                  <a:srgbClr val="0091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fld id="{C826C8DC-1C57-491B-9671-6E3B950D12CE}" type="datetime2">
              <a:rPr lang="zh-CN" altLang="en-US" smtClean="0"/>
              <a:pPr lvl="0"/>
              <a:t>2017年1月16日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942301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4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796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969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96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587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965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51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3464646" y="5201392"/>
            <a:ext cx="2214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rgbClr val="00B0F0"/>
                </a:solidFill>
              </a:rPr>
              <a:t>Thanks</a:t>
            </a:r>
            <a:endParaRPr lang="zh-CN" altLang="en-US" sz="5400" b="1" dirty="0">
              <a:solidFill>
                <a:srgbClr val="00B0F0"/>
              </a:solidFill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66255" y="4355222"/>
            <a:ext cx="121058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科技</a:t>
            </a:r>
            <a:endParaRPr lang="zh-CN" altLang="en-US" sz="4000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376843" y="4355222"/>
            <a:ext cx="121058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呵护</a:t>
            </a:r>
            <a:endParaRPr lang="zh-CN" altLang="en-US" sz="4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587431" y="4355222"/>
            <a:ext cx="121058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未来</a:t>
            </a:r>
            <a:endParaRPr lang="zh-CN" altLang="en-US" sz="40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0" y="6239256"/>
            <a:ext cx="79564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本胶片及其附件含有海康威视公司的保密信息，仅限于公司内部传阅及培训学习使用。</a:t>
            </a:r>
          </a:p>
          <a:p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禁止任何其他人以任何形式使用（包括但不限于全部或部分地泄露、复制、或散发）本胶片中的信息。</a:t>
            </a:r>
            <a:endParaRPr lang="en-US" altLang="zh-CN" sz="1100" dirty="0" smtClean="0">
              <a:solidFill>
                <a:schemeClr val="bg2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如果您发现本胶片用于规定用途之外的情况，请您立即电话或邮件通知信息安全管理人员！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995703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55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73825" y="1670859"/>
            <a:ext cx="8154238" cy="456325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657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76917" y="325815"/>
            <a:ext cx="6318637" cy="47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>
              <a:def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 algn="l" defTabSz="914400" eaLnBrk="1"/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idx="1"/>
          </p:nvPr>
        </p:nvSpPr>
        <p:spPr>
          <a:xfrm>
            <a:off x="307570" y="1321725"/>
            <a:ext cx="8329353" cy="487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590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130070" y="5825979"/>
            <a:ext cx="6955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本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胶片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及其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附件含有海康威视公司的保密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信息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仅限于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公司内部传阅及培训学习使用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1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禁止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任何其他人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以任何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形式使用（包括但不限于全部或部分地泄露、复制、或散发）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本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胶片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中</a:t>
            </a:r>
            <a:endParaRPr lang="en-US" altLang="zh-CN" sz="1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信息。如果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您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发现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本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胶片用于规定用途之外的情况，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请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您立即电话或邮件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通知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信息安全管理人员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！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51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41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0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19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11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4105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4400" b="1" kern="1200" dirty="0" smtClean="0">
          <a:solidFill>
            <a:srgbClr val="0070C0"/>
          </a:solidFill>
          <a:latin typeface="微软雅黑" pitchFamily="34" charset="-122"/>
          <a:ea typeface="微软雅黑" pitchFamily="34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d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1267"/>
            <a:ext cx="9142884" cy="37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AutoShape 2"/>
          <p:cNvSpPr>
            <a:spLocks/>
          </p:cNvSpPr>
          <p:nvPr userDrawn="1"/>
        </p:nvSpPr>
        <p:spPr bwMode="auto">
          <a:xfrm>
            <a:off x="304726" y="6580373"/>
            <a:ext cx="3808512" cy="2143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eaLnBrk="1">
              <a:defRPr/>
            </a:pPr>
            <a:r>
              <a:rPr lang="zh-CN" altLang="zh-CN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Hangzhou Hikvision Digital Technology Co</a:t>
            </a:r>
            <a:r>
              <a:rPr lang="zh-CN" altLang="en-US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。，</a:t>
            </a:r>
            <a:r>
              <a:rPr lang="zh-CN" altLang="zh-CN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 Ltd</a:t>
            </a:r>
            <a:r>
              <a:rPr lang="zh-CN" altLang="en-US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。</a:t>
            </a:r>
            <a:endParaRPr lang="zh-CN" altLang="zh-CN" sz="1969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4" descr="未标题-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061" y="6551043"/>
            <a:ext cx="939850" cy="26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6507678" y="6523963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15E7C46-D1BD-4217-9FE1-11CFD6F2AAFB}" type="slidenum">
              <a:rPr lang="zh-CN" altLang="en-US" sz="1500" smtClean="0">
                <a:solidFill>
                  <a:srgbClr val="0070C0"/>
                </a:solidFill>
              </a:rPr>
              <a:pPr/>
              <a:t>‹#›</a:t>
            </a:fld>
            <a:endParaRPr lang="zh-CN" altLang="en-US" sz="1500" dirty="0">
              <a:solidFill>
                <a:srgbClr val="0070C0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 userDrawn="1"/>
        </p:nvSpPr>
        <p:spPr>
          <a:xfrm>
            <a:off x="260291" y="234375"/>
            <a:ext cx="6318637" cy="47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 charset="0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 userDrawn="1"/>
        </p:nvSpPr>
        <p:spPr>
          <a:xfrm>
            <a:off x="412691" y="386775"/>
            <a:ext cx="6318637" cy="47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 charset="0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9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d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1791"/>
            <a:ext cx="9142884" cy="38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AutoShape 2"/>
          <p:cNvSpPr>
            <a:spLocks/>
          </p:cNvSpPr>
          <p:nvPr/>
        </p:nvSpPr>
        <p:spPr bwMode="auto">
          <a:xfrm>
            <a:off x="304726" y="6580373"/>
            <a:ext cx="3808512" cy="2143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eaLnBrk="1">
              <a:defRPr/>
            </a:pPr>
            <a:r>
              <a:rPr lang="zh-CN" altLang="zh-CN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Hangzhou Hikvision Digital Technology Co</a:t>
            </a:r>
            <a:r>
              <a:rPr lang="zh-CN" altLang="en-US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。，</a:t>
            </a:r>
            <a:r>
              <a:rPr lang="zh-CN" altLang="zh-CN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 Ltd</a:t>
            </a:r>
            <a:r>
              <a:rPr lang="zh-CN" altLang="en-US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。</a:t>
            </a:r>
            <a:endParaRPr lang="zh-CN" altLang="zh-CN" sz="1969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7" name="Picture 4" descr="未标题-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061" y="6551043"/>
            <a:ext cx="939850" cy="26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8" name="Picture 5" descr="未标题-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389" y="402953"/>
            <a:ext cx="1913186" cy="24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文本框 9"/>
          <p:cNvSpPr txBox="1"/>
          <p:nvPr userDrawn="1"/>
        </p:nvSpPr>
        <p:spPr>
          <a:xfrm>
            <a:off x="6507678" y="6523963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15E7C46-D1BD-4217-9FE1-11CFD6F2AAFB}" type="slidenum">
              <a:rPr lang="zh-CN" altLang="en-US" sz="1500" smtClean="0">
                <a:solidFill>
                  <a:srgbClr val="0070C0"/>
                </a:solidFill>
              </a:rPr>
              <a:pPr/>
              <a:t>‹#›</a:t>
            </a:fld>
            <a:endParaRPr lang="zh-CN" altLang="en-US" sz="1500" dirty="0">
              <a:solidFill>
                <a:srgbClr val="0070C0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260291" y="234375"/>
            <a:ext cx="6318637" cy="47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defTabSz="580409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 charset="0"/>
                <a:sym typeface="Helvetica Light" charset="0"/>
              </a:defRPr>
            </a:lvl1pPr>
            <a:lvl2pPr algn="ctr" defTabSz="580409" rtl="0" eaLnBrk="0" fontAlgn="base" hangingPunct="0">
              <a:spcBef>
                <a:spcPct val="0"/>
              </a:spcBef>
              <a:spcAft>
                <a:spcPct val="0"/>
              </a:spcAft>
              <a:defRPr sz="5484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algn="ctr" defTabSz="580409" rtl="0" eaLnBrk="0" fontAlgn="base" hangingPunct="0">
              <a:spcBef>
                <a:spcPct val="0"/>
              </a:spcBef>
              <a:spcAft>
                <a:spcPct val="0"/>
              </a:spcAft>
              <a:defRPr sz="5484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algn="ctr" defTabSz="580409" rtl="0" eaLnBrk="0" fontAlgn="base" hangingPunct="0">
              <a:spcBef>
                <a:spcPct val="0"/>
              </a:spcBef>
              <a:spcAft>
                <a:spcPct val="0"/>
              </a:spcAft>
              <a:defRPr sz="5484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algn="ctr" defTabSz="580409" rtl="0" eaLnBrk="0" fontAlgn="base" hangingPunct="0">
              <a:spcBef>
                <a:spcPct val="0"/>
              </a:spcBef>
              <a:spcAft>
                <a:spcPct val="0"/>
              </a:spcAft>
              <a:defRPr sz="5484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321457" algn="ctr" defTabSz="580409" rtl="0" fontAlgn="base" hangingPunct="0">
              <a:spcBef>
                <a:spcPct val="0"/>
              </a:spcBef>
              <a:spcAft>
                <a:spcPct val="0"/>
              </a:spcAft>
              <a:defRPr sz="5484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642915" algn="ctr" defTabSz="580409" rtl="0" fontAlgn="base" hangingPunct="0">
              <a:spcBef>
                <a:spcPct val="0"/>
              </a:spcBef>
              <a:spcAft>
                <a:spcPct val="0"/>
              </a:spcAft>
              <a:defRPr sz="5484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964372" algn="ctr" defTabSz="580409" rtl="0" fontAlgn="base" hangingPunct="0">
              <a:spcBef>
                <a:spcPct val="0"/>
              </a:spcBef>
              <a:spcAft>
                <a:spcPct val="0"/>
              </a:spcAft>
              <a:defRPr sz="5484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285829" algn="ctr" defTabSz="580409" rtl="0" fontAlgn="base" hangingPunct="0">
              <a:spcBef>
                <a:spcPct val="0"/>
              </a:spcBef>
              <a:spcAft>
                <a:spcPct val="0"/>
              </a:spcAft>
              <a:defRPr sz="5484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defTabSz="914400" eaLnBrk="1"/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标题占位符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59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580409" rtl="0" eaLnBrk="0" fontAlgn="base" hangingPunct="0">
        <a:spcBef>
          <a:spcPct val="0"/>
        </a:spcBef>
        <a:spcAft>
          <a:spcPct val="0"/>
        </a:spcAft>
        <a:defRPr sz="5484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321457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642915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964372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285829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160729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321457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482186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642915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mage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16774"/>
            <a:ext cx="9142884" cy="1250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7" name="Picture 2" descr="未标题-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405" y="6103442"/>
            <a:ext cx="1508001" cy="43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AutoShape 3"/>
          <p:cNvSpPr>
            <a:spLocks/>
          </p:cNvSpPr>
          <p:nvPr/>
        </p:nvSpPr>
        <p:spPr bwMode="auto">
          <a:xfrm>
            <a:off x="2013645" y="1791520"/>
            <a:ext cx="5115595" cy="840506"/>
          </a:xfrm>
          <a:custGeom>
            <a:avLst/>
            <a:gdLst>
              <a:gd name="T0" fmla="*/ 3637757 w 21600"/>
              <a:gd name="T1" fmla="*/ 597694 h 21600"/>
              <a:gd name="T2" fmla="*/ 3637757 w 21600"/>
              <a:gd name="T3" fmla="*/ 597694 h 21600"/>
              <a:gd name="T4" fmla="*/ 3637757 w 21600"/>
              <a:gd name="T5" fmla="*/ 597694 h 21600"/>
              <a:gd name="T6" fmla="*/ 3637757 w 21600"/>
              <a:gd name="T7" fmla="*/ 59769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144" tIns="17144" rIns="17144" bIns="17144" anchor="ctr"/>
          <a:lstStyle>
            <a:lvl1pPr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defRPr/>
            </a:pPr>
            <a:r>
              <a:rPr lang="zh-CN" altLang="en-US" sz="6328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</a:rPr>
              <a:t>科技</a:t>
            </a:r>
            <a:r>
              <a:rPr lang="zh-CN" altLang="en-US" sz="6328" b="1" dirty="0" smtClean="0">
                <a:latin typeface="全新硬笔行书简" panose="02010600040101010101" pitchFamily="2" charset="-122"/>
                <a:ea typeface="全新硬笔行书简" panose="02010600040101010101" pitchFamily="2" charset="-122"/>
              </a:rPr>
              <a:t>呵护</a:t>
            </a:r>
            <a:r>
              <a:rPr lang="zh-CN" altLang="en-US" sz="6328" b="1" dirty="0" smtClean="0">
                <a:solidFill>
                  <a:srgbClr val="0070C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</a:rPr>
              <a:t>未来</a:t>
            </a:r>
            <a:endParaRPr lang="zh-CN" altLang="en-US" sz="2391" dirty="0" smtClean="0">
              <a:latin typeface="全新硬笔行书简" panose="02010600040101010101" pitchFamily="2" charset="-122"/>
              <a:ea typeface="全新硬笔行书简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35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</p:sldLayoutIdLst>
  <p:timing>
    <p:tnLst>
      <p:par>
        <p:cTn id="1" dur="indefinite" restart="never" nodeType="tmRoot"/>
      </p:par>
    </p:tnLst>
  </p:timing>
  <p:txStyles>
    <p:titleStyle>
      <a:lvl1pPr algn="ctr" defTabSz="580409" rtl="0" eaLnBrk="0" fontAlgn="base" hangingPunct="0">
        <a:spcBef>
          <a:spcPct val="0"/>
        </a:spcBef>
        <a:spcAft>
          <a:spcPct val="0"/>
        </a:spcAft>
        <a:defRPr sz="5484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321457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642915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964372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285829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160729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321457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482186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642915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0CF4D-4196-4228-82E4-ECE1290848B6}" type="datetimeFigureOut">
              <a:rPr lang="zh-CN" altLang="en-US" smtClean="0"/>
              <a:pPr/>
              <a:t>2017/1/16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3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" y="5022648"/>
            <a:ext cx="9144000" cy="67710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数据挖掘平台设计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3983214" y="6224612"/>
            <a:ext cx="1434606" cy="296863"/>
          </a:xfrm>
        </p:spPr>
        <p:txBody>
          <a:bodyPr/>
          <a:lstStyle/>
          <a:p>
            <a:fld id="{0D2BF3EC-2182-40F2-A240-A02F5201FE16}" type="datetime2">
              <a:rPr lang="zh-CN" altLang="en-US" smtClean="0"/>
              <a:pPr/>
              <a:t>2017年1月16日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2080260" y="160020"/>
            <a:ext cx="194310" cy="22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988820" y="160020"/>
            <a:ext cx="188595" cy="22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数据仓库设计</a:t>
            </a:r>
            <a:r>
              <a:rPr lang="en-US" altLang="zh-CN" dirty="0" smtClean="0"/>
              <a:t>-SQL</a:t>
            </a:r>
            <a:r>
              <a:rPr lang="zh-CN" altLang="en-US" dirty="0" smtClean="0"/>
              <a:t>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Spark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SQL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通用</a:t>
            </a:r>
            <a:r>
              <a:rPr lang="zh-CN" altLang="en-US" dirty="0" smtClean="0"/>
              <a:t>框架</a:t>
            </a:r>
            <a:r>
              <a:rPr lang="zh-CN" altLang="en-US" dirty="0" smtClean="0"/>
              <a:t>，社区成熟。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版本升级频繁，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变化很大。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解决的问题是分布式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查询，但是没有解决数据加载问题，所以性能一般，但是</a:t>
            </a:r>
            <a:r>
              <a:rPr lang="en-US" altLang="zh-CN" dirty="0" smtClean="0"/>
              <a:t>Spark2.1.0</a:t>
            </a:r>
            <a:r>
              <a:rPr lang="zh-CN" altLang="en-US" dirty="0" smtClean="0"/>
              <a:t>版本性能有所提升，需要考虑。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2.1.0</a:t>
            </a:r>
            <a:r>
              <a:rPr lang="zh-CN" altLang="en-US" dirty="0" smtClean="0"/>
              <a:t>容错性有待检验，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过程中个别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失败，整个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会</a:t>
            </a:r>
            <a:r>
              <a:rPr lang="en-US" altLang="zh-CN" dirty="0" smtClean="0"/>
              <a:t>hang</a:t>
            </a:r>
            <a:r>
              <a:rPr lang="zh-CN" altLang="en-US" dirty="0" smtClean="0"/>
              <a:t>住，待分析。</a:t>
            </a:r>
            <a:endParaRPr lang="en-US" altLang="zh-CN" dirty="0"/>
          </a:p>
          <a:p>
            <a:pPr lvl="2"/>
            <a:r>
              <a:rPr lang="en-US" altLang="zh-CN" dirty="0" smtClean="0"/>
              <a:t>Spark</a:t>
            </a:r>
            <a:r>
              <a:rPr lang="zh-CN" altLang="en-US" dirty="0" smtClean="0"/>
              <a:t>社区主推。</a:t>
            </a: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1" y="4363821"/>
            <a:ext cx="8926820" cy="203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79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数据仓库设计</a:t>
            </a:r>
            <a:r>
              <a:rPr lang="en-US" altLang="zh-CN" dirty="0" smtClean="0"/>
              <a:t>-SQL</a:t>
            </a:r>
            <a:r>
              <a:rPr lang="zh-CN" altLang="en-US" dirty="0" smtClean="0"/>
              <a:t>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CN" dirty="0">
                <a:solidFill>
                  <a:srgbClr val="FF0000"/>
                </a:solidFill>
              </a:rPr>
              <a:t>presto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纯内存设计，所以没有容错，一个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失败，整个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会失败。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目前公司的设计可以用</a:t>
            </a:r>
            <a:r>
              <a:rPr lang="en-US" altLang="zh-CN" dirty="0" err="1" smtClean="0"/>
              <a:t>ElasticSearch+presto</a:t>
            </a:r>
            <a:r>
              <a:rPr lang="zh-CN" altLang="en-US" dirty="0" smtClean="0"/>
              <a:t>，把聚合放在</a:t>
            </a:r>
            <a:r>
              <a:rPr lang="en-US" altLang="zh-CN" dirty="0" smtClean="0"/>
              <a:t>presto</a:t>
            </a:r>
            <a:r>
              <a:rPr lang="zh-CN" altLang="en-US" dirty="0" smtClean="0"/>
              <a:t>中会大大减轻</a:t>
            </a:r>
            <a:r>
              <a:rPr lang="en-US" altLang="zh-CN" dirty="0" smtClean="0"/>
              <a:t>ES</a:t>
            </a:r>
            <a:r>
              <a:rPr lang="zh-CN" altLang="en-US" dirty="0" smtClean="0"/>
              <a:t>的压力。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需要注意调整内存相关的参数，否则容易</a:t>
            </a:r>
            <a:r>
              <a:rPr lang="en-US" altLang="zh-CN" dirty="0" smtClean="0"/>
              <a:t>OOM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benchmark</a:t>
            </a:r>
            <a:r>
              <a:rPr lang="zh-CN" altLang="en-US" dirty="0" smtClean="0"/>
              <a:t>性能非常好。</a:t>
            </a:r>
            <a:endParaRPr lang="en-US" altLang="zh-CN" dirty="0" smtClean="0"/>
          </a:p>
          <a:p>
            <a:pPr lvl="2"/>
            <a:r>
              <a:rPr lang="zh-CN" altLang="en-US" dirty="0"/>
              <a:t>原</a:t>
            </a:r>
            <a:r>
              <a:rPr lang="zh-CN" altLang="en-US" dirty="0" smtClean="0"/>
              <a:t>生集成了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和关系型数据库，</a:t>
            </a:r>
            <a:r>
              <a:rPr lang="zh-CN" altLang="en-US" dirty="0" smtClean="0"/>
              <a:t>支持标准</a:t>
            </a:r>
            <a:r>
              <a:rPr lang="en-US" altLang="zh-CN" dirty="0" smtClean="0"/>
              <a:t>SQL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FaceBook</a:t>
            </a:r>
            <a:r>
              <a:rPr lang="zh-CN" altLang="en-US" dirty="0" smtClean="0"/>
              <a:t>主推。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1" y="4395410"/>
            <a:ext cx="8877477" cy="202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3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数据仓库设计</a:t>
            </a:r>
            <a:r>
              <a:rPr lang="en-US" altLang="zh-CN" dirty="0" smtClean="0"/>
              <a:t>-SQL</a:t>
            </a:r>
            <a:r>
              <a:rPr lang="zh-CN" altLang="en-US" dirty="0" smtClean="0"/>
              <a:t>引擎</a:t>
            </a:r>
            <a:r>
              <a:rPr lang="zh-CN" altLang="en-US" dirty="0"/>
              <a:t>个人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从成熟度来讲</a:t>
            </a:r>
            <a:r>
              <a:rPr lang="en-US" dirty="0" smtClean="0"/>
              <a:t>：</a:t>
            </a:r>
          </a:p>
          <a:p>
            <a:pPr marL="0" indent="0">
              <a:buNone/>
            </a:pPr>
            <a:r>
              <a:rPr lang="en-US" dirty="0" err="1" smtClean="0"/>
              <a:t>kylin</a:t>
            </a:r>
            <a:r>
              <a:rPr lang="en-US" dirty="0" smtClean="0"/>
              <a:t>&gt;</a:t>
            </a:r>
            <a:r>
              <a:rPr lang="en-US" altLang="zh-CN" dirty="0" smtClean="0"/>
              <a:t>impala&gt;</a:t>
            </a:r>
            <a:r>
              <a:rPr lang="en-US" dirty="0" smtClean="0"/>
              <a:t>spark </a:t>
            </a:r>
            <a:r>
              <a:rPr lang="en-US" dirty="0" err="1" smtClean="0"/>
              <a:t>sql</a:t>
            </a:r>
            <a:r>
              <a:rPr lang="en-US" dirty="0" smtClean="0"/>
              <a:t>&gt;Druid&gt;presto</a:t>
            </a:r>
          </a:p>
          <a:p>
            <a:endParaRPr lang="en-US" dirty="0" smtClean="0"/>
          </a:p>
          <a:p>
            <a:r>
              <a:rPr lang="en-US" dirty="0" smtClean="0"/>
              <a:t>从超大数据的查询效率来看：</a:t>
            </a:r>
          </a:p>
          <a:p>
            <a:pPr marL="0" indent="0">
              <a:buNone/>
            </a:pPr>
            <a:r>
              <a:rPr lang="en-US" dirty="0" smtClean="0"/>
              <a:t>Druid&gt;</a:t>
            </a:r>
            <a:r>
              <a:rPr lang="en-US" dirty="0" err="1" smtClean="0"/>
              <a:t>kylin</a:t>
            </a:r>
            <a:r>
              <a:rPr lang="en-US" dirty="0" smtClean="0"/>
              <a:t>&gt;presto</a:t>
            </a:r>
            <a:r>
              <a:rPr lang="en-US" dirty="0" smtClean="0"/>
              <a:t>&gt;impala</a:t>
            </a:r>
            <a:r>
              <a:rPr lang="en-US" dirty="0" smtClean="0"/>
              <a:t>&gt;spark </a:t>
            </a:r>
            <a:r>
              <a:rPr lang="en-US" dirty="0" err="1" smtClean="0"/>
              <a:t>sql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从支持的数据源种类来讲</a:t>
            </a:r>
            <a:r>
              <a:rPr lang="en-US" dirty="0" smtClean="0"/>
              <a:t>：</a:t>
            </a:r>
          </a:p>
          <a:p>
            <a:pPr marL="0" indent="0">
              <a:buNone/>
            </a:pPr>
            <a:r>
              <a:rPr lang="en-US" dirty="0" smtClean="0"/>
              <a:t>presto&gt;spark </a:t>
            </a:r>
            <a:r>
              <a:rPr lang="en-US" dirty="0" err="1" smtClean="0"/>
              <a:t>sql</a:t>
            </a:r>
            <a:r>
              <a:rPr lang="en-US" dirty="0" smtClean="0"/>
              <a:t>&gt;impala&gt;</a:t>
            </a:r>
            <a:r>
              <a:rPr lang="en-US" dirty="0" err="1" smtClean="0"/>
              <a:t>kylin</a:t>
            </a:r>
            <a:r>
              <a:rPr lang="en-US" dirty="0" smtClean="0"/>
              <a:t>&gt;Druid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8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数据集市选型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>
                <a:solidFill>
                  <a:srgbClr val="FF0000"/>
                </a:solidFill>
              </a:rPr>
              <a:t>greenplum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支持列存，行存，混合存储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支持并行的数据导入</a:t>
            </a:r>
            <a:r>
              <a:rPr lang="zh-CN" altLang="en-US" sz="2000" dirty="0" smtClean="0"/>
              <a:t>导出。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支持非常完备的</a:t>
            </a:r>
            <a:r>
              <a:rPr lang="en-US" altLang="zh-CN" sz="2000" dirty="0"/>
              <a:t>OLAP</a:t>
            </a:r>
            <a:r>
              <a:rPr lang="zh-CN" altLang="en-US" sz="2000" dirty="0" smtClean="0"/>
              <a:t>语法，</a:t>
            </a:r>
            <a:r>
              <a:rPr lang="zh-CN" altLang="en-US" sz="2000" dirty="0"/>
              <a:t>内置丰富的函数、操作符、聚合、窗口</a:t>
            </a:r>
            <a:r>
              <a:rPr lang="zh-CN" altLang="en-US" sz="2000" dirty="0" smtClean="0"/>
              <a:t>查询、</a:t>
            </a:r>
            <a:r>
              <a:rPr lang="en-US" altLang="zh-CN" sz="2000" dirty="0"/>
              <a:t> UDF 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支持主备，数据节点</a:t>
            </a:r>
            <a:r>
              <a:rPr lang="en-US" altLang="zh-CN" sz="2000" dirty="0"/>
              <a:t>mirror</a:t>
            </a:r>
            <a:r>
              <a:rPr lang="zh-CN" altLang="en-US" sz="2000" dirty="0"/>
              <a:t>，在线扩展数据节点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支持用户资源（并发，</a:t>
            </a:r>
            <a:r>
              <a:rPr lang="en-US" altLang="zh-CN" sz="2000" dirty="0"/>
              <a:t>CPU,MEMORY</a:t>
            </a:r>
            <a:r>
              <a:rPr lang="zh-CN" altLang="en-US" sz="2000" dirty="0"/>
              <a:t>）调度。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支持丰富的数据类型（数字、字符串、比特串、货币、字节流、时间、布尔、几何、网络地址、数组、</a:t>
            </a:r>
            <a:r>
              <a:rPr lang="en-US" altLang="zh-CN" sz="2000" dirty="0"/>
              <a:t>GIS</a:t>
            </a:r>
            <a:r>
              <a:rPr lang="zh-CN" altLang="en-US" sz="2000" dirty="0"/>
              <a:t>、</a:t>
            </a:r>
            <a:r>
              <a:rPr lang="en-US" altLang="zh-CN" sz="2000" dirty="0"/>
              <a:t>XML</a:t>
            </a:r>
            <a:r>
              <a:rPr lang="zh-CN" altLang="en-US" sz="2000" dirty="0"/>
              <a:t>、</a:t>
            </a:r>
            <a:r>
              <a:rPr lang="en-US" altLang="zh-CN" sz="2000" dirty="0"/>
              <a:t>JSON</a:t>
            </a:r>
            <a:r>
              <a:rPr lang="zh-CN" altLang="en-US" sz="2000" dirty="0"/>
              <a:t>、复合、</a:t>
            </a:r>
            <a:r>
              <a:rPr lang="zh-CN" altLang="en-US" sz="2000" dirty="0" smtClean="0"/>
              <a:t>枚举）。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支持全文检索、字符串模糊查询（</a:t>
            </a:r>
            <a:r>
              <a:rPr lang="en-US" altLang="zh-CN" sz="2000" dirty="0" smtClean="0"/>
              <a:t>fuzzy 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 match</a:t>
            </a:r>
            <a:r>
              <a:rPr lang="zh-CN" altLang="en-US" sz="2000" dirty="0"/>
              <a:t>）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数据挖掘平台总体设计</a:t>
            </a:r>
            <a:endParaRPr lang="en-US" altLang="zh-CN" dirty="0" smtClean="0"/>
          </a:p>
          <a:p>
            <a:r>
              <a:rPr lang="en-US" altLang="zh-CN" dirty="0" smtClean="0"/>
              <a:t>ETL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 smtClean="0"/>
              <a:t>数据仓库设计</a:t>
            </a:r>
            <a:endParaRPr lang="en-US" altLang="zh-CN" dirty="0" smtClean="0"/>
          </a:p>
          <a:p>
            <a:r>
              <a:rPr lang="zh-CN" altLang="en-US" dirty="0" smtClean="0"/>
              <a:t>数据集市设计</a:t>
            </a:r>
            <a:endParaRPr lang="en-US" altLang="zh-CN" dirty="0" smtClean="0"/>
          </a:p>
          <a:p>
            <a:r>
              <a:rPr lang="zh-CN" altLang="en-US" dirty="0" smtClean="0"/>
              <a:t>技术选型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4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数据挖掘平台</a:t>
            </a:r>
            <a:r>
              <a:rPr lang="zh-CN" altLang="en-US" dirty="0" smtClean="0"/>
              <a:t>总体设计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66" y="1729776"/>
            <a:ext cx="8166502" cy="381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61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整体架构的三层结构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主要分为三层：接入层、存储层、展示层。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432" y="2254211"/>
            <a:ext cx="600651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2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数据仓库的三层结构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数据仓库表也可以分为三层：原始数据表、事实表、结果表。</a:t>
            </a: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06" y="2412925"/>
            <a:ext cx="6265290" cy="395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0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ETL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两个工具：数据随机生成的工具、</a:t>
            </a:r>
            <a:r>
              <a:rPr lang="en-US" altLang="zh-CN" dirty="0" smtClean="0"/>
              <a:t>ETL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数据随机生成工具作用：验证方案、性能、调试。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ETL</a:t>
            </a:r>
            <a:r>
              <a:rPr lang="zh-CN" altLang="en-US" dirty="0" smtClean="0"/>
              <a:t>工具作用：重庆警院数据到数据仓库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选型：公司内部</a:t>
            </a:r>
            <a:r>
              <a:rPr lang="en-US" altLang="zh-CN" dirty="0" smtClean="0"/>
              <a:t>ETL</a:t>
            </a:r>
            <a:r>
              <a:rPr lang="zh-CN" altLang="en-US" dirty="0" smtClean="0"/>
              <a:t>工具、</a:t>
            </a:r>
            <a:r>
              <a:rPr lang="en-US" altLang="zh-CN" dirty="0" err="1" smtClean="0"/>
              <a:t>sqoop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spark streaming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6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数据仓库设计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数据存储方案：</a:t>
            </a:r>
            <a:endParaRPr lang="en-US" altLang="zh-CN" sz="2400" dirty="0" smtClean="0"/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Hbase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2"/>
            <a:r>
              <a:rPr lang="zh-CN" altLang="en-US" dirty="0"/>
              <a:t>使用场景：适合大量</a:t>
            </a:r>
            <a:r>
              <a:rPr lang="en-US" altLang="zh-CN" dirty="0"/>
              <a:t>scan</a:t>
            </a:r>
            <a:r>
              <a:rPr lang="zh-CN" altLang="en-US" dirty="0"/>
              <a:t>操作，少量的</a:t>
            </a:r>
            <a:r>
              <a:rPr lang="en-US" altLang="zh-CN" dirty="0"/>
              <a:t>Random access</a:t>
            </a:r>
            <a:r>
              <a:rPr lang="zh-CN" altLang="en-US" dirty="0"/>
              <a:t>操作。</a:t>
            </a:r>
            <a:endParaRPr lang="en-US" altLang="zh-CN" dirty="0"/>
          </a:p>
          <a:p>
            <a:pPr lvl="2"/>
            <a:r>
              <a:rPr lang="zh-CN" altLang="en-US" dirty="0"/>
              <a:t>基于</a:t>
            </a:r>
            <a:r>
              <a:rPr lang="en-US" altLang="zh-CN" dirty="0" err="1"/>
              <a:t>master+slave</a:t>
            </a:r>
            <a:r>
              <a:rPr lang="zh-CN" altLang="en-US" dirty="0"/>
              <a:t>有单点错误，需要配置</a:t>
            </a:r>
            <a:r>
              <a:rPr lang="en-US" altLang="zh-CN" dirty="0"/>
              <a:t>HA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Cassandra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2"/>
            <a:r>
              <a:rPr lang="zh-CN" altLang="en-US" dirty="0"/>
              <a:t>使用场景：读写分散，所以支持高并发读写，</a:t>
            </a:r>
            <a:r>
              <a:rPr lang="en-US" altLang="zh-CN" dirty="0"/>
              <a:t>scan</a:t>
            </a:r>
            <a:r>
              <a:rPr lang="zh-CN" altLang="en-US" dirty="0"/>
              <a:t>比</a:t>
            </a:r>
            <a:r>
              <a:rPr lang="en-US" altLang="zh-CN" dirty="0"/>
              <a:t>Hbase</a:t>
            </a:r>
            <a:r>
              <a:rPr lang="zh-CN" altLang="en-US" dirty="0"/>
              <a:t>效率低，并且配置复杂</a:t>
            </a:r>
            <a:r>
              <a:rPr lang="en-US" altLang="zh-CN" dirty="0"/>
              <a:t>(</a:t>
            </a:r>
            <a:r>
              <a:rPr lang="zh-CN" altLang="en-US" dirty="0"/>
              <a:t>灵活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en-US" altLang="zh-CN" dirty="0"/>
              <a:t>Peer to peer</a:t>
            </a:r>
            <a:r>
              <a:rPr lang="zh-CN" altLang="en-US" dirty="0"/>
              <a:t>系统，无单点错误。</a:t>
            </a:r>
            <a:endParaRPr lang="en-US" altLang="zh-CN" dirty="0"/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HDFS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2"/>
            <a:r>
              <a:rPr lang="zh-CN" altLang="en-US" dirty="0"/>
              <a:t>使用场景：直接使用</a:t>
            </a:r>
            <a:r>
              <a:rPr lang="en-US" altLang="zh-CN" dirty="0"/>
              <a:t>HDFS</a:t>
            </a:r>
            <a:r>
              <a:rPr lang="zh-CN" altLang="en-US" dirty="0"/>
              <a:t>做数据仓库的存储，编程上稍复杂，稳定性需要考虑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z="2400" dirty="0" smtClean="0"/>
              <a:t>总结：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根据现有的一些条件，可能采用一个保守方案就是</a:t>
            </a:r>
            <a:r>
              <a:rPr lang="en-US" altLang="zh-CN" sz="2000" dirty="0" err="1" smtClean="0"/>
              <a:t>Hbase+es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551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数据仓库设计</a:t>
            </a:r>
            <a:r>
              <a:rPr lang="en-US" altLang="zh-CN" dirty="0" smtClean="0"/>
              <a:t>-SQL</a:t>
            </a:r>
            <a:r>
              <a:rPr lang="zh-CN" altLang="en-US" dirty="0" smtClean="0"/>
              <a:t>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Impala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必须和</a:t>
            </a:r>
            <a:r>
              <a:rPr lang="en-US" altLang="zh-CN" dirty="0" smtClean="0"/>
              <a:t>CDH</a:t>
            </a:r>
            <a:r>
              <a:rPr lang="zh-CN" altLang="en-US" dirty="0" smtClean="0"/>
              <a:t>发布包一起使用。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功能完善，最接近商用。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Cloudera</a:t>
            </a:r>
            <a:r>
              <a:rPr lang="zh-CN" altLang="en-US" dirty="0" smtClean="0"/>
              <a:t>社区主推。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MPP</a:t>
            </a:r>
            <a:r>
              <a:rPr lang="en-US" altLang="zh-CN" dirty="0"/>
              <a:t>(Massively Parallel Processing</a:t>
            </a:r>
            <a:r>
              <a:rPr lang="en-US" altLang="zh-CN" dirty="0" smtClean="0"/>
              <a:t>)</a:t>
            </a:r>
            <a:r>
              <a:rPr lang="zh-CN" altLang="en-US" dirty="0" smtClean="0"/>
              <a:t>架构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即不共享资源，线性扩展好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54" y="3759651"/>
            <a:ext cx="9200561" cy="2292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3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数据仓库设计</a:t>
            </a:r>
            <a:r>
              <a:rPr lang="en-US" altLang="zh-CN" dirty="0" smtClean="0"/>
              <a:t>-SQL</a:t>
            </a:r>
            <a:r>
              <a:rPr lang="zh-CN" altLang="en-US" dirty="0" smtClean="0"/>
              <a:t>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K</a:t>
            </a:r>
            <a:r>
              <a:rPr lang="en-US" altLang="zh-CN" dirty="0">
                <a:solidFill>
                  <a:srgbClr val="FF0000"/>
                </a:solidFill>
              </a:rPr>
              <a:t>ylin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预计算</a:t>
            </a:r>
            <a:r>
              <a:rPr lang="en-US" altLang="zh-CN" dirty="0" smtClean="0"/>
              <a:t>(</a:t>
            </a:r>
            <a:r>
              <a:rPr lang="zh-CN" altLang="en-US" dirty="0" smtClean="0"/>
              <a:t>预先指定维和度量，把结果写入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，那么后续可以直接读取</a:t>
            </a:r>
            <a:r>
              <a:rPr lang="en-US" altLang="zh-CN" dirty="0" smtClean="0"/>
              <a:t>Hbase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查询模式比较</a:t>
            </a:r>
            <a:r>
              <a:rPr lang="zh-CN" altLang="en-US" dirty="0" smtClean="0"/>
              <a:t>固定，所以比较适合知道自己的业务分析场景。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速度超快</a:t>
            </a:r>
            <a:r>
              <a:rPr lang="en-US" altLang="zh-CN" dirty="0" smtClean="0"/>
              <a:t>(</a:t>
            </a:r>
            <a:r>
              <a:rPr lang="en-US" altLang="zh-CN" dirty="0"/>
              <a:t>TPB+</a:t>
            </a:r>
            <a:r>
              <a:rPr lang="zh-CN" altLang="en-US" dirty="0"/>
              <a:t>百亿数据</a:t>
            </a:r>
            <a:r>
              <a:rPr lang="en-US" altLang="zh-CN" dirty="0"/>
              <a:t>+ANSI SQL+</a:t>
            </a:r>
            <a:r>
              <a:rPr lang="zh-CN" altLang="en-US" dirty="0"/>
              <a:t>秒级</a:t>
            </a:r>
            <a:r>
              <a:rPr lang="en-US" altLang="zh-CN" dirty="0"/>
              <a:t>+ODBC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EBay</a:t>
            </a:r>
            <a:r>
              <a:rPr lang="zh-CN" altLang="en-US" dirty="0" smtClean="0"/>
              <a:t>主推。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9584"/>
            <a:ext cx="9006593" cy="206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13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1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主题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vert="horz" wrap="square" lIns="27093" tIns="27093" rIns="27093" bIns="27093" numCol="1" anchor="ctr" anchorCtr="0" compatLnSpc="1">
        <a:prstTxWarp prst="textNoShape">
          <a:avLst/>
        </a:prstTxWarp>
      </a:bodyPr>
      <a:lstStyle>
        <a:defPPr marL="2286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vert="horz" wrap="square" lIns="27093" tIns="27093" rIns="27093" bIns="27093" numCol="1" anchor="ctr" anchorCtr="0" compatLnSpc="1">
        <a:prstTxWarp prst="textNoShape">
          <a:avLst/>
        </a:prstTxWarp>
      </a:bodyPr>
      <a:lstStyle>
        <a:defPPr marL="2286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主题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vert="horz" wrap="square" lIns="27093" tIns="27093" rIns="27093" bIns="27093" numCol="1" anchor="ctr" anchorCtr="0" compatLnSpc="1">
        <a:prstTxWarp prst="textNoShape">
          <a:avLst/>
        </a:prstTxWarp>
      </a:bodyPr>
      <a:lstStyle>
        <a:defPPr marL="2286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vert="horz" wrap="square" lIns="27093" tIns="27093" rIns="27093" bIns="27093" numCol="1" anchor="ctr" anchorCtr="0" compatLnSpc="1">
        <a:prstTxWarp prst="textNoShape">
          <a:avLst/>
        </a:prstTxWarp>
      </a:bodyPr>
      <a:lstStyle>
        <a:defPPr marL="2286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43467</TotalTime>
  <Words>852</Words>
  <Application>Microsoft Office PowerPoint</Application>
  <PresentationFormat>全屏显示(4:3)</PresentationFormat>
  <Paragraphs>103</Paragraphs>
  <Slides>13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1_主题1</vt:lpstr>
      <vt:lpstr>自定义设计方案</vt:lpstr>
      <vt:lpstr>Office 主题</vt:lpstr>
      <vt:lpstr>1_Office 主题</vt:lpstr>
      <vt:lpstr>1_自定义设计方案</vt:lpstr>
      <vt:lpstr>数据挖掘平台设计</vt:lpstr>
      <vt:lpstr>内容</vt:lpstr>
      <vt:lpstr>数据挖掘平台总体设计</vt:lpstr>
      <vt:lpstr>整体架构的三层结构</vt:lpstr>
      <vt:lpstr>数据仓库的三层结构</vt:lpstr>
      <vt:lpstr>ETL工具</vt:lpstr>
      <vt:lpstr>数据仓库设计-数据存储</vt:lpstr>
      <vt:lpstr>数据仓库设计-SQL引擎</vt:lpstr>
      <vt:lpstr>数据仓库设计-SQL引擎</vt:lpstr>
      <vt:lpstr>数据仓库设计-SQL引擎</vt:lpstr>
      <vt:lpstr>数据仓库设计-SQL引擎</vt:lpstr>
      <vt:lpstr>数据仓库设计-SQL引擎个人总结</vt:lpstr>
      <vt:lpstr>数据集市选型</vt:lpstr>
    </vt:vector>
  </TitlesOfParts>
  <Company>杭州海康威视数字技术股份有限公司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海康威视密级标识PPT模板</dc:title>
  <dc:creator>韩少凡</dc:creator>
  <cp:lastModifiedBy>AutoBVT</cp:lastModifiedBy>
  <cp:revision>222</cp:revision>
  <cp:lastPrinted>2011-04-14T06:54:53Z</cp:lastPrinted>
  <dcterms:created xsi:type="dcterms:W3CDTF">2010-09-30T06:00:50Z</dcterms:created>
  <dcterms:modified xsi:type="dcterms:W3CDTF">2017-01-16T02:57:15Z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(4)eV6LEU0Cvzh5CKHqgYceVDvqWE7tHnM1iIGRNCnEQqejeMGnUcVwgYcPmJEpw7CPJdUbmaGA_x000d_
syeH/xW0pFyFwUAnx4LvqLO/wdfm9VuzrnusmRJIPLNCJY4pq0Ny4RKmHDEHRyb945qP8jtX_x000d_
vYtzc/ilyhO/Jor/UWyieWTjNzaf53RYmbheOxd+y/Hb0i/V/sqy5REEjyUm8Ek1cAOG6wpz_x000d_
nPOHof7aR0NbBzdCCi</vt:lpwstr>
  </property>
  <property fmtid="{D5CDD505-2E9C-101B-9397-08002B2CF9AE}" pid="3" name="_ms_pID_7253431">
    <vt:lpwstr>Te/DV6gDd3/NXzThvsgkGv1g863yaiURQPAYP2ACh+RSiIOcs1sWsc_x000d_
WW+MUvEdsR6kinbYWHTMcMGDYETQO7D314i44zHOViQXBaVRcR09ehh/vJUaV+lxqnz/MwuF_x000d_
oZkU338F7YM3JV5aLZYaAOKi1mfPUwExx64nDCeK1Lucouhzl5NOa60JBvV6bFtycjjkw2A6_x000d_
vjf4R6GA8shkvp+vZkFnuMbXLpWcPRfl3OHw</vt:lpwstr>
  </property>
  <property fmtid="{D5CDD505-2E9C-101B-9397-08002B2CF9AE}" pid="4" name="_ms_pID_7253432">
    <vt:lpwstr>fXC0YuVtzK39r3mHzmfpMkP5T9Uj98B4p+Hu_x000d_
aeoAoQm99lRcYfUEuidMdeJxl5EjKjZ7XwlRg7Kd5j1CxEgy3S0qVigp9TNjJUP4IyZ5zjk+_x000d_
z5EWTBcp++u28otYyDJSEJ6c9DWGoMnL5IuOpkUFYr+28kqCnFhAiJMwKsUK0LHJXUY7ye0Q_x000d_
uBTwkIh16GZ3Wzd5Q2zKFy8Nq7lWjbnMNqfZ/AaB39YAdQI+49He3t</vt:lpwstr>
  </property>
  <property fmtid="{D5CDD505-2E9C-101B-9397-08002B2CF9AE}" pid="5" name="_ms_pID_7253433">
    <vt:lpwstr>fryPT8P6yPJJJuYmhZ_x000d_
GL/yYy87XYse2gmTTr6M40cpmCQfO9i9IEJ0cuRllCZl4iVqyO/kt2AjsjZOVRBrdjx4ZP3K_x000d_
uqU+uSM65krgjShVNEGaTnG+XJFKgX5fTRsItBicWKr4PVItvwl4rds1typVzg==</vt:lpwstr>
  </property>
  <property fmtid="{D5CDD505-2E9C-101B-9397-08002B2CF9AE}" pid="6" name="_ms_pID_7253434">
    <vt:lpwstr>_x000d_ oAHraNtVrDQrDzyF9vG8tKfiMAfeiLf3iHbrjDg8u7Cx0ltFsg5Je6FFVrJcWkC1wu9bdN+/_x000d_ F0GJWnuYg6LMQNrZsNFNXq0/DZipVQUb62O0TZBBEZkJBzl/NtCcb842JCcVhdXVWbTdo3XL_x000d_ VEL/9X3rDGpvvWWN5+ywJxzRA8udEkidb1zWkecNSYWdSjtafO1i2I3S142/xVHampGL8NaC_x000d_</vt:lpwstr>
  </property>
  <property fmtid="{D5CDD505-2E9C-101B-9397-08002B2CF9AE}" pid="7" name="sflag">
    <vt:lpwstr>1391947835</vt:lpwstr>
  </property>
</Properties>
</file>