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5" r:id="rId1"/>
    <p:sldMasterId id="2147484106" r:id="rId2"/>
  </p:sldMasterIdLst>
  <p:notesMasterIdLst>
    <p:notesMasterId r:id="rId26"/>
  </p:notesMasterIdLst>
  <p:handoutMasterIdLst>
    <p:handoutMasterId r:id="rId27"/>
  </p:handoutMasterIdLst>
  <p:sldIdLst>
    <p:sldId id="262" r:id="rId3"/>
    <p:sldId id="278" r:id="rId4"/>
    <p:sldId id="289" r:id="rId5"/>
    <p:sldId id="280" r:id="rId6"/>
    <p:sldId id="281" r:id="rId7"/>
    <p:sldId id="297" r:id="rId8"/>
    <p:sldId id="298" r:id="rId9"/>
    <p:sldId id="299" r:id="rId10"/>
    <p:sldId id="300" r:id="rId11"/>
    <p:sldId id="301" r:id="rId12"/>
    <p:sldId id="282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283" r:id="rId21"/>
    <p:sldId id="284" r:id="rId22"/>
    <p:sldId id="285" r:id="rId23"/>
    <p:sldId id="286" r:id="rId24"/>
    <p:sldId id="260" r:id="rId25"/>
  </p:sldIdLst>
  <p:sldSz cx="9144000" cy="6858000" type="screen4x3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7">
          <p15:clr>
            <a:srgbClr val="A4A3A4"/>
          </p15:clr>
        </p15:guide>
        <p15:guide id="2" orient="horz" pos="709">
          <p15:clr>
            <a:srgbClr val="A4A3A4"/>
          </p15:clr>
        </p15:guide>
        <p15:guide id="3" pos="5283">
          <p15:clr>
            <a:srgbClr val="A4A3A4"/>
          </p15:clr>
        </p15:guide>
        <p15:guide id="4" pos="4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90005278" initials="Chuck" lastIdx="3" clrIdx="0"/>
  <p:cmAuthor id="1" name="hanshaofan" initials="frank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18E"/>
    <a:srgbClr val="009999"/>
    <a:srgbClr val="006699"/>
    <a:srgbClr val="349C47"/>
    <a:srgbClr val="74F2A1"/>
    <a:srgbClr val="B2B2B2"/>
    <a:srgbClr val="99CCCC"/>
    <a:srgbClr val="CCCCFF"/>
    <a:srgbClr val="0099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3" autoAdjust="0"/>
    <p:restoredTop sz="90207" autoAdjust="0"/>
  </p:normalViewPr>
  <p:slideViewPr>
    <p:cSldViewPr snapToGrid="0" showGuides="1">
      <p:cViewPr>
        <p:scale>
          <a:sx n="123" d="100"/>
          <a:sy n="123" d="100"/>
        </p:scale>
        <p:origin x="-1446" y="216"/>
      </p:cViewPr>
      <p:guideLst>
        <p:guide orient="horz" pos="437"/>
        <p:guide orient="horz" pos="709"/>
        <p:guide pos="5283"/>
        <p:guide pos="4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163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956AC1B-3849-468B-B3D6-71D2EAC0CF70}" type="datetimeFigureOut">
              <a:rPr lang="zh-CN" altLang="en-US"/>
              <a:pPr>
                <a:defRPr/>
              </a:pPr>
              <a:t>2017/1/3</a:t>
            </a:fld>
            <a:endParaRPr lang="en-US" altLang="zh-CN" dirty="0"/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B30A5575-028F-456A-AFEC-97C97239BC4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6442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F01BC75-03AA-4997-A092-C90D85226FF4}" type="datetimeFigureOut">
              <a:rPr lang="zh-CN" altLang="en-US"/>
              <a:pPr/>
              <a:t>2017/1/3</a:t>
            </a:fld>
            <a:endParaRPr lang="en-US" altLang="zh-CN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CN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3D1208B-ABB5-48F0-93EC-79B837E3F925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1235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dirty="0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2600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5816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5349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纯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657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96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196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587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965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51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" y="4853371"/>
            <a:ext cx="9144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ctr">
              <a:defRPr/>
            </a:lvl1pPr>
          </a:lstStyle>
          <a:p>
            <a:pPr lvl="0" algn="ctr" eaLnBrk="1" hangingPunct="1">
              <a:lnSpc>
                <a:spcPct val="150000"/>
              </a:lnSpc>
            </a:pPr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13396" y="140741"/>
            <a:ext cx="1436791" cy="29686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200" b="0" u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单击此处输入密级</a:t>
            </a:r>
            <a:endParaRPr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813396" y="330645"/>
            <a:ext cx="1436791" cy="326549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200" b="0" u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单击此处输入日期</a:t>
            </a:r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813396" y="543183"/>
            <a:ext cx="1571378" cy="29686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200" b="0" u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单击此处输入保密期</a:t>
            </a:r>
            <a:endParaRPr lang="zh-CN" altLang="en-US" dirty="0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3166" y="147793"/>
            <a:ext cx="81939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密级级别：</a:t>
            </a:r>
            <a:endParaRPr lang="zh-CN" altLang="en-US" sz="1200" u="none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3166" y="352519"/>
            <a:ext cx="92825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生效时间：</a:t>
            </a:r>
            <a:endParaRPr lang="zh-CN" altLang="en-US" sz="1200" u="none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2689" y="553114"/>
            <a:ext cx="86785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保密期限：</a:t>
            </a:r>
            <a:endParaRPr lang="zh-CN" altLang="en-US" sz="1200" u="none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3983214" y="6224612"/>
            <a:ext cx="1177574" cy="2968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 b="0" u="none" baseline="0">
                <a:solidFill>
                  <a:srgbClr val="00918E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fld id="{C826C8DC-1C57-491B-9671-6E3B950D12CE}" type="datetime2">
              <a:rPr lang="zh-CN" altLang="en-US" smtClean="0"/>
              <a:pPr lvl="0"/>
              <a:t>2017年1月3日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4942301"/>
      </p:ext>
    </p:extLst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3464646" y="5201392"/>
            <a:ext cx="2214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solidFill>
                  <a:srgbClr val="00B0F0"/>
                </a:solidFill>
              </a:rPr>
              <a:t>Thanks</a:t>
            </a:r>
            <a:endParaRPr lang="zh-CN" altLang="en-US" sz="5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95703"/>
      </p:ext>
    </p:extLst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41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70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19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11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4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79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 userDrawn="1"/>
        </p:nvSpPr>
        <p:spPr>
          <a:xfrm>
            <a:off x="6507678" y="6523963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15E7C46-D1BD-4217-9FE1-11CFD6F2AAFB}" type="slidenum">
              <a:rPr lang="zh-CN" altLang="en-US" sz="1500" smtClean="0">
                <a:solidFill>
                  <a:srgbClr val="0070C0"/>
                </a:solidFill>
              </a:rPr>
              <a:pPr/>
              <a:t>‹#›</a:t>
            </a:fld>
            <a:endParaRPr lang="zh-CN" altLang="en-US" sz="1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9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120" r:id="rId2"/>
    <p:sldLayoutId id="214748412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0CF4D-4196-4228-82E4-ECE1290848B6}" type="datetimeFigureOut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3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sible.com/shell_module.html" TargetMode="External"/><Relationship Id="rId2" Type="http://schemas.openxmlformats.org/officeDocument/2006/relationships/hyperlink" Target="http://docs.ansible.com/command_module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docs.ansible.com/script_module.html" TargetMode="External"/><Relationship Id="rId4" Type="http://schemas.openxmlformats.org/officeDocument/2006/relationships/hyperlink" Target="http://docs.ansible.com/raw_module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docs.ansible.com/ansible/modules_by_category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" y="5022648"/>
            <a:ext cx="9144000" cy="677108"/>
          </a:xfrm>
        </p:spPr>
        <p:txBody>
          <a:bodyPr/>
          <a:lstStyle/>
          <a:p>
            <a:r>
              <a:rPr lang="en-US" altLang="zh-CN" dirty="0" err="1" smtClean="0"/>
              <a:t>Ansible</a:t>
            </a:r>
            <a:r>
              <a:rPr lang="zh-CN" altLang="en-US" dirty="0" smtClean="0"/>
              <a:t>配置管理与应用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3983214" y="6224612"/>
            <a:ext cx="1434606" cy="296863"/>
          </a:xfrm>
        </p:spPr>
        <p:txBody>
          <a:bodyPr/>
          <a:lstStyle/>
          <a:p>
            <a:fld id="{0D2BF3EC-2182-40F2-A240-A02F5201FE16}" type="datetime2">
              <a:rPr lang="zh-CN" altLang="en-US" smtClean="0"/>
              <a:pPr/>
              <a:t>2017年1月3日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 bwMode="auto">
          <a:xfrm>
            <a:off x="2080260" y="160020"/>
            <a:ext cx="194310" cy="22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988820" y="160020"/>
            <a:ext cx="188595" cy="22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8000"/>
    </mc:Choice>
    <mc:Fallback xmlns="">
      <p:transition advClick="0" advTm="8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957" y="635431"/>
            <a:ext cx="846207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</a:rPr>
              <a:t>Playbook</a:t>
            </a:r>
            <a:r>
              <a:rPr lang="zh-CN" altLang="en-US" sz="2400" b="1" dirty="0">
                <a:solidFill>
                  <a:prstClr val="black"/>
                </a:solidFill>
              </a:rPr>
              <a:t>中的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play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示例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endParaRPr lang="en-US" altLang="zh-CN" sz="2400" b="1" dirty="0">
              <a:solidFill>
                <a:prstClr val="black"/>
              </a:solidFill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当</a:t>
            </a:r>
            <a:r>
              <a:rPr lang="zh-CN" altLang="en-US" dirty="0"/>
              <a:t>发生改动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notify  </a:t>
            </a:r>
            <a:r>
              <a:rPr lang="en-US" altLang="zh-CN" dirty="0"/>
              <a:t>actions </a:t>
            </a:r>
            <a:r>
              <a:rPr lang="zh-CN" altLang="en-US" dirty="0"/>
              <a:t>会在 </a:t>
            </a:r>
            <a:r>
              <a:rPr lang="en-US" altLang="zh-CN" dirty="0"/>
              <a:t>playbook </a:t>
            </a:r>
            <a:r>
              <a:rPr lang="zh-CN" altLang="en-US" dirty="0"/>
              <a:t>的每一个 </a:t>
            </a:r>
            <a:r>
              <a:rPr lang="en-US" altLang="zh-CN" dirty="0"/>
              <a:t>task </a:t>
            </a:r>
            <a:r>
              <a:rPr lang="zh-CN" altLang="en-US" dirty="0"/>
              <a:t>结束时被</a:t>
            </a:r>
            <a:r>
              <a:rPr lang="zh-CN" altLang="en-US" dirty="0" smtClean="0"/>
              <a:t>触发，而且</a:t>
            </a:r>
            <a:r>
              <a:rPr lang="zh-CN" altLang="en-US" dirty="0"/>
              <a:t>即使有多个不同的 </a:t>
            </a:r>
            <a:r>
              <a:rPr lang="en-US" altLang="zh-CN" dirty="0"/>
              <a:t>task </a:t>
            </a:r>
            <a:r>
              <a:rPr lang="zh-CN" altLang="en-US" dirty="0"/>
              <a:t>通知改动的</a:t>
            </a:r>
            <a:r>
              <a:rPr lang="zh-CN" altLang="en-US" dirty="0" smtClean="0"/>
              <a:t>发生，</a:t>
            </a:r>
            <a:r>
              <a:rPr lang="en-US" altLang="zh-CN" dirty="0" smtClean="0"/>
              <a:t> </a:t>
            </a:r>
            <a:r>
              <a:rPr lang="en-US" altLang="zh-CN" dirty="0"/>
              <a:t>‘notify’ actions </a:t>
            </a:r>
            <a:r>
              <a:rPr lang="zh-CN" altLang="en-US" dirty="0"/>
              <a:t>只会被触发一</a:t>
            </a:r>
            <a:r>
              <a:rPr lang="zh-CN" altLang="en-US" dirty="0" smtClean="0"/>
              <a:t>次。如果</a:t>
            </a:r>
            <a:r>
              <a:rPr lang="zh-CN" altLang="en-US" dirty="0"/>
              <a:t>没有被 </a:t>
            </a:r>
            <a:r>
              <a:rPr lang="en-US" altLang="zh-CN" dirty="0" smtClean="0"/>
              <a:t>notify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handlers </a:t>
            </a:r>
            <a:r>
              <a:rPr lang="zh-CN" altLang="en-US" dirty="0"/>
              <a:t>不会</a:t>
            </a:r>
            <a:r>
              <a:rPr lang="zh-CN" altLang="en-US" dirty="0" smtClean="0"/>
              <a:t>执行</a:t>
            </a:r>
            <a:r>
              <a:rPr lang="zh-CN" altLang="en-US" dirty="0"/>
              <a:t>。</a:t>
            </a:r>
            <a:r>
              <a:rPr lang="zh-CN" altLang="en-US" dirty="0" smtClean="0"/>
              <a:t>不管</a:t>
            </a:r>
            <a:r>
              <a:rPr lang="zh-CN" altLang="en-US" dirty="0"/>
              <a:t>有多少个通知者进行了 </a:t>
            </a:r>
            <a:r>
              <a:rPr lang="en-US" altLang="zh-CN" dirty="0" smtClean="0"/>
              <a:t>notify</a:t>
            </a:r>
            <a:r>
              <a:rPr lang="zh-CN" altLang="en-US" dirty="0" smtClean="0"/>
              <a:t>，等到 </a:t>
            </a:r>
            <a:r>
              <a:rPr lang="en-US" altLang="zh-CN" dirty="0"/>
              <a:t>play </a:t>
            </a:r>
            <a:r>
              <a:rPr lang="zh-CN" altLang="en-US" dirty="0"/>
              <a:t>中的所有 </a:t>
            </a:r>
            <a:r>
              <a:rPr lang="en-US" altLang="zh-CN" dirty="0"/>
              <a:t>task </a:t>
            </a:r>
            <a:r>
              <a:rPr lang="zh-CN" altLang="en-US" dirty="0"/>
              <a:t>执行完成</a:t>
            </a:r>
            <a:r>
              <a:rPr lang="zh-CN" altLang="en-US" dirty="0" smtClean="0"/>
              <a:t>之后，</a:t>
            </a:r>
            <a:r>
              <a:rPr lang="en-US" altLang="zh-CN" dirty="0" smtClean="0"/>
              <a:t>handlers </a:t>
            </a:r>
            <a:r>
              <a:rPr lang="zh-CN" altLang="en-US" dirty="0"/>
              <a:t>也只会被执行一</a:t>
            </a:r>
            <a:r>
              <a:rPr lang="zh-CN" altLang="en-US" dirty="0" smtClean="0"/>
              <a:t>次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6" y="1482591"/>
            <a:ext cx="667702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444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344" y="246888"/>
            <a:ext cx="6912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Lark</a:t>
            </a:r>
            <a:r>
              <a:rPr lang="zh-CN" altLang="en-US" sz="2800" dirty="0" smtClean="0"/>
              <a:t>中的</a:t>
            </a:r>
            <a:r>
              <a:rPr lang="en-US" altLang="zh-CN" sz="2800" dirty="0" smtClean="0"/>
              <a:t>Playbook</a:t>
            </a:r>
            <a:r>
              <a:rPr lang="zh-CN" altLang="en-US" sz="2800" dirty="0" smtClean="0"/>
              <a:t>结构</a:t>
            </a:r>
            <a:r>
              <a:rPr lang="en-US" altLang="zh-CN" sz="2800" dirty="0" smtClean="0"/>
              <a:t>(YML</a:t>
            </a:r>
            <a:r>
              <a:rPr lang="zh-CN" altLang="en-US" sz="2800" dirty="0" smtClean="0"/>
              <a:t>语法格式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05" y="1232070"/>
            <a:ext cx="1524000" cy="1019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565" y="1232070"/>
            <a:ext cx="1781175" cy="2419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439" y="1232070"/>
            <a:ext cx="1762125" cy="3600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537" y="1232070"/>
            <a:ext cx="25622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2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95207"/>
            <a:ext cx="829934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Ansible</a:t>
            </a:r>
            <a:r>
              <a:rPr lang="zh-CN" altLang="en-US" sz="2400" dirty="0" smtClean="0"/>
              <a:t>常用模块</a:t>
            </a:r>
            <a:endParaRPr lang="en-US" altLang="zh-CN" sz="2400" dirty="0" smtClean="0"/>
          </a:p>
          <a:p>
            <a:r>
              <a:rPr lang="zh-CN" altLang="en-US" sz="2000" dirty="0" smtClean="0"/>
              <a:t>一、</a:t>
            </a:r>
            <a:r>
              <a:rPr lang="en-US" altLang="zh-CN" sz="2000" dirty="0"/>
              <a:t>ping</a:t>
            </a:r>
            <a:r>
              <a:rPr lang="zh-CN" altLang="en-US" sz="2000" dirty="0" smtClean="0"/>
              <a:t>模块</a:t>
            </a:r>
            <a:endParaRPr lang="en-US" altLang="zh-CN" sz="2000" dirty="0" smtClean="0"/>
          </a:p>
          <a:p>
            <a:r>
              <a:rPr lang="zh-CN" altLang="en-US" sz="1600" dirty="0" smtClean="0"/>
              <a:t>测试</a:t>
            </a:r>
            <a:r>
              <a:rPr lang="zh-CN" altLang="en-US" sz="1600" dirty="0"/>
              <a:t>主机是否是通的，用法很简单，不涉及参数：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2000" dirty="0" smtClean="0"/>
              <a:t>二、</a:t>
            </a:r>
            <a:r>
              <a:rPr lang="en-US" altLang="zh-CN" sz="2000" dirty="0"/>
              <a:t>setup</a:t>
            </a:r>
            <a:r>
              <a:rPr lang="zh-CN" altLang="en-US" sz="2000" dirty="0" smtClean="0"/>
              <a:t>模块</a:t>
            </a:r>
            <a:endParaRPr lang="en-US" altLang="zh-CN" sz="2000" dirty="0" smtClean="0"/>
          </a:p>
          <a:p>
            <a:r>
              <a:rPr lang="zh-CN" altLang="en-US" sz="1600" dirty="0"/>
              <a:t>主要用于获取主机信息，在</a:t>
            </a:r>
            <a:r>
              <a:rPr lang="en-US" altLang="zh-CN" sz="1600" dirty="0"/>
              <a:t>playbooks</a:t>
            </a:r>
            <a:r>
              <a:rPr lang="zh-CN" altLang="en-US" sz="1600" dirty="0"/>
              <a:t>里经常会用到的一个参数</a:t>
            </a:r>
            <a:r>
              <a:rPr lang="en-US" altLang="zh-CN" sz="1600" dirty="0" err="1"/>
              <a:t>gather_facts</a:t>
            </a:r>
            <a:r>
              <a:rPr lang="zh-CN" altLang="en-US" sz="1600" dirty="0"/>
              <a:t>就与该模块相关。</a:t>
            </a:r>
            <a:r>
              <a:rPr lang="en-US" altLang="zh-CN" sz="1600" dirty="0"/>
              <a:t>setup</a:t>
            </a:r>
            <a:r>
              <a:rPr lang="zh-CN" altLang="en-US" sz="1600" dirty="0"/>
              <a:t>模块下经常使用的一个参数是</a:t>
            </a:r>
            <a:r>
              <a:rPr lang="en-US" altLang="zh-CN" sz="1600" dirty="0"/>
              <a:t>filter</a:t>
            </a:r>
            <a:r>
              <a:rPr lang="zh-CN" altLang="en-US" sz="1600" dirty="0"/>
              <a:t>参数，具体使用示例如下（由于输出结果较多，这里只列命令不写结果）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46" y="1481622"/>
            <a:ext cx="66770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4335811"/>
            <a:ext cx="66865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371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6942" y="635431"/>
            <a:ext cx="806686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三、</a:t>
            </a:r>
            <a:r>
              <a:rPr lang="en-US" altLang="zh-CN" sz="2000" dirty="0"/>
              <a:t>file</a:t>
            </a:r>
            <a:r>
              <a:rPr lang="zh-CN" altLang="en-US" sz="2000" dirty="0" smtClean="0"/>
              <a:t>模块</a:t>
            </a:r>
            <a:endParaRPr lang="en-US" altLang="zh-CN" sz="2000" dirty="0" smtClean="0"/>
          </a:p>
          <a:p>
            <a:r>
              <a:rPr lang="en-US" altLang="zh-CN" sz="1400" dirty="0" smtClean="0"/>
              <a:t>file</a:t>
            </a:r>
            <a:r>
              <a:rPr lang="zh-CN" altLang="en-US" sz="1400" dirty="0"/>
              <a:t>模块主要用于远程主机上的文件操作，</a:t>
            </a:r>
            <a:r>
              <a:rPr lang="en-US" altLang="zh-CN" sz="1400" dirty="0"/>
              <a:t>file</a:t>
            </a:r>
            <a:r>
              <a:rPr lang="zh-CN" altLang="en-US" sz="1400" dirty="0"/>
              <a:t>模块包含如下选项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/>
              <a:t>· </a:t>
            </a:r>
            <a:r>
              <a:rPr lang="en-US" altLang="zh-CN" sz="1400" dirty="0" smtClean="0"/>
              <a:t>force</a:t>
            </a:r>
            <a:r>
              <a:rPr lang="zh-CN" altLang="en-US" sz="1400" dirty="0"/>
              <a:t>：需要在两种情况下强制创建软链接，一种是源文件不存在但之后会建立的情况下；另一种是目标软链接已存在</a:t>
            </a:r>
            <a:r>
              <a:rPr lang="en-US" altLang="zh-CN" sz="1400" dirty="0"/>
              <a:t>,</a:t>
            </a:r>
            <a:r>
              <a:rPr lang="zh-CN" altLang="en-US" sz="1400" dirty="0"/>
              <a:t>需要先取消之前的软链，然后创建新的软链，有两个选项：</a:t>
            </a:r>
            <a:r>
              <a:rPr lang="en-US" altLang="zh-CN" sz="1400" dirty="0" err="1"/>
              <a:t>yes|no</a:t>
            </a:r>
            <a:r>
              <a:rPr lang="en-US" altLang="zh-CN" sz="1400" dirty="0"/>
              <a:t> </a:t>
            </a:r>
          </a:p>
          <a:p>
            <a:r>
              <a:rPr lang="en-US" altLang="zh-CN" sz="1400" dirty="0"/>
              <a:t>· </a:t>
            </a:r>
            <a:r>
              <a:rPr lang="en-US" altLang="zh-CN" sz="1400" dirty="0" smtClean="0"/>
              <a:t>group</a:t>
            </a:r>
            <a:r>
              <a:rPr lang="zh-CN" altLang="en-US" sz="1400" dirty="0"/>
              <a:t>：定义文件</a:t>
            </a:r>
            <a:r>
              <a:rPr lang="en-US" altLang="zh-CN" sz="1400" dirty="0"/>
              <a:t>/</a:t>
            </a:r>
            <a:r>
              <a:rPr lang="zh-CN" altLang="en-US" sz="1400" dirty="0"/>
              <a:t>目录的属组 </a:t>
            </a:r>
          </a:p>
          <a:p>
            <a:r>
              <a:rPr lang="en-US" altLang="zh-CN" sz="1400" dirty="0"/>
              <a:t>· </a:t>
            </a:r>
            <a:r>
              <a:rPr lang="en-US" altLang="zh-CN" sz="1400" dirty="0" smtClean="0"/>
              <a:t>mode</a:t>
            </a:r>
            <a:r>
              <a:rPr lang="zh-CN" altLang="en-US" sz="1400" dirty="0"/>
              <a:t>：定义文件</a:t>
            </a:r>
            <a:r>
              <a:rPr lang="en-US" altLang="zh-CN" sz="1400" dirty="0"/>
              <a:t>/</a:t>
            </a:r>
            <a:r>
              <a:rPr lang="zh-CN" altLang="en-US" sz="1400" dirty="0"/>
              <a:t>目录的权限</a:t>
            </a:r>
          </a:p>
          <a:p>
            <a:r>
              <a:rPr lang="en-US" altLang="zh-CN" sz="1400" dirty="0"/>
              <a:t>· </a:t>
            </a:r>
            <a:r>
              <a:rPr lang="en-US" altLang="zh-CN" sz="1400" dirty="0" smtClean="0"/>
              <a:t>owner</a:t>
            </a:r>
            <a:r>
              <a:rPr lang="zh-CN" altLang="en-US" sz="1400" dirty="0"/>
              <a:t>：定义文件</a:t>
            </a:r>
            <a:r>
              <a:rPr lang="en-US" altLang="zh-CN" sz="1400" dirty="0"/>
              <a:t>/</a:t>
            </a:r>
            <a:r>
              <a:rPr lang="zh-CN" altLang="en-US" sz="1400" dirty="0"/>
              <a:t>目录的属主</a:t>
            </a:r>
          </a:p>
          <a:p>
            <a:r>
              <a:rPr lang="en-US" altLang="zh-CN" sz="1400" dirty="0"/>
              <a:t>· </a:t>
            </a:r>
            <a:r>
              <a:rPr lang="en-US" altLang="zh-CN" sz="1400" dirty="0" smtClean="0"/>
              <a:t>path</a:t>
            </a:r>
            <a:r>
              <a:rPr lang="zh-CN" altLang="en-US" sz="1400" dirty="0"/>
              <a:t>：必选项，定义文件</a:t>
            </a:r>
            <a:r>
              <a:rPr lang="en-US" altLang="zh-CN" sz="1400" dirty="0"/>
              <a:t>/</a:t>
            </a:r>
            <a:r>
              <a:rPr lang="zh-CN" altLang="en-US" sz="1400" dirty="0"/>
              <a:t>目录的路径</a:t>
            </a:r>
          </a:p>
          <a:p>
            <a:r>
              <a:rPr lang="en-US" altLang="zh-CN" sz="1400" dirty="0"/>
              <a:t>· </a:t>
            </a:r>
            <a:r>
              <a:rPr lang="en-US" altLang="zh-CN" sz="1400" dirty="0" err="1" smtClean="0"/>
              <a:t>recurse</a:t>
            </a:r>
            <a:r>
              <a:rPr lang="zh-CN" altLang="en-US" sz="1400" dirty="0"/>
              <a:t>：递归的设置文件的属性，只对目录有效</a:t>
            </a:r>
          </a:p>
          <a:p>
            <a:r>
              <a:rPr lang="en-US" altLang="zh-CN" sz="1400" dirty="0"/>
              <a:t>· </a:t>
            </a:r>
            <a:r>
              <a:rPr lang="en-US" altLang="zh-CN" sz="1400" dirty="0" err="1" smtClean="0"/>
              <a:t>src</a:t>
            </a:r>
            <a:r>
              <a:rPr lang="zh-CN" altLang="en-US" sz="1400" dirty="0"/>
              <a:t>：要被链接的源文件的路径，只应用于</a:t>
            </a:r>
            <a:r>
              <a:rPr lang="en-US" altLang="zh-CN" sz="1400" dirty="0"/>
              <a:t>state=link</a:t>
            </a:r>
            <a:r>
              <a:rPr lang="zh-CN" altLang="en-US" sz="1400" dirty="0"/>
              <a:t>的情况</a:t>
            </a:r>
          </a:p>
          <a:p>
            <a:r>
              <a:rPr lang="en-US" altLang="zh-CN" sz="1400" dirty="0"/>
              <a:t>· </a:t>
            </a:r>
            <a:r>
              <a:rPr lang="en-US" altLang="zh-CN" sz="1400" dirty="0" err="1" smtClean="0"/>
              <a:t>dest</a:t>
            </a:r>
            <a:r>
              <a:rPr lang="zh-CN" altLang="en-US" sz="1400" dirty="0"/>
              <a:t>：被链接到的路径，只应用于</a:t>
            </a:r>
            <a:r>
              <a:rPr lang="en-US" altLang="zh-CN" sz="1400" dirty="0"/>
              <a:t>state=link</a:t>
            </a:r>
            <a:r>
              <a:rPr lang="zh-CN" altLang="en-US" sz="1400" dirty="0"/>
              <a:t>的情况 </a:t>
            </a:r>
          </a:p>
          <a:p>
            <a:r>
              <a:rPr lang="en-US" altLang="zh-CN" sz="1400" dirty="0"/>
              <a:t>· </a:t>
            </a:r>
            <a:r>
              <a:rPr lang="en-US" altLang="zh-CN" sz="1400" dirty="0" smtClean="0"/>
              <a:t>state</a:t>
            </a:r>
            <a:r>
              <a:rPr lang="zh-CN" altLang="en-US" sz="1400" dirty="0"/>
              <a:t>：  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   directory</a:t>
            </a:r>
            <a:r>
              <a:rPr lang="zh-CN" altLang="en-US" sz="1400" dirty="0"/>
              <a:t>：如果目录不存在，创建目录</a:t>
            </a:r>
            <a:br>
              <a:rPr lang="zh-CN" altLang="en-US" sz="1400" dirty="0"/>
            </a:br>
            <a:r>
              <a:rPr lang="en-US" altLang="zh-CN" sz="1400" dirty="0" smtClean="0"/>
              <a:t>            file</a:t>
            </a:r>
            <a:r>
              <a:rPr lang="zh-CN" altLang="en-US" sz="1400" dirty="0"/>
              <a:t>：即使文件不存在，也不会被创建</a:t>
            </a:r>
            <a:br>
              <a:rPr lang="zh-CN" altLang="en-US" sz="1400" dirty="0"/>
            </a:br>
            <a:r>
              <a:rPr lang="zh-CN" altLang="en-US" sz="1400" dirty="0" smtClean="0"/>
              <a:t>            </a:t>
            </a:r>
            <a:r>
              <a:rPr lang="en-US" altLang="zh-CN" sz="1400" dirty="0" smtClean="0"/>
              <a:t>link</a:t>
            </a:r>
            <a:r>
              <a:rPr lang="zh-CN" altLang="en-US" sz="1400" dirty="0"/>
              <a:t>：创建软链接</a:t>
            </a:r>
            <a:br>
              <a:rPr lang="zh-CN" altLang="en-US" sz="1400" dirty="0"/>
            </a:br>
            <a:r>
              <a:rPr lang="zh-CN" altLang="en-US" sz="1400" dirty="0" smtClean="0"/>
              <a:t>            </a:t>
            </a:r>
            <a:r>
              <a:rPr lang="en-US" altLang="zh-CN" sz="1400" dirty="0" smtClean="0"/>
              <a:t>hard</a:t>
            </a:r>
            <a:r>
              <a:rPr lang="zh-CN" altLang="en-US" sz="1400" dirty="0"/>
              <a:t>：创建硬链接</a:t>
            </a:r>
            <a:br>
              <a:rPr lang="zh-CN" altLang="en-US" sz="1400" dirty="0"/>
            </a:br>
            <a:r>
              <a:rPr lang="zh-CN" altLang="en-US" sz="1400" dirty="0" smtClean="0"/>
              <a:t>            </a:t>
            </a:r>
            <a:r>
              <a:rPr lang="en-US" altLang="zh-CN" sz="1400" dirty="0" smtClean="0"/>
              <a:t>touch</a:t>
            </a:r>
            <a:r>
              <a:rPr lang="zh-CN" altLang="en-US" sz="1400" dirty="0"/>
              <a:t>：如果文件不</a:t>
            </a:r>
            <a:r>
              <a:rPr lang="zh-CN" altLang="en-US" sz="1400" dirty="0" smtClean="0"/>
              <a:t>存在则</a:t>
            </a:r>
            <a:r>
              <a:rPr lang="zh-CN" altLang="en-US" sz="1400" dirty="0"/>
              <a:t>会创建一个</a:t>
            </a:r>
            <a:r>
              <a:rPr lang="zh-CN" altLang="en-US" sz="1400" dirty="0" smtClean="0"/>
              <a:t>新文件</a:t>
            </a:r>
            <a:r>
              <a:rPr lang="zh-CN" altLang="en-US" sz="1400" dirty="0"/>
              <a:t>，如果文件或目录已存在，则更新其最后修改时间</a:t>
            </a:r>
            <a:br>
              <a:rPr lang="zh-CN" altLang="en-US" sz="1400" dirty="0"/>
            </a:br>
            <a:r>
              <a:rPr lang="zh-CN" altLang="en-US" sz="1400" dirty="0" smtClean="0"/>
              <a:t>            </a:t>
            </a:r>
            <a:r>
              <a:rPr lang="en-US" altLang="zh-CN" sz="1400" dirty="0" smtClean="0"/>
              <a:t>absent</a:t>
            </a:r>
            <a:r>
              <a:rPr lang="zh-CN" altLang="en-US" sz="1400" dirty="0"/>
              <a:t>：删除目录、文件或者取消链接</a:t>
            </a:r>
            <a:r>
              <a:rPr lang="zh-CN" altLang="en-US" sz="1400" dirty="0" smtClean="0"/>
              <a:t>文件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使用示例：</a:t>
            </a:r>
            <a:endParaRPr lang="en-US" altLang="zh-CN" sz="1400" dirty="0" smtClean="0"/>
          </a:p>
          <a:p>
            <a:endParaRPr lang="en-US" altLang="zh-CN" sz="1400" b="1" dirty="0" smtClean="0"/>
          </a:p>
          <a:p>
            <a:endParaRPr lang="en-US" altLang="zh-CN" sz="1400" b="1" dirty="0"/>
          </a:p>
          <a:p>
            <a:endParaRPr lang="en-US" altLang="zh-CN" sz="1400" b="1" dirty="0" smtClean="0"/>
          </a:p>
          <a:p>
            <a:endParaRPr lang="en-US" altLang="zh-CN" sz="1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943" y="5396639"/>
            <a:ext cx="6705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9955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8196" y="674176"/>
            <a:ext cx="827609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四、</a:t>
            </a:r>
            <a:r>
              <a:rPr lang="en-US" altLang="zh-CN" sz="2000" dirty="0"/>
              <a:t>copy</a:t>
            </a:r>
            <a:r>
              <a:rPr lang="zh-CN" altLang="en-US" sz="2000" dirty="0"/>
              <a:t>模块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sz="1600" dirty="0"/>
              <a:t>复制文件到远程主机，</a:t>
            </a:r>
            <a:r>
              <a:rPr lang="en-US" altLang="zh-CN" sz="1600" dirty="0"/>
              <a:t>copy</a:t>
            </a:r>
            <a:r>
              <a:rPr lang="zh-CN" altLang="en-US" sz="1600" dirty="0"/>
              <a:t>模块包含如下选项：</a:t>
            </a:r>
          </a:p>
          <a:p>
            <a:r>
              <a:rPr lang="en-US" altLang="zh-CN" sz="1600" dirty="0" smtClean="0"/>
              <a:t>· backup</a:t>
            </a:r>
            <a:r>
              <a:rPr lang="zh-CN" altLang="en-US" sz="1600" dirty="0"/>
              <a:t>：在覆盖之前将原文件备份，备份文件包含时间信息。有两个选项：</a:t>
            </a:r>
            <a:r>
              <a:rPr lang="en-US" altLang="zh-CN" sz="1600" dirty="0" err="1"/>
              <a:t>yes|no</a:t>
            </a:r>
            <a:r>
              <a:rPr lang="en-US" altLang="zh-CN" sz="1600" dirty="0"/>
              <a:t> </a:t>
            </a:r>
          </a:p>
          <a:p>
            <a:r>
              <a:rPr lang="en-US" altLang="zh-CN" sz="1600" dirty="0"/>
              <a:t>· </a:t>
            </a:r>
            <a:r>
              <a:rPr lang="en-US" altLang="zh-CN" sz="1600" dirty="0" smtClean="0"/>
              <a:t>content</a:t>
            </a:r>
            <a:r>
              <a:rPr lang="zh-CN" altLang="en-US" sz="1600" dirty="0"/>
              <a:t>：用于替代</a:t>
            </a:r>
            <a:r>
              <a:rPr lang="en-US" altLang="zh-CN" sz="1600" dirty="0"/>
              <a:t>"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",</a:t>
            </a:r>
            <a:r>
              <a:rPr lang="zh-CN" altLang="en-US" sz="1600" dirty="0"/>
              <a:t>可以直接设定指定文件的值 </a:t>
            </a:r>
          </a:p>
          <a:p>
            <a:r>
              <a:rPr lang="en-US" altLang="zh-CN" sz="1600" dirty="0"/>
              <a:t>· </a:t>
            </a:r>
            <a:r>
              <a:rPr lang="en-US" altLang="zh-CN" sz="1600" dirty="0" err="1" smtClean="0"/>
              <a:t>dest</a:t>
            </a:r>
            <a:r>
              <a:rPr lang="zh-CN" altLang="en-US" sz="1600" dirty="0"/>
              <a:t>：必选项。要将源文件复制到的远程主机的绝对路径，如果源文件是一个目录，那么该路径也必须是个目录 </a:t>
            </a:r>
          </a:p>
          <a:p>
            <a:r>
              <a:rPr lang="en-US" altLang="zh-CN" sz="1600" dirty="0"/>
              <a:t>· </a:t>
            </a:r>
            <a:r>
              <a:rPr lang="en-US" altLang="zh-CN" sz="1600" dirty="0" err="1" smtClean="0"/>
              <a:t>directory_mode</a:t>
            </a:r>
            <a:r>
              <a:rPr lang="zh-CN" altLang="en-US" sz="1600" dirty="0"/>
              <a:t>：递归的设定目录的权限，默认为系统默认权限</a:t>
            </a:r>
          </a:p>
          <a:p>
            <a:r>
              <a:rPr lang="en-US" altLang="zh-CN" sz="1600" dirty="0"/>
              <a:t>· </a:t>
            </a:r>
            <a:r>
              <a:rPr lang="en-US" altLang="zh-CN" sz="1600" dirty="0" smtClean="0"/>
              <a:t>force</a:t>
            </a:r>
            <a:r>
              <a:rPr lang="zh-CN" altLang="en-US" sz="1600" dirty="0"/>
              <a:t>：如果目标主机包含该文件，但内容不同，如果设置为</a:t>
            </a:r>
            <a:r>
              <a:rPr lang="en-US" altLang="zh-CN" sz="1600" dirty="0"/>
              <a:t>yes</a:t>
            </a:r>
            <a:r>
              <a:rPr lang="zh-CN" altLang="en-US" sz="1600" dirty="0"/>
              <a:t>，则强制覆盖，如果为</a:t>
            </a:r>
            <a:r>
              <a:rPr lang="en-US" altLang="zh-CN" sz="1600" dirty="0"/>
              <a:t>no</a:t>
            </a:r>
            <a:r>
              <a:rPr lang="zh-CN" altLang="en-US" sz="1600" dirty="0"/>
              <a:t>，则只有当目标主机的目标位置不存在该文件时，才复制。默认为</a:t>
            </a:r>
            <a:r>
              <a:rPr lang="en-US" altLang="zh-CN" sz="1600" dirty="0"/>
              <a:t>yes</a:t>
            </a:r>
          </a:p>
          <a:p>
            <a:r>
              <a:rPr lang="en-US" altLang="zh-CN" sz="1600" dirty="0"/>
              <a:t>· </a:t>
            </a:r>
            <a:r>
              <a:rPr lang="en-US" altLang="zh-CN" sz="1600" dirty="0" smtClean="0"/>
              <a:t>others</a:t>
            </a:r>
            <a:r>
              <a:rPr lang="zh-CN" altLang="en-US" sz="1600" dirty="0"/>
              <a:t>：所有的</a:t>
            </a:r>
            <a:r>
              <a:rPr lang="en-US" altLang="zh-CN" sz="1600" dirty="0"/>
              <a:t>file</a:t>
            </a:r>
            <a:r>
              <a:rPr lang="zh-CN" altLang="en-US" sz="1600" dirty="0"/>
              <a:t>模块里的选项都可以在这里使用</a:t>
            </a:r>
          </a:p>
          <a:p>
            <a:r>
              <a:rPr lang="en-US" altLang="zh-CN" sz="1600" dirty="0"/>
              <a:t>· </a:t>
            </a:r>
            <a:r>
              <a:rPr lang="en-US" altLang="zh-CN" sz="1600" dirty="0" err="1" smtClean="0"/>
              <a:t>src</a:t>
            </a:r>
            <a:r>
              <a:rPr lang="zh-CN" altLang="en-US" sz="1600" dirty="0"/>
              <a:t>：要复制到远程主机的文件在本地的地址，可以是绝对路径，也可以是相对路径。如果路径是一个目录，它将递归复制。在这种情况下，如果路径使用</a:t>
            </a:r>
            <a:r>
              <a:rPr lang="en-US" altLang="zh-CN" sz="1600" dirty="0"/>
              <a:t>"/"</a:t>
            </a:r>
            <a:r>
              <a:rPr lang="zh-CN" altLang="en-US" sz="1600" dirty="0"/>
              <a:t>来结尾，则只复制目录里的内容，如果没有使用</a:t>
            </a:r>
            <a:r>
              <a:rPr lang="en-US" altLang="zh-CN" sz="1600" dirty="0"/>
              <a:t>"/"</a:t>
            </a:r>
            <a:r>
              <a:rPr lang="zh-CN" altLang="en-US" sz="1600" dirty="0"/>
              <a:t>来结尾，则包含目录在内的整个内容全部复制，类似于</a:t>
            </a:r>
            <a:r>
              <a:rPr lang="en-US" altLang="zh-CN" sz="1600" dirty="0" err="1"/>
              <a:t>rsync</a:t>
            </a:r>
            <a:r>
              <a:rPr lang="zh-CN" altLang="en-US" sz="1600" dirty="0"/>
              <a:t>。 </a:t>
            </a:r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示例</a:t>
            </a:r>
            <a:r>
              <a:rPr lang="zh-CN" altLang="en-US" sz="1600" dirty="0"/>
              <a:t>如下：</a:t>
            </a:r>
          </a:p>
          <a:p>
            <a:endParaRPr lang="zh-CN" altLang="en-US" b="1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976" y="4529724"/>
            <a:ext cx="66770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3519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955" y="402956"/>
            <a:ext cx="8400081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五、</a:t>
            </a:r>
            <a:r>
              <a:rPr lang="en-US" altLang="zh-CN" sz="2000" dirty="0"/>
              <a:t>service</a:t>
            </a:r>
            <a:r>
              <a:rPr lang="zh-CN" altLang="en-US" sz="2000" dirty="0" smtClean="0"/>
              <a:t>模块</a:t>
            </a:r>
            <a:endParaRPr lang="en-US" altLang="zh-CN" sz="2000" dirty="0" smtClean="0"/>
          </a:p>
          <a:p>
            <a:r>
              <a:rPr lang="zh-CN" altLang="en-US" sz="1600" dirty="0"/>
              <a:t>用于管理</a:t>
            </a:r>
            <a:r>
              <a:rPr lang="zh-CN" altLang="en-US" sz="1600" dirty="0" smtClean="0"/>
              <a:t>服务，该</a:t>
            </a:r>
            <a:r>
              <a:rPr lang="zh-CN" altLang="en-US" sz="1600" dirty="0"/>
              <a:t>模块包含如下选项： </a:t>
            </a:r>
          </a:p>
          <a:p>
            <a:r>
              <a:rPr lang="en-US" altLang="zh-CN" sz="1600" dirty="0" smtClean="0"/>
              <a:t>· arguments</a:t>
            </a:r>
            <a:r>
              <a:rPr lang="zh-CN" altLang="en-US" sz="1600" dirty="0"/>
              <a:t>：给命令行提供一些选项 </a:t>
            </a:r>
          </a:p>
          <a:p>
            <a:r>
              <a:rPr lang="en-US" altLang="zh-CN" sz="1600" dirty="0"/>
              <a:t>· </a:t>
            </a:r>
            <a:r>
              <a:rPr lang="en-US" altLang="zh-CN" sz="1600" dirty="0" smtClean="0"/>
              <a:t>enabled</a:t>
            </a:r>
            <a:r>
              <a:rPr lang="zh-CN" altLang="en-US" sz="1600" dirty="0"/>
              <a:t>：是否开机启动 </a:t>
            </a:r>
            <a:r>
              <a:rPr lang="en-US" altLang="zh-CN" sz="1600" dirty="0" err="1"/>
              <a:t>yes|no</a:t>
            </a:r>
            <a:endParaRPr lang="en-US" altLang="zh-CN" sz="1600" dirty="0"/>
          </a:p>
          <a:p>
            <a:r>
              <a:rPr lang="en-US" altLang="zh-CN" sz="1600" dirty="0"/>
              <a:t>· </a:t>
            </a:r>
            <a:r>
              <a:rPr lang="en-US" altLang="zh-CN" sz="1600" dirty="0" smtClean="0"/>
              <a:t>name</a:t>
            </a:r>
            <a:r>
              <a:rPr lang="zh-CN" altLang="en-US" sz="1600" dirty="0"/>
              <a:t>：必选项，服务名称 </a:t>
            </a:r>
          </a:p>
          <a:p>
            <a:r>
              <a:rPr lang="en-US" altLang="zh-CN" sz="1600" dirty="0"/>
              <a:t>· </a:t>
            </a:r>
            <a:r>
              <a:rPr lang="en-US" altLang="zh-CN" sz="1600" dirty="0" smtClean="0"/>
              <a:t>pattern</a:t>
            </a:r>
            <a:r>
              <a:rPr lang="zh-CN" altLang="en-US" sz="1600" dirty="0"/>
              <a:t>：定义一个模式，如果通过</a:t>
            </a:r>
            <a:r>
              <a:rPr lang="en-US" altLang="zh-CN" sz="1600" dirty="0"/>
              <a:t>status</a:t>
            </a:r>
            <a:r>
              <a:rPr lang="zh-CN" altLang="en-US" sz="1600" dirty="0"/>
              <a:t>指令来查看服务的状态时，没有响应，就会通过</a:t>
            </a:r>
            <a:r>
              <a:rPr lang="en-US" altLang="zh-CN" sz="1600" dirty="0" err="1"/>
              <a:t>ps</a:t>
            </a:r>
            <a:r>
              <a:rPr lang="zh-CN" altLang="en-US" sz="1600" dirty="0"/>
              <a:t>指令在进程中根据该模式进行查找，如果匹配到，则认为该服务依然在运行</a:t>
            </a:r>
          </a:p>
          <a:p>
            <a:r>
              <a:rPr lang="en-US" altLang="zh-CN" sz="1600" dirty="0"/>
              <a:t>· </a:t>
            </a:r>
            <a:r>
              <a:rPr lang="en-US" altLang="zh-CN" sz="1600" dirty="0" err="1" smtClean="0"/>
              <a:t>runlevel</a:t>
            </a:r>
            <a:r>
              <a:rPr lang="zh-CN" altLang="en-US" sz="1600" dirty="0"/>
              <a:t>：运行级别</a:t>
            </a:r>
          </a:p>
          <a:p>
            <a:r>
              <a:rPr lang="en-US" altLang="zh-CN" sz="1600" dirty="0"/>
              <a:t>· </a:t>
            </a:r>
            <a:r>
              <a:rPr lang="en-US" altLang="zh-CN" sz="1600" dirty="0" smtClean="0"/>
              <a:t>sleep</a:t>
            </a:r>
            <a:r>
              <a:rPr lang="zh-CN" altLang="en-US" sz="1600" dirty="0"/>
              <a:t>：如果执行了</a:t>
            </a:r>
            <a:r>
              <a:rPr lang="en-US" altLang="zh-CN" sz="1600" dirty="0"/>
              <a:t>restarted</a:t>
            </a:r>
            <a:r>
              <a:rPr lang="zh-CN" altLang="en-US" sz="1600" dirty="0"/>
              <a:t>，在则</a:t>
            </a:r>
            <a:r>
              <a:rPr lang="en-US" altLang="zh-CN" sz="1600" dirty="0"/>
              <a:t>stop</a:t>
            </a:r>
            <a:r>
              <a:rPr lang="zh-CN" altLang="en-US" sz="1600" dirty="0"/>
              <a:t>和</a:t>
            </a:r>
            <a:r>
              <a:rPr lang="en-US" altLang="zh-CN" sz="1600" dirty="0"/>
              <a:t>start</a:t>
            </a:r>
            <a:r>
              <a:rPr lang="zh-CN" altLang="en-US" sz="1600" dirty="0"/>
              <a:t>之间沉睡几秒钟</a:t>
            </a:r>
          </a:p>
          <a:p>
            <a:r>
              <a:rPr lang="en-US" altLang="zh-CN" sz="1600" dirty="0"/>
              <a:t>· </a:t>
            </a:r>
            <a:r>
              <a:rPr lang="en-US" altLang="zh-CN" sz="1600" dirty="0" smtClean="0"/>
              <a:t>state</a:t>
            </a:r>
            <a:r>
              <a:rPr lang="zh-CN" altLang="en-US" sz="1600" dirty="0"/>
              <a:t>：对当前服务执行启动，停止、重启、重新加载等操作（</a:t>
            </a:r>
            <a:r>
              <a:rPr lang="en-US" altLang="zh-CN" sz="1600" dirty="0" err="1"/>
              <a:t>started,stopped,restarted,reloaded</a:t>
            </a:r>
            <a:r>
              <a:rPr lang="zh-CN" altLang="en-US" sz="1600" dirty="0"/>
              <a:t>）</a:t>
            </a:r>
          </a:p>
          <a:p>
            <a:r>
              <a:rPr lang="zh-CN" altLang="en-US" sz="1600" dirty="0"/>
              <a:t>使用示例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671" y="3515048"/>
            <a:ext cx="67056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887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10705"/>
            <a:ext cx="826834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六、</a:t>
            </a:r>
            <a:r>
              <a:rPr lang="en-US" altLang="zh-CN" sz="2000" dirty="0" err="1"/>
              <a:t>cron</a:t>
            </a:r>
            <a:r>
              <a:rPr lang="zh-CN" altLang="en-US" sz="2000" dirty="0" smtClean="0"/>
              <a:t>模块</a:t>
            </a:r>
            <a:endParaRPr lang="zh-CN" altLang="en-US" sz="2000" b="1" dirty="0"/>
          </a:p>
          <a:p>
            <a:r>
              <a:rPr lang="zh-CN" altLang="en-US" sz="1600" dirty="0"/>
              <a:t>用于管理计划</a:t>
            </a:r>
            <a:r>
              <a:rPr lang="zh-CN" altLang="en-US" sz="1600" dirty="0" smtClean="0"/>
              <a:t>任务，包含</a:t>
            </a:r>
            <a:r>
              <a:rPr lang="zh-CN" altLang="en-US" sz="1600" dirty="0"/>
              <a:t>如下选项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zh-CN" altLang="en-US" sz="1600" dirty="0"/>
              <a:t> </a:t>
            </a:r>
          </a:p>
          <a:p>
            <a:r>
              <a:rPr lang="en-US" altLang="zh-CN" sz="1600" dirty="0" smtClean="0"/>
              <a:t>· backup</a:t>
            </a:r>
            <a:r>
              <a:rPr lang="zh-CN" altLang="en-US" sz="1600" dirty="0"/>
              <a:t>：对远程主机上的原任务计划内容修改之前做备份 </a:t>
            </a:r>
          </a:p>
          <a:p>
            <a:r>
              <a:rPr lang="en-US" altLang="zh-CN" sz="1600" dirty="0"/>
              <a:t>· </a:t>
            </a:r>
            <a:r>
              <a:rPr lang="en-US" altLang="zh-CN" sz="1600" dirty="0" err="1" smtClean="0"/>
              <a:t>cron_file</a:t>
            </a:r>
            <a:r>
              <a:rPr lang="zh-CN" altLang="en-US" sz="1600" dirty="0"/>
              <a:t>：如果指定该选项，则用该文件替换远程主机上的</a:t>
            </a:r>
            <a:r>
              <a:rPr lang="en-US" altLang="zh-CN" sz="1600" dirty="0" err="1"/>
              <a:t>cron.d</a:t>
            </a:r>
            <a:r>
              <a:rPr lang="zh-CN" altLang="en-US" sz="1600" dirty="0"/>
              <a:t>目录下的用户的任务计划 </a:t>
            </a:r>
          </a:p>
          <a:p>
            <a:r>
              <a:rPr lang="en-US" altLang="zh-CN" sz="1600" dirty="0"/>
              <a:t>· </a:t>
            </a:r>
            <a:r>
              <a:rPr lang="en-US" altLang="zh-CN" sz="1600" dirty="0" smtClean="0"/>
              <a:t>day</a:t>
            </a:r>
            <a:r>
              <a:rPr lang="zh-CN" altLang="en-US" sz="1600" dirty="0"/>
              <a:t>：日（</a:t>
            </a:r>
            <a:r>
              <a:rPr lang="en-US" altLang="zh-CN" sz="1600" dirty="0"/>
              <a:t>1-31</a:t>
            </a:r>
            <a:r>
              <a:rPr lang="zh-CN" altLang="en-US" sz="1600" dirty="0"/>
              <a:t>，*，*</a:t>
            </a:r>
            <a:r>
              <a:rPr lang="en-US" altLang="zh-CN" sz="1600" dirty="0"/>
              <a:t>/2,……</a:t>
            </a:r>
            <a:r>
              <a:rPr lang="zh-CN" altLang="en-US" sz="1600" dirty="0"/>
              <a:t>） </a:t>
            </a:r>
          </a:p>
          <a:p>
            <a:r>
              <a:rPr lang="en-US" altLang="zh-CN" sz="1600" dirty="0"/>
              <a:t>· </a:t>
            </a:r>
            <a:r>
              <a:rPr lang="en-US" altLang="zh-CN" sz="1600" dirty="0" smtClean="0"/>
              <a:t>hour</a:t>
            </a:r>
            <a:r>
              <a:rPr lang="zh-CN" altLang="en-US" sz="1600" dirty="0"/>
              <a:t>：小时（</a:t>
            </a:r>
            <a:r>
              <a:rPr lang="en-US" altLang="zh-CN" sz="1600" dirty="0"/>
              <a:t>0-23</a:t>
            </a:r>
            <a:r>
              <a:rPr lang="zh-CN" altLang="en-US" sz="1600" dirty="0"/>
              <a:t>，*，*</a:t>
            </a:r>
            <a:r>
              <a:rPr lang="en-US" altLang="zh-CN" sz="1600" dirty="0"/>
              <a:t>/2</a:t>
            </a:r>
            <a:r>
              <a:rPr lang="zh-CN" altLang="en-US" sz="1600" dirty="0"/>
              <a:t>，</a:t>
            </a:r>
            <a:r>
              <a:rPr lang="en-US" altLang="zh-CN" sz="1600" dirty="0"/>
              <a:t>……</a:t>
            </a:r>
            <a:r>
              <a:rPr lang="zh-CN" altLang="en-US" sz="1600" dirty="0"/>
              <a:t>）  </a:t>
            </a:r>
          </a:p>
          <a:p>
            <a:r>
              <a:rPr lang="en-US" altLang="zh-CN" sz="1600" dirty="0"/>
              <a:t>· </a:t>
            </a:r>
            <a:r>
              <a:rPr lang="en-US" altLang="zh-CN" sz="1600" dirty="0" smtClean="0"/>
              <a:t>minute</a:t>
            </a:r>
            <a:r>
              <a:rPr lang="zh-CN" altLang="en-US" sz="1600" dirty="0"/>
              <a:t>：分钟（</a:t>
            </a:r>
            <a:r>
              <a:rPr lang="en-US" altLang="zh-CN" sz="1600" dirty="0"/>
              <a:t>0-59</a:t>
            </a:r>
            <a:r>
              <a:rPr lang="zh-CN" altLang="en-US" sz="1600" dirty="0"/>
              <a:t>，*，*</a:t>
            </a:r>
            <a:r>
              <a:rPr lang="en-US" altLang="zh-CN" sz="1600" dirty="0"/>
              <a:t>/2</a:t>
            </a:r>
            <a:r>
              <a:rPr lang="zh-CN" altLang="en-US" sz="1600" dirty="0"/>
              <a:t>，</a:t>
            </a:r>
            <a:r>
              <a:rPr lang="en-US" altLang="zh-CN" sz="1600" dirty="0"/>
              <a:t>……</a:t>
            </a:r>
            <a:r>
              <a:rPr lang="zh-CN" altLang="en-US" sz="1600" dirty="0"/>
              <a:t>） </a:t>
            </a:r>
          </a:p>
          <a:p>
            <a:r>
              <a:rPr lang="en-US" altLang="zh-CN" sz="1600" dirty="0"/>
              <a:t>· </a:t>
            </a:r>
            <a:r>
              <a:rPr lang="en-US" altLang="zh-CN" sz="1600" dirty="0" smtClean="0"/>
              <a:t>month</a:t>
            </a:r>
            <a:r>
              <a:rPr lang="zh-CN" altLang="en-US" sz="1600" dirty="0"/>
              <a:t>：月（</a:t>
            </a:r>
            <a:r>
              <a:rPr lang="en-US" altLang="zh-CN" sz="1600" dirty="0"/>
              <a:t>1-12</a:t>
            </a:r>
            <a:r>
              <a:rPr lang="zh-CN" altLang="en-US" sz="1600" dirty="0"/>
              <a:t>，*，*</a:t>
            </a:r>
            <a:r>
              <a:rPr lang="en-US" altLang="zh-CN" sz="1600" dirty="0"/>
              <a:t>/2</a:t>
            </a:r>
            <a:r>
              <a:rPr lang="zh-CN" altLang="en-US" sz="1600" dirty="0"/>
              <a:t>，</a:t>
            </a:r>
            <a:r>
              <a:rPr lang="en-US" altLang="zh-CN" sz="1600" dirty="0"/>
              <a:t>……</a:t>
            </a:r>
            <a:r>
              <a:rPr lang="zh-CN" altLang="en-US" sz="1600" dirty="0"/>
              <a:t>） </a:t>
            </a:r>
          </a:p>
          <a:p>
            <a:r>
              <a:rPr lang="en-US" altLang="zh-CN" sz="1600" dirty="0"/>
              <a:t>· </a:t>
            </a:r>
            <a:r>
              <a:rPr lang="en-US" altLang="zh-CN" sz="1600" dirty="0" smtClean="0"/>
              <a:t>weekday</a:t>
            </a:r>
            <a:r>
              <a:rPr lang="zh-CN" altLang="en-US" sz="1600" dirty="0"/>
              <a:t>：周（</a:t>
            </a:r>
            <a:r>
              <a:rPr lang="en-US" altLang="zh-CN" sz="1600" dirty="0"/>
              <a:t>0-7</a:t>
            </a:r>
            <a:r>
              <a:rPr lang="zh-CN" altLang="en-US" sz="1600" dirty="0"/>
              <a:t>，*，</a:t>
            </a:r>
            <a:r>
              <a:rPr lang="en-US" altLang="zh-CN" sz="1600" dirty="0"/>
              <a:t>……</a:t>
            </a:r>
            <a:r>
              <a:rPr lang="zh-CN" altLang="en-US" sz="1600" dirty="0"/>
              <a:t>）</a:t>
            </a:r>
          </a:p>
          <a:p>
            <a:r>
              <a:rPr lang="en-US" altLang="zh-CN" sz="1600" dirty="0"/>
              <a:t>· </a:t>
            </a:r>
            <a:r>
              <a:rPr lang="en-US" altLang="zh-CN" sz="1600" dirty="0" smtClean="0"/>
              <a:t>job</a:t>
            </a:r>
            <a:r>
              <a:rPr lang="zh-CN" altLang="en-US" sz="1600" dirty="0"/>
              <a:t>：要执行的任务，依赖于</a:t>
            </a:r>
            <a:r>
              <a:rPr lang="en-US" altLang="zh-CN" sz="1600" dirty="0"/>
              <a:t>state=present </a:t>
            </a:r>
          </a:p>
          <a:p>
            <a:r>
              <a:rPr lang="en-US" altLang="zh-CN" sz="1600" dirty="0"/>
              <a:t>· </a:t>
            </a:r>
            <a:r>
              <a:rPr lang="en-US" altLang="zh-CN" sz="1600" dirty="0" smtClean="0"/>
              <a:t>name</a:t>
            </a:r>
            <a:r>
              <a:rPr lang="zh-CN" altLang="en-US" sz="1600" dirty="0"/>
              <a:t>：该任务的描述 </a:t>
            </a:r>
          </a:p>
          <a:p>
            <a:r>
              <a:rPr lang="en-US" altLang="zh-CN" sz="1600" dirty="0"/>
              <a:t>· </a:t>
            </a:r>
            <a:r>
              <a:rPr lang="en-US" altLang="zh-CN" sz="1600" dirty="0" err="1" smtClean="0"/>
              <a:t>special_time</a:t>
            </a:r>
            <a:r>
              <a:rPr lang="zh-CN" altLang="en-US" sz="1600" dirty="0"/>
              <a:t>：指定什么时候执行，参数：</a:t>
            </a:r>
            <a:r>
              <a:rPr lang="en-US" altLang="zh-CN" sz="1600" dirty="0" err="1"/>
              <a:t>reboot,yearly,annually,monthly,weekly,daily,hourly</a:t>
            </a:r>
            <a:r>
              <a:rPr lang="en-US" altLang="zh-CN" sz="1600" dirty="0"/>
              <a:t> </a:t>
            </a:r>
          </a:p>
          <a:p>
            <a:r>
              <a:rPr lang="en-US" altLang="zh-CN" sz="1600" dirty="0"/>
              <a:t>· </a:t>
            </a:r>
            <a:r>
              <a:rPr lang="en-US" altLang="zh-CN" sz="1600" dirty="0" smtClean="0"/>
              <a:t>state</a:t>
            </a:r>
            <a:r>
              <a:rPr lang="zh-CN" altLang="en-US" sz="1600" dirty="0"/>
              <a:t>：确认该任务计划是创建还是删除 </a:t>
            </a:r>
          </a:p>
          <a:p>
            <a:r>
              <a:rPr lang="en-US" altLang="zh-CN" sz="1600" dirty="0"/>
              <a:t>· </a:t>
            </a:r>
            <a:r>
              <a:rPr lang="en-US" altLang="zh-CN" sz="1600" dirty="0" smtClean="0"/>
              <a:t>user</a:t>
            </a:r>
            <a:r>
              <a:rPr lang="zh-CN" altLang="en-US" sz="1600" dirty="0"/>
              <a:t>：以哪个用户的身份执行</a:t>
            </a:r>
          </a:p>
          <a:p>
            <a:r>
              <a:rPr lang="zh-CN" altLang="en-US" sz="1600" dirty="0" smtClean="0"/>
              <a:t>  示例：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</a:t>
            </a:r>
            <a:r>
              <a:rPr lang="zh-CN" altLang="en-US" sz="1600" dirty="0" smtClean="0"/>
              <a:t>在</a:t>
            </a:r>
            <a:r>
              <a:rPr lang="zh-CN" altLang="en-US" sz="1600" dirty="0"/>
              <a:t>指定节点上定义一个计划任务，每隔三分钟到主控端更新一次时间</a:t>
            </a:r>
            <a:endParaRPr lang="en-US" altLang="zh-CN" sz="1600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30" y="5097007"/>
            <a:ext cx="7811146" cy="22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788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698" y="457200"/>
            <a:ext cx="8190855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七</a:t>
            </a:r>
            <a:r>
              <a:rPr lang="zh-CN" altLang="en-US" sz="2000" dirty="0" smtClean="0"/>
              <a:t>、</a:t>
            </a:r>
            <a:r>
              <a:rPr lang="en-US" altLang="zh-CN" sz="2000" dirty="0"/>
              <a:t>mount</a:t>
            </a:r>
            <a:r>
              <a:rPr lang="zh-CN" altLang="en-US" sz="2000" dirty="0" smtClean="0"/>
              <a:t>模块</a:t>
            </a:r>
            <a:endParaRPr lang="en-US" altLang="zh-CN" sz="1600" dirty="0" smtClean="0"/>
          </a:p>
          <a:p>
            <a:r>
              <a:rPr lang="zh-CN" altLang="en-US" sz="1600" dirty="0" smtClean="0"/>
              <a:t>配置</a:t>
            </a:r>
            <a:r>
              <a:rPr lang="zh-CN" altLang="en-US" sz="1600" dirty="0"/>
              <a:t>挂载点</a:t>
            </a:r>
            <a:br>
              <a:rPr lang="zh-CN" altLang="en-US" sz="1600" dirty="0"/>
            </a:br>
            <a:r>
              <a:rPr lang="zh-CN" altLang="en-US" sz="1600" dirty="0" smtClean="0"/>
              <a:t>选项</a:t>
            </a:r>
            <a:r>
              <a:rPr lang="zh-CN" altLang="en-US" sz="1600" dirty="0"/>
              <a:t>： </a:t>
            </a:r>
          </a:p>
          <a:p>
            <a:r>
              <a:rPr lang="en-US" altLang="zh-CN" sz="1600" dirty="0" smtClean="0"/>
              <a:t>· dump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 smtClean="0"/>
              <a:t>                </a:t>
            </a:r>
            <a:r>
              <a:rPr lang="en-US" altLang="zh-CN" sz="1600" dirty="0" err="1" smtClean="0"/>
              <a:t>fstype</a:t>
            </a:r>
            <a:r>
              <a:rPr lang="zh-CN" altLang="en-US" sz="1600" dirty="0"/>
              <a:t>：必选项，挂载文件的类型 </a:t>
            </a:r>
          </a:p>
          <a:p>
            <a:r>
              <a:rPr lang="en-US" altLang="zh-CN" sz="1600" dirty="0"/>
              <a:t>· </a:t>
            </a:r>
            <a:r>
              <a:rPr lang="en-US" altLang="zh-CN" sz="1600" dirty="0" smtClean="0"/>
              <a:t>name</a:t>
            </a:r>
            <a:r>
              <a:rPr lang="zh-CN" altLang="en-US" sz="1600" dirty="0"/>
              <a:t>：必选项，挂载点 </a:t>
            </a:r>
          </a:p>
          <a:p>
            <a:r>
              <a:rPr lang="en-US" altLang="zh-CN" sz="1600" dirty="0"/>
              <a:t>· </a:t>
            </a:r>
            <a:r>
              <a:rPr lang="en-US" altLang="zh-CN" sz="1600" dirty="0" smtClean="0"/>
              <a:t>opts</a:t>
            </a:r>
            <a:r>
              <a:rPr lang="zh-CN" altLang="en-US" sz="1600" dirty="0"/>
              <a:t>：传递给</a:t>
            </a:r>
            <a:r>
              <a:rPr lang="en-US" altLang="zh-CN" sz="1600" dirty="0"/>
              <a:t>mount</a:t>
            </a:r>
            <a:r>
              <a:rPr lang="zh-CN" altLang="en-US" sz="1600" dirty="0"/>
              <a:t>命令的参数</a:t>
            </a:r>
          </a:p>
          <a:p>
            <a:r>
              <a:rPr lang="en-US" altLang="zh-CN" sz="1600" dirty="0"/>
              <a:t>· </a:t>
            </a:r>
            <a:r>
              <a:rPr lang="en-US" altLang="zh-CN" sz="1600" dirty="0" err="1" smtClean="0"/>
              <a:t>src</a:t>
            </a:r>
            <a:r>
              <a:rPr lang="zh-CN" altLang="en-US" sz="1600" dirty="0"/>
              <a:t>：必选项，要挂载的文件 </a:t>
            </a:r>
          </a:p>
          <a:p>
            <a:r>
              <a:rPr lang="en-US" altLang="zh-CN" sz="1600" dirty="0"/>
              <a:t>· </a:t>
            </a:r>
            <a:r>
              <a:rPr lang="en-US" altLang="zh-CN" sz="1600" dirty="0" smtClean="0"/>
              <a:t>state</a:t>
            </a:r>
            <a:r>
              <a:rPr lang="zh-CN" altLang="en-US" sz="1600" dirty="0"/>
              <a:t>：必选项  </a:t>
            </a:r>
          </a:p>
          <a:p>
            <a:r>
              <a:rPr lang="en-US" altLang="zh-CN" sz="1600" dirty="0" smtClean="0"/>
              <a:t>               present</a:t>
            </a:r>
            <a:r>
              <a:rPr lang="zh-CN" altLang="en-US" sz="1600" dirty="0"/>
              <a:t>：只处理</a:t>
            </a:r>
            <a:r>
              <a:rPr lang="en-US" altLang="zh-CN" sz="1600" dirty="0" err="1"/>
              <a:t>fstab</a:t>
            </a:r>
            <a:r>
              <a:rPr lang="zh-CN" altLang="en-US" sz="1600" dirty="0"/>
              <a:t>中的配置 </a:t>
            </a:r>
          </a:p>
          <a:p>
            <a:r>
              <a:rPr lang="en-US" altLang="zh-CN" sz="1600" dirty="0" smtClean="0"/>
              <a:t>               absent</a:t>
            </a:r>
            <a:r>
              <a:rPr lang="zh-CN" altLang="en-US" sz="1600" dirty="0"/>
              <a:t>：删除挂载点 </a:t>
            </a:r>
          </a:p>
          <a:p>
            <a:r>
              <a:rPr lang="en-US" altLang="zh-CN" sz="1600" dirty="0" smtClean="0"/>
              <a:t>              mounted</a:t>
            </a:r>
            <a:r>
              <a:rPr lang="zh-CN" altLang="en-US" sz="1600" dirty="0"/>
              <a:t>：自动创建挂载点并挂载之 </a:t>
            </a:r>
          </a:p>
          <a:p>
            <a:r>
              <a:rPr lang="en-US" altLang="zh-CN" sz="1600" dirty="0" smtClean="0"/>
              <a:t>              </a:t>
            </a:r>
            <a:r>
              <a:rPr lang="en-US" altLang="zh-CN" sz="1600" dirty="0" err="1" smtClean="0"/>
              <a:t>umounted</a:t>
            </a:r>
            <a:r>
              <a:rPr lang="zh-CN" altLang="en-US" sz="1600" dirty="0"/>
              <a:t>：卸载</a:t>
            </a:r>
          </a:p>
          <a:p>
            <a:r>
              <a:rPr lang="zh-CN" altLang="en-US" dirty="0"/>
              <a:t>示例：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325" y="4112657"/>
            <a:ext cx="67056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744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447" y="720671"/>
            <a:ext cx="8090116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八、</a:t>
            </a:r>
            <a:r>
              <a:rPr lang="en-US" altLang="zh-CN" sz="2000" dirty="0"/>
              <a:t>commands</a:t>
            </a:r>
            <a:r>
              <a:rPr lang="zh-CN" altLang="en-US" sz="2000" dirty="0" smtClean="0"/>
              <a:t>模块</a:t>
            </a:r>
            <a:endParaRPr lang="en-US" altLang="zh-CN" sz="2000" dirty="0" smtClean="0"/>
          </a:p>
          <a:p>
            <a:r>
              <a:rPr lang="zh-CN" altLang="en-US" dirty="0"/>
              <a:t>分为以下四个子模块，都</a:t>
            </a:r>
            <a:r>
              <a:rPr lang="zh-CN" altLang="en-US" dirty="0" smtClean="0"/>
              <a:t>属于</a:t>
            </a:r>
            <a:r>
              <a:rPr lang="en-US" altLang="zh-CN" dirty="0" smtClean="0"/>
              <a:t>commands</a:t>
            </a:r>
            <a:r>
              <a:rPr lang="zh-CN" altLang="en-US" dirty="0" smtClean="0"/>
              <a:t>类。</a:t>
            </a:r>
            <a:endParaRPr lang="zh-CN" altLang="en-US" dirty="0"/>
          </a:p>
          <a:p>
            <a:endParaRPr lang="en-US" altLang="zh-CN" dirty="0" smtClean="0">
              <a:hlinkClick r:id="rId2"/>
            </a:endParaRPr>
          </a:p>
          <a:p>
            <a:r>
              <a:rPr lang="en-US" altLang="zh-CN" dirty="0" smtClean="0">
                <a:hlinkClick r:id="rId2"/>
              </a:rPr>
              <a:t>command</a:t>
            </a:r>
            <a:r>
              <a:rPr lang="zh-CN" altLang="en-US" dirty="0" smtClean="0">
                <a:hlinkClick r:id="rId2"/>
              </a:rPr>
              <a:t>模块</a:t>
            </a:r>
            <a:r>
              <a:rPr lang="zh-CN" altLang="en-US" dirty="0"/>
              <a:t>：</a:t>
            </a:r>
            <a:r>
              <a:rPr lang="zh-CN" altLang="en-US" dirty="0" smtClean="0"/>
              <a:t>该</a:t>
            </a:r>
            <a:r>
              <a:rPr lang="zh-CN" altLang="en-US" dirty="0"/>
              <a:t>模块通过</a:t>
            </a:r>
            <a:r>
              <a:rPr lang="en-US" altLang="zh-CN" dirty="0"/>
              <a:t>-a</a:t>
            </a:r>
            <a:r>
              <a:rPr lang="zh-CN" altLang="en-US" dirty="0"/>
              <a:t>跟上要执行的命令可以直接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endParaRPr lang="en-US" altLang="zh-CN" dirty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shell </a:t>
            </a:r>
            <a:r>
              <a:rPr lang="zh-CN" altLang="en-US" dirty="0" smtClean="0">
                <a:hlinkClick r:id="rId3"/>
              </a:rPr>
              <a:t>模块</a:t>
            </a:r>
            <a:r>
              <a:rPr lang="zh-CN" altLang="en-US" dirty="0"/>
              <a:t>：</a:t>
            </a:r>
            <a:r>
              <a:rPr lang="zh-CN" altLang="en-US" dirty="0" smtClean="0"/>
              <a:t>用法</a:t>
            </a:r>
            <a:r>
              <a:rPr lang="zh-CN" altLang="en-US" dirty="0"/>
              <a:t>其本和</a:t>
            </a:r>
            <a:r>
              <a:rPr lang="en-US" altLang="zh-CN" dirty="0"/>
              <a:t>command</a:t>
            </a:r>
            <a:r>
              <a:rPr lang="zh-CN" altLang="en-US" dirty="0"/>
              <a:t>一样，</a:t>
            </a:r>
            <a:r>
              <a:rPr lang="zh-CN" altLang="en-US" dirty="0" smtClean="0"/>
              <a:t>不过是</a:t>
            </a:r>
            <a:r>
              <a:rPr lang="zh-CN" altLang="en-US" dirty="0"/>
              <a:t>通过</a:t>
            </a:r>
            <a:r>
              <a:rPr lang="en-US" altLang="zh-CN" dirty="0"/>
              <a:t>/bin/</a:t>
            </a:r>
            <a:r>
              <a:rPr lang="en-US" altLang="zh-CN" dirty="0" err="1"/>
              <a:t>sh</a:t>
            </a:r>
            <a:r>
              <a:rPr lang="zh-CN" altLang="en-US" dirty="0"/>
              <a:t>进行执行，所以</a:t>
            </a:r>
            <a:r>
              <a:rPr lang="en-US" altLang="zh-CN" dirty="0"/>
              <a:t>shell </a:t>
            </a:r>
            <a:r>
              <a:rPr lang="zh-CN" altLang="en-US" dirty="0"/>
              <a:t>模块可以执行任何命令，就像在本机执行</a:t>
            </a:r>
            <a:r>
              <a:rPr lang="zh-CN" altLang="en-US" dirty="0" smtClean="0"/>
              <a:t>一样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hlinkClick r:id="rId4"/>
              </a:rPr>
              <a:t>raw</a:t>
            </a:r>
            <a:r>
              <a:rPr lang="zh-CN" altLang="en-US" dirty="0" smtClean="0">
                <a:hlinkClick r:id="rId4"/>
              </a:rPr>
              <a:t>模块</a:t>
            </a:r>
            <a:r>
              <a:rPr lang="zh-CN" altLang="en-US" dirty="0"/>
              <a:t>：</a:t>
            </a:r>
            <a:r>
              <a:rPr lang="zh-CN" altLang="en-US" dirty="0" smtClean="0"/>
              <a:t>用法</a:t>
            </a:r>
            <a:r>
              <a:rPr lang="zh-CN" altLang="en-US" dirty="0"/>
              <a:t>和</a:t>
            </a:r>
            <a:r>
              <a:rPr lang="en-US" altLang="zh-CN" dirty="0"/>
              <a:t>shell </a:t>
            </a:r>
            <a:r>
              <a:rPr lang="zh-CN" altLang="en-US" dirty="0"/>
              <a:t>模块一样 ，其也可以执行任意命令，就像在本机执行</a:t>
            </a:r>
            <a:r>
              <a:rPr lang="zh-CN" altLang="en-US" dirty="0" smtClean="0"/>
              <a:t>一样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script</a:t>
            </a:r>
            <a:r>
              <a:rPr lang="zh-CN" altLang="en-US" dirty="0" smtClean="0">
                <a:hlinkClick r:id="rId5"/>
              </a:rPr>
              <a:t>模块</a:t>
            </a:r>
            <a:r>
              <a:rPr lang="zh-CN" altLang="en-US" dirty="0"/>
              <a:t>：</a:t>
            </a:r>
            <a:r>
              <a:rPr lang="zh-CN" altLang="en-US" dirty="0" smtClean="0"/>
              <a:t>其</a:t>
            </a:r>
            <a:r>
              <a:rPr lang="zh-CN" altLang="en-US" dirty="0"/>
              <a:t>是将管理端的</a:t>
            </a:r>
            <a:r>
              <a:rPr lang="en-US" altLang="zh-CN" dirty="0"/>
              <a:t>shell </a:t>
            </a:r>
            <a:r>
              <a:rPr lang="zh-CN" altLang="en-US" dirty="0"/>
              <a:t>在被管理主机上执行，其原理是先将</a:t>
            </a:r>
            <a:r>
              <a:rPr lang="en-US" altLang="zh-CN" dirty="0"/>
              <a:t>shell </a:t>
            </a:r>
            <a:r>
              <a:rPr lang="zh-CN" altLang="en-US" dirty="0"/>
              <a:t>复制到远程主机，再在远程主机上执行，原理类似于</a:t>
            </a:r>
            <a:r>
              <a:rPr lang="en-US" altLang="zh-CN" dirty="0"/>
              <a:t>raw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command</a:t>
            </a:r>
            <a:r>
              <a:rPr lang="zh-CN" altLang="en-US" dirty="0"/>
              <a:t>模块包含如下选项： </a:t>
            </a:r>
          </a:p>
          <a:p>
            <a:r>
              <a:rPr lang="en-US" altLang="zh-CN" dirty="0" smtClean="0"/>
              <a:t>· creates</a:t>
            </a:r>
            <a:r>
              <a:rPr lang="zh-CN" altLang="en-US" dirty="0"/>
              <a:t>：一个文件名，当该文件存在，则该命令不执行 </a:t>
            </a:r>
          </a:p>
          <a:p>
            <a:r>
              <a:rPr lang="en-US" altLang="zh-CN" dirty="0"/>
              <a:t>· </a:t>
            </a:r>
            <a:r>
              <a:rPr lang="en-US" altLang="zh-CN" dirty="0" err="1" smtClean="0"/>
              <a:t>free_form</a:t>
            </a:r>
            <a:r>
              <a:rPr lang="zh-CN" altLang="en-US" dirty="0"/>
              <a:t>：要执行的</a:t>
            </a:r>
            <a:r>
              <a:rPr lang="en-US" altLang="zh-CN" dirty="0" err="1"/>
              <a:t>linux</a:t>
            </a:r>
            <a:r>
              <a:rPr lang="zh-CN" altLang="en-US" dirty="0"/>
              <a:t>指令 </a:t>
            </a:r>
          </a:p>
          <a:p>
            <a:r>
              <a:rPr lang="en-US" altLang="zh-CN" dirty="0"/>
              <a:t>· </a:t>
            </a:r>
            <a:r>
              <a:rPr lang="en-US" altLang="zh-CN" dirty="0" err="1" smtClean="0"/>
              <a:t>chdir</a:t>
            </a:r>
            <a:r>
              <a:rPr lang="zh-CN" altLang="en-US" dirty="0"/>
              <a:t>：在执行指令之前，先切换到该指定的目录 </a:t>
            </a:r>
          </a:p>
          <a:p>
            <a:r>
              <a:rPr lang="en-US" altLang="zh-CN" dirty="0"/>
              <a:t>· </a:t>
            </a:r>
            <a:r>
              <a:rPr lang="en-US" altLang="zh-CN" dirty="0" smtClean="0"/>
              <a:t>removes</a:t>
            </a:r>
            <a:r>
              <a:rPr lang="zh-CN" altLang="en-US" dirty="0"/>
              <a:t>：一个文件名，当该文件不存在，则该选项不执行</a:t>
            </a:r>
          </a:p>
          <a:p>
            <a:r>
              <a:rPr lang="en-US" altLang="zh-CN" dirty="0"/>
              <a:t>· </a:t>
            </a:r>
            <a:r>
              <a:rPr lang="en-US" altLang="zh-CN" dirty="0" smtClean="0"/>
              <a:t>executable</a:t>
            </a:r>
            <a:r>
              <a:rPr lang="zh-CN" altLang="en-US" dirty="0"/>
              <a:t>：切换</a:t>
            </a:r>
            <a:r>
              <a:rPr lang="en-US" altLang="zh-CN" dirty="0"/>
              <a:t>shell</a:t>
            </a:r>
            <a:r>
              <a:rPr lang="zh-CN" altLang="en-US" dirty="0"/>
              <a:t>来执行指令，该执行路径必须是一个绝对</a:t>
            </a:r>
            <a:r>
              <a:rPr lang="zh-CN" altLang="en-US" dirty="0" smtClean="0"/>
              <a:t>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82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8369" y="89880"/>
            <a:ext cx="195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Playbook</a:t>
            </a:r>
            <a:r>
              <a:rPr lang="zh-CN" altLang="en-US" dirty="0" smtClean="0"/>
              <a:t>书写范例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60" y="459212"/>
            <a:ext cx="8679050" cy="600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615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86968" y="716776"/>
            <a:ext cx="612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Lark</a:t>
            </a:r>
            <a:r>
              <a:rPr lang="zh-CN" altLang="en-US" dirty="0" smtClean="0"/>
              <a:t>简介：</a:t>
            </a:r>
            <a:r>
              <a:rPr lang="en-US" altLang="zh-CN" dirty="0" smtClean="0"/>
              <a:t>Lark</a:t>
            </a:r>
            <a:r>
              <a:rPr lang="zh-CN" altLang="en-US" dirty="0" smtClean="0"/>
              <a:t>是一个集群管理工具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86968" y="1482202"/>
            <a:ext cx="6967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集群管理：创建、删除集群，向集群添加、删除节点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服务管理：配置、部署服务，控制</a:t>
            </a:r>
            <a:r>
              <a:rPr lang="en-US" altLang="zh-CN" dirty="0"/>
              <a:t>(</a:t>
            </a:r>
            <a:r>
              <a:rPr lang="zh-CN" altLang="en-US" dirty="0"/>
              <a:t>启动停止</a:t>
            </a:r>
            <a:r>
              <a:rPr lang="en-US" altLang="zh-CN" dirty="0"/>
              <a:t>)</a:t>
            </a:r>
            <a:r>
              <a:rPr lang="zh-CN" altLang="en-US" dirty="0" smtClean="0"/>
              <a:t>服务，检测状态，卸载服务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自动维护：实时检测集群状态，服务状态，服务加入开机启动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9584" y="3548872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调度控制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07592" y="3474720"/>
            <a:ext cx="1755648" cy="886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JAVA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5303520" y="3474720"/>
            <a:ext cx="1691640" cy="886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Ansible</a:t>
            </a:r>
            <a:endParaRPr lang="zh-CN" altLang="en-US" sz="2400" dirty="0"/>
          </a:p>
        </p:txBody>
      </p:sp>
      <p:cxnSp>
        <p:nvCxnSpPr>
          <p:cNvPr id="8" name="直接箭头连接符 7"/>
          <p:cNvCxnSpPr>
            <a:stCxn id="5" idx="3"/>
          </p:cNvCxnSpPr>
          <p:nvPr/>
        </p:nvCxnSpPr>
        <p:spPr>
          <a:xfrm>
            <a:off x="3063240" y="3918204"/>
            <a:ext cx="2240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46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384" y="329184"/>
            <a:ext cx="640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模板生成示例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21" y="780169"/>
            <a:ext cx="1123950" cy="247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3500247"/>
            <a:ext cx="1228725" cy="400050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84" y="1098281"/>
            <a:ext cx="4506287" cy="2993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349" y="3900297"/>
            <a:ext cx="50006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00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0936" y="356616"/>
            <a:ext cx="3630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模块</a:t>
            </a:r>
            <a:r>
              <a:rPr lang="en-US" altLang="zh-CN" sz="2400" dirty="0" smtClean="0"/>
              <a:t>Module</a:t>
            </a:r>
            <a:r>
              <a:rPr lang="zh-CN" altLang="en-US" sz="2400" dirty="0" smtClean="0"/>
              <a:t>的使用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512064" y="987552"/>
            <a:ext cx="812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Ansible</a:t>
            </a:r>
            <a:r>
              <a:rPr lang="zh-CN" altLang="en-US" dirty="0" smtClean="0"/>
              <a:t>官方网站查询需要使用的模块：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docs.ansible.com/ansible/modules_by_category</a:t>
            </a:r>
            <a:r>
              <a:rPr lang="en-US" altLang="zh-CN" dirty="0">
                <a:hlinkClick r:id="rId2"/>
              </a:rPr>
              <a:t>.</a:t>
            </a:r>
            <a:r>
              <a:rPr lang="en-US" altLang="zh-CN" dirty="0" smtClean="0">
                <a:hlinkClick r:id="rId2"/>
              </a:rPr>
              <a:t>html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" y="1803154"/>
            <a:ext cx="2709884" cy="41678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002" y="1803154"/>
            <a:ext cx="6537628" cy="401243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1867006" y="2677297"/>
            <a:ext cx="966810" cy="1132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409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9224" y="320040"/>
            <a:ext cx="2368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开发规范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426721" y="2733452"/>
            <a:ext cx="2728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属性后面有冒号，</a:t>
            </a:r>
            <a:r>
              <a:rPr lang="zh-CN" altLang="en-US" sz="1400" dirty="0" smtClean="0">
                <a:solidFill>
                  <a:srgbClr val="FF0000"/>
                </a:solidFill>
              </a:rPr>
              <a:t>冒号之后</a:t>
            </a:r>
            <a:r>
              <a:rPr lang="zh-CN" altLang="en-US" sz="1400" dirty="0" smtClean="0"/>
              <a:t>必须</a:t>
            </a:r>
            <a:r>
              <a:rPr lang="zh-CN" altLang="en-US" sz="1400" dirty="0" smtClean="0">
                <a:solidFill>
                  <a:srgbClr val="FF0000"/>
                </a:solidFill>
              </a:rPr>
              <a:t>空一格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zh-CN" altLang="en-US" sz="1400" dirty="0" smtClean="0"/>
              <a:t>参数名一律使用</a:t>
            </a:r>
            <a:r>
              <a:rPr lang="zh-CN" altLang="en-US" sz="1400" dirty="0" smtClean="0">
                <a:solidFill>
                  <a:srgbClr val="FF0000"/>
                </a:solidFill>
              </a:rPr>
              <a:t>下划线连接</a:t>
            </a:r>
            <a:r>
              <a:rPr lang="zh-CN" altLang="en-US" sz="1400" dirty="0"/>
              <a:t>；</a:t>
            </a:r>
            <a:endParaRPr lang="en-US" altLang="zh-CN" sz="1400" dirty="0" smtClean="0"/>
          </a:p>
          <a:p>
            <a:r>
              <a:rPr lang="en-US" altLang="zh-CN" sz="1400" dirty="0" smtClean="0"/>
              <a:t>String</a:t>
            </a:r>
            <a:r>
              <a:rPr lang="zh-CN" altLang="en-US" sz="1400" dirty="0" smtClean="0"/>
              <a:t>类型参数要加双引号；</a:t>
            </a:r>
            <a:endParaRPr lang="en-US" altLang="zh-CN" sz="1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" y="1190151"/>
            <a:ext cx="2813304" cy="7570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" y="1938695"/>
            <a:ext cx="2456523" cy="79475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154981" y="4825226"/>
            <a:ext cx="31690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冒号</a:t>
            </a:r>
            <a:r>
              <a:rPr lang="en-US" altLang="zh-CN" sz="1400" dirty="0" smtClean="0">
                <a:solidFill>
                  <a:srgbClr val="FF0000"/>
                </a:solidFill>
              </a:rPr>
              <a:t>+</a:t>
            </a:r>
            <a:r>
              <a:rPr lang="zh-CN" altLang="en-US" sz="1400" dirty="0" smtClean="0">
                <a:solidFill>
                  <a:srgbClr val="FF0000"/>
                </a:solidFill>
              </a:rPr>
              <a:t>空格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依赖的服务</a:t>
            </a:r>
            <a:r>
              <a:rPr lang="zh-CN" altLang="en-US" sz="1400" dirty="0" smtClean="0"/>
              <a:t>及会使用到的版本需要依次列出</a:t>
            </a:r>
            <a:endParaRPr lang="en-US" altLang="zh-CN" sz="1400" dirty="0" smtClean="0"/>
          </a:p>
          <a:p>
            <a:r>
              <a:rPr lang="zh-CN" altLang="en-US" sz="1400" dirty="0" smtClean="0"/>
              <a:t>依赖服务的</a:t>
            </a:r>
            <a:r>
              <a:rPr lang="zh-CN" altLang="en-US" sz="1400" dirty="0" smtClean="0">
                <a:solidFill>
                  <a:srgbClr val="FF0000"/>
                </a:solidFill>
              </a:rPr>
              <a:t>版本号</a:t>
            </a:r>
            <a:r>
              <a:rPr lang="zh-CN" altLang="en-US" sz="1400" dirty="0" smtClean="0"/>
              <a:t>必须</a:t>
            </a:r>
            <a:r>
              <a:rPr lang="zh-CN" altLang="en-US" sz="1400" dirty="0" smtClean="0">
                <a:solidFill>
                  <a:srgbClr val="FF0000"/>
                </a:solidFill>
              </a:rPr>
              <a:t>与</a:t>
            </a:r>
            <a:r>
              <a:rPr lang="zh-CN" altLang="en-US" sz="1400" dirty="0" smtClean="0"/>
              <a:t>该服务</a:t>
            </a:r>
            <a:r>
              <a:rPr lang="en-US" altLang="zh-CN" sz="1400" dirty="0" smtClean="0">
                <a:solidFill>
                  <a:srgbClr val="FF0000"/>
                </a:solidFill>
              </a:rPr>
              <a:t>info</a:t>
            </a:r>
            <a:r>
              <a:rPr lang="zh-CN" altLang="en-US" sz="1400" dirty="0" smtClean="0">
                <a:solidFill>
                  <a:srgbClr val="FF0000"/>
                </a:solidFill>
              </a:rPr>
              <a:t>。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yml</a:t>
            </a:r>
            <a:r>
              <a:rPr lang="zh-CN" altLang="en-US" sz="1400" dirty="0" smtClean="0"/>
              <a:t>中定义的版本号</a:t>
            </a:r>
            <a:r>
              <a:rPr lang="zh-CN" altLang="en-US" sz="1400" dirty="0">
                <a:solidFill>
                  <a:srgbClr val="FF0000"/>
                </a:solidFill>
              </a:rPr>
              <a:t>一致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24" y="1190151"/>
            <a:ext cx="2728261" cy="36350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3328" y="1190151"/>
            <a:ext cx="1105353" cy="115173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471" y="1190151"/>
            <a:ext cx="2106529" cy="370191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037471" y="4892067"/>
            <a:ext cx="21065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注意单词</a:t>
            </a:r>
            <a:r>
              <a:rPr lang="zh-CN" altLang="en-US" sz="1400" dirty="0" smtClean="0">
                <a:solidFill>
                  <a:srgbClr val="FF0000"/>
                </a:solidFill>
              </a:rPr>
              <a:t>拼写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复数</a:t>
            </a:r>
            <a:r>
              <a:rPr lang="zh-CN" altLang="en-US" sz="1400" dirty="0" smtClean="0"/>
              <a:t>及</a:t>
            </a:r>
            <a:r>
              <a:rPr lang="zh-CN" altLang="en-US" sz="1400" dirty="0" smtClean="0">
                <a:solidFill>
                  <a:srgbClr val="FF0000"/>
                </a:solidFill>
              </a:rPr>
              <a:t>大小写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zh-CN" altLang="en-US" sz="1400" dirty="0" smtClean="0"/>
              <a:t>是否跟</a:t>
            </a:r>
            <a:r>
              <a:rPr lang="zh-CN" altLang="en-US" sz="1400" dirty="0" smtClean="0">
                <a:solidFill>
                  <a:srgbClr val="FF0000"/>
                </a:solidFill>
              </a:rPr>
              <a:t>冒号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26720" y="781705"/>
            <a:ext cx="1306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vars-spec</a:t>
            </a:r>
            <a:r>
              <a:rPr lang="en-US" altLang="zh-CN" sz="1600" dirty="0" err="1"/>
              <a:t>.</a:t>
            </a:r>
            <a:r>
              <a:rPr lang="en-US" altLang="zh-CN" sz="1600" dirty="0" err="1" smtClean="0"/>
              <a:t>yml</a:t>
            </a:r>
            <a:endParaRPr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458022" y="781705"/>
            <a:ext cx="851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Info.yml</a:t>
            </a:r>
            <a:endParaRPr lang="zh-CN" alt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7364626" y="787509"/>
            <a:ext cx="1210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方案</a:t>
            </a:r>
            <a:r>
              <a:rPr lang="en-US" altLang="zh-CN" sz="1600" dirty="0" err="1" smtClean="0"/>
              <a:t>info</a:t>
            </a:r>
            <a:r>
              <a:rPr lang="en-US" altLang="zh-CN" sz="1600" dirty="0" err="1"/>
              <a:t>.</a:t>
            </a:r>
            <a:r>
              <a:rPr lang="en-US" altLang="zh-CN" sz="1600" dirty="0" err="1" smtClean="0"/>
              <a:t>yml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11170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7838" y="313038"/>
            <a:ext cx="1648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Lark</a:t>
            </a:r>
            <a:r>
              <a:rPr lang="zh-CN" altLang="en-US" sz="2000" dirty="0" smtClean="0"/>
              <a:t>目录</a:t>
            </a:r>
            <a:r>
              <a:rPr lang="zh-CN" altLang="en-US" sz="2000" dirty="0"/>
              <a:t>介绍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38" y="867290"/>
            <a:ext cx="7133967" cy="44295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7837" y="1598139"/>
            <a:ext cx="799070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bin/</a:t>
            </a:r>
            <a:r>
              <a:rPr lang="en-US" altLang="zh-CN" sz="1600" dirty="0" err="1" smtClean="0"/>
              <a:t>conf</a:t>
            </a:r>
            <a:r>
              <a:rPr lang="en-US" altLang="zh-CN" sz="1600" dirty="0" smtClean="0"/>
              <a:t>: 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data: </a:t>
            </a:r>
            <a:r>
              <a:rPr lang="zh-CN" altLang="en-US" dirty="0" smtClean="0"/>
              <a:t>记录集群</a:t>
            </a:r>
            <a:r>
              <a:rPr lang="zh-CN" altLang="en-US" dirty="0"/>
              <a:t>及</a:t>
            </a:r>
            <a:r>
              <a:rPr lang="zh-CN" altLang="en-US" dirty="0" smtClean="0"/>
              <a:t>部署的组件信息。每个节点主机信息，所有已部署的服务信息及配置的参数信息。当用</a:t>
            </a:r>
            <a:r>
              <a:rPr lang="en-US" altLang="zh-CN" dirty="0" smtClean="0"/>
              <a:t>lark</a:t>
            </a:r>
            <a:r>
              <a:rPr lang="zh-CN" altLang="en-US" dirty="0" smtClean="0"/>
              <a:t>安装某一个服务，该服务的相关信息会写入该</a:t>
            </a:r>
            <a:r>
              <a:rPr lang="en-US" altLang="zh-CN" dirty="0" err="1" smtClean="0"/>
              <a:t>yml</a:t>
            </a:r>
            <a:r>
              <a:rPr lang="zh-CN" altLang="en-US" dirty="0" smtClean="0"/>
              <a:t>文件中，当服务被卸载时相关的信息也会从此文件中删除。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examples: 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lark</a:t>
            </a:r>
            <a:r>
              <a:rPr lang="zh-CN" altLang="en-US" dirty="0" smtClean="0"/>
              <a:t>文件命令时所需文件，如部署服务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log: </a:t>
            </a:r>
            <a:r>
              <a:rPr lang="zh-CN" altLang="en-US" dirty="0" smtClean="0"/>
              <a:t>一个记录</a:t>
            </a:r>
            <a:r>
              <a:rPr lang="en-US" altLang="zh-CN" dirty="0" smtClean="0"/>
              <a:t>lark</a:t>
            </a:r>
            <a:r>
              <a:rPr lang="zh-CN" altLang="en-US" dirty="0" smtClean="0"/>
              <a:t>启动停止日志，一个记录</a:t>
            </a:r>
            <a:r>
              <a:rPr lang="en-US" altLang="zh-CN" dirty="0" err="1" smtClean="0"/>
              <a:t>larkserver</a:t>
            </a:r>
            <a:r>
              <a:rPr lang="zh-CN" altLang="en-US" dirty="0" smtClean="0"/>
              <a:t>运行处理事务日志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misc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主要是</a:t>
            </a:r>
            <a:r>
              <a:rPr lang="en-US" altLang="zh-CN" dirty="0" err="1" smtClean="0"/>
              <a:t>ansible</a:t>
            </a:r>
            <a:r>
              <a:rPr lang="zh-CN" altLang="en-US" dirty="0" smtClean="0"/>
              <a:t>相关组件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modules: </a:t>
            </a:r>
            <a:r>
              <a:rPr lang="zh-CN" altLang="en-US" dirty="0" smtClean="0"/>
              <a:t>自定义</a:t>
            </a:r>
            <a:r>
              <a:rPr lang="en-US" altLang="zh-CN" dirty="0" err="1" smtClean="0"/>
              <a:t>ansible</a:t>
            </a:r>
            <a:r>
              <a:rPr lang="zh-CN" altLang="en-US" dirty="0" smtClean="0"/>
              <a:t>处理模块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packages: </a:t>
            </a:r>
            <a:r>
              <a:rPr lang="zh-CN" altLang="en-US" dirty="0" smtClean="0"/>
              <a:t>标准组件包所在目录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runtime: </a:t>
            </a:r>
            <a:r>
              <a:rPr lang="zh-CN" altLang="en-US" dirty="0" smtClean="0"/>
              <a:t>执行每一个</a:t>
            </a:r>
            <a:r>
              <a:rPr lang="en-US" altLang="zh-CN" dirty="0" smtClean="0"/>
              <a:t>lark</a:t>
            </a:r>
            <a:r>
              <a:rPr lang="zh-CN" altLang="en-US" dirty="0" smtClean="0"/>
              <a:t>任务的具体日志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sbin</a:t>
            </a:r>
            <a:r>
              <a:rPr lang="en-US" altLang="zh-CN" dirty="0" smtClean="0"/>
              <a:t>: 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lark</a:t>
            </a:r>
            <a:r>
              <a:rPr lang="zh-CN" altLang="en-US" dirty="0" smtClean="0"/>
              <a:t>命令之前要启动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solutions: </a:t>
            </a:r>
            <a:r>
              <a:rPr lang="zh-CN" altLang="en-US" dirty="0"/>
              <a:t>部署方案</a:t>
            </a:r>
          </a:p>
        </p:txBody>
      </p:sp>
    </p:spTree>
    <p:extLst>
      <p:ext uri="{BB962C8B-B14F-4D97-AF65-F5344CB8AC3E}">
        <p14:creationId xmlns:p14="http://schemas.microsoft.com/office/powerpoint/2010/main" val="246455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077277"/>
            <a:ext cx="8058150" cy="48863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2648" y="466343"/>
            <a:ext cx="7415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LARK</a:t>
            </a:r>
            <a:r>
              <a:rPr lang="zh-CN" altLang="en-US" sz="2400" dirty="0" smtClean="0"/>
              <a:t>架构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38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7824" y="374904"/>
            <a:ext cx="746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Ansible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77824" y="1197864"/>
            <a:ext cx="74615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自动化</a:t>
            </a:r>
            <a:r>
              <a:rPr lang="zh-CN" altLang="en-US" dirty="0"/>
              <a:t>配置管理</a:t>
            </a:r>
            <a:r>
              <a:rPr lang="zh-CN" altLang="en-US" dirty="0" smtClean="0"/>
              <a:t>工具，基于</a:t>
            </a:r>
            <a:r>
              <a:rPr lang="en-US" altLang="zh-CN" dirty="0"/>
              <a:t>Python</a:t>
            </a:r>
            <a:r>
              <a:rPr lang="zh-CN" altLang="en-US" dirty="0" smtClean="0"/>
              <a:t>开发。</a:t>
            </a:r>
            <a:endParaRPr lang="en-US" altLang="zh-CN" dirty="0" smtClean="0"/>
          </a:p>
          <a:p>
            <a:r>
              <a:rPr lang="zh-CN" altLang="en-US" dirty="0"/>
              <a:t>实现了批量系统配置、批量程序部署、批量运行命令等</a:t>
            </a:r>
            <a:r>
              <a:rPr lang="zh-CN" altLang="en-US" dirty="0" smtClean="0"/>
              <a:t>功能。</a:t>
            </a:r>
            <a:endParaRPr lang="en-US" altLang="zh-CN" dirty="0" smtClean="0"/>
          </a:p>
          <a:p>
            <a:r>
              <a:rPr lang="en-US" altLang="zh-CN" dirty="0" err="1" smtClean="0"/>
              <a:t>ansible</a:t>
            </a:r>
            <a:r>
              <a:rPr lang="zh-CN" altLang="en-US" dirty="0" smtClean="0"/>
              <a:t>本身</a:t>
            </a:r>
            <a:r>
              <a:rPr lang="zh-CN" altLang="en-US" dirty="0"/>
              <a:t>没有批量部署的</a:t>
            </a:r>
            <a:r>
              <a:rPr lang="zh-CN" altLang="en-US" dirty="0" smtClean="0"/>
              <a:t>能力，起作用的</a:t>
            </a:r>
            <a:r>
              <a:rPr lang="zh-CN" altLang="en-US" dirty="0"/>
              <a:t>是</a:t>
            </a:r>
            <a:r>
              <a:rPr lang="en-US" altLang="zh-CN" dirty="0" err="1"/>
              <a:t>ansible</a:t>
            </a:r>
            <a:r>
              <a:rPr lang="zh-CN" altLang="en-US" dirty="0"/>
              <a:t>所运行的</a:t>
            </a:r>
            <a:r>
              <a:rPr lang="zh-CN" altLang="en-US" dirty="0" smtClean="0">
                <a:solidFill>
                  <a:srgbClr val="FF0000"/>
                </a:solidFill>
              </a:rPr>
              <a:t>模块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ansible</a:t>
            </a:r>
            <a:r>
              <a:rPr lang="zh-CN" altLang="en-US" dirty="0"/>
              <a:t>只是提供一种框架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特性</a:t>
            </a:r>
            <a:endParaRPr lang="en-US" altLang="zh-CN" dirty="0" smtClean="0"/>
          </a:p>
          <a:p>
            <a:r>
              <a:rPr lang="zh-CN" altLang="en-US" dirty="0"/>
              <a:t>部署简单，只需要在主控端部署</a:t>
            </a:r>
            <a:r>
              <a:rPr lang="en-US" altLang="zh-CN" b="1" dirty="0" err="1"/>
              <a:t>Ansible</a:t>
            </a:r>
            <a:r>
              <a:rPr lang="zh-CN" altLang="en-US" dirty="0"/>
              <a:t>环境，被控端不用做任何操作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/>
              <a:t>(1)</a:t>
            </a:r>
            <a:r>
              <a:rPr lang="zh-CN" altLang="en-US" dirty="0"/>
              <a:t>、</a:t>
            </a:r>
            <a:r>
              <a:rPr lang="en-US" altLang="zh-CN" dirty="0"/>
              <a:t>no agents</a:t>
            </a:r>
            <a:r>
              <a:rPr lang="zh-CN" altLang="en-US" dirty="0"/>
              <a:t>：不需要在被管控主机上安装任何客户端；</a:t>
            </a:r>
          </a:p>
          <a:p>
            <a:r>
              <a:rPr lang="en-US" altLang="zh-CN" dirty="0"/>
              <a:t>(2)</a:t>
            </a:r>
            <a:r>
              <a:rPr lang="zh-CN" altLang="en-US" dirty="0"/>
              <a:t>、</a:t>
            </a:r>
            <a:r>
              <a:rPr lang="en-US" altLang="zh-CN" dirty="0"/>
              <a:t>no server</a:t>
            </a:r>
            <a:r>
              <a:rPr lang="zh-CN" altLang="en-US" dirty="0"/>
              <a:t>：无服务器</a:t>
            </a:r>
            <a:r>
              <a:rPr lang="zh-CN" altLang="en-US" dirty="0" smtClean="0"/>
              <a:t>端，使用</a:t>
            </a:r>
            <a:r>
              <a:rPr lang="zh-CN" altLang="en-US" dirty="0"/>
              <a:t>时直接运行命令即可；</a:t>
            </a:r>
          </a:p>
          <a:p>
            <a:r>
              <a:rPr lang="en-US" altLang="zh-CN" dirty="0"/>
              <a:t>(3)</a:t>
            </a:r>
            <a:r>
              <a:rPr lang="zh-CN" altLang="en-US" dirty="0"/>
              <a:t>、</a:t>
            </a:r>
            <a:r>
              <a:rPr lang="en-US" altLang="zh-CN" dirty="0"/>
              <a:t>modules in any languages</a:t>
            </a:r>
            <a:r>
              <a:rPr lang="zh-CN" altLang="en-US" dirty="0"/>
              <a:t>：基于模块</a:t>
            </a:r>
            <a:r>
              <a:rPr lang="zh-CN" altLang="en-US" dirty="0" smtClean="0"/>
              <a:t>工作，可</a:t>
            </a:r>
            <a:r>
              <a:rPr lang="zh-CN" altLang="en-US" dirty="0"/>
              <a:t>使用任意语言开发模块；</a:t>
            </a:r>
          </a:p>
          <a:p>
            <a:r>
              <a:rPr lang="en-US" altLang="zh-CN" dirty="0"/>
              <a:t>(4)</a:t>
            </a:r>
            <a:r>
              <a:rPr lang="zh-CN" altLang="en-US" dirty="0"/>
              <a:t>、</a:t>
            </a:r>
            <a:r>
              <a:rPr lang="en-US" altLang="zh-CN" dirty="0" err="1" smtClean="0"/>
              <a:t>yaml</a:t>
            </a:r>
            <a:r>
              <a:rPr lang="zh-CN" altLang="en-US" dirty="0" smtClean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 err="1">
                <a:solidFill>
                  <a:srgbClr val="FF0000"/>
                </a:solidFill>
              </a:rPr>
              <a:t>yaml</a:t>
            </a:r>
            <a:r>
              <a:rPr lang="zh-CN" altLang="en-US" dirty="0">
                <a:solidFill>
                  <a:srgbClr val="FF0000"/>
                </a:solidFill>
              </a:rPr>
              <a:t>语言定制剧本</a:t>
            </a:r>
            <a:r>
              <a:rPr lang="en-US" altLang="zh-CN" dirty="0">
                <a:solidFill>
                  <a:srgbClr val="FF0000"/>
                </a:solidFill>
              </a:rPr>
              <a:t>playbook</a:t>
            </a:r>
            <a:r>
              <a:rPr lang="zh-CN" altLang="en-US" dirty="0">
                <a:solidFill>
                  <a:srgbClr val="FF0000"/>
                </a:solidFill>
              </a:rPr>
              <a:t>；</a:t>
            </a:r>
          </a:p>
          <a:p>
            <a:r>
              <a:rPr lang="en-US" altLang="zh-CN" dirty="0"/>
              <a:t>(5)</a:t>
            </a:r>
            <a:r>
              <a:rPr lang="zh-CN" altLang="en-US" dirty="0"/>
              <a:t>、</a:t>
            </a:r>
            <a:r>
              <a:rPr lang="en-US" altLang="zh-CN" dirty="0" err="1"/>
              <a:t>ssh</a:t>
            </a:r>
            <a:r>
              <a:rPr lang="en-US" altLang="zh-CN" dirty="0"/>
              <a:t> by default</a:t>
            </a:r>
            <a:r>
              <a:rPr lang="zh-CN" altLang="en-US" dirty="0"/>
              <a:t>：基于</a:t>
            </a:r>
            <a:r>
              <a:rPr lang="en-US" altLang="zh-CN" dirty="0"/>
              <a:t>SSH</a:t>
            </a:r>
            <a:r>
              <a:rPr lang="zh-CN" altLang="en-US" dirty="0"/>
              <a:t>工作；</a:t>
            </a:r>
          </a:p>
          <a:p>
            <a:r>
              <a:rPr lang="en-US" altLang="zh-CN" dirty="0"/>
              <a:t>(6)</a:t>
            </a:r>
            <a:r>
              <a:rPr lang="zh-CN" altLang="en-US" dirty="0"/>
              <a:t>、</a:t>
            </a:r>
            <a:r>
              <a:rPr lang="en-US" altLang="zh-CN" dirty="0"/>
              <a:t>strong multi-tier solution</a:t>
            </a:r>
            <a:r>
              <a:rPr lang="zh-CN" altLang="en-US" dirty="0"/>
              <a:t>：可实现多级指挥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0832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2663" y="658677"/>
            <a:ext cx="753992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Inventory</a:t>
            </a:r>
            <a:r>
              <a:rPr lang="zh-CN" altLang="en-US" sz="2800" b="1" dirty="0"/>
              <a:t>文件</a:t>
            </a:r>
            <a:endParaRPr lang="en-US" altLang="zh-CN" sz="2800" b="1" dirty="0"/>
          </a:p>
          <a:p>
            <a:r>
              <a:rPr lang="en-US" altLang="zh-CN" dirty="0" err="1"/>
              <a:t>Ansible</a:t>
            </a:r>
            <a:r>
              <a:rPr lang="en-US" altLang="zh-CN" dirty="0"/>
              <a:t> </a:t>
            </a:r>
            <a:r>
              <a:rPr lang="zh-CN" altLang="en-US" dirty="0"/>
              <a:t>可同时操作属于一个组的多台</a:t>
            </a:r>
            <a:r>
              <a:rPr lang="zh-CN" altLang="en-US" dirty="0" smtClean="0"/>
              <a:t>主机，组</a:t>
            </a:r>
            <a:r>
              <a:rPr lang="zh-CN" altLang="en-US" dirty="0"/>
              <a:t>和主机之间的关系通过 </a:t>
            </a:r>
            <a:r>
              <a:rPr lang="en-US" altLang="zh-CN" dirty="0"/>
              <a:t>inventory </a:t>
            </a:r>
            <a:r>
              <a:rPr lang="zh-CN" altLang="en-US" dirty="0"/>
              <a:t>文件</a:t>
            </a:r>
            <a:r>
              <a:rPr lang="zh-CN" altLang="en-US" dirty="0" smtClean="0"/>
              <a:t>配置。</a:t>
            </a:r>
            <a:endParaRPr lang="en-US" altLang="zh-CN" dirty="0" smtClean="0"/>
          </a:p>
          <a:p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ansible</a:t>
            </a:r>
            <a:r>
              <a:rPr lang="en-US" altLang="zh-CN" dirty="0"/>
              <a:t>/hosts </a:t>
            </a:r>
            <a:r>
              <a:rPr lang="zh-CN" altLang="en-US" dirty="0" smtClean="0"/>
              <a:t>文件示例：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844" y="2154264"/>
            <a:ext cx="5957888" cy="3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991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9417" y="681925"/>
            <a:ext cx="781114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Inventory</a:t>
            </a:r>
            <a:r>
              <a:rPr lang="zh-CN" altLang="en-US" sz="2800" b="1" dirty="0"/>
              <a:t>参数的说明</a:t>
            </a:r>
            <a:endParaRPr lang="en-US" altLang="zh-CN" sz="2800" b="1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ansible_ssh_host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将要</a:t>
            </a:r>
            <a:r>
              <a:rPr lang="zh-CN" altLang="en-US" dirty="0"/>
              <a:t>连接的远程</a:t>
            </a:r>
            <a:r>
              <a:rPr lang="zh-CN" altLang="en-US" dirty="0" smtClean="0"/>
              <a:t>主机名。与</a:t>
            </a:r>
            <a:r>
              <a:rPr lang="zh-CN" altLang="en-US" dirty="0"/>
              <a:t>你想要设定的主机的别名不同</a:t>
            </a:r>
            <a:r>
              <a:rPr lang="zh-CN" altLang="en-US" dirty="0" smtClean="0"/>
              <a:t>的话，可</a:t>
            </a:r>
            <a:r>
              <a:rPr lang="zh-CN" altLang="en-US" dirty="0"/>
              <a:t>通过此变量</a:t>
            </a:r>
            <a:r>
              <a:rPr lang="zh-CN" altLang="en-US" dirty="0" smtClean="0"/>
              <a:t>设置。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ansible_ssh_port</a:t>
            </a:r>
            <a:r>
              <a:rPr lang="en-US" altLang="zh-CN" dirty="0" smtClean="0"/>
              <a:t> </a:t>
            </a:r>
            <a:r>
              <a:rPr lang="en-US" altLang="zh-CN" dirty="0" err="1"/>
              <a:t>ssh</a:t>
            </a:r>
            <a:r>
              <a:rPr lang="zh-CN" altLang="en-US" dirty="0"/>
              <a:t>端口</a:t>
            </a:r>
            <a:r>
              <a:rPr lang="zh-CN" altLang="en-US" dirty="0" smtClean="0"/>
              <a:t>号。如果</a:t>
            </a:r>
            <a:r>
              <a:rPr lang="zh-CN" altLang="en-US" dirty="0"/>
              <a:t>不是默认的端口</a:t>
            </a:r>
            <a:r>
              <a:rPr lang="zh-CN" altLang="en-US" dirty="0" smtClean="0"/>
              <a:t>号，通过</a:t>
            </a:r>
            <a:r>
              <a:rPr lang="zh-CN" altLang="en-US" dirty="0"/>
              <a:t>此变量</a:t>
            </a:r>
            <a:r>
              <a:rPr lang="zh-CN" altLang="en-US" dirty="0" smtClean="0"/>
              <a:t>设置。</a:t>
            </a:r>
            <a:r>
              <a:rPr lang="en-US" altLang="zh-CN" dirty="0" smtClean="0"/>
              <a:t> </a:t>
            </a:r>
            <a:r>
              <a:rPr lang="en-US" altLang="zh-CN" dirty="0" err="1"/>
              <a:t>ansible_ssh_user</a:t>
            </a:r>
            <a:r>
              <a:rPr lang="en-US" altLang="zh-CN" dirty="0"/>
              <a:t> </a:t>
            </a:r>
            <a:r>
              <a:rPr lang="zh-CN" altLang="en-US" dirty="0"/>
              <a:t>默认的 </a:t>
            </a:r>
            <a:r>
              <a:rPr lang="en-US" altLang="zh-CN" dirty="0" err="1"/>
              <a:t>ssh</a:t>
            </a:r>
            <a:r>
              <a:rPr lang="en-US" altLang="zh-CN" dirty="0"/>
              <a:t> </a:t>
            </a:r>
            <a:r>
              <a:rPr lang="zh-CN" altLang="en-US" dirty="0"/>
              <a:t>用户名 </a:t>
            </a:r>
            <a:endParaRPr lang="en-US" altLang="zh-CN" dirty="0" smtClean="0"/>
          </a:p>
          <a:p>
            <a:r>
              <a:rPr lang="en-US" altLang="zh-CN" dirty="0" err="1" smtClean="0"/>
              <a:t>ansible_ssh_pass</a:t>
            </a:r>
            <a:r>
              <a:rPr lang="en-US" altLang="zh-CN" dirty="0" smtClean="0"/>
              <a:t> </a:t>
            </a:r>
            <a:r>
              <a:rPr lang="en-US" altLang="zh-CN" dirty="0" err="1"/>
              <a:t>ssh</a:t>
            </a:r>
            <a:r>
              <a:rPr lang="en-US" altLang="zh-CN" dirty="0"/>
              <a:t> </a:t>
            </a:r>
            <a:r>
              <a:rPr lang="zh-CN" altLang="en-US" dirty="0"/>
              <a:t>密码</a:t>
            </a:r>
            <a:r>
              <a:rPr lang="en-US" altLang="zh-CN" dirty="0"/>
              <a:t>(</a:t>
            </a:r>
            <a:r>
              <a:rPr lang="zh-CN" altLang="en-US" dirty="0"/>
              <a:t>这种方式并不</a:t>
            </a:r>
            <a:r>
              <a:rPr lang="zh-CN" altLang="en-US" dirty="0" smtClean="0"/>
              <a:t>安全，我们</a:t>
            </a:r>
            <a:r>
              <a:rPr lang="zh-CN" altLang="en-US" dirty="0"/>
              <a:t>强烈建议使用 </a:t>
            </a:r>
            <a:r>
              <a:rPr lang="en-US" altLang="zh-CN" dirty="0"/>
              <a:t>--ask-pass </a:t>
            </a:r>
            <a:r>
              <a:rPr lang="zh-CN" altLang="en-US" dirty="0"/>
              <a:t>或 </a:t>
            </a:r>
            <a:r>
              <a:rPr lang="en-US" altLang="zh-CN" dirty="0"/>
              <a:t>SSH </a:t>
            </a:r>
            <a:r>
              <a:rPr lang="zh-CN" altLang="en-US" dirty="0"/>
              <a:t>密钥</a:t>
            </a:r>
            <a:r>
              <a:rPr lang="en-US" altLang="zh-CN" dirty="0"/>
              <a:t>) </a:t>
            </a:r>
            <a:br>
              <a:rPr lang="en-US" altLang="zh-CN" dirty="0"/>
            </a:br>
            <a:r>
              <a:rPr lang="zh-CN" altLang="en-US" dirty="0" smtClean="0"/>
              <a:t>示例：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44" y="3744698"/>
            <a:ext cx="63341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34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19193"/>
            <a:ext cx="836908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Ad-Hoc</a:t>
            </a:r>
            <a:endParaRPr lang="en-US" altLang="zh-CN" sz="2800" b="1" dirty="0"/>
          </a:p>
          <a:p>
            <a:r>
              <a:rPr lang="en-US" altLang="zh-CN" dirty="0" err="1" smtClean="0"/>
              <a:t>Ansible</a:t>
            </a:r>
            <a:r>
              <a:rPr lang="zh-CN" altLang="en-US" dirty="0" smtClean="0"/>
              <a:t>提供两种方式去完成任务，一是 </a:t>
            </a:r>
            <a:r>
              <a:rPr lang="en-US" altLang="zh-CN" dirty="0" smtClean="0"/>
              <a:t>ad-hoc </a:t>
            </a:r>
            <a:r>
              <a:rPr lang="zh-CN" altLang="en-US" dirty="0" smtClean="0"/>
              <a:t>命令，一是写 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playbook</a:t>
            </a:r>
            <a:r>
              <a:rPr lang="zh-CN" altLang="en-US" dirty="0" smtClean="0"/>
              <a:t>。前者可以解决一些简单的任务，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后者解决较复杂的任务。至于做配置管理或部署这种事，还是要借助 </a:t>
            </a:r>
            <a:r>
              <a:rPr lang="en-US" altLang="zh-CN" dirty="0" smtClean="0"/>
              <a:t>playbook </a:t>
            </a:r>
            <a:r>
              <a:rPr lang="zh-CN" altLang="en-US" dirty="0" smtClean="0"/>
              <a:t>来完成。</a:t>
            </a:r>
            <a:r>
              <a:rPr lang="en-US" altLang="zh-CN" dirty="0" smtClean="0"/>
              <a:t>Ad-Hoc</a:t>
            </a:r>
            <a:r>
              <a:rPr lang="zh-CN" altLang="en-US" dirty="0" smtClean="0"/>
              <a:t>执行语句样式如下：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现在</a:t>
            </a:r>
            <a:r>
              <a:rPr lang="zh-CN" altLang="en-US" dirty="0"/>
              <a:t>执行如下</a:t>
            </a:r>
            <a:r>
              <a:rPr lang="zh-CN" altLang="en-US" dirty="0" smtClean="0"/>
              <a:t>命令，这个</a:t>
            </a:r>
            <a:r>
              <a:rPr lang="zh-CN" altLang="en-US" dirty="0"/>
              <a:t>命令</a:t>
            </a:r>
            <a:r>
              <a:rPr lang="zh-CN" altLang="en-US" dirty="0" smtClean="0"/>
              <a:t>中，</a:t>
            </a:r>
            <a:r>
              <a:rPr lang="en-US" altLang="zh-CN" dirty="0" err="1" smtClean="0"/>
              <a:t>atlanta</a:t>
            </a:r>
            <a:r>
              <a:rPr lang="zh-CN" altLang="en-US" dirty="0"/>
              <a:t>是一个</a:t>
            </a:r>
            <a:r>
              <a:rPr lang="zh-CN" altLang="en-US" dirty="0" smtClean="0"/>
              <a:t>组，这个</a:t>
            </a:r>
            <a:r>
              <a:rPr lang="zh-CN" altLang="en-US" dirty="0"/>
              <a:t>组里面有很多</a:t>
            </a:r>
            <a:r>
              <a:rPr lang="zh-CN" altLang="en-US" dirty="0" smtClean="0"/>
              <a:t>服务器，</a:t>
            </a:r>
            <a:r>
              <a:rPr lang="en-US" altLang="zh-CN" dirty="0" smtClean="0"/>
              <a:t>”/</a:t>
            </a:r>
            <a:r>
              <a:rPr lang="en-US" altLang="zh-CN" dirty="0" err="1"/>
              <a:t>sbin</a:t>
            </a:r>
            <a:r>
              <a:rPr lang="en-US" altLang="zh-CN" dirty="0"/>
              <a:t>/reboot”</a:t>
            </a:r>
            <a:r>
              <a:rPr lang="zh-CN" altLang="en-US" dirty="0"/>
              <a:t>命令会在</a:t>
            </a:r>
            <a:r>
              <a:rPr lang="en-US" altLang="zh-CN" dirty="0" err="1"/>
              <a:t>atlanta</a:t>
            </a:r>
            <a:r>
              <a:rPr lang="zh-CN" altLang="en-US" dirty="0"/>
              <a:t>组下 的所有机器上</a:t>
            </a:r>
            <a:r>
              <a:rPr lang="zh-CN" altLang="en-US" dirty="0" smtClean="0"/>
              <a:t>执行。这里</a:t>
            </a:r>
            <a:r>
              <a:rPr lang="en-US" altLang="zh-CN" dirty="0" err="1"/>
              <a:t>ssh</a:t>
            </a:r>
            <a:r>
              <a:rPr lang="en-US" altLang="zh-CN" dirty="0"/>
              <a:t>-agent</a:t>
            </a:r>
            <a:r>
              <a:rPr lang="zh-CN" altLang="en-US" dirty="0"/>
              <a:t>会</a:t>
            </a:r>
            <a:r>
              <a:rPr lang="en-US" altLang="zh-CN" dirty="0"/>
              <a:t>fork</a:t>
            </a:r>
            <a:r>
              <a:rPr lang="zh-CN" altLang="en-US" dirty="0"/>
              <a:t>出</a:t>
            </a:r>
            <a:r>
              <a:rPr lang="en-US" altLang="zh-CN" dirty="0"/>
              <a:t>10</a:t>
            </a:r>
            <a:r>
              <a:rPr lang="zh-CN" altLang="en-US" dirty="0"/>
              <a:t>个子进程</a:t>
            </a:r>
            <a:r>
              <a:rPr lang="en-US" altLang="zh-CN" dirty="0"/>
              <a:t>(bash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，以</a:t>
            </a:r>
            <a:r>
              <a:rPr lang="zh-CN" altLang="en-US" dirty="0"/>
              <a:t>并行的方式执行</a:t>
            </a:r>
            <a:r>
              <a:rPr lang="en-US" altLang="zh-CN" dirty="0"/>
              <a:t>reboot</a:t>
            </a:r>
            <a:r>
              <a:rPr lang="zh-CN" altLang="en-US" dirty="0" smtClean="0"/>
              <a:t>命令。命令</a:t>
            </a:r>
            <a:r>
              <a:rPr lang="zh-CN" altLang="en-US" dirty="0"/>
              <a:t>如下</a:t>
            </a:r>
            <a:r>
              <a:rPr lang="en-US" altLang="zh-CN" dirty="0"/>
              <a:t>: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这是 </a:t>
            </a:r>
            <a:r>
              <a:rPr lang="en-US" altLang="zh-CN" i="1" dirty="0"/>
              <a:t>/</a:t>
            </a:r>
            <a:r>
              <a:rPr lang="en-US" altLang="zh-CN" i="1" dirty="0" err="1"/>
              <a:t>usr</a:t>
            </a:r>
            <a:r>
              <a:rPr lang="en-US" altLang="zh-CN" i="1" dirty="0"/>
              <a:t>/bin/</a:t>
            </a:r>
            <a:r>
              <a:rPr lang="en-US" altLang="zh-CN" i="1" dirty="0" err="1"/>
              <a:t>ansible</a:t>
            </a:r>
            <a:r>
              <a:rPr lang="en-US" altLang="zh-CN" dirty="0"/>
              <a:t> </a:t>
            </a:r>
            <a:r>
              <a:rPr lang="zh-CN" altLang="en-US" dirty="0"/>
              <a:t>的另一种</a:t>
            </a:r>
            <a:r>
              <a:rPr lang="zh-CN" altLang="en-US" dirty="0" smtClean="0"/>
              <a:t>用法。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</a:t>
            </a:r>
            <a:r>
              <a:rPr lang="zh-CN" altLang="en-US" dirty="0"/>
              <a:t>能够以并行的方式同时 </a:t>
            </a:r>
            <a:r>
              <a:rPr lang="en-US" altLang="zh-CN" dirty="0"/>
              <a:t>SCP </a:t>
            </a:r>
            <a:r>
              <a:rPr lang="zh-CN" altLang="en-US" dirty="0"/>
              <a:t>大量的文件到多台</a:t>
            </a:r>
            <a:r>
              <a:rPr lang="zh-CN" altLang="en-US" dirty="0" smtClean="0"/>
              <a:t>机器。</a:t>
            </a:r>
            <a:r>
              <a:rPr lang="en-US" altLang="zh-CN" dirty="0" smtClean="0"/>
              <a:t> </a:t>
            </a:r>
            <a:r>
              <a:rPr lang="zh-CN" altLang="en-US" dirty="0"/>
              <a:t>命令如下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zh-CN" altLang="en-US" dirty="0"/>
              <a:t> </a:t>
            </a:r>
            <a:r>
              <a:rPr lang="en-US" altLang="zh-CN" dirty="0"/>
              <a:t>file</a:t>
            </a:r>
            <a:r>
              <a:rPr lang="zh-CN" altLang="en-US" dirty="0"/>
              <a:t> </a:t>
            </a:r>
            <a:r>
              <a:rPr lang="zh-CN" altLang="en-US" dirty="0" smtClean="0"/>
              <a:t>模块可以创建目录，与</a:t>
            </a:r>
            <a:r>
              <a:rPr lang="zh-CN" altLang="en-US" dirty="0"/>
              <a:t>执行 </a:t>
            </a:r>
            <a:r>
              <a:rPr lang="en-US" altLang="zh-CN" dirty="0" err="1"/>
              <a:t>mkdir</a:t>
            </a:r>
            <a:r>
              <a:rPr lang="zh-CN" altLang="en-US" dirty="0"/>
              <a:t> </a:t>
            </a:r>
            <a:r>
              <a:rPr lang="en-US" altLang="zh-CN" dirty="0"/>
              <a:t>-p</a:t>
            </a:r>
            <a:r>
              <a:rPr lang="zh-CN" altLang="en-US" dirty="0"/>
              <a:t> 效果类似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3176588"/>
            <a:ext cx="67151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4309740"/>
            <a:ext cx="66770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5241415"/>
            <a:ext cx="58007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63" y="5241415"/>
            <a:ext cx="1238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397" y="1881189"/>
            <a:ext cx="42862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805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3180" y="906651"/>
            <a:ext cx="7687159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P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laybooks</a:t>
            </a:r>
            <a:r>
              <a:rPr lang="zh-CN" altLang="en-US" sz="2800" b="1" dirty="0" smtClean="0">
                <a:solidFill>
                  <a:prstClr val="black"/>
                </a:solidFill>
              </a:rPr>
              <a:t>的组成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P</a:t>
            </a:r>
            <a:r>
              <a:rPr lang="en-US" altLang="zh-CN" dirty="0" smtClean="0">
                <a:solidFill>
                  <a:prstClr val="black"/>
                </a:solidFill>
              </a:rPr>
              <a:t>laybook</a:t>
            </a:r>
            <a:r>
              <a:rPr lang="zh-CN" altLang="en-US" dirty="0">
                <a:solidFill>
                  <a:prstClr val="black"/>
                </a:solidFill>
              </a:rPr>
              <a:t>是由一个或多个“</a:t>
            </a:r>
            <a:r>
              <a:rPr lang="en-US" altLang="zh-CN" dirty="0">
                <a:solidFill>
                  <a:prstClr val="black"/>
                </a:solidFill>
              </a:rPr>
              <a:t>play”</a:t>
            </a:r>
            <a:r>
              <a:rPr lang="zh-CN" altLang="en-US" dirty="0">
                <a:solidFill>
                  <a:prstClr val="black"/>
                </a:solidFill>
              </a:rPr>
              <a:t>组成的</a:t>
            </a:r>
            <a:r>
              <a:rPr lang="zh-CN" altLang="en-US" dirty="0" smtClean="0">
                <a:solidFill>
                  <a:prstClr val="black"/>
                </a:solidFill>
              </a:rPr>
              <a:t>列表，可以</a:t>
            </a:r>
            <a:r>
              <a:rPr lang="zh-CN" altLang="en-US" dirty="0">
                <a:solidFill>
                  <a:prstClr val="black"/>
                </a:solidFill>
              </a:rPr>
              <a:t>让它们联同起来按事先编排的机制执行</a:t>
            </a:r>
            <a:r>
              <a:rPr lang="zh-CN" altLang="en-US" dirty="0" smtClean="0">
                <a:solidFill>
                  <a:prstClr val="black"/>
                </a:solidFill>
              </a:rPr>
              <a:t>；</a:t>
            </a:r>
            <a:r>
              <a:rPr lang="en-US" altLang="zh-CN" dirty="0"/>
              <a:t>playbooks </a:t>
            </a:r>
            <a:r>
              <a:rPr lang="zh-CN" altLang="en-US" dirty="0"/>
              <a:t>是一种简单的配置管理系统与多机器部署系统的</a:t>
            </a:r>
            <a:r>
              <a:rPr lang="zh-CN" altLang="en-US" dirty="0" smtClean="0"/>
              <a:t>基础。与</a:t>
            </a:r>
            <a:r>
              <a:rPr lang="zh-CN" altLang="en-US" dirty="0"/>
              <a:t>现有的其他系统有不同之</a:t>
            </a:r>
            <a:r>
              <a:rPr lang="zh-CN" altLang="en-US" dirty="0" smtClean="0"/>
              <a:t>处，且</a:t>
            </a:r>
            <a:r>
              <a:rPr lang="zh-CN" altLang="en-US" dirty="0"/>
              <a:t>非常适合于复杂应用的</a:t>
            </a:r>
            <a:r>
              <a:rPr lang="zh-CN" altLang="en-US" dirty="0" smtClean="0"/>
              <a:t>部署。</a:t>
            </a:r>
            <a:endParaRPr lang="en-US" altLang="zh-CN" dirty="0" smtClean="0"/>
          </a:p>
          <a:p>
            <a:r>
              <a:rPr lang="en-US" altLang="zh-CN" dirty="0" smtClean="0"/>
              <a:t>Playbook</a:t>
            </a:r>
            <a:r>
              <a:rPr lang="zh-CN" altLang="en-US" dirty="0" smtClean="0"/>
              <a:t>执行语句样式：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sz="2800" b="1" dirty="0">
                <a:solidFill>
                  <a:prstClr val="black"/>
                </a:solidFill>
              </a:rPr>
              <a:t>Tasks </a:t>
            </a:r>
            <a:r>
              <a:rPr lang="zh-CN" altLang="en-US" sz="2800" b="1" dirty="0">
                <a:solidFill>
                  <a:prstClr val="black"/>
                </a:solidFill>
              </a:rPr>
              <a:t>列表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r>
              <a:rPr lang="zh-CN" altLang="en-US" dirty="0" smtClean="0">
                <a:solidFill>
                  <a:prstClr val="black"/>
                </a:solidFill>
              </a:rPr>
              <a:t>每</a:t>
            </a:r>
            <a:r>
              <a:rPr lang="zh-CN" altLang="en-US" dirty="0">
                <a:solidFill>
                  <a:prstClr val="black"/>
                </a:solidFill>
              </a:rPr>
              <a:t>一个 </a:t>
            </a:r>
            <a:r>
              <a:rPr lang="en-US" altLang="zh-CN" dirty="0">
                <a:solidFill>
                  <a:prstClr val="black"/>
                </a:solidFill>
              </a:rPr>
              <a:t>play </a:t>
            </a:r>
            <a:r>
              <a:rPr lang="zh-CN" altLang="en-US" dirty="0">
                <a:solidFill>
                  <a:prstClr val="black"/>
                </a:solidFill>
              </a:rPr>
              <a:t>包含了一个 </a:t>
            </a:r>
            <a:r>
              <a:rPr lang="en-US" altLang="zh-CN" dirty="0">
                <a:solidFill>
                  <a:prstClr val="black"/>
                </a:solidFill>
              </a:rPr>
              <a:t>task </a:t>
            </a:r>
            <a:r>
              <a:rPr lang="zh-CN" altLang="en-US" dirty="0">
                <a:solidFill>
                  <a:prstClr val="black"/>
                </a:solidFill>
              </a:rPr>
              <a:t>列表（任务列表</a:t>
            </a:r>
            <a:r>
              <a:rPr lang="zh-CN" altLang="en-US" dirty="0" smtClean="0">
                <a:solidFill>
                  <a:prstClr val="black"/>
                </a:solidFill>
              </a:rPr>
              <a:t>）。一</a:t>
            </a:r>
            <a:r>
              <a:rPr lang="zh-CN" altLang="en-US" dirty="0">
                <a:solidFill>
                  <a:prstClr val="black"/>
                </a:solidFill>
              </a:rPr>
              <a:t>个 </a:t>
            </a:r>
            <a:r>
              <a:rPr lang="en-US" altLang="zh-CN" dirty="0">
                <a:solidFill>
                  <a:prstClr val="black"/>
                </a:solidFill>
              </a:rPr>
              <a:t>task </a:t>
            </a:r>
            <a:r>
              <a:rPr lang="zh-CN" altLang="en-US" dirty="0">
                <a:solidFill>
                  <a:prstClr val="black"/>
                </a:solidFill>
              </a:rPr>
              <a:t>在其所对应的所有主机上（通过 </a:t>
            </a:r>
            <a:r>
              <a:rPr lang="en-US" altLang="zh-CN" dirty="0">
                <a:solidFill>
                  <a:prstClr val="black"/>
                </a:solidFill>
              </a:rPr>
              <a:t>host pattern </a:t>
            </a:r>
            <a:r>
              <a:rPr lang="zh-CN" altLang="en-US" dirty="0">
                <a:solidFill>
                  <a:prstClr val="black"/>
                </a:solidFill>
              </a:rPr>
              <a:t>匹配的所有主机）执行完毕</a:t>
            </a:r>
            <a:r>
              <a:rPr lang="zh-CN" altLang="en-US" dirty="0" smtClean="0">
                <a:solidFill>
                  <a:prstClr val="black"/>
                </a:solidFill>
              </a:rPr>
              <a:t>之后，下</a:t>
            </a:r>
            <a:r>
              <a:rPr lang="zh-CN" altLang="en-US" dirty="0">
                <a:solidFill>
                  <a:prstClr val="black"/>
                </a:solidFill>
              </a:rPr>
              <a:t>一个 </a:t>
            </a:r>
            <a:r>
              <a:rPr lang="en-US" altLang="zh-CN" dirty="0">
                <a:solidFill>
                  <a:prstClr val="black"/>
                </a:solidFill>
              </a:rPr>
              <a:t>task </a:t>
            </a:r>
            <a:r>
              <a:rPr lang="zh-CN" altLang="en-US" dirty="0">
                <a:solidFill>
                  <a:prstClr val="black"/>
                </a:solidFill>
              </a:rPr>
              <a:t>才会</a:t>
            </a:r>
            <a:r>
              <a:rPr lang="zh-CN" altLang="en-US" dirty="0" smtClean="0">
                <a:solidFill>
                  <a:prstClr val="black"/>
                </a:solidFill>
              </a:rPr>
              <a:t>执行。有</a:t>
            </a:r>
            <a:r>
              <a:rPr lang="zh-CN" altLang="en-US" dirty="0">
                <a:solidFill>
                  <a:prstClr val="black"/>
                </a:solidFill>
              </a:rPr>
              <a:t>一点需要明白的是（很重要</a:t>
            </a:r>
            <a:r>
              <a:rPr lang="zh-CN" altLang="en-US" dirty="0" smtClean="0">
                <a:solidFill>
                  <a:prstClr val="black"/>
                </a:solidFill>
              </a:rPr>
              <a:t>），在</a:t>
            </a:r>
            <a:r>
              <a:rPr lang="zh-CN" altLang="en-US" dirty="0">
                <a:solidFill>
                  <a:prstClr val="black"/>
                </a:solidFill>
              </a:rPr>
              <a:t>一个 </a:t>
            </a:r>
            <a:r>
              <a:rPr lang="en-US" altLang="zh-CN" dirty="0">
                <a:solidFill>
                  <a:prstClr val="black"/>
                </a:solidFill>
              </a:rPr>
              <a:t>play </a:t>
            </a:r>
            <a:r>
              <a:rPr lang="zh-CN" altLang="en-US" dirty="0" smtClean="0">
                <a:solidFill>
                  <a:prstClr val="black"/>
                </a:solidFill>
              </a:rPr>
              <a:t>之中，所有 </a:t>
            </a:r>
            <a:r>
              <a:rPr lang="en-US" altLang="zh-CN" dirty="0">
                <a:solidFill>
                  <a:prstClr val="black"/>
                </a:solidFill>
              </a:rPr>
              <a:t>hosts </a:t>
            </a:r>
            <a:r>
              <a:rPr lang="zh-CN" altLang="en-US" dirty="0">
                <a:solidFill>
                  <a:prstClr val="black"/>
                </a:solidFill>
              </a:rPr>
              <a:t>会获取相同的任务</a:t>
            </a:r>
            <a:r>
              <a:rPr lang="zh-CN" altLang="en-US" dirty="0" smtClean="0">
                <a:solidFill>
                  <a:prstClr val="black"/>
                </a:solidFill>
              </a:rPr>
              <a:t>指令，这</a:t>
            </a:r>
            <a:r>
              <a:rPr lang="zh-CN" altLang="en-US" dirty="0">
                <a:solidFill>
                  <a:prstClr val="black"/>
                </a:solidFill>
              </a:rPr>
              <a:t>是 </a:t>
            </a:r>
            <a:r>
              <a:rPr lang="en-US" altLang="zh-CN" dirty="0">
                <a:solidFill>
                  <a:prstClr val="black"/>
                </a:solidFill>
              </a:rPr>
              <a:t>play </a:t>
            </a:r>
            <a:r>
              <a:rPr lang="zh-CN" altLang="en-US" dirty="0">
                <a:solidFill>
                  <a:prstClr val="black"/>
                </a:solidFill>
              </a:rPr>
              <a:t>的一个目的</a:t>
            </a:r>
            <a:r>
              <a:rPr lang="zh-CN" altLang="en-US" dirty="0" smtClean="0">
                <a:solidFill>
                  <a:prstClr val="black"/>
                </a:solidFill>
              </a:rPr>
              <a:t>所在，也就是</a:t>
            </a:r>
            <a:r>
              <a:rPr lang="zh-CN" altLang="en-US" dirty="0">
                <a:solidFill>
                  <a:prstClr val="black"/>
                </a:solidFill>
              </a:rPr>
              <a:t>将一组选出的 </a:t>
            </a:r>
            <a:r>
              <a:rPr lang="en-US" altLang="zh-CN" dirty="0">
                <a:solidFill>
                  <a:prstClr val="black"/>
                </a:solidFill>
              </a:rPr>
              <a:t>hosts </a:t>
            </a:r>
            <a:r>
              <a:rPr lang="zh-CN" altLang="en-US" dirty="0">
                <a:solidFill>
                  <a:prstClr val="black"/>
                </a:solidFill>
              </a:rPr>
              <a:t>映射到 </a:t>
            </a:r>
            <a:r>
              <a:rPr lang="en-US" altLang="zh-CN" dirty="0" smtClean="0">
                <a:solidFill>
                  <a:prstClr val="black"/>
                </a:solidFill>
              </a:rPr>
              <a:t>task</a:t>
            </a:r>
            <a:r>
              <a:rPr lang="zh-CN" altLang="en-US" dirty="0">
                <a:solidFill>
                  <a:prstClr val="black"/>
                </a:solidFill>
              </a:rPr>
              <a:t>。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zh-CN" altLang="en-US" dirty="0">
                <a:solidFill>
                  <a:prstClr val="black"/>
                </a:solidFill>
              </a:rPr>
              <a:t>每个 </a:t>
            </a:r>
            <a:r>
              <a:rPr lang="en-US" altLang="zh-CN" dirty="0">
                <a:solidFill>
                  <a:prstClr val="black"/>
                </a:solidFill>
              </a:rPr>
              <a:t>task </a:t>
            </a:r>
            <a:r>
              <a:rPr lang="zh-CN" altLang="en-US" dirty="0">
                <a:solidFill>
                  <a:prstClr val="black"/>
                </a:solidFill>
              </a:rPr>
              <a:t>的目标在于执行一个 </a:t>
            </a:r>
            <a:r>
              <a:rPr lang="en-US" altLang="zh-CN" dirty="0" err="1" smtClean="0">
                <a:solidFill>
                  <a:prstClr val="black"/>
                </a:solidFill>
              </a:rPr>
              <a:t>moudle</a:t>
            </a:r>
            <a:r>
              <a:rPr lang="zh-CN" altLang="en-US" dirty="0" smtClean="0">
                <a:solidFill>
                  <a:prstClr val="black"/>
                </a:solidFill>
              </a:rPr>
              <a:t>，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zh-CN" altLang="en-US" dirty="0">
                <a:solidFill>
                  <a:prstClr val="black"/>
                </a:solidFill>
              </a:rPr>
              <a:t>通常是带有特定的参数来</a:t>
            </a:r>
            <a:r>
              <a:rPr lang="zh-CN" altLang="en-US" dirty="0" smtClean="0">
                <a:solidFill>
                  <a:prstClr val="black"/>
                </a:solidFill>
              </a:rPr>
              <a:t>执行。在</a:t>
            </a:r>
            <a:r>
              <a:rPr lang="zh-CN" altLang="en-US" dirty="0">
                <a:solidFill>
                  <a:prstClr val="black"/>
                </a:solidFill>
              </a:rPr>
              <a:t>参数中可以使用</a:t>
            </a:r>
            <a:r>
              <a:rPr lang="zh-CN" altLang="en-US" dirty="0" smtClean="0">
                <a:solidFill>
                  <a:prstClr val="black"/>
                </a:solidFill>
              </a:rPr>
              <a:t>变量。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zh-CN" altLang="en-US" dirty="0">
                <a:solidFill>
                  <a:prstClr val="black"/>
                </a:solidFill>
              </a:rPr>
              <a:t>每一个 </a:t>
            </a:r>
            <a:r>
              <a:rPr lang="en-US" altLang="zh-CN" dirty="0">
                <a:solidFill>
                  <a:prstClr val="black"/>
                </a:solidFill>
              </a:rPr>
              <a:t>task </a:t>
            </a:r>
            <a:r>
              <a:rPr lang="zh-CN" altLang="en-US" dirty="0">
                <a:solidFill>
                  <a:prstClr val="black"/>
                </a:solidFill>
              </a:rPr>
              <a:t>必须有一个名称 </a:t>
            </a:r>
            <a:r>
              <a:rPr lang="en-US" altLang="zh-CN" i="1" dirty="0" smtClean="0">
                <a:solidFill>
                  <a:prstClr val="black"/>
                </a:solidFill>
              </a:rPr>
              <a:t>name</a:t>
            </a:r>
            <a:r>
              <a:rPr lang="zh-CN" altLang="en-US" dirty="0" smtClean="0">
                <a:solidFill>
                  <a:prstClr val="black"/>
                </a:solidFill>
              </a:rPr>
              <a:t>，这样</a:t>
            </a:r>
            <a:r>
              <a:rPr lang="zh-CN" altLang="en-US" dirty="0">
                <a:solidFill>
                  <a:prstClr val="black"/>
                </a:solidFill>
              </a:rPr>
              <a:t>在运行 </a:t>
            </a:r>
            <a:r>
              <a:rPr lang="en-US" altLang="zh-CN" dirty="0">
                <a:solidFill>
                  <a:prstClr val="black"/>
                </a:solidFill>
              </a:rPr>
              <a:t>playbook </a:t>
            </a:r>
            <a:r>
              <a:rPr lang="zh-CN" altLang="en-US" dirty="0" smtClean="0">
                <a:solidFill>
                  <a:prstClr val="black"/>
                </a:solidFill>
              </a:rPr>
              <a:t>时，从</a:t>
            </a:r>
            <a:r>
              <a:rPr lang="zh-CN" altLang="en-US" dirty="0">
                <a:solidFill>
                  <a:prstClr val="black"/>
                </a:solidFill>
              </a:rPr>
              <a:t>其输出的任务执行信息中可以很好的辨别出是属于哪一个 </a:t>
            </a:r>
            <a:r>
              <a:rPr lang="en-US" altLang="zh-CN" dirty="0">
                <a:solidFill>
                  <a:prstClr val="black"/>
                </a:solidFill>
              </a:rPr>
              <a:t>task </a:t>
            </a:r>
            <a:r>
              <a:rPr lang="zh-CN" altLang="en-US" dirty="0" smtClean="0">
                <a:solidFill>
                  <a:prstClr val="black"/>
                </a:solidFill>
              </a:rPr>
              <a:t>的。</a:t>
            </a:r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896" y="2471979"/>
            <a:ext cx="6638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424134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41915</TotalTime>
  <Words>1318</Words>
  <Application>Microsoft Office PowerPoint</Application>
  <PresentationFormat>全屏显示(4:3)</PresentationFormat>
  <Paragraphs>228</Paragraphs>
  <Slides>23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自定义设计方案</vt:lpstr>
      <vt:lpstr>1_自定义设计方案</vt:lpstr>
      <vt:lpstr>Ansible配置管理与应用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杭州海康威视数字技术股份有限公司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海康威视密级标识PPT模板</dc:title>
  <dc:creator>韩少凡</dc:creator>
  <cp:lastModifiedBy>AutoBVT</cp:lastModifiedBy>
  <cp:revision>180</cp:revision>
  <cp:lastPrinted>2011-04-14T06:54:53Z</cp:lastPrinted>
  <dcterms:created xsi:type="dcterms:W3CDTF">2010-09-30T06:00:50Z</dcterms:created>
  <dcterms:modified xsi:type="dcterms:W3CDTF">2017-01-03T10:21:03Z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(4)eV6LEU0Cvzh5CKHqgYceVDvqWE7tHnM1iIGRNCnEQqejeMGnUcVwgYcPmJEpw7CPJdUbmaGA_x000d_
syeH/xW0pFyFwUAnx4LvqLO/wdfm9VuzrnusmRJIPLNCJY4pq0Ny4RKmHDEHRyb945qP8jtX_x000d_
vYtzc/ilyhO/Jor/UWyieWTjNzaf53RYmbheOxd+y/Hb0i/V/sqy5REEjyUm8Ek1cAOG6wpz_x000d_
nPOHof7aR0NbBzdCCi</vt:lpwstr>
  </property>
  <property fmtid="{D5CDD505-2E9C-101B-9397-08002B2CF9AE}" pid="3" name="_ms_pID_7253431">
    <vt:lpwstr>Te/DV6gDd3/NXzThvsgkGv1g863yaiURQPAYP2ACh+RSiIOcs1sWsc_x000d_
WW+MUvEdsR6kinbYWHTMcMGDYETQO7D314i44zHOViQXBaVRcR09ehh/vJUaV+lxqnz/MwuF_x000d_
oZkU338F7YM3JV5aLZYaAOKi1mfPUwExx64nDCeK1Lucouhzl5NOa60JBvV6bFtycjjkw2A6_x000d_
vjf4R6GA8shkvp+vZkFnuMbXLpWcPRfl3OHw</vt:lpwstr>
  </property>
  <property fmtid="{D5CDD505-2E9C-101B-9397-08002B2CF9AE}" pid="4" name="_ms_pID_7253432">
    <vt:lpwstr>fXC0YuVtzK39r3mHzmfpMkP5T9Uj98B4p+Hu_x000d_
aeoAoQm99lRcYfUEuidMdeJxl5EjKjZ7XwlRg7Kd5j1CxEgy3S0qVigp9TNjJUP4IyZ5zjk+_x000d_
z5EWTBcp++u28otYyDJSEJ6c9DWGoMnL5IuOpkUFYr+28kqCnFhAiJMwKsUK0LHJXUY7ye0Q_x000d_
uBTwkIh16GZ3Wzd5Q2zKFy8Nq7lWjbnMNqfZ/AaB39YAdQI+49He3t</vt:lpwstr>
  </property>
  <property fmtid="{D5CDD505-2E9C-101B-9397-08002B2CF9AE}" pid="5" name="_ms_pID_7253433">
    <vt:lpwstr>fryPT8P6yPJJJuYmhZ_x000d_
GL/yYy87XYse2gmTTr6M40cpmCQfO9i9IEJ0cuRllCZl4iVqyO/kt2AjsjZOVRBrdjx4ZP3K_x000d_
uqU+uSM65krgjShVNEGaTnG+XJFKgX5fTRsItBicWKr4PVItvwl4rds1typVzg==</vt:lpwstr>
  </property>
  <property fmtid="{D5CDD505-2E9C-101B-9397-08002B2CF9AE}" pid="6" name="_ms_pID_7253434">
    <vt:lpwstr>_x000d_ oAHraNtVrDQrDzyF9vG8tKfiMAfeiLf3iHbrjDg8u7Cx0ltFsg5Je6FFVrJcWkC1wu9bdN+/_x000d_ F0GJWnuYg6LMQNrZsNFNXq0/DZipVQUb62O0TZBBEZkJBzl/NtCcb842JCcVhdXVWbTdo3XL_x000d_ VEL/9X3rDGpvvWWN5+ywJxzRA8udEkidb1zWkecNSYWdSjtafO1i2I3S142/xVHampGL8NaC_x000d_</vt:lpwstr>
  </property>
  <property fmtid="{D5CDD505-2E9C-101B-9397-08002B2CF9AE}" pid="7" name="sflag">
    <vt:lpwstr>1391947835</vt:lpwstr>
  </property>
</Properties>
</file>