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handoutMasterIdLst>
    <p:handoutMasterId r:id="rId99"/>
  </p:handoutMasterIdLst>
  <p:sldIdLst>
    <p:sldId id="256" r:id="rId2"/>
    <p:sldId id="285" r:id="rId3"/>
    <p:sldId id="261" r:id="rId4"/>
    <p:sldId id="257" r:id="rId5"/>
    <p:sldId id="258" r:id="rId6"/>
    <p:sldId id="259" r:id="rId7"/>
    <p:sldId id="260" r:id="rId8"/>
    <p:sldId id="266" r:id="rId9"/>
    <p:sldId id="267" r:id="rId10"/>
    <p:sldId id="268" r:id="rId11"/>
    <p:sldId id="335" r:id="rId12"/>
    <p:sldId id="338" r:id="rId13"/>
    <p:sldId id="336" r:id="rId14"/>
    <p:sldId id="339" r:id="rId15"/>
    <p:sldId id="357" r:id="rId16"/>
    <p:sldId id="340" r:id="rId17"/>
    <p:sldId id="341" r:id="rId18"/>
    <p:sldId id="342" r:id="rId19"/>
    <p:sldId id="343" r:id="rId20"/>
    <p:sldId id="344" r:id="rId21"/>
    <p:sldId id="345" r:id="rId22"/>
    <p:sldId id="346" r:id="rId23"/>
    <p:sldId id="347" r:id="rId24"/>
    <p:sldId id="348" r:id="rId25"/>
    <p:sldId id="349" r:id="rId26"/>
    <p:sldId id="350" r:id="rId27"/>
    <p:sldId id="262" r:id="rId28"/>
    <p:sldId id="263" r:id="rId29"/>
    <p:sldId id="264" r:id="rId30"/>
    <p:sldId id="265" r:id="rId31"/>
    <p:sldId id="269" r:id="rId32"/>
    <p:sldId id="270" r:id="rId33"/>
    <p:sldId id="271" r:id="rId34"/>
    <p:sldId id="353" r:id="rId35"/>
    <p:sldId id="358"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 id="286" r:id="rId53"/>
    <p:sldId id="287" r:id="rId54"/>
    <p:sldId id="288" r:id="rId55"/>
    <p:sldId id="289" r:id="rId56"/>
    <p:sldId id="290" r:id="rId57"/>
    <p:sldId id="291" r:id="rId58"/>
    <p:sldId id="292" r:id="rId59"/>
    <p:sldId id="293" r:id="rId60"/>
    <p:sldId id="294" r:id="rId61"/>
    <p:sldId id="319" r:id="rId62"/>
    <p:sldId id="330" r:id="rId63"/>
    <p:sldId id="272" r:id="rId64"/>
    <p:sldId id="273" r:id="rId65"/>
    <p:sldId id="274" r:id="rId66"/>
    <p:sldId id="275" r:id="rId67"/>
    <p:sldId id="276" r:id="rId68"/>
    <p:sldId id="277" r:id="rId69"/>
    <p:sldId id="278" r:id="rId70"/>
    <p:sldId id="279" r:id="rId71"/>
    <p:sldId id="376" r:id="rId72"/>
    <p:sldId id="280" r:id="rId73"/>
    <p:sldId id="281" r:id="rId74"/>
    <p:sldId id="282" r:id="rId75"/>
    <p:sldId id="283" r:id="rId76"/>
    <p:sldId id="284" r:id="rId77"/>
    <p:sldId id="332" r:id="rId78"/>
    <p:sldId id="297" r:id="rId79"/>
    <p:sldId id="298" r:id="rId80"/>
    <p:sldId id="299" r:id="rId81"/>
    <p:sldId id="300" r:id="rId82"/>
    <p:sldId id="301" r:id="rId83"/>
    <p:sldId id="302" r:id="rId84"/>
    <p:sldId id="303" r:id="rId85"/>
    <p:sldId id="304" r:id="rId86"/>
    <p:sldId id="305" r:id="rId87"/>
    <p:sldId id="306" r:id="rId88"/>
    <p:sldId id="307" r:id="rId89"/>
    <p:sldId id="308" r:id="rId90"/>
    <p:sldId id="309" r:id="rId91"/>
    <p:sldId id="310" r:id="rId92"/>
    <p:sldId id="311" r:id="rId93"/>
    <p:sldId id="312" r:id="rId94"/>
    <p:sldId id="313" r:id="rId95"/>
    <p:sldId id="316" r:id="rId96"/>
    <p:sldId id="317" r:id="rId9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09" autoAdjust="0"/>
  </p:normalViewPr>
  <p:slideViewPr>
    <p:cSldViewPr snapToGrid="0">
      <p:cViewPr varScale="1">
        <p:scale>
          <a:sx n="85" d="100"/>
          <a:sy n="85" d="100"/>
        </p:scale>
        <p:origin x="300" y="54"/>
      </p:cViewPr>
      <p:guideLst/>
    </p:cSldViewPr>
  </p:slideViewPr>
  <p:notesTextViewPr>
    <p:cViewPr>
      <p:scale>
        <a:sx n="1" d="1"/>
        <a:sy n="1" d="1"/>
      </p:scale>
      <p:origin x="0" y="0"/>
    </p:cViewPr>
  </p:notesText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E09C8E-106E-4ACB-ADA3-28FF7C635EE9}" type="datetimeFigureOut">
              <a:rPr lang="zh-CN" altLang="en-US" smtClean="0"/>
              <a:t>2016/10/17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A5248C-5F16-45AE-A49B-F1BD599EF9E1}" type="slidenum">
              <a:rPr lang="zh-CN" altLang="en-US" smtClean="0"/>
              <a:t>‹#›</a:t>
            </a:fld>
            <a:endParaRPr lang="zh-CN" altLang="en-US"/>
          </a:p>
        </p:txBody>
      </p:sp>
    </p:spTree>
    <p:extLst>
      <p:ext uri="{BB962C8B-B14F-4D97-AF65-F5344CB8AC3E}">
        <p14:creationId xmlns:p14="http://schemas.microsoft.com/office/powerpoint/2010/main" val="2259041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93A71-2D69-4878-8ABE-6C9581E16C70}" type="datetimeFigureOut">
              <a:rPr lang="zh-CN" altLang="en-US" smtClean="0"/>
              <a:t>2016/10/17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EB8F7-AA16-4015-9693-943D02DE7C4C}" type="slidenum">
              <a:rPr lang="zh-CN" altLang="en-US" smtClean="0"/>
              <a:t>‹#›</a:t>
            </a:fld>
            <a:endParaRPr lang="zh-CN" altLang="en-US"/>
          </a:p>
        </p:txBody>
      </p:sp>
    </p:spTree>
    <p:extLst>
      <p:ext uri="{BB962C8B-B14F-4D97-AF65-F5344CB8AC3E}">
        <p14:creationId xmlns:p14="http://schemas.microsoft.com/office/powerpoint/2010/main" val="4108750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lib.csdn.net/base/mysql"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lib.csdn.net/base/redi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ordpress.redirectingat.com/?id=725X1342&amp;site=varchitectthoughts.wordpress.com&amp;xs=1&amp;isjs=1&amp;url=http://www.vmware.com/products/vsphere/features/drs-dpm&amp;xguid=1d9204bd07663e5f9ea0dd30373503c1&amp;xuuid=2fd1c0d399d172da1ffd0c4fecbff774&amp;xsessid=e67353eeda490b34a26e2fb37a2d7517&amp;xcreo=0&amp;xed=0&amp;sref=http://cloudarchitectmusings.com/2015/03/26/digging-deeper-into-apache-mesos/&amp;xtz=-480"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1</a:t>
            </a:fld>
            <a:endParaRPr lang="zh-CN" altLang="en-US"/>
          </a:p>
        </p:txBody>
      </p:sp>
    </p:spTree>
    <p:extLst>
      <p:ext uri="{BB962C8B-B14F-4D97-AF65-F5344CB8AC3E}">
        <p14:creationId xmlns:p14="http://schemas.microsoft.com/office/powerpoint/2010/main" val="84243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http://sortbenchmark.org/</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16</a:t>
            </a:fld>
            <a:endParaRPr lang="zh-CN" altLang="en-US"/>
          </a:p>
        </p:txBody>
      </p:sp>
    </p:spTree>
    <p:extLst>
      <p:ext uri="{BB962C8B-B14F-4D97-AF65-F5344CB8AC3E}">
        <p14:creationId xmlns:p14="http://schemas.microsoft.com/office/powerpoint/2010/main" val="3058503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baseline="0" dirty="0" smtClean="0">
                <a:solidFill>
                  <a:schemeClr val="tx1"/>
                </a:solidFill>
                <a:latin typeface="+mn-lt"/>
                <a:ea typeface="+mn-ea"/>
                <a:cs typeface="+mn-cs"/>
              </a:rPr>
              <a:t>在分布式存储系统中，这些常见错误事件都有哪些，会造成什么样的影响呢，我归纳为以下</a:t>
            </a:r>
            <a:r>
              <a:rPr lang="en-US" altLang="zh-CN" sz="1200" b="1" i="0" u="none" strike="noStrike" kern="1200" baseline="0" dirty="0" smtClean="0">
                <a:solidFill>
                  <a:schemeClr val="tx1"/>
                </a:solidFill>
                <a:latin typeface="+mn-lt"/>
                <a:ea typeface="+mn-ea"/>
                <a:cs typeface="+mn-cs"/>
              </a:rPr>
              <a:t>9</a:t>
            </a:r>
            <a:r>
              <a:rPr lang="zh-CN" altLang="en-US" sz="1200" b="1" i="0" u="none" strike="noStrike" kern="1200" baseline="0" dirty="0" smtClean="0">
                <a:solidFill>
                  <a:schemeClr val="tx1"/>
                </a:solidFill>
                <a:latin typeface="+mn-lt"/>
                <a:ea typeface="+mn-ea"/>
                <a:cs typeface="+mn-cs"/>
              </a:rPr>
              <a:t>种。</a:t>
            </a:r>
          </a:p>
          <a:p>
            <a:r>
              <a:rPr lang="zh-CN" altLang="en-US" sz="1200" b="1" i="0" u="none" strike="noStrike" kern="1200" baseline="0" dirty="0" smtClean="0">
                <a:solidFill>
                  <a:schemeClr val="tx1"/>
                </a:solidFill>
                <a:latin typeface="+mn-lt"/>
                <a:ea typeface="+mn-ea"/>
                <a:cs typeface="+mn-cs"/>
              </a:rPr>
              <a:t>第一种是磁盘机器损坏：</a:t>
            </a:r>
            <a:r>
              <a:rPr lang="zh-CN" altLang="en-US" sz="1200" b="0" i="0" u="none" strike="noStrike" kern="1200" baseline="0" dirty="0" smtClean="0">
                <a:solidFill>
                  <a:schemeClr val="tx1"/>
                </a:solidFill>
                <a:latin typeface="+mn-lt"/>
                <a:ea typeface="+mn-ea"/>
                <a:cs typeface="+mn-cs"/>
              </a:rPr>
              <a:t>在下面的动画中表现了，随着机器和磁盘数量增多，磁盘损坏和机器宕机的时间变成了常见问题。</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目前虽然不同厂商不同型号的</a:t>
            </a:r>
            <a:r>
              <a:rPr lang="en-US" altLang="zh-CN" sz="1200" b="0" i="0" u="none" strike="noStrike" kern="1200" baseline="0" dirty="0" smtClean="0">
                <a:solidFill>
                  <a:schemeClr val="tx1"/>
                </a:solidFill>
                <a:latin typeface="+mn-lt"/>
                <a:ea typeface="+mn-ea"/>
                <a:cs typeface="+mn-cs"/>
              </a:rPr>
              <a:t>SATA</a:t>
            </a:r>
            <a:r>
              <a:rPr lang="zh-CN" altLang="en-US" sz="1200" b="0" i="0" u="none" strike="noStrike" kern="1200" baseline="0" dirty="0" smtClean="0">
                <a:solidFill>
                  <a:schemeClr val="tx1"/>
                </a:solidFill>
                <a:latin typeface="+mn-lt"/>
                <a:ea typeface="+mn-ea"/>
                <a:cs typeface="+mn-cs"/>
              </a:rPr>
              <a:t>磁盘损坏率有差别，但大部分磁盘的年损坏率在</a:t>
            </a:r>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左右，这意味着</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千台机器的集群中每天有</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到</a:t>
            </a:r>
            <a:r>
              <a:rPr lang="en-US" altLang="zh-CN" sz="1200" b="0" i="0" u="none" strike="noStrike" kern="1200" baseline="0" dirty="0" smtClean="0">
                <a:solidFill>
                  <a:schemeClr val="tx1"/>
                </a:solidFill>
                <a:latin typeface="+mn-lt"/>
                <a:ea typeface="+mn-ea"/>
                <a:cs typeface="+mn-cs"/>
              </a:rPr>
              <a:t>6</a:t>
            </a:r>
            <a:r>
              <a:rPr lang="zh-CN" altLang="en-US" sz="1200" b="0" i="0" u="none" strike="noStrike" kern="1200" baseline="0" dirty="0" smtClean="0">
                <a:solidFill>
                  <a:schemeClr val="tx1"/>
                </a:solidFill>
                <a:latin typeface="+mn-lt"/>
                <a:ea typeface="+mn-ea"/>
                <a:cs typeface="+mn-cs"/>
              </a:rPr>
              <a:t>块磁盘损坏，磁盘上的数据在损坏后会丢失，所以需要对上面的数据做紧急复制来保证数据可靠。机器日宕机率是万分之⼀左右，在</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千台的集群中，每两天就会有一台机器异常宕机，一旦出现宕机，</a:t>
            </a:r>
            <a:r>
              <a:rPr lang="en-US" altLang="zh-CN" sz="1200" b="0" i="0" u="none" strike="noStrike" kern="1200" baseline="0" dirty="0" smtClean="0">
                <a:solidFill>
                  <a:schemeClr val="tx1"/>
                </a:solidFill>
                <a:latin typeface="+mn-lt"/>
                <a:ea typeface="+mn-ea"/>
                <a:cs typeface="+mn-cs"/>
              </a:rPr>
              <a:t>IO</a:t>
            </a:r>
            <a:r>
              <a:rPr lang="zh-CN" altLang="en-US" sz="1200" b="0" i="0" u="none" strike="noStrike" kern="1200" baseline="0" dirty="0" smtClean="0">
                <a:solidFill>
                  <a:schemeClr val="tx1"/>
                </a:solidFill>
                <a:latin typeface="+mn-lt"/>
                <a:ea typeface="+mn-ea"/>
                <a:cs typeface="+mn-cs"/>
              </a:rPr>
              <a:t>流量需要自动导向到其他机器上的存储节点上。</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18</a:t>
            </a:fld>
            <a:endParaRPr lang="zh-CN" altLang="en-US"/>
          </a:p>
        </p:txBody>
      </p:sp>
    </p:spTree>
    <p:extLst>
      <p:ext uri="{BB962C8B-B14F-4D97-AF65-F5344CB8AC3E}">
        <p14:creationId xmlns:p14="http://schemas.microsoft.com/office/powerpoint/2010/main" val="1573564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在下面的动画中表现了数据在</a:t>
            </a:r>
            <a:r>
              <a:rPr lang="en-US" altLang="zh-CN" sz="1200" b="0" i="0" u="none" strike="noStrike" kern="1200" baseline="0" dirty="0" smtClean="0">
                <a:solidFill>
                  <a:schemeClr val="tx1"/>
                </a:solidFill>
                <a:latin typeface="+mn-lt"/>
                <a:ea typeface="+mn-ea"/>
                <a:cs typeface="+mn-cs"/>
              </a:rPr>
              <a:t>Raid</a:t>
            </a:r>
            <a:r>
              <a:rPr lang="zh-CN" altLang="en-US" sz="1200" b="0" i="0" u="none" strike="noStrike" kern="1200" baseline="0" dirty="0" smtClean="0">
                <a:solidFill>
                  <a:schemeClr val="tx1"/>
                </a:solidFill>
                <a:latin typeface="+mn-lt"/>
                <a:ea typeface="+mn-ea"/>
                <a:cs typeface="+mn-cs"/>
              </a:rPr>
              <a:t>卡放电和充电周期内对写入数据不同处理方法，放电周期内，数据写入到</a:t>
            </a:r>
            <a:r>
              <a:rPr lang="en-US" altLang="zh-CN" sz="1200" b="0" i="0" u="none" strike="noStrike" kern="1200" baseline="0" dirty="0" smtClean="0">
                <a:solidFill>
                  <a:schemeClr val="tx1"/>
                </a:solidFill>
                <a:latin typeface="+mn-lt"/>
                <a:ea typeface="+mn-ea"/>
                <a:cs typeface="+mn-cs"/>
              </a:rPr>
              <a:t>raid</a:t>
            </a:r>
            <a:r>
              <a:rPr lang="zh-CN" altLang="en-US" sz="1200" b="0" i="0" u="none" strike="noStrike" kern="1200" baseline="0" dirty="0" smtClean="0">
                <a:solidFill>
                  <a:schemeClr val="tx1"/>
                </a:solidFill>
                <a:latin typeface="+mn-lt"/>
                <a:ea typeface="+mn-ea"/>
                <a:cs typeface="+mn-cs"/>
              </a:rPr>
              <a:t>卡</a:t>
            </a:r>
            <a:r>
              <a:rPr lang="en-US" altLang="zh-CN" sz="1200" b="0" i="0" u="none" strike="noStrike" kern="1200" baseline="0" dirty="0" smtClean="0">
                <a:solidFill>
                  <a:schemeClr val="tx1"/>
                </a:solidFill>
                <a:latin typeface="+mn-lt"/>
                <a:ea typeface="+mn-ea"/>
                <a:cs typeface="+mn-cs"/>
              </a:rPr>
              <a:t>cache</a:t>
            </a:r>
            <a:r>
              <a:rPr lang="zh-CN" altLang="en-US" sz="1200" b="0" i="0" u="none" strike="noStrike" kern="1200" baseline="0" dirty="0" smtClean="0">
                <a:solidFill>
                  <a:schemeClr val="tx1"/>
                </a:solidFill>
                <a:latin typeface="+mn-lt"/>
                <a:ea typeface="+mn-ea"/>
                <a:cs typeface="+mn-cs"/>
              </a:rPr>
              <a:t>中即可返回写入成功，返回之后用</a:t>
            </a:r>
            <a:r>
              <a:rPr lang="en-US" altLang="zh-CN" sz="1200" b="0" i="0" u="none" strike="noStrike" kern="1200" baseline="0" dirty="0" smtClean="0">
                <a:solidFill>
                  <a:schemeClr val="tx1"/>
                </a:solidFill>
                <a:latin typeface="+mn-lt"/>
                <a:ea typeface="+mn-ea"/>
                <a:cs typeface="+mn-cs"/>
              </a:rPr>
              <a:t>batch</a:t>
            </a:r>
            <a:r>
              <a:rPr lang="zh-CN" altLang="en-US" sz="1200" b="0" i="0" u="none" strike="noStrike" kern="1200" baseline="0" dirty="0" smtClean="0">
                <a:solidFill>
                  <a:schemeClr val="tx1"/>
                </a:solidFill>
                <a:latin typeface="+mn-lt"/>
                <a:ea typeface="+mn-ea"/>
                <a:cs typeface="+mn-cs"/>
              </a:rPr>
              <a:t>方式异步将数据持久刷入到磁盘中来提高性能。但是在充电周期内，由于电池的保护作用消失，所以会跳过</a:t>
            </a:r>
            <a:r>
              <a:rPr lang="en-US" altLang="zh-CN" sz="1200" b="0" i="0" u="none" strike="noStrike" kern="1200" baseline="0" dirty="0" smtClean="0">
                <a:solidFill>
                  <a:schemeClr val="tx1"/>
                </a:solidFill>
                <a:latin typeface="+mn-lt"/>
                <a:ea typeface="+mn-ea"/>
                <a:cs typeface="+mn-cs"/>
              </a:rPr>
              <a:t>cache</a:t>
            </a:r>
            <a:r>
              <a:rPr lang="zh-CN" altLang="en-US" sz="1200" b="0" i="0" u="none" strike="noStrike" kern="1200" baseline="0" dirty="0" smtClean="0">
                <a:solidFill>
                  <a:schemeClr val="tx1"/>
                </a:solidFill>
                <a:latin typeface="+mn-lt"/>
                <a:ea typeface="+mn-ea"/>
                <a:cs typeface="+mn-cs"/>
              </a:rPr>
              <a:t>，直接将数据写入到低速的物理磁盘上导致性能下降。</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在分布式存储系统当中为了解决一些关键节点的性能和数据可靠性问题，通常会使用带</a:t>
            </a:r>
            <a:r>
              <a:rPr lang="en-US" altLang="zh-CN" sz="1200" b="0" i="0" u="none" strike="noStrike" kern="1200" baseline="0" dirty="0" smtClean="0">
                <a:solidFill>
                  <a:schemeClr val="tx1"/>
                </a:solidFill>
                <a:latin typeface="+mn-lt"/>
                <a:ea typeface="+mn-ea"/>
                <a:cs typeface="+mn-cs"/>
              </a:rPr>
              <a:t>Cache</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Raid</a:t>
            </a:r>
            <a:r>
              <a:rPr lang="zh-CN" altLang="en-US" sz="1200" b="0" i="0" u="none" strike="noStrike" kern="1200" baseline="0" dirty="0" smtClean="0">
                <a:solidFill>
                  <a:schemeClr val="tx1"/>
                </a:solidFill>
                <a:latin typeface="+mn-lt"/>
                <a:ea typeface="+mn-ea"/>
                <a:cs typeface="+mn-cs"/>
              </a:rPr>
              <a:t>卡。这个设备需要驱动程序，所以也存在缺陷，会在运</a:t>
            </a:r>
          </a:p>
          <a:p>
            <a:r>
              <a:rPr lang="zh-CN" altLang="en-US" sz="1200" b="0" i="0" u="none" strike="noStrike" kern="1200" baseline="0" dirty="0" smtClean="0">
                <a:solidFill>
                  <a:schemeClr val="tx1"/>
                </a:solidFill>
                <a:latin typeface="+mn-lt"/>
                <a:ea typeface="+mn-ea"/>
                <a:cs typeface="+mn-cs"/>
              </a:rPr>
              <a:t>行过程中崩溃导致所有磁盘操作失败。由于使用了易失性介质作为写数据的</a:t>
            </a:r>
            <a:r>
              <a:rPr lang="en-US" altLang="zh-CN" sz="1200" b="0" i="0" u="none" strike="noStrike" kern="1200" baseline="0" dirty="0" smtClean="0">
                <a:solidFill>
                  <a:schemeClr val="tx1"/>
                </a:solidFill>
                <a:latin typeface="+mn-lt"/>
                <a:ea typeface="+mn-ea"/>
                <a:cs typeface="+mn-cs"/>
              </a:rPr>
              <a:t>cache</a:t>
            </a:r>
            <a:r>
              <a:rPr lang="zh-CN" altLang="en-US" sz="1200" b="0" i="0" u="none" strike="noStrike" kern="1200" baseline="0" dirty="0" smtClean="0">
                <a:solidFill>
                  <a:schemeClr val="tx1"/>
                </a:solidFill>
                <a:latin typeface="+mn-lt"/>
                <a:ea typeface="+mn-ea"/>
                <a:cs typeface="+mn-cs"/>
              </a:rPr>
              <a:t>，所以在掉电的情况下会电池保证数据能写入到磁盘上；电池都有充放电周期，在充电周期内会导致驱动程序自动将数据</a:t>
            </a:r>
            <a:r>
              <a:rPr lang="en-US" altLang="zh-CN" sz="1200" b="0" i="0" u="none" strike="noStrike" kern="1200" baseline="0" dirty="0" smtClean="0">
                <a:solidFill>
                  <a:schemeClr val="tx1"/>
                </a:solidFill>
                <a:latin typeface="+mn-lt"/>
                <a:ea typeface="+mn-ea"/>
                <a:cs typeface="+mn-cs"/>
              </a:rPr>
              <a:t>cache</a:t>
            </a:r>
            <a:r>
              <a:rPr lang="zh-CN" altLang="en-US" sz="1200" b="0" i="0" u="none" strike="noStrike" kern="1200" baseline="0" dirty="0" smtClean="0">
                <a:solidFill>
                  <a:schemeClr val="tx1"/>
                </a:solidFill>
                <a:latin typeface="+mn-lt"/>
                <a:ea typeface="+mn-ea"/>
                <a:cs typeface="+mn-cs"/>
              </a:rPr>
              <a:t>禁止，直接将数据以写透的方式写入到磁盘上，带来</a:t>
            </a:r>
            <a:r>
              <a:rPr lang="en-US" altLang="zh-CN" sz="1200" b="0" i="0" u="none" strike="noStrike" kern="1200" baseline="0" dirty="0" smtClean="0">
                <a:solidFill>
                  <a:schemeClr val="tx1"/>
                </a:solidFill>
                <a:latin typeface="+mn-lt"/>
                <a:ea typeface="+mn-ea"/>
                <a:cs typeface="+mn-cs"/>
              </a:rPr>
              <a:t>10</a:t>
            </a:r>
            <a:r>
              <a:rPr lang="zh-CN" altLang="en-US" sz="1200" b="0" i="0" u="none" strike="noStrike" kern="1200" baseline="0" dirty="0" smtClean="0">
                <a:solidFill>
                  <a:schemeClr val="tx1"/>
                </a:solidFill>
                <a:latin typeface="+mn-lt"/>
                <a:ea typeface="+mn-ea"/>
                <a:cs typeface="+mn-cs"/>
              </a:rPr>
              <a:t>倍以上的性能下降。在以上两种情况下，都需要系统节点能自动检测到异常并切换到其他机器，来防止服务停止或者服务质量下降。</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19</a:t>
            </a:fld>
            <a:endParaRPr lang="zh-CN" altLang="en-US"/>
          </a:p>
        </p:txBody>
      </p:sp>
    </p:spTree>
    <p:extLst>
      <p:ext uri="{BB962C8B-B14F-4D97-AF65-F5344CB8AC3E}">
        <p14:creationId xmlns:p14="http://schemas.microsoft.com/office/powerpoint/2010/main" val="1856069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20</a:t>
            </a:fld>
            <a:endParaRPr lang="zh-CN" altLang="en-US"/>
          </a:p>
        </p:txBody>
      </p:sp>
    </p:spTree>
    <p:extLst>
      <p:ext uri="{BB962C8B-B14F-4D97-AF65-F5344CB8AC3E}">
        <p14:creationId xmlns:p14="http://schemas.microsoft.com/office/powerpoint/2010/main" val="2992791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21</a:t>
            </a:fld>
            <a:endParaRPr lang="zh-CN" altLang="en-US"/>
          </a:p>
        </p:txBody>
      </p:sp>
    </p:spTree>
    <p:extLst>
      <p:ext uri="{BB962C8B-B14F-4D97-AF65-F5344CB8AC3E}">
        <p14:creationId xmlns:p14="http://schemas.microsoft.com/office/powerpoint/2010/main" val="2545406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22</a:t>
            </a:fld>
            <a:endParaRPr lang="zh-CN" altLang="en-US"/>
          </a:p>
        </p:txBody>
      </p:sp>
    </p:spTree>
    <p:extLst>
      <p:ext uri="{BB962C8B-B14F-4D97-AF65-F5344CB8AC3E}">
        <p14:creationId xmlns:p14="http://schemas.microsoft.com/office/powerpoint/2010/main" val="235015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在分布式系统中，很难保证多个节点间的时间是一致的，在左边的动画中表现了在分布式系统中如何保证时间同步，从中可以看出，</a:t>
            </a:r>
            <a:r>
              <a:rPr lang="en-US" altLang="zh-CN" sz="1200" b="0" i="0" u="none" strike="noStrike" kern="1200" baseline="0" dirty="0" smtClean="0">
                <a:solidFill>
                  <a:schemeClr val="tx1"/>
                </a:solidFill>
                <a:latin typeface="+mn-lt"/>
                <a:ea typeface="+mn-ea"/>
                <a:cs typeface="+mn-cs"/>
              </a:rPr>
              <a:t>NTP</a:t>
            </a:r>
            <a:r>
              <a:rPr lang="zh-CN" altLang="en-US" sz="1200" b="0" i="0" u="none" strike="noStrike" kern="1200" baseline="0" dirty="0" smtClean="0">
                <a:solidFill>
                  <a:schemeClr val="tx1"/>
                </a:solidFill>
                <a:latin typeface="+mn-lt"/>
                <a:ea typeface="+mn-ea"/>
                <a:cs typeface="+mn-cs"/>
              </a:rPr>
              <a:t>漂移等情况要求系统逻辑不能强依赖于时间精度和时钟同步，需要重新设置虚拟时钟来保证时序，达到数据一致性。在右边的动画中说明了，当一台机器的一块磁盘出现异常时，会导致整个机器的所有磁盘不可用，表现为操作系统</a:t>
            </a:r>
            <a:r>
              <a:rPr lang="en-US" altLang="zh-CN" sz="1200" b="0" i="0" u="none" strike="noStrike" kern="1200" baseline="0" dirty="0" smtClean="0">
                <a:solidFill>
                  <a:schemeClr val="tx1"/>
                </a:solidFill>
                <a:latin typeface="+mn-lt"/>
                <a:ea typeface="+mn-ea"/>
                <a:cs typeface="+mn-cs"/>
              </a:rPr>
              <a:t>IO</a:t>
            </a:r>
            <a:r>
              <a:rPr lang="zh-CN" altLang="en-US" sz="1200" b="0" i="0" u="none" strike="noStrike" kern="1200" baseline="0" dirty="0" smtClean="0">
                <a:solidFill>
                  <a:schemeClr val="tx1"/>
                </a:solidFill>
                <a:latin typeface="+mn-lt"/>
                <a:ea typeface="+mn-ea"/>
                <a:cs typeface="+mn-cs"/>
              </a:rPr>
              <a:t>线程进入</a:t>
            </a:r>
            <a:r>
              <a:rPr lang="en-US" altLang="zh-CN" sz="1200" b="0" i="0" u="none" strike="noStrike" kern="1200" baseline="0" dirty="0" smtClean="0">
                <a:solidFill>
                  <a:schemeClr val="tx1"/>
                </a:solidFill>
                <a:latin typeface="+mn-lt"/>
                <a:ea typeface="+mn-ea"/>
                <a:cs typeface="+mn-cs"/>
              </a:rPr>
              <a:t>D</a:t>
            </a:r>
            <a:r>
              <a:rPr lang="zh-CN" altLang="en-US" sz="1200" b="0" i="0" u="none" strike="noStrike" kern="1200" baseline="0" dirty="0" smtClean="0">
                <a:solidFill>
                  <a:schemeClr val="tx1"/>
                </a:solidFill>
                <a:latin typeface="+mn-lt"/>
                <a:ea typeface="+mn-ea"/>
                <a:cs typeface="+mn-cs"/>
              </a:rPr>
              <a:t>状态。在这种情况下，通常只能通过重启机器的方法来恢复服务，不但会导致整机不服务，还会导致</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中的数据丢失。</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23</a:t>
            </a:fld>
            <a:endParaRPr lang="zh-CN" altLang="en-US"/>
          </a:p>
        </p:txBody>
      </p:sp>
    </p:spTree>
    <p:extLst>
      <p:ext uri="{BB962C8B-B14F-4D97-AF65-F5344CB8AC3E}">
        <p14:creationId xmlns:p14="http://schemas.microsoft.com/office/powerpoint/2010/main" val="4109537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在离线计算场景通常会将分布式存储节点同计算节点放置在同一台机器上，业务上的热点随时都在变化和移动，造成了计算热点过度抢占存储节点的资源，给存储系统带来不稳定因素。在动画中的</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个应用分别消耗机器的一种资源，若恰好</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个业务调度到同一台机器，通常会导致机器不可用。通常会采用资源隔离和限制的方法来避免一个业务的计算过度消耗资源，同时分布式系统的客户端需要有主动绕过热点机器的功能来避免热点给整个系统带来的影响。</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24</a:t>
            </a:fld>
            <a:endParaRPr lang="zh-CN" altLang="en-US"/>
          </a:p>
        </p:txBody>
      </p:sp>
    </p:spTree>
    <p:extLst>
      <p:ext uri="{BB962C8B-B14F-4D97-AF65-F5344CB8AC3E}">
        <p14:creationId xmlns:p14="http://schemas.microsoft.com/office/powerpoint/2010/main" val="2178151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25</a:t>
            </a:fld>
            <a:endParaRPr lang="zh-CN" altLang="en-US"/>
          </a:p>
        </p:txBody>
      </p:sp>
    </p:spTree>
    <p:extLst>
      <p:ext uri="{BB962C8B-B14F-4D97-AF65-F5344CB8AC3E}">
        <p14:creationId xmlns:p14="http://schemas.microsoft.com/office/powerpoint/2010/main" val="90083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26</a:t>
            </a:fld>
            <a:endParaRPr lang="zh-CN" altLang="en-US"/>
          </a:p>
        </p:txBody>
      </p:sp>
    </p:spTree>
    <p:extLst>
      <p:ext uri="{BB962C8B-B14F-4D97-AF65-F5344CB8AC3E}">
        <p14:creationId xmlns:p14="http://schemas.microsoft.com/office/powerpoint/2010/main" val="315608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流程是：</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2</a:t>
            </a:fld>
            <a:endParaRPr lang="zh-CN" altLang="en-US"/>
          </a:p>
        </p:txBody>
      </p:sp>
    </p:spTree>
    <p:extLst>
      <p:ext uri="{BB962C8B-B14F-4D97-AF65-F5344CB8AC3E}">
        <p14:creationId xmlns:p14="http://schemas.microsoft.com/office/powerpoint/2010/main" val="2482028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平台已经搭建好，就需要开始写设计分布式的系统，开始写代码。</a:t>
            </a:r>
            <a:endParaRPr lang="en-US" altLang="zh-CN" dirty="0" smtClean="0"/>
          </a:p>
          <a:p>
            <a:r>
              <a:rPr lang="zh-CN" altLang="en-US" dirty="0" smtClean="0"/>
              <a:t>分区就是网络分区，可以理解为网络延迟。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27</a:t>
            </a:fld>
            <a:endParaRPr lang="zh-CN" altLang="en-US"/>
          </a:p>
        </p:txBody>
      </p:sp>
    </p:spTree>
    <p:extLst>
      <p:ext uri="{BB962C8B-B14F-4D97-AF65-F5344CB8AC3E}">
        <p14:creationId xmlns:p14="http://schemas.microsoft.com/office/powerpoint/2010/main" val="4003814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sz="1200" b="1" i="0" kern="1200" dirty="0" smtClean="0">
                <a:solidFill>
                  <a:schemeClr val="tx1"/>
                </a:solidFill>
                <a:latin typeface="+mn-lt"/>
                <a:ea typeface="+mn-ea"/>
                <a:cs typeface="+mn-cs"/>
              </a:rPr>
              <a:t>关注一致性和可用性的 </a:t>
            </a:r>
            <a:r>
              <a:rPr lang="en-US" altLang="zh-CN" sz="1200" b="1" i="0" kern="1200" dirty="0" smtClean="0">
                <a:solidFill>
                  <a:schemeClr val="tx1"/>
                </a:solidFill>
                <a:latin typeface="+mn-lt"/>
                <a:ea typeface="+mn-ea"/>
                <a:cs typeface="+mn-cs"/>
              </a:rPr>
              <a:t>(</a:t>
            </a:r>
            <a:r>
              <a:rPr lang="en-US" sz="1200" b="1" i="0" kern="1200" dirty="0" smtClean="0">
                <a:solidFill>
                  <a:schemeClr val="tx1"/>
                </a:solidFill>
                <a:latin typeface="+mn-lt"/>
                <a:ea typeface="+mn-ea"/>
                <a:cs typeface="+mn-cs"/>
              </a:rPr>
              <a:t>CA)</a:t>
            </a:r>
            <a:r>
              <a:rPr lang="en-US" dirty="0" smtClean="0"/>
              <a:t/>
            </a:r>
            <a:br>
              <a:rPr lang="en-US" dirty="0" smtClean="0"/>
            </a:br>
            <a:r>
              <a:rPr lang="zh-CN" altLang="en-US" sz="1200" b="0" i="0" kern="1200" dirty="0" smtClean="0">
                <a:solidFill>
                  <a:schemeClr val="tx1"/>
                </a:solidFill>
                <a:latin typeface="+mn-lt"/>
                <a:ea typeface="+mn-ea"/>
                <a:cs typeface="+mn-cs"/>
              </a:rPr>
              <a:t>这些数据库对于分区容忍性方面比较不感冒，主要采用复制</a:t>
            </a:r>
            <a:r>
              <a:rPr lang="en-US" altLang="zh-CN"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Replication)</a:t>
            </a:r>
            <a:r>
              <a:rPr lang="zh-CN" altLang="en-US" sz="1200" b="0" i="0" kern="1200" dirty="0" smtClean="0">
                <a:solidFill>
                  <a:schemeClr val="tx1"/>
                </a:solidFill>
                <a:latin typeface="+mn-lt"/>
                <a:ea typeface="+mn-ea"/>
                <a:cs typeface="+mn-cs"/>
              </a:rPr>
              <a:t>这种方式来保证数据的安全性，常见的</a:t>
            </a:r>
            <a:r>
              <a:rPr lang="en-US" sz="1200" b="0" i="0" kern="1200" dirty="0" smtClean="0">
                <a:solidFill>
                  <a:schemeClr val="tx1"/>
                </a:solidFill>
                <a:latin typeface="+mn-lt"/>
                <a:ea typeface="+mn-ea"/>
                <a:cs typeface="+mn-cs"/>
              </a:rPr>
              <a:t>CA</a:t>
            </a:r>
            <a:r>
              <a:rPr lang="zh-CN" altLang="en-US" sz="1200" b="0" i="0" kern="1200" dirty="0" smtClean="0">
                <a:solidFill>
                  <a:schemeClr val="tx1"/>
                </a:solidFill>
                <a:latin typeface="+mn-lt"/>
                <a:ea typeface="+mn-ea"/>
                <a:cs typeface="+mn-cs"/>
              </a:rPr>
              <a:t>系统有：</a:t>
            </a:r>
            <a:r>
              <a:rPr lang="zh-CN" altLang="en-US" dirty="0" smtClean="0"/>
              <a:t/>
            </a:r>
            <a:br>
              <a:rPr lang="zh-CN" altLang="en-US" dirty="0" smtClean="0"/>
            </a:br>
            <a:r>
              <a:rPr lang="en-US" altLang="zh-CN" sz="1200" b="0" i="0" kern="1200" dirty="0" smtClean="0">
                <a:solidFill>
                  <a:schemeClr val="tx1"/>
                </a:solidFill>
                <a:latin typeface="+mn-lt"/>
                <a:ea typeface="+mn-ea"/>
                <a:cs typeface="+mn-cs"/>
              </a:rPr>
              <a:t>1. </a:t>
            </a:r>
            <a:r>
              <a:rPr lang="zh-CN" altLang="en-US" sz="1200" b="0" i="0" kern="1200" dirty="0" smtClean="0">
                <a:solidFill>
                  <a:schemeClr val="tx1"/>
                </a:solidFill>
                <a:latin typeface="+mn-lt"/>
                <a:ea typeface="+mn-ea"/>
                <a:cs typeface="+mn-cs"/>
              </a:rPr>
              <a:t>传统关系型数据库，比如</a:t>
            </a:r>
            <a:r>
              <a:rPr lang="en-US" sz="1200" b="0" i="0" kern="1200" dirty="0" err="1" smtClean="0">
                <a:solidFill>
                  <a:schemeClr val="tx1"/>
                </a:solidFill>
                <a:latin typeface="+mn-lt"/>
                <a:ea typeface="+mn-ea"/>
                <a:cs typeface="+mn-cs"/>
              </a:rPr>
              <a:t>Postgres</a:t>
            </a:r>
            <a:r>
              <a:rPr lang="zh-CN" altLang="en-US" sz="1200" b="0" i="0" kern="1200" dirty="0" smtClean="0">
                <a:solidFill>
                  <a:schemeClr val="tx1"/>
                </a:solidFill>
                <a:latin typeface="+mn-lt"/>
                <a:ea typeface="+mn-ea"/>
                <a:cs typeface="+mn-cs"/>
              </a:rPr>
              <a:t>和</a:t>
            </a:r>
            <a:r>
              <a:rPr lang="en-US" sz="1200" b="1" i="0" u="none" strike="noStrike" kern="1200" dirty="0" err="1" smtClean="0">
                <a:solidFill>
                  <a:schemeClr val="tx1"/>
                </a:solidFill>
                <a:latin typeface="+mn-lt"/>
                <a:ea typeface="+mn-ea"/>
                <a:cs typeface="+mn-cs"/>
                <a:hlinkClick r:id="rId3" tooltip="MySQL知识库"/>
              </a:rPr>
              <a:t>MySQL</a:t>
            </a:r>
            <a:r>
              <a:rPr lang="zh-CN" altLang="en-US" sz="1200" b="0" i="0" kern="1200" dirty="0" smtClean="0">
                <a:solidFill>
                  <a:schemeClr val="tx1"/>
                </a:solidFill>
                <a:latin typeface="+mn-lt"/>
                <a:ea typeface="+mn-ea"/>
                <a:cs typeface="+mn-cs"/>
              </a:rPr>
              <a:t>等</a:t>
            </a:r>
            <a:r>
              <a:rPr lang="en-US" altLang="zh-CN"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Relational) ;</a:t>
            </a:r>
            <a:r>
              <a:rPr lang="en-US" dirty="0" smtClean="0"/>
              <a:t/>
            </a:r>
            <a:br>
              <a:rPr lang="en-US" dirty="0" smtClean="0"/>
            </a:br>
            <a:r>
              <a:rPr lang="en-US" sz="1200" b="0" i="0" kern="1200" dirty="0" smtClean="0">
                <a:solidFill>
                  <a:schemeClr val="tx1"/>
                </a:solidFill>
                <a:latin typeface="+mn-lt"/>
                <a:ea typeface="+mn-ea"/>
                <a:cs typeface="+mn-cs"/>
              </a:rPr>
              <a:t>2. </a:t>
            </a:r>
            <a:r>
              <a:rPr lang="en-US" sz="1200" b="0" i="0" kern="1200" dirty="0" err="1" smtClean="0">
                <a:solidFill>
                  <a:schemeClr val="tx1"/>
                </a:solidFill>
                <a:latin typeface="+mn-lt"/>
                <a:ea typeface="+mn-ea"/>
                <a:cs typeface="+mn-cs"/>
              </a:rPr>
              <a:t>Vertica</a:t>
            </a:r>
            <a:r>
              <a:rPr lang="en-US" sz="1200" b="0" i="0" kern="1200" dirty="0" smtClean="0">
                <a:solidFill>
                  <a:schemeClr val="tx1"/>
                </a:solidFill>
                <a:latin typeface="+mn-lt"/>
                <a:ea typeface="+mn-ea"/>
                <a:cs typeface="+mn-cs"/>
              </a:rPr>
              <a:t> (Column-oriented) ;</a:t>
            </a:r>
            <a:r>
              <a:rPr lang="en-US" dirty="0" smtClean="0"/>
              <a:t/>
            </a:r>
            <a:br>
              <a:rPr lang="en-US" dirty="0" smtClean="0"/>
            </a:br>
            <a:r>
              <a:rPr lang="en-US" sz="1200" b="0" i="0" kern="1200" dirty="0" smtClean="0">
                <a:solidFill>
                  <a:schemeClr val="tx1"/>
                </a:solidFill>
                <a:latin typeface="+mn-lt"/>
                <a:ea typeface="+mn-ea"/>
                <a:cs typeface="+mn-cs"/>
              </a:rPr>
              <a:t>3. Aster Data (Relational) ;</a:t>
            </a:r>
            <a:r>
              <a:rPr lang="en-US" dirty="0" smtClean="0"/>
              <a:t/>
            </a:r>
            <a:br>
              <a:rPr lang="en-US" dirty="0" smtClean="0"/>
            </a:br>
            <a:r>
              <a:rPr lang="en-US" sz="1200" b="0" i="0" kern="1200" dirty="0" smtClean="0">
                <a:solidFill>
                  <a:schemeClr val="tx1"/>
                </a:solidFill>
                <a:latin typeface="+mn-lt"/>
                <a:ea typeface="+mn-ea"/>
                <a:cs typeface="+mn-cs"/>
              </a:rPr>
              <a:t>4. </a:t>
            </a:r>
            <a:r>
              <a:rPr lang="en-US" sz="1200" b="0" i="0" kern="1200" dirty="0" err="1" smtClean="0">
                <a:solidFill>
                  <a:schemeClr val="tx1"/>
                </a:solidFill>
                <a:latin typeface="+mn-lt"/>
                <a:ea typeface="+mn-ea"/>
                <a:cs typeface="+mn-cs"/>
              </a:rPr>
              <a:t>Greenplum</a:t>
            </a:r>
            <a:r>
              <a:rPr lang="en-US" sz="1200" b="0" i="0" kern="1200" dirty="0" smtClean="0">
                <a:solidFill>
                  <a:schemeClr val="tx1"/>
                </a:solidFill>
                <a:latin typeface="+mn-lt"/>
                <a:ea typeface="+mn-ea"/>
                <a:cs typeface="+mn-cs"/>
              </a:rPr>
              <a:t> (Relational) ;</a:t>
            </a:r>
            <a:r>
              <a:rPr lang="en-US" dirty="0" smtClean="0"/>
              <a:t/>
            </a:r>
            <a:br>
              <a:rPr lang="en-US" dirty="0" smtClean="0"/>
            </a:br>
            <a:r>
              <a:rPr lang="en-US" dirty="0" smtClean="0"/>
              <a:t/>
            </a:r>
            <a:br>
              <a:rPr lang="en-US" dirty="0" smtClean="0"/>
            </a:br>
            <a:r>
              <a:rPr lang="zh-CN" altLang="en-US" sz="1200" b="1" i="0" kern="1200" dirty="0" smtClean="0">
                <a:solidFill>
                  <a:schemeClr val="tx1"/>
                </a:solidFill>
                <a:latin typeface="+mn-lt"/>
                <a:ea typeface="+mn-ea"/>
                <a:cs typeface="+mn-cs"/>
              </a:rPr>
              <a:t>关注一致性和分区容忍性的</a:t>
            </a:r>
            <a:r>
              <a:rPr lang="en-US" altLang="zh-CN" sz="1200" b="1" i="0" kern="1200" dirty="0" smtClean="0">
                <a:solidFill>
                  <a:schemeClr val="tx1"/>
                </a:solidFill>
                <a:latin typeface="+mn-lt"/>
                <a:ea typeface="+mn-ea"/>
                <a:cs typeface="+mn-cs"/>
              </a:rPr>
              <a:t>(</a:t>
            </a:r>
            <a:r>
              <a:rPr lang="en-US" sz="1200" b="1" i="0" kern="1200" dirty="0" smtClean="0">
                <a:solidFill>
                  <a:schemeClr val="tx1"/>
                </a:solidFill>
                <a:latin typeface="+mn-lt"/>
                <a:ea typeface="+mn-ea"/>
                <a:cs typeface="+mn-cs"/>
              </a:rPr>
              <a:t>CP)</a:t>
            </a:r>
            <a:r>
              <a:rPr lang="en-US" dirty="0" smtClean="0"/>
              <a:t/>
            </a:r>
            <a:br>
              <a:rPr lang="en-US" dirty="0" smtClean="0"/>
            </a:br>
            <a:r>
              <a:rPr lang="zh-CN" altLang="en-US" sz="1200" b="0" i="0" kern="1200" dirty="0" smtClean="0">
                <a:solidFill>
                  <a:schemeClr val="tx1"/>
                </a:solidFill>
                <a:latin typeface="+mn-lt"/>
                <a:ea typeface="+mn-ea"/>
                <a:cs typeface="+mn-cs"/>
              </a:rPr>
              <a:t>这种系统将数据分布在多个网络分区的节点上，并保证这些数据的一致性，但是对于可用性的支持方面有问题，比如当集群出现问题的话，节点有可能因无法确保数据是一致性的而拒绝提供服务，主要的</a:t>
            </a:r>
            <a:r>
              <a:rPr lang="en-US" sz="1200" b="0" i="0" kern="1200" dirty="0" smtClean="0">
                <a:solidFill>
                  <a:schemeClr val="tx1"/>
                </a:solidFill>
                <a:latin typeface="+mn-lt"/>
                <a:ea typeface="+mn-ea"/>
                <a:cs typeface="+mn-cs"/>
              </a:rPr>
              <a:t>CP</a:t>
            </a:r>
            <a:r>
              <a:rPr lang="zh-CN" altLang="en-US" sz="1200" b="0" i="0" kern="1200" dirty="0" smtClean="0">
                <a:solidFill>
                  <a:schemeClr val="tx1"/>
                </a:solidFill>
                <a:latin typeface="+mn-lt"/>
                <a:ea typeface="+mn-ea"/>
                <a:cs typeface="+mn-cs"/>
              </a:rPr>
              <a:t>系统有：</a:t>
            </a:r>
            <a:r>
              <a:rPr lang="zh-CN" altLang="en-US" dirty="0" smtClean="0"/>
              <a:t/>
            </a:r>
            <a:br>
              <a:rPr lang="zh-CN" altLang="en-US" dirty="0" smtClean="0"/>
            </a:br>
            <a:r>
              <a:rPr lang="en-US" altLang="zh-CN" sz="1200" b="0" i="0" kern="1200" dirty="0" smtClean="0">
                <a:solidFill>
                  <a:schemeClr val="tx1"/>
                </a:solidFill>
                <a:latin typeface="+mn-lt"/>
                <a:ea typeface="+mn-ea"/>
                <a:cs typeface="+mn-cs"/>
              </a:rPr>
              <a:t>1. </a:t>
            </a:r>
            <a:r>
              <a:rPr lang="en-US" sz="1200" b="0" i="0" kern="1200" dirty="0" err="1" smtClean="0">
                <a:solidFill>
                  <a:schemeClr val="tx1"/>
                </a:solidFill>
                <a:latin typeface="+mn-lt"/>
                <a:ea typeface="+mn-ea"/>
                <a:cs typeface="+mn-cs"/>
              </a:rPr>
              <a:t>BigTable</a:t>
            </a:r>
            <a:r>
              <a:rPr lang="en-US" sz="1200" b="0" i="0" kern="1200" dirty="0" smtClean="0">
                <a:solidFill>
                  <a:schemeClr val="tx1"/>
                </a:solidFill>
                <a:latin typeface="+mn-lt"/>
                <a:ea typeface="+mn-ea"/>
                <a:cs typeface="+mn-cs"/>
              </a:rPr>
              <a:t> (Column-oriented) ;</a:t>
            </a:r>
            <a:r>
              <a:rPr lang="en-US" dirty="0" smtClean="0"/>
              <a:t/>
            </a:r>
            <a:br>
              <a:rPr lang="en-US" dirty="0" smtClean="0"/>
            </a:br>
            <a:r>
              <a:rPr lang="en-US" sz="1200" b="0" i="0" kern="1200" dirty="0" smtClean="0">
                <a:solidFill>
                  <a:schemeClr val="tx1"/>
                </a:solidFill>
                <a:latin typeface="+mn-lt"/>
                <a:ea typeface="+mn-ea"/>
                <a:cs typeface="+mn-cs"/>
              </a:rPr>
              <a:t>2. </a:t>
            </a:r>
            <a:r>
              <a:rPr lang="en-US" sz="1200" b="0" i="0" kern="1200" dirty="0" err="1" smtClean="0">
                <a:solidFill>
                  <a:schemeClr val="tx1"/>
                </a:solidFill>
                <a:latin typeface="+mn-lt"/>
                <a:ea typeface="+mn-ea"/>
                <a:cs typeface="+mn-cs"/>
              </a:rPr>
              <a:t>Hypertable</a:t>
            </a:r>
            <a:r>
              <a:rPr lang="en-US" sz="1200" b="0" i="0" kern="1200" dirty="0" smtClean="0">
                <a:solidFill>
                  <a:schemeClr val="tx1"/>
                </a:solidFill>
                <a:latin typeface="+mn-lt"/>
                <a:ea typeface="+mn-ea"/>
                <a:cs typeface="+mn-cs"/>
              </a:rPr>
              <a:t> (Column-oriented);</a:t>
            </a:r>
            <a:r>
              <a:rPr lang="en-US" dirty="0" smtClean="0"/>
              <a:t/>
            </a:r>
            <a:br>
              <a:rPr lang="en-US" dirty="0" smtClean="0"/>
            </a:br>
            <a:r>
              <a:rPr lang="en-US" sz="1200" b="0" i="0" kern="1200" dirty="0" smtClean="0">
                <a:solidFill>
                  <a:schemeClr val="tx1"/>
                </a:solidFill>
                <a:latin typeface="+mn-lt"/>
                <a:ea typeface="+mn-ea"/>
                <a:cs typeface="+mn-cs"/>
              </a:rPr>
              <a:t>3. </a:t>
            </a:r>
            <a:r>
              <a:rPr lang="en-US" sz="1200" b="0" i="0" kern="1200" dirty="0" err="1" smtClean="0">
                <a:solidFill>
                  <a:schemeClr val="tx1"/>
                </a:solidFill>
                <a:latin typeface="+mn-lt"/>
                <a:ea typeface="+mn-ea"/>
                <a:cs typeface="+mn-cs"/>
              </a:rPr>
              <a:t>HBase</a:t>
            </a:r>
            <a:r>
              <a:rPr lang="en-US" sz="1200" b="0" i="0" kern="1200" dirty="0" smtClean="0">
                <a:solidFill>
                  <a:schemeClr val="tx1"/>
                </a:solidFill>
                <a:latin typeface="+mn-lt"/>
                <a:ea typeface="+mn-ea"/>
                <a:cs typeface="+mn-cs"/>
              </a:rPr>
              <a:t> (Column-oriented) ;</a:t>
            </a:r>
            <a:r>
              <a:rPr lang="en-US" dirty="0" smtClean="0"/>
              <a:t/>
            </a:r>
            <a:br>
              <a:rPr lang="en-US" dirty="0" smtClean="0"/>
            </a:br>
            <a:r>
              <a:rPr lang="en-US" sz="1200" b="0" i="0" kern="1200" dirty="0" smtClean="0">
                <a:solidFill>
                  <a:schemeClr val="tx1"/>
                </a:solidFill>
                <a:latin typeface="+mn-lt"/>
                <a:ea typeface="+mn-ea"/>
                <a:cs typeface="+mn-cs"/>
              </a:rPr>
              <a:t>4. </a:t>
            </a:r>
            <a:r>
              <a:rPr lang="en-US" sz="1200" b="0" i="0" kern="1200" dirty="0" err="1" smtClean="0">
                <a:solidFill>
                  <a:schemeClr val="tx1"/>
                </a:solidFill>
                <a:latin typeface="+mn-lt"/>
                <a:ea typeface="+mn-ea"/>
                <a:cs typeface="+mn-cs"/>
              </a:rPr>
              <a:t>MongoDB</a:t>
            </a:r>
            <a:r>
              <a:rPr lang="en-US" sz="1200" b="0" i="0" kern="1200" dirty="0" smtClean="0">
                <a:solidFill>
                  <a:schemeClr val="tx1"/>
                </a:solidFill>
                <a:latin typeface="+mn-lt"/>
                <a:ea typeface="+mn-ea"/>
                <a:cs typeface="+mn-cs"/>
              </a:rPr>
              <a:t> (Document) ;</a:t>
            </a:r>
            <a:r>
              <a:rPr lang="en-US" dirty="0" smtClean="0"/>
              <a:t/>
            </a:r>
            <a:br>
              <a:rPr lang="en-US" dirty="0" smtClean="0"/>
            </a:br>
            <a:r>
              <a:rPr lang="en-US" sz="1200" b="0" i="0" kern="1200" dirty="0" smtClean="0">
                <a:solidFill>
                  <a:schemeClr val="tx1"/>
                </a:solidFill>
                <a:latin typeface="+mn-lt"/>
                <a:ea typeface="+mn-ea"/>
                <a:cs typeface="+mn-cs"/>
              </a:rPr>
              <a:t>5. </a:t>
            </a:r>
            <a:r>
              <a:rPr lang="en-US" sz="1200" b="0" i="0" kern="1200" dirty="0" err="1" smtClean="0">
                <a:solidFill>
                  <a:schemeClr val="tx1"/>
                </a:solidFill>
                <a:latin typeface="+mn-lt"/>
                <a:ea typeface="+mn-ea"/>
                <a:cs typeface="+mn-cs"/>
              </a:rPr>
              <a:t>Terrastore</a:t>
            </a:r>
            <a:r>
              <a:rPr lang="en-US" sz="1200" b="0" i="0" kern="1200" dirty="0" smtClean="0">
                <a:solidFill>
                  <a:schemeClr val="tx1"/>
                </a:solidFill>
                <a:latin typeface="+mn-lt"/>
                <a:ea typeface="+mn-ea"/>
                <a:cs typeface="+mn-cs"/>
              </a:rPr>
              <a:t> (Document) ;</a:t>
            </a:r>
            <a:r>
              <a:rPr lang="en-US" dirty="0" smtClean="0"/>
              <a:t/>
            </a:r>
            <a:br>
              <a:rPr lang="en-US" dirty="0" smtClean="0"/>
            </a:br>
            <a:r>
              <a:rPr lang="en-US" sz="1200" b="0" i="0" kern="1200" dirty="0" smtClean="0">
                <a:solidFill>
                  <a:schemeClr val="tx1"/>
                </a:solidFill>
                <a:latin typeface="+mn-lt"/>
                <a:ea typeface="+mn-ea"/>
                <a:cs typeface="+mn-cs"/>
              </a:rPr>
              <a:t>6. </a:t>
            </a:r>
            <a:r>
              <a:rPr lang="en-US" sz="1200" b="1" i="0" u="none" strike="noStrike" kern="1200" dirty="0" err="1" smtClean="0">
                <a:solidFill>
                  <a:schemeClr val="tx1"/>
                </a:solidFill>
                <a:latin typeface="+mn-lt"/>
                <a:ea typeface="+mn-ea"/>
                <a:cs typeface="+mn-cs"/>
                <a:hlinkClick r:id="rId4" tooltip="Redis知识库"/>
              </a:rPr>
              <a:t>Redis</a:t>
            </a:r>
            <a:r>
              <a:rPr lang="en-US" sz="1200" b="0" i="0" kern="1200" dirty="0" smtClean="0">
                <a:solidFill>
                  <a:schemeClr val="tx1"/>
                </a:solidFill>
                <a:latin typeface="+mn-lt"/>
                <a:ea typeface="+mn-ea"/>
                <a:cs typeface="+mn-cs"/>
              </a:rPr>
              <a:t> (Key-value) ;</a:t>
            </a:r>
            <a:r>
              <a:rPr lang="en-US" dirty="0" smtClean="0"/>
              <a:t/>
            </a:r>
            <a:br>
              <a:rPr lang="en-US" dirty="0" smtClean="0"/>
            </a:br>
            <a:r>
              <a:rPr lang="en-US" sz="1200" b="0" i="0" kern="1200" dirty="0" smtClean="0">
                <a:solidFill>
                  <a:schemeClr val="tx1"/>
                </a:solidFill>
                <a:latin typeface="+mn-lt"/>
                <a:ea typeface="+mn-ea"/>
                <a:cs typeface="+mn-cs"/>
              </a:rPr>
              <a:t>7. </a:t>
            </a:r>
            <a:r>
              <a:rPr lang="en-US" sz="1200" b="0" i="0" kern="1200" dirty="0" err="1" smtClean="0">
                <a:solidFill>
                  <a:schemeClr val="tx1"/>
                </a:solidFill>
                <a:latin typeface="+mn-lt"/>
                <a:ea typeface="+mn-ea"/>
                <a:cs typeface="+mn-cs"/>
              </a:rPr>
              <a:t>Scalaris</a:t>
            </a:r>
            <a:r>
              <a:rPr lang="en-US" sz="1200" b="0" i="0" kern="1200" dirty="0" smtClean="0">
                <a:solidFill>
                  <a:schemeClr val="tx1"/>
                </a:solidFill>
                <a:latin typeface="+mn-lt"/>
                <a:ea typeface="+mn-ea"/>
                <a:cs typeface="+mn-cs"/>
              </a:rPr>
              <a:t> (Key-value) ;</a:t>
            </a:r>
            <a:r>
              <a:rPr lang="en-US" dirty="0" smtClean="0"/>
              <a:t/>
            </a:r>
            <a:br>
              <a:rPr lang="en-US" dirty="0" smtClean="0"/>
            </a:br>
            <a:r>
              <a:rPr lang="en-US" sz="1200" b="0" i="0" kern="1200" dirty="0" smtClean="0">
                <a:solidFill>
                  <a:schemeClr val="tx1"/>
                </a:solidFill>
                <a:latin typeface="+mn-lt"/>
                <a:ea typeface="+mn-ea"/>
                <a:cs typeface="+mn-cs"/>
              </a:rPr>
              <a:t>8. </a:t>
            </a:r>
            <a:r>
              <a:rPr lang="en-US" sz="1200" b="0" i="0" kern="1200" dirty="0" err="1" smtClean="0">
                <a:solidFill>
                  <a:schemeClr val="tx1"/>
                </a:solidFill>
                <a:latin typeface="+mn-lt"/>
                <a:ea typeface="+mn-ea"/>
                <a:cs typeface="+mn-cs"/>
              </a:rPr>
              <a:t>MemcacheDB</a:t>
            </a:r>
            <a:r>
              <a:rPr lang="en-US" sz="1200" b="0" i="0" kern="1200" dirty="0" smtClean="0">
                <a:solidFill>
                  <a:schemeClr val="tx1"/>
                </a:solidFill>
                <a:latin typeface="+mn-lt"/>
                <a:ea typeface="+mn-ea"/>
                <a:cs typeface="+mn-cs"/>
              </a:rPr>
              <a:t> (Key-value) ;</a:t>
            </a:r>
            <a:r>
              <a:rPr lang="en-US" dirty="0" smtClean="0"/>
              <a:t/>
            </a:r>
            <a:br>
              <a:rPr lang="en-US" dirty="0" smtClean="0"/>
            </a:br>
            <a:r>
              <a:rPr lang="en-US" sz="1200" b="0" i="0" kern="1200" dirty="0" smtClean="0">
                <a:solidFill>
                  <a:schemeClr val="tx1"/>
                </a:solidFill>
                <a:latin typeface="+mn-lt"/>
                <a:ea typeface="+mn-ea"/>
                <a:cs typeface="+mn-cs"/>
              </a:rPr>
              <a:t>9. Berkeley DB (Key-value) ;</a:t>
            </a:r>
            <a:r>
              <a:rPr lang="en-US" dirty="0" smtClean="0"/>
              <a:t/>
            </a:r>
            <a:br>
              <a:rPr lang="en-US" dirty="0" smtClean="0"/>
            </a:br>
            <a:r>
              <a:rPr lang="en-US" dirty="0" smtClean="0"/>
              <a:t/>
            </a:r>
            <a:br>
              <a:rPr lang="en-US" dirty="0" smtClean="0"/>
            </a:br>
            <a:r>
              <a:rPr lang="zh-CN" altLang="en-US" sz="1200" b="1" i="0" kern="1200" dirty="0" smtClean="0">
                <a:solidFill>
                  <a:schemeClr val="tx1"/>
                </a:solidFill>
                <a:latin typeface="+mn-lt"/>
                <a:ea typeface="+mn-ea"/>
                <a:cs typeface="+mn-cs"/>
              </a:rPr>
              <a:t>关于可用性和分区容忍性的</a:t>
            </a:r>
            <a:r>
              <a:rPr lang="en-US" altLang="zh-CN" sz="1200" b="1" i="0" kern="1200" dirty="0" smtClean="0">
                <a:solidFill>
                  <a:schemeClr val="tx1"/>
                </a:solidFill>
                <a:latin typeface="+mn-lt"/>
                <a:ea typeface="+mn-ea"/>
                <a:cs typeface="+mn-cs"/>
              </a:rPr>
              <a:t>(</a:t>
            </a:r>
            <a:r>
              <a:rPr lang="en-US" sz="1200" b="1" i="0" kern="1200" dirty="0" smtClean="0">
                <a:solidFill>
                  <a:schemeClr val="tx1"/>
                </a:solidFill>
                <a:latin typeface="+mn-lt"/>
                <a:ea typeface="+mn-ea"/>
                <a:cs typeface="+mn-cs"/>
              </a:rPr>
              <a:t>AP)</a:t>
            </a:r>
            <a:r>
              <a:rPr lang="en-US" dirty="0" smtClean="0"/>
              <a:t/>
            </a:r>
            <a:br>
              <a:rPr lang="en-US" dirty="0" smtClean="0"/>
            </a:br>
            <a:r>
              <a:rPr lang="zh-CN" altLang="en-US" sz="1200" b="0" i="0" kern="1200" dirty="0" smtClean="0">
                <a:solidFill>
                  <a:schemeClr val="tx1"/>
                </a:solidFill>
                <a:latin typeface="+mn-lt"/>
                <a:ea typeface="+mn-ea"/>
                <a:cs typeface="+mn-cs"/>
              </a:rPr>
              <a:t>这类系统主要以实现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最终一致性</a:t>
            </a:r>
            <a:r>
              <a:rPr lang="en-US" altLang="zh-CN"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Eventual Consistency)"</a:t>
            </a:r>
            <a:r>
              <a:rPr lang="zh-CN" altLang="en-US" sz="1200" b="0" i="0" kern="1200" dirty="0" smtClean="0">
                <a:solidFill>
                  <a:schemeClr val="tx1"/>
                </a:solidFill>
                <a:latin typeface="+mn-lt"/>
                <a:ea typeface="+mn-ea"/>
                <a:cs typeface="+mn-cs"/>
              </a:rPr>
              <a:t>来确保可用性和分区容忍性，</a:t>
            </a:r>
            <a:r>
              <a:rPr lang="en-US" sz="1200" b="0" i="0" kern="1200" dirty="0" smtClean="0">
                <a:solidFill>
                  <a:schemeClr val="tx1"/>
                </a:solidFill>
                <a:latin typeface="+mn-lt"/>
                <a:ea typeface="+mn-ea"/>
                <a:cs typeface="+mn-cs"/>
              </a:rPr>
              <a:t>AP</a:t>
            </a:r>
            <a:r>
              <a:rPr lang="zh-CN" altLang="en-US" sz="1200" b="0" i="0" kern="1200" dirty="0" smtClean="0">
                <a:solidFill>
                  <a:schemeClr val="tx1"/>
                </a:solidFill>
                <a:latin typeface="+mn-lt"/>
                <a:ea typeface="+mn-ea"/>
                <a:cs typeface="+mn-cs"/>
              </a:rPr>
              <a:t>的系统有：</a:t>
            </a:r>
            <a:r>
              <a:rPr lang="zh-CN" altLang="en-US" dirty="0" smtClean="0"/>
              <a:t/>
            </a:r>
            <a:br>
              <a:rPr lang="zh-CN" altLang="en-US" dirty="0" smtClean="0"/>
            </a:br>
            <a:r>
              <a:rPr lang="en-US" altLang="zh-CN" sz="1200" b="0" i="0" kern="1200" dirty="0" smtClean="0">
                <a:solidFill>
                  <a:schemeClr val="tx1"/>
                </a:solidFill>
                <a:latin typeface="+mn-lt"/>
                <a:ea typeface="+mn-ea"/>
                <a:cs typeface="+mn-cs"/>
              </a:rPr>
              <a:t>1. </a:t>
            </a:r>
            <a:r>
              <a:rPr lang="en-US" sz="1200" b="0" i="0" kern="1200" dirty="0" smtClean="0">
                <a:solidFill>
                  <a:schemeClr val="tx1"/>
                </a:solidFill>
                <a:latin typeface="+mn-lt"/>
                <a:ea typeface="+mn-ea"/>
                <a:cs typeface="+mn-cs"/>
              </a:rPr>
              <a:t>Dynamo (Key-value);</a:t>
            </a:r>
            <a:r>
              <a:rPr lang="en-US" dirty="0" smtClean="0"/>
              <a:t/>
            </a:r>
            <a:br>
              <a:rPr lang="en-US" dirty="0" smtClean="0"/>
            </a:br>
            <a:r>
              <a:rPr lang="en-US" sz="1200" b="0" i="0" kern="1200" dirty="0" smtClean="0">
                <a:solidFill>
                  <a:schemeClr val="tx1"/>
                </a:solidFill>
                <a:latin typeface="+mn-lt"/>
                <a:ea typeface="+mn-ea"/>
                <a:cs typeface="+mn-cs"/>
              </a:rPr>
              <a:t>2. </a:t>
            </a:r>
            <a:r>
              <a:rPr lang="en-US" sz="1200" b="0" i="0" kern="1200" dirty="0" err="1" smtClean="0">
                <a:solidFill>
                  <a:schemeClr val="tx1"/>
                </a:solidFill>
                <a:latin typeface="+mn-lt"/>
                <a:ea typeface="+mn-ea"/>
                <a:cs typeface="+mn-cs"/>
              </a:rPr>
              <a:t>Voldemort</a:t>
            </a:r>
            <a:r>
              <a:rPr lang="en-US" sz="1200" b="0" i="0" kern="1200" dirty="0" smtClean="0">
                <a:solidFill>
                  <a:schemeClr val="tx1"/>
                </a:solidFill>
                <a:latin typeface="+mn-lt"/>
                <a:ea typeface="+mn-ea"/>
                <a:cs typeface="+mn-cs"/>
              </a:rPr>
              <a:t> (Key-value) ;</a:t>
            </a:r>
            <a:r>
              <a:rPr lang="en-US" dirty="0" smtClean="0"/>
              <a:t/>
            </a:r>
            <a:br>
              <a:rPr lang="en-US" dirty="0" smtClean="0"/>
            </a:br>
            <a:r>
              <a:rPr lang="en-US" sz="1200" b="0" i="0" kern="1200" dirty="0" smtClean="0">
                <a:solidFill>
                  <a:schemeClr val="tx1"/>
                </a:solidFill>
                <a:latin typeface="+mn-lt"/>
                <a:ea typeface="+mn-ea"/>
                <a:cs typeface="+mn-cs"/>
              </a:rPr>
              <a:t>3. Tokyo Cabinet (Key-value) ;</a:t>
            </a:r>
            <a:r>
              <a:rPr lang="en-US" dirty="0" smtClean="0"/>
              <a:t/>
            </a:r>
            <a:br>
              <a:rPr lang="en-US" dirty="0" smtClean="0"/>
            </a:br>
            <a:r>
              <a:rPr lang="en-US" sz="1200" b="0" i="0" kern="1200" dirty="0" smtClean="0">
                <a:solidFill>
                  <a:schemeClr val="tx1"/>
                </a:solidFill>
                <a:latin typeface="+mn-lt"/>
                <a:ea typeface="+mn-ea"/>
                <a:cs typeface="+mn-cs"/>
              </a:rPr>
              <a:t>4. KAI (Key-value) ;</a:t>
            </a:r>
            <a:r>
              <a:rPr lang="en-US" dirty="0" smtClean="0"/>
              <a:t/>
            </a:r>
            <a:br>
              <a:rPr lang="en-US" dirty="0" smtClean="0"/>
            </a:br>
            <a:r>
              <a:rPr lang="en-US" sz="1200" b="0" i="0" kern="1200" dirty="0" smtClean="0">
                <a:solidFill>
                  <a:schemeClr val="tx1"/>
                </a:solidFill>
                <a:latin typeface="+mn-lt"/>
                <a:ea typeface="+mn-ea"/>
                <a:cs typeface="+mn-cs"/>
              </a:rPr>
              <a:t>5. Cassandra (Column-oriented) ;</a:t>
            </a:r>
            <a:r>
              <a:rPr lang="en-US" dirty="0" smtClean="0"/>
              <a:t/>
            </a:r>
            <a:br>
              <a:rPr lang="en-US" dirty="0" smtClean="0"/>
            </a:br>
            <a:r>
              <a:rPr lang="en-US" sz="1200" b="0" i="0" kern="1200" dirty="0" smtClean="0">
                <a:solidFill>
                  <a:schemeClr val="tx1"/>
                </a:solidFill>
                <a:latin typeface="+mn-lt"/>
                <a:ea typeface="+mn-ea"/>
                <a:cs typeface="+mn-cs"/>
              </a:rPr>
              <a:t>6. </a:t>
            </a:r>
            <a:r>
              <a:rPr lang="en-US" sz="1200" b="0" i="0" kern="1200" dirty="0" err="1" smtClean="0">
                <a:solidFill>
                  <a:schemeClr val="tx1"/>
                </a:solidFill>
                <a:latin typeface="+mn-lt"/>
                <a:ea typeface="+mn-ea"/>
                <a:cs typeface="+mn-cs"/>
              </a:rPr>
              <a:t>CouchDB</a:t>
            </a:r>
            <a:r>
              <a:rPr lang="en-US" sz="1200" b="0" i="0" kern="1200" dirty="0" smtClean="0">
                <a:solidFill>
                  <a:schemeClr val="tx1"/>
                </a:solidFill>
                <a:latin typeface="+mn-lt"/>
                <a:ea typeface="+mn-ea"/>
                <a:cs typeface="+mn-cs"/>
              </a:rPr>
              <a:t> (Document-oriented) ;</a:t>
            </a:r>
            <a:r>
              <a:rPr lang="en-US" dirty="0" smtClean="0"/>
              <a:t/>
            </a:r>
            <a:br>
              <a:rPr lang="en-US" dirty="0" smtClean="0"/>
            </a:br>
            <a:r>
              <a:rPr lang="en-US" sz="1200" b="0" i="0" kern="1200" dirty="0" smtClean="0">
                <a:solidFill>
                  <a:schemeClr val="tx1"/>
                </a:solidFill>
                <a:latin typeface="+mn-lt"/>
                <a:ea typeface="+mn-ea"/>
                <a:cs typeface="+mn-cs"/>
              </a:rPr>
              <a:t>7. </a:t>
            </a:r>
            <a:r>
              <a:rPr lang="en-US" sz="1200" b="0" i="0" kern="1200" dirty="0" err="1" smtClean="0">
                <a:solidFill>
                  <a:schemeClr val="tx1"/>
                </a:solidFill>
                <a:latin typeface="+mn-lt"/>
                <a:ea typeface="+mn-ea"/>
                <a:cs typeface="+mn-cs"/>
              </a:rPr>
              <a:t>SimpleDB</a:t>
            </a:r>
            <a:r>
              <a:rPr lang="en-US" sz="1200" b="0" i="0" kern="1200" dirty="0" smtClean="0">
                <a:solidFill>
                  <a:schemeClr val="tx1"/>
                </a:solidFill>
                <a:latin typeface="+mn-lt"/>
                <a:ea typeface="+mn-ea"/>
                <a:cs typeface="+mn-cs"/>
              </a:rPr>
              <a:t> (Document-oriented) ;</a:t>
            </a:r>
            <a:r>
              <a:rPr lang="en-US" dirty="0" smtClean="0"/>
              <a:t/>
            </a:r>
            <a:br>
              <a:rPr lang="en-US" dirty="0" smtClean="0"/>
            </a:br>
            <a:r>
              <a:rPr lang="en-US" sz="1200" b="0" i="0" kern="1200" dirty="0" smtClean="0">
                <a:solidFill>
                  <a:schemeClr val="tx1"/>
                </a:solidFill>
                <a:latin typeface="+mn-lt"/>
                <a:ea typeface="+mn-ea"/>
                <a:cs typeface="+mn-cs"/>
              </a:rPr>
              <a:t>8. </a:t>
            </a:r>
            <a:r>
              <a:rPr lang="en-US" sz="1200" b="0" i="0" kern="1200" dirty="0" err="1" smtClean="0">
                <a:solidFill>
                  <a:schemeClr val="tx1"/>
                </a:solidFill>
                <a:latin typeface="+mn-lt"/>
                <a:ea typeface="+mn-ea"/>
                <a:cs typeface="+mn-cs"/>
              </a:rPr>
              <a:t>Riak</a:t>
            </a:r>
            <a:r>
              <a:rPr lang="en-US" sz="1200" b="0" i="0" kern="1200" dirty="0" smtClean="0">
                <a:solidFill>
                  <a:schemeClr val="tx1"/>
                </a:solidFill>
                <a:latin typeface="+mn-lt"/>
                <a:ea typeface="+mn-ea"/>
                <a:cs typeface="+mn-cs"/>
              </a:rPr>
              <a:t> (Document-oriented) ;</a:t>
            </a:r>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29</a:t>
            </a:fld>
            <a:endParaRPr lang="zh-CN" altLang="en-US"/>
          </a:p>
        </p:txBody>
      </p:sp>
    </p:spTree>
    <p:extLst>
      <p:ext uri="{BB962C8B-B14F-4D97-AF65-F5344CB8AC3E}">
        <p14:creationId xmlns:p14="http://schemas.microsoft.com/office/powerpoint/2010/main" val="2820166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http://www.hollischuang.com/archives/666</a:t>
            </a:r>
          </a:p>
          <a:p>
            <a:r>
              <a:rPr lang="en-US" altLang="zh-CN" dirty="0" smtClean="0"/>
              <a:t>http://www.cnblogs.com/hxsyl/p/4381980.html</a:t>
            </a:r>
          </a:p>
          <a:p>
            <a:r>
              <a:rPr lang="en-US" altLang="zh-CN" dirty="0" smtClean="0"/>
              <a:t>http://www.infoq.com/cn/articles/cap-twelve-years-later-how-the-rules-have-changed</a:t>
            </a:r>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30</a:t>
            </a:fld>
            <a:endParaRPr lang="zh-CN" altLang="en-US"/>
          </a:p>
        </p:txBody>
      </p:sp>
    </p:spTree>
    <p:extLst>
      <p:ext uri="{BB962C8B-B14F-4D97-AF65-F5344CB8AC3E}">
        <p14:creationId xmlns:p14="http://schemas.microsoft.com/office/powerpoint/2010/main" val="3707723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如上图，是分布式系统正常运转的流程，用户向</a:t>
            </a:r>
            <a:r>
              <a:rPr lang="en-US" altLang="zh-CN" sz="1200" b="0" i="0" kern="1200" dirty="0" smtClean="0">
                <a:solidFill>
                  <a:schemeClr val="tx1"/>
                </a:solidFill>
                <a:latin typeface="+mn-lt"/>
                <a:ea typeface="+mn-ea"/>
                <a:cs typeface="+mn-cs"/>
              </a:rPr>
              <a:t>N1</a:t>
            </a:r>
            <a:r>
              <a:rPr lang="zh-CN" altLang="en-US" sz="1200" b="0" i="0" kern="1200" dirty="0" smtClean="0">
                <a:solidFill>
                  <a:schemeClr val="tx1"/>
                </a:solidFill>
                <a:latin typeface="+mn-lt"/>
                <a:ea typeface="+mn-ea"/>
                <a:cs typeface="+mn-cs"/>
              </a:rPr>
              <a:t>机器请求数据更新，程序</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更新数据库</a:t>
            </a:r>
            <a:r>
              <a:rPr lang="en-US" altLang="zh-CN" sz="1200" b="0" i="0" kern="1200" dirty="0" smtClean="0">
                <a:solidFill>
                  <a:schemeClr val="tx1"/>
                </a:solidFill>
                <a:latin typeface="+mn-lt"/>
                <a:ea typeface="+mn-ea"/>
                <a:cs typeface="+mn-cs"/>
              </a:rPr>
              <a:t>Vo</a:t>
            </a:r>
            <a:r>
              <a:rPr lang="zh-CN" altLang="en-US" sz="1200" b="0" i="0" kern="1200" dirty="0" smtClean="0">
                <a:solidFill>
                  <a:schemeClr val="tx1"/>
                </a:solidFill>
                <a:latin typeface="+mn-lt"/>
                <a:ea typeface="+mn-ea"/>
                <a:cs typeface="+mn-cs"/>
              </a:rPr>
              <a:t>为</a:t>
            </a:r>
            <a:r>
              <a:rPr lang="en-US" altLang="zh-CN" sz="1200" b="0" i="0" kern="1200" dirty="0" smtClean="0">
                <a:solidFill>
                  <a:schemeClr val="tx1"/>
                </a:solidFill>
                <a:latin typeface="+mn-lt"/>
                <a:ea typeface="+mn-ea"/>
                <a:cs typeface="+mn-cs"/>
              </a:rPr>
              <a:t>V1</a:t>
            </a:r>
            <a:r>
              <a:rPr lang="zh-CN" altLang="en-US" sz="1200" b="0" i="0" kern="1200" dirty="0" smtClean="0">
                <a:solidFill>
                  <a:schemeClr val="tx1"/>
                </a:solidFill>
                <a:latin typeface="+mn-lt"/>
                <a:ea typeface="+mn-ea"/>
                <a:cs typeface="+mn-cs"/>
              </a:rPr>
              <a:t>，分布式系统将数据进行同步操作</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，将</a:t>
            </a:r>
            <a:r>
              <a:rPr lang="en-US" altLang="zh-CN" sz="1200" b="0" i="0" kern="1200" dirty="0" smtClean="0">
                <a:solidFill>
                  <a:schemeClr val="tx1"/>
                </a:solidFill>
                <a:latin typeface="+mn-lt"/>
                <a:ea typeface="+mn-ea"/>
                <a:cs typeface="+mn-cs"/>
              </a:rPr>
              <a:t>V1</a:t>
            </a:r>
            <a:r>
              <a:rPr lang="zh-CN" altLang="en-US" sz="1200" b="0" i="0" kern="1200" dirty="0" smtClean="0">
                <a:solidFill>
                  <a:schemeClr val="tx1"/>
                </a:solidFill>
                <a:latin typeface="+mn-lt"/>
                <a:ea typeface="+mn-ea"/>
                <a:cs typeface="+mn-cs"/>
              </a:rPr>
              <a:t>同步的</a:t>
            </a:r>
            <a:r>
              <a:rPr lang="en-US" altLang="zh-CN" sz="1200" b="0" i="0" kern="1200" dirty="0" smtClean="0">
                <a:solidFill>
                  <a:schemeClr val="tx1"/>
                </a:solidFill>
                <a:latin typeface="+mn-lt"/>
                <a:ea typeface="+mn-ea"/>
                <a:cs typeface="+mn-cs"/>
              </a:rPr>
              <a:t>N2</a:t>
            </a:r>
            <a:r>
              <a:rPr lang="zh-CN" altLang="en-US" sz="1200" b="0" i="0" kern="1200" dirty="0" smtClean="0">
                <a:solidFill>
                  <a:schemeClr val="tx1"/>
                </a:solidFill>
                <a:latin typeface="+mn-lt"/>
                <a:ea typeface="+mn-ea"/>
                <a:cs typeface="+mn-cs"/>
              </a:rPr>
              <a:t>中</a:t>
            </a:r>
            <a:r>
              <a:rPr lang="en-US" altLang="zh-CN" sz="1200" b="0" i="0" kern="1200" dirty="0" smtClean="0">
                <a:solidFill>
                  <a:schemeClr val="tx1"/>
                </a:solidFill>
                <a:latin typeface="+mn-lt"/>
                <a:ea typeface="+mn-ea"/>
                <a:cs typeface="+mn-cs"/>
              </a:rPr>
              <a:t>V0</a:t>
            </a:r>
            <a:r>
              <a:rPr lang="zh-CN" altLang="en-US" sz="1200" b="0" i="0" kern="1200" dirty="0" smtClean="0">
                <a:solidFill>
                  <a:schemeClr val="tx1"/>
                </a:solidFill>
                <a:latin typeface="+mn-lt"/>
                <a:ea typeface="+mn-ea"/>
                <a:cs typeface="+mn-cs"/>
              </a:rPr>
              <a:t>，使得</a:t>
            </a:r>
            <a:r>
              <a:rPr lang="en-US" altLang="zh-CN" sz="1200" b="0" i="0" kern="1200" dirty="0" smtClean="0">
                <a:solidFill>
                  <a:schemeClr val="tx1"/>
                </a:solidFill>
                <a:latin typeface="+mn-lt"/>
                <a:ea typeface="+mn-ea"/>
                <a:cs typeface="+mn-cs"/>
              </a:rPr>
              <a:t>N2</a:t>
            </a:r>
            <a:r>
              <a:rPr lang="zh-CN" altLang="en-US" sz="1200" b="0" i="0" kern="1200" dirty="0" smtClean="0">
                <a:solidFill>
                  <a:schemeClr val="tx1"/>
                </a:solidFill>
                <a:latin typeface="+mn-lt"/>
                <a:ea typeface="+mn-ea"/>
                <a:cs typeface="+mn-cs"/>
              </a:rPr>
              <a:t>中的数据</a:t>
            </a:r>
            <a:r>
              <a:rPr lang="en-US" altLang="zh-CN" sz="1200" b="0" i="0" kern="1200" dirty="0" smtClean="0">
                <a:solidFill>
                  <a:schemeClr val="tx1"/>
                </a:solidFill>
                <a:latin typeface="+mn-lt"/>
                <a:ea typeface="+mn-ea"/>
                <a:cs typeface="+mn-cs"/>
              </a:rPr>
              <a:t>V0</a:t>
            </a:r>
            <a:r>
              <a:rPr lang="zh-CN" altLang="en-US" sz="1200" b="0" i="0" kern="1200" dirty="0" smtClean="0">
                <a:solidFill>
                  <a:schemeClr val="tx1"/>
                </a:solidFill>
                <a:latin typeface="+mn-lt"/>
                <a:ea typeface="+mn-ea"/>
                <a:cs typeface="+mn-cs"/>
              </a:rPr>
              <a:t>也更新为</a:t>
            </a:r>
            <a:r>
              <a:rPr lang="en-US" altLang="zh-CN" sz="1200" b="0" i="0" kern="1200" dirty="0" smtClean="0">
                <a:solidFill>
                  <a:schemeClr val="tx1"/>
                </a:solidFill>
                <a:latin typeface="+mn-lt"/>
                <a:ea typeface="+mn-ea"/>
                <a:cs typeface="+mn-cs"/>
              </a:rPr>
              <a:t>V1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N2</a:t>
            </a:r>
            <a:r>
              <a:rPr lang="zh-CN" altLang="en-US" sz="1200" b="0" i="0" kern="1200" dirty="0" smtClean="0">
                <a:solidFill>
                  <a:schemeClr val="tx1"/>
                </a:solidFill>
                <a:latin typeface="+mn-lt"/>
                <a:ea typeface="+mn-ea"/>
                <a:cs typeface="+mn-cs"/>
              </a:rPr>
              <a:t>中的数据再响应</a:t>
            </a:r>
            <a:r>
              <a:rPr lang="en-US" altLang="zh-CN" sz="1200" b="0" i="0" kern="1200" dirty="0" smtClean="0">
                <a:solidFill>
                  <a:schemeClr val="tx1"/>
                </a:solidFill>
                <a:latin typeface="+mn-lt"/>
                <a:ea typeface="+mn-ea"/>
                <a:cs typeface="+mn-cs"/>
              </a:rPr>
              <a:t>N2</a:t>
            </a:r>
            <a:r>
              <a:rPr lang="zh-CN" altLang="en-US" sz="1200" b="0" i="0" kern="1200" dirty="0" smtClean="0">
                <a:solidFill>
                  <a:schemeClr val="tx1"/>
                </a:solidFill>
                <a:latin typeface="+mn-lt"/>
                <a:ea typeface="+mn-ea"/>
                <a:cs typeface="+mn-cs"/>
              </a:rPr>
              <a:t>的请求。</a:t>
            </a:r>
          </a:p>
          <a:p>
            <a:r>
              <a:rPr lang="zh-CN" altLang="en-US" sz="1200" b="0" i="0" kern="1200" dirty="0" smtClean="0">
                <a:solidFill>
                  <a:schemeClr val="tx1"/>
                </a:solidFill>
                <a:latin typeface="+mn-lt"/>
                <a:ea typeface="+mn-ea"/>
                <a:cs typeface="+mn-cs"/>
              </a:rPr>
              <a:t>这里，可以定义</a:t>
            </a:r>
            <a:r>
              <a:rPr lang="en-US" altLang="zh-CN" sz="1200" b="0" i="0" kern="1200" dirty="0" smtClean="0">
                <a:solidFill>
                  <a:schemeClr val="tx1"/>
                </a:solidFill>
                <a:latin typeface="+mn-lt"/>
                <a:ea typeface="+mn-ea"/>
                <a:cs typeface="+mn-cs"/>
              </a:rPr>
              <a:t>N1</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N2</a:t>
            </a:r>
            <a:r>
              <a:rPr lang="zh-CN" altLang="en-US" sz="1200" b="0" i="0" kern="1200" dirty="0" smtClean="0">
                <a:solidFill>
                  <a:schemeClr val="tx1"/>
                </a:solidFill>
                <a:latin typeface="+mn-lt"/>
                <a:ea typeface="+mn-ea"/>
                <a:cs typeface="+mn-cs"/>
              </a:rPr>
              <a:t>的数据库</a:t>
            </a:r>
            <a:r>
              <a:rPr lang="en-US" altLang="zh-CN" sz="1200" b="0" i="0" kern="1200" dirty="0" smtClean="0">
                <a:solidFill>
                  <a:schemeClr val="tx1"/>
                </a:solidFill>
                <a:latin typeface="+mn-lt"/>
                <a:ea typeface="+mn-ea"/>
                <a:cs typeface="+mn-cs"/>
              </a:rPr>
              <a:t>V</a:t>
            </a:r>
            <a:r>
              <a:rPr lang="zh-CN" altLang="en-US" sz="1200" b="0" i="0" kern="1200" dirty="0" smtClean="0">
                <a:solidFill>
                  <a:schemeClr val="tx1"/>
                </a:solidFill>
                <a:latin typeface="+mn-lt"/>
                <a:ea typeface="+mn-ea"/>
                <a:cs typeface="+mn-cs"/>
              </a:rPr>
              <a:t>之间的数据是否一样为一致性；外部对</a:t>
            </a:r>
            <a:r>
              <a:rPr lang="en-US" altLang="zh-CN" sz="1200" b="0" i="0" kern="1200" dirty="0" smtClean="0">
                <a:solidFill>
                  <a:schemeClr val="tx1"/>
                </a:solidFill>
                <a:latin typeface="+mn-lt"/>
                <a:ea typeface="+mn-ea"/>
                <a:cs typeface="+mn-cs"/>
              </a:rPr>
              <a:t>N1</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N2</a:t>
            </a:r>
            <a:r>
              <a:rPr lang="zh-CN" altLang="en-US" sz="1200" b="0" i="0" kern="1200" dirty="0" smtClean="0">
                <a:solidFill>
                  <a:schemeClr val="tx1"/>
                </a:solidFill>
                <a:latin typeface="+mn-lt"/>
                <a:ea typeface="+mn-ea"/>
                <a:cs typeface="+mn-cs"/>
              </a:rPr>
              <a:t>的请求响应为可用行；</a:t>
            </a:r>
            <a:r>
              <a:rPr lang="en-US" altLang="zh-CN" sz="1200" b="0" i="0" kern="1200" dirty="0" smtClean="0">
                <a:solidFill>
                  <a:schemeClr val="tx1"/>
                </a:solidFill>
                <a:latin typeface="+mn-lt"/>
                <a:ea typeface="+mn-ea"/>
                <a:cs typeface="+mn-cs"/>
              </a:rPr>
              <a:t>N1</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N2</a:t>
            </a:r>
            <a:r>
              <a:rPr lang="zh-CN" altLang="en-US" sz="1200" b="0" i="0" kern="1200" dirty="0" smtClean="0">
                <a:solidFill>
                  <a:schemeClr val="tx1"/>
                </a:solidFill>
                <a:latin typeface="+mn-lt"/>
                <a:ea typeface="+mn-ea"/>
                <a:cs typeface="+mn-cs"/>
              </a:rPr>
              <a:t>之间的网络环境为分区容错性。这是正常运作的场景，也是理想的场景，然而现实是残酷的，当错误发生的时候，一致性和可用性还有分区容错性，是否能同时满足，还是说要进行取舍呢？</a:t>
            </a:r>
          </a:p>
          <a:p>
            <a:r>
              <a:rPr lang="zh-CN" altLang="en-US" sz="1200" b="0" i="0" kern="1200" dirty="0" smtClean="0">
                <a:solidFill>
                  <a:schemeClr val="tx1"/>
                </a:solidFill>
                <a:latin typeface="+mn-lt"/>
                <a:ea typeface="+mn-ea"/>
                <a:cs typeface="+mn-cs"/>
              </a:rPr>
              <a:t>作为一个分布式系统，它和单机系统的最大区别，就在于网络，现在假设一种极端情况，</a:t>
            </a:r>
            <a:r>
              <a:rPr lang="en-US" altLang="zh-CN" sz="1200" b="0" i="0" kern="1200" dirty="0" smtClean="0">
                <a:solidFill>
                  <a:schemeClr val="tx1"/>
                </a:solidFill>
                <a:latin typeface="+mn-lt"/>
                <a:ea typeface="+mn-ea"/>
                <a:cs typeface="+mn-cs"/>
              </a:rPr>
              <a:t>N1</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N2</a:t>
            </a:r>
            <a:r>
              <a:rPr lang="zh-CN" altLang="en-US" sz="1200" b="0" i="0" kern="1200" dirty="0" smtClean="0">
                <a:solidFill>
                  <a:schemeClr val="tx1"/>
                </a:solidFill>
                <a:latin typeface="+mn-lt"/>
                <a:ea typeface="+mn-ea"/>
                <a:cs typeface="+mn-cs"/>
              </a:rPr>
              <a:t>之间的网络断开了，我们要支持这种网络异常，相当于要满足分区容错性，能不能同时满足一致性和响应性呢？还是说要对他们进行取舍。</a:t>
            </a:r>
          </a:p>
          <a:p>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31</a:t>
            </a:fld>
            <a:endParaRPr lang="zh-CN" altLang="en-US"/>
          </a:p>
        </p:txBody>
      </p:sp>
    </p:spTree>
    <p:extLst>
      <p:ext uri="{BB962C8B-B14F-4D97-AF65-F5344CB8AC3E}">
        <p14:creationId xmlns:p14="http://schemas.microsoft.com/office/powerpoint/2010/main" val="1516434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假设在</a:t>
            </a:r>
            <a:r>
              <a:rPr lang="en-US" altLang="zh-CN" sz="1200" b="0" i="0" kern="1200" dirty="0" smtClean="0">
                <a:solidFill>
                  <a:schemeClr val="tx1"/>
                </a:solidFill>
                <a:latin typeface="+mn-lt"/>
                <a:ea typeface="+mn-ea"/>
                <a:cs typeface="+mn-cs"/>
              </a:rPr>
              <a:t>N1</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N2</a:t>
            </a:r>
            <a:r>
              <a:rPr lang="zh-CN" altLang="en-US" sz="1200" b="0" i="0" kern="1200" dirty="0" smtClean="0">
                <a:solidFill>
                  <a:schemeClr val="tx1"/>
                </a:solidFill>
                <a:latin typeface="+mn-lt"/>
                <a:ea typeface="+mn-ea"/>
                <a:cs typeface="+mn-cs"/>
              </a:rPr>
              <a:t>之间网络断开的时候，有用户向</a:t>
            </a:r>
            <a:r>
              <a:rPr lang="en-US" altLang="zh-CN" sz="1200" b="0" i="0" kern="1200" dirty="0" smtClean="0">
                <a:solidFill>
                  <a:schemeClr val="tx1"/>
                </a:solidFill>
                <a:latin typeface="+mn-lt"/>
                <a:ea typeface="+mn-ea"/>
                <a:cs typeface="+mn-cs"/>
              </a:rPr>
              <a:t>N1</a:t>
            </a:r>
            <a:r>
              <a:rPr lang="zh-CN" altLang="en-US" sz="1200" b="0" i="0" kern="1200" dirty="0" smtClean="0">
                <a:solidFill>
                  <a:schemeClr val="tx1"/>
                </a:solidFill>
                <a:latin typeface="+mn-lt"/>
                <a:ea typeface="+mn-ea"/>
                <a:cs typeface="+mn-cs"/>
              </a:rPr>
              <a:t>发送数据更新请求，那</a:t>
            </a:r>
            <a:r>
              <a:rPr lang="en-US" altLang="zh-CN" sz="1200" b="0" i="0" kern="1200" dirty="0" smtClean="0">
                <a:solidFill>
                  <a:schemeClr val="tx1"/>
                </a:solidFill>
                <a:latin typeface="+mn-lt"/>
                <a:ea typeface="+mn-ea"/>
                <a:cs typeface="+mn-cs"/>
              </a:rPr>
              <a:t>N1</a:t>
            </a:r>
            <a:r>
              <a:rPr lang="zh-CN" altLang="en-US" sz="1200" b="0" i="0" kern="1200" dirty="0" smtClean="0">
                <a:solidFill>
                  <a:schemeClr val="tx1"/>
                </a:solidFill>
                <a:latin typeface="+mn-lt"/>
                <a:ea typeface="+mn-ea"/>
                <a:cs typeface="+mn-cs"/>
              </a:rPr>
              <a:t>中的数据</a:t>
            </a:r>
            <a:r>
              <a:rPr lang="en-US" altLang="zh-CN" sz="1200" b="0" i="0" kern="1200" dirty="0" smtClean="0">
                <a:solidFill>
                  <a:schemeClr val="tx1"/>
                </a:solidFill>
                <a:latin typeface="+mn-lt"/>
                <a:ea typeface="+mn-ea"/>
                <a:cs typeface="+mn-cs"/>
              </a:rPr>
              <a:t>V0</a:t>
            </a:r>
            <a:r>
              <a:rPr lang="zh-CN" altLang="en-US" sz="1200" b="0" i="0" kern="1200" dirty="0" smtClean="0">
                <a:solidFill>
                  <a:schemeClr val="tx1"/>
                </a:solidFill>
                <a:latin typeface="+mn-lt"/>
                <a:ea typeface="+mn-ea"/>
                <a:cs typeface="+mn-cs"/>
              </a:rPr>
              <a:t>将被更新为</a:t>
            </a:r>
            <a:r>
              <a:rPr lang="en-US" altLang="zh-CN" sz="1200" b="0" i="0" kern="1200" dirty="0" smtClean="0">
                <a:solidFill>
                  <a:schemeClr val="tx1"/>
                </a:solidFill>
                <a:latin typeface="+mn-lt"/>
                <a:ea typeface="+mn-ea"/>
                <a:cs typeface="+mn-cs"/>
              </a:rPr>
              <a:t>V1</a:t>
            </a:r>
            <a:r>
              <a:rPr lang="zh-CN" altLang="en-US" sz="1200" b="0" i="0" kern="1200" dirty="0" smtClean="0">
                <a:solidFill>
                  <a:schemeClr val="tx1"/>
                </a:solidFill>
                <a:latin typeface="+mn-lt"/>
                <a:ea typeface="+mn-ea"/>
                <a:cs typeface="+mn-cs"/>
              </a:rPr>
              <a:t>，由于网络是断开的，所以分布式系统同步操作</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，所以</a:t>
            </a:r>
            <a:r>
              <a:rPr lang="en-US" altLang="zh-CN" sz="1200" b="0" i="0" kern="1200" dirty="0" smtClean="0">
                <a:solidFill>
                  <a:schemeClr val="tx1"/>
                </a:solidFill>
                <a:latin typeface="+mn-lt"/>
                <a:ea typeface="+mn-ea"/>
                <a:cs typeface="+mn-cs"/>
              </a:rPr>
              <a:t>N2</a:t>
            </a:r>
            <a:r>
              <a:rPr lang="zh-CN" altLang="en-US" sz="1200" b="0" i="0" kern="1200" dirty="0" smtClean="0">
                <a:solidFill>
                  <a:schemeClr val="tx1"/>
                </a:solidFill>
                <a:latin typeface="+mn-lt"/>
                <a:ea typeface="+mn-ea"/>
                <a:cs typeface="+mn-cs"/>
              </a:rPr>
              <a:t>中的数据依旧是</a:t>
            </a:r>
            <a:r>
              <a:rPr lang="en-US" altLang="zh-CN" sz="1200" b="0" i="0" kern="1200" dirty="0" smtClean="0">
                <a:solidFill>
                  <a:schemeClr val="tx1"/>
                </a:solidFill>
                <a:latin typeface="+mn-lt"/>
                <a:ea typeface="+mn-ea"/>
                <a:cs typeface="+mn-cs"/>
              </a:rPr>
              <a:t>V0</a:t>
            </a:r>
            <a:r>
              <a:rPr lang="zh-CN" altLang="en-US" sz="1200" b="0" i="0" kern="1200" dirty="0" smtClean="0">
                <a:solidFill>
                  <a:schemeClr val="tx1"/>
                </a:solidFill>
                <a:latin typeface="+mn-lt"/>
                <a:ea typeface="+mn-ea"/>
                <a:cs typeface="+mn-cs"/>
              </a:rPr>
              <a:t>；这个时候，有用户向</a:t>
            </a:r>
            <a:r>
              <a:rPr lang="en-US" altLang="zh-CN" sz="1200" b="0" i="0" kern="1200" dirty="0" smtClean="0">
                <a:solidFill>
                  <a:schemeClr val="tx1"/>
                </a:solidFill>
                <a:latin typeface="+mn-lt"/>
                <a:ea typeface="+mn-ea"/>
                <a:cs typeface="+mn-cs"/>
              </a:rPr>
              <a:t>N2</a:t>
            </a:r>
            <a:r>
              <a:rPr lang="zh-CN" altLang="en-US" sz="1200" b="0" i="0" kern="1200" dirty="0" smtClean="0">
                <a:solidFill>
                  <a:schemeClr val="tx1"/>
                </a:solidFill>
                <a:latin typeface="+mn-lt"/>
                <a:ea typeface="+mn-ea"/>
                <a:cs typeface="+mn-cs"/>
              </a:rPr>
              <a:t>发送数据读取请求，由于数据还没有进行同步，应用程序没办法立即给用户返回最新的数据</a:t>
            </a:r>
            <a:r>
              <a:rPr lang="en-US" altLang="zh-CN" sz="1200" b="0" i="0" kern="1200" dirty="0" smtClean="0">
                <a:solidFill>
                  <a:schemeClr val="tx1"/>
                </a:solidFill>
                <a:latin typeface="+mn-lt"/>
                <a:ea typeface="+mn-ea"/>
                <a:cs typeface="+mn-cs"/>
              </a:rPr>
              <a:t>V1</a:t>
            </a:r>
            <a:r>
              <a:rPr lang="zh-CN" altLang="en-US" sz="1200" b="0" i="0" kern="1200" dirty="0" smtClean="0">
                <a:solidFill>
                  <a:schemeClr val="tx1"/>
                </a:solidFill>
                <a:latin typeface="+mn-lt"/>
                <a:ea typeface="+mn-ea"/>
                <a:cs typeface="+mn-cs"/>
              </a:rPr>
              <a:t>，怎么办呢？有二种选择，第一，牺牲数据一致性，响应旧的数据</a:t>
            </a:r>
            <a:r>
              <a:rPr lang="en-US" altLang="zh-CN" sz="1200" b="0" i="0" kern="1200" dirty="0" smtClean="0">
                <a:solidFill>
                  <a:schemeClr val="tx1"/>
                </a:solidFill>
                <a:latin typeface="+mn-lt"/>
                <a:ea typeface="+mn-ea"/>
                <a:cs typeface="+mn-cs"/>
              </a:rPr>
              <a:t>V0</a:t>
            </a:r>
            <a:r>
              <a:rPr lang="zh-CN" altLang="en-US" sz="1200" b="0" i="0" kern="1200" dirty="0" smtClean="0">
                <a:solidFill>
                  <a:schemeClr val="tx1"/>
                </a:solidFill>
                <a:latin typeface="+mn-lt"/>
                <a:ea typeface="+mn-ea"/>
                <a:cs typeface="+mn-cs"/>
              </a:rPr>
              <a:t>给用户；第二，牺牲可用性，阻塞等待，直到网络连接恢复，数据更新操作</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完成之后，再给用户响应最新的数据</a:t>
            </a:r>
            <a:r>
              <a:rPr lang="en-US" altLang="zh-CN" sz="1200" b="0" i="0" kern="1200" dirty="0" smtClean="0">
                <a:solidFill>
                  <a:schemeClr val="tx1"/>
                </a:solidFill>
                <a:latin typeface="+mn-lt"/>
                <a:ea typeface="+mn-ea"/>
                <a:cs typeface="+mn-cs"/>
              </a:rPr>
              <a:t>V1</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这个过程，证明了要满足分区容错性的分布式系统，只能在一致性和可用性两者中，选择其中一个。</a:t>
            </a:r>
          </a:p>
          <a:p>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32</a:t>
            </a:fld>
            <a:endParaRPr lang="zh-CN" altLang="en-US"/>
          </a:p>
        </p:txBody>
      </p:sp>
    </p:spTree>
    <p:extLst>
      <p:ext uri="{BB962C8B-B14F-4D97-AF65-F5344CB8AC3E}">
        <p14:creationId xmlns:p14="http://schemas.microsoft.com/office/powerpoint/2010/main" val="2285046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CA without P</a:t>
            </a:r>
            <a:r>
              <a:rPr lang="zh-CN" altLang="en-US" sz="1200" b="0" i="0" kern="1200" dirty="0" smtClean="0">
                <a:solidFill>
                  <a:schemeClr val="tx1"/>
                </a:solidFill>
                <a:latin typeface="+mn-lt"/>
                <a:ea typeface="+mn-ea"/>
                <a:cs typeface="+mn-cs"/>
              </a:rPr>
              <a:t>：如果不要求</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（不允许分区），则</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（强一致性）和</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（可用性）是可以保证的。但其实分区不是你想不想的问题，而是始终会存在，因此</a:t>
            </a:r>
            <a:r>
              <a:rPr lang="en-US" altLang="zh-CN" sz="1200" b="0" i="0" kern="1200" dirty="0" smtClean="0">
                <a:solidFill>
                  <a:schemeClr val="tx1"/>
                </a:solidFill>
                <a:latin typeface="+mn-lt"/>
                <a:ea typeface="+mn-ea"/>
                <a:cs typeface="+mn-cs"/>
              </a:rPr>
              <a:t>CA</a:t>
            </a:r>
            <a:r>
              <a:rPr lang="zh-CN" altLang="en-US" sz="1200" b="0" i="0" kern="1200" dirty="0" smtClean="0">
                <a:solidFill>
                  <a:schemeClr val="tx1"/>
                </a:solidFill>
                <a:latin typeface="+mn-lt"/>
                <a:ea typeface="+mn-ea"/>
                <a:cs typeface="+mn-cs"/>
              </a:rPr>
              <a:t>的系统更多的是允许分区后各子系统依然保持</a:t>
            </a:r>
            <a:r>
              <a:rPr lang="en-US" altLang="zh-CN" sz="1200" b="0" i="0" kern="1200" dirty="0" smtClean="0">
                <a:solidFill>
                  <a:schemeClr val="tx1"/>
                </a:solidFill>
                <a:latin typeface="+mn-lt"/>
                <a:ea typeface="+mn-ea"/>
                <a:cs typeface="+mn-cs"/>
              </a:rPr>
              <a:t>CA</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CP without A</a:t>
            </a:r>
            <a:r>
              <a:rPr lang="zh-CN" altLang="en-US" sz="1200" b="0" i="0" kern="1200" dirty="0" smtClean="0">
                <a:solidFill>
                  <a:schemeClr val="tx1"/>
                </a:solidFill>
                <a:latin typeface="+mn-lt"/>
                <a:ea typeface="+mn-ea"/>
                <a:cs typeface="+mn-cs"/>
              </a:rPr>
              <a:t>：如果不要求</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（可用），相当于每个请求都需要在</a:t>
            </a:r>
            <a:r>
              <a:rPr lang="en-US" altLang="zh-CN" sz="1200" b="0" i="0" kern="1200" dirty="0" smtClean="0">
                <a:solidFill>
                  <a:schemeClr val="tx1"/>
                </a:solidFill>
                <a:latin typeface="+mn-lt"/>
                <a:ea typeface="+mn-ea"/>
                <a:cs typeface="+mn-cs"/>
              </a:rPr>
              <a:t>Server</a:t>
            </a:r>
            <a:r>
              <a:rPr lang="zh-CN" altLang="en-US" sz="1200" b="0" i="0" kern="1200" dirty="0" smtClean="0">
                <a:solidFill>
                  <a:schemeClr val="tx1"/>
                </a:solidFill>
                <a:latin typeface="+mn-lt"/>
                <a:ea typeface="+mn-ea"/>
                <a:cs typeface="+mn-cs"/>
              </a:rPr>
              <a:t>之间强一致，而</a:t>
            </a:r>
            <a:r>
              <a:rPr lang="en-US" altLang="zh-CN" sz="1200" b="0" i="0" kern="1200" dirty="0" smtClean="0">
                <a:solidFill>
                  <a:schemeClr val="tx1"/>
                </a:solidFill>
                <a:latin typeface="+mn-lt"/>
                <a:ea typeface="+mn-ea"/>
                <a:cs typeface="+mn-cs"/>
              </a:rPr>
              <a:t>P</a:t>
            </a:r>
            <a:r>
              <a:rPr lang="zh-CN" altLang="en-US" sz="1200" b="0" i="0" kern="1200" dirty="0" smtClean="0">
                <a:solidFill>
                  <a:schemeClr val="tx1"/>
                </a:solidFill>
                <a:latin typeface="+mn-lt"/>
                <a:ea typeface="+mn-ea"/>
                <a:cs typeface="+mn-cs"/>
              </a:rPr>
              <a:t>（分区）会导致同步时间无限延长，如此</a:t>
            </a:r>
            <a:r>
              <a:rPr lang="en-US" altLang="zh-CN" sz="1200" b="0" i="0" kern="1200" dirty="0" smtClean="0">
                <a:solidFill>
                  <a:schemeClr val="tx1"/>
                </a:solidFill>
                <a:latin typeface="+mn-lt"/>
                <a:ea typeface="+mn-ea"/>
                <a:cs typeface="+mn-cs"/>
              </a:rPr>
              <a:t>CP</a:t>
            </a:r>
            <a:r>
              <a:rPr lang="zh-CN" altLang="en-US" sz="1200" b="0" i="0" kern="1200" dirty="0" smtClean="0">
                <a:solidFill>
                  <a:schemeClr val="tx1"/>
                </a:solidFill>
                <a:latin typeface="+mn-lt"/>
                <a:ea typeface="+mn-ea"/>
                <a:cs typeface="+mn-cs"/>
              </a:rPr>
              <a:t>也是可以保证的。很多传统的数据库分布式事务都属于这种模式。</a:t>
            </a:r>
          </a:p>
          <a:p>
            <a:r>
              <a:rPr lang="en-US" altLang="zh-CN" sz="1200" b="0" i="0" kern="1200" dirty="0" smtClean="0">
                <a:solidFill>
                  <a:schemeClr val="tx1"/>
                </a:solidFill>
                <a:latin typeface="+mn-lt"/>
                <a:ea typeface="+mn-ea"/>
                <a:cs typeface="+mn-cs"/>
              </a:rPr>
              <a:t>AP </a:t>
            </a:r>
            <a:r>
              <a:rPr lang="en-US" altLang="zh-CN" sz="1200" b="0" i="0" kern="1200" dirty="0" err="1" smtClean="0">
                <a:solidFill>
                  <a:schemeClr val="tx1"/>
                </a:solidFill>
                <a:latin typeface="+mn-lt"/>
                <a:ea typeface="+mn-ea"/>
                <a:cs typeface="+mn-cs"/>
              </a:rPr>
              <a:t>wihtout</a:t>
            </a:r>
            <a:r>
              <a:rPr lang="en-US" altLang="zh-CN" sz="1200" b="0" i="0" kern="1200" dirty="0" smtClean="0">
                <a:solidFill>
                  <a:schemeClr val="tx1"/>
                </a:solidFill>
                <a:latin typeface="+mn-lt"/>
                <a:ea typeface="+mn-ea"/>
                <a:cs typeface="+mn-cs"/>
              </a:rPr>
              <a:t> C</a:t>
            </a:r>
            <a:r>
              <a:rPr lang="zh-CN" altLang="en-US" sz="1200" b="0" i="0" kern="1200" dirty="0" smtClean="0">
                <a:solidFill>
                  <a:schemeClr val="tx1"/>
                </a:solidFill>
                <a:latin typeface="+mn-lt"/>
                <a:ea typeface="+mn-ea"/>
                <a:cs typeface="+mn-cs"/>
              </a:rPr>
              <a:t>：要高可用并允许分区，则需放弃一致性。一旦分区发生，节点之间可能会失去联系，为了高可用，每个节点只能用本地数据提供服务，而这样会导致全局数据的不一致性。现在众多的</a:t>
            </a:r>
            <a:r>
              <a:rPr lang="en-US" altLang="zh-CN" sz="1200" b="0" i="0" kern="1200" dirty="0" err="1" smtClean="0">
                <a:solidFill>
                  <a:schemeClr val="tx1"/>
                </a:solidFill>
                <a:latin typeface="+mn-lt"/>
                <a:ea typeface="+mn-ea"/>
                <a:cs typeface="+mn-cs"/>
              </a:rPr>
              <a:t>NoSQL</a:t>
            </a:r>
            <a:r>
              <a:rPr lang="zh-CN" altLang="en-US" sz="1200" b="0" i="0" kern="1200" dirty="0" smtClean="0">
                <a:solidFill>
                  <a:schemeClr val="tx1"/>
                </a:solidFill>
                <a:latin typeface="+mn-lt"/>
                <a:ea typeface="+mn-ea"/>
                <a:cs typeface="+mn-cs"/>
              </a:rPr>
              <a:t>都属于此类。</a:t>
            </a:r>
          </a:p>
          <a:p>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33</a:t>
            </a:fld>
            <a:endParaRPr lang="zh-CN" altLang="en-US"/>
          </a:p>
        </p:txBody>
      </p:sp>
    </p:spTree>
    <p:extLst>
      <p:ext uri="{BB962C8B-B14F-4D97-AF65-F5344CB8AC3E}">
        <p14:creationId xmlns:p14="http://schemas.microsoft.com/office/powerpoint/2010/main" val="1789586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流程是：</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35</a:t>
            </a:fld>
            <a:endParaRPr lang="zh-CN" altLang="en-US"/>
          </a:p>
        </p:txBody>
      </p:sp>
    </p:spTree>
    <p:extLst>
      <p:ext uri="{BB962C8B-B14F-4D97-AF65-F5344CB8AC3E}">
        <p14:creationId xmlns:p14="http://schemas.microsoft.com/office/powerpoint/2010/main" val="2565679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可以用老师发试卷考试这么个例子来解释，老师就是协调者，</a:t>
            </a:r>
            <a:endParaRPr lang="en-US" altLang="zh-CN" dirty="0" smtClean="0"/>
          </a:p>
          <a:p>
            <a:r>
              <a:rPr lang="zh-CN" altLang="en-US" dirty="0" smtClean="0"/>
              <a:t>问题在哪呢</a:t>
            </a:r>
            <a:r>
              <a:rPr lang="en-US" altLang="zh-CN" dirty="0" smtClean="0"/>
              <a:t>?</a:t>
            </a:r>
            <a:r>
              <a:rPr lang="zh-CN" altLang="en-US" dirty="0" smtClean="0"/>
              <a:t>会</a:t>
            </a:r>
            <a:r>
              <a:rPr lang="en-US" altLang="zh-CN" dirty="0" smtClean="0"/>
              <a:t>block</a:t>
            </a:r>
            <a:r>
              <a:rPr lang="zh-CN" altLang="en-US" dirty="0" smtClean="0"/>
              <a:t>，万一没有回应呢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42</a:t>
            </a:fld>
            <a:endParaRPr lang="zh-CN" altLang="en-US"/>
          </a:p>
        </p:txBody>
      </p:sp>
    </p:spTree>
    <p:extLst>
      <p:ext uri="{BB962C8B-B14F-4D97-AF65-F5344CB8AC3E}">
        <p14:creationId xmlns:p14="http://schemas.microsoft.com/office/powerpoint/2010/main" val="4003921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http://www.hollischuang.com/archives/1580</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45</a:t>
            </a:fld>
            <a:endParaRPr lang="zh-CN" altLang="en-US"/>
          </a:p>
        </p:txBody>
      </p:sp>
    </p:spTree>
    <p:extLst>
      <p:ext uri="{BB962C8B-B14F-4D97-AF65-F5344CB8AC3E}">
        <p14:creationId xmlns:p14="http://schemas.microsoft.com/office/powerpoint/2010/main" val="3892834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get /</a:t>
            </a:r>
            <a:r>
              <a:rPr lang="en-US" altLang="zh-CN" dirty="0" err="1" smtClean="0"/>
              <a:t>configs</a:t>
            </a:r>
            <a:r>
              <a:rPr lang="en-US" altLang="zh-CN" dirty="0" smtClean="0"/>
              <a:t>/Hrecord01/schema.xml</a:t>
            </a:r>
          </a:p>
          <a:p>
            <a:r>
              <a:rPr lang="en-US" altLang="zh-CN" dirty="0" err="1" smtClean="0"/>
              <a:t>ls</a:t>
            </a:r>
            <a:r>
              <a:rPr lang="en-US" altLang="zh-CN" dirty="0" smtClean="0"/>
              <a:t> /</a:t>
            </a:r>
            <a:r>
              <a:rPr lang="en-US" altLang="zh-CN" dirty="0" err="1" smtClean="0"/>
              <a:t>hbase</a:t>
            </a:r>
            <a:r>
              <a:rPr lang="en-US" altLang="zh-CN" dirty="0" smtClean="0"/>
              <a:t>/</a:t>
            </a:r>
            <a:r>
              <a:rPr lang="en-US" altLang="zh-CN" dirty="0" err="1" smtClean="0"/>
              <a:t>rs</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50</a:t>
            </a:fld>
            <a:endParaRPr lang="zh-CN" altLang="en-US"/>
          </a:p>
        </p:txBody>
      </p:sp>
    </p:spTree>
    <p:extLst>
      <p:ext uri="{BB962C8B-B14F-4D97-AF65-F5344CB8AC3E}">
        <p14:creationId xmlns:p14="http://schemas.microsoft.com/office/powerpoint/2010/main" val="858527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 </a:t>
            </a:r>
            <a:r>
              <a:rPr lang="zh-CN" altLang="en-US" dirty="0" smtClean="0"/>
              <a:t>大师</a:t>
            </a:r>
            <a:r>
              <a:rPr lang="en-US" altLang="zh-CN" dirty="0" smtClean="0"/>
              <a:t>Herb Sutter</a:t>
            </a:r>
            <a:r>
              <a:rPr lang="zh-CN" altLang="en-US" dirty="0" smtClean="0"/>
              <a:t>在</a:t>
            </a:r>
            <a:r>
              <a:rPr lang="en-US" altLang="zh-CN" dirty="0" smtClean="0"/>
              <a:t>http://www.gotw.ca/publications/concurrency-ddj.htm</a:t>
            </a:r>
            <a:r>
              <a:rPr lang="zh-CN" altLang="en-US" dirty="0" smtClean="0"/>
              <a:t>发表的文章</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为什么需要大数据平台？传统的关系型数据库对于海量的数据的检索支持越来越差</a:t>
            </a:r>
          </a:p>
          <a:p>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3</a:t>
            </a:fld>
            <a:endParaRPr lang="zh-CN" altLang="en-US"/>
          </a:p>
        </p:txBody>
      </p:sp>
    </p:spTree>
    <p:extLst>
      <p:ext uri="{BB962C8B-B14F-4D97-AF65-F5344CB8AC3E}">
        <p14:creationId xmlns:p14="http://schemas.microsoft.com/office/powerpoint/2010/main" val="3996907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流程是：</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51</a:t>
            </a:fld>
            <a:endParaRPr lang="zh-CN" altLang="en-US"/>
          </a:p>
        </p:txBody>
      </p:sp>
    </p:spTree>
    <p:extLst>
      <p:ext uri="{BB962C8B-B14F-4D97-AF65-F5344CB8AC3E}">
        <p14:creationId xmlns:p14="http://schemas.microsoft.com/office/powerpoint/2010/main" val="3955503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hape 45"/>
          <p:cNvSpPr>
            <a:spLocks noGrp="1" noRot="1" noChangeAspect="1"/>
          </p:cNvSpPr>
          <p:nvPr>
            <p:ph type="sldImg"/>
          </p:nvPr>
        </p:nvSpPr>
        <p:spPr bwMode="auto">
          <a:xfrm>
            <a:off x="381000" y="685800"/>
            <a:ext cx="6096000" cy="3429000"/>
          </a:xfrm>
          <a:noFill/>
        </p:spPr>
      </p:sp>
      <p:sp>
        <p:nvSpPr>
          <p:cNvPr id="18434" name="Shape 46"/>
          <p:cNvSpPr>
            <a:spLocks noGrp="1"/>
          </p:cNvSpPr>
          <p:nvPr>
            <p:ph type="body" sz="quarter" idx="1"/>
          </p:nvPr>
        </p:nvSpPr>
        <p:spPr bwMode="auto">
          <a:noFill/>
        </p:spPr>
        <p:txBody>
          <a:bodyPr vert="horz" wrap="square" lIns="91440" tIns="45720" rIns="91440" bIns="45720" numCol="1" anchor="t" anchorCtr="0" compatLnSpc="1">
            <a:prstTxWarp prst="textNoShape">
              <a:avLst/>
            </a:prstTxWarp>
          </a:bodyPr>
          <a:lstStyle/>
          <a:p>
            <a:pPr eaLnBrk="1" hangingPunct="1">
              <a:spcBef>
                <a:spcPct val="0"/>
              </a:spcBef>
            </a:pPr>
            <a:r>
              <a:rPr lang="zh-CN" altLang="en-US" dirty="0" smtClean="0">
                <a:solidFill>
                  <a:srgbClr val="000000"/>
                </a:solidFill>
              </a:rPr>
              <a:t>命令式，有更多细节</a:t>
            </a:r>
          </a:p>
          <a:p>
            <a:pPr eaLnBrk="1" hangingPunct="1">
              <a:spcBef>
                <a:spcPct val="0"/>
              </a:spcBef>
            </a:pPr>
            <a:r>
              <a:rPr lang="zh-CN" altLang="en-US" dirty="0" smtClean="0">
                <a:solidFill>
                  <a:srgbClr val="000000"/>
                </a:solidFill>
              </a:rPr>
              <a:t>声明式，注重做什么，而不是怎么做。专注在数据本身</a:t>
            </a:r>
            <a:endParaRPr lang="en-US" altLang="zh-CN" dirty="0" smtClean="0">
              <a:solidFill>
                <a:srgbClr val="000000"/>
              </a:solidFill>
            </a:endParaRPr>
          </a:p>
          <a:p>
            <a:pPr eaLnBrk="1" hangingPunct="1">
              <a:spcBef>
                <a:spcPct val="0"/>
              </a:spcBef>
            </a:pPr>
            <a:r>
              <a:rPr lang="zh-CN" altLang="en-US" dirty="0" smtClean="0">
                <a:solidFill>
                  <a:srgbClr val="000000"/>
                </a:solidFill>
              </a:rPr>
              <a:t>这里很重要：分布式编程模型其实就是声明式</a:t>
            </a:r>
            <a:r>
              <a:rPr lang="en-US" altLang="zh-CN" dirty="0" smtClean="0">
                <a:solidFill>
                  <a:srgbClr val="000000"/>
                </a:solidFill>
              </a:rPr>
              <a:t>+</a:t>
            </a:r>
            <a:r>
              <a:rPr lang="zh-CN" altLang="en-US" dirty="0" smtClean="0">
                <a:solidFill>
                  <a:srgbClr val="000000"/>
                </a:solidFill>
              </a:rPr>
              <a:t>函数式</a:t>
            </a:r>
          </a:p>
        </p:txBody>
      </p:sp>
    </p:spTree>
    <p:extLst>
      <p:ext uri="{BB962C8B-B14F-4D97-AF65-F5344CB8AC3E}">
        <p14:creationId xmlns:p14="http://schemas.microsoft.com/office/powerpoint/2010/main" val="3028382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hape 87"/>
          <p:cNvSpPr>
            <a:spLocks noGrp="1" noRot="1" noChangeAspect="1"/>
          </p:cNvSpPr>
          <p:nvPr>
            <p:ph type="sldImg"/>
          </p:nvPr>
        </p:nvSpPr>
        <p:spPr bwMode="auto">
          <a:xfrm>
            <a:off x="381000" y="685800"/>
            <a:ext cx="6096000" cy="3429000"/>
          </a:xfrm>
          <a:noFill/>
        </p:spPr>
      </p:sp>
      <p:sp>
        <p:nvSpPr>
          <p:cNvPr id="28674" name="Shape 88"/>
          <p:cNvSpPr>
            <a:spLocks noGrp="1"/>
          </p:cNvSpPr>
          <p:nvPr>
            <p:ph type="body" sz="quarter" idx="1"/>
          </p:nvPr>
        </p:nvSpPr>
        <p:spPr bwMode="auto">
          <a:noFill/>
        </p:spPr>
        <p:txBody>
          <a:bodyPr vert="horz" wrap="square" lIns="91440" tIns="45720" rIns="91440" bIns="45720" numCol="1" anchor="t" anchorCtr="0" compatLnSpc="1">
            <a:prstTxWarp prst="textNoShape">
              <a:avLst/>
            </a:prstTxWarp>
          </a:bodyPr>
          <a:lstStyle/>
          <a:p>
            <a:pPr eaLnBrk="1" hangingPunct="1">
              <a:spcBef>
                <a:spcPct val="0"/>
              </a:spcBef>
            </a:pPr>
            <a:r>
              <a:rPr lang="zh-CN" altLang="en-US" smtClean="0">
                <a:solidFill>
                  <a:srgbClr val="000000"/>
                </a:solidFill>
              </a:rPr>
              <a:t>接口简单，是吧？</a:t>
            </a:r>
          </a:p>
        </p:txBody>
      </p:sp>
    </p:spTree>
    <p:extLst>
      <p:ext uri="{BB962C8B-B14F-4D97-AF65-F5344CB8AC3E}">
        <p14:creationId xmlns:p14="http://schemas.microsoft.com/office/powerpoint/2010/main" val="3826430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hape 103"/>
          <p:cNvSpPr>
            <a:spLocks noGrp="1" noRot="1" noChangeAspect="1"/>
          </p:cNvSpPr>
          <p:nvPr>
            <p:ph type="sldImg"/>
          </p:nvPr>
        </p:nvSpPr>
        <p:spPr bwMode="auto">
          <a:xfrm>
            <a:off x="381000" y="685800"/>
            <a:ext cx="6096000" cy="3429000"/>
          </a:xfrm>
          <a:noFill/>
        </p:spPr>
      </p:sp>
      <p:sp>
        <p:nvSpPr>
          <p:cNvPr id="34818" name="Shape 104"/>
          <p:cNvSpPr>
            <a:spLocks noGrp="1"/>
          </p:cNvSpPr>
          <p:nvPr>
            <p:ph type="body" sz="quarter" idx="1"/>
          </p:nvPr>
        </p:nvSpPr>
        <p:spPr bwMode="auto">
          <a:noFill/>
        </p:spPr>
        <p:txBody>
          <a:bodyPr vert="horz" wrap="square" lIns="91440" tIns="45720" rIns="91440" bIns="45720" numCol="1" anchor="t" anchorCtr="0" compatLnSpc="1">
            <a:prstTxWarp prst="textNoShape">
              <a:avLst/>
            </a:prstTxWarp>
          </a:bodyPr>
          <a:lstStyle/>
          <a:p>
            <a:pPr eaLnBrk="1" hangingPunct="1">
              <a:spcBef>
                <a:spcPct val="0"/>
              </a:spcBef>
            </a:pPr>
            <a:r>
              <a:rPr lang="zh-CN" altLang="en-US" smtClean="0">
                <a:solidFill>
                  <a:srgbClr val="000000"/>
                </a:solidFill>
              </a:rPr>
              <a:t>按照代码讲解</a:t>
            </a:r>
          </a:p>
        </p:txBody>
      </p:sp>
    </p:spTree>
    <p:extLst>
      <p:ext uri="{BB962C8B-B14F-4D97-AF65-F5344CB8AC3E}">
        <p14:creationId xmlns:p14="http://schemas.microsoft.com/office/powerpoint/2010/main" val="32163813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hape 337"/>
          <p:cNvSpPr>
            <a:spLocks noGrp="1" noRot="1" noChangeAspect="1"/>
          </p:cNvSpPr>
          <p:nvPr>
            <p:ph type="sldImg"/>
          </p:nvPr>
        </p:nvSpPr>
        <p:spPr bwMode="auto">
          <a:xfrm>
            <a:off x="381000" y="685800"/>
            <a:ext cx="6096000" cy="3429000"/>
          </a:xfrm>
          <a:noFill/>
        </p:spPr>
      </p:sp>
      <p:sp>
        <p:nvSpPr>
          <p:cNvPr id="36866" name="Shape 338"/>
          <p:cNvSpPr>
            <a:spLocks noGrp="1"/>
          </p:cNvSpPr>
          <p:nvPr>
            <p:ph type="body" sz="quarter" idx="1"/>
          </p:nvPr>
        </p:nvSpPr>
        <p:spPr bwMode="auto">
          <a:noFill/>
        </p:spPr>
        <p:txBody>
          <a:bodyPr vert="horz" wrap="square" lIns="91440" tIns="45720" rIns="91440" bIns="45720" numCol="1" anchor="t" anchorCtr="0" compatLnSpc="1">
            <a:prstTxWarp prst="textNoShape">
              <a:avLst/>
            </a:prstTxWarp>
          </a:bodyPr>
          <a:lstStyle/>
          <a:p>
            <a:pPr eaLnBrk="1" hangingPunct="1">
              <a:spcBef>
                <a:spcPct val="0"/>
              </a:spcBef>
            </a:pPr>
            <a:r>
              <a:rPr lang="zh-CN" altLang="en-US" dirty="0" smtClean="0">
                <a:solidFill>
                  <a:srgbClr val="000000"/>
                </a:solidFill>
              </a:rPr>
              <a:t>按照图讲解。详细，可以展开。</a:t>
            </a:r>
          </a:p>
        </p:txBody>
      </p:sp>
    </p:spTree>
    <p:extLst>
      <p:ext uri="{BB962C8B-B14F-4D97-AF65-F5344CB8AC3E}">
        <p14:creationId xmlns:p14="http://schemas.microsoft.com/office/powerpoint/2010/main" val="1651556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hape 65"/>
          <p:cNvSpPr>
            <a:spLocks noGrp="1" noRot="1" noChangeAspect="1"/>
          </p:cNvSpPr>
          <p:nvPr>
            <p:ph type="sldImg"/>
          </p:nvPr>
        </p:nvSpPr>
        <p:spPr bwMode="auto">
          <a:xfrm>
            <a:off x="381000" y="685800"/>
            <a:ext cx="6096000" cy="3429000"/>
          </a:xfrm>
          <a:noFill/>
        </p:spPr>
      </p:sp>
      <p:sp>
        <p:nvSpPr>
          <p:cNvPr id="20482" name="Shape 66"/>
          <p:cNvSpPr>
            <a:spLocks noGrp="1"/>
          </p:cNvSpPr>
          <p:nvPr>
            <p:ph type="body" sz="quarter" idx="1"/>
          </p:nvPr>
        </p:nvSpPr>
        <p:spPr bwMode="auto">
          <a:noFill/>
        </p:spPr>
        <p:txBody>
          <a:bodyPr vert="horz" wrap="square" lIns="91440" tIns="45720" rIns="91440" bIns="45720" numCol="1" anchor="t" anchorCtr="0" compatLnSpc="1">
            <a:prstTxWarp prst="textNoShape">
              <a:avLst/>
            </a:prstTxWarp>
          </a:bodyPr>
          <a:lstStyle/>
          <a:p>
            <a:pPr marL="295275" indent="-295275" eaLnBrk="1" hangingPunct="1">
              <a:spcBef>
                <a:spcPct val="0"/>
              </a:spcBef>
              <a:buFontTx/>
              <a:buAutoNum type="arabicPeriod"/>
            </a:pPr>
            <a:r>
              <a:rPr lang="zh-CN" altLang="en-US" sz="1400" dirty="0" smtClean="0">
                <a:solidFill>
                  <a:srgbClr val="000000"/>
                </a:solidFill>
              </a:rPr>
              <a:t>结构化数据，非结构化数据放在最后讲</a:t>
            </a:r>
          </a:p>
          <a:p>
            <a:pPr marL="295275" indent="-295275" eaLnBrk="1" hangingPunct="1">
              <a:spcBef>
                <a:spcPct val="0"/>
              </a:spcBef>
              <a:buFontTx/>
              <a:buAutoNum type="arabicPeriod"/>
            </a:pPr>
            <a:r>
              <a:rPr lang="zh-CN" altLang="en-US" sz="1400" dirty="0" smtClean="0">
                <a:solidFill>
                  <a:srgbClr val="000000"/>
                </a:solidFill>
              </a:rPr>
              <a:t>关于树形数据，</a:t>
            </a:r>
            <a:r>
              <a:rPr lang="en-US" altLang="zh-CN" sz="1400" dirty="0" smtClean="0">
                <a:solidFill>
                  <a:srgbClr val="000000"/>
                </a:solidFill>
              </a:rPr>
              <a:t>Google</a:t>
            </a:r>
            <a:r>
              <a:rPr lang="zh-CN" altLang="en-US" sz="1400" dirty="0" smtClean="0">
                <a:solidFill>
                  <a:srgbClr val="000000"/>
                </a:solidFill>
              </a:rPr>
              <a:t>有篇论文</a:t>
            </a:r>
            <a:r>
              <a:rPr lang="en-US" altLang="zh-CN" sz="1400" dirty="0" err="1" smtClean="0">
                <a:solidFill>
                  <a:srgbClr val="000000"/>
                </a:solidFill>
              </a:rPr>
              <a:t>Dremel</a:t>
            </a:r>
            <a:r>
              <a:rPr lang="zh-CN" altLang="en-US" sz="1400" dirty="0" smtClean="0">
                <a:solidFill>
                  <a:srgbClr val="000000"/>
                </a:solidFill>
              </a:rPr>
              <a:t>是相关的</a:t>
            </a:r>
          </a:p>
          <a:p>
            <a:pPr marL="295275" indent="-295275" eaLnBrk="1" hangingPunct="1">
              <a:spcBef>
                <a:spcPct val="0"/>
              </a:spcBef>
              <a:buFontTx/>
              <a:buAutoNum type="arabicPeriod"/>
            </a:pPr>
            <a:r>
              <a:rPr lang="zh-CN" altLang="en-US" sz="1400" dirty="0" smtClean="0">
                <a:solidFill>
                  <a:srgbClr val="000000"/>
                </a:solidFill>
              </a:rPr>
              <a:t>关系型数据</a:t>
            </a:r>
            <a:r>
              <a:rPr lang="en-US" altLang="zh-CN" sz="1400" dirty="0" smtClean="0">
                <a:solidFill>
                  <a:srgbClr val="000000"/>
                </a:solidFill>
              </a:rPr>
              <a:t>-“</a:t>
            </a:r>
            <a:r>
              <a:rPr lang="zh-CN" altLang="en-US" sz="1400" dirty="0" smtClean="0">
                <a:solidFill>
                  <a:srgbClr val="000000"/>
                </a:solidFill>
              </a:rPr>
              <a:t>块”中的各项数据之间几乎没有联系，或者每次运算只有一个维度上的联系，就是</a:t>
            </a:r>
            <a:r>
              <a:rPr lang="en-US" altLang="zh-CN" sz="1400" dirty="0" smtClean="0">
                <a:solidFill>
                  <a:srgbClr val="000000"/>
                </a:solidFill>
              </a:rPr>
              <a:t>map/reduce</a:t>
            </a:r>
            <a:r>
              <a:rPr lang="zh-CN" altLang="en-US" sz="1400" dirty="0" smtClean="0">
                <a:solidFill>
                  <a:srgbClr val="000000"/>
                </a:solidFill>
              </a:rPr>
              <a:t>中那个</a:t>
            </a:r>
            <a:r>
              <a:rPr lang="en-US" altLang="zh-CN" sz="1400" dirty="0" smtClean="0">
                <a:solidFill>
                  <a:srgbClr val="000000"/>
                </a:solidFill>
              </a:rPr>
              <a:t>key</a:t>
            </a:r>
          </a:p>
          <a:p>
            <a:pPr marL="295275" indent="-295275" eaLnBrk="1" hangingPunct="1">
              <a:spcBef>
                <a:spcPct val="0"/>
              </a:spcBef>
              <a:buFontTx/>
              <a:buAutoNum type="arabicPeriod"/>
            </a:pPr>
            <a:r>
              <a:rPr lang="zh-CN" altLang="en-US" sz="1400" dirty="0" smtClean="0">
                <a:solidFill>
                  <a:srgbClr val="000000"/>
                </a:solidFill>
              </a:rPr>
              <a:t>图数据，里面都是点数据，数据之间有复杂的联系。后面我们还会讲到</a:t>
            </a:r>
          </a:p>
        </p:txBody>
      </p:sp>
    </p:spTree>
    <p:extLst>
      <p:ext uri="{BB962C8B-B14F-4D97-AF65-F5344CB8AC3E}">
        <p14:creationId xmlns:p14="http://schemas.microsoft.com/office/powerpoint/2010/main" val="444324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70"/>
          <p:cNvSpPr>
            <a:spLocks noGrp="1" noRot="1" noChangeAspect="1"/>
          </p:cNvSpPr>
          <p:nvPr>
            <p:ph type="sldImg"/>
          </p:nvPr>
        </p:nvSpPr>
        <p:spPr bwMode="auto">
          <a:xfrm>
            <a:off x="381000" y="685800"/>
            <a:ext cx="6096000" cy="3429000"/>
          </a:xfrm>
          <a:noFill/>
        </p:spPr>
      </p:sp>
      <p:sp>
        <p:nvSpPr>
          <p:cNvPr id="22530" name="Shape 71"/>
          <p:cNvSpPr>
            <a:spLocks noGrp="1"/>
          </p:cNvSpPr>
          <p:nvPr>
            <p:ph type="body" sz="quarter" idx="1"/>
          </p:nvPr>
        </p:nvSpPr>
        <p:spPr bwMode="auto">
          <a:noFill/>
        </p:spPr>
        <p:txBody>
          <a:bodyPr vert="horz" wrap="square" lIns="91440" tIns="45720" rIns="91440" bIns="45720" numCol="1" anchor="t" anchorCtr="0" compatLnSpc="1">
            <a:prstTxWarp prst="textNoShape">
              <a:avLst/>
            </a:prstTxWarp>
          </a:bodyPr>
          <a:lstStyle/>
          <a:p>
            <a:pPr marL="293688" indent="-293688" eaLnBrk="1" hangingPunct="1">
              <a:spcBef>
                <a:spcPct val="0"/>
              </a:spcBef>
              <a:buFontTx/>
              <a:buAutoNum type="arabicPeriod"/>
            </a:pPr>
            <a:r>
              <a:rPr lang="zh-CN" altLang="en-US" sz="1400" smtClean="0">
                <a:solidFill>
                  <a:srgbClr val="000000"/>
                </a:solidFill>
              </a:rPr>
              <a:t>二维结构，行和列，应用最广泛，大量保存在传统的关系数据库中，在我最熟悉的阿里巴巴大数据领域，最原始的数据源除了日志以外，大部分来自前台的关系数据库比如</a:t>
            </a:r>
            <a:r>
              <a:rPr lang="en-US" altLang="zh-CN" sz="1400" smtClean="0">
                <a:solidFill>
                  <a:srgbClr val="000000"/>
                </a:solidFill>
              </a:rPr>
              <a:t>Oracle</a:t>
            </a:r>
            <a:r>
              <a:rPr lang="zh-CN" altLang="en-US" sz="1400" smtClean="0">
                <a:solidFill>
                  <a:srgbClr val="000000"/>
                </a:solidFill>
              </a:rPr>
              <a:t>、</a:t>
            </a:r>
            <a:r>
              <a:rPr lang="en-US" altLang="zh-CN" sz="1400" smtClean="0">
                <a:solidFill>
                  <a:srgbClr val="000000"/>
                </a:solidFill>
              </a:rPr>
              <a:t>MySQL</a:t>
            </a:r>
            <a:r>
              <a:rPr lang="zh-CN" altLang="en-US" sz="1400" smtClean="0">
                <a:solidFill>
                  <a:srgbClr val="000000"/>
                </a:solidFill>
              </a:rPr>
              <a:t>等。另外大部分网站日志数据表示成关系数据。</a:t>
            </a:r>
          </a:p>
          <a:p>
            <a:pPr marL="293688" indent="-293688" eaLnBrk="1" hangingPunct="1">
              <a:spcBef>
                <a:spcPct val="0"/>
              </a:spcBef>
              <a:buFontTx/>
              <a:buAutoNum type="arabicPeriod"/>
            </a:pPr>
            <a:r>
              <a:rPr lang="zh-CN" altLang="en-US" sz="1400" smtClean="0">
                <a:solidFill>
                  <a:srgbClr val="000000"/>
                </a:solidFill>
              </a:rPr>
              <a:t>四种概念介绍</a:t>
            </a:r>
          </a:p>
        </p:txBody>
      </p:sp>
    </p:spTree>
    <p:extLst>
      <p:ext uri="{BB962C8B-B14F-4D97-AF65-F5344CB8AC3E}">
        <p14:creationId xmlns:p14="http://schemas.microsoft.com/office/powerpoint/2010/main" val="3493286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简而言之</a:t>
            </a:r>
            <a:r>
              <a:rPr lang="en-US" altLang="zh-CN" dirty="0" smtClean="0"/>
              <a:t>,</a:t>
            </a:r>
            <a:r>
              <a:rPr lang="zh-CN" altLang="en-US" dirty="0" smtClean="0"/>
              <a:t>如果你需要秒内的延迟，</a:t>
            </a:r>
            <a:r>
              <a:rPr lang="en-US" altLang="zh-CN" dirty="0" smtClean="0"/>
              <a:t>Storm</a:t>
            </a:r>
            <a:r>
              <a:rPr lang="zh-CN" altLang="en-US" dirty="0" smtClean="0"/>
              <a:t>是一个不错的选择，而且没有数据丢失。如果你需要有状态的计算，而且要完全保证每个事件只被处理一 次，</a:t>
            </a:r>
            <a:r>
              <a:rPr lang="en-US" altLang="zh-CN" dirty="0" smtClean="0"/>
              <a:t>Spark Streaming</a:t>
            </a:r>
            <a:r>
              <a:rPr lang="zh-CN" altLang="en-US" dirty="0" smtClean="0"/>
              <a:t>则更好。</a:t>
            </a:r>
            <a:r>
              <a:rPr lang="en-US" altLang="zh-CN" dirty="0" smtClean="0"/>
              <a:t>Spark Streaming</a:t>
            </a:r>
            <a:r>
              <a:rPr lang="zh-CN" altLang="en-US" dirty="0" smtClean="0"/>
              <a:t>编程逻辑也可能更容易，因为它类似于批处理程序</a:t>
            </a:r>
            <a:r>
              <a:rPr lang="en-US" altLang="zh-CN" dirty="0" smtClean="0"/>
              <a:t>(</a:t>
            </a:r>
            <a:r>
              <a:rPr lang="en-US" altLang="zh-CN" dirty="0" err="1" smtClean="0"/>
              <a:t>Hadoop</a:t>
            </a:r>
            <a:r>
              <a:rPr lang="en-US" altLang="zh-CN" dirty="0" smtClean="0"/>
              <a:t>)</a:t>
            </a:r>
            <a:r>
              <a:rPr lang="zh-CN" altLang="en-US" dirty="0" smtClean="0"/>
              <a:t>，特别是在你使用批次</a:t>
            </a:r>
            <a:r>
              <a:rPr lang="en-US" altLang="zh-CN" dirty="0" smtClean="0"/>
              <a:t>(</a:t>
            </a:r>
            <a:r>
              <a:rPr lang="zh-CN" altLang="en-US" dirty="0" smtClean="0"/>
              <a:t>尽管是很小的</a:t>
            </a:r>
            <a:r>
              <a:rPr lang="en-US" altLang="zh-CN" dirty="0" smtClean="0"/>
              <a:t>)</a:t>
            </a:r>
            <a:r>
              <a:rPr lang="zh-CN" altLang="en-US" dirty="0" smtClean="0"/>
              <a:t>时。</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61</a:t>
            </a:fld>
            <a:endParaRPr lang="zh-CN" altLang="en-US"/>
          </a:p>
        </p:txBody>
      </p:sp>
    </p:spTree>
    <p:extLst>
      <p:ext uri="{BB962C8B-B14F-4D97-AF65-F5344CB8AC3E}">
        <p14:creationId xmlns:p14="http://schemas.microsoft.com/office/powerpoint/2010/main" val="4137011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流程是：</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62</a:t>
            </a:fld>
            <a:endParaRPr lang="zh-CN" altLang="en-US"/>
          </a:p>
        </p:txBody>
      </p:sp>
    </p:spTree>
    <p:extLst>
      <p:ext uri="{BB962C8B-B14F-4D97-AF65-F5344CB8AC3E}">
        <p14:creationId xmlns:p14="http://schemas.microsoft.com/office/powerpoint/2010/main" val="3335588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既然现在是一个分布式系统，那么代码就是部署在不同的服务器上，那么远程通信就是第一步。</a:t>
            </a:r>
            <a:endParaRPr lang="en-US" altLang="zh-CN" dirty="0" smtClean="0"/>
          </a:p>
          <a:p>
            <a:endParaRPr lang="en-US" altLang="zh-CN" dirty="0" smtClean="0"/>
          </a:p>
          <a:p>
            <a:r>
              <a:rPr lang="zh-CN" altLang="en-US" dirty="0" smtClean="0"/>
              <a:t>如果所有的交付件都在一台机器上，或者写进同一块代码就不会有</a:t>
            </a:r>
            <a:r>
              <a:rPr lang="en-US" altLang="zh-CN" dirty="0" smtClean="0"/>
              <a:t>RPC</a:t>
            </a:r>
            <a:r>
              <a:rPr lang="zh-CN" altLang="en-US" dirty="0" smtClean="0"/>
              <a:t>，但是现实中为了模块化是不可能的。</a:t>
            </a:r>
            <a:endParaRPr lang="en-US" altLang="zh-CN" dirty="0" smtClean="0"/>
          </a:p>
          <a:p>
            <a:r>
              <a:rPr lang="en-US" altLang="zh-CN" b="1" dirty="0" smtClean="0"/>
              <a:t>http://image.baidu.com/search/index?tn=baiduimage&amp;ps=1&amp;ct=201326592&amp;lm=-1&amp;cl=2&amp;nc=1&amp;ie=utf-8&amp;word=%E5%BA%8F%E5%88%97%E5%8C%96%E6%A1%86%E6%9E%B6%E6%80%A7%E8%83%BD</a:t>
            </a:r>
          </a:p>
          <a:p>
            <a:r>
              <a:rPr lang="en-US" altLang="zh-CN" b="1" dirty="0" smtClean="0"/>
              <a:t>http://www.lxway.com/61005894.htm</a:t>
            </a:r>
          </a:p>
          <a:p>
            <a:r>
              <a:rPr lang="en-US" altLang="zh-CN" b="1" dirty="0" smtClean="0"/>
              <a:t>http://www.oschina.net/question/12_91812</a:t>
            </a:r>
            <a:endParaRPr lang="zh-CN" altLang="en-US" b="1"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63</a:t>
            </a:fld>
            <a:endParaRPr lang="zh-CN" altLang="en-US"/>
          </a:p>
        </p:txBody>
      </p:sp>
    </p:spTree>
    <p:extLst>
      <p:ext uri="{BB962C8B-B14F-4D97-AF65-F5344CB8AC3E}">
        <p14:creationId xmlns:p14="http://schemas.microsoft.com/office/powerpoint/2010/main" val="4082811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不讲具体的细节，只解释一些常用的大数据相关名词，或者作为综述性质的</a:t>
            </a:r>
            <a:r>
              <a:rPr lang="en-US" altLang="zh-CN" dirty="0" err="1" smtClean="0"/>
              <a:t>ppt</a:t>
            </a:r>
            <a:r>
              <a:rPr lang="zh-CN" altLang="en-US" dirty="0" smtClean="0"/>
              <a:t>，也就是武功秘籍的目录。</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4</a:t>
            </a:fld>
            <a:endParaRPr lang="zh-CN" altLang="en-US"/>
          </a:p>
        </p:txBody>
      </p:sp>
    </p:spTree>
    <p:extLst>
      <p:ext uri="{BB962C8B-B14F-4D97-AF65-F5344CB8AC3E}">
        <p14:creationId xmlns:p14="http://schemas.microsoft.com/office/powerpoint/2010/main" val="4130575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https://courses.engr.illinois.edu/cs425/fa2014/lectures.html</a:t>
            </a:r>
          </a:p>
          <a:p>
            <a:r>
              <a:rPr lang="en-US" altLang="zh-CN" dirty="0" smtClean="0"/>
              <a:t>https://inst.eecs.berkeley.edu/~cs162/sp15/</a:t>
            </a:r>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67</a:t>
            </a:fld>
            <a:endParaRPr lang="zh-CN" altLang="en-US"/>
          </a:p>
        </p:txBody>
      </p:sp>
    </p:spTree>
    <p:extLst>
      <p:ext uri="{BB962C8B-B14F-4D97-AF65-F5344CB8AC3E}">
        <p14:creationId xmlns:p14="http://schemas.microsoft.com/office/powerpoint/2010/main" val="996657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自己实现</a:t>
            </a:r>
            <a:r>
              <a:rPr lang="en-US" altLang="zh-CN" dirty="0" err="1" smtClean="0"/>
              <a:t>rpc</a:t>
            </a:r>
            <a:r>
              <a:rPr lang="zh-CN" altLang="en-US" dirty="0" smtClean="0"/>
              <a:t>是很难的，所以我们采用</a:t>
            </a:r>
            <a:r>
              <a:rPr lang="en-US" altLang="zh-CN" dirty="0" smtClean="0"/>
              <a:t>thrift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68</a:t>
            </a:fld>
            <a:endParaRPr lang="zh-CN" altLang="en-US"/>
          </a:p>
        </p:txBody>
      </p:sp>
    </p:spTree>
    <p:extLst>
      <p:ext uri="{BB962C8B-B14F-4D97-AF65-F5344CB8AC3E}">
        <p14:creationId xmlns:p14="http://schemas.microsoft.com/office/powerpoint/2010/main" val="523090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远程过程调用必然涉及到序列化</a:t>
            </a:r>
            <a:endParaRPr lang="en-US" altLang="zh-CN" dirty="0" smtClean="0"/>
          </a:p>
          <a:p>
            <a:r>
              <a:rPr lang="zh-CN" altLang="en-US" dirty="0" smtClean="0"/>
              <a:t>序列化的性能影响了整体的性能</a:t>
            </a:r>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69</a:t>
            </a:fld>
            <a:endParaRPr lang="zh-CN" altLang="en-US"/>
          </a:p>
        </p:txBody>
      </p:sp>
    </p:spTree>
    <p:extLst>
      <p:ext uri="{BB962C8B-B14F-4D97-AF65-F5344CB8AC3E}">
        <p14:creationId xmlns:p14="http://schemas.microsoft.com/office/powerpoint/2010/main" val="9796626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a:t>
            </a:r>
            <a:r>
              <a:rPr lang="en-US" altLang="zh-CN" sz="1200" b="0" i="0" kern="1200" dirty="0" smtClean="0">
                <a:solidFill>
                  <a:schemeClr val="tx1"/>
                </a:solidFill>
                <a:effectLst/>
                <a:latin typeface="+mn-lt"/>
                <a:ea typeface="+mn-ea"/>
                <a:cs typeface="+mn-cs"/>
              </a:rPr>
              <a:t>thrift</a:t>
            </a:r>
            <a:r>
              <a:rPr lang="zh-CN" altLang="en-US" sz="1200" b="0" i="0" kern="1200" dirty="0" smtClean="0">
                <a:solidFill>
                  <a:schemeClr val="tx1"/>
                </a:solidFill>
                <a:effectLst/>
                <a:latin typeface="+mn-lt"/>
                <a:ea typeface="+mn-ea"/>
                <a:cs typeface="+mn-cs"/>
              </a:rPr>
              <a:t>功能较</a:t>
            </a:r>
            <a:r>
              <a:rPr lang="en-US" altLang="zh-CN" sz="1200" b="0" i="0" kern="1200" dirty="0" err="1" smtClean="0">
                <a:solidFill>
                  <a:schemeClr val="tx1"/>
                </a:solidFill>
                <a:effectLst/>
                <a:latin typeface="+mn-lt"/>
                <a:ea typeface="+mn-ea"/>
                <a:cs typeface="+mn-cs"/>
              </a:rPr>
              <a:t>protobuf</a:t>
            </a:r>
            <a:r>
              <a:rPr lang="zh-CN" altLang="en-US" sz="1200" b="0" i="0" kern="1200" dirty="0" smtClean="0">
                <a:solidFill>
                  <a:schemeClr val="tx1"/>
                </a:solidFill>
                <a:effectLst/>
                <a:latin typeface="+mn-lt"/>
                <a:ea typeface="+mn-ea"/>
                <a:cs typeface="+mn-cs"/>
              </a:rPr>
              <a:t>丰富，因此单从序列化机制上进行性能比较，按照序列化后字节数、序列化时间、反序列化时间三个指标进行，对</a:t>
            </a:r>
            <a:r>
              <a:rPr lang="en-US" altLang="zh-CN" sz="1200" b="0" i="0" kern="1200" dirty="0" smtClean="0">
                <a:solidFill>
                  <a:schemeClr val="tx1"/>
                </a:solidFill>
                <a:effectLst/>
                <a:latin typeface="+mn-lt"/>
                <a:ea typeface="+mn-ea"/>
                <a:cs typeface="+mn-cs"/>
              </a:rPr>
              <a:t>thrift</a:t>
            </a:r>
            <a:r>
              <a:rPr lang="zh-CN" altLang="en-US" sz="1200" b="0" i="0" kern="1200" dirty="0" smtClean="0">
                <a:solidFill>
                  <a:schemeClr val="tx1"/>
                </a:solidFill>
                <a:effectLst/>
                <a:latin typeface="+mn-lt"/>
                <a:ea typeface="+mn-ea"/>
                <a:cs typeface="+mn-cs"/>
              </a:rPr>
              <a:t>的二进制、压缩、</a:t>
            </a:r>
            <a:r>
              <a:rPr lang="en-US" altLang="zh-CN" sz="1200" b="0" i="0" kern="1200" dirty="0" err="1" smtClean="0">
                <a:solidFill>
                  <a:schemeClr val="tx1"/>
                </a:solidFill>
                <a:effectLst/>
                <a:latin typeface="+mn-lt"/>
                <a:ea typeface="+mn-ea"/>
                <a:cs typeface="+mn-cs"/>
              </a:rPr>
              <a:t>protobuf</a:t>
            </a:r>
            <a:r>
              <a:rPr lang="zh-CN" altLang="en-US" sz="1200" b="0" i="0" kern="1200" dirty="0" smtClean="0">
                <a:solidFill>
                  <a:schemeClr val="tx1"/>
                </a:solidFill>
                <a:effectLst/>
                <a:latin typeface="+mn-lt"/>
                <a:ea typeface="+mn-ea"/>
                <a:cs typeface="+mn-cs"/>
              </a:rPr>
              <a:t>三种格式进行对比。</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rgbClr val="FF0000"/>
                </a:solidFill>
                <a:effectLst/>
                <a:latin typeface="+mn-lt"/>
                <a:ea typeface="+mn-ea"/>
                <a:cs typeface="+mn-cs"/>
              </a:rPr>
              <a:t>Google</a:t>
            </a:r>
            <a:r>
              <a:rPr lang="zh-CN" altLang="en-US" sz="1200" b="0" i="0" kern="1200" dirty="0" smtClean="0">
                <a:solidFill>
                  <a:srgbClr val="FF0000"/>
                </a:solidFill>
                <a:effectLst/>
                <a:latin typeface="+mn-lt"/>
                <a:ea typeface="+mn-ea"/>
                <a:cs typeface="+mn-cs"/>
              </a:rPr>
              <a:t>现在在</a:t>
            </a:r>
            <a:r>
              <a:rPr lang="en-US" altLang="zh-CN" sz="1200" b="0" i="0" kern="1200" dirty="0" err="1" smtClean="0">
                <a:solidFill>
                  <a:srgbClr val="FF0000"/>
                </a:solidFill>
                <a:effectLst/>
                <a:latin typeface="+mn-lt"/>
                <a:ea typeface="+mn-ea"/>
                <a:cs typeface="+mn-cs"/>
              </a:rPr>
              <a:t>protobuf</a:t>
            </a:r>
            <a:r>
              <a:rPr lang="zh-CN" altLang="en-US" sz="1200" b="0" i="0" kern="1200" dirty="0" smtClean="0">
                <a:solidFill>
                  <a:srgbClr val="FF0000"/>
                </a:solidFill>
                <a:effectLst/>
                <a:latin typeface="+mn-lt"/>
                <a:ea typeface="+mn-ea"/>
                <a:cs typeface="+mn-cs"/>
              </a:rPr>
              <a:t>基础上出了个新的序列化框架</a:t>
            </a:r>
            <a:r>
              <a:rPr lang="en-US" altLang="zh-CN" sz="1200" b="0" i="0" kern="1200" dirty="0" err="1" smtClean="0">
                <a:solidFill>
                  <a:srgbClr val="FF0000"/>
                </a:solidFill>
                <a:effectLst/>
                <a:latin typeface="+mn-lt"/>
                <a:ea typeface="+mn-ea"/>
                <a:cs typeface="+mn-cs"/>
              </a:rPr>
              <a:t>grpc</a:t>
            </a:r>
            <a:r>
              <a:rPr lang="zh-CN" altLang="en-US" sz="1200" b="0" i="0" kern="1200" dirty="0" smtClean="0">
                <a:solidFill>
                  <a:srgbClr val="FF0000"/>
                </a:solidFill>
                <a:effectLst/>
                <a:latin typeface="+mn-lt"/>
                <a:ea typeface="+mn-ea"/>
                <a:cs typeface="+mn-cs"/>
              </a:rPr>
              <a:t>，性能比</a:t>
            </a:r>
            <a:r>
              <a:rPr lang="en-US" altLang="zh-CN" sz="1200" b="0" i="0" kern="1200" dirty="0" err="1" smtClean="0">
                <a:solidFill>
                  <a:srgbClr val="FF0000"/>
                </a:solidFill>
                <a:effectLst/>
                <a:latin typeface="+mn-lt"/>
                <a:ea typeface="+mn-ea"/>
                <a:cs typeface="+mn-cs"/>
              </a:rPr>
              <a:t>protobuf</a:t>
            </a:r>
            <a:r>
              <a:rPr lang="zh-CN" altLang="en-US" sz="1200" b="0" i="0" kern="1200" dirty="0" smtClean="0">
                <a:solidFill>
                  <a:srgbClr val="FF0000"/>
                </a:solidFill>
                <a:effectLst/>
                <a:latin typeface="+mn-lt"/>
                <a:ea typeface="+mn-ea"/>
                <a:cs typeface="+mn-cs"/>
              </a:rPr>
              <a:t>更好。</a:t>
            </a:r>
            <a:endParaRPr lang="en-US" altLang="zh-CN" sz="1200" b="0" i="0" kern="1200" dirty="0" smtClean="0">
              <a:solidFill>
                <a:srgbClr val="FF0000"/>
              </a:solidFill>
              <a:effectLst/>
              <a:latin typeface="+mn-lt"/>
              <a:ea typeface="+mn-ea"/>
              <a:cs typeface="+mn-cs"/>
            </a:endParaRPr>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E80EB8F7-AA16-4015-9693-943D02DE7C4C}" type="slidenum">
              <a:rPr lang="zh-CN" altLang="en-US" smtClean="0"/>
              <a:t>70</a:t>
            </a:fld>
            <a:endParaRPr lang="zh-CN" altLang="en-US"/>
          </a:p>
        </p:txBody>
      </p:sp>
    </p:spTree>
    <p:extLst>
      <p:ext uri="{BB962C8B-B14F-4D97-AF65-F5344CB8AC3E}">
        <p14:creationId xmlns:p14="http://schemas.microsoft.com/office/powerpoint/2010/main" val="8396110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流程是：</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71</a:t>
            </a:fld>
            <a:endParaRPr lang="zh-CN" altLang="en-US"/>
          </a:p>
        </p:txBody>
      </p:sp>
    </p:spTree>
    <p:extLst>
      <p:ext uri="{BB962C8B-B14F-4D97-AF65-F5344CB8AC3E}">
        <p14:creationId xmlns:p14="http://schemas.microsoft.com/office/powerpoint/2010/main" val="10948732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使用</a:t>
            </a:r>
            <a:r>
              <a:rPr lang="en-US" altLang="zh-CN" sz="1200" b="0" i="0" kern="1200" dirty="0" err="1" smtClean="0">
                <a:solidFill>
                  <a:schemeClr val="tx1"/>
                </a:solidFill>
                <a:effectLst/>
                <a:latin typeface="+mn-lt"/>
                <a:ea typeface="+mn-ea"/>
                <a:cs typeface="+mn-cs"/>
              </a:rPr>
              <a:t>Mesos</a:t>
            </a:r>
            <a:r>
              <a:rPr lang="zh-CN" altLang="en-US" sz="1200" b="0" i="0" kern="1200" dirty="0" smtClean="0">
                <a:solidFill>
                  <a:schemeClr val="tx1"/>
                </a:solidFill>
                <a:effectLst/>
                <a:latin typeface="+mn-lt"/>
                <a:ea typeface="+mn-ea"/>
                <a:cs typeface="+mn-cs"/>
              </a:rPr>
              <a:t>资源管理器仲裁不同的调度器，我们将进入动态分区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弹性共享的模式，所有应用程序都可以使用节点的公共池，安全地、最大化地利用资源。 一个经常被引用的例子是</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节点通常运行</a:t>
            </a:r>
            <a:r>
              <a:rPr lang="en-US" altLang="zh-CN" sz="1200" b="0" i="0" kern="1200" dirty="0" err="1"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作业，在</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空闲阶段，动态分配给他们运行批处理作业，反之亦然。 值得一提的是，这其中的某些环节可以通过虚拟化技术，如</a:t>
            </a:r>
            <a:r>
              <a:rPr lang="en-US" altLang="zh-CN" sz="1200" b="0" i="0" kern="1200" dirty="0" smtClean="0">
                <a:solidFill>
                  <a:schemeClr val="tx1"/>
                </a:solidFill>
                <a:effectLst/>
                <a:latin typeface="+mn-lt"/>
                <a:ea typeface="+mn-ea"/>
                <a:cs typeface="+mn-cs"/>
              </a:rPr>
              <a:t>VMware </a:t>
            </a:r>
            <a:r>
              <a:rPr lang="en-US" altLang="zh-CN" sz="1200" b="0" i="0" kern="1200" dirty="0" err="1" smtClean="0">
                <a:solidFill>
                  <a:schemeClr val="tx1"/>
                </a:solidFill>
                <a:effectLst/>
                <a:latin typeface="+mn-lt"/>
                <a:ea typeface="+mn-ea"/>
                <a:cs typeface="+mn-cs"/>
              </a:rPr>
              <a:t>vSphere</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3"/>
              </a:rPr>
              <a:t>分布式资源调度（</a:t>
            </a:r>
            <a:r>
              <a:rPr lang="en-US" altLang="zh-CN" sz="1200" b="0" i="0" u="none" strike="noStrike" kern="1200" dirty="0" smtClean="0">
                <a:solidFill>
                  <a:schemeClr val="tx1"/>
                </a:solidFill>
                <a:effectLst/>
                <a:latin typeface="+mn-lt"/>
                <a:ea typeface="+mn-ea"/>
                <a:cs typeface="+mn-cs"/>
                <a:hlinkClick r:id="rId3"/>
              </a:rPr>
              <a:t>DRS</a:t>
            </a:r>
            <a:r>
              <a:rPr lang="zh-CN" altLang="en-US" sz="1200" b="0" i="0" u="none" strike="noStrike" kern="1200" dirty="0" smtClean="0">
                <a:solidFill>
                  <a:schemeClr val="tx1"/>
                </a:solidFill>
                <a:effectLst/>
                <a:latin typeface="+mn-lt"/>
                <a:ea typeface="+mn-ea"/>
                <a:cs typeface="+mn-cs"/>
                <a:hlinkClick r:id="rId3"/>
              </a:rPr>
              <a:t>）</a:t>
            </a:r>
            <a:r>
              <a:rPr lang="zh-CN" altLang="en-US" sz="1200" b="0" i="0" kern="1200" dirty="0" smtClean="0">
                <a:solidFill>
                  <a:schemeClr val="tx1"/>
                </a:solidFill>
                <a:effectLst/>
                <a:latin typeface="+mn-lt"/>
                <a:ea typeface="+mn-ea"/>
                <a:cs typeface="+mn-cs"/>
              </a:rPr>
              <a:t>来完成。 然而，</a:t>
            </a:r>
            <a:r>
              <a:rPr lang="en-US" altLang="zh-CN" sz="1200" b="0" i="0" kern="1200" dirty="0" err="1" smtClean="0">
                <a:solidFill>
                  <a:schemeClr val="tx1"/>
                </a:solidFill>
                <a:effectLst/>
                <a:latin typeface="+mn-lt"/>
                <a:ea typeface="+mn-ea"/>
                <a:cs typeface="+mn-cs"/>
              </a:rPr>
              <a:t>Mesos</a:t>
            </a:r>
            <a:r>
              <a:rPr lang="zh-CN" altLang="en-US" sz="1200" b="0" i="0" kern="1200" dirty="0" smtClean="0">
                <a:solidFill>
                  <a:schemeClr val="tx1"/>
                </a:solidFill>
                <a:effectLst/>
                <a:latin typeface="+mn-lt"/>
                <a:ea typeface="+mn-ea"/>
                <a:cs typeface="+mn-cs"/>
              </a:rPr>
              <a:t>具有更精细的粒度，因为</a:t>
            </a:r>
            <a:r>
              <a:rPr lang="en-US" altLang="zh-CN" sz="1200" b="0" i="0" kern="1200" dirty="0" err="1" smtClean="0">
                <a:solidFill>
                  <a:schemeClr val="tx1"/>
                </a:solidFill>
                <a:effectLst/>
                <a:latin typeface="+mn-lt"/>
                <a:ea typeface="+mn-ea"/>
                <a:cs typeface="+mn-cs"/>
              </a:rPr>
              <a:t>Mesos</a:t>
            </a:r>
            <a:r>
              <a:rPr lang="zh-CN" altLang="en-US" sz="1200" b="0" i="0" kern="1200" dirty="0" smtClean="0">
                <a:solidFill>
                  <a:schemeClr val="tx1"/>
                </a:solidFill>
                <a:effectLst/>
                <a:latin typeface="+mn-lt"/>
                <a:ea typeface="+mn-ea"/>
                <a:cs typeface="+mn-cs"/>
              </a:rPr>
              <a:t>在应用层而不是机器层分配资源，通过容器而不是整个虚拟机（</a:t>
            </a:r>
            <a:r>
              <a:rPr lang="en-US" altLang="zh-CN" sz="1200" b="0" i="0" kern="1200" dirty="0" smtClean="0">
                <a:solidFill>
                  <a:schemeClr val="tx1"/>
                </a:solidFill>
                <a:effectLst/>
                <a:latin typeface="+mn-lt"/>
                <a:ea typeface="+mn-ea"/>
                <a:cs typeface="+mn-cs"/>
              </a:rPr>
              <a:t>VM</a:t>
            </a:r>
            <a:r>
              <a:rPr lang="zh-CN" altLang="en-US" sz="1200" b="0" i="0" kern="1200" dirty="0" smtClean="0">
                <a:solidFill>
                  <a:schemeClr val="tx1"/>
                </a:solidFill>
                <a:effectLst/>
                <a:latin typeface="+mn-lt"/>
                <a:ea typeface="+mn-ea"/>
                <a:cs typeface="+mn-cs"/>
              </a:rPr>
              <a:t>）分配任务。 前者能够为每个应用程序的特殊需求做考量，应用程序的调度器知道最有效地利用资源</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后者能够更好地“装箱”，运行一个任务，没有必要实例化一整个虚拟机，其所需的进程和二进制文件足矣。</a:t>
            </a:r>
            <a:endParaRPr lang="zh-CN" altLang="en-US" dirty="0"/>
          </a:p>
        </p:txBody>
      </p:sp>
      <p:sp>
        <p:nvSpPr>
          <p:cNvPr id="4" name="灯片编号占位符 3"/>
          <p:cNvSpPr>
            <a:spLocks noGrp="1"/>
          </p:cNvSpPr>
          <p:nvPr>
            <p:ph type="sldNum" sz="quarter" idx="10"/>
          </p:nvPr>
        </p:nvSpPr>
        <p:spPr/>
        <p:txBody>
          <a:bodyPr/>
          <a:lstStyle/>
          <a:p>
            <a:fld id="{B971B9A1-35BE-419F-988A-FBEE9C9DB76D}" type="slidenum">
              <a:rPr lang="zh-CN" altLang="en-US" smtClean="0"/>
              <a:pPr/>
              <a:t>72</a:t>
            </a:fld>
            <a:endParaRPr lang="zh-CN" altLang="en-US"/>
          </a:p>
        </p:txBody>
      </p:sp>
    </p:spTree>
    <p:extLst>
      <p:ext uri="{BB962C8B-B14F-4D97-AF65-F5344CB8AC3E}">
        <p14:creationId xmlns:p14="http://schemas.microsoft.com/office/powerpoint/2010/main" val="30941157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是运行在物理或虚拟服务器上的</a:t>
            </a:r>
            <a:r>
              <a:rPr lang="en-US" altLang="zh-CN" sz="1200" b="0" i="0" kern="1200" dirty="0" err="1" smtClean="0">
                <a:solidFill>
                  <a:schemeClr val="tx1"/>
                </a:solidFill>
                <a:effectLst/>
                <a:latin typeface="+mn-lt"/>
                <a:ea typeface="+mn-ea"/>
                <a:cs typeface="+mn-cs"/>
              </a:rPr>
              <a:t>Mesos</a:t>
            </a:r>
            <a:r>
              <a:rPr lang="zh-CN" altLang="en-US" sz="1200" b="0" i="0" kern="1200" dirty="0" smtClean="0">
                <a:solidFill>
                  <a:schemeClr val="tx1"/>
                </a:solidFill>
                <a:effectLst/>
                <a:latin typeface="+mn-lt"/>
                <a:ea typeface="+mn-ea"/>
                <a:cs typeface="+mn-cs"/>
              </a:rPr>
              <a:t>守护进程，是</a:t>
            </a:r>
            <a:r>
              <a:rPr lang="en-US" altLang="zh-CN" sz="1200" b="0" i="0" kern="1200" dirty="0" err="1" smtClean="0">
                <a:solidFill>
                  <a:schemeClr val="tx1"/>
                </a:solidFill>
                <a:effectLst/>
                <a:latin typeface="+mn-lt"/>
                <a:ea typeface="+mn-ea"/>
                <a:cs typeface="+mn-cs"/>
              </a:rPr>
              <a:t>Mesos</a:t>
            </a:r>
            <a:r>
              <a:rPr lang="zh-CN" altLang="en-US" sz="1200" b="0" i="0" kern="1200" dirty="0" smtClean="0">
                <a:solidFill>
                  <a:schemeClr val="tx1"/>
                </a:solidFill>
                <a:effectLst/>
                <a:latin typeface="+mn-lt"/>
                <a:ea typeface="+mn-ea"/>
                <a:cs typeface="+mn-cs"/>
              </a:rPr>
              <a:t>集群的一部分。</a:t>
            </a:r>
            <a:r>
              <a:rPr lang="en-US" altLang="zh-CN" sz="1200" b="0" i="0" kern="1200" dirty="0" smtClean="0">
                <a:solidFill>
                  <a:schemeClr val="tx1"/>
                </a:solidFill>
                <a:effectLst/>
                <a:latin typeface="+mn-lt"/>
                <a:ea typeface="+mn-ea"/>
                <a:cs typeface="+mn-cs"/>
              </a:rPr>
              <a:t>Framework</a:t>
            </a:r>
            <a:r>
              <a:rPr lang="zh-CN" altLang="en-US" sz="1200" b="0" i="0" kern="1200" dirty="0" smtClean="0">
                <a:solidFill>
                  <a:schemeClr val="tx1"/>
                </a:solidFill>
                <a:effectLst/>
                <a:latin typeface="+mn-lt"/>
                <a:ea typeface="+mn-ea"/>
                <a:cs typeface="+mn-cs"/>
              </a:rPr>
              <a:t>由调度器（</a:t>
            </a:r>
            <a:r>
              <a:rPr lang="en-US" altLang="zh-CN" sz="1200" b="0" i="0" kern="1200" dirty="0" smtClean="0">
                <a:solidFill>
                  <a:schemeClr val="tx1"/>
                </a:solidFill>
                <a:effectLst/>
                <a:latin typeface="+mn-lt"/>
                <a:ea typeface="+mn-ea"/>
                <a:cs typeface="+mn-cs"/>
              </a:rPr>
              <a:t>Scheduler</a:t>
            </a:r>
            <a:r>
              <a:rPr lang="zh-CN" altLang="en-US" sz="1200" b="0" i="0" kern="1200" dirty="0" smtClean="0">
                <a:solidFill>
                  <a:schemeClr val="tx1"/>
                </a:solidFill>
                <a:effectLst/>
                <a:latin typeface="+mn-lt"/>
                <a:ea typeface="+mn-ea"/>
                <a:cs typeface="+mn-cs"/>
              </a:rPr>
              <a:t>）应用程序和任务执行器（</a:t>
            </a:r>
            <a:r>
              <a:rPr lang="en-US" altLang="zh-CN" sz="1200" b="0" i="0" kern="1200" dirty="0" smtClean="0">
                <a:solidFill>
                  <a:schemeClr val="tx1"/>
                </a:solidFill>
                <a:effectLst/>
                <a:latin typeface="+mn-lt"/>
                <a:ea typeface="+mn-ea"/>
                <a:cs typeface="+mn-cs"/>
              </a:rPr>
              <a:t>Executor</a:t>
            </a:r>
            <a:r>
              <a:rPr lang="zh-CN" altLang="en-US" sz="1200" b="0" i="0" kern="1200" dirty="0" smtClean="0">
                <a:solidFill>
                  <a:schemeClr val="tx1"/>
                </a:solidFill>
                <a:effectLst/>
                <a:latin typeface="+mn-lt"/>
                <a:ea typeface="+mn-ea"/>
                <a:cs typeface="+mn-cs"/>
              </a:rPr>
              <a:t>）组成，被注册到</a:t>
            </a:r>
            <a:r>
              <a:rPr lang="en-US" altLang="zh-CN" sz="1200" b="0" i="0" kern="1200" dirty="0" err="1" smtClean="0">
                <a:solidFill>
                  <a:schemeClr val="tx1"/>
                </a:solidFill>
                <a:effectLst/>
                <a:latin typeface="+mn-lt"/>
                <a:ea typeface="+mn-ea"/>
                <a:cs typeface="+mn-cs"/>
              </a:rPr>
              <a:t>Mesos</a:t>
            </a:r>
            <a:r>
              <a:rPr lang="zh-CN" altLang="en-US" sz="1200" b="0" i="0" kern="1200" dirty="0" smtClean="0">
                <a:solidFill>
                  <a:schemeClr val="tx1"/>
                </a:solidFill>
                <a:effectLst/>
                <a:latin typeface="+mn-lt"/>
                <a:ea typeface="+mn-ea"/>
                <a:cs typeface="+mn-cs"/>
              </a:rPr>
              <a:t>以使用</a:t>
            </a:r>
            <a:r>
              <a:rPr lang="en-US" altLang="zh-CN" sz="1200" b="0" i="0" kern="1200" dirty="0" err="1" smtClean="0">
                <a:solidFill>
                  <a:schemeClr val="tx1"/>
                </a:solidFill>
                <a:effectLst/>
                <a:latin typeface="+mn-lt"/>
                <a:ea typeface="+mn-ea"/>
                <a:cs typeface="+mn-cs"/>
              </a:rPr>
              <a:t>Mesos</a:t>
            </a:r>
            <a:r>
              <a:rPr lang="zh-CN" altLang="en-US" sz="1200" b="0" i="0" kern="1200" dirty="0" smtClean="0">
                <a:solidFill>
                  <a:schemeClr val="tx1"/>
                </a:solidFill>
                <a:effectLst/>
                <a:latin typeface="+mn-lt"/>
                <a:ea typeface="+mn-ea"/>
                <a:cs typeface="+mn-cs"/>
              </a:rPr>
              <a:t>集群中的资源</a:t>
            </a:r>
            <a:endParaRPr lang="zh-CN" altLang="en-US" dirty="0"/>
          </a:p>
        </p:txBody>
      </p:sp>
      <p:sp>
        <p:nvSpPr>
          <p:cNvPr id="4" name="灯片编号占位符 3"/>
          <p:cNvSpPr>
            <a:spLocks noGrp="1"/>
          </p:cNvSpPr>
          <p:nvPr>
            <p:ph type="sldNum" sz="quarter" idx="10"/>
          </p:nvPr>
        </p:nvSpPr>
        <p:spPr/>
        <p:txBody>
          <a:bodyPr/>
          <a:lstStyle/>
          <a:p>
            <a:fld id="{B971B9A1-35BE-419F-988A-FBEE9C9DB76D}" type="slidenum">
              <a:rPr lang="zh-CN" altLang="en-US" smtClean="0"/>
              <a:pPr/>
              <a:t>76</a:t>
            </a:fld>
            <a:endParaRPr lang="zh-CN" altLang="en-US"/>
          </a:p>
        </p:txBody>
      </p:sp>
    </p:spTree>
    <p:extLst>
      <p:ext uri="{BB962C8B-B14F-4D97-AF65-F5344CB8AC3E}">
        <p14:creationId xmlns:p14="http://schemas.microsoft.com/office/powerpoint/2010/main" val="11790477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流程是：</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77</a:t>
            </a:fld>
            <a:endParaRPr lang="zh-CN" altLang="en-US"/>
          </a:p>
        </p:txBody>
      </p:sp>
    </p:spTree>
    <p:extLst>
      <p:ext uri="{BB962C8B-B14F-4D97-AF65-F5344CB8AC3E}">
        <p14:creationId xmlns:p14="http://schemas.microsoft.com/office/powerpoint/2010/main" val="17757402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Hbase</a:t>
            </a:r>
            <a:r>
              <a:rPr lang="en-US" altLang="zh-CN" dirty="0" smtClean="0"/>
              <a:t> </a:t>
            </a:r>
            <a:r>
              <a:rPr lang="zh-CN" altLang="en-US" smtClean="0"/>
              <a:t>的命令可以参考这篇文章   </a:t>
            </a:r>
            <a:r>
              <a:rPr lang="en-US" altLang="zh-CN" smtClean="0"/>
              <a:t>http://www.tuicool.com/articles/yMrUrmQ</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78</a:t>
            </a:fld>
            <a:endParaRPr lang="zh-CN" altLang="en-US"/>
          </a:p>
        </p:txBody>
      </p:sp>
    </p:spTree>
    <p:extLst>
      <p:ext uri="{BB962C8B-B14F-4D97-AF65-F5344CB8AC3E}">
        <p14:creationId xmlns:p14="http://schemas.microsoft.com/office/powerpoint/2010/main" val="4311269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pig</a:t>
            </a:r>
            <a:r>
              <a:rPr lang="zh-CN" altLang="en-US" smtClean="0"/>
              <a:t>可以说是</a:t>
            </a:r>
            <a:r>
              <a:rPr lang="en-US" altLang="zh-CN" smtClean="0"/>
              <a:t>MapReduce</a:t>
            </a:r>
            <a:r>
              <a:rPr lang="zh-CN" altLang="en-US" smtClean="0"/>
              <a:t>的一个</a:t>
            </a:r>
            <a:r>
              <a:rPr lang="en-US" altLang="zh-CN" smtClean="0"/>
              <a:t>shell</a:t>
            </a:r>
          </a:p>
          <a:p>
            <a:r>
              <a:rPr lang="en-US" altLang="zh-CN" smtClean="0"/>
              <a:t>Hive</a:t>
            </a:r>
            <a:r>
              <a:rPr lang="zh-CN" altLang="en-US" smtClean="0"/>
              <a:t>可以使用</a:t>
            </a:r>
            <a:r>
              <a:rPr lang="en-US" altLang="zh-CN" smtClean="0"/>
              <a:t>SQL</a:t>
            </a:r>
            <a:r>
              <a:rPr lang="zh-CN" altLang="en-US" smtClean="0"/>
              <a:t>查询</a:t>
            </a:r>
            <a:r>
              <a:rPr lang="en-US" altLang="zh-CN" smtClean="0"/>
              <a:t>HBase</a:t>
            </a:r>
          </a:p>
          <a:p>
            <a:r>
              <a:rPr lang="en-US" altLang="zh-CN" smtClean="0"/>
              <a:t>Sqoop</a:t>
            </a:r>
            <a:r>
              <a:rPr lang="zh-CN" altLang="en-US" smtClean="0"/>
              <a:t>可以将数据从</a:t>
            </a:r>
            <a:r>
              <a:rPr lang="en-US" altLang="zh-CN" smtClean="0"/>
              <a:t>RDBMS</a:t>
            </a:r>
            <a:r>
              <a:rPr lang="zh-CN" altLang="en-US" smtClean="0"/>
              <a:t>导入到</a:t>
            </a:r>
            <a:r>
              <a:rPr lang="en-US" altLang="zh-CN" smtClean="0"/>
              <a:t>HBase</a:t>
            </a:r>
            <a:endParaRPr lang="zh-CN" altLang="en-US"/>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81</a:t>
            </a:fld>
            <a:endParaRPr lang="zh-CN" altLang="en-US"/>
          </a:p>
        </p:txBody>
      </p:sp>
    </p:spTree>
    <p:extLst>
      <p:ext uri="{BB962C8B-B14F-4D97-AF65-F5344CB8AC3E}">
        <p14:creationId xmlns:p14="http://schemas.microsoft.com/office/powerpoint/2010/main" val="416919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宠物、时间、女友、</a:t>
            </a:r>
            <a:r>
              <a:rPr lang="en-US" altLang="zh-CN" dirty="0" smtClean="0"/>
              <a:t>brain</a:t>
            </a:r>
            <a:r>
              <a:rPr lang="zh-CN" altLang="en-US" dirty="0" smtClean="0"/>
              <a:t>、</a:t>
            </a:r>
            <a:r>
              <a:rPr lang="en-US" altLang="zh-CN" dirty="0" smtClean="0"/>
              <a:t>idea</a:t>
            </a:r>
            <a:r>
              <a:rPr lang="zh-CN" altLang="en-US" dirty="0" smtClean="0"/>
              <a:t>等</a:t>
            </a:r>
            <a:endParaRPr lang="en-US" altLang="zh-CN" dirty="0" smtClean="0"/>
          </a:p>
          <a:p>
            <a:r>
              <a:rPr lang="zh-CN" altLang="en-US" dirty="0" smtClean="0"/>
              <a:t>知乎、</a:t>
            </a:r>
            <a:r>
              <a:rPr lang="en-US" altLang="zh-CN" dirty="0" err="1" smtClean="0"/>
              <a:t>quora</a:t>
            </a:r>
            <a:r>
              <a:rPr lang="zh-CN" altLang="en-US" dirty="0" smtClean="0"/>
              <a:t>等</a:t>
            </a:r>
            <a:endParaRPr lang="en-US" altLang="zh-CN" dirty="0" smtClean="0"/>
          </a:p>
          <a:p>
            <a:r>
              <a:rPr lang="zh-CN" altLang="en-US" dirty="0" smtClean="0"/>
              <a:t>有男女朋友的：</a:t>
            </a:r>
            <a:r>
              <a:rPr lang="en-US" altLang="zh-CN" dirty="0" err="1" smtClean="0"/>
              <a:t>airbnb</a:t>
            </a:r>
            <a:endParaRPr lang="en-US" altLang="zh-CN" dirty="0" smtClean="0"/>
          </a:p>
          <a:p>
            <a:r>
              <a:rPr lang="zh-CN" altLang="en-US" dirty="0" smtClean="0"/>
              <a:t>没有的：</a:t>
            </a:r>
            <a:r>
              <a:rPr lang="en-US" altLang="zh-CN" dirty="0" smtClean="0"/>
              <a:t>GF/BF</a:t>
            </a:r>
            <a:r>
              <a:rPr lang="en-US" altLang="zh-CN" baseline="0" dirty="0" smtClean="0"/>
              <a:t> as a service</a:t>
            </a:r>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6</a:t>
            </a:fld>
            <a:endParaRPr lang="zh-CN" altLang="en-US"/>
          </a:p>
        </p:txBody>
      </p:sp>
    </p:spTree>
    <p:extLst>
      <p:ext uri="{BB962C8B-B14F-4D97-AF65-F5344CB8AC3E}">
        <p14:creationId xmlns:p14="http://schemas.microsoft.com/office/powerpoint/2010/main" val="40811571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sz="1200" b="1" i="0" kern="1200" smtClean="0">
                <a:solidFill>
                  <a:schemeClr val="tx1"/>
                </a:solidFill>
                <a:latin typeface="+mn-lt"/>
                <a:ea typeface="+mn-ea"/>
                <a:cs typeface="+mn-cs"/>
              </a:rPr>
              <a:t>Client</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1 </a:t>
            </a:r>
            <a:r>
              <a:rPr lang="zh-CN" altLang="en-US" sz="1200" b="0" i="0" kern="1200" smtClean="0">
                <a:solidFill>
                  <a:schemeClr val="tx1"/>
                </a:solidFill>
                <a:latin typeface="+mn-lt"/>
                <a:ea typeface="+mn-ea"/>
                <a:cs typeface="+mn-cs"/>
              </a:rPr>
              <a:t>包含访问</a:t>
            </a:r>
            <a:r>
              <a:rPr lang="en-US" sz="1200" b="0" i="0" kern="1200" smtClean="0">
                <a:solidFill>
                  <a:schemeClr val="tx1"/>
                </a:solidFill>
                <a:latin typeface="+mn-lt"/>
                <a:ea typeface="+mn-ea"/>
                <a:cs typeface="+mn-cs"/>
              </a:rPr>
              <a:t>hbase</a:t>
            </a:r>
            <a:r>
              <a:rPr lang="zh-CN" altLang="en-US" sz="1200" b="0" i="0" kern="1200" smtClean="0">
                <a:solidFill>
                  <a:schemeClr val="tx1"/>
                </a:solidFill>
                <a:latin typeface="+mn-lt"/>
                <a:ea typeface="+mn-ea"/>
                <a:cs typeface="+mn-cs"/>
              </a:rPr>
              <a:t>的接口，</a:t>
            </a:r>
            <a:r>
              <a:rPr lang="en-US" sz="1200" b="0" i="0" kern="1200" smtClean="0">
                <a:solidFill>
                  <a:schemeClr val="tx1"/>
                </a:solidFill>
                <a:latin typeface="+mn-lt"/>
                <a:ea typeface="+mn-ea"/>
                <a:cs typeface="+mn-cs"/>
              </a:rPr>
              <a:t>client</a:t>
            </a:r>
            <a:r>
              <a:rPr lang="zh-CN" altLang="en-US" sz="1200" b="0" i="0" kern="1200" smtClean="0">
                <a:solidFill>
                  <a:schemeClr val="tx1"/>
                </a:solidFill>
                <a:latin typeface="+mn-lt"/>
                <a:ea typeface="+mn-ea"/>
                <a:cs typeface="+mn-cs"/>
              </a:rPr>
              <a:t>维护着一些</a:t>
            </a:r>
            <a:r>
              <a:rPr lang="en-US" sz="1200" b="0" i="0" kern="1200" smtClean="0">
                <a:solidFill>
                  <a:schemeClr val="tx1"/>
                </a:solidFill>
                <a:latin typeface="+mn-lt"/>
                <a:ea typeface="+mn-ea"/>
                <a:cs typeface="+mn-cs"/>
              </a:rPr>
              <a:t>cache</a:t>
            </a:r>
            <a:r>
              <a:rPr lang="zh-CN" altLang="en-US" sz="1200" b="0" i="0" kern="1200" smtClean="0">
                <a:solidFill>
                  <a:schemeClr val="tx1"/>
                </a:solidFill>
                <a:latin typeface="+mn-lt"/>
                <a:ea typeface="+mn-ea"/>
                <a:cs typeface="+mn-cs"/>
              </a:rPr>
              <a:t>来加快对</a:t>
            </a:r>
            <a:r>
              <a:rPr lang="en-US" sz="1200" b="0" i="0" kern="1200" smtClean="0">
                <a:solidFill>
                  <a:schemeClr val="tx1"/>
                </a:solidFill>
                <a:latin typeface="+mn-lt"/>
                <a:ea typeface="+mn-ea"/>
                <a:cs typeface="+mn-cs"/>
              </a:rPr>
              <a:t>hbase</a:t>
            </a:r>
            <a:r>
              <a:rPr lang="zh-CN" altLang="en-US" sz="1200" b="0" i="0" kern="1200" smtClean="0">
                <a:solidFill>
                  <a:schemeClr val="tx1"/>
                </a:solidFill>
                <a:latin typeface="+mn-lt"/>
                <a:ea typeface="+mn-ea"/>
                <a:cs typeface="+mn-cs"/>
              </a:rPr>
              <a:t>的访问，比如</a:t>
            </a:r>
            <a:r>
              <a:rPr lang="en-US" sz="1200" b="0" i="0" kern="1200" smtClean="0">
                <a:solidFill>
                  <a:schemeClr val="tx1"/>
                </a:solidFill>
                <a:latin typeface="+mn-lt"/>
                <a:ea typeface="+mn-ea"/>
                <a:cs typeface="+mn-cs"/>
              </a:rPr>
              <a:t>region</a:t>
            </a:r>
            <a:r>
              <a:rPr lang="zh-CN" altLang="en-US" sz="1200" b="0" i="0" kern="1200" smtClean="0">
                <a:solidFill>
                  <a:schemeClr val="tx1"/>
                </a:solidFill>
                <a:latin typeface="+mn-lt"/>
                <a:ea typeface="+mn-ea"/>
                <a:cs typeface="+mn-cs"/>
              </a:rPr>
              <a:t>的位置信息。</a:t>
            </a:r>
          </a:p>
          <a:p>
            <a:r>
              <a:rPr lang="zh-CN" altLang="en-US" sz="1200" b="0" i="0" kern="1200" smtClean="0">
                <a:solidFill>
                  <a:schemeClr val="tx1"/>
                </a:solidFill>
                <a:latin typeface="+mn-lt"/>
                <a:ea typeface="+mn-ea"/>
                <a:cs typeface="+mn-cs"/>
              </a:rPr>
              <a:t> </a:t>
            </a:r>
          </a:p>
          <a:p>
            <a:r>
              <a:rPr lang="en-US" sz="1200" b="1" i="0" kern="1200" smtClean="0">
                <a:solidFill>
                  <a:schemeClr val="tx1"/>
                </a:solidFill>
                <a:latin typeface="+mn-lt"/>
                <a:ea typeface="+mn-ea"/>
                <a:cs typeface="+mn-cs"/>
              </a:rPr>
              <a:t>Zookeeper</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1 </a:t>
            </a:r>
            <a:r>
              <a:rPr lang="zh-CN" altLang="en-US" sz="1200" b="0" i="0" kern="1200" smtClean="0">
                <a:solidFill>
                  <a:schemeClr val="tx1"/>
                </a:solidFill>
                <a:latin typeface="+mn-lt"/>
                <a:ea typeface="+mn-ea"/>
                <a:cs typeface="+mn-cs"/>
              </a:rPr>
              <a:t>保证任何时候，集群中只有一个</a:t>
            </a:r>
            <a:r>
              <a:rPr lang="en-US" sz="1200" b="0" i="0" kern="1200" smtClean="0">
                <a:solidFill>
                  <a:schemeClr val="tx1"/>
                </a:solidFill>
                <a:latin typeface="+mn-lt"/>
                <a:ea typeface="+mn-ea"/>
                <a:cs typeface="+mn-cs"/>
              </a:rPr>
              <a:t>master</a:t>
            </a:r>
          </a:p>
          <a:p>
            <a:r>
              <a:rPr lang="en-US" sz="1200" b="0" i="0" kern="1200" smtClean="0">
                <a:solidFill>
                  <a:schemeClr val="tx1"/>
                </a:solidFill>
                <a:latin typeface="+mn-lt"/>
                <a:ea typeface="+mn-ea"/>
                <a:cs typeface="+mn-cs"/>
              </a:rPr>
              <a:t>2 </a:t>
            </a:r>
            <a:r>
              <a:rPr lang="zh-CN" altLang="en-US" sz="1200" b="0" i="0" kern="1200" smtClean="0">
                <a:solidFill>
                  <a:schemeClr val="tx1"/>
                </a:solidFill>
                <a:latin typeface="+mn-lt"/>
                <a:ea typeface="+mn-ea"/>
                <a:cs typeface="+mn-cs"/>
              </a:rPr>
              <a:t>存贮所有</a:t>
            </a:r>
            <a:r>
              <a:rPr lang="en-US" sz="1200" b="0" i="0" kern="1200" smtClean="0">
                <a:solidFill>
                  <a:schemeClr val="tx1"/>
                </a:solidFill>
                <a:latin typeface="+mn-lt"/>
                <a:ea typeface="+mn-ea"/>
                <a:cs typeface="+mn-cs"/>
              </a:rPr>
              <a:t>Region</a:t>
            </a:r>
            <a:r>
              <a:rPr lang="zh-CN" altLang="en-US" sz="1200" b="0" i="0" kern="1200" smtClean="0">
                <a:solidFill>
                  <a:schemeClr val="tx1"/>
                </a:solidFill>
                <a:latin typeface="+mn-lt"/>
                <a:ea typeface="+mn-ea"/>
                <a:cs typeface="+mn-cs"/>
              </a:rPr>
              <a:t>的寻址入口。</a:t>
            </a:r>
          </a:p>
          <a:p>
            <a:r>
              <a:rPr lang="en-US" altLang="zh-CN" sz="1200" b="0" i="0" kern="1200" smtClean="0">
                <a:solidFill>
                  <a:schemeClr val="tx1"/>
                </a:solidFill>
                <a:latin typeface="+mn-lt"/>
                <a:ea typeface="+mn-ea"/>
                <a:cs typeface="+mn-cs"/>
              </a:rPr>
              <a:t>3 </a:t>
            </a:r>
            <a:r>
              <a:rPr lang="zh-CN" altLang="en-US" sz="1200" b="0" i="0" kern="1200" smtClean="0">
                <a:solidFill>
                  <a:schemeClr val="tx1"/>
                </a:solidFill>
                <a:latin typeface="+mn-lt"/>
                <a:ea typeface="+mn-ea"/>
                <a:cs typeface="+mn-cs"/>
              </a:rPr>
              <a:t>实时监控</a:t>
            </a:r>
            <a:r>
              <a:rPr lang="en-US" sz="1200" b="0" i="0" kern="1200" smtClean="0">
                <a:solidFill>
                  <a:schemeClr val="tx1"/>
                </a:solidFill>
                <a:latin typeface="+mn-lt"/>
                <a:ea typeface="+mn-ea"/>
                <a:cs typeface="+mn-cs"/>
              </a:rPr>
              <a:t>Region Server</a:t>
            </a:r>
            <a:r>
              <a:rPr lang="zh-CN" altLang="en-US" sz="1200" b="0" i="0" kern="1200" smtClean="0">
                <a:solidFill>
                  <a:schemeClr val="tx1"/>
                </a:solidFill>
                <a:latin typeface="+mn-lt"/>
                <a:ea typeface="+mn-ea"/>
                <a:cs typeface="+mn-cs"/>
              </a:rPr>
              <a:t>的状态，将</a:t>
            </a:r>
            <a:r>
              <a:rPr lang="en-US" sz="1200" b="0" i="0" kern="1200" smtClean="0">
                <a:solidFill>
                  <a:schemeClr val="tx1"/>
                </a:solidFill>
                <a:latin typeface="+mn-lt"/>
                <a:ea typeface="+mn-ea"/>
                <a:cs typeface="+mn-cs"/>
              </a:rPr>
              <a:t>Region server</a:t>
            </a:r>
            <a:r>
              <a:rPr lang="zh-CN" altLang="en-US" sz="1200" b="0" i="0" kern="1200" smtClean="0">
                <a:solidFill>
                  <a:schemeClr val="tx1"/>
                </a:solidFill>
                <a:latin typeface="+mn-lt"/>
                <a:ea typeface="+mn-ea"/>
                <a:cs typeface="+mn-cs"/>
              </a:rPr>
              <a:t>的上线和下线信息实时通知给</a:t>
            </a:r>
            <a:r>
              <a:rPr lang="en-US" sz="1200" b="0" i="0" kern="1200" smtClean="0">
                <a:solidFill>
                  <a:schemeClr val="tx1"/>
                </a:solidFill>
                <a:latin typeface="+mn-lt"/>
                <a:ea typeface="+mn-ea"/>
                <a:cs typeface="+mn-cs"/>
              </a:rPr>
              <a:t>Master</a:t>
            </a:r>
          </a:p>
          <a:p>
            <a:r>
              <a:rPr lang="en-US" sz="1200" b="0" i="0" kern="1200" smtClean="0">
                <a:solidFill>
                  <a:schemeClr val="tx1"/>
                </a:solidFill>
                <a:latin typeface="+mn-lt"/>
                <a:ea typeface="+mn-ea"/>
                <a:cs typeface="+mn-cs"/>
              </a:rPr>
              <a:t>4 </a:t>
            </a:r>
            <a:r>
              <a:rPr lang="zh-CN" altLang="en-US" sz="1200" b="0" i="0" kern="1200" smtClean="0">
                <a:solidFill>
                  <a:schemeClr val="tx1"/>
                </a:solidFill>
                <a:latin typeface="+mn-lt"/>
                <a:ea typeface="+mn-ea"/>
                <a:cs typeface="+mn-cs"/>
              </a:rPr>
              <a:t>存储</a:t>
            </a:r>
            <a:r>
              <a:rPr lang="en-US" sz="1200" b="0" i="0" kern="1200" smtClean="0">
                <a:solidFill>
                  <a:schemeClr val="tx1"/>
                </a:solidFill>
                <a:latin typeface="+mn-lt"/>
                <a:ea typeface="+mn-ea"/>
                <a:cs typeface="+mn-cs"/>
              </a:rPr>
              <a:t>Hbase</a:t>
            </a:r>
            <a:r>
              <a:rPr lang="zh-CN" altLang="en-US" sz="1200" b="0" i="0" kern="1200" smtClean="0">
                <a:solidFill>
                  <a:schemeClr val="tx1"/>
                </a:solidFill>
                <a:latin typeface="+mn-lt"/>
                <a:ea typeface="+mn-ea"/>
                <a:cs typeface="+mn-cs"/>
              </a:rPr>
              <a:t>的</a:t>
            </a:r>
            <a:r>
              <a:rPr lang="en-US" sz="1200" b="0" i="0" kern="1200" smtClean="0">
                <a:solidFill>
                  <a:schemeClr val="tx1"/>
                </a:solidFill>
                <a:latin typeface="+mn-lt"/>
                <a:ea typeface="+mn-ea"/>
                <a:cs typeface="+mn-cs"/>
              </a:rPr>
              <a:t>schema,</a:t>
            </a:r>
            <a:r>
              <a:rPr lang="zh-CN" altLang="en-US" sz="1200" b="0" i="0" kern="1200" smtClean="0">
                <a:solidFill>
                  <a:schemeClr val="tx1"/>
                </a:solidFill>
                <a:latin typeface="+mn-lt"/>
                <a:ea typeface="+mn-ea"/>
                <a:cs typeface="+mn-cs"/>
              </a:rPr>
              <a:t>包括有哪些</a:t>
            </a:r>
            <a:r>
              <a:rPr lang="en-US" sz="1200" b="0" i="0" kern="1200" smtClean="0">
                <a:solidFill>
                  <a:schemeClr val="tx1"/>
                </a:solidFill>
                <a:latin typeface="+mn-lt"/>
                <a:ea typeface="+mn-ea"/>
                <a:cs typeface="+mn-cs"/>
              </a:rPr>
              <a:t>table，</a:t>
            </a:r>
            <a:r>
              <a:rPr lang="zh-CN" altLang="en-US" sz="1200" b="0" i="0" kern="1200" smtClean="0">
                <a:solidFill>
                  <a:schemeClr val="tx1"/>
                </a:solidFill>
                <a:latin typeface="+mn-lt"/>
                <a:ea typeface="+mn-ea"/>
                <a:cs typeface="+mn-cs"/>
              </a:rPr>
              <a:t>每个</a:t>
            </a:r>
            <a:r>
              <a:rPr lang="en-US" sz="1200" b="0" i="0" kern="1200" smtClean="0">
                <a:solidFill>
                  <a:schemeClr val="tx1"/>
                </a:solidFill>
                <a:latin typeface="+mn-lt"/>
                <a:ea typeface="+mn-ea"/>
                <a:cs typeface="+mn-cs"/>
              </a:rPr>
              <a:t>table</a:t>
            </a:r>
            <a:r>
              <a:rPr lang="zh-CN" altLang="en-US" sz="1200" b="0" i="0" kern="1200" smtClean="0">
                <a:solidFill>
                  <a:schemeClr val="tx1"/>
                </a:solidFill>
                <a:latin typeface="+mn-lt"/>
                <a:ea typeface="+mn-ea"/>
                <a:cs typeface="+mn-cs"/>
              </a:rPr>
              <a:t>有哪些</a:t>
            </a:r>
            <a:r>
              <a:rPr lang="en-US" sz="1200" b="0" i="0" kern="1200" smtClean="0">
                <a:solidFill>
                  <a:schemeClr val="tx1"/>
                </a:solidFill>
                <a:latin typeface="+mn-lt"/>
                <a:ea typeface="+mn-ea"/>
                <a:cs typeface="+mn-cs"/>
              </a:rPr>
              <a:t>column family</a:t>
            </a:r>
          </a:p>
          <a:p>
            <a:r>
              <a:rPr lang="en-US" sz="1200" b="0" i="0" kern="1200" smtClean="0">
                <a:solidFill>
                  <a:schemeClr val="tx1"/>
                </a:solidFill>
                <a:latin typeface="+mn-lt"/>
                <a:ea typeface="+mn-ea"/>
                <a:cs typeface="+mn-cs"/>
              </a:rPr>
              <a:t> </a:t>
            </a:r>
          </a:p>
          <a:p>
            <a:r>
              <a:rPr lang="en-US" sz="1200" b="1" i="0" kern="1200" smtClean="0">
                <a:solidFill>
                  <a:schemeClr val="tx1"/>
                </a:solidFill>
                <a:latin typeface="+mn-lt"/>
                <a:ea typeface="+mn-ea"/>
                <a:cs typeface="+mn-cs"/>
              </a:rPr>
              <a:t>Master</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1 </a:t>
            </a:r>
            <a:r>
              <a:rPr lang="zh-CN" altLang="en-US" sz="1200" b="0" i="0" kern="1200" smtClean="0">
                <a:solidFill>
                  <a:schemeClr val="tx1"/>
                </a:solidFill>
                <a:latin typeface="+mn-lt"/>
                <a:ea typeface="+mn-ea"/>
                <a:cs typeface="+mn-cs"/>
              </a:rPr>
              <a:t>为</a:t>
            </a:r>
            <a:r>
              <a:rPr lang="en-US" sz="1200" b="0" i="0" kern="1200" smtClean="0">
                <a:solidFill>
                  <a:schemeClr val="tx1"/>
                </a:solidFill>
                <a:latin typeface="+mn-lt"/>
                <a:ea typeface="+mn-ea"/>
                <a:cs typeface="+mn-cs"/>
              </a:rPr>
              <a:t>Region server</a:t>
            </a:r>
            <a:r>
              <a:rPr lang="zh-CN" altLang="en-US" sz="1200" b="0" i="0" kern="1200" smtClean="0">
                <a:solidFill>
                  <a:schemeClr val="tx1"/>
                </a:solidFill>
                <a:latin typeface="+mn-lt"/>
                <a:ea typeface="+mn-ea"/>
                <a:cs typeface="+mn-cs"/>
              </a:rPr>
              <a:t>分配</a:t>
            </a:r>
            <a:r>
              <a:rPr lang="en-US" sz="1200" b="0" i="0" kern="1200" smtClean="0">
                <a:solidFill>
                  <a:schemeClr val="tx1"/>
                </a:solidFill>
                <a:latin typeface="+mn-lt"/>
                <a:ea typeface="+mn-ea"/>
                <a:cs typeface="+mn-cs"/>
              </a:rPr>
              <a:t>region</a:t>
            </a:r>
          </a:p>
          <a:p>
            <a:r>
              <a:rPr lang="en-US" sz="1200" b="0" i="0" kern="1200" smtClean="0">
                <a:solidFill>
                  <a:schemeClr val="tx1"/>
                </a:solidFill>
                <a:latin typeface="+mn-lt"/>
                <a:ea typeface="+mn-ea"/>
                <a:cs typeface="+mn-cs"/>
              </a:rPr>
              <a:t>2 </a:t>
            </a:r>
            <a:r>
              <a:rPr lang="zh-CN" altLang="en-US" sz="1200" b="0" i="0" kern="1200" smtClean="0">
                <a:solidFill>
                  <a:schemeClr val="tx1"/>
                </a:solidFill>
                <a:latin typeface="+mn-lt"/>
                <a:ea typeface="+mn-ea"/>
                <a:cs typeface="+mn-cs"/>
              </a:rPr>
              <a:t>负责</a:t>
            </a:r>
            <a:r>
              <a:rPr lang="en-US" sz="1200" b="0" i="0" kern="1200" smtClean="0">
                <a:solidFill>
                  <a:schemeClr val="tx1"/>
                </a:solidFill>
                <a:latin typeface="+mn-lt"/>
                <a:ea typeface="+mn-ea"/>
                <a:cs typeface="+mn-cs"/>
              </a:rPr>
              <a:t>region server</a:t>
            </a:r>
            <a:r>
              <a:rPr lang="zh-CN" altLang="en-US" sz="1200" b="0" i="0" kern="1200" smtClean="0">
                <a:solidFill>
                  <a:schemeClr val="tx1"/>
                </a:solidFill>
                <a:latin typeface="+mn-lt"/>
                <a:ea typeface="+mn-ea"/>
                <a:cs typeface="+mn-cs"/>
              </a:rPr>
              <a:t>的负载均衡</a:t>
            </a:r>
          </a:p>
          <a:p>
            <a:r>
              <a:rPr lang="en-US" altLang="zh-CN" sz="1200" b="0" i="0" kern="1200" smtClean="0">
                <a:solidFill>
                  <a:schemeClr val="tx1"/>
                </a:solidFill>
                <a:latin typeface="+mn-lt"/>
                <a:ea typeface="+mn-ea"/>
                <a:cs typeface="+mn-cs"/>
              </a:rPr>
              <a:t>3 </a:t>
            </a:r>
            <a:r>
              <a:rPr lang="zh-CN" altLang="en-US" sz="1200" b="0" i="0" kern="1200" smtClean="0">
                <a:solidFill>
                  <a:schemeClr val="tx1"/>
                </a:solidFill>
                <a:latin typeface="+mn-lt"/>
                <a:ea typeface="+mn-ea"/>
                <a:cs typeface="+mn-cs"/>
              </a:rPr>
              <a:t>发现失效的</a:t>
            </a:r>
            <a:r>
              <a:rPr lang="en-US" sz="1200" b="0" i="0" kern="1200" smtClean="0">
                <a:solidFill>
                  <a:schemeClr val="tx1"/>
                </a:solidFill>
                <a:latin typeface="+mn-lt"/>
                <a:ea typeface="+mn-ea"/>
                <a:cs typeface="+mn-cs"/>
              </a:rPr>
              <a:t>region server</a:t>
            </a:r>
            <a:r>
              <a:rPr lang="zh-CN" altLang="en-US" sz="1200" b="0" i="0" kern="1200" smtClean="0">
                <a:solidFill>
                  <a:schemeClr val="tx1"/>
                </a:solidFill>
                <a:latin typeface="+mn-lt"/>
                <a:ea typeface="+mn-ea"/>
                <a:cs typeface="+mn-cs"/>
              </a:rPr>
              <a:t>并重新分配其上的</a:t>
            </a:r>
            <a:r>
              <a:rPr lang="en-US" sz="1200" b="0" i="0" kern="1200" smtClean="0">
                <a:solidFill>
                  <a:schemeClr val="tx1"/>
                </a:solidFill>
                <a:latin typeface="+mn-lt"/>
                <a:ea typeface="+mn-ea"/>
                <a:cs typeface="+mn-cs"/>
              </a:rPr>
              <a:t>region</a:t>
            </a:r>
          </a:p>
          <a:p>
            <a:r>
              <a:rPr lang="en-US" sz="1200" b="0" i="0" kern="1200" smtClean="0">
                <a:solidFill>
                  <a:schemeClr val="tx1"/>
                </a:solidFill>
                <a:latin typeface="+mn-lt"/>
                <a:ea typeface="+mn-ea"/>
                <a:cs typeface="+mn-cs"/>
              </a:rPr>
              <a:t>4 GFS</a:t>
            </a:r>
            <a:r>
              <a:rPr lang="zh-CN" altLang="en-US" sz="1200" b="0" i="0" kern="1200" smtClean="0">
                <a:solidFill>
                  <a:schemeClr val="tx1"/>
                </a:solidFill>
                <a:latin typeface="+mn-lt"/>
                <a:ea typeface="+mn-ea"/>
                <a:cs typeface="+mn-cs"/>
              </a:rPr>
              <a:t>上的垃圾文件回收</a:t>
            </a:r>
          </a:p>
          <a:p>
            <a:r>
              <a:rPr lang="en-US" altLang="zh-CN" sz="1200" b="0" i="0" kern="1200" smtClean="0">
                <a:solidFill>
                  <a:schemeClr val="tx1"/>
                </a:solidFill>
                <a:latin typeface="+mn-lt"/>
                <a:ea typeface="+mn-ea"/>
                <a:cs typeface="+mn-cs"/>
              </a:rPr>
              <a:t>5 </a:t>
            </a:r>
            <a:r>
              <a:rPr lang="zh-CN" altLang="en-US" sz="1200" b="0" i="0" kern="1200" smtClean="0">
                <a:solidFill>
                  <a:schemeClr val="tx1"/>
                </a:solidFill>
                <a:latin typeface="+mn-lt"/>
                <a:ea typeface="+mn-ea"/>
                <a:cs typeface="+mn-cs"/>
              </a:rPr>
              <a:t>处理</a:t>
            </a:r>
            <a:r>
              <a:rPr lang="en-US" sz="1200" b="0" i="0" kern="1200" smtClean="0">
                <a:solidFill>
                  <a:schemeClr val="tx1"/>
                </a:solidFill>
                <a:latin typeface="+mn-lt"/>
                <a:ea typeface="+mn-ea"/>
                <a:cs typeface="+mn-cs"/>
              </a:rPr>
              <a:t>schema</a:t>
            </a:r>
            <a:r>
              <a:rPr lang="zh-CN" altLang="en-US" sz="1200" b="0" i="0" kern="1200" smtClean="0">
                <a:solidFill>
                  <a:schemeClr val="tx1"/>
                </a:solidFill>
                <a:latin typeface="+mn-lt"/>
                <a:ea typeface="+mn-ea"/>
                <a:cs typeface="+mn-cs"/>
              </a:rPr>
              <a:t>更新请求</a:t>
            </a:r>
          </a:p>
          <a:p>
            <a:r>
              <a:rPr lang="zh-CN" altLang="en-US" sz="1200" b="0" i="0" kern="1200" smtClean="0">
                <a:solidFill>
                  <a:schemeClr val="tx1"/>
                </a:solidFill>
                <a:latin typeface="+mn-lt"/>
                <a:ea typeface="+mn-ea"/>
                <a:cs typeface="+mn-cs"/>
              </a:rPr>
              <a:t> </a:t>
            </a:r>
          </a:p>
          <a:p>
            <a:r>
              <a:rPr lang="en-US" sz="1200" b="1" i="0" kern="1200" smtClean="0">
                <a:solidFill>
                  <a:schemeClr val="tx1"/>
                </a:solidFill>
                <a:latin typeface="+mn-lt"/>
                <a:ea typeface="+mn-ea"/>
                <a:cs typeface="+mn-cs"/>
              </a:rPr>
              <a:t>Region Server</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1 Region server</a:t>
            </a:r>
            <a:r>
              <a:rPr lang="zh-CN" altLang="en-US" sz="1200" b="0" i="0" kern="1200" smtClean="0">
                <a:solidFill>
                  <a:schemeClr val="tx1"/>
                </a:solidFill>
                <a:latin typeface="+mn-lt"/>
                <a:ea typeface="+mn-ea"/>
                <a:cs typeface="+mn-cs"/>
              </a:rPr>
              <a:t>维护</a:t>
            </a:r>
            <a:r>
              <a:rPr lang="en-US" sz="1200" b="0" i="0" kern="1200" smtClean="0">
                <a:solidFill>
                  <a:schemeClr val="tx1"/>
                </a:solidFill>
                <a:latin typeface="+mn-lt"/>
                <a:ea typeface="+mn-ea"/>
                <a:cs typeface="+mn-cs"/>
              </a:rPr>
              <a:t>Master</a:t>
            </a:r>
            <a:r>
              <a:rPr lang="zh-CN" altLang="en-US" sz="1200" b="0" i="0" kern="1200" smtClean="0">
                <a:solidFill>
                  <a:schemeClr val="tx1"/>
                </a:solidFill>
                <a:latin typeface="+mn-lt"/>
                <a:ea typeface="+mn-ea"/>
                <a:cs typeface="+mn-cs"/>
              </a:rPr>
              <a:t>分配给它的</a:t>
            </a:r>
            <a:r>
              <a:rPr lang="en-US" sz="1200" b="0" i="0" kern="1200" smtClean="0">
                <a:solidFill>
                  <a:schemeClr val="tx1"/>
                </a:solidFill>
                <a:latin typeface="+mn-lt"/>
                <a:ea typeface="+mn-ea"/>
                <a:cs typeface="+mn-cs"/>
              </a:rPr>
              <a:t>region，</a:t>
            </a:r>
            <a:r>
              <a:rPr lang="zh-CN" altLang="en-US" sz="1200" b="0" i="0" kern="1200" smtClean="0">
                <a:solidFill>
                  <a:schemeClr val="tx1"/>
                </a:solidFill>
                <a:latin typeface="+mn-lt"/>
                <a:ea typeface="+mn-ea"/>
                <a:cs typeface="+mn-cs"/>
              </a:rPr>
              <a:t>处理对这些</a:t>
            </a:r>
            <a:r>
              <a:rPr lang="en-US" sz="1200" b="0" i="0" kern="1200" smtClean="0">
                <a:solidFill>
                  <a:schemeClr val="tx1"/>
                </a:solidFill>
                <a:latin typeface="+mn-lt"/>
                <a:ea typeface="+mn-ea"/>
                <a:cs typeface="+mn-cs"/>
              </a:rPr>
              <a:t>region</a:t>
            </a:r>
            <a:r>
              <a:rPr lang="zh-CN" altLang="en-US" sz="1200" b="0" i="0" kern="1200" smtClean="0">
                <a:solidFill>
                  <a:schemeClr val="tx1"/>
                </a:solidFill>
                <a:latin typeface="+mn-lt"/>
                <a:ea typeface="+mn-ea"/>
                <a:cs typeface="+mn-cs"/>
              </a:rPr>
              <a:t>的</a:t>
            </a:r>
            <a:r>
              <a:rPr lang="en-US" sz="1200" b="0" i="0" kern="1200" smtClean="0">
                <a:solidFill>
                  <a:schemeClr val="tx1"/>
                </a:solidFill>
                <a:latin typeface="+mn-lt"/>
                <a:ea typeface="+mn-ea"/>
                <a:cs typeface="+mn-cs"/>
              </a:rPr>
              <a:t>IO</a:t>
            </a:r>
            <a:r>
              <a:rPr lang="zh-CN" altLang="en-US" sz="1200" b="0" i="0" kern="1200" smtClean="0">
                <a:solidFill>
                  <a:schemeClr val="tx1"/>
                </a:solidFill>
                <a:latin typeface="+mn-lt"/>
                <a:ea typeface="+mn-ea"/>
                <a:cs typeface="+mn-cs"/>
              </a:rPr>
              <a:t>请求</a:t>
            </a:r>
          </a:p>
          <a:p>
            <a:r>
              <a:rPr lang="en-US" altLang="zh-CN" sz="1200" b="0" i="0" kern="1200" smtClean="0">
                <a:solidFill>
                  <a:schemeClr val="tx1"/>
                </a:solidFill>
                <a:latin typeface="+mn-lt"/>
                <a:ea typeface="+mn-ea"/>
                <a:cs typeface="+mn-cs"/>
              </a:rPr>
              <a:t>2 </a:t>
            </a:r>
            <a:r>
              <a:rPr lang="en-US" sz="1200" b="0" i="0" kern="1200" smtClean="0">
                <a:solidFill>
                  <a:schemeClr val="tx1"/>
                </a:solidFill>
                <a:latin typeface="+mn-lt"/>
                <a:ea typeface="+mn-ea"/>
                <a:cs typeface="+mn-cs"/>
              </a:rPr>
              <a:t>Region server</a:t>
            </a:r>
            <a:r>
              <a:rPr lang="zh-CN" altLang="en-US" sz="1200" b="0" i="0" kern="1200" smtClean="0">
                <a:solidFill>
                  <a:schemeClr val="tx1"/>
                </a:solidFill>
                <a:latin typeface="+mn-lt"/>
                <a:ea typeface="+mn-ea"/>
                <a:cs typeface="+mn-cs"/>
              </a:rPr>
              <a:t>负责切分在运行过程中变得过大的</a:t>
            </a:r>
            <a:r>
              <a:rPr lang="en-US" sz="1200" b="0" i="0" kern="1200" smtClean="0">
                <a:solidFill>
                  <a:schemeClr val="tx1"/>
                </a:solidFill>
                <a:latin typeface="+mn-lt"/>
                <a:ea typeface="+mn-ea"/>
                <a:cs typeface="+mn-cs"/>
              </a:rPr>
              <a:t>region</a:t>
            </a:r>
          </a:p>
          <a:p>
            <a:r>
              <a:rPr lang="zh-CN" altLang="en-US" sz="1200" b="0" i="0" kern="1200" smtClean="0">
                <a:solidFill>
                  <a:schemeClr val="tx1"/>
                </a:solidFill>
                <a:latin typeface="+mn-lt"/>
                <a:ea typeface="+mn-ea"/>
                <a:cs typeface="+mn-cs"/>
              </a:rPr>
              <a:t>可以看到，</a:t>
            </a:r>
            <a:r>
              <a:rPr lang="en-US" sz="1200" b="0" i="0" kern="1200" smtClean="0">
                <a:solidFill>
                  <a:schemeClr val="tx1"/>
                </a:solidFill>
                <a:latin typeface="+mn-lt"/>
                <a:ea typeface="+mn-ea"/>
                <a:cs typeface="+mn-cs"/>
              </a:rPr>
              <a:t>client</a:t>
            </a:r>
            <a:r>
              <a:rPr lang="zh-CN" altLang="en-US" sz="1200" b="0" i="0" kern="1200" smtClean="0">
                <a:solidFill>
                  <a:schemeClr val="tx1"/>
                </a:solidFill>
                <a:latin typeface="+mn-lt"/>
                <a:ea typeface="+mn-ea"/>
                <a:cs typeface="+mn-cs"/>
              </a:rPr>
              <a:t>访问</a:t>
            </a:r>
            <a:r>
              <a:rPr lang="en-US" sz="1200" b="0" i="0" kern="1200" smtClean="0">
                <a:solidFill>
                  <a:schemeClr val="tx1"/>
                </a:solidFill>
                <a:latin typeface="+mn-lt"/>
                <a:ea typeface="+mn-ea"/>
                <a:cs typeface="+mn-cs"/>
              </a:rPr>
              <a:t>hbase</a:t>
            </a:r>
            <a:r>
              <a:rPr lang="zh-CN" altLang="en-US" sz="1200" b="0" i="0" kern="1200" smtClean="0">
                <a:solidFill>
                  <a:schemeClr val="tx1"/>
                </a:solidFill>
                <a:latin typeface="+mn-lt"/>
                <a:ea typeface="+mn-ea"/>
                <a:cs typeface="+mn-cs"/>
              </a:rPr>
              <a:t>上数据的过程并不需要</a:t>
            </a:r>
            <a:r>
              <a:rPr lang="en-US" sz="1200" b="0" i="0" kern="1200" smtClean="0">
                <a:solidFill>
                  <a:schemeClr val="tx1"/>
                </a:solidFill>
                <a:latin typeface="+mn-lt"/>
                <a:ea typeface="+mn-ea"/>
                <a:cs typeface="+mn-cs"/>
              </a:rPr>
              <a:t>master</a:t>
            </a:r>
            <a:r>
              <a:rPr lang="zh-CN" altLang="en-US" sz="1200" b="0" i="0" kern="1200" smtClean="0">
                <a:solidFill>
                  <a:schemeClr val="tx1"/>
                </a:solidFill>
                <a:latin typeface="+mn-lt"/>
                <a:ea typeface="+mn-ea"/>
                <a:cs typeface="+mn-cs"/>
              </a:rPr>
              <a:t>参与（寻址访问</a:t>
            </a:r>
            <a:r>
              <a:rPr lang="en-US" sz="1200" b="0" i="0" kern="1200" smtClean="0">
                <a:solidFill>
                  <a:schemeClr val="tx1"/>
                </a:solidFill>
                <a:latin typeface="+mn-lt"/>
                <a:ea typeface="+mn-ea"/>
                <a:cs typeface="+mn-cs"/>
              </a:rPr>
              <a:t>zookeeper</a:t>
            </a:r>
            <a:r>
              <a:rPr lang="zh-CN" altLang="en-US" sz="1200" b="0" i="0" kern="1200" smtClean="0">
                <a:solidFill>
                  <a:schemeClr val="tx1"/>
                </a:solidFill>
                <a:latin typeface="+mn-lt"/>
                <a:ea typeface="+mn-ea"/>
                <a:cs typeface="+mn-cs"/>
              </a:rPr>
              <a:t>和</a:t>
            </a:r>
            <a:r>
              <a:rPr lang="en-US" sz="1200" b="0" i="0" kern="1200" smtClean="0">
                <a:solidFill>
                  <a:schemeClr val="tx1"/>
                </a:solidFill>
                <a:latin typeface="+mn-lt"/>
                <a:ea typeface="+mn-ea"/>
                <a:cs typeface="+mn-cs"/>
              </a:rPr>
              <a:t>region server，</a:t>
            </a:r>
            <a:r>
              <a:rPr lang="zh-CN" altLang="en-US" sz="1200" b="0" i="0" kern="1200" smtClean="0">
                <a:solidFill>
                  <a:schemeClr val="tx1"/>
                </a:solidFill>
                <a:latin typeface="+mn-lt"/>
                <a:ea typeface="+mn-ea"/>
                <a:cs typeface="+mn-cs"/>
              </a:rPr>
              <a:t>数据读写访问</a:t>
            </a:r>
            <a:r>
              <a:rPr lang="en-US" sz="1200" b="0" i="0" kern="1200" smtClean="0">
                <a:solidFill>
                  <a:schemeClr val="tx1"/>
                </a:solidFill>
                <a:latin typeface="+mn-lt"/>
                <a:ea typeface="+mn-ea"/>
                <a:cs typeface="+mn-cs"/>
              </a:rPr>
              <a:t>regione server），master</a:t>
            </a:r>
            <a:r>
              <a:rPr lang="zh-CN" altLang="en-US" sz="1200" b="0" i="0" kern="1200" smtClean="0">
                <a:solidFill>
                  <a:schemeClr val="tx1"/>
                </a:solidFill>
                <a:latin typeface="+mn-lt"/>
                <a:ea typeface="+mn-ea"/>
                <a:cs typeface="+mn-cs"/>
              </a:rPr>
              <a:t>仅仅维护者</a:t>
            </a:r>
            <a:r>
              <a:rPr lang="en-US" sz="1200" b="0" i="0" kern="1200" smtClean="0">
                <a:solidFill>
                  <a:schemeClr val="tx1"/>
                </a:solidFill>
                <a:latin typeface="+mn-lt"/>
                <a:ea typeface="+mn-ea"/>
                <a:cs typeface="+mn-cs"/>
              </a:rPr>
              <a:t>table</a:t>
            </a:r>
            <a:r>
              <a:rPr lang="zh-CN" altLang="en-US" sz="1200" b="0" i="0" kern="1200" smtClean="0">
                <a:solidFill>
                  <a:schemeClr val="tx1"/>
                </a:solidFill>
                <a:latin typeface="+mn-lt"/>
                <a:ea typeface="+mn-ea"/>
                <a:cs typeface="+mn-cs"/>
              </a:rPr>
              <a:t>和</a:t>
            </a:r>
            <a:r>
              <a:rPr lang="en-US" sz="1200" b="0" i="0" kern="1200" smtClean="0">
                <a:solidFill>
                  <a:schemeClr val="tx1"/>
                </a:solidFill>
                <a:latin typeface="+mn-lt"/>
                <a:ea typeface="+mn-ea"/>
                <a:cs typeface="+mn-cs"/>
              </a:rPr>
              <a:t>region</a:t>
            </a:r>
            <a:r>
              <a:rPr lang="zh-CN" altLang="en-US" sz="1200" b="0" i="0" kern="1200" smtClean="0">
                <a:solidFill>
                  <a:schemeClr val="tx1"/>
                </a:solidFill>
                <a:latin typeface="+mn-lt"/>
                <a:ea typeface="+mn-ea"/>
                <a:cs typeface="+mn-cs"/>
              </a:rPr>
              <a:t>的元数据信息，负载很低。</a:t>
            </a:r>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82</a:t>
            </a:fld>
            <a:endParaRPr lang="zh-CN" altLang="en-US"/>
          </a:p>
        </p:txBody>
      </p:sp>
    </p:spTree>
    <p:extLst>
      <p:ext uri="{BB962C8B-B14F-4D97-AF65-F5344CB8AC3E}">
        <p14:creationId xmlns:p14="http://schemas.microsoft.com/office/powerpoint/2010/main" val="41383799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监控：</a:t>
            </a:r>
            <a:r>
              <a:rPr lang="en-US" altLang="zh-CN" dirty="0" err="1" smtClean="0"/>
              <a:t>netdata</a:t>
            </a:r>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96</a:t>
            </a:fld>
            <a:endParaRPr lang="zh-CN" altLang="en-US"/>
          </a:p>
        </p:txBody>
      </p:sp>
    </p:spTree>
    <p:extLst>
      <p:ext uri="{BB962C8B-B14F-4D97-AF65-F5344CB8AC3E}">
        <p14:creationId xmlns:p14="http://schemas.microsoft.com/office/powerpoint/2010/main" val="1008905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Scala</a:t>
            </a:r>
            <a:r>
              <a:rPr lang="zh-CN" altLang="en-US" dirty="0" smtClean="0"/>
              <a:t>是函数式编程语言，天生对并发支持比较好，并发模型是</a:t>
            </a:r>
            <a:r>
              <a:rPr lang="en-US" altLang="zh-CN" dirty="0" smtClean="0"/>
              <a:t>Actor</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7</a:t>
            </a:fld>
            <a:endParaRPr lang="zh-CN" altLang="en-US"/>
          </a:p>
        </p:txBody>
      </p:sp>
    </p:spTree>
    <p:extLst>
      <p:ext uri="{BB962C8B-B14F-4D97-AF65-F5344CB8AC3E}">
        <p14:creationId xmlns:p14="http://schemas.microsoft.com/office/powerpoint/2010/main" val="144795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通过前面的技术栈和云计算分层来搭建我们自己的大数据平台</a:t>
            </a:r>
            <a:endParaRPr lang="en-US" altLang="zh-CN" dirty="0" smtClean="0"/>
          </a:p>
          <a:p>
            <a:r>
              <a:rPr lang="zh-CN" altLang="en-US" dirty="0" smtClean="0"/>
              <a:t>服务器上演示组件和服务。</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8</a:t>
            </a:fld>
            <a:endParaRPr lang="zh-CN" altLang="en-US"/>
          </a:p>
        </p:txBody>
      </p:sp>
    </p:spTree>
    <p:extLst>
      <p:ext uri="{BB962C8B-B14F-4D97-AF65-F5344CB8AC3E}">
        <p14:creationId xmlns:p14="http://schemas.microsoft.com/office/powerpoint/2010/main" val="216539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还有各种重建索引的工具，统一称之为</a:t>
            </a:r>
            <a:r>
              <a:rPr lang="en-US" altLang="zh-CN" dirty="0" smtClean="0"/>
              <a:t>ETL</a:t>
            </a:r>
            <a:r>
              <a:rPr lang="zh-CN" altLang="en-US" dirty="0" smtClean="0"/>
              <a:t>工具</a:t>
            </a:r>
            <a:endParaRPr lang="zh-CN" altLang="en-US" dirty="0"/>
          </a:p>
        </p:txBody>
      </p:sp>
      <p:sp>
        <p:nvSpPr>
          <p:cNvPr id="4" name="灯片编号占位符 3"/>
          <p:cNvSpPr>
            <a:spLocks noGrp="1"/>
          </p:cNvSpPr>
          <p:nvPr>
            <p:ph type="sldNum" sz="quarter" idx="10"/>
          </p:nvPr>
        </p:nvSpPr>
        <p:spPr/>
        <p:txBody>
          <a:bodyPr/>
          <a:lstStyle/>
          <a:p>
            <a:fld id="{639FF8C1-2794-421B-8860-09ED34FC2F5C}" type="slidenum">
              <a:rPr lang="zh-CN" altLang="en-US" smtClean="0"/>
              <a:pPr/>
              <a:t>10</a:t>
            </a:fld>
            <a:endParaRPr lang="zh-CN" altLang="en-US"/>
          </a:p>
        </p:txBody>
      </p:sp>
    </p:spTree>
    <p:extLst>
      <p:ext uri="{BB962C8B-B14F-4D97-AF65-F5344CB8AC3E}">
        <p14:creationId xmlns:p14="http://schemas.microsoft.com/office/powerpoint/2010/main" val="2435472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流程是：</a:t>
            </a:r>
            <a:endParaRPr lang="zh-CN" altLang="en-US" dirty="0"/>
          </a:p>
        </p:txBody>
      </p:sp>
      <p:sp>
        <p:nvSpPr>
          <p:cNvPr id="4" name="灯片编号占位符 3"/>
          <p:cNvSpPr>
            <a:spLocks noGrp="1"/>
          </p:cNvSpPr>
          <p:nvPr>
            <p:ph type="sldNum" sz="quarter" idx="10"/>
          </p:nvPr>
        </p:nvSpPr>
        <p:spPr/>
        <p:txBody>
          <a:bodyPr/>
          <a:lstStyle/>
          <a:p>
            <a:fld id="{E80EB8F7-AA16-4015-9693-943D02DE7C4C}" type="slidenum">
              <a:rPr lang="zh-CN" altLang="en-US" smtClean="0"/>
              <a:t>15</a:t>
            </a:fld>
            <a:endParaRPr lang="zh-CN" altLang="en-US"/>
          </a:p>
        </p:txBody>
      </p:sp>
    </p:spTree>
    <p:extLst>
      <p:ext uri="{BB962C8B-B14F-4D97-AF65-F5344CB8AC3E}">
        <p14:creationId xmlns:p14="http://schemas.microsoft.com/office/powerpoint/2010/main" val="4256621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1AC139-DDC4-4643-9D70-ED40DD109C7D}"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235060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1AC139-DDC4-4643-9D70-ED40DD109C7D}"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330527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1AC139-DDC4-4643-9D70-ED40DD109C7D}"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311805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页 一栏">
    <p:spTree>
      <p:nvGrpSpPr>
        <p:cNvPr id="1" name=""/>
        <p:cNvGrpSpPr/>
        <p:nvPr/>
      </p:nvGrpSpPr>
      <p:grpSpPr>
        <a:xfrm>
          <a:off x="0" y="0"/>
          <a:ext cx="0" cy="0"/>
          <a:chOff x="0" y="0"/>
          <a:chExt cx="0" cy="0"/>
        </a:xfrm>
      </p:grpSpPr>
      <p:sp>
        <p:nvSpPr>
          <p:cNvPr id="21" name="TextBox 20"/>
          <p:cNvSpPr txBox="1"/>
          <p:nvPr userDrawn="1"/>
        </p:nvSpPr>
        <p:spPr>
          <a:xfrm>
            <a:off x="10704512" y="6553174"/>
            <a:ext cx="1391477" cy="276999"/>
          </a:xfrm>
          <a:prstGeom prst="rect">
            <a:avLst/>
          </a:prstGeom>
          <a:noFill/>
        </p:spPr>
        <p:txBody>
          <a:bodyPr wrap="square" rtlCol="0">
            <a:spAutoFit/>
          </a:bodyPr>
          <a:lstStyle/>
          <a:p>
            <a:pPr algn="r"/>
            <a:fld id="{459B5867-DE59-46F3-AFF3-A11EED7B06D6}" type="slidenum">
              <a:rPr lang="zh-CN" altLang="en-US" sz="1200" smtClean="0">
                <a:solidFill>
                  <a:schemeClr val="bg1"/>
                </a:solidFill>
                <a:latin typeface="Arial Unicode MS" pitchFamily="34" charset="-122"/>
                <a:ea typeface="Arial Unicode MS" pitchFamily="34" charset="-122"/>
                <a:cs typeface="Arial Unicode MS" pitchFamily="34" charset="-122"/>
              </a:rPr>
              <a:pPr algn="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5" name="标题 1"/>
          <p:cNvSpPr>
            <a:spLocks noGrp="1"/>
          </p:cNvSpPr>
          <p:nvPr>
            <p:ph type="title" hasCustomPrompt="1"/>
          </p:nvPr>
        </p:nvSpPr>
        <p:spPr>
          <a:xfrm>
            <a:off x="384000" y="252000"/>
            <a:ext cx="109728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6" name="内容占位符 2"/>
          <p:cNvSpPr>
            <a:spLocks noGrp="1"/>
          </p:cNvSpPr>
          <p:nvPr>
            <p:ph idx="1" hasCustomPrompt="1"/>
          </p:nvPr>
        </p:nvSpPr>
        <p:spPr>
          <a:xfrm>
            <a:off x="623392" y="1268760"/>
            <a:ext cx="11041227" cy="4464496"/>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2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55227090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4" name="TextBox 3"/>
          <p:cNvSpPr txBox="1"/>
          <p:nvPr userDrawn="1"/>
        </p:nvSpPr>
        <p:spPr>
          <a:xfrm>
            <a:off x="10703985" y="6553201"/>
            <a:ext cx="1392767"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24" name="标题 1"/>
          <p:cNvSpPr>
            <a:spLocks noGrp="1"/>
          </p:cNvSpPr>
          <p:nvPr>
            <p:ph type="title" hasCustomPrompt="1"/>
          </p:nvPr>
        </p:nvSpPr>
        <p:spPr>
          <a:xfrm>
            <a:off x="719403" y="403200"/>
            <a:ext cx="10972800" cy="649536"/>
          </a:xfrm>
          <a:prstGeom prst="rect">
            <a:avLst/>
          </a:prstGeom>
        </p:spPr>
        <p:txBody>
          <a:bodyPr/>
          <a:lstStyle>
            <a:lvl1pPr algn="l">
              <a:defRPr sz="3200" b="1">
                <a:solidFill>
                  <a:srgbClr val="C00000"/>
                </a:solidFill>
                <a:latin typeface="微软雅黑" pitchFamily="34" charset="-122"/>
                <a:ea typeface="微软雅黑" pitchFamily="34" charset="-122"/>
              </a:defRPr>
            </a:lvl1pPr>
          </a:lstStyle>
          <a:p>
            <a:r>
              <a:rPr lang="zh-CN" altLang="en-US" dirty="0" smtClean="0"/>
              <a:t>单击此处编辑目录标题</a:t>
            </a:r>
            <a:endParaRPr lang="zh-CN" altLang="en-US" dirty="0"/>
          </a:p>
        </p:txBody>
      </p:sp>
      <p:sp>
        <p:nvSpPr>
          <p:cNvPr id="33" name="内容占位符 2"/>
          <p:cNvSpPr>
            <a:spLocks noGrp="1"/>
          </p:cNvSpPr>
          <p:nvPr>
            <p:ph idx="1" hasCustomPrompt="1"/>
          </p:nvPr>
        </p:nvSpPr>
        <p:spPr>
          <a:xfrm>
            <a:off x="719403" y="1916833"/>
            <a:ext cx="10753195"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35" name="内容占位符 2"/>
          <p:cNvSpPr>
            <a:spLocks noGrp="1"/>
          </p:cNvSpPr>
          <p:nvPr>
            <p:ph idx="10" hasCustomPrompt="1"/>
          </p:nvPr>
        </p:nvSpPr>
        <p:spPr>
          <a:xfrm>
            <a:off x="719403" y="3104965"/>
            <a:ext cx="10753195"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37" name="内容占位符 2"/>
          <p:cNvSpPr>
            <a:spLocks noGrp="1"/>
          </p:cNvSpPr>
          <p:nvPr>
            <p:ph idx="11" hasCustomPrompt="1"/>
          </p:nvPr>
        </p:nvSpPr>
        <p:spPr>
          <a:xfrm>
            <a:off x="719403" y="4293097"/>
            <a:ext cx="10753195"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41" name="内容占位符 2"/>
          <p:cNvSpPr>
            <a:spLocks noGrp="1"/>
          </p:cNvSpPr>
          <p:nvPr>
            <p:ph idx="12" hasCustomPrompt="1"/>
          </p:nvPr>
        </p:nvSpPr>
        <p:spPr>
          <a:xfrm>
            <a:off x="719403" y="1484784"/>
            <a:ext cx="10753195"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
        <p:nvSpPr>
          <p:cNvPr id="42" name="内容占位符 2"/>
          <p:cNvSpPr>
            <a:spLocks noGrp="1"/>
          </p:cNvSpPr>
          <p:nvPr>
            <p:ph idx="13" hasCustomPrompt="1"/>
          </p:nvPr>
        </p:nvSpPr>
        <p:spPr>
          <a:xfrm>
            <a:off x="719403" y="2708920"/>
            <a:ext cx="10753195"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
        <p:nvSpPr>
          <p:cNvPr id="43" name="内容占位符 2"/>
          <p:cNvSpPr>
            <a:spLocks noGrp="1"/>
          </p:cNvSpPr>
          <p:nvPr>
            <p:ph idx="14" hasCustomPrompt="1"/>
          </p:nvPr>
        </p:nvSpPr>
        <p:spPr>
          <a:xfrm>
            <a:off x="719403" y="3861048"/>
            <a:ext cx="10753195"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Tree>
    <p:extLst>
      <p:ext uri="{BB962C8B-B14F-4D97-AF65-F5344CB8AC3E}">
        <p14:creationId xmlns:p14="http://schemas.microsoft.com/office/powerpoint/2010/main" val="21402993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1055" y="260021"/>
            <a:ext cx="10515600" cy="92764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91055" y="1597572"/>
            <a:ext cx="10662745" cy="457939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91AC139-DDC4-4643-9D70-ED40DD109C7D}"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67868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91AC139-DDC4-4643-9D70-ED40DD109C7D}"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130398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1AC139-DDC4-4643-9D70-ED40DD109C7D}" type="datetimeFigureOut">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146639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1AC139-DDC4-4643-9D70-ED40DD109C7D}" type="datetimeFigureOut">
              <a:rPr lang="zh-CN" altLang="en-US" smtClean="0"/>
              <a:t>2016/10/17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134269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1AC139-DDC4-4643-9D70-ED40DD109C7D}" type="datetimeFigureOut">
              <a:rPr lang="zh-CN" altLang="en-US" smtClean="0"/>
              <a:t>2016/10/17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20969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1AC139-DDC4-4643-9D70-ED40DD109C7D}" type="datetimeFigureOut">
              <a:rPr lang="zh-CN" altLang="en-US" smtClean="0"/>
              <a:t>2016/10/17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398668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1AC139-DDC4-4643-9D70-ED40DD109C7D}" type="datetimeFigureOut">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2524437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1AC139-DDC4-4643-9D70-ED40DD109C7D}" type="datetimeFigureOut">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155142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AC139-DDC4-4643-9D70-ED40DD109C7D}" type="datetimeFigureOut">
              <a:rPr lang="zh-CN" altLang="en-US" smtClean="0"/>
              <a:t>2016/10/17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CC645-D469-4B4C-9F26-25A04031B96E}" type="slidenum">
              <a:rPr lang="zh-CN" altLang="en-US" smtClean="0"/>
              <a:t>‹#›</a:t>
            </a:fld>
            <a:endParaRPr lang="zh-CN" altLang="en-US"/>
          </a:p>
        </p:txBody>
      </p:sp>
    </p:spTree>
    <p:extLst>
      <p:ext uri="{BB962C8B-B14F-4D97-AF65-F5344CB8AC3E}">
        <p14:creationId xmlns:p14="http://schemas.microsoft.com/office/powerpoint/2010/main" val="308133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cs.lmu.edu/~ray/notes/paradigms/" TargetMode="Externa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gif"/><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大数据平台架构</a:t>
            </a:r>
            <a:endParaRPr lang="zh-CN" altLang="en-US" dirty="0"/>
          </a:p>
        </p:txBody>
      </p:sp>
      <p:sp>
        <p:nvSpPr>
          <p:cNvPr id="3" name="副标题 2"/>
          <p:cNvSpPr>
            <a:spLocks noGrp="1"/>
          </p:cNvSpPr>
          <p:nvPr>
            <p:ph type="subTitle" idx="1"/>
          </p:nvPr>
        </p:nvSpPr>
        <p:spPr/>
        <p:txBody>
          <a:bodyPr>
            <a:normAutofit/>
          </a:bodyPr>
          <a:lstStyle/>
          <a:p>
            <a:pPr>
              <a:spcBef>
                <a:spcPct val="0"/>
              </a:spcBef>
            </a:pPr>
            <a:r>
              <a:rPr lang="zh-CN" altLang="en-US" sz="2000" dirty="0">
                <a:latin typeface="+mj-lt"/>
                <a:ea typeface="+mj-ea"/>
                <a:cs typeface="+mj-cs"/>
              </a:rPr>
              <a:t>陈东升</a:t>
            </a:r>
            <a:endParaRPr lang="en-US" altLang="zh-CN" sz="2000" dirty="0">
              <a:latin typeface="+mj-lt"/>
              <a:ea typeface="+mj-ea"/>
              <a:cs typeface="+mj-cs"/>
            </a:endParaRPr>
          </a:p>
          <a:p>
            <a:pPr>
              <a:spcBef>
                <a:spcPct val="0"/>
              </a:spcBef>
            </a:pPr>
            <a:r>
              <a:rPr lang="en-US" altLang="zh-CN" sz="2000" dirty="0">
                <a:latin typeface="+mj-lt"/>
                <a:ea typeface="+mj-ea"/>
                <a:cs typeface="+mj-cs"/>
              </a:rPr>
              <a:t>2016-10-08</a:t>
            </a:r>
            <a:endParaRPr lang="zh-CN" altLang="en-US" sz="2000" dirty="0">
              <a:latin typeface="+mj-lt"/>
              <a:ea typeface="+mj-ea"/>
              <a:cs typeface="+mj-cs"/>
            </a:endParaRPr>
          </a:p>
        </p:txBody>
      </p:sp>
    </p:spTree>
    <p:extLst>
      <p:ext uri="{BB962C8B-B14F-4D97-AF65-F5344CB8AC3E}">
        <p14:creationId xmlns:p14="http://schemas.microsoft.com/office/powerpoint/2010/main" val="2955129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数据流走向</a:t>
            </a:r>
            <a:r>
              <a:rPr lang="en-US" altLang="zh-CN" sz="3200" dirty="0" smtClean="0"/>
              <a:t>-</a:t>
            </a:r>
            <a:r>
              <a:rPr lang="zh-CN" altLang="en-US" sz="3200" dirty="0" smtClean="0"/>
              <a:t>离线</a:t>
            </a:r>
            <a:endParaRPr lang="zh-CN" altLang="en-US" sz="3200" dirty="0"/>
          </a:p>
        </p:txBody>
      </p:sp>
      <p:sp>
        <p:nvSpPr>
          <p:cNvPr id="4" name="内容占位符 3"/>
          <p:cNvSpPr>
            <a:spLocks noGrp="1"/>
          </p:cNvSpPr>
          <p:nvPr>
            <p:ph idx="1"/>
          </p:nvPr>
        </p:nvSpPr>
        <p:spPr>
          <a:xfrm>
            <a:off x="2338316" y="2418524"/>
            <a:ext cx="2286016" cy="10715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buNone/>
            </a:pPr>
            <a:r>
              <a:rPr lang="en-US" altLang="zh-CN" dirty="0" smtClean="0"/>
              <a:t>ETL</a:t>
            </a:r>
            <a:r>
              <a:rPr lang="zh-CN" altLang="en-US" dirty="0" smtClean="0"/>
              <a:t>工具</a:t>
            </a:r>
            <a:endParaRPr lang="zh-CN" altLang="en-US" dirty="0"/>
          </a:p>
        </p:txBody>
      </p:sp>
      <p:sp>
        <p:nvSpPr>
          <p:cNvPr id="6" name="内容占位符 3"/>
          <p:cNvSpPr txBox="1">
            <a:spLocks/>
          </p:cNvSpPr>
          <p:nvPr/>
        </p:nvSpPr>
        <p:spPr>
          <a:xfrm>
            <a:off x="6515549" y="3649381"/>
            <a:ext cx="2286016" cy="10715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a:bodyPr>
          <a:lstStyle/>
          <a:p>
            <a:pPr marL="342900" indent="-342900" algn="ctr">
              <a:spcBef>
                <a:spcPct val="20000"/>
              </a:spcBef>
              <a:defRPr/>
            </a:pPr>
            <a:r>
              <a:rPr lang="zh-CN" altLang="en-US" sz="3200" dirty="0"/>
              <a:t>大数据平台</a:t>
            </a:r>
          </a:p>
        </p:txBody>
      </p:sp>
      <p:sp>
        <p:nvSpPr>
          <p:cNvPr id="7" name="内容占位符 3"/>
          <p:cNvSpPr txBox="1">
            <a:spLocks/>
          </p:cNvSpPr>
          <p:nvPr/>
        </p:nvSpPr>
        <p:spPr>
          <a:xfrm>
            <a:off x="2338316" y="4720951"/>
            <a:ext cx="2286016" cy="10715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buFont typeface="Arial" panose="020B0604020202020204" pitchFamily="34" charset="0"/>
              <a:buNone/>
            </a:pPr>
            <a:r>
              <a:rPr lang="zh-CN" altLang="en-US" dirty="0" smtClean="0"/>
              <a:t>重建索引工具</a:t>
            </a:r>
            <a:endParaRPr lang="zh-CN" altLang="en-US" dirty="0"/>
          </a:p>
        </p:txBody>
      </p:sp>
      <p:cxnSp>
        <p:nvCxnSpPr>
          <p:cNvPr id="12" name="肘形连接符 11"/>
          <p:cNvCxnSpPr>
            <a:stCxn id="4" idx="3"/>
            <a:endCxn id="6" idx="0"/>
          </p:cNvCxnSpPr>
          <p:nvPr/>
        </p:nvCxnSpPr>
        <p:spPr>
          <a:xfrm>
            <a:off x="4624332" y="2954309"/>
            <a:ext cx="3034225" cy="695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a:endCxn id="6" idx="2"/>
          </p:cNvCxnSpPr>
          <p:nvPr/>
        </p:nvCxnSpPr>
        <p:spPr>
          <a:xfrm flipV="1">
            <a:off x="4624331" y="4720951"/>
            <a:ext cx="3034226" cy="5708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372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查询流程</a:t>
            </a:r>
            <a:r>
              <a:rPr lang="en-US" altLang="zh-CN" sz="3200" dirty="0" smtClean="0"/>
              <a:t>-</a:t>
            </a:r>
            <a:r>
              <a:rPr lang="zh-CN" altLang="en-US" sz="3200" dirty="0" smtClean="0"/>
              <a:t>非视图库</a:t>
            </a:r>
            <a:endParaRPr lang="zh-CN" altLang="en-US" sz="3200" dirty="0"/>
          </a:p>
        </p:txBody>
      </p:sp>
      <p:pic>
        <p:nvPicPr>
          <p:cNvPr id="14" name="内容占位符 13"/>
          <p:cNvPicPr>
            <a:picLocks noGrp="1" noChangeAspect="1"/>
          </p:cNvPicPr>
          <p:nvPr>
            <p:ph idx="1"/>
          </p:nvPr>
        </p:nvPicPr>
        <p:blipFill>
          <a:blip r:embed="rId2"/>
          <a:stretch>
            <a:fillRect/>
          </a:stretch>
        </p:blipFill>
        <p:spPr>
          <a:xfrm>
            <a:off x="3915448" y="1187668"/>
            <a:ext cx="4266651" cy="5194025"/>
          </a:xfrm>
          <a:prstGeom prst="rect">
            <a:avLst/>
          </a:prstGeom>
        </p:spPr>
      </p:pic>
      <p:sp>
        <p:nvSpPr>
          <p:cNvPr id="15" name="文本框 14"/>
          <p:cNvSpPr txBox="1"/>
          <p:nvPr/>
        </p:nvSpPr>
        <p:spPr>
          <a:xfrm>
            <a:off x="878774" y="1484416"/>
            <a:ext cx="10034649" cy="369332"/>
          </a:xfrm>
          <a:prstGeom prst="rect">
            <a:avLst/>
          </a:prstGeom>
          <a:noFill/>
        </p:spPr>
        <p:txBody>
          <a:bodyPr wrap="square" rtlCol="0">
            <a:spAutoFit/>
          </a:bodyPr>
          <a:lstStyle/>
          <a:p>
            <a:r>
              <a:rPr lang="zh-CN" altLang="en-US" dirty="0" smtClean="0"/>
              <a:t>我们称之为结构化查询</a:t>
            </a:r>
            <a:endParaRPr lang="zh-CN" altLang="en-US" dirty="0"/>
          </a:p>
        </p:txBody>
      </p:sp>
    </p:spTree>
    <p:extLst>
      <p:ext uri="{BB962C8B-B14F-4D97-AF65-F5344CB8AC3E}">
        <p14:creationId xmlns:p14="http://schemas.microsoft.com/office/powerpoint/2010/main" val="2256101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非</a:t>
            </a:r>
            <a:r>
              <a:rPr lang="zh-CN" altLang="en-US" sz="3200" dirty="0"/>
              <a:t>视图</a:t>
            </a:r>
            <a:r>
              <a:rPr lang="zh-CN" altLang="en-US" sz="3200" dirty="0" smtClean="0"/>
              <a:t>库性能</a:t>
            </a:r>
            <a:endParaRPr lang="zh-CN" altLang="en-US" sz="3200" dirty="0"/>
          </a:p>
        </p:txBody>
      </p:sp>
      <p:sp>
        <p:nvSpPr>
          <p:cNvPr id="3" name="内容占位符 2"/>
          <p:cNvSpPr>
            <a:spLocks noGrp="1"/>
          </p:cNvSpPr>
          <p:nvPr>
            <p:ph idx="1"/>
          </p:nvPr>
        </p:nvSpPr>
        <p:spPr/>
        <p:txBody>
          <a:bodyPr/>
          <a:lstStyle/>
          <a:p>
            <a:r>
              <a:rPr lang="en-US" altLang="zh-CN" dirty="0" smtClean="0"/>
              <a:t>20</a:t>
            </a:r>
            <a:r>
              <a:rPr lang="zh-CN" altLang="en-US" dirty="0" smtClean="0"/>
              <a:t>台</a:t>
            </a:r>
            <a:r>
              <a:rPr lang="en-US" altLang="zh-CN" dirty="0" smtClean="0"/>
              <a:t>DB900E</a:t>
            </a:r>
            <a:r>
              <a:rPr lang="zh-CN" altLang="en-US" dirty="0" smtClean="0"/>
              <a:t>服务器：</a:t>
            </a:r>
            <a:endParaRPr lang="en-US" altLang="zh-CN" dirty="0" smtClean="0"/>
          </a:p>
          <a:p>
            <a:endParaRPr lang="en-US" altLang="zh-CN" dirty="0"/>
          </a:p>
          <a:p>
            <a:pPr lvl="1"/>
            <a:r>
              <a:rPr lang="zh-CN" altLang="en-US" dirty="0" smtClean="0"/>
              <a:t>千亿数据秒级查询</a:t>
            </a:r>
            <a:endParaRPr lang="en-US" altLang="zh-CN" dirty="0" smtClean="0"/>
          </a:p>
          <a:p>
            <a:pPr lvl="1"/>
            <a:endParaRPr lang="en-US" altLang="zh-CN" dirty="0"/>
          </a:p>
          <a:p>
            <a:pPr lvl="1"/>
            <a:r>
              <a:rPr lang="zh-CN" altLang="en-US" dirty="0" smtClean="0"/>
              <a:t>建索引</a:t>
            </a:r>
            <a:r>
              <a:rPr lang="en-US" altLang="zh-CN" dirty="0" smtClean="0"/>
              <a:t>10</a:t>
            </a:r>
            <a:r>
              <a:rPr lang="zh-CN" altLang="en-US" dirty="0" smtClean="0"/>
              <a:t>万</a:t>
            </a:r>
            <a:r>
              <a:rPr lang="zh-CN" altLang="en-US" dirty="0" smtClean="0"/>
              <a:t>条每秒</a:t>
            </a:r>
            <a:endParaRPr lang="zh-CN" altLang="en-US" dirty="0"/>
          </a:p>
        </p:txBody>
      </p:sp>
    </p:spTree>
    <p:extLst>
      <p:ext uri="{BB962C8B-B14F-4D97-AF65-F5344CB8AC3E}">
        <p14:creationId xmlns:p14="http://schemas.microsoft.com/office/powerpoint/2010/main" val="1468146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查询流程</a:t>
            </a:r>
            <a:r>
              <a:rPr lang="en-US" altLang="zh-CN" sz="3200" dirty="0" smtClean="0"/>
              <a:t>-</a:t>
            </a:r>
            <a:r>
              <a:rPr lang="zh-CN" altLang="en-US" sz="3200" dirty="0" smtClean="0"/>
              <a:t>视图库</a:t>
            </a:r>
            <a:endParaRPr lang="zh-CN" altLang="en-US" sz="3200" dirty="0"/>
          </a:p>
        </p:txBody>
      </p:sp>
      <p:sp>
        <p:nvSpPr>
          <p:cNvPr id="3" name="内容占位符 2"/>
          <p:cNvSpPr>
            <a:spLocks noGrp="1"/>
          </p:cNvSpPr>
          <p:nvPr>
            <p:ph idx="1"/>
          </p:nvPr>
        </p:nvSpPr>
        <p:spPr/>
        <p:txBody>
          <a:bodyPr>
            <a:normAutofit/>
          </a:bodyPr>
          <a:lstStyle/>
          <a:p>
            <a:r>
              <a:rPr lang="zh-CN" altLang="en-US" sz="1800" dirty="0" smtClean="0"/>
              <a:t>我们称之为半结构化查询</a:t>
            </a:r>
            <a:endParaRPr lang="zh-CN" altLang="en-US" sz="1800" dirty="0"/>
          </a:p>
        </p:txBody>
      </p:sp>
      <p:pic>
        <p:nvPicPr>
          <p:cNvPr id="4" name="图片 3"/>
          <p:cNvPicPr>
            <a:picLocks noChangeAspect="1"/>
          </p:cNvPicPr>
          <p:nvPr/>
        </p:nvPicPr>
        <p:blipFill>
          <a:blip r:embed="rId2"/>
          <a:stretch>
            <a:fillRect/>
          </a:stretch>
        </p:blipFill>
        <p:spPr>
          <a:xfrm>
            <a:off x="4049775" y="987402"/>
            <a:ext cx="4582947" cy="5662780"/>
          </a:xfrm>
          <a:prstGeom prst="rect">
            <a:avLst/>
          </a:prstGeom>
        </p:spPr>
      </p:pic>
    </p:spTree>
    <p:extLst>
      <p:ext uri="{BB962C8B-B14F-4D97-AF65-F5344CB8AC3E}">
        <p14:creationId xmlns:p14="http://schemas.microsoft.com/office/powerpoint/2010/main" val="1194158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视图库性能</a:t>
            </a:r>
            <a:endParaRPr lang="zh-CN" altLang="en-US" sz="3200" dirty="0"/>
          </a:p>
        </p:txBody>
      </p:sp>
      <p:sp>
        <p:nvSpPr>
          <p:cNvPr id="3" name="内容占位符 2"/>
          <p:cNvSpPr>
            <a:spLocks noGrp="1"/>
          </p:cNvSpPr>
          <p:nvPr>
            <p:ph idx="1"/>
          </p:nvPr>
        </p:nvSpPr>
        <p:spPr/>
        <p:txBody>
          <a:bodyPr/>
          <a:lstStyle/>
          <a:p>
            <a:r>
              <a:rPr lang="zh-CN" altLang="en-US" dirty="0" smtClean="0"/>
              <a:t>单机</a:t>
            </a:r>
            <a:r>
              <a:rPr lang="en-US" altLang="zh-CN" dirty="0" smtClean="0"/>
              <a:t>128G</a:t>
            </a:r>
            <a:r>
              <a:rPr lang="zh-CN" altLang="en-US" dirty="0" smtClean="0"/>
              <a:t>内存：</a:t>
            </a:r>
            <a:endParaRPr lang="en-US" altLang="zh-CN" dirty="0" smtClean="0"/>
          </a:p>
          <a:p>
            <a:endParaRPr lang="en-US" altLang="zh-CN" dirty="0" smtClean="0"/>
          </a:p>
          <a:p>
            <a:pPr lvl="1"/>
            <a:r>
              <a:rPr lang="en-US" altLang="zh-CN" dirty="0" smtClean="0"/>
              <a:t>1</a:t>
            </a:r>
            <a:r>
              <a:rPr lang="zh-CN" altLang="en-US" dirty="0" smtClean="0"/>
              <a:t>千万人脸</a:t>
            </a:r>
            <a:r>
              <a:rPr lang="en-US" altLang="zh-CN" dirty="0" smtClean="0"/>
              <a:t>3</a:t>
            </a:r>
            <a:r>
              <a:rPr lang="zh-CN" altLang="en-US" dirty="0" smtClean="0"/>
              <a:t>秒以内</a:t>
            </a:r>
            <a:endParaRPr lang="en-US" altLang="zh-CN" dirty="0" smtClean="0"/>
          </a:p>
          <a:p>
            <a:pPr lvl="1"/>
            <a:endParaRPr lang="en-US" altLang="zh-CN" dirty="0" smtClean="0"/>
          </a:p>
          <a:p>
            <a:pPr lvl="1"/>
            <a:r>
              <a:rPr lang="en-US" altLang="zh-CN" dirty="0" smtClean="0"/>
              <a:t>1</a:t>
            </a:r>
            <a:r>
              <a:rPr lang="zh-CN" altLang="en-US" dirty="0" smtClean="0"/>
              <a:t>千万过车</a:t>
            </a:r>
            <a:r>
              <a:rPr lang="en-US" altLang="zh-CN" dirty="0" smtClean="0"/>
              <a:t>5</a:t>
            </a:r>
            <a:r>
              <a:rPr lang="zh-CN" altLang="en-US" dirty="0" smtClean="0"/>
              <a:t>秒以内</a:t>
            </a:r>
            <a:endParaRPr lang="en-US" altLang="zh-CN" dirty="0" smtClean="0"/>
          </a:p>
          <a:p>
            <a:pPr marL="457200" lvl="1" indent="0">
              <a:buNone/>
            </a:pPr>
            <a:endParaRPr lang="en-US" altLang="zh-CN" dirty="0" smtClean="0"/>
          </a:p>
          <a:p>
            <a:pPr marL="228600" lvl="1">
              <a:spcBef>
                <a:spcPts val="1000"/>
              </a:spcBef>
            </a:pPr>
            <a:r>
              <a:rPr lang="zh-CN" altLang="en-US" sz="2800" dirty="0"/>
              <a:t>单机</a:t>
            </a:r>
            <a:r>
              <a:rPr lang="en-US" altLang="zh-CN" sz="2800" dirty="0"/>
              <a:t>256G</a:t>
            </a:r>
            <a:r>
              <a:rPr lang="zh-CN" altLang="en-US" sz="2800" dirty="0"/>
              <a:t>内存：</a:t>
            </a:r>
            <a:endParaRPr lang="en-US" altLang="zh-CN" sz="2800" dirty="0"/>
          </a:p>
          <a:p>
            <a:pPr marL="457200" lvl="1" indent="0">
              <a:buNone/>
            </a:pPr>
            <a:endParaRPr lang="en-US" altLang="zh-CN" dirty="0" smtClean="0"/>
          </a:p>
          <a:p>
            <a:pPr marL="457200" lvl="1" indent="0">
              <a:buNone/>
            </a:pPr>
            <a:r>
              <a:rPr lang="en-US" altLang="zh-CN" dirty="0" smtClean="0"/>
              <a:t>1</a:t>
            </a:r>
            <a:r>
              <a:rPr lang="zh-CN" altLang="en-US" dirty="0" smtClean="0"/>
              <a:t>亿人脸</a:t>
            </a:r>
            <a:r>
              <a:rPr lang="en-US" altLang="zh-CN" dirty="0" smtClean="0"/>
              <a:t>10</a:t>
            </a:r>
            <a:r>
              <a:rPr lang="zh-CN" altLang="en-US" dirty="0" smtClean="0"/>
              <a:t>秒左右</a:t>
            </a:r>
            <a:endParaRPr lang="zh-CN" altLang="en-US" dirty="0"/>
          </a:p>
        </p:txBody>
      </p:sp>
    </p:spTree>
    <p:extLst>
      <p:ext uri="{BB962C8B-B14F-4D97-AF65-F5344CB8AC3E}">
        <p14:creationId xmlns:p14="http://schemas.microsoft.com/office/powerpoint/2010/main" val="1845745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主要内容</a:t>
            </a:r>
            <a:endParaRPr lang="zh-CN" altLang="en-US" sz="3200" dirty="0"/>
          </a:p>
        </p:txBody>
      </p:sp>
      <p:sp>
        <p:nvSpPr>
          <p:cNvPr id="3" name="内容占位符 2"/>
          <p:cNvSpPr>
            <a:spLocks noGrp="1"/>
          </p:cNvSpPr>
          <p:nvPr>
            <p:ph idx="1"/>
          </p:nvPr>
        </p:nvSpPr>
        <p:spPr/>
        <p:txBody>
          <a:bodyPr/>
          <a:lstStyle/>
          <a:p>
            <a:r>
              <a:rPr lang="zh-CN" altLang="en-US" dirty="0"/>
              <a:t>大</a:t>
            </a:r>
            <a:r>
              <a:rPr lang="zh-CN" altLang="en-US" dirty="0" smtClean="0"/>
              <a:t>数据架构</a:t>
            </a:r>
            <a:endParaRPr lang="en-US" altLang="zh-CN" dirty="0" smtClean="0"/>
          </a:p>
          <a:p>
            <a:r>
              <a:rPr lang="en-US" altLang="zh-CN" dirty="0" smtClean="0">
                <a:solidFill>
                  <a:srgbClr val="C00000"/>
                </a:solidFill>
              </a:rPr>
              <a:t>CAP</a:t>
            </a:r>
            <a:r>
              <a:rPr lang="zh-CN" altLang="en-US" dirty="0" smtClean="0">
                <a:solidFill>
                  <a:srgbClr val="C00000"/>
                </a:solidFill>
              </a:rPr>
              <a:t>定理</a:t>
            </a:r>
            <a:endParaRPr lang="en-US" altLang="zh-CN" dirty="0" smtClean="0">
              <a:solidFill>
                <a:srgbClr val="C00000"/>
              </a:solidFill>
            </a:endParaRPr>
          </a:p>
          <a:p>
            <a:r>
              <a:rPr lang="zh-CN" altLang="en-US" dirty="0"/>
              <a:t>一致性</a:t>
            </a:r>
            <a:r>
              <a:rPr lang="zh-CN" altLang="en-US" dirty="0" smtClean="0"/>
              <a:t>模型</a:t>
            </a:r>
            <a:endParaRPr lang="en-US" altLang="zh-CN" dirty="0" smtClean="0"/>
          </a:p>
          <a:p>
            <a:r>
              <a:rPr lang="zh-CN" altLang="en-US" dirty="0" smtClean="0"/>
              <a:t>编程</a:t>
            </a:r>
            <a:r>
              <a:rPr lang="zh-CN" altLang="en-US" dirty="0" smtClean="0"/>
              <a:t>模型</a:t>
            </a:r>
            <a:r>
              <a:rPr lang="en-US" altLang="zh-CN" dirty="0" smtClean="0"/>
              <a:t>-</a:t>
            </a:r>
            <a:r>
              <a:rPr lang="en-US" altLang="zh-CN" dirty="0" err="1" smtClean="0"/>
              <a:t>MapReduce</a:t>
            </a:r>
            <a:endParaRPr lang="en-US" altLang="zh-CN" dirty="0" smtClean="0"/>
          </a:p>
          <a:p>
            <a:r>
              <a:rPr lang="en-US" altLang="zh-CN" dirty="0" smtClean="0"/>
              <a:t>RPC</a:t>
            </a:r>
            <a:endParaRPr lang="en-US" altLang="zh-CN" dirty="0" smtClean="0"/>
          </a:p>
          <a:p>
            <a:r>
              <a:rPr lang="zh-CN" altLang="en-US" dirty="0" smtClean="0"/>
              <a:t>资源管理</a:t>
            </a:r>
            <a:endParaRPr lang="en-US" altLang="zh-CN" dirty="0" smtClean="0"/>
          </a:p>
          <a:p>
            <a:r>
              <a:rPr lang="en-US" altLang="zh-CN" dirty="0" err="1" smtClean="0"/>
              <a:t>Hbase</a:t>
            </a:r>
            <a:endParaRPr lang="en-US" altLang="zh-CN" dirty="0" smtClean="0"/>
          </a:p>
          <a:p>
            <a:endParaRPr lang="zh-CN" altLang="en-US" dirty="0"/>
          </a:p>
        </p:txBody>
      </p:sp>
    </p:spTree>
    <p:extLst>
      <p:ext uri="{BB962C8B-B14F-4D97-AF65-F5344CB8AC3E}">
        <p14:creationId xmlns:p14="http://schemas.microsoft.com/office/powerpoint/2010/main" val="2826672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为什么要用大数据相关技术</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我的理解：</a:t>
            </a:r>
            <a:endParaRPr lang="en-US" altLang="zh-CN" sz="2000" dirty="0" smtClean="0"/>
          </a:p>
          <a:p>
            <a:endParaRPr lang="en-US" altLang="zh-CN" sz="2000" dirty="0"/>
          </a:p>
          <a:p>
            <a:pPr marL="0" indent="0">
              <a:buNone/>
            </a:pPr>
            <a:r>
              <a:rPr lang="en-US" altLang="zh-CN" sz="2000" dirty="0"/>
              <a:t>1</a:t>
            </a:r>
            <a:r>
              <a:rPr lang="zh-CN" altLang="en-US" sz="2000" dirty="0"/>
              <a:t>）一台服务器的性能不足以提供足够的能力服务于所有的网络请求</a:t>
            </a:r>
            <a:r>
              <a:rPr lang="zh-CN" altLang="en-US" sz="2000" dirty="0" smtClean="0"/>
              <a:t>。</a:t>
            </a:r>
            <a:endParaRPr lang="en-US" altLang="zh-CN" sz="2000" dirty="0" smtClean="0"/>
          </a:p>
          <a:p>
            <a:endParaRPr lang="zh-CN" altLang="en-US" sz="2000" dirty="0"/>
          </a:p>
          <a:p>
            <a:pPr marL="0" indent="0">
              <a:buNone/>
            </a:pPr>
            <a:r>
              <a:rPr lang="en-US" altLang="zh-CN" sz="2000" dirty="0"/>
              <a:t>2</a:t>
            </a:r>
            <a:r>
              <a:rPr lang="zh-CN" altLang="en-US" sz="2000" dirty="0"/>
              <a:t>）我们总是害怕我们的这台服务器停机，造成服务不可用或是数据丢失</a:t>
            </a:r>
            <a:r>
              <a:rPr lang="zh-CN" altLang="en-US" sz="2000" dirty="0" smtClean="0"/>
              <a:t>。</a:t>
            </a:r>
            <a:endParaRPr lang="en-US" altLang="zh-CN" sz="2000" dirty="0" smtClean="0"/>
          </a:p>
          <a:p>
            <a:pPr marL="0" indent="0">
              <a:buNone/>
            </a:pPr>
            <a:endParaRPr lang="en-US" altLang="zh-CN" sz="2000" dirty="0"/>
          </a:p>
          <a:p>
            <a:pPr marL="0" indent="0">
              <a:buNone/>
            </a:pPr>
            <a:r>
              <a:rPr lang="en-US" altLang="zh-CN" sz="2000" dirty="0" smtClean="0"/>
              <a:t>3</a:t>
            </a:r>
            <a:r>
              <a:rPr lang="zh-CN" altLang="en-US" sz="2000" dirty="0" smtClean="0"/>
              <a:t>）单机计算能力不足。</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lgn="r">
              <a:buNone/>
            </a:pPr>
            <a:r>
              <a:rPr lang="zh-CN" altLang="en-US" sz="2000" dirty="0" smtClean="0"/>
              <a:t>参考</a:t>
            </a:r>
            <a:r>
              <a:rPr lang="en-US" altLang="zh-CN" sz="2000" dirty="0"/>
              <a:t>http://sortbenchmark.org/</a:t>
            </a:r>
            <a:endParaRPr lang="zh-CN" altLang="en-US" sz="2000" dirty="0"/>
          </a:p>
          <a:p>
            <a:pPr marL="0" indent="0">
              <a:buNone/>
            </a:pPr>
            <a:endParaRPr lang="zh-CN" altLang="en-US"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zh-CN" altLang="en-US" sz="2000" dirty="0"/>
          </a:p>
        </p:txBody>
      </p:sp>
    </p:spTree>
    <p:extLst>
      <p:ext uri="{BB962C8B-B14F-4D97-AF65-F5344CB8AC3E}">
        <p14:creationId xmlns:p14="http://schemas.microsoft.com/office/powerpoint/2010/main" val="42898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问题来了</a:t>
            </a:r>
            <a:endParaRPr lang="zh-CN" altLang="en-US" sz="3200" dirty="0"/>
          </a:p>
        </p:txBody>
      </p:sp>
      <p:sp>
        <p:nvSpPr>
          <p:cNvPr id="3" name="内容占位符 2"/>
          <p:cNvSpPr>
            <a:spLocks noGrp="1"/>
          </p:cNvSpPr>
          <p:nvPr>
            <p:ph idx="1"/>
          </p:nvPr>
        </p:nvSpPr>
        <p:spPr/>
        <p:txBody>
          <a:bodyPr>
            <a:normAutofit/>
          </a:bodyPr>
          <a:lstStyle/>
          <a:p>
            <a:pPr algn="ctr">
              <a:lnSpc>
                <a:spcPct val="200000"/>
              </a:lnSpc>
              <a:defRPr/>
            </a:pPr>
            <a:r>
              <a:rPr lang="zh-CN" altLang="en-US" sz="2000" dirty="0"/>
              <a:t>单机硬件</a:t>
            </a:r>
            <a:r>
              <a:rPr lang="en-US" altLang="zh-CN" sz="2000" dirty="0"/>
              <a:t>/</a:t>
            </a:r>
            <a:r>
              <a:rPr lang="zh-CN" altLang="en-US" sz="2000" dirty="0"/>
              <a:t>系统的不完美（小概率出错）</a:t>
            </a:r>
            <a:r>
              <a:rPr lang="en-US" altLang="zh-CN" sz="2000" dirty="0"/>
              <a:t>                           </a:t>
            </a:r>
          </a:p>
          <a:p>
            <a:pPr marL="0" indent="0" algn="ctr">
              <a:lnSpc>
                <a:spcPct val="200000"/>
              </a:lnSpc>
              <a:buNone/>
              <a:defRPr/>
            </a:pPr>
            <a:r>
              <a:rPr lang="en-US" altLang="zh-CN" sz="2000" b="1" dirty="0">
                <a:effectLst>
                  <a:outerShdw blurRad="38100" dist="38100" dir="2700000" algn="tl">
                    <a:srgbClr val="C0C0C0"/>
                  </a:outerShdw>
                </a:effectLst>
              </a:rPr>
              <a:t>+</a:t>
            </a:r>
            <a:r>
              <a:rPr lang="en-US" altLang="zh-CN" sz="2000" dirty="0">
                <a:effectLst>
                  <a:outerShdw blurRad="38100" dist="38100" dir="2700000" algn="tl">
                    <a:srgbClr val="C0C0C0"/>
                  </a:outerShdw>
                </a:effectLst>
              </a:rPr>
              <a:t>  </a:t>
            </a:r>
          </a:p>
          <a:p>
            <a:pPr algn="ctr">
              <a:lnSpc>
                <a:spcPct val="200000"/>
              </a:lnSpc>
              <a:defRPr/>
            </a:pPr>
            <a:r>
              <a:rPr lang="zh-CN" altLang="en-US" sz="2000" dirty="0"/>
              <a:t>大规模下需要水平扩展（管理大量的机器</a:t>
            </a:r>
            <a:r>
              <a:rPr lang="zh-CN" altLang="en-US" sz="2000" dirty="0" smtClean="0"/>
              <a:t>）</a:t>
            </a:r>
            <a:endParaRPr lang="en-US" altLang="zh-CN" sz="2000" dirty="0" smtClean="0"/>
          </a:p>
          <a:p>
            <a:pPr algn="ctr">
              <a:lnSpc>
                <a:spcPct val="200000"/>
              </a:lnSpc>
              <a:defRPr/>
            </a:pPr>
            <a:endParaRPr lang="en-US" altLang="zh-CN" sz="2000" dirty="0">
              <a:effectLst>
                <a:outerShdw blurRad="38100" dist="38100" dir="2700000" algn="tl">
                  <a:srgbClr val="C0C0C0"/>
                </a:outerShdw>
              </a:effectLst>
            </a:endParaRPr>
          </a:p>
          <a:p>
            <a:pPr algn="ctr">
              <a:lnSpc>
                <a:spcPct val="200000"/>
              </a:lnSpc>
              <a:defRPr/>
            </a:pPr>
            <a:r>
              <a:rPr lang="zh-CN" altLang="en-US" sz="2000" dirty="0"/>
              <a:t>在大规模下小概率事件将成为常态</a:t>
            </a:r>
          </a:p>
          <a:p>
            <a:endParaRPr lang="zh-CN" altLang="en-US" sz="2000" dirty="0"/>
          </a:p>
        </p:txBody>
      </p:sp>
      <p:sp>
        <p:nvSpPr>
          <p:cNvPr id="4" name="矩形 3"/>
          <p:cNvSpPr>
            <a:spLocks noChangeArrowheads="1"/>
          </p:cNvSpPr>
          <p:nvPr/>
        </p:nvSpPr>
        <p:spPr bwMode="auto">
          <a:xfrm>
            <a:off x="2206003" y="5808712"/>
            <a:ext cx="7632848" cy="487703"/>
          </a:xfrm>
          <a:prstGeom prst="rect">
            <a:avLst/>
          </a:prstGeom>
          <a:noFill/>
          <a:ln w="9525">
            <a:noFill/>
            <a:miter lim="800000"/>
            <a:headEnd/>
            <a:tailEnd/>
          </a:ln>
        </p:spPr>
        <p:txBody>
          <a:bodyPr wrap="square" lIns="117226" tIns="58613" rIns="117226" bIns="58613">
            <a:spAutoFit/>
          </a:bodyPr>
          <a:lstStyle/>
          <a:p>
            <a:pPr algn="ctr"/>
            <a:r>
              <a:rPr lang="zh-CN" altLang="en-US" sz="2400" b="1" dirty="0">
                <a:latin typeface="Calibri" pitchFamily="34" charset="0"/>
              </a:rPr>
              <a:t>正确高效处理这些小概率事件</a:t>
            </a:r>
            <a:r>
              <a:rPr lang="zh-CN" altLang="en-US" sz="2400" b="1" dirty="0" smtClean="0">
                <a:latin typeface="Calibri" pitchFamily="34" charset="0"/>
              </a:rPr>
              <a:t>是</a:t>
            </a:r>
            <a:r>
              <a:rPr lang="zh-CN" altLang="en-US" sz="2400" b="1" dirty="0">
                <a:latin typeface="Calibri" pitchFamily="34" charset="0"/>
              </a:rPr>
              <a:t>大数据</a:t>
            </a:r>
            <a:r>
              <a:rPr lang="zh-CN" altLang="en-US" sz="2400" b="1" dirty="0" smtClean="0">
                <a:latin typeface="Calibri" pitchFamily="34" charset="0"/>
              </a:rPr>
              <a:t>的</a:t>
            </a:r>
            <a:r>
              <a:rPr lang="zh-CN" altLang="en-US" sz="2400" b="1" dirty="0">
                <a:latin typeface="Calibri" pitchFamily="34" charset="0"/>
              </a:rPr>
              <a:t>工程挑战</a:t>
            </a:r>
          </a:p>
        </p:txBody>
      </p:sp>
    </p:spTree>
    <p:extLst>
      <p:ext uri="{BB962C8B-B14F-4D97-AF65-F5344CB8AC3E}">
        <p14:creationId xmlns:p14="http://schemas.microsoft.com/office/powerpoint/2010/main" val="240752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4093649" y="1538289"/>
            <a:ext cx="3807711"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en-US" altLang="zh-CN" sz="1575" dirty="0">
                <a:solidFill>
                  <a:srgbClr val="0088EE"/>
                </a:solidFill>
              </a:rPr>
              <a:t>4%</a:t>
            </a:r>
            <a:r>
              <a:rPr lang="zh-CN" altLang="en-US" sz="1575" dirty="0">
                <a:solidFill>
                  <a:srgbClr val="0088EE"/>
                </a:solidFill>
              </a:rPr>
              <a:t>磁盘年损坏率，</a:t>
            </a:r>
            <a:r>
              <a:rPr lang="en-US" altLang="zh-CN" sz="1575" dirty="0">
                <a:solidFill>
                  <a:srgbClr val="0088EE"/>
                </a:solidFill>
              </a:rPr>
              <a:t>1%%</a:t>
            </a:r>
            <a:r>
              <a:rPr lang="zh-CN" altLang="en-US" sz="1575" dirty="0">
                <a:solidFill>
                  <a:srgbClr val="0088EE"/>
                </a:solidFill>
              </a:rPr>
              <a:t>机器日宕机率</a:t>
            </a:r>
            <a:endParaRPr lang="en-US" altLang="zh-CN" sz="1575" dirty="0">
              <a:solidFill>
                <a:srgbClr val="0088EE"/>
              </a:solidFill>
            </a:endParaRPr>
          </a:p>
        </p:txBody>
      </p:sp>
      <p:grpSp>
        <p:nvGrpSpPr>
          <p:cNvPr id="13" name="组合 12"/>
          <p:cNvGrpSpPr/>
          <p:nvPr/>
        </p:nvGrpSpPr>
        <p:grpSpPr>
          <a:xfrm>
            <a:off x="1853508" y="3861048"/>
            <a:ext cx="1944216" cy="756084"/>
            <a:chOff x="767408" y="2420888"/>
            <a:chExt cx="2592288" cy="1008112"/>
          </a:xfrm>
        </p:grpSpPr>
        <p:sp>
          <p:nvSpPr>
            <p:cNvPr id="6" name="矩形 5"/>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 name="矩形 7"/>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9" name="矩形 8"/>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10" name="矩形 9"/>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11" name="矩形 10"/>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12" name="矩形 11"/>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sp>
        <p:nvSpPr>
          <p:cNvPr id="14" name="圆角矩形标注 13"/>
          <p:cNvSpPr/>
          <p:nvPr/>
        </p:nvSpPr>
        <p:spPr>
          <a:xfrm>
            <a:off x="2215683" y="2888940"/>
            <a:ext cx="953727" cy="702078"/>
          </a:xfrm>
          <a:prstGeom prst="wedgeRoundRectCallout">
            <a:avLst>
              <a:gd name="adj1" fmla="val -37070"/>
              <a:gd name="adj2" fmla="val 90859"/>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运行稳定</a:t>
            </a:r>
            <a:endParaRPr lang="en-US" altLang="zh-CN" sz="1350" dirty="0">
              <a:solidFill>
                <a:schemeClr val="tx1"/>
              </a:solidFill>
            </a:endParaRPr>
          </a:p>
          <a:p>
            <a:pPr algn="ctr"/>
            <a:r>
              <a:rPr lang="zh-CN" altLang="en-US" sz="1350" dirty="0">
                <a:solidFill>
                  <a:schemeClr val="tx1"/>
                </a:solidFill>
              </a:rPr>
              <a:t>数据正确</a:t>
            </a:r>
          </a:p>
        </p:txBody>
      </p:sp>
      <p:sp>
        <p:nvSpPr>
          <p:cNvPr id="15" name="右箭头 14"/>
          <p:cNvSpPr/>
          <p:nvPr/>
        </p:nvSpPr>
        <p:spPr>
          <a:xfrm>
            <a:off x="3989766" y="4019922"/>
            <a:ext cx="918102" cy="438336"/>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16" name="组合 115"/>
          <p:cNvGrpSpPr/>
          <p:nvPr/>
        </p:nvGrpSpPr>
        <p:grpSpPr>
          <a:xfrm>
            <a:off x="5123892" y="2834934"/>
            <a:ext cx="5346594" cy="2862318"/>
            <a:chOff x="4799856" y="2636912"/>
            <a:chExt cx="7128792" cy="3816424"/>
          </a:xfrm>
        </p:grpSpPr>
        <p:grpSp>
          <p:nvGrpSpPr>
            <p:cNvPr id="16" name="组合 15"/>
            <p:cNvGrpSpPr/>
            <p:nvPr/>
          </p:nvGrpSpPr>
          <p:grpSpPr>
            <a:xfrm>
              <a:off x="5098976" y="2852936"/>
              <a:ext cx="2592288" cy="1008112"/>
              <a:chOff x="767408" y="2420888"/>
              <a:chExt cx="2592288" cy="1008112"/>
            </a:xfrm>
          </p:grpSpPr>
          <p:sp>
            <p:nvSpPr>
              <p:cNvPr id="17" name="矩形 16"/>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19" name="矩形 18"/>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0" name="矩形 19"/>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1" name="矩形 20"/>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2" name="矩形 21"/>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3" name="矩形 22"/>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grpSp>
          <p:nvGrpSpPr>
            <p:cNvPr id="24" name="组合 23"/>
            <p:cNvGrpSpPr/>
            <p:nvPr/>
          </p:nvGrpSpPr>
          <p:grpSpPr>
            <a:xfrm>
              <a:off x="5098976" y="5229200"/>
              <a:ext cx="2592288" cy="1008112"/>
              <a:chOff x="767408" y="2420888"/>
              <a:chExt cx="2592288" cy="1008112"/>
            </a:xfrm>
          </p:grpSpPr>
          <p:sp>
            <p:nvSpPr>
              <p:cNvPr id="25" name="矩形 24"/>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7" name="矩形 26"/>
              <p:cNvSpPr/>
              <p:nvPr/>
            </p:nvSpPr>
            <p:spPr>
              <a:xfrm>
                <a:off x="1691777" y="2567057"/>
                <a:ext cx="677765" cy="288032"/>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8" name="矩形 27"/>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9" name="矩形 28"/>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0" name="矩形 29"/>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1" name="矩形 30"/>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grpSp>
          <p:nvGrpSpPr>
            <p:cNvPr id="32" name="组合 31"/>
            <p:cNvGrpSpPr/>
            <p:nvPr/>
          </p:nvGrpSpPr>
          <p:grpSpPr>
            <a:xfrm>
              <a:off x="5098976" y="4058417"/>
              <a:ext cx="2592288" cy="1008112"/>
              <a:chOff x="767408" y="2420888"/>
              <a:chExt cx="2592288" cy="1008112"/>
            </a:xfrm>
          </p:grpSpPr>
          <p:sp>
            <p:nvSpPr>
              <p:cNvPr id="33" name="矩形 32"/>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矩形 33"/>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5" name="矩形 34"/>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6" name="矩形 35"/>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7" name="矩形 36"/>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8" name="矩形 37"/>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9" name="矩形 38"/>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grpSp>
          <p:nvGrpSpPr>
            <p:cNvPr id="64" name="组合 63"/>
            <p:cNvGrpSpPr/>
            <p:nvPr/>
          </p:nvGrpSpPr>
          <p:grpSpPr>
            <a:xfrm>
              <a:off x="7824192" y="2852936"/>
              <a:ext cx="2592288" cy="1008112"/>
              <a:chOff x="767408" y="2420888"/>
              <a:chExt cx="2592288" cy="1008112"/>
            </a:xfrm>
          </p:grpSpPr>
          <p:sp>
            <p:nvSpPr>
              <p:cNvPr id="65" name="矩形 64"/>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矩形 65"/>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67" name="矩形 66"/>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68" name="矩形 67"/>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69" name="矩形 68"/>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0" name="矩形 69"/>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1" name="矩形 70"/>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grpSp>
          <p:nvGrpSpPr>
            <p:cNvPr id="72" name="组合 71"/>
            <p:cNvGrpSpPr/>
            <p:nvPr/>
          </p:nvGrpSpPr>
          <p:grpSpPr>
            <a:xfrm>
              <a:off x="7824192" y="5229200"/>
              <a:ext cx="2592288" cy="1008112"/>
              <a:chOff x="767408" y="2420888"/>
              <a:chExt cx="2592288" cy="1008112"/>
            </a:xfrm>
          </p:grpSpPr>
          <p:sp>
            <p:nvSpPr>
              <p:cNvPr id="73" name="矩形 72"/>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5" name="矩形 74"/>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6" name="矩形 75"/>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7" name="矩形 76"/>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8" name="矩形 77"/>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9" name="矩形 78"/>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grpSp>
          <p:nvGrpSpPr>
            <p:cNvPr id="80" name="组合 79"/>
            <p:cNvGrpSpPr/>
            <p:nvPr/>
          </p:nvGrpSpPr>
          <p:grpSpPr>
            <a:xfrm>
              <a:off x="7824192" y="4058417"/>
              <a:ext cx="2592288" cy="1008112"/>
              <a:chOff x="767408" y="2420888"/>
              <a:chExt cx="2592288" cy="1008112"/>
            </a:xfrm>
          </p:grpSpPr>
          <p:sp>
            <p:nvSpPr>
              <p:cNvPr id="81" name="矩形 80"/>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矩形 81"/>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3" name="矩形 82"/>
              <p:cNvSpPr/>
              <p:nvPr/>
            </p:nvSpPr>
            <p:spPr>
              <a:xfrm>
                <a:off x="1691777" y="2567057"/>
                <a:ext cx="677765" cy="288032"/>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4" name="矩形 83"/>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5" name="矩形 84"/>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6" name="矩形 85"/>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7" name="矩形 86"/>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sp>
          <p:nvSpPr>
            <p:cNvPr id="88" name="圆角矩形 87"/>
            <p:cNvSpPr/>
            <p:nvPr/>
          </p:nvSpPr>
          <p:spPr>
            <a:xfrm>
              <a:off x="4799856" y="2636912"/>
              <a:ext cx="7128792" cy="381642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2" name="组合 101"/>
            <p:cNvGrpSpPr/>
            <p:nvPr/>
          </p:nvGrpSpPr>
          <p:grpSpPr>
            <a:xfrm>
              <a:off x="10568880" y="2852936"/>
              <a:ext cx="999728" cy="1008112"/>
              <a:chOff x="10280848" y="2871857"/>
              <a:chExt cx="999728" cy="1008112"/>
            </a:xfrm>
          </p:grpSpPr>
          <p:sp>
            <p:nvSpPr>
              <p:cNvPr id="90" name="矩形 89"/>
              <p:cNvSpPr/>
              <p:nvPr/>
            </p:nvSpPr>
            <p:spPr>
              <a:xfrm>
                <a:off x="10280848" y="2871857"/>
                <a:ext cx="99972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1" name="矩形 90"/>
              <p:cNvSpPr/>
              <p:nvPr/>
            </p:nvSpPr>
            <p:spPr>
              <a:xfrm>
                <a:off x="10424864"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97" name="矩形 96"/>
              <p:cNvSpPr/>
              <p:nvPr/>
            </p:nvSpPr>
            <p:spPr>
              <a:xfrm>
                <a:off x="10424863"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00" name="矩形 99"/>
              <p:cNvSpPr/>
              <p:nvPr/>
            </p:nvSpPr>
            <p:spPr>
              <a:xfrm>
                <a:off x="10828220"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01" name="矩形 100"/>
              <p:cNvSpPr/>
              <p:nvPr/>
            </p:nvSpPr>
            <p:spPr>
              <a:xfrm>
                <a:off x="10828219"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grpSp>
        <p:grpSp>
          <p:nvGrpSpPr>
            <p:cNvPr id="103" name="组合 102"/>
            <p:cNvGrpSpPr/>
            <p:nvPr/>
          </p:nvGrpSpPr>
          <p:grpSpPr>
            <a:xfrm>
              <a:off x="10568882" y="4058417"/>
              <a:ext cx="999728" cy="1008112"/>
              <a:chOff x="10280848" y="2871857"/>
              <a:chExt cx="999728" cy="1008112"/>
            </a:xfrm>
          </p:grpSpPr>
          <p:sp>
            <p:nvSpPr>
              <p:cNvPr id="104" name="矩形 103"/>
              <p:cNvSpPr/>
              <p:nvPr/>
            </p:nvSpPr>
            <p:spPr>
              <a:xfrm>
                <a:off x="10280848" y="2871857"/>
                <a:ext cx="99972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5" name="矩形 104"/>
              <p:cNvSpPr/>
              <p:nvPr/>
            </p:nvSpPr>
            <p:spPr>
              <a:xfrm>
                <a:off x="10424864"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06" name="矩形 105"/>
              <p:cNvSpPr/>
              <p:nvPr/>
            </p:nvSpPr>
            <p:spPr>
              <a:xfrm>
                <a:off x="10424863"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07" name="矩形 106"/>
              <p:cNvSpPr/>
              <p:nvPr/>
            </p:nvSpPr>
            <p:spPr>
              <a:xfrm>
                <a:off x="10828220"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08" name="矩形 107"/>
              <p:cNvSpPr/>
              <p:nvPr/>
            </p:nvSpPr>
            <p:spPr>
              <a:xfrm>
                <a:off x="10828219"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grpSp>
        <p:grpSp>
          <p:nvGrpSpPr>
            <p:cNvPr id="109" name="组合 108"/>
            <p:cNvGrpSpPr/>
            <p:nvPr/>
          </p:nvGrpSpPr>
          <p:grpSpPr>
            <a:xfrm>
              <a:off x="10568882" y="5229200"/>
              <a:ext cx="999728" cy="1008112"/>
              <a:chOff x="10280848" y="2871857"/>
              <a:chExt cx="999728" cy="1008112"/>
            </a:xfrm>
            <a:solidFill>
              <a:srgbClr val="FF0000"/>
            </a:solidFill>
          </p:grpSpPr>
          <p:sp>
            <p:nvSpPr>
              <p:cNvPr id="110" name="矩形 109"/>
              <p:cNvSpPr/>
              <p:nvPr/>
            </p:nvSpPr>
            <p:spPr>
              <a:xfrm>
                <a:off x="10280848" y="2871857"/>
                <a:ext cx="999728" cy="1008112"/>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1" name="矩形 110"/>
              <p:cNvSpPr/>
              <p:nvPr/>
            </p:nvSpPr>
            <p:spPr>
              <a:xfrm>
                <a:off x="10424864" y="3018026"/>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12" name="矩形 111"/>
              <p:cNvSpPr/>
              <p:nvPr/>
            </p:nvSpPr>
            <p:spPr>
              <a:xfrm>
                <a:off x="10424863" y="3458458"/>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13" name="矩形 112"/>
              <p:cNvSpPr/>
              <p:nvPr/>
            </p:nvSpPr>
            <p:spPr>
              <a:xfrm>
                <a:off x="10828220" y="3018026"/>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14" name="矩形 113"/>
              <p:cNvSpPr/>
              <p:nvPr/>
            </p:nvSpPr>
            <p:spPr>
              <a:xfrm>
                <a:off x="10828219" y="3458458"/>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grpSp>
      </p:grpSp>
      <p:sp>
        <p:nvSpPr>
          <p:cNvPr id="115" name="圆角矩形标注 114"/>
          <p:cNvSpPr/>
          <p:nvPr/>
        </p:nvSpPr>
        <p:spPr>
          <a:xfrm>
            <a:off x="7901359" y="1862826"/>
            <a:ext cx="1651027" cy="702078"/>
          </a:xfrm>
          <a:prstGeom prst="wedgeRoundRectCallout">
            <a:avLst>
              <a:gd name="adj1" fmla="val -37070"/>
              <a:gd name="adj2" fmla="val 90859"/>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每天都有磁盘损坏</a:t>
            </a:r>
            <a:endParaRPr lang="en-US" altLang="zh-CN" sz="1350" dirty="0">
              <a:solidFill>
                <a:schemeClr val="tx1"/>
              </a:solidFill>
            </a:endParaRPr>
          </a:p>
          <a:p>
            <a:pPr algn="ctr"/>
            <a:r>
              <a:rPr lang="zh-CN" altLang="en-US" sz="1350" dirty="0">
                <a:solidFill>
                  <a:schemeClr val="tx1"/>
                </a:solidFill>
              </a:rPr>
              <a:t>时常有机器宕机</a:t>
            </a:r>
          </a:p>
        </p:txBody>
      </p:sp>
      <p:sp>
        <p:nvSpPr>
          <p:cNvPr id="3" name="文本框 2"/>
          <p:cNvSpPr txBox="1"/>
          <p:nvPr/>
        </p:nvSpPr>
        <p:spPr>
          <a:xfrm>
            <a:off x="2063552" y="404665"/>
            <a:ext cx="7272808" cy="584775"/>
          </a:xfrm>
          <a:prstGeom prst="rect">
            <a:avLst/>
          </a:prstGeom>
          <a:noFill/>
        </p:spPr>
        <p:txBody>
          <a:bodyPr wrap="square" rtlCol="0">
            <a:spAutoFit/>
          </a:bodyPr>
          <a:lstStyle/>
          <a:p>
            <a:r>
              <a:rPr lang="zh-CN" altLang="en-US" sz="3200" dirty="0"/>
              <a:t>小概率事件</a:t>
            </a:r>
            <a:r>
              <a:rPr lang="en-US" altLang="zh-CN" sz="3200" dirty="0"/>
              <a:t>-</a:t>
            </a:r>
            <a:r>
              <a:rPr lang="zh-CN" altLang="en-US" sz="3200" dirty="0"/>
              <a:t>磁盘损坏</a:t>
            </a:r>
          </a:p>
        </p:txBody>
      </p:sp>
    </p:spTree>
    <p:extLst>
      <p:ext uri="{BB962C8B-B14F-4D97-AF65-F5344CB8AC3E}">
        <p14:creationId xmlns:p14="http://schemas.microsoft.com/office/powerpoint/2010/main" val="2538552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5"/>
                                        </p:tgtEl>
                                        <p:attrNameLst>
                                          <p:attrName>style.visibility</p:attrName>
                                        </p:attrNameLst>
                                      </p:cBhvr>
                                      <p:to>
                                        <p:strVal val="visible"/>
                                      </p:to>
                                    </p:set>
                                    <p:animEffect transition="in" filter="barn(inVertical)">
                                      <p:cBhvr>
                                        <p:cTn id="29"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5" grpId="0" animBg="1"/>
      <p:bldP spid="1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711307" y="250075"/>
            <a:ext cx="7771210" cy="601265"/>
          </a:xfrm>
          <a:prstGeom prst="rect">
            <a:avLst/>
          </a:prstGeom>
        </p:spPr>
        <p:txBody>
          <a:bodyPr vert="horz" lIns="68580" tIns="34290" rIns="68580" bIns="34290" rtlCol="0" anchor="ctr">
            <a:normAutofit/>
          </a:bodyPr>
          <a:lstStyle>
            <a:lvl1pPr algn="l" rtl="0" eaLnBrk="0" fontAlgn="base" hangingPunct="0">
              <a:spcBef>
                <a:spcPct val="0"/>
              </a:spcBef>
              <a:spcAft>
                <a:spcPct val="0"/>
              </a:spcAft>
              <a:defRPr sz="28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l"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l" rtl="0" fontAlgn="base">
              <a:spcBef>
                <a:spcPct val="0"/>
              </a:spcBef>
              <a:spcAft>
                <a:spcPct val="0"/>
              </a:spcAft>
              <a:defRPr sz="2800">
                <a:solidFill>
                  <a:schemeClr val="bg1"/>
                </a:solidFill>
                <a:latin typeface="微软雅黑" pitchFamily="34" charset="-122"/>
                <a:ea typeface="微软雅黑" pitchFamily="34" charset="-122"/>
              </a:defRPr>
            </a:lvl6pPr>
            <a:lvl7pPr marL="914400" algn="l" rtl="0" fontAlgn="base">
              <a:spcBef>
                <a:spcPct val="0"/>
              </a:spcBef>
              <a:spcAft>
                <a:spcPct val="0"/>
              </a:spcAft>
              <a:defRPr sz="2800">
                <a:solidFill>
                  <a:schemeClr val="bg1"/>
                </a:solidFill>
                <a:latin typeface="微软雅黑" pitchFamily="34" charset="-122"/>
                <a:ea typeface="微软雅黑" pitchFamily="34" charset="-122"/>
              </a:defRPr>
            </a:lvl7pPr>
            <a:lvl8pPr marL="1371600" algn="l" rtl="0" fontAlgn="base">
              <a:spcBef>
                <a:spcPct val="0"/>
              </a:spcBef>
              <a:spcAft>
                <a:spcPct val="0"/>
              </a:spcAft>
              <a:defRPr sz="2800">
                <a:solidFill>
                  <a:schemeClr val="bg1"/>
                </a:solidFill>
                <a:latin typeface="微软雅黑" pitchFamily="34" charset="-122"/>
                <a:ea typeface="微软雅黑" pitchFamily="34" charset="-122"/>
              </a:defRPr>
            </a:lvl8pPr>
            <a:lvl9pPr marL="1828800" algn="l"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sz="2100" dirty="0">
                <a:solidFill>
                  <a:schemeClr val="tx1"/>
                </a:solidFill>
                <a:effectLst/>
                <a:latin typeface="+mn-ea"/>
                <a:ea typeface="+mn-ea"/>
              </a:rPr>
              <a:t>小概率事件</a:t>
            </a:r>
            <a:r>
              <a:rPr lang="en-US" altLang="zh-CN" sz="2100" dirty="0">
                <a:solidFill>
                  <a:schemeClr val="tx1"/>
                </a:solidFill>
                <a:effectLst/>
                <a:latin typeface="+mn-ea"/>
                <a:ea typeface="+mn-ea"/>
              </a:rPr>
              <a:t>-Raid</a:t>
            </a:r>
            <a:r>
              <a:rPr lang="zh-CN" altLang="en-US" sz="2100" dirty="0">
                <a:solidFill>
                  <a:schemeClr val="tx1"/>
                </a:solidFill>
                <a:effectLst/>
                <a:latin typeface="+mn-ea"/>
                <a:ea typeface="+mn-ea"/>
              </a:rPr>
              <a:t>卡故障</a:t>
            </a:r>
          </a:p>
        </p:txBody>
      </p:sp>
      <p:sp>
        <p:nvSpPr>
          <p:cNvPr id="6" name="流程图: 磁盘 5"/>
          <p:cNvSpPr/>
          <p:nvPr/>
        </p:nvSpPr>
        <p:spPr>
          <a:xfrm>
            <a:off x="3962763" y="4239090"/>
            <a:ext cx="4482498" cy="1242138"/>
          </a:xfrm>
          <a:prstGeom prst="flowChartMagneticDisk">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2" name="圆角矩形 11"/>
          <p:cNvSpPr/>
          <p:nvPr/>
        </p:nvSpPr>
        <p:spPr>
          <a:xfrm>
            <a:off x="4151784" y="2773111"/>
            <a:ext cx="4104456" cy="108012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4354306" y="2826219"/>
            <a:ext cx="2659796" cy="8934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grpSp>
        <p:nvGrpSpPr>
          <p:cNvPr id="64" name="组合 63"/>
          <p:cNvGrpSpPr/>
          <p:nvPr/>
        </p:nvGrpSpPr>
        <p:grpSpPr>
          <a:xfrm>
            <a:off x="7238969" y="2874751"/>
            <a:ext cx="881600" cy="862293"/>
            <a:chOff x="7062893" y="2492896"/>
            <a:chExt cx="874704" cy="1149724"/>
          </a:xfrm>
        </p:grpSpPr>
        <p:sp>
          <p:nvSpPr>
            <p:cNvPr id="26" name="圆柱形 25"/>
            <p:cNvSpPr/>
            <p:nvPr/>
          </p:nvSpPr>
          <p:spPr>
            <a:xfrm>
              <a:off x="7062893" y="2492896"/>
              <a:ext cx="874704" cy="1149724"/>
            </a:xfrm>
            <a:prstGeom prst="can">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1" name="组合 60"/>
            <p:cNvGrpSpPr/>
            <p:nvPr/>
          </p:nvGrpSpPr>
          <p:grpSpPr>
            <a:xfrm>
              <a:off x="7153162" y="2785063"/>
              <a:ext cx="694165" cy="565390"/>
              <a:chOff x="8205891" y="908050"/>
              <a:chExt cx="1058462" cy="1728862"/>
            </a:xfrm>
          </p:grpSpPr>
          <p:cxnSp>
            <p:nvCxnSpPr>
              <p:cNvPr id="33" name="直接连接符 32"/>
              <p:cNvCxnSpPr/>
              <p:nvPr/>
            </p:nvCxnSpPr>
            <p:spPr>
              <a:xfrm>
                <a:off x="8594667" y="1574794"/>
                <a:ext cx="669686" cy="5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8594667" y="908050"/>
                <a:ext cx="264034" cy="666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8205891" y="908050"/>
                <a:ext cx="652810" cy="936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8408645" y="1844824"/>
                <a:ext cx="318039"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408646" y="1628800"/>
                <a:ext cx="85570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205891" y="1844824"/>
                <a:ext cx="524449"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65" name="TextBox 64"/>
          <p:cNvSpPr txBox="1"/>
          <p:nvPr/>
        </p:nvSpPr>
        <p:spPr>
          <a:xfrm>
            <a:off x="3395701" y="3050110"/>
            <a:ext cx="682119" cy="300082"/>
          </a:xfrm>
          <a:prstGeom prst="rect">
            <a:avLst/>
          </a:prstGeom>
          <a:noFill/>
        </p:spPr>
        <p:txBody>
          <a:bodyPr wrap="square" rtlCol="0">
            <a:spAutoFit/>
          </a:bodyPr>
          <a:lstStyle/>
          <a:p>
            <a:r>
              <a:rPr lang="en-US" altLang="zh-CN" sz="1350" dirty="0"/>
              <a:t>Raid</a:t>
            </a:r>
            <a:r>
              <a:rPr lang="zh-CN" altLang="en-US" sz="1350" dirty="0"/>
              <a:t>卡</a:t>
            </a:r>
          </a:p>
        </p:txBody>
      </p:sp>
      <p:sp>
        <p:nvSpPr>
          <p:cNvPr id="66" name="矩形 65"/>
          <p:cNvSpPr/>
          <p:nvPr/>
        </p:nvSpPr>
        <p:spPr>
          <a:xfrm>
            <a:off x="5353885" y="1862827"/>
            <a:ext cx="526091" cy="266706"/>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Data</a:t>
            </a:r>
            <a:endParaRPr lang="zh-CN" altLang="en-US" sz="1350" dirty="0">
              <a:solidFill>
                <a:schemeClr val="tx1"/>
              </a:solidFill>
            </a:endParaRPr>
          </a:p>
        </p:txBody>
      </p:sp>
      <p:sp>
        <p:nvSpPr>
          <p:cNvPr id="67" name="TextBox 66"/>
          <p:cNvSpPr txBox="1"/>
          <p:nvPr/>
        </p:nvSpPr>
        <p:spPr>
          <a:xfrm>
            <a:off x="4297626" y="2773111"/>
            <a:ext cx="694861" cy="300082"/>
          </a:xfrm>
          <a:prstGeom prst="rect">
            <a:avLst/>
          </a:prstGeom>
          <a:noFill/>
        </p:spPr>
        <p:txBody>
          <a:bodyPr wrap="square" rtlCol="0">
            <a:spAutoFit/>
          </a:bodyPr>
          <a:lstStyle/>
          <a:p>
            <a:r>
              <a:rPr lang="en-US" altLang="zh-CN" sz="1350" dirty="0"/>
              <a:t>Cache</a:t>
            </a:r>
            <a:endParaRPr lang="zh-CN" altLang="en-US" sz="1350" dirty="0"/>
          </a:p>
        </p:txBody>
      </p:sp>
      <p:sp>
        <p:nvSpPr>
          <p:cNvPr id="68" name="矩形 67"/>
          <p:cNvSpPr/>
          <p:nvPr/>
        </p:nvSpPr>
        <p:spPr>
          <a:xfrm>
            <a:off x="5353884" y="1494917"/>
            <a:ext cx="536026" cy="24532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Data</a:t>
            </a:r>
            <a:endParaRPr lang="zh-CN" altLang="en-US" sz="1350" dirty="0">
              <a:solidFill>
                <a:schemeClr val="tx1"/>
              </a:solidFill>
            </a:endParaRPr>
          </a:p>
        </p:txBody>
      </p:sp>
      <p:sp>
        <p:nvSpPr>
          <p:cNvPr id="71" name="矩形 70"/>
          <p:cNvSpPr/>
          <p:nvPr/>
        </p:nvSpPr>
        <p:spPr>
          <a:xfrm>
            <a:off x="5303250" y="3445548"/>
            <a:ext cx="536688" cy="270116"/>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Data</a:t>
            </a:r>
            <a:endParaRPr lang="zh-CN" altLang="en-US" sz="1350" dirty="0">
              <a:solidFill>
                <a:schemeClr val="tx1"/>
              </a:solidFill>
            </a:endParaRPr>
          </a:p>
        </p:txBody>
      </p:sp>
      <p:sp>
        <p:nvSpPr>
          <p:cNvPr id="72" name="矩形 71"/>
          <p:cNvSpPr/>
          <p:nvPr/>
        </p:nvSpPr>
        <p:spPr>
          <a:xfrm>
            <a:off x="5303250" y="3195440"/>
            <a:ext cx="536689" cy="253711"/>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Data</a:t>
            </a:r>
            <a:endParaRPr lang="zh-CN" altLang="en-US" sz="1350" dirty="0">
              <a:solidFill>
                <a:schemeClr val="tx1"/>
              </a:solidFill>
            </a:endParaRPr>
          </a:p>
        </p:txBody>
      </p:sp>
      <p:grpSp>
        <p:nvGrpSpPr>
          <p:cNvPr id="73" name="组合 72"/>
          <p:cNvGrpSpPr/>
          <p:nvPr/>
        </p:nvGrpSpPr>
        <p:grpSpPr>
          <a:xfrm>
            <a:off x="7238969" y="2874751"/>
            <a:ext cx="881600" cy="862293"/>
            <a:chOff x="7062893" y="2492896"/>
            <a:chExt cx="874704" cy="1149724"/>
          </a:xfrm>
          <a:solidFill>
            <a:srgbClr val="FF0000"/>
          </a:solidFill>
        </p:grpSpPr>
        <p:sp>
          <p:nvSpPr>
            <p:cNvPr id="74" name="圆柱形 73"/>
            <p:cNvSpPr/>
            <p:nvPr/>
          </p:nvSpPr>
          <p:spPr>
            <a:xfrm>
              <a:off x="7062893" y="2492896"/>
              <a:ext cx="874704" cy="1149724"/>
            </a:xfrm>
            <a:prstGeom prst="can">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5" name="组合 74"/>
            <p:cNvGrpSpPr/>
            <p:nvPr/>
          </p:nvGrpSpPr>
          <p:grpSpPr>
            <a:xfrm>
              <a:off x="7153162" y="2785063"/>
              <a:ext cx="694165" cy="565390"/>
              <a:chOff x="8205891" y="908050"/>
              <a:chExt cx="1058462" cy="1728862"/>
            </a:xfrm>
            <a:grpFill/>
          </p:grpSpPr>
          <p:cxnSp>
            <p:nvCxnSpPr>
              <p:cNvPr id="76" name="直接连接符 75"/>
              <p:cNvCxnSpPr/>
              <p:nvPr/>
            </p:nvCxnSpPr>
            <p:spPr>
              <a:xfrm>
                <a:off x="8594667" y="1574794"/>
                <a:ext cx="669686" cy="54006"/>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8594667" y="908050"/>
                <a:ext cx="264034" cy="66674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8205891" y="908050"/>
                <a:ext cx="652810" cy="93677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8408645" y="1844824"/>
                <a:ext cx="318039" cy="79208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8408646" y="1628800"/>
                <a:ext cx="855706" cy="1008112"/>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205891" y="1844824"/>
                <a:ext cx="524449" cy="0"/>
              </a:xfrm>
              <a:prstGeom prst="line">
                <a:avLst/>
              </a:prstGeom>
              <a:grpFill/>
            </p:spPr>
            <p:style>
              <a:lnRef idx="1">
                <a:schemeClr val="accent1"/>
              </a:lnRef>
              <a:fillRef idx="0">
                <a:schemeClr val="accent1"/>
              </a:fillRef>
              <a:effectRef idx="0">
                <a:schemeClr val="accent1"/>
              </a:effectRef>
              <a:fontRef idx="minor">
                <a:schemeClr val="tx1"/>
              </a:fontRef>
            </p:style>
          </p:cxnSp>
        </p:grpSp>
      </p:grpSp>
      <p:sp>
        <p:nvSpPr>
          <p:cNvPr id="82" name="矩形 81"/>
          <p:cNvSpPr/>
          <p:nvPr/>
        </p:nvSpPr>
        <p:spPr>
          <a:xfrm>
            <a:off x="6150006" y="1862827"/>
            <a:ext cx="522058" cy="287175"/>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Data</a:t>
            </a:r>
            <a:endParaRPr lang="zh-CN" altLang="en-US" sz="1350" dirty="0">
              <a:solidFill>
                <a:schemeClr val="tx1"/>
              </a:solidFill>
            </a:endParaRPr>
          </a:p>
        </p:txBody>
      </p:sp>
      <p:sp>
        <p:nvSpPr>
          <p:cNvPr id="83" name="左大括号 82"/>
          <p:cNvSpPr/>
          <p:nvPr/>
        </p:nvSpPr>
        <p:spPr>
          <a:xfrm>
            <a:off x="4745850" y="1884019"/>
            <a:ext cx="378042" cy="13889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84" name="TextBox 83"/>
          <p:cNvSpPr txBox="1"/>
          <p:nvPr/>
        </p:nvSpPr>
        <p:spPr>
          <a:xfrm>
            <a:off x="4259796" y="2439985"/>
            <a:ext cx="648072" cy="300082"/>
          </a:xfrm>
          <a:prstGeom prst="rect">
            <a:avLst/>
          </a:prstGeom>
          <a:noFill/>
        </p:spPr>
        <p:txBody>
          <a:bodyPr wrap="square" rtlCol="0">
            <a:spAutoFit/>
          </a:bodyPr>
          <a:lstStyle/>
          <a:p>
            <a:r>
              <a:rPr lang="en-US" altLang="zh-CN" sz="1350" dirty="0"/>
              <a:t>200us</a:t>
            </a:r>
            <a:endParaRPr lang="zh-CN" altLang="en-US" sz="1350" dirty="0"/>
          </a:p>
        </p:txBody>
      </p:sp>
      <p:sp>
        <p:nvSpPr>
          <p:cNvPr id="87" name="左大括号 86"/>
          <p:cNvSpPr/>
          <p:nvPr/>
        </p:nvSpPr>
        <p:spPr>
          <a:xfrm>
            <a:off x="4745850" y="3521469"/>
            <a:ext cx="378042" cy="13889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88" name="TextBox 87"/>
          <p:cNvSpPr txBox="1"/>
          <p:nvPr/>
        </p:nvSpPr>
        <p:spPr>
          <a:xfrm>
            <a:off x="4097778" y="4094342"/>
            <a:ext cx="648072" cy="300082"/>
          </a:xfrm>
          <a:prstGeom prst="rect">
            <a:avLst/>
          </a:prstGeom>
          <a:noFill/>
        </p:spPr>
        <p:txBody>
          <a:bodyPr wrap="square" rtlCol="0">
            <a:spAutoFit/>
          </a:bodyPr>
          <a:lstStyle/>
          <a:p>
            <a:r>
              <a:rPr lang="en-US" altLang="zh-CN" sz="1350" dirty="0"/>
              <a:t>20ms</a:t>
            </a:r>
            <a:endParaRPr lang="zh-CN" altLang="en-US" sz="1350" dirty="0"/>
          </a:p>
        </p:txBody>
      </p:sp>
      <p:sp>
        <p:nvSpPr>
          <p:cNvPr id="89" name="TextBox 88"/>
          <p:cNvSpPr txBox="1"/>
          <p:nvPr/>
        </p:nvSpPr>
        <p:spPr>
          <a:xfrm>
            <a:off x="3216660" y="4771901"/>
            <a:ext cx="682119" cy="300082"/>
          </a:xfrm>
          <a:prstGeom prst="rect">
            <a:avLst/>
          </a:prstGeom>
          <a:noFill/>
        </p:spPr>
        <p:txBody>
          <a:bodyPr wrap="square" rtlCol="0">
            <a:spAutoFit/>
          </a:bodyPr>
          <a:lstStyle/>
          <a:p>
            <a:r>
              <a:rPr lang="en-US" altLang="zh-CN" sz="1350" dirty="0"/>
              <a:t>DISK</a:t>
            </a:r>
            <a:endParaRPr lang="zh-CN" altLang="en-US" sz="1350" dirty="0"/>
          </a:p>
        </p:txBody>
      </p:sp>
      <p:sp>
        <p:nvSpPr>
          <p:cNvPr id="36" name="内容占位符 2"/>
          <p:cNvSpPr txBox="1">
            <a:spLocks/>
          </p:cNvSpPr>
          <p:nvPr/>
        </p:nvSpPr>
        <p:spPr bwMode="auto">
          <a:xfrm>
            <a:off x="4934871" y="1124744"/>
            <a:ext cx="2036966"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en-US" altLang="zh-CN" sz="1575" dirty="0">
                <a:solidFill>
                  <a:srgbClr val="0088EE"/>
                </a:solidFill>
                <a:effectLst>
                  <a:outerShdw blurRad="38100" dist="38100" dir="2700000" algn="tl">
                    <a:srgbClr val="C0C0C0"/>
                  </a:outerShdw>
                </a:effectLst>
              </a:rPr>
              <a:t>Raid </a:t>
            </a:r>
            <a:r>
              <a:rPr lang="zh-CN" altLang="en-US" sz="1575" dirty="0">
                <a:solidFill>
                  <a:srgbClr val="0088EE"/>
                </a:solidFill>
                <a:effectLst>
                  <a:outerShdw blurRad="38100" dist="38100" dir="2700000" algn="tl">
                    <a:srgbClr val="C0C0C0"/>
                  </a:outerShdw>
                </a:effectLst>
              </a:rPr>
              <a:t>卡充放电过程</a:t>
            </a:r>
            <a:endParaRPr lang="en-US" altLang="zh-CN" sz="1575" dirty="0">
              <a:solidFill>
                <a:srgbClr val="0088EE"/>
              </a:solidFill>
              <a:effectLst>
                <a:outerShdw blurRad="38100" dist="38100" dir="2700000" algn="tl">
                  <a:srgbClr val="C0C0C0"/>
                </a:outerShdw>
              </a:effectLst>
            </a:endParaRPr>
          </a:p>
        </p:txBody>
      </p:sp>
    </p:spTree>
    <p:extLst>
      <p:ext uri="{BB962C8B-B14F-4D97-AF65-F5344CB8AC3E}">
        <p14:creationId xmlns:p14="http://schemas.microsoft.com/office/powerpoint/2010/main" val="1041997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5E-6 3.7037E-6 L -0.00556 0.23009 " pathEditMode="relative" rAng="0" ptsTypes="AA">
                                      <p:cBhvr>
                                        <p:cTn id="9" dur="2000" fill="hold"/>
                                        <p:tgtEl>
                                          <p:spTgt spid="66"/>
                                        </p:tgtEl>
                                        <p:attrNameLst>
                                          <p:attrName>ppt_x</p:attrName>
                                          <p:attrName>ppt_y</p:attrName>
                                        </p:attrNameLst>
                                      </p:cBhvr>
                                      <p:rCtr x="-243" y="11551"/>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3"/>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84"/>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par>
                          <p:cTn id="25" fill="hold">
                            <p:stCondLst>
                              <p:cond delay="0"/>
                            </p:stCondLst>
                            <p:childTnLst>
                              <p:par>
                                <p:cTn id="26" presetID="42" presetClass="path" presetSubtype="0" accel="50000" decel="50000" fill="hold" grpId="1" nodeType="afterEffect">
                                  <p:stCondLst>
                                    <p:cond delay="0"/>
                                  </p:stCondLst>
                                  <p:childTnLst>
                                    <p:animMotion origin="layout" path="M 0.00069 0.02268 L -0.00469 0.24722 " pathEditMode="relative" rAng="0" ptsTypes="AA">
                                      <p:cBhvr>
                                        <p:cTn id="27" dur="2000" fill="hold"/>
                                        <p:tgtEl>
                                          <p:spTgt spid="68"/>
                                        </p:tgtEl>
                                        <p:attrNameLst>
                                          <p:attrName>ppt_x</p:attrName>
                                          <p:attrName>ppt_y</p:attrName>
                                        </p:attrNameLst>
                                      </p:cBhvr>
                                      <p:rCtr x="-278" y="112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66"/>
                                        </p:tgtEl>
                                        <p:attrNameLst>
                                          <p:attrName>style.visibility</p:attrName>
                                        </p:attrNameLst>
                                      </p:cBhvr>
                                      <p:to>
                                        <p:strVal val="hidden"/>
                                      </p:to>
                                    </p:set>
                                  </p:childTnLst>
                                </p:cTn>
                              </p:par>
                              <p:par>
                                <p:cTn id="32" presetID="1" presetClass="exit" presetSubtype="0" fill="hold" grpId="2" nodeType="withEffect">
                                  <p:stCondLst>
                                    <p:cond delay="0"/>
                                  </p:stCondLst>
                                  <p:childTnLst>
                                    <p:set>
                                      <p:cBhvr>
                                        <p:cTn id="33" dur="1" fill="hold">
                                          <p:stCondLst>
                                            <p:cond delay="0"/>
                                          </p:stCondLst>
                                        </p:cTn>
                                        <p:tgtEl>
                                          <p:spTgt spid="68"/>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0.00173 -0.03542 L -0.00226 0.20255 " pathEditMode="relative" rAng="0" ptsTypes="AA">
                                      <p:cBhvr>
                                        <p:cTn id="41" dur="2000" fill="hold"/>
                                        <p:tgtEl>
                                          <p:spTgt spid="71"/>
                                        </p:tgtEl>
                                        <p:attrNameLst>
                                          <p:attrName>ppt_x</p:attrName>
                                          <p:attrName>ppt_y</p:attrName>
                                        </p:attrNameLst>
                                      </p:cBhvr>
                                      <p:rCtr x="-208" y="11898"/>
                                    </p:animMotion>
                                  </p:childTnLst>
                                </p:cTn>
                              </p:par>
                              <p:par>
                                <p:cTn id="42" presetID="42" presetClass="path" presetSubtype="0" accel="50000" decel="50000" fill="hold" grpId="1" nodeType="withEffect">
                                  <p:stCondLst>
                                    <p:cond delay="0"/>
                                  </p:stCondLst>
                                  <p:childTnLst>
                                    <p:animMotion origin="layout" path="M 0.00191 -0.0412 L -0.00208 0.18958 " pathEditMode="relative" rAng="0" ptsTypes="AA">
                                      <p:cBhvr>
                                        <p:cTn id="43" dur="2000" fill="hold"/>
                                        <p:tgtEl>
                                          <p:spTgt spid="72"/>
                                        </p:tgtEl>
                                        <p:attrNameLst>
                                          <p:attrName>ppt_x</p:attrName>
                                          <p:attrName>ppt_y</p:attrName>
                                        </p:attrNameLst>
                                      </p:cBhvr>
                                      <p:rCtr x="-208" y="11528"/>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8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8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barn(inVertical)">
                                      <p:cBhvr>
                                        <p:cTn id="60" dur="500"/>
                                        <p:tgtEl>
                                          <p:spTgt spid="7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childTnLst>
                          </p:cTn>
                        </p:par>
                        <p:par>
                          <p:cTn id="65" fill="hold">
                            <p:stCondLst>
                              <p:cond delay="0"/>
                            </p:stCondLst>
                            <p:childTnLst>
                              <p:par>
                                <p:cTn id="66" presetID="42" presetClass="path" presetSubtype="0" accel="50000" decel="50000" fill="hold" grpId="1" nodeType="afterEffect">
                                  <p:stCondLst>
                                    <p:cond delay="0"/>
                                  </p:stCondLst>
                                  <p:childTnLst>
                                    <p:animMotion origin="layout" path="M 5E-6 -0.0537 L -0.00382 0.48171 " pathEditMode="relative" rAng="0" ptsTypes="AA">
                                      <p:cBhvr>
                                        <p:cTn id="67" dur="2000" fill="hold"/>
                                        <p:tgtEl>
                                          <p:spTgt spid="82"/>
                                        </p:tgtEl>
                                        <p:attrNameLst>
                                          <p:attrName>ppt_x</p:attrName>
                                          <p:attrName>ppt_y</p:attrName>
                                        </p:attrNameLst>
                                      </p:cBhvr>
                                      <p:rCtr x="-191" y="26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66" grpId="2" animBg="1"/>
      <p:bldP spid="68" grpId="0" animBg="1"/>
      <p:bldP spid="68" grpId="1" animBg="1"/>
      <p:bldP spid="68" grpId="2" animBg="1"/>
      <p:bldP spid="71" grpId="0" animBg="1"/>
      <p:bldP spid="71" grpId="1" animBg="1"/>
      <p:bldP spid="72" grpId="0" animBg="1"/>
      <p:bldP spid="72" grpId="1" animBg="1"/>
      <p:bldP spid="82" grpId="0" animBg="1"/>
      <p:bldP spid="82" grpId="1" animBg="1"/>
      <p:bldP spid="83" grpId="0" animBg="1"/>
      <p:bldP spid="83" grpId="1" animBg="1"/>
      <p:bldP spid="84" grpId="0"/>
      <p:bldP spid="84" grpId="1"/>
      <p:bldP spid="87" grpId="0" animBg="1"/>
      <p:bldP spid="87" grpId="1" animBg="1"/>
      <p:bldP spid="88" grpId="0"/>
      <p:bldP spid="8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主要内容</a:t>
            </a:r>
            <a:endParaRPr lang="zh-CN" altLang="en-US" sz="3200" dirty="0"/>
          </a:p>
        </p:txBody>
      </p:sp>
      <p:sp>
        <p:nvSpPr>
          <p:cNvPr id="3" name="内容占位符 2"/>
          <p:cNvSpPr>
            <a:spLocks noGrp="1"/>
          </p:cNvSpPr>
          <p:nvPr>
            <p:ph idx="1"/>
          </p:nvPr>
        </p:nvSpPr>
        <p:spPr/>
        <p:txBody>
          <a:bodyPr/>
          <a:lstStyle/>
          <a:p>
            <a:r>
              <a:rPr lang="zh-CN" altLang="en-US" dirty="0">
                <a:solidFill>
                  <a:srgbClr val="C00000"/>
                </a:solidFill>
              </a:rPr>
              <a:t>大</a:t>
            </a:r>
            <a:r>
              <a:rPr lang="zh-CN" altLang="en-US" dirty="0" smtClean="0">
                <a:solidFill>
                  <a:srgbClr val="C00000"/>
                </a:solidFill>
              </a:rPr>
              <a:t>数据架构</a:t>
            </a:r>
            <a:endParaRPr lang="en-US" altLang="zh-CN" dirty="0" smtClean="0">
              <a:solidFill>
                <a:srgbClr val="C00000"/>
              </a:solidFill>
            </a:endParaRPr>
          </a:p>
          <a:p>
            <a:r>
              <a:rPr lang="en-US" altLang="zh-CN" dirty="0" smtClean="0"/>
              <a:t>CAP</a:t>
            </a:r>
            <a:r>
              <a:rPr lang="zh-CN" altLang="en-US" dirty="0" smtClean="0"/>
              <a:t>定理</a:t>
            </a:r>
            <a:endParaRPr lang="en-US" altLang="zh-CN" dirty="0" smtClean="0"/>
          </a:p>
          <a:p>
            <a:r>
              <a:rPr lang="zh-CN" altLang="en-US" dirty="0"/>
              <a:t>一致性</a:t>
            </a:r>
            <a:r>
              <a:rPr lang="zh-CN" altLang="en-US" dirty="0" smtClean="0"/>
              <a:t>模型</a:t>
            </a:r>
            <a:endParaRPr lang="en-US" altLang="zh-CN" dirty="0" smtClean="0"/>
          </a:p>
          <a:p>
            <a:r>
              <a:rPr lang="zh-CN" altLang="en-US" dirty="0" smtClean="0"/>
              <a:t>编程</a:t>
            </a:r>
            <a:r>
              <a:rPr lang="zh-CN" altLang="en-US" dirty="0" smtClean="0"/>
              <a:t>模型</a:t>
            </a:r>
            <a:r>
              <a:rPr lang="en-US" altLang="zh-CN" dirty="0" smtClean="0"/>
              <a:t>-</a:t>
            </a:r>
            <a:r>
              <a:rPr lang="en-US" altLang="zh-CN" dirty="0" err="1" smtClean="0"/>
              <a:t>MapReduce</a:t>
            </a:r>
            <a:endParaRPr lang="en-US" altLang="zh-CN" dirty="0" smtClean="0"/>
          </a:p>
          <a:p>
            <a:r>
              <a:rPr lang="en-US" altLang="zh-CN" dirty="0" smtClean="0"/>
              <a:t>RPC</a:t>
            </a:r>
            <a:endParaRPr lang="en-US" altLang="zh-CN" dirty="0" smtClean="0"/>
          </a:p>
          <a:p>
            <a:r>
              <a:rPr lang="zh-CN" altLang="en-US" dirty="0" smtClean="0"/>
              <a:t>资源管理</a:t>
            </a:r>
            <a:endParaRPr lang="en-US" altLang="zh-CN" dirty="0" smtClean="0"/>
          </a:p>
          <a:p>
            <a:r>
              <a:rPr lang="en-US" altLang="zh-CN" dirty="0" err="1" smtClean="0"/>
              <a:t>Hbase</a:t>
            </a:r>
            <a:endParaRPr lang="en-US" altLang="zh-CN" dirty="0" smtClean="0"/>
          </a:p>
          <a:p>
            <a:endParaRPr lang="zh-CN" altLang="en-US" dirty="0"/>
          </a:p>
        </p:txBody>
      </p:sp>
    </p:spTree>
    <p:extLst>
      <p:ext uri="{BB962C8B-B14F-4D97-AF65-F5344CB8AC3E}">
        <p14:creationId xmlns:p14="http://schemas.microsoft.com/office/powerpoint/2010/main" val="1070364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直接连接符 175"/>
          <p:cNvCxnSpPr>
            <a:stCxn id="26" idx="2"/>
            <a:endCxn id="168" idx="6"/>
          </p:cNvCxnSpPr>
          <p:nvPr/>
        </p:nvCxnSpPr>
        <p:spPr>
          <a:xfrm rot="5400000">
            <a:off x="5128907" y="4203208"/>
            <a:ext cx="910835" cy="5362"/>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3095605" y="3214687"/>
            <a:ext cx="1393041" cy="535785"/>
            <a:chOff x="1595406" y="2214554"/>
            <a:chExt cx="1857388" cy="714380"/>
          </a:xfrm>
        </p:grpSpPr>
        <p:grpSp>
          <p:nvGrpSpPr>
            <p:cNvPr id="20" name="组合 19"/>
            <p:cNvGrpSpPr/>
            <p:nvPr/>
          </p:nvGrpSpPr>
          <p:grpSpPr>
            <a:xfrm>
              <a:off x="1666844" y="2428868"/>
              <a:ext cx="1785950" cy="500066"/>
              <a:chOff x="1881158" y="1928802"/>
              <a:chExt cx="1785950" cy="500066"/>
            </a:xfrm>
          </p:grpSpPr>
          <p:sp>
            <p:nvSpPr>
              <p:cNvPr id="3"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矩形 18"/>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1" name="TextBox 20"/>
            <p:cNvSpPr txBox="1"/>
            <p:nvPr/>
          </p:nvSpPr>
          <p:spPr>
            <a:xfrm>
              <a:off x="1595406" y="2214554"/>
              <a:ext cx="642943" cy="307776"/>
            </a:xfrm>
            <a:prstGeom prst="rect">
              <a:avLst/>
            </a:prstGeom>
            <a:noFill/>
          </p:spPr>
          <p:txBody>
            <a:bodyPr wrap="square" rtlCol="0">
              <a:spAutoFit/>
            </a:bodyPr>
            <a:lstStyle/>
            <a:p>
              <a:r>
                <a:rPr lang="en-US" altLang="zh-CN" sz="900" dirty="0"/>
                <a:t>switch</a:t>
              </a:r>
              <a:endParaRPr lang="zh-CN" altLang="en-US" sz="900" dirty="0"/>
            </a:p>
          </p:txBody>
        </p:sp>
      </p:grpSp>
      <p:grpSp>
        <p:nvGrpSpPr>
          <p:cNvPr id="23" name="组合 22"/>
          <p:cNvGrpSpPr/>
          <p:nvPr/>
        </p:nvGrpSpPr>
        <p:grpSpPr>
          <a:xfrm>
            <a:off x="4863696" y="3214687"/>
            <a:ext cx="1393041" cy="535785"/>
            <a:chOff x="1595406" y="2214554"/>
            <a:chExt cx="1857388" cy="714380"/>
          </a:xfrm>
        </p:grpSpPr>
        <p:grpSp>
          <p:nvGrpSpPr>
            <p:cNvPr id="24" name="组合 19"/>
            <p:cNvGrpSpPr/>
            <p:nvPr/>
          </p:nvGrpSpPr>
          <p:grpSpPr>
            <a:xfrm>
              <a:off x="1666844" y="2428868"/>
              <a:ext cx="1785950" cy="500066"/>
              <a:chOff x="1881158" y="1928802"/>
              <a:chExt cx="1785950" cy="500066"/>
            </a:xfrm>
          </p:grpSpPr>
          <p:sp>
            <p:nvSpPr>
              <p:cNvPr id="26"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矩形 27"/>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矩形 33"/>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矩形 34"/>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矩形 35"/>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矩形 36"/>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矩形 37"/>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矩形 38"/>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矩形 39"/>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矩形 40"/>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矩形 41"/>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5" name="TextBox 24"/>
            <p:cNvSpPr txBox="1"/>
            <p:nvPr/>
          </p:nvSpPr>
          <p:spPr>
            <a:xfrm>
              <a:off x="1595406" y="2214554"/>
              <a:ext cx="642943" cy="307776"/>
            </a:xfrm>
            <a:prstGeom prst="rect">
              <a:avLst/>
            </a:prstGeom>
            <a:noFill/>
          </p:spPr>
          <p:txBody>
            <a:bodyPr wrap="square" rtlCol="0">
              <a:spAutoFit/>
            </a:bodyPr>
            <a:lstStyle/>
            <a:p>
              <a:r>
                <a:rPr lang="en-US" altLang="zh-CN" sz="900" dirty="0"/>
                <a:t>switch</a:t>
              </a:r>
              <a:endParaRPr lang="zh-CN" altLang="en-US" sz="900" dirty="0"/>
            </a:p>
          </p:txBody>
        </p:sp>
      </p:grpSp>
      <p:grpSp>
        <p:nvGrpSpPr>
          <p:cNvPr id="43" name="组合 42"/>
          <p:cNvGrpSpPr/>
          <p:nvPr/>
        </p:nvGrpSpPr>
        <p:grpSpPr>
          <a:xfrm>
            <a:off x="6738943" y="3214687"/>
            <a:ext cx="1393041" cy="535785"/>
            <a:chOff x="1595406" y="2214554"/>
            <a:chExt cx="1857388" cy="714380"/>
          </a:xfrm>
        </p:grpSpPr>
        <p:grpSp>
          <p:nvGrpSpPr>
            <p:cNvPr id="44" name="组合 19"/>
            <p:cNvGrpSpPr/>
            <p:nvPr/>
          </p:nvGrpSpPr>
          <p:grpSpPr>
            <a:xfrm>
              <a:off x="1666844" y="2428868"/>
              <a:ext cx="1785950" cy="500066"/>
              <a:chOff x="1881158" y="1928802"/>
              <a:chExt cx="1785950" cy="500066"/>
            </a:xfrm>
          </p:grpSpPr>
          <p:sp>
            <p:nvSpPr>
              <p:cNvPr id="46"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矩形 47"/>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矩形 48"/>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矩形 50"/>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矩形 51"/>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矩形 52"/>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矩形 53"/>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矩形 54"/>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矩形 55"/>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矩形 56"/>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矩形 57"/>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矩形 58"/>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矩形 59"/>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矩形 60"/>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矩形 61"/>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45" name="TextBox 44"/>
            <p:cNvSpPr txBox="1"/>
            <p:nvPr/>
          </p:nvSpPr>
          <p:spPr>
            <a:xfrm>
              <a:off x="1595406" y="2214554"/>
              <a:ext cx="642943" cy="307776"/>
            </a:xfrm>
            <a:prstGeom prst="rect">
              <a:avLst/>
            </a:prstGeom>
            <a:noFill/>
          </p:spPr>
          <p:txBody>
            <a:bodyPr wrap="square" rtlCol="0">
              <a:spAutoFit/>
            </a:bodyPr>
            <a:lstStyle/>
            <a:p>
              <a:r>
                <a:rPr lang="en-US" altLang="zh-CN" sz="900" dirty="0"/>
                <a:t>switch</a:t>
              </a:r>
              <a:endParaRPr lang="zh-CN" altLang="en-US" sz="900" dirty="0"/>
            </a:p>
          </p:txBody>
        </p:sp>
      </p:grpSp>
      <p:grpSp>
        <p:nvGrpSpPr>
          <p:cNvPr id="123" name="组合 122"/>
          <p:cNvGrpSpPr/>
          <p:nvPr/>
        </p:nvGrpSpPr>
        <p:grpSpPr>
          <a:xfrm>
            <a:off x="4863696" y="1875225"/>
            <a:ext cx="1393041" cy="535785"/>
            <a:chOff x="1595406" y="2214554"/>
            <a:chExt cx="1857388" cy="714380"/>
          </a:xfrm>
        </p:grpSpPr>
        <p:grpSp>
          <p:nvGrpSpPr>
            <p:cNvPr id="124" name="组合 19"/>
            <p:cNvGrpSpPr/>
            <p:nvPr/>
          </p:nvGrpSpPr>
          <p:grpSpPr>
            <a:xfrm>
              <a:off x="1666844" y="2428868"/>
              <a:ext cx="1785950" cy="500066"/>
              <a:chOff x="1881158" y="1928802"/>
              <a:chExt cx="1785950" cy="500066"/>
            </a:xfrm>
          </p:grpSpPr>
          <p:sp>
            <p:nvSpPr>
              <p:cNvPr id="126"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7" name="矩形 126"/>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8" name="矩形 127"/>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9" name="矩形 128"/>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0" name="矩形 129"/>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1" name="矩形 130"/>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2" name="矩形 131"/>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3" name="矩形 132"/>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4" name="矩形 133"/>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5" name="矩形 134"/>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6" name="矩形 135"/>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7" name="矩形 136"/>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8" name="矩形 137"/>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9" name="矩形 138"/>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0" name="矩形 139"/>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1" name="矩形 140"/>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2" name="矩形 141"/>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5" name="TextBox 124"/>
            <p:cNvSpPr txBox="1"/>
            <p:nvPr/>
          </p:nvSpPr>
          <p:spPr>
            <a:xfrm>
              <a:off x="1595406" y="2214554"/>
              <a:ext cx="642943" cy="307776"/>
            </a:xfrm>
            <a:prstGeom prst="rect">
              <a:avLst/>
            </a:prstGeom>
            <a:noFill/>
          </p:spPr>
          <p:txBody>
            <a:bodyPr wrap="square" rtlCol="0">
              <a:spAutoFit/>
            </a:bodyPr>
            <a:lstStyle/>
            <a:p>
              <a:r>
                <a:rPr lang="en-US" altLang="zh-CN" sz="900" dirty="0"/>
                <a:t>switch</a:t>
              </a:r>
              <a:endParaRPr lang="zh-CN" altLang="en-US" sz="900" dirty="0"/>
            </a:p>
          </p:txBody>
        </p:sp>
      </p:grpSp>
      <p:cxnSp>
        <p:nvCxnSpPr>
          <p:cNvPr id="144" name="直接连接符 143"/>
          <p:cNvCxnSpPr>
            <a:stCxn id="3" idx="0"/>
            <a:endCxn id="126" idx="2"/>
          </p:cNvCxnSpPr>
          <p:nvPr/>
        </p:nvCxnSpPr>
        <p:spPr>
          <a:xfrm rot="5400000" flipH="1" flipV="1">
            <a:off x="4220754" y="2009171"/>
            <a:ext cx="964413" cy="1768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26" idx="0"/>
            <a:endCxn id="126" idx="2"/>
          </p:cNvCxnSpPr>
          <p:nvPr/>
        </p:nvCxnSpPr>
        <p:spPr>
          <a:xfrm rot="5400000" flipH="1" flipV="1">
            <a:off x="5104799" y="2893216"/>
            <a:ext cx="964413"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26" idx="2"/>
            <a:endCxn id="46" idx="0"/>
          </p:cNvCxnSpPr>
          <p:nvPr/>
        </p:nvCxnSpPr>
        <p:spPr>
          <a:xfrm rot="16200000" flipH="1">
            <a:off x="6042423" y="1955591"/>
            <a:ext cx="964413" cy="1875248"/>
          </a:xfrm>
          <a:prstGeom prst="line">
            <a:avLst/>
          </a:prstGeom>
        </p:spPr>
        <p:style>
          <a:lnRef idx="1">
            <a:schemeClr val="accent1"/>
          </a:lnRef>
          <a:fillRef idx="0">
            <a:schemeClr val="accent1"/>
          </a:fillRef>
          <a:effectRef idx="0">
            <a:schemeClr val="accent1"/>
          </a:effectRef>
          <a:fontRef idx="minor">
            <a:schemeClr val="tx1"/>
          </a:fontRef>
        </p:style>
      </p:cxnSp>
      <p:grpSp>
        <p:nvGrpSpPr>
          <p:cNvPr id="156" name="组合 155"/>
          <p:cNvGrpSpPr/>
          <p:nvPr/>
        </p:nvGrpSpPr>
        <p:grpSpPr>
          <a:xfrm>
            <a:off x="6899678" y="4554150"/>
            <a:ext cx="2357454" cy="750099"/>
            <a:chOff x="595274" y="4714884"/>
            <a:chExt cx="3143272" cy="1000132"/>
          </a:xfrm>
        </p:grpSpPr>
        <p:sp>
          <p:nvSpPr>
            <p:cNvPr id="149" name="圆角矩形 148"/>
            <p:cNvSpPr/>
            <p:nvPr/>
          </p:nvSpPr>
          <p:spPr>
            <a:xfrm>
              <a:off x="595274" y="4714884"/>
              <a:ext cx="3143272" cy="10001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6" name="modem"/>
            <p:cNvSpPr>
              <a:spLocks noEditPoints="1" noChangeArrowheads="1"/>
            </p:cNvSpPr>
            <p:nvPr/>
          </p:nvSpPr>
          <p:spPr bwMode="auto">
            <a:xfrm>
              <a:off x="738150"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51" name="modem"/>
            <p:cNvSpPr>
              <a:spLocks noEditPoints="1" noChangeArrowheads="1"/>
            </p:cNvSpPr>
            <p:nvPr/>
          </p:nvSpPr>
          <p:spPr bwMode="auto">
            <a:xfrm>
              <a:off x="1738282"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52" name="modem"/>
            <p:cNvSpPr>
              <a:spLocks noEditPoints="1" noChangeArrowheads="1"/>
            </p:cNvSpPr>
            <p:nvPr/>
          </p:nvSpPr>
          <p:spPr bwMode="auto">
            <a:xfrm>
              <a:off x="2738414"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53" name="modem"/>
            <p:cNvSpPr>
              <a:spLocks noEditPoints="1" noChangeArrowheads="1"/>
            </p:cNvSpPr>
            <p:nvPr/>
          </p:nvSpPr>
          <p:spPr bwMode="auto">
            <a:xfrm>
              <a:off x="738150"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54" name="modem"/>
            <p:cNvSpPr>
              <a:spLocks noEditPoints="1" noChangeArrowheads="1"/>
            </p:cNvSpPr>
            <p:nvPr/>
          </p:nvSpPr>
          <p:spPr bwMode="auto">
            <a:xfrm>
              <a:off x="1738282"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55" name="modem"/>
            <p:cNvSpPr>
              <a:spLocks noEditPoints="1" noChangeArrowheads="1"/>
            </p:cNvSpPr>
            <p:nvPr/>
          </p:nvSpPr>
          <p:spPr bwMode="auto">
            <a:xfrm>
              <a:off x="2738414"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157" name="组合 156"/>
          <p:cNvGrpSpPr/>
          <p:nvPr/>
        </p:nvGrpSpPr>
        <p:grpSpPr>
          <a:xfrm>
            <a:off x="1863299" y="4554150"/>
            <a:ext cx="2357454" cy="750099"/>
            <a:chOff x="595274" y="4714884"/>
            <a:chExt cx="3143272" cy="1000132"/>
          </a:xfrm>
        </p:grpSpPr>
        <p:sp>
          <p:nvSpPr>
            <p:cNvPr id="158" name="圆角矩形 157"/>
            <p:cNvSpPr/>
            <p:nvPr/>
          </p:nvSpPr>
          <p:spPr>
            <a:xfrm>
              <a:off x="595274" y="4714884"/>
              <a:ext cx="3143272" cy="10001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9" name="modem"/>
            <p:cNvSpPr>
              <a:spLocks noEditPoints="1" noChangeArrowheads="1"/>
            </p:cNvSpPr>
            <p:nvPr/>
          </p:nvSpPr>
          <p:spPr bwMode="auto">
            <a:xfrm>
              <a:off x="738150"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60" name="modem"/>
            <p:cNvSpPr>
              <a:spLocks noEditPoints="1" noChangeArrowheads="1"/>
            </p:cNvSpPr>
            <p:nvPr/>
          </p:nvSpPr>
          <p:spPr bwMode="auto">
            <a:xfrm>
              <a:off x="1738282"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61" name="modem"/>
            <p:cNvSpPr>
              <a:spLocks noEditPoints="1" noChangeArrowheads="1"/>
            </p:cNvSpPr>
            <p:nvPr/>
          </p:nvSpPr>
          <p:spPr bwMode="auto">
            <a:xfrm>
              <a:off x="2738414"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62" name="modem"/>
            <p:cNvSpPr>
              <a:spLocks noEditPoints="1" noChangeArrowheads="1"/>
            </p:cNvSpPr>
            <p:nvPr/>
          </p:nvSpPr>
          <p:spPr bwMode="auto">
            <a:xfrm>
              <a:off x="738150"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63" name="modem"/>
            <p:cNvSpPr>
              <a:spLocks noEditPoints="1" noChangeArrowheads="1"/>
            </p:cNvSpPr>
            <p:nvPr/>
          </p:nvSpPr>
          <p:spPr bwMode="auto">
            <a:xfrm>
              <a:off x="1738282"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64" name="modem"/>
            <p:cNvSpPr>
              <a:spLocks noEditPoints="1" noChangeArrowheads="1"/>
            </p:cNvSpPr>
            <p:nvPr/>
          </p:nvSpPr>
          <p:spPr bwMode="auto">
            <a:xfrm>
              <a:off x="2738414"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165" name="组合 164"/>
          <p:cNvGrpSpPr/>
          <p:nvPr/>
        </p:nvGrpSpPr>
        <p:grpSpPr>
          <a:xfrm>
            <a:off x="4381488" y="4554150"/>
            <a:ext cx="2357454" cy="750099"/>
            <a:chOff x="595274" y="4714884"/>
            <a:chExt cx="3143272" cy="1000132"/>
          </a:xfrm>
        </p:grpSpPr>
        <p:sp>
          <p:nvSpPr>
            <p:cNvPr id="166" name="圆角矩形 165"/>
            <p:cNvSpPr/>
            <p:nvPr/>
          </p:nvSpPr>
          <p:spPr>
            <a:xfrm>
              <a:off x="595274" y="4714884"/>
              <a:ext cx="3143272" cy="10001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67" name="modem"/>
            <p:cNvSpPr>
              <a:spLocks noEditPoints="1" noChangeArrowheads="1"/>
            </p:cNvSpPr>
            <p:nvPr/>
          </p:nvSpPr>
          <p:spPr bwMode="auto">
            <a:xfrm>
              <a:off x="738150"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sp>
          <p:nvSpPr>
            <p:cNvPr id="168" name="modem"/>
            <p:cNvSpPr>
              <a:spLocks noEditPoints="1" noChangeArrowheads="1"/>
            </p:cNvSpPr>
            <p:nvPr/>
          </p:nvSpPr>
          <p:spPr bwMode="auto">
            <a:xfrm>
              <a:off x="1738282"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sp>
          <p:nvSpPr>
            <p:cNvPr id="169" name="modem"/>
            <p:cNvSpPr>
              <a:spLocks noEditPoints="1" noChangeArrowheads="1"/>
            </p:cNvSpPr>
            <p:nvPr/>
          </p:nvSpPr>
          <p:spPr bwMode="auto">
            <a:xfrm>
              <a:off x="2738414"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sp>
          <p:nvSpPr>
            <p:cNvPr id="170" name="modem"/>
            <p:cNvSpPr>
              <a:spLocks noEditPoints="1" noChangeArrowheads="1"/>
            </p:cNvSpPr>
            <p:nvPr/>
          </p:nvSpPr>
          <p:spPr bwMode="auto">
            <a:xfrm>
              <a:off x="738150"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sp>
          <p:nvSpPr>
            <p:cNvPr id="171" name="modem"/>
            <p:cNvSpPr>
              <a:spLocks noEditPoints="1" noChangeArrowheads="1"/>
            </p:cNvSpPr>
            <p:nvPr/>
          </p:nvSpPr>
          <p:spPr bwMode="auto">
            <a:xfrm>
              <a:off x="1738282"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sp>
          <p:nvSpPr>
            <p:cNvPr id="172" name="modem"/>
            <p:cNvSpPr>
              <a:spLocks noEditPoints="1" noChangeArrowheads="1"/>
            </p:cNvSpPr>
            <p:nvPr/>
          </p:nvSpPr>
          <p:spPr bwMode="auto">
            <a:xfrm>
              <a:off x="2738414"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grpSp>
      <p:cxnSp>
        <p:nvCxnSpPr>
          <p:cNvPr id="174" name="直接连接符 173"/>
          <p:cNvCxnSpPr>
            <a:stCxn id="3" idx="2"/>
            <a:endCxn id="158" idx="0"/>
          </p:cNvCxnSpPr>
          <p:nvPr/>
        </p:nvCxnSpPr>
        <p:spPr>
          <a:xfrm rot="5400000">
            <a:off x="3028631" y="3763867"/>
            <a:ext cx="803678" cy="776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46" idx="2"/>
            <a:endCxn id="149" idx="0"/>
          </p:cNvCxnSpPr>
          <p:nvPr/>
        </p:nvCxnSpPr>
        <p:spPr>
          <a:xfrm rot="16200000" flipH="1">
            <a:off x="7368489" y="3844234"/>
            <a:ext cx="803678" cy="616153"/>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wenhui\AppData\Local\Microsoft\Windows\Temporary Internet Files\Content.IE5\F1K2LJPZ\Nuvola_apps_error[1].png"/>
          <p:cNvPicPr>
            <a:picLocks noChangeAspect="1" noChangeArrowheads="1"/>
          </p:cNvPicPr>
          <p:nvPr/>
        </p:nvPicPr>
        <p:blipFill>
          <a:blip r:embed="rId3" cstate="print"/>
          <a:srcRect/>
          <a:stretch>
            <a:fillRect/>
          </a:stretch>
        </p:blipFill>
        <p:spPr bwMode="auto">
          <a:xfrm>
            <a:off x="4381488" y="2786058"/>
            <a:ext cx="375050" cy="375050"/>
          </a:xfrm>
          <a:prstGeom prst="rect">
            <a:avLst/>
          </a:prstGeom>
          <a:noFill/>
        </p:spPr>
      </p:pic>
      <p:sp>
        <p:nvSpPr>
          <p:cNvPr id="198" name="矩形 197"/>
          <p:cNvSpPr/>
          <p:nvPr/>
        </p:nvSpPr>
        <p:spPr>
          <a:xfrm>
            <a:off x="2131191" y="4607728"/>
            <a:ext cx="375050" cy="10715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199" name="矩形 198"/>
          <p:cNvSpPr/>
          <p:nvPr/>
        </p:nvSpPr>
        <p:spPr>
          <a:xfrm>
            <a:off x="2881290" y="4607728"/>
            <a:ext cx="375050" cy="10715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201" name="矩形 200"/>
          <p:cNvSpPr/>
          <p:nvPr/>
        </p:nvSpPr>
        <p:spPr>
          <a:xfrm>
            <a:off x="5399479" y="4554150"/>
            <a:ext cx="375050" cy="10715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117" name="内容占位符 2"/>
          <p:cNvSpPr txBox="1">
            <a:spLocks/>
          </p:cNvSpPr>
          <p:nvPr/>
        </p:nvSpPr>
        <p:spPr bwMode="auto">
          <a:xfrm>
            <a:off x="4814970" y="1411843"/>
            <a:ext cx="1443048"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1575" dirty="0">
                <a:solidFill>
                  <a:srgbClr val="0088EE"/>
                </a:solidFill>
              </a:rPr>
              <a:t>网络</a:t>
            </a:r>
            <a:r>
              <a:rPr lang="en-US" altLang="zh-CN" sz="1575" dirty="0">
                <a:solidFill>
                  <a:srgbClr val="0088EE"/>
                </a:solidFill>
              </a:rPr>
              <a:t>partition</a:t>
            </a:r>
          </a:p>
        </p:txBody>
      </p:sp>
      <p:sp>
        <p:nvSpPr>
          <p:cNvPr id="63" name="文本框 62"/>
          <p:cNvSpPr txBox="1"/>
          <p:nvPr/>
        </p:nvSpPr>
        <p:spPr>
          <a:xfrm>
            <a:off x="1863300" y="260649"/>
            <a:ext cx="7617077" cy="584775"/>
          </a:xfrm>
          <a:prstGeom prst="rect">
            <a:avLst/>
          </a:prstGeom>
          <a:noFill/>
        </p:spPr>
        <p:txBody>
          <a:bodyPr wrap="square" rtlCol="0">
            <a:spAutoFit/>
          </a:bodyPr>
          <a:lstStyle/>
          <a:p>
            <a:pPr>
              <a:defRPr/>
            </a:pPr>
            <a:r>
              <a:rPr lang="zh-CN" altLang="en-US" sz="3200" dirty="0"/>
              <a:t>小概率事件</a:t>
            </a:r>
            <a:r>
              <a:rPr lang="en-US" altLang="zh-CN" sz="3200" dirty="0"/>
              <a:t>-</a:t>
            </a:r>
            <a:r>
              <a:rPr lang="zh-CN" altLang="en-US" sz="3200" dirty="0"/>
              <a:t>网络故障</a:t>
            </a:r>
          </a:p>
        </p:txBody>
      </p:sp>
    </p:spTree>
    <p:extLst>
      <p:ext uri="{BB962C8B-B14F-4D97-AF65-F5344CB8AC3E}">
        <p14:creationId xmlns:p14="http://schemas.microsoft.com/office/powerpoint/2010/main" val="63909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04167E-6 -0.0118 C 0.06745 -0.09514 0.13503 -0.17824 0.16315 -0.17615 C 0.19128 -0.17407 0.17995 -0.0868 0.16875 0.00047 " pathEditMode="relative" ptsTypes="aaA">
                                      <p:cBhvr>
                                        <p:cTn id="11" dur="2000" fill="hold"/>
                                        <p:tgtEl>
                                          <p:spTgt spid="198"/>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0703 -0.01064 C 0.02487 -0.10486 0.0569 -0.19884 0.08425 -0.25069 C 0.11159 -0.30254 0.15117 -0.32268 0.15677 -0.32176 C 0.16237 -0.32083 0.1401 -0.2831 0.11797 -0.24514 " pathEditMode="relative" ptsTypes="aaaA">
                                      <p:cBhvr>
                                        <p:cTn id="15" dur="2000" fill="hold"/>
                                        <p:tgtEl>
                                          <p:spTgt spid="199"/>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99"/>
                                        </p:tgtEl>
                                      </p:cBhvr>
                                    </p:animEffect>
                                    <p:set>
                                      <p:cBhvr>
                                        <p:cTn id="20" dur="1" fill="hold">
                                          <p:stCondLst>
                                            <p:cond delay="499"/>
                                          </p:stCondLst>
                                        </p:cTn>
                                        <p:tgtEl>
                                          <p:spTgt spid="19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0117 -0.0125 C -0.00117 -0.07361 -0.00117 -0.13449 -0.00117 -0.20371 C -0.00117 -0.27292 -0.03529 -0.42199 -0.00117 -0.42801 C 0.03294 -0.43403 0.15742 -0.31181 0.20326 -0.24028 C 0.24909 -0.16875 0.26133 -0.03519 0.27383 0.00092 " pathEditMode="relative" ptsTypes="aaaaA">
                                      <p:cBhvr>
                                        <p:cTn id="24" dur="2000" fill="hold"/>
                                        <p:tgtEl>
                                          <p:spTgt spid="20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99" grpId="0" animBg="1"/>
      <p:bldP spid="199" grpId="1" animBg="1"/>
      <p:bldP spid="20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970456" y="2250274"/>
            <a:ext cx="1285885" cy="2839661"/>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TextBox 3"/>
          <p:cNvSpPr txBox="1"/>
          <p:nvPr/>
        </p:nvSpPr>
        <p:spPr>
          <a:xfrm>
            <a:off x="1970455" y="2250273"/>
            <a:ext cx="803678" cy="300082"/>
          </a:xfrm>
          <a:prstGeom prst="rect">
            <a:avLst/>
          </a:prstGeom>
          <a:noFill/>
        </p:spPr>
        <p:txBody>
          <a:bodyPr wrap="square" rtlCol="0">
            <a:spAutoFit/>
          </a:bodyPr>
          <a:lstStyle/>
          <a:p>
            <a:r>
              <a:rPr lang="en-US" altLang="zh-CN" sz="1350" dirty="0"/>
              <a:t>Machine</a:t>
            </a:r>
            <a:endParaRPr lang="zh-CN" altLang="en-US" sz="1350" dirty="0"/>
          </a:p>
        </p:txBody>
      </p:sp>
      <p:sp>
        <p:nvSpPr>
          <p:cNvPr id="7" name="矩形 6"/>
          <p:cNvSpPr/>
          <p:nvPr/>
        </p:nvSpPr>
        <p:spPr>
          <a:xfrm>
            <a:off x="2077613" y="3107529"/>
            <a:ext cx="910835" cy="64294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noFill/>
            </a:endParaRPr>
          </a:p>
        </p:txBody>
      </p:sp>
      <p:sp>
        <p:nvSpPr>
          <p:cNvPr id="8" name="TextBox 7"/>
          <p:cNvSpPr txBox="1"/>
          <p:nvPr/>
        </p:nvSpPr>
        <p:spPr>
          <a:xfrm>
            <a:off x="2024034" y="3053951"/>
            <a:ext cx="910835" cy="230832"/>
          </a:xfrm>
          <a:prstGeom prst="rect">
            <a:avLst/>
          </a:prstGeom>
          <a:noFill/>
        </p:spPr>
        <p:txBody>
          <a:bodyPr wrap="square" rtlCol="0">
            <a:spAutoFit/>
          </a:bodyPr>
          <a:lstStyle/>
          <a:p>
            <a:r>
              <a:rPr lang="en-US" altLang="zh-CN" sz="900" dirty="0" err="1"/>
              <a:t>Redis</a:t>
            </a:r>
            <a:endParaRPr lang="zh-CN" altLang="en-US" sz="900" dirty="0"/>
          </a:p>
        </p:txBody>
      </p:sp>
      <p:sp>
        <p:nvSpPr>
          <p:cNvPr id="9" name="圆柱形 8"/>
          <p:cNvSpPr/>
          <p:nvPr/>
        </p:nvSpPr>
        <p:spPr>
          <a:xfrm>
            <a:off x="2131191" y="4018363"/>
            <a:ext cx="803678" cy="803678"/>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TextBox 9"/>
          <p:cNvSpPr txBox="1"/>
          <p:nvPr/>
        </p:nvSpPr>
        <p:spPr>
          <a:xfrm>
            <a:off x="2345505" y="4018364"/>
            <a:ext cx="482207" cy="230832"/>
          </a:xfrm>
          <a:prstGeom prst="rect">
            <a:avLst/>
          </a:prstGeom>
          <a:noFill/>
        </p:spPr>
        <p:txBody>
          <a:bodyPr wrap="square" rtlCol="0">
            <a:spAutoFit/>
          </a:bodyPr>
          <a:lstStyle/>
          <a:p>
            <a:r>
              <a:rPr lang="en-US" altLang="zh-CN" sz="900" dirty="0"/>
              <a:t>Disk</a:t>
            </a:r>
            <a:endParaRPr lang="zh-CN" altLang="en-US" sz="900" dirty="0"/>
          </a:p>
        </p:txBody>
      </p:sp>
      <p:grpSp>
        <p:nvGrpSpPr>
          <p:cNvPr id="15" name="组合 14"/>
          <p:cNvGrpSpPr/>
          <p:nvPr/>
        </p:nvGrpSpPr>
        <p:grpSpPr>
          <a:xfrm>
            <a:off x="2184770" y="2678901"/>
            <a:ext cx="428628" cy="428628"/>
            <a:chOff x="1381092" y="2429662"/>
            <a:chExt cx="571504" cy="571504"/>
          </a:xfrm>
        </p:grpSpPr>
        <p:cxnSp>
          <p:nvCxnSpPr>
            <p:cNvPr id="12" name="直接箭头连接符 11"/>
            <p:cNvCxnSpPr/>
            <p:nvPr/>
          </p:nvCxnSpPr>
          <p:spPr>
            <a:xfrm rot="5400000">
              <a:off x="1166778" y="271462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81092" y="2524449"/>
              <a:ext cx="571504" cy="292388"/>
            </a:xfrm>
            <a:prstGeom prst="rect">
              <a:avLst/>
            </a:prstGeom>
            <a:noFill/>
          </p:spPr>
          <p:txBody>
            <a:bodyPr wrap="square" rtlCol="0">
              <a:spAutoFit/>
            </a:bodyPr>
            <a:lstStyle/>
            <a:p>
              <a:r>
                <a:rPr lang="en-US" altLang="zh-CN" sz="825" dirty="0"/>
                <a:t>Write</a:t>
              </a:r>
              <a:endParaRPr lang="zh-CN" altLang="en-US" sz="825" dirty="0"/>
            </a:p>
          </p:txBody>
        </p:sp>
      </p:grpSp>
      <p:sp>
        <p:nvSpPr>
          <p:cNvPr id="16" name="矩形 15"/>
          <p:cNvSpPr/>
          <p:nvPr/>
        </p:nvSpPr>
        <p:spPr>
          <a:xfrm>
            <a:off x="2291926" y="3375423"/>
            <a:ext cx="482207" cy="10715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grpSp>
        <p:nvGrpSpPr>
          <p:cNvPr id="21" name="组合 20"/>
          <p:cNvGrpSpPr/>
          <p:nvPr/>
        </p:nvGrpSpPr>
        <p:grpSpPr>
          <a:xfrm>
            <a:off x="2559820" y="2678901"/>
            <a:ext cx="321471" cy="429224"/>
            <a:chOff x="1523968" y="2428868"/>
            <a:chExt cx="428628" cy="572298"/>
          </a:xfrm>
        </p:grpSpPr>
        <p:cxnSp>
          <p:nvCxnSpPr>
            <p:cNvPr id="18" name="直接箭头连接符 17"/>
            <p:cNvCxnSpPr/>
            <p:nvPr/>
          </p:nvCxnSpPr>
          <p:spPr>
            <a:xfrm rot="5400000" flipH="1" flipV="1">
              <a:off x="1308860" y="2714620"/>
              <a:ext cx="57229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3968" y="2524448"/>
              <a:ext cx="428628" cy="292388"/>
            </a:xfrm>
            <a:prstGeom prst="rect">
              <a:avLst/>
            </a:prstGeom>
            <a:noFill/>
          </p:spPr>
          <p:txBody>
            <a:bodyPr wrap="square" rtlCol="0">
              <a:spAutoFit/>
            </a:bodyPr>
            <a:lstStyle/>
            <a:p>
              <a:r>
                <a:rPr lang="en-US" altLang="zh-CN" sz="825" dirty="0"/>
                <a:t>OK</a:t>
              </a:r>
              <a:endParaRPr lang="zh-CN" altLang="en-US" sz="825" dirty="0"/>
            </a:p>
          </p:txBody>
        </p:sp>
      </p:grpSp>
      <p:grpSp>
        <p:nvGrpSpPr>
          <p:cNvPr id="33" name="组合 32"/>
          <p:cNvGrpSpPr/>
          <p:nvPr/>
        </p:nvGrpSpPr>
        <p:grpSpPr>
          <a:xfrm>
            <a:off x="4167175" y="2518167"/>
            <a:ext cx="1125149" cy="2893239"/>
            <a:chOff x="4524364" y="1643050"/>
            <a:chExt cx="1500198" cy="3857652"/>
          </a:xfrm>
        </p:grpSpPr>
        <p:sp>
          <p:nvSpPr>
            <p:cNvPr id="22" name="圆角矩形 21"/>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4"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5"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6"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7"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8"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9"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0"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2" name="矩形 31"/>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grpSp>
        <p:nvGrpSpPr>
          <p:cNvPr id="34" name="组合 33"/>
          <p:cNvGrpSpPr/>
          <p:nvPr/>
        </p:nvGrpSpPr>
        <p:grpSpPr>
          <a:xfrm>
            <a:off x="6203158" y="2518167"/>
            <a:ext cx="1125149" cy="2893239"/>
            <a:chOff x="4524364" y="1643050"/>
            <a:chExt cx="1500198" cy="3857652"/>
          </a:xfrm>
        </p:grpSpPr>
        <p:sp>
          <p:nvSpPr>
            <p:cNvPr id="35" name="圆角矩形 34"/>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7"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8"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9"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0"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1"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2"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3"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4" name="矩形 43"/>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grpSp>
        <p:nvGrpSpPr>
          <p:cNvPr id="45" name="组合 44"/>
          <p:cNvGrpSpPr/>
          <p:nvPr/>
        </p:nvGrpSpPr>
        <p:grpSpPr>
          <a:xfrm>
            <a:off x="8185562" y="2518167"/>
            <a:ext cx="1125149" cy="2893239"/>
            <a:chOff x="4524364" y="1643050"/>
            <a:chExt cx="1500198" cy="3857652"/>
          </a:xfrm>
        </p:grpSpPr>
        <p:sp>
          <p:nvSpPr>
            <p:cNvPr id="46" name="圆角矩形 45"/>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8"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9"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0"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1"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2"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3"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4"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5" name="矩形 54"/>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cxnSp>
        <p:nvCxnSpPr>
          <p:cNvPr id="57" name="直接连接符 56"/>
          <p:cNvCxnSpPr/>
          <p:nvPr/>
        </p:nvCxnSpPr>
        <p:spPr>
          <a:xfrm>
            <a:off x="4167174" y="1821646"/>
            <a:ext cx="5518586" cy="119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4167174" y="2035960"/>
            <a:ext cx="5518586" cy="1191"/>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4301121" y="2169906"/>
            <a:ext cx="696521"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4729749" y="2277063"/>
            <a:ext cx="48220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a:off x="6284121" y="2169311"/>
            <a:ext cx="696521"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6712749" y="2276468"/>
            <a:ext cx="48220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8266526" y="2169311"/>
            <a:ext cx="696521"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5400000">
            <a:off x="8695154" y="2276468"/>
            <a:ext cx="482207" cy="1191"/>
          </a:xfrm>
          <a:prstGeom prst="line">
            <a:avLst/>
          </a:prstGeom>
        </p:spPr>
        <p:style>
          <a:lnRef idx="1">
            <a:schemeClr val="accent1"/>
          </a:lnRef>
          <a:fillRef idx="0">
            <a:schemeClr val="accent1"/>
          </a:fillRef>
          <a:effectRef idx="0">
            <a:schemeClr val="accent1"/>
          </a:effectRef>
          <a:fontRef idx="minor">
            <a:schemeClr val="tx1"/>
          </a:fontRef>
        </p:style>
      </p:cxnSp>
      <p:pic>
        <p:nvPicPr>
          <p:cNvPr id="67" name="Picture 3" descr="C:\Users\wenhui\AppData\Local\Microsoft\Windows\Temporary Internet Files\Content.IE5\F1K2LJPZ\Nuvola_apps_error[1].png"/>
          <p:cNvPicPr>
            <a:picLocks noChangeAspect="1" noChangeArrowheads="1"/>
          </p:cNvPicPr>
          <p:nvPr/>
        </p:nvPicPr>
        <p:blipFill>
          <a:blip r:embed="rId3" cstate="print"/>
          <a:srcRect/>
          <a:stretch>
            <a:fillRect/>
          </a:stretch>
        </p:blipFill>
        <p:spPr bwMode="auto">
          <a:xfrm>
            <a:off x="4595802" y="2464587"/>
            <a:ext cx="375050" cy="375050"/>
          </a:xfrm>
          <a:prstGeom prst="rect">
            <a:avLst/>
          </a:prstGeom>
          <a:noFill/>
        </p:spPr>
      </p:pic>
      <p:grpSp>
        <p:nvGrpSpPr>
          <p:cNvPr id="68" name="组合 67"/>
          <p:cNvGrpSpPr/>
          <p:nvPr/>
        </p:nvGrpSpPr>
        <p:grpSpPr>
          <a:xfrm>
            <a:off x="4167175" y="2518167"/>
            <a:ext cx="1125149" cy="2893239"/>
            <a:chOff x="4524364" y="1643050"/>
            <a:chExt cx="1500198" cy="3857652"/>
          </a:xfrm>
        </p:grpSpPr>
        <p:sp>
          <p:nvSpPr>
            <p:cNvPr id="69" name="圆角矩形 68"/>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1"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2"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3"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4"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5"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6"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7"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8" name="矩形 77"/>
            <p:cNvSpPr/>
            <p:nvPr/>
          </p:nvSpPr>
          <p:spPr>
            <a:xfrm>
              <a:off x="5024430" y="1643050"/>
              <a:ext cx="642942" cy="428628"/>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pic>
        <p:nvPicPr>
          <p:cNvPr id="79" name="Picture 3" descr="C:\Users\wenhui\AppData\Local\Microsoft\Windows\Temporary Internet Files\Content.IE5\F1K2LJPZ\Nuvola_apps_error[1].png"/>
          <p:cNvPicPr>
            <a:picLocks noChangeAspect="1" noChangeArrowheads="1"/>
          </p:cNvPicPr>
          <p:nvPr/>
        </p:nvPicPr>
        <p:blipFill>
          <a:blip r:embed="rId3" cstate="print"/>
          <a:srcRect/>
          <a:stretch>
            <a:fillRect/>
          </a:stretch>
        </p:blipFill>
        <p:spPr bwMode="auto">
          <a:xfrm>
            <a:off x="7756933" y="1714488"/>
            <a:ext cx="375050" cy="375050"/>
          </a:xfrm>
          <a:prstGeom prst="rect">
            <a:avLst/>
          </a:prstGeom>
          <a:noFill/>
        </p:spPr>
      </p:pic>
      <p:grpSp>
        <p:nvGrpSpPr>
          <p:cNvPr id="91" name="组合 90"/>
          <p:cNvGrpSpPr/>
          <p:nvPr/>
        </p:nvGrpSpPr>
        <p:grpSpPr>
          <a:xfrm>
            <a:off x="6203158" y="2518167"/>
            <a:ext cx="1125149" cy="2893239"/>
            <a:chOff x="4524364" y="1643050"/>
            <a:chExt cx="1500198" cy="3857652"/>
          </a:xfrm>
        </p:grpSpPr>
        <p:sp>
          <p:nvSpPr>
            <p:cNvPr id="92" name="圆角矩形 91"/>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4"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5"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6"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7"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8"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9"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0"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1" name="矩形 100"/>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grpSp>
        <p:nvGrpSpPr>
          <p:cNvPr id="102" name="组合 101"/>
          <p:cNvGrpSpPr/>
          <p:nvPr/>
        </p:nvGrpSpPr>
        <p:grpSpPr>
          <a:xfrm>
            <a:off x="8185562" y="2518167"/>
            <a:ext cx="1125149" cy="2893239"/>
            <a:chOff x="4524364" y="1643050"/>
            <a:chExt cx="1500198" cy="3857652"/>
          </a:xfrm>
        </p:grpSpPr>
        <p:sp>
          <p:nvSpPr>
            <p:cNvPr id="103" name="圆角矩形 102"/>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5"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6"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7"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8"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9"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10"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11"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12" name="矩形 111"/>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sp>
        <p:nvSpPr>
          <p:cNvPr id="113" name="内容占位符 2"/>
          <p:cNvSpPr txBox="1">
            <a:spLocks/>
          </p:cNvSpPr>
          <p:nvPr/>
        </p:nvSpPr>
        <p:spPr bwMode="auto">
          <a:xfrm>
            <a:off x="2077121" y="1740949"/>
            <a:ext cx="1804634"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en-US" altLang="zh-CN" sz="1575" dirty="0" err="1">
                <a:solidFill>
                  <a:srgbClr val="0088EE"/>
                </a:solidFill>
              </a:rPr>
              <a:t>Redis</a:t>
            </a:r>
            <a:r>
              <a:rPr lang="zh-CN" altLang="en-US" sz="1575" dirty="0">
                <a:solidFill>
                  <a:srgbClr val="0088EE"/>
                </a:solidFill>
              </a:rPr>
              <a:t>丢数据</a:t>
            </a:r>
            <a:endParaRPr lang="en-US" altLang="zh-CN" sz="1575" dirty="0">
              <a:solidFill>
                <a:srgbClr val="0088EE"/>
              </a:solidFill>
            </a:endParaRPr>
          </a:p>
        </p:txBody>
      </p:sp>
      <p:sp>
        <p:nvSpPr>
          <p:cNvPr id="114" name="内容占位符 2"/>
          <p:cNvSpPr txBox="1">
            <a:spLocks/>
          </p:cNvSpPr>
          <p:nvPr/>
        </p:nvSpPr>
        <p:spPr bwMode="auto">
          <a:xfrm>
            <a:off x="5730661" y="1389952"/>
            <a:ext cx="1490489"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1575" dirty="0">
                <a:solidFill>
                  <a:srgbClr val="0088EE"/>
                </a:solidFill>
              </a:rPr>
              <a:t>机房供电故障</a:t>
            </a:r>
            <a:endParaRPr lang="en-US" altLang="zh-CN" sz="1575" dirty="0">
              <a:solidFill>
                <a:srgbClr val="0088EE"/>
              </a:solidFill>
            </a:endParaRPr>
          </a:p>
        </p:txBody>
      </p:sp>
      <p:sp>
        <p:nvSpPr>
          <p:cNvPr id="5" name="文本框 4"/>
          <p:cNvSpPr txBox="1"/>
          <p:nvPr/>
        </p:nvSpPr>
        <p:spPr>
          <a:xfrm>
            <a:off x="1847528" y="260649"/>
            <a:ext cx="7920880" cy="584775"/>
          </a:xfrm>
          <a:prstGeom prst="rect">
            <a:avLst/>
          </a:prstGeom>
          <a:noFill/>
        </p:spPr>
        <p:txBody>
          <a:bodyPr wrap="square" rtlCol="0">
            <a:spAutoFit/>
          </a:bodyPr>
          <a:lstStyle/>
          <a:p>
            <a:r>
              <a:rPr lang="zh-CN" altLang="en-US" sz="3200" dirty="0"/>
              <a:t>小概率事件</a:t>
            </a:r>
            <a:r>
              <a:rPr lang="en-US" altLang="zh-CN" sz="3200" dirty="0"/>
              <a:t>-</a:t>
            </a:r>
            <a:r>
              <a:rPr lang="zh-CN" altLang="en-US" sz="3200" dirty="0"/>
              <a:t>电源故障</a:t>
            </a:r>
          </a:p>
        </p:txBody>
      </p:sp>
    </p:spTree>
    <p:extLst>
      <p:ext uri="{BB962C8B-B14F-4D97-AF65-F5344CB8AC3E}">
        <p14:creationId xmlns:p14="http://schemas.microsoft.com/office/powerpoint/2010/main" val="42831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4.4051E-6 -3.01874E-6 L 4.4051E-6 0.20981 " pathEditMode="relative" rAng="0" ptsTypes="AA">
                                      <p:cBhvr>
                                        <p:cTn id="23" dur="2000" fill="hold"/>
                                        <p:tgtEl>
                                          <p:spTgt spid="16"/>
                                        </p:tgtEl>
                                        <p:attrNameLst>
                                          <p:attrName>ppt_x</p:attrName>
                                          <p:attrName>ppt_y</p:attrName>
                                        </p:attrNameLst>
                                      </p:cBhvr>
                                      <p:rCtr x="0" y="105"/>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2000"/>
                                        <p:tgtEl>
                                          <p:spTgt spid="6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blinds(horizontal)">
                                      <p:cBhvr>
                                        <p:cTn id="33" dur="500"/>
                                        <p:tgtEl>
                                          <p:spTgt spid="6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fade">
                                      <p:cBhvr>
                                        <p:cTn id="38" dur="2000"/>
                                        <p:tgtEl>
                                          <p:spTgt spid="7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blinds(horizontal)">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blinds(horizontal)">
                                      <p:cBhvr>
                                        <p:cTn id="48"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970456" y="2250274"/>
            <a:ext cx="1285885" cy="2839661"/>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TextBox 3"/>
          <p:cNvSpPr txBox="1"/>
          <p:nvPr/>
        </p:nvSpPr>
        <p:spPr>
          <a:xfrm>
            <a:off x="1970455" y="2250273"/>
            <a:ext cx="803678" cy="300082"/>
          </a:xfrm>
          <a:prstGeom prst="rect">
            <a:avLst/>
          </a:prstGeom>
          <a:noFill/>
        </p:spPr>
        <p:txBody>
          <a:bodyPr wrap="square" rtlCol="0">
            <a:spAutoFit/>
          </a:bodyPr>
          <a:lstStyle/>
          <a:p>
            <a:r>
              <a:rPr lang="en-US" altLang="zh-CN" sz="1350" dirty="0"/>
              <a:t>Machine</a:t>
            </a:r>
            <a:endParaRPr lang="zh-CN" altLang="en-US" sz="1350" dirty="0"/>
          </a:p>
        </p:txBody>
      </p:sp>
      <p:sp>
        <p:nvSpPr>
          <p:cNvPr id="7" name="矩形 6"/>
          <p:cNvSpPr/>
          <p:nvPr/>
        </p:nvSpPr>
        <p:spPr>
          <a:xfrm>
            <a:off x="2077613" y="3107529"/>
            <a:ext cx="910835" cy="64294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noFill/>
            </a:endParaRPr>
          </a:p>
        </p:txBody>
      </p:sp>
      <p:sp>
        <p:nvSpPr>
          <p:cNvPr id="8" name="TextBox 7"/>
          <p:cNvSpPr txBox="1"/>
          <p:nvPr/>
        </p:nvSpPr>
        <p:spPr>
          <a:xfrm>
            <a:off x="2024034" y="3053951"/>
            <a:ext cx="910835" cy="230832"/>
          </a:xfrm>
          <a:prstGeom prst="rect">
            <a:avLst/>
          </a:prstGeom>
          <a:noFill/>
        </p:spPr>
        <p:txBody>
          <a:bodyPr wrap="square" rtlCol="0">
            <a:spAutoFit/>
          </a:bodyPr>
          <a:lstStyle/>
          <a:p>
            <a:r>
              <a:rPr lang="en-US" altLang="zh-CN" sz="900" dirty="0" err="1"/>
              <a:t>Redis</a:t>
            </a:r>
            <a:endParaRPr lang="zh-CN" altLang="en-US" sz="900" dirty="0"/>
          </a:p>
        </p:txBody>
      </p:sp>
      <p:sp>
        <p:nvSpPr>
          <p:cNvPr id="9" name="圆柱形 8"/>
          <p:cNvSpPr/>
          <p:nvPr/>
        </p:nvSpPr>
        <p:spPr>
          <a:xfrm>
            <a:off x="2131191" y="4018363"/>
            <a:ext cx="803678" cy="803678"/>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TextBox 9"/>
          <p:cNvSpPr txBox="1"/>
          <p:nvPr/>
        </p:nvSpPr>
        <p:spPr>
          <a:xfrm>
            <a:off x="2345505" y="4018364"/>
            <a:ext cx="482207" cy="230832"/>
          </a:xfrm>
          <a:prstGeom prst="rect">
            <a:avLst/>
          </a:prstGeom>
          <a:noFill/>
        </p:spPr>
        <p:txBody>
          <a:bodyPr wrap="square" rtlCol="0">
            <a:spAutoFit/>
          </a:bodyPr>
          <a:lstStyle/>
          <a:p>
            <a:r>
              <a:rPr lang="en-US" altLang="zh-CN" sz="900" dirty="0"/>
              <a:t>Disk</a:t>
            </a:r>
            <a:endParaRPr lang="zh-CN" altLang="en-US" sz="900" dirty="0"/>
          </a:p>
        </p:txBody>
      </p:sp>
      <p:grpSp>
        <p:nvGrpSpPr>
          <p:cNvPr id="15" name="组合 14"/>
          <p:cNvGrpSpPr/>
          <p:nvPr/>
        </p:nvGrpSpPr>
        <p:grpSpPr>
          <a:xfrm>
            <a:off x="2184770" y="2678901"/>
            <a:ext cx="428628" cy="428628"/>
            <a:chOff x="1381092" y="2429662"/>
            <a:chExt cx="571504" cy="571504"/>
          </a:xfrm>
        </p:grpSpPr>
        <p:cxnSp>
          <p:nvCxnSpPr>
            <p:cNvPr id="12" name="直接箭头连接符 11"/>
            <p:cNvCxnSpPr/>
            <p:nvPr/>
          </p:nvCxnSpPr>
          <p:spPr>
            <a:xfrm rot="5400000">
              <a:off x="1166778" y="271462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81092" y="2524449"/>
              <a:ext cx="571504" cy="292388"/>
            </a:xfrm>
            <a:prstGeom prst="rect">
              <a:avLst/>
            </a:prstGeom>
            <a:noFill/>
          </p:spPr>
          <p:txBody>
            <a:bodyPr wrap="square" rtlCol="0">
              <a:spAutoFit/>
            </a:bodyPr>
            <a:lstStyle/>
            <a:p>
              <a:r>
                <a:rPr lang="en-US" altLang="zh-CN" sz="825" dirty="0"/>
                <a:t>Write</a:t>
              </a:r>
              <a:endParaRPr lang="zh-CN" altLang="en-US" sz="825" dirty="0"/>
            </a:p>
          </p:txBody>
        </p:sp>
      </p:grpSp>
      <p:sp>
        <p:nvSpPr>
          <p:cNvPr id="16" name="矩形 15"/>
          <p:cNvSpPr/>
          <p:nvPr/>
        </p:nvSpPr>
        <p:spPr>
          <a:xfrm>
            <a:off x="2291926" y="3375423"/>
            <a:ext cx="482207" cy="10715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grpSp>
        <p:nvGrpSpPr>
          <p:cNvPr id="21" name="组合 20"/>
          <p:cNvGrpSpPr/>
          <p:nvPr/>
        </p:nvGrpSpPr>
        <p:grpSpPr>
          <a:xfrm>
            <a:off x="2559820" y="2678901"/>
            <a:ext cx="321471" cy="429224"/>
            <a:chOff x="1523968" y="2428868"/>
            <a:chExt cx="428628" cy="572298"/>
          </a:xfrm>
        </p:grpSpPr>
        <p:cxnSp>
          <p:nvCxnSpPr>
            <p:cNvPr id="18" name="直接箭头连接符 17"/>
            <p:cNvCxnSpPr/>
            <p:nvPr/>
          </p:nvCxnSpPr>
          <p:spPr>
            <a:xfrm rot="5400000" flipH="1" flipV="1">
              <a:off x="1308860" y="2714620"/>
              <a:ext cx="57229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3968" y="2524448"/>
              <a:ext cx="428628" cy="292388"/>
            </a:xfrm>
            <a:prstGeom prst="rect">
              <a:avLst/>
            </a:prstGeom>
            <a:noFill/>
          </p:spPr>
          <p:txBody>
            <a:bodyPr wrap="square" rtlCol="0">
              <a:spAutoFit/>
            </a:bodyPr>
            <a:lstStyle/>
            <a:p>
              <a:r>
                <a:rPr lang="en-US" altLang="zh-CN" sz="825" dirty="0"/>
                <a:t>OK</a:t>
              </a:r>
              <a:endParaRPr lang="zh-CN" altLang="en-US" sz="825" dirty="0"/>
            </a:p>
          </p:txBody>
        </p:sp>
      </p:grpSp>
      <p:grpSp>
        <p:nvGrpSpPr>
          <p:cNvPr id="33" name="组合 32"/>
          <p:cNvGrpSpPr/>
          <p:nvPr/>
        </p:nvGrpSpPr>
        <p:grpSpPr>
          <a:xfrm>
            <a:off x="4167175" y="2518167"/>
            <a:ext cx="1125149" cy="2893239"/>
            <a:chOff x="4524364" y="1643050"/>
            <a:chExt cx="1500198" cy="3857652"/>
          </a:xfrm>
        </p:grpSpPr>
        <p:sp>
          <p:nvSpPr>
            <p:cNvPr id="22" name="圆角矩形 21"/>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4"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5"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6"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7"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8"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9"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0"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2" name="矩形 31"/>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grpSp>
        <p:nvGrpSpPr>
          <p:cNvPr id="34" name="组合 33"/>
          <p:cNvGrpSpPr/>
          <p:nvPr/>
        </p:nvGrpSpPr>
        <p:grpSpPr>
          <a:xfrm>
            <a:off x="6203158" y="2518167"/>
            <a:ext cx="1125149" cy="2893239"/>
            <a:chOff x="4524364" y="1643050"/>
            <a:chExt cx="1500198" cy="3857652"/>
          </a:xfrm>
        </p:grpSpPr>
        <p:sp>
          <p:nvSpPr>
            <p:cNvPr id="35" name="圆角矩形 34"/>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7"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8"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9"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0"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1"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2"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3"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4" name="矩形 43"/>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grpSp>
        <p:nvGrpSpPr>
          <p:cNvPr id="45" name="组合 44"/>
          <p:cNvGrpSpPr/>
          <p:nvPr/>
        </p:nvGrpSpPr>
        <p:grpSpPr>
          <a:xfrm>
            <a:off x="8185562" y="2518167"/>
            <a:ext cx="1125149" cy="2893239"/>
            <a:chOff x="4524364" y="1643050"/>
            <a:chExt cx="1500198" cy="3857652"/>
          </a:xfrm>
        </p:grpSpPr>
        <p:sp>
          <p:nvSpPr>
            <p:cNvPr id="46" name="圆角矩形 45"/>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8"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9"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0"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1"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2"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3"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4"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5" name="矩形 54"/>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cxnSp>
        <p:nvCxnSpPr>
          <p:cNvPr id="57" name="直接连接符 56"/>
          <p:cNvCxnSpPr/>
          <p:nvPr/>
        </p:nvCxnSpPr>
        <p:spPr>
          <a:xfrm>
            <a:off x="4167174" y="1821646"/>
            <a:ext cx="5518586" cy="119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4167174" y="2035960"/>
            <a:ext cx="5518586" cy="1191"/>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4301121" y="2169906"/>
            <a:ext cx="696521"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4729749" y="2277063"/>
            <a:ext cx="48220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a:off x="6284121" y="2169311"/>
            <a:ext cx="696521"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6712749" y="2276468"/>
            <a:ext cx="48220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8266526" y="2169311"/>
            <a:ext cx="696521"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5400000">
            <a:off x="8695154" y="2276468"/>
            <a:ext cx="482207" cy="1191"/>
          </a:xfrm>
          <a:prstGeom prst="line">
            <a:avLst/>
          </a:prstGeom>
        </p:spPr>
        <p:style>
          <a:lnRef idx="1">
            <a:schemeClr val="accent1"/>
          </a:lnRef>
          <a:fillRef idx="0">
            <a:schemeClr val="accent1"/>
          </a:fillRef>
          <a:effectRef idx="0">
            <a:schemeClr val="accent1"/>
          </a:effectRef>
          <a:fontRef idx="minor">
            <a:schemeClr val="tx1"/>
          </a:fontRef>
        </p:style>
      </p:cxnSp>
      <p:pic>
        <p:nvPicPr>
          <p:cNvPr id="67" name="Picture 3" descr="C:\Users\wenhui\AppData\Local\Microsoft\Windows\Temporary Internet Files\Content.IE5\F1K2LJPZ\Nuvola_apps_error[1].png"/>
          <p:cNvPicPr>
            <a:picLocks noChangeAspect="1" noChangeArrowheads="1"/>
          </p:cNvPicPr>
          <p:nvPr/>
        </p:nvPicPr>
        <p:blipFill>
          <a:blip r:embed="rId3" cstate="print"/>
          <a:srcRect/>
          <a:stretch>
            <a:fillRect/>
          </a:stretch>
        </p:blipFill>
        <p:spPr bwMode="auto">
          <a:xfrm>
            <a:off x="4595802" y="2464587"/>
            <a:ext cx="375050" cy="375050"/>
          </a:xfrm>
          <a:prstGeom prst="rect">
            <a:avLst/>
          </a:prstGeom>
          <a:noFill/>
        </p:spPr>
      </p:pic>
      <p:grpSp>
        <p:nvGrpSpPr>
          <p:cNvPr id="68" name="组合 67"/>
          <p:cNvGrpSpPr/>
          <p:nvPr/>
        </p:nvGrpSpPr>
        <p:grpSpPr>
          <a:xfrm>
            <a:off x="4167175" y="2518167"/>
            <a:ext cx="1125149" cy="2893239"/>
            <a:chOff x="4524364" y="1643050"/>
            <a:chExt cx="1500198" cy="3857652"/>
          </a:xfrm>
        </p:grpSpPr>
        <p:sp>
          <p:nvSpPr>
            <p:cNvPr id="69" name="圆角矩形 68"/>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1"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2"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3"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4"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5"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6"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7"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8" name="矩形 77"/>
            <p:cNvSpPr/>
            <p:nvPr/>
          </p:nvSpPr>
          <p:spPr>
            <a:xfrm>
              <a:off x="5024430" y="1643050"/>
              <a:ext cx="642942" cy="428628"/>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pic>
        <p:nvPicPr>
          <p:cNvPr id="79" name="Picture 3" descr="C:\Users\wenhui\AppData\Local\Microsoft\Windows\Temporary Internet Files\Content.IE5\F1K2LJPZ\Nuvola_apps_error[1].png"/>
          <p:cNvPicPr>
            <a:picLocks noChangeAspect="1" noChangeArrowheads="1"/>
          </p:cNvPicPr>
          <p:nvPr/>
        </p:nvPicPr>
        <p:blipFill>
          <a:blip r:embed="rId3" cstate="print"/>
          <a:srcRect/>
          <a:stretch>
            <a:fillRect/>
          </a:stretch>
        </p:blipFill>
        <p:spPr bwMode="auto">
          <a:xfrm>
            <a:off x="7756933" y="1714488"/>
            <a:ext cx="375050" cy="375050"/>
          </a:xfrm>
          <a:prstGeom prst="rect">
            <a:avLst/>
          </a:prstGeom>
          <a:noFill/>
        </p:spPr>
      </p:pic>
      <p:grpSp>
        <p:nvGrpSpPr>
          <p:cNvPr id="91" name="组合 90"/>
          <p:cNvGrpSpPr/>
          <p:nvPr/>
        </p:nvGrpSpPr>
        <p:grpSpPr>
          <a:xfrm>
            <a:off x="6203158" y="2518167"/>
            <a:ext cx="1125149" cy="2893239"/>
            <a:chOff x="4524364" y="1643050"/>
            <a:chExt cx="1500198" cy="3857652"/>
          </a:xfrm>
        </p:grpSpPr>
        <p:sp>
          <p:nvSpPr>
            <p:cNvPr id="92" name="圆角矩形 91"/>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4"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5"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6"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7"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8"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9"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0"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1" name="矩形 100"/>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grpSp>
        <p:nvGrpSpPr>
          <p:cNvPr id="102" name="组合 101"/>
          <p:cNvGrpSpPr/>
          <p:nvPr/>
        </p:nvGrpSpPr>
        <p:grpSpPr>
          <a:xfrm>
            <a:off x="8185562" y="2518167"/>
            <a:ext cx="1125149" cy="2893239"/>
            <a:chOff x="4524364" y="1643050"/>
            <a:chExt cx="1500198" cy="3857652"/>
          </a:xfrm>
        </p:grpSpPr>
        <p:sp>
          <p:nvSpPr>
            <p:cNvPr id="103" name="圆角矩形 102"/>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5"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6"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7"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8"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9"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10"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11"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12" name="矩形 111"/>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sp>
        <p:nvSpPr>
          <p:cNvPr id="113" name="内容占位符 2"/>
          <p:cNvSpPr txBox="1">
            <a:spLocks/>
          </p:cNvSpPr>
          <p:nvPr/>
        </p:nvSpPr>
        <p:spPr bwMode="auto">
          <a:xfrm>
            <a:off x="2077121" y="1740949"/>
            <a:ext cx="1804634"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en-US" altLang="zh-CN" sz="1575" dirty="0" err="1">
                <a:solidFill>
                  <a:srgbClr val="0088EE"/>
                </a:solidFill>
              </a:rPr>
              <a:t>Redis</a:t>
            </a:r>
            <a:r>
              <a:rPr lang="zh-CN" altLang="en-US" sz="1575" dirty="0">
                <a:solidFill>
                  <a:srgbClr val="0088EE"/>
                </a:solidFill>
              </a:rPr>
              <a:t>丢数据</a:t>
            </a:r>
            <a:endParaRPr lang="en-US" altLang="zh-CN" sz="1575" dirty="0">
              <a:solidFill>
                <a:srgbClr val="0088EE"/>
              </a:solidFill>
            </a:endParaRPr>
          </a:p>
        </p:txBody>
      </p:sp>
      <p:sp>
        <p:nvSpPr>
          <p:cNvPr id="114" name="内容占位符 2"/>
          <p:cNvSpPr txBox="1">
            <a:spLocks/>
          </p:cNvSpPr>
          <p:nvPr/>
        </p:nvSpPr>
        <p:spPr bwMode="auto">
          <a:xfrm>
            <a:off x="5730661" y="1389952"/>
            <a:ext cx="1490489"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1575" dirty="0">
                <a:solidFill>
                  <a:srgbClr val="0088EE"/>
                </a:solidFill>
              </a:rPr>
              <a:t>机房供电故障</a:t>
            </a:r>
            <a:endParaRPr lang="en-US" altLang="zh-CN" sz="1575" dirty="0">
              <a:solidFill>
                <a:srgbClr val="0088EE"/>
              </a:solidFill>
            </a:endParaRPr>
          </a:p>
        </p:txBody>
      </p:sp>
      <p:sp>
        <p:nvSpPr>
          <p:cNvPr id="5" name="文本框 4"/>
          <p:cNvSpPr txBox="1"/>
          <p:nvPr/>
        </p:nvSpPr>
        <p:spPr>
          <a:xfrm>
            <a:off x="1847528" y="260649"/>
            <a:ext cx="7920880" cy="584775"/>
          </a:xfrm>
          <a:prstGeom prst="rect">
            <a:avLst/>
          </a:prstGeom>
          <a:noFill/>
        </p:spPr>
        <p:txBody>
          <a:bodyPr wrap="square" rtlCol="0">
            <a:spAutoFit/>
          </a:bodyPr>
          <a:lstStyle/>
          <a:p>
            <a:r>
              <a:rPr lang="zh-CN" altLang="en-US" sz="3200" dirty="0"/>
              <a:t>小概率事件</a:t>
            </a:r>
            <a:r>
              <a:rPr lang="en-US" altLang="zh-CN" sz="3200" dirty="0"/>
              <a:t>-</a:t>
            </a:r>
            <a:r>
              <a:rPr lang="zh-CN" altLang="en-US" sz="3200" dirty="0"/>
              <a:t>电源故障</a:t>
            </a:r>
          </a:p>
        </p:txBody>
      </p:sp>
    </p:spTree>
    <p:extLst>
      <p:ext uri="{BB962C8B-B14F-4D97-AF65-F5344CB8AC3E}">
        <p14:creationId xmlns:p14="http://schemas.microsoft.com/office/powerpoint/2010/main" val="2240684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4.4051E-6 -3.01874E-6 L 4.4051E-6 0.20981 " pathEditMode="relative" rAng="0" ptsTypes="AA">
                                      <p:cBhvr>
                                        <p:cTn id="23" dur="2000" fill="hold"/>
                                        <p:tgtEl>
                                          <p:spTgt spid="16"/>
                                        </p:tgtEl>
                                        <p:attrNameLst>
                                          <p:attrName>ppt_x</p:attrName>
                                          <p:attrName>ppt_y</p:attrName>
                                        </p:attrNameLst>
                                      </p:cBhvr>
                                      <p:rCtr x="0" y="105"/>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2000"/>
                                        <p:tgtEl>
                                          <p:spTgt spid="6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blinds(horizontal)">
                                      <p:cBhvr>
                                        <p:cTn id="33" dur="500"/>
                                        <p:tgtEl>
                                          <p:spTgt spid="6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fade">
                                      <p:cBhvr>
                                        <p:cTn id="38" dur="2000"/>
                                        <p:tgtEl>
                                          <p:spTgt spid="7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blinds(horizontal)">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blinds(horizontal)">
                                      <p:cBhvr>
                                        <p:cTn id="48"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873919" y="2678901"/>
            <a:ext cx="1125149" cy="642942"/>
            <a:chOff x="6096000" y="2786058"/>
            <a:chExt cx="1500198" cy="857256"/>
          </a:xfrm>
        </p:grpSpPr>
        <p:sp>
          <p:nvSpPr>
            <p:cNvPr id="9" name="圆角矩形 8"/>
            <p:cNvSpPr/>
            <p:nvPr/>
          </p:nvSpPr>
          <p:spPr>
            <a:xfrm>
              <a:off x="6096000"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TextBox 10"/>
            <p:cNvSpPr txBox="1"/>
            <p:nvPr/>
          </p:nvSpPr>
          <p:spPr>
            <a:xfrm>
              <a:off x="6096000" y="2786058"/>
              <a:ext cx="1428759" cy="400109"/>
            </a:xfrm>
            <a:prstGeom prst="rect">
              <a:avLst/>
            </a:prstGeom>
            <a:noFill/>
          </p:spPr>
          <p:txBody>
            <a:bodyPr wrap="square" rtlCol="0">
              <a:spAutoFit/>
            </a:bodyPr>
            <a:lstStyle/>
            <a:p>
              <a:r>
                <a:rPr lang="en-US" altLang="zh-CN" sz="1350" dirty="0"/>
                <a:t>NTP server</a:t>
              </a:r>
              <a:endParaRPr lang="zh-CN" altLang="en-US" sz="1350" dirty="0"/>
            </a:p>
          </p:txBody>
        </p:sp>
        <p:sp>
          <p:nvSpPr>
            <p:cNvPr id="12" name="圆角矩形 11"/>
            <p:cNvSpPr/>
            <p:nvPr/>
          </p:nvSpPr>
          <p:spPr>
            <a:xfrm>
              <a:off x="6167438" y="3286124"/>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08:30:55:123456</a:t>
              </a:r>
              <a:endParaRPr lang="zh-CN" altLang="en-US" sz="900" dirty="0">
                <a:solidFill>
                  <a:schemeClr val="tx1"/>
                </a:solidFill>
              </a:endParaRPr>
            </a:p>
          </p:txBody>
        </p:sp>
      </p:grpSp>
      <p:grpSp>
        <p:nvGrpSpPr>
          <p:cNvPr id="15" name="组合 14"/>
          <p:cNvGrpSpPr/>
          <p:nvPr/>
        </p:nvGrpSpPr>
        <p:grpSpPr>
          <a:xfrm>
            <a:off x="3820340" y="4064799"/>
            <a:ext cx="1125149" cy="642942"/>
            <a:chOff x="2309786" y="2786058"/>
            <a:chExt cx="1500198" cy="857256"/>
          </a:xfrm>
        </p:grpSpPr>
        <p:sp>
          <p:nvSpPr>
            <p:cNvPr id="4" name="圆角矩形 3"/>
            <p:cNvSpPr/>
            <p:nvPr/>
          </p:nvSpPr>
          <p:spPr>
            <a:xfrm>
              <a:off x="2309786"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4"/>
            <p:cNvSpPr txBox="1"/>
            <p:nvPr/>
          </p:nvSpPr>
          <p:spPr>
            <a:xfrm>
              <a:off x="2309786" y="2786058"/>
              <a:ext cx="1071570" cy="400109"/>
            </a:xfrm>
            <a:prstGeom prst="rect">
              <a:avLst/>
            </a:prstGeom>
            <a:noFill/>
          </p:spPr>
          <p:txBody>
            <a:bodyPr wrap="square" rtlCol="0">
              <a:spAutoFit/>
            </a:bodyPr>
            <a:lstStyle/>
            <a:p>
              <a:r>
                <a:rPr lang="en-US" altLang="zh-CN" sz="1350" dirty="0"/>
                <a:t>Machine</a:t>
              </a:r>
              <a:endParaRPr lang="zh-CN" altLang="en-US" sz="1350" dirty="0"/>
            </a:p>
          </p:txBody>
        </p:sp>
        <p:sp>
          <p:nvSpPr>
            <p:cNvPr id="13" name="圆角矩形 12"/>
            <p:cNvSpPr/>
            <p:nvPr/>
          </p:nvSpPr>
          <p:spPr>
            <a:xfrm>
              <a:off x="2381224" y="3295648"/>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08:30:55:123456</a:t>
              </a:r>
              <a:endParaRPr lang="zh-CN" altLang="en-US" sz="900" dirty="0">
                <a:solidFill>
                  <a:schemeClr val="tx1"/>
                </a:solidFill>
              </a:endParaRPr>
            </a:p>
          </p:txBody>
        </p:sp>
      </p:grpSp>
      <p:grpSp>
        <p:nvGrpSpPr>
          <p:cNvPr id="16" name="组合 15"/>
          <p:cNvGrpSpPr/>
          <p:nvPr/>
        </p:nvGrpSpPr>
        <p:grpSpPr>
          <a:xfrm>
            <a:off x="2380864" y="4071942"/>
            <a:ext cx="1125149" cy="642942"/>
            <a:chOff x="2309786" y="2786058"/>
            <a:chExt cx="1500198" cy="857256"/>
          </a:xfrm>
        </p:grpSpPr>
        <p:sp>
          <p:nvSpPr>
            <p:cNvPr id="17" name="圆角矩形 16"/>
            <p:cNvSpPr/>
            <p:nvPr/>
          </p:nvSpPr>
          <p:spPr>
            <a:xfrm>
              <a:off x="2309786"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TextBox 17"/>
            <p:cNvSpPr txBox="1"/>
            <p:nvPr/>
          </p:nvSpPr>
          <p:spPr>
            <a:xfrm>
              <a:off x="2309786" y="2786058"/>
              <a:ext cx="1071570" cy="400109"/>
            </a:xfrm>
            <a:prstGeom prst="rect">
              <a:avLst/>
            </a:prstGeom>
            <a:noFill/>
          </p:spPr>
          <p:txBody>
            <a:bodyPr wrap="square" rtlCol="0">
              <a:spAutoFit/>
            </a:bodyPr>
            <a:lstStyle/>
            <a:p>
              <a:r>
                <a:rPr lang="en-US" altLang="zh-CN" sz="1350" dirty="0"/>
                <a:t>Machine</a:t>
              </a:r>
              <a:endParaRPr lang="zh-CN" altLang="en-US" sz="1350" dirty="0"/>
            </a:p>
          </p:txBody>
        </p:sp>
        <p:sp>
          <p:nvSpPr>
            <p:cNvPr id="19" name="圆角矩形 18"/>
            <p:cNvSpPr/>
            <p:nvPr/>
          </p:nvSpPr>
          <p:spPr>
            <a:xfrm>
              <a:off x="2371700" y="3286124"/>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08:30:55:123400</a:t>
              </a:r>
              <a:endParaRPr lang="zh-CN" altLang="en-US" sz="900" dirty="0">
                <a:solidFill>
                  <a:schemeClr val="tx1"/>
                </a:solidFill>
              </a:endParaRPr>
            </a:p>
          </p:txBody>
        </p:sp>
      </p:grpSp>
      <p:grpSp>
        <p:nvGrpSpPr>
          <p:cNvPr id="20" name="组合 19"/>
          <p:cNvGrpSpPr/>
          <p:nvPr/>
        </p:nvGrpSpPr>
        <p:grpSpPr>
          <a:xfrm>
            <a:off x="5266960" y="4064799"/>
            <a:ext cx="1125149" cy="642942"/>
            <a:chOff x="2309786" y="2786058"/>
            <a:chExt cx="1500198" cy="857256"/>
          </a:xfrm>
        </p:grpSpPr>
        <p:sp>
          <p:nvSpPr>
            <p:cNvPr id="21" name="圆角矩形 20"/>
            <p:cNvSpPr/>
            <p:nvPr/>
          </p:nvSpPr>
          <p:spPr>
            <a:xfrm>
              <a:off x="2309786"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TextBox 21"/>
            <p:cNvSpPr txBox="1"/>
            <p:nvPr/>
          </p:nvSpPr>
          <p:spPr>
            <a:xfrm>
              <a:off x="2309786" y="2786058"/>
              <a:ext cx="1071570" cy="400109"/>
            </a:xfrm>
            <a:prstGeom prst="rect">
              <a:avLst/>
            </a:prstGeom>
            <a:noFill/>
          </p:spPr>
          <p:txBody>
            <a:bodyPr wrap="square" rtlCol="0">
              <a:spAutoFit/>
            </a:bodyPr>
            <a:lstStyle/>
            <a:p>
              <a:r>
                <a:rPr lang="en-US" altLang="zh-CN" sz="1350" dirty="0"/>
                <a:t>Machine</a:t>
              </a:r>
              <a:endParaRPr lang="zh-CN" altLang="en-US" sz="1350" dirty="0"/>
            </a:p>
          </p:txBody>
        </p:sp>
        <p:sp>
          <p:nvSpPr>
            <p:cNvPr id="23" name="圆角矩形 22"/>
            <p:cNvSpPr/>
            <p:nvPr/>
          </p:nvSpPr>
          <p:spPr>
            <a:xfrm>
              <a:off x="2381224" y="3295648"/>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08:30:55:123455</a:t>
              </a:r>
              <a:endParaRPr lang="zh-CN" altLang="en-US" sz="900" dirty="0">
                <a:solidFill>
                  <a:schemeClr val="tx1"/>
                </a:solidFill>
              </a:endParaRPr>
            </a:p>
          </p:txBody>
        </p:sp>
      </p:grpSp>
      <p:cxnSp>
        <p:nvCxnSpPr>
          <p:cNvPr id="25" name="直接箭头连接符 24"/>
          <p:cNvCxnSpPr/>
          <p:nvPr/>
        </p:nvCxnSpPr>
        <p:spPr>
          <a:xfrm flipV="1">
            <a:off x="2802348" y="3321844"/>
            <a:ext cx="1500198" cy="757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9" idx="2"/>
          </p:cNvCxnSpPr>
          <p:nvPr/>
        </p:nvCxnSpPr>
        <p:spPr>
          <a:xfrm rot="5400000" flipH="1" flipV="1">
            <a:off x="4048050" y="3683499"/>
            <a:ext cx="750099" cy="26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10800000">
            <a:off x="4570441" y="3321844"/>
            <a:ext cx="1285883" cy="750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5320538" y="4446993"/>
            <a:ext cx="1010849" cy="22145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08:30:55:123456</a:t>
            </a:r>
            <a:endParaRPr lang="zh-CN" altLang="en-US" sz="900" dirty="0">
              <a:solidFill>
                <a:schemeClr val="tx1"/>
              </a:solidFill>
            </a:endParaRPr>
          </a:p>
        </p:txBody>
      </p:sp>
      <p:sp>
        <p:nvSpPr>
          <p:cNvPr id="41" name="圆角矩形 40"/>
          <p:cNvSpPr/>
          <p:nvPr/>
        </p:nvSpPr>
        <p:spPr>
          <a:xfrm>
            <a:off x="2427299" y="4446993"/>
            <a:ext cx="1010849" cy="22145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08:30:55:123456</a:t>
            </a:r>
            <a:endParaRPr lang="zh-CN" altLang="en-US" sz="900" dirty="0">
              <a:solidFill>
                <a:schemeClr val="tx1"/>
              </a:solidFill>
            </a:endParaRPr>
          </a:p>
        </p:txBody>
      </p:sp>
      <p:sp>
        <p:nvSpPr>
          <p:cNvPr id="54" name="圆角矩形 53"/>
          <p:cNvSpPr/>
          <p:nvPr/>
        </p:nvSpPr>
        <p:spPr>
          <a:xfrm>
            <a:off x="7249364" y="2250274"/>
            <a:ext cx="2411033" cy="267892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TextBox 54"/>
          <p:cNvSpPr txBox="1"/>
          <p:nvPr/>
        </p:nvSpPr>
        <p:spPr>
          <a:xfrm>
            <a:off x="7249363" y="2250273"/>
            <a:ext cx="803678" cy="300082"/>
          </a:xfrm>
          <a:prstGeom prst="rect">
            <a:avLst/>
          </a:prstGeom>
          <a:noFill/>
        </p:spPr>
        <p:txBody>
          <a:bodyPr wrap="square" rtlCol="0">
            <a:spAutoFit/>
          </a:bodyPr>
          <a:lstStyle/>
          <a:p>
            <a:r>
              <a:rPr lang="en-US" altLang="zh-CN" sz="1350" dirty="0"/>
              <a:t>Machine</a:t>
            </a:r>
            <a:endParaRPr lang="zh-CN" altLang="en-US" sz="1350" dirty="0"/>
          </a:p>
        </p:txBody>
      </p:sp>
      <p:sp>
        <p:nvSpPr>
          <p:cNvPr id="56" name="矩形 55"/>
          <p:cNvSpPr/>
          <p:nvPr/>
        </p:nvSpPr>
        <p:spPr>
          <a:xfrm>
            <a:off x="7945885" y="3107529"/>
            <a:ext cx="1125149"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noFill/>
            </a:endParaRPr>
          </a:p>
        </p:txBody>
      </p:sp>
      <p:sp>
        <p:nvSpPr>
          <p:cNvPr id="57" name="TextBox 56"/>
          <p:cNvSpPr txBox="1"/>
          <p:nvPr/>
        </p:nvSpPr>
        <p:spPr>
          <a:xfrm>
            <a:off x="7892305" y="2893215"/>
            <a:ext cx="803678" cy="230832"/>
          </a:xfrm>
          <a:prstGeom prst="rect">
            <a:avLst/>
          </a:prstGeom>
          <a:noFill/>
        </p:spPr>
        <p:txBody>
          <a:bodyPr wrap="square" rtlCol="0">
            <a:spAutoFit/>
          </a:bodyPr>
          <a:lstStyle/>
          <a:p>
            <a:r>
              <a:rPr lang="en-US" altLang="zh-CN" sz="900" dirty="0" err="1"/>
              <a:t>Redis</a:t>
            </a:r>
            <a:endParaRPr lang="zh-CN" altLang="en-US" sz="900" dirty="0"/>
          </a:p>
        </p:txBody>
      </p:sp>
      <p:sp>
        <p:nvSpPr>
          <p:cNvPr id="58" name="圆柱形 57"/>
          <p:cNvSpPr/>
          <p:nvPr/>
        </p:nvSpPr>
        <p:spPr>
          <a:xfrm>
            <a:off x="7410099" y="4018363"/>
            <a:ext cx="803678" cy="803678"/>
          </a:xfrm>
          <a:prstGeom prst="can">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TextBox 58"/>
          <p:cNvSpPr txBox="1"/>
          <p:nvPr/>
        </p:nvSpPr>
        <p:spPr>
          <a:xfrm>
            <a:off x="7624413" y="4018364"/>
            <a:ext cx="375050" cy="369332"/>
          </a:xfrm>
          <a:prstGeom prst="rect">
            <a:avLst/>
          </a:prstGeom>
          <a:noFill/>
        </p:spPr>
        <p:txBody>
          <a:bodyPr wrap="square" rtlCol="0">
            <a:spAutoFit/>
          </a:bodyPr>
          <a:lstStyle/>
          <a:p>
            <a:r>
              <a:rPr lang="en-US" altLang="zh-CN" sz="900" dirty="0"/>
              <a:t>Disk</a:t>
            </a:r>
            <a:endParaRPr lang="zh-CN" altLang="en-US" sz="900" dirty="0"/>
          </a:p>
        </p:txBody>
      </p:sp>
      <p:sp>
        <p:nvSpPr>
          <p:cNvPr id="63" name="矩形 62"/>
          <p:cNvSpPr/>
          <p:nvPr/>
        </p:nvSpPr>
        <p:spPr>
          <a:xfrm>
            <a:off x="7945884" y="3107529"/>
            <a:ext cx="375050" cy="214314"/>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grpSp>
        <p:nvGrpSpPr>
          <p:cNvPr id="42" name="组合 41"/>
          <p:cNvGrpSpPr/>
          <p:nvPr/>
        </p:nvGrpSpPr>
        <p:grpSpPr>
          <a:xfrm>
            <a:off x="8535248" y="2678305"/>
            <a:ext cx="696521" cy="429224"/>
            <a:chOff x="8882082" y="2428074"/>
            <a:chExt cx="928694" cy="572298"/>
          </a:xfrm>
        </p:grpSpPr>
        <p:grpSp>
          <p:nvGrpSpPr>
            <p:cNvPr id="60" name="组合 59"/>
            <p:cNvGrpSpPr/>
            <p:nvPr/>
          </p:nvGrpSpPr>
          <p:grpSpPr>
            <a:xfrm>
              <a:off x="8882082" y="2428074"/>
              <a:ext cx="571504" cy="571504"/>
              <a:chOff x="1381092" y="2429662"/>
              <a:chExt cx="571504" cy="571504"/>
            </a:xfrm>
          </p:grpSpPr>
          <p:cxnSp>
            <p:nvCxnSpPr>
              <p:cNvPr id="61" name="直接箭头连接符 60"/>
              <p:cNvCxnSpPr/>
              <p:nvPr/>
            </p:nvCxnSpPr>
            <p:spPr>
              <a:xfrm rot="5400000">
                <a:off x="1166778" y="271462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381092" y="2524449"/>
                <a:ext cx="571504" cy="292388"/>
              </a:xfrm>
              <a:prstGeom prst="rect">
                <a:avLst/>
              </a:prstGeom>
              <a:noFill/>
            </p:spPr>
            <p:txBody>
              <a:bodyPr wrap="square" rtlCol="0">
                <a:spAutoFit/>
              </a:bodyPr>
              <a:lstStyle/>
              <a:p>
                <a:r>
                  <a:rPr lang="en-US" altLang="zh-CN" sz="825" dirty="0"/>
                  <a:t>Write</a:t>
                </a:r>
                <a:endParaRPr lang="zh-CN" altLang="en-US" sz="825" dirty="0"/>
              </a:p>
            </p:txBody>
          </p:sp>
        </p:grpSp>
        <p:grpSp>
          <p:nvGrpSpPr>
            <p:cNvPr id="64" name="组合 63"/>
            <p:cNvGrpSpPr/>
            <p:nvPr/>
          </p:nvGrpSpPr>
          <p:grpSpPr>
            <a:xfrm>
              <a:off x="9382148" y="2428074"/>
              <a:ext cx="428628" cy="572298"/>
              <a:chOff x="1523968" y="2428868"/>
              <a:chExt cx="428628" cy="572298"/>
            </a:xfrm>
          </p:grpSpPr>
          <p:cxnSp>
            <p:nvCxnSpPr>
              <p:cNvPr id="65" name="直接箭头连接符 64"/>
              <p:cNvCxnSpPr/>
              <p:nvPr/>
            </p:nvCxnSpPr>
            <p:spPr>
              <a:xfrm rot="5400000" flipH="1" flipV="1">
                <a:off x="1308860" y="2714620"/>
                <a:ext cx="57229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523968" y="2524448"/>
                <a:ext cx="428628" cy="292388"/>
              </a:xfrm>
              <a:prstGeom prst="rect">
                <a:avLst/>
              </a:prstGeom>
              <a:noFill/>
            </p:spPr>
            <p:txBody>
              <a:bodyPr wrap="square" rtlCol="0">
                <a:spAutoFit/>
              </a:bodyPr>
              <a:lstStyle/>
              <a:p>
                <a:r>
                  <a:rPr lang="en-US" altLang="zh-CN" sz="825" dirty="0"/>
                  <a:t>OK</a:t>
                </a:r>
                <a:endParaRPr lang="zh-CN" altLang="en-US" sz="825" dirty="0"/>
              </a:p>
            </p:txBody>
          </p:sp>
        </p:grpSp>
      </p:grpSp>
      <p:sp>
        <p:nvSpPr>
          <p:cNvPr id="67" name="圆柱形 66"/>
          <p:cNvSpPr/>
          <p:nvPr/>
        </p:nvSpPr>
        <p:spPr>
          <a:xfrm>
            <a:off x="8642404" y="4018363"/>
            <a:ext cx="803678" cy="803678"/>
          </a:xfrm>
          <a:prstGeom prst="can">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TextBox 67"/>
          <p:cNvSpPr txBox="1"/>
          <p:nvPr/>
        </p:nvSpPr>
        <p:spPr>
          <a:xfrm>
            <a:off x="8856718" y="4018364"/>
            <a:ext cx="375050" cy="369332"/>
          </a:xfrm>
          <a:prstGeom prst="rect">
            <a:avLst/>
          </a:prstGeom>
          <a:noFill/>
        </p:spPr>
        <p:txBody>
          <a:bodyPr wrap="square" rtlCol="0">
            <a:spAutoFit/>
          </a:bodyPr>
          <a:lstStyle/>
          <a:p>
            <a:r>
              <a:rPr lang="en-US" altLang="zh-CN" sz="900" dirty="0"/>
              <a:t>Disk</a:t>
            </a:r>
            <a:endParaRPr lang="zh-CN" altLang="en-US" sz="900" dirty="0"/>
          </a:p>
        </p:txBody>
      </p:sp>
      <p:sp>
        <p:nvSpPr>
          <p:cNvPr id="39" name="矩形 38"/>
          <p:cNvSpPr/>
          <p:nvPr/>
        </p:nvSpPr>
        <p:spPr>
          <a:xfrm>
            <a:off x="8320933" y="3107529"/>
            <a:ext cx="375050" cy="214314"/>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43" name="矩形 42"/>
          <p:cNvSpPr/>
          <p:nvPr/>
        </p:nvSpPr>
        <p:spPr>
          <a:xfrm>
            <a:off x="8695983" y="3107529"/>
            <a:ext cx="375050" cy="214314"/>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44" name="矩形 43"/>
          <p:cNvSpPr/>
          <p:nvPr/>
        </p:nvSpPr>
        <p:spPr>
          <a:xfrm>
            <a:off x="7945884" y="3321843"/>
            <a:ext cx="375050" cy="214314"/>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45" name="矩形 44"/>
          <p:cNvSpPr/>
          <p:nvPr/>
        </p:nvSpPr>
        <p:spPr>
          <a:xfrm>
            <a:off x="8320933" y="3321843"/>
            <a:ext cx="375050" cy="214314"/>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46" name="矩形 45"/>
          <p:cNvSpPr/>
          <p:nvPr/>
        </p:nvSpPr>
        <p:spPr>
          <a:xfrm>
            <a:off x="8695983" y="3321843"/>
            <a:ext cx="375050" cy="214314"/>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pic>
        <p:nvPicPr>
          <p:cNvPr id="47" name="Picture 5" descr="C:\Users\wenhui\AppData\Local\Microsoft\Windows\Temporary Internet Files\Content.IE5\Z2RBW2B0\1086321650-545ada8931db5_big64[1].png"/>
          <p:cNvPicPr>
            <a:picLocks noChangeAspect="1" noChangeArrowheads="1"/>
          </p:cNvPicPr>
          <p:nvPr/>
        </p:nvPicPr>
        <p:blipFill>
          <a:blip r:embed="rId3"/>
          <a:srcRect/>
          <a:stretch>
            <a:fillRect/>
          </a:stretch>
        </p:blipFill>
        <p:spPr bwMode="auto">
          <a:xfrm>
            <a:off x="8803140" y="3804050"/>
            <a:ext cx="457200" cy="457200"/>
          </a:xfrm>
          <a:prstGeom prst="rect">
            <a:avLst/>
          </a:prstGeom>
          <a:noFill/>
        </p:spPr>
      </p:pic>
      <p:cxnSp>
        <p:nvCxnSpPr>
          <p:cNvPr id="48" name="直接箭头连接符 47"/>
          <p:cNvCxnSpPr/>
          <p:nvPr/>
        </p:nvCxnSpPr>
        <p:spPr>
          <a:xfrm rot="5400000">
            <a:off x="8374512" y="2875110"/>
            <a:ext cx="428628" cy="119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535248" y="2732481"/>
            <a:ext cx="428628" cy="219291"/>
          </a:xfrm>
          <a:prstGeom prst="rect">
            <a:avLst/>
          </a:prstGeom>
          <a:solidFill>
            <a:srgbClr val="FF0000"/>
          </a:solidFill>
          <a:ln>
            <a:solidFill>
              <a:srgbClr val="FF0000"/>
            </a:solidFill>
          </a:ln>
        </p:spPr>
        <p:txBody>
          <a:bodyPr wrap="square" rtlCol="0">
            <a:spAutoFit/>
          </a:bodyPr>
          <a:lstStyle/>
          <a:p>
            <a:r>
              <a:rPr lang="en-US" altLang="zh-CN" sz="825" dirty="0"/>
              <a:t>Write</a:t>
            </a:r>
            <a:endParaRPr lang="zh-CN" altLang="en-US" sz="825" dirty="0"/>
          </a:p>
        </p:txBody>
      </p:sp>
      <p:sp>
        <p:nvSpPr>
          <p:cNvPr id="50" name="内容占位符 2"/>
          <p:cNvSpPr txBox="1">
            <a:spLocks/>
          </p:cNvSpPr>
          <p:nvPr/>
        </p:nvSpPr>
        <p:spPr bwMode="auto">
          <a:xfrm>
            <a:off x="3875078" y="1798830"/>
            <a:ext cx="1490489"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1575" dirty="0">
                <a:solidFill>
                  <a:srgbClr val="0088EE"/>
                </a:solidFill>
              </a:rPr>
              <a:t>时钟不一致</a:t>
            </a:r>
            <a:endParaRPr lang="en-US" altLang="zh-CN" sz="1575" dirty="0">
              <a:solidFill>
                <a:srgbClr val="0088EE"/>
              </a:solidFill>
            </a:endParaRPr>
          </a:p>
        </p:txBody>
      </p:sp>
      <p:sp>
        <p:nvSpPr>
          <p:cNvPr id="51" name="内容占位符 2"/>
          <p:cNvSpPr txBox="1">
            <a:spLocks/>
          </p:cNvSpPr>
          <p:nvPr/>
        </p:nvSpPr>
        <p:spPr bwMode="auto">
          <a:xfrm>
            <a:off x="7944043" y="1600636"/>
            <a:ext cx="1039927"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1575" dirty="0">
                <a:solidFill>
                  <a:srgbClr val="0088EE"/>
                </a:solidFill>
              </a:rPr>
              <a:t>机器死机</a:t>
            </a:r>
            <a:endParaRPr lang="en-US" altLang="zh-CN" sz="1575" dirty="0">
              <a:solidFill>
                <a:srgbClr val="0088EE"/>
              </a:solidFill>
            </a:endParaRPr>
          </a:p>
        </p:txBody>
      </p:sp>
      <p:sp>
        <p:nvSpPr>
          <p:cNvPr id="3" name="文本框 2"/>
          <p:cNvSpPr txBox="1"/>
          <p:nvPr/>
        </p:nvSpPr>
        <p:spPr>
          <a:xfrm>
            <a:off x="1991544" y="404665"/>
            <a:ext cx="7668852" cy="584775"/>
          </a:xfrm>
          <a:prstGeom prst="rect">
            <a:avLst/>
          </a:prstGeom>
          <a:noFill/>
        </p:spPr>
        <p:txBody>
          <a:bodyPr wrap="square" rtlCol="0">
            <a:spAutoFit/>
          </a:bodyPr>
          <a:lstStyle/>
          <a:p>
            <a:r>
              <a:rPr lang="zh-CN" altLang="en-US" sz="3200" dirty="0"/>
              <a:t>小概率事件</a:t>
            </a:r>
            <a:r>
              <a:rPr lang="en-US" altLang="zh-CN" sz="3200" dirty="0"/>
              <a:t>-</a:t>
            </a:r>
            <a:r>
              <a:rPr lang="zh-CN" altLang="en-US" sz="3200" dirty="0"/>
              <a:t>系统异常</a:t>
            </a:r>
          </a:p>
        </p:txBody>
      </p:sp>
    </p:spTree>
    <p:extLst>
      <p:ext uri="{BB962C8B-B14F-4D97-AF65-F5344CB8AC3E}">
        <p14:creationId xmlns:p14="http://schemas.microsoft.com/office/powerpoint/2010/main" val="702723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par>
                          <p:cTn id="18" fill="hold">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blinds(horizontal)">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linds(horizontal)">
                                      <p:cBhvr>
                                        <p:cTn id="26" dur="500"/>
                                        <p:tgtEl>
                                          <p:spTgt spid="42"/>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blinds(horizontal)">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linds(horizontal)">
                                      <p:cBhvr>
                                        <p:cTn id="35" dur="500"/>
                                        <p:tgtEl>
                                          <p:spTgt spid="42"/>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blinds(horizontal)">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blinds(horizontal)">
                                      <p:cBhvr>
                                        <p:cTn id="44" dur="500"/>
                                        <p:tgtEl>
                                          <p:spTgt spid="42"/>
                                        </p:tgtEl>
                                      </p:cBhvr>
                                    </p:animEffec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43">
                                            <p:txEl>
                                              <p:charRg st="4294967295" end="4294967295"/>
                                            </p:txEl>
                                          </p:spTgt>
                                        </p:tgtEl>
                                        <p:attrNameLst>
                                          <p:attrName>style.visibility</p:attrName>
                                        </p:attrNameLst>
                                      </p:cBhvr>
                                      <p:to>
                                        <p:strVal val="visible"/>
                                      </p:to>
                                    </p:set>
                                    <p:animEffect transition="in" filter="blinds(horizontal)">
                                      <p:cBhvr>
                                        <p:cTn id="48" dur="500"/>
                                        <p:tgtEl>
                                          <p:spTgt spid="43">
                                            <p:txEl>
                                              <p:charRg st="4294967295" end="429496729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blinds(horizontal)">
                                      <p:cBhvr>
                                        <p:cTn id="53" dur="500"/>
                                        <p:tgtEl>
                                          <p:spTgt spid="42"/>
                                        </p:tgtEl>
                                      </p:cBhvr>
                                    </p:animEffect>
                                  </p:childTnLst>
                                </p:cTn>
                              </p:par>
                            </p:childTnLst>
                          </p:cTn>
                        </p:par>
                        <p:par>
                          <p:cTn id="54" fill="hold">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linds(horizontal)">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blinds(horizontal)">
                                      <p:cBhvr>
                                        <p:cTn id="62" dur="500"/>
                                        <p:tgtEl>
                                          <p:spTgt spid="42"/>
                                        </p:tgtEl>
                                      </p:cBhvr>
                                    </p:animEffec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blinds(horizontal)">
                                      <p:cBhvr>
                                        <p:cTn id="66" dur="500"/>
                                        <p:tgtEl>
                                          <p:spTgt spid="45"/>
                                        </p:tgtEl>
                                      </p:cBhvr>
                                    </p:animEffect>
                                  </p:childTnLst>
                                </p:cTn>
                              </p:par>
                            </p:childTnLst>
                          </p:cTn>
                        </p:par>
                        <p:par>
                          <p:cTn id="67" fill="hold">
                            <p:stCondLst>
                              <p:cond delay="1000"/>
                            </p:stCondLst>
                            <p:childTnLst>
                              <p:par>
                                <p:cTn id="68" presetID="3" presetClass="entr" presetSubtype="1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blinds(horizontal)">
                                      <p:cBhvr>
                                        <p:cTn id="70" dur="500"/>
                                        <p:tgtEl>
                                          <p:spTgt spid="46"/>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 0 C 0 0 -0.02708 0.10802 -0.05416 0.21628 " pathEditMode="relative" ptsTypes="aA">
                                      <p:cBhvr>
                                        <p:cTn id="74" dur="2000" fill="hold"/>
                                        <p:tgtEl>
                                          <p:spTgt spid="63"/>
                                        </p:tgtEl>
                                        <p:attrNameLst>
                                          <p:attrName>ppt_x</p:attrName>
                                          <p:attrName>ppt_y</p:attrName>
                                        </p:attrNameLst>
                                      </p:cBhvr>
                                    </p:animMotion>
                                  </p:childTnLst>
                                </p:cTn>
                              </p:par>
                              <p:par>
                                <p:cTn id="75" presetID="0" presetClass="path" presetSubtype="0" accel="50000" decel="50000" fill="hold" grpId="1" nodeType="withEffect">
                                  <p:stCondLst>
                                    <p:cond delay="0"/>
                                  </p:stCondLst>
                                  <p:childTnLst>
                                    <p:animMotion origin="layout" path="M 0 0 C 0 0 -0.02708 0.10802 -0.05416 0.21628 " pathEditMode="relative" ptsTypes="aA">
                                      <p:cBhvr>
                                        <p:cTn id="76" dur="2000" fill="hold"/>
                                        <p:tgtEl>
                                          <p:spTgt spid="44"/>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1" nodeType="clickEffect">
                                  <p:stCondLst>
                                    <p:cond delay="0"/>
                                  </p:stCondLst>
                                  <p:childTnLst>
                                    <p:animMotion origin="layout" path="M 0 0 C 0 0 0.01523 0.05852 0.03046 0.11728 " pathEditMode="relative" ptsTypes="aA">
                                      <p:cBhvr>
                                        <p:cTn id="80" dur="2000" fill="hold"/>
                                        <p:tgtEl>
                                          <p:spTgt spid="39"/>
                                        </p:tgtEl>
                                        <p:attrNameLst>
                                          <p:attrName>ppt_x</p:attrName>
                                          <p:attrName>ppt_y</p:attrName>
                                        </p:attrNameLst>
                                      </p:cBhvr>
                                    </p:animMotion>
                                  </p:childTnLst>
                                </p:cTn>
                              </p:par>
                              <p:par>
                                <p:cTn id="81" presetID="0" presetClass="path" presetSubtype="0" accel="50000" decel="50000" fill="hold" grpId="1" nodeType="withEffect">
                                  <p:stCondLst>
                                    <p:cond delay="0"/>
                                  </p:stCondLst>
                                  <p:childTnLst>
                                    <p:animMotion origin="layout" path="M 0 0 C 0 0 0.01523 0.05852 0.03046 0.11728 " pathEditMode="relative" ptsTypes="aA">
                                      <p:cBhvr>
                                        <p:cTn id="82" dur="2000" fill="hold"/>
                                        <p:tgtEl>
                                          <p:spTgt spid="45"/>
                                        </p:tgtEl>
                                        <p:attrNameLst>
                                          <p:attrName>ppt_x</p:attrName>
                                          <p:attrName>ppt_y</p:attrName>
                                        </p:attrNameLst>
                                      </p:cBhvr>
                                    </p:animMotion>
                                  </p:childTnLst>
                                </p:cTn>
                              </p:par>
                              <p:par>
                                <p:cTn id="83" presetID="0" presetClass="path" presetSubtype="0" accel="50000" decel="50000" fill="hold" grpId="0" nodeType="withEffect">
                                  <p:stCondLst>
                                    <p:cond delay="0"/>
                                  </p:stCondLst>
                                  <p:childTnLst>
                                    <p:animMotion origin="layout" path="M 0 0 C 0 0 0.01523 0.05852 0.03046 0.11728 " pathEditMode="relative" ptsTypes="aA">
                                      <p:cBhvr>
                                        <p:cTn id="84" dur="2000" fill="hold"/>
                                        <p:tgtEl>
                                          <p:spTgt spid="46"/>
                                        </p:tgtEl>
                                        <p:attrNameLst>
                                          <p:attrName>ppt_x</p:attrName>
                                          <p:attrName>ppt_y</p:attrName>
                                        </p:attrNameLst>
                                      </p:cBhvr>
                                    </p:animMotion>
                                  </p:childTnLst>
                                </p:cTn>
                              </p:par>
                            </p:childTnLst>
                          </p:cTn>
                        </p:par>
                        <p:par>
                          <p:cTn id="85" fill="hold">
                            <p:stCondLst>
                              <p:cond delay="2000"/>
                            </p:stCondLst>
                            <p:childTnLst>
                              <p:par>
                                <p:cTn id="86" presetID="2" presetClass="entr" presetSubtype="1" fill="hold"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additive="base">
                                        <p:cTn id="88" dur="500" fill="hold"/>
                                        <p:tgtEl>
                                          <p:spTgt spid="47"/>
                                        </p:tgtEl>
                                        <p:attrNameLst>
                                          <p:attrName>ppt_x</p:attrName>
                                        </p:attrNameLst>
                                      </p:cBhvr>
                                      <p:tavLst>
                                        <p:tav tm="0">
                                          <p:val>
                                            <p:strVal val="#ppt_x"/>
                                          </p:val>
                                        </p:tav>
                                        <p:tav tm="100000">
                                          <p:val>
                                            <p:strVal val="#ppt_x"/>
                                          </p:val>
                                        </p:tav>
                                      </p:tavLst>
                                    </p:anim>
                                    <p:anim calcmode="lin" valueType="num">
                                      <p:cBhvr additive="base">
                                        <p:cTn id="89"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nodeType="clickEffect">
                                  <p:stCondLst>
                                    <p:cond delay="0"/>
                                  </p:stCondLst>
                                  <p:childTnLst>
                                    <p:animEffect transition="out" filter="blinds(horizontal)">
                                      <p:cBhvr>
                                        <p:cTn id="93" dur="500"/>
                                        <p:tgtEl>
                                          <p:spTgt spid="42"/>
                                        </p:tgtEl>
                                      </p:cBhvr>
                                    </p:animEffect>
                                    <p:set>
                                      <p:cBhvr>
                                        <p:cTn id="94" dur="1" fill="hold">
                                          <p:stCondLst>
                                            <p:cond delay="499"/>
                                          </p:stCondLst>
                                        </p:cTn>
                                        <p:tgtEl>
                                          <p:spTgt spid="4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blinds(horizontal)">
                                      <p:cBhvr>
                                        <p:cTn id="99" dur="500"/>
                                        <p:tgtEl>
                                          <p:spTgt spid="48"/>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blinds(horizontal)">
                                      <p:cBhvr>
                                        <p:cTn id="10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63" grpId="0" animBg="1"/>
      <p:bldP spid="63" grpId="1" animBg="1"/>
      <p:bldP spid="39" grpId="0" animBg="1"/>
      <p:bldP spid="39" grpId="1" animBg="1"/>
      <p:bldP spid="43" grpId="0"/>
      <p:bldP spid="44" grpId="0" animBg="1"/>
      <p:bldP spid="44" grpId="1" animBg="1"/>
      <p:bldP spid="45" grpId="0" animBg="1"/>
      <p:bldP spid="45" grpId="1" animBg="1"/>
      <p:bldP spid="46" grpId="0" animBg="1"/>
      <p:bldP spid="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直接连接符 89"/>
          <p:cNvCxnSpPr/>
          <p:nvPr/>
        </p:nvCxnSpPr>
        <p:spPr>
          <a:xfrm>
            <a:off x="2131191" y="1928803"/>
            <a:ext cx="7715304" cy="11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077613" y="2678902"/>
            <a:ext cx="7768883" cy="119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2077613" y="2303853"/>
            <a:ext cx="7768883" cy="1191"/>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2131191" y="3214686"/>
            <a:ext cx="1714512" cy="251819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4"/>
          <p:cNvSpPr txBox="1"/>
          <p:nvPr/>
        </p:nvSpPr>
        <p:spPr>
          <a:xfrm>
            <a:off x="2192424" y="3161107"/>
            <a:ext cx="1224652" cy="300082"/>
          </a:xfrm>
          <a:prstGeom prst="rect">
            <a:avLst/>
          </a:prstGeom>
          <a:noFill/>
        </p:spPr>
        <p:txBody>
          <a:bodyPr wrap="square" rtlCol="0">
            <a:spAutoFit/>
          </a:bodyPr>
          <a:lstStyle/>
          <a:p>
            <a:r>
              <a:rPr lang="en-US" altLang="zh-CN" sz="1350" dirty="0"/>
              <a:t>Machine</a:t>
            </a:r>
            <a:endParaRPr lang="zh-CN" altLang="en-US" sz="1350" dirty="0"/>
          </a:p>
        </p:txBody>
      </p:sp>
      <p:grpSp>
        <p:nvGrpSpPr>
          <p:cNvPr id="102" name="组合 101"/>
          <p:cNvGrpSpPr/>
          <p:nvPr/>
        </p:nvGrpSpPr>
        <p:grpSpPr>
          <a:xfrm>
            <a:off x="2184770" y="3429001"/>
            <a:ext cx="1553777" cy="1130126"/>
            <a:chOff x="881026" y="3500438"/>
            <a:chExt cx="2071702" cy="1506834"/>
          </a:xfrm>
        </p:grpSpPr>
        <p:sp>
          <p:nvSpPr>
            <p:cNvPr id="10" name="矩形 9"/>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9" name="组合 18"/>
            <p:cNvGrpSpPr/>
            <p:nvPr/>
          </p:nvGrpSpPr>
          <p:grpSpPr>
            <a:xfrm>
              <a:off x="1952596" y="3643314"/>
              <a:ext cx="928694" cy="1363958"/>
              <a:chOff x="5738810" y="2357430"/>
              <a:chExt cx="928694" cy="1363958"/>
            </a:xfrm>
          </p:grpSpPr>
          <p:sp>
            <p:nvSpPr>
              <p:cNvPr id="20" name="TextBox 19"/>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MEM40%</a:t>
                </a:r>
                <a:endParaRPr lang="zh-CN" altLang="en-US" sz="825" dirty="0">
                  <a:solidFill>
                    <a:srgbClr val="009900"/>
                  </a:solidFill>
                </a:endParaRPr>
              </a:p>
            </p:txBody>
          </p:sp>
          <p:sp>
            <p:nvSpPr>
              <p:cNvPr id="21" name="矩形 20"/>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矩形 24"/>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6" name="圆柱形 5"/>
          <p:cNvSpPr/>
          <p:nvPr/>
        </p:nvSpPr>
        <p:spPr>
          <a:xfrm>
            <a:off x="2212836" y="4554149"/>
            <a:ext cx="1551225" cy="1125149"/>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5" name="圆角矩形 104"/>
          <p:cNvSpPr/>
          <p:nvPr/>
        </p:nvSpPr>
        <p:spPr>
          <a:xfrm>
            <a:off x="4113596" y="3214686"/>
            <a:ext cx="1714512" cy="251819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6" name="TextBox 105"/>
          <p:cNvSpPr txBox="1"/>
          <p:nvPr/>
        </p:nvSpPr>
        <p:spPr>
          <a:xfrm>
            <a:off x="4174828" y="3161107"/>
            <a:ext cx="1224652" cy="300082"/>
          </a:xfrm>
          <a:prstGeom prst="rect">
            <a:avLst/>
          </a:prstGeom>
          <a:noFill/>
        </p:spPr>
        <p:txBody>
          <a:bodyPr wrap="square" rtlCol="0">
            <a:spAutoFit/>
          </a:bodyPr>
          <a:lstStyle/>
          <a:p>
            <a:r>
              <a:rPr lang="en-US" altLang="zh-CN" sz="1350" dirty="0"/>
              <a:t>Machine</a:t>
            </a:r>
            <a:endParaRPr lang="zh-CN" altLang="en-US" sz="1350" dirty="0"/>
          </a:p>
        </p:txBody>
      </p:sp>
      <p:grpSp>
        <p:nvGrpSpPr>
          <p:cNvPr id="107" name="组合 101"/>
          <p:cNvGrpSpPr/>
          <p:nvPr/>
        </p:nvGrpSpPr>
        <p:grpSpPr>
          <a:xfrm>
            <a:off x="4167175" y="3429001"/>
            <a:ext cx="1553777" cy="1130126"/>
            <a:chOff x="881026" y="3500438"/>
            <a:chExt cx="2071702" cy="1506834"/>
          </a:xfrm>
        </p:grpSpPr>
        <p:sp>
          <p:nvSpPr>
            <p:cNvPr id="117" name="矩形 116"/>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18" name="组合 17"/>
            <p:cNvGrpSpPr/>
            <p:nvPr/>
          </p:nvGrpSpPr>
          <p:grpSpPr>
            <a:xfrm>
              <a:off x="952464" y="3643314"/>
              <a:ext cx="928694" cy="1363958"/>
              <a:chOff x="5738810" y="2357430"/>
              <a:chExt cx="928694" cy="1363958"/>
            </a:xfrm>
          </p:grpSpPr>
          <p:sp>
            <p:nvSpPr>
              <p:cNvPr id="126" name="TextBox 125"/>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CPU40%</a:t>
                </a:r>
                <a:endParaRPr lang="zh-CN" altLang="en-US" sz="825" dirty="0">
                  <a:solidFill>
                    <a:srgbClr val="009900"/>
                  </a:solidFill>
                </a:endParaRPr>
              </a:p>
            </p:txBody>
          </p:sp>
          <p:sp>
            <p:nvSpPr>
              <p:cNvPr id="127" name="矩形 126"/>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8" name="矩形 127"/>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9" name="矩形 128"/>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0" name="矩形 15"/>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1" name="矩形 16"/>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9" name="组合 18"/>
            <p:cNvGrpSpPr/>
            <p:nvPr/>
          </p:nvGrpSpPr>
          <p:grpSpPr>
            <a:xfrm>
              <a:off x="1952596" y="3643314"/>
              <a:ext cx="928694" cy="1363958"/>
              <a:chOff x="5738810" y="2357430"/>
              <a:chExt cx="928694" cy="1363958"/>
            </a:xfrm>
          </p:grpSpPr>
          <p:sp>
            <p:nvSpPr>
              <p:cNvPr id="120" name="TextBox 119"/>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MEM40%</a:t>
                </a:r>
                <a:endParaRPr lang="zh-CN" altLang="en-US" sz="825" dirty="0">
                  <a:solidFill>
                    <a:srgbClr val="009900"/>
                  </a:solidFill>
                </a:endParaRPr>
              </a:p>
            </p:txBody>
          </p:sp>
          <p:sp>
            <p:nvSpPr>
              <p:cNvPr id="121" name="矩形 120"/>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2" name="矩形 121"/>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3" name="矩形 122"/>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4" name="矩形 123"/>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5" name="矩形 124"/>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09" name="圆柱形 5"/>
          <p:cNvSpPr/>
          <p:nvPr/>
        </p:nvSpPr>
        <p:spPr>
          <a:xfrm>
            <a:off x="4195240" y="4554149"/>
            <a:ext cx="1551225" cy="1125149"/>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3" name="圆角矩形 132"/>
          <p:cNvSpPr/>
          <p:nvPr/>
        </p:nvSpPr>
        <p:spPr>
          <a:xfrm>
            <a:off x="6203157" y="3214686"/>
            <a:ext cx="1714512" cy="251819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4" name="TextBox 133"/>
          <p:cNvSpPr txBox="1"/>
          <p:nvPr/>
        </p:nvSpPr>
        <p:spPr>
          <a:xfrm>
            <a:off x="6264390" y="3161107"/>
            <a:ext cx="1224652" cy="300082"/>
          </a:xfrm>
          <a:prstGeom prst="rect">
            <a:avLst/>
          </a:prstGeom>
          <a:noFill/>
        </p:spPr>
        <p:txBody>
          <a:bodyPr wrap="square" rtlCol="0">
            <a:spAutoFit/>
          </a:bodyPr>
          <a:lstStyle/>
          <a:p>
            <a:r>
              <a:rPr lang="en-US" altLang="zh-CN" sz="1350" dirty="0"/>
              <a:t>Machine</a:t>
            </a:r>
            <a:endParaRPr lang="zh-CN" altLang="en-US" sz="1350" dirty="0"/>
          </a:p>
        </p:txBody>
      </p:sp>
      <p:grpSp>
        <p:nvGrpSpPr>
          <p:cNvPr id="135" name="组合 101"/>
          <p:cNvGrpSpPr/>
          <p:nvPr/>
        </p:nvGrpSpPr>
        <p:grpSpPr>
          <a:xfrm>
            <a:off x="6256736" y="3429001"/>
            <a:ext cx="1553777" cy="1130126"/>
            <a:chOff x="881026" y="3500438"/>
            <a:chExt cx="2071702" cy="1506834"/>
          </a:xfrm>
        </p:grpSpPr>
        <p:sp>
          <p:nvSpPr>
            <p:cNvPr id="145" name="矩形 144"/>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6" name="组合 17"/>
            <p:cNvGrpSpPr/>
            <p:nvPr/>
          </p:nvGrpSpPr>
          <p:grpSpPr>
            <a:xfrm>
              <a:off x="952464" y="3643314"/>
              <a:ext cx="928694" cy="1363958"/>
              <a:chOff x="5738810" y="2357430"/>
              <a:chExt cx="928694" cy="1363958"/>
            </a:xfrm>
          </p:grpSpPr>
          <p:sp>
            <p:nvSpPr>
              <p:cNvPr id="154" name="TextBox 153"/>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CPU40%</a:t>
                </a:r>
                <a:endParaRPr lang="zh-CN" altLang="en-US" sz="825" dirty="0">
                  <a:solidFill>
                    <a:srgbClr val="009900"/>
                  </a:solidFill>
                </a:endParaRPr>
              </a:p>
            </p:txBody>
          </p:sp>
          <p:sp>
            <p:nvSpPr>
              <p:cNvPr id="155" name="矩形 154"/>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6" name="矩形 155"/>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7" name="矩形 156"/>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8" name="矩形 15"/>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9" name="矩形 16"/>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47" name="组合 18"/>
            <p:cNvGrpSpPr/>
            <p:nvPr/>
          </p:nvGrpSpPr>
          <p:grpSpPr>
            <a:xfrm>
              <a:off x="1952596" y="3643314"/>
              <a:ext cx="928694" cy="1363958"/>
              <a:chOff x="5738810" y="2357430"/>
              <a:chExt cx="928694" cy="1363958"/>
            </a:xfrm>
          </p:grpSpPr>
          <p:sp>
            <p:nvSpPr>
              <p:cNvPr id="148" name="TextBox 147"/>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MEM40%</a:t>
                </a:r>
                <a:endParaRPr lang="zh-CN" altLang="en-US" sz="825" dirty="0">
                  <a:solidFill>
                    <a:srgbClr val="009900"/>
                  </a:solidFill>
                </a:endParaRPr>
              </a:p>
            </p:txBody>
          </p:sp>
          <p:sp>
            <p:nvSpPr>
              <p:cNvPr id="149" name="矩形 148"/>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0" name="矩形 149"/>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1" name="矩形 150"/>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矩形 151"/>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37" name="圆柱形 5"/>
          <p:cNvSpPr/>
          <p:nvPr/>
        </p:nvSpPr>
        <p:spPr>
          <a:xfrm>
            <a:off x="6284802" y="4554149"/>
            <a:ext cx="1551225" cy="1125149"/>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圆角矩形 160"/>
          <p:cNvSpPr/>
          <p:nvPr/>
        </p:nvSpPr>
        <p:spPr>
          <a:xfrm>
            <a:off x="8185562" y="3214686"/>
            <a:ext cx="1714512" cy="251819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2" name="TextBox 161"/>
          <p:cNvSpPr txBox="1"/>
          <p:nvPr/>
        </p:nvSpPr>
        <p:spPr>
          <a:xfrm>
            <a:off x="8246794" y="3161107"/>
            <a:ext cx="1224652" cy="300082"/>
          </a:xfrm>
          <a:prstGeom prst="rect">
            <a:avLst/>
          </a:prstGeom>
          <a:noFill/>
        </p:spPr>
        <p:txBody>
          <a:bodyPr wrap="square" rtlCol="0">
            <a:spAutoFit/>
          </a:bodyPr>
          <a:lstStyle/>
          <a:p>
            <a:r>
              <a:rPr lang="en-US" altLang="zh-CN" sz="1350" dirty="0"/>
              <a:t>Machine</a:t>
            </a:r>
            <a:endParaRPr lang="zh-CN" altLang="en-US" sz="1350" dirty="0"/>
          </a:p>
        </p:txBody>
      </p:sp>
      <p:grpSp>
        <p:nvGrpSpPr>
          <p:cNvPr id="163" name="组合 101"/>
          <p:cNvGrpSpPr/>
          <p:nvPr/>
        </p:nvGrpSpPr>
        <p:grpSpPr>
          <a:xfrm>
            <a:off x="8239141" y="3429001"/>
            <a:ext cx="1553777" cy="1130126"/>
            <a:chOff x="881026" y="3500438"/>
            <a:chExt cx="2071702" cy="1506834"/>
          </a:xfrm>
        </p:grpSpPr>
        <p:sp>
          <p:nvSpPr>
            <p:cNvPr id="173" name="矩形 172"/>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74" name="组合 17"/>
            <p:cNvGrpSpPr/>
            <p:nvPr/>
          </p:nvGrpSpPr>
          <p:grpSpPr>
            <a:xfrm>
              <a:off x="952464" y="3643314"/>
              <a:ext cx="928694" cy="1363958"/>
              <a:chOff x="5738810" y="2357430"/>
              <a:chExt cx="928694" cy="1363958"/>
            </a:xfrm>
          </p:grpSpPr>
          <p:sp>
            <p:nvSpPr>
              <p:cNvPr id="182" name="TextBox 181"/>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CPU40%</a:t>
                </a:r>
                <a:endParaRPr lang="zh-CN" altLang="en-US" sz="825" dirty="0">
                  <a:solidFill>
                    <a:srgbClr val="009900"/>
                  </a:solidFill>
                </a:endParaRPr>
              </a:p>
            </p:txBody>
          </p:sp>
          <p:sp>
            <p:nvSpPr>
              <p:cNvPr id="183" name="矩形 182"/>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矩形 183"/>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5" name="矩形 184"/>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6" name="矩形 15"/>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7" name="矩形 16"/>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75" name="组合 18"/>
            <p:cNvGrpSpPr/>
            <p:nvPr/>
          </p:nvGrpSpPr>
          <p:grpSpPr>
            <a:xfrm>
              <a:off x="1952596" y="3643314"/>
              <a:ext cx="928694" cy="1363958"/>
              <a:chOff x="5738810" y="2357430"/>
              <a:chExt cx="928694" cy="1363958"/>
            </a:xfrm>
          </p:grpSpPr>
          <p:sp>
            <p:nvSpPr>
              <p:cNvPr id="176" name="TextBox 175"/>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MEM40%</a:t>
                </a:r>
                <a:endParaRPr lang="zh-CN" altLang="en-US" sz="825" dirty="0">
                  <a:solidFill>
                    <a:srgbClr val="009900"/>
                  </a:solidFill>
                </a:endParaRPr>
              </a:p>
            </p:txBody>
          </p:sp>
          <p:sp>
            <p:nvSpPr>
              <p:cNvPr id="177" name="矩形 176"/>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8" name="矩形 177"/>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9" name="矩形 178"/>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0" name="矩形 179"/>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1" name="矩形 180"/>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65" name="圆柱形 5"/>
          <p:cNvSpPr/>
          <p:nvPr/>
        </p:nvSpPr>
        <p:spPr>
          <a:xfrm>
            <a:off x="8267206" y="4554149"/>
            <a:ext cx="1551225" cy="1125149"/>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9" name="直接箭头连接符 188"/>
          <p:cNvCxnSpPr/>
          <p:nvPr/>
        </p:nvCxnSpPr>
        <p:spPr>
          <a:xfrm rot="5400000">
            <a:off x="2077613" y="2571745"/>
            <a:ext cx="1285884"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2238349" y="4339836"/>
            <a:ext cx="696521" cy="219291"/>
          </a:xfrm>
          <a:prstGeom prst="rect">
            <a:avLst/>
          </a:prstGeom>
          <a:noFill/>
        </p:spPr>
        <p:txBody>
          <a:bodyPr wrap="square" rtlCol="0">
            <a:spAutoFit/>
          </a:bodyPr>
          <a:lstStyle/>
          <a:p>
            <a:pPr algn="ctr"/>
            <a:r>
              <a:rPr lang="en-US" altLang="zh-CN" sz="825" dirty="0">
                <a:solidFill>
                  <a:srgbClr val="009900"/>
                </a:solidFill>
              </a:rPr>
              <a:t>CPU40%</a:t>
            </a:r>
            <a:endParaRPr lang="zh-CN" altLang="en-US" sz="825" dirty="0">
              <a:solidFill>
                <a:srgbClr val="009900"/>
              </a:solidFill>
            </a:endParaRPr>
          </a:p>
        </p:txBody>
      </p:sp>
      <p:sp>
        <p:nvSpPr>
          <p:cNvPr id="201" name="矩形 200"/>
          <p:cNvSpPr/>
          <p:nvPr/>
        </p:nvSpPr>
        <p:spPr>
          <a:xfrm>
            <a:off x="2238349" y="3536157"/>
            <a:ext cx="696521" cy="160736"/>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2" name="矩形 201"/>
          <p:cNvSpPr/>
          <p:nvPr/>
        </p:nvSpPr>
        <p:spPr>
          <a:xfrm>
            <a:off x="2238349" y="3696892"/>
            <a:ext cx="696521" cy="160736"/>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3" name="矩形 202"/>
          <p:cNvSpPr/>
          <p:nvPr/>
        </p:nvSpPr>
        <p:spPr>
          <a:xfrm>
            <a:off x="2238349" y="3857628"/>
            <a:ext cx="696521" cy="160736"/>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4" name="矩形 15"/>
          <p:cNvSpPr/>
          <p:nvPr/>
        </p:nvSpPr>
        <p:spPr>
          <a:xfrm>
            <a:off x="2238349" y="4018363"/>
            <a:ext cx="696521" cy="160736"/>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5" name="矩形 16"/>
          <p:cNvSpPr/>
          <p:nvPr/>
        </p:nvSpPr>
        <p:spPr>
          <a:xfrm>
            <a:off x="2238349" y="4179099"/>
            <a:ext cx="696521" cy="160736"/>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6" name="组合 205"/>
          <p:cNvGrpSpPr/>
          <p:nvPr/>
        </p:nvGrpSpPr>
        <p:grpSpPr>
          <a:xfrm>
            <a:off x="2238349" y="3536159"/>
            <a:ext cx="696521" cy="1022969"/>
            <a:chOff x="11382412" y="3357562"/>
            <a:chExt cx="928694" cy="1363958"/>
          </a:xfrm>
        </p:grpSpPr>
        <p:sp>
          <p:nvSpPr>
            <p:cNvPr id="194" name="TextBox 193"/>
            <p:cNvSpPr txBox="1"/>
            <p:nvPr/>
          </p:nvSpPr>
          <p:spPr>
            <a:xfrm>
              <a:off x="11382412" y="4429132"/>
              <a:ext cx="928694" cy="292388"/>
            </a:xfrm>
            <a:prstGeom prst="rect">
              <a:avLst/>
            </a:prstGeom>
            <a:solidFill>
              <a:schemeClr val="tx1"/>
            </a:solidFill>
          </p:spPr>
          <p:txBody>
            <a:bodyPr wrap="square" rtlCol="0">
              <a:spAutoFit/>
            </a:bodyPr>
            <a:lstStyle/>
            <a:p>
              <a:pPr algn="ctr"/>
              <a:r>
                <a:rPr lang="en-US" altLang="zh-CN" sz="825" dirty="0">
                  <a:solidFill>
                    <a:srgbClr val="FF0000"/>
                  </a:solidFill>
                </a:rPr>
                <a:t>CPU100%</a:t>
              </a:r>
              <a:endParaRPr lang="zh-CN" altLang="en-US" sz="825" dirty="0">
                <a:solidFill>
                  <a:srgbClr val="FF0000"/>
                </a:solidFill>
              </a:endParaRPr>
            </a:p>
          </p:txBody>
        </p:sp>
        <p:sp>
          <p:nvSpPr>
            <p:cNvPr id="195" name="矩形 194"/>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6" name="矩形 195"/>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7" name="矩形 196"/>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8" name="矩形 197"/>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9" name="矩形 198"/>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208" name="直接箭头连接符 207"/>
          <p:cNvCxnSpPr/>
          <p:nvPr/>
        </p:nvCxnSpPr>
        <p:spPr>
          <a:xfrm rot="5400000">
            <a:off x="4836906" y="2759270"/>
            <a:ext cx="910835" cy="1191"/>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09" name="组合 208"/>
          <p:cNvGrpSpPr/>
          <p:nvPr/>
        </p:nvGrpSpPr>
        <p:grpSpPr>
          <a:xfrm>
            <a:off x="4970852" y="3536159"/>
            <a:ext cx="696521" cy="1022969"/>
            <a:chOff x="11382412" y="3357562"/>
            <a:chExt cx="928694" cy="1363958"/>
          </a:xfrm>
        </p:grpSpPr>
        <p:sp>
          <p:nvSpPr>
            <p:cNvPr id="210" name="TextBox 209"/>
            <p:cNvSpPr txBox="1"/>
            <p:nvPr/>
          </p:nvSpPr>
          <p:spPr>
            <a:xfrm>
              <a:off x="11382412" y="4429132"/>
              <a:ext cx="928694" cy="292388"/>
            </a:xfrm>
            <a:prstGeom prst="rect">
              <a:avLst/>
            </a:prstGeom>
            <a:solidFill>
              <a:schemeClr val="tx1"/>
            </a:solidFill>
          </p:spPr>
          <p:txBody>
            <a:bodyPr wrap="square" rtlCol="0">
              <a:spAutoFit/>
            </a:bodyPr>
            <a:lstStyle/>
            <a:p>
              <a:pPr algn="ctr"/>
              <a:r>
                <a:rPr lang="en-US" altLang="zh-CN" sz="825" dirty="0">
                  <a:solidFill>
                    <a:srgbClr val="FF0000"/>
                  </a:solidFill>
                </a:rPr>
                <a:t>MEM100%</a:t>
              </a:r>
              <a:endParaRPr lang="zh-CN" altLang="en-US" sz="825" dirty="0">
                <a:solidFill>
                  <a:srgbClr val="FF0000"/>
                </a:solidFill>
              </a:endParaRPr>
            </a:p>
          </p:txBody>
        </p:sp>
        <p:sp>
          <p:nvSpPr>
            <p:cNvPr id="211" name="矩形 210"/>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2" name="矩形 211"/>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3" name="矩形 212"/>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4" name="矩形 213"/>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5" name="矩形 214"/>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217" name="直接箭头连接符 216"/>
          <p:cNvCxnSpPr/>
          <p:nvPr/>
        </p:nvCxnSpPr>
        <p:spPr>
          <a:xfrm rot="5400000">
            <a:off x="7113993" y="2946795"/>
            <a:ext cx="535785" cy="119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32" name="组合 231"/>
          <p:cNvGrpSpPr/>
          <p:nvPr/>
        </p:nvGrpSpPr>
        <p:grpSpPr>
          <a:xfrm>
            <a:off x="2399084" y="4607729"/>
            <a:ext cx="1173624" cy="1076547"/>
            <a:chOff x="7239008" y="642918"/>
            <a:chExt cx="1564832" cy="1435396"/>
          </a:xfrm>
        </p:grpSpPr>
        <p:sp>
          <p:nvSpPr>
            <p:cNvPr id="224" name="矩形 223"/>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6" name="TextBox 225"/>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009900"/>
                  </a:solidFill>
                </a:rPr>
                <a:t>DISK40%</a:t>
              </a:r>
              <a:endParaRPr lang="zh-CN" altLang="en-US" sz="825" dirty="0">
                <a:solidFill>
                  <a:srgbClr val="009900"/>
                </a:solidFill>
              </a:endParaRPr>
            </a:p>
          </p:txBody>
        </p:sp>
        <p:sp>
          <p:nvSpPr>
            <p:cNvPr id="227" name="矩形 226"/>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8" name="矩形 227"/>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9" name="矩形 228"/>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0" name="矩形 229"/>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1" name="矩形 230"/>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33" name="组合 232"/>
          <p:cNvGrpSpPr/>
          <p:nvPr/>
        </p:nvGrpSpPr>
        <p:grpSpPr>
          <a:xfrm>
            <a:off x="4381488" y="4607729"/>
            <a:ext cx="1173624" cy="1076547"/>
            <a:chOff x="7239008" y="642918"/>
            <a:chExt cx="1564832" cy="1435396"/>
          </a:xfrm>
        </p:grpSpPr>
        <p:sp>
          <p:nvSpPr>
            <p:cNvPr id="234" name="矩形 233"/>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5" name="TextBox 234"/>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009900"/>
                  </a:solidFill>
                </a:rPr>
                <a:t>DISK40%</a:t>
              </a:r>
              <a:endParaRPr lang="zh-CN" altLang="en-US" sz="825" dirty="0">
                <a:solidFill>
                  <a:srgbClr val="009900"/>
                </a:solidFill>
              </a:endParaRPr>
            </a:p>
          </p:txBody>
        </p:sp>
        <p:sp>
          <p:nvSpPr>
            <p:cNvPr id="236" name="矩形 235"/>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7" name="矩形 236"/>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8" name="矩形 237"/>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9" name="矩形 238"/>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0" name="矩形 239"/>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41" name="组合 240"/>
          <p:cNvGrpSpPr/>
          <p:nvPr/>
        </p:nvGrpSpPr>
        <p:grpSpPr>
          <a:xfrm>
            <a:off x="6524628" y="4607729"/>
            <a:ext cx="1173624" cy="1076547"/>
            <a:chOff x="7239008" y="642918"/>
            <a:chExt cx="1564832" cy="1435396"/>
          </a:xfrm>
        </p:grpSpPr>
        <p:sp>
          <p:nvSpPr>
            <p:cNvPr id="242" name="矩形 241"/>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3" name="TextBox 242"/>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009900"/>
                  </a:solidFill>
                </a:rPr>
                <a:t>DISK40%</a:t>
              </a:r>
              <a:endParaRPr lang="zh-CN" altLang="en-US" sz="825" dirty="0">
                <a:solidFill>
                  <a:srgbClr val="009900"/>
                </a:solidFill>
              </a:endParaRPr>
            </a:p>
          </p:txBody>
        </p:sp>
        <p:sp>
          <p:nvSpPr>
            <p:cNvPr id="244" name="矩形 243"/>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5" name="矩形 244"/>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6" name="矩形 245"/>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7" name="矩形 246"/>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8" name="矩形 247"/>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49" name="组合 248"/>
          <p:cNvGrpSpPr/>
          <p:nvPr/>
        </p:nvGrpSpPr>
        <p:grpSpPr>
          <a:xfrm>
            <a:off x="8453454" y="4607729"/>
            <a:ext cx="1173624" cy="1076547"/>
            <a:chOff x="7239008" y="642918"/>
            <a:chExt cx="1564832" cy="1435396"/>
          </a:xfrm>
        </p:grpSpPr>
        <p:sp>
          <p:nvSpPr>
            <p:cNvPr id="250" name="矩形 249"/>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1" name="TextBox 250"/>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009900"/>
                  </a:solidFill>
                </a:rPr>
                <a:t>DISK40%</a:t>
              </a:r>
              <a:endParaRPr lang="zh-CN" altLang="en-US" sz="825" dirty="0">
                <a:solidFill>
                  <a:srgbClr val="009900"/>
                </a:solidFill>
              </a:endParaRPr>
            </a:p>
          </p:txBody>
        </p:sp>
        <p:sp>
          <p:nvSpPr>
            <p:cNvPr id="252" name="矩形 251"/>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3" name="矩形 252"/>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4" name="矩形 253"/>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5" name="矩形 254"/>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6" name="矩形 255"/>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57" name="组合 256"/>
          <p:cNvGrpSpPr/>
          <p:nvPr/>
        </p:nvGrpSpPr>
        <p:grpSpPr>
          <a:xfrm>
            <a:off x="6524628" y="4607729"/>
            <a:ext cx="1173624" cy="1076547"/>
            <a:chOff x="7239008" y="642918"/>
            <a:chExt cx="1564832" cy="1435396"/>
          </a:xfrm>
        </p:grpSpPr>
        <p:sp>
          <p:nvSpPr>
            <p:cNvPr id="258" name="矩形 257"/>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9" name="TextBox 258"/>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FF0000"/>
                  </a:solidFill>
                </a:rPr>
                <a:t>DISK40%</a:t>
              </a:r>
              <a:endParaRPr lang="zh-CN" altLang="en-US" sz="825" dirty="0">
                <a:solidFill>
                  <a:srgbClr val="FF0000"/>
                </a:solidFill>
              </a:endParaRPr>
            </a:p>
          </p:txBody>
        </p:sp>
        <p:sp>
          <p:nvSpPr>
            <p:cNvPr id="260" name="矩形 259"/>
            <p:cNvSpPr/>
            <p:nvPr/>
          </p:nvSpPr>
          <p:spPr>
            <a:xfrm>
              <a:off x="7310446" y="714356"/>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1" name="矩形 260"/>
            <p:cNvSpPr/>
            <p:nvPr/>
          </p:nvSpPr>
          <p:spPr>
            <a:xfrm>
              <a:off x="7310446" y="928670"/>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2" name="矩形 261"/>
            <p:cNvSpPr/>
            <p:nvPr/>
          </p:nvSpPr>
          <p:spPr>
            <a:xfrm>
              <a:off x="7310446" y="1142984"/>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3" name="矩形 262"/>
            <p:cNvSpPr/>
            <p:nvPr/>
          </p:nvSpPr>
          <p:spPr>
            <a:xfrm>
              <a:off x="7310446" y="1357298"/>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4" name="矩形 263"/>
            <p:cNvSpPr/>
            <p:nvPr/>
          </p:nvSpPr>
          <p:spPr>
            <a:xfrm>
              <a:off x="7310446" y="1571612"/>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265" name="直接箭头连接符 264"/>
          <p:cNvCxnSpPr/>
          <p:nvPr/>
        </p:nvCxnSpPr>
        <p:spPr>
          <a:xfrm rot="5400000">
            <a:off x="7971843" y="2571150"/>
            <a:ext cx="1285884"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rot="5400000">
            <a:off x="8587997" y="2758674"/>
            <a:ext cx="910835" cy="1191"/>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7" name="直接箭头连接符 266"/>
          <p:cNvCxnSpPr/>
          <p:nvPr/>
        </p:nvCxnSpPr>
        <p:spPr>
          <a:xfrm rot="5400000">
            <a:off x="9257728" y="2946199"/>
            <a:ext cx="535785" cy="119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68" name="组合 267"/>
          <p:cNvGrpSpPr/>
          <p:nvPr/>
        </p:nvGrpSpPr>
        <p:grpSpPr>
          <a:xfrm>
            <a:off x="8453454" y="4607729"/>
            <a:ext cx="1173624" cy="1076547"/>
            <a:chOff x="7239008" y="642918"/>
            <a:chExt cx="1564832" cy="1435396"/>
          </a:xfrm>
        </p:grpSpPr>
        <p:sp>
          <p:nvSpPr>
            <p:cNvPr id="269" name="矩形 268"/>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0" name="TextBox 269"/>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FF0000"/>
                  </a:solidFill>
                </a:rPr>
                <a:t>DISK40%</a:t>
              </a:r>
              <a:endParaRPr lang="zh-CN" altLang="en-US" sz="825" dirty="0">
                <a:solidFill>
                  <a:srgbClr val="FF0000"/>
                </a:solidFill>
              </a:endParaRPr>
            </a:p>
          </p:txBody>
        </p:sp>
        <p:sp>
          <p:nvSpPr>
            <p:cNvPr id="271" name="矩形 270"/>
            <p:cNvSpPr/>
            <p:nvPr/>
          </p:nvSpPr>
          <p:spPr>
            <a:xfrm>
              <a:off x="7310446" y="714356"/>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2" name="矩形 271"/>
            <p:cNvSpPr/>
            <p:nvPr/>
          </p:nvSpPr>
          <p:spPr>
            <a:xfrm>
              <a:off x="7310446" y="928670"/>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矩形 272"/>
            <p:cNvSpPr/>
            <p:nvPr/>
          </p:nvSpPr>
          <p:spPr>
            <a:xfrm>
              <a:off x="7310446" y="1142984"/>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矩形 273"/>
            <p:cNvSpPr/>
            <p:nvPr/>
          </p:nvSpPr>
          <p:spPr>
            <a:xfrm>
              <a:off x="7310446" y="1357298"/>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5" name="矩形 274"/>
            <p:cNvSpPr/>
            <p:nvPr/>
          </p:nvSpPr>
          <p:spPr>
            <a:xfrm>
              <a:off x="7310446" y="1571612"/>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76" name="组合 275"/>
          <p:cNvGrpSpPr/>
          <p:nvPr/>
        </p:nvGrpSpPr>
        <p:grpSpPr>
          <a:xfrm>
            <a:off x="8292719" y="3536159"/>
            <a:ext cx="696521" cy="1022969"/>
            <a:chOff x="11382412" y="3357562"/>
            <a:chExt cx="928694" cy="1363958"/>
          </a:xfrm>
        </p:grpSpPr>
        <p:sp>
          <p:nvSpPr>
            <p:cNvPr id="277" name="TextBox 276"/>
            <p:cNvSpPr txBox="1"/>
            <p:nvPr/>
          </p:nvSpPr>
          <p:spPr>
            <a:xfrm>
              <a:off x="11382412" y="4429132"/>
              <a:ext cx="928694" cy="292388"/>
            </a:xfrm>
            <a:prstGeom prst="rect">
              <a:avLst/>
            </a:prstGeom>
            <a:solidFill>
              <a:schemeClr val="tx1"/>
            </a:solidFill>
          </p:spPr>
          <p:txBody>
            <a:bodyPr wrap="square" rtlCol="0">
              <a:spAutoFit/>
            </a:bodyPr>
            <a:lstStyle/>
            <a:p>
              <a:pPr algn="ctr"/>
              <a:r>
                <a:rPr lang="en-US" altLang="zh-CN" sz="825" dirty="0">
                  <a:solidFill>
                    <a:srgbClr val="FF0000"/>
                  </a:solidFill>
                </a:rPr>
                <a:t>CPU100%</a:t>
              </a:r>
              <a:endParaRPr lang="zh-CN" altLang="en-US" sz="825" dirty="0">
                <a:solidFill>
                  <a:srgbClr val="FF0000"/>
                </a:solidFill>
              </a:endParaRPr>
            </a:p>
          </p:txBody>
        </p:sp>
        <p:sp>
          <p:nvSpPr>
            <p:cNvPr id="278" name="矩形 277"/>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9" name="矩形 278"/>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0" name="矩形 279"/>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1" name="矩形 280"/>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2" name="矩形 281"/>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83" name="组合 282"/>
          <p:cNvGrpSpPr/>
          <p:nvPr/>
        </p:nvGrpSpPr>
        <p:grpSpPr>
          <a:xfrm>
            <a:off x="9042818" y="3536159"/>
            <a:ext cx="696521" cy="1022969"/>
            <a:chOff x="11382412" y="3357562"/>
            <a:chExt cx="928694" cy="1363958"/>
          </a:xfrm>
        </p:grpSpPr>
        <p:sp>
          <p:nvSpPr>
            <p:cNvPr id="284" name="TextBox 283"/>
            <p:cNvSpPr txBox="1"/>
            <p:nvPr/>
          </p:nvSpPr>
          <p:spPr>
            <a:xfrm>
              <a:off x="11382412" y="4429132"/>
              <a:ext cx="928694" cy="292388"/>
            </a:xfrm>
            <a:prstGeom prst="rect">
              <a:avLst/>
            </a:prstGeom>
            <a:solidFill>
              <a:schemeClr val="tx1"/>
            </a:solidFill>
          </p:spPr>
          <p:txBody>
            <a:bodyPr wrap="square" rtlCol="0">
              <a:spAutoFit/>
            </a:bodyPr>
            <a:lstStyle/>
            <a:p>
              <a:pPr algn="ctr"/>
              <a:r>
                <a:rPr lang="en-US" altLang="zh-CN" sz="825" dirty="0">
                  <a:solidFill>
                    <a:srgbClr val="FF0000"/>
                  </a:solidFill>
                </a:rPr>
                <a:t>MEM100%</a:t>
              </a:r>
              <a:endParaRPr lang="zh-CN" altLang="en-US" sz="825" dirty="0">
                <a:solidFill>
                  <a:srgbClr val="FF0000"/>
                </a:solidFill>
              </a:endParaRPr>
            </a:p>
          </p:txBody>
        </p:sp>
        <p:sp>
          <p:nvSpPr>
            <p:cNvPr id="285" name="矩形 284"/>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6" name="矩形 285"/>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7" name="矩形 286"/>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8" name="矩形 287"/>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9" name="矩形 288"/>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93" name="矩形 292"/>
          <p:cNvSpPr/>
          <p:nvPr/>
        </p:nvSpPr>
        <p:spPr>
          <a:xfrm>
            <a:off x="9846496" y="1821645"/>
            <a:ext cx="482207"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User1</a:t>
            </a:r>
            <a:endParaRPr lang="zh-CN" altLang="en-US" sz="1050" dirty="0"/>
          </a:p>
        </p:txBody>
      </p:sp>
      <p:sp>
        <p:nvSpPr>
          <p:cNvPr id="294" name="矩形 293"/>
          <p:cNvSpPr/>
          <p:nvPr/>
        </p:nvSpPr>
        <p:spPr>
          <a:xfrm>
            <a:off x="9846496" y="2196695"/>
            <a:ext cx="482207" cy="21431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User2</a:t>
            </a:r>
            <a:endParaRPr lang="zh-CN" altLang="en-US" sz="1050" dirty="0"/>
          </a:p>
        </p:txBody>
      </p:sp>
      <p:sp>
        <p:nvSpPr>
          <p:cNvPr id="295" name="矩形 294"/>
          <p:cNvSpPr/>
          <p:nvPr/>
        </p:nvSpPr>
        <p:spPr>
          <a:xfrm>
            <a:off x="9846496" y="2571744"/>
            <a:ext cx="482207" cy="2143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User3</a:t>
            </a:r>
            <a:endParaRPr lang="zh-CN" altLang="en-US" sz="1050" dirty="0"/>
          </a:p>
        </p:txBody>
      </p:sp>
      <p:sp>
        <p:nvSpPr>
          <p:cNvPr id="3" name="文本框 2"/>
          <p:cNvSpPr txBox="1"/>
          <p:nvPr/>
        </p:nvSpPr>
        <p:spPr>
          <a:xfrm>
            <a:off x="1991544" y="404665"/>
            <a:ext cx="8136904" cy="584775"/>
          </a:xfrm>
          <a:prstGeom prst="rect">
            <a:avLst/>
          </a:prstGeom>
          <a:noFill/>
        </p:spPr>
        <p:txBody>
          <a:bodyPr wrap="square" rtlCol="0">
            <a:spAutoFit/>
          </a:bodyPr>
          <a:lstStyle/>
          <a:p>
            <a:pPr>
              <a:defRPr/>
            </a:pPr>
            <a:r>
              <a:rPr lang="zh-CN" altLang="en-US" sz="3200" dirty="0"/>
              <a:t>小概率事件</a:t>
            </a:r>
            <a:r>
              <a:rPr lang="en-US" altLang="zh-CN" sz="3200" dirty="0"/>
              <a:t>-</a:t>
            </a:r>
            <a:r>
              <a:rPr lang="zh-CN" altLang="en-US" sz="3200" dirty="0"/>
              <a:t>热点</a:t>
            </a:r>
          </a:p>
        </p:txBody>
      </p:sp>
    </p:spTree>
    <p:extLst>
      <p:ext uri="{BB962C8B-B14F-4D97-AF65-F5344CB8AC3E}">
        <p14:creationId xmlns:p14="http://schemas.microsoft.com/office/powerpoint/2010/main" val="337090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fill="hold"/>
                                        <p:tgtEl>
                                          <p:spTgt spid="189"/>
                                        </p:tgtEl>
                                        <p:attrNameLst>
                                          <p:attrName>ppt_x</p:attrName>
                                        </p:attrNameLst>
                                      </p:cBhvr>
                                      <p:tavLst>
                                        <p:tav tm="0">
                                          <p:val>
                                            <p:strVal val="#ppt_x"/>
                                          </p:val>
                                        </p:tav>
                                        <p:tav tm="100000">
                                          <p:val>
                                            <p:strVal val="#ppt_x"/>
                                          </p:val>
                                        </p:tav>
                                      </p:tavLst>
                                    </p:anim>
                                    <p:anim calcmode="lin" valueType="num">
                                      <p:cBhvr additive="base">
                                        <p:cTn id="8" dur="500" fill="hold"/>
                                        <p:tgtEl>
                                          <p:spTgt spid="18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06"/>
                                        </p:tgtEl>
                                        <p:attrNameLst>
                                          <p:attrName>style.visibility</p:attrName>
                                        </p:attrNameLst>
                                      </p:cBhvr>
                                      <p:to>
                                        <p:strVal val="visible"/>
                                      </p:to>
                                    </p:set>
                                    <p:animEffect transition="in" filter="blinds(horizontal)">
                                      <p:cBhvr>
                                        <p:cTn id="12" dur="500"/>
                                        <p:tgtEl>
                                          <p:spTgt spid="20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08"/>
                                        </p:tgtEl>
                                        <p:attrNameLst>
                                          <p:attrName>style.visibility</p:attrName>
                                        </p:attrNameLst>
                                      </p:cBhvr>
                                      <p:to>
                                        <p:strVal val="visible"/>
                                      </p:to>
                                    </p:set>
                                    <p:anim calcmode="lin" valueType="num">
                                      <p:cBhvr additive="base">
                                        <p:cTn id="17" dur="500" fill="hold"/>
                                        <p:tgtEl>
                                          <p:spTgt spid="208"/>
                                        </p:tgtEl>
                                        <p:attrNameLst>
                                          <p:attrName>ppt_x</p:attrName>
                                        </p:attrNameLst>
                                      </p:cBhvr>
                                      <p:tavLst>
                                        <p:tav tm="0">
                                          <p:val>
                                            <p:strVal val="#ppt_x"/>
                                          </p:val>
                                        </p:tav>
                                        <p:tav tm="100000">
                                          <p:val>
                                            <p:strVal val="#ppt_x"/>
                                          </p:val>
                                        </p:tav>
                                      </p:tavLst>
                                    </p:anim>
                                    <p:anim calcmode="lin" valueType="num">
                                      <p:cBhvr additive="base">
                                        <p:cTn id="18" dur="500" fill="hold"/>
                                        <p:tgtEl>
                                          <p:spTgt spid="208"/>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209"/>
                                        </p:tgtEl>
                                        <p:attrNameLst>
                                          <p:attrName>style.visibility</p:attrName>
                                        </p:attrNameLst>
                                      </p:cBhvr>
                                      <p:to>
                                        <p:strVal val="visible"/>
                                      </p:to>
                                    </p:set>
                                    <p:animEffect transition="in" filter="blinds(horizontal)">
                                      <p:cBhvr>
                                        <p:cTn id="22" dur="500"/>
                                        <p:tgtEl>
                                          <p:spTgt spid="20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217"/>
                                        </p:tgtEl>
                                        <p:attrNameLst>
                                          <p:attrName>style.visibility</p:attrName>
                                        </p:attrNameLst>
                                      </p:cBhvr>
                                      <p:to>
                                        <p:strVal val="visible"/>
                                      </p:to>
                                    </p:set>
                                    <p:anim calcmode="lin" valueType="num">
                                      <p:cBhvr additive="base">
                                        <p:cTn id="27" dur="500" fill="hold"/>
                                        <p:tgtEl>
                                          <p:spTgt spid="217"/>
                                        </p:tgtEl>
                                        <p:attrNameLst>
                                          <p:attrName>ppt_x</p:attrName>
                                        </p:attrNameLst>
                                      </p:cBhvr>
                                      <p:tavLst>
                                        <p:tav tm="0">
                                          <p:val>
                                            <p:strVal val="#ppt_x"/>
                                          </p:val>
                                        </p:tav>
                                        <p:tav tm="100000">
                                          <p:val>
                                            <p:strVal val="#ppt_x"/>
                                          </p:val>
                                        </p:tav>
                                      </p:tavLst>
                                    </p:anim>
                                    <p:anim calcmode="lin" valueType="num">
                                      <p:cBhvr additive="base">
                                        <p:cTn id="28" dur="500" fill="hold"/>
                                        <p:tgtEl>
                                          <p:spTgt spid="217"/>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257"/>
                                        </p:tgtEl>
                                        <p:attrNameLst>
                                          <p:attrName>style.visibility</p:attrName>
                                        </p:attrNameLst>
                                      </p:cBhvr>
                                      <p:to>
                                        <p:strVal val="visible"/>
                                      </p:to>
                                    </p:set>
                                    <p:animEffect transition="in" filter="blinds(horizontal)">
                                      <p:cBhvr>
                                        <p:cTn id="32" dur="500"/>
                                        <p:tgtEl>
                                          <p:spTgt spid="25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65"/>
                                        </p:tgtEl>
                                        <p:attrNameLst>
                                          <p:attrName>style.visibility</p:attrName>
                                        </p:attrNameLst>
                                      </p:cBhvr>
                                      <p:to>
                                        <p:strVal val="visible"/>
                                      </p:to>
                                    </p:set>
                                    <p:anim calcmode="lin" valueType="num">
                                      <p:cBhvr additive="base">
                                        <p:cTn id="37" dur="500" fill="hold"/>
                                        <p:tgtEl>
                                          <p:spTgt spid="265"/>
                                        </p:tgtEl>
                                        <p:attrNameLst>
                                          <p:attrName>ppt_x</p:attrName>
                                        </p:attrNameLst>
                                      </p:cBhvr>
                                      <p:tavLst>
                                        <p:tav tm="0">
                                          <p:val>
                                            <p:strVal val="#ppt_x"/>
                                          </p:val>
                                        </p:tav>
                                        <p:tav tm="100000">
                                          <p:val>
                                            <p:strVal val="#ppt_x"/>
                                          </p:val>
                                        </p:tav>
                                      </p:tavLst>
                                    </p:anim>
                                    <p:anim calcmode="lin" valueType="num">
                                      <p:cBhvr additive="base">
                                        <p:cTn id="38" dur="500" fill="hold"/>
                                        <p:tgtEl>
                                          <p:spTgt spid="265"/>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266"/>
                                        </p:tgtEl>
                                        <p:attrNameLst>
                                          <p:attrName>style.visibility</p:attrName>
                                        </p:attrNameLst>
                                      </p:cBhvr>
                                      <p:to>
                                        <p:strVal val="visible"/>
                                      </p:to>
                                    </p:set>
                                    <p:anim calcmode="lin" valueType="num">
                                      <p:cBhvr additive="base">
                                        <p:cTn id="41" dur="500" fill="hold"/>
                                        <p:tgtEl>
                                          <p:spTgt spid="266"/>
                                        </p:tgtEl>
                                        <p:attrNameLst>
                                          <p:attrName>ppt_x</p:attrName>
                                        </p:attrNameLst>
                                      </p:cBhvr>
                                      <p:tavLst>
                                        <p:tav tm="0">
                                          <p:val>
                                            <p:strVal val="#ppt_x"/>
                                          </p:val>
                                        </p:tav>
                                        <p:tav tm="100000">
                                          <p:val>
                                            <p:strVal val="#ppt_x"/>
                                          </p:val>
                                        </p:tav>
                                      </p:tavLst>
                                    </p:anim>
                                    <p:anim calcmode="lin" valueType="num">
                                      <p:cBhvr additive="base">
                                        <p:cTn id="42" dur="500" fill="hold"/>
                                        <p:tgtEl>
                                          <p:spTgt spid="266"/>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267"/>
                                        </p:tgtEl>
                                        <p:attrNameLst>
                                          <p:attrName>style.visibility</p:attrName>
                                        </p:attrNameLst>
                                      </p:cBhvr>
                                      <p:to>
                                        <p:strVal val="visible"/>
                                      </p:to>
                                    </p:set>
                                    <p:anim calcmode="lin" valueType="num">
                                      <p:cBhvr additive="base">
                                        <p:cTn id="45" dur="500" fill="hold"/>
                                        <p:tgtEl>
                                          <p:spTgt spid="267"/>
                                        </p:tgtEl>
                                        <p:attrNameLst>
                                          <p:attrName>ppt_x</p:attrName>
                                        </p:attrNameLst>
                                      </p:cBhvr>
                                      <p:tavLst>
                                        <p:tav tm="0">
                                          <p:val>
                                            <p:strVal val="#ppt_x"/>
                                          </p:val>
                                        </p:tav>
                                        <p:tav tm="100000">
                                          <p:val>
                                            <p:strVal val="#ppt_x"/>
                                          </p:val>
                                        </p:tav>
                                      </p:tavLst>
                                    </p:anim>
                                    <p:anim calcmode="lin" valueType="num">
                                      <p:cBhvr additive="base">
                                        <p:cTn id="46" dur="500" fill="hold"/>
                                        <p:tgtEl>
                                          <p:spTgt spid="267"/>
                                        </p:tgtEl>
                                        <p:attrNameLst>
                                          <p:attrName>ppt_y</p:attrName>
                                        </p:attrNameLst>
                                      </p:cBhvr>
                                      <p:tavLst>
                                        <p:tav tm="0">
                                          <p:val>
                                            <p:strVal val="0-#ppt_h/2"/>
                                          </p:val>
                                        </p:tav>
                                        <p:tav tm="100000">
                                          <p:val>
                                            <p:strVal val="#ppt_y"/>
                                          </p:val>
                                        </p:tav>
                                      </p:tavLst>
                                    </p:anim>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268"/>
                                        </p:tgtEl>
                                        <p:attrNameLst>
                                          <p:attrName>style.visibility</p:attrName>
                                        </p:attrNameLst>
                                      </p:cBhvr>
                                      <p:to>
                                        <p:strVal val="visible"/>
                                      </p:to>
                                    </p:set>
                                    <p:animEffect transition="in" filter="blinds(horizontal)">
                                      <p:cBhvr>
                                        <p:cTn id="50" dur="500"/>
                                        <p:tgtEl>
                                          <p:spTgt spid="268"/>
                                        </p:tgtEl>
                                      </p:cBhvr>
                                    </p:animEffect>
                                  </p:childTnLst>
                                </p:cTn>
                              </p:par>
                              <p:par>
                                <p:cTn id="51" presetID="3" presetClass="entr" presetSubtype="10" fill="hold" nodeType="withEffect">
                                  <p:stCondLst>
                                    <p:cond delay="0"/>
                                  </p:stCondLst>
                                  <p:childTnLst>
                                    <p:set>
                                      <p:cBhvr>
                                        <p:cTn id="52" dur="1" fill="hold">
                                          <p:stCondLst>
                                            <p:cond delay="0"/>
                                          </p:stCondLst>
                                        </p:cTn>
                                        <p:tgtEl>
                                          <p:spTgt spid="276"/>
                                        </p:tgtEl>
                                        <p:attrNameLst>
                                          <p:attrName>style.visibility</p:attrName>
                                        </p:attrNameLst>
                                      </p:cBhvr>
                                      <p:to>
                                        <p:strVal val="visible"/>
                                      </p:to>
                                    </p:set>
                                    <p:animEffect transition="in" filter="blinds(horizontal)">
                                      <p:cBhvr>
                                        <p:cTn id="53" dur="500"/>
                                        <p:tgtEl>
                                          <p:spTgt spid="276"/>
                                        </p:tgtEl>
                                      </p:cBhvr>
                                    </p:animEffect>
                                  </p:childTnLst>
                                </p:cTn>
                              </p:par>
                              <p:par>
                                <p:cTn id="54" presetID="3" presetClass="entr" presetSubtype="10" fill="hold" nodeType="withEffect">
                                  <p:stCondLst>
                                    <p:cond delay="0"/>
                                  </p:stCondLst>
                                  <p:childTnLst>
                                    <p:set>
                                      <p:cBhvr>
                                        <p:cTn id="55" dur="1" fill="hold">
                                          <p:stCondLst>
                                            <p:cond delay="0"/>
                                          </p:stCondLst>
                                        </p:cTn>
                                        <p:tgtEl>
                                          <p:spTgt spid="283"/>
                                        </p:tgtEl>
                                        <p:attrNameLst>
                                          <p:attrName>style.visibility</p:attrName>
                                        </p:attrNameLst>
                                      </p:cBhvr>
                                      <p:to>
                                        <p:strVal val="visible"/>
                                      </p:to>
                                    </p:set>
                                    <p:animEffect transition="in" filter="blinds(horizontal)">
                                      <p:cBhvr>
                                        <p:cTn id="56"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376682" y="2157224"/>
            <a:ext cx="1768091" cy="107157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TextBox 9"/>
          <p:cNvSpPr txBox="1"/>
          <p:nvPr/>
        </p:nvSpPr>
        <p:spPr>
          <a:xfrm>
            <a:off x="5376681" y="2157225"/>
            <a:ext cx="1071570" cy="276999"/>
          </a:xfrm>
          <a:prstGeom prst="rect">
            <a:avLst/>
          </a:prstGeom>
          <a:noFill/>
        </p:spPr>
        <p:txBody>
          <a:bodyPr wrap="square" rtlCol="0">
            <a:spAutoFit/>
          </a:bodyPr>
          <a:lstStyle/>
          <a:p>
            <a:r>
              <a:rPr lang="en-US" altLang="zh-CN" sz="1200" dirty="0"/>
              <a:t>Meta Server</a:t>
            </a:r>
            <a:endParaRPr lang="zh-CN" altLang="en-US" sz="1200" dirty="0"/>
          </a:p>
        </p:txBody>
      </p:sp>
      <p:grpSp>
        <p:nvGrpSpPr>
          <p:cNvPr id="48" name="组合 47"/>
          <p:cNvGrpSpPr/>
          <p:nvPr/>
        </p:nvGrpSpPr>
        <p:grpSpPr>
          <a:xfrm>
            <a:off x="2697756" y="4139628"/>
            <a:ext cx="1232306" cy="1071570"/>
            <a:chOff x="452398" y="2428868"/>
            <a:chExt cx="1643074" cy="1428760"/>
          </a:xfrm>
        </p:grpSpPr>
        <p:sp>
          <p:nvSpPr>
            <p:cNvPr id="4" name="圆角矩形 3"/>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4"/>
            <p:cNvSpPr txBox="1"/>
            <p:nvPr/>
          </p:nvSpPr>
          <p:spPr>
            <a:xfrm>
              <a:off x="452398" y="2428868"/>
              <a:ext cx="1428759" cy="369332"/>
            </a:xfrm>
            <a:prstGeom prst="rect">
              <a:avLst/>
            </a:prstGeom>
            <a:noFill/>
          </p:spPr>
          <p:txBody>
            <a:bodyPr wrap="square" rtlCol="0">
              <a:spAutoFit/>
            </a:bodyPr>
            <a:lstStyle/>
            <a:p>
              <a:r>
                <a:rPr lang="en-US" altLang="zh-CN" sz="1200" dirty="0"/>
                <a:t>Machine</a:t>
              </a:r>
            </a:p>
          </p:txBody>
        </p:sp>
        <p:grpSp>
          <p:nvGrpSpPr>
            <p:cNvPr id="15" name="组合 14"/>
            <p:cNvGrpSpPr/>
            <p:nvPr/>
          </p:nvGrpSpPr>
          <p:grpSpPr>
            <a:xfrm>
              <a:off x="523836" y="3357562"/>
              <a:ext cx="1500198" cy="428628"/>
              <a:chOff x="4595802" y="3143248"/>
              <a:chExt cx="1500198" cy="428628"/>
            </a:xfrm>
          </p:grpSpPr>
          <p:sp>
            <p:nvSpPr>
              <p:cNvPr id="11" name="圆角矩形 10"/>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TextBox 11"/>
              <p:cNvSpPr txBox="1"/>
              <p:nvPr/>
            </p:nvSpPr>
            <p:spPr>
              <a:xfrm>
                <a:off x="4595802" y="3143248"/>
                <a:ext cx="1428759" cy="369332"/>
              </a:xfrm>
              <a:prstGeom prst="rect">
                <a:avLst/>
              </a:prstGeom>
              <a:noFill/>
            </p:spPr>
            <p:txBody>
              <a:bodyPr wrap="square" rtlCol="0">
                <a:spAutoFit/>
              </a:bodyPr>
              <a:lstStyle/>
              <a:p>
                <a:r>
                  <a:rPr lang="en-US" altLang="zh-CN" sz="1200" dirty="0"/>
                  <a:t>Data Server</a:t>
                </a:r>
                <a:endParaRPr lang="zh-CN" altLang="en-US" sz="1200" dirty="0"/>
              </a:p>
            </p:txBody>
          </p:sp>
        </p:grpSp>
        <p:grpSp>
          <p:nvGrpSpPr>
            <p:cNvPr id="16" name="组合 15"/>
            <p:cNvGrpSpPr/>
            <p:nvPr/>
          </p:nvGrpSpPr>
          <p:grpSpPr>
            <a:xfrm>
              <a:off x="523836" y="2786058"/>
              <a:ext cx="1500198" cy="500066"/>
              <a:chOff x="1809720" y="5857892"/>
              <a:chExt cx="1500198" cy="500066"/>
            </a:xfrm>
          </p:grpSpPr>
          <p:sp>
            <p:nvSpPr>
              <p:cNvPr id="13" name="圆角矩形 12"/>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TextBox 13"/>
              <p:cNvSpPr txBox="1"/>
              <p:nvPr/>
            </p:nvSpPr>
            <p:spPr>
              <a:xfrm>
                <a:off x="1809720" y="5857892"/>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grpSp>
      <p:sp>
        <p:nvSpPr>
          <p:cNvPr id="17" name="矩形 16"/>
          <p:cNvSpPr/>
          <p:nvPr/>
        </p:nvSpPr>
        <p:spPr>
          <a:xfrm>
            <a:off x="5483839" y="2478695"/>
            <a:ext cx="910835" cy="69652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p:nvSpPr>
        <p:spPr>
          <a:xfrm>
            <a:off x="5537417" y="2532274"/>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矩形 18"/>
          <p:cNvSpPr/>
          <p:nvPr/>
        </p:nvSpPr>
        <p:spPr>
          <a:xfrm>
            <a:off x="5751731" y="2532274"/>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p:nvSpPr>
        <p:spPr>
          <a:xfrm>
            <a:off x="5966045" y="2532274"/>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p:nvSpPr>
        <p:spPr>
          <a:xfrm>
            <a:off x="6180359" y="2532274"/>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p:cNvSpPr/>
          <p:nvPr/>
        </p:nvSpPr>
        <p:spPr>
          <a:xfrm>
            <a:off x="5537417" y="2746588"/>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a:off x="5751731" y="2746588"/>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矩形 27"/>
          <p:cNvSpPr/>
          <p:nvPr/>
        </p:nvSpPr>
        <p:spPr>
          <a:xfrm>
            <a:off x="5966045" y="2746588"/>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a:off x="6180359" y="2746588"/>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a:off x="5537417" y="2960902"/>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矩形 33"/>
          <p:cNvSpPr/>
          <p:nvPr/>
        </p:nvSpPr>
        <p:spPr>
          <a:xfrm>
            <a:off x="5751731" y="2960902"/>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矩形 34"/>
          <p:cNvSpPr/>
          <p:nvPr/>
        </p:nvSpPr>
        <p:spPr>
          <a:xfrm>
            <a:off x="5966045" y="2960902"/>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矩形 35"/>
          <p:cNvSpPr/>
          <p:nvPr/>
        </p:nvSpPr>
        <p:spPr>
          <a:xfrm>
            <a:off x="6180359" y="2960902"/>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0" name="组合 49"/>
          <p:cNvGrpSpPr/>
          <p:nvPr/>
        </p:nvGrpSpPr>
        <p:grpSpPr>
          <a:xfrm>
            <a:off x="4680160" y="4139628"/>
            <a:ext cx="1232306" cy="1071570"/>
            <a:chOff x="452398" y="2428868"/>
            <a:chExt cx="1643074" cy="1428760"/>
          </a:xfrm>
        </p:grpSpPr>
        <p:sp>
          <p:nvSpPr>
            <p:cNvPr id="51" name="圆角矩形 50"/>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TextBox 51"/>
            <p:cNvSpPr txBox="1"/>
            <p:nvPr/>
          </p:nvSpPr>
          <p:spPr>
            <a:xfrm>
              <a:off x="452398" y="2428868"/>
              <a:ext cx="1428759" cy="369332"/>
            </a:xfrm>
            <a:prstGeom prst="rect">
              <a:avLst/>
            </a:prstGeom>
            <a:noFill/>
          </p:spPr>
          <p:txBody>
            <a:bodyPr wrap="square" rtlCol="0">
              <a:spAutoFit/>
            </a:bodyPr>
            <a:lstStyle/>
            <a:p>
              <a:r>
                <a:rPr lang="en-US" altLang="zh-CN" sz="1200" dirty="0"/>
                <a:t>Machine</a:t>
              </a:r>
            </a:p>
          </p:txBody>
        </p:sp>
        <p:grpSp>
          <p:nvGrpSpPr>
            <p:cNvPr id="53" name="组合 14"/>
            <p:cNvGrpSpPr/>
            <p:nvPr/>
          </p:nvGrpSpPr>
          <p:grpSpPr>
            <a:xfrm>
              <a:off x="523836" y="3357562"/>
              <a:ext cx="1500198" cy="428628"/>
              <a:chOff x="4595802" y="3143248"/>
              <a:chExt cx="1500198" cy="428628"/>
            </a:xfrm>
          </p:grpSpPr>
          <p:sp>
            <p:nvSpPr>
              <p:cNvPr id="57" name="圆角矩形 56"/>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TextBox 57"/>
              <p:cNvSpPr txBox="1"/>
              <p:nvPr/>
            </p:nvSpPr>
            <p:spPr>
              <a:xfrm>
                <a:off x="4595802" y="3143248"/>
                <a:ext cx="1428759" cy="369332"/>
              </a:xfrm>
              <a:prstGeom prst="rect">
                <a:avLst/>
              </a:prstGeom>
              <a:noFill/>
            </p:spPr>
            <p:txBody>
              <a:bodyPr wrap="square" rtlCol="0">
                <a:spAutoFit/>
              </a:bodyPr>
              <a:lstStyle/>
              <a:p>
                <a:r>
                  <a:rPr lang="en-US" altLang="zh-CN" sz="1200" dirty="0"/>
                  <a:t>Data Server</a:t>
                </a:r>
                <a:endParaRPr lang="zh-CN" altLang="en-US" sz="1200" dirty="0"/>
              </a:p>
            </p:txBody>
          </p:sp>
        </p:grpSp>
        <p:grpSp>
          <p:nvGrpSpPr>
            <p:cNvPr id="54" name="组合 15"/>
            <p:cNvGrpSpPr/>
            <p:nvPr/>
          </p:nvGrpSpPr>
          <p:grpSpPr>
            <a:xfrm>
              <a:off x="523836" y="2786058"/>
              <a:ext cx="1500198" cy="500066"/>
              <a:chOff x="1809720" y="5857892"/>
              <a:chExt cx="1500198" cy="500066"/>
            </a:xfrm>
          </p:grpSpPr>
          <p:sp>
            <p:nvSpPr>
              <p:cNvPr id="55" name="圆角矩形 54"/>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TextBox 55"/>
              <p:cNvSpPr txBox="1"/>
              <p:nvPr/>
            </p:nvSpPr>
            <p:spPr>
              <a:xfrm>
                <a:off x="1809720" y="5857892"/>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grpSp>
      <p:grpSp>
        <p:nvGrpSpPr>
          <p:cNvPr id="59" name="组合 58"/>
          <p:cNvGrpSpPr/>
          <p:nvPr/>
        </p:nvGrpSpPr>
        <p:grpSpPr>
          <a:xfrm>
            <a:off x="6662565" y="4139628"/>
            <a:ext cx="1232306" cy="1071570"/>
            <a:chOff x="452398" y="2428868"/>
            <a:chExt cx="1643074" cy="1428760"/>
          </a:xfrm>
        </p:grpSpPr>
        <p:sp>
          <p:nvSpPr>
            <p:cNvPr id="60" name="圆角矩形 59"/>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TextBox 60"/>
            <p:cNvSpPr txBox="1"/>
            <p:nvPr/>
          </p:nvSpPr>
          <p:spPr>
            <a:xfrm>
              <a:off x="452398" y="2428868"/>
              <a:ext cx="1428759" cy="369332"/>
            </a:xfrm>
            <a:prstGeom prst="rect">
              <a:avLst/>
            </a:prstGeom>
            <a:noFill/>
          </p:spPr>
          <p:txBody>
            <a:bodyPr wrap="square" rtlCol="0">
              <a:spAutoFit/>
            </a:bodyPr>
            <a:lstStyle/>
            <a:p>
              <a:r>
                <a:rPr lang="en-US" altLang="zh-CN" sz="1200" dirty="0"/>
                <a:t>Machine</a:t>
              </a:r>
            </a:p>
          </p:txBody>
        </p:sp>
        <p:grpSp>
          <p:nvGrpSpPr>
            <p:cNvPr id="62" name="组合 14"/>
            <p:cNvGrpSpPr/>
            <p:nvPr/>
          </p:nvGrpSpPr>
          <p:grpSpPr>
            <a:xfrm>
              <a:off x="523836" y="3357562"/>
              <a:ext cx="1500198" cy="428628"/>
              <a:chOff x="4595802" y="3143248"/>
              <a:chExt cx="1500198" cy="428628"/>
            </a:xfrm>
          </p:grpSpPr>
          <p:sp>
            <p:nvSpPr>
              <p:cNvPr id="66" name="圆角矩形 65"/>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TextBox 66"/>
              <p:cNvSpPr txBox="1"/>
              <p:nvPr/>
            </p:nvSpPr>
            <p:spPr>
              <a:xfrm>
                <a:off x="4595802" y="3143248"/>
                <a:ext cx="1428759" cy="369332"/>
              </a:xfrm>
              <a:prstGeom prst="rect">
                <a:avLst/>
              </a:prstGeom>
              <a:noFill/>
            </p:spPr>
            <p:txBody>
              <a:bodyPr wrap="square" rtlCol="0">
                <a:spAutoFit/>
              </a:bodyPr>
              <a:lstStyle/>
              <a:p>
                <a:r>
                  <a:rPr lang="en-US" altLang="zh-CN" sz="1200" dirty="0"/>
                  <a:t>Data Server</a:t>
                </a:r>
                <a:endParaRPr lang="zh-CN" altLang="en-US" sz="1200" dirty="0"/>
              </a:p>
            </p:txBody>
          </p:sp>
        </p:grpSp>
        <p:grpSp>
          <p:nvGrpSpPr>
            <p:cNvPr id="63" name="组合 15"/>
            <p:cNvGrpSpPr/>
            <p:nvPr/>
          </p:nvGrpSpPr>
          <p:grpSpPr>
            <a:xfrm>
              <a:off x="523836" y="2786058"/>
              <a:ext cx="1500198" cy="500066"/>
              <a:chOff x="1809720" y="5857892"/>
              <a:chExt cx="1500198" cy="500066"/>
            </a:xfrm>
          </p:grpSpPr>
          <p:sp>
            <p:nvSpPr>
              <p:cNvPr id="64" name="圆角矩形 63"/>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5" name="TextBox 64"/>
              <p:cNvSpPr txBox="1"/>
              <p:nvPr/>
            </p:nvSpPr>
            <p:spPr>
              <a:xfrm>
                <a:off x="1809720" y="5857892"/>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grpSp>
      <p:grpSp>
        <p:nvGrpSpPr>
          <p:cNvPr id="68" name="组合 67"/>
          <p:cNvGrpSpPr/>
          <p:nvPr/>
        </p:nvGrpSpPr>
        <p:grpSpPr>
          <a:xfrm>
            <a:off x="8752126" y="4139628"/>
            <a:ext cx="1232306" cy="1071570"/>
            <a:chOff x="452398" y="2428868"/>
            <a:chExt cx="1643074" cy="1428760"/>
          </a:xfrm>
        </p:grpSpPr>
        <p:sp>
          <p:nvSpPr>
            <p:cNvPr id="69" name="圆角矩形 68"/>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TextBox 69"/>
            <p:cNvSpPr txBox="1"/>
            <p:nvPr/>
          </p:nvSpPr>
          <p:spPr>
            <a:xfrm>
              <a:off x="452398" y="2428868"/>
              <a:ext cx="1428759" cy="369332"/>
            </a:xfrm>
            <a:prstGeom prst="rect">
              <a:avLst/>
            </a:prstGeom>
            <a:noFill/>
          </p:spPr>
          <p:txBody>
            <a:bodyPr wrap="square" rtlCol="0">
              <a:spAutoFit/>
            </a:bodyPr>
            <a:lstStyle/>
            <a:p>
              <a:r>
                <a:rPr lang="en-US" altLang="zh-CN" sz="1200" dirty="0"/>
                <a:t>Machine</a:t>
              </a:r>
            </a:p>
          </p:txBody>
        </p:sp>
        <p:grpSp>
          <p:nvGrpSpPr>
            <p:cNvPr id="71" name="组合 14"/>
            <p:cNvGrpSpPr/>
            <p:nvPr/>
          </p:nvGrpSpPr>
          <p:grpSpPr>
            <a:xfrm>
              <a:off x="523836" y="3357562"/>
              <a:ext cx="1500198" cy="428628"/>
              <a:chOff x="4595802" y="3143248"/>
              <a:chExt cx="1500198" cy="428628"/>
            </a:xfrm>
          </p:grpSpPr>
          <p:sp>
            <p:nvSpPr>
              <p:cNvPr id="75" name="圆角矩形 74"/>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TextBox 75"/>
              <p:cNvSpPr txBox="1"/>
              <p:nvPr/>
            </p:nvSpPr>
            <p:spPr>
              <a:xfrm>
                <a:off x="4595802" y="3143248"/>
                <a:ext cx="1428759" cy="369332"/>
              </a:xfrm>
              <a:prstGeom prst="rect">
                <a:avLst/>
              </a:prstGeom>
              <a:noFill/>
            </p:spPr>
            <p:txBody>
              <a:bodyPr wrap="square" rtlCol="0">
                <a:spAutoFit/>
              </a:bodyPr>
              <a:lstStyle/>
              <a:p>
                <a:r>
                  <a:rPr lang="en-US" altLang="zh-CN" sz="1200" dirty="0"/>
                  <a:t>Data Server</a:t>
                </a:r>
                <a:endParaRPr lang="zh-CN" altLang="en-US" sz="1200" dirty="0"/>
              </a:p>
            </p:txBody>
          </p:sp>
        </p:grpSp>
        <p:grpSp>
          <p:nvGrpSpPr>
            <p:cNvPr id="72" name="组合 15"/>
            <p:cNvGrpSpPr/>
            <p:nvPr/>
          </p:nvGrpSpPr>
          <p:grpSpPr>
            <a:xfrm>
              <a:off x="523836" y="2786058"/>
              <a:ext cx="1500198" cy="500066"/>
              <a:chOff x="1809720" y="5857892"/>
              <a:chExt cx="1500198" cy="500066"/>
            </a:xfrm>
          </p:grpSpPr>
          <p:sp>
            <p:nvSpPr>
              <p:cNvPr id="73" name="圆角矩形 72"/>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TextBox 73"/>
              <p:cNvSpPr txBox="1"/>
              <p:nvPr/>
            </p:nvSpPr>
            <p:spPr>
              <a:xfrm>
                <a:off x="1809720" y="5857892"/>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grpSp>
      <p:grpSp>
        <p:nvGrpSpPr>
          <p:cNvPr id="81" name="组合 80"/>
          <p:cNvGrpSpPr/>
          <p:nvPr/>
        </p:nvGrpSpPr>
        <p:grpSpPr>
          <a:xfrm>
            <a:off x="2751335" y="4407520"/>
            <a:ext cx="1125149" cy="375050"/>
            <a:chOff x="2238348" y="2928934"/>
            <a:chExt cx="1500198" cy="500066"/>
          </a:xfrm>
        </p:grpSpPr>
        <p:sp>
          <p:nvSpPr>
            <p:cNvPr id="79" name="圆角矩形 78"/>
            <p:cNvSpPr/>
            <p:nvPr/>
          </p:nvSpPr>
          <p:spPr>
            <a:xfrm>
              <a:off x="2238348" y="2928934"/>
              <a:ext cx="1500198" cy="500066"/>
            </a:xfrm>
            <a:prstGeom prst="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TextBox 79"/>
            <p:cNvSpPr txBox="1"/>
            <p:nvPr/>
          </p:nvSpPr>
          <p:spPr>
            <a:xfrm>
              <a:off x="2238348" y="2928934"/>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sp>
        <p:nvSpPr>
          <p:cNvPr id="82" name="圆角矩形标注 81"/>
          <p:cNvSpPr/>
          <p:nvPr/>
        </p:nvSpPr>
        <p:spPr>
          <a:xfrm>
            <a:off x="2001235" y="4032471"/>
            <a:ext cx="589364" cy="375050"/>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Failover</a:t>
            </a:r>
            <a:endParaRPr lang="zh-CN" altLang="en-US" sz="900" dirty="0">
              <a:solidFill>
                <a:schemeClr val="tx1"/>
              </a:solidFill>
            </a:endParaRPr>
          </a:p>
        </p:txBody>
      </p:sp>
      <p:grpSp>
        <p:nvGrpSpPr>
          <p:cNvPr id="87" name="组合 86"/>
          <p:cNvGrpSpPr/>
          <p:nvPr/>
        </p:nvGrpSpPr>
        <p:grpSpPr>
          <a:xfrm>
            <a:off x="3769327" y="2719798"/>
            <a:ext cx="1607355" cy="1419830"/>
            <a:chOff x="3136644" y="3090620"/>
            <a:chExt cx="2143140" cy="1893107"/>
          </a:xfrm>
        </p:grpSpPr>
        <p:cxnSp>
          <p:nvCxnSpPr>
            <p:cNvPr id="84" name="直接箭头连接符 83"/>
            <p:cNvCxnSpPr>
              <a:stCxn id="79" idx="3"/>
            </p:cNvCxnSpPr>
            <p:nvPr/>
          </p:nvCxnSpPr>
          <p:spPr>
            <a:xfrm flipV="1">
              <a:off x="3136644" y="3090620"/>
              <a:ext cx="2143140" cy="18931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167043" y="3429000"/>
              <a:ext cx="1000132" cy="307776"/>
            </a:xfrm>
            <a:prstGeom prst="rect">
              <a:avLst/>
            </a:prstGeom>
            <a:noFill/>
          </p:spPr>
          <p:txBody>
            <a:bodyPr wrap="square" rtlCol="0">
              <a:spAutoFit/>
            </a:bodyPr>
            <a:lstStyle/>
            <a:p>
              <a:r>
                <a:rPr lang="en-US" altLang="zh-CN" sz="900" dirty="0" err="1"/>
                <a:t>SwitchFile</a:t>
              </a:r>
              <a:endParaRPr lang="zh-CN" altLang="en-US" sz="900" dirty="0"/>
            </a:p>
          </p:txBody>
        </p:sp>
      </p:grpSp>
      <p:sp>
        <p:nvSpPr>
          <p:cNvPr id="88" name="矩形 87"/>
          <p:cNvSpPr/>
          <p:nvPr/>
        </p:nvSpPr>
        <p:spPr>
          <a:xfrm>
            <a:off x="5537417" y="2532274"/>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9" name="组合 88"/>
          <p:cNvGrpSpPr/>
          <p:nvPr/>
        </p:nvGrpSpPr>
        <p:grpSpPr>
          <a:xfrm>
            <a:off x="4733740" y="4407520"/>
            <a:ext cx="1125149" cy="375050"/>
            <a:chOff x="2238348" y="2928934"/>
            <a:chExt cx="1500198" cy="500066"/>
          </a:xfrm>
        </p:grpSpPr>
        <p:sp>
          <p:nvSpPr>
            <p:cNvPr id="90" name="圆角矩形 89"/>
            <p:cNvSpPr/>
            <p:nvPr/>
          </p:nvSpPr>
          <p:spPr>
            <a:xfrm>
              <a:off x="2238348" y="2928934"/>
              <a:ext cx="1500198" cy="500066"/>
            </a:xfrm>
            <a:prstGeom prst="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1" name="TextBox 90"/>
            <p:cNvSpPr txBox="1"/>
            <p:nvPr/>
          </p:nvSpPr>
          <p:spPr>
            <a:xfrm>
              <a:off x="2238348" y="2928934"/>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sp>
        <p:nvSpPr>
          <p:cNvPr id="92" name="圆角矩形标注 91"/>
          <p:cNvSpPr/>
          <p:nvPr/>
        </p:nvSpPr>
        <p:spPr>
          <a:xfrm>
            <a:off x="4037218" y="4193206"/>
            <a:ext cx="589364" cy="375050"/>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Error</a:t>
            </a:r>
          </a:p>
          <a:p>
            <a:pPr algn="ctr"/>
            <a:r>
              <a:rPr lang="en-US" altLang="zh-CN" sz="900" dirty="0">
                <a:solidFill>
                  <a:schemeClr val="tx1"/>
                </a:solidFill>
              </a:rPr>
              <a:t>Retry</a:t>
            </a:r>
            <a:endParaRPr lang="zh-CN" altLang="en-US" sz="900" dirty="0">
              <a:solidFill>
                <a:schemeClr val="tx1"/>
              </a:solidFill>
            </a:endParaRPr>
          </a:p>
        </p:txBody>
      </p:sp>
      <p:grpSp>
        <p:nvGrpSpPr>
          <p:cNvPr id="95" name="组合 94"/>
          <p:cNvGrpSpPr/>
          <p:nvPr/>
        </p:nvGrpSpPr>
        <p:grpSpPr>
          <a:xfrm>
            <a:off x="6716144" y="4836150"/>
            <a:ext cx="1125149" cy="321471"/>
            <a:chOff x="7810512" y="2571744"/>
            <a:chExt cx="1500198" cy="428628"/>
          </a:xfrm>
          <a:solidFill>
            <a:srgbClr val="FF0000"/>
          </a:solidFill>
        </p:grpSpPr>
        <p:sp>
          <p:nvSpPr>
            <p:cNvPr id="93" name="圆角矩形 92"/>
            <p:cNvSpPr/>
            <p:nvPr/>
          </p:nvSpPr>
          <p:spPr>
            <a:xfrm>
              <a:off x="7810512" y="2571744"/>
              <a:ext cx="1500198" cy="428628"/>
            </a:xfrm>
            <a:prstGeom prst="round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4" name="TextBox 93"/>
            <p:cNvSpPr txBox="1"/>
            <p:nvPr/>
          </p:nvSpPr>
          <p:spPr>
            <a:xfrm>
              <a:off x="7810512" y="2571744"/>
              <a:ext cx="1428759" cy="369332"/>
            </a:xfrm>
            <a:prstGeom prst="rect">
              <a:avLst/>
            </a:prstGeom>
            <a:noFill/>
          </p:spPr>
          <p:txBody>
            <a:bodyPr wrap="square" rtlCol="0">
              <a:spAutoFit/>
            </a:bodyPr>
            <a:lstStyle/>
            <a:p>
              <a:r>
                <a:rPr lang="en-US" altLang="zh-CN" sz="1200" dirty="0"/>
                <a:t>Data Server</a:t>
              </a:r>
              <a:endParaRPr lang="zh-CN" altLang="en-US" sz="1200" dirty="0"/>
            </a:p>
          </p:txBody>
        </p:sp>
      </p:grpSp>
      <p:sp>
        <p:nvSpPr>
          <p:cNvPr id="96" name="圆角矩形标注 95"/>
          <p:cNvSpPr/>
          <p:nvPr/>
        </p:nvSpPr>
        <p:spPr>
          <a:xfrm>
            <a:off x="5966045" y="4514678"/>
            <a:ext cx="642942" cy="428628"/>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Frequent</a:t>
            </a:r>
          </a:p>
          <a:p>
            <a:pPr algn="ctr"/>
            <a:r>
              <a:rPr lang="en-US" altLang="zh-CN" sz="900" dirty="0">
                <a:solidFill>
                  <a:schemeClr val="tx1"/>
                </a:solidFill>
              </a:rPr>
              <a:t>Failover</a:t>
            </a:r>
            <a:endParaRPr lang="zh-CN" altLang="en-US" sz="900" dirty="0">
              <a:solidFill>
                <a:schemeClr val="tx1"/>
              </a:solidFill>
            </a:endParaRPr>
          </a:p>
        </p:txBody>
      </p:sp>
      <p:grpSp>
        <p:nvGrpSpPr>
          <p:cNvPr id="104" name="组合 103"/>
          <p:cNvGrpSpPr/>
          <p:nvPr/>
        </p:nvGrpSpPr>
        <p:grpSpPr>
          <a:xfrm>
            <a:off x="5162368" y="3229390"/>
            <a:ext cx="750099" cy="910835"/>
            <a:chOff x="4381488" y="2643976"/>
            <a:chExt cx="1000132" cy="1214446"/>
          </a:xfrm>
        </p:grpSpPr>
        <p:cxnSp>
          <p:nvCxnSpPr>
            <p:cNvPr id="101" name="直接箭头连接符 100"/>
            <p:cNvCxnSpPr/>
            <p:nvPr/>
          </p:nvCxnSpPr>
          <p:spPr>
            <a:xfrm rot="5400000" flipH="1" flipV="1">
              <a:off x="4274331" y="3250405"/>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81488" y="3214686"/>
              <a:ext cx="1000132" cy="307776"/>
            </a:xfrm>
            <a:prstGeom prst="rect">
              <a:avLst/>
            </a:prstGeom>
            <a:noFill/>
          </p:spPr>
          <p:txBody>
            <a:bodyPr wrap="square" rtlCol="0">
              <a:spAutoFit/>
            </a:bodyPr>
            <a:lstStyle/>
            <a:p>
              <a:r>
                <a:rPr lang="en-US" altLang="zh-CN" sz="900" dirty="0" err="1"/>
                <a:t>SwitchFile</a:t>
              </a:r>
              <a:endParaRPr lang="zh-CN" altLang="en-US" sz="900" dirty="0"/>
            </a:p>
          </p:txBody>
        </p:sp>
      </p:grpSp>
      <p:sp>
        <p:nvSpPr>
          <p:cNvPr id="105" name="矩形 104"/>
          <p:cNvSpPr/>
          <p:nvPr/>
        </p:nvSpPr>
        <p:spPr>
          <a:xfrm>
            <a:off x="5751731" y="2532274"/>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8" name="矩形 107"/>
          <p:cNvSpPr/>
          <p:nvPr/>
        </p:nvSpPr>
        <p:spPr>
          <a:xfrm>
            <a:off x="5966045" y="2532274"/>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9" name="矩形 108"/>
          <p:cNvSpPr/>
          <p:nvPr/>
        </p:nvSpPr>
        <p:spPr>
          <a:xfrm>
            <a:off x="6180359" y="2532274"/>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0" name="矩形 109"/>
          <p:cNvSpPr/>
          <p:nvPr/>
        </p:nvSpPr>
        <p:spPr>
          <a:xfrm>
            <a:off x="5751731" y="2746588"/>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1" name="矩形 110"/>
          <p:cNvSpPr/>
          <p:nvPr/>
        </p:nvSpPr>
        <p:spPr>
          <a:xfrm>
            <a:off x="6180359" y="2746588"/>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2" name="矩形 111"/>
          <p:cNvSpPr/>
          <p:nvPr/>
        </p:nvSpPr>
        <p:spPr>
          <a:xfrm>
            <a:off x="5966045" y="2960902"/>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18" name="组合 117"/>
          <p:cNvGrpSpPr/>
          <p:nvPr/>
        </p:nvGrpSpPr>
        <p:grpSpPr>
          <a:xfrm>
            <a:off x="6501830" y="3228794"/>
            <a:ext cx="910835" cy="910835"/>
            <a:chOff x="4381488" y="2643976"/>
            <a:chExt cx="1000132" cy="1214446"/>
          </a:xfrm>
        </p:grpSpPr>
        <p:cxnSp>
          <p:nvCxnSpPr>
            <p:cNvPr id="119" name="直接箭头连接符 118"/>
            <p:cNvCxnSpPr/>
            <p:nvPr/>
          </p:nvCxnSpPr>
          <p:spPr>
            <a:xfrm rot="5400000" flipH="1" flipV="1">
              <a:off x="4274331" y="3250405"/>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381488" y="3214686"/>
              <a:ext cx="1000132" cy="307776"/>
            </a:xfrm>
            <a:prstGeom prst="rect">
              <a:avLst/>
            </a:prstGeom>
            <a:noFill/>
          </p:spPr>
          <p:txBody>
            <a:bodyPr wrap="square" rtlCol="0">
              <a:spAutoFit/>
            </a:bodyPr>
            <a:lstStyle/>
            <a:p>
              <a:r>
                <a:rPr lang="en-US" altLang="zh-CN" sz="900" dirty="0" err="1"/>
                <a:t>BlockReport</a:t>
              </a:r>
              <a:endParaRPr lang="zh-CN" altLang="en-US" sz="900" dirty="0"/>
            </a:p>
          </p:txBody>
        </p:sp>
      </p:grpSp>
      <p:sp>
        <p:nvSpPr>
          <p:cNvPr id="121" name="矩形 120"/>
          <p:cNvSpPr/>
          <p:nvPr/>
        </p:nvSpPr>
        <p:spPr>
          <a:xfrm>
            <a:off x="6501829" y="2371537"/>
            <a:ext cx="589364" cy="803678"/>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2" name="矩形 121"/>
          <p:cNvSpPr/>
          <p:nvPr/>
        </p:nvSpPr>
        <p:spPr>
          <a:xfrm>
            <a:off x="6501829" y="2907323"/>
            <a:ext cx="589364" cy="267893"/>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Block</a:t>
            </a:r>
          </a:p>
          <a:p>
            <a:pPr algn="ctr"/>
            <a:r>
              <a:rPr lang="en-US" altLang="zh-CN" sz="900" dirty="0">
                <a:solidFill>
                  <a:schemeClr val="tx1"/>
                </a:solidFill>
              </a:rPr>
              <a:t>Report</a:t>
            </a:r>
            <a:endParaRPr lang="zh-CN" altLang="en-US" sz="1350" dirty="0">
              <a:solidFill>
                <a:schemeClr val="tx1"/>
              </a:solidFill>
            </a:endParaRPr>
          </a:p>
        </p:txBody>
      </p:sp>
      <p:grpSp>
        <p:nvGrpSpPr>
          <p:cNvPr id="123" name="组合 122"/>
          <p:cNvGrpSpPr/>
          <p:nvPr/>
        </p:nvGrpSpPr>
        <p:grpSpPr>
          <a:xfrm>
            <a:off x="8805706" y="4407520"/>
            <a:ext cx="1125149" cy="375050"/>
            <a:chOff x="2238348" y="2928934"/>
            <a:chExt cx="1500198" cy="500066"/>
          </a:xfrm>
        </p:grpSpPr>
        <p:sp>
          <p:nvSpPr>
            <p:cNvPr id="124" name="圆角矩形 123"/>
            <p:cNvSpPr/>
            <p:nvPr/>
          </p:nvSpPr>
          <p:spPr>
            <a:xfrm>
              <a:off x="2238348" y="2928934"/>
              <a:ext cx="1500198" cy="500066"/>
            </a:xfrm>
            <a:prstGeom prst="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5" name="TextBox 124"/>
            <p:cNvSpPr txBox="1"/>
            <p:nvPr/>
          </p:nvSpPr>
          <p:spPr>
            <a:xfrm>
              <a:off x="2238348" y="2928934"/>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sp>
        <p:nvSpPr>
          <p:cNvPr id="126" name="圆角矩形标注 125"/>
          <p:cNvSpPr/>
          <p:nvPr/>
        </p:nvSpPr>
        <p:spPr>
          <a:xfrm>
            <a:off x="8002028" y="4139628"/>
            <a:ext cx="642942" cy="375050"/>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Bad logic</a:t>
            </a:r>
            <a:endParaRPr lang="zh-CN" altLang="en-US" sz="900" dirty="0">
              <a:solidFill>
                <a:schemeClr val="tx1"/>
              </a:solidFill>
            </a:endParaRPr>
          </a:p>
        </p:txBody>
      </p:sp>
      <p:grpSp>
        <p:nvGrpSpPr>
          <p:cNvPr id="135" name="组合 134"/>
          <p:cNvGrpSpPr/>
          <p:nvPr/>
        </p:nvGrpSpPr>
        <p:grpSpPr>
          <a:xfrm>
            <a:off x="7198351" y="2685866"/>
            <a:ext cx="1712114" cy="1433874"/>
            <a:chOff x="7422924" y="3090621"/>
            <a:chExt cx="2282819" cy="1911832"/>
          </a:xfrm>
        </p:grpSpPr>
        <p:cxnSp>
          <p:nvCxnSpPr>
            <p:cNvPr id="128" name="直接箭头连接符 127"/>
            <p:cNvCxnSpPr>
              <a:stCxn id="126" idx="4"/>
            </p:cNvCxnSpPr>
            <p:nvPr/>
          </p:nvCxnSpPr>
          <p:spPr>
            <a:xfrm rot="5400000" flipH="1">
              <a:off x="7608418" y="2905127"/>
              <a:ext cx="1911832" cy="22828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7453321" y="3214686"/>
              <a:ext cx="1000132" cy="307776"/>
            </a:xfrm>
            <a:prstGeom prst="rect">
              <a:avLst/>
            </a:prstGeom>
            <a:noFill/>
          </p:spPr>
          <p:txBody>
            <a:bodyPr wrap="square" rtlCol="0">
              <a:spAutoFit/>
            </a:bodyPr>
            <a:lstStyle/>
            <a:p>
              <a:r>
                <a:rPr lang="en-US" altLang="zh-CN" sz="900" dirty="0"/>
                <a:t>Many read</a:t>
              </a:r>
              <a:endParaRPr lang="zh-CN" altLang="en-US" sz="900" dirty="0"/>
            </a:p>
          </p:txBody>
        </p:sp>
      </p:grpSp>
      <p:sp>
        <p:nvSpPr>
          <p:cNvPr id="130" name="矩形 129"/>
          <p:cNvSpPr/>
          <p:nvPr/>
        </p:nvSpPr>
        <p:spPr>
          <a:xfrm>
            <a:off x="6501829" y="2800167"/>
            <a:ext cx="589364" cy="107157"/>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read</a:t>
            </a:r>
            <a:endParaRPr lang="zh-CN" altLang="en-US" sz="1350" dirty="0">
              <a:solidFill>
                <a:schemeClr val="tx1"/>
              </a:solidFill>
            </a:endParaRPr>
          </a:p>
        </p:txBody>
      </p:sp>
      <p:sp>
        <p:nvSpPr>
          <p:cNvPr id="131" name="矩形 130"/>
          <p:cNvSpPr/>
          <p:nvPr/>
        </p:nvSpPr>
        <p:spPr>
          <a:xfrm>
            <a:off x="6501829" y="2693010"/>
            <a:ext cx="589364" cy="107157"/>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read</a:t>
            </a:r>
            <a:endParaRPr lang="zh-CN" altLang="en-US" sz="1350" dirty="0">
              <a:solidFill>
                <a:schemeClr val="tx1"/>
              </a:solidFill>
            </a:endParaRPr>
          </a:p>
        </p:txBody>
      </p:sp>
      <p:sp>
        <p:nvSpPr>
          <p:cNvPr id="132" name="矩形 131"/>
          <p:cNvSpPr/>
          <p:nvPr/>
        </p:nvSpPr>
        <p:spPr>
          <a:xfrm>
            <a:off x="6501829" y="2585853"/>
            <a:ext cx="589364" cy="107157"/>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read</a:t>
            </a:r>
            <a:endParaRPr lang="zh-CN" altLang="en-US" sz="1350" dirty="0">
              <a:solidFill>
                <a:schemeClr val="tx1"/>
              </a:solidFill>
            </a:endParaRPr>
          </a:p>
        </p:txBody>
      </p:sp>
      <p:sp>
        <p:nvSpPr>
          <p:cNvPr id="133" name="矩形 132"/>
          <p:cNvSpPr/>
          <p:nvPr/>
        </p:nvSpPr>
        <p:spPr>
          <a:xfrm>
            <a:off x="6501829" y="2478696"/>
            <a:ext cx="589364" cy="107157"/>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read</a:t>
            </a:r>
            <a:endParaRPr lang="zh-CN" altLang="en-US" sz="1350" dirty="0">
              <a:solidFill>
                <a:schemeClr val="tx1"/>
              </a:solidFill>
            </a:endParaRPr>
          </a:p>
        </p:txBody>
      </p:sp>
      <p:sp>
        <p:nvSpPr>
          <p:cNvPr id="134" name="矩形 133"/>
          <p:cNvSpPr/>
          <p:nvPr/>
        </p:nvSpPr>
        <p:spPr>
          <a:xfrm>
            <a:off x="6501829" y="2371539"/>
            <a:ext cx="589364" cy="107157"/>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read</a:t>
            </a:r>
            <a:endParaRPr lang="zh-CN" altLang="en-US" sz="1350" dirty="0">
              <a:solidFill>
                <a:schemeClr val="tx1"/>
              </a:solidFill>
            </a:endParaRPr>
          </a:p>
        </p:txBody>
      </p:sp>
      <p:sp>
        <p:nvSpPr>
          <p:cNvPr id="3" name="文本框 2"/>
          <p:cNvSpPr txBox="1"/>
          <p:nvPr/>
        </p:nvSpPr>
        <p:spPr>
          <a:xfrm>
            <a:off x="1956856" y="518195"/>
            <a:ext cx="7929619" cy="584775"/>
          </a:xfrm>
          <a:prstGeom prst="rect">
            <a:avLst/>
          </a:prstGeom>
          <a:noFill/>
        </p:spPr>
        <p:txBody>
          <a:bodyPr wrap="square" rtlCol="0">
            <a:spAutoFit/>
          </a:bodyPr>
          <a:lstStyle/>
          <a:p>
            <a:pPr>
              <a:defRPr/>
            </a:pPr>
            <a:r>
              <a:rPr lang="zh-CN" altLang="en-US" sz="3200" dirty="0"/>
              <a:t>小概率事件</a:t>
            </a:r>
            <a:r>
              <a:rPr lang="en-US" altLang="zh-CN" sz="3200" dirty="0"/>
              <a:t>-</a:t>
            </a:r>
            <a:r>
              <a:rPr lang="zh-CN" altLang="en-US" sz="3200" dirty="0"/>
              <a:t>软件缺陷</a:t>
            </a:r>
          </a:p>
        </p:txBody>
      </p:sp>
    </p:spTree>
    <p:extLst>
      <p:ext uri="{BB962C8B-B14F-4D97-AF65-F5344CB8AC3E}">
        <p14:creationId xmlns:p14="http://schemas.microsoft.com/office/powerpoint/2010/main" val="4252926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linds(horizontal)">
                                      <p:cBhvr>
                                        <p:cTn id="7" dur="500"/>
                                        <p:tgtEl>
                                          <p:spTgt spid="8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blinds(horizontal)">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2"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 calcmode="lin" valueType="num">
                                      <p:cBhvr additive="base">
                                        <p:cTn id="16" dur="500" fill="hold"/>
                                        <p:tgtEl>
                                          <p:spTgt spid="87"/>
                                        </p:tgtEl>
                                        <p:attrNameLst>
                                          <p:attrName>ppt_x</p:attrName>
                                        </p:attrNameLst>
                                      </p:cBhvr>
                                      <p:tavLst>
                                        <p:tav tm="0">
                                          <p:val>
                                            <p:strVal val="0-#ppt_w/2"/>
                                          </p:val>
                                        </p:tav>
                                        <p:tav tm="100000">
                                          <p:val>
                                            <p:strVal val="#ppt_x"/>
                                          </p:val>
                                        </p:tav>
                                      </p:tavLst>
                                    </p:anim>
                                    <p:anim calcmode="lin" valueType="num">
                                      <p:cBhvr additive="base">
                                        <p:cTn id="17" dur="500" fill="hold"/>
                                        <p:tgtEl>
                                          <p:spTgt spid="87"/>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blinds(horizontal)">
                                      <p:cBhvr>
                                        <p:cTn id="21" dur="500"/>
                                        <p:tgtEl>
                                          <p:spTgt spid="88"/>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blinds(horizontal)">
                                      <p:cBhvr>
                                        <p:cTn id="25" dur="500"/>
                                        <p:tgtEl>
                                          <p:spTgt spid="10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blinds(horizontal)">
                                      <p:cBhvr>
                                        <p:cTn id="30" dur="500"/>
                                        <p:tgtEl>
                                          <p:spTgt spid="89"/>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blinds(horizontal)">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4"/>
                                        </p:tgtEl>
                                        <p:attrNameLst>
                                          <p:attrName>style.visibility</p:attrName>
                                        </p:attrNameLst>
                                      </p:cBhvr>
                                      <p:to>
                                        <p:strVal val="visible"/>
                                      </p:to>
                                    </p:set>
                                    <p:anim calcmode="lin" valueType="num">
                                      <p:cBhvr additive="base">
                                        <p:cTn id="39" dur="500" fill="hold"/>
                                        <p:tgtEl>
                                          <p:spTgt spid="104"/>
                                        </p:tgtEl>
                                        <p:attrNameLst>
                                          <p:attrName>ppt_x</p:attrName>
                                        </p:attrNameLst>
                                      </p:cBhvr>
                                      <p:tavLst>
                                        <p:tav tm="0">
                                          <p:val>
                                            <p:strVal val="#ppt_x"/>
                                          </p:val>
                                        </p:tav>
                                        <p:tav tm="100000">
                                          <p:val>
                                            <p:strVal val="#ppt_x"/>
                                          </p:val>
                                        </p:tav>
                                      </p:tavLst>
                                    </p:anim>
                                    <p:anim calcmode="lin" valueType="num">
                                      <p:cBhvr additive="base">
                                        <p:cTn id="40" dur="500" fill="hold"/>
                                        <p:tgtEl>
                                          <p:spTgt spid="104"/>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blinds(horizontal)">
                                      <p:cBhvr>
                                        <p:cTn id="44" dur="500"/>
                                        <p:tgtEl>
                                          <p:spTgt spid="105"/>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109"/>
                                        </p:tgtEl>
                                        <p:attrNameLst>
                                          <p:attrName>style.visibility</p:attrName>
                                        </p:attrNameLst>
                                      </p:cBhvr>
                                      <p:to>
                                        <p:strVal val="visible"/>
                                      </p:to>
                                    </p:set>
                                    <p:animEffect transition="in" filter="blinds(horizontal)">
                                      <p:cBhvr>
                                        <p:cTn id="48" dur="500"/>
                                        <p:tgtEl>
                                          <p:spTgt spid="109"/>
                                        </p:tgtEl>
                                      </p:cBhvr>
                                    </p:animEffect>
                                  </p:childTnLst>
                                </p:cTn>
                              </p:par>
                            </p:childTnLst>
                          </p:cTn>
                        </p:par>
                        <p:par>
                          <p:cTn id="49" fill="hold">
                            <p:stCondLst>
                              <p:cond delay="1500"/>
                            </p:stCondLst>
                            <p:childTnLst>
                              <p:par>
                                <p:cTn id="50" presetID="3" presetClass="entr" presetSubtype="10" fill="hold" grpId="0" nodeType="after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blinds(horizontal)">
                                      <p:cBhvr>
                                        <p:cTn id="52" dur="500"/>
                                        <p:tgtEl>
                                          <p:spTgt spid="110"/>
                                        </p:tgtEl>
                                      </p:cBhvr>
                                    </p:animEffect>
                                  </p:childTnLst>
                                </p:cTn>
                              </p:par>
                            </p:childTnLst>
                          </p:cTn>
                        </p:par>
                        <p:par>
                          <p:cTn id="53" fill="hold">
                            <p:stCondLst>
                              <p:cond delay="2000"/>
                            </p:stCondLst>
                            <p:childTnLst>
                              <p:par>
                                <p:cTn id="54" presetID="3" presetClass="entr" presetSubtype="10" fill="hold" grpId="0" nodeType="after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blinds(horizontal)">
                                      <p:cBhvr>
                                        <p:cTn id="56" dur="500"/>
                                        <p:tgtEl>
                                          <p:spTgt spid="111"/>
                                        </p:tgtEl>
                                      </p:cBhvr>
                                    </p:animEffect>
                                  </p:childTnLst>
                                </p:cTn>
                              </p:par>
                            </p:childTnLst>
                          </p:cTn>
                        </p:par>
                        <p:par>
                          <p:cTn id="57" fill="hold">
                            <p:stCondLst>
                              <p:cond delay="2500"/>
                            </p:stCondLst>
                            <p:childTnLst>
                              <p:par>
                                <p:cTn id="58" presetID="3" presetClass="entr" presetSubtype="10" fill="hold" grpId="0" nodeType="afterEffect">
                                  <p:stCondLst>
                                    <p:cond delay="0"/>
                                  </p:stCondLst>
                                  <p:childTnLst>
                                    <p:set>
                                      <p:cBhvr>
                                        <p:cTn id="59" dur="1" fill="hold">
                                          <p:stCondLst>
                                            <p:cond delay="0"/>
                                          </p:stCondLst>
                                        </p:cTn>
                                        <p:tgtEl>
                                          <p:spTgt spid="112"/>
                                        </p:tgtEl>
                                        <p:attrNameLst>
                                          <p:attrName>style.visibility</p:attrName>
                                        </p:attrNameLst>
                                      </p:cBhvr>
                                      <p:to>
                                        <p:strVal val="visible"/>
                                      </p:to>
                                    </p:set>
                                    <p:animEffect transition="in" filter="blinds(horizontal)">
                                      <p:cBhvr>
                                        <p:cTn id="60" dur="500"/>
                                        <p:tgtEl>
                                          <p:spTgt spid="11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95"/>
                                        </p:tgtEl>
                                        <p:attrNameLst>
                                          <p:attrName>style.visibility</p:attrName>
                                        </p:attrNameLst>
                                      </p:cBhvr>
                                      <p:to>
                                        <p:strVal val="visible"/>
                                      </p:to>
                                    </p:set>
                                    <p:animEffect transition="in" filter="blinds(horizontal)">
                                      <p:cBhvr>
                                        <p:cTn id="65" dur="500"/>
                                        <p:tgtEl>
                                          <p:spTgt spid="95"/>
                                        </p:tgtEl>
                                      </p:cBhvr>
                                    </p:animEffect>
                                  </p:childTnLst>
                                </p:cTn>
                              </p:par>
                            </p:childTnLst>
                          </p:cTn>
                        </p:par>
                        <p:par>
                          <p:cTn id="66" fill="hold">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blinds(horizontal)">
                                      <p:cBhvr>
                                        <p:cTn id="69" dur="500"/>
                                        <p:tgtEl>
                                          <p:spTgt spid="96"/>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18"/>
                                        </p:tgtEl>
                                        <p:attrNameLst>
                                          <p:attrName>style.visibility</p:attrName>
                                        </p:attrNameLst>
                                      </p:cBhvr>
                                      <p:to>
                                        <p:strVal val="visible"/>
                                      </p:to>
                                    </p:set>
                                    <p:anim calcmode="lin" valueType="num">
                                      <p:cBhvr additive="base">
                                        <p:cTn id="74" dur="500" fill="hold"/>
                                        <p:tgtEl>
                                          <p:spTgt spid="118"/>
                                        </p:tgtEl>
                                        <p:attrNameLst>
                                          <p:attrName>ppt_x</p:attrName>
                                        </p:attrNameLst>
                                      </p:cBhvr>
                                      <p:tavLst>
                                        <p:tav tm="0">
                                          <p:val>
                                            <p:strVal val="#ppt_x"/>
                                          </p:val>
                                        </p:tav>
                                        <p:tav tm="100000">
                                          <p:val>
                                            <p:strVal val="#ppt_x"/>
                                          </p:val>
                                        </p:tav>
                                      </p:tavLst>
                                    </p:anim>
                                    <p:anim calcmode="lin" valueType="num">
                                      <p:cBhvr additive="base">
                                        <p:cTn id="75" dur="500" fill="hold"/>
                                        <p:tgtEl>
                                          <p:spTgt spid="118"/>
                                        </p:tgtEl>
                                        <p:attrNameLst>
                                          <p:attrName>ppt_y</p:attrName>
                                        </p:attrNameLst>
                                      </p:cBhvr>
                                      <p:tavLst>
                                        <p:tav tm="0">
                                          <p:val>
                                            <p:strVal val="1+#ppt_h/2"/>
                                          </p:val>
                                        </p:tav>
                                        <p:tav tm="100000">
                                          <p:val>
                                            <p:strVal val="#ppt_y"/>
                                          </p:val>
                                        </p:tav>
                                      </p:tavLst>
                                    </p:anim>
                                  </p:childTnLst>
                                </p:cTn>
                              </p:par>
                            </p:childTnLst>
                          </p:cTn>
                        </p:par>
                        <p:par>
                          <p:cTn id="76" fill="hold">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122"/>
                                        </p:tgtEl>
                                        <p:attrNameLst>
                                          <p:attrName>style.visibility</p:attrName>
                                        </p:attrNameLst>
                                      </p:cBhvr>
                                      <p:to>
                                        <p:strVal val="visible"/>
                                      </p:to>
                                    </p:set>
                                    <p:animEffect transition="in" filter="blinds(horizontal)">
                                      <p:cBhvr>
                                        <p:cTn id="79" dur="500"/>
                                        <p:tgtEl>
                                          <p:spTgt spid="12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123"/>
                                        </p:tgtEl>
                                        <p:attrNameLst>
                                          <p:attrName>style.visibility</p:attrName>
                                        </p:attrNameLst>
                                      </p:cBhvr>
                                      <p:to>
                                        <p:strVal val="visible"/>
                                      </p:to>
                                    </p:set>
                                    <p:animEffect transition="in" filter="blinds(horizontal)">
                                      <p:cBhvr>
                                        <p:cTn id="84" dur="500"/>
                                        <p:tgtEl>
                                          <p:spTgt spid="123"/>
                                        </p:tgtEl>
                                      </p:cBhvr>
                                    </p:animEffect>
                                  </p:childTnLst>
                                </p:cTn>
                              </p:par>
                            </p:childTnLst>
                          </p:cTn>
                        </p:par>
                        <p:par>
                          <p:cTn id="85" fill="hold">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126"/>
                                        </p:tgtEl>
                                        <p:attrNameLst>
                                          <p:attrName>style.visibility</p:attrName>
                                        </p:attrNameLst>
                                      </p:cBhvr>
                                      <p:to>
                                        <p:strVal val="visible"/>
                                      </p:to>
                                    </p:set>
                                    <p:animEffect transition="in" filter="blinds(horizontal)">
                                      <p:cBhvr>
                                        <p:cTn id="88" dur="500"/>
                                        <p:tgtEl>
                                          <p:spTgt spid="126"/>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6" fill="hold" nodeType="clickEffect">
                                  <p:stCondLst>
                                    <p:cond delay="0"/>
                                  </p:stCondLst>
                                  <p:childTnLst>
                                    <p:set>
                                      <p:cBhvr>
                                        <p:cTn id="92" dur="1" fill="hold">
                                          <p:stCondLst>
                                            <p:cond delay="0"/>
                                          </p:stCondLst>
                                        </p:cTn>
                                        <p:tgtEl>
                                          <p:spTgt spid="135"/>
                                        </p:tgtEl>
                                        <p:attrNameLst>
                                          <p:attrName>style.visibility</p:attrName>
                                        </p:attrNameLst>
                                      </p:cBhvr>
                                      <p:to>
                                        <p:strVal val="visible"/>
                                      </p:to>
                                    </p:set>
                                    <p:anim calcmode="lin" valueType="num">
                                      <p:cBhvr additive="base">
                                        <p:cTn id="93" dur="500" fill="hold"/>
                                        <p:tgtEl>
                                          <p:spTgt spid="135"/>
                                        </p:tgtEl>
                                        <p:attrNameLst>
                                          <p:attrName>ppt_x</p:attrName>
                                        </p:attrNameLst>
                                      </p:cBhvr>
                                      <p:tavLst>
                                        <p:tav tm="0">
                                          <p:val>
                                            <p:strVal val="1+#ppt_w/2"/>
                                          </p:val>
                                        </p:tav>
                                        <p:tav tm="100000">
                                          <p:val>
                                            <p:strVal val="#ppt_x"/>
                                          </p:val>
                                        </p:tav>
                                      </p:tavLst>
                                    </p:anim>
                                    <p:anim calcmode="lin" valueType="num">
                                      <p:cBhvr additive="base">
                                        <p:cTn id="94" dur="500" fill="hold"/>
                                        <p:tgtEl>
                                          <p:spTgt spid="135"/>
                                        </p:tgtEl>
                                        <p:attrNameLst>
                                          <p:attrName>ppt_y</p:attrName>
                                        </p:attrNameLst>
                                      </p:cBhvr>
                                      <p:tavLst>
                                        <p:tav tm="0">
                                          <p:val>
                                            <p:strVal val="1+#ppt_h/2"/>
                                          </p:val>
                                        </p:tav>
                                        <p:tav tm="100000">
                                          <p:val>
                                            <p:strVal val="#ppt_y"/>
                                          </p:val>
                                        </p:tav>
                                      </p:tavLst>
                                    </p:anim>
                                  </p:childTnLst>
                                </p:cTn>
                              </p:par>
                            </p:childTnLst>
                          </p:cTn>
                        </p:par>
                        <p:par>
                          <p:cTn id="95" fill="hold">
                            <p:stCondLst>
                              <p:cond delay="500"/>
                            </p:stCondLst>
                            <p:childTnLst>
                              <p:par>
                                <p:cTn id="96" presetID="3" presetClass="entr" presetSubtype="10" fill="hold" grpId="0" nodeType="afterEffect">
                                  <p:stCondLst>
                                    <p:cond delay="0"/>
                                  </p:stCondLst>
                                  <p:childTnLst>
                                    <p:set>
                                      <p:cBhvr>
                                        <p:cTn id="97" dur="1" fill="hold">
                                          <p:stCondLst>
                                            <p:cond delay="0"/>
                                          </p:stCondLst>
                                        </p:cTn>
                                        <p:tgtEl>
                                          <p:spTgt spid="130"/>
                                        </p:tgtEl>
                                        <p:attrNameLst>
                                          <p:attrName>style.visibility</p:attrName>
                                        </p:attrNameLst>
                                      </p:cBhvr>
                                      <p:to>
                                        <p:strVal val="visible"/>
                                      </p:to>
                                    </p:set>
                                    <p:animEffect transition="in" filter="blinds(horizontal)">
                                      <p:cBhvr>
                                        <p:cTn id="98" dur="500"/>
                                        <p:tgtEl>
                                          <p:spTgt spid="130"/>
                                        </p:tgtEl>
                                      </p:cBhvr>
                                    </p:animEffect>
                                  </p:childTnLst>
                                </p:cTn>
                              </p:par>
                            </p:childTnLst>
                          </p:cTn>
                        </p:par>
                        <p:par>
                          <p:cTn id="99" fill="hold">
                            <p:stCondLst>
                              <p:cond delay="1000"/>
                            </p:stCondLst>
                            <p:childTnLst>
                              <p:par>
                                <p:cTn id="100" presetID="3" presetClass="entr" presetSubtype="10" fill="hold" grpId="0" nodeType="afterEffect">
                                  <p:stCondLst>
                                    <p:cond delay="0"/>
                                  </p:stCondLst>
                                  <p:childTnLst>
                                    <p:set>
                                      <p:cBhvr>
                                        <p:cTn id="101" dur="1" fill="hold">
                                          <p:stCondLst>
                                            <p:cond delay="0"/>
                                          </p:stCondLst>
                                        </p:cTn>
                                        <p:tgtEl>
                                          <p:spTgt spid="131"/>
                                        </p:tgtEl>
                                        <p:attrNameLst>
                                          <p:attrName>style.visibility</p:attrName>
                                        </p:attrNameLst>
                                      </p:cBhvr>
                                      <p:to>
                                        <p:strVal val="visible"/>
                                      </p:to>
                                    </p:set>
                                    <p:animEffect transition="in" filter="blinds(horizontal)">
                                      <p:cBhvr>
                                        <p:cTn id="102" dur="500"/>
                                        <p:tgtEl>
                                          <p:spTgt spid="131"/>
                                        </p:tgtEl>
                                      </p:cBhvr>
                                    </p:animEffect>
                                  </p:childTnLst>
                                </p:cTn>
                              </p:par>
                            </p:childTnLst>
                          </p:cTn>
                        </p:par>
                        <p:par>
                          <p:cTn id="103" fill="hold">
                            <p:stCondLst>
                              <p:cond delay="1500"/>
                            </p:stCondLst>
                            <p:childTnLst>
                              <p:par>
                                <p:cTn id="104" presetID="3" presetClass="entr" presetSubtype="10" fill="hold" grpId="0" nodeType="afterEffect">
                                  <p:stCondLst>
                                    <p:cond delay="0"/>
                                  </p:stCondLst>
                                  <p:childTnLst>
                                    <p:set>
                                      <p:cBhvr>
                                        <p:cTn id="105" dur="1" fill="hold">
                                          <p:stCondLst>
                                            <p:cond delay="0"/>
                                          </p:stCondLst>
                                        </p:cTn>
                                        <p:tgtEl>
                                          <p:spTgt spid="132"/>
                                        </p:tgtEl>
                                        <p:attrNameLst>
                                          <p:attrName>style.visibility</p:attrName>
                                        </p:attrNameLst>
                                      </p:cBhvr>
                                      <p:to>
                                        <p:strVal val="visible"/>
                                      </p:to>
                                    </p:set>
                                    <p:animEffect transition="in" filter="blinds(horizontal)">
                                      <p:cBhvr>
                                        <p:cTn id="106" dur="500"/>
                                        <p:tgtEl>
                                          <p:spTgt spid="132"/>
                                        </p:tgtEl>
                                      </p:cBhvr>
                                    </p:animEffect>
                                  </p:childTnLst>
                                </p:cTn>
                              </p:par>
                            </p:childTnLst>
                          </p:cTn>
                        </p:par>
                        <p:par>
                          <p:cTn id="107" fill="hold">
                            <p:stCondLst>
                              <p:cond delay="2000"/>
                            </p:stCondLst>
                            <p:childTnLst>
                              <p:par>
                                <p:cTn id="108" presetID="3" presetClass="entr" presetSubtype="10" fill="hold" grpId="0" nodeType="after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blinds(horizontal)">
                                      <p:cBhvr>
                                        <p:cTn id="110" dur="500"/>
                                        <p:tgtEl>
                                          <p:spTgt spid="133"/>
                                        </p:tgtEl>
                                      </p:cBhvr>
                                    </p:animEffect>
                                  </p:childTnLst>
                                </p:cTn>
                              </p:par>
                            </p:childTnLst>
                          </p:cTn>
                        </p:par>
                        <p:par>
                          <p:cTn id="111" fill="hold">
                            <p:stCondLst>
                              <p:cond delay="2500"/>
                            </p:stCondLst>
                            <p:childTnLst>
                              <p:par>
                                <p:cTn id="112" presetID="3" presetClass="entr" presetSubtype="10" fill="hold" grpId="0" nodeType="afterEffect">
                                  <p:stCondLst>
                                    <p:cond delay="0"/>
                                  </p:stCondLst>
                                  <p:childTnLst>
                                    <p:set>
                                      <p:cBhvr>
                                        <p:cTn id="113" dur="1" fill="hold">
                                          <p:stCondLst>
                                            <p:cond delay="0"/>
                                          </p:stCondLst>
                                        </p:cTn>
                                        <p:tgtEl>
                                          <p:spTgt spid="134"/>
                                        </p:tgtEl>
                                        <p:attrNameLst>
                                          <p:attrName>style.visibility</p:attrName>
                                        </p:attrNameLst>
                                      </p:cBhvr>
                                      <p:to>
                                        <p:strVal val="visible"/>
                                      </p:to>
                                    </p:set>
                                    <p:animEffect transition="in" filter="blinds(horizontal)">
                                      <p:cBhvr>
                                        <p:cTn id="114"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8" grpId="0" animBg="1"/>
      <p:bldP spid="92" grpId="0" animBg="1"/>
      <p:bldP spid="96" grpId="0" animBg="1"/>
      <p:bldP spid="105" grpId="0" animBg="1"/>
      <p:bldP spid="109" grpId="0" animBg="1"/>
      <p:bldP spid="110" grpId="0" animBg="1"/>
      <p:bldP spid="111" grpId="0" animBg="1"/>
      <p:bldP spid="112" grpId="0" animBg="1"/>
      <p:bldP spid="122" grpId="0" animBg="1"/>
      <p:bldP spid="126" grpId="0" animBg="1"/>
      <p:bldP spid="130" grpId="0" animBg="1"/>
      <p:bldP spid="131" grpId="0" animBg="1"/>
      <p:bldP spid="132" grpId="0" animBg="1"/>
      <p:bldP spid="133" grpId="0" animBg="1"/>
      <p:bldP spid="1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Program Files (x86)\Microsoft Office\MEDIA\CAGCAT10\j0292020.wmf"/>
          <p:cNvPicPr>
            <a:picLocks noChangeAspect="1" noChangeArrowheads="1"/>
          </p:cNvPicPr>
          <p:nvPr/>
        </p:nvPicPr>
        <p:blipFill>
          <a:blip r:embed="rId3"/>
          <a:srcRect/>
          <a:stretch>
            <a:fillRect/>
          </a:stretch>
        </p:blipFill>
        <p:spPr bwMode="auto">
          <a:xfrm>
            <a:off x="1916877" y="3000372"/>
            <a:ext cx="1401776" cy="1330452"/>
          </a:xfrm>
          <a:prstGeom prst="rect">
            <a:avLst/>
          </a:prstGeom>
          <a:noFill/>
        </p:spPr>
      </p:pic>
      <p:pic>
        <p:nvPicPr>
          <p:cNvPr id="2053" name="Picture 5" descr="C:\Users\wenhui\AppData\Local\Microsoft\Windows\Temporary Internet Files\Content.IE5\GQWZOZYA\lgi01a201410282200[1].jpg"/>
          <p:cNvPicPr>
            <a:picLocks noChangeAspect="1" noChangeArrowheads="1"/>
          </p:cNvPicPr>
          <p:nvPr/>
        </p:nvPicPr>
        <p:blipFill>
          <a:blip r:embed="rId4" cstate="print"/>
          <a:srcRect/>
          <a:stretch>
            <a:fillRect/>
          </a:stretch>
        </p:blipFill>
        <p:spPr bwMode="auto">
          <a:xfrm>
            <a:off x="9096397" y="2786058"/>
            <a:ext cx="1175379" cy="1714512"/>
          </a:xfrm>
          <a:prstGeom prst="rect">
            <a:avLst/>
          </a:prstGeom>
          <a:noFill/>
        </p:spPr>
      </p:pic>
      <p:sp>
        <p:nvSpPr>
          <p:cNvPr id="7" name="椭圆 6"/>
          <p:cNvSpPr/>
          <p:nvPr/>
        </p:nvSpPr>
        <p:spPr>
          <a:xfrm>
            <a:off x="5935266" y="2839637"/>
            <a:ext cx="535785" cy="214314"/>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a:t>
            </a:r>
            <a:endParaRPr lang="zh-CN" altLang="en-US" sz="1350" dirty="0">
              <a:solidFill>
                <a:schemeClr val="tx1"/>
              </a:solidFill>
            </a:endParaRPr>
          </a:p>
        </p:txBody>
      </p:sp>
      <p:sp>
        <p:nvSpPr>
          <p:cNvPr id="9" name="椭圆 8"/>
          <p:cNvSpPr/>
          <p:nvPr/>
        </p:nvSpPr>
        <p:spPr>
          <a:xfrm>
            <a:off x="5238745" y="3321843"/>
            <a:ext cx="535785" cy="214314"/>
          </a:xfrm>
          <a:prstGeom prst="ellipse">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big</a:t>
            </a:r>
            <a:endParaRPr lang="zh-CN" altLang="en-US" sz="1350" dirty="0">
              <a:solidFill>
                <a:schemeClr val="tx1"/>
              </a:solidFill>
            </a:endParaRPr>
          </a:p>
        </p:txBody>
      </p:sp>
      <p:sp>
        <p:nvSpPr>
          <p:cNvPr id="10" name="椭圆 9"/>
          <p:cNvSpPr/>
          <p:nvPr/>
        </p:nvSpPr>
        <p:spPr>
          <a:xfrm>
            <a:off x="6631786" y="3321843"/>
            <a:ext cx="535785" cy="214314"/>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err="1">
                <a:solidFill>
                  <a:schemeClr val="tx1"/>
                </a:solidFill>
              </a:rPr>
              <a:t>i</a:t>
            </a:r>
            <a:endParaRPr lang="zh-CN" altLang="en-US" sz="1350" dirty="0">
              <a:solidFill>
                <a:schemeClr val="tx1"/>
              </a:solidFill>
            </a:endParaRPr>
          </a:p>
        </p:txBody>
      </p:sp>
      <p:cxnSp>
        <p:nvCxnSpPr>
          <p:cNvPr id="12" name="直接连接符 11"/>
          <p:cNvCxnSpPr>
            <a:stCxn id="7" idx="3"/>
            <a:endCxn id="9" idx="0"/>
          </p:cNvCxnSpPr>
          <p:nvPr/>
        </p:nvCxnSpPr>
        <p:spPr>
          <a:xfrm rot="5400000">
            <a:off x="5610545" y="2918659"/>
            <a:ext cx="299278" cy="50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5"/>
            <a:endCxn id="10" idx="0"/>
          </p:cNvCxnSpPr>
          <p:nvPr/>
        </p:nvCxnSpPr>
        <p:spPr>
          <a:xfrm rot="16200000" flipH="1">
            <a:off x="6496493" y="2918658"/>
            <a:ext cx="299278" cy="50709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4488646" y="3911207"/>
            <a:ext cx="535785" cy="267893"/>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mid1</a:t>
            </a:r>
            <a:endParaRPr lang="zh-CN" altLang="en-US" sz="1350" dirty="0">
              <a:solidFill>
                <a:schemeClr val="tx1"/>
              </a:solidFill>
            </a:endParaRPr>
          </a:p>
        </p:txBody>
      </p:sp>
      <p:cxnSp>
        <p:nvCxnSpPr>
          <p:cNvPr id="17" name="直接连接符 16"/>
          <p:cNvCxnSpPr>
            <a:stCxn id="9" idx="3"/>
            <a:endCxn id="15" idx="0"/>
          </p:cNvCxnSpPr>
          <p:nvPr/>
        </p:nvCxnSpPr>
        <p:spPr>
          <a:xfrm rot="5400000">
            <a:off x="4833658" y="3427655"/>
            <a:ext cx="406435" cy="560671"/>
          </a:xfrm>
          <a:prstGeom prst="line">
            <a:avLst/>
          </a:prstGeom>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5238745" y="3911207"/>
            <a:ext cx="535785" cy="267893"/>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mid2</a:t>
            </a:r>
            <a:endParaRPr lang="zh-CN" altLang="en-US" sz="1350" dirty="0">
              <a:solidFill>
                <a:schemeClr val="tx1"/>
              </a:solidFill>
            </a:endParaRPr>
          </a:p>
        </p:txBody>
      </p:sp>
      <p:sp>
        <p:nvSpPr>
          <p:cNvPr id="19" name="椭圆 18"/>
          <p:cNvSpPr/>
          <p:nvPr/>
        </p:nvSpPr>
        <p:spPr>
          <a:xfrm>
            <a:off x="5881687" y="3911207"/>
            <a:ext cx="535785" cy="267893"/>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mid3</a:t>
            </a:r>
            <a:endParaRPr lang="zh-CN" altLang="en-US" sz="1350" dirty="0">
              <a:solidFill>
                <a:schemeClr val="tx1"/>
              </a:solidFill>
            </a:endParaRPr>
          </a:p>
        </p:txBody>
      </p:sp>
      <p:cxnSp>
        <p:nvCxnSpPr>
          <p:cNvPr id="22" name="直接连接符 21"/>
          <p:cNvCxnSpPr>
            <a:stCxn id="9" idx="4"/>
            <a:endCxn id="18" idx="0"/>
          </p:cNvCxnSpPr>
          <p:nvPr/>
        </p:nvCxnSpPr>
        <p:spPr>
          <a:xfrm rot="5400000">
            <a:off x="5319112" y="3723683"/>
            <a:ext cx="37505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5"/>
            <a:endCxn id="19" idx="0"/>
          </p:cNvCxnSpPr>
          <p:nvPr/>
        </p:nvCxnSpPr>
        <p:spPr>
          <a:xfrm rot="16200000" flipH="1">
            <a:off x="5719606" y="3481232"/>
            <a:ext cx="406435" cy="453514"/>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935266" y="3321843"/>
            <a:ext cx="535785" cy="214314"/>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err="1">
                <a:solidFill>
                  <a:schemeClr val="tx1"/>
                </a:solidFill>
              </a:rPr>
              <a:t>l</a:t>
            </a:r>
            <a:endParaRPr lang="zh-CN" altLang="en-US" sz="1350" dirty="0">
              <a:solidFill>
                <a:schemeClr val="tx1"/>
              </a:solidFill>
            </a:endParaRPr>
          </a:p>
        </p:txBody>
      </p:sp>
      <p:cxnSp>
        <p:nvCxnSpPr>
          <p:cNvPr id="29" name="直接连接符 28"/>
          <p:cNvCxnSpPr>
            <a:stCxn id="7" idx="4"/>
            <a:endCxn id="27" idx="0"/>
          </p:cNvCxnSpPr>
          <p:nvPr/>
        </p:nvCxnSpPr>
        <p:spPr>
          <a:xfrm rot="5400000">
            <a:off x="6069212" y="3187898"/>
            <a:ext cx="267893"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052" idx="3"/>
            <a:endCxn id="9" idx="2"/>
          </p:cNvCxnSpPr>
          <p:nvPr/>
        </p:nvCxnSpPr>
        <p:spPr>
          <a:xfrm flipV="1">
            <a:off x="3318652" y="3429000"/>
            <a:ext cx="1920092" cy="236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圆角矩形标注 50"/>
          <p:cNvSpPr/>
          <p:nvPr/>
        </p:nvSpPr>
        <p:spPr>
          <a:xfrm>
            <a:off x="4435066" y="2678901"/>
            <a:ext cx="1017992" cy="428628"/>
          </a:xfrm>
          <a:prstGeom prst="wedgeRoundRectCallout">
            <a:avLst>
              <a:gd name="adj1" fmla="val 45769"/>
              <a:gd name="adj2" fmla="val 100681"/>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Exceed quota but in use</a:t>
            </a:r>
            <a:endParaRPr lang="zh-CN" altLang="en-US" sz="1050" dirty="0">
              <a:solidFill>
                <a:schemeClr val="tx1"/>
              </a:solidFill>
            </a:endParaRPr>
          </a:p>
        </p:txBody>
      </p:sp>
      <p:cxnSp>
        <p:nvCxnSpPr>
          <p:cNvPr id="55" name="直接箭头连接符 54"/>
          <p:cNvCxnSpPr>
            <a:stCxn id="2053" idx="1"/>
            <a:endCxn id="10" idx="6"/>
          </p:cNvCxnSpPr>
          <p:nvPr/>
        </p:nvCxnSpPr>
        <p:spPr>
          <a:xfrm rot="10800000">
            <a:off x="7167570" y="3429000"/>
            <a:ext cx="192882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圆角矩形标注 56"/>
          <p:cNvSpPr/>
          <p:nvPr/>
        </p:nvSpPr>
        <p:spPr>
          <a:xfrm>
            <a:off x="7381885" y="2678902"/>
            <a:ext cx="910835" cy="482207"/>
          </a:xfrm>
          <a:prstGeom prst="wedgeRoundRectCallout">
            <a:avLst>
              <a:gd name="adj1" fmla="val -77628"/>
              <a:gd name="adj2" fmla="val 95929"/>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“/l/” looks like “/</a:t>
            </a:r>
            <a:r>
              <a:rPr lang="en-US" altLang="zh-CN" sz="1050" dirty="0" err="1">
                <a:solidFill>
                  <a:schemeClr val="tx1"/>
                </a:solidFill>
              </a:rPr>
              <a:t>i</a:t>
            </a:r>
            <a:r>
              <a:rPr lang="en-US" altLang="zh-CN" sz="1050" dirty="0">
                <a:solidFill>
                  <a:schemeClr val="tx1"/>
                </a:solidFill>
              </a:rPr>
              <a:t>/” </a:t>
            </a:r>
            <a:endParaRPr lang="zh-CN" altLang="en-US" sz="1050" dirty="0">
              <a:solidFill>
                <a:schemeClr val="tx1"/>
              </a:solidFill>
            </a:endParaRPr>
          </a:p>
        </p:txBody>
      </p:sp>
      <p:sp>
        <p:nvSpPr>
          <p:cNvPr id="58" name="TextBox 57"/>
          <p:cNvSpPr txBox="1"/>
          <p:nvPr/>
        </p:nvSpPr>
        <p:spPr>
          <a:xfrm>
            <a:off x="4006440" y="3429000"/>
            <a:ext cx="535785" cy="230832"/>
          </a:xfrm>
          <a:prstGeom prst="rect">
            <a:avLst/>
          </a:prstGeom>
          <a:noFill/>
        </p:spPr>
        <p:txBody>
          <a:bodyPr wrap="square" rtlCol="0">
            <a:spAutoFit/>
          </a:bodyPr>
          <a:lstStyle/>
          <a:p>
            <a:r>
              <a:rPr lang="en-US" altLang="zh-CN" sz="900" dirty="0"/>
              <a:t>move</a:t>
            </a:r>
            <a:endParaRPr lang="zh-CN" altLang="en-US" sz="900" dirty="0"/>
          </a:p>
        </p:txBody>
      </p:sp>
      <p:sp>
        <p:nvSpPr>
          <p:cNvPr id="59" name="TextBox 58"/>
          <p:cNvSpPr txBox="1"/>
          <p:nvPr/>
        </p:nvSpPr>
        <p:spPr>
          <a:xfrm>
            <a:off x="7971249" y="3375422"/>
            <a:ext cx="535785" cy="230832"/>
          </a:xfrm>
          <a:prstGeom prst="rect">
            <a:avLst/>
          </a:prstGeom>
          <a:noFill/>
        </p:spPr>
        <p:txBody>
          <a:bodyPr wrap="square" rtlCol="0">
            <a:spAutoFit/>
          </a:bodyPr>
          <a:lstStyle/>
          <a:p>
            <a:r>
              <a:rPr lang="en-US" altLang="zh-CN" sz="900" dirty="0"/>
              <a:t>delete</a:t>
            </a:r>
            <a:endParaRPr lang="zh-CN" altLang="en-US" sz="900" dirty="0"/>
          </a:p>
        </p:txBody>
      </p:sp>
      <p:sp>
        <p:nvSpPr>
          <p:cNvPr id="3" name="文本框 2"/>
          <p:cNvSpPr txBox="1"/>
          <p:nvPr/>
        </p:nvSpPr>
        <p:spPr>
          <a:xfrm>
            <a:off x="2063552" y="476673"/>
            <a:ext cx="7704856" cy="584775"/>
          </a:xfrm>
          <a:prstGeom prst="rect">
            <a:avLst/>
          </a:prstGeom>
          <a:noFill/>
        </p:spPr>
        <p:txBody>
          <a:bodyPr wrap="square" rtlCol="0">
            <a:spAutoFit/>
          </a:bodyPr>
          <a:lstStyle/>
          <a:p>
            <a:pPr>
              <a:defRPr/>
            </a:pPr>
            <a:r>
              <a:rPr lang="zh-CN" altLang="en-US" sz="3200" dirty="0"/>
              <a:t>小概率事件</a:t>
            </a:r>
            <a:r>
              <a:rPr lang="en-US" altLang="zh-CN" sz="3200" dirty="0"/>
              <a:t>-</a:t>
            </a:r>
            <a:r>
              <a:rPr lang="zh-CN" altLang="en-US" sz="3200" dirty="0"/>
              <a:t>误操作</a:t>
            </a:r>
          </a:p>
        </p:txBody>
      </p:sp>
    </p:spTree>
    <p:extLst>
      <p:ext uri="{BB962C8B-B14F-4D97-AF65-F5344CB8AC3E}">
        <p14:creationId xmlns:p14="http://schemas.microsoft.com/office/powerpoint/2010/main" val="3592617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blinds(horizontal)">
                                      <p:cBhvr>
                                        <p:cTn id="10" dur="500"/>
                                        <p:tgtEl>
                                          <p:spTgt spid="58"/>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linds(horizontal)">
                                      <p:cBhvr>
                                        <p:cTn id="14" dur="5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blinds(horizontal)">
                                      <p:cBhvr>
                                        <p:cTn id="23" dur="500"/>
                                        <p:tgtEl>
                                          <p:spTgt spid="5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blinds(horizontal)">
                                      <p:cBhvr>
                                        <p:cTn id="2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055" y="260022"/>
            <a:ext cx="10515600" cy="785008"/>
          </a:xfrm>
        </p:spPr>
        <p:txBody>
          <a:bodyPr>
            <a:normAutofit/>
          </a:bodyPr>
          <a:lstStyle/>
          <a:p>
            <a:pPr algn="l"/>
            <a:r>
              <a:rPr lang="en-US" altLang="zh-CN" sz="3200" dirty="0"/>
              <a:t>CAP</a:t>
            </a:r>
            <a:r>
              <a:rPr lang="zh-CN" altLang="en-US" sz="3200" dirty="0"/>
              <a:t>理论</a:t>
            </a:r>
          </a:p>
        </p:txBody>
      </p:sp>
      <p:sp>
        <p:nvSpPr>
          <p:cNvPr id="3" name="内容占位符 2"/>
          <p:cNvSpPr>
            <a:spLocks noGrp="1"/>
          </p:cNvSpPr>
          <p:nvPr>
            <p:ph idx="1"/>
          </p:nvPr>
        </p:nvSpPr>
        <p:spPr>
          <a:xfrm>
            <a:off x="838200" y="1282536"/>
            <a:ext cx="10515600" cy="4894428"/>
          </a:xfrm>
        </p:spPr>
        <p:txBody>
          <a:bodyPr>
            <a:normAutofit/>
          </a:bodyPr>
          <a:lstStyle/>
          <a:p>
            <a:r>
              <a:rPr lang="zh-CN" altLang="en-US" sz="2000" b="1" dirty="0">
                <a:solidFill>
                  <a:srgbClr val="FF0000"/>
                </a:solidFill>
              </a:rPr>
              <a:t>从单机到集群后出现了这么多的问题，我们用一个定理来描述就是</a:t>
            </a:r>
            <a:r>
              <a:rPr lang="en-US" altLang="zh-CN" sz="2000" b="1" dirty="0">
                <a:solidFill>
                  <a:srgbClr val="FF0000"/>
                </a:solidFill>
              </a:rPr>
              <a:t>CAP</a:t>
            </a:r>
            <a:r>
              <a:rPr lang="zh-CN" altLang="en-US" sz="2000" b="1" dirty="0" smtClean="0">
                <a:solidFill>
                  <a:srgbClr val="FF0000"/>
                </a:solidFill>
              </a:rPr>
              <a:t>。</a:t>
            </a:r>
            <a:endParaRPr lang="en-US" altLang="zh-CN" sz="2000" dirty="0" smtClean="0"/>
          </a:p>
          <a:p>
            <a:r>
              <a:rPr lang="zh-CN" altLang="en-US" sz="2000" dirty="0" smtClean="0"/>
              <a:t>一</a:t>
            </a:r>
            <a:r>
              <a:rPr lang="zh-CN" altLang="en-US" sz="2000" dirty="0"/>
              <a:t>个分布式系统最多只能同时满足一致性（</a:t>
            </a:r>
            <a:r>
              <a:rPr lang="en-US" sz="2000" dirty="0"/>
              <a:t>Consistency）、</a:t>
            </a:r>
            <a:r>
              <a:rPr lang="zh-CN" altLang="en-US" sz="2000" dirty="0"/>
              <a:t>可用性（</a:t>
            </a:r>
            <a:r>
              <a:rPr lang="en-US" sz="2000" dirty="0"/>
              <a:t>Availability）</a:t>
            </a:r>
            <a:r>
              <a:rPr lang="zh-CN" altLang="en-US" sz="2000" dirty="0"/>
              <a:t>和分区容错性（</a:t>
            </a:r>
            <a:r>
              <a:rPr lang="en-US" sz="2000" dirty="0"/>
              <a:t>Partition tolerance）</a:t>
            </a:r>
            <a:r>
              <a:rPr lang="zh-CN" altLang="en-US" sz="2000" dirty="0"/>
              <a:t>这三项中的两项。</a:t>
            </a:r>
          </a:p>
        </p:txBody>
      </p:sp>
      <p:pic>
        <p:nvPicPr>
          <p:cNvPr id="1026" name="Picture 2" descr="C:\Users\c02132\Desktop\cap.jpg"/>
          <p:cNvPicPr>
            <a:picLocks noChangeAspect="1" noChangeArrowheads="1"/>
          </p:cNvPicPr>
          <p:nvPr/>
        </p:nvPicPr>
        <p:blipFill>
          <a:blip r:embed="rId3"/>
          <a:srcRect/>
          <a:stretch>
            <a:fillRect/>
          </a:stretch>
        </p:blipFill>
        <p:spPr bwMode="auto">
          <a:xfrm>
            <a:off x="3881421" y="2357430"/>
            <a:ext cx="5013197" cy="4359302"/>
          </a:xfrm>
          <a:prstGeom prst="rect">
            <a:avLst/>
          </a:prstGeom>
          <a:noFill/>
        </p:spPr>
      </p:pic>
    </p:spTree>
    <p:extLst>
      <p:ext uri="{BB962C8B-B14F-4D97-AF65-F5344CB8AC3E}">
        <p14:creationId xmlns:p14="http://schemas.microsoft.com/office/powerpoint/2010/main" val="3675723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CAP</a:t>
            </a:r>
            <a:r>
              <a:rPr lang="zh-CN" altLang="en-US" sz="3200" dirty="0"/>
              <a:t>理论</a:t>
            </a:r>
          </a:p>
        </p:txBody>
      </p:sp>
      <p:sp>
        <p:nvSpPr>
          <p:cNvPr id="3" name="内容占位符 2"/>
          <p:cNvSpPr>
            <a:spLocks noGrp="1"/>
          </p:cNvSpPr>
          <p:nvPr>
            <p:ph idx="1"/>
          </p:nvPr>
        </p:nvSpPr>
        <p:spPr/>
        <p:txBody>
          <a:bodyPr>
            <a:normAutofit/>
          </a:bodyPr>
          <a:lstStyle/>
          <a:p>
            <a:endParaRPr lang="en-US" altLang="zh-CN" sz="2400" b="1" dirty="0" smtClean="0">
              <a:solidFill>
                <a:srgbClr val="FF0000"/>
              </a:solidFill>
            </a:endParaRPr>
          </a:p>
          <a:p>
            <a:r>
              <a:rPr lang="zh-CN" altLang="en-US" sz="2400" b="1" dirty="0" smtClean="0">
                <a:solidFill>
                  <a:srgbClr val="FF0000"/>
                </a:solidFill>
              </a:rPr>
              <a:t>一致性</a:t>
            </a:r>
            <a:r>
              <a:rPr lang="zh-CN" altLang="en-US" sz="2400" b="1" dirty="0">
                <a:solidFill>
                  <a:srgbClr val="FF0000"/>
                </a:solidFill>
              </a:rPr>
              <a:t>（</a:t>
            </a:r>
            <a:r>
              <a:rPr lang="en-US" altLang="zh-CN" sz="2400" b="1" dirty="0">
                <a:solidFill>
                  <a:srgbClr val="FF0000"/>
                </a:solidFill>
              </a:rPr>
              <a:t>C</a:t>
            </a:r>
            <a:r>
              <a:rPr lang="zh-CN" altLang="en-US" sz="2400" b="1" dirty="0">
                <a:solidFill>
                  <a:srgbClr val="FF0000"/>
                </a:solidFill>
              </a:rPr>
              <a:t>）</a:t>
            </a:r>
            <a:r>
              <a:rPr lang="zh-CN" altLang="en-US" sz="2400" dirty="0">
                <a:solidFill>
                  <a:srgbClr val="FF0000"/>
                </a:solidFill>
              </a:rPr>
              <a:t>：</a:t>
            </a:r>
            <a:r>
              <a:rPr lang="zh-CN" altLang="en-US" sz="2400" dirty="0"/>
              <a:t>在分布式系统中的所有数据备份，在同一时刻是否同样的值。（等同于所有节点访问同一份最新的数据副本</a:t>
            </a:r>
            <a:r>
              <a:rPr lang="zh-CN" altLang="en-US" sz="2400" dirty="0" smtClean="0"/>
              <a:t>）。</a:t>
            </a:r>
            <a:endParaRPr lang="en-US" altLang="zh-CN" sz="2400" dirty="0" smtClean="0"/>
          </a:p>
          <a:p>
            <a:endParaRPr lang="zh-CN" altLang="en-US" sz="2400" dirty="0"/>
          </a:p>
          <a:p>
            <a:r>
              <a:rPr lang="zh-CN" altLang="en-US" sz="2400" b="1" dirty="0">
                <a:solidFill>
                  <a:srgbClr val="FF0000"/>
                </a:solidFill>
              </a:rPr>
              <a:t>可用性（</a:t>
            </a:r>
            <a:r>
              <a:rPr lang="en-US" altLang="zh-CN" sz="2400" b="1" dirty="0">
                <a:solidFill>
                  <a:srgbClr val="FF0000"/>
                </a:solidFill>
              </a:rPr>
              <a:t>A</a:t>
            </a:r>
            <a:r>
              <a:rPr lang="zh-CN" altLang="en-US" sz="2400" b="1" dirty="0">
                <a:solidFill>
                  <a:srgbClr val="FF0000"/>
                </a:solidFill>
              </a:rPr>
              <a:t>）</a:t>
            </a:r>
            <a:r>
              <a:rPr lang="zh-CN" altLang="en-US" sz="2400" dirty="0">
                <a:solidFill>
                  <a:srgbClr val="FF0000"/>
                </a:solidFill>
              </a:rPr>
              <a:t>：</a:t>
            </a:r>
            <a:r>
              <a:rPr lang="zh-CN" altLang="en-US" sz="2400" dirty="0"/>
              <a:t>在集群中一部分节点故障后，集群整体是否还能响应客户端的读写请求。（对数据更新具备高可用性</a:t>
            </a:r>
            <a:r>
              <a:rPr lang="zh-CN" altLang="en-US" sz="2400" dirty="0" smtClean="0"/>
              <a:t>）。</a:t>
            </a:r>
            <a:endParaRPr lang="en-US" altLang="zh-CN" sz="2400" dirty="0" smtClean="0"/>
          </a:p>
          <a:p>
            <a:endParaRPr lang="zh-CN" altLang="en-US" sz="2400" dirty="0"/>
          </a:p>
          <a:p>
            <a:r>
              <a:rPr lang="zh-CN" altLang="en-US" sz="2400" b="1" dirty="0">
                <a:solidFill>
                  <a:srgbClr val="FF0000"/>
                </a:solidFill>
              </a:rPr>
              <a:t>分区容忍性（</a:t>
            </a:r>
            <a:r>
              <a:rPr lang="en-US" altLang="zh-CN" sz="2400" b="1" dirty="0">
                <a:solidFill>
                  <a:srgbClr val="FF0000"/>
                </a:solidFill>
              </a:rPr>
              <a:t>P</a:t>
            </a:r>
            <a:r>
              <a:rPr lang="zh-CN" altLang="en-US" sz="2400" b="1" dirty="0">
                <a:solidFill>
                  <a:srgbClr val="FF0000"/>
                </a:solidFill>
              </a:rPr>
              <a:t>）</a:t>
            </a:r>
            <a:r>
              <a:rPr lang="zh-CN" altLang="en-US" sz="2400" dirty="0">
                <a:solidFill>
                  <a:srgbClr val="FF0000"/>
                </a:solidFill>
              </a:rPr>
              <a:t>：</a:t>
            </a:r>
            <a:r>
              <a:rPr lang="zh-CN" altLang="en-US" sz="2400" dirty="0"/>
              <a:t>以实际效果而言，分区相当于对通信的时限要求。系统如果不能在时限内达成数据一致性，就意味着发生了分区的情况，必须就当前操作在</a:t>
            </a:r>
            <a:r>
              <a:rPr lang="en-US" altLang="zh-CN" sz="2400" dirty="0"/>
              <a:t>C</a:t>
            </a:r>
            <a:r>
              <a:rPr lang="zh-CN" altLang="en-US" sz="2400" dirty="0"/>
              <a:t>和</a:t>
            </a:r>
            <a:r>
              <a:rPr lang="en-US" altLang="zh-CN" sz="2400" dirty="0"/>
              <a:t>A</a:t>
            </a:r>
            <a:r>
              <a:rPr lang="zh-CN" altLang="en-US" sz="2400" dirty="0"/>
              <a:t>之间做出选择。</a:t>
            </a:r>
          </a:p>
          <a:p>
            <a:endParaRPr lang="zh-CN" altLang="en-US" sz="2400" dirty="0"/>
          </a:p>
        </p:txBody>
      </p:sp>
    </p:spTree>
    <p:extLst>
      <p:ext uri="{BB962C8B-B14F-4D97-AF65-F5344CB8AC3E}">
        <p14:creationId xmlns:p14="http://schemas.microsoft.com/office/powerpoint/2010/main" val="4048657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228" y="257549"/>
            <a:ext cx="10515600" cy="849297"/>
          </a:xfrm>
        </p:spPr>
        <p:txBody>
          <a:bodyPr>
            <a:normAutofit/>
          </a:bodyPr>
          <a:lstStyle/>
          <a:p>
            <a:pPr algn="l"/>
            <a:r>
              <a:rPr lang="en-US" altLang="zh-CN" sz="3200" dirty="0"/>
              <a:t>CAP</a:t>
            </a:r>
            <a:r>
              <a:rPr lang="zh-CN" altLang="en-US" sz="3200" dirty="0"/>
              <a:t>权衡</a:t>
            </a:r>
          </a:p>
        </p:txBody>
      </p:sp>
      <p:pic>
        <p:nvPicPr>
          <p:cNvPr id="2050" name="Picture 2" descr="C:\Users\c02132\Desktop\20150517201552797.jpg"/>
          <p:cNvPicPr>
            <a:picLocks noGrp="1" noChangeAspect="1" noChangeArrowheads="1"/>
          </p:cNvPicPr>
          <p:nvPr>
            <p:ph idx="1"/>
          </p:nvPr>
        </p:nvPicPr>
        <p:blipFill>
          <a:blip r:embed="rId3"/>
          <a:srcRect/>
          <a:stretch>
            <a:fillRect/>
          </a:stretch>
        </p:blipFill>
        <p:spPr bwMode="auto">
          <a:xfrm>
            <a:off x="2309786" y="1214422"/>
            <a:ext cx="7429552" cy="5572164"/>
          </a:xfrm>
          <a:prstGeom prst="rect">
            <a:avLst/>
          </a:prstGeom>
          <a:noFill/>
        </p:spPr>
      </p:pic>
    </p:spTree>
    <p:extLst>
      <p:ext uri="{BB962C8B-B14F-4D97-AF65-F5344CB8AC3E}">
        <p14:creationId xmlns:p14="http://schemas.microsoft.com/office/powerpoint/2010/main" val="2069245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047" y="128457"/>
            <a:ext cx="10515600" cy="936550"/>
          </a:xfrm>
        </p:spPr>
        <p:txBody>
          <a:bodyPr/>
          <a:lstStyle/>
          <a:p>
            <a:r>
              <a:rPr lang="en-US" altLang="zh-CN" dirty="0" smtClean="0"/>
              <a:t>The free launch is over</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369" y="1065007"/>
            <a:ext cx="5509986" cy="5491007"/>
          </a:xfrm>
          <a:prstGeom prst="rect">
            <a:avLst/>
          </a:prstGeom>
        </p:spPr>
      </p:pic>
      <p:sp>
        <p:nvSpPr>
          <p:cNvPr id="7" name="AutoShape 6" descr="CPU trends graph"/>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79357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36550"/>
          </a:xfrm>
        </p:spPr>
        <p:txBody>
          <a:bodyPr>
            <a:normAutofit/>
          </a:bodyPr>
          <a:lstStyle/>
          <a:p>
            <a:pPr algn="l"/>
            <a:r>
              <a:rPr lang="en-US" altLang="zh-CN" sz="3200" dirty="0"/>
              <a:t>CAP</a:t>
            </a:r>
            <a:r>
              <a:rPr lang="zh-CN" altLang="en-US" sz="3200" dirty="0"/>
              <a:t>证明</a:t>
            </a:r>
          </a:p>
        </p:txBody>
      </p:sp>
      <p:sp>
        <p:nvSpPr>
          <p:cNvPr id="3" name="内容占位符 2"/>
          <p:cNvSpPr>
            <a:spLocks noGrp="1"/>
          </p:cNvSpPr>
          <p:nvPr>
            <p:ph idx="1"/>
          </p:nvPr>
        </p:nvSpPr>
        <p:spPr/>
        <p:txBody>
          <a:bodyPr>
            <a:normAutofit/>
          </a:bodyPr>
          <a:lstStyle/>
          <a:p>
            <a:r>
              <a:rPr lang="zh-CN" altLang="en-US" sz="2000" dirty="0"/>
              <a:t>网络中有两个节点</a:t>
            </a:r>
            <a:r>
              <a:rPr lang="en-US" altLang="zh-CN" sz="2000" dirty="0"/>
              <a:t>N1</a:t>
            </a:r>
            <a:r>
              <a:rPr lang="zh-CN" altLang="en-US" sz="2000" dirty="0"/>
              <a:t>和</a:t>
            </a:r>
            <a:r>
              <a:rPr lang="en-US" altLang="zh-CN" sz="2000" dirty="0"/>
              <a:t>N2</a:t>
            </a:r>
            <a:r>
              <a:rPr lang="zh-CN" altLang="en-US" sz="2000" dirty="0"/>
              <a:t>，可以简单的理解</a:t>
            </a:r>
            <a:r>
              <a:rPr lang="en-US" altLang="zh-CN" sz="2000" dirty="0"/>
              <a:t>N1</a:t>
            </a:r>
            <a:r>
              <a:rPr lang="zh-CN" altLang="en-US" sz="2000" dirty="0"/>
              <a:t>和</a:t>
            </a:r>
            <a:r>
              <a:rPr lang="en-US" altLang="zh-CN" sz="2000" dirty="0"/>
              <a:t>N2</a:t>
            </a:r>
            <a:r>
              <a:rPr lang="zh-CN" altLang="en-US" sz="2000" dirty="0"/>
              <a:t>分别是两台计算机，他们之间网络可以连通，</a:t>
            </a:r>
            <a:r>
              <a:rPr lang="en-US" altLang="zh-CN" sz="2000" dirty="0"/>
              <a:t>N1</a:t>
            </a:r>
            <a:r>
              <a:rPr lang="zh-CN" altLang="en-US" sz="2000" dirty="0"/>
              <a:t>中有一个应用程序</a:t>
            </a:r>
            <a:r>
              <a:rPr lang="en-US" altLang="zh-CN" sz="2000" dirty="0"/>
              <a:t>A</a:t>
            </a:r>
            <a:r>
              <a:rPr lang="zh-CN" altLang="en-US" sz="2000" dirty="0"/>
              <a:t>，和一个数据库</a:t>
            </a:r>
            <a:r>
              <a:rPr lang="en-US" altLang="zh-CN" sz="2000" dirty="0"/>
              <a:t>V</a:t>
            </a:r>
            <a:r>
              <a:rPr lang="zh-CN" altLang="en-US" sz="2000" dirty="0"/>
              <a:t>，</a:t>
            </a:r>
            <a:r>
              <a:rPr lang="en-US" altLang="zh-CN" sz="2000" dirty="0"/>
              <a:t>N2</a:t>
            </a:r>
            <a:r>
              <a:rPr lang="zh-CN" altLang="en-US" sz="2000" dirty="0"/>
              <a:t>也有一个应用程序</a:t>
            </a:r>
            <a:r>
              <a:rPr lang="en-US" altLang="zh-CN" sz="2000" dirty="0"/>
              <a:t>B2</a:t>
            </a:r>
            <a:r>
              <a:rPr lang="zh-CN" altLang="en-US" sz="2000" dirty="0"/>
              <a:t>和一个数据库</a:t>
            </a:r>
            <a:r>
              <a:rPr lang="en-US" altLang="zh-CN" sz="2000" dirty="0"/>
              <a:t>V</a:t>
            </a:r>
            <a:r>
              <a:rPr lang="zh-CN" altLang="en-US" sz="2000" dirty="0"/>
              <a:t>。现在，</a:t>
            </a:r>
            <a:r>
              <a:rPr lang="en-US" altLang="zh-CN" sz="2000" dirty="0"/>
              <a:t>A</a:t>
            </a:r>
            <a:r>
              <a:rPr lang="zh-CN" altLang="en-US" sz="2000" dirty="0"/>
              <a:t>和</a:t>
            </a:r>
            <a:r>
              <a:rPr lang="en-US" altLang="zh-CN" sz="2000" dirty="0"/>
              <a:t>B</a:t>
            </a:r>
            <a:r>
              <a:rPr lang="zh-CN" altLang="en-US" sz="2000" dirty="0"/>
              <a:t>是分布式系统的两个部分，</a:t>
            </a:r>
            <a:r>
              <a:rPr lang="en-US" altLang="zh-CN" sz="2000" dirty="0"/>
              <a:t>V</a:t>
            </a:r>
            <a:r>
              <a:rPr lang="zh-CN" altLang="en-US" sz="2000" dirty="0"/>
              <a:t>是分布式系统的数据存储的两个子数据库。</a:t>
            </a:r>
          </a:p>
          <a:p>
            <a:r>
              <a:rPr lang="zh-CN" altLang="en-US" sz="2000" dirty="0"/>
              <a:t>在满足一致性的时候，</a:t>
            </a:r>
            <a:r>
              <a:rPr lang="en-US" altLang="zh-CN" sz="2000" dirty="0"/>
              <a:t>N1</a:t>
            </a:r>
            <a:r>
              <a:rPr lang="zh-CN" altLang="en-US" sz="2000" dirty="0"/>
              <a:t>和</a:t>
            </a:r>
            <a:r>
              <a:rPr lang="en-US" altLang="zh-CN" sz="2000" dirty="0"/>
              <a:t>N2</a:t>
            </a:r>
            <a:r>
              <a:rPr lang="zh-CN" altLang="en-US" sz="2000" dirty="0"/>
              <a:t>中的数据是一样的，</a:t>
            </a:r>
            <a:r>
              <a:rPr lang="en-US" altLang="zh-CN" sz="2000" dirty="0"/>
              <a:t>V0=V0</a:t>
            </a:r>
            <a:r>
              <a:rPr lang="zh-CN" altLang="en-US" sz="2000" dirty="0"/>
              <a:t>。在满足可用性的时候，用户不管是请求</a:t>
            </a:r>
            <a:r>
              <a:rPr lang="en-US" altLang="zh-CN" sz="2000" dirty="0"/>
              <a:t>N1</a:t>
            </a:r>
            <a:r>
              <a:rPr lang="zh-CN" altLang="en-US" sz="2000" dirty="0"/>
              <a:t>或者</a:t>
            </a:r>
            <a:r>
              <a:rPr lang="en-US" altLang="zh-CN" sz="2000" dirty="0"/>
              <a:t>N2</a:t>
            </a:r>
            <a:r>
              <a:rPr lang="zh-CN" altLang="en-US" sz="2000" dirty="0"/>
              <a:t>，都会得到立即响应。在满足分区容错性的情况下，</a:t>
            </a:r>
            <a:r>
              <a:rPr lang="en-US" altLang="zh-CN" sz="2000" dirty="0"/>
              <a:t>N1</a:t>
            </a:r>
            <a:r>
              <a:rPr lang="zh-CN" altLang="en-US" sz="2000" dirty="0"/>
              <a:t>和</a:t>
            </a:r>
            <a:r>
              <a:rPr lang="en-US" altLang="zh-CN" sz="2000" dirty="0"/>
              <a:t>N2</a:t>
            </a:r>
            <a:r>
              <a:rPr lang="zh-CN" altLang="en-US" sz="2000" dirty="0"/>
              <a:t>有任何一方宕机，或者网络不通的时候，都不会影响</a:t>
            </a:r>
            <a:r>
              <a:rPr lang="en-US" altLang="zh-CN" sz="2000" dirty="0"/>
              <a:t>N1</a:t>
            </a:r>
            <a:r>
              <a:rPr lang="zh-CN" altLang="en-US" sz="2000" dirty="0"/>
              <a:t>和</a:t>
            </a:r>
            <a:r>
              <a:rPr lang="en-US" altLang="zh-CN" sz="2000" dirty="0"/>
              <a:t>N2</a:t>
            </a:r>
            <a:r>
              <a:rPr lang="zh-CN" altLang="en-US" sz="2000" dirty="0"/>
              <a:t>彼此之间的正常运作。</a:t>
            </a:r>
          </a:p>
          <a:p>
            <a:endParaRPr lang="zh-CN" altLang="en-US" sz="2000" dirty="0"/>
          </a:p>
        </p:txBody>
      </p:sp>
      <p:pic>
        <p:nvPicPr>
          <p:cNvPr id="3074" name="Picture 2" descr="C:\Users\c02132\Desktop\intro_thumb.png"/>
          <p:cNvPicPr>
            <a:picLocks noChangeAspect="1" noChangeArrowheads="1"/>
          </p:cNvPicPr>
          <p:nvPr/>
        </p:nvPicPr>
        <p:blipFill>
          <a:blip r:embed="rId3"/>
          <a:srcRect/>
          <a:stretch>
            <a:fillRect/>
          </a:stretch>
        </p:blipFill>
        <p:spPr bwMode="auto">
          <a:xfrm>
            <a:off x="4049392" y="3489990"/>
            <a:ext cx="2663642" cy="3133696"/>
          </a:xfrm>
          <a:prstGeom prst="rect">
            <a:avLst/>
          </a:prstGeom>
          <a:noFill/>
        </p:spPr>
      </p:pic>
    </p:spTree>
    <p:extLst>
      <p:ext uri="{BB962C8B-B14F-4D97-AF65-F5344CB8AC3E}">
        <p14:creationId xmlns:p14="http://schemas.microsoft.com/office/powerpoint/2010/main" val="14085366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CAP</a:t>
            </a:r>
            <a:r>
              <a:rPr lang="zh-CN" altLang="en-US" sz="3200" dirty="0"/>
              <a:t>证明</a:t>
            </a:r>
          </a:p>
        </p:txBody>
      </p:sp>
      <p:sp>
        <p:nvSpPr>
          <p:cNvPr id="3" name="内容占位符 2"/>
          <p:cNvSpPr>
            <a:spLocks noGrp="1"/>
          </p:cNvSpPr>
          <p:nvPr>
            <p:ph idx="1"/>
          </p:nvPr>
        </p:nvSpPr>
        <p:spPr/>
        <p:txBody>
          <a:bodyPr/>
          <a:lstStyle/>
          <a:p>
            <a:pPr marL="0" indent="0">
              <a:buNone/>
            </a:pPr>
            <a:endParaRPr lang="zh-CN" altLang="en-US" dirty="0"/>
          </a:p>
        </p:txBody>
      </p:sp>
      <p:pic>
        <p:nvPicPr>
          <p:cNvPr id="4098" name="Picture 2" descr="C:\Users\c02132\Desktop\scenario1_thumb.png"/>
          <p:cNvPicPr>
            <a:picLocks noChangeAspect="1" noChangeArrowheads="1"/>
          </p:cNvPicPr>
          <p:nvPr/>
        </p:nvPicPr>
        <p:blipFill>
          <a:blip r:embed="rId3"/>
          <a:srcRect/>
          <a:stretch>
            <a:fillRect/>
          </a:stretch>
        </p:blipFill>
        <p:spPr bwMode="auto">
          <a:xfrm>
            <a:off x="1491506" y="2144046"/>
            <a:ext cx="8398934" cy="3318603"/>
          </a:xfrm>
          <a:prstGeom prst="rect">
            <a:avLst/>
          </a:prstGeom>
          <a:noFill/>
        </p:spPr>
      </p:pic>
    </p:spTree>
    <p:extLst>
      <p:ext uri="{BB962C8B-B14F-4D97-AF65-F5344CB8AC3E}">
        <p14:creationId xmlns:p14="http://schemas.microsoft.com/office/powerpoint/2010/main" val="7875058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CAP</a:t>
            </a:r>
            <a:r>
              <a:rPr lang="zh-CN" altLang="en-US" sz="3200" dirty="0"/>
              <a:t>证明</a:t>
            </a:r>
          </a:p>
        </p:txBody>
      </p:sp>
      <p:sp>
        <p:nvSpPr>
          <p:cNvPr id="3" name="内容占位符 2"/>
          <p:cNvSpPr>
            <a:spLocks noGrp="1"/>
          </p:cNvSpPr>
          <p:nvPr>
            <p:ph idx="1"/>
          </p:nvPr>
        </p:nvSpPr>
        <p:spPr/>
        <p:txBody>
          <a:bodyPr/>
          <a:lstStyle/>
          <a:p>
            <a:pPr marL="0" indent="0">
              <a:buNone/>
            </a:pPr>
            <a:endParaRPr lang="zh-CN" altLang="en-US" dirty="0"/>
          </a:p>
        </p:txBody>
      </p:sp>
      <p:pic>
        <p:nvPicPr>
          <p:cNvPr id="5122" name="Picture 2" descr="C:\Users\c02132\Desktop\scenario2_thumb.png"/>
          <p:cNvPicPr>
            <a:picLocks noChangeAspect="1" noChangeArrowheads="1"/>
          </p:cNvPicPr>
          <p:nvPr/>
        </p:nvPicPr>
        <p:blipFill>
          <a:blip r:embed="rId3"/>
          <a:srcRect/>
          <a:stretch>
            <a:fillRect/>
          </a:stretch>
        </p:blipFill>
        <p:spPr bwMode="auto">
          <a:xfrm>
            <a:off x="1390465" y="1955780"/>
            <a:ext cx="9086073" cy="3625622"/>
          </a:xfrm>
          <a:prstGeom prst="rect">
            <a:avLst/>
          </a:prstGeom>
          <a:noFill/>
        </p:spPr>
      </p:pic>
    </p:spTree>
    <p:extLst>
      <p:ext uri="{BB962C8B-B14F-4D97-AF65-F5344CB8AC3E}">
        <p14:creationId xmlns:p14="http://schemas.microsoft.com/office/powerpoint/2010/main" val="3109692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CAP</a:t>
            </a:r>
            <a:r>
              <a:rPr lang="zh-CN" altLang="en-US" sz="3200" dirty="0"/>
              <a:t>理论澄清</a:t>
            </a:r>
          </a:p>
        </p:txBody>
      </p:sp>
      <p:sp>
        <p:nvSpPr>
          <p:cNvPr id="3" name="内容占位符 2"/>
          <p:cNvSpPr>
            <a:spLocks noGrp="1"/>
          </p:cNvSpPr>
          <p:nvPr>
            <p:ph idx="1"/>
          </p:nvPr>
        </p:nvSpPr>
        <p:spPr/>
        <p:txBody>
          <a:bodyPr>
            <a:normAutofit/>
          </a:bodyPr>
          <a:lstStyle/>
          <a:p>
            <a:r>
              <a:rPr lang="en-US" altLang="zh-CN" dirty="0"/>
              <a:t>3</a:t>
            </a:r>
            <a:r>
              <a:rPr lang="zh-CN" altLang="en-US" dirty="0"/>
              <a:t>选</a:t>
            </a:r>
            <a:r>
              <a:rPr lang="en-US" altLang="zh-CN" dirty="0"/>
              <a:t>2</a:t>
            </a:r>
            <a:r>
              <a:rPr lang="zh-CN" altLang="en-US" dirty="0"/>
              <a:t>其实是一个悖论</a:t>
            </a:r>
            <a:endParaRPr lang="en-US" altLang="zh-CN" dirty="0"/>
          </a:p>
          <a:p>
            <a:endParaRPr lang="zh-CN" altLang="en-US" dirty="0"/>
          </a:p>
        </p:txBody>
      </p:sp>
      <p:pic>
        <p:nvPicPr>
          <p:cNvPr id="6146" name="Picture 2" descr="C:\Users\c02132\Desktop\fig1large.jpg"/>
          <p:cNvPicPr>
            <a:picLocks noChangeAspect="1" noChangeArrowheads="1"/>
          </p:cNvPicPr>
          <p:nvPr/>
        </p:nvPicPr>
        <p:blipFill>
          <a:blip r:embed="rId3"/>
          <a:srcRect/>
          <a:stretch>
            <a:fillRect/>
          </a:stretch>
        </p:blipFill>
        <p:spPr bwMode="auto">
          <a:xfrm>
            <a:off x="2881291" y="2643182"/>
            <a:ext cx="6010275" cy="3219450"/>
          </a:xfrm>
          <a:prstGeom prst="rect">
            <a:avLst/>
          </a:prstGeom>
          <a:noFill/>
        </p:spPr>
      </p:pic>
    </p:spTree>
    <p:extLst>
      <p:ext uri="{BB962C8B-B14F-4D97-AF65-F5344CB8AC3E}">
        <p14:creationId xmlns:p14="http://schemas.microsoft.com/office/powerpoint/2010/main" val="1856887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分区回复的解释</a:t>
            </a:r>
            <a:endParaRPr lang="zh-CN" altLang="en-US" sz="3200" dirty="0"/>
          </a:p>
        </p:txBody>
      </p:sp>
      <p:sp>
        <p:nvSpPr>
          <p:cNvPr id="3" name="内容占位符 2"/>
          <p:cNvSpPr>
            <a:spLocks noGrp="1"/>
          </p:cNvSpPr>
          <p:nvPr>
            <p:ph idx="1"/>
          </p:nvPr>
        </p:nvSpPr>
        <p:spPr/>
        <p:txBody>
          <a:bodyPr>
            <a:normAutofit/>
          </a:bodyPr>
          <a:lstStyle/>
          <a:p>
            <a:r>
              <a:rPr lang="zh-CN" altLang="en-US" sz="2400" dirty="0" smtClean="0"/>
              <a:t>当系统在</a:t>
            </a:r>
            <a:r>
              <a:rPr lang="en-US" altLang="zh-CN" sz="2400" dirty="0" smtClean="0"/>
              <a:t>t</a:t>
            </a:r>
            <a:r>
              <a:rPr lang="zh-CN" altLang="en-US" sz="2400" dirty="0" smtClean="0"/>
              <a:t>时间时，我们的系统是</a:t>
            </a:r>
            <a:r>
              <a:rPr lang="en-US" altLang="zh-CN" sz="2400" dirty="0" smtClean="0"/>
              <a:t>CA</a:t>
            </a:r>
            <a:r>
              <a:rPr lang="zh-CN" altLang="en-US" sz="2400" dirty="0" smtClean="0"/>
              <a:t>。</a:t>
            </a:r>
            <a:endParaRPr lang="en-US" altLang="zh-CN" sz="2400" dirty="0" smtClean="0"/>
          </a:p>
          <a:p>
            <a:r>
              <a:rPr lang="zh-CN" altLang="en-US" sz="2400" dirty="0" smtClean="0"/>
              <a:t>当系统在</a:t>
            </a:r>
            <a:r>
              <a:rPr lang="en-US" altLang="zh-CN" sz="2400" dirty="0" smtClean="0"/>
              <a:t>t1</a:t>
            </a:r>
            <a:r>
              <a:rPr lang="zh-CN" altLang="en-US" sz="2400" dirty="0" smtClean="0"/>
              <a:t>时间时，我们的系统是</a:t>
            </a:r>
            <a:r>
              <a:rPr lang="en-US" altLang="zh-CN" sz="2400" dirty="0" smtClean="0"/>
              <a:t>AP</a:t>
            </a:r>
            <a:r>
              <a:rPr lang="zh-CN" altLang="en-US" sz="2400" dirty="0" smtClean="0"/>
              <a:t>，丢掉一致性。</a:t>
            </a:r>
            <a:endParaRPr lang="en-US" altLang="zh-CN" sz="2400" dirty="0" smtClean="0"/>
          </a:p>
          <a:p>
            <a:r>
              <a:rPr lang="zh-CN" altLang="en-US" sz="2400" dirty="0" smtClean="0"/>
              <a:t>当系统在</a:t>
            </a:r>
            <a:r>
              <a:rPr lang="en-US" altLang="zh-CN" sz="2400" dirty="0" smtClean="0"/>
              <a:t>t2</a:t>
            </a:r>
            <a:r>
              <a:rPr lang="zh-CN" altLang="en-US" sz="2400" dirty="0" smtClean="0"/>
              <a:t>时间时，我们的系统又是</a:t>
            </a:r>
            <a:r>
              <a:rPr lang="en-US" altLang="zh-CN" sz="2400" dirty="0" smtClean="0"/>
              <a:t>CA</a:t>
            </a:r>
            <a:r>
              <a:rPr lang="zh-CN" altLang="en-US" sz="2400" dirty="0" smtClean="0"/>
              <a:t>。</a:t>
            </a:r>
            <a:endParaRPr lang="en-US" altLang="zh-CN" sz="2400" dirty="0" smtClean="0"/>
          </a:p>
          <a:p>
            <a:endParaRPr lang="en-US" altLang="zh-CN" sz="2400" dirty="0"/>
          </a:p>
          <a:p>
            <a:pPr marL="0" indent="0">
              <a:buNone/>
            </a:pPr>
            <a:r>
              <a:rPr lang="zh-CN" altLang="en-US" sz="2400" dirty="0" smtClean="0"/>
              <a:t>举例：</a:t>
            </a:r>
            <a:r>
              <a:rPr lang="en-US" altLang="zh-CN" sz="2400" dirty="0" smtClean="0"/>
              <a:t>ATM</a:t>
            </a:r>
            <a:r>
              <a:rPr lang="zh-CN" altLang="en-US" sz="2400" dirty="0" smtClean="0"/>
              <a:t>取款</a:t>
            </a:r>
            <a:endParaRPr lang="en-US" altLang="zh-CN" sz="2400" dirty="0" smtClean="0"/>
          </a:p>
          <a:p>
            <a:r>
              <a:rPr lang="zh-CN" altLang="en-US" sz="2000" b="1" dirty="0"/>
              <a:t>最后的余额低于</a:t>
            </a:r>
            <a:r>
              <a:rPr lang="zh-CN" altLang="en-US" sz="2000" b="1" dirty="0" smtClean="0"/>
              <a:t>零。</a:t>
            </a:r>
            <a:r>
              <a:rPr lang="zh-CN" altLang="en-US" sz="2000" dirty="0"/>
              <a:t>由于</a:t>
            </a:r>
            <a:r>
              <a:rPr lang="en-US" altLang="zh-CN" sz="2000" dirty="0"/>
              <a:t>ATM</a:t>
            </a:r>
            <a:r>
              <a:rPr lang="zh-CN" altLang="en-US" sz="2000" dirty="0"/>
              <a:t>已经把钱吐出去了，错误成了外部实在。银行的补偿办法是收取透支费并指望顾客偿还。因为风险已经受到限制，问题并不严重。</a:t>
            </a:r>
          </a:p>
          <a:p>
            <a:r>
              <a:rPr lang="zh-CN" altLang="en-US" sz="2000" dirty="0"/>
              <a:t>还有一种情况是</a:t>
            </a:r>
            <a:r>
              <a:rPr lang="zh-CN" altLang="en-US" sz="2000" b="1" dirty="0"/>
              <a:t>分区期间的某一刻余额已经小于零（但</a:t>
            </a:r>
            <a:r>
              <a:rPr lang="en-US" altLang="zh-CN" sz="2000" b="1" dirty="0"/>
              <a:t>ATM</a:t>
            </a:r>
            <a:r>
              <a:rPr lang="zh-CN" altLang="en-US" sz="2000" b="1" dirty="0"/>
              <a:t>不知道），此时一笔存款重新将余额变为正的。</a:t>
            </a:r>
            <a:r>
              <a:rPr lang="zh-CN" altLang="en-US" sz="2000" dirty="0"/>
              <a:t>银行可以追溯产生透支费，也可以因为顾客已经缴付而忽略该违反情况</a:t>
            </a:r>
            <a:r>
              <a:rPr lang="zh-CN" altLang="en-US" sz="2000" dirty="0" smtClean="0"/>
              <a:t>。</a:t>
            </a:r>
            <a:endParaRPr lang="en-US" altLang="zh-CN" sz="2000" dirty="0" smtClean="0"/>
          </a:p>
          <a:p>
            <a:endParaRPr lang="en-US" altLang="zh-CN" sz="2000" dirty="0"/>
          </a:p>
          <a:p>
            <a:r>
              <a:rPr lang="zh-CN" altLang="en-US" sz="2000" dirty="0" smtClean="0"/>
              <a:t>总结：也就是说靠认为的审计和补偿来达到一致性。</a:t>
            </a:r>
            <a:endParaRPr lang="zh-CN" altLang="en-US" sz="2000" dirty="0"/>
          </a:p>
          <a:p>
            <a:pPr marL="0" indent="0">
              <a:buNone/>
            </a:pPr>
            <a:endParaRPr lang="zh-CN" altLang="en-US" sz="2400" dirty="0"/>
          </a:p>
        </p:txBody>
      </p:sp>
    </p:spTree>
    <p:extLst>
      <p:ext uri="{BB962C8B-B14F-4D97-AF65-F5344CB8AC3E}">
        <p14:creationId xmlns:p14="http://schemas.microsoft.com/office/powerpoint/2010/main" val="1078096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主要内容</a:t>
            </a:r>
            <a:endParaRPr lang="zh-CN" altLang="en-US" sz="3200" dirty="0"/>
          </a:p>
        </p:txBody>
      </p:sp>
      <p:sp>
        <p:nvSpPr>
          <p:cNvPr id="3" name="内容占位符 2"/>
          <p:cNvSpPr>
            <a:spLocks noGrp="1"/>
          </p:cNvSpPr>
          <p:nvPr>
            <p:ph idx="1"/>
          </p:nvPr>
        </p:nvSpPr>
        <p:spPr/>
        <p:txBody>
          <a:bodyPr/>
          <a:lstStyle/>
          <a:p>
            <a:r>
              <a:rPr lang="zh-CN" altLang="en-US" dirty="0"/>
              <a:t>大</a:t>
            </a:r>
            <a:r>
              <a:rPr lang="zh-CN" altLang="en-US" dirty="0" smtClean="0"/>
              <a:t>数据架构</a:t>
            </a:r>
            <a:endParaRPr lang="en-US" altLang="zh-CN" dirty="0" smtClean="0"/>
          </a:p>
          <a:p>
            <a:r>
              <a:rPr lang="en-US" altLang="zh-CN" dirty="0" smtClean="0"/>
              <a:t>CAP</a:t>
            </a:r>
            <a:r>
              <a:rPr lang="zh-CN" altLang="en-US" dirty="0" smtClean="0"/>
              <a:t>定理</a:t>
            </a:r>
            <a:endParaRPr lang="en-US" altLang="zh-CN" dirty="0" smtClean="0"/>
          </a:p>
          <a:p>
            <a:r>
              <a:rPr lang="zh-CN" altLang="en-US" dirty="0">
                <a:solidFill>
                  <a:srgbClr val="C00000"/>
                </a:solidFill>
              </a:rPr>
              <a:t>一致性</a:t>
            </a:r>
            <a:r>
              <a:rPr lang="zh-CN" altLang="en-US" dirty="0" smtClean="0">
                <a:solidFill>
                  <a:srgbClr val="C00000"/>
                </a:solidFill>
              </a:rPr>
              <a:t>模型</a:t>
            </a:r>
            <a:endParaRPr lang="en-US" altLang="zh-CN" dirty="0" smtClean="0">
              <a:solidFill>
                <a:srgbClr val="C00000"/>
              </a:solidFill>
            </a:endParaRPr>
          </a:p>
          <a:p>
            <a:r>
              <a:rPr lang="zh-CN" altLang="en-US" dirty="0" smtClean="0"/>
              <a:t>编程</a:t>
            </a:r>
            <a:r>
              <a:rPr lang="zh-CN" altLang="en-US" dirty="0" smtClean="0"/>
              <a:t>模型</a:t>
            </a:r>
            <a:r>
              <a:rPr lang="en-US" altLang="zh-CN" dirty="0" smtClean="0"/>
              <a:t>-</a:t>
            </a:r>
            <a:r>
              <a:rPr lang="en-US" altLang="zh-CN" dirty="0" err="1" smtClean="0"/>
              <a:t>MapReduce</a:t>
            </a:r>
            <a:endParaRPr lang="en-US" altLang="zh-CN" dirty="0" smtClean="0"/>
          </a:p>
          <a:p>
            <a:r>
              <a:rPr lang="en-US" altLang="zh-CN" dirty="0" smtClean="0"/>
              <a:t>RPC</a:t>
            </a:r>
            <a:endParaRPr lang="en-US" altLang="zh-CN" dirty="0" smtClean="0"/>
          </a:p>
          <a:p>
            <a:r>
              <a:rPr lang="zh-CN" altLang="en-US" dirty="0" smtClean="0"/>
              <a:t>资源管理</a:t>
            </a:r>
            <a:endParaRPr lang="en-US" altLang="zh-CN" dirty="0" smtClean="0"/>
          </a:p>
          <a:p>
            <a:r>
              <a:rPr lang="en-US" altLang="zh-CN" dirty="0" err="1" smtClean="0"/>
              <a:t>Hbase</a:t>
            </a:r>
            <a:endParaRPr lang="en-US" altLang="zh-CN" dirty="0" smtClean="0"/>
          </a:p>
          <a:p>
            <a:endParaRPr lang="zh-CN" altLang="en-US" dirty="0"/>
          </a:p>
        </p:txBody>
      </p:sp>
    </p:spTree>
    <p:extLst>
      <p:ext uri="{BB962C8B-B14F-4D97-AF65-F5344CB8AC3E}">
        <p14:creationId xmlns:p14="http://schemas.microsoft.com/office/powerpoint/2010/main" val="4140471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mn-ea"/>
                <a:ea typeface="+mn-ea"/>
              </a:rPr>
              <a:t>事务</a:t>
            </a:r>
            <a:r>
              <a:rPr lang="en-US" altLang="zh-CN" b="0" dirty="0" smtClean="0">
                <a:latin typeface="+mn-ea"/>
                <a:ea typeface="+mn-ea"/>
              </a:rPr>
              <a:t>-ACID</a:t>
            </a:r>
            <a:endParaRPr lang="zh-CN" altLang="en-US" b="0" dirty="0">
              <a:latin typeface="+mn-ea"/>
              <a:ea typeface="+mn-ea"/>
            </a:endParaRPr>
          </a:p>
        </p:txBody>
      </p:sp>
      <p:sp>
        <p:nvSpPr>
          <p:cNvPr id="3" name="内容占位符 2"/>
          <p:cNvSpPr>
            <a:spLocks noGrp="1"/>
          </p:cNvSpPr>
          <p:nvPr>
            <p:ph idx="1"/>
          </p:nvPr>
        </p:nvSpPr>
        <p:spPr>
          <a:xfrm>
            <a:off x="623392" y="1268759"/>
            <a:ext cx="11041227" cy="5143915"/>
          </a:xfrm>
        </p:spPr>
        <p:txBody>
          <a:bodyPr>
            <a:normAutofit lnSpcReduction="10000"/>
          </a:bodyPr>
          <a:lstStyle/>
          <a:p>
            <a:pPr marL="285750" indent="-285750">
              <a:buFont typeface="Arial" panose="020B0604020202020204" pitchFamily="34" charset="0"/>
              <a:buChar char="•"/>
            </a:pPr>
            <a:r>
              <a:rPr lang="zh-CN" altLang="en-US" sz="1600" dirty="0"/>
              <a:t>原子性：事务的特性</a:t>
            </a:r>
            <a:endParaRPr lang="en-US" altLang="zh-CN" sz="1600" dirty="0"/>
          </a:p>
          <a:p>
            <a:pPr marL="285750" indent="-285750">
              <a:buFont typeface="Arial" panose="020B0604020202020204" pitchFamily="34" charset="0"/>
              <a:buChar char="•"/>
            </a:pPr>
            <a:r>
              <a:rPr lang="zh-CN" altLang="en-US" sz="1600" dirty="0"/>
              <a:t>一致性：事务与数据库之间的关系</a:t>
            </a:r>
            <a:endParaRPr lang="en-US" altLang="zh-CN" sz="1600" dirty="0"/>
          </a:p>
          <a:p>
            <a:pPr marL="285750" indent="-285750">
              <a:buFont typeface="Arial" panose="020B0604020202020204" pitchFamily="34" charset="0"/>
              <a:buChar char="•"/>
            </a:pPr>
            <a:r>
              <a:rPr lang="zh-CN" altLang="en-US" sz="1600" dirty="0"/>
              <a:t>隔离性：事务与事务之间的关系</a:t>
            </a:r>
            <a:endParaRPr lang="en-US" altLang="zh-CN" sz="1600" dirty="0"/>
          </a:p>
          <a:p>
            <a:pPr marL="285750" indent="-285750">
              <a:buFont typeface="Arial" panose="020B0604020202020204" pitchFamily="34" charset="0"/>
              <a:buChar char="•"/>
            </a:pPr>
            <a:r>
              <a:rPr lang="zh-CN" altLang="en-US" sz="1600" dirty="0"/>
              <a:t>持久性：事务与数据库之间的</a:t>
            </a:r>
            <a:r>
              <a:rPr lang="zh-CN" altLang="en-US" sz="1600" dirty="0" smtClean="0"/>
              <a:t>关系</a:t>
            </a:r>
            <a:endParaRPr lang="en-US" altLang="zh-CN" sz="1600" dirty="0" smtClean="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zh-CN" altLang="en-US" sz="1600" dirty="0" smtClean="0">
                <a:solidFill>
                  <a:srgbClr val="C00000"/>
                </a:solidFill>
              </a:rPr>
              <a:t>例子：汇钱</a:t>
            </a:r>
            <a:endParaRPr lang="en-US" altLang="zh-CN" sz="1600" dirty="0" smtClean="0">
              <a:solidFill>
                <a:srgbClr val="C00000"/>
              </a:solidFill>
            </a:endParaRPr>
          </a:p>
          <a:p>
            <a:pPr marL="342900" indent="-342900">
              <a:buFont typeface="+mj-lt"/>
              <a:buAutoNum type="arabicPeriod"/>
            </a:pPr>
            <a:r>
              <a:rPr lang="zh-CN" altLang="en-US" sz="1600" dirty="0"/>
              <a:t>从</a:t>
            </a:r>
            <a:r>
              <a:rPr lang="en-US" altLang="zh-CN" sz="1600" dirty="0"/>
              <a:t>A</a:t>
            </a:r>
            <a:r>
              <a:rPr lang="zh-CN" altLang="en-US" sz="1600" dirty="0"/>
              <a:t>帐号中把余额读出来。</a:t>
            </a:r>
          </a:p>
          <a:p>
            <a:pPr marL="342900" indent="-342900">
              <a:buFont typeface="+mj-lt"/>
              <a:buAutoNum type="arabicPeriod"/>
            </a:pPr>
            <a:r>
              <a:rPr lang="zh-CN" altLang="en-US" sz="1600" dirty="0"/>
              <a:t>对</a:t>
            </a:r>
            <a:r>
              <a:rPr lang="en-US" altLang="zh-CN" sz="1600" dirty="0"/>
              <a:t>A</a:t>
            </a:r>
            <a:r>
              <a:rPr lang="zh-CN" altLang="en-US" sz="1600" dirty="0"/>
              <a:t>帐号做减法操作。</a:t>
            </a:r>
          </a:p>
          <a:p>
            <a:pPr marL="342900" indent="-342900">
              <a:buFont typeface="+mj-lt"/>
              <a:buAutoNum type="arabicPeriod"/>
            </a:pPr>
            <a:r>
              <a:rPr lang="zh-CN" altLang="en-US" sz="1600" dirty="0"/>
              <a:t>把结果写回</a:t>
            </a:r>
            <a:r>
              <a:rPr lang="en-US" altLang="zh-CN" sz="1600" dirty="0"/>
              <a:t>A</a:t>
            </a:r>
            <a:r>
              <a:rPr lang="zh-CN" altLang="en-US" sz="1600" dirty="0"/>
              <a:t>帐号中。</a:t>
            </a:r>
          </a:p>
          <a:p>
            <a:pPr marL="342900" indent="-342900">
              <a:buFont typeface="+mj-lt"/>
              <a:buAutoNum type="arabicPeriod"/>
            </a:pPr>
            <a:r>
              <a:rPr lang="zh-CN" altLang="en-US" sz="1600" dirty="0"/>
              <a:t>从</a:t>
            </a:r>
            <a:r>
              <a:rPr lang="en-US" altLang="zh-CN" sz="1600" dirty="0"/>
              <a:t>B</a:t>
            </a:r>
            <a:r>
              <a:rPr lang="zh-CN" altLang="en-US" sz="1600" dirty="0"/>
              <a:t>帐号中把余额读出来。</a:t>
            </a:r>
          </a:p>
          <a:p>
            <a:pPr marL="342900" indent="-342900">
              <a:buFont typeface="+mj-lt"/>
              <a:buAutoNum type="arabicPeriod"/>
            </a:pPr>
            <a:r>
              <a:rPr lang="zh-CN" altLang="en-US" sz="1600" dirty="0"/>
              <a:t>对</a:t>
            </a:r>
            <a:r>
              <a:rPr lang="en-US" altLang="zh-CN" sz="1600" dirty="0"/>
              <a:t>B</a:t>
            </a:r>
            <a:r>
              <a:rPr lang="zh-CN" altLang="en-US" sz="1600" dirty="0"/>
              <a:t>帐号做加法操作。</a:t>
            </a:r>
          </a:p>
          <a:p>
            <a:pPr marL="342900" indent="-342900">
              <a:buFont typeface="+mj-lt"/>
              <a:buAutoNum type="arabicPeriod"/>
            </a:pPr>
            <a:r>
              <a:rPr lang="zh-CN" altLang="en-US" sz="1600" dirty="0"/>
              <a:t>把结果写回</a:t>
            </a:r>
            <a:r>
              <a:rPr lang="en-US" altLang="zh-CN" sz="1600" dirty="0"/>
              <a:t>B</a:t>
            </a:r>
            <a:r>
              <a:rPr lang="zh-CN" altLang="en-US" sz="1600" dirty="0"/>
              <a:t>帐号中。</a:t>
            </a:r>
          </a:p>
          <a:p>
            <a:pPr marL="285750" indent="-285750">
              <a:buFont typeface="Arial" panose="020B0604020202020204" pitchFamily="34" charset="0"/>
              <a:buChar char="•"/>
            </a:pPr>
            <a:endParaRPr lang="en-US" altLang="zh-CN" sz="1600" dirty="0" smtClean="0"/>
          </a:p>
          <a:p>
            <a:pPr marL="285750" indent="-285750">
              <a:buFont typeface="Arial" panose="020B0604020202020204" pitchFamily="34" charset="0"/>
              <a:buChar char="•"/>
            </a:pPr>
            <a:r>
              <a:rPr lang="en-US" altLang="zh-CN" sz="1600" dirty="0" smtClean="0"/>
              <a:t>1-6</a:t>
            </a:r>
            <a:r>
              <a:rPr lang="zh-CN" altLang="en-US" sz="1600" dirty="0" smtClean="0"/>
              <a:t>要么都成功，要么都失败，这就是事务。</a:t>
            </a:r>
            <a:endParaRPr lang="zh-CN" altLang="en-US" sz="1600" dirty="0"/>
          </a:p>
        </p:txBody>
      </p:sp>
    </p:spTree>
    <p:extLst>
      <p:ext uri="{BB962C8B-B14F-4D97-AF65-F5344CB8AC3E}">
        <p14:creationId xmlns:p14="http://schemas.microsoft.com/office/powerpoint/2010/main" val="3685017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mn-ea"/>
                <a:ea typeface="+mn-ea"/>
              </a:rPr>
              <a:t>分布式事务</a:t>
            </a:r>
            <a:endParaRPr lang="zh-CN" altLang="en-US" b="0" dirty="0">
              <a:latin typeface="+mn-ea"/>
              <a:ea typeface="+mn-ea"/>
            </a:endParaRPr>
          </a:p>
        </p:txBody>
      </p:sp>
      <p:sp>
        <p:nvSpPr>
          <p:cNvPr id="3" name="内容占位符 2"/>
          <p:cNvSpPr>
            <a:spLocks noGrp="1"/>
          </p:cNvSpPr>
          <p:nvPr>
            <p:ph idx="1"/>
          </p:nvPr>
        </p:nvSpPr>
        <p:spPr/>
        <p:txBody>
          <a:bodyPr>
            <a:normAutofit/>
          </a:bodyPr>
          <a:lstStyle/>
          <a:p>
            <a:r>
              <a:rPr lang="zh-CN" altLang="en-US" sz="1600" dirty="0" smtClean="0">
                <a:solidFill>
                  <a:srgbClr val="C00000"/>
                </a:solidFill>
              </a:rPr>
              <a:t>概念：</a:t>
            </a:r>
            <a:r>
              <a:rPr lang="zh-CN" altLang="en-US" sz="1600" dirty="0" smtClean="0"/>
              <a:t>事务的参与者、支持事务的服务器、资源服务器以及事务管理器分别位于分布式系统的不同节点上。太拗口</a:t>
            </a:r>
            <a:r>
              <a:rPr lang="en-US" altLang="zh-CN" sz="1600" dirty="0" smtClean="0"/>
              <a:t>^-^</a:t>
            </a:r>
          </a:p>
          <a:p>
            <a:endParaRPr lang="en-US" altLang="zh-CN" sz="1600" dirty="0"/>
          </a:p>
          <a:p>
            <a:r>
              <a:rPr lang="zh-CN" altLang="en-US" sz="1600" dirty="0" smtClean="0">
                <a:solidFill>
                  <a:srgbClr val="C00000"/>
                </a:solidFill>
              </a:rPr>
              <a:t>简单理解：</a:t>
            </a:r>
            <a:r>
              <a:rPr lang="zh-CN" altLang="en-US" sz="1600" dirty="0"/>
              <a:t>就是有</a:t>
            </a:r>
            <a:r>
              <a:rPr lang="en-US" altLang="zh-CN" sz="1600" dirty="0"/>
              <a:t>AB</a:t>
            </a:r>
            <a:r>
              <a:rPr lang="zh-CN" altLang="en-US" sz="1600" dirty="0"/>
              <a:t>两个事务</a:t>
            </a:r>
            <a:r>
              <a:rPr lang="en-US" altLang="zh-CN" sz="1600" dirty="0"/>
              <a:t>, A</a:t>
            </a:r>
            <a:r>
              <a:rPr lang="zh-CN" altLang="en-US" sz="1600" dirty="0"/>
              <a:t>在</a:t>
            </a:r>
            <a:r>
              <a:rPr lang="en-US" altLang="zh-CN" sz="1600" dirty="0"/>
              <a:t>a</a:t>
            </a:r>
            <a:r>
              <a:rPr lang="zh-CN" altLang="en-US" sz="1600" dirty="0"/>
              <a:t>节点上执行</a:t>
            </a:r>
            <a:r>
              <a:rPr lang="en-US" altLang="zh-CN" sz="1600" dirty="0"/>
              <a:t>, B</a:t>
            </a:r>
            <a:r>
              <a:rPr lang="zh-CN" altLang="en-US" sz="1600" dirty="0"/>
              <a:t>在</a:t>
            </a:r>
            <a:r>
              <a:rPr lang="en-US" altLang="zh-CN" sz="1600" dirty="0"/>
              <a:t>b</a:t>
            </a:r>
            <a:r>
              <a:rPr lang="zh-CN" altLang="en-US" sz="1600" dirty="0"/>
              <a:t>节点上执行</a:t>
            </a:r>
            <a:r>
              <a:rPr lang="en-US" altLang="zh-CN" sz="1600" dirty="0"/>
              <a:t>, </a:t>
            </a:r>
            <a:r>
              <a:rPr lang="zh-CN" altLang="en-US" sz="1600" dirty="0"/>
              <a:t>普通事务就是都在</a:t>
            </a:r>
            <a:r>
              <a:rPr lang="en-US" altLang="zh-CN" sz="1600" dirty="0"/>
              <a:t>a</a:t>
            </a:r>
            <a:r>
              <a:rPr lang="zh-CN" altLang="en-US" sz="1600" dirty="0"/>
              <a:t>节点上执行 </a:t>
            </a:r>
            <a:r>
              <a:rPr lang="zh-CN" altLang="en-US" sz="1600" dirty="0" smtClean="0"/>
              <a:t>。</a:t>
            </a:r>
            <a:endParaRPr lang="en-US" altLang="zh-CN" sz="1600" dirty="0" smtClean="0"/>
          </a:p>
          <a:p>
            <a:endParaRPr lang="en-US" altLang="zh-CN" sz="1600" dirty="0"/>
          </a:p>
          <a:p>
            <a:r>
              <a:rPr lang="zh-CN" altLang="en-US" sz="1600" dirty="0" smtClean="0">
                <a:solidFill>
                  <a:srgbClr val="C00000"/>
                </a:solidFill>
              </a:rPr>
              <a:t>例子：</a:t>
            </a:r>
            <a:r>
              <a:rPr lang="zh-CN" altLang="en-US" sz="1600" dirty="0" smtClean="0"/>
              <a:t>汇钱</a:t>
            </a:r>
            <a:endParaRPr lang="en-US" altLang="zh-CN" sz="1600" dirty="0" smtClean="0"/>
          </a:p>
          <a:p>
            <a:r>
              <a:rPr lang="zh-CN" altLang="en-US" sz="1600" dirty="0" smtClean="0"/>
              <a:t>前面的例子如果只有一台服务器那就是事务，多台服务器就是分布式事务。</a:t>
            </a:r>
            <a:endParaRPr lang="en-US" altLang="zh-CN" sz="1600" dirty="0" smtClean="0"/>
          </a:p>
          <a:p>
            <a:endParaRPr lang="en-US" altLang="zh-CN" sz="1600" dirty="0"/>
          </a:p>
          <a:p>
            <a:r>
              <a:rPr lang="zh-CN" altLang="en-US" sz="1600" dirty="0" smtClean="0">
                <a:solidFill>
                  <a:srgbClr val="C00000"/>
                </a:solidFill>
              </a:rPr>
              <a:t>结论：</a:t>
            </a:r>
            <a:r>
              <a:rPr lang="zh-CN" altLang="en-US" sz="1600" dirty="0" smtClean="0"/>
              <a:t>需要考虑的情况就比单机多很多。</a:t>
            </a:r>
            <a:endParaRPr lang="en-US" altLang="zh-CN" sz="1600" dirty="0" smtClean="0"/>
          </a:p>
          <a:p>
            <a:r>
              <a:rPr lang="en-US" altLang="zh-CN" sz="1600" dirty="0"/>
              <a:t>1</a:t>
            </a:r>
            <a:r>
              <a:rPr lang="zh-CN" altLang="en-US" sz="1600" dirty="0"/>
              <a:t>）容灾：数据不丢、结点的</a:t>
            </a:r>
            <a:r>
              <a:rPr lang="en-US" altLang="zh-CN" sz="1600" dirty="0"/>
              <a:t>Failover</a:t>
            </a:r>
          </a:p>
          <a:p>
            <a:r>
              <a:rPr lang="en-US" altLang="zh-CN" sz="1600" dirty="0">
                <a:solidFill>
                  <a:srgbClr val="C00000"/>
                </a:solidFill>
              </a:rPr>
              <a:t>2</a:t>
            </a:r>
            <a:r>
              <a:rPr lang="zh-CN" altLang="en-US" sz="1600" dirty="0">
                <a:solidFill>
                  <a:srgbClr val="C00000"/>
                </a:solidFill>
              </a:rPr>
              <a:t>）</a:t>
            </a:r>
            <a:r>
              <a:rPr lang="zh-CN" altLang="en-US" sz="1600" b="1" dirty="0">
                <a:solidFill>
                  <a:srgbClr val="C00000"/>
                </a:solidFill>
              </a:rPr>
              <a:t>数据的一致性</a:t>
            </a:r>
            <a:r>
              <a:rPr lang="zh-CN" altLang="en-US" sz="1600" dirty="0">
                <a:solidFill>
                  <a:srgbClr val="C00000"/>
                </a:solidFill>
              </a:rPr>
              <a:t>：事务处理</a:t>
            </a:r>
          </a:p>
          <a:p>
            <a:r>
              <a:rPr lang="en-US" altLang="zh-CN" sz="1600" dirty="0">
                <a:latin typeface="+mn-ea"/>
                <a:ea typeface="+mn-ea"/>
              </a:rPr>
              <a:t>3</a:t>
            </a:r>
            <a:r>
              <a:rPr lang="zh-CN" altLang="en-US" sz="1600" dirty="0">
                <a:latin typeface="+mn-ea"/>
                <a:ea typeface="+mn-ea"/>
              </a:rPr>
              <a:t>）性能：吞吐量 、 响应时间</a:t>
            </a:r>
          </a:p>
          <a:p>
            <a:endParaRPr lang="en-US" altLang="zh-CN" sz="1600" dirty="0" smtClean="0"/>
          </a:p>
          <a:p>
            <a:endParaRPr lang="en-US" altLang="zh-CN" sz="1600" dirty="0" smtClean="0"/>
          </a:p>
          <a:p>
            <a:endParaRPr lang="zh-CN" altLang="en-US" sz="1600" dirty="0"/>
          </a:p>
        </p:txBody>
      </p:sp>
    </p:spTree>
    <p:extLst>
      <p:ext uri="{BB962C8B-B14F-4D97-AF65-F5344CB8AC3E}">
        <p14:creationId xmlns:p14="http://schemas.microsoft.com/office/powerpoint/2010/main" val="3851344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一致性模型</a:t>
            </a:r>
            <a:endParaRPr lang="zh-CN" altLang="en-US" dirty="0">
              <a:latin typeface="+mn-ea"/>
              <a:ea typeface="+mn-ea"/>
            </a:endParaRPr>
          </a:p>
        </p:txBody>
      </p:sp>
      <p:sp>
        <p:nvSpPr>
          <p:cNvPr id="3" name="内容占位符 2"/>
          <p:cNvSpPr>
            <a:spLocks noGrp="1"/>
          </p:cNvSpPr>
          <p:nvPr>
            <p:ph idx="1"/>
          </p:nvPr>
        </p:nvSpPr>
        <p:spPr/>
        <p:txBody>
          <a:bodyPr>
            <a:normAutofit/>
          </a:bodyPr>
          <a:lstStyle/>
          <a:p>
            <a:r>
              <a:rPr lang="en-US" altLang="zh-CN" sz="2000" dirty="0"/>
              <a:t>1</a:t>
            </a:r>
            <a:r>
              <a:rPr lang="zh-CN" altLang="en-US" sz="2000" dirty="0"/>
              <a:t>）</a:t>
            </a:r>
            <a:r>
              <a:rPr lang="en-US" altLang="zh-CN" sz="2000" b="1" dirty="0">
                <a:solidFill>
                  <a:srgbClr val="C00000"/>
                </a:solidFill>
              </a:rPr>
              <a:t>Weak </a:t>
            </a:r>
            <a:r>
              <a:rPr lang="zh-CN" altLang="en-US" sz="2000" b="1" dirty="0">
                <a:solidFill>
                  <a:srgbClr val="C00000"/>
                </a:solidFill>
              </a:rPr>
              <a:t>弱一致性</a:t>
            </a:r>
            <a:r>
              <a:rPr lang="zh-CN" altLang="en-US" sz="2000" dirty="0">
                <a:solidFill>
                  <a:srgbClr val="C00000"/>
                </a:solidFill>
              </a:rPr>
              <a:t>：</a:t>
            </a:r>
            <a:r>
              <a:rPr lang="zh-CN" altLang="en-US" sz="2000" dirty="0"/>
              <a:t>当你写入一个新值后，读操作在数据副本上可能读出来，也可能读不出来。比如：某些</a:t>
            </a:r>
            <a:r>
              <a:rPr lang="en-US" altLang="zh-CN" sz="2000" dirty="0"/>
              <a:t>cache</a:t>
            </a:r>
            <a:r>
              <a:rPr lang="zh-CN" altLang="en-US" sz="2000" dirty="0"/>
              <a:t>系统，网络游戏其它玩家的数据和你没什么关系，</a:t>
            </a:r>
            <a:r>
              <a:rPr lang="en-US" altLang="zh-CN" sz="2000" dirty="0"/>
              <a:t>VOIP</a:t>
            </a:r>
            <a:r>
              <a:rPr lang="zh-CN" altLang="en-US" sz="2000" dirty="0"/>
              <a:t>这样的系统，或是百度搜索引擎（呵呵）</a:t>
            </a:r>
            <a:r>
              <a:rPr lang="zh-CN" altLang="en-US" sz="2000" dirty="0" smtClean="0"/>
              <a:t>。</a:t>
            </a:r>
            <a:endParaRPr lang="en-US" altLang="zh-CN" sz="2000" dirty="0" smtClean="0"/>
          </a:p>
          <a:p>
            <a:endParaRPr lang="zh-CN" altLang="en-US" sz="2000" dirty="0"/>
          </a:p>
          <a:p>
            <a:r>
              <a:rPr lang="en-US" altLang="zh-CN" sz="2000" dirty="0"/>
              <a:t>2</a:t>
            </a:r>
            <a:r>
              <a:rPr lang="zh-CN" altLang="en-US" sz="2000" dirty="0"/>
              <a:t>）</a:t>
            </a:r>
            <a:r>
              <a:rPr lang="en-US" altLang="zh-CN" sz="2000" b="1" dirty="0">
                <a:solidFill>
                  <a:srgbClr val="C00000"/>
                </a:solidFill>
              </a:rPr>
              <a:t>Eventually </a:t>
            </a:r>
            <a:r>
              <a:rPr lang="zh-CN" altLang="en-US" sz="2000" b="1" dirty="0">
                <a:solidFill>
                  <a:srgbClr val="C00000"/>
                </a:solidFill>
              </a:rPr>
              <a:t>最终一致性</a:t>
            </a:r>
            <a:r>
              <a:rPr lang="zh-CN" altLang="en-US" sz="2000" dirty="0">
                <a:solidFill>
                  <a:srgbClr val="C00000"/>
                </a:solidFill>
              </a:rPr>
              <a:t>：</a:t>
            </a:r>
            <a:r>
              <a:rPr lang="zh-CN" altLang="en-US" sz="2000" dirty="0"/>
              <a:t>当你写入一个新值后，有可能读不出来，但在某个时间窗口之后保证最终能读出来。比如：</a:t>
            </a:r>
            <a:r>
              <a:rPr lang="en-US" altLang="zh-CN" sz="2000" dirty="0"/>
              <a:t>DNS</a:t>
            </a:r>
            <a:r>
              <a:rPr lang="zh-CN" altLang="en-US" sz="2000" dirty="0"/>
              <a:t>，电子邮件、</a:t>
            </a:r>
            <a:r>
              <a:rPr lang="en-US" altLang="zh-CN" sz="2000" dirty="0"/>
              <a:t>Amazon S3</a:t>
            </a:r>
            <a:r>
              <a:rPr lang="zh-CN" altLang="en-US" sz="2000" dirty="0"/>
              <a:t>，</a:t>
            </a:r>
            <a:r>
              <a:rPr lang="en-US" altLang="zh-CN" sz="2000" dirty="0"/>
              <a:t>Google</a:t>
            </a:r>
            <a:r>
              <a:rPr lang="zh-CN" altLang="en-US" sz="2000" dirty="0"/>
              <a:t>搜索引擎这样的系统</a:t>
            </a:r>
            <a:r>
              <a:rPr lang="zh-CN" altLang="en-US" sz="2000" dirty="0" smtClean="0"/>
              <a:t>。</a:t>
            </a:r>
            <a:endParaRPr lang="en-US" altLang="zh-CN" sz="2000" dirty="0" smtClean="0"/>
          </a:p>
          <a:p>
            <a:endParaRPr lang="zh-CN" altLang="en-US" sz="2000" dirty="0"/>
          </a:p>
          <a:p>
            <a:r>
              <a:rPr lang="en-US" altLang="zh-CN" sz="2000" dirty="0"/>
              <a:t>3</a:t>
            </a:r>
            <a:r>
              <a:rPr lang="zh-CN" altLang="en-US" sz="2000" dirty="0"/>
              <a:t>）</a:t>
            </a:r>
            <a:r>
              <a:rPr lang="en-US" altLang="zh-CN" sz="2000" b="1" dirty="0">
                <a:solidFill>
                  <a:srgbClr val="C00000"/>
                </a:solidFill>
              </a:rPr>
              <a:t>Strong </a:t>
            </a:r>
            <a:r>
              <a:rPr lang="zh-CN" altLang="en-US" sz="2000" b="1" dirty="0">
                <a:solidFill>
                  <a:srgbClr val="C00000"/>
                </a:solidFill>
              </a:rPr>
              <a:t>强一致性</a:t>
            </a:r>
            <a:r>
              <a:rPr lang="zh-CN" altLang="en-US" sz="2000" dirty="0">
                <a:solidFill>
                  <a:srgbClr val="C00000"/>
                </a:solidFill>
              </a:rPr>
              <a:t>：</a:t>
            </a:r>
            <a:r>
              <a:rPr lang="zh-CN" altLang="en-US" sz="2000" dirty="0"/>
              <a:t>新的数据一旦写入，在任意副本任意时刻都能读到新值。比如：文件系统，</a:t>
            </a:r>
            <a:r>
              <a:rPr lang="en-US" altLang="zh-CN" sz="2000" dirty="0"/>
              <a:t>RDBMS</a:t>
            </a:r>
            <a:r>
              <a:rPr lang="zh-CN" altLang="en-US" sz="2000" dirty="0"/>
              <a:t>，</a:t>
            </a:r>
            <a:r>
              <a:rPr lang="en-US" altLang="zh-CN" sz="2000" dirty="0"/>
              <a:t>Azure Table</a:t>
            </a:r>
            <a:r>
              <a:rPr lang="zh-CN" altLang="en-US" sz="2000" dirty="0"/>
              <a:t>都是强一致性的。</a:t>
            </a:r>
          </a:p>
          <a:p>
            <a:endParaRPr lang="zh-CN" altLang="en-US" sz="2000" dirty="0"/>
          </a:p>
        </p:txBody>
      </p:sp>
    </p:spTree>
    <p:extLst>
      <p:ext uri="{BB962C8B-B14F-4D97-AF65-F5344CB8AC3E}">
        <p14:creationId xmlns:p14="http://schemas.microsoft.com/office/powerpoint/2010/main" val="2212656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defRPr/>
            </a:pPr>
            <a:r>
              <a:rPr lang="zh-CN" altLang="en-US" sz="3600" dirty="0"/>
              <a:t>分布式一致性算法</a:t>
            </a:r>
          </a:p>
        </p:txBody>
      </p:sp>
      <p:sp>
        <p:nvSpPr>
          <p:cNvPr id="15362" name="内容占位符 4"/>
          <p:cNvSpPr>
            <a:spLocks noGrp="1"/>
          </p:cNvSpPr>
          <p:nvPr>
            <p:ph idx="1"/>
          </p:nvPr>
        </p:nvSpPr>
        <p:spPr/>
        <p:txBody>
          <a:bodyPr/>
          <a:lstStyle/>
          <a:p>
            <a:pPr marL="342900" indent="-342900">
              <a:lnSpc>
                <a:spcPct val="150000"/>
              </a:lnSpc>
              <a:buFont typeface="Arial" panose="020B0604020202020204" pitchFamily="34" charset="0"/>
              <a:buChar char="•"/>
            </a:pPr>
            <a:r>
              <a:rPr lang="en-US" altLang="zh-CN" sz="2400" dirty="0">
                <a:solidFill>
                  <a:schemeClr val="tx1"/>
                </a:solidFill>
                <a:latin typeface="+mn-ea"/>
                <a:ea typeface="+mn-ea"/>
              </a:rPr>
              <a:t>Master-Slave</a:t>
            </a:r>
          </a:p>
          <a:p>
            <a:pPr marL="342900" indent="-342900">
              <a:lnSpc>
                <a:spcPct val="150000"/>
              </a:lnSpc>
              <a:buFont typeface="Arial" panose="020B0604020202020204" pitchFamily="34" charset="0"/>
              <a:buChar char="•"/>
            </a:pPr>
            <a:r>
              <a:rPr lang="en-US" altLang="zh-CN" sz="2400" dirty="0">
                <a:solidFill>
                  <a:schemeClr val="tx1"/>
                </a:solidFill>
                <a:latin typeface="+mn-ea"/>
                <a:ea typeface="+mn-ea"/>
              </a:rPr>
              <a:t>Master-Master</a:t>
            </a:r>
          </a:p>
          <a:p>
            <a:pPr marL="342900" indent="-342900">
              <a:lnSpc>
                <a:spcPct val="150000"/>
              </a:lnSpc>
              <a:buFont typeface="Arial" panose="020B0604020202020204" pitchFamily="34" charset="0"/>
              <a:buChar char="•"/>
            </a:pPr>
            <a:r>
              <a:rPr lang="en-US" altLang="zh-CN" sz="2400" dirty="0" smtClean="0">
                <a:solidFill>
                  <a:schemeClr val="tx1"/>
                </a:solidFill>
                <a:latin typeface="+mn-ea"/>
                <a:ea typeface="+mn-ea"/>
              </a:rPr>
              <a:t>2pc(</a:t>
            </a:r>
            <a:r>
              <a:rPr lang="zh-CN" altLang="en-US" sz="2400" dirty="0" smtClean="0">
                <a:solidFill>
                  <a:schemeClr val="tx1"/>
                </a:solidFill>
                <a:latin typeface="+mn-ea"/>
                <a:ea typeface="+mn-ea"/>
              </a:rPr>
              <a:t>两</a:t>
            </a:r>
            <a:r>
              <a:rPr lang="zh-CN" altLang="en-US" sz="2400" dirty="0">
                <a:solidFill>
                  <a:schemeClr val="tx1"/>
                </a:solidFill>
                <a:latin typeface="+mn-ea"/>
                <a:ea typeface="+mn-ea"/>
              </a:rPr>
              <a:t>阶段</a:t>
            </a:r>
            <a:r>
              <a:rPr lang="zh-CN" altLang="en-US" sz="2400" dirty="0" smtClean="0">
                <a:solidFill>
                  <a:schemeClr val="tx1"/>
                </a:solidFill>
                <a:latin typeface="+mn-ea"/>
                <a:ea typeface="+mn-ea"/>
              </a:rPr>
              <a:t>提交</a:t>
            </a:r>
            <a:r>
              <a:rPr lang="en-US" altLang="zh-CN" sz="2400" dirty="0" smtClean="0">
                <a:solidFill>
                  <a:schemeClr val="tx1"/>
                </a:solidFill>
                <a:latin typeface="+mn-ea"/>
                <a:ea typeface="+mn-ea"/>
              </a:rPr>
              <a:t>)</a:t>
            </a:r>
            <a:endParaRPr lang="en-US" altLang="zh-CN" sz="2400" dirty="0">
              <a:solidFill>
                <a:schemeClr val="tx1"/>
              </a:solidFill>
              <a:latin typeface="+mn-ea"/>
              <a:ea typeface="+mn-ea"/>
            </a:endParaRPr>
          </a:p>
          <a:p>
            <a:pPr marL="342900" indent="-342900">
              <a:lnSpc>
                <a:spcPct val="150000"/>
              </a:lnSpc>
              <a:buFont typeface="Arial" panose="020B0604020202020204" pitchFamily="34" charset="0"/>
              <a:buChar char="•"/>
            </a:pPr>
            <a:r>
              <a:rPr lang="en-US" altLang="zh-CN" sz="2400" dirty="0" smtClean="0">
                <a:solidFill>
                  <a:schemeClr val="tx1"/>
                </a:solidFill>
                <a:latin typeface="+mn-ea"/>
                <a:ea typeface="+mn-ea"/>
              </a:rPr>
              <a:t>3pc(</a:t>
            </a:r>
            <a:r>
              <a:rPr lang="zh-CN" altLang="en-US" sz="2400" dirty="0" smtClean="0">
                <a:solidFill>
                  <a:schemeClr val="tx1"/>
                </a:solidFill>
                <a:latin typeface="+mn-ea"/>
                <a:ea typeface="+mn-ea"/>
              </a:rPr>
              <a:t>三</a:t>
            </a:r>
            <a:r>
              <a:rPr lang="zh-CN" altLang="en-US" sz="2400" dirty="0">
                <a:solidFill>
                  <a:schemeClr val="tx1"/>
                </a:solidFill>
                <a:latin typeface="+mn-ea"/>
                <a:ea typeface="+mn-ea"/>
              </a:rPr>
              <a:t>阶段</a:t>
            </a:r>
            <a:r>
              <a:rPr lang="zh-CN" altLang="en-US" sz="2400" dirty="0" smtClean="0">
                <a:solidFill>
                  <a:schemeClr val="tx1"/>
                </a:solidFill>
                <a:latin typeface="+mn-ea"/>
                <a:ea typeface="+mn-ea"/>
              </a:rPr>
              <a:t>提交</a:t>
            </a:r>
            <a:r>
              <a:rPr lang="en-US" altLang="zh-CN" sz="2400" dirty="0" smtClean="0">
                <a:solidFill>
                  <a:schemeClr val="tx1"/>
                </a:solidFill>
                <a:latin typeface="+mn-ea"/>
                <a:ea typeface="+mn-ea"/>
              </a:rPr>
              <a:t>)</a:t>
            </a:r>
          </a:p>
          <a:p>
            <a:pPr marL="342900" indent="-342900">
              <a:lnSpc>
                <a:spcPct val="150000"/>
              </a:lnSpc>
              <a:buFont typeface="Arial" panose="020B0604020202020204" pitchFamily="34" charset="0"/>
              <a:buChar char="•"/>
            </a:pPr>
            <a:r>
              <a:rPr lang="en-US" altLang="zh-CN" sz="2400" dirty="0" err="1" smtClean="0">
                <a:solidFill>
                  <a:schemeClr val="tx1"/>
                </a:solidFill>
                <a:latin typeface="+mn-ea"/>
                <a:ea typeface="+mn-ea"/>
              </a:rPr>
              <a:t>Paxos</a:t>
            </a:r>
            <a:endParaRPr lang="en-US" altLang="zh-CN" sz="2400" dirty="0" smtClean="0">
              <a:solidFill>
                <a:schemeClr val="tx1"/>
              </a:solidFill>
              <a:latin typeface="+mn-ea"/>
              <a:ea typeface="+mn-ea"/>
            </a:endParaRPr>
          </a:p>
          <a:p>
            <a:pPr marL="342900" indent="-342900">
              <a:lnSpc>
                <a:spcPct val="150000"/>
              </a:lnSpc>
              <a:buFont typeface="Arial" panose="020B0604020202020204" pitchFamily="34" charset="0"/>
              <a:buChar char="•"/>
            </a:pPr>
            <a:r>
              <a:rPr lang="en-US" altLang="zh-CN" sz="2400" dirty="0" smtClean="0">
                <a:solidFill>
                  <a:schemeClr val="tx1"/>
                </a:solidFill>
                <a:latin typeface="+mn-ea"/>
                <a:ea typeface="+mn-ea"/>
              </a:rPr>
              <a:t>raft</a:t>
            </a:r>
            <a:endParaRPr lang="en-US" altLang="zh-CN" sz="2400" dirty="0">
              <a:solidFill>
                <a:schemeClr val="tx1"/>
              </a:solidFill>
              <a:latin typeface="+mn-ea"/>
              <a:ea typeface="+mn-ea"/>
            </a:endParaRPr>
          </a:p>
        </p:txBody>
      </p:sp>
    </p:spTree>
    <p:extLst>
      <p:ext uri="{BB962C8B-B14F-4D97-AF65-F5344CB8AC3E}">
        <p14:creationId xmlns:p14="http://schemas.microsoft.com/office/powerpoint/2010/main" val="3310518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2440" y="174640"/>
            <a:ext cx="10515600" cy="920735"/>
          </a:xfrm>
        </p:spPr>
        <p:txBody>
          <a:bodyPr>
            <a:normAutofit/>
          </a:bodyPr>
          <a:lstStyle/>
          <a:p>
            <a:pPr algn="l"/>
            <a:r>
              <a:rPr lang="en-US" altLang="zh-CN" sz="3200" dirty="0" err="1"/>
              <a:t>Saas</a:t>
            </a:r>
            <a:r>
              <a:rPr lang="zh-CN" altLang="en-US" sz="3200" dirty="0"/>
              <a:t>、</a:t>
            </a:r>
            <a:r>
              <a:rPr lang="en-US" altLang="zh-CN" sz="3200" dirty="0" err="1"/>
              <a:t>Paas</a:t>
            </a:r>
            <a:r>
              <a:rPr lang="zh-CN" altLang="en-US" sz="3200" dirty="0"/>
              <a:t>、</a:t>
            </a:r>
            <a:r>
              <a:rPr lang="en-US" altLang="zh-CN" sz="3200" dirty="0" err="1"/>
              <a:t>Iaas</a:t>
            </a:r>
            <a:endParaRPr lang="zh-CN" altLang="en-US" sz="3200"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zh-CN" altLang="en-US" dirty="0"/>
          </a:p>
        </p:txBody>
      </p:sp>
      <p:pic>
        <p:nvPicPr>
          <p:cNvPr id="16386" name="Picture 2" descr="C:\Users\c02132\Desktop\27db4d55ccb5bbca71515675aa1b50a9_b.jpg"/>
          <p:cNvPicPr>
            <a:picLocks noChangeAspect="1" noChangeArrowheads="1"/>
          </p:cNvPicPr>
          <p:nvPr/>
        </p:nvPicPr>
        <p:blipFill>
          <a:blip r:embed="rId3"/>
          <a:srcRect/>
          <a:stretch>
            <a:fillRect/>
          </a:stretch>
        </p:blipFill>
        <p:spPr bwMode="auto">
          <a:xfrm>
            <a:off x="1930242" y="1285860"/>
            <a:ext cx="7858180" cy="5395950"/>
          </a:xfrm>
          <a:prstGeom prst="rect">
            <a:avLst/>
          </a:prstGeom>
          <a:noFill/>
        </p:spPr>
      </p:pic>
    </p:spTree>
    <p:extLst>
      <p:ext uri="{BB962C8B-B14F-4D97-AF65-F5344CB8AC3E}">
        <p14:creationId xmlns:p14="http://schemas.microsoft.com/office/powerpoint/2010/main" val="877994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defRPr/>
            </a:pPr>
            <a:r>
              <a:rPr lang="en-US" altLang="zh-CN" sz="3600" dirty="0"/>
              <a:t>Master-Slave</a:t>
            </a:r>
            <a:r>
              <a:rPr lang="zh-CN" altLang="en-US" sz="3600" dirty="0"/>
              <a:t>和</a:t>
            </a:r>
            <a:r>
              <a:rPr lang="en-US" altLang="zh-CN" sz="3600" dirty="0"/>
              <a:t>Master-Master</a:t>
            </a:r>
            <a:r>
              <a:rPr lang="zh-CN" altLang="en-US" sz="3600" dirty="0"/>
              <a:t>算法</a:t>
            </a:r>
            <a:endParaRPr lang="en-US" altLang="zh-CN" sz="3600" dirty="0"/>
          </a:p>
        </p:txBody>
      </p:sp>
      <p:sp>
        <p:nvSpPr>
          <p:cNvPr id="16386" name="内容占位符 4"/>
          <p:cNvSpPr>
            <a:spLocks noGrp="1"/>
          </p:cNvSpPr>
          <p:nvPr>
            <p:ph idx="1"/>
          </p:nvPr>
        </p:nvSpPr>
        <p:spPr/>
        <p:txBody>
          <a:bodyPr/>
          <a:lstStyle/>
          <a:p>
            <a:r>
              <a:rPr lang="en-US" altLang="zh-CN" sz="2100" b="1" dirty="0">
                <a:solidFill>
                  <a:srgbClr val="0088EE"/>
                </a:solidFill>
              </a:rPr>
              <a:t>Master-Slave</a:t>
            </a:r>
          </a:p>
          <a:p>
            <a:pPr lvl="1"/>
            <a:r>
              <a:rPr lang="zh-CN" altLang="en-US" sz="1800" b="1" dirty="0"/>
              <a:t>读写请求都由</a:t>
            </a:r>
            <a:r>
              <a:rPr lang="en-US" altLang="zh-CN" sz="1800" b="1" dirty="0"/>
              <a:t>master</a:t>
            </a:r>
            <a:r>
              <a:rPr lang="zh-CN" altLang="en-US" sz="1800" b="1" dirty="0"/>
              <a:t>负责</a:t>
            </a:r>
            <a:endParaRPr lang="en-US" altLang="zh-CN" sz="1800" b="1" dirty="0"/>
          </a:p>
          <a:p>
            <a:pPr lvl="1"/>
            <a:r>
              <a:rPr lang="en-US" altLang="zh-CN" sz="1800" b="1" dirty="0"/>
              <a:t>master</a:t>
            </a:r>
            <a:r>
              <a:rPr lang="zh-CN" altLang="en-US" sz="1800" b="1" dirty="0"/>
              <a:t>将信息同步到</a:t>
            </a:r>
            <a:r>
              <a:rPr lang="en-US" altLang="zh-CN" sz="1800" b="1" dirty="0"/>
              <a:t>slave</a:t>
            </a:r>
            <a:r>
              <a:rPr lang="zh-CN" altLang="en-US" sz="1800" b="1" dirty="0" smtClean="0"/>
              <a:t>上</a:t>
            </a:r>
            <a:r>
              <a:rPr lang="en-US" altLang="zh-CN" sz="1800" b="1" dirty="0" smtClean="0"/>
              <a:t>(push)</a:t>
            </a:r>
            <a:r>
              <a:rPr lang="zh-CN" altLang="en-US" sz="1800" b="1" dirty="0" smtClean="0"/>
              <a:t>，当然也可以是</a:t>
            </a:r>
            <a:r>
              <a:rPr lang="en-US" altLang="zh-CN" sz="1800" b="1" dirty="0" smtClean="0"/>
              <a:t>slave</a:t>
            </a:r>
            <a:r>
              <a:rPr lang="zh-CN" altLang="en-US" sz="1800" b="1" dirty="0" smtClean="0"/>
              <a:t>从</a:t>
            </a:r>
            <a:r>
              <a:rPr lang="en-US" altLang="zh-CN" sz="1800" b="1" dirty="0" smtClean="0"/>
              <a:t>master</a:t>
            </a:r>
            <a:r>
              <a:rPr lang="zh-CN" altLang="en-US" sz="1800" b="1" dirty="0" smtClean="0"/>
              <a:t>上</a:t>
            </a:r>
            <a:r>
              <a:rPr lang="en-US" altLang="zh-CN" sz="1800" b="1" dirty="0" smtClean="0"/>
              <a:t>pull</a:t>
            </a:r>
            <a:r>
              <a:rPr lang="zh-CN" altLang="en-US" sz="1800" b="1" dirty="0" smtClean="0"/>
              <a:t>数据</a:t>
            </a:r>
            <a:endParaRPr lang="en-US" altLang="zh-CN" sz="1800" b="1" dirty="0"/>
          </a:p>
          <a:p>
            <a:pPr lvl="1"/>
            <a:r>
              <a:rPr lang="zh-CN" altLang="en-US" sz="1800" b="1" dirty="0"/>
              <a:t>最终一致性</a:t>
            </a:r>
            <a:endParaRPr lang="en-US" altLang="zh-CN" sz="1800" b="1" dirty="0"/>
          </a:p>
          <a:p>
            <a:pPr lvl="1"/>
            <a:r>
              <a:rPr lang="zh-CN" altLang="en-US" sz="1800" b="1" dirty="0"/>
              <a:t>缺点：可能丢数据</a:t>
            </a:r>
            <a:endParaRPr lang="en-US" altLang="zh-CN" sz="1800" b="1" dirty="0"/>
          </a:p>
          <a:p>
            <a:pPr lvl="1"/>
            <a:endParaRPr lang="en-US" altLang="zh-CN" sz="1800" b="1" dirty="0"/>
          </a:p>
          <a:p>
            <a:r>
              <a:rPr lang="en-US" altLang="zh-CN" sz="2100" b="1" dirty="0">
                <a:solidFill>
                  <a:srgbClr val="0088EE"/>
                </a:solidFill>
              </a:rPr>
              <a:t>Master-Master</a:t>
            </a:r>
          </a:p>
          <a:p>
            <a:pPr lvl="1"/>
            <a:r>
              <a:rPr lang="zh-CN" altLang="en-US" sz="1800" b="1" dirty="0"/>
              <a:t>多</a:t>
            </a:r>
            <a:r>
              <a:rPr lang="en-US" altLang="zh-CN" sz="1800" b="1" dirty="0"/>
              <a:t>master</a:t>
            </a:r>
            <a:r>
              <a:rPr lang="zh-CN" altLang="en-US" sz="1800" b="1" dirty="0"/>
              <a:t>，都可以提供读写</a:t>
            </a:r>
            <a:r>
              <a:rPr lang="zh-CN" altLang="en-US" sz="1800" b="1" dirty="0" smtClean="0"/>
              <a:t>服务，数据一般是</a:t>
            </a:r>
            <a:r>
              <a:rPr lang="en-US" altLang="zh-CN" sz="1800" b="1" dirty="0" smtClean="0"/>
              <a:t>master</a:t>
            </a:r>
            <a:r>
              <a:rPr lang="zh-CN" altLang="en-US" sz="1800" b="1" dirty="0" smtClean="0"/>
              <a:t>间异步完成</a:t>
            </a:r>
            <a:endParaRPr lang="en-US" altLang="zh-CN" sz="1800" b="1" dirty="0"/>
          </a:p>
          <a:p>
            <a:pPr lvl="1"/>
            <a:r>
              <a:rPr lang="zh-CN" altLang="en-US" sz="1800" b="1" dirty="0"/>
              <a:t>最终一致性</a:t>
            </a:r>
            <a:endParaRPr lang="en-US" altLang="zh-CN" sz="1800" b="1" dirty="0"/>
          </a:p>
          <a:p>
            <a:pPr lvl="1"/>
            <a:r>
              <a:rPr lang="zh-CN" altLang="en-US" sz="1800" b="1" dirty="0"/>
              <a:t>同步</a:t>
            </a:r>
            <a:r>
              <a:rPr lang="zh-CN" altLang="en-US" sz="1800" b="1" dirty="0" smtClean="0"/>
              <a:t>复杂</a:t>
            </a:r>
            <a:r>
              <a:rPr lang="en-US" altLang="zh-CN" sz="1800" b="1" dirty="0" smtClean="0"/>
              <a:t>(</a:t>
            </a:r>
            <a:r>
              <a:rPr lang="zh-CN" altLang="en-US" sz="1800" b="1" dirty="0" smtClean="0"/>
              <a:t>比如多个</a:t>
            </a:r>
            <a:r>
              <a:rPr lang="en-US" altLang="zh-CN" sz="1800" b="1" dirty="0" smtClean="0"/>
              <a:t>master</a:t>
            </a:r>
            <a:r>
              <a:rPr lang="zh-CN" altLang="en-US" sz="1800" b="1" dirty="0" smtClean="0"/>
              <a:t>对同一个数据进行修改，就会冲突需要合并</a:t>
            </a:r>
            <a:r>
              <a:rPr lang="en-US" altLang="zh-CN" sz="1800" b="1" dirty="0" smtClean="0"/>
              <a:t>)</a:t>
            </a:r>
          </a:p>
          <a:p>
            <a:pPr lvl="1"/>
            <a:r>
              <a:rPr lang="zh-CN" altLang="en-US" sz="1800" b="1" dirty="0" smtClean="0"/>
              <a:t>我们使用</a:t>
            </a:r>
            <a:r>
              <a:rPr lang="en-US" altLang="zh-CN" sz="1800" b="1" dirty="0" err="1" smtClean="0"/>
              <a:t>git</a:t>
            </a:r>
            <a:r>
              <a:rPr lang="zh-CN" altLang="en-US" sz="1800" b="1" dirty="0" smtClean="0"/>
              <a:t>修改同一块代码其实就这个模式，经常需要人工合并，可见一致性有多么复杂</a:t>
            </a:r>
            <a:endParaRPr lang="en-US" altLang="zh-CN" sz="1800" b="1" dirty="0"/>
          </a:p>
        </p:txBody>
      </p:sp>
    </p:spTree>
    <p:extLst>
      <p:ext uri="{BB962C8B-B14F-4D97-AF65-F5344CB8AC3E}">
        <p14:creationId xmlns:p14="http://schemas.microsoft.com/office/powerpoint/2010/main" val="42898510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2pc-</a:t>
            </a:r>
            <a:r>
              <a:rPr lang="zh-CN" altLang="en-US" dirty="0"/>
              <a:t>一</a:t>
            </a:r>
            <a:r>
              <a:rPr lang="zh-CN" altLang="en-US" dirty="0" smtClean="0"/>
              <a:t>个故事</a:t>
            </a:r>
            <a:endParaRPr lang="zh-CN" altLang="en-US" dirty="0"/>
          </a:p>
        </p:txBody>
      </p:sp>
      <p:sp>
        <p:nvSpPr>
          <p:cNvPr id="3" name="内容占位符 2"/>
          <p:cNvSpPr>
            <a:spLocks noGrp="1"/>
          </p:cNvSpPr>
          <p:nvPr>
            <p:ph idx="1"/>
          </p:nvPr>
        </p:nvSpPr>
        <p:spPr/>
        <p:txBody>
          <a:bodyPr>
            <a:normAutofit/>
          </a:bodyPr>
          <a:lstStyle/>
          <a:p>
            <a:r>
              <a:rPr lang="zh-CN" altLang="en-US" sz="1600" dirty="0"/>
              <a:t>牧师：”你愿意娶这个女人吗</a:t>
            </a:r>
            <a:r>
              <a:rPr lang="en-US" altLang="zh-CN" sz="1600" dirty="0"/>
              <a:t>?</a:t>
            </a:r>
            <a:r>
              <a:rPr lang="zh-CN" altLang="en-US" sz="1600" dirty="0"/>
              <a:t>爱她、忠诚于她，无论她贫困、患病或者残疾，直至死亡。</a:t>
            </a:r>
            <a:r>
              <a:rPr lang="en-US" altLang="zh-CN" sz="1600" dirty="0" err="1"/>
              <a:t>Doyou</a:t>
            </a:r>
            <a:r>
              <a:rPr lang="en-US" altLang="zh-CN" sz="1600" dirty="0"/>
              <a:t>(</a:t>
            </a:r>
            <a:r>
              <a:rPr lang="zh-CN" altLang="en-US" sz="1600" dirty="0"/>
              <a:t>你愿意吗</a:t>
            </a:r>
            <a:r>
              <a:rPr lang="en-US" altLang="zh-CN" sz="1600" dirty="0"/>
              <a:t>)?”</a:t>
            </a:r>
          </a:p>
          <a:p>
            <a:r>
              <a:rPr lang="zh-CN" altLang="en-US" sz="1600" dirty="0"/>
              <a:t>新郎：”</a:t>
            </a:r>
            <a:r>
              <a:rPr lang="en-US" altLang="zh-CN" sz="1600" dirty="0" err="1"/>
              <a:t>Ido</a:t>
            </a:r>
            <a:r>
              <a:rPr lang="en-US" altLang="zh-CN" sz="1600" dirty="0"/>
              <a:t>(</a:t>
            </a:r>
            <a:r>
              <a:rPr lang="zh-CN" altLang="en-US" sz="1600" dirty="0"/>
              <a:t>我愿意</a:t>
            </a:r>
            <a:r>
              <a:rPr lang="en-US" altLang="zh-CN" sz="1600" dirty="0"/>
              <a:t>)!”</a:t>
            </a:r>
          </a:p>
          <a:p>
            <a:r>
              <a:rPr lang="zh-CN" altLang="en-US" sz="1600" dirty="0"/>
              <a:t>牧师：”你愿意嫁给这个男人吗</a:t>
            </a:r>
            <a:r>
              <a:rPr lang="en-US" altLang="zh-CN" sz="1600" dirty="0"/>
              <a:t>?</a:t>
            </a:r>
            <a:r>
              <a:rPr lang="zh-CN" altLang="en-US" sz="1600" dirty="0"/>
              <a:t>爱他、忠诚于他，无论他贫困、患病或者残疾，直至死亡。</a:t>
            </a:r>
            <a:r>
              <a:rPr lang="en-US" altLang="zh-CN" sz="1600" dirty="0" err="1"/>
              <a:t>Doyou</a:t>
            </a:r>
            <a:r>
              <a:rPr lang="en-US" altLang="zh-CN" sz="1600" dirty="0"/>
              <a:t>(</a:t>
            </a:r>
            <a:r>
              <a:rPr lang="zh-CN" altLang="en-US" sz="1600" dirty="0"/>
              <a:t>你愿意吗</a:t>
            </a:r>
            <a:r>
              <a:rPr lang="en-US" altLang="zh-CN" sz="1600" dirty="0"/>
              <a:t>)?”</a:t>
            </a:r>
          </a:p>
          <a:p>
            <a:r>
              <a:rPr lang="zh-CN" altLang="en-US" sz="1600" dirty="0"/>
              <a:t>新娘：”</a:t>
            </a:r>
            <a:r>
              <a:rPr lang="en-US" altLang="zh-CN" sz="1600" dirty="0" err="1"/>
              <a:t>Ido</a:t>
            </a:r>
            <a:r>
              <a:rPr lang="en-US" altLang="zh-CN" sz="1600" dirty="0"/>
              <a:t>(</a:t>
            </a:r>
            <a:r>
              <a:rPr lang="zh-CN" altLang="en-US" sz="1600" dirty="0"/>
              <a:t>我愿意</a:t>
            </a:r>
            <a:r>
              <a:rPr lang="en-US" altLang="zh-CN" sz="1600" dirty="0"/>
              <a:t>)!”</a:t>
            </a:r>
          </a:p>
          <a:p>
            <a:r>
              <a:rPr lang="zh-CN" altLang="en-US" sz="1600" dirty="0"/>
              <a:t>牧师：现在请你们面向对方，握住对方的双手，作为妻子和丈夫向对方宣告誓言。</a:t>
            </a:r>
          </a:p>
          <a:p>
            <a:r>
              <a:rPr lang="zh-CN" altLang="en-US" sz="1600" dirty="0"/>
              <a:t>新郎：我</a:t>
            </a:r>
            <a:r>
              <a:rPr lang="en-US" altLang="zh-CN" sz="1600" dirty="0"/>
              <a:t>——</a:t>
            </a:r>
            <a:r>
              <a:rPr lang="zh-CN" altLang="en-US" sz="1600" dirty="0"/>
              <a:t>某某某，全心全意娶你做我的妻子，无论是顺境或逆境，富裕或贫穷，健康或疾病，快乐或忧愁，我都将毫无保留地爱你，我将努力去理解你，完完全全信任你。我们将成为一个整体，互为彼此的一部分，我们将一起面对人生的一切，去分享我们的梦想，作为平等的忠实伴侣，度过今后的一生。</a:t>
            </a:r>
          </a:p>
          <a:p>
            <a:r>
              <a:rPr lang="zh-CN" altLang="en-US" sz="1600" dirty="0"/>
              <a:t>新娘：我全心全意嫁给你作为你的妻子，无论是顺境或逆境，富裕或贫穷，健康或疾病，快乐或忧愁，我都将毫无保留的爱你，我将努力去理解你，完完全全信任你，我们将成为一个整体，互为彼此的一部分，我们将一起面对人生的一切，去分享我们的梦想，作为平等的忠实伴侣，度过今后的一生</a:t>
            </a:r>
          </a:p>
          <a:p>
            <a:endParaRPr lang="zh-CN" altLang="en-US" sz="1600" dirty="0"/>
          </a:p>
        </p:txBody>
      </p:sp>
    </p:spTree>
    <p:extLst>
      <p:ext uri="{BB962C8B-B14F-4D97-AF65-F5344CB8AC3E}">
        <p14:creationId xmlns:p14="http://schemas.microsoft.com/office/powerpoint/2010/main" val="4245465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defRPr/>
            </a:pPr>
            <a:r>
              <a:rPr lang="zh-CN" altLang="en-US" sz="3600" dirty="0"/>
              <a:t>两阶段提交</a:t>
            </a:r>
            <a:r>
              <a:rPr lang="en-US" altLang="zh-CN" sz="3600" dirty="0"/>
              <a:t>-2PC</a:t>
            </a:r>
            <a:endParaRPr lang="zh-CN" altLang="en-US" sz="3600" dirty="0"/>
          </a:p>
        </p:txBody>
      </p:sp>
      <p:sp>
        <p:nvSpPr>
          <p:cNvPr id="17410" name="内容占位符 4"/>
          <p:cNvSpPr>
            <a:spLocks noGrp="1"/>
          </p:cNvSpPr>
          <p:nvPr>
            <p:ph idx="1"/>
          </p:nvPr>
        </p:nvSpPr>
        <p:spPr/>
        <p:txBody>
          <a:bodyPr/>
          <a:lstStyle/>
          <a:p>
            <a:r>
              <a:rPr lang="zh-CN" altLang="en-US" sz="1600" b="1" dirty="0">
                <a:solidFill>
                  <a:srgbClr val="0088EE"/>
                </a:solidFill>
              </a:rPr>
              <a:t>第一阶段：</a:t>
            </a:r>
            <a:r>
              <a:rPr lang="en-US" altLang="zh-CN" sz="1600" b="1" dirty="0">
                <a:solidFill>
                  <a:srgbClr val="FF0000"/>
                </a:solidFill>
              </a:rPr>
              <a:t>Commit request phase or voting </a:t>
            </a:r>
            <a:r>
              <a:rPr lang="en-US" altLang="zh-CN" sz="1600" b="1" dirty="0" err="1">
                <a:solidFill>
                  <a:srgbClr val="FF0000"/>
                </a:solidFill>
              </a:rPr>
              <a:t>phae</a:t>
            </a:r>
            <a:endParaRPr lang="en-US" altLang="zh-CN" sz="1600" b="1" dirty="0">
              <a:solidFill>
                <a:srgbClr val="FF0000"/>
              </a:solidFill>
            </a:endParaRPr>
          </a:p>
          <a:p>
            <a:endParaRPr lang="zh-CN" altLang="en-US" sz="1600" b="1" dirty="0">
              <a:solidFill>
                <a:srgbClr val="0088EE"/>
              </a:solidFill>
            </a:endParaRPr>
          </a:p>
          <a:p>
            <a:pPr lvl="1"/>
            <a:r>
              <a:rPr lang="zh-CN" altLang="en-US" sz="1600" b="1" dirty="0"/>
              <a:t>协调者会问参与者是否可以执行提交操作。</a:t>
            </a:r>
          </a:p>
          <a:p>
            <a:pPr lvl="1"/>
            <a:r>
              <a:rPr lang="zh-CN" altLang="en-US" sz="1600" b="1" dirty="0"/>
              <a:t>各个参与者开始事务执行的准备工作</a:t>
            </a:r>
            <a:endParaRPr lang="en-US" altLang="zh-CN" sz="1600" b="1" dirty="0"/>
          </a:p>
          <a:p>
            <a:pPr lvl="1"/>
            <a:r>
              <a:rPr lang="zh-CN" altLang="en-US" sz="1600" b="1" dirty="0"/>
              <a:t>参与者响应协调者，如果事务的准备工作成功，则回应“可以提交”，否则回应“拒绝提交”。</a:t>
            </a:r>
            <a:endParaRPr lang="en-US" altLang="zh-CN" sz="1600" b="1" dirty="0"/>
          </a:p>
          <a:p>
            <a:pPr lvl="1"/>
            <a:endParaRPr lang="zh-CN" altLang="en-US" sz="1600" b="1" dirty="0"/>
          </a:p>
          <a:p>
            <a:r>
              <a:rPr lang="zh-CN" altLang="en-US" sz="1600" b="1" dirty="0">
                <a:solidFill>
                  <a:srgbClr val="0088EE"/>
                </a:solidFill>
              </a:rPr>
              <a:t>第二阶段：</a:t>
            </a:r>
            <a:r>
              <a:rPr lang="en-US" altLang="zh-CN" sz="1600" b="1" dirty="0">
                <a:solidFill>
                  <a:srgbClr val="FF0000"/>
                </a:solidFill>
              </a:rPr>
              <a:t>commit phase or completion phase</a:t>
            </a:r>
            <a:endParaRPr lang="zh-CN" altLang="en-US" sz="1600" b="1" dirty="0">
              <a:solidFill>
                <a:srgbClr val="FF0000"/>
              </a:solidFill>
            </a:endParaRPr>
          </a:p>
          <a:p>
            <a:pPr lvl="1"/>
            <a:r>
              <a:rPr lang="zh-CN" altLang="en-US" sz="1600" b="1" dirty="0"/>
              <a:t>如果所有的参与者都回应“可以提交”，那么，协调者会发送“正式提交”的命令。</a:t>
            </a:r>
          </a:p>
          <a:p>
            <a:pPr lvl="1"/>
            <a:r>
              <a:rPr lang="zh-CN" altLang="en-US" sz="1600" b="1" dirty="0"/>
              <a:t>如果有一个参与者回应“拒绝提交”，那么，协调者向所有的参与者发送“回滚操作”。</a:t>
            </a:r>
            <a:endParaRPr lang="en-US" altLang="zh-CN" sz="1600" b="1" dirty="0"/>
          </a:p>
          <a:p>
            <a:pPr lvl="1"/>
            <a:endParaRPr lang="en-US" altLang="zh-CN" sz="1600" b="1" dirty="0"/>
          </a:p>
          <a:p>
            <a:r>
              <a:rPr lang="zh-CN" altLang="en-US" sz="1600" b="1" dirty="0">
                <a:solidFill>
                  <a:srgbClr val="0088EE"/>
                </a:solidFill>
              </a:rPr>
              <a:t>强一致性</a:t>
            </a:r>
            <a:endParaRPr lang="en-US" altLang="zh-CN" sz="1600" b="1" dirty="0">
              <a:solidFill>
                <a:srgbClr val="0088EE"/>
              </a:solidFill>
            </a:endParaRPr>
          </a:p>
          <a:p>
            <a:pPr>
              <a:buFont typeface="Arial" charset="0"/>
              <a:buNone/>
            </a:pPr>
            <a:endParaRPr lang="en-US" altLang="zh-CN" sz="1600" b="1" dirty="0">
              <a:solidFill>
                <a:srgbClr val="0088EE"/>
              </a:solidFill>
            </a:endParaRPr>
          </a:p>
        </p:txBody>
      </p:sp>
    </p:spTree>
    <p:extLst>
      <p:ext uri="{BB962C8B-B14F-4D97-AF65-F5344CB8AC3E}">
        <p14:creationId xmlns:p14="http://schemas.microsoft.com/office/powerpoint/2010/main" val="24737938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fontAlgn="auto">
              <a:spcAft>
                <a:spcPts val="0"/>
              </a:spcAft>
              <a:defRPr/>
            </a:pPr>
            <a:r>
              <a:rPr lang="zh-CN" altLang="en-US" sz="3200" dirty="0" smtClean="0"/>
              <a:t>两阶段提交</a:t>
            </a:r>
            <a:endParaRPr lang="zh-CN" altLang="en-US" sz="3200" dirty="0"/>
          </a:p>
        </p:txBody>
      </p:sp>
      <p:sp>
        <p:nvSpPr>
          <p:cNvPr id="18434" name="内容占位符 4"/>
          <p:cNvSpPr>
            <a:spLocks noGrp="1"/>
          </p:cNvSpPr>
          <p:nvPr>
            <p:ph idx="1"/>
          </p:nvPr>
        </p:nvSpPr>
        <p:spPr/>
        <p:txBody>
          <a:bodyPr/>
          <a:lstStyle/>
          <a:p>
            <a:pPr>
              <a:buFont typeface="Arial" charset="0"/>
              <a:buNone/>
            </a:pPr>
            <a:endParaRPr lang="en-US" altLang="zh-CN" smtClean="0"/>
          </a:p>
        </p:txBody>
      </p:sp>
      <p:sp>
        <p:nvSpPr>
          <p:cNvPr id="6" name="流程图: 联系 5"/>
          <p:cNvSpPr/>
          <p:nvPr/>
        </p:nvSpPr>
        <p:spPr>
          <a:xfrm>
            <a:off x="5167313" y="2143125"/>
            <a:ext cx="714375" cy="71437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altLang="zh-CN" dirty="0"/>
              <a:t>0</a:t>
            </a:r>
            <a:endParaRPr lang="zh-CN" altLang="en-US" dirty="0"/>
          </a:p>
        </p:txBody>
      </p:sp>
      <p:sp>
        <p:nvSpPr>
          <p:cNvPr id="17" name="流程图: 联系 16"/>
          <p:cNvSpPr/>
          <p:nvPr/>
        </p:nvSpPr>
        <p:spPr>
          <a:xfrm>
            <a:off x="3595688" y="4286250"/>
            <a:ext cx="714375" cy="71437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altLang="zh-CN" dirty="0"/>
              <a:t>1</a:t>
            </a:r>
            <a:endParaRPr lang="zh-CN" altLang="en-US" dirty="0"/>
          </a:p>
        </p:txBody>
      </p:sp>
      <p:sp>
        <p:nvSpPr>
          <p:cNvPr id="20" name="流程图: 联系 19"/>
          <p:cNvSpPr/>
          <p:nvPr/>
        </p:nvSpPr>
        <p:spPr>
          <a:xfrm>
            <a:off x="4810125" y="4286250"/>
            <a:ext cx="714375" cy="71437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altLang="zh-CN" dirty="0"/>
              <a:t>2</a:t>
            </a:r>
            <a:endParaRPr lang="zh-CN" altLang="en-US" dirty="0"/>
          </a:p>
        </p:txBody>
      </p:sp>
      <p:sp>
        <p:nvSpPr>
          <p:cNvPr id="18438" name="TextBox 22"/>
          <p:cNvSpPr txBox="1">
            <a:spLocks noChangeArrowheads="1"/>
          </p:cNvSpPr>
          <p:nvPr/>
        </p:nvSpPr>
        <p:spPr bwMode="auto">
          <a:xfrm>
            <a:off x="6024563" y="4357688"/>
            <a:ext cx="1071562" cy="554037"/>
          </a:xfrm>
          <a:prstGeom prst="rect">
            <a:avLst/>
          </a:prstGeom>
          <a:noFill/>
          <a:ln w="9525">
            <a:noFill/>
            <a:miter lim="800000"/>
            <a:headEnd/>
            <a:tailEnd/>
          </a:ln>
        </p:spPr>
        <p:txBody>
          <a:bodyPr>
            <a:spAutoFit/>
          </a:bodyPr>
          <a:lstStyle/>
          <a:p>
            <a:r>
              <a:rPr lang="en-US" altLang="zh-CN" sz="3000">
                <a:latin typeface="Calibri" pitchFamily="34" charset="0"/>
              </a:rPr>
              <a:t>……</a:t>
            </a:r>
            <a:endParaRPr lang="zh-CN" altLang="en-US" sz="3000">
              <a:latin typeface="Calibri" pitchFamily="34" charset="0"/>
            </a:endParaRPr>
          </a:p>
        </p:txBody>
      </p:sp>
      <p:sp>
        <p:nvSpPr>
          <p:cNvPr id="26" name="流程图: 联系 25"/>
          <p:cNvSpPr/>
          <p:nvPr/>
        </p:nvSpPr>
        <p:spPr>
          <a:xfrm>
            <a:off x="7310438" y="4286250"/>
            <a:ext cx="714375" cy="71437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en-US" altLang="zh-CN" dirty="0"/>
              <a:t>n-1</a:t>
            </a:r>
            <a:endParaRPr lang="zh-CN" altLang="en-US" dirty="0"/>
          </a:p>
        </p:txBody>
      </p:sp>
      <p:sp>
        <p:nvSpPr>
          <p:cNvPr id="18440" name="内容占位符 4"/>
          <p:cNvSpPr txBox="1">
            <a:spLocks/>
          </p:cNvSpPr>
          <p:nvPr/>
        </p:nvSpPr>
        <p:spPr bwMode="auto">
          <a:xfrm>
            <a:off x="671513" y="922338"/>
            <a:ext cx="11520487" cy="5445125"/>
          </a:xfrm>
          <a:prstGeom prst="rect">
            <a:avLst/>
          </a:prstGeom>
          <a:noFill/>
          <a:ln w="9525">
            <a:noFill/>
            <a:miter lim="800000"/>
            <a:headEnd/>
            <a:tailEnd/>
          </a:ln>
        </p:spPr>
        <p:txBody>
          <a:bodyPr/>
          <a:lstStyle/>
          <a:p>
            <a:pPr marL="342900" indent="-342900">
              <a:spcBef>
                <a:spcPct val="20000"/>
              </a:spcBef>
              <a:buFont typeface="Arial" charset="0"/>
              <a:buNone/>
            </a:pPr>
            <a:endParaRPr lang="zh-CN" altLang="en-US" sz="2400">
              <a:latin typeface="微软雅黑" pitchFamily="34" charset="-122"/>
              <a:ea typeface="微软雅黑" pitchFamily="34" charset="-122"/>
            </a:endParaRPr>
          </a:p>
        </p:txBody>
      </p:sp>
      <p:sp>
        <p:nvSpPr>
          <p:cNvPr id="13" name="TextBox 12"/>
          <p:cNvSpPr txBox="1">
            <a:spLocks noChangeArrowheads="1"/>
          </p:cNvSpPr>
          <p:nvPr/>
        </p:nvSpPr>
        <p:spPr bwMode="auto">
          <a:xfrm>
            <a:off x="5238750" y="5214938"/>
            <a:ext cx="1285875" cy="554037"/>
          </a:xfrm>
          <a:prstGeom prst="rect">
            <a:avLst/>
          </a:prstGeom>
          <a:noFill/>
          <a:ln w="9525">
            <a:noFill/>
            <a:miter lim="800000"/>
            <a:headEnd/>
            <a:tailEnd/>
          </a:ln>
        </p:spPr>
        <p:txBody>
          <a:bodyPr>
            <a:spAutoFit/>
          </a:bodyPr>
          <a:lstStyle/>
          <a:p>
            <a:r>
              <a:rPr lang="zh-CN" altLang="en-US" sz="3000">
                <a:latin typeface="Calibri" pitchFamily="34" charset="0"/>
              </a:rPr>
              <a:t>阶段</a:t>
            </a:r>
            <a:r>
              <a:rPr lang="en-US" altLang="zh-CN" sz="3000">
                <a:latin typeface="Calibri" pitchFamily="34" charset="0"/>
              </a:rPr>
              <a:t>1</a:t>
            </a:r>
            <a:endParaRPr lang="zh-CN" altLang="en-US" sz="3000">
              <a:latin typeface="Calibri" pitchFamily="34" charset="0"/>
            </a:endParaRPr>
          </a:p>
        </p:txBody>
      </p:sp>
      <p:cxnSp>
        <p:nvCxnSpPr>
          <p:cNvPr id="15" name="直接箭头连接符 14"/>
          <p:cNvCxnSpPr/>
          <p:nvPr/>
        </p:nvCxnSpPr>
        <p:spPr>
          <a:xfrm flipV="1">
            <a:off x="4095750" y="2752725"/>
            <a:ext cx="1176338" cy="15335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0" idx="0"/>
            <a:endCxn id="6" idx="4"/>
          </p:cNvCxnSpPr>
          <p:nvPr/>
        </p:nvCxnSpPr>
        <p:spPr>
          <a:xfrm flipV="1">
            <a:off x="5167313" y="2857500"/>
            <a:ext cx="357187" cy="14287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6" idx="0"/>
            <a:endCxn id="6" idx="5"/>
          </p:cNvCxnSpPr>
          <p:nvPr/>
        </p:nvCxnSpPr>
        <p:spPr>
          <a:xfrm flipH="1" flipV="1">
            <a:off x="5776913" y="2752725"/>
            <a:ext cx="1890712" cy="15335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3881438" y="3357563"/>
            <a:ext cx="969962" cy="369887"/>
          </a:xfrm>
          <a:prstGeom prst="rect">
            <a:avLst/>
          </a:prstGeom>
          <a:noFill/>
          <a:ln w="9525">
            <a:noFill/>
            <a:miter lim="800000"/>
            <a:headEnd/>
            <a:tailEnd/>
          </a:ln>
        </p:spPr>
        <p:txBody>
          <a:bodyPr>
            <a:spAutoFit/>
          </a:bodyPr>
          <a:lstStyle/>
          <a:p>
            <a:r>
              <a:rPr lang="en-US" altLang="zh-CN">
                <a:latin typeface="Calibri" pitchFamily="34" charset="0"/>
              </a:rPr>
              <a:t>vote1</a:t>
            </a:r>
            <a:endParaRPr lang="zh-CN" altLang="en-US">
              <a:latin typeface="Calibri" pitchFamily="34" charset="0"/>
            </a:endParaRPr>
          </a:p>
        </p:txBody>
      </p:sp>
      <p:sp>
        <p:nvSpPr>
          <p:cNvPr id="29" name="TextBox 28"/>
          <p:cNvSpPr txBox="1">
            <a:spLocks noChangeArrowheads="1"/>
          </p:cNvSpPr>
          <p:nvPr/>
        </p:nvSpPr>
        <p:spPr bwMode="auto">
          <a:xfrm>
            <a:off x="4595813" y="3643313"/>
            <a:ext cx="969962" cy="369887"/>
          </a:xfrm>
          <a:prstGeom prst="rect">
            <a:avLst/>
          </a:prstGeom>
          <a:noFill/>
          <a:ln w="9525">
            <a:noFill/>
            <a:miter lim="800000"/>
            <a:headEnd/>
            <a:tailEnd/>
          </a:ln>
        </p:spPr>
        <p:txBody>
          <a:bodyPr>
            <a:spAutoFit/>
          </a:bodyPr>
          <a:lstStyle/>
          <a:p>
            <a:r>
              <a:rPr lang="en-US" altLang="zh-CN">
                <a:latin typeface="Calibri" pitchFamily="34" charset="0"/>
              </a:rPr>
              <a:t>vote2</a:t>
            </a:r>
            <a:endParaRPr lang="zh-CN" altLang="en-US">
              <a:latin typeface="Calibri" pitchFamily="34" charset="0"/>
            </a:endParaRPr>
          </a:p>
        </p:txBody>
      </p:sp>
      <p:sp>
        <p:nvSpPr>
          <p:cNvPr id="33" name="TextBox 32"/>
          <p:cNvSpPr txBox="1">
            <a:spLocks noChangeArrowheads="1"/>
          </p:cNvSpPr>
          <p:nvPr/>
        </p:nvSpPr>
        <p:spPr bwMode="auto">
          <a:xfrm>
            <a:off x="6738938" y="3214688"/>
            <a:ext cx="969962" cy="369887"/>
          </a:xfrm>
          <a:prstGeom prst="rect">
            <a:avLst/>
          </a:prstGeom>
          <a:noFill/>
          <a:ln w="9525">
            <a:noFill/>
            <a:miter lim="800000"/>
            <a:headEnd/>
            <a:tailEnd/>
          </a:ln>
        </p:spPr>
        <p:txBody>
          <a:bodyPr>
            <a:spAutoFit/>
          </a:bodyPr>
          <a:lstStyle/>
          <a:p>
            <a:r>
              <a:rPr lang="en-US" altLang="zh-CN">
                <a:latin typeface="Calibri" pitchFamily="34" charset="0"/>
              </a:rPr>
              <a:t>vote n-1</a:t>
            </a:r>
            <a:endParaRPr lang="zh-CN" altLang="en-US">
              <a:latin typeface="Calibri" pitchFamily="34" charset="0"/>
            </a:endParaRPr>
          </a:p>
        </p:txBody>
      </p:sp>
      <p:sp>
        <p:nvSpPr>
          <p:cNvPr id="36" name="TextBox 35"/>
          <p:cNvSpPr txBox="1">
            <a:spLocks noChangeArrowheads="1"/>
          </p:cNvSpPr>
          <p:nvPr/>
        </p:nvSpPr>
        <p:spPr bwMode="auto">
          <a:xfrm>
            <a:off x="5238750" y="5214938"/>
            <a:ext cx="1285875" cy="554037"/>
          </a:xfrm>
          <a:prstGeom prst="rect">
            <a:avLst/>
          </a:prstGeom>
          <a:noFill/>
          <a:ln w="9525">
            <a:noFill/>
            <a:miter lim="800000"/>
            <a:headEnd/>
            <a:tailEnd/>
          </a:ln>
        </p:spPr>
        <p:txBody>
          <a:bodyPr>
            <a:spAutoFit/>
          </a:bodyPr>
          <a:lstStyle/>
          <a:p>
            <a:r>
              <a:rPr lang="zh-CN" altLang="en-US" sz="3000">
                <a:latin typeface="Calibri" pitchFamily="34" charset="0"/>
              </a:rPr>
              <a:t>阶段</a:t>
            </a:r>
            <a:r>
              <a:rPr lang="en-US" altLang="zh-CN" sz="3000">
                <a:latin typeface="Calibri" pitchFamily="34" charset="0"/>
              </a:rPr>
              <a:t>2</a:t>
            </a:r>
            <a:endParaRPr lang="zh-CN" altLang="en-US" sz="3000">
              <a:latin typeface="Calibri" pitchFamily="34" charset="0"/>
            </a:endParaRPr>
          </a:p>
        </p:txBody>
      </p:sp>
      <p:sp>
        <p:nvSpPr>
          <p:cNvPr id="18449" name="内容占位符 4"/>
          <p:cNvSpPr txBox="1">
            <a:spLocks/>
          </p:cNvSpPr>
          <p:nvPr/>
        </p:nvSpPr>
        <p:spPr bwMode="auto">
          <a:xfrm>
            <a:off x="4549775" y="922338"/>
            <a:ext cx="11522075" cy="5445125"/>
          </a:xfrm>
          <a:prstGeom prst="rect">
            <a:avLst/>
          </a:prstGeom>
          <a:noFill/>
          <a:ln w="9525">
            <a:noFill/>
            <a:miter lim="800000"/>
            <a:headEnd/>
            <a:tailEnd/>
          </a:ln>
        </p:spPr>
        <p:txBody>
          <a:bodyPr/>
          <a:lstStyle/>
          <a:p>
            <a:pPr marL="342900" indent="-342900">
              <a:spcBef>
                <a:spcPct val="20000"/>
              </a:spcBef>
              <a:buFont typeface="Arial" charset="0"/>
              <a:buNone/>
            </a:pPr>
            <a:endParaRPr lang="zh-CN" altLang="en-US" sz="2400">
              <a:latin typeface="微软雅黑" pitchFamily="34" charset="-122"/>
              <a:ea typeface="微软雅黑" pitchFamily="34" charset="-122"/>
            </a:endParaRPr>
          </a:p>
        </p:txBody>
      </p:sp>
      <p:cxnSp>
        <p:nvCxnSpPr>
          <p:cNvPr id="86" name="直接箭头连接符 85"/>
          <p:cNvCxnSpPr/>
          <p:nvPr/>
        </p:nvCxnSpPr>
        <p:spPr>
          <a:xfrm flipH="1">
            <a:off x="4095750" y="2786063"/>
            <a:ext cx="1176338" cy="15335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flipH="1">
            <a:off x="5167313" y="2857500"/>
            <a:ext cx="357187" cy="14287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a:spLocks noChangeArrowheads="1"/>
          </p:cNvSpPr>
          <p:nvPr/>
        </p:nvSpPr>
        <p:spPr bwMode="auto">
          <a:xfrm>
            <a:off x="6667500" y="3214688"/>
            <a:ext cx="1428750" cy="369887"/>
          </a:xfrm>
          <a:prstGeom prst="rect">
            <a:avLst/>
          </a:prstGeom>
          <a:noFill/>
          <a:ln w="9525">
            <a:noFill/>
            <a:miter lim="800000"/>
            <a:headEnd/>
            <a:tailEnd/>
          </a:ln>
        </p:spPr>
        <p:txBody>
          <a:bodyPr>
            <a:spAutoFit/>
          </a:bodyPr>
          <a:lstStyle/>
          <a:p>
            <a:r>
              <a:rPr lang="en-US" altLang="zh-CN">
                <a:latin typeface="Calibri" pitchFamily="34" charset="0"/>
              </a:rPr>
              <a:t>decision n-1</a:t>
            </a:r>
            <a:endParaRPr lang="zh-CN" altLang="en-US">
              <a:latin typeface="Calibri" pitchFamily="34" charset="0"/>
            </a:endParaRPr>
          </a:p>
        </p:txBody>
      </p:sp>
      <p:sp>
        <p:nvSpPr>
          <p:cNvPr id="95" name="TextBox 94"/>
          <p:cNvSpPr txBox="1">
            <a:spLocks noChangeArrowheads="1"/>
          </p:cNvSpPr>
          <p:nvPr/>
        </p:nvSpPr>
        <p:spPr bwMode="auto">
          <a:xfrm>
            <a:off x="3524250" y="3357563"/>
            <a:ext cx="1071563" cy="369887"/>
          </a:xfrm>
          <a:prstGeom prst="rect">
            <a:avLst/>
          </a:prstGeom>
          <a:noFill/>
          <a:ln w="9525">
            <a:noFill/>
            <a:miter lim="800000"/>
            <a:headEnd/>
            <a:tailEnd/>
          </a:ln>
        </p:spPr>
        <p:txBody>
          <a:bodyPr>
            <a:spAutoFit/>
          </a:bodyPr>
          <a:lstStyle/>
          <a:p>
            <a:r>
              <a:rPr lang="en-US" altLang="zh-CN">
                <a:latin typeface="Calibri" pitchFamily="34" charset="0"/>
              </a:rPr>
              <a:t>decision1</a:t>
            </a:r>
            <a:endParaRPr lang="zh-CN" altLang="en-US">
              <a:latin typeface="Calibri" pitchFamily="34" charset="0"/>
            </a:endParaRPr>
          </a:p>
        </p:txBody>
      </p:sp>
      <p:sp>
        <p:nvSpPr>
          <p:cNvPr id="96" name="TextBox 95"/>
          <p:cNvSpPr txBox="1">
            <a:spLocks noChangeArrowheads="1"/>
          </p:cNvSpPr>
          <p:nvPr/>
        </p:nvSpPr>
        <p:spPr bwMode="auto">
          <a:xfrm>
            <a:off x="5268913" y="3643313"/>
            <a:ext cx="1184275" cy="369887"/>
          </a:xfrm>
          <a:prstGeom prst="rect">
            <a:avLst/>
          </a:prstGeom>
          <a:noFill/>
          <a:ln w="9525">
            <a:noFill/>
            <a:miter lim="800000"/>
            <a:headEnd/>
            <a:tailEnd/>
          </a:ln>
        </p:spPr>
        <p:txBody>
          <a:bodyPr>
            <a:spAutoFit/>
          </a:bodyPr>
          <a:lstStyle/>
          <a:p>
            <a:r>
              <a:rPr lang="en-US" altLang="zh-CN">
                <a:latin typeface="Calibri" pitchFamily="34" charset="0"/>
              </a:rPr>
              <a:t>decision2</a:t>
            </a:r>
            <a:endParaRPr lang="zh-CN" altLang="en-US">
              <a:latin typeface="Calibri" pitchFamily="34" charset="0"/>
            </a:endParaRPr>
          </a:p>
        </p:txBody>
      </p:sp>
      <p:cxnSp>
        <p:nvCxnSpPr>
          <p:cNvPr id="101" name="直接箭头连接符 100"/>
          <p:cNvCxnSpPr/>
          <p:nvPr/>
        </p:nvCxnSpPr>
        <p:spPr>
          <a:xfrm flipH="1" flipV="1">
            <a:off x="5881686" y="2857496"/>
            <a:ext cx="1890569" cy="1533378"/>
          </a:xfrm>
          <a:prstGeom prst="straightConnector1">
            <a:avLst/>
          </a:prstGeom>
          <a:ln w="25400">
            <a:tailEnd type="arrow"/>
          </a:ln>
          <a:scene3d>
            <a:camera prst="orthographicFront">
              <a:rot lat="10800000" lon="10800000" rev="0"/>
            </a:camera>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48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3"/>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p:bldP spid="27" grpId="1"/>
      <p:bldP spid="29" grpId="0"/>
      <p:bldP spid="29" grpId="1"/>
      <p:bldP spid="33" grpId="0"/>
      <p:bldP spid="33" grpId="1"/>
      <p:bldP spid="36" grpId="0"/>
      <p:bldP spid="94" grpId="0"/>
      <p:bldP spid="95" grpId="0"/>
      <p:bldP spid="9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两阶段</a:t>
            </a:r>
            <a:r>
              <a:rPr lang="zh-CN" altLang="en-US" sz="3200" dirty="0" smtClean="0"/>
              <a:t>提交问题</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情况</a:t>
            </a:r>
            <a:r>
              <a:rPr lang="zh-CN" altLang="en-US" sz="2000" dirty="0" smtClean="0"/>
              <a:t>一</a:t>
            </a:r>
            <a:r>
              <a:rPr lang="zh-CN" altLang="en-US" sz="2000" dirty="0" smtClean="0"/>
              <a:t>：</a:t>
            </a:r>
            <a:r>
              <a:rPr lang="zh-CN" altLang="en-US" sz="2000" dirty="0"/>
              <a:t>协调者挂了，参与者没挂</a:t>
            </a:r>
          </a:p>
          <a:p>
            <a:pPr marL="0" indent="0">
              <a:buNone/>
            </a:pPr>
            <a:r>
              <a:rPr lang="zh-CN" altLang="en-US" sz="2000" dirty="0" smtClean="0"/>
              <a:t>这种</a:t>
            </a:r>
            <a:r>
              <a:rPr lang="zh-CN" altLang="en-US" sz="2000" dirty="0"/>
              <a:t>情况其实比较好解决，只要找一个协调者的替代者。当他成为新的协调者的时候，询问所有参与者的最后那条事务的执行情况，他就可以知道是应该做什么样的操作了。所以，这种情况</a:t>
            </a:r>
            <a:r>
              <a:rPr lang="zh-CN" altLang="en-US" sz="2000" dirty="0" smtClean="0"/>
              <a:t>不会导致</a:t>
            </a:r>
            <a:r>
              <a:rPr lang="zh-CN" altLang="en-US" sz="2000" dirty="0"/>
              <a:t>数据不一致</a:t>
            </a:r>
            <a:r>
              <a:rPr lang="zh-CN" altLang="en-US" sz="2000" dirty="0" smtClean="0"/>
              <a:t>。</a:t>
            </a:r>
            <a:endParaRPr lang="en-US" altLang="zh-CN" sz="2000" dirty="0" smtClean="0"/>
          </a:p>
          <a:p>
            <a:pPr marL="0" indent="0">
              <a:buNone/>
            </a:pPr>
            <a:endParaRPr lang="en-US" altLang="zh-CN" sz="2000" dirty="0" smtClean="0"/>
          </a:p>
          <a:p>
            <a:pPr marL="0" indent="0">
              <a:buNone/>
            </a:pPr>
            <a:r>
              <a:rPr lang="zh-CN" altLang="en-US" sz="2000" dirty="0" smtClean="0"/>
              <a:t>情况</a:t>
            </a:r>
            <a:r>
              <a:rPr lang="zh-CN" altLang="en-US" sz="2000" dirty="0"/>
              <a:t>二：参与者挂了，协调者没挂</a:t>
            </a:r>
          </a:p>
          <a:p>
            <a:pPr marL="0" indent="0">
              <a:buNone/>
            </a:pPr>
            <a:r>
              <a:rPr lang="zh-CN" altLang="en-US" sz="2000" dirty="0"/>
              <a:t>这种情况其实也比较好解决。如果协调者挂了。那么之后的事情有两种情况：</a:t>
            </a:r>
          </a:p>
          <a:p>
            <a:pPr lvl="1"/>
            <a:r>
              <a:rPr lang="zh-CN" altLang="en-US" sz="1600" dirty="0"/>
              <a:t>第一个是挂了就挂了，没有再恢复。那就挂了呗，反正不会导致数据一致性问题。</a:t>
            </a:r>
          </a:p>
          <a:p>
            <a:pPr lvl="1"/>
            <a:r>
              <a:rPr lang="zh-CN" altLang="en-US" sz="1600" dirty="0"/>
              <a:t>第二个是挂了之后又恢复了，这时如果他有未执行完的事务操作，直接取消掉，然后询问协调者目前我应该怎么做，协调者就会比对自己的事务执行记录和该参与者的事务执行记录，告诉他应该怎么做来保持数据的一致性。</a:t>
            </a:r>
          </a:p>
          <a:p>
            <a:pPr marL="0" indent="0">
              <a:buNone/>
            </a:pPr>
            <a:endParaRPr lang="zh-CN" altLang="en-US" sz="2000" dirty="0"/>
          </a:p>
        </p:txBody>
      </p:sp>
    </p:spTree>
    <p:extLst>
      <p:ext uri="{BB962C8B-B14F-4D97-AF65-F5344CB8AC3E}">
        <p14:creationId xmlns:p14="http://schemas.microsoft.com/office/powerpoint/2010/main" val="764512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两阶段提交问题</a:t>
            </a:r>
          </a:p>
        </p:txBody>
      </p:sp>
      <p:sp>
        <p:nvSpPr>
          <p:cNvPr id="3" name="内容占位符 2"/>
          <p:cNvSpPr>
            <a:spLocks noGrp="1"/>
          </p:cNvSpPr>
          <p:nvPr>
            <p:ph idx="1"/>
          </p:nvPr>
        </p:nvSpPr>
        <p:spPr>
          <a:xfrm>
            <a:off x="691055" y="1597572"/>
            <a:ext cx="10662745" cy="5015101"/>
          </a:xfrm>
        </p:spPr>
        <p:txBody>
          <a:bodyPr>
            <a:noAutofit/>
          </a:bodyPr>
          <a:lstStyle/>
          <a:p>
            <a:r>
              <a:rPr lang="zh-CN" altLang="en-US" sz="1600" dirty="0"/>
              <a:t>这种情况比较复杂，我们分情况讨论。</a:t>
            </a:r>
          </a:p>
          <a:p>
            <a:r>
              <a:rPr lang="zh-CN" altLang="en-US" sz="1600" dirty="0"/>
              <a:t>协调者和参与者在第一阶段挂了。</a:t>
            </a:r>
          </a:p>
          <a:p>
            <a:pPr lvl="1"/>
            <a:r>
              <a:rPr lang="zh-CN" altLang="en-US" sz="1600" dirty="0"/>
              <a:t>由于这时还没有执行</a:t>
            </a:r>
            <a:r>
              <a:rPr lang="en-US" altLang="zh-CN" sz="1600" dirty="0"/>
              <a:t>commit</a:t>
            </a:r>
            <a:r>
              <a:rPr lang="zh-CN" altLang="en-US" sz="1600" dirty="0"/>
              <a:t>操作，新选出来的协调者可以询问各个参与者的情况，再决定是进行</a:t>
            </a:r>
            <a:r>
              <a:rPr lang="en-US" altLang="zh-CN" sz="1600" dirty="0"/>
              <a:t>commit</a:t>
            </a:r>
            <a:r>
              <a:rPr lang="zh-CN" altLang="en-US" sz="1600" dirty="0"/>
              <a:t>还是</a:t>
            </a:r>
            <a:r>
              <a:rPr lang="en-US" altLang="zh-CN" sz="1600" dirty="0" err="1"/>
              <a:t>roolback</a:t>
            </a:r>
            <a:r>
              <a:rPr lang="zh-CN" altLang="en-US" sz="1600" dirty="0"/>
              <a:t>。因为还没有</a:t>
            </a:r>
            <a:r>
              <a:rPr lang="en-US" altLang="zh-CN" sz="1600" dirty="0"/>
              <a:t>commit</a:t>
            </a:r>
            <a:r>
              <a:rPr lang="zh-CN" altLang="en-US" sz="1600" dirty="0"/>
              <a:t>，所以不会导致数据一致性问题。</a:t>
            </a:r>
          </a:p>
          <a:p>
            <a:r>
              <a:rPr lang="zh-CN" altLang="en-US" sz="1600" dirty="0"/>
              <a:t>第二阶段协调者和参与者挂了，挂了的这个参与者在挂之前并没有接收到协调者的指令，或者接收到指令之后还没来的及做</a:t>
            </a:r>
            <a:r>
              <a:rPr lang="en-US" altLang="zh-CN" sz="1600" dirty="0"/>
              <a:t>commit</a:t>
            </a:r>
            <a:r>
              <a:rPr lang="zh-CN" altLang="en-US" sz="1600" dirty="0"/>
              <a:t>或者</a:t>
            </a:r>
            <a:r>
              <a:rPr lang="en-US" altLang="zh-CN" sz="1600" dirty="0" err="1"/>
              <a:t>roolback</a:t>
            </a:r>
            <a:r>
              <a:rPr lang="zh-CN" altLang="en-US" sz="1600" dirty="0"/>
              <a:t>操作。</a:t>
            </a:r>
          </a:p>
          <a:p>
            <a:pPr lvl="1"/>
            <a:r>
              <a:rPr lang="zh-CN" altLang="en-US" sz="1600" dirty="0"/>
              <a:t>这种情况下，当新的协调者被选出来之后，他同样是询问所有的参与者的情况。只要有机器执行了</a:t>
            </a:r>
            <a:r>
              <a:rPr lang="en-US" altLang="zh-CN" sz="1600" dirty="0"/>
              <a:t>abort</a:t>
            </a:r>
            <a:r>
              <a:rPr lang="zh-CN" altLang="en-US" sz="1600" dirty="0"/>
              <a:t>（</a:t>
            </a:r>
            <a:r>
              <a:rPr lang="en-US" altLang="zh-CN" sz="1600" dirty="0" err="1"/>
              <a:t>roolback</a:t>
            </a:r>
            <a:r>
              <a:rPr lang="zh-CN" altLang="en-US" sz="1600" dirty="0"/>
              <a:t>）操作或者第一阶段返回的信息是</a:t>
            </a:r>
            <a:r>
              <a:rPr lang="en-US" altLang="zh-CN" sz="1600" dirty="0"/>
              <a:t>No</a:t>
            </a:r>
            <a:r>
              <a:rPr lang="zh-CN" altLang="en-US" sz="1600" dirty="0"/>
              <a:t>的话，那就直接执行</a:t>
            </a:r>
            <a:r>
              <a:rPr lang="en-US" altLang="zh-CN" sz="1600" dirty="0" err="1"/>
              <a:t>roolback</a:t>
            </a:r>
            <a:r>
              <a:rPr lang="zh-CN" altLang="en-US" sz="1600" dirty="0"/>
              <a:t>操作。如果没有人执行</a:t>
            </a:r>
            <a:r>
              <a:rPr lang="en-US" altLang="zh-CN" sz="1600" dirty="0"/>
              <a:t>abort</a:t>
            </a:r>
            <a:r>
              <a:rPr lang="zh-CN" altLang="en-US" sz="1600" dirty="0"/>
              <a:t>操作，但是有机器执行了</a:t>
            </a:r>
            <a:r>
              <a:rPr lang="en-US" altLang="zh-CN" sz="1600" dirty="0"/>
              <a:t>commit</a:t>
            </a:r>
            <a:r>
              <a:rPr lang="zh-CN" altLang="en-US" sz="1600" dirty="0"/>
              <a:t>操作，那么就直接执行</a:t>
            </a:r>
            <a:r>
              <a:rPr lang="en-US" altLang="zh-CN" sz="1600" dirty="0"/>
              <a:t>commit</a:t>
            </a:r>
            <a:r>
              <a:rPr lang="zh-CN" altLang="en-US" sz="1600" dirty="0"/>
              <a:t>操作。这样，当挂掉的参与者恢复之后，只要按照协调者的指示进行事务的</a:t>
            </a:r>
            <a:r>
              <a:rPr lang="en-US" altLang="zh-CN" sz="1600" dirty="0"/>
              <a:t>commit</a:t>
            </a:r>
            <a:r>
              <a:rPr lang="zh-CN" altLang="en-US" sz="1600" dirty="0"/>
              <a:t>还是</a:t>
            </a:r>
            <a:r>
              <a:rPr lang="en-US" altLang="zh-CN" sz="1600" dirty="0" err="1"/>
              <a:t>roolback</a:t>
            </a:r>
            <a:r>
              <a:rPr lang="zh-CN" altLang="en-US" sz="1600" dirty="0"/>
              <a:t>操作就可以了。因为挂掉的机器并没有做</a:t>
            </a:r>
            <a:r>
              <a:rPr lang="en-US" altLang="zh-CN" sz="1600" dirty="0"/>
              <a:t>commit</a:t>
            </a:r>
            <a:r>
              <a:rPr lang="zh-CN" altLang="en-US" sz="1600" dirty="0"/>
              <a:t>或者</a:t>
            </a:r>
            <a:r>
              <a:rPr lang="en-US" altLang="zh-CN" sz="1600" dirty="0" err="1"/>
              <a:t>roolback</a:t>
            </a:r>
            <a:r>
              <a:rPr lang="zh-CN" altLang="en-US" sz="1600" dirty="0"/>
              <a:t>操作，而没有挂掉的机器们和新的协调者又执行了同样的操作，那么这种情况不会导致数据不一致现象。</a:t>
            </a:r>
          </a:p>
          <a:p>
            <a:r>
              <a:rPr lang="zh-CN" altLang="en-US" sz="1600" dirty="0"/>
              <a:t>第二阶段协调者和参与者挂了，挂了的这个参与者在挂之前已经执行了操作。但是由于他挂了，没有人知道他执行了什么操作。</a:t>
            </a:r>
          </a:p>
          <a:p>
            <a:pPr lvl="1"/>
            <a:r>
              <a:rPr lang="zh-CN" altLang="en-US" sz="1600" dirty="0"/>
              <a:t>这种情况下，新的协调者被选出来之后，如果他想负起协调者的责任的话他就只能按照之前那种情况来执行</a:t>
            </a:r>
            <a:r>
              <a:rPr lang="en-US" altLang="zh-CN" sz="1600" dirty="0"/>
              <a:t>commit</a:t>
            </a:r>
            <a:r>
              <a:rPr lang="zh-CN" altLang="en-US" sz="1600" dirty="0"/>
              <a:t>或者</a:t>
            </a:r>
            <a:r>
              <a:rPr lang="en-US" altLang="zh-CN" sz="1600" dirty="0" err="1"/>
              <a:t>roolback</a:t>
            </a:r>
            <a:r>
              <a:rPr lang="zh-CN" altLang="en-US" sz="1600" dirty="0"/>
              <a:t>操作。这样新的协调者和所有没挂掉的参与者就保持了数据的一致性，我们假定他们执行了</a:t>
            </a:r>
            <a:r>
              <a:rPr lang="en-US" altLang="zh-CN" sz="1600" dirty="0"/>
              <a:t>commit</a:t>
            </a:r>
            <a:r>
              <a:rPr lang="zh-CN" altLang="en-US" sz="1600" dirty="0"/>
              <a:t>。但是，这个时候，那个挂掉的参与者恢复了怎么办，因为他之前已经执行完了之前的事务，如果他执行的是</a:t>
            </a:r>
            <a:r>
              <a:rPr lang="en-US" altLang="zh-CN" sz="1600" dirty="0"/>
              <a:t>commit</a:t>
            </a:r>
            <a:r>
              <a:rPr lang="zh-CN" altLang="en-US" sz="1600" dirty="0"/>
              <a:t>那还好，和其他的机器保持一致了，万一他执行的是</a:t>
            </a:r>
            <a:r>
              <a:rPr lang="en-US" altLang="zh-CN" sz="1600" dirty="0" err="1"/>
              <a:t>roolback</a:t>
            </a:r>
            <a:r>
              <a:rPr lang="zh-CN" altLang="en-US" sz="1600" dirty="0"/>
              <a:t>操作那？这不就导致数据的不一致性了么？虽然这个时候可以再通过手段让他和协调者通信，再想办法把数据搞成一致的，但是，这段时间内他的数据状态已经是不一致的了！</a:t>
            </a:r>
          </a:p>
          <a:p>
            <a:endParaRPr lang="zh-CN" altLang="en-US" sz="1600" dirty="0"/>
          </a:p>
        </p:txBody>
      </p:sp>
    </p:spTree>
    <p:extLst>
      <p:ext uri="{BB962C8B-B14F-4D97-AF65-F5344CB8AC3E}">
        <p14:creationId xmlns:p14="http://schemas.microsoft.com/office/powerpoint/2010/main" val="434615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055" y="260022"/>
            <a:ext cx="10515600" cy="721286"/>
          </a:xfrm>
        </p:spPr>
        <p:txBody>
          <a:bodyPr>
            <a:normAutofit/>
          </a:bodyPr>
          <a:lstStyle/>
          <a:p>
            <a:r>
              <a:rPr lang="en-US" altLang="zh-CN" sz="3200" dirty="0" smtClean="0"/>
              <a:t>3pc-</a:t>
            </a:r>
            <a:r>
              <a:rPr lang="zh-CN" altLang="en-US" sz="3200" dirty="0" smtClean="0"/>
              <a:t>又一个故事</a:t>
            </a:r>
            <a:endParaRPr lang="zh-CN" altLang="en-US" sz="3200" dirty="0"/>
          </a:p>
        </p:txBody>
      </p:sp>
      <p:sp>
        <p:nvSpPr>
          <p:cNvPr id="3" name="内容占位符 2"/>
          <p:cNvSpPr>
            <a:spLocks noGrp="1"/>
          </p:cNvSpPr>
          <p:nvPr>
            <p:ph idx="1"/>
          </p:nvPr>
        </p:nvSpPr>
        <p:spPr>
          <a:xfrm>
            <a:off x="691055" y="1187668"/>
            <a:ext cx="10662745" cy="5402703"/>
          </a:xfrm>
        </p:spPr>
        <p:txBody>
          <a:bodyPr>
            <a:noAutofit/>
          </a:bodyPr>
          <a:lstStyle/>
          <a:p>
            <a:r>
              <a:rPr lang="zh-CN" altLang="en-US" sz="1600" dirty="0"/>
              <a:t>班长要组织全班同学聚餐，由于大家毕业多年，所以要逐个打电话敲定时间，时间初定</a:t>
            </a:r>
            <a:r>
              <a:rPr lang="en-US" altLang="zh-CN" sz="1600" dirty="0"/>
              <a:t>10.1</a:t>
            </a:r>
            <a:r>
              <a:rPr lang="zh-CN" altLang="en-US" sz="1600" dirty="0"/>
              <a:t>日。然后开始逐个打电话。</a:t>
            </a:r>
          </a:p>
          <a:p>
            <a:r>
              <a:rPr lang="zh-CN" altLang="en-US" sz="1600" dirty="0"/>
              <a:t>班长：小</a:t>
            </a:r>
            <a:r>
              <a:rPr lang="en-US" altLang="zh-CN" sz="1600" dirty="0"/>
              <a:t>A</a:t>
            </a:r>
            <a:r>
              <a:rPr lang="zh-CN" altLang="en-US" sz="1600" dirty="0"/>
              <a:t>，我们想定在</a:t>
            </a:r>
            <a:r>
              <a:rPr lang="en-US" altLang="zh-CN" sz="1600" dirty="0"/>
              <a:t>10.1</a:t>
            </a:r>
            <a:r>
              <a:rPr lang="zh-CN" altLang="en-US" sz="1600" dirty="0"/>
              <a:t>号聚会，你有时间嘛？有时间你就说</a:t>
            </a:r>
            <a:r>
              <a:rPr lang="en-US" altLang="zh-CN" sz="1600" dirty="0"/>
              <a:t>YES</a:t>
            </a:r>
            <a:r>
              <a:rPr lang="zh-CN" altLang="en-US" sz="1600" dirty="0"/>
              <a:t>，没有你就说</a:t>
            </a:r>
            <a:r>
              <a:rPr lang="en-US" altLang="zh-CN" sz="1600" dirty="0"/>
              <a:t>NO</a:t>
            </a:r>
            <a:r>
              <a:rPr lang="zh-CN" altLang="en-US" sz="1600" dirty="0"/>
              <a:t>，然后我还会再去问其他人，具体时间地点我会再通知你，这段时间你可先去干你自己的事儿，不用一直等着我。（</a:t>
            </a:r>
            <a:r>
              <a:rPr lang="zh-CN" altLang="en-US" sz="1600" b="1" dirty="0"/>
              <a:t>协调者询问事务是否可以执行，这一步不会锁定资源</a:t>
            </a:r>
            <a:r>
              <a:rPr lang="zh-CN" altLang="en-US" sz="1600" dirty="0"/>
              <a:t>）</a:t>
            </a:r>
          </a:p>
          <a:p>
            <a:r>
              <a:rPr lang="zh-CN" altLang="en-US" sz="1600" dirty="0"/>
              <a:t>小</a:t>
            </a:r>
            <a:r>
              <a:rPr lang="en-US" altLang="zh-CN" sz="1600" dirty="0"/>
              <a:t>A</a:t>
            </a:r>
            <a:r>
              <a:rPr lang="zh-CN" altLang="en-US" sz="1600" dirty="0"/>
              <a:t>：好的，我有时间。（</a:t>
            </a:r>
            <a:r>
              <a:rPr lang="zh-CN" altLang="en-US" sz="1600" b="1" dirty="0"/>
              <a:t>参与者反馈</a:t>
            </a:r>
            <a:r>
              <a:rPr lang="zh-CN" altLang="en-US" sz="1600" dirty="0"/>
              <a:t>）</a:t>
            </a:r>
          </a:p>
          <a:p>
            <a:r>
              <a:rPr lang="zh-CN" altLang="en-US" sz="1600" dirty="0"/>
              <a:t>班长：小</a:t>
            </a:r>
            <a:r>
              <a:rPr lang="en-US" altLang="zh-CN" sz="1600" dirty="0"/>
              <a:t>B</a:t>
            </a:r>
            <a:r>
              <a:rPr lang="zh-CN" altLang="en-US" sz="1600" dirty="0"/>
              <a:t>，我们想定在</a:t>
            </a:r>
            <a:r>
              <a:rPr lang="en-US" altLang="zh-CN" sz="1600" dirty="0"/>
              <a:t>10.1</a:t>
            </a:r>
            <a:r>
              <a:rPr lang="zh-CN" altLang="en-US" sz="1600" dirty="0"/>
              <a:t>号聚会</a:t>
            </a:r>
            <a:r>
              <a:rPr lang="en-US" altLang="zh-CN" sz="1600" dirty="0"/>
              <a:t>……</a:t>
            </a:r>
            <a:r>
              <a:rPr lang="zh-CN" altLang="en-US" sz="1600" dirty="0"/>
              <a:t>不用一直等我。</a:t>
            </a:r>
          </a:p>
          <a:p>
            <a:r>
              <a:rPr lang="zh-CN" altLang="en-US" sz="1600" dirty="0"/>
              <a:t>班长收集完大家的时间情况了，一看大家都有时间，那么就再次通知大家。（</a:t>
            </a:r>
            <a:r>
              <a:rPr lang="zh-CN" altLang="en-US" sz="1600" b="1" dirty="0"/>
              <a:t>协调者接收到所有</a:t>
            </a:r>
            <a:r>
              <a:rPr lang="en-US" altLang="zh-CN" sz="1600" b="1" dirty="0"/>
              <a:t>YES</a:t>
            </a:r>
            <a:r>
              <a:rPr lang="zh-CN" altLang="en-US" sz="1600" b="1" dirty="0"/>
              <a:t>指令</a:t>
            </a:r>
            <a:r>
              <a:rPr lang="zh-CN" altLang="en-US" sz="1600" dirty="0"/>
              <a:t>）</a:t>
            </a:r>
          </a:p>
          <a:p>
            <a:r>
              <a:rPr lang="zh-CN" altLang="en-US" sz="1600" dirty="0"/>
              <a:t>班长：小</a:t>
            </a:r>
            <a:r>
              <a:rPr lang="en-US" altLang="zh-CN" sz="1600" dirty="0"/>
              <a:t>A</a:t>
            </a:r>
            <a:r>
              <a:rPr lang="zh-CN" altLang="en-US" sz="1600" dirty="0"/>
              <a:t>，我们确定了</a:t>
            </a:r>
            <a:r>
              <a:rPr lang="en-US" altLang="zh-CN" sz="1600" dirty="0"/>
              <a:t>10.1</a:t>
            </a:r>
            <a:r>
              <a:rPr lang="zh-CN" altLang="en-US" sz="1600" dirty="0"/>
              <a:t>号聚餐，你要把这一天的时间空出来，这一天你不能再安排其他的事儿了。然后我会逐个通知其他同学，通知完之后我会再来和你确认一下，还有啊，如果我没有特意给你打电话，你就</a:t>
            </a:r>
            <a:r>
              <a:rPr lang="en-US" altLang="zh-CN" sz="1600" dirty="0"/>
              <a:t>10.1</a:t>
            </a:r>
            <a:r>
              <a:rPr lang="zh-CN" altLang="en-US" sz="1600" dirty="0"/>
              <a:t>号那天来聚餐就行了。对了，你确定能来是吧？（</a:t>
            </a:r>
            <a:r>
              <a:rPr lang="zh-CN" altLang="en-US" sz="1600" b="1" dirty="0"/>
              <a:t>协调者发送事务执行指令，这一步锁住资源。如果由于网络原因参与者在后面没有收到协调者的命令，他也会执行</a:t>
            </a:r>
            <a:r>
              <a:rPr lang="en-US" altLang="zh-CN" sz="1600" b="1" dirty="0"/>
              <a:t>commit</a:t>
            </a:r>
            <a:r>
              <a:rPr lang="zh-CN" altLang="en-US" sz="1600" dirty="0"/>
              <a:t>）</a:t>
            </a:r>
          </a:p>
          <a:p>
            <a:r>
              <a:rPr lang="zh-CN" altLang="en-US" sz="1600" dirty="0"/>
              <a:t>小</a:t>
            </a:r>
            <a:r>
              <a:rPr lang="en-US" altLang="zh-CN" sz="1600" dirty="0"/>
              <a:t>A</a:t>
            </a:r>
            <a:r>
              <a:rPr lang="zh-CN" altLang="en-US" sz="1600" dirty="0"/>
              <a:t>顺手在自己的日历上把</a:t>
            </a:r>
            <a:r>
              <a:rPr lang="en-US" altLang="zh-CN" sz="1600" dirty="0"/>
              <a:t>10.1</a:t>
            </a:r>
            <a:r>
              <a:rPr lang="zh-CN" altLang="en-US" sz="1600" dirty="0"/>
              <a:t>号这一天圈上了，然后跟班长说，我可以去。（</a:t>
            </a:r>
            <a:r>
              <a:rPr lang="zh-CN" altLang="en-US" sz="1600" b="1" dirty="0"/>
              <a:t>参与者执行事务操作，反馈状态</a:t>
            </a:r>
            <a:r>
              <a:rPr lang="zh-CN" altLang="en-US" sz="1600" dirty="0"/>
              <a:t>）</a:t>
            </a:r>
          </a:p>
          <a:p>
            <a:r>
              <a:rPr lang="zh-CN" altLang="en-US" sz="1600" dirty="0"/>
              <a:t>班长：小</a:t>
            </a:r>
            <a:r>
              <a:rPr lang="en-US" altLang="zh-CN" sz="1600" dirty="0"/>
              <a:t>B</a:t>
            </a:r>
            <a:r>
              <a:rPr lang="zh-CN" altLang="en-US" sz="1600" dirty="0"/>
              <a:t>，我们觉得了</a:t>
            </a:r>
            <a:r>
              <a:rPr lang="en-US" altLang="zh-CN" sz="1600" dirty="0"/>
              <a:t>10.1</a:t>
            </a:r>
            <a:r>
              <a:rPr lang="zh-CN" altLang="en-US" sz="1600" dirty="0"/>
              <a:t>号聚餐</a:t>
            </a:r>
            <a:r>
              <a:rPr lang="en-US" altLang="zh-CN" sz="1600" dirty="0"/>
              <a:t>……</a:t>
            </a:r>
            <a:r>
              <a:rPr lang="zh-CN" altLang="en-US" sz="1600" dirty="0"/>
              <a:t>你就</a:t>
            </a:r>
            <a:r>
              <a:rPr lang="en-US" altLang="zh-CN" sz="1600" dirty="0"/>
              <a:t>10.1</a:t>
            </a:r>
            <a:r>
              <a:rPr lang="zh-CN" altLang="en-US" sz="1600" dirty="0"/>
              <a:t>号那天来聚餐就行了。</a:t>
            </a:r>
          </a:p>
          <a:p>
            <a:r>
              <a:rPr lang="zh-CN" altLang="en-US" sz="1600" dirty="0"/>
              <a:t>班长通知完一圈之后。所有同学都跟他说：”我已经把</a:t>
            </a:r>
            <a:r>
              <a:rPr lang="en-US" altLang="zh-CN" sz="1600" dirty="0"/>
              <a:t>10.1</a:t>
            </a:r>
            <a:r>
              <a:rPr lang="zh-CN" altLang="en-US" sz="1600" dirty="0"/>
              <a:t>号这天空出来了”。于是，他在</a:t>
            </a:r>
            <a:r>
              <a:rPr lang="en-US" altLang="zh-CN" sz="1600" dirty="0"/>
              <a:t>10.1</a:t>
            </a:r>
            <a:r>
              <a:rPr lang="zh-CN" altLang="en-US" sz="1600" dirty="0"/>
              <a:t>号这一天又挨个打了一遍电话告诉他们：嘿，现在你们可以出门拉。。。。（</a:t>
            </a:r>
            <a:r>
              <a:rPr lang="zh-CN" altLang="en-US" sz="1600" b="1" dirty="0"/>
              <a:t>协调者收到所有参与者的</a:t>
            </a:r>
            <a:r>
              <a:rPr lang="en-US" altLang="zh-CN" sz="1600" b="1" dirty="0"/>
              <a:t>ACK</a:t>
            </a:r>
            <a:r>
              <a:rPr lang="zh-CN" altLang="en-US" sz="1600" b="1" dirty="0"/>
              <a:t>响应，通知所有参与者执行事务的</a:t>
            </a:r>
            <a:r>
              <a:rPr lang="en-US" altLang="zh-CN" sz="1600" b="1" dirty="0"/>
              <a:t>commit</a:t>
            </a:r>
            <a:r>
              <a:rPr lang="zh-CN" altLang="en-US" sz="1600" dirty="0"/>
              <a:t>）</a:t>
            </a:r>
          </a:p>
          <a:p>
            <a:r>
              <a:rPr lang="zh-CN" altLang="en-US" sz="1600" dirty="0"/>
              <a:t>小</a:t>
            </a:r>
            <a:r>
              <a:rPr lang="en-US" altLang="zh-CN" sz="1600" dirty="0"/>
              <a:t>A</a:t>
            </a:r>
            <a:r>
              <a:rPr lang="zh-CN" altLang="en-US" sz="1600" dirty="0"/>
              <a:t>，小</a:t>
            </a:r>
            <a:r>
              <a:rPr lang="en-US" altLang="zh-CN" sz="1600" dirty="0"/>
              <a:t>B</a:t>
            </a:r>
            <a:r>
              <a:rPr lang="zh-CN" altLang="en-US" sz="1600" dirty="0"/>
              <a:t>：我已经出门拉。（</a:t>
            </a:r>
            <a:r>
              <a:rPr lang="zh-CN" altLang="en-US" sz="1600" b="1" dirty="0"/>
              <a:t>执行</a:t>
            </a:r>
            <a:r>
              <a:rPr lang="en-US" altLang="zh-CN" sz="1600" b="1" dirty="0"/>
              <a:t>commit</a:t>
            </a:r>
            <a:r>
              <a:rPr lang="zh-CN" altLang="en-US" sz="1600" b="1" dirty="0"/>
              <a:t>操作，反馈状态</a:t>
            </a:r>
            <a:r>
              <a:rPr lang="zh-CN" altLang="en-US" sz="1600" dirty="0"/>
              <a:t>）</a:t>
            </a:r>
          </a:p>
          <a:p>
            <a:endParaRPr lang="zh-CN" altLang="en-US" sz="1600" dirty="0"/>
          </a:p>
        </p:txBody>
      </p:sp>
    </p:spTree>
    <p:extLst>
      <p:ext uri="{BB962C8B-B14F-4D97-AF65-F5344CB8AC3E}">
        <p14:creationId xmlns:p14="http://schemas.microsoft.com/office/powerpoint/2010/main" val="24915465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91055" y="260021"/>
            <a:ext cx="10515600" cy="681367"/>
          </a:xfrm>
        </p:spPr>
        <p:txBody>
          <a:bodyPr>
            <a:normAutofit/>
          </a:bodyPr>
          <a:lstStyle/>
          <a:p>
            <a:pPr fontAlgn="auto">
              <a:spcAft>
                <a:spcPts val="0"/>
              </a:spcAft>
              <a:defRPr/>
            </a:pPr>
            <a:r>
              <a:rPr lang="zh-CN" altLang="en-US" sz="3200" dirty="0" smtClean="0"/>
              <a:t>三阶段提交</a:t>
            </a:r>
            <a:endParaRPr lang="zh-CN" altLang="en-US" sz="3200" dirty="0"/>
          </a:p>
        </p:txBody>
      </p:sp>
      <p:sp>
        <p:nvSpPr>
          <p:cNvPr id="19458" name="内容占位符 4"/>
          <p:cNvSpPr>
            <a:spLocks noGrp="1"/>
          </p:cNvSpPr>
          <p:nvPr>
            <p:ph idx="1"/>
          </p:nvPr>
        </p:nvSpPr>
        <p:spPr>
          <a:xfrm>
            <a:off x="469076" y="1135609"/>
            <a:ext cx="10662745" cy="4579391"/>
          </a:xfrm>
        </p:spPr>
        <p:txBody>
          <a:bodyPr/>
          <a:lstStyle/>
          <a:p>
            <a:r>
              <a:rPr lang="zh-CN" altLang="en-US" dirty="0" smtClean="0"/>
              <a:t>三阶段提交算法</a:t>
            </a:r>
            <a:endParaRPr lang="en-US" altLang="zh-CN" dirty="0" smtClean="0"/>
          </a:p>
          <a:p>
            <a:pPr>
              <a:buFont typeface="Arial" charset="0"/>
              <a:buNone/>
            </a:pPr>
            <a:endParaRPr lang="zh-CN" altLang="en-US" dirty="0" smtClean="0"/>
          </a:p>
        </p:txBody>
      </p:sp>
      <p:sp>
        <p:nvSpPr>
          <p:cNvPr id="9" name="矩形 8"/>
          <p:cNvSpPr/>
          <p:nvPr/>
        </p:nvSpPr>
        <p:spPr>
          <a:xfrm>
            <a:off x="2314575" y="1571625"/>
            <a:ext cx="2071688" cy="28575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b="1" dirty="0"/>
              <a:t>Coordinator</a:t>
            </a:r>
            <a:endParaRPr lang="zh-CN" altLang="en-US" b="1" dirty="0"/>
          </a:p>
        </p:txBody>
      </p:sp>
      <p:sp>
        <p:nvSpPr>
          <p:cNvPr id="12" name="矩形 11"/>
          <p:cNvSpPr/>
          <p:nvPr/>
        </p:nvSpPr>
        <p:spPr>
          <a:xfrm>
            <a:off x="6386513" y="1571625"/>
            <a:ext cx="2071687" cy="28575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altLang="zh-CN" b="1" dirty="0"/>
              <a:t>Cohorts</a:t>
            </a:r>
            <a:endParaRPr lang="zh-CN" altLang="en-US" b="1" dirty="0"/>
          </a:p>
        </p:txBody>
      </p:sp>
      <p:cxnSp>
        <p:nvCxnSpPr>
          <p:cNvPr id="14" name="直接连接符 13"/>
          <p:cNvCxnSpPr>
            <a:stCxn id="9" idx="2"/>
          </p:cNvCxnSpPr>
          <p:nvPr/>
        </p:nvCxnSpPr>
        <p:spPr>
          <a:xfrm>
            <a:off x="3349625" y="1857375"/>
            <a:ext cx="36513" cy="45005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458075" y="1857375"/>
            <a:ext cx="34925" cy="45005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463" name="TextBox 15"/>
          <p:cNvSpPr txBox="1">
            <a:spLocks noChangeArrowheads="1"/>
          </p:cNvSpPr>
          <p:nvPr/>
        </p:nvSpPr>
        <p:spPr bwMode="auto">
          <a:xfrm>
            <a:off x="1190625" y="1487488"/>
            <a:ext cx="777875" cy="369887"/>
          </a:xfrm>
          <a:prstGeom prst="rect">
            <a:avLst/>
          </a:prstGeom>
          <a:noFill/>
          <a:ln w="9525">
            <a:noFill/>
            <a:miter lim="800000"/>
            <a:headEnd/>
            <a:tailEnd/>
          </a:ln>
        </p:spPr>
        <p:txBody>
          <a:bodyPr wrap="none">
            <a:spAutoFit/>
          </a:bodyPr>
          <a:lstStyle/>
          <a:p>
            <a:r>
              <a:rPr lang="en-US" altLang="zh-CN" b="1">
                <a:latin typeface="Calibri" pitchFamily="34" charset="0"/>
              </a:rPr>
              <a:t>Status</a:t>
            </a:r>
            <a:endParaRPr lang="zh-CN" altLang="en-US" b="1">
              <a:latin typeface="Calibri" pitchFamily="34" charset="0"/>
            </a:endParaRPr>
          </a:p>
        </p:txBody>
      </p:sp>
      <p:sp>
        <p:nvSpPr>
          <p:cNvPr id="18" name="矩形 17"/>
          <p:cNvSpPr/>
          <p:nvPr/>
        </p:nvSpPr>
        <p:spPr>
          <a:xfrm>
            <a:off x="2386013" y="2143125"/>
            <a:ext cx="6000750" cy="1071563"/>
          </a:xfrm>
          <a:prstGeom prst="rect">
            <a:avLst/>
          </a:pr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矩形 21"/>
          <p:cNvSpPr/>
          <p:nvPr/>
        </p:nvSpPr>
        <p:spPr>
          <a:xfrm>
            <a:off x="2386013" y="3643313"/>
            <a:ext cx="6000750" cy="1071562"/>
          </a:xfrm>
          <a:prstGeom prst="rect">
            <a:avLst/>
          </a:prstGeom>
          <a:solidFill>
            <a:schemeClr val="accent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22"/>
          <p:cNvSpPr/>
          <p:nvPr/>
        </p:nvSpPr>
        <p:spPr>
          <a:xfrm>
            <a:off x="2386013" y="5143500"/>
            <a:ext cx="6000750" cy="1071563"/>
          </a:xfrm>
          <a:prstGeom prst="rect">
            <a:avLst/>
          </a:prstGeom>
          <a:solidFill>
            <a:schemeClr val="accent5">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467" name="TextBox 23"/>
          <p:cNvSpPr txBox="1">
            <a:spLocks noChangeArrowheads="1"/>
          </p:cNvSpPr>
          <p:nvPr/>
        </p:nvSpPr>
        <p:spPr bwMode="auto">
          <a:xfrm>
            <a:off x="8672513" y="1487488"/>
            <a:ext cx="777875" cy="369887"/>
          </a:xfrm>
          <a:prstGeom prst="rect">
            <a:avLst/>
          </a:prstGeom>
          <a:noFill/>
          <a:ln w="9525">
            <a:noFill/>
            <a:miter lim="800000"/>
            <a:headEnd/>
            <a:tailEnd/>
          </a:ln>
        </p:spPr>
        <p:txBody>
          <a:bodyPr wrap="none">
            <a:spAutoFit/>
          </a:bodyPr>
          <a:lstStyle/>
          <a:p>
            <a:r>
              <a:rPr lang="en-US" altLang="zh-CN" b="1" dirty="0">
                <a:latin typeface="Calibri" pitchFamily="34" charset="0"/>
              </a:rPr>
              <a:t>Status</a:t>
            </a:r>
            <a:endParaRPr lang="zh-CN" altLang="en-US" b="1" dirty="0">
              <a:latin typeface="Calibri" pitchFamily="34" charset="0"/>
            </a:endParaRPr>
          </a:p>
        </p:txBody>
      </p:sp>
      <p:sp>
        <p:nvSpPr>
          <p:cNvPr id="25" name="TextBox 24"/>
          <p:cNvSpPr txBox="1">
            <a:spLocks noChangeArrowheads="1"/>
          </p:cNvSpPr>
          <p:nvPr/>
        </p:nvSpPr>
        <p:spPr bwMode="auto">
          <a:xfrm>
            <a:off x="452438" y="2416175"/>
            <a:ext cx="1758950" cy="369888"/>
          </a:xfrm>
          <a:prstGeom prst="rect">
            <a:avLst/>
          </a:prstGeom>
          <a:noFill/>
          <a:ln w="9525">
            <a:noFill/>
            <a:miter lim="800000"/>
            <a:headEnd/>
            <a:tailEnd/>
          </a:ln>
        </p:spPr>
        <p:txBody>
          <a:bodyPr wrap="none">
            <a:spAutoFit/>
          </a:bodyPr>
          <a:lstStyle/>
          <a:p>
            <a:r>
              <a:rPr lang="en-US" altLang="zh-CN" dirty="0">
                <a:latin typeface="Calibri" pitchFamily="34" charset="0"/>
              </a:rPr>
              <a:t>Soliciting votes…</a:t>
            </a:r>
            <a:endParaRPr lang="zh-CN" altLang="en-US" dirty="0">
              <a:latin typeface="Calibri" pitchFamily="34" charset="0"/>
            </a:endParaRPr>
          </a:p>
        </p:txBody>
      </p:sp>
      <p:cxnSp>
        <p:nvCxnSpPr>
          <p:cNvPr id="27" name="直接箭头连接符 26"/>
          <p:cNvCxnSpPr/>
          <p:nvPr/>
        </p:nvCxnSpPr>
        <p:spPr>
          <a:xfrm>
            <a:off x="3386138" y="2500313"/>
            <a:ext cx="407193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4814888" y="2143125"/>
            <a:ext cx="1416050" cy="369888"/>
          </a:xfrm>
          <a:prstGeom prst="rect">
            <a:avLst/>
          </a:prstGeom>
          <a:noFill/>
          <a:ln w="9525">
            <a:noFill/>
            <a:miter lim="800000"/>
            <a:headEnd/>
            <a:tailEnd/>
          </a:ln>
        </p:spPr>
        <p:txBody>
          <a:bodyPr wrap="none">
            <a:spAutoFit/>
          </a:bodyPr>
          <a:lstStyle/>
          <a:p>
            <a:r>
              <a:rPr lang="en-US" altLang="zh-CN">
                <a:latin typeface="Calibri" pitchFamily="34" charset="0"/>
              </a:rPr>
              <a:t>Can commit?</a:t>
            </a:r>
            <a:endParaRPr lang="zh-CN" altLang="en-US">
              <a:latin typeface="Calibri" pitchFamily="34" charset="0"/>
            </a:endParaRPr>
          </a:p>
        </p:txBody>
      </p:sp>
      <p:cxnSp>
        <p:nvCxnSpPr>
          <p:cNvPr id="31" name="直接箭头连接符 30"/>
          <p:cNvCxnSpPr/>
          <p:nvPr/>
        </p:nvCxnSpPr>
        <p:spPr>
          <a:xfrm>
            <a:off x="3313954" y="2882900"/>
            <a:ext cx="4071966" cy="0"/>
          </a:xfrm>
          <a:prstGeom prst="straightConnector1">
            <a:avLst/>
          </a:prstGeom>
          <a:ln w="19050">
            <a:solidFill>
              <a:schemeClr val="tx1"/>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rrowheads="1"/>
          </p:cNvSpPr>
          <p:nvPr/>
        </p:nvSpPr>
        <p:spPr bwMode="auto">
          <a:xfrm>
            <a:off x="5172075" y="2630488"/>
            <a:ext cx="484188" cy="369887"/>
          </a:xfrm>
          <a:prstGeom prst="rect">
            <a:avLst/>
          </a:prstGeom>
          <a:noFill/>
          <a:ln w="9525">
            <a:noFill/>
            <a:miter lim="800000"/>
            <a:headEnd/>
            <a:tailEnd/>
          </a:ln>
        </p:spPr>
        <p:txBody>
          <a:bodyPr wrap="none">
            <a:spAutoFit/>
          </a:bodyPr>
          <a:lstStyle/>
          <a:p>
            <a:r>
              <a:rPr lang="en-US" altLang="zh-CN">
                <a:latin typeface="Calibri" pitchFamily="34" charset="0"/>
              </a:rPr>
              <a:t>Yes</a:t>
            </a:r>
            <a:endParaRPr lang="zh-CN" altLang="en-US">
              <a:latin typeface="Calibri" pitchFamily="34" charset="0"/>
            </a:endParaRPr>
          </a:p>
        </p:txBody>
      </p:sp>
      <p:sp>
        <p:nvSpPr>
          <p:cNvPr id="19473" name="TextBox 32"/>
          <p:cNvSpPr txBox="1">
            <a:spLocks noChangeArrowheads="1"/>
          </p:cNvSpPr>
          <p:nvPr/>
        </p:nvSpPr>
        <p:spPr bwMode="auto">
          <a:xfrm>
            <a:off x="7599363" y="2916238"/>
            <a:ext cx="858837" cy="369887"/>
          </a:xfrm>
          <a:prstGeom prst="rect">
            <a:avLst/>
          </a:prstGeom>
          <a:noFill/>
          <a:ln w="9525">
            <a:noFill/>
            <a:miter lim="800000"/>
            <a:headEnd/>
            <a:tailEnd/>
          </a:ln>
        </p:spPr>
        <p:txBody>
          <a:bodyPr>
            <a:spAutoFit/>
          </a:bodyPr>
          <a:lstStyle/>
          <a:p>
            <a:r>
              <a:rPr lang="en-US" altLang="zh-CN">
                <a:latin typeface="Calibri" pitchFamily="34" charset="0"/>
              </a:rPr>
              <a:t>Phase1</a:t>
            </a:r>
            <a:endParaRPr lang="zh-CN" altLang="en-US">
              <a:latin typeface="Calibri" pitchFamily="34" charset="0"/>
            </a:endParaRPr>
          </a:p>
        </p:txBody>
      </p:sp>
      <p:sp>
        <p:nvSpPr>
          <p:cNvPr id="19474" name="TextBox 33"/>
          <p:cNvSpPr txBox="1">
            <a:spLocks noChangeArrowheads="1"/>
          </p:cNvSpPr>
          <p:nvPr/>
        </p:nvSpPr>
        <p:spPr bwMode="auto">
          <a:xfrm>
            <a:off x="7600950" y="4429125"/>
            <a:ext cx="857250" cy="369888"/>
          </a:xfrm>
          <a:prstGeom prst="rect">
            <a:avLst/>
          </a:prstGeom>
          <a:noFill/>
          <a:ln w="9525">
            <a:noFill/>
            <a:miter lim="800000"/>
            <a:headEnd/>
            <a:tailEnd/>
          </a:ln>
        </p:spPr>
        <p:txBody>
          <a:bodyPr>
            <a:spAutoFit/>
          </a:bodyPr>
          <a:lstStyle/>
          <a:p>
            <a:r>
              <a:rPr lang="en-US" altLang="zh-CN">
                <a:latin typeface="Calibri" pitchFamily="34" charset="0"/>
              </a:rPr>
              <a:t>Phase2</a:t>
            </a:r>
            <a:endParaRPr lang="zh-CN" altLang="en-US">
              <a:latin typeface="Calibri" pitchFamily="34" charset="0"/>
            </a:endParaRPr>
          </a:p>
        </p:txBody>
      </p:sp>
      <p:sp>
        <p:nvSpPr>
          <p:cNvPr id="19475" name="TextBox 34"/>
          <p:cNvSpPr txBox="1">
            <a:spLocks noChangeArrowheads="1"/>
          </p:cNvSpPr>
          <p:nvPr/>
        </p:nvSpPr>
        <p:spPr bwMode="auto">
          <a:xfrm>
            <a:off x="7600950" y="5929313"/>
            <a:ext cx="857250" cy="369887"/>
          </a:xfrm>
          <a:prstGeom prst="rect">
            <a:avLst/>
          </a:prstGeom>
          <a:noFill/>
          <a:ln w="9525">
            <a:noFill/>
            <a:miter lim="800000"/>
            <a:headEnd/>
            <a:tailEnd/>
          </a:ln>
        </p:spPr>
        <p:txBody>
          <a:bodyPr>
            <a:spAutoFit/>
          </a:bodyPr>
          <a:lstStyle/>
          <a:p>
            <a:r>
              <a:rPr lang="en-US" altLang="zh-CN">
                <a:latin typeface="Calibri" pitchFamily="34" charset="0"/>
              </a:rPr>
              <a:t>Phase3</a:t>
            </a:r>
            <a:endParaRPr lang="zh-CN" altLang="en-US">
              <a:latin typeface="Calibri" pitchFamily="34" charset="0"/>
            </a:endParaRPr>
          </a:p>
        </p:txBody>
      </p:sp>
      <p:cxnSp>
        <p:nvCxnSpPr>
          <p:cNvPr id="36" name="直接箭头连接符 35"/>
          <p:cNvCxnSpPr/>
          <p:nvPr/>
        </p:nvCxnSpPr>
        <p:spPr>
          <a:xfrm>
            <a:off x="3386138" y="4000500"/>
            <a:ext cx="407193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4814888" y="3643313"/>
            <a:ext cx="1263650" cy="369887"/>
          </a:xfrm>
          <a:prstGeom prst="rect">
            <a:avLst/>
          </a:prstGeom>
          <a:noFill/>
          <a:ln w="9525">
            <a:noFill/>
            <a:miter lim="800000"/>
            <a:headEnd/>
            <a:tailEnd/>
          </a:ln>
        </p:spPr>
        <p:txBody>
          <a:bodyPr wrap="none">
            <a:spAutoFit/>
          </a:bodyPr>
          <a:lstStyle/>
          <a:p>
            <a:r>
              <a:rPr lang="en-US" altLang="zh-CN">
                <a:latin typeface="Calibri" pitchFamily="34" charset="0"/>
              </a:rPr>
              <a:t>Pre commit</a:t>
            </a:r>
            <a:endParaRPr lang="zh-CN" altLang="en-US">
              <a:latin typeface="Calibri" pitchFamily="34" charset="0"/>
            </a:endParaRPr>
          </a:p>
        </p:txBody>
      </p:sp>
      <p:cxnSp>
        <p:nvCxnSpPr>
          <p:cNvPr id="41" name="直接箭头连接符 40"/>
          <p:cNvCxnSpPr/>
          <p:nvPr/>
        </p:nvCxnSpPr>
        <p:spPr>
          <a:xfrm>
            <a:off x="3313954" y="4395788"/>
            <a:ext cx="4071966" cy="0"/>
          </a:xfrm>
          <a:prstGeom prst="straightConnector1">
            <a:avLst/>
          </a:prstGeom>
          <a:ln w="19050">
            <a:solidFill>
              <a:schemeClr val="tx1"/>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5172075" y="4143375"/>
            <a:ext cx="558800" cy="369888"/>
          </a:xfrm>
          <a:prstGeom prst="rect">
            <a:avLst/>
          </a:prstGeom>
          <a:noFill/>
          <a:ln w="9525">
            <a:noFill/>
            <a:miter lim="800000"/>
            <a:headEnd/>
            <a:tailEnd/>
          </a:ln>
        </p:spPr>
        <p:txBody>
          <a:bodyPr wrap="none">
            <a:spAutoFit/>
          </a:bodyPr>
          <a:lstStyle/>
          <a:p>
            <a:r>
              <a:rPr lang="en-US" altLang="zh-CN">
                <a:latin typeface="Calibri" pitchFamily="34" charset="0"/>
              </a:rPr>
              <a:t>ACK</a:t>
            </a:r>
            <a:endParaRPr lang="zh-CN" altLang="en-US">
              <a:latin typeface="Calibri" pitchFamily="34" charset="0"/>
            </a:endParaRPr>
          </a:p>
        </p:txBody>
      </p:sp>
      <p:cxnSp>
        <p:nvCxnSpPr>
          <p:cNvPr id="44" name="直接箭头连接符 43"/>
          <p:cNvCxnSpPr/>
          <p:nvPr/>
        </p:nvCxnSpPr>
        <p:spPr>
          <a:xfrm>
            <a:off x="3386138" y="5572125"/>
            <a:ext cx="407193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a:spLocks noChangeArrowheads="1"/>
          </p:cNvSpPr>
          <p:nvPr/>
        </p:nvSpPr>
        <p:spPr bwMode="auto">
          <a:xfrm>
            <a:off x="4881563" y="5214938"/>
            <a:ext cx="1219200" cy="369887"/>
          </a:xfrm>
          <a:prstGeom prst="rect">
            <a:avLst/>
          </a:prstGeom>
          <a:noFill/>
          <a:ln w="9525">
            <a:noFill/>
            <a:miter lim="800000"/>
            <a:headEnd/>
            <a:tailEnd/>
          </a:ln>
        </p:spPr>
        <p:txBody>
          <a:bodyPr wrap="none">
            <a:spAutoFit/>
          </a:bodyPr>
          <a:lstStyle/>
          <a:p>
            <a:r>
              <a:rPr lang="en-US" altLang="zh-CN">
                <a:latin typeface="Calibri" pitchFamily="34" charset="0"/>
              </a:rPr>
              <a:t>Do commit</a:t>
            </a:r>
            <a:endParaRPr lang="zh-CN" altLang="en-US">
              <a:latin typeface="Calibri" pitchFamily="34" charset="0"/>
            </a:endParaRPr>
          </a:p>
        </p:txBody>
      </p:sp>
      <p:cxnSp>
        <p:nvCxnSpPr>
          <p:cNvPr id="46" name="直接箭头连接符 45"/>
          <p:cNvCxnSpPr/>
          <p:nvPr/>
        </p:nvCxnSpPr>
        <p:spPr>
          <a:xfrm>
            <a:off x="3313954" y="5967413"/>
            <a:ext cx="4071966" cy="0"/>
          </a:xfrm>
          <a:prstGeom prst="straightConnector1">
            <a:avLst/>
          </a:prstGeom>
          <a:ln w="19050">
            <a:solidFill>
              <a:schemeClr val="tx1"/>
            </a:solidFill>
            <a:tailEnd type="arrow"/>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4654550" y="5715000"/>
            <a:ext cx="1731963" cy="369888"/>
          </a:xfrm>
          <a:prstGeom prst="rect">
            <a:avLst/>
          </a:prstGeom>
          <a:noFill/>
          <a:ln w="9525">
            <a:noFill/>
            <a:miter lim="800000"/>
            <a:headEnd/>
            <a:tailEnd/>
          </a:ln>
        </p:spPr>
        <p:txBody>
          <a:bodyPr wrap="none">
            <a:spAutoFit/>
          </a:bodyPr>
          <a:lstStyle/>
          <a:p>
            <a:r>
              <a:rPr lang="en-US" altLang="zh-CN">
                <a:latin typeface="Calibri" pitchFamily="34" charset="0"/>
              </a:rPr>
              <a:t>Have committed</a:t>
            </a:r>
            <a:endParaRPr lang="zh-CN" altLang="en-US">
              <a:latin typeface="Calibri" pitchFamily="34" charset="0"/>
            </a:endParaRPr>
          </a:p>
        </p:txBody>
      </p:sp>
      <p:sp>
        <p:nvSpPr>
          <p:cNvPr id="48" name="TextBox 47"/>
          <p:cNvSpPr txBox="1">
            <a:spLocks noChangeArrowheads="1"/>
          </p:cNvSpPr>
          <p:nvPr/>
        </p:nvSpPr>
        <p:spPr bwMode="auto">
          <a:xfrm>
            <a:off x="166688" y="3786188"/>
            <a:ext cx="2209800" cy="646112"/>
          </a:xfrm>
          <a:prstGeom prst="rect">
            <a:avLst/>
          </a:prstGeom>
          <a:noFill/>
          <a:ln w="9525">
            <a:noFill/>
            <a:miter lim="800000"/>
            <a:headEnd/>
            <a:tailEnd/>
          </a:ln>
        </p:spPr>
        <p:txBody>
          <a:bodyPr wrap="none">
            <a:spAutoFit/>
          </a:bodyPr>
          <a:lstStyle/>
          <a:p>
            <a:pPr algn="ctr"/>
            <a:r>
              <a:rPr lang="en-US" altLang="zh-CN">
                <a:latin typeface="Calibri" pitchFamily="34" charset="0"/>
              </a:rPr>
              <a:t>Commit authorized</a:t>
            </a:r>
          </a:p>
          <a:p>
            <a:pPr algn="ctr"/>
            <a:r>
              <a:rPr lang="en-US" altLang="zh-CN">
                <a:latin typeface="Calibri" pitchFamily="34" charset="0"/>
              </a:rPr>
              <a:t>Timeout causes abort</a:t>
            </a:r>
            <a:endParaRPr lang="zh-CN" altLang="en-US">
              <a:latin typeface="Calibri" pitchFamily="34" charset="0"/>
            </a:endParaRPr>
          </a:p>
        </p:txBody>
      </p:sp>
      <p:sp>
        <p:nvSpPr>
          <p:cNvPr id="49" name="TextBox 48"/>
          <p:cNvSpPr txBox="1">
            <a:spLocks noChangeArrowheads="1"/>
          </p:cNvSpPr>
          <p:nvPr/>
        </p:nvSpPr>
        <p:spPr bwMode="auto">
          <a:xfrm>
            <a:off x="166688" y="5357813"/>
            <a:ext cx="2209800" cy="646112"/>
          </a:xfrm>
          <a:prstGeom prst="rect">
            <a:avLst/>
          </a:prstGeom>
          <a:noFill/>
          <a:ln w="9525">
            <a:noFill/>
            <a:miter lim="800000"/>
            <a:headEnd/>
            <a:tailEnd/>
          </a:ln>
        </p:spPr>
        <p:txBody>
          <a:bodyPr wrap="none">
            <a:spAutoFit/>
          </a:bodyPr>
          <a:lstStyle/>
          <a:p>
            <a:pPr algn="ctr"/>
            <a:r>
              <a:rPr lang="en-US" altLang="zh-CN">
                <a:latin typeface="Calibri" pitchFamily="34" charset="0"/>
              </a:rPr>
              <a:t>Finalizing commit</a:t>
            </a:r>
          </a:p>
          <a:p>
            <a:pPr algn="ctr"/>
            <a:r>
              <a:rPr lang="en-US" altLang="zh-CN">
                <a:latin typeface="Calibri" pitchFamily="34" charset="0"/>
              </a:rPr>
              <a:t>Timeout causes abort</a:t>
            </a:r>
            <a:endParaRPr lang="zh-CN" altLang="en-US">
              <a:latin typeface="Calibri" pitchFamily="34" charset="0"/>
            </a:endParaRPr>
          </a:p>
        </p:txBody>
      </p:sp>
      <p:sp>
        <p:nvSpPr>
          <p:cNvPr id="50" name="TextBox 49"/>
          <p:cNvSpPr txBox="1">
            <a:spLocks noChangeArrowheads="1"/>
          </p:cNvSpPr>
          <p:nvPr/>
        </p:nvSpPr>
        <p:spPr bwMode="auto">
          <a:xfrm>
            <a:off x="8529638" y="2357438"/>
            <a:ext cx="2209800" cy="646112"/>
          </a:xfrm>
          <a:prstGeom prst="rect">
            <a:avLst/>
          </a:prstGeom>
          <a:noFill/>
          <a:ln w="9525">
            <a:noFill/>
            <a:miter lim="800000"/>
            <a:headEnd/>
            <a:tailEnd/>
          </a:ln>
        </p:spPr>
        <p:txBody>
          <a:bodyPr wrap="none">
            <a:spAutoFit/>
          </a:bodyPr>
          <a:lstStyle/>
          <a:p>
            <a:pPr algn="ctr"/>
            <a:r>
              <a:rPr lang="en-US" altLang="zh-CN" dirty="0">
                <a:latin typeface="Calibri" pitchFamily="34" charset="0"/>
              </a:rPr>
              <a:t>Uncertain</a:t>
            </a:r>
          </a:p>
          <a:p>
            <a:pPr algn="ctr"/>
            <a:r>
              <a:rPr lang="en-US" altLang="zh-CN" dirty="0">
                <a:latin typeface="Calibri" pitchFamily="34" charset="0"/>
              </a:rPr>
              <a:t>Timeout causes abort</a:t>
            </a:r>
            <a:endParaRPr lang="zh-CN" altLang="en-US" dirty="0">
              <a:latin typeface="Calibri" pitchFamily="34" charset="0"/>
            </a:endParaRPr>
          </a:p>
        </p:txBody>
      </p:sp>
      <p:sp>
        <p:nvSpPr>
          <p:cNvPr id="51" name="TextBox 50"/>
          <p:cNvSpPr txBox="1">
            <a:spLocks noChangeArrowheads="1"/>
          </p:cNvSpPr>
          <p:nvPr/>
        </p:nvSpPr>
        <p:spPr bwMode="auto">
          <a:xfrm>
            <a:off x="8524875" y="3857625"/>
            <a:ext cx="2209800" cy="646113"/>
          </a:xfrm>
          <a:prstGeom prst="rect">
            <a:avLst/>
          </a:prstGeom>
          <a:noFill/>
          <a:ln w="9525">
            <a:noFill/>
            <a:miter lim="800000"/>
            <a:headEnd/>
            <a:tailEnd/>
          </a:ln>
        </p:spPr>
        <p:txBody>
          <a:bodyPr wrap="none">
            <a:spAutoFit/>
          </a:bodyPr>
          <a:lstStyle/>
          <a:p>
            <a:pPr algn="ctr"/>
            <a:r>
              <a:rPr lang="en-US" altLang="zh-CN">
                <a:latin typeface="Calibri" pitchFamily="34" charset="0"/>
              </a:rPr>
              <a:t>Prepared to commit</a:t>
            </a:r>
          </a:p>
          <a:p>
            <a:pPr algn="ctr"/>
            <a:r>
              <a:rPr lang="en-US" altLang="zh-CN">
                <a:latin typeface="Calibri" pitchFamily="34" charset="0"/>
              </a:rPr>
              <a:t>Timeout causes abort</a:t>
            </a:r>
            <a:endParaRPr lang="zh-CN" altLang="en-US">
              <a:latin typeface="Calibri" pitchFamily="34" charset="0"/>
            </a:endParaRPr>
          </a:p>
        </p:txBody>
      </p:sp>
      <p:sp>
        <p:nvSpPr>
          <p:cNvPr id="52" name="TextBox 51"/>
          <p:cNvSpPr txBox="1">
            <a:spLocks noChangeArrowheads="1"/>
          </p:cNvSpPr>
          <p:nvPr/>
        </p:nvSpPr>
        <p:spPr bwMode="auto">
          <a:xfrm>
            <a:off x="9012238" y="5500688"/>
            <a:ext cx="1236662" cy="369887"/>
          </a:xfrm>
          <a:prstGeom prst="rect">
            <a:avLst/>
          </a:prstGeom>
          <a:noFill/>
          <a:ln w="9525">
            <a:noFill/>
            <a:miter lim="800000"/>
            <a:headEnd/>
            <a:tailEnd/>
          </a:ln>
        </p:spPr>
        <p:txBody>
          <a:bodyPr wrap="none">
            <a:spAutoFit/>
          </a:bodyPr>
          <a:lstStyle/>
          <a:p>
            <a:pPr algn="ctr"/>
            <a:r>
              <a:rPr lang="en-US" altLang="zh-CN">
                <a:latin typeface="Calibri" pitchFamily="34" charset="0"/>
              </a:rPr>
              <a:t>Committed</a:t>
            </a:r>
            <a:endParaRPr lang="zh-CN" altLang="en-US">
              <a:latin typeface="Calibri" pitchFamily="34" charset="0"/>
            </a:endParaRPr>
          </a:p>
        </p:txBody>
      </p:sp>
    </p:spTree>
    <p:extLst>
      <p:ext uri="{BB962C8B-B14F-4D97-AF65-F5344CB8AC3E}">
        <p14:creationId xmlns:p14="http://schemas.microsoft.com/office/powerpoint/2010/main" val="273527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2" grpId="0"/>
      <p:bldP spid="37" grpId="0"/>
      <p:bldP spid="42" grpId="0"/>
      <p:bldP spid="45" grpId="0"/>
      <p:bldP spid="47" grpId="0"/>
      <p:bldP spid="48" grpId="0"/>
      <p:bldP spid="49" grpId="0"/>
      <p:bldP spid="50" grpId="0"/>
      <p:bldP spid="51" grpId="0"/>
      <p:bldP spid="5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spcAft>
                <a:spcPts val="0"/>
              </a:spcAft>
              <a:defRPr/>
            </a:pPr>
            <a:r>
              <a:rPr lang="zh-CN" altLang="en-US" dirty="0" smtClean="0"/>
              <a:t>三阶段提交状态转移</a:t>
            </a:r>
            <a:endParaRPr lang="en-US" altLang="zh-CN" dirty="0" smtClean="0"/>
          </a:p>
        </p:txBody>
      </p:sp>
      <p:sp>
        <p:nvSpPr>
          <p:cNvPr id="5" name="内容占位符 4"/>
          <p:cNvSpPr>
            <a:spLocks noGrp="1"/>
          </p:cNvSpPr>
          <p:nvPr>
            <p:ph idx="1"/>
          </p:nvPr>
        </p:nvSpPr>
        <p:spPr>
          <a:ln w="19050">
            <a:no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normAutofit/>
          </a:bodyPr>
          <a:lstStyle/>
          <a:p>
            <a:pPr marL="0" algn="ctr" fontAlgn="auto">
              <a:spcAft>
                <a:spcPts val="0"/>
              </a:spcAft>
              <a:buFont typeface="Arial" pitchFamily="34" charset="0"/>
              <a:buNone/>
              <a:defRPr/>
            </a:pPr>
            <a:endParaRPr lang="zh-CN" altLang="en-US" sz="1800" dirty="0"/>
          </a:p>
        </p:txBody>
      </p:sp>
      <p:cxnSp>
        <p:nvCxnSpPr>
          <p:cNvPr id="8" name="直接连接符 7"/>
          <p:cNvCxnSpPr/>
          <p:nvPr/>
        </p:nvCxnSpPr>
        <p:spPr>
          <a:xfrm>
            <a:off x="5953125" y="1643063"/>
            <a:ext cx="0" cy="45005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2595563" y="1428750"/>
            <a:ext cx="714375" cy="714375"/>
          </a:xfrm>
          <a:prstGeom prst="ellipse">
            <a:avLst/>
          </a:prstGeom>
          <a:solidFill>
            <a:schemeClr val="tx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q1</a:t>
            </a:r>
            <a:endParaRPr lang="zh-CN" altLang="en-US" sz="1600" dirty="0">
              <a:solidFill>
                <a:schemeClr val="tx1"/>
              </a:solidFill>
            </a:endParaRPr>
          </a:p>
        </p:txBody>
      </p:sp>
      <p:sp>
        <p:nvSpPr>
          <p:cNvPr id="11" name="椭圆 10"/>
          <p:cNvSpPr/>
          <p:nvPr/>
        </p:nvSpPr>
        <p:spPr>
          <a:xfrm>
            <a:off x="2595563" y="2928938"/>
            <a:ext cx="714375" cy="714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w1</a:t>
            </a:r>
            <a:endParaRPr lang="zh-CN" altLang="en-US" sz="1600" dirty="0">
              <a:solidFill>
                <a:schemeClr val="tx1"/>
              </a:solidFill>
            </a:endParaRPr>
          </a:p>
        </p:txBody>
      </p:sp>
      <p:sp>
        <p:nvSpPr>
          <p:cNvPr id="12" name="椭圆 11"/>
          <p:cNvSpPr/>
          <p:nvPr/>
        </p:nvSpPr>
        <p:spPr>
          <a:xfrm>
            <a:off x="1524000" y="4143375"/>
            <a:ext cx="714375" cy="714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a:xfrm>
            <a:off x="3595688" y="4143375"/>
            <a:ext cx="714375" cy="714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p1</a:t>
            </a:r>
            <a:endParaRPr lang="zh-CN" altLang="en-US" sz="1600" dirty="0">
              <a:solidFill>
                <a:schemeClr val="tx1"/>
              </a:solidFill>
            </a:endParaRPr>
          </a:p>
        </p:txBody>
      </p:sp>
      <p:sp>
        <p:nvSpPr>
          <p:cNvPr id="16" name="椭圆 15"/>
          <p:cNvSpPr/>
          <p:nvPr/>
        </p:nvSpPr>
        <p:spPr>
          <a:xfrm>
            <a:off x="3595688" y="5786438"/>
            <a:ext cx="714375" cy="714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8" name="直接箭头连接符 17"/>
          <p:cNvCxnSpPr>
            <a:stCxn id="11" idx="3"/>
            <a:endCxn id="12" idx="7"/>
          </p:cNvCxnSpPr>
          <p:nvPr/>
        </p:nvCxnSpPr>
        <p:spPr>
          <a:xfrm flipH="1">
            <a:off x="2133600" y="3538538"/>
            <a:ext cx="566738" cy="7096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5"/>
            <a:endCxn id="15" idx="1"/>
          </p:cNvCxnSpPr>
          <p:nvPr/>
        </p:nvCxnSpPr>
        <p:spPr>
          <a:xfrm>
            <a:off x="3205163" y="3538538"/>
            <a:ext cx="495300" cy="7096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11" idx="3"/>
            <a:endCxn id="12" idx="7"/>
          </p:cNvCxnSpPr>
          <p:nvPr/>
        </p:nvCxnSpPr>
        <p:spPr>
          <a:xfrm rot="5400000">
            <a:off x="2062163" y="3609975"/>
            <a:ext cx="709612" cy="566738"/>
          </a:xfrm>
          <a:prstGeom prst="curvedConnector3">
            <a:avLst>
              <a:gd name="adj1" fmla="val 96277"/>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2595563" y="3786188"/>
            <a:ext cx="422275" cy="369887"/>
          </a:xfrm>
          <a:prstGeom prst="rect">
            <a:avLst/>
          </a:prstGeom>
          <a:noFill/>
          <a:ln w="9525">
            <a:noFill/>
            <a:miter lim="800000"/>
            <a:headEnd/>
            <a:tailEnd/>
          </a:ln>
        </p:spPr>
        <p:txBody>
          <a:bodyPr wrap="none">
            <a:spAutoFit/>
          </a:bodyPr>
          <a:lstStyle/>
          <a:p>
            <a:r>
              <a:rPr lang="en-US" altLang="zh-CN">
                <a:latin typeface="Calibri" pitchFamily="34" charset="0"/>
              </a:rPr>
              <a:t>F,T</a:t>
            </a:r>
            <a:endParaRPr lang="zh-CN" altLang="en-US">
              <a:latin typeface="Calibri" pitchFamily="34" charset="0"/>
            </a:endParaRPr>
          </a:p>
        </p:txBody>
      </p:sp>
      <p:cxnSp>
        <p:nvCxnSpPr>
          <p:cNvPr id="45" name="直接箭头连接符 44"/>
          <p:cNvCxnSpPr>
            <a:stCxn id="10" idx="3"/>
            <a:endCxn id="12" idx="7"/>
          </p:cNvCxnSpPr>
          <p:nvPr/>
        </p:nvCxnSpPr>
        <p:spPr>
          <a:xfrm flipH="1">
            <a:off x="2133600" y="2038350"/>
            <a:ext cx="566738" cy="22098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2101850" y="2286000"/>
            <a:ext cx="422275" cy="369888"/>
          </a:xfrm>
          <a:prstGeom prst="rect">
            <a:avLst/>
          </a:prstGeom>
          <a:noFill/>
          <a:ln w="9525">
            <a:noFill/>
            <a:miter lim="800000"/>
            <a:headEnd/>
            <a:tailEnd/>
          </a:ln>
        </p:spPr>
        <p:txBody>
          <a:bodyPr wrap="none">
            <a:spAutoFit/>
          </a:bodyPr>
          <a:lstStyle/>
          <a:p>
            <a:r>
              <a:rPr lang="en-US" altLang="zh-CN">
                <a:latin typeface="Calibri" pitchFamily="34" charset="0"/>
              </a:rPr>
              <a:t>F,T</a:t>
            </a:r>
            <a:endParaRPr lang="zh-CN" altLang="en-US">
              <a:latin typeface="Calibri" pitchFamily="34" charset="0"/>
            </a:endParaRPr>
          </a:p>
        </p:txBody>
      </p:sp>
      <p:sp>
        <p:nvSpPr>
          <p:cNvPr id="54" name="椭圆 53"/>
          <p:cNvSpPr/>
          <p:nvPr/>
        </p:nvSpPr>
        <p:spPr>
          <a:xfrm>
            <a:off x="1595438" y="4214813"/>
            <a:ext cx="571500" cy="5715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a1</a:t>
            </a:r>
            <a:endParaRPr lang="zh-CN" altLang="en-US" sz="1600" dirty="0">
              <a:solidFill>
                <a:schemeClr val="tx1"/>
              </a:solidFill>
            </a:endParaRPr>
          </a:p>
        </p:txBody>
      </p:sp>
      <p:cxnSp>
        <p:nvCxnSpPr>
          <p:cNvPr id="59" name="直接箭头连接符 58"/>
          <p:cNvCxnSpPr>
            <a:stCxn id="10" idx="4"/>
            <a:endCxn id="11" idx="0"/>
          </p:cNvCxnSpPr>
          <p:nvPr/>
        </p:nvCxnSpPr>
        <p:spPr>
          <a:xfrm>
            <a:off x="2952750" y="2143125"/>
            <a:ext cx="0" cy="7858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a:spLocks noChangeArrowheads="1"/>
          </p:cNvSpPr>
          <p:nvPr/>
        </p:nvSpPr>
        <p:spPr bwMode="auto">
          <a:xfrm>
            <a:off x="3086100" y="2273300"/>
            <a:ext cx="2009775"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Commit_Request msg</a:t>
            </a:r>
          </a:p>
          <a:p>
            <a:pPr algn="ctr"/>
            <a:r>
              <a:rPr lang="en-US" altLang="zh-CN" sz="1600">
                <a:latin typeface="Calibri" pitchFamily="34" charset="0"/>
              </a:rPr>
              <a:t>Sent to all cohorts</a:t>
            </a:r>
            <a:endParaRPr lang="zh-CN" altLang="en-US" sz="1600">
              <a:latin typeface="Calibri" pitchFamily="34" charset="0"/>
            </a:endParaRPr>
          </a:p>
        </p:txBody>
      </p:sp>
      <p:sp>
        <p:nvSpPr>
          <p:cNvPr id="63" name="TextBox 62"/>
          <p:cNvSpPr txBox="1">
            <a:spLocks noChangeArrowheads="1"/>
          </p:cNvSpPr>
          <p:nvPr/>
        </p:nvSpPr>
        <p:spPr bwMode="auto">
          <a:xfrm>
            <a:off x="3524250" y="3143250"/>
            <a:ext cx="1697038" cy="338138"/>
          </a:xfrm>
          <a:prstGeom prst="rect">
            <a:avLst/>
          </a:prstGeom>
          <a:noFill/>
          <a:ln w="9525">
            <a:noFill/>
            <a:miter lim="800000"/>
            <a:headEnd/>
            <a:tailEnd/>
          </a:ln>
        </p:spPr>
        <p:txBody>
          <a:bodyPr wrap="none">
            <a:spAutoFit/>
          </a:bodyPr>
          <a:lstStyle/>
          <a:p>
            <a:pPr algn="ctr"/>
            <a:r>
              <a:rPr lang="en-US" altLang="zh-CN" sz="1600">
                <a:latin typeface="Calibri" pitchFamily="34" charset="0"/>
              </a:rPr>
              <a:t>All cohorts agreed</a:t>
            </a:r>
            <a:endParaRPr lang="zh-CN" altLang="en-US" sz="1600">
              <a:latin typeface="Calibri" pitchFamily="34" charset="0"/>
            </a:endParaRPr>
          </a:p>
        </p:txBody>
      </p:sp>
      <p:cxnSp>
        <p:nvCxnSpPr>
          <p:cNvPr id="65" name="直接连接符 64"/>
          <p:cNvCxnSpPr/>
          <p:nvPr/>
        </p:nvCxnSpPr>
        <p:spPr>
          <a:xfrm>
            <a:off x="3452813" y="3500438"/>
            <a:ext cx="17859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a:spLocks noChangeArrowheads="1"/>
          </p:cNvSpPr>
          <p:nvPr/>
        </p:nvSpPr>
        <p:spPr bwMode="auto">
          <a:xfrm>
            <a:off x="3530600" y="3487738"/>
            <a:ext cx="1684338"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Send Prepare msg</a:t>
            </a:r>
          </a:p>
          <a:p>
            <a:pPr algn="ctr"/>
            <a:r>
              <a:rPr lang="en-US" altLang="zh-CN" sz="1600">
                <a:latin typeface="Calibri" pitchFamily="34" charset="0"/>
              </a:rPr>
              <a:t>to all cohorts</a:t>
            </a:r>
            <a:endParaRPr lang="zh-CN" altLang="en-US" sz="1600">
              <a:latin typeface="Calibri" pitchFamily="34" charset="0"/>
            </a:endParaRPr>
          </a:p>
        </p:txBody>
      </p:sp>
      <p:cxnSp>
        <p:nvCxnSpPr>
          <p:cNvPr id="72" name="直接箭头连接符 71"/>
          <p:cNvCxnSpPr>
            <a:stCxn id="15" idx="4"/>
            <a:endCxn id="16" idx="0"/>
          </p:cNvCxnSpPr>
          <p:nvPr/>
        </p:nvCxnSpPr>
        <p:spPr>
          <a:xfrm>
            <a:off x="3952875" y="4857750"/>
            <a:ext cx="0" cy="9286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a:spLocks noChangeArrowheads="1"/>
          </p:cNvSpPr>
          <p:nvPr/>
        </p:nvSpPr>
        <p:spPr bwMode="auto">
          <a:xfrm>
            <a:off x="4229100" y="4643438"/>
            <a:ext cx="1287463"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All cohorts</a:t>
            </a:r>
          </a:p>
          <a:p>
            <a:pPr algn="ctr"/>
            <a:r>
              <a:rPr lang="en-US" altLang="zh-CN" sz="1600">
                <a:latin typeface="Calibri" pitchFamily="34" charset="0"/>
              </a:rPr>
              <a:t>Sent Ack msg</a:t>
            </a:r>
            <a:endParaRPr lang="zh-CN" altLang="en-US" sz="1600">
              <a:latin typeface="Calibri" pitchFamily="34" charset="0"/>
            </a:endParaRPr>
          </a:p>
        </p:txBody>
      </p:sp>
      <p:cxnSp>
        <p:nvCxnSpPr>
          <p:cNvPr id="76" name="直接连接符 75"/>
          <p:cNvCxnSpPr/>
          <p:nvPr/>
        </p:nvCxnSpPr>
        <p:spPr>
          <a:xfrm>
            <a:off x="3952875" y="5214938"/>
            <a:ext cx="17859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a:spLocks noChangeArrowheads="1"/>
          </p:cNvSpPr>
          <p:nvPr/>
        </p:nvSpPr>
        <p:spPr bwMode="auto">
          <a:xfrm>
            <a:off x="4024313" y="5214938"/>
            <a:ext cx="1662112"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Send Commit</a:t>
            </a:r>
          </a:p>
          <a:p>
            <a:pPr algn="ctr"/>
            <a:r>
              <a:rPr lang="en-US" altLang="zh-CN" sz="1600">
                <a:latin typeface="Calibri" pitchFamily="34" charset="0"/>
              </a:rPr>
              <a:t>msg to all cohorts</a:t>
            </a:r>
            <a:endParaRPr lang="zh-CN" altLang="en-US" sz="1600">
              <a:latin typeface="Calibri" pitchFamily="34" charset="0"/>
            </a:endParaRPr>
          </a:p>
        </p:txBody>
      </p:sp>
      <p:cxnSp>
        <p:nvCxnSpPr>
          <p:cNvPr id="80" name="直接箭头连接符 79"/>
          <p:cNvCxnSpPr>
            <a:stCxn id="15" idx="2"/>
            <a:endCxn id="12" idx="6"/>
          </p:cNvCxnSpPr>
          <p:nvPr/>
        </p:nvCxnSpPr>
        <p:spPr>
          <a:xfrm flipH="1">
            <a:off x="2238375" y="4500563"/>
            <a:ext cx="1357313" cy="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3667125" y="5857875"/>
            <a:ext cx="571500" cy="5715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c1</a:t>
            </a:r>
            <a:endParaRPr lang="zh-CN" altLang="en-US" sz="1600" dirty="0">
              <a:solidFill>
                <a:schemeClr val="tx1"/>
              </a:solidFill>
            </a:endParaRPr>
          </a:p>
        </p:txBody>
      </p:sp>
      <p:sp>
        <p:nvSpPr>
          <p:cNvPr id="106" name="TextBox 105"/>
          <p:cNvSpPr txBox="1">
            <a:spLocks noChangeArrowheads="1"/>
          </p:cNvSpPr>
          <p:nvPr/>
        </p:nvSpPr>
        <p:spPr bwMode="auto">
          <a:xfrm>
            <a:off x="3387725" y="5143500"/>
            <a:ext cx="422275" cy="369888"/>
          </a:xfrm>
          <a:prstGeom prst="rect">
            <a:avLst/>
          </a:prstGeom>
          <a:noFill/>
          <a:ln w="9525">
            <a:noFill/>
            <a:miter lim="800000"/>
            <a:headEnd/>
            <a:tailEnd/>
          </a:ln>
        </p:spPr>
        <p:txBody>
          <a:bodyPr>
            <a:spAutoFit/>
          </a:bodyPr>
          <a:lstStyle/>
          <a:p>
            <a:r>
              <a:rPr lang="en-US" altLang="zh-CN">
                <a:latin typeface="Calibri" pitchFamily="34" charset="0"/>
              </a:rPr>
              <a:t>F</a:t>
            </a:r>
            <a:endParaRPr lang="zh-CN" altLang="en-US">
              <a:latin typeface="Calibri" pitchFamily="34" charset="0"/>
            </a:endParaRPr>
          </a:p>
        </p:txBody>
      </p:sp>
      <p:sp>
        <p:nvSpPr>
          <p:cNvPr id="118" name="任意多边形 117"/>
          <p:cNvSpPr/>
          <p:nvPr/>
        </p:nvSpPr>
        <p:spPr>
          <a:xfrm>
            <a:off x="3606800" y="4852988"/>
            <a:ext cx="355600" cy="974725"/>
          </a:xfrm>
          <a:custGeom>
            <a:avLst/>
            <a:gdLst>
              <a:gd name="connsiteX0" fmla="*/ 332154 w 355600"/>
              <a:gd name="connsiteY0" fmla="*/ 0 h 974969"/>
              <a:gd name="connsiteX1" fmla="*/ 3908 w 355600"/>
              <a:gd name="connsiteY1" fmla="*/ 480646 h 974969"/>
              <a:gd name="connsiteX2" fmla="*/ 355600 w 355600"/>
              <a:gd name="connsiteY2" fmla="*/ 937846 h 974969"/>
            </a:gdLst>
            <a:ahLst/>
            <a:cxnLst>
              <a:cxn ang="0">
                <a:pos x="connsiteX0" y="connsiteY0"/>
              </a:cxn>
              <a:cxn ang="0">
                <a:pos x="connsiteX1" y="connsiteY1"/>
              </a:cxn>
              <a:cxn ang="0">
                <a:pos x="connsiteX2" y="connsiteY2"/>
              </a:cxn>
            </a:cxnLst>
            <a:rect l="l" t="t" r="r" b="b"/>
            <a:pathLst>
              <a:path w="355600" h="974969">
                <a:moveTo>
                  <a:pt x="332154" y="0"/>
                </a:moveTo>
                <a:cubicBezTo>
                  <a:pt x="166077" y="162169"/>
                  <a:pt x="0" y="324338"/>
                  <a:pt x="3908" y="480646"/>
                </a:cubicBezTo>
                <a:cubicBezTo>
                  <a:pt x="7816" y="636954"/>
                  <a:pt x="207108" y="974969"/>
                  <a:pt x="355600" y="937846"/>
                </a:cubicBezTo>
              </a:path>
            </a:pathLst>
          </a:custGeom>
          <a:ln w="19050">
            <a:prstDash val="dash"/>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9" name="TextBox 118"/>
          <p:cNvSpPr txBox="1">
            <a:spLocks noChangeArrowheads="1"/>
          </p:cNvSpPr>
          <p:nvPr/>
        </p:nvSpPr>
        <p:spPr bwMode="auto">
          <a:xfrm>
            <a:off x="2809875" y="4202113"/>
            <a:ext cx="296863" cy="369887"/>
          </a:xfrm>
          <a:prstGeom prst="rect">
            <a:avLst/>
          </a:prstGeom>
          <a:noFill/>
          <a:ln w="9525">
            <a:noFill/>
            <a:miter lim="800000"/>
            <a:headEnd/>
            <a:tailEnd/>
          </a:ln>
        </p:spPr>
        <p:txBody>
          <a:bodyPr wrap="none">
            <a:spAutoFit/>
          </a:bodyPr>
          <a:lstStyle/>
          <a:p>
            <a:r>
              <a:rPr lang="en-US" altLang="zh-CN">
                <a:latin typeface="Calibri" pitchFamily="34" charset="0"/>
              </a:rPr>
              <a:t>T</a:t>
            </a:r>
            <a:endParaRPr lang="zh-CN" altLang="en-US">
              <a:latin typeface="Calibri" pitchFamily="34" charset="0"/>
            </a:endParaRPr>
          </a:p>
        </p:txBody>
      </p:sp>
      <p:sp>
        <p:nvSpPr>
          <p:cNvPr id="121" name="TextBox 120"/>
          <p:cNvSpPr txBox="1">
            <a:spLocks noChangeArrowheads="1"/>
          </p:cNvSpPr>
          <p:nvPr/>
        </p:nvSpPr>
        <p:spPr bwMode="auto">
          <a:xfrm>
            <a:off x="2449513" y="4456113"/>
            <a:ext cx="1074737" cy="830262"/>
          </a:xfrm>
          <a:prstGeom prst="rect">
            <a:avLst/>
          </a:prstGeom>
          <a:noFill/>
          <a:ln w="9525">
            <a:noFill/>
            <a:miter lim="800000"/>
            <a:headEnd/>
            <a:tailEnd/>
          </a:ln>
        </p:spPr>
        <p:txBody>
          <a:bodyPr wrap="none">
            <a:spAutoFit/>
          </a:bodyPr>
          <a:lstStyle/>
          <a:p>
            <a:pPr algn="ctr"/>
            <a:r>
              <a:rPr lang="en-US" altLang="zh-CN" sz="1600">
                <a:latin typeface="Calibri" pitchFamily="34" charset="0"/>
              </a:rPr>
              <a:t>Abort msg</a:t>
            </a:r>
          </a:p>
          <a:p>
            <a:pPr algn="ctr"/>
            <a:r>
              <a:rPr lang="en-US" altLang="zh-CN" sz="1600">
                <a:latin typeface="Calibri" pitchFamily="34" charset="0"/>
              </a:rPr>
              <a:t>Sent to </a:t>
            </a:r>
          </a:p>
          <a:p>
            <a:pPr algn="ctr"/>
            <a:r>
              <a:rPr lang="en-US" altLang="zh-CN" sz="1600">
                <a:latin typeface="Calibri" pitchFamily="34" charset="0"/>
              </a:rPr>
              <a:t>All cohorts</a:t>
            </a:r>
            <a:endParaRPr lang="zh-CN" altLang="en-US" sz="1600">
              <a:latin typeface="Calibri" pitchFamily="34" charset="0"/>
            </a:endParaRPr>
          </a:p>
        </p:txBody>
      </p:sp>
      <p:sp>
        <p:nvSpPr>
          <p:cNvPr id="122" name="TextBox 121"/>
          <p:cNvSpPr txBox="1">
            <a:spLocks noChangeArrowheads="1"/>
          </p:cNvSpPr>
          <p:nvPr/>
        </p:nvSpPr>
        <p:spPr bwMode="auto">
          <a:xfrm>
            <a:off x="346075" y="2571750"/>
            <a:ext cx="2052638"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One or more cohort(s)</a:t>
            </a:r>
          </a:p>
          <a:p>
            <a:pPr algn="ctr"/>
            <a:r>
              <a:rPr lang="en-US" altLang="zh-CN" sz="1600">
                <a:latin typeface="Calibri" pitchFamily="34" charset="0"/>
              </a:rPr>
              <a:t>Replied abort</a:t>
            </a:r>
            <a:endParaRPr lang="zh-CN" altLang="en-US" sz="1600">
              <a:latin typeface="Calibri" pitchFamily="34" charset="0"/>
            </a:endParaRPr>
          </a:p>
        </p:txBody>
      </p:sp>
      <p:sp>
        <p:nvSpPr>
          <p:cNvPr id="123" name="TextBox 122"/>
          <p:cNvSpPr txBox="1">
            <a:spLocks noChangeArrowheads="1"/>
          </p:cNvSpPr>
          <p:nvPr/>
        </p:nvSpPr>
        <p:spPr bwMode="auto">
          <a:xfrm>
            <a:off x="646113" y="3130550"/>
            <a:ext cx="1450975"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Abort msg sent</a:t>
            </a:r>
          </a:p>
          <a:p>
            <a:pPr algn="ctr"/>
            <a:r>
              <a:rPr lang="en-US" altLang="zh-CN" sz="1600">
                <a:latin typeface="Calibri" pitchFamily="34" charset="0"/>
              </a:rPr>
              <a:t>To all cohorts</a:t>
            </a:r>
            <a:endParaRPr lang="zh-CN" altLang="en-US" sz="1600">
              <a:latin typeface="Calibri" pitchFamily="34" charset="0"/>
            </a:endParaRPr>
          </a:p>
        </p:txBody>
      </p:sp>
      <p:cxnSp>
        <p:nvCxnSpPr>
          <p:cNvPr id="126" name="直接连接符 125"/>
          <p:cNvCxnSpPr/>
          <p:nvPr/>
        </p:nvCxnSpPr>
        <p:spPr>
          <a:xfrm>
            <a:off x="523875" y="3143250"/>
            <a:ext cx="17859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a:spLocks noChangeArrowheads="1"/>
          </p:cNvSpPr>
          <p:nvPr/>
        </p:nvSpPr>
        <p:spPr bwMode="auto">
          <a:xfrm>
            <a:off x="2238375" y="1000125"/>
            <a:ext cx="1462088" cy="400050"/>
          </a:xfrm>
          <a:prstGeom prst="rect">
            <a:avLst/>
          </a:prstGeom>
          <a:noFill/>
          <a:ln w="9525">
            <a:noFill/>
            <a:miter lim="800000"/>
            <a:headEnd/>
            <a:tailEnd/>
          </a:ln>
        </p:spPr>
        <p:txBody>
          <a:bodyPr wrap="none">
            <a:spAutoFit/>
          </a:bodyPr>
          <a:lstStyle/>
          <a:p>
            <a:r>
              <a:rPr lang="en-US" altLang="zh-CN" sz="2000" b="1">
                <a:latin typeface="Calibri" pitchFamily="34" charset="0"/>
              </a:rPr>
              <a:t>Coordinator</a:t>
            </a:r>
            <a:endParaRPr lang="zh-CN" altLang="en-US" sz="2000" b="1">
              <a:latin typeface="Calibri" pitchFamily="34" charset="0"/>
            </a:endParaRPr>
          </a:p>
        </p:txBody>
      </p:sp>
      <p:sp>
        <p:nvSpPr>
          <p:cNvPr id="129" name="TextBox 128"/>
          <p:cNvSpPr txBox="1">
            <a:spLocks noChangeArrowheads="1"/>
          </p:cNvSpPr>
          <p:nvPr/>
        </p:nvSpPr>
        <p:spPr bwMode="auto">
          <a:xfrm>
            <a:off x="7656513" y="1000125"/>
            <a:ext cx="2154237" cy="400050"/>
          </a:xfrm>
          <a:prstGeom prst="rect">
            <a:avLst/>
          </a:prstGeom>
          <a:noFill/>
          <a:ln w="9525">
            <a:noFill/>
            <a:miter lim="800000"/>
            <a:headEnd/>
            <a:tailEnd/>
          </a:ln>
        </p:spPr>
        <p:txBody>
          <a:bodyPr wrap="none">
            <a:spAutoFit/>
          </a:bodyPr>
          <a:lstStyle/>
          <a:p>
            <a:r>
              <a:rPr lang="en-US" altLang="zh-CN" sz="2000" b="1">
                <a:latin typeface="Calibri" pitchFamily="34" charset="0"/>
              </a:rPr>
              <a:t>Cohort i (i=2,3,…n)</a:t>
            </a:r>
            <a:endParaRPr lang="zh-CN" altLang="en-US" sz="2000" b="1">
              <a:latin typeface="Calibri" pitchFamily="34" charset="0"/>
            </a:endParaRPr>
          </a:p>
        </p:txBody>
      </p:sp>
      <p:sp>
        <p:nvSpPr>
          <p:cNvPr id="134" name="椭圆 133"/>
          <p:cNvSpPr/>
          <p:nvPr/>
        </p:nvSpPr>
        <p:spPr>
          <a:xfrm>
            <a:off x="8304213" y="1500188"/>
            <a:ext cx="714375" cy="714375"/>
          </a:xfrm>
          <a:prstGeom prst="ellipse">
            <a:avLst/>
          </a:prstGeom>
          <a:solidFill>
            <a:schemeClr val="tx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err="1">
                <a:solidFill>
                  <a:schemeClr val="tx1"/>
                </a:solidFill>
              </a:rPr>
              <a:t>qi</a:t>
            </a:r>
            <a:endParaRPr lang="zh-CN" altLang="en-US" sz="1600" dirty="0">
              <a:solidFill>
                <a:schemeClr val="tx1"/>
              </a:solidFill>
            </a:endParaRPr>
          </a:p>
        </p:txBody>
      </p:sp>
      <p:sp>
        <p:nvSpPr>
          <p:cNvPr id="136" name="椭圆 135"/>
          <p:cNvSpPr/>
          <p:nvPr/>
        </p:nvSpPr>
        <p:spPr>
          <a:xfrm>
            <a:off x="9382125" y="2714625"/>
            <a:ext cx="714375" cy="714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40" name="直接箭头连接符 139"/>
          <p:cNvCxnSpPr>
            <a:stCxn id="134" idx="5"/>
            <a:endCxn id="136" idx="1"/>
          </p:cNvCxnSpPr>
          <p:nvPr/>
        </p:nvCxnSpPr>
        <p:spPr>
          <a:xfrm>
            <a:off x="8913813" y="2109788"/>
            <a:ext cx="573087" cy="7096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a:spLocks noChangeArrowheads="1"/>
          </p:cNvSpPr>
          <p:nvPr/>
        </p:nvSpPr>
        <p:spPr bwMode="auto">
          <a:xfrm>
            <a:off x="8524875" y="2286000"/>
            <a:ext cx="422275" cy="369888"/>
          </a:xfrm>
          <a:prstGeom prst="rect">
            <a:avLst/>
          </a:prstGeom>
          <a:noFill/>
          <a:ln w="9525">
            <a:noFill/>
            <a:miter lim="800000"/>
            <a:headEnd/>
            <a:tailEnd/>
          </a:ln>
        </p:spPr>
        <p:txBody>
          <a:bodyPr wrap="none">
            <a:spAutoFit/>
          </a:bodyPr>
          <a:lstStyle/>
          <a:p>
            <a:r>
              <a:rPr lang="en-US" altLang="zh-CN">
                <a:latin typeface="Calibri" pitchFamily="34" charset="0"/>
              </a:rPr>
              <a:t>F,T</a:t>
            </a:r>
            <a:endParaRPr lang="zh-CN" altLang="en-US">
              <a:latin typeface="Calibri" pitchFamily="34" charset="0"/>
            </a:endParaRPr>
          </a:p>
        </p:txBody>
      </p:sp>
      <p:sp>
        <p:nvSpPr>
          <p:cNvPr id="145" name="椭圆 144"/>
          <p:cNvSpPr/>
          <p:nvPr/>
        </p:nvSpPr>
        <p:spPr>
          <a:xfrm>
            <a:off x="9453563" y="2786063"/>
            <a:ext cx="571500" cy="5715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err="1">
                <a:solidFill>
                  <a:schemeClr val="tx1"/>
                </a:solidFill>
              </a:rPr>
              <a:t>ai</a:t>
            </a:r>
            <a:endParaRPr lang="zh-CN" altLang="en-US" sz="1600" dirty="0">
              <a:solidFill>
                <a:schemeClr val="tx1"/>
              </a:solidFill>
            </a:endParaRPr>
          </a:p>
        </p:txBody>
      </p:sp>
      <p:cxnSp>
        <p:nvCxnSpPr>
          <p:cNvPr id="146" name="直接箭头连接符 145"/>
          <p:cNvCxnSpPr>
            <a:stCxn id="134" idx="3"/>
            <a:endCxn id="175" idx="0"/>
          </p:cNvCxnSpPr>
          <p:nvPr/>
        </p:nvCxnSpPr>
        <p:spPr>
          <a:xfrm flipH="1">
            <a:off x="7739063" y="2109788"/>
            <a:ext cx="669925" cy="6048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a:spLocks noChangeArrowheads="1"/>
          </p:cNvSpPr>
          <p:nvPr/>
        </p:nvSpPr>
        <p:spPr bwMode="auto">
          <a:xfrm>
            <a:off x="8794750" y="3916363"/>
            <a:ext cx="1801813"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Abort msg received</a:t>
            </a:r>
          </a:p>
          <a:p>
            <a:pPr algn="ctr"/>
            <a:r>
              <a:rPr lang="en-US" altLang="zh-CN" sz="1600">
                <a:latin typeface="Calibri" pitchFamily="34" charset="0"/>
              </a:rPr>
              <a:t>from Coordinator</a:t>
            </a:r>
            <a:endParaRPr lang="zh-CN" altLang="en-US" sz="1600">
              <a:latin typeface="Calibri" pitchFamily="34" charset="0"/>
            </a:endParaRPr>
          </a:p>
        </p:txBody>
      </p:sp>
      <p:sp>
        <p:nvSpPr>
          <p:cNvPr id="161" name="TextBox 160"/>
          <p:cNvSpPr txBox="1">
            <a:spLocks noChangeArrowheads="1"/>
          </p:cNvSpPr>
          <p:nvPr/>
        </p:nvSpPr>
        <p:spPr bwMode="auto">
          <a:xfrm>
            <a:off x="6438900" y="1544638"/>
            <a:ext cx="1622425" cy="585787"/>
          </a:xfrm>
          <a:prstGeom prst="rect">
            <a:avLst/>
          </a:prstGeom>
          <a:noFill/>
          <a:ln w="9525">
            <a:noFill/>
            <a:miter lim="800000"/>
            <a:headEnd/>
            <a:tailEnd/>
          </a:ln>
        </p:spPr>
        <p:txBody>
          <a:bodyPr wrap="none">
            <a:spAutoFit/>
          </a:bodyPr>
          <a:lstStyle/>
          <a:p>
            <a:pPr algn="ctr"/>
            <a:r>
              <a:rPr lang="en-US" altLang="zh-CN" sz="1600">
                <a:latin typeface="Calibri" pitchFamily="34" charset="0"/>
              </a:rPr>
              <a:t>Commit_Request</a:t>
            </a:r>
          </a:p>
          <a:p>
            <a:pPr algn="ctr"/>
            <a:r>
              <a:rPr lang="en-US" altLang="zh-CN" sz="1600">
                <a:latin typeface="Calibri" pitchFamily="34" charset="0"/>
              </a:rPr>
              <a:t>msg received</a:t>
            </a:r>
            <a:endParaRPr lang="zh-CN" altLang="en-US" sz="1600">
              <a:latin typeface="Calibri" pitchFamily="34" charset="0"/>
            </a:endParaRPr>
          </a:p>
        </p:txBody>
      </p:sp>
      <p:sp>
        <p:nvSpPr>
          <p:cNvPr id="162" name="TextBox 161"/>
          <p:cNvSpPr txBox="1">
            <a:spLocks noChangeArrowheads="1"/>
          </p:cNvSpPr>
          <p:nvPr/>
        </p:nvSpPr>
        <p:spPr bwMode="auto">
          <a:xfrm>
            <a:off x="6464300" y="2058988"/>
            <a:ext cx="1571625"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Agreed msg sent</a:t>
            </a:r>
          </a:p>
          <a:p>
            <a:pPr algn="ctr"/>
            <a:r>
              <a:rPr lang="en-US" altLang="zh-CN" sz="1600">
                <a:latin typeface="Calibri" pitchFamily="34" charset="0"/>
              </a:rPr>
              <a:t>To Coordinator</a:t>
            </a:r>
            <a:endParaRPr lang="zh-CN" altLang="en-US" sz="1600">
              <a:latin typeface="Calibri" pitchFamily="34" charset="0"/>
            </a:endParaRPr>
          </a:p>
        </p:txBody>
      </p:sp>
      <p:cxnSp>
        <p:nvCxnSpPr>
          <p:cNvPr id="163" name="直接连接符 162"/>
          <p:cNvCxnSpPr/>
          <p:nvPr/>
        </p:nvCxnSpPr>
        <p:spPr>
          <a:xfrm>
            <a:off x="6310313" y="2130425"/>
            <a:ext cx="17859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7381875" y="2714625"/>
            <a:ext cx="714375" cy="714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err="1">
                <a:solidFill>
                  <a:schemeClr val="tx1"/>
                </a:solidFill>
              </a:rPr>
              <a:t>wi</a:t>
            </a:r>
            <a:endParaRPr lang="zh-CN" altLang="en-US" sz="1600" dirty="0">
              <a:solidFill>
                <a:schemeClr val="tx1"/>
              </a:solidFill>
            </a:endParaRPr>
          </a:p>
        </p:txBody>
      </p:sp>
      <p:sp>
        <p:nvSpPr>
          <p:cNvPr id="183" name="任意多边形 182"/>
          <p:cNvSpPr/>
          <p:nvPr/>
        </p:nvSpPr>
        <p:spPr>
          <a:xfrm>
            <a:off x="8872538" y="2122488"/>
            <a:ext cx="587375" cy="788987"/>
          </a:xfrm>
          <a:custGeom>
            <a:avLst/>
            <a:gdLst>
              <a:gd name="connsiteX0" fmla="*/ 13676 w 588107"/>
              <a:gd name="connsiteY0" fmla="*/ 0 h 789354"/>
              <a:gd name="connsiteX1" fmla="*/ 95738 w 588107"/>
              <a:gd name="connsiteY1" fmla="*/ 457200 h 789354"/>
              <a:gd name="connsiteX2" fmla="*/ 588107 w 588107"/>
              <a:gd name="connsiteY2" fmla="*/ 715108 h 789354"/>
            </a:gdLst>
            <a:ahLst/>
            <a:cxnLst>
              <a:cxn ang="0">
                <a:pos x="connsiteX0" y="connsiteY0"/>
              </a:cxn>
              <a:cxn ang="0">
                <a:pos x="connsiteX1" y="connsiteY1"/>
              </a:cxn>
              <a:cxn ang="0">
                <a:pos x="connsiteX2" y="connsiteY2"/>
              </a:cxn>
            </a:cxnLst>
            <a:rect l="l" t="t" r="r" b="b"/>
            <a:pathLst>
              <a:path w="588107" h="789354">
                <a:moveTo>
                  <a:pt x="13676" y="0"/>
                </a:moveTo>
                <a:cubicBezTo>
                  <a:pt x="6838" y="169007"/>
                  <a:pt x="0" y="338015"/>
                  <a:pt x="95738" y="457200"/>
                </a:cubicBezTo>
                <a:cubicBezTo>
                  <a:pt x="191477" y="576385"/>
                  <a:pt x="404446" y="789354"/>
                  <a:pt x="588107" y="715108"/>
                </a:cubicBezTo>
              </a:path>
            </a:pathLst>
          </a:custGeom>
          <a:ln w="19050">
            <a:prstDash val="dash"/>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88" name="TextBox 187"/>
          <p:cNvSpPr txBox="1">
            <a:spLocks noChangeArrowheads="1"/>
          </p:cNvSpPr>
          <p:nvPr/>
        </p:nvSpPr>
        <p:spPr bwMode="auto">
          <a:xfrm>
            <a:off x="9188450" y="1571625"/>
            <a:ext cx="1622425"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Commit_Request</a:t>
            </a:r>
          </a:p>
          <a:p>
            <a:pPr algn="ctr"/>
            <a:r>
              <a:rPr lang="en-US" altLang="zh-CN" sz="1600">
                <a:latin typeface="Calibri" pitchFamily="34" charset="0"/>
              </a:rPr>
              <a:t>msg received</a:t>
            </a:r>
            <a:endParaRPr lang="zh-CN" altLang="en-US" sz="1600">
              <a:latin typeface="Calibri" pitchFamily="34" charset="0"/>
            </a:endParaRPr>
          </a:p>
        </p:txBody>
      </p:sp>
      <p:sp>
        <p:nvSpPr>
          <p:cNvPr id="189" name="TextBox 188"/>
          <p:cNvSpPr txBox="1">
            <a:spLocks noChangeArrowheads="1"/>
          </p:cNvSpPr>
          <p:nvPr/>
        </p:nvSpPr>
        <p:spPr bwMode="auto">
          <a:xfrm>
            <a:off x="9274175" y="2084388"/>
            <a:ext cx="1450975" cy="585787"/>
          </a:xfrm>
          <a:prstGeom prst="rect">
            <a:avLst/>
          </a:prstGeom>
          <a:noFill/>
          <a:ln w="9525">
            <a:noFill/>
            <a:miter lim="800000"/>
            <a:headEnd/>
            <a:tailEnd/>
          </a:ln>
        </p:spPr>
        <p:txBody>
          <a:bodyPr wrap="none">
            <a:spAutoFit/>
          </a:bodyPr>
          <a:lstStyle/>
          <a:p>
            <a:pPr algn="ctr"/>
            <a:r>
              <a:rPr lang="en-US" altLang="zh-CN" sz="1600">
                <a:latin typeface="Calibri" pitchFamily="34" charset="0"/>
              </a:rPr>
              <a:t>Abort msg sent</a:t>
            </a:r>
          </a:p>
          <a:p>
            <a:pPr algn="ctr"/>
            <a:r>
              <a:rPr lang="en-US" altLang="zh-CN" sz="1600">
                <a:latin typeface="Calibri" pitchFamily="34" charset="0"/>
              </a:rPr>
              <a:t>To Coordinator</a:t>
            </a:r>
            <a:endParaRPr lang="zh-CN" altLang="en-US" sz="1600">
              <a:latin typeface="Calibri" pitchFamily="34" charset="0"/>
            </a:endParaRPr>
          </a:p>
        </p:txBody>
      </p:sp>
      <p:cxnSp>
        <p:nvCxnSpPr>
          <p:cNvPr id="190" name="直接连接符 189"/>
          <p:cNvCxnSpPr/>
          <p:nvPr/>
        </p:nvCxnSpPr>
        <p:spPr>
          <a:xfrm>
            <a:off x="9096375" y="2155825"/>
            <a:ext cx="17859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a:stCxn id="175" idx="6"/>
            <a:endCxn id="136" idx="2"/>
          </p:cNvCxnSpPr>
          <p:nvPr/>
        </p:nvCxnSpPr>
        <p:spPr>
          <a:xfrm>
            <a:off x="8096250" y="3071813"/>
            <a:ext cx="12858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9" name="TextBox 198"/>
          <p:cNvSpPr txBox="1">
            <a:spLocks noChangeArrowheads="1"/>
          </p:cNvSpPr>
          <p:nvPr/>
        </p:nvSpPr>
        <p:spPr bwMode="auto">
          <a:xfrm>
            <a:off x="8382000" y="2571750"/>
            <a:ext cx="422275" cy="369888"/>
          </a:xfrm>
          <a:prstGeom prst="rect">
            <a:avLst/>
          </a:prstGeom>
          <a:noFill/>
          <a:ln w="9525">
            <a:noFill/>
            <a:miter lim="800000"/>
            <a:headEnd/>
            <a:tailEnd/>
          </a:ln>
        </p:spPr>
        <p:txBody>
          <a:bodyPr wrap="none">
            <a:spAutoFit/>
          </a:bodyPr>
          <a:lstStyle/>
          <a:p>
            <a:r>
              <a:rPr lang="en-US" altLang="zh-CN">
                <a:latin typeface="Calibri" pitchFamily="34" charset="0"/>
              </a:rPr>
              <a:t>F,T</a:t>
            </a:r>
            <a:endParaRPr lang="zh-CN" altLang="en-US">
              <a:latin typeface="Calibri" pitchFamily="34" charset="0"/>
            </a:endParaRPr>
          </a:p>
        </p:txBody>
      </p:sp>
      <p:sp>
        <p:nvSpPr>
          <p:cNvPr id="200" name="任意多边形 199"/>
          <p:cNvSpPr/>
          <p:nvPr/>
        </p:nvSpPr>
        <p:spPr>
          <a:xfrm>
            <a:off x="8101013" y="2928938"/>
            <a:ext cx="1277937" cy="214312"/>
          </a:xfrm>
          <a:custGeom>
            <a:avLst/>
            <a:gdLst>
              <a:gd name="connsiteX0" fmla="*/ 0 w 1277816"/>
              <a:gd name="connsiteY0" fmla="*/ 224692 h 296984"/>
              <a:gd name="connsiteX1" fmla="*/ 597877 w 1277816"/>
              <a:gd name="connsiteY1" fmla="*/ 1954 h 296984"/>
              <a:gd name="connsiteX2" fmla="*/ 1277816 w 1277816"/>
              <a:gd name="connsiteY2" fmla="*/ 236415 h 296984"/>
            </a:gdLst>
            <a:ahLst/>
            <a:cxnLst>
              <a:cxn ang="0">
                <a:pos x="connsiteX0" y="connsiteY0"/>
              </a:cxn>
              <a:cxn ang="0">
                <a:pos x="connsiteX1" y="connsiteY1"/>
              </a:cxn>
              <a:cxn ang="0">
                <a:pos x="connsiteX2" y="connsiteY2"/>
              </a:cxn>
            </a:cxnLst>
            <a:rect l="l" t="t" r="r" b="b"/>
            <a:pathLst>
              <a:path w="1277816" h="296984">
                <a:moveTo>
                  <a:pt x="0" y="224692"/>
                </a:moveTo>
                <a:cubicBezTo>
                  <a:pt x="192454" y="112346"/>
                  <a:pt x="384908" y="0"/>
                  <a:pt x="597877" y="1954"/>
                </a:cubicBezTo>
                <a:cubicBezTo>
                  <a:pt x="810846" y="3908"/>
                  <a:pt x="976924" y="296984"/>
                  <a:pt x="1277816" y="236415"/>
                </a:cubicBezTo>
              </a:path>
            </a:pathLst>
          </a:custGeom>
          <a:ln w="19050">
            <a:prstDash val="dash"/>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01" name="TextBox 200"/>
          <p:cNvSpPr txBox="1">
            <a:spLocks noChangeArrowheads="1"/>
          </p:cNvSpPr>
          <p:nvPr/>
        </p:nvSpPr>
        <p:spPr bwMode="auto">
          <a:xfrm>
            <a:off x="8024813" y="3170238"/>
            <a:ext cx="1343025" cy="830262"/>
          </a:xfrm>
          <a:prstGeom prst="rect">
            <a:avLst/>
          </a:prstGeom>
          <a:noFill/>
          <a:ln w="9525">
            <a:noFill/>
            <a:miter lim="800000"/>
            <a:headEnd/>
            <a:tailEnd/>
          </a:ln>
        </p:spPr>
        <p:txBody>
          <a:bodyPr wrap="none">
            <a:spAutoFit/>
          </a:bodyPr>
          <a:lstStyle/>
          <a:p>
            <a:pPr algn="ctr"/>
            <a:r>
              <a:rPr lang="en-US" altLang="zh-CN" sz="1600">
                <a:latin typeface="Calibri" pitchFamily="34" charset="0"/>
              </a:rPr>
              <a:t>Abort msg</a:t>
            </a:r>
          </a:p>
          <a:p>
            <a:pPr algn="ctr"/>
            <a:r>
              <a:rPr lang="en-US" altLang="zh-CN" sz="1600">
                <a:latin typeface="Calibri" pitchFamily="34" charset="0"/>
              </a:rPr>
              <a:t>received from</a:t>
            </a:r>
          </a:p>
          <a:p>
            <a:pPr algn="ctr"/>
            <a:r>
              <a:rPr lang="en-US" altLang="zh-CN" sz="1600">
                <a:latin typeface="Calibri" pitchFamily="34" charset="0"/>
              </a:rPr>
              <a:t>Coordinator</a:t>
            </a:r>
            <a:endParaRPr lang="zh-CN" altLang="en-US" sz="1600">
              <a:latin typeface="Calibri" pitchFamily="34" charset="0"/>
            </a:endParaRPr>
          </a:p>
        </p:txBody>
      </p:sp>
      <p:sp>
        <p:nvSpPr>
          <p:cNvPr id="204" name="椭圆 203"/>
          <p:cNvSpPr/>
          <p:nvPr/>
        </p:nvSpPr>
        <p:spPr>
          <a:xfrm>
            <a:off x="7381875" y="4429125"/>
            <a:ext cx="714375" cy="714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pi</a:t>
            </a:r>
            <a:endParaRPr lang="zh-CN" altLang="en-US" sz="1600" dirty="0">
              <a:solidFill>
                <a:schemeClr val="tx1"/>
              </a:solidFill>
            </a:endParaRPr>
          </a:p>
        </p:txBody>
      </p:sp>
      <p:cxnSp>
        <p:nvCxnSpPr>
          <p:cNvPr id="207" name="直接箭头连接符 206"/>
          <p:cNvCxnSpPr>
            <a:stCxn id="175" idx="4"/>
            <a:endCxn id="204" idx="0"/>
          </p:cNvCxnSpPr>
          <p:nvPr/>
        </p:nvCxnSpPr>
        <p:spPr>
          <a:xfrm>
            <a:off x="7739063" y="3429000"/>
            <a:ext cx="0" cy="10001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0" name="TextBox 209"/>
          <p:cNvSpPr txBox="1">
            <a:spLocks noChangeArrowheads="1"/>
          </p:cNvSpPr>
          <p:nvPr/>
        </p:nvSpPr>
        <p:spPr bwMode="auto">
          <a:xfrm>
            <a:off x="6223000" y="3357563"/>
            <a:ext cx="1225550"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Prepare msg</a:t>
            </a:r>
          </a:p>
          <a:p>
            <a:pPr algn="ctr"/>
            <a:r>
              <a:rPr lang="en-US" altLang="zh-CN" sz="1600">
                <a:latin typeface="Calibri" pitchFamily="34" charset="0"/>
              </a:rPr>
              <a:t>received</a:t>
            </a:r>
            <a:endParaRPr lang="zh-CN" altLang="en-US" sz="1600">
              <a:latin typeface="Calibri" pitchFamily="34" charset="0"/>
            </a:endParaRPr>
          </a:p>
        </p:txBody>
      </p:sp>
      <p:sp>
        <p:nvSpPr>
          <p:cNvPr id="211" name="TextBox 210"/>
          <p:cNvSpPr txBox="1">
            <a:spLocks noChangeArrowheads="1"/>
          </p:cNvSpPr>
          <p:nvPr/>
        </p:nvSpPr>
        <p:spPr bwMode="auto">
          <a:xfrm>
            <a:off x="6124575" y="3857625"/>
            <a:ext cx="1422400"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Send Ack msg</a:t>
            </a:r>
          </a:p>
          <a:p>
            <a:pPr algn="ctr"/>
            <a:r>
              <a:rPr lang="en-US" altLang="zh-CN" sz="1600">
                <a:latin typeface="Calibri" pitchFamily="34" charset="0"/>
              </a:rPr>
              <a:t>To Coordinator</a:t>
            </a:r>
            <a:endParaRPr lang="zh-CN" altLang="en-US" sz="1600">
              <a:latin typeface="Calibri" pitchFamily="34" charset="0"/>
            </a:endParaRPr>
          </a:p>
        </p:txBody>
      </p:sp>
      <p:cxnSp>
        <p:nvCxnSpPr>
          <p:cNvPr id="212" name="直接连接符 211"/>
          <p:cNvCxnSpPr/>
          <p:nvPr/>
        </p:nvCxnSpPr>
        <p:spPr>
          <a:xfrm>
            <a:off x="5895975" y="3916363"/>
            <a:ext cx="17859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箭头连接符 214"/>
          <p:cNvCxnSpPr>
            <a:stCxn id="204" idx="7"/>
            <a:endCxn id="136" idx="4"/>
          </p:cNvCxnSpPr>
          <p:nvPr/>
        </p:nvCxnSpPr>
        <p:spPr>
          <a:xfrm flipV="1">
            <a:off x="7991475" y="3429000"/>
            <a:ext cx="1747838" cy="1104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0" name="椭圆 219"/>
          <p:cNvSpPr/>
          <p:nvPr/>
        </p:nvSpPr>
        <p:spPr>
          <a:xfrm>
            <a:off x="7381875" y="5786438"/>
            <a:ext cx="714375" cy="714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1" name="椭圆 220"/>
          <p:cNvSpPr/>
          <p:nvPr/>
        </p:nvSpPr>
        <p:spPr>
          <a:xfrm>
            <a:off x="7453313" y="5857875"/>
            <a:ext cx="571500" cy="5715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solidFill>
                  <a:schemeClr val="tx1"/>
                </a:solidFill>
              </a:rPr>
              <a:t>c1</a:t>
            </a:r>
            <a:endParaRPr lang="zh-CN" altLang="en-US" sz="1600" dirty="0">
              <a:solidFill>
                <a:schemeClr val="tx1"/>
              </a:solidFill>
            </a:endParaRPr>
          </a:p>
        </p:txBody>
      </p:sp>
      <p:cxnSp>
        <p:nvCxnSpPr>
          <p:cNvPr id="222" name="直接箭头连接符 221"/>
          <p:cNvCxnSpPr>
            <a:stCxn id="204" idx="4"/>
            <a:endCxn id="220" idx="0"/>
          </p:cNvCxnSpPr>
          <p:nvPr/>
        </p:nvCxnSpPr>
        <p:spPr>
          <a:xfrm>
            <a:off x="7739063" y="5143500"/>
            <a:ext cx="0" cy="6429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 name="TextBox 224"/>
          <p:cNvSpPr txBox="1">
            <a:spLocks noChangeArrowheads="1"/>
          </p:cNvSpPr>
          <p:nvPr/>
        </p:nvSpPr>
        <p:spPr bwMode="auto">
          <a:xfrm>
            <a:off x="7667625" y="5143500"/>
            <a:ext cx="1985963" cy="584200"/>
          </a:xfrm>
          <a:prstGeom prst="rect">
            <a:avLst/>
          </a:prstGeom>
          <a:noFill/>
          <a:ln w="9525">
            <a:noFill/>
            <a:miter lim="800000"/>
            <a:headEnd/>
            <a:tailEnd/>
          </a:ln>
        </p:spPr>
        <p:txBody>
          <a:bodyPr wrap="none">
            <a:spAutoFit/>
          </a:bodyPr>
          <a:lstStyle/>
          <a:p>
            <a:pPr algn="ctr"/>
            <a:r>
              <a:rPr lang="en-US" altLang="zh-CN" sz="1600">
                <a:latin typeface="Calibri" pitchFamily="34" charset="0"/>
              </a:rPr>
              <a:t>Commit msg received</a:t>
            </a:r>
          </a:p>
          <a:p>
            <a:pPr algn="ctr"/>
            <a:r>
              <a:rPr lang="en-US" altLang="zh-CN" sz="1600">
                <a:latin typeface="Calibri" pitchFamily="34" charset="0"/>
              </a:rPr>
              <a:t>from Coordinator</a:t>
            </a:r>
            <a:endParaRPr lang="zh-CN" altLang="en-US" sz="1600">
              <a:latin typeface="Calibri" pitchFamily="34" charset="0"/>
            </a:endParaRPr>
          </a:p>
        </p:txBody>
      </p:sp>
      <p:sp>
        <p:nvSpPr>
          <p:cNvPr id="226" name="任意多边形 225"/>
          <p:cNvSpPr/>
          <p:nvPr/>
        </p:nvSpPr>
        <p:spPr>
          <a:xfrm>
            <a:off x="7453313" y="5133975"/>
            <a:ext cx="271462" cy="674688"/>
          </a:xfrm>
          <a:custGeom>
            <a:avLst/>
            <a:gdLst>
              <a:gd name="connsiteX0" fmla="*/ 375139 w 375139"/>
              <a:gd name="connsiteY0" fmla="*/ 0 h 674077"/>
              <a:gd name="connsiteX1" fmla="*/ 0 w 375139"/>
              <a:gd name="connsiteY1" fmla="*/ 363415 h 674077"/>
              <a:gd name="connsiteX2" fmla="*/ 375139 w 375139"/>
              <a:gd name="connsiteY2" fmla="*/ 644769 h 674077"/>
            </a:gdLst>
            <a:ahLst/>
            <a:cxnLst>
              <a:cxn ang="0">
                <a:pos x="connsiteX0" y="connsiteY0"/>
              </a:cxn>
              <a:cxn ang="0">
                <a:pos x="connsiteX1" y="connsiteY1"/>
              </a:cxn>
              <a:cxn ang="0">
                <a:pos x="connsiteX2" y="connsiteY2"/>
              </a:cxn>
            </a:cxnLst>
            <a:rect l="l" t="t" r="r" b="b"/>
            <a:pathLst>
              <a:path w="375139" h="674077">
                <a:moveTo>
                  <a:pt x="375139" y="0"/>
                </a:moveTo>
                <a:cubicBezTo>
                  <a:pt x="187569" y="127977"/>
                  <a:pt x="0" y="255954"/>
                  <a:pt x="0" y="363415"/>
                </a:cubicBezTo>
                <a:cubicBezTo>
                  <a:pt x="0" y="470876"/>
                  <a:pt x="230554" y="674077"/>
                  <a:pt x="375139" y="644769"/>
                </a:cubicBezTo>
              </a:path>
            </a:pathLst>
          </a:custGeom>
          <a:ln w="19050">
            <a:prstDash val="dash"/>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27" name="TextBox 226"/>
          <p:cNvSpPr txBox="1">
            <a:spLocks noChangeArrowheads="1"/>
          </p:cNvSpPr>
          <p:nvPr/>
        </p:nvSpPr>
        <p:spPr bwMode="auto">
          <a:xfrm>
            <a:off x="7024688" y="5286375"/>
            <a:ext cx="422275" cy="369888"/>
          </a:xfrm>
          <a:prstGeom prst="rect">
            <a:avLst/>
          </a:prstGeom>
          <a:noFill/>
          <a:ln w="9525">
            <a:noFill/>
            <a:miter lim="800000"/>
            <a:headEnd/>
            <a:tailEnd/>
          </a:ln>
        </p:spPr>
        <p:txBody>
          <a:bodyPr wrap="none">
            <a:spAutoFit/>
          </a:bodyPr>
          <a:lstStyle/>
          <a:p>
            <a:r>
              <a:rPr lang="en-US" altLang="zh-CN">
                <a:latin typeface="Calibri" pitchFamily="34" charset="0"/>
              </a:rPr>
              <a:t>F,T</a:t>
            </a:r>
            <a:endParaRPr lang="zh-CN" altLang="en-US">
              <a:latin typeface="Calibri" pitchFamily="34" charset="0"/>
            </a:endParaRPr>
          </a:p>
        </p:txBody>
      </p:sp>
    </p:spTree>
    <p:extLst>
      <p:ext uri="{BB962C8B-B14F-4D97-AF65-F5344CB8AC3E}">
        <p14:creationId xmlns:p14="http://schemas.microsoft.com/office/powerpoint/2010/main" val="89289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6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4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7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9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4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4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8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9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0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0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9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1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1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1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0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0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15"/>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222"/>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2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2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2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26"/>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43" grpId="0"/>
      <p:bldP spid="46" grpId="0"/>
      <p:bldP spid="62" grpId="0"/>
      <p:bldP spid="63" grpId="0"/>
      <p:bldP spid="68" grpId="0"/>
      <p:bldP spid="75" grpId="0"/>
      <p:bldP spid="77" grpId="0"/>
      <p:bldP spid="89" grpId="0" animBg="1"/>
      <p:bldP spid="106" grpId="0"/>
      <p:bldP spid="119" grpId="0"/>
      <p:bldP spid="121" grpId="0"/>
      <p:bldP spid="128" grpId="0"/>
      <p:bldP spid="129" grpId="0"/>
      <p:bldP spid="134" grpId="0" animBg="1"/>
      <p:bldP spid="136" grpId="0" animBg="1"/>
      <p:bldP spid="142" grpId="0"/>
      <p:bldP spid="145" grpId="0" animBg="1"/>
      <p:bldP spid="160" grpId="0"/>
      <p:bldP spid="161" grpId="0"/>
      <p:bldP spid="162" grpId="0"/>
      <p:bldP spid="175" grpId="0" animBg="1"/>
      <p:bldP spid="188" grpId="0"/>
      <p:bldP spid="189" grpId="0"/>
      <p:bldP spid="199" grpId="0"/>
      <p:bldP spid="201" grpId="0"/>
      <p:bldP spid="204" grpId="0" animBg="1"/>
      <p:bldP spid="210" grpId="0"/>
      <p:bldP spid="211" grpId="0"/>
      <p:bldP spid="220" grpId="0" animBg="1"/>
      <p:bldP spid="221" grpId="0" animBg="1"/>
      <p:bldP spid="225" grpId="0"/>
      <p:bldP spid="22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spcAft>
                <a:spcPts val="0"/>
              </a:spcAft>
              <a:defRPr/>
            </a:pPr>
            <a:r>
              <a:rPr lang="zh-CN" altLang="en-US" dirty="0" smtClean="0"/>
              <a:t>一致性算法总结</a:t>
            </a:r>
            <a:endParaRPr lang="zh-CN" altLang="en-US" dirty="0"/>
          </a:p>
        </p:txBody>
      </p:sp>
      <p:sp>
        <p:nvSpPr>
          <p:cNvPr id="21506" name="内容占位符 4"/>
          <p:cNvSpPr>
            <a:spLocks noGrp="1"/>
          </p:cNvSpPr>
          <p:nvPr>
            <p:ph idx="1"/>
          </p:nvPr>
        </p:nvSpPr>
        <p:spPr/>
        <p:txBody>
          <a:bodyPr/>
          <a:lstStyle/>
          <a:p>
            <a:r>
              <a:rPr lang="en-US" altLang="zh-CN" dirty="0" smtClean="0"/>
              <a:t>CAP</a:t>
            </a:r>
            <a:r>
              <a:rPr lang="zh-CN" altLang="en-US" dirty="0" smtClean="0"/>
              <a:t>理论</a:t>
            </a:r>
            <a:endParaRPr lang="en-US" altLang="zh-CN" dirty="0" smtClean="0"/>
          </a:p>
          <a:p>
            <a:pPr lvl="1"/>
            <a:r>
              <a:rPr lang="zh-CN" altLang="en-US" dirty="0" smtClean="0"/>
              <a:t>一致性，可用性，分区容错性只能满足两个</a:t>
            </a:r>
          </a:p>
        </p:txBody>
      </p:sp>
      <p:graphicFrame>
        <p:nvGraphicFramePr>
          <p:cNvPr id="8" name="表格 7"/>
          <p:cNvGraphicFramePr>
            <a:graphicFrameLocks noGrp="1"/>
          </p:cNvGraphicFramePr>
          <p:nvPr>
            <p:extLst/>
          </p:nvPr>
        </p:nvGraphicFramePr>
        <p:xfrm>
          <a:off x="1214499" y="2533624"/>
          <a:ext cx="9572694" cy="3643339"/>
        </p:xfrm>
        <a:graphic>
          <a:graphicData uri="http://schemas.openxmlformats.org/drawingml/2006/table">
            <a:tbl>
              <a:tblPr firstRow="1" bandRow="1">
                <a:tableStyleId>{5C22544A-7EE6-4342-B048-85BDC9FD1C3A}</a:tableStyleId>
              </a:tblPr>
              <a:tblGrid>
                <a:gridCol w="1595449"/>
                <a:gridCol w="1595449"/>
                <a:gridCol w="1595449"/>
                <a:gridCol w="1595449"/>
                <a:gridCol w="1595449"/>
                <a:gridCol w="1595449"/>
              </a:tblGrid>
              <a:tr h="520477">
                <a:tc>
                  <a:txBody>
                    <a:bodyPr/>
                    <a:lstStyle/>
                    <a:p>
                      <a:pPr algn="ctr"/>
                      <a:endParaRPr lang="zh-CN" altLang="en-US" dirty="0"/>
                    </a:p>
                  </a:txBody>
                  <a:tcPr/>
                </a:tc>
                <a:tc>
                  <a:txBody>
                    <a:bodyPr/>
                    <a:lstStyle/>
                    <a:p>
                      <a:pPr algn="ctr"/>
                      <a:r>
                        <a:rPr lang="en-US" altLang="zh-CN" dirty="0" smtClean="0"/>
                        <a:t>Backups</a:t>
                      </a:r>
                      <a:endParaRPr lang="zh-CN" altLang="en-US" dirty="0"/>
                    </a:p>
                  </a:txBody>
                  <a:tcPr/>
                </a:tc>
                <a:tc>
                  <a:txBody>
                    <a:bodyPr/>
                    <a:lstStyle/>
                    <a:p>
                      <a:pPr algn="ctr"/>
                      <a:r>
                        <a:rPr lang="en-US" altLang="zh-CN" dirty="0" smtClean="0"/>
                        <a:t>M/S</a:t>
                      </a:r>
                      <a:endParaRPr lang="zh-CN" altLang="en-US" dirty="0"/>
                    </a:p>
                  </a:txBody>
                  <a:tcPr/>
                </a:tc>
                <a:tc>
                  <a:txBody>
                    <a:bodyPr/>
                    <a:lstStyle/>
                    <a:p>
                      <a:pPr algn="ctr"/>
                      <a:r>
                        <a:rPr lang="en-US" altLang="zh-CN" dirty="0" smtClean="0"/>
                        <a:t>MM</a:t>
                      </a:r>
                      <a:endParaRPr lang="zh-CN" altLang="en-US" dirty="0"/>
                    </a:p>
                  </a:txBody>
                  <a:tcPr/>
                </a:tc>
                <a:tc>
                  <a:txBody>
                    <a:bodyPr/>
                    <a:lstStyle/>
                    <a:p>
                      <a:pPr algn="ctr"/>
                      <a:r>
                        <a:rPr lang="en-US" altLang="zh-CN" dirty="0" smtClean="0"/>
                        <a:t>2PC</a:t>
                      </a:r>
                      <a:endParaRPr lang="zh-CN" altLang="en-US" dirty="0"/>
                    </a:p>
                  </a:txBody>
                  <a:tcPr/>
                </a:tc>
                <a:tc>
                  <a:txBody>
                    <a:bodyPr/>
                    <a:lstStyle/>
                    <a:p>
                      <a:pPr algn="ctr"/>
                      <a:r>
                        <a:rPr lang="en-US" altLang="zh-CN" dirty="0" err="1" smtClean="0"/>
                        <a:t>Paxos</a:t>
                      </a:r>
                      <a:endParaRPr lang="zh-CN" altLang="en-US" dirty="0"/>
                    </a:p>
                  </a:txBody>
                  <a:tcPr/>
                </a:tc>
              </a:tr>
              <a:tr h="520477">
                <a:tc>
                  <a:txBody>
                    <a:bodyPr/>
                    <a:lstStyle/>
                    <a:p>
                      <a:pPr algn="ctr"/>
                      <a:r>
                        <a:rPr lang="en-US" altLang="zh-CN" dirty="0" smtClean="0"/>
                        <a:t>Consistency</a:t>
                      </a:r>
                      <a:endParaRPr lang="zh-CN" altLang="en-US" dirty="0"/>
                    </a:p>
                  </a:txBody>
                  <a:tcPr/>
                </a:tc>
                <a:tc>
                  <a:txBody>
                    <a:bodyPr/>
                    <a:lstStyle/>
                    <a:p>
                      <a:pPr algn="ctr"/>
                      <a:r>
                        <a:rPr lang="en-US" altLang="zh-CN" dirty="0" smtClean="0"/>
                        <a:t>Weak</a:t>
                      </a:r>
                      <a:endParaRPr lang="zh-CN" altLang="en-US" dirty="0"/>
                    </a:p>
                  </a:txBody>
                  <a:tcPr>
                    <a:solidFill>
                      <a:srgbClr val="FF0000"/>
                    </a:solidFill>
                  </a:tcPr>
                </a:tc>
                <a:tc gridSpan="2">
                  <a:txBody>
                    <a:bodyPr/>
                    <a:lstStyle/>
                    <a:p>
                      <a:pPr algn="ctr"/>
                      <a:r>
                        <a:rPr lang="en-US" altLang="zh-CN" dirty="0" smtClean="0"/>
                        <a:t>Eventual</a:t>
                      </a:r>
                      <a:endParaRPr lang="zh-CN" altLang="en-US" dirty="0"/>
                    </a:p>
                  </a:txBody>
                  <a:tcPr>
                    <a:solidFill>
                      <a:srgbClr val="FFFF00"/>
                    </a:solidFill>
                  </a:tcPr>
                </a:tc>
                <a:tc hMerge="1">
                  <a:txBody>
                    <a:bodyPr/>
                    <a:lstStyle/>
                    <a:p>
                      <a:endParaRPr lang="zh-CN" altLang="en-US" dirty="0"/>
                    </a:p>
                  </a:txBody>
                  <a:tcPr/>
                </a:tc>
                <a:tc gridSpan="2">
                  <a:txBody>
                    <a:bodyPr/>
                    <a:lstStyle/>
                    <a:p>
                      <a:pPr algn="ctr"/>
                      <a:r>
                        <a:rPr lang="en-US" altLang="zh-CN" dirty="0" smtClean="0"/>
                        <a:t>Strong</a:t>
                      </a:r>
                      <a:endParaRPr lang="zh-CN" altLang="en-US" dirty="0"/>
                    </a:p>
                  </a:txBody>
                  <a:tcPr>
                    <a:solidFill>
                      <a:srgbClr val="00B050"/>
                    </a:solidFill>
                  </a:tcPr>
                </a:tc>
                <a:tc hMerge="1">
                  <a:txBody>
                    <a:bodyPr/>
                    <a:lstStyle/>
                    <a:p>
                      <a:endParaRPr lang="zh-CN" altLang="en-US" dirty="0"/>
                    </a:p>
                  </a:txBody>
                  <a:tcPr/>
                </a:tc>
              </a:tr>
              <a:tr h="520477">
                <a:tc>
                  <a:txBody>
                    <a:bodyPr/>
                    <a:lstStyle/>
                    <a:p>
                      <a:pPr algn="ctr"/>
                      <a:r>
                        <a:rPr lang="en-US" altLang="zh-CN" dirty="0" smtClean="0"/>
                        <a:t>Transaction</a:t>
                      </a:r>
                      <a:endParaRPr lang="zh-CN" altLang="en-US" dirty="0"/>
                    </a:p>
                  </a:txBody>
                  <a:tcPr/>
                </a:tc>
                <a:tc>
                  <a:txBody>
                    <a:bodyPr/>
                    <a:lstStyle/>
                    <a:p>
                      <a:pPr algn="ctr"/>
                      <a:r>
                        <a:rPr lang="en-US" altLang="zh-CN" dirty="0" smtClean="0"/>
                        <a:t>No</a:t>
                      </a:r>
                      <a:endParaRPr lang="zh-CN" altLang="en-US" dirty="0"/>
                    </a:p>
                  </a:txBody>
                  <a:tcPr>
                    <a:solidFill>
                      <a:srgbClr val="FF0000"/>
                    </a:solidFill>
                  </a:tcPr>
                </a:tc>
                <a:tc>
                  <a:txBody>
                    <a:bodyPr/>
                    <a:lstStyle/>
                    <a:p>
                      <a:pPr algn="ctr"/>
                      <a:r>
                        <a:rPr lang="en-US" altLang="zh-CN" dirty="0" smtClean="0"/>
                        <a:t>Full</a:t>
                      </a:r>
                      <a:endParaRPr lang="zh-CN" altLang="en-US" dirty="0"/>
                    </a:p>
                  </a:txBody>
                  <a:tcPr>
                    <a:solidFill>
                      <a:srgbClr val="00B050"/>
                    </a:solidFill>
                  </a:tcPr>
                </a:tc>
                <a:tc>
                  <a:txBody>
                    <a:bodyPr/>
                    <a:lstStyle/>
                    <a:p>
                      <a:pPr algn="ctr"/>
                      <a:r>
                        <a:rPr lang="en-US" altLang="zh-CN" dirty="0" smtClean="0"/>
                        <a:t>Local</a:t>
                      </a:r>
                      <a:endParaRPr lang="zh-CN" altLang="en-US" dirty="0"/>
                    </a:p>
                  </a:txBody>
                  <a:tcPr>
                    <a:solidFill>
                      <a:srgbClr val="FFFF00"/>
                    </a:solidFill>
                  </a:tcPr>
                </a:tc>
                <a:tc gridSpan="2">
                  <a:txBody>
                    <a:bodyPr/>
                    <a:lstStyle/>
                    <a:p>
                      <a:pPr algn="ctr"/>
                      <a:r>
                        <a:rPr lang="en-US" altLang="zh-CN" dirty="0" smtClean="0"/>
                        <a:t>Full</a:t>
                      </a:r>
                      <a:endParaRPr lang="zh-CN" altLang="en-US" dirty="0"/>
                    </a:p>
                  </a:txBody>
                  <a:tcPr>
                    <a:solidFill>
                      <a:srgbClr val="00B050"/>
                    </a:solidFill>
                  </a:tcPr>
                </a:tc>
                <a:tc hMerge="1">
                  <a:txBody>
                    <a:bodyPr/>
                    <a:lstStyle/>
                    <a:p>
                      <a:endParaRPr lang="zh-CN" altLang="en-US" dirty="0"/>
                    </a:p>
                  </a:txBody>
                  <a:tcPr/>
                </a:tc>
              </a:tr>
              <a:tr h="520477">
                <a:tc>
                  <a:txBody>
                    <a:bodyPr/>
                    <a:lstStyle/>
                    <a:p>
                      <a:pPr algn="ctr"/>
                      <a:r>
                        <a:rPr lang="en-US" altLang="zh-CN" dirty="0" smtClean="0"/>
                        <a:t>Latency</a:t>
                      </a:r>
                      <a:endParaRPr lang="zh-CN" altLang="en-US" dirty="0"/>
                    </a:p>
                  </a:txBody>
                  <a:tcPr/>
                </a:tc>
                <a:tc gridSpan="3">
                  <a:txBody>
                    <a:bodyPr/>
                    <a:lstStyle/>
                    <a:p>
                      <a:pPr algn="ctr"/>
                      <a:r>
                        <a:rPr lang="en-US" altLang="zh-CN" dirty="0" smtClean="0"/>
                        <a:t>Low</a:t>
                      </a:r>
                      <a:endParaRPr lang="zh-CN" altLang="en-US" dirty="0"/>
                    </a:p>
                  </a:txBody>
                  <a:tcPr>
                    <a:solidFill>
                      <a:srgbClr val="00B050"/>
                    </a:solidFill>
                  </a:tcPr>
                </a:tc>
                <a:tc hMerge="1">
                  <a:txBody>
                    <a:bodyPr/>
                    <a:lstStyle/>
                    <a:p>
                      <a:endParaRPr lang="zh-CN" altLang="en-US" dirty="0"/>
                    </a:p>
                  </a:txBody>
                  <a:tcPr/>
                </a:tc>
                <a:tc hMerge="1">
                  <a:txBody>
                    <a:bodyPr/>
                    <a:lstStyle/>
                    <a:p>
                      <a:endParaRPr lang="zh-CN" altLang="en-US" dirty="0"/>
                    </a:p>
                  </a:txBody>
                  <a:tcPr/>
                </a:tc>
                <a:tc gridSpan="2">
                  <a:txBody>
                    <a:bodyPr/>
                    <a:lstStyle/>
                    <a:p>
                      <a:pPr algn="ctr"/>
                      <a:r>
                        <a:rPr lang="en-US" altLang="zh-CN" dirty="0" smtClean="0"/>
                        <a:t>High</a:t>
                      </a:r>
                      <a:endParaRPr lang="zh-CN" altLang="en-US" dirty="0"/>
                    </a:p>
                  </a:txBody>
                  <a:tcPr>
                    <a:solidFill>
                      <a:srgbClr val="FF0000"/>
                    </a:solidFill>
                  </a:tcPr>
                </a:tc>
                <a:tc hMerge="1">
                  <a:txBody>
                    <a:bodyPr/>
                    <a:lstStyle/>
                    <a:p>
                      <a:endParaRPr lang="zh-CN" altLang="en-US" dirty="0"/>
                    </a:p>
                  </a:txBody>
                  <a:tcPr/>
                </a:tc>
              </a:tr>
              <a:tr h="520477">
                <a:tc>
                  <a:txBody>
                    <a:bodyPr/>
                    <a:lstStyle/>
                    <a:p>
                      <a:pPr algn="ctr"/>
                      <a:r>
                        <a:rPr lang="en-US" altLang="zh-CN" dirty="0" smtClean="0"/>
                        <a:t>Throughput</a:t>
                      </a:r>
                      <a:endParaRPr lang="zh-CN" altLang="en-US" dirty="0"/>
                    </a:p>
                  </a:txBody>
                  <a:tcPr/>
                </a:tc>
                <a:tc gridSpan="3">
                  <a:txBody>
                    <a:bodyPr/>
                    <a:lstStyle/>
                    <a:p>
                      <a:pPr algn="ctr"/>
                      <a:r>
                        <a:rPr lang="en-US" altLang="zh-CN" dirty="0" smtClean="0"/>
                        <a:t>High</a:t>
                      </a:r>
                      <a:endParaRPr lang="zh-CN" altLang="en-US" dirty="0"/>
                    </a:p>
                  </a:txBody>
                  <a:tcPr>
                    <a:solidFill>
                      <a:srgbClr val="00B050"/>
                    </a:solidFill>
                  </a:tcPr>
                </a:tc>
                <a:tc hMerge="1">
                  <a:txBody>
                    <a:bodyPr/>
                    <a:lstStyle/>
                    <a:p>
                      <a:endParaRPr lang="zh-CN" altLang="en-US" dirty="0"/>
                    </a:p>
                  </a:txBody>
                  <a:tcPr/>
                </a:tc>
                <a:tc hMerge="1">
                  <a:txBody>
                    <a:bodyPr/>
                    <a:lstStyle/>
                    <a:p>
                      <a:endParaRPr lang="zh-CN" altLang="en-US" dirty="0"/>
                    </a:p>
                  </a:txBody>
                  <a:tcPr/>
                </a:tc>
                <a:tc>
                  <a:txBody>
                    <a:bodyPr/>
                    <a:lstStyle/>
                    <a:p>
                      <a:pPr algn="ctr"/>
                      <a:r>
                        <a:rPr lang="en-US" altLang="zh-CN" dirty="0" smtClean="0"/>
                        <a:t>Low</a:t>
                      </a:r>
                      <a:endParaRPr lang="zh-CN" altLang="en-US" dirty="0"/>
                    </a:p>
                  </a:txBody>
                  <a:tcPr>
                    <a:solidFill>
                      <a:srgbClr val="FF0000"/>
                    </a:solidFill>
                  </a:tcPr>
                </a:tc>
                <a:tc>
                  <a:txBody>
                    <a:bodyPr/>
                    <a:lstStyle/>
                    <a:p>
                      <a:pPr algn="ctr"/>
                      <a:r>
                        <a:rPr lang="en-US" altLang="zh-CN" dirty="0" smtClean="0"/>
                        <a:t>Medium</a:t>
                      </a:r>
                      <a:endParaRPr lang="zh-CN" altLang="en-US" dirty="0"/>
                    </a:p>
                  </a:txBody>
                  <a:tcPr>
                    <a:solidFill>
                      <a:srgbClr val="FFFF00"/>
                    </a:solidFill>
                  </a:tcPr>
                </a:tc>
              </a:tr>
              <a:tr h="520477">
                <a:tc>
                  <a:txBody>
                    <a:bodyPr/>
                    <a:lstStyle/>
                    <a:p>
                      <a:pPr algn="ctr"/>
                      <a:r>
                        <a:rPr lang="en-US" altLang="zh-CN" dirty="0" smtClean="0"/>
                        <a:t>Data loss</a:t>
                      </a:r>
                      <a:endParaRPr lang="zh-CN" altLang="en-US" dirty="0"/>
                    </a:p>
                  </a:txBody>
                  <a:tcPr/>
                </a:tc>
                <a:tc>
                  <a:txBody>
                    <a:bodyPr/>
                    <a:lstStyle/>
                    <a:p>
                      <a:pPr algn="ctr"/>
                      <a:r>
                        <a:rPr lang="en-US" altLang="zh-CN" dirty="0" smtClean="0"/>
                        <a:t>Lots</a:t>
                      </a:r>
                      <a:endParaRPr lang="zh-CN" altLang="en-US" dirty="0"/>
                    </a:p>
                  </a:txBody>
                  <a:tcPr>
                    <a:solidFill>
                      <a:srgbClr val="FF0000"/>
                    </a:solidFill>
                  </a:tcPr>
                </a:tc>
                <a:tc gridSpan="2">
                  <a:txBody>
                    <a:bodyPr/>
                    <a:lstStyle/>
                    <a:p>
                      <a:pPr algn="ctr"/>
                      <a:r>
                        <a:rPr lang="en-US" altLang="zh-CN" dirty="0" smtClean="0"/>
                        <a:t>Some</a:t>
                      </a:r>
                      <a:endParaRPr lang="zh-CN" altLang="en-US" dirty="0"/>
                    </a:p>
                  </a:txBody>
                  <a:tcPr>
                    <a:solidFill>
                      <a:srgbClr val="FFFF00"/>
                    </a:solidFill>
                  </a:tcPr>
                </a:tc>
                <a:tc hMerge="1">
                  <a:txBody>
                    <a:bodyPr/>
                    <a:lstStyle/>
                    <a:p>
                      <a:endParaRPr lang="zh-CN" altLang="en-US" dirty="0"/>
                    </a:p>
                  </a:txBody>
                  <a:tcPr/>
                </a:tc>
                <a:tc gridSpan="2">
                  <a:txBody>
                    <a:bodyPr/>
                    <a:lstStyle/>
                    <a:p>
                      <a:pPr algn="ctr"/>
                      <a:r>
                        <a:rPr lang="en-US" altLang="zh-CN" dirty="0" smtClean="0"/>
                        <a:t>None</a:t>
                      </a:r>
                      <a:endParaRPr lang="zh-CN" altLang="en-US" dirty="0"/>
                    </a:p>
                  </a:txBody>
                  <a:tcPr>
                    <a:solidFill>
                      <a:srgbClr val="00B050"/>
                    </a:solidFill>
                  </a:tcPr>
                </a:tc>
                <a:tc hMerge="1">
                  <a:txBody>
                    <a:bodyPr/>
                    <a:lstStyle/>
                    <a:p>
                      <a:endParaRPr lang="zh-CN" altLang="en-US" dirty="0"/>
                    </a:p>
                  </a:txBody>
                  <a:tcPr/>
                </a:tc>
              </a:tr>
              <a:tr h="520477">
                <a:tc>
                  <a:txBody>
                    <a:bodyPr/>
                    <a:lstStyle/>
                    <a:p>
                      <a:pPr algn="ctr"/>
                      <a:r>
                        <a:rPr lang="en-US" altLang="zh-CN" dirty="0" smtClean="0"/>
                        <a:t>Failover</a:t>
                      </a:r>
                      <a:endParaRPr lang="zh-CN" altLang="en-US" dirty="0"/>
                    </a:p>
                  </a:txBody>
                  <a:tcPr/>
                </a:tc>
                <a:tc>
                  <a:txBody>
                    <a:bodyPr/>
                    <a:lstStyle/>
                    <a:p>
                      <a:pPr algn="ctr"/>
                      <a:r>
                        <a:rPr lang="en-US" altLang="zh-CN" dirty="0" smtClean="0"/>
                        <a:t>Down</a:t>
                      </a:r>
                    </a:p>
                  </a:txBody>
                  <a:tcPr>
                    <a:solidFill>
                      <a:srgbClr val="FF0000"/>
                    </a:solidFill>
                  </a:tcPr>
                </a:tc>
                <a:tc>
                  <a:txBody>
                    <a:bodyPr/>
                    <a:lstStyle/>
                    <a:p>
                      <a:pPr algn="ctr"/>
                      <a:r>
                        <a:rPr lang="en-US" altLang="zh-CN" dirty="0" smtClean="0"/>
                        <a:t>Read only</a:t>
                      </a:r>
                    </a:p>
                  </a:txBody>
                  <a:tcPr>
                    <a:solidFill>
                      <a:srgbClr val="FFFF00"/>
                    </a:solidFill>
                  </a:tcPr>
                </a:tc>
                <a:tc gridSpan="3">
                  <a:txBody>
                    <a:bodyPr/>
                    <a:lstStyle/>
                    <a:p>
                      <a:pPr algn="ctr"/>
                      <a:r>
                        <a:rPr lang="en-US" altLang="zh-CN" dirty="0" smtClean="0"/>
                        <a:t>Read/write</a:t>
                      </a:r>
                    </a:p>
                  </a:txBody>
                  <a:tcPr>
                    <a:solidFill>
                      <a:srgbClr val="00B050"/>
                    </a:solidFill>
                  </a:tcPr>
                </a:tc>
                <a:tc hMerge="1">
                  <a:txBody>
                    <a:bodyPr/>
                    <a:lstStyle/>
                    <a:p>
                      <a:endParaRPr lang="zh-CN" altLang="en-US" dirty="0"/>
                    </a:p>
                  </a:txBody>
                  <a:tcPr/>
                </a:tc>
                <a:tc hMerge="1">
                  <a:txBody>
                    <a:bodyPr/>
                    <a:lstStyle/>
                    <a:p>
                      <a:endParaRPr lang="zh-CN" altLang="en-US" dirty="0"/>
                    </a:p>
                  </a:txBody>
                  <a:tcPr/>
                </a:tc>
              </a:tr>
            </a:tbl>
          </a:graphicData>
        </a:graphic>
      </p:graphicFrame>
    </p:spTree>
    <p:extLst>
      <p:ext uri="{BB962C8B-B14F-4D97-AF65-F5344CB8AC3E}">
        <p14:creationId xmlns:p14="http://schemas.microsoft.com/office/powerpoint/2010/main" val="113836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1247"/>
          </a:xfrm>
        </p:spPr>
        <p:txBody>
          <a:bodyPr>
            <a:normAutofit/>
          </a:bodyPr>
          <a:lstStyle/>
          <a:p>
            <a:pPr algn="l"/>
            <a:r>
              <a:rPr lang="en-US" altLang="zh-CN" sz="3200" dirty="0" err="1"/>
              <a:t>Saas</a:t>
            </a:r>
            <a:r>
              <a:rPr lang="zh-CN" altLang="en-US" sz="3200" dirty="0"/>
              <a:t>、</a:t>
            </a:r>
            <a:r>
              <a:rPr lang="en-US" altLang="zh-CN" sz="3200" dirty="0" err="1"/>
              <a:t>Paas</a:t>
            </a:r>
            <a:r>
              <a:rPr lang="zh-CN" altLang="en-US" sz="3200" dirty="0"/>
              <a:t>、</a:t>
            </a:r>
            <a:r>
              <a:rPr lang="en-US" altLang="zh-CN" sz="3200" dirty="0" err="1"/>
              <a:t>Iaas</a:t>
            </a:r>
            <a:endParaRPr lang="zh-CN" altLang="en-US" sz="3200" dirty="0"/>
          </a:p>
        </p:txBody>
      </p:sp>
      <p:sp>
        <p:nvSpPr>
          <p:cNvPr id="3" name="内容占位符 2"/>
          <p:cNvSpPr>
            <a:spLocks noGrp="1"/>
          </p:cNvSpPr>
          <p:nvPr>
            <p:ph idx="1"/>
          </p:nvPr>
        </p:nvSpPr>
        <p:spPr/>
        <p:txBody>
          <a:bodyPr>
            <a:normAutofit/>
          </a:bodyPr>
          <a:lstStyle/>
          <a:p>
            <a:r>
              <a:rPr lang="zh-CN" altLang="en-US" dirty="0"/>
              <a:t>通俗解释</a:t>
            </a:r>
            <a:r>
              <a:rPr lang="zh-CN" altLang="en-US" dirty="0" smtClean="0"/>
              <a:t>：</a:t>
            </a:r>
            <a:endParaRPr lang="en-US" altLang="zh-CN" dirty="0" smtClean="0"/>
          </a:p>
          <a:p>
            <a:endParaRPr lang="en-US" altLang="zh-CN" dirty="0"/>
          </a:p>
          <a:p>
            <a:pPr marL="457200" lvl="1" indent="0">
              <a:buNone/>
            </a:pPr>
            <a:r>
              <a:rPr lang="en-US" altLang="zh-CN" dirty="0" err="1"/>
              <a:t>iaas</a:t>
            </a:r>
            <a:r>
              <a:rPr lang="zh-CN" altLang="en-US" dirty="0"/>
              <a:t>，一块地，你想盖什么就盖</a:t>
            </a:r>
            <a:r>
              <a:rPr lang="zh-CN" altLang="en-US" dirty="0" smtClean="0"/>
              <a:t>什么</a:t>
            </a:r>
            <a:endParaRPr lang="en-US" altLang="zh-CN" dirty="0" smtClean="0"/>
          </a:p>
          <a:p>
            <a:pPr marL="457200" lvl="1" indent="0">
              <a:buNone/>
            </a:pPr>
            <a:r>
              <a:rPr lang="zh-CN" altLang="en-US" dirty="0"/>
              <a:t/>
            </a:r>
            <a:br>
              <a:rPr lang="zh-CN" altLang="en-US" dirty="0"/>
            </a:br>
            <a:r>
              <a:rPr lang="en-US" altLang="zh-CN" dirty="0" err="1"/>
              <a:t>paas</a:t>
            </a:r>
            <a:r>
              <a:rPr lang="zh-CN" altLang="en-US" dirty="0"/>
              <a:t>，商业中心，比如万达，你可以在上面建各种应用，比如沃尔玛，各种吃饭娱乐购物场所</a:t>
            </a:r>
            <a:r>
              <a:rPr lang="zh-CN" altLang="en-US" dirty="0" smtClean="0"/>
              <a:t>等</a:t>
            </a:r>
            <a:endParaRPr lang="en-US" altLang="zh-CN" dirty="0" smtClean="0"/>
          </a:p>
          <a:p>
            <a:pPr marL="457200" lvl="1" indent="0">
              <a:buNone/>
            </a:pPr>
            <a:r>
              <a:rPr lang="zh-CN" altLang="en-US" dirty="0"/>
              <a:t/>
            </a:r>
            <a:br>
              <a:rPr lang="zh-CN" altLang="en-US" dirty="0"/>
            </a:br>
            <a:r>
              <a:rPr lang="en-US" altLang="zh-CN" dirty="0" err="1"/>
              <a:t>saas</a:t>
            </a:r>
            <a:r>
              <a:rPr lang="zh-CN" altLang="en-US" dirty="0"/>
              <a:t>，万达里面开的各种店。如上沃尔玛等</a:t>
            </a:r>
          </a:p>
        </p:txBody>
      </p:sp>
    </p:spTree>
    <p:extLst>
      <p:ext uri="{BB962C8B-B14F-4D97-AF65-F5344CB8AC3E}">
        <p14:creationId xmlns:p14="http://schemas.microsoft.com/office/powerpoint/2010/main" val="40579837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Zookeeper</a:t>
            </a:r>
            <a:r>
              <a:rPr lang="zh-CN" altLang="en-US" sz="3200" dirty="0" smtClean="0"/>
              <a:t>应用场景</a:t>
            </a:r>
            <a:endParaRPr lang="zh-CN" altLang="en-US" sz="3200" dirty="0"/>
          </a:p>
        </p:txBody>
      </p:sp>
      <p:sp>
        <p:nvSpPr>
          <p:cNvPr id="3" name="内容占位符 2"/>
          <p:cNvSpPr>
            <a:spLocks noGrp="1"/>
          </p:cNvSpPr>
          <p:nvPr>
            <p:ph idx="1"/>
          </p:nvPr>
        </p:nvSpPr>
        <p:spPr/>
        <p:txBody>
          <a:bodyPr/>
          <a:lstStyle/>
          <a:p>
            <a:r>
              <a:rPr lang="zh-CN" altLang="en-US" dirty="0" smtClean="0"/>
              <a:t>数据发布与订阅</a:t>
            </a:r>
            <a:endParaRPr lang="en-US" altLang="zh-CN" dirty="0" smtClean="0"/>
          </a:p>
          <a:p>
            <a:pPr lvl="1"/>
            <a:r>
              <a:rPr lang="zh-CN" altLang="en-US" dirty="0"/>
              <a:t>换</a:t>
            </a:r>
            <a:r>
              <a:rPr lang="zh-CN" altLang="en-US" dirty="0" smtClean="0"/>
              <a:t>个名词：配置中心</a:t>
            </a:r>
            <a:r>
              <a:rPr lang="en-US" altLang="zh-CN" dirty="0" smtClean="0"/>
              <a:t>-</a:t>
            </a:r>
            <a:r>
              <a:rPr lang="zh-CN" altLang="en-US" dirty="0" smtClean="0"/>
              <a:t>用</a:t>
            </a:r>
            <a:r>
              <a:rPr lang="en-US" altLang="zh-CN" dirty="0" err="1" smtClean="0"/>
              <a:t>solr</a:t>
            </a:r>
            <a:r>
              <a:rPr lang="zh-CN" altLang="en-US" dirty="0" smtClean="0"/>
              <a:t>来举例</a:t>
            </a:r>
            <a:endParaRPr lang="en-US" altLang="zh-CN" dirty="0" smtClean="0"/>
          </a:p>
          <a:p>
            <a:pPr lvl="1"/>
            <a:endParaRPr lang="en-US" altLang="zh-CN" dirty="0" smtClean="0"/>
          </a:p>
          <a:p>
            <a:pPr marL="228600" lvl="1">
              <a:spcBef>
                <a:spcPts val="1000"/>
              </a:spcBef>
            </a:pPr>
            <a:r>
              <a:rPr lang="zh-CN" altLang="en-US" sz="2800" dirty="0"/>
              <a:t>负载</a:t>
            </a:r>
            <a:r>
              <a:rPr lang="zh-CN" altLang="en-US" sz="2800" dirty="0" smtClean="0"/>
              <a:t>均衡</a:t>
            </a:r>
            <a:endParaRPr lang="en-US" altLang="zh-CN" sz="2800" dirty="0" smtClean="0"/>
          </a:p>
          <a:p>
            <a:pPr marL="685800" lvl="2">
              <a:spcBef>
                <a:spcPts val="1000"/>
              </a:spcBef>
            </a:pPr>
            <a:r>
              <a:rPr lang="en-US" altLang="zh-CN" dirty="0" smtClean="0"/>
              <a:t>Thrift</a:t>
            </a:r>
            <a:r>
              <a:rPr lang="zh-CN" altLang="en-US" dirty="0" smtClean="0"/>
              <a:t>的</a:t>
            </a:r>
            <a:r>
              <a:rPr lang="en-US" altLang="zh-CN" dirty="0" smtClean="0"/>
              <a:t>master</a:t>
            </a:r>
            <a:r>
              <a:rPr lang="zh-CN" altLang="en-US" dirty="0" smtClean="0"/>
              <a:t>和</a:t>
            </a:r>
            <a:r>
              <a:rPr lang="en-US" altLang="zh-CN" dirty="0" smtClean="0"/>
              <a:t>slave</a:t>
            </a:r>
            <a:r>
              <a:rPr lang="zh-CN" altLang="en-US" dirty="0" smtClean="0"/>
              <a:t>的负载均衡举例</a:t>
            </a:r>
            <a:endParaRPr lang="en-US" altLang="zh-CN" dirty="0" smtClean="0"/>
          </a:p>
          <a:p>
            <a:pPr marL="685800" lvl="2">
              <a:spcBef>
                <a:spcPts val="1000"/>
              </a:spcBef>
            </a:pPr>
            <a:endParaRPr lang="en-US" altLang="zh-CN" dirty="0"/>
          </a:p>
          <a:p>
            <a:pPr marL="228600" lvl="1">
              <a:spcBef>
                <a:spcPts val="1000"/>
              </a:spcBef>
            </a:pPr>
            <a:r>
              <a:rPr lang="zh-CN" altLang="en-US" sz="2800" dirty="0"/>
              <a:t>分布式协调与</a:t>
            </a:r>
            <a:r>
              <a:rPr lang="zh-CN" altLang="en-US" sz="2800" dirty="0" smtClean="0"/>
              <a:t>通知</a:t>
            </a:r>
            <a:endParaRPr lang="en-US" altLang="zh-CN" sz="2800" dirty="0" smtClean="0"/>
          </a:p>
          <a:p>
            <a:pPr marL="685800" lvl="2">
              <a:spcBef>
                <a:spcPts val="1000"/>
              </a:spcBef>
            </a:pPr>
            <a:r>
              <a:rPr lang="en-US" altLang="zh-CN" dirty="0" smtClean="0"/>
              <a:t>Ha</a:t>
            </a:r>
            <a:r>
              <a:rPr lang="zh-CN" altLang="en-US" dirty="0" smtClean="0"/>
              <a:t>来举例子</a:t>
            </a:r>
            <a:endParaRPr lang="en-US" altLang="zh-CN" dirty="0" smtClean="0"/>
          </a:p>
          <a:p>
            <a:pPr marL="685800" lvl="2">
              <a:spcBef>
                <a:spcPts val="1000"/>
              </a:spcBef>
            </a:pPr>
            <a:endParaRPr lang="en-US" altLang="zh-CN" dirty="0"/>
          </a:p>
          <a:p>
            <a:pPr marL="228600" lvl="1">
              <a:spcBef>
                <a:spcPts val="1000"/>
              </a:spcBef>
            </a:pPr>
            <a:r>
              <a:rPr lang="zh-CN" altLang="en-US" sz="2800" dirty="0"/>
              <a:t>等等</a:t>
            </a:r>
            <a:endParaRPr lang="en-US" altLang="zh-CN" sz="2800" dirty="0"/>
          </a:p>
          <a:p>
            <a:pPr lvl="1"/>
            <a:endParaRPr lang="en-US" altLang="zh-CN" dirty="0"/>
          </a:p>
        </p:txBody>
      </p:sp>
    </p:spTree>
    <p:extLst>
      <p:ext uri="{BB962C8B-B14F-4D97-AF65-F5344CB8AC3E}">
        <p14:creationId xmlns:p14="http://schemas.microsoft.com/office/powerpoint/2010/main" val="3606109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主要内容</a:t>
            </a:r>
            <a:endParaRPr lang="zh-CN" altLang="en-US" sz="3200" dirty="0"/>
          </a:p>
        </p:txBody>
      </p:sp>
      <p:sp>
        <p:nvSpPr>
          <p:cNvPr id="3" name="内容占位符 2"/>
          <p:cNvSpPr>
            <a:spLocks noGrp="1"/>
          </p:cNvSpPr>
          <p:nvPr>
            <p:ph idx="1"/>
          </p:nvPr>
        </p:nvSpPr>
        <p:spPr/>
        <p:txBody>
          <a:bodyPr/>
          <a:lstStyle/>
          <a:p>
            <a:r>
              <a:rPr lang="zh-CN" altLang="en-US" dirty="0"/>
              <a:t>大</a:t>
            </a:r>
            <a:r>
              <a:rPr lang="zh-CN" altLang="en-US" dirty="0" smtClean="0"/>
              <a:t>数据架构</a:t>
            </a:r>
            <a:endParaRPr lang="en-US" altLang="zh-CN" dirty="0" smtClean="0"/>
          </a:p>
          <a:p>
            <a:r>
              <a:rPr lang="en-US" altLang="zh-CN" dirty="0" smtClean="0"/>
              <a:t>CAP</a:t>
            </a:r>
            <a:r>
              <a:rPr lang="zh-CN" altLang="en-US" dirty="0" smtClean="0"/>
              <a:t>定理</a:t>
            </a:r>
            <a:endParaRPr lang="en-US" altLang="zh-CN" dirty="0" smtClean="0"/>
          </a:p>
          <a:p>
            <a:r>
              <a:rPr lang="zh-CN" altLang="en-US" dirty="0"/>
              <a:t>一致性</a:t>
            </a:r>
            <a:r>
              <a:rPr lang="zh-CN" altLang="en-US" dirty="0" smtClean="0"/>
              <a:t>模型</a:t>
            </a:r>
            <a:endParaRPr lang="en-US" altLang="zh-CN" dirty="0" smtClean="0"/>
          </a:p>
          <a:p>
            <a:r>
              <a:rPr lang="zh-CN" altLang="en-US" dirty="0" smtClean="0">
                <a:solidFill>
                  <a:srgbClr val="C00000"/>
                </a:solidFill>
              </a:rPr>
              <a:t>编程</a:t>
            </a:r>
            <a:r>
              <a:rPr lang="zh-CN" altLang="en-US" dirty="0" smtClean="0">
                <a:solidFill>
                  <a:srgbClr val="C00000"/>
                </a:solidFill>
              </a:rPr>
              <a:t>模型</a:t>
            </a:r>
            <a:r>
              <a:rPr lang="en-US" altLang="zh-CN" dirty="0" smtClean="0">
                <a:solidFill>
                  <a:srgbClr val="C00000"/>
                </a:solidFill>
              </a:rPr>
              <a:t>-</a:t>
            </a:r>
            <a:r>
              <a:rPr lang="en-US" altLang="zh-CN" dirty="0" err="1" smtClean="0">
                <a:solidFill>
                  <a:srgbClr val="C00000"/>
                </a:solidFill>
              </a:rPr>
              <a:t>MapReduce</a:t>
            </a:r>
            <a:endParaRPr lang="en-US" altLang="zh-CN" dirty="0" smtClean="0">
              <a:solidFill>
                <a:srgbClr val="C00000"/>
              </a:solidFill>
            </a:endParaRPr>
          </a:p>
          <a:p>
            <a:r>
              <a:rPr lang="en-US" altLang="zh-CN" dirty="0" smtClean="0"/>
              <a:t>RPC</a:t>
            </a:r>
            <a:endParaRPr lang="en-US" altLang="zh-CN" dirty="0" smtClean="0"/>
          </a:p>
          <a:p>
            <a:r>
              <a:rPr lang="zh-CN" altLang="en-US" dirty="0" smtClean="0"/>
              <a:t>资源管理</a:t>
            </a:r>
            <a:endParaRPr lang="en-US" altLang="zh-CN" dirty="0" smtClean="0"/>
          </a:p>
          <a:p>
            <a:r>
              <a:rPr lang="en-US" altLang="zh-CN" dirty="0" err="1" smtClean="0"/>
              <a:t>Hbase</a:t>
            </a:r>
            <a:endParaRPr lang="en-US" altLang="zh-CN" dirty="0" smtClean="0"/>
          </a:p>
          <a:p>
            <a:endParaRPr lang="zh-CN" altLang="en-US" dirty="0"/>
          </a:p>
        </p:txBody>
      </p:sp>
    </p:spTree>
    <p:extLst>
      <p:ext uri="{BB962C8B-B14F-4D97-AF65-F5344CB8AC3E}">
        <p14:creationId xmlns:p14="http://schemas.microsoft.com/office/powerpoint/2010/main" val="2650767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mn-ea"/>
                <a:ea typeface="+mn-ea"/>
              </a:rPr>
              <a:t>编程</a:t>
            </a:r>
            <a:r>
              <a:rPr lang="zh-CN" altLang="en-US" b="0" dirty="0">
                <a:latin typeface="+mn-ea"/>
                <a:ea typeface="+mn-ea"/>
              </a:rPr>
              <a:t>模型</a:t>
            </a:r>
          </a:p>
        </p:txBody>
      </p:sp>
      <p:sp>
        <p:nvSpPr>
          <p:cNvPr id="3" name="内容占位符 2"/>
          <p:cNvSpPr>
            <a:spLocks noGrp="1"/>
          </p:cNvSpPr>
          <p:nvPr>
            <p:ph idx="1"/>
          </p:nvPr>
        </p:nvSpPr>
        <p:spPr>
          <a:xfrm>
            <a:off x="623392" y="1268760"/>
            <a:ext cx="11041227" cy="5391684"/>
          </a:xfrm>
        </p:spPr>
        <p:txBody>
          <a:bodyPr/>
          <a:lstStyle/>
          <a:p>
            <a:r>
              <a:rPr lang="en-US" altLang="zh-CN" sz="2400" dirty="0"/>
              <a:t>Imperative programming(</a:t>
            </a:r>
            <a:r>
              <a:rPr lang="zh-CN" altLang="en-US" sz="2400" dirty="0"/>
              <a:t>命令式编程</a:t>
            </a:r>
            <a:r>
              <a:rPr lang="en-US" altLang="zh-CN" sz="2400" dirty="0"/>
              <a:t>)</a:t>
            </a:r>
          </a:p>
          <a:p>
            <a:endParaRPr lang="en-US" altLang="zh-CN" sz="2400" dirty="0"/>
          </a:p>
          <a:p>
            <a:r>
              <a:rPr lang="en-US" altLang="zh-CN" sz="2400" dirty="0"/>
              <a:t>Logic programming(</a:t>
            </a:r>
            <a:r>
              <a:rPr lang="zh-CN" altLang="en-US" sz="2400" dirty="0"/>
              <a:t>逻辑编程</a:t>
            </a:r>
            <a:r>
              <a:rPr lang="en-US" altLang="zh-CN" sz="2400" dirty="0"/>
              <a:t>)</a:t>
            </a:r>
          </a:p>
          <a:p>
            <a:endParaRPr lang="en-US" altLang="zh-CN" sz="2400" dirty="0"/>
          </a:p>
          <a:p>
            <a:r>
              <a:rPr lang="en-US" altLang="zh-CN" sz="2400" dirty="0"/>
              <a:t>Function programming(</a:t>
            </a:r>
            <a:r>
              <a:rPr lang="zh-CN" altLang="en-US" sz="2400" dirty="0"/>
              <a:t>函数式编程</a:t>
            </a:r>
            <a:r>
              <a:rPr lang="en-US" altLang="zh-CN" sz="2400" dirty="0"/>
              <a:t>)</a:t>
            </a:r>
          </a:p>
          <a:p>
            <a:endParaRPr lang="zh-CN" altLang="en-US" sz="2400" dirty="0"/>
          </a:p>
        </p:txBody>
      </p:sp>
      <p:sp>
        <p:nvSpPr>
          <p:cNvPr id="4" name="Shape 39"/>
          <p:cNvSpPr>
            <a:spLocks noChangeArrowheads="1"/>
          </p:cNvSpPr>
          <p:nvPr/>
        </p:nvSpPr>
        <p:spPr bwMode="auto">
          <a:xfrm>
            <a:off x="5907088" y="6165850"/>
            <a:ext cx="5661025" cy="304800"/>
          </a:xfrm>
          <a:prstGeom prst="rect">
            <a:avLst/>
          </a:prstGeom>
          <a:noFill/>
          <a:ln w="12700">
            <a:noFill/>
            <a:miter lim="400000"/>
            <a:headEnd/>
            <a:tailEnd/>
          </a:ln>
        </p:spPr>
        <p:txBody>
          <a:bodyPr wrap="none" lIns="0" tIns="0" rIns="0" bIns="0">
            <a:spAutoFit/>
          </a:bodyPr>
          <a:lstStyle/>
          <a:p>
            <a:r>
              <a:rPr lang="zh-CN" altLang="en-US" sz="2000" dirty="0">
                <a:solidFill>
                  <a:srgbClr val="000000"/>
                </a:solidFill>
              </a:rPr>
              <a:t>参考资料：</a:t>
            </a:r>
            <a:r>
              <a:rPr lang="en-US" altLang="zh-CN" sz="2000" u="sng" dirty="0">
                <a:solidFill>
                  <a:srgbClr val="0000FF"/>
                </a:solidFill>
                <a:hlinkClick r:id="rId2"/>
              </a:rPr>
              <a:t>http://cs.lmu.edu/~ray/notes/paradigms/</a:t>
            </a:r>
            <a:r>
              <a:rPr lang="en-US" altLang="zh-CN" sz="2000" dirty="0">
                <a:solidFill>
                  <a:srgbClr val="000000"/>
                </a:solidFill>
              </a:rPr>
              <a:t> </a:t>
            </a:r>
          </a:p>
        </p:txBody>
      </p:sp>
    </p:spTree>
    <p:extLst>
      <p:ext uri="{BB962C8B-B14F-4D97-AF65-F5344CB8AC3E}">
        <p14:creationId xmlns:p14="http://schemas.microsoft.com/office/powerpoint/2010/main" val="9413643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mn-ea"/>
                <a:ea typeface="+mn-ea"/>
              </a:rPr>
              <a:t>编程</a:t>
            </a:r>
            <a:r>
              <a:rPr lang="zh-CN" altLang="en-US" b="0" dirty="0">
                <a:latin typeface="+mn-ea"/>
                <a:ea typeface="+mn-ea"/>
              </a:rPr>
              <a:t>模型</a:t>
            </a:r>
          </a:p>
        </p:txBody>
      </p:sp>
      <p:sp>
        <p:nvSpPr>
          <p:cNvPr id="3" name="内容占位符 2"/>
          <p:cNvSpPr>
            <a:spLocks noGrp="1"/>
          </p:cNvSpPr>
          <p:nvPr>
            <p:ph idx="1"/>
          </p:nvPr>
        </p:nvSpPr>
        <p:spPr/>
        <p:txBody>
          <a:bodyPr/>
          <a:lstStyle/>
          <a:p>
            <a:r>
              <a:rPr lang="zh-CN" altLang="en-US" sz="1600" dirty="0">
                <a:solidFill>
                  <a:srgbClr val="FF0000"/>
                </a:solidFill>
              </a:rPr>
              <a:t>命令式编程：</a:t>
            </a:r>
            <a:endParaRPr lang="en-US" altLang="zh-CN" sz="1600" dirty="0">
              <a:solidFill>
                <a:srgbClr val="FF0000"/>
              </a:solidFill>
            </a:endParaRPr>
          </a:p>
          <a:p>
            <a:r>
              <a:rPr lang="en-US" altLang="zh-CN" sz="1600" dirty="0">
                <a:solidFill>
                  <a:srgbClr val="FF0000"/>
                </a:solidFill>
              </a:rPr>
              <a:t>       </a:t>
            </a:r>
            <a:r>
              <a:rPr lang="zh-CN" altLang="en-US" sz="1600" dirty="0"/>
              <a:t>其实就是对冯诺依曼体系的很好的体现，其实就是对</a:t>
            </a:r>
            <a:r>
              <a:rPr lang="zh-CN" altLang="en-US" sz="1600" b="1" dirty="0"/>
              <a:t>计算机硬件</a:t>
            </a:r>
            <a:r>
              <a:rPr lang="zh-CN" altLang="en-US" sz="1600" dirty="0"/>
              <a:t>的抽象，有</a:t>
            </a:r>
            <a:r>
              <a:rPr lang="zh-CN" altLang="en-US" sz="1600" b="1" dirty="0"/>
              <a:t>变量</a:t>
            </a:r>
            <a:r>
              <a:rPr lang="zh-CN" altLang="en-US" sz="1600" dirty="0"/>
              <a:t>（对应着存储单元），</a:t>
            </a:r>
            <a:r>
              <a:rPr lang="zh-CN" altLang="en-US" sz="1600" b="1" dirty="0"/>
              <a:t>赋值语句</a:t>
            </a:r>
            <a:r>
              <a:rPr lang="zh-CN" altLang="en-US" sz="1600" dirty="0"/>
              <a:t>（获取，存储指令），</a:t>
            </a:r>
            <a:r>
              <a:rPr lang="zh-CN" altLang="en-US" sz="1600" b="1" dirty="0"/>
              <a:t>表达式</a:t>
            </a:r>
            <a:r>
              <a:rPr lang="zh-CN" altLang="en-US" sz="1600" dirty="0"/>
              <a:t>（内存引用和算术运算）和</a:t>
            </a:r>
            <a:r>
              <a:rPr lang="zh-CN" altLang="en-US" sz="1600" b="1" dirty="0"/>
              <a:t>控制语句</a:t>
            </a:r>
            <a:r>
              <a:rPr lang="zh-CN" altLang="en-US" sz="1600" dirty="0"/>
              <a:t>（跳转指令），一句话，命令式程序就是一个</a:t>
            </a:r>
            <a:r>
              <a:rPr lang="zh-CN" altLang="en-US" sz="1600" b="1" dirty="0"/>
              <a:t>冯诺依曼机</a:t>
            </a:r>
            <a:r>
              <a:rPr lang="zh-CN" altLang="en-US" sz="1600" dirty="0"/>
              <a:t>的</a:t>
            </a:r>
            <a:r>
              <a:rPr lang="zh-CN" altLang="en-US" sz="1600" b="1" dirty="0"/>
              <a:t>指令序列</a:t>
            </a:r>
            <a:r>
              <a:rPr lang="zh-CN" altLang="en-US" sz="1600" dirty="0"/>
              <a:t>。所以说</a:t>
            </a:r>
            <a:r>
              <a:rPr lang="en-US" altLang="zh-CN" sz="1600" dirty="0"/>
              <a:t>c</a:t>
            </a:r>
            <a:r>
              <a:rPr lang="zh-CN" altLang="en-US" sz="1600" dirty="0"/>
              <a:t>语言的过程式编程，</a:t>
            </a:r>
            <a:r>
              <a:rPr lang="en-US" altLang="zh-CN" sz="1600" dirty="0" err="1"/>
              <a:t>c++</a:t>
            </a:r>
            <a:r>
              <a:rPr lang="zh-CN" altLang="en-US" sz="1600" dirty="0"/>
              <a:t>和</a:t>
            </a:r>
            <a:r>
              <a:rPr lang="en-US" altLang="zh-CN" sz="1600" dirty="0"/>
              <a:t>java</a:t>
            </a:r>
            <a:r>
              <a:rPr lang="zh-CN" altLang="en-US" sz="1600" dirty="0"/>
              <a:t>的面向对象其实也是一种命令式编程。其他的还有</a:t>
            </a:r>
            <a:r>
              <a:rPr lang="en-US" altLang="zh-CN" sz="1600" dirty="0" err="1"/>
              <a:t>Ada,Fortran</a:t>
            </a:r>
            <a:r>
              <a:rPr lang="zh-CN" altLang="en-US" sz="1600" dirty="0"/>
              <a:t>，脚本语言包括</a:t>
            </a:r>
            <a:r>
              <a:rPr lang="en-US" altLang="zh-CN" sz="1600" dirty="0" err="1"/>
              <a:t>Perl,Python,PHP</a:t>
            </a:r>
            <a:r>
              <a:rPr lang="zh-CN" altLang="en-US" sz="1600" dirty="0"/>
              <a:t>等等。</a:t>
            </a:r>
            <a:endParaRPr lang="en-US" altLang="zh-CN" sz="1600" dirty="0"/>
          </a:p>
          <a:p>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744" y="3652062"/>
            <a:ext cx="4275460" cy="2729266"/>
          </a:xfrm>
          <a:prstGeom prst="rect">
            <a:avLst/>
          </a:prstGeom>
        </p:spPr>
      </p:pic>
    </p:spTree>
    <p:extLst>
      <p:ext uri="{BB962C8B-B14F-4D97-AF65-F5344CB8AC3E}">
        <p14:creationId xmlns:p14="http://schemas.microsoft.com/office/powerpoint/2010/main" val="35720617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title"/>
          </p:nvPr>
        </p:nvSpPr>
        <p:spPr>
          <a:xfrm>
            <a:off x="691055" y="260021"/>
            <a:ext cx="10515600" cy="801135"/>
          </a:xfrm>
        </p:spPr>
        <p:txBody>
          <a:bodyPr vert="horz" wrap="square" tIns="45720" bIns="45720" numCol="1" anchorCtr="0" compatLnSpc="1">
            <a:prstTxWarp prst="textNoShape">
              <a:avLst/>
            </a:prstTxWarp>
            <a:normAutofit/>
          </a:bodyPr>
          <a:lstStyle/>
          <a:p>
            <a:pPr algn="l" eaLnBrk="1" hangingPunct="1">
              <a:defRPr/>
            </a:pPr>
            <a:r>
              <a:rPr lang="zh-CN" altLang="en-US" sz="3200" dirty="0" smtClean="0">
                <a:latin typeface="+mn-ea"/>
                <a:ea typeface="+mn-ea"/>
              </a:rPr>
              <a:t>编程模型</a:t>
            </a:r>
            <a:r>
              <a:rPr lang="en-US" altLang="zh-CN" sz="3200" dirty="0" smtClean="0">
                <a:latin typeface="+mn-ea"/>
                <a:ea typeface="+mn-ea"/>
              </a:rPr>
              <a:t>-</a:t>
            </a:r>
            <a:r>
              <a:rPr lang="zh-CN" altLang="en-US" sz="3200" dirty="0" smtClean="0">
                <a:latin typeface="+mn-ea"/>
                <a:ea typeface="+mn-ea"/>
              </a:rPr>
              <a:t>命令式 </a:t>
            </a:r>
            <a:r>
              <a:rPr lang="en-US" altLang="zh-CN" sz="3200" dirty="0" smtClean="0">
                <a:latin typeface="+mn-ea"/>
                <a:ea typeface="+mn-ea"/>
              </a:rPr>
              <a:t>vs. </a:t>
            </a:r>
            <a:r>
              <a:rPr lang="zh-CN" altLang="en-US" sz="3200" dirty="0" smtClean="0">
                <a:latin typeface="+mn-ea"/>
                <a:ea typeface="+mn-ea"/>
              </a:rPr>
              <a:t>声明式编程</a:t>
            </a:r>
          </a:p>
        </p:txBody>
      </p:sp>
      <p:sp>
        <p:nvSpPr>
          <p:cNvPr id="17410" name="Shape 44"/>
          <p:cNvSpPr>
            <a:spLocks noGrp="1"/>
          </p:cNvSpPr>
          <p:nvPr>
            <p:ph type="body" idx="1"/>
          </p:nvPr>
        </p:nvSpPr>
        <p:spPr>
          <a:xfrm>
            <a:off x="2135188" y="1411110"/>
            <a:ext cx="7345362" cy="5446889"/>
          </a:xfrm>
        </p:spPr>
        <p:txBody>
          <a:bodyPr/>
          <a:lstStyle/>
          <a:p>
            <a:pPr eaLnBrk="1" hangingPunct="1">
              <a:spcBef>
                <a:spcPts val="2400"/>
              </a:spcBef>
            </a:pPr>
            <a:r>
              <a:rPr lang="zh-CN" altLang="en-US" sz="2800" b="1" dirty="0" smtClean="0">
                <a:solidFill>
                  <a:srgbClr val="008AEC"/>
                </a:solidFill>
                <a:latin typeface="微软雅黑" pitchFamily="34" charset="-122"/>
                <a:ea typeface="微软雅黑" pitchFamily="34" charset="-122"/>
              </a:rPr>
              <a:t>命令式，</a:t>
            </a:r>
            <a:r>
              <a:rPr lang="en-US" altLang="zh-CN" sz="2800" b="1" dirty="0" smtClean="0">
                <a:solidFill>
                  <a:srgbClr val="008AEC"/>
                </a:solidFill>
                <a:latin typeface="微软雅黑" pitchFamily="34" charset="-122"/>
                <a:ea typeface="微软雅黑" pitchFamily="34" charset="-122"/>
              </a:rPr>
              <a:t>Python</a:t>
            </a:r>
          </a:p>
          <a:p>
            <a:pPr marL="0" lvl="2" indent="914400" eaLnBrk="1" hangingPunct="1">
              <a:spcBef>
                <a:spcPts val="2500"/>
              </a:spcBef>
              <a:buSzTx/>
              <a:buFontTx/>
              <a:buNone/>
            </a:pPr>
            <a:r>
              <a:rPr lang="en-US" altLang="zh-CN" dirty="0" smtClean="0">
                <a:solidFill>
                  <a:srgbClr val="000000"/>
                </a:solidFill>
                <a:latin typeface="Calibri" pitchFamily="34" charset="0"/>
                <a:ea typeface="微软雅黑" pitchFamily="34" charset="-122"/>
                <a:sym typeface="Calibri" pitchFamily="34" charset="0"/>
              </a:rPr>
              <a:t>               f = open(‘input.txt’)</a:t>
            </a:r>
          </a:p>
          <a:p>
            <a:pPr marL="0" lvl="2" indent="914400" eaLnBrk="1" hangingPunct="1">
              <a:spcBef>
                <a:spcPts val="1400"/>
              </a:spcBef>
              <a:buSzTx/>
              <a:buFontTx/>
              <a:buNone/>
            </a:pPr>
            <a:r>
              <a:rPr lang="en-US" altLang="zh-CN" dirty="0" smtClean="0">
                <a:solidFill>
                  <a:srgbClr val="000000"/>
                </a:solidFill>
                <a:latin typeface="Calibri" pitchFamily="34" charset="0"/>
                <a:ea typeface="微软雅黑" pitchFamily="34" charset="-122"/>
                <a:sym typeface="Calibri" pitchFamily="34" charset="0"/>
              </a:rPr>
              <a:t>               </a:t>
            </a:r>
            <a:r>
              <a:rPr lang="en-US" altLang="zh-CN" dirty="0" err="1" smtClean="0">
                <a:solidFill>
                  <a:srgbClr val="000000"/>
                </a:solidFill>
                <a:latin typeface="Calibri" pitchFamily="34" charset="0"/>
                <a:ea typeface="微软雅黑" pitchFamily="34" charset="-122"/>
                <a:sym typeface="Calibri" pitchFamily="34" charset="0"/>
              </a:rPr>
              <a:t>num</a:t>
            </a:r>
            <a:r>
              <a:rPr lang="en-US" altLang="zh-CN" dirty="0" smtClean="0">
                <a:solidFill>
                  <a:srgbClr val="000000"/>
                </a:solidFill>
                <a:latin typeface="Calibri" pitchFamily="34" charset="0"/>
                <a:ea typeface="微软雅黑" pitchFamily="34" charset="-122"/>
                <a:sym typeface="Calibri" pitchFamily="34" charset="0"/>
              </a:rPr>
              <a:t> = 0</a:t>
            </a:r>
          </a:p>
          <a:p>
            <a:pPr marL="0" lvl="2" indent="914400" eaLnBrk="1" hangingPunct="1">
              <a:spcBef>
                <a:spcPts val="1400"/>
              </a:spcBef>
              <a:buSzTx/>
              <a:buFontTx/>
              <a:buNone/>
            </a:pPr>
            <a:r>
              <a:rPr lang="en-US" altLang="zh-CN" dirty="0" smtClean="0">
                <a:solidFill>
                  <a:srgbClr val="000000"/>
                </a:solidFill>
                <a:latin typeface="Calibri" pitchFamily="34" charset="0"/>
                <a:ea typeface="微软雅黑" pitchFamily="34" charset="-122"/>
                <a:sym typeface="Calibri" pitchFamily="34" charset="0"/>
              </a:rPr>
              <a:t>               for line in </a:t>
            </a:r>
            <a:r>
              <a:rPr lang="en-US" altLang="zh-CN" dirty="0" err="1" smtClean="0">
                <a:solidFill>
                  <a:srgbClr val="000000"/>
                </a:solidFill>
                <a:latin typeface="Calibri" pitchFamily="34" charset="0"/>
                <a:ea typeface="微软雅黑" pitchFamily="34" charset="-122"/>
                <a:sym typeface="Calibri" pitchFamily="34" charset="0"/>
              </a:rPr>
              <a:t>f.readlines</a:t>
            </a:r>
            <a:r>
              <a:rPr lang="en-US" altLang="zh-CN" dirty="0" smtClean="0">
                <a:solidFill>
                  <a:srgbClr val="000000"/>
                </a:solidFill>
                <a:latin typeface="Calibri" pitchFamily="34" charset="0"/>
                <a:ea typeface="微软雅黑" pitchFamily="34" charset="-122"/>
                <a:sym typeface="Calibri" pitchFamily="34" charset="0"/>
              </a:rPr>
              <a:t>()</a:t>
            </a:r>
          </a:p>
          <a:p>
            <a:pPr marL="0" lvl="4" indent="1828800" eaLnBrk="1" hangingPunct="1">
              <a:spcBef>
                <a:spcPts val="1400"/>
              </a:spcBef>
              <a:buSzTx/>
              <a:buFontTx/>
              <a:buNone/>
            </a:pPr>
            <a:r>
              <a:rPr lang="en-US" altLang="zh-CN" dirty="0" smtClean="0">
                <a:solidFill>
                  <a:srgbClr val="000000"/>
                </a:solidFill>
                <a:latin typeface="Calibri" pitchFamily="34" charset="0"/>
                <a:ea typeface="微软雅黑" pitchFamily="34" charset="-122"/>
                <a:sym typeface="Calibri" pitchFamily="34" charset="0"/>
              </a:rPr>
              <a:t>               </a:t>
            </a:r>
            <a:r>
              <a:rPr lang="en-US" altLang="zh-CN" dirty="0" err="1" smtClean="0">
                <a:solidFill>
                  <a:srgbClr val="000000"/>
                </a:solidFill>
                <a:latin typeface="Calibri" pitchFamily="34" charset="0"/>
                <a:ea typeface="微软雅黑" pitchFamily="34" charset="-122"/>
                <a:sym typeface="Calibri" pitchFamily="34" charset="0"/>
              </a:rPr>
              <a:t>num</a:t>
            </a:r>
            <a:r>
              <a:rPr lang="en-US" altLang="zh-CN" dirty="0" smtClean="0">
                <a:solidFill>
                  <a:srgbClr val="000000"/>
                </a:solidFill>
                <a:latin typeface="Calibri" pitchFamily="34" charset="0"/>
                <a:ea typeface="微软雅黑" pitchFamily="34" charset="-122"/>
                <a:sym typeface="Calibri" pitchFamily="34" charset="0"/>
              </a:rPr>
              <a:t> = </a:t>
            </a:r>
            <a:r>
              <a:rPr lang="en-US" altLang="zh-CN" dirty="0" err="1" smtClean="0">
                <a:solidFill>
                  <a:srgbClr val="000000"/>
                </a:solidFill>
                <a:latin typeface="Calibri" pitchFamily="34" charset="0"/>
                <a:ea typeface="微软雅黑" pitchFamily="34" charset="-122"/>
                <a:sym typeface="Calibri" pitchFamily="34" charset="0"/>
              </a:rPr>
              <a:t>num</a:t>
            </a:r>
            <a:r>
              <a:rPr lang="en-US" altLang="zh-CN" dirty="0" smtClean="0">
                <a:solidFill>
                  <a:srgbClr val="000000"/>
                </a:solidFill>
                <a:latin typeface="Calibri" pitchFamily="34" charset="0"/>
                <a:ea typeface="微软雅黑" pitchFamily="34" charset="-122"/>
                <a:sym typeface="Calibri" pitchFamily="34" charset="0"/>
              </a:rPr>
              <a:t> + 1</a:t>
            </a:r>
          </a:p>
          <a:p>
            <a:pPr marL="0" lvl="2" indent="914400" eaLnBrk="1" hangingPunct="1">
              <a:spcBef>
                <a:spcPts val="1400"/>
              </a:spcBef>
              <a:buSzTx/>
              <a:buFontTx/>
              <a:buNone/>
            </a:pPr>
            <a:r>
              <a:rPr lang="en-US" altLang="zh-CN" dirty="0" smtClean="0">
                <a:solidFill>
                  <a:srgbClr val="000000"/>
                </a:solidFill>
                <a:latin typeface="Calibri" pitchFamily="34" charset="0"/>
                <a:ea typeface="微软雅黑" pitchFamily="34" charset="-122"/>
                <a:sym typeface="Calibri" pitchFamily="34" charset="0"/>
              </a:rPr>
              <a:t>               print </a:t>
            </a:r>
            <a:r>
              <a:rPr lang="en-US" altLang="zh-CN" dirty="0" err="1" smtClean="0">
                <a:solidFill>
                  <a:srgbClr val="000000"/>
                </a:solidFill>
                <a:latin typeface="Calibri" pitchFamily="34" charset="0"/>
                <a:ea typeface="微软雅黑" pitchFamily="34" charset="-122"/>
                <a:sym typeface="Calibri" pitchFamily="34" charset="0"/>
              </a:rPr>
              <a:t>num</a:t>
            </a:r>
            <a:endParaRPr lang="en-US" altLang="zh-CN" dirty="0" smtClean="0">
              <a:solidFill>
                <a:srgbClr val="000000"/>
              </a:solidFill>
              <a:latin typeface="Calibri" pitchFamily="34" charset="0"/>
              <a:ea typeface="微软雅黑" pitchFamily="34" charset="-122"/>
              <a:sym typeface="Calibri" pitchFamily="34" charset="0"/>
            </a:endParaRPr>
          </a:p>
          <a:p>
            <a:pPr eaLnBrk="1" hangingPunct="1">
              <a:spcBef>
                <a:spcPts val="5000"/>
              </a:spcBef>
            </a:pPr>
            <a:r>
              <a:rPr lang="zh-CN" altLang="en-US" sz="2800" b="1" dirty="0" smtClean="0">
                <a:solidFill>
                  <a:srgbClr val="008AEC"/>
                </a:solidFill>
                <a:latin typeface="微软雅黑" pitchFamily="34" charset="-122"/>
                <a:ea typeface="微软雅黑" pitchFamily="34" charset="-122"/>
              </a:rPr>
              <a:t>声明式，</a:t>
            </a:r>
            <a:r>
              <a:rPr lang="en-US" altLang="zh-CN" sz="2800" b="1" dirty="0" smtClean="0">
                <a:solidFill>
                  <a:srgbClr val="008AEC"/>
                </a:solidFill>
                <a:latin typeface="微软雅黑" pitchFamily="34" charset="-122"/>
                <a:ea typeface="微软雅黑" pitchFamily="34" charset="-122"/>
              </a:rPr>
              <a:t>SQL</a:t>
            </a:r>
          </a:p>
          <a:p>
            <a:pPr marL="0" lvl="2" indent="914400" eaLnBrk="1" hangingPunct="1">
              <a:spcBef>
                <a:spcPts val="2400"/>
              </a:spcBef>
              <a:buSzTx/>
              <a:buFontTx/>
              <a:buNone/>
            </a:pPr>
            <a:r>
              <a:rPr lang="en-US" altLang="zh-CN" dirty="0" smtClean="0">
                <a:solidFill>
                  <a:srgbClr val="000000"/>
                </a:solidFill>
                <a:latin typeface="Calibri" pitchFamily="34" charset="0"/>
                <a:ea typeface="微软雅黑" pitchFamily="34" charset="-122"/>
                <a:sym typeface="Calibri" pitchFamily="34" charset="0"/>
              </a:rPr>
              <a:t>               select count(*) from </a:t>
            </a:r>
            <a:r>
              <a:rPr lang="en-US" altLang="zh-CN" dirty="0" err="1" smtClean="0">
                <a:solidFill>
                  <a:srgbClr val="000000"/>
                </a:solidFill>
                <a:latin typeface="Calibri" pitchFamily="34" charset="0"/>
                <a:ea typeface="微软雅黑" pitchFamily="34" charset="-122"/>
                <a:sym typeface="Calibri" pitchFamily="34" charset="0"/>
              </a:rPr>
              <a:t>input_table</a:t>
            </a:r>
            <a:r>
              <a:rPr lang="en-US" altLang="zh-CN" dirty="0" smtClean="0">
                <a:solidFill>
                  <a:srgbClr val="000000"/>
                </a:solidFill>
                <a:latin typeface="Calibri" pitchFamily="34" charset="0"/>
                <a:ea typeface="微软雅黑" pitchFamily="34" charset="-122"/>
                <a:sym typeface="Calibri" pitchFamily="34" charset="0"/>
              </a:rPr>
              <a:t>;   </a:t>
            </a:r>
          </a:p>
        </p:txBody>
      </p:sp>
    </p:spTree>
    <p:extLst>
      <p:ext uri="{BB962C8B-B14F-4D97-AF65-F5344CB8AC3E}">
        <p14:creationId xmlns:p14="http://schemas.microsoft.com/office/powerpoint/2010/main" val="178572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latin typeface="+mn-ea"/>
                <a:ea typeface="+mn-ea"/>
              </a:rPr>
              <a:t>编程范式</a:t>
            </a:r>
          </a:p>
        </p:txBody>
      </p:sp>
      <p:sp>
        <p:nvSpPr>
          <p:cNvPr id="3" name="内容占位符 2"/>
          <p:cNvSpPr>
            <a:spLocks noGrp="1"/>
          </p:cNvSpPr>
          <p:nvPr>
            <p:ph idx="1"/>
          </p:nvPr>
        </p:nvSpPr>
        <p:spPr>
          <a:xfrm>
            <a:off x="623392" y="1268759"/>
            <a:ext cx="11041227" cy="5244929"/>
          </a:xfrm>
        </p:spPr>
        <p:txBody>
          <a:bodyPr/>
          <a:lstStyle/>
          <a:p>
            <a:r>
              <a:rPr lang="zh-CN" altLang="en-US" sz="1600" dirty="0">
                <a:solidFill>
                  <a:srgbClr val="FF0000"/>
                </a:solidFill>
              </a:rPr>
              <a:t>函数式编程：</a:t>
            </a:r>
            <a:endParaRPr lang="en-US" altLang="zh-CN" sz="1600" dirty="0">
              <a:solidFill>
                <a:srgbClr val="FF0000"/>
              </a:solidFill>
            </a:endParaRPr>
          </a:p>
          <a:p>
            <a:r>
              <a:rPr lang="zh-CN" altLang="en-US" sz="1600" dirty="0"/>
              <a:t>       函数式编程是面向数学的抽象，将计算描述为一种</a:t>
            </a:r>
            <a:r>
              <a:rPr lang="zh-CN" altLang="en-US" sz="1600" b="1" dirty="0"/>
              <a:t>表达式求值</a:t>
            </a:r>
            <a:r>
              <a:rPr lang="zh-CN" altLang="en-US" sz="1600" dirty="0"/>
              <a:t>，一句话，函数式程序就是一个</a:t>
            </a:r>
            <a:r>
              <a:rPr lang="zh-CN" altLang="en-US" sz="1600" b="1" dirty="0"/>
              <a:t>表达式，</a:t>
            </a:r>
            <a:r>
              <a:rPr lang="zh-CN" altLang="en-US" sz="1600" dirty="0"/>
              <a:t>或者说</a:t>
            </a:r>
            <a:r>
              <a:rPr lang="en-US" altLang="zh-CN" sz="1600" b="1" dirty="0"/>
              <a:t>(declarative)</a:t>
            </a:r>
            <a:r>
              <a:rPr lang="zh-CN" altLang="en-US" sz="1600" dirty="0"/>
              <a:t>。那么对于</a:t>
            </a:r>
            <a:r>
              <a:rPr lang="en-US" altLang="zh-CN" sz="1600" dirty="0" err="1"/>
              <a:t>scala</a:t>
            </a:r>
            <a:r>
              <a:rPr lang="zh-CN" altLang="en-US" sz="1600" dirty="0"/>
              <a:t>其实是传统的函数式编程结合了面向对象编程，是一种大杂烩式编程范式，如果归类的话还是属于函数式编程的范畴的。单就语法来说基本上是以往流行的编程语言的大融合。</a:t>
            </a:r>
            <a:endParaRPr lang="zh-CN" altLang="en-US" sz="1600" dirty="0">
              <a:solidFill>
                <a:srgbClr val="FF0000"/>
              </a:solidFill>
            </a:endParaRPr>
          </a:p>
        </p:txBody>
      </p:sp>
      <p:pic>
        <p:nvPicPr>
          <p:cNvPr id="4" name="Picture 2" descr="http://pic4.zhimg.com/bca9e791505e353e6de0466747e5186f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830" y="3072030"/>
            <a:ext cx="6097499" cy="313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1625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hape 85"/>
          <p:cNvSpPr>
            <a:spLocks noGrp="1"/>
          </p:cNvSpPr>
          <p:nvPr>
            <p:ph type="title"/>
          </p:nvPr>
        </p:nvSpPr>
        <p:spPr bwMode="auto"/>
        <p:txBody>
          <a:bodyPr vert="horz" wrap="square" tIns="45720" bIns="45720" numCol="1" anchorCtr="0" compatLnSpc="1">
            <a:prstTxWarp prst="textNoShape">
              <a:avLst/>
            </a:prstTxWarp>
          </a:bodyPr>
          <a:lstStyle/>
          <a:p>
            <a:pPr algn="l" eaLnBrk="1" hangingPunct="1">
              <a:defRPr/>
            </a:pPr>
            <a:r>
              <a:rPr lang="en-US" altLang="zh-CN" dirty="0" err="1" smtClean="0">
                <a:latin typeface="+mn-ea"/>
                <a:ea typeface="+mn-ea"/>
              </a:rPr>
              <a:t>MapReduce</a:t>
            </a:r>
            <a:r>
              <a:rPr lang="zh-CN" altLang="en-US" dirty="0" smtClean="0">
                <a:latin typeface="+mn-ea"/>
                <a:ea typeface="+mn-ea"/>
              </a:rPr>
              <a:t>编程模型</a:t>
            </a:r>
          </a:p>
        </p:txBody>
      </p:sp>
      <p:sp>
        <p:nvSpPr>
          <p:cNvPr id="27650" name="Shape 86"/>
          <p:cNvSpPr>
            <a:spLocks noGrp="1"/>
          </p:cNvSpPr>
          <p:nvPr>
            <p:ph type="body" idx="1"/>
          </p:nvPr>
        </p:nvSpPr>
        <p:spPr>
          <a:xfrm>
            <a:off x="812800" y="1187668"/>
            <a:ext cx="8544983" cy="5481461"/>
          </a:xfrm>
        </p:spPr>
        <p:txBody>
          <a:bodyPr>
            <a:normAutofit/>
          </a:bodyPr>
          <a:lstStyle/>
          <a:p>
            <a:pPr marL="331788" indent="-331788" defTabSz="885825" eaLnBrk="1" hangingPunct="1">
              <a:spcBef>
                <a:spcPts val="1400"/>
              </a:spcBef>
            </a:pPr>
            <a:endParaRPr lang="zh-CN" altLang="en-US" sz="2300" dirty="0" smtClean="0">
              <a:solidFill>
                <a:srgbClr val="000000"/>
              </a:solidFill>
              <a:latin typeface="微软雅黑" pitchFamily="34" charset="-122"/>
              <a:ea typeface="微软雅黑" pitchFamily="34" charset="-122"/>
            </a:endParaRPr>
          </a:p>
          <a:p>
            <a:pPr marL="331788" indent="-331788" defTabSz="885825" eaLnBrk="1" hangingPunct="1">
              <a:spcBef>
                <a:spcPts val="1400"/>
              </a:spcBef>
            </a:pPr>
            <a:r>
              <a:rPr lang="zh-CN" altLang="en-US" sz="2400" dirty="0" smtClean="0">
                <a:latin typeface="微软雅黑" pitchFamily="34" charset="-122"/>
                <a:ea typeface="微软雅黑" pitchFamily="34" charset="-122"/>
              </a:rPr>
              <a:t>编程思想来自于函数式编程</a:t>
            </a:r>
          </a:p>
          <a:p>
            <a:pPr marL="331788" indent="-331788" defTabSz="885825" eaLnBrk="1" hangingPunct="1">
              <a:spcBef>
                <a:spcPts val="2400"/>
              </a:spcBef>
            </a:pPr>
            <a:r>
              <a:rPr lang="zh-CN" altLang="en-US" sz="2400" dirty="0" smtClean="0">
                <a:latin typeface="微软雅黑" pitchFamily="34" charset="-122"/>
                <a:ea typeface="微软雅黑" pitchFamily="34" charset="-122"/>
              </a:rPr>
              <a:t>用户实现两个函数接口：</a:t>
            </a:r>
          </a:p>
          <a:p>
            <a:pPr marL="774700" lvl="1" indent="-331788" defTabSz="885825" eaLnBrk="1" hangingPunct="1">
              <a:spcBef>
                <a:spcPts val="1400"/>
              </a:spcBef>
            </a:pPr>
            <a:r>
              <a:rPr lang="en-US" altLang="zh-CN" dirty="0" smtClean="0">
                <a:latin typeface="微软雅黑" pitchFamily="34" charset="-122"/>
                <a:ea typeface="微软雅黑" pitchFamily="34" charset="-122"/>
              </a:rPr>
              <a:t>map      (key1, value1)           -&gt; list (key2, value2)</a:t>
            </a:r>
          </a:p>
          <a:p>
            <a:pPr marL="774700" lvl="1" indent="-331788" defTabSz="885825" eaLnBrk="1" hangingPunct="1">
              <a:spcBef>
                <a:spcPts val="1400"/>
              </a:spcBef>
            </a:pPr>
            <a:r>
              <a:rPr lang="en-US" altLang="zh-CN" dirty="0" smtClean="0">
                <a:latin typeface="微软雅黑" pitchFamily="34" charset="-122"/>
                <a:ea typeface="微软雅黑" pitchFamily="34" charset="-122"/>
              </a:rPr>
              <a:t>reduce  (key2, &lt;list value2&gt;) -&gt; list (key3, value3)</a:t>
            </a:r>
          </a:p>
          <a:p>
            <a:pPr marL="774700" lvl="1" indent="-331788" defTabSz="885825" eaLnBrk="1" hangingPunct="1">
              <a:spcBef>
                <a:spcPts val="1400"/>
              </a:spcBef>
            </a:pPr>
            <a:endParaRPr lang="en-US" altLang="zh-CN" sz="2300" b="1" dirty="0" smtClean="0">
              <a:latin typeface="微软雅黑" pitchFamily="34" charset="-122"/>
              <a:ea typeface="微软雅黑" pitchFamily="34" charset="-122"/>
            </a:endParaRPr>
          </a:p>
          <a:p>
            <a:pPr marL="331788" indent="-331788" defTabSz="885825" eaLnBrk="1" hangingPunct="1">
              <a:spcBef>
                <a:spcPts val="2400"/>
              </a:spcBef>
            </a:pPr>
            <a:r>
              <a:rPr lang="zh-CN" altLang="en-US" sz="2400" dirty="0" smtClean="0">
                <a:latin typeface="微软雅黑" pitchFamily="34" charset="-122"/>
                <a:ea typeface="微软雅黑" pitchFamily="34" charset="-122"/>
              </a:rPr>
              <a:t>实现</a:t>
            </a:r>
          </a:p>
          <a:p>
            <a:pPr marL="774700" lvl="1" indent="-331788" defTabSz="885825" eaLnBrk="1" hangingPunct="1">
              <a:spcBef>
                <a:spcPts val="1400"/>
              </a:spcBef>
            </a:pPr>
            <a:r>
              <a:rPr lang="en-US" altLang="zh-CN" dirty="0" smtClean="0">
                <a:latin typeface="微软雅黑" pitchFamily="34" charset="-122"/>
                <a:ea typeface="微软雅黑" pitchFamily="34" charset="-122"/>
              </a:rPr>
              <a:t>Google </a:t>
            </a:r>
            <a:r>
              <a:rPr lang="en-US" altLang="zh-CN" dirty="0" err="1" smtClean="0">
                <a:latin typeface="微软雅黑" pitchFamily="34" charset="-122"/>
                <a:ea typeface="微软雅黑" pitchFamily="34" charset="-122"/>
              </a:rPr>
              <a:t>MapReduce</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（起源，</a:t>
            </a:r>
            <a:r>
              <a:rPr lang="en-US" altLang="zh-CN" dirty="0" smtClean="0">
                <a:latin typeface="微软雅黑" pitchFamily="34" charset="-122"/>
                <a:ea typeface="微软雅黑" pitchFamily="34" charset="-122"/>
              </a:rPr>
              <a:t>2004</a:t>
            </a:r>
            <a:r>
              <a:rPr lang="zh-CN" altLang="en-US" dirty="0" smtClean="0">
                <a:latin typeface="微软雅黑" pitchFamily="34" charset="-122"/>
                <a:ea typeface="微软雅黑" pitchFamily="34" charset="-122"/>
              </a:rPr>
              <a:t>）</a:t>
            </a:r>
          </a:p>
          <a:p>
            <a:pPr marL="774700" lvl="1" indent="-331788" defTabSz="885825" eaLnBrk="1" hangingPunct="1">
              <a:spcBef>
                <a:spcPts val="1400"/>
              </a:spcBef>
            </a:pPr>
            <a:r>
              <a:rPr lang="en-US" altLang="zh-CN" dirty="0" err="1" smtClean="0">
                <a:latin typeface="微软雅黑" pitchFamily="34" charset="-122"/>
                <a:ea typeface="微软雅黑" pitchFamily="34" charset="-122"/>
              </a:rPr>
              <a:t>Hadoop</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MapReduce</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（开源实现）</a:t>
            </a:r>
          </a:p>
        </p:txBody>
      </p:sp>
    </p:spTree>
    <p:extLst>
      <p:ext uri="{BB962C8B-B14F-4D97-AF65-F5344CB8AC3E}">
        <p14:creationId xmlns:p14="http://schemas.microsoft.com/office/powerpoint/2010/main" val="3442004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hape 100"/>
          <p:cNvSpPr>
            <a:spLocks noGrp="1"/>
          </p:cNvSpPr>
          <p:nvPr>
            <p:ph type="title"/>
          </p:nvPr>
        </p:nvSpPr>
        <p:spPr bwMode="auto"/>
        <p:txBody>
          <a:bodyPr vert="horz" wrap="square" tIns="45720" bIns="45720" numCol="1" anchorCtr="0" compatLnSpc="1">
            <a:prstTxWarp prst="textNoShape">
              <a:avLst/>
            </a:prstTxWarp>
            <a:normAutofit/>
          </a:bodyPr>
          <a:lstStyle/>
          <a:p>
            <a:pPr algn="l" eaLnBrk="1" hangingPunct="1">
              <a:defRPr/>
            </a:pPr>
            <a:r>
              <a:rPr lang="en-US" altLang="zh-CN" sz="3200" dirty="0" err="1" smtClean="0">
                <a:latin typeface="+mn-ea"/>
                <a:ea typeface="+mn-ea"/>
              </a:rPr>
              <a:t>MapReduce</a:t>
            </a:r>
            <a:r>
              <a:rPr lang="zh-CN" altLang="en-US" sz="3200" dirty="0" smtClean="0">
                <a:latin typeface="+mn-ea"/>
                <a:ea typeface="+mn-ea"/>
              </a:rPr>
              <a:t>编程接口（</a:t>
            </a:r>
            <a:r>
              <a:rPr lang="en-US" altLang="zh-CN" sz="3200" dirty="0" err="1" smtClean="0">
                <a:latin typeface="+mn-ea"/>
                <a:ea typeface="+mn-ea"/>
              </a:rPr>
              <a:t>Hadoop</a:t>
            </a:r>
            <a:r>
              <a:rPr lang="en-US" altLang="zh-CN" sz="3200" dirty="0" smtClean="0">
                <a:latin typeface="+mn-ea"/>
                <a:ea typeface="+mn-ea"/>
              </a:rPr>
              <a:t> </a:t>
            </a:r>
            <a:r>
              <a:rPr lang="en-US" altLang="zh-CN" sz="3200" dirty="0" err="1" smtClean="0">
                <a:latin typeface="+mn-ea"/>
                <a:ea typeface="+mn-ea"/>
              </a:rPr>
              <a:t>MapReduce</a:t>
            </a:r>
            <a:r>
              <a:rPr lang="zh-CN" altLang="en-US" sz="3200" dirty="0" smtClean="0">
                <a:latin typeface="+mn-ea"/>
                <a:ea typeface="+mn-ea"/>
              </a:rPr>
              <a:t>为例）</a:t>
            </a:r>
          </a:p>
        </p:txBody>
      </p:sp>
      <p:sp>
        <p:nvSpPr>
          <p:cNvPr id="101" name="Shape 101"/>
          <p:cNvSpPr>
            <a:spLocks noGrp="1"/>
          </p:cNvSpPr>
          <p:nvPr>
            <p:ph type="body" idx="1"/>
          </p:nvPr>
        </p:nvSpPr>
        <p:spPr>
          <a:xfrm>
            <a:off x="338138" y="1350963"/>
            <a:ext cx="5599112" cy="4752975"/>
          </a:xfrm>
          <a:solidFill>
            <a:srgbClr val="FFFFFF"/>
          </a:solidFill>
          <a:ln>
            <a:solidFill>
              <a:srgbClr val="85888D"/>
            </a:solidFill>
            <a:custDash>
              <a:ds d="200000" sp="200000"/>
            </a:custDash>
          </a:ln>
        </p:spPr>
        <p:txBody>
          <a:bodyPr lIns="0" tIns="0" rIns="0" bIns="0">
            <a:normAutofit/>
          </a:bodyPr>
          <a:lstStyle/>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public void map(</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    </a:t>
            </a:r>
            <a:r>
              <a:rPr sz="1782" dirty="0" err="1">
                <a:solidFill>
                  <a:sysClr val="windowText" lastClr="000000"/>
                </a:solidFill>
                <a:sym typeface="微软雅黑"/>
              </a:rPr>
              <a:t>LongWritable</a:t>
            </a:r>
            <a:r>
              <a:rPr sz="1782" dirty="0">
                <a:solidFill>
                  <a:sysClr val="windowText" lastClr="000000"/>
                </a:solidFill>
                <a:sym typeface="微软雅黑"/>
              </a:rPr>
              <a:t> </a:t>
            </a:r>
            <a:r>
              <a:rPr sz="1782" b="1" dirty="0">
                <a:solidFill>
                  <a:srgbClr val="C0504D"/>
                </a:solidFill>
                <a:sym typeface="微软雅黑"/>
              </a:rPr>
              <a:t>key</a:t>
            </a:r>
            <a:r>
              <a:rPr sz="1782" dirty="0">
                <a:solidFill>
                  <a:sysClr val="windowText" lastClr="000000"/>
                </a:solidFill>
                <a:sym typeface="微软雅黑"/>
              </a:rPr>
              <a:t>, Text </a:t>
            </a:r>
            <a:r>
              <a:rPr sz="1782" b="1" dirty="0">
                <a:solidFill>
                  <a:srgbClr val="C0504D"/>
                </a:solidFill>
                <a:sym typeface="微软雅黑"/>
              </a:rPr>
              <a:t>value</a:t>
            </a:r>
            <a:r>
              <a:rPr sz="1782" dirty="0">
                <a:solidFill>
                  <a:sysClr val="windowText" lastClr="000000"/>
                </a:solidFill>
                <a:sym typeface="微软雅黑"/>
              </a:rPr>
              <a:t>, </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    </a:t>
            </a:r>
            <a:r>
              <a:rPr sz="1485" dirty="0" err="1">
                <a:solidFill>
                  <a:sysClr val="windowText" lastClr="000000"/>
                </a:solidFill>
                <a:sym typeface="微软雅黑"/>
              </a:rPr>
              <a:t>OutputCollector</a:t>
            </a:r>
            <a:r>
              <a:rPr sz="1485" dirty="0">
                <a:solidFill>
                  <a:sysClr val="windowText" lastClr="000000"/>
                </a:solidFill>
                <a:sym typeface="微软雅黑"/>
              </a:rPr>
              <a:t>&lt;Text, </a:t>
            </a:r>
            <a:r>
              <a:rPr sz="1485" dirty="0" err="1">
                <a:solidFill>
                  <a:sysClr val="windowText" lastClr="000000"/>
                </a:solidFill>
                <a:sym typeface="微软雅黑"/>
              </a:rPr>
              <a:t>IntWritable</a:t>
            </a:r>
            <a:r>
              <a:rPr sz="1485" dirty="0">
                <a:solidFill>
                  <a:sysClr val="windowText" lastClr="000000"/>
                </a:solidFill>
                <a:sym typeface="微软雅黑"/>
              </a:rPr>
              <a:t>&gt;</a:t>
            </a:r>
            <a:r>
              <a:rPr sz="1782" dirty="0">
                <a:solidFill>
                  <a:sysClr val="windowText" lastClr="000000"/>
                </a:solidFill>
                <a:sym typeface="微软雅黑"/>
              </a:rPr>
              <a:t> output,</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    Reporter reporter) </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    throws </a:t>
            </a:r>
            <a:r>
              <a:rPr sz="1782" dirty="0" err="1">
                <a:solidFill>
                  <a:sysClr val="windowText" lastClr="000000"/>
                </a:solidFill>
                <a:sym typeface="微软雅黑"/>
              </a:rPr>
              <a:t>IOException</a:t>
            </a:r>
            <a:r>
              <a:rPr sz="1782" dirty="0">
                <a:solidFill>
                  <a:sysClr val="windowText" lastClr="000000"/>
                </a:solidFill>
                <a:sym typeface="微软雅黑"/>
              </a:rPr>
              <a:t> {</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  String line = </a:t>
            </a:r>
            <a:r>
              <a:rPr sz="1782" b="1" dirty="0" err="1">
                <a:solidFill>
                  <a:srgbClr val="C0504D"/>
                </a:solidFill>
                <a:sym typeface="微软雅黑"/>
              </a:rPr>
              <a:t>value</a:t>
            </a:r>
            <a:r>
              <a:rPr sz="1782" dirty="0" err="1">
                <a:solidFill>
                  <a:sysClr val="windowText" lastClr="000000"/>
                </a:solidFill>
                <a:sym typeface="微软雅黑"/>
              </a:rPr>
              <a:t>.toString</a:t>
            </a:r>
            <a:r>
              <a:rPr sz="1782" dirty="0">
                <a:solidFill>
                  <a:sysClr val="windowText" lastClr="000000"/>
                </a:solidFill>
                <a:sym typeface="微软雅黑"/>
              </a:rPr>
              <a:t>();</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  </a:t>
            </a:r>
            <a:r>
              <a:rPr sz="1782" dirty="0" err="1">
                <a:solidFill>
                  <a:sysClr val="windowText" lastClr="000000"/>
                </a:solidFill>
                <a:sym typeface="微软雅黑"/>
              </a:rPr>
              <a:t>StringTokenizer</a:t>
            </a:r>
            <a:r>
              <a:rPr sz="1782" dirty="0">
                <a:solidFill>
                  <a:sysClr val="windowText" lastClr="000000"/>
                </a:solidFill>
                <a:sym typeface="微软雅黑"/>
              </a:rPr>
              <a:t> </a:t>
            </a:r>
            <a:r>
              <a:rPr sz="1782" dirty="0" err="1">
                <a:solidFill>
                  <a:sysClr val="windowText" lastClr="000000"/>
                </a:solidFill>
                <a:sym typeface="微软雅黑"/>
              </a:rPr>
              <a:t>tokenizer</a:t>
            </a:r>
            <a:r>
              <a:rPr sz="1782" dirty="0">
                <a:solidFill>
                  <a:sysClr val="windowText" lastClr="000000"/>
                </a:solidFill>
                <a:sym typeface="微软雅黑"/>
              </a:rPr>
              <a:t> </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      = new </a:t>
            </a:r>
            <a:r>
              <a:rPr sz="1782" dirty="0" err="1">
                <a:solidFill>
                  <a:sysClr val="windowText" lastClr="000000"/>
                </a:solidFill>
                <a:sym typeface="微软雅黑"/>
              </a:rPr>
              <a:t>StringTokenizer</a:t>
            </a:r>
            <a:r>
              <a:rPr sz="1782" dirty="0">
                <a:solidFill>
                  <a:sysClr val="windowText" lastClr="000000"/>
                </a:solidFill>
                <a:sym typeface="微软雅黑"/>
              </a:rPr>
              <a:t>(line);</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  while (</a:t>
            </a:r>
            <a:r>
              <a:rPr sz="1782" dirty="0" err="1">
                <a:solidFill>
                  <a:sysClr val="windowText" lastClr="000000"/>
                </a:solidFill>
                <a:sym typeface="微软雅黑"/>
              </a:rPr>
              <a:t>tokenizer.hasMoreTokens</a:t>
            </a:r>
            <a:r>
              <a:rPr sz="1782" dirty="0">
                <a:solidFill>
                  <a:sysClr val="windowText" lastClr="000000"/>
                </a:solidFill>
                <a:sym typeface="微软雅黑"/>
              </a:rPr>
              <a:t>()) {</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    </a:t>
            </a:r>
            <a:r>
              <a:rPr sz="1782" dirty="0" err="1">
                <a:solidFill>
                  <a:sysClr val="windowText" lastClr="000000"/>
                </a:solidFill>
                <a:sym typeface="微软雅黑"/>
              </a:rPr>
              <a:t>word.set</a:t>
            </a:r>
            <a:r>
              <a:rPr sz="1782" dirty="0">
                <a:solidFill>
                  <a:sysClr val="windowText" lastClr="000000"/>
                </a:solidFill>
                <a:sym typeface="微软雅黑"/>
              </a:rPr>
              <a:t>(</a:t>
            </a:r>
            <a:r>
              <a:rPr sz="1782" dirty="0" err="1">
                <a:solidFill>
                  <a:sysClr val="windowText" lastClr="000000"/>
                </a:solidFill>
                <a:sym typeface="微软雅黑"/>
              </a:rPr>
              <a:t>tokenizer.nextToken</a:t>
            </a:r>
            <a:r>
              <a:rPr sz="1782" dirty="0">
                <a:solidFill>
                  <a:sysClr val="windowText" lastClr="000000"/>
                </a:solidFill>
                <a:sym typeface="微软雅黑"/>
              </a:rPr>
              <a:t>());</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    </a:t>
            </a:r>
            <a:r>
              <a:rPr sz="1782" b="1" dirty="0" err="1">
                <a:solidFill>
                  <a:srgbClr val="C0504D"/>
                </a:solidFill>
                <a:sym typeface="微软雅黑"/>
              </a:rPr>
              <a:t>output.collect</a:t>
            </a:r>
            <a:r>
              <a:rPr sz="1782" b="1" dirty="0">
                <a:solidFill>
                  <a:srgbClr val="C0504D"/>
                </a:solidFill>
                <a:sym typeface="微软雅黑"/>
              </a:rPr>
              <a:t>(word, one)</a:t>
            </a:r>
            <a:r>
              <a:rPr sz="1782" dirty="0">
                <a:solidFill>
                  <a:sysClr val="windowText" lastClr="000000"/>
                </a:solidFill>
                <a:sym typeface="微软雅黑"/>
              </a:rPr>
              <a:t>;</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  }</a:t>
            </a:r>
          </a:p>
          <a:p>
            <a:pPr marL="0" indent="0" defTabSz="905255" eaLnBrk="1" fontAlgn="auto" hangingPunct="1">
              <a:spcBef>
                <a:spcPts val="400"/>
              </a:spcBef>
              <a:spcAft>
                <a:spcPts val="0"/>
              </a:spcAft>
              <a:buSzTx/>
              <a:buFontTx/>
              <a:buNone/>
              <a:defRPr sz="1800"/>
            </a:pPr>
            <a:r>
              <a:rPr sz="1782" dirty="0">
                <a:solidFill>
                  <a:sysClr val="windowText" lastClr="000000"/>
                </a:solidFill>
                <a:sym typeface="微软雅黑"/>
              </a:rPr>
              <a:t>}</a:t>
            </a:r>
          </a:p>
        </p:txBody>
      </p:sp>
      <p:sp>
        <p:nvSpPr>
          <p:cNvPr id="33795" name="Shape 102"/>
          <p:cNvSpPr>
            <a:spLocks noChangeArrowheads="1"/>
          </p:cNvSpPr>
          <p:nvPr/>
        </p:nvSpPr>
        <p:spPr bwMode="auto">
          <a:xfrm>
            <a:off x="6107113" y="1358900"/>
            <a:ext cx="5919787" cy="4737100"/>
          </a:xfrm>
          <a:prstGeom prst="rect">
            <a:avLst/>
          </a:prstGeom>
          <a:solidFill>
            <a:srgbClr val="FFFFFF"/>
          </a:solidFill>
          <a:ln w="12700">
            <a:solidFill>
              <a:srgbClr val="85888D"/>
            </a:solidFill>
            <a:miter lim="400000"/>
            <a:headEnd/>
            <a:tailEnd/>
          </a:ln>
        </p:spPr>
        <p:txBody>
          <a:bodyPr lIns="0" tIns="0" rIns="0" bIns="0"/>
          <a:lstStyle/>
          <a:p>
            <a:pPr>
              <a:spcBef>
                <a:spcPts val="500"/>
              </a:spcBef>
            </a:pPr>
            <a:r>
              <a:rPr lang="en-US" altLang="zh-CN">
                <a:solidFill>
                  <a:srgbClr val="000000"/>
                </a:solidFill>
              </a:rPr>
              <a:t>public void reduce(</a:t>
            </a:r>
          </a:p>
          <a:p>
            <a:pPr>
              <a:spcBef>
                <a:spcPts val="500"/>
              </a:spcBef>
            </a:pPr>
            <a:r>
              <a:rPr lang="en-US" altLang="zh-CN">
                <a:solidFill>
                  <a:srgbClr val="000000"/>
                </a:solidFill>
              </a:rPr>
              <a:t>    Text </a:t>
            </a:r>
            <a:r>
              <a:rPr lang="en-US" altLang="zh-CN" b="1">
                <a:solidFill>
                  <a:srgbClr val="C0504D"/>
                </a:solidFill>
              </a:rPr>
              <a:t>key</a:t>
            </a:r>
            <a:r>
              <a:rPr lang="en-US" altLang="zh-CN">
                <a:solidFill>
                  <a:srgbClr val="000000"/>
                </a:solidFill>
              </a:rPr>
              <a:t>, </a:t>
            </a:r>
            <a:r>
              <a:rPr lang="en-US" altLang="zh-CN" sz="1500">
                <a:solidFill>
                  <a:srgbClr val="000000"/>
                </a:solidFill>
              </a:rPr>
              <a:t>Iterator&lt;IntWritable&gt;</a:t>
            </a:r>
            <a:r>
              <a:rPr lang="en-US" altLang="zh-CN">
                <a:solidFill>
                  <a:srgbClr val="000000"/>
                </a:solidFill>
              </a:rPr>
              <a:t> </a:t>
            </a:r>
            <a:r>
              <a:rPr lang="en-US" altLang="zh-CN" b="1">
                <a:solidFill>
                  <a:srgbClr val="C0504D"/>
                </a:solidFill>
              </a:rPr>
              <a:t>values</a:t>
            </a:r>
            <a:r>
              <a:rPr lang="en-US" altLang="zh-CN">
                <a:solidFill>
                  <a:srgbClr val="000000"/>
                </a:solidFill>
              </a:rPr>
              <a:t>, </a:t>
            </a:r>
          </a:p>
          <a:p>
            <a:pPr>
              <a:spcBef>
                <a:spcPts val="500"/>
              </a:spcBef>
            </a:pPr>
            <a:r>
              <a:rPr lang="en-US" altLang="zh-CN">
                <a:solidFill>
                  <a:srgbClr val="000000"/>
                </a:solidFill>
              </a:rPr>
              <a:t>    </a:t>
            </a:r>
            <a:r>
              <a:rPr lang="en-US" altLang="zh-CN" sz="1500">
                <a:solidFill>
                  <a:srgbClr val="000000"/>
                </a:solidFill>
              </a:rPr>
              <a:t>OutputCollector&lt;Text, IntWritable&gt;</a:t>
            </a:r>
            <a:r>
              <a:rPr lang="en-US" altLang="zh-CN">
                <a:solidFill>
                  <a:srgbClr val="000000"/>
                </a:solidFill>
              </a:rPr>
              <a:t> output, </a:t>
            </a:r>
          </a:p>
          <a:p>
            <a:pPr>
              <a:spcBef>
                <a:spcPts val="500"/>
              </a:spcBef>
            </a:pPr>
            <a:r>
              <a:rPr lang="en-US" altLang="zh-CN">
                <a:solidFill>
                  <a:srgbClr val="000000"/>
                </a:solidFill>
              </a:rPr>
              <a:t>    Reporter reporter) </a:t>
            </a:r>
          </a:p>
          <a:p>
            <a:pPr>
              <a:spcBef>
                <a:spcPts val="500"/>
              </a:spcBef>
            </a:pPr>
            <a:r>
              <a:rPr lang="en-US" altLang="zh-CN">
                <a:solidFill>
                  <a:srgbClr val="000000"/>
                </a:solidFill>
              </a:rPr>
              <a:t>    throws IOException {</a:t>
            </a:r>
          </a:p>
          <a:p>
            <a:pPr>
              <a:spcBef>
                <a:spcPts val="500"/>
              </a:spcBef>
            </a:pPr>
            <a:r>
              <a:rPr lang="en-US" altLang="zh-CN">
                <a:solidFill>
                  <a:srgbClr val="000000"/>
                </a:solidFill>
              </a:rPr>
              <a:t>  int sum = 0;</a:t>
            </a:r>
          </a:p>
          <a:p>
            <a:pPr>
              <a:spcBef>
                <a:spcPts val="500"/>
              </a:spcBef>
            </a:pPr>
            <a:r>
              <a:rPr lang="en-US" altLang="zh-CN">
                <a:solidFill>
                  <a:srgbClr val="000000"/>
                </a:solidFill>
              </a:rPr>
              <a:t>  while (</a:t>
            </a:r>
            <a:r>
              <a:rPr lang="en-US" altLang="zh-CN" b="1">
                <a:solidFill>
                  <a:srgbClr val="C0504D"/>
                </a:solidFill>
              </a:rPr>
              <a:t>values</a:t>
            </a:r>
            <a:r>
              <a:rPr lang="en-US" altLang="zh-CN">
                <a:solidFill>
                  <a:srgbClr val="000000"/>
                </a:solidFill>
              </a:rPr>
              <a:t>.hasNext()) {</a:t>
            </a:r>
          </a:p>
          <a:p>
            <a:pPr>
              <a:spcBef>
                <a:spcPts val="500"/>
              </a:spcBef>
            </a:pPr>
            <a:r>
              <a:rPr lang="en-US" altLang="zh-CN">
                <a:solidFill>
                  <a:srgbClr val="000000"/>
                </a:solidFill>
              </a:rPr>
              <a:t>    sum += </a:t>
            </a:r>
            <a:r>
              <a:rPr lang="en-US" altLang="zh-CN" b="1">
                <a:solidFill>
                  <a:srgbClr val="C0504D"/>
                </a:solidFill>
              </a:rPr>
              <a:t>values</a:t>
            </a:r>
            <a:r>
              <a:rPr lang="en-US" altLang="zh-CN">
                <a:solidFill>
                  <a:srgbClr val="000000"/>
                </a:solidFill>
              </a:rPr>
              <a:t>.next().get();</a:t>
            </a:r>
          </a:p>
          <a:p>
            <a:pPr>
              <a:spcBef>
                <a:spcPts val="500"/>
              </a:spcBef>
            </a:pPr>
            <a:r>
              <a:rPr lang="en-US" altLang="zh-CN">
                <a:solidFill>
                  <a:srgbClr val="000000"/>
                </a:solidFill>
              </a:rPr>
              <a:t>  }</a:t>
            </a:r>
          </a:p>
          <a:p>
            <a:pPr>
              <a:spcBef>
                <a:spcPts val="500"/>
              </a:spcBef>
            </a:pPr>
            <a:r>
              <a:rPr lang="en-US" altLang="zh-CN">
                <a:solidFill>
                  <a:srgbClr val="000000"/>
                </a:solidFill>
              </a:rPr>
              <a:t>  </a:t>
            </a:r>
            <a:r>
              <a:rPr lang="en-US" altLang="zh-CN" b="1">
                <a:solidFill>
                  <a:srgbClr val="C0504D"/>
                </a:solidFill>
              </a:rPr>
              <a:t>output.collect(key, new </a:t>
            </a:r>
            <a:r>
              <a:rPr lang="en-US" altLang="zh-CN" sz="1500" b="1">
                <a:solidFill>
                  <a:srgbClr val="C0504D"/>
                </a:solidFill>
              </a:rPr>
              <a:t>IntWritable</a:t>
            </a:r>
            <a:r>
              <a:rPr lang="en-US" altLang="zh-CN" b="1">
                <a:solidFill>
                  <a:srgbClr val="C0504D"/>
                </a:solidFill>
              </a:rPr>
              <a:t>(sum))</a:t>
            </a:r>
            <a:r>
              <a:rPr lang="en-US" altLang="zh-CN">
                <a:solidFill>
                  <a:srgbClr val="000000"/>
                </a:solidFill>
              </a:rPr>
              <a:t>;</a:t>
            </a:r>
          </a:p>
          <a:p>
            <a:pPr>
              <a:spcBef>
                <a:spcPts val="500"/>
              </a:spcBef>
            </a:pPr>
            <a:r>
              <a:rPr lang="en-US" altLang="zh-CN">
                <a:solidFill>
                  <a:srgbClr val="000000"/>
                </a:solidFill>
              </a:rPr>
              <a:t>}</a:t>
            </a:r>
          </a:p>
        </p:txBody>
      </p:sp>
    </p:spTree>
    <p:extLst>
      <p:ext uri="{BB962C8B-B14F-4D97-AF65-F5344CB8AC3E}">
        <p14:creationId xmlns:p14="http://schemas.microsoft.com/office/powerpoint/2010/main" val="3138438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hape 106"/>
          <p:cNvSpPr>
            <a:spLocks noGrp="1"/>
          </p:cNvSpPr>
          <p:nvPr>
            <p:ph type="title"/>
          </p:nvPr>
        </p:nvSpPr>
        <p:spPr bwMode="auto">
          <a:xfrm>
            <a:off x="838200" y="365125"/>
            <a:ext cx="10515600" cy="868869"/>
          </a:xfrm>
        </p:spPr>
        <p:txBody>
          <a:bodyPr vert="horz" wrap="square" tIns="45720" bIns="45720" numCol="1" anchorCtr="0" compatLnSpc="1">
            <a:prstTxWarp prst="textNoShape">
              <a:avLst/>
            </a:prstTxWarp>
            <a:normAutofit/>
          </a:bodyPr>
          <a:lstStyle/>
          <a:p>
            <a:pPr algn="l" eaLnBrk="1" hangingPunct="1"/>
            <a:r>
              <a:rPr lang="en-US" altLang="zh-CN" sz="3200" dirty="0" err="1" smtClean="0">
                <a:effectLst/>
                <a:latin typeface="+mn-ea"/>
                <a:ea typeface="+mn-ea"/>
              </a:rPr>
              <a:t>MapReduce</a:t>
            </a:r>
            <a:r>
              <a:rPr lang="en-US" altLang="zh-CN" sz="3200" dirty="0" smtClean="0">
                <a:effectLst/>
                <a:latin typeface="+mn-ea"/>
                <a:ea typeface="+mn-ea"/>
              </a:rPr>
              <a:t> </a:t>
            </a:r>
            <a:r>
              <a:rPr lang="zh-CN" altLang="en-US" sz="3200" dirty="0" smtClean="0">
                <a:effectLst/>
                <a:latin typeface="+mn-ea"/>
                <a:ea typeface="+mn-ea"/>
              </a:rPr>
              <a:t>例子</a:t>
            </a:r>
            <a:r>
              <a:rPr lang="en-US" altLang="zh-CN" sz="3200" dirty="0" smtClean="0">
                <a:effectLst/>
                <a:latin typeface="+mn-ea"/>
                <a:ea typeface="+mn-ea"/>
              </a:rPr>
              <a:t>- Word Count</a:t>
            </a:r>
          </a:p>
        </p:txBody>
      </p:sp>
      <p:grpSp>
        <p:nvGrpSpPr>
          <p:cNvPr id="35842" name="Group 109"/>
          <p:cNvGrpSpPr>
            <a:grpSpLocks/>
          </p:cNvGrpSpPr>
          <p:nvPr/>
        </p:nvGrpSpPr>
        <p:grpSpPr bwMode="auto">
          <a:xfrm>
            <a:off x="600075" y="2255837"/>
            <a:ext cx="2759076" cy="647701"/>
            <a:chOff x="0" y="-1"/>
            <a:chExt cx="2759079" cy="647701"/>
          </a:xfrm>
        </p:grpSpPr>
        <p:sp>
          <p:nvSpPr>
            <p:cNvPr id="36070" name="Shape 107"/>
            <p:cNvSpPr>
              <a:spLocks noChangeArrowheads="1"/>
            </p:cNvSpPr>
            <p:nvPr/>
          </p:nvSpPr>
          <p:spPr bwMode="auto">
            <a:xfrm>
              <a:off x="0" y="-1"/>
              <a:ext cx="2759079" cy="647701"/>
            </a:xfrm>
            <a:prstGeom prst="rect">
              <a:avLst/>
            </a:prstGeom>
            <a:solidFill>
              <a:srgbClr val="00CCFF">
                <a:alpha val="5294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71" name="Shape 108"/>
            <p:cNvSpPr>
              <a:spLocks noChangeArrowheads="1"/>
            </p:cNvSpPr>
            <p:nvPr/>
          </p:nvSpPr>
          <p:spPr bwMode="auto">
            <a:xfrm>
              <a:off x="46505" y="11429"/>
              <a:ext cx="2429964" cy="553998"/>
            </a:xfrm>
            <a:prstGeom prst="rect">
              <a:avLst/>
            </a:prstGeom>
            <a:noFill/>
            <a:ln w="12700">
              <a:noFill/>
              <a:miter lim="400000"/>
              <a:headEnd/>
              <a:tailEnd/>
            </a:ln>
          </p:spPr>
          <p:txBody>
            <a:bodyPr wrap="none" lIns="0" tIns="0" rIns="0" bIns="0">
              <a:spAutoFit/>
            </a:bodyPr>
            <a:lstStyle/>
            <a:p>
              <a:r>
                <a:rPr lang="en-US" altLang="zh-CN" dirty="0">
                  <a:solidFill>
                    <a:srgbClr val="000000"/>
                  </a:solidFill>
                </a:rPr>
                <a:t>Hello world</a:t>
              </a:r>
            </a:p>
            <a:p>
              <a:r>
                <a:rPr lang="en-US" altLang="zh-CN" dirty="0">
                  <a:solidFill>
                    <a:srgbClr val="000000"/>
                  </a:solidFill>
                </a:rPr>
                <a:t>Hello </a:t>
              </a:r>
              <a:r>
                <a:rPr lang="en-US" altLang="zh-CN" dirty="0" err="1" smtClean="0">
                  <a:solidFill>
                    <a:srgbClr val="000000"/>
                  </a:solidFill>
                </a:rPr>
                <a:t>uniview</a:t>
              </a:r>
              <a:r>
                <a:rPr lang="en-US" altLang="zh-CN" dirty="0" smtClean="0">
                  <a:solidFill>
                    <a:srgbClr val="000000"/>
                  </a:solidFill>
                </a:rPr>
                <a:t> and </a:t>
              </a:r>
              <a:r>
                <a:rPr lang="en-US" altLang="zh-CN" dirty="0" err="1" smtClean="0">
                  <a:solidFill>
                    <a:srgbClr val="000000"/>
                  </a:solidFill>
                </a:rPr>
                <a:t>bigdata</a:t>
              </a:r>
              <a:endParaRPr lang="en-US" altLang="zh-CN" dirty="0">
                <a:solidFill>
                  <a:srgbClr val="000000"/>
                </a:solidFill>
              </a:endParaRPr>
            </a:p>
          </p:txBody>
        </p:sp>
      </p:grpSp>
      <p:grpSp>
        <p:nvGrpSpPr>
          <p:cNvPr id="35843" name="Group 112"/>
          <p:cNvGrpSpPr>
            <a:grpSpLocks/>
          </p:cNvGrpSpPr>
          <p:nvPr/>
        </p:nvGrpSpPr>
        <p:grpSpPr bwMode="auto">
          <a:xfrm>
            <a:off x="588963" y="3775075"/>
            <a:ext cx="2711451" cy="925514"/>
            <a:chOff x="0" y="0"/>
            <a:chExt cx="2710588" cy="925328"/>
          </a:xfrm>
        </p:grpSpPr>
        <p:sp>
          <p:nvSpPr>
            <p:cNvPr id="36068" name="Shape 110"/>
            <p:cNvSpPr>
              <a:spLocks noChangeArrowheads="1"/>
            </p:cNvSpPr>
            <p:nvPr/>
          </p:nvSpPr>
          <p:spPr bwMode="auto">
            <a:xfrm>
              <a:off x="0" y="0"/>
              <a:ext cx="2710588" cy="925328"/>
            </a:xfrm>
            <a:prstGeom prst="rect">
              <a:avLst/>
            </a:prstGeom>
            <a:solidFill>
              <a:srgbClr val="00CCFF">
                <a:alpha val="5294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69" name="Shape 111"/>
            <p:cNvSpPr>
              <a:spLocks noChangeArrowheads="1"/>
            </p:cNvSpPr>
            <p:nvPr/>
          </p:nvSpPr>
          <p:spPr bwMode="auto">
            <a:xfrm>
              <a:off x="11655" y="16893"/>
              <a:ext cx="2360600" cy="830830"/>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uniview</a:t>
              </a:r>
              <a:r>
                <a:rPr lang="en-US" altLang="zh-CN" dirty="0" smtClean="0">
                  <a:solidFill>
                    <a:srgbClr val="000000"/>
                  </a:solidFill>
                </a:rPr>
                <a:t> cloud </a:t>
              </a:r>
              <a:r>
                <a:rPr lang="en-US" altLang="zh-CN" dirty="0">
                  <a:solidFill>
                    <a:srgbClr val="000000"/>
                  </a:solidFill>
                </a:rPr>
                <a:t>computing</a:t>
              </a:r>
            </a:p>
            <a:p>
              <a:r>
                <a:rPr lang="en-US" altLang="zh-CN" dirty="0" err="1" smtClean="0">
                  <a:solidFill>
                    <a:srgbClr val="000000"/>
                  </a:solidFill>
                </a:rPr>
                <a:t>bigdata</a:t>
              </a:r>
              <a:r>
                <a:rPr lang="en-US" altLang="zh-CN" dirty="0" smtClean="0">
                  <a:solidFill>
                    <a:srgbClr val="000000"/>
                  </a:solidFill>
                </a:rPr>
                <a:t> and </a:t>
              </a:r>
              <a:r>
                <a:rPr lang="en-US" altLang="zh-CN" dirty="0" err="1" smtClean="0">
                  <a:solidFill>
                    <a:srgbClr val="000000"/>
                  </a:solidFill>
                </a:rPr>
                <a:t>uniview</a:t>
              </a:r>
              <a:r>
                <a:rPr lang="en-US" altLang="zh-CN" dirty="0" smtClean="0">
                  <a:solidFill>
                    <a:srgbClr val="000000"/>
                  </a:solidFill>
                </a:rPr>
                <a:t> </a:t>
              </a:r>
              <a:endParaRPr lang="en-US" altLang="zh-CN" dirty="0">
                <a:solidFill>
                  <a:srgbClr val="000000"/>
                </a:solidFill>
              </a:endParaRPr>
            </a:p>
            <a:p>
              <a:r>
                <a:rPr lang="en-US" altLang="zh-CN" dirty="0">
                  <a:solidFill>
                    <a:srgbClr val="000000"/>
                  </a:solidFill>
                </a:rPr>
                <a:t>world cup 2014</a:t>
              </a:r>
            </a:p>
          </p:txBody>
        </p:sp>
      </p:grpSp>
      <p:grpSp>
        <p:nvGrpSpPr>
          <p:cNvPr id="35844" name="Group 115"/>
          <p:cNvGrpSpPr>
            <a:grpSpLocks/>
          </p:cNvGrpSpPr>
          <p:nvPr/>
        </p:nvGrpSpPr>
        <p:grpSpPr bwMode="auto">
          <a:xfrm>
            <a:off x="935038" y="5638800"/>
            <a:ext cx="2089150" cy="654050"/>
            <a:chOff x="0" y="-6350"/>
            <a:chExt cx="2089150" cy="654050"/>
          </a:xfrm>
        </p:grpSpPr>
        <p:sp>
          <p:nvSpPr>
            <p:cNvPr id="36066" name="Shape 113"/>
            <p:cNvSpPr>
              <a:spLocks noChangeArrowheads="1"/>
            </p:cNvSpPr>
            <p:nvPr/>
          </p:nvSpPr>
          <p:spPr bwMode="auto">
            <a:xfrm>
              <a:off x="0" y="0"/>
              <a:ext cx="2089150" cy="647700"/>
            </a:xfrm>
            <a:prstGeom prst="rect">
              <a:avLst/>
            </a:prstGeom>
            <a:solidFill>
              <a:srgbClr val="00CCFF">
                <a:alpha val="5294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67" name="Shape 114"/>
            <p:cNvSpPr>
              <a:spLocks noChangeArrowheads="1"/>
            </p:cNvSpPr>
            <p:nvPr/>
          </p:nvSpPr>
          <p:spPr bwMode="auto">
            <a:xfrm>
              <a:off x="0" y="-6351"/>
              <a:ext cx="1801897" cy="624841"/>
            </a:xfrm>
            <a:prstGeom prst="rect">
              <a:avLst/>
            </a:prstGeom>
            <a:noFill/>
            <a:ln w="12700">
              <a:noFill/>
              <a:miter lim="400000"/>
              <a:headEnd/>
              <a:tailEnd/>
            </a:ln>
          </p:spPr>
          <p:txBody>
            <a:bodyPr wrap="none" lIns="0" tIns="0" rIns="0" bIns="0">
              <a:spAutoFit/>
            </a:bodyPr>
            <a:lstStyle/>
            <a:p>
              <a:r>
                <a:rPr lang="en-US" altLang="zh-CN" dirty="0">
                  <a:solidFill>
                    <a:srgbClr val="000000"/>
                  </a:solidFill>
                </a:rPr>
                <a:t>world cup</a:t>
              </a:r>
            </a:p>
            <a:p>
              <a:r>
                <a:rPr lang="en-US" altLang="zh-CN" dirty="0">
                  <a:solidFill>
                    <a:srgbClr val="000000"/>
                  </a:solidFill>
                </a:rPr>
                <a:t>cloud computing</a:t>
              </a:r>
            </a:p>
          </p:txBody>
        </p:sp>
      </p:grpSp>
      <p:sp>
        <p:nvSpPr>
          <p:cNvPr id="116" name="Shape 116"/>
          <p:cNvSpPr>
            <a:spLocks noChangeArrowheads="1"/>
          </p:cNvSpPr>
          <p:nvPr/>
        </p:nvSpPr>
        <p:spPr bwMode="auto">
          <a:xfrm>
            <a:off x="3430588" y="4027488"/>
            <a:ext cx="503237" cy="504825"/>
          </a:xfrm>
          <a:prstGeom prst="rightArrow">
            <a:avLst>
              <a:gd name="adj1" fmla="val 50000"/>
              <a:gd name="adj2" fmla="val 25000"/>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117" name="Shape 117"/>
          <p:cNvSpPr/>
          <p:nvPr/>
        </p:nvSpPr>
        <p:spPr>
          <a:xfrm>
            <a:off x="3271838" y="1258888"/>
            <a:ext cx="820737" cy="495300"/>
          </a:xfrm>
          <a:prstGeom prst="rect">
            <a:avLst/>
          </a:prstGeom>
          <a:gradFill>
            <a:gsLst>
              <a:gs pos="0">
                <a:srgbClr val="C8B2E9"/>
              </a:gs>
              <a:gs pos="35000">
                <a:srgbClr val="D8C9EE"/>
              </a:gs>
              <a:gs pos="100000">
                <a:srgbClr val="F0EAF9"/>
              </a:gs>
            </a:gsLst>
            <a:lin ang="16200000"/>
          </a:gradFill>
          <a:ln>
            <a:solidFill>
              <a:srgbClr val="7D60A0"/>
            </a:solidFill>
          </a:ln>
          <a:effectLst>
            <a:outerShdw blurRad="38100" dist="20000" dir="5400000" rotWithShape="0">
              <a:srgbClr val="000000">
                <a:alpha val="38000"/>
              </a:srgbClr>
            </a:outerShdw>
          </a:effectLst>
          <a:extLst>
            <a:ext uri="{C572A759-6A51-4108-AA02-DFA0A04FC94B}"/>
          </a:extLst>
        </p:spPr>
        <p:txBody>
          <a:bodyPr lIns="0" tIns="0" rIns="0" bIns="0">
            <a:spAutoFit/>
          </a:bodyPr>
          <a:lstStyle>
            <a:lvl1pPr algn="ctr">
              <a:defRPr sz="2600">
                <a:latin typeface="+mn-lt"/>
                <a:ea typeface="+mn-ea"/>
                <a:cs typeface="+mn-cs"/>
                <a:sym typeface="Helvetica"/>
              </a:defRPr>
            </a:lvl1pPr>
          </a:lstStyle>
          <a:p>
            <a:pPr fontAlgn="auto">
              <a:spcBef>
                <a:spcPts val="0"/>
              </a:spcBef>
              <a:spcAft>
                <a:spcPts val="0"/>
              </a:spcAft>
              <a:defRPr sz="1800"/>
            </a:pPr>
            <a:r>
              <a:rPr sz="1800" kern="0">
                <a:solidFill>
                  <a:sysClr val="windowText" lastClr="000000"/>
                </a:solidFill>
              </a:rPr>
              <a:t>Map</a:t>
            </a:r>
          </a:p>
        </p:txBody>
      </p:sp>
      <p:grpSp>
        <p:nvGrpSpPr>
          <p:cNvPr id="120" name="Group 120"/>
          <p:cNvGrpSpPr>
            <a:grpSpLocks/>
          </p:cNvGrpSpPr>
          <p:nvPr/>
        </p:nvGrpSpPr>
        <p:grpSpPr bwMode="auto">
          <a:xfrm>
            <a:off x="4064000" y="1781175"/>
            <a:ext cx="971550" cy="357188"/>
            <a:chOff x="0" y="-31750"/>
            <a:chExt cx="971550" cy="358140"/>
          </a:xfrm>
        </p:grpSpPr>
        <p:sp>
          <p:nvSpPr>
            <p:cNvPr id="36064" name="Shape 118"/>
            <p:cNvSpPr>
              <a:spLocks noChangeArrowheads="1"/>
            </p:cNvSpPr>
            <p:nvPr/>
          </p:nvSpPr>
          <p:spPr bwMode="auto">
            <a:xfrm>
              <a:off x="0" y="38576"/>
              <a:ext cx="971550" cy="217488"/>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65" name="Shape 119"/>
            <p:cNvSpPr>
              <a:spLocks noChangeArrowheads="1"/>
            </p:cNvSpPr>
            <p:nvPr/>
          </p:nvSpPr>
          <p:spPr bwMode="auto">
            <a:xfrm>
              <a:off x="73447" y="-31751"/>
              <a:ext cx="824656"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Hello 1</a:t>
              </a:r>
            </a:p>
          </p:txBody>
        </p:sp>
      </p:grpSp>
      <p:grpSp>
        <p:nvGrpSpPr>
          <p:cNvPr id="123" name="Group 123"/>
          <p:cNvGrpSpPr>
            <a:grpSpLocks/>
          </p:cNvGrpSpPr>
          <p:nvPr/>
        </p:nvGrpSpPr>
        <p:grpSpPr bwMode="auto">
          <a:xfrm>
            <a:off x="4064000" y="1997075"/>
            <a:ext cx="971550" cy="358775"/>
            <a:chOff x="0" y="-31749"/>
            <a:chExt cx="971550" cy="358140"/>
          </a:xfrm>
        </p:grpSpPr>
        <p:sp>
          <p:nvSpPr>
            <p:cNvPr id="36062" name="Shape 121"/>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63" name="Shape 122"/>
            <p:cNvSpPr>
              <a:spLocks noChangeArrowheads="1"/>
            </p:cNvSpPr>
            <p:nvPr/>
          </p:nvSpPr>
          <p:spPr bwMode="auto">
            <a:xfrm>
              <a:off x="51123" y="-31750"/>
              <a:ext cx="869304" cy="358141"/>
            </a:xfrm>
            <a:prstGeom prst="rect">
              <a:avLst/>
            </a:prstGeom>
            <a:noFill/>
            <a:ln w="12700">
              <a:noFill/>
              <a:miter lim="400000"/>
              <a:headEnd/>
              <a:tailEnd/>
            </a:ln>
          </p:spPr>
          <p:txBody>
            <a:bodyPr lIns="0" tIns="0" rIns="0" bIns="0"/>
            <a:lstStyle/>
            <a:p>
              <a:r>
                <a:rPr lang="en-US" altLang="zh-CN">
                  <a:solidFill>
                    <a:srgbClr val="000000"/>
                  </a:solidFill>
                </a:rPr>
                <a:t>world 1</a:t>
              </a:r>
            </a:p>
          </p:txBody>
        </p:sp>
      </p:grpSp>
      <p:grpSp>
        <p:nvGrpSpPr>
          <p:cNvPr id="126" name="Group 126"/>
          <p:cNvGrpSpPr>
            <a:grpSpLocks/>
          </p:cNvGrpSpPr>
          <p:nvPr/>
        </p:nvGrpSpPr>
        <p:grpSpPr bwMode="auto">
          <a:xfrm>
            <a:off x="4064000" y="2212975"/>
            <a:ext cx="971550" cy="358775"/>
            <a:chOff x="0" y="-31749"/>
            <a:chExt cx="971550" cy="358140"/>
          </a:xfrm>
        </p:grpSpPr>
        <p:sp>
          <p:nvSpPr>
            <p:cNvPr id="36060" name="Shape 124"/>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61" name="Shape 125"/>
            <p:cNvSpPr>
              <a:spLocks noChangeArrowheads="1"/>
            </p:cNvSpPr>
            <p:nvPr/>
          </p:nvSpPr>
          <p:spPr bwMode="auto">
            <a:xfrm>
              <a:off x="73447" y="-31750"/>
              <a:ext cx="824656"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Hello 1</a:t>
              </a:r>
            </a:p>
          </p:txBody>
        </p:sp>
      </p:grpSp>
      <p:grpSp>
        <p:nvGrpSpPr>
          <p:cNvPr id="129" name="Group 129"/>
          <p:cNvGrpSpPr>
            <a:grpSpLocks/>
          </p:cNvGrpSpPr>
          <p:nvPr/>
        </p:nvGrpSpPr>
        <p:grpSpPr bwMode="auto">
          <a:xfrm>
            <a:off x="4030662" y="2430462"/>
            <a:ext cx="1005347" cy="287048"/>
            <a:chOff x="-34490" y="-31751"/>
            <a:chExt cx="1006040" cy="287814"/>
          </a:xfrm>
        </p:grpSpPr>
        <p:sp>
          <p:nvSpPr>
            <p:cNvPr id="36058" name="Shape 127"/>
            <p:cNvSpPr>
              <a:spLocks noChangeArrowheads="1"/>
            </p:cNvSpPr>
            <p:nvPr/>
          </p:nvSpPr>
          <p:spPr bwMode="auto">
            <a:xfrm>
              <a:off x="0" y="38576"/>
              <a:ext cx="971550" cy="217487"/>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59" name="Shape 128"/>
            <p:cNvSpPr>
              <a:spLocks noChangeArrowheads="1"/>
            </p:cNvSpPr>
            <p:nvPr/>
          </p:nvSpPr>
          <p:spPr bwMode="auto">
            <a:xfrm>
              <a:off x="-34490" y="-31751"/>
              <a:ext cx="903562" cy="277738"/>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uniview</a:t>
              </a:r>
              <a:r>
                <a:rPr lang="en-US" altLang="zh-CN" dirty="0" smtClean="0">
                  <a:solidFill>
                    <a:srgbClr val="000000"/>
                  </a:solidFill>
                </a:rPr>
                <a:t> 1</a:t>
              </a:r>
              <a:endParaRPr lang="en-US" altLang="zh-CN" dirty="0">
                <a:solidFill>
                  <a:srgbClr val="000000"/>
                </a:solidFill>
              </a:endParaRPr>
            </a:p>
          </p:txBody>
        </p:sp>
      </p:grpSp>
      <p:grpSp>
        <p:nvGrpSpPr>
          <p:cNvPr id="132" name="Group 132"/>
          <p:cNvGrpSpPr>
            <a:grpSpLocks/>
          </p:cNvGrpSpPr>
          <p:nvPr/>
        </p:nvGrpSpPr>
        <p:grpSpPr bwMode="auto">
          <a:xfrm>
            <a:off x="4064000" y="2644775"/>
            <a:ext cx="971550" cy="358775"/>
            <a:chOff x="0" y="-31749"/>
            <a:chExt cx="971550" cy="358140"/>
          </a:xfrm>
        </p:grpSpPr>
        <p:sp>
          <p:nvSpPr>
            <p:cNvPr id="36056" name="Shape 130"/>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57" name="Shape 131"/>
            <p:cNvSpPr>
              <a:spLocks noChangeArrowheads="1"/>
            </p:cNvSpPr>
            <p:nvPr/>
          </p:nvSpPr>
          <p:spPr bwMode="auto">
            <a:xfrm>
              <a:off x="153145" y="-31750"/>
              <a:ext cx="66526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and 1</a:t>
              </a:r>
            </a:p>
          </p:txBody>
        </p:sp>
      </p:grpSp>
      <p:grpSp>
        <p:nvGrpSpPr>
          <p:cNvPr id="135" name="Group 135"/>
          <p:cNvGrpSpPr>
            <a:grpSpLocks/>
          </p:cNvGrpSpPr>
          <p:nvPr/>
        </p:nvGrpSpPr>
        <p:grpSpPr bwMode="auto">
          <a:xfrm>
            <a:off x="4051299" y="2862262"/>
            <a:ext cx="984501" cy="287048"/>
            <a:chOff x="-12445" y="-31751"/>
            <a:chExt cx="983995" cy="287814"/>
          </a:xfrm>
        </p:grpSpPr>
        <p:sp>
          <p:nvSpPr>
            <p:cNvPr id="36054" name="Shape 133"/>
            <p:cNvSpPr>
              <a:spLocks noChangeArrowheads="1"/>
            </p:cNvSpPr>
            <p:nvPr/>
          </p:nvSpPr>
          <p:spPr bwMode="auto">
            <a:xfrm>
              <a:off x="0" y="38576"/>
              <a:ext cx="971550" cy="217487"/>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55" name="Shape 134"/>
            <p:cNvSpPr>
              <a:spLocks noChangeArrowheads="1"/>
            </p:cNvSpPr>
            <p:nvPr/>
          </p:nvSpPr>
          <p:spPr bwMode="auto">
            <a:xfrm>
              <a:off x="-12445" y="-31751"/>
              <a:ext cx="866139" cy="277738"/>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bigdata</a:t>
              </a:r>
              <a:r>
                <a:rPr lang="en-US" altLang="zh-CN" dirty="0" smtClean="0">
                  <a:solidFill>
                    <a:srgbClr val="000000"/>
                  </a:solidFill>
                </a:rPr>
                <a:t> 1</a:t>
              </a:r>
              <a:endParaRPr lang="en-US" altLang="zh-CN" dirty="0">
                <a:solidFill>
                  <a:srgbClr val="000000"/>
                </a:solidFill>
              </a:endParaRPr>
            </a:p>
          </p:txBody>
        </p:sp>
      </p:grpSp>
      <p:grpSp>
        <p:nvGrpSpPr>
          <p:cNvPr id="138" name="Group 138"/>
          <p:cNvGrpSpPr>
            <a:grpSpLocks/>
          </p:cNvGrpSpPr>
          <p:nvPr/>
        </p:nvGrpSpPr>
        <p:grpSpPr bwMode="auto">
          <a:xfrm>
            <a:off x="4030663" y="3294063"/>
            <a:ext cx="1039812" cy="358775"/>
            <a:chOff x="-34489" y="-31749"/>
            <a:chExt cx="1040529" cy="358140"/>
          </a:xfrm>
        </p:grpSpPr>
        <p:sp>
          <p:nvSpPr>
            <p:cNvPr id="36052" name="Shape 136"/>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53" name="Shape 137"/>
            <p:cNvSpPr>
              <a:spLocks noChangeArrowheads="1"/>
            </p:cNvSpPr>
            <p:nvPr/>
          </p:nvSpPr>
          <p:spPr bwMode="auto">
            <a:xfrm>
              <a:off x="-34490" y="-31750"/>
              <a:ext cx="104053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alibaba 1</a:t>
              </a:r>
            </a:p>
          </p:txBody>
        </p:sp>
      </p:grpSp>
      <p:grpSp>
        <p:nvGrpSpPr>
          <p:cNvPr id="141" name="Group 141"/>
          <p:cNvGrpSpPr>
            <a:grpSpLocks/>
          </p:cNvGrpSpPr>
          <p:nvPr/>
        </p:nvGrpSpPr>
        <p:grpSpPr bwMode="auto">
          <a:xfrm>
            <a:off x="4064000" y="3509963"/>
            <a:ext cx="971550" cy="358775"/>
            <a:chOff x="0" y="-31749"/>
            <a:chExt cx="971550" cy="358140"/>
          </a:xfrm>
        </p:grpSpPr>
        <p:sp>
          <p:nvSpPr>
            <p:cNvPr id="36050" name="Shape 139"/>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51" name="Shape 140"/>
            <p:cNvSpPr>
              <a:spLocks noChangeArrowheads="1"/>
            </p:cNvSpPr>
            <p:nvPr/>
          </p:nvSpPr>
          <p:spPr bwMode="auto">
            <a:xfrm>
              <a:off x="61560" y="-31750"/>
              <a:ext cx="84843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cloud 1</a:t>
              </a:r>
            </a:p>
          </p:txBody>
        </p:sp>
      </p:grpSp>
      <p:grpSp>
        <p:nvGrpSpPr>
          <p:cNvPr id="144" name="Group 144"/>
          <p:cNvGrpSpPr>
            <a:grpSpLocks/>
          </p:cNvGrpSpPr>
          <p:nvPr/>
        </p:nvGrpSpPr>
        <p:grpSpPr bwMode="auto">
          <a:xfrm>
            <a:off x="4051300" y="3727450"/>
            <a:ext cx="1366838" cy="358775"/>
            <a:chOff x="44718" y="-31749"/>
            <a:chExt cx="1366239" cy="358140"/>
          </a:xfrm>
        </p:grpSpPr>
        <p:sp>
          <p:nvSpPr>
            <p:cNvPr id="36048" name="Shape 142"/>
            <p:cNvSpPr>
              <a:spLocks noChangeArrowheads="1"/>
            </p:cNvSpPr>
            <p:nvPr/>
          </p:nvSpPr>
          <p:spPr bwMode="auto">
            <a:xfrm>
              <a:off x="57111" y="39370"/>
              <a:ext cx="1341454"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49" name="Shape 143"/>
            <p:cNvSpPr>
              <a:spLocks noChangeArrowheads="1"/>
            </p:cNvSpPr>
            <p:nvPr/>
          </p:nvSpPr>
          <p:spPr bwMode="auto">
            <a:xfrm>
              <a:off x="44718" y="-31750"/>
              <a:ext cx="136624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computing 1</a:t>
              </a:r>
            </a:p>
          </p:txBody>
        </p:sp>
      </p:grpSp>
      <p:grpSp>
        <p:nvGrpSpPr>
          <p:cNvPr id="147" name="Group 147"/>
          <p:cNvGrpSpPr>
            <a:grpSpLocks/>
          </p:cNvGrpSpPr>
          <p:nvPr/>
        </p:nvGrpSpPr>
        <p:grpSpPr bwMode="auto">
          <a:xfrm>
            <a:off x="4051299" y="3943349"/>
            <a:ext cx="984501" cy="287050"/>
            <a:chOff x="-12445" y="-31751"/>
            <a:chExt cx="983995" cy="287815"/>
          </a:xfrm>
        </p:grpSpPr>
        <p:sp>
          <p:nvSpPr>
            <p:cNvPr id="36046" name="Shape 145"/>
            <p:cNvSpPr>
              <a:spLocks noChangeArrowheads="1"/>
            </p:cNvSpPr>
            <p:nvPr/>
          </p:nvSpPr>
          <p:spPr bwMode="auto">
            <a:xfrm>
              <a:off x="0" y="38576"/>
              <a:ext cx="971550" cy="217488"/>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47" name="Shape 146"/>
            <p:cNvSpPr>
              <a:spLocks noChangeArrowheads="1"/>
            </p:cNvSpPr>
            <p:nvPr/>
          </p:nvSpPr>
          <p:spPr bwMode="auto">
            <a:xfrm>
              <a:off x="-12445" y="-31751"/>
              <a:ext cx="866139" cy="277737"/>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bigdata</a:t>
              </a:r>
              <a:r>
                <a:rPr lang="en-US" altLang="zh-CN" dirty="0" smtClean="0">
                  <a:solidFill>
                    <a:srgbClr val="000000"/>
                  </a:solidFill>
                </a:rPr>
                <a:t> 1</a:t>
              </a:r>
              <a:endParaRPr lang="en-US" altLang="zh-CN" dirty="0">
                <a:solidFill>
                  <a:srgbClr val="000000"/>
                </a:solidFill>
              </a:endParaRPr>
            </a:p>
          </p:txBody>
        </p:sp>
      </p:grpSp>
      <p:grpSp>
        <p:nvGrpSpPr>
          <p:cNvPr id="150" name="Group 150"/>
          <p:cNvGrpSpPr>
            <a:grpSpLocks/>
          </p:cNvGrpSpPr>
          <p:nvPr/>
        </p:nvGrpSpPr>
        <p:grpSpPr bwMode="auto">
          <a:xfrm>
            <a:off x="4064000" y="4157663"/>
            <a:ext cx="971550" cy="358775"/>
            <a:chOff x="0" y="-31749"/>
            <a:chExt cx="971550" cy="358140"/>
          </a:xfrm>
        </p:grpSpPr>
        <p:sp>
          <p:nvSpPr>
            <p:cNvPr id="36044" name="Shape 148"/>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45" name="Shape 149"/>
            <p:cNvSpPr>
              <a:spLocks noChangeArrowheads="1"/>
            </p:cNvSpPr>
            <p:nvPr/>
          </p:nvSpPr>
          <p:spPr bwMode="auto">
            <a:xfrm>
              <a:off x="153145" y="-31750"/>
              <a:ext cx="66526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and 1</a:t>
              </a:r>
            </a:p>
          </p:txBody>
        </p:sp>
      </p:grpSp>
      <p:grpSp>
        <p:nvGrpSpPr>
          <p:cNvPr id="153" name="Group 153"/>
          <p:cNvGrpSpPr>
            <a:grpSpLocks/>
          </p:cNvGrpSpPr>
          <p:nvPr/>
        </p:nvGrpSpPr>
        <p:grpSpPr bwMode="auto">
          <a:xfrm>
            <a:off x="4030662" y="4373562"/>
            <a:ext cx="1005347" cy="287530"/>
            <a:chOff x="-34490" y="-31750"/>
            <a:chExt cx="1006040" cy="287021"/>
          </a:xfrm>
        </p:grpSpPr>
        <p:sp>
          <p:nvSpPr>
            <p:cNvPr id="36042" name="Shape 151"/>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43" name="Shape 152"/>
            <p:cNvSpPr>
              <a:spLocks noChangeArrowheads="1"/>
            </p:cNvSpPr>
            <p:nvPr/>
          </p:nvSpPr>
          <p:spPr bwMode="auto">
            <a:xfrm>
              <a:off x="-34490" y="-31750"/>
              <a:ext cx="903562" cy="276509"/>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uniview</a:t>
              </a:r>
              <a:r>
                <a:rPr lang="en-US" altLang="zh-CN" dirty="0" smtClean="0">
                  <a:solidFill>
                    <a:srgbClr val="000000"/>
                  </a:solidFill>
                </a:rPr>
                <a:t> 1</a:t>
              </a:r>
              <a:endParaRPr lang="en-US" altLang="zh-CN" dirty="0">
                <a:solidFill>
                  <a:srgbClr val="000000"/>
                </a:solidFill>
              </a:endParaRPr>
            </a:p>
          </p:txBody>
        </p:sp>
      </p:grpSp>
      <p:grpSp>
        <p:nvGrpSpPr>
          <p:cNvPr id="156" name="Group 156"/>
          <p:cNvGrpSpPr>
            <a:grpSpLocks/>
          </p:cNvGrpSpPr>
          <p:nvPr/>
        </p:nvGrpSpPr>
        <p:grpSpPr bwMode="auto">
          <a:xfrm>
            <a:off x="4064000" y="4589463"/>
            <a:ext cx="971550" cy="358775"/>
            <a:chOff x="0" y="-31749"/>
            <a:chExt cx="971550" cy="358140"/>
          </a:xfrm>
        </p:grpSpPr>
        <p:sp>
          <p:nvSpPr>
            <p:cNvPr id="36040" name="Shape 154"/>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41" name="Shape 155"/>
            <p:cNvSpPr>
              <a:spLocks noChangeArrowheads="1"/>
            </p:cNvSpPr>
            <p:nvPr/>
          </p:nvSpPr>
          <p:spPr bwMode="auto">
            <a:xfrm>
              <a:off x="51123" y="-31750"/>
              <a:ext cx="869304"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world 1</a:t>
              </a:r>
            </a:p>
          </p:txBody>
        </p:sp>
      </p:grpSp>
      <p:grpSp>
        <p:nvGrpSpPr>
          <p:cNvPr id="159" name="Group 159"/>
          <p:cNvGrpSpPr>
            <a:grpSpLocks/>
          </p:cNvGrpSpPr>
          <p:nvPr/>
        </p:nvGrpSpPr>
        <p:grpSpPr bwMode="auto">
          <a:xfrm>
            <a:off x="4064000" y="4805363"/>
            <a:ext cx="971550" cy="358775"/>
            <a:chOff x="0" y="-31749"/>
            <a:chExt cx="971550" cy="358140"/>
          </a:xfrm>
        </p:grpSpPr>
        <p:sp>
          <p:nvSpPr>
            <p:cNvPr id="36038" name="Shape 157"/>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39" name="Shape 158"/>
            <p:cNvSpPr>
              <a:spLocks noChangeArrowheads="1"/>
            </p:cNvSpPr>
            <p:nvPr/>
          </p:nvSpPr>
          <p:spPr bwMode="auto">
            <a:xfrm>
              <a:off x="156605" y="-31750"/>
              <a:ext cx="65834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cup 1</a:t>
              </a:r>
            </a:p>
          </p:txBody>
        </p:sp>
      </p:grpSp>
      <p:grpSp>
        <p:nvGrpSpPr>
          <p:cNvPr id="162" name="Group 162"/>
          <p:cNvGrpSpPr>
            <a:grpSpLocks/>
          </p:cNvGrpSpPr>
          <p:nvPr/>
        </p:nvGrpSpPr>
        <p:grpSpPr bwMode="auto">
          <a:xfrm>
            <a:off x="4064000" y="5021263"/>
            <a:ext cx="971550" cy="358775"/>
            <a:chOff x="0" y="-31749"/>
            <a:chExt cx="971550" cy="358140"/>
          </a:xfrm>
        </p:grpSpPr>
        <p:sp>
          <p:nvSpPr>
            <p:cNvPr id="36036" name="Shape 160"/>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37" name="Shape 161"/>
            <p:cNvSpPr>
              <a:spLocks noChangeArrowheads="1"/>
            </p:cNvSpPr>
            <p:nvPr/>
          </p:nvSpPr>
          <p:spPr bwMode="auto">
            <a:xfrm>
              <a:off x="99567" y="-31750"/>
              <a:ext cx="772416"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2014 1</a:t>
              </a:r>
            </a:p>
          </p:txBody>
        </p:sp>
      </p:grpSp>
      <p:grpSp>
        <p:nvGrpSpPr>
          <p:cNvPr id="165" name="Group 165"/>
          <p:cNvGrpSpPr>
            <a:grpSpLocks/>
          </p:cNvGrpSpPr>
          <p:nvPr/>
        </p:nvGrpSpPr>
        <p:grpSpPr bwMode="auto">
          <a:xfrm>
            <a:off x="4064000" y="5454650"/>
            <a:ext cx="971550" cy="358775"/>
            <a:chOff x="0" y="-31749"/>
            <a:chExt cx="971550" cy="358140"/>
          </a:xfrm>
        </p:grpSpPr>
        <p:sp>
          <p:nvSpPr>
            <p:cNvPr id="36034" name="Shape 163"/>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35" name="Shape 164"/>
            <p:cNvSpPr>
              <a:spLocks noChangeArrowheads="1"/>
            </p:cNvSpPr>
            <p:nvPr/>
          </p:nvSpPr>
          <p:spPr bwMode="auto">
            <a:xfrm>
              <a:off x="51123" y="-31750"/>
              <a:ext cx="869304"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world 1</a:t>
              </a:r>
            </a:p>
          </p:txBody>
        </p:sp>
      </p:grpSp>
      <p:grpSp>
        <p:nvGrpSpPr>
          <p:cNvPr id="168" name="Group 168"/>
          <p:cNvGrpSpPr>
            <a:grpSpLocks/>
          </p:cNvGrpSpPr>
          <p:nvPr/>
        </p:nvGrpSpPr>
        <p:grpSpPr bwMode="auto">
          <a:xfrm>
            <a:off x="4064000" y="5670550"/>
            <a:ext cx="971550" cy="358775"/>
            <a:chOff x="0" y="-31749"/>
            <a:chExt cx="971550" cy="358140"/>
          </a:xfrm>
        </p:grpSpPr>
        <p:sp>
          <p:nvSpPr>
            <p:cNvPr id="36032" name="Shape 166"/>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33" name="Shape 167"/>
            <p:cNvSpPr>
              <a:spLocks noChangeArrowheads="1"/>
            </p:cNvSpPr>
            <p:nvPr/>
          </p:nvSpPr>
          <p:spPr bwMode="auto">
            <a:xfrm>
              <a:off x="156605" y="-31750"/>
              <a:ext cx="65834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cup 1</a:t>
              </a:r>
            </a:p>
          </p:txBody>
        </p:sp>
      </p:grpSp>
      <p:grpSp>
        <p:nvGrpSpPr>
          <p:cNvPr id="171" name="Group 171"/>
          <p:cNvGrpSpPr>
            <a:grpSpLocks/>
          </p:cNvGrpSpPr>
          <p:nvPr/>
        </p:nvGrpSpPr>
        <p:grpSpPr bwMode="auto">
          <a:xfrm>
            <a:off x="4064000" y="5886450"/>
            <a:ext cx="971550" cy="358775"/>
            <a:chOff x="0" y="-31749"/>
            <a:chExt cx="971550" cy="358140"/>
          </a:xfrm>
        </p:grpSpPr>
        <p:sp>
          <p:nvSpPr>
            <p:cNvPr id="36030" name="Shape 169"/>
            <p:cNvSpPr>
              <a:spLocks noChangeArrowheads="1"/>
            </p:cNvSpPr>
            <p:nvPr/>
          </p:nvSpPr>
          <p:spPr bwMode="auto">
            <a:xfrm>
              <a:off x="0" y="39370"/>
              <a:ext cx="971550"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31" name="Shape 170"/>
            <p:cNvSpPr>
              <a:spLocks noChangeArrowheads="1"/>
            </p:cNvSpPr>
            <p:nvPr/>
          </p:nvSpPr>
          <p:spPr bwMode="auto">
            <a:xfrm>
              <a:off x="61560" y="-31750"/>
              <a:ext cx="84843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cloud 1</a:t>
              </a:r>
            </a:p>
          </p:txBody>
        </p:sp>
      </p:grpSp>
      <p:sp>
        <p:nvSpPr>
          <p:cNvPr id="172" name="Shape 172"/>
          <p:cNvSpPr/>
          <p:nvPr/>
        </p:nvSpPr>
        <p:spPr>
          <a:xfrm>
            <a:off x="5375275" y="1339850"/>
            <a:ext cx="647700" cy="379413"/>
          </a:xfrm>
          <a:prstGeom prst="rect">
            <a:avLst/>
          </a:prstGeom>
          <a:gradFill>
            <a:gsLst>
              <a:gs pos="0">
                <a:srgbClr val="FFD1BB"/>
              </a:gs>
              <a:gs pos="35000">
                <a:srgbClr val="FFDECF"/>
              </a:gs>
              <a:gs pos="100000">
                <a:srgbClr val="FFF2ED"/>
              </a:gs>
            </a:gsLst>
            <a:lin ang="16200000"/>
          </a:gradFill>
          <a:ln>
            <a:solidFill>
              <a:srgbClr val="7D60A0"/>
            </a:solidFill>
          </a:ln>
          <a:effectLst>
            <a:outerShdw blurRad="38100" dist="20000" dir="5400000" rotWithShape="0">
              <a:srgbClr val="000000">
                <a:alpha val="38000"/>
              </a:srgbClr>
            </a:outerShdw>
          </a:effectLst>
          <a:extLst>
            <a:ext uri="{C572A759-6A51-4108-AA02-DFA0A04FC94B}"/>
          </a:extLst>
        </p:spPr>
        <p:txBody>
          <a:bodyPr lIns="0" tIns="0" rIns="0" bIns="0">
            <a:spAutoFit/>
          </a:bodyPr>
          <a:lstStyle>
            <a:lvl1pPr algn="ctr">
              <a:defRPr i="1">
                <a:latin typeface="+mn-lt"/>
                <a:ea typeface="+mn-ea"/>
                <a:cs typeface="+mn-cs"/>
                <a:sym typeface="Helvetica"/>
              </a:defRPr>
            </a:lvl1pPr>
          </a:lstStyle>
          <a:p>
            <a:pPr fontAlgn="auto">
              <a:spcBef>
                <a:spcPts val="0"/>
              </a:spcBef>
              <a:spcAft>
                <a:spcPts val="0"/>
              </a:spcAft>
              <a:defRPr i="0"/>
            </a:pPr>
            <a:r>
              <a:rPr i="0" kern="0">
                <a:solidFill>
                  <a:sysClr val="windowText" lastClr="000000"/>
                </a:solidFill>
              </a:rPr>
              <a:t>Sort</a:t>
            </a:r>
          </a:p>
        </p:txBody>
      </p:sp>
      <p:grpSp>
        <p:nvGrpSpPr>
          <p:cNvPr id="175" name="Group 175"/>
          <p:cNvGrpSpPr>
            <a:grpSpLocks/>
          </p:cNvGrpSpPr>
          <p:nvPr/>
        </p:nvGrpSpPr>
        <p:grpSpPr bwMode="auto">
          <a:xfrm>
            <a:off x="5953125" y="1774825"/>
            <a:ext cx="969963" cy="357188"/>
            <a:chOff x="0" y="-31696"/>
            <a:chExt cx="969899" cy="357531"/>
          </a:xfrm>
        </p:grpSpPr>
        <p:sp>
          <p:nvSpPr>
            <p:cNvPr id="36028" name="Shape 173"/>
            <p:cNvSpPr>
              <a:spLocks noChangeArrowheads="1"/>
            </p:cNvSpPr>
            <p:nvPr/>
          </p:nvSpPr>
          <p:spPr bwMode="auto">
            <a:xfrm>
              <a:off x="0" y="38511"/>
              <a:ext cx="969900" cy="217118"/>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29" name="Shape 174"/>
            <p:cNvSpPr>
              <a:spLocks noChangeArrowheads="1"/>
            </p:cNvSpPr>
            <p:nvPr/>
          </p:nvSpPr>
          <p:spPr bwMode="auto">
            <a:xfrm>
              <a:off x="73323" y="-31697"/>
              <a:ext cx="823254" cy="357533"/>
            </a:xfrm>
            <a:prstGeom prst="rect">
              <a:avLst/>
            </a:prstGeom>
            <a:noFill/>
            <a:ln w="12700">
              <a:noFill/>
              <a:miter lim="400000"/>
              <a:headEnd/>
              <a:tailEnd/>
            </a:ln>
          </p:spPr>
          <p:txBody>
            <a:bodyPr lIns="0" tIns="0" rIns="0" bIns="0"/>
            <a:lstStyle/>
            <a:p>
              <a:r>
                <a:rPr lang="en-US" altLang="zh-CN">
                  <a:solidFill>
                    <a:srgbClr val="000000"/>
                  </a:solidFill>
                </a:rPr>
                <a:t>Hello 1</a:t>
              </a:r>
            </a:p>
          </p:txBody>
        </p:sp>
      </p:grpSp>
      <p:grpSp>
        <p:nvGrpSpPr>
          <p:cNvPr id="178" name="Group 178"/>
          <p:cNvGrpSpPr>
            <a:grpSpLocks/>
          </p:cNvGrpSpPr>
          <p:nvPr/>
        </p:nvGrpSpPr>
        <p:grpSpPr bwMode="auto">
          <a:xfrm>
            <a:off x="5951538" y="1989138"/>
            <a:ext cx="971550" cy="358775"/>
            <a:chOff x="0" y="-31749"/>
            <a:chExt cx="971550" cy="358140"/>
          </a:xfrm>
        </p:grpSpPr>
        <p:sp>
          <p:nvSpPr>
            <p:cNvPr id="36026" name="Shape 176"/>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27" name="Shape 177"/>
            <p:cNvSpPr>
              <a:spLocks noChangeArrowheads="1"/>
            </p:cNvSpPr>
            <p:nvPr/>
          </p:nvSpPr>
          <p:spPr bwMode="auto">
            <a:xfrm>
              <a:off x="73447" y="-31750"/>
              <a:ext cx="824656"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Hello 1</a:t>
              </a:r>
            </a:p>
          </p:txBody>
        </p:sp>
      </p:grpSp>
      <p:grpSp>
        <p:nvGrpSpPr>
          <p:cNvPr id="181" name="Group 181"/>
          <p:cNvGrpSpPr>
            <a:grpSpLocks/>
          </p:cNvGrpSpPr>
          <p:nvPr/>
        </p:nvGrpSpPr>
        <p:grpSpPr bwMode="auto">
          <a:xfrm>
            <a:off x="5916612" y="2206624"/>
            <a:ext cx="1006882" cy="287049"/>
            <a:chOff x="-34490" y="-31751"/>
            <a:chExt cx="1006040" cy="287814"/>
          </a:xfrm>
        </p:grpSpPr>
        <p:sp>
          <p:nvSpPr>
            <p:cNvPr id="36024" name="Shape 179"/>
            <p:cNvSpPr>
              <a:spLocks noChangeArrowheads="1"/>
            </p:cNvSpPr>
            <p:nvPr/>
          </p:nvSpPr>
          <p:spPr bwMode="auto">
            <a:xfrm>
              <a:off x="0" y="38576"/>
              <a:ext cx="971550" cy="217487"/>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25" name="Shape 180"/>
            <p:cNvSpPr>
              <a:spLocks noChangeArrowheads="1"/>
            </p:cNvSpPr>
            <p:nvPr/>
          </p:nvSpPr>
          <p:spPr bwMode="auto">
            <a:xfrm>
              <a:off x="-34490" y="-31751"/>
              <a:ext cx="902184" cy="277737"/>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uniview</a:t>
              </a:r>
              <a:r>
                <a:rPr lang="en-US" altLang="zh-CN" dirty="0" smtClean="0">
                  <a:solidFill>
                    <a:srgbClr val="000000"/>
                  </a:solidFill>
                </a:rPr>
                <a:t> 1</a:t>
              </a:r>
              <a:endParaRPr lang="en-US" altLang="zh-CN" dirty="0">
                <a:solidFill>
                  <a:srgbClr val="000000"/>
                </a:solidFill>
              </a:endParaRPr>
            </a:p>
          </p:txBody>
        </p:sp>
      </p:grpSp>
      <p:grpSp>
        <p:nvGrpSpPr>
          <p:cNvPr id="184" name="Group 184"/>
          <p:cNvGrpSpPr>
            <a:grpSpLocks/>
          </p:cNvGrpSpPr>
          <p:nvPr/>
        </p:nvGrpSpPr>
        <p:grpSpPr bwMode="auto">
          <a:xfrm>
            <a:off x="5951538" y="2420938"/>
            <a:ext cx="971550" cy="358775"/>
            <a:chOff x="0" y="-31749"/>
            <a:chExt cx="971550" cy="358140"/>
          </a:xfrm>
        </p:grpSpPr>
        <p:sp>
          <p:nvSpPr>
            <p:cNvPr id="36022" name="Shape 182"/>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23" name="Shape 183"/>
            <p:cNvSpPr>
              <a:spLocks noChangeArrowheads="1"/>
            </p:cNvSpPr>
            <p:nvPr/>
          </p:nvSpPr>
          <p:spPr bwMode="auto">
            <a:xfrm>
              <a:off x="153145" y="-31750"/>
              <a:ext cx="66526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and 1</a:t>
              </a:r>
            </a:p>
          </p:txBody>
        </p:sp>
      </p:grpSp>
      <p:grpSp>
        <p:nvGrpSpPr>
          <p:cNvPr id="187" name="Group 187"/>
          <p:cNvGrpSpPr>
            <a:grpSpLocks/>
          </p:cNvGrpSpPr>
          <p:nvPr/>
        </p:nvGrpSpPr>
        <p:grpSpPr bwMode="auto">
          <a:xfrm>
            <a:off x="5938837" y="2638424"/>
            <a:ext cx="984501" cy="287049"/>
            <a:chOff x="-12445" y="-31751"/>
            <a:chExt cx="983995" cy="287814"/>
          </a:xfrm>
        </p:grpSpPr>
        <p:sp>
          <p:nvSpPr>
            <p:cNvPr id="36020" name="Shape 185"/>
            <p:cNvSpPr>
              <a:spLocks noChangeArrowheads="1"/>
            </p:cNvSpPr>
            <p:nvPr/>
          </p:nvSpPr>
          <p:spPr bwMode="auto">
            <a:xfrm>
              <a:off x="0" y="38576"/>
              <a:ext cx="971550" cy="217487"/>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21" name="Shape 186"/>
            <p:cNvSpPr>
              <a:spLocks noChangeArrowheads="1"/>
            </p:cNvSpPr>
            <p:nvPr/>
          </p:nvSpPr>
          <p:spPr bwMode="auto">
            <a:xfrm>
              <a:off x="-12445" y="-31751"/>
              <a:ext cx="866139" cy="277737"/>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bigdata</a:t>
              </a:r>
              <a:r>
                <a:rPr lang="en-US" altLang="zh-CN" dirty="0" smtClean="0">
                  <a:solidFill>
                    <a:srgbClr val="000000"/>
                  </a:solidFill>
                </a:rPr>
                <a:t> 1</a:t>
              </a:r>
              <a:endParaRPr lang="en-US" altLang="zh-CN" dirty="0">
                <a:solidFill>
                  <a:srgbClr val="000000"/>
                </a:solidFill>
              </a:endParaRPr>
            </a:p>
          </p:txBody>
        </p:sp>
      </p:grpSp>
      <p:grpSp>
        <p:nvGrpSpPr>
          <p:cNvPr id="190" name="Group 190"/>
          <p:cNvGrpSpPr>
            <a:grpSpLocks/>
          </p:cNvGrpSpPr>
          <p:nvPr/>
        </p:nvGrpSpPr>
        <p:grpSpPr bwMode="auto">
          <a:xfrm>
            <a:off x="5951538" y="2852738"/>
            <a:ext cx="971550" cy="358775"/>
            <a:chOff x="0" y="-31749"/>
            <a:chExt cx="971550" cy="358140"/>
          </a:xfrm>
        </p:grpSpPr>
        <p:sp>
          <p:nvSpPr>
            <p:cNvPr id="36018" name="Shape 188"/>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19" name="Shape 189"/>
            <p:cNvSpPr>
              <a:spLocks noChangeArrowheads="1"/>
            </p:cNvSpPr>
            <p:nvPr/>
          </p:nvSpPr>
          <p:spPr bwMode="auto">
            <a:xfrm>
              <a:off x="51123" y="-31750"/>
              <a:ext cx="869304"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world 1</a:t>
              </a:r>
            </a:p>
          </p:txBody>
        </p:sp>
      </p:grpSp>
      <p:grpSp>
        <p:nvGrpSpPr>
          <p:cNvPr id="193" name="Group 193"/>
          <p:cNvGrpSpPr>
            <a:grpSpLocks/>
          </p:cNvGrpSpPr>
          <p:nvPr/>
        </p:nvGrpSpPr>
        <p:grpSpPr bwMode="auto">
          <a:xfrm>
            <a:off x="5951538" y="3284538"/>
            <a:ext cx="971550" cy="358775"/>
            <a:chOff x="0" y="-31749"/>
            <a:chExt cx="971550" cy="358140"/>
          </a:xfrm>
        </p:grpSpPr>
        <p:sp>
          <p:nvSpPr>
            <p:cNvPr id="36016" name="Shape 191"/>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17" name="Shape 192"/>
            <p:cNvSpPr>
              <a:spLocks noChangeArrowheads="1"/>
            </p:cNvSpPr>
            <p:nvPr/>
          </p:nvSpPr>
          <p:spPr bwMode="auto">
            <a:xfrm>
              <a:off x="99567" y="-31750"/>
              <a:ext cx="772416"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2014 1</a:t>
              </a:r>
            </a:p>
          </p:txBody>
        </p:sp>
      </p:grpSp>
      <p:grpSp>
        <p:nvGrpSpPr>
          <p:cNvPr id="196" name="Group 196"/>
          <p:cNvGrpSpPr>
            <a:grpSpLocks/>
          </p:cNvGrpSpPr>
          <p:nvPr/>
        </p:nvGrpSpPr>
        <p:grpSpPr bwMode="auto">
          <a:xfrm>
            <a:off x="5916612" y="3500437"/>
            <a:ext cx="1006882" cy="287530"/>
            <a:chOff x="-34490" y="-31750"/>
            <a:chExt cx="1006040" cy="287021"/>
          </a:xfrm>
        </p:grpSpPr>
        <p:sp>
          <p:nvSpPr>
            <p:cNvPr id="36014" name="Shape 194"/>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15" name="Shape 195"/>
            <p:cNvSpPr>
              <a:spLocks noChangeArrowheads="1"/>
            </p:cNvSpPr>
            <p:nvPr/>
          </p:nvSpPr>
          <p:spPr bwMode="auto">
            <a:xfrm>
              <a:off x="-34490" y="-31750"/>
              <a:ext cx="902184" cy="276509"/>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uniview</a:t>
              </a:r>
              <a:r>
                <a:rPr lang="en-US" altLang="zh-CN" dirty="0" smtClean="0">
                  <a:solidFill>
                    <a:srgbClr val="000000"/>
                  </a:solidFill>
                </a:rPr>
                <a:t> 1</a:t>
              </a:r>
              <a:endParaRPr lang="en-US" altLang="zh-CN" dirty="0">
                <a:solidFill>
                  <a:srgbClr val="000000"/>
                </a:solidFill>
              </a:endParaRPr>
            </a:p>
          </p:txBody>
        </p:sp>
      </p:grpSp>
      <p:grpSp>
        <p:nvGrpSpPr>
          <p:cNvPr id="199" name="Group 199"/>
          <p:cNvGrpSpPr>
            <a:grpSpLocks/>
          </p:cNvGrpSpPr>
          <p:nvPr/>
        </p:nvGrpSpPr>
        <p:grpSpPr bwMode="auto">
          <a:xfrm>
            <a:off x="5951538" y="3933825"/>
            <a:ext cx="971550" cy="358775"/>
            <a:chOff x="0" y="-31749"/>
            <a:chExt cx="971550" cy="358140"/>
          </a:xfrm>
        </p:grpSpPr>
        <p:sp>
          <p:nvSpPr>
            <p:cNvPr id="36012" name="Shape 197"/>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13" name="Shape 198"/>
            <p:cNvSpPr>
              <a:spLocks noChangeArrowheads="1"/>
            </p:cNvSpPr>
            <p:nvPr/>
          </p:nvSpPr>
          <p:spPr bwMode="auto">
            <a:xfrm>
              <a:off x="153145" y="-31750"/>
              <a:ext cx="66526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and 1</a:t>
              </a:r>
            </a:p>
          </p:txBody>
        </p:sp>
      </p:grpSp>
      <p:grpSp>
        <p:nvGrpSpPr>
          <p:cNvPr id="202" name="Group 202"/>
          <p:cNvGrpSpPr>
            <a:grpSpLocks/>
          </p:cNvGrpSpPr>
          <p:nvPr/>
        </p:nvGrpSpPr>
        <p:grpSpPr bwMode="auto">
          <a:xfrm>
            <a:off x="5916612" y="3716337"/>
            <a:ext cx="1006882" cy="287530"/>
            <a:chOff x="-34490" y="-31750"/>
            <a:chExt cx="1006040" cy="287021"/>
          </a:xfrm>
        </p:grpSpPr>
        <p:sp>
          <p:nvSpPr>
            <p:cNvPr id="36010" name="Shape 200"/>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11" name="Shape 201"/>
            <p:cNvSpPr>
              <a:spLocks noChangeArrowheads="1"/>
            </p:cNvSpPr>
            <p:nvPr/>
          </p:nvSpPr>
          <p:spPr bwMode="auto">
            <a:xfrm>
              <a:off x="-34490" y="-31750"/>
              <a:ext cx="902184" cy="276509"/>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uniview</a:t>
              </a:r>
              <a:r>
                <a:rPr lang="en-US" altLang="zh-CN" dirty="0" smtClean="0">
                  <a:solidFill>
                    <a:srgbClr val="000000"/>
                  </a:solidFill>
                </a:rPr>
                <a:t> 1</a:t>
              </a:r>
              <a:endParaRPr lang="en-US" altLang="zh-CN" dirty="0">
                <a:solidFill>
                  <a:srgbClr val="000000"/>
                </a:solidFill>
              </a:endParaRPr>
            </a:p>
          </p:txBody>
        </p:sp>
      </p:grpSp>
      <p:grpSp>
        <p:nvGrpSpPr>
          <p:cNvPr id="205" name="Group 205"/>
          <p:cNvGrpSpPr>
            <a:grpSpLocks/>
          </p:cNvGrpSpPr>
          <p:nvPr/>
        </p:nvGrpSpPr>
        <p:grpSpPr bwMode="auto">
          <a:xfrm>
            <a:off x="5951538" y="4149725"/>
            <a:ext cx="971550" cy="358775"/>
            <a:chOff x="0" y="-31749"/>
            <a:chExt cx="971550" cy="358140"/>
          </a:xfrm>
        </p:grpSpPr>
        <p:sp>
          <p:nvSpPr>
            <p:cNvPr id="36008" name="Shape 203"/>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09" name="Shape 204"/>
            <p:cNvSpPr>
              <a:spLocks noChangeArrowheads="1"/>
            </p:cNvSpPr>
            <p:nvPr/>
          </p:nvSpPr>
          <p:spPr bwMode="auto">
            <a:xfrm>
              <a:off x="61560" y="-31750"/>
              <a:ext cx="84843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cloud 1</a:t>
              </a:r>
            </a:p>
          </p:txBody>
        </p:sp>
      </p:grpSp>
      <p:grpSp>
        <p:nvGrpSpPr>
          <p:cNvPr id="208" name="Group 208"/>
          <p:cNvGrpSpPr>
            <a:grpSpLocks/>
          </p:cNvGrpSpPr>
          <p:nvPr/>
        </p:nvGrpSpPr>
        <p:grpSpPr bwMode="auto">
          <a:xfrm>
            <a:off x="5943600" y="4365625"/>
            <a:ext cx="1365250" cy="358775"/>
            <a:chOff x="48879" y="-31749"/>
            <a:chExt cx="1366239" cy="358140"/>
          </a:xfrm>
        </p:grpSpPr>
        <p:sp>
          <p:nvSpPr>
            <p:cNvPr id="36006" name="Shape 206"/>
            <p:cNvSpPr>
              <a:spLocks noChangeArrowheads="1"/>
            </p:cNvSpPr>
            <p:nvPr/>
          </p:nvSpPr>
          <p:spPr bwMode="auto">
            <a:xfrm>
              <a:off x="57111" y="39370"/>
              <a:ext cx="1349777"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07" name="Shape 207"/>
            <p:cNvSpPr>
              <a:spLocks noChangeArrowheads="1"/>
            </p:cNvSpPr>
            <p:nvPr/>
          </p:nvSpPr>
          <p:spPr bwMode="auto">
            <a:xfrm>
              <a:off x="48879" y="-31750"/>
              <a:ext cx="1366241"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computing 1</a:t>
              </a:r>
            </a:p>
          </p:txBody>
        </p:sp>
      </p:grpSp>
      <p:grpSp>
        <p:nvGrpSpPr>
          <p:cNvPr id="211" name="Group 211"/>
          <p:cNvGrpSpPr>
            <a:grpSpLocks/>
          </p:cNvGrpSpPr>
          <p:nvPr/>
        </p:nvGrpSpPr>
        <p:grpSpPr bwMode="auto">
          <a:xfrm>
            <a:off x="5951538" y="4581525"/>
            <a:ext cx="971550" cy="358775"/>
            <a:chOff x="0" y="-31749"/>
            <a:chExt cx="971550" cy="358140"/>
          </a:xfrm>
        </p:grpSpPr>
        <p:sp>
          <p:nvSpPr>
            <p:cNvPr id="36004" name="Shape 209"/>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05" name="Shape 210"/>
            <p:cNvSpPr>
              <a:spLocks noChangeArrowheads="1"/>
            </p:cNvSpPr>
            <p:nvPr/>
          </p:nvSpPr>
          <p:spPr bwMode="auto">
            <a:xfrm>
              <a:off x="156605" y="-31750"/>
              <a:ext cx="65834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cup 1</a:t>
              </a:r>
            </a:p>
          </p:txBody>
        </p:sp>
      </p:grpSp>
      <p:grpSp>
        <p:nvGrpSpPr>
          <p:cNvPr id="214" name="Group 214"/>
          <p:cNvGrpSpPr>
            <a:grpSpLocks/>
          </p:cNvGrpSpPr>
          <p:nvPr/>
        </p:nvGrpSpPr>
        <p:grpSpPr bwMode="auto">
          <a:xfrm>
            <a:off x="5938837" y="4799012"/>
            <a:ext cx="984501" cy="287049"/>
            <a:chOff x="-12445" y="-31751"/>
            <a:chExt cx="983995" cy="287815"/>
          </a:xfrm>
        </p:grpSpPr>
        <p:sp>
          <p:nvSpPr>
            <p:cNvPr id="36002" name="Shape 212"/>
            <p:cNvSpPr>
              <a:spLocks noChangeArrowheads="1"/>
            </p:cNvSpPr>
            <p:nvPr/>
          </p:nvSpPr>
          <p:spPr bwMode="auto">
            <a:xfrm>
              <a:off x="0" y="38576"/>
              <a:ext cx="971550" cy="217488"/>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03" name="Shape 213"/>
            <p:cNvSpPr>
              <a:spLocks noChangeArrowheads="1"/>
            </p:cNvSpPr>
            <p:nvPr/>
          </p:nvSpPr>
          <p:spPr bwMode="auto">
            <a:xfrm>
              <a:off x="-12445" y="-31751"/>
              <a:ext cx="866139" cy="277738"/>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bigdata</a:t>
              </a:r>
              <a:r>
                <a:rPr lang="en-US" altLang="zh-CN" dirty="0" smtClean="0">
                  <a:solidFill>
                    <a:srgbClr val="000000"/>
                  </a:solidFill>
                </a:rPr>
                <a:t> 1</a:t>
              </a:r>
              <a:endParaRPr lang="en-US" altLang="zh-CN" dirty="0">
                <a:solidFill>
                  <a:srgbClr val="000000"/>
                </a:solidFill>
              </a:endParaRPr>
            </a:p>
          </p:txBody>
        </p:sp>
      </p:grpSp>
      <p:grpSp>
        <p:nvGrpSpPr>
          <p:cNvPr id="217" name="Group 217"/>
          <p:cNvGrpSpPr>
            <a:grpSpLocks/>
          </p:cNvGrpSpPr>
          <p:nvPr/>
        </p:nvGrpSpPr>
        <p:grpSpPr bwMode="auto">
          <a:xfrm>
            <a:off x="5951538" y="5013325"/>
            <a:ext cx="971550" cy="358775"/>
            <a:chOff x="0" y="-31749"/>
            <a:chExt cx="971550" cy="358140"/>
          </a:xfrm>
        </p:grpSpPr>
        <p:sp>
          <p:nvSpPr>
            <p:cNvPr id="36000" name="Shape 215"/>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6001" name="Shape 216"/>
            <p:cNvSpPr>
              <a:spLocks noChangeArrowheads="1"/>
            </p:cNvSpPr>
            <p:nvPr/>
          </p:nvSpPr>
          <p:spPr bwMode="auto">
            <a:xfrm>
              <a:off x="51123" y="-31750"/>
              <a:ext cx="869304"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world 1</a:t>
              </a:r>
            </a:p>
          </p:txBody>
        </p:sp>
      </p:grpSp>
      <p:grpSp>
        <p:nvGrpSpPr>
          <p:cNvPr id="220" name="Group 220"/>
          <p:cNvGrpSpPr>
            <a:grpSpLocks/>
          </p:cNvGrpSpPr>
          <p:nvPr/>
        </p:nvGrpSpPr>
        <p:grpSpPr bwMode="auto">
          <a:xfrm>
            <a:off x="5951538" y="5445125"/>
            <a:ext cx="971550" cy="358775"/>
            <a:chOff x="0" y="-31749"/>
            <a:chExt cx="971550" cy="358140"/>
          </a:xfrm>
        </p:grpSpPr>
        <p:sp>
          <p:nvSpPr>
            <p:cNvPr id="35998" name="Shape 218"/>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99" name="Shape 219"/>
            <p:cNvSpPr>
              <a:spLocks noChangeArrowheads="1"/>
            </p:cNvSpPr>
            <p:nvPr/>
          </p:nvSpPr>
          <p:spPr bwMode="auto">
            <a:xfrm>
              <a:off x="61560" y="-31750"/>
              <a:ext cx="84843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cloud 1</a:t>
              </a:r>
            </a:p>
          </p:txBody>
        </p:sp>
      </p:grpSp>
      <p:grpSp>
        <p:nvGrpSpPr>
          <p:cNvPr id="223" name="Group 223"/>
          <p:cNvGrpSpPr>
            <a:grpSpLocks/>
          </p:cNvGrpSpPr>
          <p:nvPr/>
        </p:nvGrpSpPr>
        <p:grpSpPr bwMode="auto">
          <a:xfrm>
            <a:off x="5913438" y="5659438"/>
            <a:ext cx="1366837" cy="357187"/>
            <a:chOff x="17640" y="-31749"/>
            <a:chExt cx="1366239" cy="358140"/>
          </a:xfrm>
        </p:grpSpPr>
        <p:sp>
          <p:nvSpPr>
            <p:cNvPr id="35996" name="Shape 221"/>
            <p:cNvSpPr>
              <a:spLocks noChangeArrowheads="1"/>
            </p:cNvSpPr>
            <p:nvPr/>
          </p:nvSpPr>
          <p:spPr bwMode="auto">
            <a:xfrm>
              <a:off x="57111" y="39370"/>
              <a:ext cx="1287298"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97" name="Shape 222"/>
            <p:cNvSpPr>
              <a:spLocks noChangeArrowheads="1"/>
            </p:cNvSpPr>
            <p:nvPr/>
          </p:nvSpPr>
          <p:spPr bwMode="auto">
            <a:xfrm>
              <a:off x="17640" y="-31750"/>
              <a:ext cx="136624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computing 1</a:t>
              </a:r>
            </a:p>
          </p:txBody>
        </p:sp>
      </p:grpSp>
      <p:grpSp>
        <p:nvGrpSpPr>
          <p:cNvPr id="226" name="Group 226"/>
          <p:cNvGrpSpPr>
            <a:grpSpLocks/>
          </p:cNvGrpSpPr>
          <p:nvPr/>
        </p:nvGrpSpPr>
        <p:grpSpPr bwMode="auto">
          <a:xfrm>
            <a:off x="5951538" y="5876925"/>
            <a:ext cx="971550" cy="358775"/>
            <a:chOff x="0" y="-31749"/>
            <a:chExt cx="971550" cy="358140"/>
          </a:xfrm>
        </p:grpSpPr>
        <p:sp>
          <p:nvSpPr>
            <p:cNvPr id="35994" name="Shape 224"/>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95" name="Shape 225"/>
            <p:cNvSpPr>
              <a:spLocks noChangeArrowheads="1"/>
            </p:cNvSpPr>
            <p:nvPr/>
          </p:nvSpPr>
          <p:spPr bwMode="auto">
            <a:xfrm>
              <a:off x="156605" y="-31750"/>
              <a:ext cx="65834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cup 1</a:t>
              </a:r>
            </a:p>
          </p:txBody>
        </p:sp>
      </p:grpSp>
      <p:grpSp>
        <p:nvGrpSpPr>
          <p:cNvPr id="229" name="Group 229"/>
          <p:cNvGrpSpPr>
            <a:grpSpLocks/>
          </p:cNvGrpSpPr>
          <p:nvPr/>
        </p:nvGrpSpPr>
        <p:grpSpPr bwMode="auto">
          <a:xfrm>
            <a:off x="5951538" y="6092825"/>
            <a:ext cx="971550" cy="358775"/>
            <a:chOff x="0" y="-31749"/>
            <a:chExt cx="971550" cy="358140"/>
          </a:xfrm>
        </p:grpSpPr>
        <p:sp>
          <p:nvSpPr>
            <p:cNvPr id="35992" name="Shape 227"/>
            <p:cNvSpPr>
              <a:spLocks noChangeArrowheads="1"/>
            </p:cNvSpPr>
            <p:nvPr/>
          </p:nvSpPr>
          <p:spPr bwMode="auto">
            <a:xfrm>
              <a:off x="0" y="39370"/>
              <a:ext cx="971550" cy="215901"/>
            </a:xfrm>
            <a:prstGeom prst="rect">
              <a:avLst/>
            </a:prstGeom>
            <a:solidFill>
              <a:srgbClr val="CCFFCC">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93" name="Shape 228"/>
            <p:cNvSpPr>
              <a:spLocks noChangeArrowheads="1"/>
            </p:cNvSpPr>
            <p:nvPr/>
          </p:nvSpPr>
          <p:spPr bwMode="auto">
            <a:xfrm>
              <a:off x="51123" y="-31750"/>
              <a:ext cx="869304"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world 1</a:t>
              </a:r>
            </a:p>
          </p:txBody>
        </p:sp>
      </p:grpSp>
      <p:sp>
        <p:nvSpPr>
          <p:cNvPr id="230" name="Shape 230"/>
          <p:cNvSpPr/>
          <p:nvPr/>
        </p:nvSpPr>
        <p:spPr>
          <a:xfrm>
            <a:off x="7112000" y="1176338"/>
            <a:ext cx="1079500" cy="660400"/>
          </a:xfrm>
          <a:prstGeom prst="rect">
            <a:avLst/>
          </a:prstGeom>
          <a:gradFill>
            <a:gsLst>
              <a:gs pos="0">
                <a:srgbClr val="FFD1BB"/>
              </a:gs>
              <a:gs pos="35000">
                <a:srgbClr val="FFDECF"/>
              </a:gs>
              <a:gs pos="100000">
                <a:srgbClr val="FFF2ED"/>
              </a:gs>
            </a:gsLst>
            <a:lin ang="16200000"/>
          </a:gradFill>
          <a:ln>
            <a:solidFill>
              <a:srgbClr val="7D60A0"/>
            </a:solidFill>
          </a:ln>
          <a:effectLst>
            <a:outerShdw blurRad="38100" dist="20000" dir="5400000" rotWithShape="0">
              <a:srgbClr val="000000">
                <a:alpha val="38000"/>
              </a:srgbClr>
            </a:outerShdw>
          </a:effectLst>
          <a:extLst>
            <a:ext uri="{C572A759-6A51-4108-AA02-DFA0A04FC94B}"/>
          </a:extLst>
        </p:spPr>
        <p:txBody>
          <a:bodyPr lIns="0" tIns="0" rIns="0" bIns="0">
            <a:spAutoFit/>
          </a:bodyPr>
          <a:lstStyle>
            <a:lvl1pPr algn="ctr">
              <a:defRPr i="1">
                <a:latin typeface="+mn-lt"/>
                <a:ea typeface="+mn-ea"/>
                <a:cs typeface="+mn-cs"/>
                <a:sym typeface="Helvetica"/>
              </a:defRPr>
            </a:lvl1pPr>
          </a:lstStyle>
          <a:p>
            <a:pPr fontAlgn="auto">
              <a:spcBef>
                <a:spcPts val="0"/>
              </a:spcBef>
              <a:spcAft>
                <a:spcPts val="0"/>
              </a:spcAft>
              <a:defRPr i="0"/>
            </a:pPr>
            <a:r>
              <a:rPr i="0" kern="0">
                <a:solidFill>
                  <a:sysClr val="windowText" lastClr="000000"/>
                </a:solidFill>
              </a:rPr>
              <a:t>Shuffle &amp; merge</a:t>
            </a:r>
          </a:p>
        </p:txBody>
      </p:sp>
      <p:sp>
        <p:nvSpPr>
          <p:cNvPr id="231" name="Shape 231"/>
          <p:cNvSpPr>
            <a:spLocks noChangeArrowheads="1"/>
          </p:cNvSpPr>
          <p:nvPr/>
        </p:nvSpPr>
        <p:spPr bwMode="auto">
          <a:xfrm>
            <a:off x="5281613" y="4005263"/>
            <a:ext cx="503237" cy="504825"/>
          </a:xfrm>
          <a:prstGeom prst="rightArrow">
            <a:avLst>
              <a:gd name="adj1" fmla="val 50000"/>
              <a:gd name="adj2" fmla="val 25000"/>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grpSp>
        <p:nvGrpSpPr>
          <p:cNvPr id="234" name="Group 234"/>
          <p:cNvGrpSpPr>
            <a:grpSpLocks/>
          </p:cNvGrpSpPr>
          <p:nvPr/>
        </p:nvGrpSpPr>
        <p:grpSpPr bwMode="auto">
          <a:xfrm>
            <a:off x="8453438" y="2005013"/>
            <a:ext cx="971550" cy="358775"/>
            <a:chOff x="0" y="-31749"/>
            <a:chExt cx="971550" cy="358140"/>
          </a:xfrm>
        </p:grpSpPr>
        <p:sp>
          <p:nvSpPr>
            <p:cNvPr id="35990" name="Shape 232"/>
            <p:cNvSpPr>
              <a:spLocks noChangeArrowheads="1"/>
            </p:cNvSpPr>
            <p:nvPr/>
          </p:nvSpPr>
          <p:spPr bwMode="auto">
            <a:xfrm>
              <a:off x="0" y="64770"/>
              <a:ext cx="971550" cy="215901"/>
            </a:xfrm>
            <a:prstGeom prst="rect">
              <a:avLst/>
            </a:prstGeom>
            <a:solidFill>
              <a:srgbClr val="00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91" name="Shape 233"/>
            <p:cNvSpPr>
              <a:spLocks noChangeArrowheads="1"/>
            </p:cNvSpPr>
            <p:nvPr/>
          </p:nvSpPr>
          <p:spPr bwMode="auto">
            <a:xfrm>
              <a:off x="153145" y="-31750"/>
              <a:ext cx="665260" cy="358141"/>
            </a:xfrm>
            <a:prstGeom prst="rect">
              <a:avLst/>
            </a:prstGeom>
            <a:noFill/>
            <a:ln w="12700">
              <a:noFill/>
              <a:miter lim="400000"/>
              <a:headEnd/>
              <a:tailEnd/>
            </a:ln>
          </p:spPr>
          <p:txBody>
            <a:bodyPr lIns="0" tIns="0" rIns="0" bIns="0"/>
            <a:lstStyle/>
            <a:p>
              <a:r>
                <a:rPr lang="en-US" altLang="zh-CN">
                  <a:solidFill>
                    <a:srgbClr val="000000"/>
                  </a:solidFill>
                </a:rPr>
                <a:t>and 1</a:t>
              </a:r>
            </a:p>
          </p:txBody>
        </p:sp>
      </p:grpSp>
      <p:grpSp>
        <p:nvGrpSpPr>
          <p:cNvPr id="237" name="Group 237"/>
          <p:cNvGrpSpPr>
            <a:grpSpLocks/>
          </p:cNvGrpSpPr>
          <p:nvPr/>
        </p:nvGrpSpPr>
        <p:grpSpPr bwMode="auto">
          <a:xfrm>
            <a:off x="8453438" y="1754188"/>
            <a:ext cx="971550" cy="357187"/>
            <a:chOff x="0" y="-31749"/>
            <a:chExt cx="971550" cy="358140"/>
          </a:xfrm>
        </p:grpSpPr>
        <p:sp>
          <p:nvSpPr>
            <p:cNvPr id="35988" name="Shape 235"/>
            <p:cNvSpPr>
              <a:spLocks noChangeArrowheads="1"/>
            </p:cNvSpPr>
            <p:nvPr/>
          </p:nvSpPr>
          <p:spPr bwMode="auto">
            <a:xfrm>
              <a:off x="0" y="39370"/>
              <a:ext cx="971550" cy="215901"/>
            </a:xfrm>
            <a:prstGeom prst="rect">
              <a:avLst/>
            </a:prstGeom>
            <a:solidFill>
              <a:srgbClr val="00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89" name="Shape 236"/>
            <p:cNvSpPr>
              <a:spLocks noChangeArrowheads="1"/>
            </p:cNvSpPr>
            <p:nvPr/>
          </p:nvSpPr>
          <p:spPr bwMode="auto">
            <a:xfrm>
              <a:off x="99567" y="-31750"/>
              <a:ext cx="772416"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2014 1</a:t>
              </a:r>
            </a:p>
          </p:txBody>
        </p:sp>
      </p:grpSp>
      <p:grpSp>
        <p:nvGrpSpPr>
          <p:cNvPr id="240" name="Group 240"/>
          <p:cNvGrpSpPr>
            <a:grpSpLocks/>
          </p:cNvGrpSpPr>
          <p:nvPr/>
        </p:nvGrpSpPr>
        <p:grpSpPr bwMode="auto">
          <a:xfrm>
            <a:off x="8453438" y="2244725"/>
            <a:ext cx="971550" cy="358775"/>
            <a:chOff x="0" y="-31749"/>
            <a:chExt cx="971550" cy="358140"/>
          </a:xfrm>
        </p:grpSpPr>
        <p:sp>
          <p:nvSpPr>
            <p:cNvPr id="35986" name="Shape 238"/>
            <p:cNvSpPr>
              <a:spLocks noChangeArrowheads="1"/>
            </p:cNvSpPr>
            <p:nvPr/>
          </p:nvSpPr>
          <p:spPr bwMode="auto">
            <a:xfrm>
              <a:off x="0" y="39370"/>
              <a:ext cx="971550" cy="215901"/>
            </a:xfrm>
            <a:prstGeom prst="rect">
              <a:avLst/>
            </a:prstGeom>
            <a:solidFill>
              <a:srgbClr val="00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87" name="Shape 239"/>
            <p:cNvSpPr>
              <a:spLocks noChangeArrowheads="1"/>
            </p:cNvSpPr>
            <p:nvPr/>
          </p:nvSpPr>
          <p:spPr bwMode="auto">
            <a:xfrm>
              <a:off x="153145" y="-31750"/>
              <a:ext cx="66526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and 1</a:t>
              </a:r>
            </a:p>
          </p:txBody>
        </p:sp>
      </p:grpSp>
      <p:grpSp>
        <p:nvGrpSpPr>
          <p:cNvPr id="243" name="Group 243"/>
          <p:cNvGrpSpPr>
            <a:grpSpLocks/>
          </p:cNvGrpSpPr>
          <p:nvPr/>
        </p:nvGrpSpPr>
        <p:grpSpPr bwMode="auto">
          <a:xfrm>
            <a:off x="8453438" y="2547938"/>
            <a:ext cx="971550" cy="357187"/>
            <a:chOff x="0" y="-31749"/>
            <a:chExt cx="971550" cy="358140"/>
          </a:xfrm>
        </p:grpSpPr>
        <p:sp>
          <p:nvSpPr>
            <p:cNvPr id="35984" name="Shape 241"/>
            <p:cNvSpPr>
              <a:spLocks noChangeArrowheads="1"/>
            </p:cNvSpPr>
            <p:nvPr/>
          </p:nvSpPr>
          <p:spPr bwMode="auto">
            <a:xfrm>
              <a:off x="0" y="39370"/>
              <a:ext cx="971550" cy="215901"/>
            </a:xfrm>
            <a:prstGeom prst="rect">
              <a:avLst/>
            </a:prstGeom>
            <a:solidFill>
              <a:srgbClr val="00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85" name="Shape 242"/>
            <p:cNvSpPr>
              <a:spLocks noChangeArrowheads="1"/>
            </p:cNvSpPr>
            <p:nvPr/>
          </p:nvSpPr>
          <p:spPr bwMode="auto">
            <a:xfrm>
              <a:off x="61560" y="-31750"/>
              <a:ext cx="84843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cloud 1</a:t>
              </a:r>
            </a:p>
          </p:txBody>
        </p:sp>
      </p:grpSp>
      <p:grpSp>
        <p:nvGrpSpPr>
          <p:cNvPr id="246" name="Group 246"/>
          <p:cNvGrpSpPr>
            <a:grpSpLocks/>
          </p:cNvGrpSpPr>
          <p:nvPr/>
        </p:nvGrpSpPr>
        <p:grpSpPr bwMode="auto">
          <a:xfrm>
            <a:off x="8453438" y="2762250"/>
            <a:ext cx="971550" cy="357188"/>
            <a:chOff x="0" y="-31749"/>
            <a:chExt cx="971550" cy="358140"/>
          </a:xfrm>
        </p:grpSpPr>
        <p:sp>
          <p:nvSpPr>
            <p:cNvPr id="35982" name="Shape 244"/>
            <p:cNvSpPr>
              <a:spLocks noChangeArrowheads="1"/>
            </p:cNvSpPr>
            <p:nvPr/>
          </p:nvSpPr>
          <p:spPr bwMode="auto">
            <a:xfrm>
              <a:off x="0" y="39370"/>
              <a:ext cx="971550" cy="215901"/>
            </a:xfrm>
            <a:prstGeom prst="rect">
              <a:avLst/>
            </a:prstGeom>
            <a:solidFill>
              <a:srgbClr val="00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83" name="Shape 245"/>
            <p:cNvSpPr>
              <a:spLocks noChangeArrowheads="1"/>
            </p:cNvSpPr>
            <p:nvPr/>
          </p:nvSpPr>
          <p:spPr bwMode="auto">
            <a:xfrm>
              <a:off x="61560" y="-31750"/>
              <a:ext cx="84843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cloud 1</a:t>
              </a:r>
            </a:p>
          </p:txBody>
        </p:sp>
      </p:grpSp>
      <p:grpSp>
        <p:nvGrpSpPr>
          <p:cNvPr id="249" name="Group 249"/>
          <p:cNvGrpSpPr>
            <a:grpSpLocks/>
          </p:cNvGrpSpPr>
          <p:nvPr/>
        </p:nvGrpSpPr>
        <p:grpSpPr bwMode="auto">
          <a:xfrm>
            <a:off x="8420099" y="3700462"/>
            <a:ext cx="1005348" cy="288325"/>
            <a:chOff x="-34490" y="-31751"/>
            <a:chExt cx="1006040" cy="287815"/>
          </a:xfrm>
        </p:grpSpPr>
        <p:sp>
          <p:nvSpPr>
            <p:cNvPr id="35980" name="Shape 247"/>
            <p:cNvSpPr>
              <a:spLocks noChangeArrowheads="1"/>
            </p:cNvSpPr>
            <p:nvPr/>
          </p:nvSpPr>
          <p:spPr bwMode="auto">
            <a:xfrm>
              <a:off x="0" y="38576"/>
              <a:ext cx="971550" cy="217488"/>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81" name="Shape 248"/>
            <p:cNvSpPr>
              <a:spLocks noChangeArrowheads="1"/>
            </p:cNvSpPr>
            <p:nvPr/>
          </p:nvSpPr>
          <p:spPr bwMode="auto">
            <a:xfrm>
              <a:off x="-34490" y="-31751"/>
              <a:ext cx="903561" cy="276509"/>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uniview</a:t>
              </a:r>
              <a:r>
                <a:rPr lang="en-US" altLang="zh-CN" dirty="0" smtClean="0">
                  <a:solidFill>
                    <a:srgbClr val="000000"/>
                  </a:solidFill>
                </a:rPr>
                <a:t> 1</a:t>
              </a:r>
              <a:endParaRPr lang="en-US" altLang="zh-CN" dirty="0">
                <a:solidFill>
                  <a:srgbClr val="000000"/>
                </a:solidFill>
              </a:endParaRPr>
            </a:p>
          </p:txBody>
        </p:sp>
      </p:grpSp>
      <p:grpSp>
        <p:nvGrpSpPr>
          <p:cNvPr id="252" name="Group 252"/>
          <p:cNvGrpSpPr>
            <a:grpSpLocks/>
          </p:cNvGrpSpPr>
          <p:nvPr/>
        </p:nvGrpSpPr>
        <p:grpSpPr bwMode="auto">
          <a:xfrm>
            <a:off x="8453438" y="3195638"/>
            <a:ext cx="971550" cy="358775"/>
            <a:chOff x="0" y="-31750"/>
            <a:chExt cx="971550" cy="358140"/>
          </a:xfrm>
        </p:grpSpPr>
        <p:sp>
          <p:nvSpPr>
            <p:cNvPr id="35978" name="Shape 250"/>
            <p:cNvSpPr>
              <a:spLocks noChangeArrowheads="1"/>
            </p:cNvSpPr>
            <p:nvPr/>
          </p:nvSpPr>
          <p:spPr bwMode="auto">
            <a:xfrm>
              <a:off x="0" y="38576"/>
              <a:ext cx="971550" cy="217488"/>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79" name="Shape 251"/>
            <p:cNvSpPr>
              <a:spLocks noChangeArrowheads="1"/>
            </p:cNvSpPr>
            <p:nvPr/>
          </p:nvSpPr>
          <p:spPr bwMode="auto">
            <a:xfrm>
              <a:off x="73447" y="-31751"/>
              <a:ext cx="824656"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Hello 1</a:t>
              </a:r>
            </a:p>
          </p:txBody>
        </p:sp>
      </p:grpSp>
      <p:grpSp>
        <p:nvGrpSpPr>
          <p:cNvPr id="255" name="Group 255"/>
          <p:cNvGrpSpPr>
            <a:grpSpLocks/>
          </p:cNvGrpSpPr>
          <p:nvPr/>
        </p:nvGrpSpPr>
        <p:grpSpPr bwMode="auto">
          <a:xfrm>
            <a:off x="8453438" y="3411538"/>
            <a:ext cx="971550" cy="357187"/>
            <a:chOff x="0" y="-31749"/>
            <a:chExt cx="971550" cy="358140"/>
          </a:xfrm>
        </p:grpSpPr>
        <p:sp>
          <p:nvSpPr>
            <p:cNvPr id="35976" name="Shape 253"/>
            <p:cNvSpPr>
              <a:spLocks noChangeArrowheads="1"/>
            </p:cNvSpPr>
            <p:nvPr/>
          </p:nvSpPr>
          <p:spPr bwMode="auto">
            <a:xfrm>
              <a:off x="0" y="39370"/>
              <a:ext cx="971550"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77" name="Shape 254"/>
            <p:cNvSpPr>
              <a:spLocks noChangeArrowheads="1"/>
            </p:cNvSpPr>
            <p:nvPr/>
          </p:nvSpPr>
          <p:spPr bwMode="auto">
            <a:xfrm>
              <a:off x="73447" y="-31750"/>
              <a:ext cx="824656"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Hello 1</a:t>
              </a:r>
            </a:p>
          </p:txBody>
        </p:sp>
      </p:grpSp>
      <p:grpSp>
        <p:nvGrpSpPr>
          <p:cNvPr id="258" name="Group 258"/>
          <p:cNvGrpSpPr>
            <a:grpSpLocks/>
          </p:cNvGrpSpPr>
          <p:nvPr/>
        </p:nvGrpSpPr>
        <p:grpSpPr bwMode="auto">
          <a:xfrm>
            <a:off x="8420099" y="3916362"/>
            <a:ext cx="1005348" cy="286257"/>
            <a:chOff x="-34490" y="-31750"/>
            <a:chExt cx="1006040" cy="287021"/>
          </a:xfrm>
        </p:grpSpPr>
        <p:sp>
          <p:nvSpPr>
            <p:cNvPr id="35974" name="Shape 256"/>
            <p:cNvSpPr>
              <a:spLocks noChangeArrowheads="1"/>
            </p:cNvSpPr>
            <p:nvPr/>
          </p:nvSpPr>
          <p:spPr bwMode="auto">
            <a:xfrm>
              <a:off x="0" y="39370"/>
              <a:ext cx="971550"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75" name="Shape 257"/>
            <p:cNvSpPr>
              <a:spLocks noChangeArrowheads="1"/>
            </p:cNvSpPr>
            <p:nvPr/>
          </p:nvSpPr>
          <p:spPr bwMode="auto">
            <a:xfrm>
              <a:off x="-34490" y="-31750"/>
              <a:ext cx="903561" cy="277738"/>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uniview</a:t>
              </a:r>
              <a:r>
                <a:rPr lang="en-US" altLang="zh-CN" dirty="0" smtClean="0">
                  <a:solidFill>
                    <a:srgbClr val="000000"/>
                  </a:solidFill>
                </a:rPr>
                <a:t> 1</a:t>
              </a:r>
              <a:endParaRPr lang="en-US" altLang="zh-CN" dirty="0">
                <a:solidFill>
                  <a:srgbClr val="000000"/>
                </a:solidFill>
              </a:endParaRPr>
            </a:p>
          </p:txBody>
        </p:sp>
      </p:grpSp>
      <p:grpSp>
        <p:nvGrpSpPr>
          <p:cNvPr id="261" name="Group 261"/>
          <p:cNvGrpSpPr>
            <a:grpSpLocks/>
          </p:cNvGrpSpPr>
          <p:nvPr/>
        </p:nvGrpSpPr>
        <p:grpSpPr bwMode="auto">
          <a:xfrm>
            <a:off x="8420099" y="4132262"/>
            <a:ext cx="1005348" cy="286257"/>
            <a:chOff x="-34490" y="-31750"/>
            <a:chExt cx="1006040" cy="287021"/>
          </a:xfrm>
        </p:grpSpPr>
        <p:sp>
          <p:nvSpPr>
            <p:cNvPr id="35972" name="Shape 259"/>
            <p:cNvSpPr>
              <a:spLocks noChangeArrowheads="1"/>
            </p:cNvSpPr>
            <p:nvPr/>
          </p:nvSpPr>
          <p:spPr bwMode="auto">
            <a:xfrm>
              <a:off x="0" y="39370"/>
              <a:ext cx="971550"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73" name="Shape 260"/>
            <p:cNvSpPr>
              <a:spLocks noChangeArrowheads="1"/>
            </p:cNvSpPr>
            <p:nvPr/>
          </p:nvSpPr>
          <p:spPr bwMode="auto">
            <a:xfrm>
              <a:off x="-34490" y="-31750"/>
              <a:ext cx="903561" cy="277738"/>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uniview</a:t>
              </a:r>
              <a:r>
                <a:rPr lang="en-US" altLang="zh-CN" dirty="0" smtClean="0">
                  <a:solidFill>
                    <a:srgbClr val="000000"/>
                  </a:solidFill>
                </a:rPr>
                <a:t> 1</a:t>
              </a:r>
              <a:endParaRPr lang="en-US" altLang="zh-CN" dirty="0">
                <a:solidFill>
                  <a:srgbClr val="000000"/>
                </a:solidFill>
              </a:endParaRPr>
            </a:p>
          </p:txBody>
        </p:sp>
      </p:grpSp>
      <p:grpSp>
        <p:nvGrpSpPr>
          <p:cNvPr id="264" name="Group 264"/>
          <p:cNvGrpSpPr>
            <a:grpSpLocks/>
          </p:cNvGrpSpPr>
          <p:nvPr/>
        </p:nvGrpSpPr>
        <p:grpSpPr bwMode="auto">
          <a:xfrm>
            <a:off x="8410575" y="4419600"/>
            <a:ext cx="1389063" cy="357188"/>
            <a:chOff x="14418" y="-31750"/>
            <a:chExt cx="1389127" cy="358140"/>
          </a:xfrm>
        </p:grpSpPr>
        <p:sp>
          <p:nvSpPr>
            <p:cNvPr id="35970" name="Shape 262"/>
            <p:cNvSpPr>
              <a:spLocks noChangeArrowheads="1"/>
            </p:cNvSpPr>
            <p:nvPr/>
          </p:nvSpPr>
          <p:spPr bwMode="auto">
            <a:xfrm>
              <a:off x="57111" y="39370"/>
              <a:ext cx="1241176"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71" name="Shape 263"/>
            <p:cNvSpPr>
              <a:spLocks noChangeArrowheads="1"/>
            </p:cNvSpPr>
            <p:nvPr/>
          </p:nvSpPr>
          <p:spPr bwMode="auto">
            <a:xfrm>
              <a:off x="14418" y="-31751"/>
              <a:ext cx="1389129" cy="358141"/>
            </a:xfrm>
            <a:prstGeom prst="rect">
              <a:avLst/>
            </a:prstGeom>
            <a:noFill/>
            <a:ln w="12700">
              <a:noFill/>
              <a:miter lim="400000"/>
              <a:headEnd/>
              <a:tailEnd/>
            </a:ln>
          </p:spPr>
          <p:txBody>
            <a:bodyPr lIns="0" tIns="0" rIns="0" bIns="0">
              <a:spAutoFit/>
            </a:bodyPr>
            <a:lstStyle/>
            <a:p>
              <a:r>
                <a:rPr lang="en-US" altLang="zh-CN">
                  <a:solidFill>
                    <a:srgbClr val="000000"/>
                  </a:solidFill>
                </a:rPr>
                <a:t>computing 1</a:t>
              </a:r>
            </a:p>
          </p:txBody>
        </p:sp>
      </p:grpSp>
      <p:grpSp>
        <p:nvGrpSpPr>
          <p:cNvPr id="267" name="Group 267"/>
          <p:cNvGrpSpPr>
            <a:grpSpLocks/>
          </p:cNvGrpSpPr>
          <p:nvPr/>
        </p:nvGrpSpPr>
        <p:grpSpPr bwMode="auto">
          <a:xfrm>
            <a:off x="8413750" y="4635500"/>
            <a:ext cx="1417638" cy="357188"/>
            <a:chOff x="16514" y="-31749"/>
            <a:chExt cx="1418141" cy="358140"/>
          </a:xfrm>
        </p:grpSpPr>
        <p:sp>
          <p:nvSpPr>
            <p:cNvPr id="35968" name="Shape 265"/>
            <p:cNvSpPr>
              <a:spLocks noChangeArrowheads="1"/>
            </p:cNvSpPr>
            <p:nvPr/>
          </p:nvSpPr>
          <p:spPr bwMode="auto">
            <a:xfrm>
              <a:off x="57111" y="39370"/>
              <a:ext cx="1240135"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69" name="Shape 266"/>
            <p:cNvSpPr>
              <a:spLocks noChangeArrowheads="1"/>
            </p:cNvSpPr>
            <p:nvPr/>
          </p:nvSpPr>
          <p:spPr bwMode="auto">
            <a:xfrm>
              <a:off x="16514" y="-31750"/>
              <a:ext cx="1418143" cy="358141"/>
            </a:xfrm>
            <a:prstGeom prst="rect">
              <a:avLst/>
            </a:prstGeom>
            <a:noFill/>
            <a:ln w="12700">
              <a:noFill/>
              <a:miter lim="400000"/>
              <a:headEnd/>
              <a:tailEnd/>
            </a:ln>
          </p:spPr>
          <p:txBody>
            <a:bodyPr lIns="0" tIns="0" rIns="0" bIns="0">
              <a:spAutoFit/>
            </a:bodyPr>
            <a:lstStyle/>
            <a:p>
              <a:r>
                <a:rPr lang="en-US" altLang="zh-CN">
                  <a:solidFill>
                    <a:srgbClr val="000000"/>
                  </a:solidFill>
                </a:rPr>
                <a:t>computing 1</a:t>
              </a:r>
            </a:p>
          </p:txBody>
        </p:sp>
      </p:grpSp>
      <p:grpSp>
        <p:nvGrpSpPr>
          <p:cNvPr id="270" name="Group 270"/>
          <p:cNvGrpSpPr>
            <a:grpSpLocks/>
          </p:cNvGrpSpPr>
          <p:nvPr/>
        </p:nvGrpSpPr>
        <p:grpSpPr bwMode="auto">
          <a:xfrm>
            <a:off x="8456613" y="4932363"/>
            <a:ext cx="971550" cy="357187"/>
            <a:chOff x="0" y="-31749"/>
            <a:chExt cx="971550" cy="358140"/>
          </a:xfrm>
        </p:grpSpPr>
        <p:sp>
          <p:nvSpPr>
            <p:cNvPr id="35966" name="Shape 268"/>
            <p:cNvSpPr>
              <a:spLocks noChangeArrowheads="1"/>
            </p:cNvSpPr>
            <p:nvPr/>
          </p:nvSpPr>
          <p:spPr bwMode="auto">
            <a:xfrm>
              <a:off x="0" y="39370"/>
              <a:ext cx="971550"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67" name="Shape 269"/>
            <p:cNvSpPr>
              <a:spLocks noChangeArrowheads="1"/>
            </p:cNvSpPr>
            <p:nvPr/>
          </p:nvSpPr>
          <p:spPr bwMode="auto">
            <a:xfrm>
              <a:off x="156605" y="-31750"/>
              <a:ext cx="65834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cup 1</a:t>
              </a:r>
            </a:p>
          </p:txBody>
        </p:sp>
      </p:grpSp>
      <p:grpSp>
        <p:nvGrpSpPr>
          <p:cNvPr id="273" name="Group 273"/>
          <p:cNvGrpSpPr>
            <a:grpSpLocks/>
          </p:cNvGrpSpPr>
          <p:nvPr/>
        </p:nvGrpSpPr>
        <p:grpSpPr bwMode="auto">
          <a:xfrm>
            <a:off x="8453438" y="5140325"/>
            <a:ext cx="971550" cy="357188"/>
            <a:chOff x="0" y="-31749"/>
            <a:chExt cx="971550" cy="358140"/>
          </a:xfrm>
        </p:grpSpPr>
        <p:sp>
          <p:nvSpPr>
            <p:cNvPr id="35964" name="Shape 271"/>
            <p:cNvSpPr>
              <a:spLocks noChangeArrowheads="1"/>
            </p:cNvSpPr>
            <p:nvPr/>
          </p:nvSpPr>
          <p:spPr bwMode="auto">
            <a:xfrm>
              <a:off x="0" y="39370"/>
              <a:ext cx="971550"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65" name="Shape 272"/>
            <p:cNvSpPr>
              <a:spLocks noChangeArrowheads="1"/>
            </p:cNvSpPr>
            <p:nvPr/>
          </p:nvSpPr>
          <p:spPr bwMode="auto">
            <a:xfrm>
              <a:off x="156605" y="-31750"/>
              <a:ext cx="65834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cup 1</a:t>
              </a:r>
            </a:p>
          </p:txBody>
        </p:sp>
      </p:grpSp>
      <p:grpSp>
        <p:nvGrpSpPr>
          <p:cNvPr id="276" name="Group 276"/>
          <p:cNvGrpSpPr>
            <a:grpSpLocks/>
          </p:cNvGrpSpPr>
          <p:nvPr/>
        </p:nvGrpSpPr>
        <p:grpSpPr bwMode="auto">
          <a:xfrm>
            <a:off x="8440737" y="5426074"/>
            <a:ext cx="984501" cy="288324"/>
            <a:chOff x="-12445" y="-31751"/>
            <a:chExt cx="983995" cy="287814"/>
          </a:xfrm>
        </p:grpSpPr>
        <p:sp>
          <p:nvSpPr>
            <p:cNvPr id="35962" name="Shape 274"/>
            <p:cNvSpPr>
              <a:spLocks noChangeArrowheads="1"/>
            </p:cNvSpPr>
            <p:nvPr/>
          </p:nvSpPr>
          <p:spPr bwMode="auto">
            <a:xfrm>
              <a:off x="0" y="38576"/>
              <a:ext cx="971550" cy="217487"/>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63" name="Shape 275"/>
            <p:cNvSpPr>
              <a:spLocks noChangeArrowheads="1"/>
            </p:cNvSpPr>
            <p:nvPr/>
          </p:nvSpPr>
          <p:spPr bwMode="auto">
            <a:xfrm>
              <a:off x="-12445" y="-31751"/>
              <a:ext cx="866139" cy="276509"/>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bigdata</a:t>
              </a:r>
              <a:r>
                <a:rPr lang="en-US" altLang="zh-CN" dirty="0" smtClean="0">
                  <a:solidFill>
                    <a:srgbClr val="000000"/>
                  </a:solidFill>
                </a:rPr>
                <a:t> 1</a:t>
              </a:r>
              <a:endParaRPr lang="en-US" altLang="zh-CN" dirty="0">
                <a:solidFill>
                  <a:srgbClr val="000000"/>
                </a:solidFill>
              </a:endParaRPr>
            </a:p>
          </p:txBody>
        </p:sp>
      </p:grpSp>
      <p:grpSp>
        <p:nvGrpSpPr>
          <p:cNvPr id="279" name="Group 279"/>
          <p:cNvGrpSpPr>
            <a:grpSpLocks/>
          </p:cNvGrpSpPr>
          <p:nvPr/>
        </p:nvGrpSpPr>
        <p:grpSpPr bwMode="auto">
          <a:xfrm>
            <a:off x="8440737" y="5641974"/>
            <a:ext cx="984501" cy="288324"/>
            <a:chOff x="-12445" y="-31751"/>
            <a:chExt cx="983995" cy="287814"/>
          </a:xfrm>
        </p:grpSpPr>
        <p:sp>
          <p:nvSpPr>
            <p:cNvPr id="35960" name="Shape 277"/>
            <p:cNvSpPr>
              <a:spLocks noChangeArrowheads="1"/>
            </p:cNvSpPr>
            <p:nvPr/>
          </p:nvSpPr>
          <p:spPr bwMode="auto">
            <a:xfrm>
              <a:off x="0" y="38576"/>
              <a:ext cx="971550" cy="217487"/>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61" name="Shape 278"/>
            <p:cNvSpPr>
              <a:spLocks noChangeArrowheads="1"/>
            </p:cNvSpPr>
            <p:nvPr/>
          </p:nvSpPr>
          <p:spPr bwMode="auto">
            <a:xfrm>
              <a:off x="-12445" y="-31751"/>
              <a:ext cx="866139" cy="276509"/>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bigdata</a:t>
              </a:r>
              <a:r>
                <a:rPr lang="en-US" altLang="zh-CN" dirty="0" smtClean="0">
                  <a:solidFill>
                    <a:srgbClr val="000000"/>
                  </a:solidFill>
                </a:rPr>
                <a:t> 1</a:t>
              </a:r>
              <a:endParaRPr lang="en-US" altLang="zh-CN" dirty="0">
                <a:solidFill>
                  <a:srgbClr val="000000"/>
                </a:solidFill>
              </a:endParaRPr>
            </a:p>
          </p:txBody>
        </p:sp>
      </p:grpSp>
      <p:grpSp>
        <p:nvGrpSpPr>
          <p:cNvPr id="282" name="Group 282"/>
          <p:cNvGrpSpPr>
            <a:grpSpLocks/>
          </p:cNvGrpSpPr>
          <p:nvPr/>
        </p:nvGrpSpPr>
        <p:grpSpPr bwMode="auto">
          <a:xfrm>
            <a:off x="8453438" y="5932488"/>
            <a:ext cx="971550" cy="357187"/>
            <a:chOff x="0" y="-31749"/>
            <a:chExt cx="971550" cy="358140"/>
          </a:xfrm>
        </p:grpSpPr>
        <p:sp>
          <p:nvSpPr>
            <p:cNvPr id="35958" name="Shape 280"/>
            <p:cNvSpPr>
              <a:spLocks noChangeArrowheads="1"/>
            </p:cNvSpPr>
            <p:nvPr/>
          </p:nvSpPr>
          <p:spPr bwMode="auto">
            <a:xfrm>
              <a:off x="0" y="39370"/>
              <a:ext cx="971550"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59" name="Shape 281"/>
            <p:cNvSpPr>
              <a:spLocks noChangeArrowheads="1"/>
            </p:cNvSpPr>
            <p:nvPr/>
          </p:nvSpPr>
          <p:spPr bwMode="auto">
            <a:xfrm>
              <a:off x="51123" y="-31750"/>
              <a:ext cx="869304"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world 1</a:t>
              </a:r>
            </a:p>
          </p:txBody>
        </p:sp>
      </p:grpSp>
      <p:grpSp>
        <p:nvGrpSpPr>
          <p:cNvPr id="285" name="Group 285"/>
          <p:cNvGrpSpPr>
            <a:grpSpLocks/>
          </p:cNvGrpSpPr>
          <p:nvPr/>
        </p:nvGrpSpPr>
        <p:grpSpPr bwMode="auto">
          <a:xfrm>
            <a:off x="8453438" y="6148388"/>
            <a:ext cx="971550" cy="357187"/>
            <a:chOff x="0" y="-31749"/>
            <a:chExt cx="971550" cy="358140"/>
          </a:xfrm>
        </p:grpSpPr>
        <p:sp>
          <p:nvSpPr>
            <p:cNvPr id="35956" name="Shape 283"/>
            <p:cNvSpPr>
              <a:spLocks noChangeArrowheads="1"/>
            </p:cNvSpPr>
            <p:nvPr/>
          </p:nvSpPr>
          <p:spPr bwMode="auto">
            <a:xfrm>
              <a:off x="0" y="39370"/>
              <a:ext cx="971550"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57" name="Shape 284"/>
            <p:cNvSpPr>
              <a:spLocks noChangeArrowheads="1"/>
            </p:cNvSpPr>
            <p:nvPr/>
          </p:nvSpPr>
          <p:spPr bwMode="auto">
            <a:xfrm>
              <a:off x="51123" y="-31750"/>
              <a:ext cx="869304"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world 1</a:t>
              </a:r>
            </a:p>
          </p:txBody>
        </p:sp>
      </p:grpSp>
      <p:grpSp>
        <p:nvGrpSpPr>
          <p:cNvPr id="288" name="Group 288"/>
          <p:cNvGrpSpPr>
            <a:grpSpLocks/>
          </p:cNvGrpSpPr>
          <p:nvPr/>
        </p:nvGrpSpPr>
        <p:grpSpPr bwMode="auto">
          <a:xfrm>
            <a:off x="8453438" y="6364288"/>
            <a:ext cx="971550" cy="357187"/>
            <a:chOff x="0" y="-31749"/>
            <a:chExt cx="971550" cy="358140"/>
          </a:xfrm>
        </p:grpSpPr>
        <p:sp>
          <p:nvSpPr>
            <p:cNvPr id="35954" name="Shape 286"/>
            <p:cNvSpPr>
              <a:spLocks noChangeArrowheads="1"/>
            </p:cNvSpPr>
            <p:nvPr/>
          </p:nvSpPr>
          <p:spPr bwMode="auto">
            <a:xfrm>
              <a:off x="0" y="39370"/>
              <a:ext cx="971550"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55" name="Shape 287"/>
            <p:cNvSpPr>
              <a:spLocks noChangeArrowheads="1"/>
            </p:cNvSpPr>
            <p:nvPr/>
          </p:nvSpPr>
          <p:spPr bwMode="auto">
            <a:xfrm>
              <a:off x="51123" y="-31750"/>
              <a:ext cx="869304"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world 1</a:t>
              </a:r>
            </a:p>
          </p:txBody>
        </p:sp>
      </p:grpSp>
      <p:sp>
        <p:nvSpPr>
          <p:cNvPr id="289" name="Shape 289"/>
          <p:cNvSpPr>
            <a:spLocks noChangeArrowheads="1"/>
          </p:cNvSpPr>
          <p:nvPr/>
        </p:nvSpPr>
        <p:spPr bwMode="auto">
          <a:xfrm>
            <a:off x="8382000" y="1752600"/>
            <a:ext cx="1116013" cy="1368425"/>
          </a:xfrm>
          <a:prstGeom prst="roundRect">
            <a:avLst>
              <a:gd name="adj" fmla="val 16667"/>
            </a:avLst>
          </a:prstGeom>
          <a:noFill/>
          <a:ln w="3175">
            <a:solidFill>
              <a:srgbClr val="000000"/>
            </a:solidFill>
            <a:round/>
            <a:headEnd/>
            <a:tailEnd/>
          </a:ln>
        </p:spPr>
        <p:txBody>
          <a:bodyPr lIns="0" tIns="0" rIns="0" bIns="0" anchor="ctr"/>
          <a:lstStyle/>
          <a:p>
            <a:endParaRPr lang="zh-CN" altLang="en-US">
              <a:solidFill>
                <a:srgbClr val="000000"/>
              </a:solidFill>
            </a:endParaRPr>
          </a:p>
        </p:txBody>
      </p:sp>
      <p:sp>
        <p:nvSpPr>
          <p:cNvPr id="290" name="Shape 290"/>
          <p:cNvSpPr>
            <a:spLocks noChangeArrowheads="1"/>
          </p:cNvSpPr>
          <p:nvPr/>
        </p:nvSpPr>
        <p:spPr bwMode="auto">
          <a:xfrm>
            <a:off x="8382000" y="3194050"/>
            <a:ext cx="1363663" cy="3527425"/>
          </a:xfrm>
          <a:prstGeom prst="roundRect">
            <a:avLst>
              <a:gd name="adj" fmla="val 13648"/>
            </a:avLst>
          </a:prstGeom>
          <a:noFill/>
          <a:ln w="3175">
            <a:solidFill>
              <a:srgbClr val="000000"/>
            </a:solidFill>
            <a:round/>
            <a:headEnd/>
            <a:tailEnd/>
          </a:ln>
        </p:spPr>
        <p:txBody>
          <a:bodyPr lIns="0" tIns="0" rIns="0" bIns="0" anchor="ctr"/>
          <a:lstStyle/>
          <a:p>
            <a:endParaRPr lang="zh-CN" altLang="en-US">
              <a:solidFill>
                <a:srgbClr val="000000"/>
              </a:solidFill>
            </a:endParaRPr>
          </a:p>
        </p:txBody>
      </p:sp>
      <p:grpSp>
        <p:nvGrpSpPr>
          <p:cNvPr id="293" name="Group 293"/>
          <p:cNvGrpSpPr>
            <a:grpSpLocks/>
          </p:cNvGrpSpPr>
          <p:nvPr/>
        </p:nvGrpSpPr>
        <p:grpSpPr bwMode="auto">
          <a:xfrm>
            <a:off x="10467975" y="2224088"/>
            <a:ext cx="971550" cy="357187"/>
            <a:chOff x="0" y="-31749"/>
            <a:chExt cx="971550" cy="358140"/>
          </a:xfrm>
        </p:grpSpPr>
        <p:sp>
          <p:nvSpPr>
            <p:cNvPr id="35952" name="Shape 291"/>
            <p:cNvSpPr>
              <a:spLocks noChangeArrowheads="1"/>
            </p:cNvSpPr>
            <p:nvPr/>
          </p:nvSpPr>
          <p:spPr bwMode="auto">
            <a:xfrm>
              <a:off x="0" y="39370"/>
              <a:ext cx="971550" cy="215901"/>
            </a:xfrm>
            <a:prstGeom prst="rect">
              <a:avLst/>
            </a:prstGeom>
            <a:solidFill>
              <a:srgbClr val="00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53" name="Shape 292"/>
            <p:cNvSpPr>
              <a:spLocks noChangeArrowheads="1"/>
            </p:cNvSpPr>
            <p:nvPr/>
          </p:nvSpPr>
          <p:spPr bwMode="auto">
            <a:xfrm>
              <a:off x="153145" y="-31750"/>
              <a:ext cx="66526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and 2</a:t>
              </a:r>
            </a:p>
          </p:txBody>
        </p:sp>
      </p:grpSp>
      <p:grpSp>
        <p:nvGrpSpPr>
          <p:cNvPr id="296" name="Group 296"/>
          <p:cNvGrpSpPr>
            <a:grpSpLocks/>
          </p:cNvGrpSpPr>
          <p:nvPr/>
        </p:nvGrpSpPr>
        <p:grpSpPr bwMode="auto">
          <a:xfrm>
            <a:off x="10461625" y="1917700"/>
            <a:ext cx="971550" cy="358775"/>
            <a:chOff x="0" y="-31749"/>
            <a:chExt cx="971550" cy="358140"/>
          </a:xfrm>
        </p:grpSpPr>
        <p:sp>
          <p:nvSpPr>
            <p:cNvPr id="35950" name="Shape 294"/>
            <p:cNvSpPr>
              <a:spLocks noChangeArrowheads="1"/>
            </p:cNvSpPr>
            <p:nvPr/>
          </p:nvSpPr>
          <p:spPr bwMode="auto">
            <a:xfrm>
              <a:off x="0" y="39370"/>
              <a:ext cx="971550" cy="215901"/>
            </a:xfrm>
            <a:prstGeom prst="rect">
              <a:avLst/>
            </a:prstGeom>
            <a:solidFill>
              <a:srgbClr val="00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51" name="Shape 295"/>
            <p:cNvSpPr>
              <a:spLocks noChangeArrowheads="1"/>
            </p:cNvSpPr>
            <p:nvPr/>
          </p:nvSpPr>
          <p:spPr bwMode="auto">
            <a:xfrm>
              <a:off x="99567" y="-31750"/>
              <a:ext cx="772416"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2014 1</a:t>
              </a:r>
            </a:p>
          </p:txBody>
        </p:sp>
      </p:grpSp>
      <p:grpSp>
        <p:nvGrpSpPr>
          <p:cNvPr id="299" name="Group 299"/>
          <p:cNvGrpSpPr>
            <a:grpSpLocks/>
          </p:cNvGrpSpPr>
          <p:nvPr/>
        </p:nvGrpSpPr>
        <p:grpSpPr bwMode="auto">
          <a:xfrm>
            <a:off x="10461625" y="2495550"/>
            <a:ext cx="1023938" cy="358775"/>
            <a:chOff x="0" y="-31749"/>
            <a:chExt cx="1023485" cy="358140"/>
          </a:xfrm>
        </p:grpSpPr>
        <p:sp>
          <p:nvSpPr>
            <p:cNvPr id="35948" name="Shape 297"/>
            <p:cNvSpPr>
              <a:spLocks noChangeArrowheads="1"/>
            </p:cNvSpPr>
            <p:nvPr/>
          </p:nvSpPr>
          <p:spPr bwMode="auto">
            <a:xfrm>
              <a:off x="0" y="39370"/>
              <a:ext cx="971550" cy="215901"/>
            </a:xfrm>
            <a:prstGeom prst="rect">
              <a:avLst/>
            </a:prstGeom>
            <a:solidFill>
              <a:srgbClr val="00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49" name="Shape 298"/>
            <p:cNvSpPr>
              <a:spLocks noChangeArrowheads="1"/>
            </p:cNvSpPr>
            <p:nvPr/>
          </p:nvSpPr>
          <p:spPr bwMode="auto">
            <a:xfrm>
              <a:off x="175056" y="-31750"/>
              <a:ext cx="848431"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cloud 2</a:t>
              </a:r>
            </a:p>
          </p:txBody>
        </p:sp>
      </p:grpSp>
      <p:sp>
        <p:nvSpPr>
          <p:cNvPr id="300" name="Shape 300"/>
          <p:cNvSpPr>
            <a:spLocks noChangeArrowheads="1"/>
          </p:cNvSpPr>
          <p:nvPr/>
        </p:nvSpPr>
        <p:spPr bwMode="auto">
          <a:xfrm>
            <a:off x="10390188" y="1917700"/>
            <a:ext cx="1116012" cy="1008063"/>
          </a:xfrm>
          <a:prstGeom prst="roundRect">
            <a:avLst>
              <a:gd name="adj" fmla="val 16667"/>
            </a:avLst>
          </a:prstGeom>
          <a:noFill/>
          <a:ln w="3175">
            <a:solidFill>
              <a:srgbClr val="000000"/>
            </a:solidFill>
            <a:round/>
            <a:headEnd/>
            <a:tailEnd/>
          </a:ln>
        </p:spPr>
        <p:txBody>
          <a:bodyPr lIns="0" tIns="0" rIns="0" bIns="0" anchor="ctr"/>
          <a:lstStyle/>
          <a:p>
            <a:endParaRPr lang="zh-CN" altLang="en-US">
              <a:solidFill>
                <a:srgbClr val="000000"/>
              </a:solidFill>
            </a:endParaRPr>
          </a:p>
        </p:txBody>
      </p:sp>
      <p:grpSp>
        <p:nvGrpSpPr>
          <p:cNvPr id="303" name="Group 303"/>
          <p:cNvGrpSpPr>
            <a:grpSpLocks/>
          </p:cNvGrpSpPr>
          <p:nvPr/>
        </p:nvGrpSpPr>
        <p:grpSpPr bwMode="auto">
          <a:xfrm>
            <a:off x="10426699" y="4295774"/>
            <a:ext cx="1006882" cy="287050"/>
            <a:chOff x="-34490" y="-31751"/>
            <a:chExt cx="1006040" cy="287815"/>
          </a:xfrm>
        </p:grpSpPr>
        <p:sp>
          <p:nvSpPr>
            <p:cNvPr id="35946" name="Shape 301"/>
            <p:cNvSpPr>
              <a:spLocks noChangeArrowheads="1"/>
            </p:cNvSpPr>
            <p:nvPr/>
          </p:nvSpPr>
          <p:spPr bwMode="auto">
            <a:xfrm>
              <a:off x="0" y="38576"/>
              <a:ext cx="971550" cy="217488"/>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47" name="Shape 302"/>
            <p:cNvSpPr>
              <a:spLocks noChangeArrowheads="1"/>
            </p:cNvSpPr>
            <p:nvPr/>
          </p:nvSpPr>
          <p:spPr bwMode="auto">
            <a:xfrm>
              <a:off x="-34490" y="-31751"/>
              <a:ext cx="902184" cy="277737"/>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uniview</a:t>
              </a:r>
              <a:r>
                <a:rPr lang="en-US" altLang="zh-CN" dirty="0" smtClean="0">
                  <a:solidFill>
                    <a:srgbClr val="000000"/>
                  </a:solidFill>
                </a:rPr>
                <a:t> 3</a:t>
              </a:r>
              <a:endParaRPr lang="en-US" altLang="zh-CN" dirty="0">
                <a:solidFill>
                  <a:srgbClr val="000000"/>
                </a:solidFill>
              </a:endParaRPr>
            </a:p>
          </p:txBody>
        </p:sp>
      </p:grpSp>
      <p:grpSp>
        <p:nvGrpSpPr>
          <p:cNvPr id="306" name="Group 306"/>
          <p:cNvGrpSpPr>
            <a:grpSpLocks/>
          </p:cNvGrpSpPr>
          <p:nvPr/>
        </p:nvGrpSpPr>
        <p:grpSpPr bwMode="auto">
          <a:xfrm>
            <a:off x="10461625" y="4008438"/>
            <a:ext cx="971550" cy="357187"/>
            <a:chOff x="0" y="-31750"/>
            <a:chExt cx="971550" cy="358140"/>
          </a:xfrm>
        </p:grpSpPr>
        <p:sp>
          <p:nvSpPr>
            <p:cNvPr id="35944" name="Shape 304"/>
            <p:cNvSpPr>
              <a:spLocks noChangeArrowheads="1"/>
            </p:cNvSpPr>
            <p:nvPr/>
          </p:nvSpPr>
          <p:spPr bwMode="auto">
            <a:xfrm>
              <a:off x="0" y="38576"/>
              <a:ext cx="971550" cy="217487"/>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45" name="Shape 305"/>
            <p:cNvSpPr>
              <a:spLocks noChangeArrowheads="1"/>
            </p:cNvSpPr>
            <p:nvPr/>
          </p:nvSpPr>
          <p:spPr bwMode="auto">
            <a:xfrm>
              <a:off x="73447" y="-31751"/>
              <a:ext cx="824656"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Hello 2</a:t>
              </a:r>
            </a:p>
          </p:txBody>
        </p:sp>
      </p:grpSp>
      <p:grpSp>
        <p:nvGrpSpPr>
          <p:cNvPr id="309" name="Group 309"/>
          <p:cNvGrpSpPr>
            <a:grpSpLocks/>
          </p:cNvGrpSpPr>
          <p:nvPr/>
        </p:nvGrpSpPr>
        <p:grpSpPr bwMode="auto">
          <a:xfrm>
            <a:off x="10374313" y="4583113"/>
            <a:ext cx="1366837" cy="358775"/>
            <a:chOff x="-29522" y="-31749"/>
            <a:chExt cx="1366239" cy="358140"/>
          </a:xfrm>
        </p:grpSpPr>
        <p:sp>
          <p:nvSpPr>
            <p:cNvPr id="35942" name="Shape 307"/>
            <p:cNvSpPr>
              <a:spLocks noChangeArrowheads="1"/>
            </p:cNvSpPr>
            <p:nvPr/>
          </p:nvSpPr>
          <p:spPr bwMode="auto">
            <a:xfrm>
              <a:off x="57111" y="39370"/>
              <a:ext cx="1192973"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43" name="Shape 308"/>
            <p:cNvSpPr>
              <a:spLocks noChangeArrowheads="1"/>
            </p:cNvSpPr>
            <p:nvPr/>
          </p:nvSpPr>
          <p:spPr bwMode="auto">
            <a:xfrm>
              <a:off x="-29523" y="-31750"/>
              <a:ext cx="1366241"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computing 2</a:t>
              </a:r>
            </a:p>
          </p:txBody>
        </p:sp>
      </p:grpSp>
      <p:grpSp>
        <p:nvGrpSpPr>
          <p:cNvPr id="312" name="Group 312"/>
          <p:cNvGrpSpPr>
            <a:grpSpLocks/>
          </p:cNvGrpSpPr>
          <p:nvPr/>
        </p:nvGrpSpPr>
        <p:grpSpPr bwMode="auto">
          <a:xfrm>
            <a:off x="10461625" y="4870450"/>
            <a:ext cx="971550" cy="358775"/>
            <a:chOff x="0" y="-31749"/>
            <a:chExt cx="971550" cy="358140"/>
          </a:xfrm>
        </p:grpSpPr>
        <p:sp>
          <p:nvSpPr>
            <p:cNvPr id="35940" name="Shape 310"/>
            <p:cNvSpPr>
              <a:spLocks noChangeArrowheads="1"/>
            </p:cNvSpPr>
            <p:nvPr/>
          </p:nvSpPr>
          <p:spPr bwMode="auto">
            <a:xfrm>
              <a:off x="0" y="39370"/>
              <a:ext cx="971550"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41" name="Shape 311"/>
            <p:cNvSpPr>
              <a:spLocks noChangeArrowheads="1"/>
            </p:cNvSpPr>
            <p:nvPr/>
          </p:nvSpPr>
          <p:spPr bwMode="auto">
            <a:xfrm>
              <a:off x="156605" y="-31750"/>
              <a:ext cx="65834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cup 2</a:t>
              </a:r>
            </a:p>
          </p:txBody>
        </p:sp>
      </p:grpSp>
      <p:grpSp>
        <p:nvGrpSpPr>
          <p:cNvPr id="315" name="Group 315"/>
          <p:cNvGrpSpPr>
            <a:grpSpLocks/>
          </p:cNvGrpSpPr>
          <p:nvPr/>
        </p:nvGrpSpPr>
        <p:grpSpPr bwMode="auto">
          <a:xfrm>
            <a:off x="10448924" y="5159374"/>
            <a:ext cx="984501" cy="287050"/>
            <a:chOff x="-12445" y="-31751"/>
            <a:chExt cx="983995" cy="287815"/>
          </a:xfrm>
        </p:grpSpPr>
        <p:sp>
          <p:nvSpPr>
            <p:cNvPr id="35938" name="Shape 313"/>
            <p:cNvSpPr>
              <a:spLocks noChangeArrowheads="1"/>
            </p:cNvSpPr>
            <p:nvPr/>
          </p:nvSpPr>
          <p:spPr bwMode="auto">
            <a:xfrm>
              <a:off x="0" y="38576"/>
              <a:ext cx="971550" cy="217488"/>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39" name="Shape 314"/>
            <p:cNvSpPr>
              <a:spLocks noChangeArrowheads="1"/>
            </p:cNvSpPr>
            <p:nvPr/>
          </p:nvSpPr>
          <p:spPr bwMode="auto">
            <a:xfrm>
              <a:off x="-12445" y="-31751"/>
              <a:ext cx="866139" cy="277737"/>
            </a:xfrm>
            <a:prstGeom prst="rect">
              <a:avLst/>
            </a:prstGeom>
            <a:noFill/>
            <a:ln w="12700">
              <a:noFill/>
              <a:miter lim="400000"/>
              <a:headEnd/>
              <a:tailEnd/>
            </a:ln>
          </p:spPr>
          <p:txBody>
            <a:bodyPr wrap="none" lIns="0" tIns="0" rIns="0" bIns="0">
              <a:spAutoFit/>
            </a:bodyPr>
            <a:lstStyle/>
            <a:p>
              <a:r>
                <a:rPr lang="en-US" altLang="zh-CN" dirty="0" err="1" smtClean="0">
                  <a:solidFill>
                    <a:srgbClr val="000000"/>
                  </a:solidFill>
                </a:rPr>
                <a:t>bigdata</a:t>
              </a:r>
              <a:r>
                <a:rPr lang="en-US" altLang="zh-CN" dirty="0" smtClean="0">
                  <a:solidFill>
                    <a:srgbClr val="000000"/>
                  </a:solidFill>
                </a:rPr>
                <a:t> 2</a:t>
              </a:r>
              <a:endParaRPr lang="en-US" altLang="zh-CN" dirty="0">
                <a:solidFill>
                  <a:srgbClr val="000000"/>
                </a:solidFill>
              </a:endParaRPr>
            </a:p>
          </p:txBody>
        </p:sp>
      </p:grpSp>
      <p:grpSp>
        <p:nvGrpSpPr>
          <p:cNvPr id="318" name="Group 318"/>
          <p:cNvGrpSpPr>
            <a:grpSpLocks/>
          </p:cNvGrpSpPr>
          <p:nvPr/>
        </p:nvGrpSpPr>
        <p:grpSpPr bwMode="auto">
          <a:xfrm>
            <a:off x="10461625" y="5446713"/>
            <a:ext cx="971550" cy="358775"/>
            <a:chOff x="0" y="-31749"/>
            <a:chExt cx="971550" cy="358140"/>
          </a:xfrm>
        </p:grpSpPr>
        <p:sp>
          <p:nvSpPr>
            <p:cNvPr id="35936" name="Shape 316"/>
            <p:cNvSpPr>
              <a:spLocks noChangeArrowheads="1"/>
            </p:cNvSpPr>
            <p:nvPr/>
          </p:nvSpPr>
          <p:spPr bwMode="auto">
            <a:xfrm>
              <a:off x="0" y="39370"/>
              <a:ext cx="971550" cy="215901"/>
            </a:xfrm>
            <a:prstGeom prst="rect">
              <a:avLst/>
            </a:prstGeom>
            <a:solidFill>
              <a:srgbClr val="99CCFF">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37" name="Shape 317"/>
            <p:cNvSpPr>
              <a:spLocks noChangeArrowheads="1"/>
            </p:cNvSpPr>
            <p:nvPr/>
          </p:nvSpPr>
          <p:spPr bwMode="auto">
            <a:xfrm>
              <a:off x="51123" y="-31750"/>
              <a:ext cx="869304"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world 3</a:t>
              </a:r>
            </a:p>
          </p:txBody>
        </p:sp>
      </p:grpSp>
      <p:sp>
        <p:nvSpPr>
          <p:cNvPr id="319" name="Shape 319"/>
          <p:cNvSpPr>
            <a:spLocks noChangeArrowheads="1"/>
          </p:cNvSpPr>
          <p:nvPr/>
        </p:nvSpPr>
        <p:spPr bwMode="auto">
          <a:xfrm>
            <a:off x="10390188" y="3933825"/>
            <a:ext cx="1306512" cy="1944688"/>
          </a:xfrm>
          <a:prstGeom prst="roundRect">
            <a:avLst>
              <a:gd name="adj" fmla="val 14227"/>
            </a:avLst>
          </a:prstGeom>
          <a:noFill/>
          <a:ln w="3175">
            <a:solidFill>
              <a:srgbClr val="000000"/>
            </a:solidFill>
            <a:round/>
            <a:headEnd/>
            <a:tailEnd/>
          </a:ln>
        </p:spPr>
        <p:txBody>
          <a:bodyPr lIns="0" tIns="0" rIns="0" bIns="0" anchor="ctr"/>
          <a:lstStyle/>
          <a:p>
            <a:endParaRPr lang="zh-CN" altLang="en-US">
              <a:solidFill>
                <a:srgbClr val="000000"/>
              </a:solidFill>
            </a:endParaRPr>
          </a:p>
        </p:txBody>
      </p:sp>
      <p:sp>
        <p:nvSpPr>
          <p:cNvPr id="320" name="Shape 320"/>
          <p:cNvSpPr/>
          <p:nvPr/>
        </p:nvSpPr>
        <p:spPr>
          <a:xfrm>
            <a:off x="9417050" y="1258888"/>
            <a:ext cx="1301750" cy="495300"/>
          </a:xfrm>
          <a:prstGeom prst="rect">
            <a:avLst/>
          </a:prstGeom>
          <a:gradFill>
            <a:gsLst>
              <a:gs pos="0">
                <a:srgbClr val="C8B2E9"/>
              </a:gs>
              <a:gs pos="35000">
                <a:srgbClr val="D8C9EE"/>
              </a:gs>
              <a:gs pos="100000">
                <a:srgbClr val="F0EAF9"/>
              </a:gs>
            </a:gsLst>
            <a:lin ang="16200000"/>
          </a:gradFill>
          <a:ln>
            <a:solidFill>
              <a:srgbClr val="7D60A0"/>
            </a:solidFill>
          </a:ln>
          <a:effectLst>
            <a:outerShdw blurRad="38100" dist="20000" dir="5400000" rotWithShape="0">
              <a:srgbClr val="000000">
                <a:alpha val="38000"/>
              </a:srgbClr>
            </a:outerShdw>
          </a:effectLst>
          <a:extLst>
            <a:ext uri="{C572A759-6A51-4108-AA02-DFA0A04FC94B}"/>
          </a:extLst>
        </p:spPr>
        <p:txBody>
          <a:bodyPr lIns="0" tIns="0" rIns="0" bIns="0">
            <a:spAutoFit/>
          </a:bodyPr>
          <a:lstStyle>
            <a:lvl1pPr algn="ctr">
              <a:defRPr sz="2600">
                <a:latin typeface="+mn-lt"/>
                <a:ea typeface="+mn-ea"/>
                <a:cs typeface="+mn-cs"/>
                <a:sym typeface="Helvetica"/>
              </a:defRPr>
            </a:lvl1pPr>
          </a:lstStyle>
          <a:p>
            <a:pPr fontAlgn="auto">
              <a:spcBef>
                <a:spcPts val="0"/>
              </a:spcBef>
              <a:spcAft>
                <a:spcPts val="0"/>
              </a:spcAft>
              <a:defRPr sz="1800"/>
            </a:pPr>
            <a:r>
              <a:rPr sz="1800" kern="0">
                <a:solidFill>
                  <a:sysClr val="windowText" lastClr="000000"/>
                </a:solidFill>
              </a:rPr>
              <a:t>Reduce</a:t>
            </a:r>
          </a:p>
        </p:txBody>
      </p:sp>
      <p:sp>
        <p:nvSpPr>
          <p:cNvPr id="321" name="Shape 321"/>
          <p:cNvSpPr>
            <a:spLocks noChangeArrowheads="1"/>
          </p:cNvSpPr>
          <p:nvPr/>
        </p:nvSpPr>
        <p:spPr bwMode="auto">
          <a:xfrm>
            <a:off x="3430588" y="2371725"/>
            <a:ext cx="503237" cy="504825"/>
          </a:xfrm>
          <a:prstGeom prst="rightArrow">
            <a:avLst>
              <a:gd name="adj1" fmla="val 50000"/>
              <a:gd name="adj2" fmla="val 25000"/>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22" name="Shape 322"/>
          <p:cNvSpPr>
            <a:spLocks noChangeArrowheads="1"/>
          </p:cNvSpPr>
          <p:nvPr/>
        </p:nvSpPr>
        <p:spPr bwMode="auto">
          <a:xfrm>
            <a:off x="3430588" y="5684838"/>
            <a:ext cx="503237" cy="504825"/>
          </a:xfrm>
          <a:prstGeom prst="rightArrow">
            <a:avLst>
              <a:gd name="adj1" fmla="val 50000"/>
              <a:gd name="adj2" fmla="val 25000"/>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23" name="Shape 323"/>
          <p:cNvSpPr>
            <a:spLocks noChangeArrowheads="1"/>
          </p:cNvSpPr>
          <p:nvPr/>
        </p:nvSpPr>
        <p:spPr bwMode="auto">
          <a:xfrm>
            <a:off x="5375275" y="5661025"/>
            <a:ext cx="503238" cy="504825"/>
          </a:xfrm>
          <a:prstGeom prst="rightArrow">
            <a:avLst>
              <a:gd name="adj1" fmla="val 50000"/>
              <a:gd name="adj2" fmla="val 25000"/>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24" name="Shape 324"/>
          <p:cNvSpPr>
            <a:spLocks noChangeArrowheads="1"/>
          </p:cNvSpPr>
          <p:nvPr/>
        </p:nvSpPr>
        <p:spPr bwMode="auto">
          <a:xfrm>
            <a:off x="5243513" y="2327275"/>
            <a:ext cx="504825" cy="504825"/>
          </a:xfrm>
          <a:prstGeom prst="rightArrow">
            <a:avLst>
              <a:gd name="adj1" fmla="val 50000"/>
              <a:gd name="adj2" fmla="val 25000"/>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25" name="Shape 325"/>
          <p:cNvSpPr>
            <a:spLocks noChangeArrowheads="1"/>
          </p:cNvSpPr>
          <p:nvPr/>
        </p:nvSpPr>
        <p:spPr bwMode="auto">
          <a:xfrm>
            <a:off x="9818688" y="4652963"/>
            <a:ext cx="503237" cy="504825"/>
          </a:xfrm>
          <a:prstGeom prst="rightArrow">
            <a:avLst>
              <a:gd name="adj1" fmla="val 50000"/>
              <a:gd name="adj2" fmla="val 25000"/>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26" name="Shape 326"/>
          <p:cNvSpPr>
            <a:spLocks noChangeArrowheads="1"/>
          </p:cNvSpPr>
          <p:nvPr/>
        </p:nvSpPr>
        <p:spPr bwMode="auto">
          <a:xfrm>
            <a:off x="9818688" y="2230438"/>
            <a:ext cx="503237" cy="504825"/>
          </a:xfrm>
          <a:prstGeom prst="rightArrow">
            <a:avLst>
              <a:gd name="adj1" fmla="val 50000"/>
              <a:gd name="adj2" fmla="val 25000"/>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27" name="Shape 327"/>
          <p:cNvSpPr>
            <a:spLocks noChangeArrowheads="1"/>
          </p:cNvSpPr>
          <p:nvPr/>
        </p:nvSpPr>
        <p:spPr bwMode="auto">
          <a:xfrm rot="3150112">
            <a:off x="7127875" y="3248025"/>
            <a:ext cx="1223963" cy="360363"/>
          </a:xfrm>
          <a:prstGeom prst="rightArrow">
            <a:avLst>
              <a:gd name="adj1" fmla="val 50000"/>
              <a:gd name="adj2" fmla="val 84912"/>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28" name="Shape 328"/>
          <p:cNvSpPr>
            <a:spLocks noChangeArrowheads="1"/>
          </p:cNvSpPr>
          <p:nvPr/>
        </p:nvSpPr>
        <p:spPr bwMode="auto">
          <a:xfrm>
            <a:off x="7386638" y="2379663"/>
            <a:ext cx="827087" cy="360362"/>
          </a:xfrm>
          <a:prstGeom prst="rightArrow">
            <a:avLst>
              <a:gd name="adj1" fmla="val 50000"/>
              <a:gd name="adj2" fmla="val 57379"/>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29" name="Shape 329"/>
          <p:cNvSpPr>
            <a:spLocks noChangeArrowheads="1"/>
          </p:cNvSpPr>
          <p:nvPr/>
        </p:nvSpPr>
        <p:spPr bwMode="auto">
          <a:xfrm>
            <a:off x="7386638" y="5886450"/>
            <a:ext cx="827087" cy="360363"/>
          </a:xfrm>
          <a:prstGeom prst="rightArrow">
            <a:avLst>
              <a:gd name="adj1" fmla="val 50000"/>
              <a:gd name="adj2" fmla="val 57379"/>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30" name="Shape 330"/>
          <p:cNvSpPr>
            <a:spLocks noChangeArrowheads="1"/>
          </p:cNvSpPr>
          <p:nvPr/>
        </p:nvSpPr>
        <p:spPr bwMode="auto">
          <a:xfrm rot="-4040603">
            <a:off x="7116762" y="4959351"/>
            <a:ext cx="1287463" cy="360362"/>
          </a:xfrm>
          <a:prstGeom prst="rightArrow">
            <a:avLst>
              <a:gd name="adj1" fmla="val 50000"/>
              <a:gd name="adj2" fmla="val 89317"/>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31" name="Shape 331"/>
          <p:cNvSpPr>
            <a:spLocks noChangeArrowheads="1"/>
          </p:cNvSpPr>
          <p:nvPr/>
        </p:nvSpPr>
        <p:spPr bwMode="auto">
          <a:xfrm>
            <a:off x="7350125" y="4075113"/>
            <a:ext cx="827088" cy="360362"/>
          </a:xfrm>
          <a:prstGeom prst="rightArrow">
            <a:avLst>
              <a:gd name="adj1" fmla="val 50000"/>
              <a:gd name="adj2" fmla="val 57379"/>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32" name="Shape 332"/>
          <p:cNvSpPr>
            <a:spLocks noChangeArrowheads="1"/>
          </p:cNvSpPr>
          <p:nvPr/>
        </p:nvSpPr>
        <p:spPr bwMode="auto">
          <a:xfrm rot="-2966199">
            <a:off x="7181057" y="3242468"/>
            <a:ext cx="1187450" cy="360363"/>
          </a:xfrm>
          <a:prstGeom prst="rightArrow">
            <a:avLst>
              <a:gd name="adj1" fmla="val 50000"/>
              <a:gd name="adj2" fmla="val 82379"/>
            </a:avLst>
          </a:prstGeom>
          <a:solidFill>
            <a:srgbClr val="7E97AD"/>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32" name="Shape 333"/>
          <p:cNvSpPr>
            <a:spLocks noChangeArrowheads="1"/>
          </p:cNvSpPr>
          <p:nvPr/>
        </p:nvSpPr>
        <p:spPr bwMode="auto">
          <a:xfrm>
            <a:off x="1158875" y="1558925"/>
            <a:ext cx="1406525" cy="358775"/>
          </a:xfrm>
          <a:prstGeom prst="rect">
            <a:avLst/>
          </a:prstGeom>
          <a:noFill/>
          <a:ln w="12700">
            <a:noFill/>
            <a:miter lim="400000"/>
            <a:headEnd/>
            <a:tailEnd/>
          </a:ln>
        </p:spPr>
        <p:txBody>
          <a:bodyPr lIns="0" tIns="0" rIns="0" bIns="0">
            <a:spAutoFit/>
          </a:bodyPr>
          <a:lstStyle/>
          <a:p>
            <a:r>
              <a:rPr lang="en-US" altLang="zh-CN" dirty="0">
                <a:solidFill>
                  <a:srgbClr val="000000"/>
                </a:solidFill>
              </a:rPr>
              <a:t>Files/splits</a:t>
            </a:r>
          </a:p>
        </p:txBody>
      </p:sp>
      <p:grpSp>
        <p:nvGrpSpPr>
          <p:cNvPr id="336" name="Group 336"/>
          <p:cNvGrpSpPr>
            <a:grpSpLocks/>
          </p:cNvGrpSpPr>
          <p:nvPr/>
        </p:nvGrpSpPr>
        <p:grpSpPr bwMode="auto">
          <a:xfrm>
            <a:off x="4049713" y="6099175"/>
            <a:ext cx="1365250" cy="358775"/>
            <a:chOff x="44718" y="-31749"/>
            <a:chExt cx="1366239" cy="358140"/>
          </a:xfrm>
        </p:grpSpPr>
        <p:sp>
          <p:nvSpPr>
            <p:cNvPr id="35934" name="Shape 334"/>
            <p:cNvSpPr>
              <a:spLocks noChangeArrowheads="1"/>
            </p:cNvSpPr>
            <p:nvPr/>
          </p:nvSpPr>
          <p:spPr bwMode="auto">
            <a:xfrm>
              <a:off x="57111" y="39370"/>
              <a:ext cx="1341454" cy="215901"/>
            </a:xfrm>
            <a:prstGeom prst="rect">
              <a:avLst/>
            </a:prstGeom>
            <a:solidFill>
              <a:srgbClr val="FFFF00">
                <a:alpha val="61960"/>
              </a:srgbClr>
            </a:solidFill>
            <a:ln w="3175">
              <a:solidFill>
                <a:srgbClr val="000000"/>
              </a:solidFill>
              <a:miter lim="800000"/>
              <a:headEnd/>
              <a:tailEnd/>
            </a:ln>
          </p:spPr>
          <p:txBody>
            <a:bodyPr lIns="0" tIns="0" rIns="0" bIns="0" anchor="ctr"/>
            <a:lstStyle/>
            <a:p>
              <a:endParaRPr lang="zh-CN" altLang="en-US">
                <a:solidFill>
                  <a:srgbClr val="000000"/>
                </a:solidFill>
              </a:endParaRPr>
            </a:p>
          </p:txBody>
        </p:sp>
        <p:sp>
          <p:nvSpPr>
            <p:cNvPr id="35935" name="Shape 335"/>
            <p:cNvSpPr>
              <a:spLocks noChangeArrowheads="1"/>
            </p:cNvSpPr>
            <p:nvPr/>
          </p:nvSpPr>
          <p:spPr bwMode="auto">
            <a:xfrm>
              <a:off x="44718" y="-31750"/>
              <a:ext cx="1366240" cy="358141"/>
            </a:xfrm>
            <a:prstGeom prst="rect">
              <a:avLst/>
            </a:prstGeom>
            <a:noFill/>
            <a:ln w="12700">
              <a:noFill/>
              <a:miter lim="400000"/>
              <a:headEnd/>
              <a:tailEnd/>
            </a:ln>
          </p:spPr>
          <p:txBody>
            <a:bodyPr wrap="none" lIns="0" tIns="0" rIns="0" bIns="0">
              <a:spAutoFit/>
            </a:bodyPr>
            <a:lstStyle/>
            <a:p>
              <a:r>
                <a:rPr lang="en-US" altLang="zh-CN">
                  <a:solidFill>
                    <a:srgbClr val="000000"/>
                  </a:solidFill>
                </a:rPr>
                <a:t>computing 1</a:t>
              </a:r>
            </a:p>
          </p:txBody>
        </p:sp>
      </p:grpSp>
    </p:spTree>
    <p:extLst>
      <p:ext uri="{BB962C8B-B14F-4D97-AF65-F5344CB8AC3E}">
        <p14:creationId xmlns:p14="http://schemas.microsoft.com/office/powerpoint/2010/main" val="4006957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fill="hold"/>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0-#ppt_w/2"/>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iterate>
                                    <p:tmAbs val="0"/>
                                  </p:iterate>
                                  <p:childTnLst>
                                    <p:set>
                                      <p:cBhvr>
                                        <p:cTn id="11" fill="hold"/>
                                        <p:tgtEl>
                                          <p:spTgt spid="117"/>
                                        </p:tgtEl>
                                        <p:attrNameLst>
                                          <p:attrName>style.visibility</p:attrName>
                                        </p:attrNameLst>
                                      </p:cBhvr>
                                      <p:to>
                                        <p:strVal val="visible"/>
                                      </p:to>
                                    </p:set>
                                    <p:anim calcmode="lin" valueType="num">
                                      <p:cBhvr>
                                        <p:cTn id="12" dur="500" fill="hold"/>
                                        <p:tgtEl>
                                          <p:spTgt spid="117"/>
                                        </p:tgtEl>
                                        <p:attrNameLst>
                                          <p:attrName>ppt_x</p:attrName>
                                        </p:attrNameLst>
                                      </p:cBhvr>
                                      <p:tavLst>
                                        <p:tav tm="0">
                                          <p:val>
                                            <p:strVal val="0-#ppt_w/2"/>
                                          </p:val>
                                        </p:tav>
                                        <p:tav tm="100000">
                                          <p:val>
                                            <p:strVal val="#ppt_x"/>
                                          </p:val>
                                        </p:tav>
                                      </p:tavLst>
                                    </p:anim>
                                    <p:anim calcmode="lin" valueType="num">
                                      <p:cBhvr>
                                        <p:cTn id="13" dur="500" fill="hold"/>
                                        <p:tgtEl>
                                          <p:spTgt spid="1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iterate>
                                    <p:tmAbs val="0"/>
                                  </p:iterate>
                                  <p:childTnLst>
                                    <p:set>
                                      <p:cBhvr>
                                        <p:cTn id="16" fill="hold"/>
                                        <p:tgtEl>
                                          <p:spTgt spid="120"/>
                                        </p:tgtEl>
                                        <p:attrNameLst>
                                          <p:attrName>style.visibility</p:attrName>
                                        </p:attrNameLst>
                                      </p:cBhvr>
                                      <p:to>
                                        <p:strVal val="visible"/>
                                      </p:to>
                                    </p:set>
                                    <p:anim calcmode="lin" valueType="num">
                                      <p:cBhvr>
                                        <p:cTn id="17" dur="500" fill="hold"/>
                                        <p:tgtEl>
                                          <p:spTgt spid="120"/>
                                        </p:tgtEl>
                                        <p:attrNameLst>
                                          <p:attrName>ppt_x</p:attrName>
                                        </p:attrNameLst>
                                      </p:cBhvr>
                                      <p:tavLst>
                                        <p:tav tm="0">
                                          <p:val>
                                            <p:strVal val="0-#ppt_w/2"/>
                                          </p:val>
                                        </p:tav>
                                        <p:tav tm="100000">
                                          <p:val>
                                            <p:strVal val="#ppt_x"/>
                                          </p:val>
                                        </p:tav>
                                      </p:tavLst>
                                    </p:anim>
                                    <p:anim calcmode="lin" valueType="num">
                                      <p:cBhvr>
                                        <p:cTn id="18" dur="500" fill="hold"/>
                                        <p:tgtEl>
                                          <p:spTgt spid="12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iterate>
                                    <p:tmAbs val="0"/>
                                  </p:iterate>
                                  <p:childTnLst>
                                    <p:set>
                                      <p:cBhvr>
                                        <p:cTn id="21" fill="hold"/>
                                        <p:tgtEl>
                                          <p:spTgt spid="123"/>
                                        </p:tgtEl>
                                        <p:attrNameLst>
                                          <p:attrName>style.visibility</p:attrName>
                                        </p:attrNameLst>
                                      </p:cBhvr>
                                      <p:to>
                                        <p:strVal val="visible"/>
                                      </p:to>
                                    </p:set>
                                    <p:anim calcmode="lin" valueType="num">
                                      <p:cBhvr>
                                        <p:cTn id="22" dur="500" fill="hold"/>
                                        <p:tgtEl>
                                          <p:spTgt spid="123"/>
                                        </p:tgtEl>
                                        <p:attrNameLst>
                                          <p:attrName>ppt_x</p:attrName>
                                        </p:attrNameLst>
                                      </p:cBhvr>
                                      <p:tavLst>
                                        <p:tav tm="0">
                                          <p:val>
                                            <p:strVal val="0-#ppt_w/2"/>
                                          </p:val>
                                        </p:tav>
                                        <p:tav tm="100000">
                                          <p:val>
                                            <p:strVal val="#ppt_x"/>
                                          </p:val>
                                        </p:tav>
                                      </p:tavLst>
                                    </p:anim>
                                    <p:anim calcmode="lin" valueType="num">
                                      <p:cBhvr>
                                        <p:cTn id="23" dur="500" fill="hold"/>
                                        <p:tgtEl>
                                          <p:spTgt spid="12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iterate>
                                    <p:tmAbs val="0"/>
                                  </p:iterate>
                                  <p:childTnLst>
                                    <p:set>
                                      <p:cBhvr>
                                        <p:cTn id="26" fill="hold"/>
                                        <p:tgtEl>
                                          <p:spTgt spid="126"/>
                                        </p:tgtEl>
                                        <p:attrNameLst>
                                          <p:attrName>style.visibility</p:attrName>
                                        </p:attrNameLst>
                                      </p:cBhvr>
                                      <p:to>
                                        <p:strVal val="visible"/>
                                      </p:to>
                                    </p:set>
                                    <p:anim calcmode="lin" valueType="num">
                                      <p:cBhvr>
                                        <p:cTn id="27" dur="500" fill="hold"/>
                                        <p:tgtEl>
                                          <p:spTgt spid="126"/>
                                        </p:tgtEl>
                                        <p:attrNameLst>
                                          <p:attrName>ppt_x</p:attrName>
                                        </p:attrNameLst>
                                      </p:cBhvr>
                                      <p:tavLst>
                                        <p:tav tm="0">
                                          <p:val>
                                            <p:strVal val="0-#ppt_w/2"/>
                                          </p:val>
                                        </p:tav>
                                        <p:tav tm="100000">
                                          <p:val>
                                            <p:strVal val="#ppt_x"/>
                                          </p:val>
                                        </p:tav>
                                      </p:tavLst>
                                    </p:anim>
                                    <p:anim calcmode="lin" valueType="num">
                                      <p:cBhvr>
                                        <p:cTn id="28" dur="500" fill="hold"/>
                                        <p:tgtEl>
                                          <p:spTgt spid="12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iterate>
                                    <p:tmAbs val="0"/>
                                  </p:iterate>
                                  <p:childTnLst>
                                    <p:set>
                                      <p:cBhvr>
                                        <p:cTn id="31" fill="hold"/>
                                        <p:tgtEl>
                                          <p:spTgt spid="129"/>
                                        </p:tgtEl>
                                        <p:attrNameLst>
                                          <p:attrName>style.visibility</p:attrName>
                                        </p:attrNameLst>
                                      </p:cBhvr>
                                      <p:to>
                                        <p:strVal val="visible"/>
                                      </p:to>
                                    </p:set>
                                    <p:anim calcmode="lin" valueType="num">
                                      <p:cBhvr>
                                        <p:cTn id="32" dur="500" fill="hold"/>
                                        <p:tgtEl>
                                          <p:spTgt spid="129"/>
                                        </p:tgtEl>
                                        <p:attrNameLst>
                                          <p:attrName>ppt_x</p:attrName>
                                        </p:attrNameLst>
                                      </p:cBhvr>
                                      <p:tavLst>
                                        <p:tav tm="0">
                                          <p:val>
                                            <p:strVal val="0-#ppt_w/2"/>
                                          </p:val>
                                        </p:tav>
                                        <p:tav tm="100000">
                                          <p:val>
                                            <p:strVal val="#ppt_x"/>
                                          </p:val>
                                        </p:tav>
                                      </p:tavLst>
                                    </p:anim>
                                    <p:anim calcmode="lin" valueType="num">
                                      <p:cBhvr>
                                        <p:cTn id="33" dur="500" fill="hold"/>
                                        <p:tgtEl>
                                          <p:spTgt spid="129"/>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iterate>
                                    <p:tmAbs val="0"/>
                                  </p:iterate>
                                  <p:childTnLst>
                                    <p:set>
                                      <p:cBhvr>
                                        <p:cTn id="36" fill="hold"/>
                                        <p:tgtEl>
                                          <p:spTgt spid="132"/>
                                        </p:tgtEl>
                                        <p:attrNameLst>
                                          <p:attrName>style.visibility</p:attrName>
                                        </p:attrNameLst>
                                      </p:cBhvr>
                                      <p:to>
                                        <p:strVal val="visible"/>
                                      </p:to>
                                    </p:set>
                                    <p:anim calcmode="lin" valueType="num">
                                      <p:cBhvr>
                                        <p:cTn id="37" dur="500" fill="hold"/>
                                        <p:tgtEl>
                                          <p:spTgt spid="132"/>
                                        </p:tgtEl>
                                        <p:attrNameLst>
                                          <p:attrName>ppt_x</p:attrName>
                                        </p:attrNameLst>
                                      </p:cBhvr>
                                      <p:tavLst>
                                        <p:tav tm="0">
                                          <p:val>
                                            <p:strVal val="0-#ppt_w/2"/>
                                          </p:val>
                                        </p:tav>
                                        <p:tav tm="100000">
                                          <p:val>
                                            <p:strVal val="#ppt_x"/>
                                          </p:val>
                                        </p:tav>
                                      </p:tavLst>
                                    </p:anim>
                                    <p:anim calcmode="lin" valueType="num">
                                      <p:cBhvr>
                                        <p:cTn id="38" dur="500" fill="hold"/>
                                        <p:tgtEl>
                                          <p:spTgt spid="13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iterate>
                                    <p:tmAbs val="0"/>
                                  </p:iterate>
                                  <p:childTnLst>
                                    <p:set>
                                      <p:cBhvr>
                                        <p:cTn id="41" fill="hold"/>
                                        <p:tgtEl>
                                          <p:spTgt spid="135"/>
                                        </p:tgtEl>
                                        <p:attrNameLst>
                                          <p:attrName>style.visibility</p:attrName>
                                        </p:attrNameLst>
                                      </p:cBhvr>
                                      <p:to>
                                        <p:strVal val="visible"/>
                                      </p:to>
                                    </p:set>
                                    <p:anim calcmode="lin" valueType="num">
                                      <p:cBhvr>
                                        <p:cTn id="42" dur="500" fill="hold"/>
                                        <p:tgtEl>
                                          <p:spTgt spid="135"/>
                                        </p:tgtEl>
                                        <p:attrNameLst>
                                          <p:attrName>ppt_x</p:attrName>
                                        </p:attrNameLst>
                                      </p:cBhvr>
                                      <p:tavLst>
                                        <p:tav tm="0">
                                          <p:val>
                                            <p:strVal val="0-#ppt_w/2"/>
                                          </p:val>
                                        </p:tav>
                                        <p:tav tm="100000">
                                          <p:val>
                                            <p:strVal val="#ppt_x"/>
                                          </p:val>
                                        </p:tav>
                                      </p:tavLst>
                                    </p:anim>
                                    <p:anim calcmode="lin" valueType="num">
                                      <p:cBhvr>
                                        <p:cTn id="43" dur="500" fill="hold"/>
                                        <p:tgtEl>
                                          <p:spTgt spid="135"/>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iterate>
                                    <p:tmAbs val="0"/>
                                  </p:iterate>
                                  <p:childTnLst>
                                    <p:set>
                                      <p:cBhvr>
                                        <p:cTn id="46" fill="hold"/>
                                        <p:tgtEl>
                                          <p:spTgt spid="138"/>
                                        </p:tgtEl>
                                        <p:attrNameLst>
                                          <p:attrName>style.visibility</p:attrName>
                                        </p:attrNameLst>
                                      </p:cBhvr>
                                      <p:to>
                                        <p:strVal val="visible"/>
                                      </p:to>
                                    </p:set>
                                    <p:anim calcmode="lin" valueType="num">
                                      <p:cBhvr>
                                        <p:cTn id="47" dur="500" fill="hold"/>
                                        <p:tgtEl>
                                          <p:spTgt spid="138"/>
                                        </p:tgtEl>
                                        <p:attrNameLst>
                                          <p:attrName>ppt_x</p:attrName>
                                        </p:attrNameLst>
                                      </p:cBhvr>
                                      <p:tavLst>
                                        <p:tav tm="0">
                                          <p:val>
                                            <p:strVal val="0-#ppt_w/2"/>
                                          </p:val>
                                        </p:tav>
                                        <p:tav tm="100000">
                                          <p:val>
                                            <p:strVal val="#ppt_x"/>
                                          </p:val>
                                        </p:tav>
                                      </p:tavLst>
                                    </p:anim>
                                    <p:anim calcmode="lin" valueType="num">
                                      <p:cBhvr>
                                        <p:cTn id="48" dur="500"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grpId="0" nodeType="afterEffect">
                                  <p:stCondLst>
                                    <p:cond delay="0"/>
                                  </p:stCondLst>
                                  <p:iterate>
                                    <p:tmAbs val="0"/>
                                  </p:iterate>
                                  <p:childTnLst>
                                    <p:set>
                                      <p:cBhvr>
                                        <p:cTn id="51" fill="hold"/>
                                        <p:tgtEl>
                                          <p:spTgt spid="141"/>
                                        </p:tgtEl>
                                        <p:attrNameLst>
                                          <p:attrName>style.visibility</p:attrName>
                                        </p:attrNameLst>
                                      </p:cBhvr>
                                      <p:to>
                                        <p:strVal val="visible"/>
                                      </p:to>
                                    </p:set>
                                    <p:anim calcmode="lin" valueType="num">
                                      <p:cBhvr>
                                        <p:cTn id="52" dur="500" fill="hold"/>
                                        <p:tgtEl>
                                          <p:spTgt spid="141"/>
                                        </p:tgtEl>
                                        <p:attrNameLst>
                                          <p:attrName>ppt_x</p:attrName>
                                        </p:attrNameLst>
                                      </p:cBhvr>
                                      <p:tavLst>
                                        <p:tav tm="0">
                                          <p:val>
                                            <p:strVal val="0-#ppt_w/2"/>
                                          </p:val>
                                        </p:tav>
                                        <p:tav tm="100000">
                                          <p:val>
                                            <p:strVal val="#ppt_x"/>
                                          </p:val>
                                        </p:tav>
                                      </p:tavLst>
                                    </p:anim>
                                    <p:anim calcmode="lin" valueType="num">
                                      <p:cBhvr>
                                        <p:cTn id="53" dur="5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grpId="0" nodeType="afterEffect">
                                  <p:stCondLst>
                                    <p:cond delay="0"/>
                                  </p:stCondLst>
                                  <p:iterate>
                                    <p:tmAbs val="0"/>
                                  </p:iterate>
                                  <p:childTnLst>
                                    <p:set>
                                      <p:cBhvr>
                                        <p:cTn id="56" fill="hold"/>
                                        <p:tgtEl>
                                          <p:spTgt spid="144"/>
                                        </p:tgtEl>
                                        <p:attrNameLst>
                                          <p:attrName>style.visibility</p:attrName>
                                        </p:attrNameLst>
                                      </p:cBhvr>
                                      <p:to>
                                        <p:strVal val="visible"/>
                                      </p:to>
                                    </p:set>
                                    <p:anim calcmode="lin" valueType="num">
                                      <p:cBhvr>
                                        <p:cTn id="57" dur="500" fill="hold"/>
                                        <p:tgtEl>
                                          <p:spTgt spid="144"/>
                                        </p:tgtEl>
                                        <p:attrNameLst>
                                          <p:attrName>ppt_x</p:attrName>
                                        </p:attrNameLst>
                                      </p:cBhvr>
                                      <p:tavLst>
                                        <p:tav tm="0">
                                          <p:val>
                                            <p:strVal val="0-#ppt_w/2"/>
                                          </p:val>
                                        </p:tav>
                                        <p:tav tm="100000">
                                          <p:val>
                                            <p:strVal val="#ppt_x"/>
                                          </p:val>
                                        </p:tav>
                                      </p:tavLst>
                                    </p:anim>
                                    <p:anim calcmode="lin" valueType="num">
                                      <p:cBhvr>
                                        <p:cTn id="58" dur="500" fill="hold"/>
                                        <p:tgtEl>
                                          <p:spTgt spid="144"/>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fill="hold" grpId="0" nodeType="afterEffect">
                                  <p:stCondLst>
                                    <p:cond delay="0"/>
                                  </p:stCondLst>
                                  <p:iterate>
                                    <p:tmAbs val="0"/>
                                  </p:iterate>
                                  <p:childTnLst>
                                    <p:set>
                                      <p:cBhvr>
                                        <p:cTn id="61" fill="hold"/>
                                        <p:tgtEl>
                                          <p:spTgt spid="147"/>
                                        </p:tgtEl>
                                        <p:attrNameLst>
                                          <p:attrName>style.visibility</p:attrName>
                                        </p:attrNameLst>
                                      </p:cBhvr>
                                      <p:to>
                                        <p:strVal val="visible"/>
                                      </p:to>
                                    </p:set>
                                    <p:anim calcmode="lin" valueType="num">
                                      <p:cBhvr>
                                        <p:cTn id="62" dur="500" fill="hold"/>
                                        <p:tgtEl>
                                          <p:spTgt spid="147"/>
                                        </p:tgtEl>
                                        <p:attrNameLst>
                                          <p:attrName>ppt_x</p:attrName>
                                        </p:attrNameLst>
                                      </p:cBhvr>
                                      <p:tavLst>
                                        <p:tav tm="0">
                                          <p:val>
                                            <p:strVal val="0-#ppt_w/2"/>
                                          </p:val>
                                        </p:tav>
                                        <p:tav tm="100000">
                                          <p:val>
                                            <p:strVal val="#ppt_x"/>
                                          </p:val>
                                        </p:tav>
                                      </p:tavLst>
                                    </p:anim>
                                    <p:anim calcmode="lin" valueType="num">
                                      <p:cBhvr>
                                        <p:cTn id="63" dur="500" fill="hold"/>
                                        <p:tgtEl>
                                          <p:spTgt spid="147"/>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8" fill="hold" grpId="0" nodeType="afterEffect">
                                  <p:stCondLst>
                                    <p:cond delay="0"/>
                                  </p:stCondLst>
                                  <p:iterate>
                                    <p:tmAbs val="0"/>
                                  </p:iterate>
                                  <p:childTnLst>
                                    <p:set>
                                      <p:cBhvr>
                                        <p:cTn id="66" fill="hold"/>
                                        <p:tgtEl>
                                          <p:spTgt spid="150"/>
                                        </p:tgtEl>
                                        <p:attrNameLst>
                                          <p:attrName>style.visibility</p:attrName>
                                        </p:attrNameLst>
                                      </p:cBhvr>
                                      <p:to>
                                        <p:strVal val="visible"/>
                                      </p:to>
                                    </p:set>
                                    <p:anim calcmode="lin" valueType="num">
                                      <p:cBhvr>
                                        <p:cTn id="67" dur="500" fill="hold"/>
                                        <p:tgtEl>
                                          <p:spTgt spid="150"/>
                                        </p:tgtEl>
                                        <p:attrNameLst>
                                          <p:attrName>ppt_x</p:attrName>
                                        </p:attrNameLst>
                                      </p:cBhvr>
                                      <p:tavLst>
                                        <p:tav tm="0">
                                          <p:val>
                                            <p:strVal val="0-#ppt_w/2"/>
                                          </p:val>
                                        </p:tav>
                                        <p:tav tm="100000">
                                          <p:val>
                                            <p:strVal val="#ppt_x"/>
                                          </p:val>
                                        </p:tav>
                                      </p:tavLst>
                                    </p:anim>
                                    <p:anim calcmode="lin" valueType="num">
                                      <p:cBhvr>
                                        <p:cTn id="68" dur="500" fill="hold"/>
                                        <p:tgtEl>
                                          <p:spTgt spid="150"/>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8" fill="hold" grpId="0" nodeType="afterEffect">
                                  <p:stCondLst>
                                    <p:cond delay="0"/>
                                  </p:stCondLst>
                                  <p:iterate>
                                    <p:tmAbs val="0"/>
                                  </p:iterate>
                                  <p:childTnLst>
                                    <p:set>
                                      <p:cBhvr>
                                        <p:cTn id="71" fill="hold"/>
                                        <p:tgtEl>
                                          <p:spTgt spid="153"/>
                                        </p:tgtEl>
                                        <p:attrNameLst>
                                          <p:attrName>style.visibility</p:attrName>
                                        </p:attrNameLst>
                                      </p:cBhvr>
                                      <p:to>
                                        <p:strVal val="visible"/>
                                      </p:to>
                                    </p:set>
                                    <p:anim calcmode="lin" valueType="num">
                                      <p:cBhvr>
                                        <p:cTn id="72" dur="500" fill="hold"/>
                                        <p:tgtEl>
                                          <p:spTgt spid="153"/>
                                        </p:tgtEl>
                                        <p:attrNameLst>
                                          <p:attrName>ppt_x</p:attrName>
                                        </p:attrNameLst>
                                      </p:cBhvr>
                                      <p:tavLst>
                                        <p:tav tm="0">
                                          <p:val>
                                            <p:strVal val="0-#ppt_w/2"/>
                                          </p:val>
                                        </p:tav>
                                        <p:tav tm="100000">
                                          <p:val>
                                            <p:strVal val="#ppt_x"/>
                                          </p:val>
                                        </p:tav>
                                      </p:tavLst>
                                    </p:anim>
                                    <p:anim calcmode="lin" valueType="num">
                                      <p:cBhvr>
                                        <p:cTn id="73" dur="500" fill="hold"/>
                                        <p:tgtEl>
                                          <p:spTgt spid="153"/>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8" fill="hold" grpId="0" nodeType="afterEffect">
                                  <p:stCondLst>
                                    <p:cond delay="0"/>
                                  </p:stCondLst>
                                  <p:iterate>
                                    <p:tmAbs val="0"/>
                                  </p:iterate>
                                  <p:childTnLst>
                                    <p:set>
                                      <p:cBhvr>
                                        <p:cTn id="76" fill="hold"/>
                                        <p:tgtEl>
                                          <p:spTgt spid="156"/>
                                        </p:tgtEl>
                                        <p:attrNameLst>
                                          <p:attrName>style.visibility</p:attrName>
                                        </p:attrNameLst>
                                      </p:cBhvr>
                                      <p:to>
                                        <p:strVal val="visible"/>
                                      </p:to>
                                    </p:set>
                                    <p:anim calcmode="lin" valueType="num">
                                      <p:cBhvr>
                                        <p:cTn id="77" dur="500" fill="hold"/>
                                        <p:tgtEl>
                                          <p:spTgt spid="156"/>
                                        </p:tgtEl>
                                        <p:attrNameLst>
                                          <p:attrName>ppt_x</p:attrName>
                                        </p:attrNameLst>
                                      </p:cBhvr>
                                      <p:tavLst>
                                        <p:tav tm="0">
                                          <p:val>
                                            <p:strVal val="0-#ppt_w/2"/>
                                          </p:val>
                                        </p:tav>
                                        <p:tav tm="100000">
                                          <p:val>
                                            <p:strVal val="#ppt_x"/>
                                          </p:val>
                                        </p:tav>
                                      </p:tavLst>
                                    </p:anim>
                                    <p:anim calcmode="lin" valueType="num">
                                      <p:cBhvr>
                                        <p:cTn id="78" dur="500" fill="hold"/>
                                        <p:tgtEl>
                                          <p:spTgt spid="156"/>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8" fill="hold" grpId="0" nodeType="afterEffect">
                                  <p:stCondLst>
                                    <p:cond delay="0"/>
                                  </p:stCondLst>
                                  <p:iterate>
                                    <p:tmAbs val="0"/>
                                  </p:iterate>
                                  <p:childTnLst>
                                    <p:set>
                                      <p:cBhvr>
                                        <p:cTn id="81" fill="hold"/>
                                        <p:tgtEl>
                                          <p:spTgt spid="159"/>
                                        </p:tgtEl>
                                        <p:attrNameLst>
                                          <p:attrName>style.visibility</p:attrName>
                                        </p:attrNameLst>
                                      </p:cBhvr>
                                      <p:to>
                                        <p:strVal val="visible"/>
                                      </p:to>
                                    </p:set>
                                    <p:anim calcmode="lin" valueType="num">
                                      <p:cBhvr>
                                        <p:cTn id="82" dur="500" fill="hold"/>
                                        <p:tgtEl>
                                          <p:spTgt spid="159"/>
                                        </p:tgtEl>
                                        <p:attrNameLst>
                                          <p:attrName>ppt_x</p:attrName>
                                        </p:attrNameLst>
                                      </p:cBhvr>
                                      <p:tavLst>
                                        <p:tav tm="0">
                                          <p:val>
                                            <p:strVal val="0-#ppt_w/2"/>
                                          </p:val>
                                        </p:tav>
                                        <p:tav tm="100000">
                                          <p:val>
                                            <p:strVal val="#ppt_x"/>
                                          </p:val>
                                        </p:tav>
                                      </p:tavLst>
                                    </p:anim>
                                    <p:anim calcmode="lin" valueType="num">
                                      <p:cBhvr>
                                        <p:cTn id="83" dur="500" fill="hold"/>
                                        <p:tgtEl>
                                          <p:spTgt spid="159"/>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8" fill="hold" grpId="0" nodeType="afterEffect">
                                  <p:stCondLst>
                                    <p:cond delay="0"/>
                                  </p:stCondLst>
                                  <p:iterate>
                                    <p:tmAbs val="0"/>
                                  </p:iterate>
                                  <p:childTnLst>
                                    <p:set>
                                      <p:cBhvr>
                                        <p:cTn id="86" fill="hold"/>
                                        <p:tgtEl>
                                          <p:spTgt spid="162"/>
                                        </p:tgtEl>
                                        <p:attrNameLst>
                                          <p:attrName>style.visibility</p:attrName>
                                        </p:attrNameLst>
                                      </p:cBhvr>
                                      <p:to>
                                        <p:strVal val="visible"/>
                                      </p:to>
                                    </p:set>
                                    <p:anim calcmode="lin" valueType="num">
                                      <p:cBhvr>
                                        <p:cTn id="87" dur="500" fill="hold"/>
                                        <p:tgtEl>
                                          <p:spTgt spid="162"/>
                                        </p:tgtEl>
                                        <p:attrNameLst>
                                          <p:attrName>ppt_x</p:attrName>
                                        </p:attrNameLst>
                                      </p:cBhvr>
                                      <p:tavLst>
                                        <p:tav tm="0">
                                          <p:val>
                                            <p:strVal val="0-#ppt_w/2"/>
                                          </p:val>
                                        </p:tav>
                                        <p:tav tm="100000">
                                          <p:val>
                                            <p:strVal val="#ppt_x"/>
                                          </p:val>
                                        </p:tav>
                                      </p:tavLst>
                                    </p:anim>
                                    <p:anim calcmode="lin" valueType="num">
                                      <p:cBhvr>
                                        <p:cTn id="88" dur="500" fill="hold"/>
                                        <p:tgtEl>
                                          <p:spTgt spid="162"/>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8" fill="hold" grpId="0" nodeType="afterEffect">
                                  <p:stCondLst>
                                    <p:cond delay="0"/>
                                  </p:stCondLst>
                                  <p:iterate>
                                    <p:tmAbs val="0"/>
                                  </p:iterate>
                                  <p:childTnLst>
                                    <p:set>
                                      <p:cBhvr>
                                        <p:cTn id="91" fill="hold"/>
                                        <p:tgtEl>
                                          <p:spTgt spid="165"/>
                                        </p:tgtEl>
                                        <p:attrNameLst>
                                          <p:attrName>style.visibility</p:attrName>
                                        </p:attrNameLst>
                                      </p:cBhvr>
                                      <p:to>
                                        <p:strVal val="visible"/>
                                      </p:to>
                                    </p:set>
                                    <p:anim calcmode="lin" valueType="num">
                                      <p:cBhvr>
                                        <p:cTn id="92" dur="500" fill="hold"/>
                                        <p:tgtEl>
                                          <p:spTgt spid="165"/>
                                        </p:tgtEl>
                                        <p:attrNameLst>
                                          <p:attrName>ppt_x</p:attrName>
                                        </p:attrNameLst>
                                      </p:cBhvr>
                                      <p:tavLst>
                                        <p:tav tm="0">
                                          <p:val>
                                            <p:strVal val="0-#ppt_w/2"/>
                                          </p:val>
                                        </p:tav>
                                        <p:tav tm="100000">
                                          <p:val>
                                            <p:strVal val="#ppt_x"/>
                                          </p:val>
                                        </p:tav>
                                      </p:tavLst>
                                    </p:anim>
                                    <p:anim calcmode="lin" valueType="num">
                                      <p:cBhvr>
                                        <p:cTn id="93" dur="500" fill="hold"/>
                                        <p:tgtEl>
                                          <p:spTgt spid="165"/>
                                        </p:tgtEl>
                                        <p:attrNameLst>
                                          <p:attrName>ppt_y</p:attrName>
                                        </p:attrNameLst>
                                      </p:cBhvr>
                                      <p:tavLst>
                                        <p:tav tm="0">
                                          <p:val>
                                            <p:strVal val="#ppt_y"/>
                                          </p:val>
                                        </p:tav>
                                        <p:tav tm="100000">
                                          <p:val>
                                            <p:strVal val="#ppt_y"/>
                                          </p:val>
                                        </p:tav>
                                      </p:tavLst>
                                    </p:anim>
                                  </p:childTnLst>
                                </p:cTn>
                              </p:par>
                            </p:childTnLst>
                          </p:cTn>
                        </p:par>
                        <p:par>
                          <p:cTn id="94" fill="hold">
                            <p:stCondLst>
                              <p:cond delay="9000"/>
                            </p:stCondLst>
                            <p:childTnLst>
                              <p:par>
                                <p:cTn id="95" presetID="2" presetClass="entr" presetSubtype="8" fill="hold" grpId="0" nodeType="afterEffect">
                                  <p:stCondLst>
                                    <p:cond delay="0"/>
                                  </p:stCondLst>
                                  <p:iterate>
                                    <p:tmAbs val="0"/>
                                  </p:iterate>
                                  <p:childTnLst>
                                    <p:set>
                                      <p:cBhvr>
                                        <p:cTn id="96" fill="hold"/>
                                        <p:tgtEl>
                                          <p:spTgt spid="168"/>
                                        </p:tgtEl>
                                        <p:attrNameLst>
                                          <p:attrName>style.visibility</p:attrName>
                                        </p:attrNameLst>
                                      </p:cBhvr>
                                      <p:to>
                                        <p:strVal val="visible"/>
                                      </p:to>
                                    </p:set>
                                    <p:anim calcmode="lin" valueType="num">
                                      <p:cBhvr>
                                        <p:cTn id="97" dur="500" fill="hold"/>
                                        <p:tgtEl>
                                          <p:spTgt spid="168"/>
                                        </p:tgtEl>
                                        <p:attrNameLst>
                                          <p:attrName>ppt_x</p:attrName>
                                        </p:attrNameLst>
                                      </p:cBhvr>
                                      <p:tavLst>
                                        <p:tav tm="0">
                                          <p:val>
                                            <p:strVal val="0-#ppt_w/2"/>
                                          </p:val>
                                        </p:tav>
                                        <p:tav tm="100000">
                                          <p:val>
                                            <p:strVal val="#ppt_x"/>
                                          </p:val>
                                        </p:tav>
                                      </p:tavLst>
                                    </p:anim>
                                    <p:anim calcmode="lin" valueType="num">
                                      <p:cBhvr>
                                        <p:cTn id="98" dur="500" fill="hold"/>
                                        <p:tgtEl>
                                          <p:spTgt spid="168"/>
                                        </p:tgtEl>
                                        <p:attrNameLst>
                                          <p:attrName>ppt_y</p:attrName>
                                        </p:attrNameLst>
                                      </p:cBhvr>
                                      <p:tavLst>
                                        <p:tav tm="0">
                                          <p:val>
                                            <p:strVal val="#ppt_y"/>
                                          </p:val>
                                        </p:tav>
                                        <p:tav tm="100000">
                                          <p:val>
                                            <p:strVal val="#ppt_y"/>
                                          </p:val>
                                        </p:tav>
                                      </p:tavLst>
                                    </p:anim>
                                  </p:childTnLst>
                                </p:cTn>
                              </p:par>
                            </p:childTnLst>
                          </p:cTn>
                        </p:par>
                        <p:par>
                          <p:cTn id="99" fill="hold">
                            <p:stCondLst>
                              <p:cond delay="9500"/>
                            </p:stCondLst>
                            <p:childTnLst>
                              <p:par>
                                <p:cTn id="100" presetID="2" presetClass="entr" presetSubtype="8" fill="hold" grpId="0" nodeType="afterEffect">
                                  <p:stCondLst>
                                    <p:cond delay="0"/>
                                  </p:stCondLst>
                                  <p:iterate>
                                    <p:tmAbs val="0"/>
                                  </p:iterate>
                                  <p:childTnLst>
                                    <p:set>
                                      <p:cBhvr>
                                        <p:cTn id="101" fill="hold"/>
                                        <p:tgtEl>
                                          <p:spTgt spid="171"/>
                                        </p:tgtEl>
                                        <p:attrNameLst>
                                          <p:attrName>style.visibility</p:attrName>
                                        </p:attrNameLst>
                                      </p:cBhvr>
                                      <p:to>
                                        <p:strVal val="visible"/>
                                      </p:to>
                                    </p:set>
                                    <p:anim calcmode="lin" valueType="num">
                                      <p:cBhvr>
                                        <p:cTn id="102" dur="500" fill="hold"/>
                                        <p:tgtEl>
                                          <p:spTgt spid="171"/>
                                        </p:tgtEl>
                                        <p:attrNameLst>
                                          <p:attrName>ppt_x</p:attrName>
                                        </p:attrNameLst>
                                      </p:cBhvr>
                                      <p:tavLst>
                                        <p:tav tm="0">
                                          <p:val>
                                            <p:strVal val="0-#ppt_w/2"/>
                                          </p:val>
                                        </p:tav>
                                        <p:tav tm="100000">
                                          <p:val>
                                            <p:strVal val="#ppt_x"/>
                                          </p:val>
                                        </p:tav>
                                      </p:tavLst>
                                    </p:anim>
                                    <p:anim calcmode="lin" valueType="num">
                                      <p:cBhvr>
                                        <p:cTn id="103" dur="500" fill="hold"/>
                                        <p:tgtEl>
                                          <p:spTgt spid="171"/>
                                        </p:tgtEl>
                                        <p:attrNameLst>
                                          <p:attrName>ppt_y</p:attrName>
                                        </p:attrNameLst>
                                      </p:cBhvr>
                                      <p:tavLst>
                                        <p:tav tm="0">
                                          <p:val>
                                            <p:strVal val="#ppt_y"/>
                                          </p:val>
                                        </p:tav>
                                        <p:tav tm="100000">
                                          <p:val>
                                            <p:strVal val="#ppt_y"/>
                                          </p:val>
                                        </p:tav>
                                      </p:tavLst>
                                    </p:anim>
                                  </p:childTnLst>
                                </p:cTn>
                              </p:par>
                            </p:childTnLst>
                          </p:cTn>
                        </p:par>
                        <p:par>
                          <p:cTn id="104" fill="hold">
                            <p:stCondLst>
                              <p:cond delay="10000"/>
                            </p:stCondLst>
                            <p:childTnLst>
                              <p:par>
                                <p:cTn id="105" presetID="2" presetClass="entr" presetSubtype="8" fill="hold" grpId="0" nodeType="afterEffect">
                                  <p:stCondLst>
                                    <p:cond delay="0"/>
                                  </p:stCondLst>
                                  <p:iterate>
                                    <p:tmAbs val="0"/>
                                  </p:iterate>
                                  <p:childTnLst>
                                    <p:set>
                                      <p:cBhvr>
                                        <p:cTn id="106" fill="hold"/>
                                        <p:tgtEl>
                                          <p:spTgt spid="321"/>
                                        </p:tgtEl>
                                        <p:attrNameLst>
                                          <p:attrName>style.visibility</p:attrName>
                                        </p:attrNameLst>
                                      </p:cBhvr>
                                      <p:to>
                                        <p:strVal val="visible"/>
                                      </p:to>
                                    </p:set>
                                    <p:anim calcmode="lin" valueType="num">
                                      <p:cBhvr>
                                        <p:cTn id="107" dur="500" fill="hold"/>
                                        <p:tgtEl>
                                          <p:spTgt spid="321"/>
                                        </p:tgtEl>
                                        <p:attrNameLst>
                                          <p:attrName>ppt_x</p:attrName>
                                        </p:attrNameLst>
                                      </p:cBhvr>
                                      <p:tavLst>
                                        <p:tav tm="0">
                                          <p:val>
                                            <p:strVal val="0-#ppt_w/2"/>
                                          </p:val>
                                        </p:tav>
                                        <p:tav tm="100000">
                                          <p:val>
                                            <p:strVal val="#ppt_x"/>
                                          </p:val>
                                        </p:tav>
                                      </p:tavLst>
                                    </p:anim>
                                    <p:anim calcmode="lin" valueType="num">
                                      <p:cBhvr>
                                        <p:cTn id="108" dur="500" fill="hold"/>
                                        <p:tgtEl>
                                          <p:spTgt spid="321"/>
                                        </p:tgtEl>
                                        <p:attrNameLst>
                                          <p:attrName>ppt_y</p:attrName>
                                        </p:attrNameLst>
                                      </p:cBhvr>
                                      <p:tavLst>
                                        <p:tav tm="0">
                                          <p:val>
                                            <p:strVal val="#ppt_y"/>
                                          </p:val>
                                        </p:tav>
                                        <p:tav tm="100000">
                                          <p:val>
                                            <p:strVal val="#ppt_y"/>
                                          </p:val>
                                        </p:tav>
                                      </p:tavLst>
                                    </p:anim>
                                  </p:childTnLst>
                                </p:cTn>
                              </p:par>
                            </p:childTnLst>
                          </p:cTn>
                        </p:par>
                        <p:par>
                          <p:cTn id="109" fill="hold">
                            <p:stCondLst>
                              <p:cond delay="10500"/>
                            </p:stCondLst>
                            <p:childTnLst>
                              <p:par>
                                <p:cTn id="110" presetID="2" presetClass="entr" presetSubtype="8" fill="hold" grpId="0" nodeType="afterEffect">
                                  <p:stCondLst>
                                    <p:cond delay="0"/>
                                  </p:stCondLst>
                                  <p:iterate>
                                    <p:tmAbs val="0"/>
                                  </p:iterate>
                                  <p:childTnLst>
                                    <p:set>
                                      <p:cBhvr>
                                        <p:cTn id="111" fill="hold"/>
                                        <p:tgtEl>
                                          <p:spTgt spid="322"/>
                                        </p:tgtEl>
                                        <p:attrNameLst>
                                          <p:attrName>style.visibility</p:attrName>
                                        </p:attrNameLst>
                                      </p:cBhvr>
                                      <p:to>
                                        <p:strVal val="visible"/>
                                      </p:to>
                                    </p:set>
                                    <p:anim calcmode="lin" valueType="num">
                                      <p:cBhvr>
                                        <p:cTn id="112" dur="500" fill="hold"/>
                                        <p:tgtEl>
                                          <p:spTgt spid="322"/>
                                        </p:tgtEl>
                                        <p:attrNameLst>
                                          <p:attrName>ppt_x</p:attrName>
                                        </p:attrNameLst>
                                      </p:cBhvr>
                                      <p:tavLst>
                                        <p:tav tm="0">
                                          <p:val>
                                            <p:strVal val="0-#ppt_w/2"/>
                                          </p:val>
                                        </p:tav>
                                        <p:tav tm="100000">
                                          <p:val>
                                            <p:strVal val="#ppt_x"/>
                                          </p:val>
                                        </p:tav>
                                      </p:tavLst>
                                    </p:anim>
                                    <p:anim calcmode="lin" valueType="num">
                                      <p:cBhvr>
                                        <p:cTn id="113" dur="500" fill="hold"/>
                                        <p:tgtEl>
                                          <p:spTgt spid="322"/>
                                        </p:tgtEl>
                                        <p:attrNameLst>
                                          <p:attrName>ppt_y</p:attrName>
                                        </p:attrNameLst>
                                      </p:cBhvr>
                                      <p:tavLst>
                                        <p:tav tm="0">
                                          <p:val>
                                            <p:strVal val="#ppt_y"/>
                                          </p:val>
                                        </p:tav>
                                        <p:tav tm="100000">
                                          <p:val>
                                            <p:strVal val="#ppt_y"/>
                                          </p:val>
                                        </p:tav>
                                      </p:tavLst>
                                    </p:anim>
                                  </p:childTnLst>
                                </p:cTn>
                              </p:par>
                            </p:childTnLst>
                          </p:cTn>
                        </p:par>
                        <p:par>
                          <p:cTn id="114" fill="hold">
                            <p:stCondLst>
                              <p:cond delay="11000"/>
                            </p:stCondLst>
                            <p:childTnLst>
                              <p:par>
                                <p:cTn id="115" presetID="2" presetClass="entr" presetSubtype="8" fill="hold" grpId="0" nodeType="afterEffect">
                                  <p:stCondLst>
                                    <p:cond delay="0"/>
                                  </p:stCondLst>
                                  <p:iterate>
                                    <p:tmAbs val="0"/>
                                  </p:iterate>
                                  <p:childTnLst>
                                    <p:set>
                                      <p:cBhvr>
                                        <p:cTn id="116" fill="hold"/>
                                        <p:tgtEl>
                                          <p:spTgt spid="336"/>
                                        </p:tgtEl>
                                        <p:attrNameLst>
                                          <p:attrName>style.visibility</p:attrName>
                                        </p:attrNameLst>
                                      </p:cBhvr>
                                      <p:to>
                                        <p:strVal val="visible"/>
                                      </p:to>
                                    </p:set>
                                    <p:anim calcmode="lin" valueType="num">
                                      <p:cBhvr>
                                        <p:cTn id="117" dur="500" fill="hold"/>
                                        <p:tgtEl>
                                          <p:spTgt spid="336"/>
                                        </p:tgtEl>
                                        <p:attrNameLst>
                                          <p:attrName>ppt_x</p:attrName>
                                        </p:attrNameLst>
                                      </p:cBhvr>
                                      <p:tavLst>
                                        <p:tav tm="0">
                                          <p:val>
                                            <p:strVal val="0-#ppt_w/2"/>
                                          </p:val>
                                        </p:tav>
                                        <p:tav tm="100000">
                                          <p:val>
                                            <p:strVal val="#ppt_x"/>
                                          </p:val>
                                        </p:tav>
                                      </p:tavLst>
                                    </p:anim>
                                    <p:anim calcmode="lin" valueType="num">
                                      <p:cBhvr>
                                        <p:cTn id="118" dur="500" fill="hold"/>
                                        <p:tgtEl>
                                          <p:spTgt spid="336"/>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grpId="0" nodeType="clickEffect">
                                  <p:stCondLst>
                                    <p:cond delay="0"/>
                                  </p:stCondLst>
                                  <p:iterate>
                                    <p:tmAbs val="0"/>
                                  </p:iterate>
                                  <p:childTnLst>
                                    <p:set>
                                      <p:cBhvr>
                                        <p:cTn id="122" fill="hold"/>
                                        <p:tgtEl>
                                          <p:spTgt spid="172"/>
                                        </p:tgtEl>
                                        <p:attrNameLst>
                                          <p:attrName>style.visibility</p:attrName>
                                        </p:attrNameLst>
                                      </p:cBhvr>
                                      <p:to>
                                        <p:strVal val="visible"/>
                                      </p:to>
                                    </p:set>
                                    <p:anim calcmode="lin" valueType="num">
                                      <p:cBhvr>
                                        <p:cTn id="123" dur="500" fill="hold"/>
                                        <p:tgtEl>
                                          <p:spTgt spid="172"/>
                                        </p:tgtEl>
                                        <p:attrNameLst>
                                          <p:attrName>ppt_x</p:attrName>
                                        </p:attrNameLst>
                                      </p:cBhvr>
                                      <p:tavLst>
                                        <p:tav tm="0">
                                          <p:val>
                                            <p:strVal val="0-#ppt_w/2"/>
                                          </p:val>
                                        </p:tav>
                                        <p:tav tm="100000">
                                          <p:val>
                                            <p:strVal val="#ppt_x"/>
                                          </p:val>
                                        </p:tav>
                                      </p:tavLst>
                                    </p:anim>
                                    <p:anim calcmode="lin" valueType="num">
                                      <p:cBhvr>
                                        <p:cTn id="124" dur="500" fill="hold"/>
                                        <p:tgtEl>
                                          <p:spTgt spid="172"/>
                                        </p:tgtEl>
                                        <p:attrNameLst>
                                          <p:attrName>ppt_y</p:attrName>
                                        </p:attrNameLst>
                                      </p:cBhvr>
                                      <p:tavLst>
                                        <p:tav tm="0">
                                          <p:val>
                                            <p:strVal val="#ppt_y"/>
                                          </p:val>
                                        </p:tav>
                                        <p:tav tm="100000">
                                          <p:val>
                                            <p:strVal val="#ppt_y"/>
                                          </p:val>
                                        </p:tav>
                                      </p:tavLst>
                                    </p:anim>
                                  </p:childTnLst>
                                </p:cTn>
                              </p:par>
                            </p:childTnLst>
                          </p:cTn>
                        </p:par>
                        <p:par>
                          <p:cTn id="125" fill="hold">
                            <p:stCondLst>
                              <p:cond delay="500"/>
                            </p:stCondLst>
                            <p:childTnLst>
                              <p:par>
                                <p:cTn id="126" presetID="2" presetClass="entr" presetSubtype="8" fill="hold" grpId="0" nodeType="afterEffect">
                                  <p:stCondLst>
                                    <p:cond delay="0"/>
                                  </p:stCondLst>
                                  <p:iterate>
                                    <p:tmAbs val="0"/>
                                  </p:iterate>
                                  <p:childTnLst>
                                    <p:set>
                                      <p:cBhvr>
                                        <p:cTn id="127" fill="hold"/>
                                        <p:tgtEl>
                                          <p:spTgt spid="175"/>
                                        </p:tgtEl>
                                        <p:attrNameLst>
                                          <p:attrName>style.visibility</p:attrName>
                                        </p:attrNameLst>
                                      </p:cBhvr>
                                      <p:to>
                                        <p:strVal val="visible"/>
                                      </p:to>
                                    </p:set>
                                    <p:anim calcmode="lin" valueType="num">
                                      <p:cBhvr>
                                        <p:cTn id="128" dur="500" fill="hold"/>
                                        <p:tgtEl>
                                          <p:spTgt spid="175"/>
                                        </p:tgtEl>
                                        <p:attrNameLst>
                                          <p:attrName>ppt_x</p:attrName>
                                        </p:attrNameLst>
                                      </p:cBhvr>
                                      <p:tavLst>
                                        <p:tav tm="0">
                                          <p:val>
                                            <p:strVal val="0-#ppt_w/2"/>
                                          </p:val>
                                        </p:tav>
                                        <p:tav tm="100000">
                                          <p:val>
                                            <p:strVal val="#ppt_x"/>
                                          </p:val>
                                        </p:tav>
                                      </p:tavLst>
                                    </p:anim>
                                    <p:anim calcmode="lin" valueType="num">
                                      <p:cBhvr>
                                        <p:cTn id="129" dur="500" fill="hold"/>
                                        <p:tgtEl>
                                          <p:spTgt spid="175"/>
                                        </p:tgtEl>
                                        <p:attrNameLst>
                                          <p:attrName>ppt_y</p:attrName>
                                        </p:attrNameLst>
                                      </p:cBhvr>
                                      <p:tavLst>
                                        <p:tav tm="0">
                                          <p:val>
                                            <p:strVal val="#ppt_y"/>
                                          </p:val>
                                        </p:tav>
                                        <p:tav tm="100000">
                                          <p:val>
                                            <p:strVal val="#ppt_y"/>
                                          </p:val>
                                        </p:tav>
                                      </p:tavLst>
                                    </p:anim>
                                  </p:childTnLst>
                                </p:cTn>
                              </p:par>
                            </p:childTnLst>
                          </p:cTn>
                        </p:par>
                        <p:par>
                          <p:cTn id="130" fill="hold">
                            <p:stCondLst>
                              <p:cond delay="1000"/>
                            </p:stCondLst>
                            <p:childTnLst>
                              <p:par>
                                <p:cTn id="131" presetID="2" presetClass="entr" presetSubtype="8" fill="hold" grpId="0" nodeType="afterEffect">
                                  <p:stCondLst>
                                    <p:cond delay="0"/>
                                  </p:stCondLst>
                                  <p:iterate>
                                    <p:tmAbs val="0"/>
                                  </p:iterate>
                                  <p:childTnLst>
                                    <p:set>
                                      <p:cBhvr>
                                        <p:cTn id="132" fill="hold"/>
                                        <p:tgtEl>
                                          <p:spTgt spid="178"/>
                                        </p:tgtEl>
                                        <p:attrNameLst>
                                          <p:attrName>style.visibility</p:attrName>
                                        </p:attrNameLst>
                                      </p:cBhvr>
                                      <p:to>
                                        <p:strVal val="visible"/>
                                      </p:to>
                                    </p:set>
                                    <p:anim calcmode="lin" valueType="num">
                                      <p:cBhvr>
                                        <p:cTn id="133" dur="500" fill="hold"/>
                                        <p:tgtEl>
                                          <p:spTgt spid="178"/>
                                        </p:tgtEl>
                                        <p:attrNameLst>
                                          <p:attrName>ppt_x</p:attrName>
                                        </p:attrNameLst>
                                      </p:cBhvr>
                                      <p:tavLst>
                                        <p:tav tm="0">
                                          <p:val>
                                            <p:strVal val="0-#ppt_w/2"/>
                                          </p:val>
                                        </p:tav>
                                        <p:tav tm="100000">
                                          <p:val>
                                            <p:strVal val="#ppt_x"/>
                                          </p:val>
                                        </p:tav>
                                      </p:tavLst>
                                    </p:anim>
                                    <p:anim calcmode="lin" valueType="num">
                                      <p:cBhvr>
                                        <p:cTn id="134" dur="500" fill="hold"/>
                                        <p:tgtEl>
                                          <p:spTgt spid="178"/>
                                        </p:tgtEl>
                                        <p:attrNameLst>
                                          <p:attrName>ppt_y</p:attrName>
                                        </p:attrNameLst>
                                      </p:cBhvr>
                                      <p:tavLst>
                                        <p:tav tm="0">
                                          <p:val>
                                            <p:strVal val="#ppt_y"/>
                                          </p:val>
                                        </p:tav>
                                        <p:tav tm="100000">
                                          <p:val>
                                            <p:strVal val="#ppt_y"/>
                                          </p:val>
                                        </p:tav>
                                      </p:tavLst>
                                    </p:anim>
                                  </p:childTnLst>
                                </p:cTn>
                              </p:par>
                            </p:childTnLst>
                          </p:cTn>
                        </p:par>
                        <p:par>
                          <p:cTn id="135" fill="hold">
                            <p:stCondLst>
                              <p:cond delay="1500"/>
                            </p:stCondLst>
                            <p:childTnLst>
                              <p:par>
                                <p:cTn id="136" presetID="2" presetClass="entr" presetSubtype="8" fill="hold" grpId="0" nodeType="afterEffect">
                                  <p:stCondLst>
                                    <p:cond delay="0"/>
                                  </p:stCondLst>
                                  <p:iterate>
                                    <p:tmAbs val="0"/>
                                  </p:iterate>
                                  <p:childTnLst>
                                    <p:set>
                                      <p:cBhvr>
                                        <p:cTn id="137" fill="hold"/>
                                        <p:tgtEl>
                                          <p:spTgt spid="181"/>
                                        </p:tgtEl>
                                        <p:attrNameLst>
                                          <p:attrName>style.visibility</p:attrName>
                                        </p:attrNameLst>
                                      </p:cBhvr>
                                      <p:to>
                                        <p:strVal val="visible"/>
                                      </p:to>
                                    </p:set>
                                    <p:anim calcmode="lin" valueType="num">
                                      <p:cBhvr>
                                        <p:cTn id="138" dur="500" fill="hold"/>
                                        <p:tgtEl>
                                          <p:spTgt spid="181"/>
                                        </p:tgtEl>
                                        <p:attrNameLst>
                                          <p:attrName>ppt_x</p:attrName>
                                        </p:attrNameLst>
                                      </p:cBhvr>
                                      <p:tavLst>
                                        <p:tav tm="0">
                                          <p:val>
                                            <p:strVal val="0-#ppt_w/2"/>
                                          </p:val>
                                        </p:tav>
                                        <p:tav tm="100000">
                                          <p:val>
                                            <p:strVal val="#ppt_x"/>
                                          </p:val>
                                        </p:tav>
                                      </p:tavLst>
                                    </p:anim>
                                    <p:anim calcmode="lin" valueType="num">
                                      <p:cBhvr>
                                        <p:cTn id="139" dur="500" fill="hold"/>
                                        <p:tgtEl>
                                          <p:spTgt spid="181"/>
                                        </p:tgtEl>
                                        <p:attrNameLst>
                                          <p:attrName>ppt_y</p:attrName>
                                        </p:attrNameLst>
                                      </p:cBhvr>
                                      <p:tavLst>
                                        <p:tav tm="0">
                                          <p:val>
                                            <p:strVal val="#ppt_y"/>
                                          </p:val>
                                        </p:tav>
                                        <p:tav tm="100000">
                                          <p:val>
                                            <p:strVal val="#ppt_y"/>
                                          </p:val>
                                        </p:tav>
                                      </p:tavLst>
                                    </p:anim>
                                  </p:childTnLst>
                                </p:cTn>
                              </p:par>
                            </p:childTnLst>
                          </p:cTn>
                        </p:par>
                        <p:par>
                          <p:cTn id="140" fill="hold">
                            <p:stCondLst>
                              <p:cond delay="2000"/>
                            </p:stCondLst>
                            <p:childTnLst>
                              <p:par>
                                <p:cTn id="141" presetID="2" presetClass="entr" presetSubtype="8" fill="hold" grpId="0" nodeType="afterEffect">
                                  <p:stCondLst>
                                    <p:cond delay="0"/>
                                  </p:stCondLst>
                                  <p:iterate>
                                    <p:tmAbs val="0"/>
                                  </p:iterate>
                                  <p:childTnLst>
                                    <p:set>
                                      <p:cBhvr>
                                        <p:cTn id="142" fill="hold"/>
                                        <p:tgtEl>
                                          <p:spTgt spid="184"/>
                                        </p:tgtEl>
                                        <p:attrNameLst>
                                          <p:attrName>style.visibility</p:attrName>
                                        </p:attrNameLst>
                                      </p:cBhvr>
                                      <p:to>
                                        <p:strVal val="visible"/>
                                      </p:to>
                                    </p:set>
                                    <p:anim calcmode="lin" valueType="num">
                                      <p:cBhvr>
                                        <p:cTn id="143" dur="500" fill="hold"/>
                                        <p:tgtEl>
                                          <p:spTgt spid="184"/>
                                        </p:tgtEl>
                                        <p:attrNameLst>
                                          <p:attrName>ppt_x</p:attrName>
                                        </p:attrNameLst>
                                      </p:cBhvr>
                                      <p:tavLst>
                                        <p:tav tm="0">
                                          <p:val>
                                            <p:strVal val="0-#ppt_w/2"/>
                                          </p:val>
                                        </p:tav>
                                        <p:tav tm="100000">
                                          <p:val>
                                            <p:strVal val="#ppt_x"/>
                                          </p:val>
                                        </p:tav>
                                      </p:tavLst>
                                    </p:anim>
                                    <p:anim calcmode="lin" valueType="num">
                                      <p:cBhvr>
                                        <p:cTn id="144" dur="500" fill="hold"/>
                                        <p:tgtEl>
                                          <p:spTgt spid="184"/>
                                        </p:tgtEl>
                                        <p:attrNameLst>
                                          <p:attrName>ppt_y</p:attrName>
                                        </p:attrNameLst>
                                      </p:cBhvr>
                                      <p:tavLst>
                                        <p:tav tm="0">
                                          <p:val>
                                            <p:strVal val="#ppt_y"/>
                                          </p:val>
                                        </p:tav>
                                        <p:tav tm="100000">
                                          <p:val>
                                            <p:strVal val="#ppt_y"/>
                                          </p:val>
                                        </p:tav>
                                      </p:tavLst>
                                    </p:anim>
                                  </p:childTnLst>
                                </p:cTn>
                              </p:par>
                            </p:childTnLst>
                          </p:cTn>
                        </p:par>
                        <p:par>
                          <p:cTn id="145" fill="hold">
                            <p:stCondLst>
                              <p:cond delay="2500"/>
                            </p:stCondLst>
                            <p:childTnLst>
                              <p:par>
                                <p:cTn id="146" presetID="2" presetClass="entr" presetSubtype="8" fill="hold" grpId="0" nodeType="afterEffect">
                                  <p:stCondLst>
                                    <p:cond delay="0"/>
                                  </p:stCondLst>
                                  <p:iterate>
                                    <p:tmAbs val="0"/>
                                  </p:iterate>
                                  <p:childTnLst>
                                    <p:set>
                                      <p:cBhvr>
                                        <p:cTn id="147" fill="hold"/>
                                        <p:tgtEl>
                                          <p:spTgt spid="187"/>
                                        </p:tgtEl>
                                        <p:attrNameLst>
                                          <p:attrName>style.visibility</p:attrName>
                                        </p:attrNameLst>
                                      </p:cBhvr>
                                      <p:to>
                                        <p:strVal val="visible"/>
                                      </p:to>
                                    </p:set>
                                    <p:anim calcmode="lin" valueType="num">
                                      <p:cBhvr>
                                        <p:cTn id="148" dur="500" fill="hold"/>
                                        <p:tgtEl>
                                          <p:spTgt spid="187"/>
                                        </p:tgtEl>
                                        <p:attrNameLst>
                                          <p:attrName>ppt_x</p:attrName>
                                        </p:attrNameLst>
                                      </p:cBhvr>
                                      <p:tavLst>
                                        <p:tav tm="0">
                                          <p:val>
                                            <p:strVal val="0-#ppt_w/2"/>
                                          </p:val>
                                        </p:tav>
                                        <p:tav tm="100000">
                                          <p:val>
                                            <p:strVal val="#ppt_x"/>
                                          </p:val>
                                        </p:tav>
                                      </p:tavLst>
                                    </p:anim>
                                    <p:anim calcmode="lin" valueType="num">
                                      <p:cBhvr>
                                        <p:cTn id="149" dur="500" fill="hold"/>
                                        <p:tgtEl>
                                          <p:spTgt spid="187"/>
                                        </p:tgtEl>
                                        <p:attrNameLst>
                                          <p:attrName>ppt_y</p:attrName>
                                        </p:attrNameLst>
                                      </p:cBhvr>
                                      <p:tavLst>
                                        <p:tav tm="0">
                                          <p:val>
                                            <p:strVal val="#ppt_y"/>
                                          </p:val>
                                        </p:tav>
                                        <p:tav tm="100000">
                                          <p:val>
                                            <p:strVal val="#ppt_y"/>
                                          </p:val>
                                        </p:tav>
                                      </p:tavLst>
                                    </p:anim>
                                  </p:childTnLst>
                                </p:cTn>
                              </p:par>
                            </p:childTnLst>
                          </p:cTn>
                        </p:par>
                        <p:par>
                          <p:cTn id="150" fill="hold">
                            <p:stCondLst>
                              <p:cond delay="3000"/>
                            </p:stCondLst>
                            <p:childTnLst>
                              <p:par>
                                <p:cTn id="151" presetID="2" presetClass="entr" presetSubtype="8" fill="hold" grpId="0" nodeType="afterEffect">
                                  <p:stCondLst>
                                    <p:cond delay="0"/>
                                  </p:stCondLst>
                                  <p:iterate>
                                    <p:tmAbs val="0"/>
                                  </p:iterate>
                                  <p:childTnLst>
                                    <p:set>
                                      <p:cBhvr>
                                        <p:cTn id="152" fill="hold"/>
                                        <p:tgtEl>
                                          <p:spTgt spid="190"/>
                                        </p:tgtEl>
                                        <p:attrNameLst>
                                          <p:attrName>style.visibility</p:attrName>
                                        </p:attrNameLst>
                                      </p:cBhvr>
                                      <p:to>
                                        <p:strVal val="visible"/>
                                      </p:to>
                                    </p:set>
                                    <p:anim calcmode="lin" valueType="num">
                                      <p:cBhvr>
                                        <p:cTn id="153" dur="500" fill="hold"/>
                                        <p:tgtEl>
                                          <p:spTgt spid="190"/>
                                        </p:tgtEl>
                                        <p:attrNameLst>
                                          <p:attrName>ppt_x</p:attrName>
                                        </p:attrNameLst>
                                      </p:cBhvr>
                                      <p:tavLst>
                                        <p:tav tm="0">
                                          <p:val>
                                            <p:strVal val="0-#ppt_w/2"/>
                                          </p:val>
                                        </p:tav>
                                        <p:tav tm="100000">
                                          <p:val>
                                            <p:strVal val="#ppt_x"/>
                                          </p:val>
                                        </p:tav>
                                      </p:tavLst>
                                    </p:anim>
                                    <p:anim calcmode="lin" valueType="num">
                                      <p:cBhvr>
                                        <p:cTn id="154" dur="500" fill="hold"/>
                                        <p:tgtEl>
                                          <p:spTgt spid="190"/>
                                        </p:tgtEl>
                                        <p:attrNameLst>
                                          <p:attrName>ppt_y</p:attrName>
                                        </p:attrNameLst>
                                      </p:cBhvr>
                                      <p:tavLst>
                                        <p:tav tm="0">
                                          <p:val>
                                            <p:strVal val="#ppt_y"/>
                                          </p:val>
                                        </p:tav>
                                        <p:tav tm="100000">
                                          <p:val>
                                            <p:strVal val="#ppt_y"/>
                                          </p:val>
                                        </p:tav>
                                      </p:tavLst>
                                    </p:anim>
                                  </p:childTnLst>
                                </p:cTn>
                              </p:par>
                            </p:childTnLst>
                          </p:cTn>
                        </p:par>
                        <p:par>
                          <p:cTn id="155" fill="hold">
                            <p:stCondLst>
                              <p:cond delay="3500"/>
                            </p:stCondLst>
                            <p:childTnLst>
                              <p:par>
                                <p:cTn id="156" presetID="2" presetClass="entr" presetSubtype="8" fill="hold" grpId="0" nodeType="afterEffect">
                                  <p:stCondLst>
                                    <p:cond delay="0"/>
                                  </p:stCondLst>
                                  <p:iterate>
                                    <p:tmAbs val="0"/>
                                  </p:iterate>
                                  <p:childTnLst>
                                    <p:set>
                                      <p:cBhvr>
                                        <p:cTn id="157" fill="hold"/>
                                        <p:tgtEl>
                                          <p:spTgt spid="193"/>
                                        </p:tgtEl>
                                        <p:attrNameLst>
                                          <p:attrName>style.visibility</p:attrName>
                                        </p:attrNameLst>
                                      </p:cBhvr>
                                      <p:to>
                                        <p:strVal val="visible"/>
                                      </p:to>
                                    </p:set>
                                    <p:anim calcmode="lin" valueType="num">
                                      <p:cBhvr>
                                        <p:cTn id="158" dur="500" fill="hold"/>
                                        <p:tgtEl>
                                          <p:spTgt spid="193"/>
                                        </p:tgtEl>
                                        <p:attrNameLst>
                                          <p:attrName>ppt_x</p:attrName>
                                        </p:attrNameLst>
                                      </p:cBhvr>
                                      <p:tavLst>
                                        <p:tav tm="0">
                                          <p:val>
                                            <p:strVal val="0-#ppt_w/2"/>
                                          </p:val>
                                        </p:tav>
                                        <p:tav tm="100000">
                                          <p:val>
                                            <p:strVal val="#ppt_x"/>
                                          </p:val>
                                        </p:tav>
                                      </p:tavLst>
                                    </p:anim>
                                    <p:anim calcmode="lin" valueType="num">
                                      <p:cBhvr>
                                        <p:cTn id="159" dur="500" fill="hold"/>
                                        <p:tgtEl>
                                          <p:spTgt spid="193"/>
                                        </p:tgtEl>
                                        <p:attrNameLst>
                                          <p:attrName>ppt_y</p:attrName>
                                        </p:attrNameLst>
                                      </p:cBhvr>
                                      <p:tavLst>
                                        <p:tav tm="0">
                                          <p:val>
                                            <p:strVal val="#ppt_y"/>
                                          </p:val>
                                        </p:tav>
                                        <p:tav tm="100000">
                                          <p:val>
                                            <p:strVal val="#ppt_y"/>
                                          </p:val>
                                        </p:tav>
                                      </p:tavLst>
                                    </p:anim>
                                  </p:childTnLst>
                                </p:cTn>
                              </p:par>
                            </p:childTnLst>
                          </p:cTn>
                        </p:par>
                        <p:par>
                          <p:cTn id="160" fill="hold">
                            <p:stCondLst>
                              <p:cond delay="4000"/>
                            </p:stCondLst>
                            <p:childTnLst>
                              <p:par>
                                <p:cTn id="161" presetID="2" presetClass="entr" presetSubtype="8" fill="hold" grpId="0" nodeType="afterEffect">
                                  <p:stCondLst>
                                    <p:cond delay="0"/>
                                  </p:stCondLst>
                                  <p:iterate>
                                    <p:tmAbs val="0"/>
                                  </p:iterate>
                                  <p:childTnLst>
                                    <p:set>
                                      <p:cBhvr>
                                        <p:cTn id="162" fill="hold"/>
                                        <p:tgtEl>
                                          <p:spTgt spid="196"/>
                                        </p:tgtEl>
                                        <p:attrNameLst>
                                          <p:attrName>style.visibility</p:attrName>
                                        </p:attrNameLst>
                                      </p:cBhvr>
                                      <p:to>
                                        <p:strVal val="visible"/>
                                      </p:to>
                                    </p:set>
                                    <p:anim calcmode="lin" valueType="num">
                                      <p:cBhvr>
                                        <p:cTn id="163" dur="500" fill="hold"/>
                                        <p:tgtEl>
                                          <p:spTgt spid="196"/>
                                        </p:tgtEl>
                                        <p:attrNameLst>
                                          <p:attrName>ppt_x</p:attrName>
                                        </p:attrNameLst>
                                      </p:cBhvr>
                                      <p:tavLst>
                                        <p:tav tm="0">
                                          <p:val>
                                            <p:strVal val="0-#ppt_w/2"/>
                                          </p:val>
                                        </p:tav>
                                        <p:tav tm="100000">
                                          <p:val>
                                            <p:strVal val="#ppt_x"/>
                                          </p:val>
                                        </p:tav>
                                      </p:tavLst>
                                    </p:anim>
                                    <p:anim calcmode="lin" valueType="num">
                                      <p:cBhvr>
                                        <p:cTn id="164" dur="500" fill="hold"/>
                                        <p:tgtEl>
                                          <p:spTgt spid="196"/>
                                        </p:tgtEl>
                                        <p:attrNameLst>
                                          <p:attrName>ppt_y</p:attrName>
                                        </p:attrNameLst>
                                      </p:cBhvr>
                                      <p:tavLst>
                                        <p:tav tm="0">
                                          <p:val>
                                            <p:strVal val="#ppt_y"/>
                                          </p:val>
                                        </p:tav>
                                        <p:tav tm="100000">
                                          <p:val>
                                            <p:strVal val="#ppt_y"/>
                                          </p:val>
                                        </p:tav>
                                      </p:tavLst>
                                    </p:anim>
                                  </p:childTnLst>
                                </p:cTn>
                              </p:par>
                            </p:childTnLst>
                          </p:cTn>
                        </p:par>
                        <p:par>
                          <p:cTn id="165" fill="hold">
                            <p:stCondLst>
                              <p:cond delay="4500"/>
                            </p:stCondLst>
                            <p:childTnLst>
                              <p:par>
                                <p:cTn id="166" presetID="2" presetClass="entr" presetSubtype="8" fill="hold" grpId="0" nodeType="afterEffect">
                                  <p:stCondLst>
                                    <p:cond delay="0"/>
                                  </p:stCondLst>
                                  <p:iterate>
                                    <p:tmAbs val="0"/>
                                  </p:iterate>
                                  <p:childTnLst>
                                    <p:set>
                                      <p:cBhvr>
                                        <p:cTn id="167" fill="hold"/>
                                        <p:tgtEl>
                                          <p:spTgt spid="199"/>
                                        </p:tgtEl>
                                        <p:attrNameLst>
                                          <p:attrName>style.visibility</p:attrName>
                                        </p:attrNameLst>
                                      </p:cBhvr>
                                      <p:to>
                                        <p:strVal val="visible"/>
                                      </p:to>
                                    </p:set>
                                    <p:anim calcmode="lin" valueType="num">
                                      <p:cBhvr>
                                        <p:cTn id="168" dur="500" fill="hold"/>
                                        <p:tgtEl>
                                          <p:spTgt spid="199"/>
                                        </p:tgtEl>
                                        <p:attrNameLst>
                                          <p:attrName>ppt_x</p:attrName>
                                        </p:attrNameLst>
                                      </p:cBhvr>
                                      <p:tavLst>
                                        <p:tav tm="0">
                                          <p:val>
                                            <p:strVal val="0-#ppt_w/2"/>
                                          </p:val>
                                        </p:tav>
                                        <p:tav tm="100000">
                                          <p:val>
                                            <p:strVal val="#ppt_x"/>
                                          </p:val>
                                        </p:tav>
                                      </p:tavLst>
                                    </p:anim>
                                    <p:anim calcmode="lin" valueType="num">
                                      <p:cBhvr>
                                        <p:cTn id="169" dur="500" fill="hold"/>
                                        <p:tgtEl>
                                          <p:spTgt spid="199"/>
                                        </p:tgtEl>
                                        <p:attrNameLst>
                                          <p:attrName>ppt_y</p:attrName>
                                        </p:attrNameLst>
                                      </p:cBhvr>
                                      <p:tavLst>
                                        <p:tav tm="0">
                                          <p:val>
                                            <p:strVal val="#ppt_y"/>
                                          </p:val>
                                        </p:tav>
                                        <p:tav tm="100000">
                                          <p:val>
                                            <p:strVal val="#ppt_y"/>
                                          </p:val>
                                        </p:tav>
                                      </p:tavLst>
                                    </p:anim>
                                  </p:childTnLst>
                                </p:cTn>
                              </p:par>
                            </p:childTnLst>
                          </p:cTn>
                        </p:par>
                        <p:par>
                          <p:cTn id="170" fill="hold">
                            <p:stCondLst>
                              <p:cond delay="5000"/>
                            </p:stCondLst>
                            <p:childTnLst>
                              <p:par>
                                <p:cTn id="171" presetID="2" presetClass="entr" presetSubtype="8" fill="hold" grpId="0" nodeType="afterEffect">
                                  <p:stCondLst>
                                    <p:cond delay="0"/>
                                  </p:stCondLst>
                                  <p:iterate>
                                    <p:tmAbs val="0"/>
                                  </p:iterate>
                                  <p:childTnLst>
                                    <p:set>
                                      <p:cBhvr>
                                        <p:cTn id="172" fill="hold"/>
                                        <p:tgtEl>
                                          <p:spTgt spid="202"/>
                                        </p:tgtEl>
                                        <p:attrNameLst>
                                          <p:attrName>style.visibility</p:attrName>
                                        </p:attrNameLst>
                                      </p:cBhvr>
                                      <p:to>
                                        <p:strVal val="visible"/>
                                      </p:to>
                                    </p:set>
                                    <p:anim calcmode="lin" valueType="num">
                                      <p:cBhvr>
                                        <p:cTn id="173" dur="500" fill="hold"/>
                                        <p:tgtEl>
                                          <p:spTgt spid="202"/>
                                        </p:tgtEl>
                                        <p:attrNameLst>
                                          <p:attrName>ppt_x</p:attrName>
                                        </p:attrNameLst>
                                      </p:cBhvr>
                                      <p:tavLst>
                                        <p:tav tm="0">
                                          <p:val>
                                            <p:strVal val="0-#ppt_w/2"/>
                                          </p:val>
                                        </p:tav>
                                        <p:tav tm="100000">
                                          <p:val>
                                            <p:strVal val="#ppt_x"/>
                                          </p:val>
                                        </p:tav>
                                      </p:tavLst>
                                    </p:anim>
                                    <p:anim calcmode="lin" valueType="num">
                                      <p:cBhvr>
                                        <p:cTn id="174" dur="500" fill="hold"/>
                                        <p:tgtEl>
                                          <p:spTgt spid="202"/>
                                        </p:tgtEl>
                                        <p:attrNameLst>
                                          <p:attrName>ppt_y</p:attrName>
                                        </p:attrNameLst>
                                      </p:cBhvr>
                                      <p:tavLst>
                                        <p:tav tm="0">
                                          <p:val>
                                            <p:strVal val="#ppt_y"/>
                                          </p:val>
                                        </p:tav>
                                        <p:tav tm="100000">
                                          <p:val>
                                            <p:strVal val="#ppt_y"/>
                                          </p:val>
                                        </p:tav>
                                      </p:tavLst>
                                    </p:anim>
                                  </p:childTnLst>
                                </p:cTn>
                              </p:par>
                            </p:childTnLst>
                          </p:cTn>
                        </p:par>
                        <p:par>
                          <p:cTn id="175" fill="hold">
                            <p:stCondLst>
                              <p:cond delay="5500"/>
                            </p:stCondLst>
                            <p:childTnLst>
                              <p:par>
                                <p:cTn id="176" presetID="2" presetClass="entr" presetSubtype="8" fill="hold" grpId="0" nodeType="afterEffect">
                                  <p:stCondLst>
                                    <p:cond delay="0"/>
                                  </p:stCondLst>
                                  <p:iterate>
                                    <p:tmAbs val="0"/>
                                  </p:iterate>
                                  <p:childTnLst>
                                    <p:set>
                                      <p:cBhvr>
                                        <p:cTn id="177" fill="hold"/>
                                        <p:tgtEl>
                                          <p:spTgt spid="205"/>
                                        </p:tgtEl>
                                        <p:attrNameLst>
                                          <p:attrName>style.visibility</p:attrName>
                                        </p:attrNameLst>
                                      </p:cBhvr>
                                      <p:to>
                                        <p:strVal val="visible"/>
                                      </p:to>
                                    </p:set>
                                    <p:anim calcmode="lin" valueType="num">
                                      <p:cBhvr>
                                        <p:cTn id="178" dur="500" fill="hold"/>
                                        <p:tgtEl>
                                          <p:spTgt spid="205"/>
                                        </p:tgtEl>
                                        <p:attrNameLst>
                                          <p:attrName>ppt_x</p:attrName>
                                        </p:attrNameLst>
                                      </p:cBhvr>
                                      <p:tavLst>
                                        <p:tav tm="0">
                                          <p:val>
                                            <p:strVal val="0-#ppt_w/2"/>
                                          </p:val>
                                        </p:tav>
                                        <p:tav tm="100000">
                                          <p:val>
                                            <p:strVal val="#ppt_x"/>
                                          </p:val>
                                        </p:tav>
                                      </p:tavLst>
                                    </p:anim>
                                    <p:anim calcmode="lin" valueType="num">
                                      <p:cBhvr>
                                        <p:cTn id="179" dur="500" fill="hold"/>
                                        <p:tgtEl>
                                          <p:spTgt spid="205"/>
                                        </p:tgtEl>
                                        <p:attrNameLst>
                                          <p:attrName>ppt_y</p:attrName>
                                        </p:attrNameLst>
                                      </p:cBhvr>
                                      <p:tavLst>
                                        <p:tav tm="0">
                                          <p:val>
                                            <p:strVal val="#ppt_y"/>
                                          </p:val>
                                        </p:tav>
                                        <p:tav tm="100000">
                                          <p:val>
                                            <p:strVal val="#ppt_y"/>
                                          </p:val>
                                        </p:tav>
                                      </p:tavLst>
                                    </p:anim>
                                  </p:childTnLst>
                                </p:cTn>
                              </p:par>
                            </p:childTnLst>
                          </p:cTn>
                        </p:par>
                        <p:par>
                          <p:cTn id="180" fill="hold">
                            <p:stCondLst>
                              <p:cond delay="6000"/>
                            </p:stCondLst>
                            <p:childTnLst>
                              <p:par>
                                <p:cTn id="181" presetID="2" presetClass="entr" presetSubtype="8" fill="hold" grpId="0" nodeType="afterEffect">
                                  <p:stCondLst>
                                    <p:cond delay="0"/>
                                  </p:stCondLst>
                                  <p:iterate>
                                    <p:tmAbs val="0"/>
                                  </p:iterate>
                                  <p:childTnLst>
                                    <p:set>
                                      <p:cBhvr>
                                        <p:cTn id="182" fill="hold"/>
                                        <p:tgtEl>
                                          <p:spTgt spid="208"/>
                                        </p:tgtEl>
                                        <p:attrNameLst>
                                          <p:attrName>style.visibility</p:attrName>
                                        </p:attrNameLst>
                                      </p:cBhvr>
                                      <p:to>
                                        <p:strVal val="visible"/>
                                      </p:to>
                                    </p:set>
                                    <p:anim calcmode="lin" valueType="num">
                                      <p:cBhvr>
                                        <p:cTn id="183" dur="500" fill="hold"/>
                                        <p:tgtEl>
                                          <p:spTgt spid="208"/>
                                        </p:tgtEl>
                                        <p:attrNameLst>
                                          <p:attrName>ppt_x</p:attrName>
                                        </p:attrNameLst>
                                      </p:cBhvr>
                                      <p:tavLst>
                                        <p:tav tm="0">
                                          <p:val>
                                            <p:strVal val="0-#ppt_w/2"/>
                                          </p:val>
                                        </p:tav>
                                        <p:tav tm="100000">
                                          <p:val>
                                            <p:strVal val="#ppt_x"/>
                                          </p:val>
                                        </p:tav>
                                      </p:tavLst>
                                    </p:anim>
                                    <p:anim calcmode="lin" valueType="num">
                                      <p:cBhvr>
                                        <p:cTn id="184" dur="500" fill="hold"/>
                                        <p:tgtEl>
                                          <p:spTgt spid="208"/>
                                        </p:tgtEl>
                                        <p:attrNameLst>
                                          <p:attrName>ppt_y</p:attrName>
                                        </p:attrNameLst>
                                      </p:cBhvr>
                                      <p:tavLst>
                                        <p:tav tm="0">
                                          <p:val>
                                            <p:strVal val="#ppt_y"/>
                                          </p:val>
                                        </p:tav>
                                        <p:tav tm="100000">
                                          <p:val>
                                            <p:strVal val="#ppt_y"/>
                                          </p:val>
                                        </p:tav>
                                      </p:tavLst>
                                    </p:anim>
                                  </p:childTnLst>
                                </p:cTn>
                              </p:par>
                            </p:childTnLst>
                          </p:cTn>
                        </p:par>
                        <p:par>
                          <p:cTn id="185" fill="hold">
                            <p:stCondLst>
                              <p:cond delay="6500"/>
                            </p:stCondLst>
                            <p:childTnLst>
                              <p:par>
                                <p:cTn id="186" presetID="2" presetClass="entr" presetSubtype="8" fill="hold" grpId="0" nodeType="afterEffect">
                                  <p:stCondLst>
                                    <p:cond delay="0"/>
                                  </p:stCondLst>
                                  <p:iterate>
                                    <p:tmAbs val="0"/>
                                  </p:iterate>
                                  <p:childTnLst>
                                    <p:set>
                                      <p:cBhvr>
                                        <p:cTn id="187" fill="hold"/>
                                        <p:tgtEl>
                                          <p:spTgt spid="211"/>
                                        </p:tgtEl>
                                        <p:attrNameLst>
                                          <p:attrName>style.visibility</p:attrName>
                                        </p:attrNameLst>
                                      </p:cBhvr>
                                      <p:to>
                                        <p:strVal val="visible"/>
                                      </p:to>
                                    </p:set>
                                    <p:anim calcmode="lin" valueType="num">
                                      <p:cBhvr>
                                        <p:cTn id="188" dur="500" fill="hold"/>
                                        <p:tgtEl>
                                          <p:spTgt spid="211"/>
                                        </p:tgtEl>
                                        <p:attrNameLst>
                                          <p:attrName>ppt_x</p:attrName>
                                        </p:attrNameLst>
                                      </p:cBhvr>
                                      <p:tavLst>
                                        <p:tav tm="0">
                                          <p:val>
                                            <p:strVal val="0-#ppt_w/2"/>
                                          </p:val>
                                        </p:tav>
                                        <p:tav tm="100000">
                                          <p:val>
                                            <p:strVal val="#ppt_x"/>
                                          </p:val>
                                        </p:tav>
                                      </p:tavLst>
                                    </p:anim>
                                    <p:anim calcmode="lin" valueType="num">
                                      <p:cBhvr>
                                        <p:cTn id="189" dur="500" fill="hold"/>
                                        <p:tgtEl>
                                          <p:spTgt spid="211"/>
                                        </p:tgtEl>
                                        <p:attrNameLst>
                                          <p:attrName>ppt_y</p:attrName>
                                        </p:attrNameLst>
                                      </p:cBhvr>
                                      <p:tavLst>
                                        <p:tav tm="0">
                                          <p:val>
                                            <p:strVal val="#ppt_y"/>
                                          </p:val>
                                        </p:tav>
                                        <p:tav tm="100000">
                                          <p:val>
                                            <p:strVal val="#ppt_y"/>
                                          </p:val>
                                        </p:tav>
                                      </p:tavLst>
                                    </p:anim>
                                  </p:childTnLst>
                                </p:cTn>
                              </p:par>
                            </p:childTnLst>
                          </p:cTn>
                        </p:par>
                        <p:par>
                          <p:cTn id="190" fill="hold">
                            <p:stCondLst>
                              <p:cond delay="7000"/>
                            </p:stCondLst>
                            <p:childTnLst>
                              <p:par>
                                <p:cTn id="191" presetID="2" presetClass="entr" presetSubtype="8" fill="hold" grpId="0" nodeType="afterEffect">
                                  <p:stCondLst>
                                    <p:cond delay="0"/>
                                  </p:stCondLst>
                                  <p:iterate>
                                    <p:tmAbs val="0"/>
                                  </p:iterate>
                                  <p:childTnLst>
                                    <p:set>
                                      <p:cBhvr>
                                        <p:cTn id="192" fill="hold"/>
                                        <p:tgtEl>
                                          <p:spTgt spid="214"/>
                                        </p:tgtEl>
                                        <p:attrNameLst>
                                          <p:attrName>style.visibility</p:attrName>
                                        </p:attrNameLst>
                                      </p:cBhvr>
                                      <p:to>
                                        <p:strVal val="visible"/>
                                      </p:to>
                                    </p:set>
                                    <p:anim calcmode="lin" valueType="num">
                                      <p:cBhvr>
                                        <p:cTn id="193" dur="500" fill="hold"/>
                                        <p:tgtEl>
                                          <p:spTgt spid="214"/>
                                        </p:tgtEl>
                                        <p:attrNameLst>
                                          <p:attrName>ppt_x</p:attrName>
                                        </p:attrNameLst>
                                      </p:cBhvr>
                                      <p:tavLst>
                                        <p:tav tm="0">
                                          <p:val>
                                            <p:strVal val="0-#ppt_w/2"/>
                                          </p:val>
                                        </p:tav>
                                        <p:tav tm="100000">
                                          <p:val>
                                            <p:strVal val="#ppt_x"/>
                                          </p:val>
                                        </p:tav>
                                      </p:tavLst>
                                    </p:anim>
                                    <p:anim calcmode="lin" valueType="num">
                                      <p:cBhvr>
                                        <p:cTn id="194" dur="500" fill="hold"/>
                                        <p:tgtEl>
                                          <p:spTgt spid="214"/>
                                        </p:tgtEl>
                                        <p:attrNameLst>
                                          <p:attrName>ppt_y</p:attrName>
                                        </p:attrNameLst>
                                      </p:cBhvr>
                                      <p:tavLst>
                                        <p:tav tm="0">
                                          <p:val>
                                            <p:strVal val="#ppt_y"/>
                                          </p:val>
                                        </p:tav>
                                        <p:tav tm="100000">
                                          <p:val>
                                            <p:strVal val="#ppt_y"/>
                                          </p:val>
                                        </p:tav>
                                      </p:tavLst>
                                    </p:anim>
                                  </p:childTnLst>
                                </p:cTn>
                              </p:par>
                            </p:childTnLst>
                          </p:cTn>
                        </p:par>
                        <p:par>
                          <p:cTn id="195" fill="hold">
                            <p:stCondLst>
                              <p:cond delay="7500"/>
                            </p:stCondLst>
                            <p:childTnLst>
                              <p:par>
                                <p:cTn id="196" presetID="2" presetClass="entr" presetSubtype="8" fill="hold" grpId="0" nodeType="afterEffect">
                                  <p:stCondLst>
                                    <p:cond delay="0"/>
                                  </p:stCondLst>
                                  <p:iterate>
                                    <p:tmAbs val="0"/>
                                  </p:iterate>
                                  <p:childTnLst>
                                    <p:set>
                                      <p:cBhvr>
                                        <p:cTn id="197" fill="hold"/>
                                        <p:tgtEl>
                                          <p:spTgt spid="217"/>
                                        </p:tgtEl>
                                        <p:attrNameLst>
                                          <p:attrName>style.visibility</p:attrName>
                                        </p:attrNameLst>
                                      </p:cBhvr>
                                      <p:to>
                                        <p:strVal val="visible"/>
                                      </p:to>
                                    </p:set>
                                    <p:anim calcmode="lin" valueType="num">
                                      <p:cBhvr>
                                        <p:cTn id="198" dur="500" fill="hold"/>
                                        <p:tgtEl>
                                          <p:spTgt spid="217"/>
                                        </p:tgtEl>
                                        <p:attrNameLst>
                                          <p:attrName>ppt_x</p:attrName>
                                        </p:attrNameLst>
                                      </p:cBhvr>
                                      <p:tavLst>
                                        <p:tav tm="0">
                                          <p:val>
                                            <p:strVal val="0-#ppt_w/2"/>
                                          </p:val>
                                        </p:tav>
                                        <p:tav tm="100000">
                                          <p:val>
                                            <p:strVal val="#ppt_x"/>
                                          </p:val>
                                        </p:tav>
                                      </p:tavLst>
                                    </p:anim>
                                    <p:anim calcmode="lin" valueType="num">
                                      <p:cBhvr>
                                        <p:cTn id="199" dur="500" fill="hold"/>
                                        <p:tgtEl>
                                          <p:spTgt spid="217"/>
                                        </p:tgtEl>
                                        <p:attrNameLst>
                                          <p:attrName>ppt_y</p:attrName>
                                        </p:attrNameLst>
                                      </p:cBhvr>
                                      <p:tavLst>
                                        <p:tav tm="0">
                                          <p:val>
                                            <p:strVal val="#ppt_y"/>
                                          </p:val>
                                        </p:tav>
                                        <p:tav tm="100000">
                                          <p:val>
                                            <p:strVal val="#ppt_y"/>
                                          </p:val>
                                        </p:tav>
                                      </p:tavLst>
                                    </p:anim>
                                  </p:childTnLst>
                                </p:cTn>
                              </p:par>
                            </p:childTnLst>
                          </p:cTn>
                        </p:par>
                        <p:par>
                          <p:cTn id="200" fill="hold">
                            <p:stCondLst>
                              <p:cond delay="8000"/>
                            </p:stCondLst>
                            <p:childTnLst>
                              <p:par>
                                <p:cTn id="201" presetID="2" presetClass="entr" presetSubtype="8" fill="hold" grpId="0" nodeType="afterEffect">
                                  <p:stCondLst>
                                    <p:cond delay="0"/>
                                  </p:stCondLst>
                                  <p:iterate>
                                    <p:tmAbs val="0"/>
                                  </p:iterate>
                                  <p:childTnLst>
                                    <p:set>
                                      <p:cBhvr>
                                        <p:cTn id="202" fill="hold"/>
                                        <p:tgtEl>
                                          <p:spTgt spid="220"/>
                                        </p:tgtEl>
                                        <p:attrNameLst>
                                          <p:attrName>style.visibility</p:attrName>
                                        </p:attrNameLst>
                                      </p:cBhvr>
                                      <p:to>
                                        <p:strVal val="visible"/>
                                      </p:to>
                                    </p:set>
                                    <p:anim calcmode="lin" valueType="num">
                                      <p:cBhvr>
                                        <p:cTn id="203" dur="500" fill="hold"/>
                                        <p:tgtEl>
                                          <p:spTgt spid="220"/>
                                        </p:tgtEl>
                                        <p:attrNameLst>
                                          <p:attrName>ppt_x</p:attrName>
                                        </p:attrNameLst>
                                      </p:cBhvr>
                                      <p:tavLst>
                                        <p:tav tm="0">
                                          <p:val>
                                            <p:strVal val="0-#ppt_w/2"/>
                                          </p:val>
                                        </p:tav>
                                        <p:tav tm="100000">
                                          <p:val>
                                            <p:strVal val="#ppt_x"/>
                                          </p:val>
                                        </p:tav>
                                      </p:tavLst>
                                    </p:anim>
                                    <p:anim calcmode="lin" valueType="num">
                                      <p:cBhvr>
                                        <p:cTn id="204" dur="500" fill="hold"/>
                                        <p:tgtEl>
                                          <p:spTgt spid="220"/>
                                        </p:tgtEl>
                                        <p:attrNameLst>
                                          <p:attrName>ppt_y</p:attrName>
                                        </p:attrNameLst>
                                      </p:cBhvr>
                                      <p:tavLst>
                                        <p:tav tm="0">
                                          <p:val>
                                            <p:strVal val="#ppt_y"/>
                                          </p:val>
                                        </p:tav>
                                        <p:tav tm="100000">
                                          <p:val>
                                            <p:strVal val="#ppt_y"/>
                                          </p:val>
                                        </p:tav>
                                      </p:tavLst>
                                    </p:anim>
                                  </p:childTnLst>
                                </p:cTn>
                              </p:par>
                            </p:childTnLst>
                          </p:cTn>
                        </p:par>
                        <p:par>
                          <p:cTn id="205" fill="hold">
                            <p:stCondLst>
                              <p:cond delay="8500"/>
                            </p:stCondLst>
                            <p:childTnLst>
                              <p:par>
                                <p:cTn id="206" presetID="2" presetClass="entr" presetSubtype="8" fill="hold" grpId="0" nodeType="afterEffect">
                                  <p:stCondLst>
                                    <p:cond delay="0"/>
                                  </p:stCondLst>
                                  <p:iterate>
                                    <p:tmAbs val="0"/>
                                  </p:iterate>
                                  <p:childTnLst>
                                    <p:set>
                                      <p:cBhvr>
                                        <p:cTn id="207" fill="hold"/>
                                        <p:tgtEl>
                                          <p:spTgt spid="223"/>
                                        </p:tgtEl>
                                        <p:attrNameLst>
                                          <p:attrName>style.visibility</p:attrName>
                                        </p:attrNameLst>
                                      </p:cBhvr>
                                      <p:to>
                                        <p:strVal val="visible"/>
                                      </p:to>
                                    </p:set>
                                    <p:anim calcmode="lin" valueType="num">
                                      <p:cBhvr>
                                        <p:cTn id="208" dur="500" fill="hold"/>
                                        <p:tgtEl>
                                          <p:spTgt spid="223"/>
                                        </p:tgtEl>
                                        <p:attrNameLst>
                                          <p:attrName>ppt_x</p:attrName>
                                        </p:attrNameLst>
                                      </p:cBhvr>
                                      <p:tavLst>
                                        <p:tav tm="0">
                                          <p:val>
                                            <p:strVal val="0-#ppt_w/2"/>
                                          </p:val>
                                        </p:tav>
                                        <p:tav tm="100000">
                                          <p:val>
                                            <p:strVal val="#ppt_x"/>
                                          </p:val>
                                        </p:tav>
                                      </p:tavLst>
                                    </p:anim>
                                    <p:anim calcmode="lin" valueType="num">
                                      <p:cBhvr>
                                        <p:cTn id="209" dur="500" fill="hold"/>
                                        <p:tgtEl>
                                          <p:spTgt spid="223"/>
                                        </p:tgtEl>
                                        <p:attrNameLst>
                                          <p:attrName>ppt_y</p:attrName>
                                        </p:attrNameLst>
                                      </p:cBhvr>
                                      <p:tavLst>
                                        <p:tav tm="0">
                                          <p:val>
                                            <p:strVal val="#ppt_y"/>
                                          </p:val>
                                        </p:tav>
                                        <p:tav tm="100000">
                                          <p:val>
                                            <p:strVal val="#ppt_y"/>
                                          </p:val>
                                        </p:tav>
                                      </p:tavLst>
                                    </p:anim>
                                  </p:childTnLst>
                                </p:cTn>
                              </p:par>
                            </p:childTnLst>
                          </p:cTn>
                        </p:par>
                        <p:par>
                          <p:cTn id="210" fill="hold">
                            <p:stCondLst>
                              <p:cond delay="9000"/>
                            </p:stCondLst>
                            <p:childTnLst>
                              <p:par>
                                <p:cTn id="211" presetID="2" presetClass="entr" presetSubtype="8" fill="hold" grpId="0" nodeType="afterEffect">
                                  <p:stCondLst>
                                    <p:cond delay="0"/>
                                  </p:stCondLst>
                                  <p:iterate>
                                    <p:tmAbs val="0"/>
                                  </p:iterate>
                                  <p:childTnLst>
                                    <p:set>
                                      <p:cBhvr>
                                        <p:cTn id="212" fill="hold"/>
                                        <p:tgtEl>
                                          <p:spTgt spid="226"/>
                                        </p:tgtEl>
                                        <p:attrNameLst>
                                          <p:attrName>style.visibility</p:attrName>
                                        </p:attrNameLst>
                                      </p:cBhvr>
                                      <p:to>
                                        <p:strVal val="visible"/>
                                      </p:to>
                                    </p:set>
                                    <p:anim calcmode="lin" valueType="num">
                                      <p:cBhvr>
                                        <p:cTn id="213" dur="500" fill="hold"/>
                                        <p:tgtEl>
                                          <p:spTgt spid="226"/>
                                        </p:tgtEl>
                                        <p:attrNameLst>
                                          <p:attrName>ppt_x</p:attrName>
                                        </p:attrNameLst>
                                      </p:cBhvr>
                                      <p:tavLst>
                                        <p:tav tm="0">
                                          <p:val>
                                            <p:strVal val="0-#ppt_w/2"/>
                                          </p:val>
                                        </p:tav>
                                        <p:tav tm="100000">
                                          <p:val>
                                            <p:strVal val="#ppt_x"/>
                                          </p:val>
                                        </p:tav>
                                      </p:tavLst>
                                    </p:anim>
                                    <p:anim calcmode="lin" valueType="num">
                                      <p:cBhvr>
                                        <p:cTn id="214" dur="500" fill="hold"/>
                                        <p:tgtEl>
                                          <p:spTgt spid="226"/>
                                        </p:tgtEl>
                                        <p:attrNameLst>
                                          <p:attrName>ppt_y</p:attrName>
                                        </p:attrNameLst>
                                      </p:cBhvr>
                                      <p:tavLst>
                                        <p:tav tm="0">
                                          <p:val>
                                            <p:strVal val="#ppt_y"/>
                                          </p:val>
                                        </p:tav>
                                        <p:tav tm="100000">
                                          <p:val>
                                            <p:strVal val="#ppt_y"/>
                                          </p:val>
                                        </p:tav>
                                      </p:tavLst>
                                    </p:anim>
                                  </p:childTnLst>
                                </p:cTn>
                              </p:par>
                            </p:childTnLst>
                          </p:cTn>
                        </p:par>
                        <p:par>
                          <p:cTn id="215" fill="hold">
                            <p:stCondLst>
                              <p:cond delay="9500"/>
                            </p:stCondLst>
                            <p:childTnLst>
                              <p:par>
                                <p:cTn id="216" presetID="2" presetClass="entr" presetSubtype="8" fill="hold" grpId="0" nodeType="afterEffect">
                                  <p:stCondLst>
                                    <p:cond delay="0"/>
                                  </p:stCondLst>
                                  <p:iterate>
                                    <p:tmAbs val="0"/>
                                  </p:iterate>
                                  <p:childTnLst>
                                    <p:set>
                                      <p:cBhvr>
                                        <p:cTn id="217" fill="hold"/>
                                        <p:tgtEl>
                                          <p:spTgt spid="229"/>
                                        </p:tgtEl>
                                        <p:attrNameLst>
                                          <p:attrName>style.visibility</p:attrName>
                                        </p:attrNameLst>
                                      </p:cBhvr>
                                      <p:to>
                                        <p:strVal val="visible"/>
                                      </p:to>
                                    </p:set>
                                    <p:anim calcmode="lin" valueType="num">
                                      <p:cBhvr>
                                        <p:cTn id="218" dur="500" fill="hold"/>
                                        <p:tgtEl>
                                          <p:spTgt spid="229"/>
                                        </p:tgtEl>
                                        <p:attrNameLst>
                                          <p:attrName>ppt_x</p:attrName>
                                        </p:attrNameLst>
                                      </p:cBhvr>
                                      <p:tavLst>
                                        <p:tav tm="0">
                                          <p:val>
                                            <p:strVal val="0-#ppt_w/2"/>
                                          </p:val>
                                        </p:tav>
                                        <p:tav tm="100000">
                                          <p:val>
                                            <p:strVal val="#ppt_x"/>
                                          </p:val>
                                        </p:tav>
                                      </p:tavLst>
                                    </p:anim>
                                    <p:anim calcmode="lin" valueType="num">
                                      <p:cBhvr>
                                        <p:cTn id="219" dur="500" fill="hold"/>
                                        <p:tgtEl>
                                          <p:spTgt spid="229"/>
                                        </p:tgtEl>
                                        <p:attrNameLst>
                                          <p:attrName>ppt_y</p:attrName>
                                        </p:attrNameLst>
                                      </p:cBhvr>
                                      <p:tavLst>
                                        <p:tav tm="0">
                                          <p:val>
                                            <p:strVal val="#ppt_y"/>
                                          </p:val>
                                        </p:tav>
                                        <p:tav tm="100000">
                                          <p:val>
                                            <p:strVal val="#ppt_y"/>
                                          </p:val>
                                        </p:tav>
                                      </p:tavLst>
                                    </p:anim>
                                  </p:childTnLst>
                                </p:cTn>
                              </p:par>
                            </p:childTnLst>
                          </p:cTn>
                        </p:par>
                        <p:par>
                          <p:cTn id="220" fill="hold">
                            <p:stCondLst>
                              <p:cond delay="10000"/>
                            </p:stCondLst>
                            <p:childTnLst>
                              <p:par>
                                <p:cTn id="221" presetID="2" presetClass="entr" presetSubtype="8" fill="hold" grpId="0" nodeType="afterEffect">
                                  <p:stCondLst>
                                    <p:cond delay="0"/>
                                  </p:stCondLst>
                                  <p:iterate>
                                    <p:tmAbs val="0"/>
                                  </p:iterate>
                                  <p:childTnLst>
                                    <p:set>
                                      <p:cBhvr>
                                        <p:cTn id="222" fill="hold"/>
                                        <p:tgtEl>
                                          <p:spTgt spid="231"/>
                                        </p:tgtEl>
                                        <p:attrNameLst>
                                          <p:attrName>style.visibility</p:attrName>
                                        </p:attrNameLst>
                                      </p:cBhvr>
                                      <p:to>
                                        <p:strVal val="visible"/>
                                      </p:to>
                                    </p:set>
                                    <p:anim calcmode="lin" valueType="num">
                                      <p:cBhvr>
                                        <p:cTn id="223" dur="500" fill="hold"/>
                                        <p:tgtEl>
                                          <p:spTgt spid="231"/>
                                        </p:tgtEl>
                                        <p:attrNameLst>
                                          <p:attrName>ppt_x</p:attrName>
                                        </p:attrNameLst>
                                      </p:cBhvr>
                                      <p:tavLst>
                                        <p:tav tm="0">
                                          <p:val>
                                            <p:strVal val="0-#ppt_w/2"/>
                                          </p:val>
                                        </p:tav>
                                        <p:tav tm="100000">
                                          <p:val>
                                            <p:strVal val="#ppt_x"/>
                                          </p:val>
                                        </p:tav>
                                      </p:tavLst>
                                    </p:anim>
                                    <p:anim calcmode="lin" valueType="num">
                                      <p:cBhvr>
                                        <p:cTn id="224" dur="500" fill="hold"/>
                                        <p:tgtEl>
                                          <p:spTgt spid="231"/>
                                        </p:tgtEl>
                                        <p:attrNameLst>
                                          <p:attrName>ppt_y</p:attrName>
                                        </p:attrNameLst>
                                      </p:cBhvr>
                                      <p:tavLst>
                                        <p:tav tm="0">
                                          <p:val>
                                            <p:strVal val="#ppt_y"/>
                                          </p:val>
                                        </p:tav>
                                        <p:tav tm="100000">
                                          <p:val>
                                            <p:strVal val="#ppt_y"/>
                                          </p:val>
                                        </p:tav>
                                      </p:tavLst>
                                    </p:anim>
                                  </p:childTnLst>
                                </p:cTn>
                              </p:par>
                            </p:childTnLst>
                          </p:cTn>
                        </p:par>
                        <p:par>
                          <p:cTn id="225" fill="hold">
                            <p:stCondLst>
                              <p:cond delay="10500"/>
                            </p:stCondLst>
                            <p:childTnLst>
                              <p:par>
                                <p:cTn id="226" presetID="2" presetClass="entr" presetSubtype="8" fill="hold" grpId="0" nodeType="afterEffect">
                                  <p:stCondLst>
                                    <p:cond delay="0"/>
                                  </p:stCondLst>
                                  <p:iterate>
                                    <p:tmAbs val="0"/>
                                  </p:iterate>
                                  <p:childTnLst>
                                    <p:set>
                                      <p:cBhvr>
                                        <p:cTn id="227" fill="hold"/>
                                        <p:tgtEl>
                                          <p:spTgt spid="323"/>
                                        </p:tgtEl>
                                        <p:attrNameLst>
                                          <p:attrName>style.visibility</p:attrName>
                                        </p:attrNameLst>
                                      </p:cBhvr>
                                      <p:to>
                                        <p:strVal val="visible"/>
                                      </p:to>
                                    </p:set>
                                    <p:anim calcmode="lin" valueType="num">
                                      <p:cBhvr>
                                        <p:cTn id="228" dur="500" fill="hold"/>
                                        <p:tgtEl>
                                          <p:spTgt spid="323"/>
                                        </p:tgtEl>
                                        <p:attrNameLst>
                                          <p:attrName>ppt_x</p:attrName>
                                        </p:attrNameLst>
                                      </p:cBhvr>
                                      <p:tavLst>
                                        <p:tav tm="0">
                                          <p:val>
                                            <p:strVal val="0-#ppt_w/2"/>
                                          </p:val>
                                        </p:tav>
                                        <p:tav tm="100000">
                                          <p:val>
                                            <p:strVal val="#ppt_x"/>
                                          </p:val>
                                        </p:tav>
                                      </p:tavLst>
                                    </p:anim>
                                    <p:anim calcmode="lin" valueType="num">
                                      <p:cBhvr>
                                        <p:cTn id="229" dur="500" fill="hold"/>
                                        <p:tgtEl>
                                          <p:spTgt spid="323"/>
                                        </p:tgtEl>
                                        <p:attrNameLst>
                                          <p:attrName>ppt_y</p:attrName>
                                        </p:attrNameLst>
                                      </p:cBhvr>
                                      <p:tavLst>
                                        <p:tav tm="0">
                                          <p:val>
                                            <p:strVal val="#ppt_y"/>
                                          </p:val>
                                        </p:tav>
                                        <p:tav tm="100000">
                                          <p:val>
                                            <p:strVal val="#ppt_y"/>
                                          </p:val>
                                        </p:tav>
                                      </p:tavLst>
                                    </p:anim>
                                  </p:childTnLst>
                                </p:cTn>
                              </p:par>
                            </p:childTnLst>
                          </p:cTn>
                        </p:par>
                        <p:par>
                          <p:cTn id="230" fill="hold">
                            <p:stCondLst>
                              <p:cond delay="11000"/>
                            </p:stCondLst>
                            <p:childTnLst>
                              <p:par>
                                <p:cTn id="231" presetID="2" presetClass="entr" presetSubtype="8" fill="hold" grpId="0" nodeType="afterEffect">
                                  <p:stCondLst>
                                    <p:cond delay="0"/>
                                  </p:stCondLst>
                                  <p:iterate>
                                    <p:tmAbs val="0"/>
                                  </p:iterate>
                                  <p:childTnLst>
                                    <p:set>
                                      <p:cBhvr>
                                        <p:cTn id="232" fill="hold"/>
                                        <p:tgtEl>
                                          <p:spTgt spid="324"/>
                                        </p:tgtEl>
                                        <p:attrNameLst>
                                          <p:attrName>style.visibility</p:attrName>
                                        </p:attrNameLst>
                                      </p:cBhvr>
                                      <p:to>
                                        <p:strVal val="visible"/>
                                      </p:to>
                                    </p:set>
                                    <p:anim calcmode="lin" valueType="num">
                                      <p:cBhvr>
                                        <p:cTn id="233" dur="500" fill="hold"/>
                                        <p:tgtEl>
                                          <p:spTgt spid="324"/>
                                        </p:tgtEl>
                                        <p:attrNameLst>
                                          <p:attrName>ppt_x</p:attrName>
                                        </p:attrNameLst>
                                      </p:cBhvr>
                                      <p:tavLst>
                                        <p:tav tm="0">
                                          <p:val>
                                            <p:strVal val="0-#ppt_w/2"/>
                                          </p:val>
                                        </p:tav>
                                        <p:tav tm="100000">
                                          <p:val>
                                            <p:strVal val="#ppt_x"/>
                                          </p:val>
                                        </p:tav>
                                      </p:tavLst>
                                    </p:anim>
                                    <p:anim calcmode="lin" valueType="num">
                                      <p:cBhvr>
                                        <p:cTn id="234" dur="500" fill="hold"/>
                                        <p:tgtEl>
                                          <p:spTgt spid="324"/>
                                        </p:tgtEl>
                                        <p:attrNameLst>
                                          <p:attrName>ppt_y</p:attrName>
                                        </p:attrNameLst>
                                      </p:cBhvr>
                                      <p:tavLst>
                                        <p:tav tm="0">
                                          <p:val>
                                            <p:strVal val="#ppt_y"/>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8" fill="hold" grpId="0" nodeType="clickEffect">
                                  <p:stCondLst>
                                    <p:cond delay="0"/>
                                  </p:stCondLst>
                                  <p:iterate>
                                    <p:tmAbs val="0"/>
                                  </p:iterate>
                                  <p:childTnLst>
                                    <p:set>
                                      <p:cBhvr>
                                        <p:cTn id="238" fill="hold"/>
                                        <p:tgtEl>
                                          <p:spTgt spid="230"/>
                                        </p:tgtEl>
                                        <p:attrNameLst>
                                          <p:attrName>style.visibility</p:attrName>
                                        </p:attrNameLst>
                                      </p:cBhvr>
                                      <p:to>
                                        <p:strVal val="visible"/>
                                      </p:to>
                                    </p:set>
                                    <p:anim calcmode="lin" valueType="num">
                                      <p:cBhvr>
                                        <p:cTn id="239" dur="500" fill="hold"/>
                                        <p:tgtEl>
                                          <p:spTgt spid="230"/>
                                        </p:tgtEl>
                                        <p:attrNameLst>
                                          <p:attrName>ppt_x</p:attrName>
                                        </p:attrNameLst>
                                      </p:cBhvr>
                                      <p:tavLst>
                                        <p:tav tm="0">
                                          <p:val>
                                            <p:strVal val="0-#ppt_w/2"/>
                                          </p:val>
                                        </p:tav>
                                        <p:tav tm="100000">
                                          <p:val>
                                            <p:strVal val="#ppt_x"/>
                                          </p:val>
                                        </p:tav>
                                      </p:tavLst>
                                    </p:anim>
                                    <p:anim calcmode="lin" valueType="num">
                                      <p:cBhvr>
                                        <p:cTn id="240" dur="500" fill="hold"/>
                                        <p:tgtEl>
                                          <p:spTgt spid="230"/>
                                        </p:tgtEl>
                                        <p:attrNameLst>
                                          <p:attrName>ppt_y</p:attrName>
                                        </p:attrNameLst>
                                      </p:cBhvr>
                                      <p:tavLst>
                                        <p:tav tm="0">
                                          <p:val>
                                            <p:strVal val="#ppt_y"/>
                                          </p:val>
                                        </p:tav>
                                        <p:tav tm="100000">
                                          <p:val>
                                            <p:strVal val="#ppt_y"/>
                                          </p:val>
                                        </p:tav>
                                      </p:tavLst>
                                    </p:anim>
                                  </p:childTnLst>
                                </p:cTn>
                              </p:par>
                            </p:childTnLst>
                          </p:cTn>
                        </p:par>
                        <p:par>
                          <p:cTn id="241" fill="hold">
                            <p:stCondLst>
                              <p:cond delay="500"/>
                            </p:stCondLst>
                            <p:childTnLst>
                              <p:par>
                                <p:cTn id="242" presetID="2" presetClass="entr" presetSubtype="8" fill="hold" grpId="0" nodeType="afterEffect">
                                  <p:stCondLst>
                                    <p:cond delay="0"/>
                                  </p:stCondLst>
                                  <p:iterate>
                                    <p:tmAbs val="0"/>
                                  </p:iterate>
                                  <p:childTnLst>
                                    <p:set>
                                      <p:cBhvr>
                                        <p:cTn id="243" fill="hold"/>
                                        <p:tgtEl>
                                          <p:spTgt spid="234"/>
                                        </p:tgtEl>
                                        <p:attrNameLst>
                                          <p:attrName>style.visibility</p:attrName>
                                        </p:attrNameLst>
                                      </p:cBhvr>
                                      <p:to>
                                        <p:strVal val="visible"/>
                                      </p:to>
                                    </p:set>
                                    <p:anim calcmode="lin" valueType="num">
                                      <p:cBhvr>
                                        <p:cTn id="244" dur="500" fill="hold"/>
                                        <p:tgtEl>
                                          <p:spTgt spid="234"/>
                                        </p:tgtEl>
                                        <p:attrNameLst>
                                          <p:attrName>ppt_x</p:attrName>
                                        </p:attrNameLst>
                                      </p:cBhvr>
                                      <p:tavLst>
                                        <p:tav tm="0">
                                          <p:val>
                                            <p:strVal val="0-#ppt_w/2"/>
                                          </p:val>
                                        </p:tav>
                                        <p:tav tm="100000">
                                          <p:val>
                                            <p:strVal val="#ppt_x"/>
                                          </p:val>
                                        </p:tav>
                                      </p:tavLst>
                                    </p:anim>
                                    <p:anim calcmode="lin" valueType="num">
                                      <p:cBhvr>
                                        <p:cTn id="245" dur="500" fill="hold"/>
                                        <p:tgtEl>
                                          <p:spTgt spid="234"/>
                                        </p:tgtEl>
                                        <p:attrNameLst>
                                          <p:attrName>ppt_y</p:attrName>
                                        </p:attrNameLst>
                                      </p:cBhvr>
                                      <p:tavLst>
                                        <p:tav tm="0">
                                          <p:val>
                                            <p:strVal val="#ppt_y"/>
                                          </p:val>
                                        </p:tav>
                                        <p:tav tm="100000">
                                          <p:val>
                                            <p:strVal val="#ppt_y"/>
                                          </p:val>
                                        </p:tav>
                                      </p:tavLst>
                                    </p:anim>
                                  </p:childTnLst>
                                </p:cTn>
                              </p:par>
                            </p:childTnLst>
                          </p:cTn>
                        </p:par>
                        <p:par>
                          <p:cTn id="246" fill="hold">
                            <p:stCondLst>
                              <p:cond delay="1000"/>
                            </p:stCondLst>
                            <p:childTnLst>
                              <p:par>
                                <p:cTn id="247" presetID="2" presetClass="entr" presetSubtype="8" fill="hold" grpId="0" nodeType="afterEffect">
                                  <p:stCondLst>
                                    <p:cond delay="0"/>
                                  </p:stCondLst>
                                  <p:iterate>
                                    <p:tmAbs val="0"/>
                                  </p:iterate>
                                  <p:childTnLst>
                                    <p:set>
                                      <p:cBhvr>
                                        <p:cTn id="248" fill="hold"/>
                                        <p:tgtEl>
                                          <p:spTgt spid="237"/>
                                        </p:tgtEl>
                                        <p:attrNameLst>
                                          <p:attrName>style.visibility</p:attrName>
                                        </p:attrNameLst>
                                      </p:cBhvr>
                                      <p:to>
                                        <p:strVal val="visible"/>
                                      </p:to>
                                    </p:set>
                                    <p:anim calcmode="lin" valueType="num">
                                      <p:cBhvr>
                                        <p:cTn id="249" dur="500" fill="hold"/>
                                        <p:tgtEl>
                                          <p:spTgt spid="237"/>
                                        </p:tgtEl>
                                        <p:attrNameLst>
                                          <p:attrName>ppt_x</p:attrName>
                                        </p:attrNameLst>
                                      </p:cBhvr>
                                      <p:tavLst>
                                        <p:tav tm="0">
                                          <p:val>
                                            <p:strVal val="0-#ppt_w/2"/>
                                          </p:val>
                                        </p:tav>
                                        <p:tav tm="100000">
                                          <p:val>
                                            <p:strVal val="#ppt_x"/>
                                          </p:val>
                                        </p:tav>
                                      </p:tavLst>
                                    </p:anim>
                                    <p:anim calcmode="lin" valueType="num">
                                      <p:cBhvr>
                                        <p:cTn id="250" dur="500" fill="hold"/>
                                        <p:tgtEl>
                                          <p:spTgt spid="237"/>
                                        </p:tgtEl>
                                        <p:attrNameLst>
                                          <p:attrName>ppt_y</p:attrName>
                                        </p:attrNameLst>
                                      </p:cBhvr>
                                      <p:tavLst>
                                        <p:tav tm="0">
                                          <p:val>
                                            <p:strVal val="#ppt_y"/>
                                          </p:val>
                                        </p:tav>
                                        <p:tav tm="100000">
                                          <p:val>
                                            <p:strVal val="#ppt_y"/>
                                          </p:val>
                                        </p:tav>
                                      </p:tavLst>
                                    </p:anim>
                                  </p:childTnLst>
                                </p:cTn>
                              </p:par>
                            </p:childTnLst>
                          </p:cTn>
                        </p:par>
                        <p:par>
                          <p:cTn id="251" fill="hold">
                            <p:stCondLst>
                              <p:cond delay="1500"/>
                            </p:stCondLst>
                            <p:childTnLst>
                              <p:par>
                                <p:cTn id="252" presetID="2" presetClass="entr" presetSubtype="8" fill="hold" grpId="0" nodeType="afterEffect">
                                  <p:stCondLst>
                                    <p:cond delay="0"/>
                                  </p:stCondLst>
                                  <p:iterate>
                                    <p:tmAbs val="0"/>
                                  </p:iterate>
                                  <p:childTnLst>
                                    <p:set>
                                      <p:cBhvr>
                                        <p:cTn id="253" fill="hold"/>
                                        <p:tgtEl>
                                          <p:spTgt spid="240"/>
                                        </p:tgtEl>
                                        <p:attrNameLst>
                                          <p:attrName>style.visibility</p:attrName>
                                        </p:attrNameLst>
                                      </p:cBhvr>
                                      <p:to>
                                        <p:strVal val="visible"/>
                                      </p:to>
                                    </p:set>
                                    <p:anim calcmode="lin" valueType="num">
                                      <p:cBhvr>
                                        <p:cTn id="254" dur="500" fill="hold"/>
                                        <p:tgtEl>
                                          <p:spTgt spid="240"/>
                                        </p:tgtEl>
                                        <p:attrNameLst>
                                          <p:attrName>ppt_x</p:attrName>
                                        </p:attrNameLst>
                                      </p:cBhvr>
                                      <p:tavLst>
                                        <p:tav tm="0">
                                          <p:val>
                                            <p:strVal val="0-#ppt_w/2"/>
                                          </p:val>
                                        </p:tav>
                                        <p:tav tm="100000">
                                          <p:val>
                                            <p:strVal val="#ppt_x"/>
                                          </p:val>
                                        </p:tav>
                                      </p:tavLst>
                                    </p:anim>
                                    <p:anim calcmode="lin" valueType="num">
                                      <p:cBhvr>
                                        <p:cTn id="255" dur="500" fill="hold"/>
                                        <p:tgtEl>
                                          <p:spTgt spid="240"/>
                                        </p:tgtEl>
                                        <p:attrNameLst>
                                          <p:attrName>ppt_y</p:attrName>
                                        </p:attrNameLst>
                                      </p:cBhvr>
                                      <p:tavLst>
                                        <p:tav tm="0">
                                          <p:val>
                                            <p:strVal val="#ppt_y"/>
                                          </p:val>
                                        </p:tav>
                                        <p:tav tm="100000">
                                          <p:val>
                                            <p:strVal val="#ppt_y"/>
                                          </p:val>
                                        </p:tav>
                                      </p:tavLst>
                                    </p:anim>
                                  </p:childTnLst>
                                </p:cTn>
                              </p:par>
                            </p:childTnLst>
                          </p:cTn>
                        </p:par>
                        <p:par>
                          <p:cTn id="256" fill="hold">
                            <p:stCondLst>
                              <p:cond delay="2000"/>
                            </p:stCondLst>
                            <p:childTnLst>
                              <p:par>
                                <p:cTn id="257" presetID="2" presetClass="entr" presetSubtype="8" fill="hold" grpId="0" nodeType="afterEffect">
                                  <p:stCondLst>
                                    <p:cond delay="0"/>
                                  </p:stCondLst>
                                  <p:iterate>
                                    <p:tmAbs val="0"/>
                                  </p:iterate>
                                  <p:childTnLst>
                                    <p:set>
                                      <p:cBhvr>
                                        <p:cTn id="258" fill="hold"/>
                                        <p:tgtEl>
                                          <p:spTgt spid="243"/>
                                        </p:tgtEl>
                                        <p:attrNameLst>
                                          <p:attrName>style.visibility</p:attrName>
                                        </p:attrNameLst>
                                      </p:cBhvr>
                                      <p:to>
                                        <p:strVal val="visible"/>
                                      </p:to>
                                    </p:set>
                                    <p:anim calcmode="lin" valueType="num">
                                      <p:cBhvr>
                                        <p:cTn id="259" dur="500" fill="hold"/>
                                        <p:tgtEl>
                                          <p:spTgt spid="243"/>
                                        </p:tgtEl>
                                        <p:attrNameLst>
                                          <p:attrName>ppt_x</p:attrName>
                                        </p:attrNameLst>
                                      </p:cBhvr>
                                      <p:tavLst>
                                        <p:tav tm="0">
                                          <p:val>
                                            <p:strVal val="0-#ppt_w/2"/>
                                          </p:val>
                                        </p:tav>
                                        <p:tav tm="100000">
                                          <p:val>
                                            <p:strVal val="#ppt_x"/>
                                          </p:val>
                                        </p:tav>
                                      </p:tavLst>
                                    </p:anim>
                                    <p:anim calcmode="lin" valueType="num">
                                      <p:cBhvr>
                                        <p:cTn id="260" dur="500" fill="hold"/>
                                        <p:tgtEl>
                                          <p:spTgt spid="243"/>
                                        </p:tgtEl>
                                        <p:attrNameLst>
                                          <p:attrName>ppt_y</p:attrName>
                                        </p:attrNameLst>
                                      </p:cBhvr>
                                      <p:tavLst>
                                        <p:tav tm="0">
                                          <p:val>
                                            <p:strVal val="#ppt_y"/>
                                          </p:val>
                                        </p:tav>
                                        <p:tav tm="100000">
                                          <p:val>
                                            <p:strVal val="#ppt_y"/>
                                          </p:val>
                                        </p:tav>
                                      </p:tavLst>
                                    </p:anim>
                                  </p:childTnLst>
                                </p:cTn>
                              </p:par>
                            </p:childTnLst>
                          </p:cTn>
                        </p:par>
                        <p:par>
                          <p:cTn id="261" fill="hold">
                            <p:stCondLst>
                              <p:cond delay="2500"/>
                            </p:stCondLst>
                            <p:childTnLst>
                              <p:par>
                                <p:cTn id="262" presetID="2" presetClass="entr" presetSubtype="8" fill="hold" grpId="0" nodeType="afterEffect">
                                  <p:stCondLst>
                                    <p:cond delay="0"/>
                                  </p:stCondLst>
                                  <p:iterate>
                                    <p:tmAbs val="0"/>
                                  </p:iterate>
                                  <p:childTnLst>
                                    <p:set>
                                      <p:cBhvr>
                                        <p:cTn id="263" fill="hold"/>
                                        <p:tgtEl>
                                          <p:spTgt spid="246"/>
                                        </p:tgtEl>
                                        <p:attrNameLst>
                                          <p:attrName>style.visibility</p:attrName>
                                        </p:attrNameLst>
                                      </p:cBhvr>
                                      <p:to>
                                        <p:strVal val="visible"/>
                                      </p:to>
                                    </p:set>
                                    <p:anim calcmode="lin" valueType="num">
                                      <p:cBhvr>
                                        <p:cTn id="264" dur="500" fill="hold"/>
                                        <p:tgtEl>
                                          <p:spTgt spid="246"/>
                                        </p:tgtEl>
                                        <p:attrNameLst>
                                          <p:attrName>ppt_x</p:attrName>
                                        </p:attrNameLst>
                                      </p:cBhvr>
                                      <p:tavLst>
                                        <p:tav tm="0">
                                          <p:val>
                                            <p:strVal val="0-#ppt_w/2"/>
                                          </p:val>
                                        </p:tav>
                                        <p:tav tm="100000">
                                          <p:val>
                                            <p:strVal val="#ppt_x"/>
                                          </p:val>
                                        </p:tav>
                                      </p:tavLst>
                                    </p:anim>
                                    <p:anim calcmode="lin" valueType="num">
                                      <p:cBhvr>
                                        <p:cTn id="265" dur="500" fill="hold"/>
                                        <p:tgtEl>
                                          <p:spTgt spid="246"/>
                                        </p:tgtEl>
                                        <p:attrNameLst>
                                          <p:attrName>ppt_y</p:attrName>
                                        </p:attrNameLst>
                                      </p:cBhvr>
                                      <p:tavLst>
                                        <p:tav tm="0">
                                          <p:val>
                                            <p:strVal val="#ppt_y"/>
                                          </p:val>
                                        </p:tav>
                                        <p:tav tm="100000">
                                          <p:val>
                                            <p:strVal val="#ppt_y"/>
                                          </p:val>
                                        </p:tav>
                                      </p:tavLst>
                                    </p:anim>
                                  </p:childTnLst>
                                </p:cTn>
                              </p:par>
                            </p:childTnLst>
                          </p:cTn>
                        </p:par>
                        <p:par>
                          <p:cTn id="266" fill="hold">
                            <p:stCondLst>
                              <p:cond delay="3000"/>
                            </p:stCondLst>
                            <p:childTnLst>
                              <p:par>
                                <p:cTn id="267" presetID="2" presetClass="entr" presetSubtype="8" fill="hold" grpId="0" nodeType="afterEffect">
                                  <p:stCondLst>
                                    <p:cond delay="0"/>
                                  </p:stCondLst>
                                  <p:iterate>
                                    <p:tmAbs val="0"/>
                                  </p:iterate>
                                  <p:childTnLst>
                                    <p:set>
                                      <p:cBhvr>
                                        <p:cTn id="268" fill="hold"/>
                                        <p:tgtEl>
                                          <p:spTgt spid="249"/>
                                        </p:tgtEl>
                                        <p:attrNameLst>
                                          <p:attrName>style.visibility</p:attrName>
                                        </p:attrNameLst>
                                      </p:cBhvr>
                                      <p:to>
                                        <p:strVal val="visible"/>
                                      </p:to>
                                    </p:set>
                                    <p:anim calcmode="lin" valueType="num">
                                      <p:cBhvr>
                                        <p:cTn id="269" dur="500" fill="hold"/>
                                        <p:tgtEl>
                                          <p:spTgt spid="249"/>
                                        </p:tgtEl>
                                        <p:attrNameLst>
                                          <p:attrName>ppt_x</p:attrName>
                                        </p:attrNameLst>
                                      </p:cBhvr>
                                      <p:tavLst>
                                        <p:tav tm="0">
                                          <p:val>
                                            <p:strVal val="0-#ppt_w/2"/>
                                          </p:val>
                                        </p:tav>
                                        <p:tav tm="100000">
                                          <p:val>
                                            <p:strVal val="#ppt_x"/>
                                          </p:val>
                                        </p:tav>
                                      </p:tavLst>
                                    </p:anim>
                                    <p:anim calcmode="lin" valueType="num">
                                      <p:cBhvr>
                                        <p:cTn id="270" dur="500" fill="hold"/>
                                        <p:tgtEl>
                                          <p:spTgt spid="249"/>
                                        </p:tgtEl>
                                        <p:attrNameLst>
                                          <p:attrName>ppt_y</p:attrName>
                                        </p:attrNameLst>
                                      </p:cBhvr>
                                      <p:tavLst>
                                        <p:tav tm="0">
                                          <p:val>
                                            <p:strVal val="#ppt_y"/>
                                          </p:val>
                                        </p:tav>
                                        <p:tav tm="100000">
                                          <p:val>
                                            <p:strVal val="#ppt_y"/>
                                          </p:val>
                                        </p:tav>
                                      </p:tavLst>
                                    </p:anim>
                                  </p:childTnLst>
                                </p:cTn>
                              </p:par>
                            </p:childTnLst>
                          </p:cTn>
                        </p:par>
                        <p:par>
                          <p:cTn id="271" fill="hold">
                            <p:stCondLst>
                              <p:cond delay="3500"/>
                            </p:stCondLst>
                            <p:childTnLst>
                              <p:par>
                                <p:cTn id="272" presetID="2" presetClass="entr" presetSubtype="8" fill="hold" grpId="0" nodeType="afterEffect">
                                  <p:stCondLst>
                                    <p:cond delay="0"/>
                                  </p:stCondLst>
                                  <p:iterate>
                                    <p:tmAbs val="0"/>
                                  </p:iterate>
                                  <p:childTnLst>
                                    <p:set>
                                      <p:cBhvr>
                                        <p:cTn id="273" fill="hold"/>
                                        <p:tgtEl>
                                          <p:spTgt spid="252"/>
                                        </p:tgtEl>
                                        <p:attrNameLst>
                                          <p:attrName>style.visibility</p:attrName>
                                        </p:attrNameLst>
                                      </p:cBhvr>
                                      <p:to>
                                        <p:strVal val="visible"/>
                                      </p:to>
                                    </p:set>
                                    <p:anim calcmode="lin" valueType="num">
                                      <p:cBhvr>
                                        <p:cTn id="274" dur="500" fill="hold"/>
                                        <p:tgtEl>
                                          <p:spTgt spid="252"/>
                                        </p:tgtEl>
                                        <p:attrNameLst>
                                          <p:attrName>ppt_x</p:attrName>
                                        </p:attrNameLst>
                                      </p:cBhvr>
                                      <p:tavLst>
                                        <p:tav tm="0">
                                          <p:val>
                                            <p:strVal val="0-#ppt_w/2"/>
                                          </p:val>
                                        </p:tav>
                                        <p:tav tm="100000">
                                          <p:val>
                                            <p:strVal val="#ppt_x"/>
                                          </p:val>
                                        </p:tav>
                                      </p:tavLst>
                                    </p:anim>
                                    <p:anim calcmode="lin" valueType="num">
                                      <p:cBhvr>
                                        <p:cTn id="275" dur="500" fill="hold"/>
                                        <p:tgtEl>
                                          <p:spTgt spid="252"/>
                                        </p:tgtEl>
                                        <p:attrNameLst>
                                          <p:attrName>ppt_y</p:attrName>
                                        </p:attrNameLst>
                                      </p:cBhvr>
                                      <p:tavLst>
                                        <p:tav tm="0">
                                          <p:val>
                                            <p:strVal val="#ppt_y"/>
                                          </p:val>
                                        </p:tav>
                                        <p:tav tm="100000">
                                          <p:val>
                                            <p:strVal val="#ppt_y"/>
                                          </p:val>
                                        </p:tav>
                                      </p:tavLst>
                                    </p:anim>
                                  </p:childTnLst>
                                </p:cTn>
                              </p:par>
                            </p:childTnLst>
                          </p:cTn>
                        </p:par>
                        <p:par>
                          <p:cTn id="276" fill="hold">
                            <p:stCondLst>
                              <p:cond delay="4000"/>
                            </p:stCondLst>
                            <p:childTnLst>
                              <p:par>
                                <p:cTn id="277" presetID="2" presetClass="entr" presetSubtype="8" fill="hold" grpId="0" nodeType="afterEffect">
                                  <p:stCondLst>
                                    <p:cond delay="0"/>
                                  </p:stCondLst>
                                  <p:iterate>
                                    <p:tmAbs val="0"/>
                                  </p:iterate>
                                  <p:childTnLst>
                                    <p:set>
                                      <p:cBhvr>
                                        <p:cTn id="278" fill="hold"/>
                                        <p:tgtEl>
                                          <p:spTgt spid="255"/>
                                        </p:tgtEl>
                                        <p:attrNameLst>
                                          <p:attrName>style.visibility</p:attrName>
                                        </p:attrNameLst>
                                      </p:cBhvr>
                                      <p:to>
                                        <p:strVal val="visible"/>
                                      </p:to>
                                    </p:set>
                                    <p:anim calcmode="lin" valueType="num">
                                      <p:cBhvr>
                                        <p:cTn id="279" dur="500" fill="hold"/>
                                        <p:tgtEl>
                                          <p:spTgt spid="255"/>
                                        </p:tgtEl>
                                        <p:attrNameLst>
                                          <p:attrName>ppt_x</p:attrName>
                                        </p:attrNameLst>
                                      </p:cBhvr>
                                      <p:tavLst>
                                        <p:tav tm="0">
                                          <p:val>
                                            <p:strVal val="0-#ppt_w/2"/>
                                          </p:val>
                                        </p:tav>
                                        <p:tav tm="100000">
                                          <p:val>
                                            <p:strVal val="#ppt_x"/>
                                          </p:val>
                                        </p:tav>
                                      </p:tavLst>
                                    </p:anim>
                                    <p:anim calcmode="lin" valueType="num">
                                      <p:cBhvr>
                                        <p:cTn id="280" dur="500" fill="hold"/>
                                        <p:tgtEl>
                                          <p:spTgt spid="255"/>
                                        </p:tgtEl>
                                        <p:attrNameLst>
                                          <p:attrName>ppt_y</p:attrName>
                                        </p:attrNameLst>
                                      </p:cBhvr>
                                      <p:tavLst>
                                        <p:tav tm="0">
                                          <p:val>
                                            <p:strVal val="#ppt_y"/>
                                          </p:val>
                                        </p:tav>
                                        <p:tav tm="100000">
                                          <p:val>
                                            <p:strVal val="#ppt_y"/>
                                          </p:val>
                                        </p:tav>
                                      </p:tavLst>
                                    </p:anim>
                                  </p:childTnLst>
                                </p:cTn>
                              </p:par>
                            </p:childTnLst>
                          </p:cTn>
                        </p:par>
                        <p:par>
                          <p:cTn id="281" fill="hold">
                            <p:stCondLst>
                              <p:cond delay="4500"/>
                            </p:stCondLst>
                            <p:childTnLst>
                              <p:par>
                                <p:cTn id="282" presetID="2" presetClass="entr" presetSubtype="8" fill="hold" grpId="0" nodeType="afterEffect">
                                  <p:stCondLst>
                                    <p:cond delay="0"/>
                                  </p:stCondLst>
                                  <p:iterate>
                                    <p:tmAbs val="0"/>
                                  </p:iterate>
                                  <p:childTnLst>
                                    <p:set>
                                      <p:cBhvr>
                                        <p:cTn id="283" fill="hold"/>
                                        <p:tgtEl>
                                          <p:spTgt spid="258"/>
                                        </p:tgtEl>
                                        <p:attrNameLst>
                                          <p:attrName>style.visibility</p:attrName>
                                        </p:attrNameLst>
                                      </p:cBhvr>
                                      <p:to>
                                        <p:strVal val="visible"/>
                                      </p:to>
                                    </p:set>
                                    <p:anim calcmode="lin" valueType="num">
                                      <p:cBhvr>
                                        <p:cTn id="284" dur="500" fill="hold"/>
                                        <p:tgtEl>
                                          <p:spTgt spid="258"/>
                                        </p:tgtEl>
                                        <p:attrNameLst>
                                          <p:attrName>ppt_x</p:attrName>
                                        </p:attrNameLst>
                                      </p:cBhvr>
                                      <p:tavLst>
                                        <p:tav tm="0">
                                          <p:val>
                                            <p:strVal val="0-#ppt_w/2"/>
                                          </p:val>
                                        </p:tav>
                                        <p:tav tm="100000">
                                          <p:val>
                                            <p:strVal val="#ppt_x"/>
                                          </p:val>
                                        </p:tav>
                                      </p:tavLst>
                                    </p:anim>
                                    <p:anim calcmode="lin" valueType="num">
                                      <p:cBhvr>
                                        <p:cTn id="285" dur="500" fill="hold"/>
                                        <p:tgtEl>
                                          <p:spTgt spid="258"/>
                                        </p:tgtEl>
                                        <p:attrNameLst>
                                          <p:attrName>ppt_y</p:attrName>
                                        </p:attrNameLst>
                                      </p:cBhvr>
                                      <p:tavLst>
                                        <p:tav tm="0">
                                          <p:val>
                                            <p:strVal val="#ppt_y"/>
                                          </p:val>
                                        </p:tav>
                                        <p:tav tm="100000">
                                          <p:val>
                                            <p:strVal val="#ppt_y"/>
                                          </p:val>
                                        </p:tav>
                                      </p:tavLst>
                                    </p:anim>
                                  </p:childTnLst>
                                </p:cTn>
                              </p:par>
                            </p:childTnLst>
                          </p:cTn>
                        </p:par>
                        <p:par>
                          <p:cTn id="286" fill="hold">
                            <p:stCondLst>
                              <p:cond delay="5000"/>
                            </p:stCondLst>
                            <p:childTnLst>
                              <p:par>
                                <p:cTn id="287" presetID="2" presetClass="entr" presetSubtype="8" fill="hold" grpId="0" nodeType="afterEffect">
                                  <p:stCondLst>
                                    <p:cond delay="0"/>
                                  </p:stCondLst>
                                  <p:iterate>
                                    <p:tmAbs val="0"/>
                                  </p:iterate>
                                  <p:childTnLst>
                                    <p:set>
                                      <p:cBhvr>
                                        <p:cTn id="288" fill="hold"/>
                                        <p:tgtEl>
                                          <p:spTgt spid="261"/>
                                        </p:tgtEl>
                                        <p:attrNameLst>
                                          <p:attrName>style.visibility</p:attrName>
                                        </p:attrNameLst>
                                      </p:cBhvr>
                                      <p:to>
                                        <p:strVal val="visible"/>
                                      </p:to>
                                    </p:set>
                                    <p:anim calcmode="lin" valueType="num">
                                      <p:cBhvr>
                                        <p:cTn id="289" dur="500" fill="hold"/>
                                        <p:tgtEl>
                                          <p:spTgt spid="261"/>
                                        </p:tgtEl>
                                        <p:attrNameLst>
                                          <p:attrName>ppt_x</p:attrName>
                                        </p:attrNameLst>
                                      </p:cBhvr>
                                      <p:tavLst>
                                        <p:tav tm="0">
                                          <p:val>
                                            <p:strVal val="0-#ppt_w/2"/>
                                          </p:val>
                                        </p:tav>
                                        <p:tav tm="100000">
                                          <p:val>
                                            <p:strVal val="#ppt_x"/>
                                          </p:val>
                                        </p:tav>
                                      </p:tavLst>
                                    </p:anim>
                                    <p:anim calcmode="lin" valueType="num">
                                      <p:cBhvr>
                                        <p:cTn id="290" dur="500" fill="hold"/>
                                        <p:tgtEl>
                                          <p:spTgt spid="261"/>
                                        </p:tgtEl>
                                        <p:attrNameLst>
                                          <p:attrName>ppt_y</p:attrName>
                                        </p:attrNameLst>
                                      </p:cBhvr>
                                      <p:tavLst>
                                        <p:tav tm="0">
                                          <p:val>
                                            <p:strVal val="#ppt_y"/>
                                          </p:val>
                                        </p:tav>
                                        <p:tav tm="100000">
                                          <p:val>
                                            <p:strVal val="#ppt_y"/>
                                          </p:val>
                                        </p:tav>
                                      </p:tavLst>
                                    </p:anim>
                                  </p:childTnLst>
                                </p:cTn>
                              </p:par>
                            </p:childTnLst>
                          </p:cTn>
                        </p:par>
                        <p:par>
                          <p:cTn id="291" fill="hold">
                            <p:stCondLst>
                              <p:cond delay="5500"/>
                            </p:stCondLst>
                            <p:childTnLst>
                              <p:par>
                                <p:cTn id="292" presetID="2" presetClass="entr" presetSubtype="8" fill="hold" grpId="0" nodeType="afterEffect">
                                  <p:stCondLst>
                                    <p:cond delay="0"/>
                                  </p:stCondLst>
                                  <p:iterate>
                                    <p:tmAbs val="0"/>
                                  </p:iterate>
                                  <p:childTnLst>
                                    <p:set>
                                      <p:cBhvr>
                                        <p:cTn id="293" fill="hold"/>
                                        <p:tgtEl>
                                          <p:spTgt spid="264"/>
                                        </p:tgtEl>
                                        <p:attrNameLst>
                                          <p:attrName>style.visibility</p:attrName>
                                        </p:attrNameLst>
                                      </p:cBhvr>
                                      <p:to>
                                        <p:strVal val="visible"/>
                                      </p:to>
                                    </p:set>
                                    <p:anim calcmode="lin" valueType="num">
                                      <p:cBhvr>
                                        <p:cTn id="294" dur="500" fill="hold"/>
                                        <p:tgtEl>
                                          <p:spTgt spid="264"/>
                                        </p:tgtEl>
                                        <p:attrNameLst>
                                          <p:attrName>ppt_x</p:attrName>
                                        </p:attrNameLst>
                                      </p:cBhvr>
                                      <p:tavLst>
                                        <p:tav tm="0">
                                          <p:val>
                                            <p:strVal val="0-#ppt_w/2"/>
                                          </p:val>
                                        </p:tav>
                                        <p:tav tm="100000">
                                          <p:val>
                                            <p:strVal val="#ppt_x"/>
                                          </p:val>
                                        </p:tav>
                                      </p:tavLst>
                                    </p:anim>
                                    <p:anim calcmode="lin" valueType="num">
                                      <p:cBhvr>
                                        <p:cTn id="295" dur="500" fill="hold"/>
                                        <p:tgtEl>
                                          <p:spTgt spid="264"/>
                                        </p:tgtEl>
                                        <p:attrNameLst>
                                          <p:attrName>ppt_y</p:attrName>
                                        </p:attrNameLst>
                                      </p:cBhvr>
                                      <p:tavLst>
                                        <p:tav tm="0">
                                          <p:val>
                                            <p:strVal val="#ppt_y"/>
                                          </p:val>
                                        </p:tav>
                                        <p:tav tm="100000">
                                          <p:val>
                                            <p:strVal val="#ppt_y"/>
                                          </p:val>
                                        </p:tav>
                                      </p:tavLst>
                                    </p:anim>
                                  </p:childTnLst>
                                </p:cTn>
                              </p:par>
                            </p:childTnLst>
                          </p:cTn>
                        </p:par>
                        <p:par>
                          <p:cTn id="296" fill="hold">
                            <p:stCondLst>
                              <p:cond delay="6000"/>
                            </p:stCondLst>
                            <p:childTnLst>
                              <p:par>
                                <p:cTn id="297" presetID="2" presetClass="entr" presetSubtype="8" fill="hold" grpId="0" nodeType="afterEffect">
                                  <p:stCondLst>
                                    <p:cond delay="0"/>
                                  </p:stCondLst>
                                  <p:iterate>
                                    <p:tmAbs val="0"/>
                                  </p:iterate>
                                  <p:childTnLst>
                                    <p:set>
                                      <p:cBhvr>
                                        <p:cTn id="298" fill="hold"/>
                                        <p:tgtEl>
                                          <p:spTgt spid="267"/>
                                        </p:tgtEl>
                                        <p:attrNameLst>
                                          <p:attrName>style.visibility</p:attrName>
                                        </p:attrNameLst>
                                      </p:cBhvr>
                                      <p:to>
                                        <p:strVal val="visible"/>
                                      </p:to>
                                    </p:set>
                                    <p:anim calcmode="lin" valueType="num">
                                      <p:cBhvr>
                                        <p:cTn id="299" dur="500" fill="hold"/>
                                        <p:tgtEl>
                                          <p:spTgt spid="267"/>
                                        </p:tgtEl>
                                        <p:attrNameLst>
                                          <p:attrName>ppt_x</p:attrName>
                                        </p:attrNameLst>
                                      </p:cBhvr>
                                      <p:tavLst>
                                        <p:tav tm="0">
                                          <p:val>
                                            <p:strVal val="0-#ppt_w/2"/>
                                          </p:val>
                                        </p:tav>
                                        <p:tav tm="100000">
                                          <p:val>
                                            <p:strVal val="#ppt_x"/>
                                          </p:val>
                                        </p:tav>
                                      </p:tavLst>
                                    </p:anim>
                                    <p:anim calcmode="lin" valueType="num">
                                      <p:cBhvr>
                                        <p:cTn id="300" dur="500" fill="hold"/>
                                        <p:tgtEl>
                                          <p:spTgt spid="267"/>
                                        </p:tgtEl>
                                        <p:attrNameLst>
                                          <p:attrName>ppt_y</p:attrName>
                                        </p:attrNameLst>
                                      </p:cBhvr>
                                      <p:tavLst>
                                        <p:tav tm="0">
                                          <p:val>
                                            <p:strVal val="#ppt_y"/>
                                          </p:val>
                                        </p:tav>
                                        <p:tav tm="100000">
                                          <p:val>
                                            <p:strVal val="#ppt_y"/>
                                          </p:val>
                                        </p:tav>
                                      </p:tavLst>
                                    </p:anim>
                                  </p:childTnLst>
                                </p:cTn>
                              </p:par>
                            </p:childTnLst>
                          </p:cTn>
                        </p:par>
                        <p:par>
                          <p:cTn id="301" fill="hold">
                            <p:stCondLst>
                              <p:cond delay="6500"/>
                            </p:stCondLst>
                            <p:childTnLst>
                              <p:par>
                                <p:cTn id="302" presetID="2" presetClass="entr" presetSubtype="8" fill="hold" grpId="0" nodeType="afterEffect">
                                  <p:stCondLst>
                                    <p:cond delay="0"/>
                                  </p:stCondLst>
                                  <p:iterate>
                                    <p:tmAbs val="0"/>
                                  </p:iterate>
                                  <p:childTnLst>
                                    <p:set>
                                      <p:cBhvr>
                                        <p:cTn id="303" fill="hold"/>
                                        <p:tgtEl>
                                          <p:spTgt spid="270"/>
                                        </p:tgtEl>
                                        <p:attrNameLst>
                                          <p:attrName>style.visibility</p:attrName>
                                        </p:attrNameLst>
                                      </p:cBhvr>
                                      <p:to>
                                        <p:strVal val="visible"/>
                                      </p:to>
                                    </p:set>
                                    <p:anim calcmode="lin" valueType="num">
                                      <p:cBhvr>
                                        <p:cTn id="304" dur="500" fill="hold"/>
                                        <p:tgtEl>
                                          <p:spTgt spid="270"/>
                                        </p:tgtEl>
                                        <p:attrNameLst>
                                          <p:attrName>ppt_x</p:attrName>
                                        </p:attrNameLst>
                                      </p:cBhvr>
                                      <p:tavLst>
                                        <p:tav tm="0">
                                          <p:val>
                                            <p:strVal val="0-#ppt_w/2"/>
                                          </p:val>
                                        </p:tav>
                                        <p:tav tm="100000">
                                          <p:val>
                                            <p:strVal val="#ppt_x"/>
                                          </p:val>
                                        </p:tav>
                                      </p:tavLst>
                                    </p:anim>
                                    <p:anim calcmode="lin" valueType="num">
                                      <p:cBhvr>
                                        <p:cTn id="305" dur="500" fill="hold"/>
                                        <p:tgtEl>
                                          <p:spTgt spid="270"/>
                                        </p:tgtEl>
                                        <p:attrNameLst>
                                          <p:attrName>ppt_y</p:attrName>
                                        </p:attrNameLst>
                                      </p:cBhvr>
                                      <p:tavLst>
                                        <p:tav tm="0">
                                          <p:val>
                                            <p:strVal val="#ppt_y"/>
                                          </p:val>
                                        </p:tav>
                                        <p:tav tm="100000">
                                          <p:val>
                                            <p:strVal val="#ppt_y"/>
                                          </p:val>
                                        </p:tav>
                                      </p:tavLst>
                                    </p:anim>
                                  </p:childTnLst>
                                </p:cTn>
                              </p:par>
                            </p:childTnLst>
                          </p:cTn>
                        </p:par>
                        <p:par>
                          <p:cTn id="306" fill="hold">
                            <p:stCondLst>
                              <p:cond delay="7000"/>
                            </p:stCondLst>
                            <p:childTnLst>
                              <p:par>
                                <p:cTn id="307" presetID="2" presetClass="entr" presetSubtype="8" fill="hold" grpId="0" nodeType="afterEffect">
                                  <p:stCondLst>
                                    <p:cond delay="0"/>
                                  </p:stCondLst>
                                  <p:iterate>
                                    <p:tmAbs val="0"/>
                                  </p:iterate>
                                  <p:childTnLst>
                                    <p:set>
                                      <p:cBhvr>
                                        <p:cTn id="308" fill="hold"/>
                                        <p:tgtEl>
                                          <p:spTgt spid="273"/>
                                        </p:tgtEl>
                                        <p:attrNameLst>
                                          <p:attrName>style.visibility</p:attrName>
                                        </p:attrNameLst>
                                      </p:cBhvr>
                                      <p:to>
                                        <p:strVal val="visible"/>
                                      </p:to>
                                    </p:set>
                                    <p:anim calcmode="lin" valueType="num">
                                      <p:cBhvr>
                                        <p:cTn id="309" dur="500" fill="hold"/>
                                        <p:tgtEl>
                                          <p:spTgt spid="273"/>
                                        </p:tgtEl>
                                        <p:attrNameLst>
                                          <p:attrName>ppt_x</p:attrName>
                                        </p:attrNameLst>
                                      </p:cBhvr>
                                      <p:tavLst>
                                        <p:tav tm="0">
                                          <p:val>
                                            <p:strVal val="0-#ppt_w/2"/>
                                          </p:val>
                                        </p:tav>
                                        <p:tav tm="100000">
                                          <p:val>
                                            <p:strVal val="#ppt_x"/>
                                          </p:val>
                                        </p:tav>
                                      </p:tavLst>
                                    </p:anim>
                                    <p:anim calcmode="lin" valueType="num">
                                      <p:cBhvr>
                                        <p:cTn id="310" dur="500" fill="hold"/>
                                        <p:tgtEl>
                                          <p:spTgt spid="273"/>
                                        </p:tgtEl>
                                        <p:attrNameLst>
                                          <p:attrName>ppt_y</p:attrName>
                                        </p:attrNameLst>
                                      </p:cBhvr>
                                      <p:tavLst>
                                        <p:tav tm="0">
                                          <p:val>
                                            <p:strVal val="#ppt_y"/>
                                          </p:val>
                                        </p:tav>
                                        <p:tav tm="100000">
                                          <p:val>
                                            <p:strVal val="#ppt_y"/>
                                          </p:val>
                                        </p:tav>
                                      </p:tavLst>
                                    </p:anim>
                                  </p:childTnLst>
                                </p:cTn>
                              </p:par>
                            </p:childTnLst>
                          </p:cTn>
                        </p:par>
                        <p:par>
                          <p:cTn id="311" fill="hold">
                            <p:stCondLst>
                              <p:cond delay="7500"/>
                            </p:stCondLst>
                            <p:childTnLst>
                              <p:par>
                                <p:cTn id="312" presetID="2" presetClass="entr" presetSubtype="8" fill="hold" grpId="0" nodeType="afterEffect">
                                  <p:stCondLst>
                                    <p:cond delay="0"/>
                                  </p:stCondLst>
                                  <p:iterate>
                                    <p:tmAbs val="0"/>
                                  </p:iterate>
                                  <p:childTnLst>
                                    <p:set>
                                      <p:cBhvr>
                                        <p:cTn id="313" fill="hold"/>
                                        <p:tgtEl>
                                          <p:spTgt spid="276"/>
                                        </p:tgtEl>
                                        <p:attrNameLst>
                                          <p:attrName>style.visibility</p:attrName>
                                        </p:attrNameLst>
                                      </p:cBhvr>
                                      <p:to>
                                        <p:strVal val="visible"/>
                                      </p:to>
                                    </p:set>
                                    <p:anim calcmode="lin" valueType="num">
                                      <p:cBhvr>
                                        <p:cTn id="314" dur="500" fill="hold"/>
                                        <p:tgtEl>
                                          <p:spTgt spid="276"/>
                                        </p:tgtEl>
                                        <p:attrNameLst>
                                          <p:attrName>ppt_x</p:attrName>
                                        </p:attrNameLst>
                                      </p:cBhvr>
                                      <p:tavLst>
                                        <p:tav tm="0">
                                          <p:val>
                                            <p:strVal val="0-#ppt_w/2"/>
                                          </p:val>
                                        </p:tav>
                                        <p:tav tm="100000">
                                          <p:val>
                                            <p:strVal val="#ppt_x"/>
                                          </p:val>
                                        </p:tav>
                                      </p:tavLst>
                                    </p:anim>
                                    <p:anim calcmode="lin" valueType="num">
                                      <p:cBhvr>
                                        <p:cTn id="315" dur="500" fill="hold"/>
                                        <p:tgtEl>
                                          <p:spTgt spid="276"/>
                                        </p:tgtEl>
                                        <p:attrNameLst>
                                          <p:attrName>ppt_y</p:attrName>
                                        </p:attrNameLst>
                                      </p:cBhvr>
                                      <p:tavLst>
                                        <p:tav tm="0">
                                          <p:val>
                                            <p:strVal val="#ppt_y"/>
                                          </p:val>
                                        </p:tav>
                                        <p:tav tm="100000">
                                          <p:val>
                                            <p:strVal val="#ppt_y"/>
                                          </p:val>
                                        </p:tav>
                                      </p:tavLst>
                                    </p:anim>
                                  </p:childTnLst>
                                </p:cTn>
                              </p:par>
                            </p:childTnLst>
                          </p:cTn>
                        </p:par>
                        <p:par>
                          <p:cTn id="316" fill="hold">
                            <p:stCondLst>
                              <p:cond delay="8000"/>
                            </p:stCondLst>
                            <p:childTnLst>
                              <p:par>
                                <p:cTn id="317" presetID="2" presetClass="entr" presetSubtype="8" fill="hold" grpId="0" nodeType="afterEffect">
                                  <p:stCondLst>
                                    <p:cond delay="0"/>
                                  </p:stCondLst>
                                  <p:iterate>
                                    <p:tmAbs val="0"/>
                                  </p:iterate>
                                  <p:childTnLst>
                                    <p:set>
                                      <p:cBhvr>
                                        <p:cTn id="318" fill="hold"/>
                                        <p:tgtEl>
                                          <p:spTgt spid="279"/>
                                        </p:tgtEl>
                                        <p:attrNameLst>
                                          <p:attrName>style.visibility</p:attrName>
                                        </p:attrNameLst>
                                      </p:cBhvr>
                                      <p:to>
                                        <p:strVal val="visible"/>
                                      </p:to>
                                    </p:set>
                                    <p:anim calcmode="lin" valueType="num">
                                      <p:cBhvr>
                                        <p:cTn id="319" dur="500" fill="hold"/>
                                        <p:tgtEl>
                                          <p:spTgt spid="279"/>
                                        </p:tgtEl>
                                        <p:attrNameLst>
                                          <p:attrName>ppt_x</p:attrName>
                                        </p:attrNameLst>
                                      </p:cBhvr>
                                      <p:tavLst>
                                        <p:tav tm="0">
                                          <p:val>
                                            <p:strVal val="0-#ppt_w/2"/>
                                          </p:val>
                                        </p:tav>
                                        <p:tav tm="100000">
                                          <p:val>
                                            <p:strVal val="#ppt_x"/>
                                          </p:val>
                                        </p:tav>
                                      </p:tavLst>
                                    </p:anim>
                                    <p:anim calcmode="lin" valueType="num">
                                      <p:cBhvr>
                                        <p:cTn id="320" dur="500" fill="hold"/>
                                        <p:tgtEl>
                                          <p:spTgt spid="279"/>
                                        </p:tgtEl>
                                        <p:attrNameLst>
                                          <p:attrName>ppt_y</p:attrName>
                                        </p:attrNameLst>
                                      </p:cBhvr>
                                      <p:tavLst>
                                        <p:tav tm="0">
                                          <p:val>
                                            <p:strVal val="#ppt_y"/>
                                          </p:val>
                                        </p:tav>
                                        <p:tav tm="100000">
                                          <p:val>
                                            <p:strVal val="#ppt_y"/>
                                          </p:val>
                                        </p:tav>
                                      </p:tavLst>
                                    </p:anim>
                                  </p:childTnLst>
                                </p:cTn>
                              </p:par>
                            </p:childTnLst>
                          </p:cTn>
                        </p:par>
                        <p:par>
                          <p:cTn id="321" fill="hold">
                            <p:stCondLst>
                              <p:cond delay="8500"/>
                            </p:stCondLst>
                            <p:childTnLst>
                              <p:par>
                                <p:cTn id="322" presetID="2" presetClass="entr" presetSubtype="8" fill="hold" grpId="0" nodeType="afterEffect">
                                  <p:stCondLst>
                                    <p:cond delay="0"/>
                                  </p:stCondLst>
                                  <p:iterate>
                                    <p:tmAbs val="0"/>
                                  </p:iterate>
                                  <p:childTnLst>
                                    <p:set>
                                      <p:cBhvr>
                                        <p:cTn id="323" fill="hold"/>
                                        <p:tgtEl>
                                          <p:spTgt spid="282"/>
                                        </p:tgtEl>
                                        <p:attrNameLst>
                                          <p:attrName>style.visibility</p:attrName>
                                        </p:attrNameLst>
                                      </p:cBhvr>
                                      <p:to>
                                        <p:strVal val="visible"/>
                                      </p:to>
                                    </p:set>
                                    <p:anim calcmode="lin" valueType="num">
                                      <p:cBhvr>
                                        <p:cTn id="324" dur="500" fill="hold"/>
                                        <p:tgtEl>
                                          <p:spTgt spid="282"/>
                                        </p:tgtEl>
                                        <p:attrNameLst>
                                          <p:attrName>ppt_x</p:attrName>
                                        </p:attrNameLst>
                                      </p:cBhvr>
                                      <p:tavLst>
                                        <p:tav tm="0">
                                          <p:val>
                                            <p:strVal val="0-#ppt_w/2"/>
                                          </p:val>
                                        </p:tav>
                                        <p:tav tm="100000">
                                          <p:val>
                                            <p:strVal val="#ppt_x"/>
                                          </p:val>
                                        </p:tav>
                                      </p:tavLst>
                                    </p:anim>
                                    <p:anim calcmode="lin" valueType="num">
                                      <p:cBhvr>
                                        <p:cTn id="325" dur="500" fill="hold"/>
                                        <p:tgtEl>
                                          <p:spTgt spid="282"/>
                                        </p:tgtEl>
                                        <p:attrNameLst>
                                          <p:attrName>ppt_y</p:attrName>
                                        </p:attrNameLst>
                                      </p:cBhvr>
                                      <p:tavLst>
                                        <p:tav tm="0">
                                          <p:val>
                                            <p:strVal val="#ppt_y"/>
                                          </p:val>
                                        </p:tav>
                                        <p:tav tm="100000">
                                          <p:val>
                                            <p:strVal val="#ppt_y"/>
                                          </p:val>
                                        </p:tav>
                                      </p:tavLst>
                                    </p:anim>
                                  </p:childTnLst>
                                </p:cTn>
                              </p:par>
                            </p:childTnLst>
                          </p:cTn>
                        </p:par>
                        <p:par>
                          <p:cTn id="326" fill="hold">
                            <p:stCondLst>
                              <p:cond delay="9000"/>
                            </p:stCondLst>
                            <p:childTnLst>
                              <p:par>
                                <p:cTn id="327" presetID="2" presetClass="entr" presetSubtype="8" fill="hold" grpId="0" nodeType="afterEffect">
                                  <p:stCondLst>
                                    <p:cond delay="0"/>
                                  </p:stCondLst>
                                  <p:iterate>
                                    <p:tmAbs val="0"/>
                                  </p:iterate>
                                  <p:childTnLst>
                                    <p:set>
                                      <p:cBhvr>
                                        <p:cTn id="328" fill="hold"/>
                                        <p:tgtEl>
                                          <p:spTgt spid="285"/>
                                        </p:tgtEl>
                                        <p:attrNameLst>
                                          <p:attrName>style.visibility</p:attrName>
                                        </p:attrNameLst>
                                      </p:cBhvr>
                                      <p:to>
                                        <p:strVal val="visible"/>
                                      </p:to>
                                    </p:set>
                                    <p:anim calcmode="lin" valueType="num">
                                      <p:cBhvr>
                                        <p:cTn id="329" dur="500" fill="hold"/>
                                        <p:tgtEl>
                                          <p:spTgt spid="285"/>
                                        </p:tgtEl>
                                        <p:attrNameLst>
                                          <p:attrName>ppt_x</p:attrName>
                                        </p:attrNameLst>
                                      </p:cBhvr>
                                      <p:tavLst>
                                        <p:tav tm="0">
                                          <p:val>
                                            <p:strVal val="0-#ppt_w/2"/>
                                          </p:val>
                                        </p:tav>
                                        <p:tav tm="100000">
                                          <p:val>
                                            <p:strVal val="#ppt_x"/>
                                          </p:val>
                                        </p:tav>
                                      </p:tavLst>
                                    </p:anim>
                                    <p:anim calcmode="lin" valueType="num">
                                      <p:cBhvr>
                                        <p:cTn id="330" dur="500" fill="hold"/>
                                        <p:tgtEl>
                                          <p:spTgt spid="285"/>
                                        </p:tgtEl>
                                        <p:attrNameLst>
                                          <p:attrName>ppt_y</p:attrName>
                                        </p:attrNameLst>
                                      </p:cBhvr>
                                      <p:tavLst>
                                        <p:tav tm="0">
                                          <p:val>
                                            <p:strVal val="#ppt_y"/>
                                          </p:val>
                                        </p:tav>
                                        <p:tav tm="100000">
                                          <p:val>
                                            <p:strVal val="#ppt_y"/>
                                          </p:val>
                                        </p:tav>
                                      </p:tavLst>
                                    </p:anim>
                                  </p:childTnLst>
                                </p:cTn>
                              </p:par>
                            </p:childTnLst>
                          </p:cTn>
                        </p:par>
                        <p:par>
                          <p:cTn id="331" fill="hold">
                            <p:stCondLst>
                              <p:cond delay="9500"/>
                            </p:stCondLst>
                            <p:childTnLst>
                              <p:par>
                                <p:cTn id="332" presetID="2" presetClass="entr" presetSubtype="8" fill="hold" grpId="0" nodeType="afterEffect">
                                  <p:stCondLst>
                                    <p:cond delay="0"/>
                                  </p:stCondLst>
                                  <p:iterate>
                                    <p:tmAbs val="0"/>
                                  </p:iterate>
                                  <p:childTnLst>
                                    <p:set>
                                      <p:cBhvr>
                                        <p:cTn id="333" fill="hold"/>
                                        <p:tgtEl>
                                          <p:spTgt spid="288"/>
                                        </p:tgtEl>
                                        <p:attrNameLst>
                                          <p:attrName>style.visibility</p:attrName>
                                        </p:attrNameLst>
                                      </p:cBhvr>
                                      <p:to>
                                        <p:strVal val="visible"/>
                                      </p:to>
                                    </p:set>
                                    <p:anim calcmode="lin" valueType="num">
                                      <p:cBhvr>
                                        <p:cTn id="334" dur="500" fill="hold"/>
                                        <p:tgtEl>
                                          <p:spTgt spid="288"/>
                                        </p:tgtEl>
                                        <p:attrNameLst>
                                          <p:attrName>ppt_x</p:attrName>
                                        </p:attrNameLst>
                                      </p:cBhvr>
                                      <p:tavLst>
                                        <p:tav tm="0">
                                          <p:val>
                                            <p:strVal val="0-#ppt_w/2"/>
                                          </p:val>
                                        </p:tav>
                                        <p:tav tm="100000">
                                          <p:val>
                                            <p:strVal val="#ppt_x"/>
                                          </p:val>
                                        </p:tav>
                                      </p:tavLst>
                                    </p:anim>
                                    <p:anim calcmode="lin" valueType="num">
                                      <p:cBhvr>
                                        <p:cTn id="335" dur="500" fill="hold"/>
                                        <p:tgtEl>
                                          <p:spTgt spid="288"/>
                                        </p:tgtEl>
                                        <p:attrNameLst>
                                          <p:attrName>ppt_y</p:attrName>
                                        </p:attrNameLst>
                                      </p:cBhvr>
                                      <p:tavLst>
                                        <p:tav tm="0">
                                          <p:val>
                                            <p:strVal val="#ppt_y"/>
                                          </p:val>
                                        </p:tav>
                                        <p:tav tm="100000">
                                          <p:val>
                                            <p:strVal val="#ppt_y"/>
                                          </p:val>
                                        </p:tav>
                                      </p:tavLst>
                                    </p:anim>
                                  </p:childTnLst>
                                </p:cTn>
                              </p:par>
                            </p:childTnLst>
                          </p:cTn>
                        </p:par>
                        <p:par>
                          <p:cTn id="336" fill="hold">
                            <p:stCondLst>
                              <p:cond delay="10000"/>
                            </p:stCondLst>
                            <p:childTnLst>
                              <p:par>
                                <p:cTn id="337" presetID="2" presetClass="entr" presetSubtype="8" fill="hold" grpId="0" nodeType="afterEffect">
                                  <p:stCondLst>
                                    <p:cond delay="0"/>
                                  </p:stCondLst>
                                  <p:iterate>
                                    <p:tmAbs val="0"/>
                                  </p:iterate>
                                  <p:childTnLst>
                                    <p:set>
                                      <p:cBhvr>
                                        <p:cTn id="338" fill="hold"/>
                                        <p:tgtEl>
                                          <p:spTgt spid="289"/>
                                        </p:tgtEl>
                                        <p:attrNameLst>
                                          <p:attrName>style.visibility</p:attrName>
                                        </p:attrNameLst>
                                      </p:cBhvr>
                                      <p:to>
                                        <p:strVal val="visible"/>
                                      </p:to>
                                    </p:set>
                                    <p:anim calcmode="lin" valueType="num">
                                      <p:cBhvr>
                                        <p:cTn id="339" dur="500" fill="hold"/>
                                        <p:tgtEl>
                                          <p:spTgt spid="289"/>
                                        </p:tgtEl>
                                        <p:attrNameLst>
                                          <p:attrName>ppt_x</p:attrName>
                                        </p:attrNameLst>
                                      </p:cBhvr>
                                      <p:tavLst>
                                        <p:tav tm="0">
                                          <p:val>
                                            <p:strVal val="0-#ppt_w/2"/>
                                          </p:val>
                                        </p:tav>
                                        <p:tav tm="100000">
                                          <p:val>
                                            <p:strVal val="#ppt_x"/>
                                          </p:val>
                                        </p:tav>
                                      </p:tavLst>
                                    </p:anim>
                                    <p:anim calcmode="lin" valueType="num">
                                      <p:cBhvr>
                                        <p:cTn id="340" dur="500" fill="hold"/>
                                        <p:tgtEl>
                                          <p:spTgt spid="289"/>
                                        </p:tgtEl>
                                        <p:attrNameLst>
                                          <p:attrName>ppt_y</p:attrName>
                                        </p:attrNameLst>
                                      </p:cBhvr>
                                      <p:tavLst>
                                        <p:tav tm="0">
                                          <p:val>
                                            <p:strVal val="#ppt_y"/>
                                          </p:val>
                                        </p:tav>
                                        <p:tav tm="100000">
                                          <p:val>
                                            <p:strVal val="#ppt_y"/>
                                          </p:val>
                                        </p:tav>
                                      </p:tavLst>
                                    </p:anim>
                                  </p:childTnLst>
                                </p:cTn>
                              </p:par>
                            </p:childTnLst>
                          </p:cTn>
                        </p:par>
                        <p:par>
                          <p:cTn id="341" fill="hold">
                            <p:stCondLst>
                              <p:cond delay="10500"/>
                            </p:stCondLst>
                            <p:childTnLst>
                              <p:par>
                                <p:cTn id="342" presetID="2" presetClass="entr" presetSubtype="8" fill="hold" grpId="0" nodeType="afterEffect">
                                  <p:stCondLst>
                                    <p:cond delay="0"/>
                                  </p:stCondLst>
                                  <p:iterate>
                                    <p:tmAbs val="0"/>
                                  </p:iterate>
                                  <p:childTnLst>
                                    <p:set>
                                      <p:cBhvr>
                                        <p:cTn id="343" fill="hold"/>
                                        <p:tgtEl>
                                          <p:spTgt spid="290"/>
                                        </p:tgtEl>
                                        <p:attrNameLst>
                                          <p:attrName>style.visibility</p:attrName>
                                        </p:attrNameLst>
                                      </p:cBhvr>
                                      <p:to>
                                        <p:strVal val="visible"/>
                                      </p:to>
                                    </p:set>
                                    <p:anim calcmode="lin" valueType="num">
                                      <p:cBhvr>
                                        <p:cTn id="344" dur="500" fill="hold"/>
                                        <p:tgtEl>
                                          <p:spTgt spid="290"/>
                                        </p:tgtEl>
                                        <p:attrNameLst>
                                          <p:attrName>ppt_x</p:attrName>
                                        </p:attrNameLst>
                                      </p:cBhvr>
                                      <p:tavLst>
                                        <p:tav tm="0">
                                          <p:val>
                                            <p:strVal val="0-#ppt_w/2"/>
                                          </p:val>
                                        </p:tav>
                                        <p:tav tm="100000">
                                          <p:val>
                                            <p:strVal val="#ppt_x"/>
                                          </p:val>
                                        </p:tav>
                                      </p:tavLst>
                                    </p:anim>
                                    <p:anim calcmode="lin" valueType="num">
                                      <p:cBhvr>
                                        <p:cTn id="345" dur="500" fill="hold"/>
                                        <p:tgtEl>
                                          <p:spTgt spid="290"/>
                                        </p:tgtEl>
                                        <p:attrNameLst>
                                          <p:attrName>ppt_y</p:attrName>
                                        </p:attrNameLst>
                                      </p:cBhvr>
                                      <p:tavLst>
                                        <p:tav tm="0">
                                          <p:val>
                                            <p:strVal val="#ppt_y"/>
                                          </p:val>
                                        </p:tav>
                                        <p:tav tm="100000">
                                          <p:val>
                                            <p:strVal val="#ppt_y"/>
                                          </p:val>
                                        </p:tav>
                                      </p:tavLst>
                                    </p:anim>
                                  </p:childTnLst>
                                </p:cTn>
                              </p:par>
                            </p:childTnLst>
                          </p:cTn>
                        </p:par>
                        <p:par>
                          <p:cTn id="346" fill="hold">
                            <p:stCondLst>
                              <p:cond delay="11000"/>
                            </p:stCondLst>
                            <p:childTnLst>
                              <p:par>
                                <p:cTn id="347" presetID="2" presetClass="entr" presetSubtype="8" fill="hold" grpId="0" nodeType="afterEffect">
                                  <p:stCondLst>
                                    <p:cond delay="0"/>
                                  </p:stCondLst>
                                  <p:iterate>
                                    <p:tmAbs val="0"/>
                                  </p:iterate>
                                  <p:childTnLst>
                                    <p:set>
                                      <p:cBhvr>
                                        <p:cTn id="348" fill="hold"/>
                                        <p:tgtEl>
                                          <p:spTgt spid="327"/>
                                        </p:tgtEl>
                                        <p:attrNameLst>
                                          <p:attrName>style.visibility</p:attrName>
                                        </p:attrNameLst>
                                      </p:cBhvr>
                                      <p:to>
                                        <p:strVal val="visible"/>
                                      </p:to>
                                    </p:set>
                                    <p:anim calcmode="lin" valueType="num">
                                      <p:cBhvr>
                                        <p:cTn id="349" dur="500" fill="hold"/>
                                        <p:tgtEl>
                                          <p:spTgt spid="327"/>
                                        </p:tgtEl>
                                        <p:attrNameLst>
                                          <p:attrName>ppt_x</p:attrName>
                                        </p:attrNameLst>
                                      </p:cBhvr>
                                      <p:tavLst>
                                        <p:tav tm="0">
                                          <p:val>
                                            <p:strVal val="0-#ppt_w/2"/>
                                          </p:val>
                                        </p:tav>
                                        <p:tav tm="100000">
                                          <p:val>
                                            <p:strVal val="#ppt_x"/>
                                          </p:val>
                                        </p:tav>
                                      </p:tavLst>
                                    </p:anim>
                                    <p:anim calcmode="lin" valueType="num">
                                      <p:cBhvr>
                                        <p:cTn id="350" dur="500" fill="hold"/>
                                        <p:tgtEl>
                                          <p:spTgt spid="327"/>
                                        </p:tgtEl>
                                        <p:attrNameLst>
                                          <p:attrName>ppt_y</p:attrName>
                                        </p:attrNameLst>
                                      </p:cBhvr>
                                      <p:tavLst>
                                        <p:tav tm="0">
                                          <p:val>
                                            <p:strVal val="#ppt_y"/>
                                          </p:val>
                                        </p:tav>
                                        <p:tav tm="100000">
                                          <p:val>
                                            <p:strVal val="#ppt_y"/>
                                          </p:val>
                                        </p:tav>
                                      </p:tavLst>
                                    </p:anim>
                                  </p:childTnLst>
                                </p:cTn>
                              </p:par>
                            </p:childTnLst>
                          </p:cTn>
                        </p:par>
                        <p:par>
                          <p:cTn id="351" fill="hold">
                            <p:stCondLst>
                              <p:cond delay="11500"/>
                            </p:stCondLst>
                            <p:childTnLst>
                              <p:par>
                                <p:cTn id="352" presetID="2" presetClass="entr" presetSubtype="8" fill="hold" grpId="0" nodeType="afterEffect">
                                  <p:stCondLst>
                                    <p:cond delay="0"/>
                                  </p:stCondLst>
                                  <p:iterate>
                                    <p:tmAbs val="0"/>
                                  </p:iterate>
                                  <p:childTnLst>
                                    <p:set>
                                      <p:cBhvr>
                                        <p:cTn id="353" fill="hold"/>
                                        <p:tgtEl>
                                          <p:spTgt spid="328"/>
                                        </p:tgtEl>
                                        <p:attrNameLst>
                                          <p:attrName>style.visibility</p:attrName>
                                        </p:attrNameLst>
                                      </p:cBhvr>
                                      <p:to>
                                        <p:strVal val="visible"/>
                                      </p:to>
                                    </p:set>
                                    <p:anim calcmode="lin" valueType="num">
                                      <p:cBhvr>
                                        <p:cTn id="354" dur="500" fill="hold"/>
                                        <p:tgtEl>
                                          <p:spTgt spid="328"/>
                                        </p:tgtEl>
                                        <p:attrNameLst>
                                          <p:attrName>ppt_x</p:attrName>
                                        </p:attrNameLst>
                                      </p:cBhvr>
                                      <p:tavLst>
                                        <p:tav tm="0">
                                          <p:val>
                                            <p:strVal val="0-#ppt_w/2"/>
                                          </p:val>
                                        </p:tav>
                                        <p:tav tm="100000">
                                          <p:val>
                                            <p:strVal val="#ppt_x"/>
                                          </p:val>
                                        </p:tav>
                                      </p:tavLst>
                                    </p:anim>
                                    <p:anim calcmode="lin" valueType="num">
                                      <p:cBhvr>
                                        <p:cTn id="355" dur="500" fill="hold"/>
                                        <p:tgtEl>
                                          <p:spTgt spid="328"/>
                                        </p:tgtEl>
                                        <p:attrNameLst>
                                          <p:attrName>ppt_y</p:attrName>
                                        </p:attrNameLst>
                                      </p:cBhvr>
                                      <p:tavLst>
                                        <p:tav tm="0">
                                          <p:val>
                                            <p:strVal val="#ppt_y"/>
                                          </p:val>
                                        </p:tav>
                                        <p:tav tm="100000">
                                          <p:val>
                                            <p:strVal val="#ppt_y"/>
                                          </p:val>
                                        </p:tav>
                                      </p:tavLst>
                                    </p:anim>
                                  </p:childTnLst>
                                </p:cTn>
                              </p:par>
                            </p:childTnLst>
                          </p:cTn>
                        </p:par>
                        <p:par>
                          <p:cTn id="356" fill="hold">
                            <p:stCondLst>
                              <p:cond delay="12000"/>
                            </p:stCondLst>
                            <p:childTnLst>
                              <p:par>
                                <p:cTn id="357" presetID="2" presetClass="entr" presetSubtype="8" fill="hold" grpId="0" nodeType="afterEffect">
                                  <p:stCondLst>
                                    <p:cond delay="0"/>
                                  </p:stCondLst>
                                  <p:iterate>
                                    <p:tmAbs val="0"/>
                                  </p:iterate>
                                  <p:childTnLst>
                                    <p:set>
                                      <p:cBhvr>
                                        <p:cTn id="358" fill="hold"/>
                                        <p:tgtEl>
                                          <p:spTgt spid="329"/>
                                        </p:tgtEl>
                                        <p:attrNameLst>
                                          <p:attrName>style.visibility</p:attrName>
                                        </p:attrNameLst>
                                      </p:cBhvr>
                                      <p:to>
                                        <p:strVal val="visible"/>
                                      </p:to>
                                    </p:set>
                                    <p:anim calcmode="lin" valueType="num">
                                      <p:cBhvr>
                                        <p:cTn id="359" dur="500" fill="hold"/>
                                        <p:tgtEl>
                                          <p:spTgt spid="329"/>
                                        </p:tgtEl>
                                        <p:attrNameLst>
                                          <p:attrName>ppt_x</p:attrName>
                                        </p:attrNameLst>
                                      </p:cBhvr>
                                      <p:tavLst>
                                        <p:tav tm="0">
                                          <p:val>
                                            <p:strVal val="0-#ppt_w/2"/>
                                          </p:val>
                                        </p:tav>
                                        <p:tav tm="100000">
                                          <p:val>
                                            <p:strVal val="#ppt_x"/>
                                          </p:val>
                                        </p:tav>
                                      </p:tavLst>
                                    </p:anim>
                                    <p:anim calcmode="lin" valueType="num">
                                      <p:cBhvr>
                                        <p:cTn id="360" dur="500" fill="hold"/>
                                        <p:tgtEl>
                                          <p:spTgt spid="329"/>
                                        </p:tgtEl>
                                        <p:attrNameLst>
                                          <p:attrName>ppt_y</p:attrName>
                                        </p:attrNameLst>
                                      </p:cBhvr>
                                      <p:tavLst>
                                        <p:tav tm="0">
                                          <p:val>
                                            <p:strVal val="#ppt_y"/>
                                          </p:val>
                                        </p:tav>
                                        <p:tav tm="100000">
                                          <p:val>
                                            <p:strVal val="#ppt_y"/>
                                          </p:val>
                                        </p:tav>
                                      </p:tavLst>
                                    </p:anim>
                                  </p:childTnLst>
                                </p:cTn>
                              </p:par>
                            </p:childTnLst>
                          </p:cTn>
                        </p:par>
                        <p:par>
                          <p:cTn id="361" fill="hold">
                            <p:stCondLst>
                              <p:cond delay="12500"/>
                            </p:stCondLst>
                            <p:childTnLst>
                              <p:par>
                                <p:cTn id="362" presetID="2" presetClass="entr" presetSubtype="8" fill="hold" grpId="0" nodeType="afterEffect">
                                  <p:stCondLst>
                                    <p:cond delay="0"/>
                                  </p:stCondLst>
                                  <p:iterate>
                                    <p:tmAbs val="0"/>
                                  </p:iterate>
                                  <p:childTnLst>
                                    <p:set>
                                      <p:cBhvr>
                                        <p:cTn id="363" fill="hold"/>
                                        <p:tgtEl>
                                          <p:spTgt spid="330"/>
                                        </p:tgtEl>
                                        <p:attrNameLst>
                                          <p:attrName>style.visibility</p:attrName>
                                        </p:attrNameLst>
                                      </p:cBhvr>
                                      <p:to>
                                        <p:strVal val="visible"/>
                                      </p:to>
                                    </p:set>
                                    <p:anim calcmode="lin" valueType="num">
                                      <p:cBhvr>
                                        <p:cTn id="364" dur="500" fill="hold"/>
                                        <p:tgtEl>
                                          <p:spTgt spid="330"/>
                                        </p:tgtEl>
                                        <p:attrNameLst>
                                          <p:attrName>ppt_x</p:attrName>
                                        </p:attrNameLst>
                                      </p:cBhvr>
                                      <p:tavLst>
                                        <p:tav tm="0">
                                          <p:val>
                                            <p:strVal val="0-#ppt_w/2"/>
                                          </p:val>
                                        </p:tav>
                                        <p:tav tm="100000">
                                          <p:val>
                                            <p:strVal val="#ppt_x"/>
                                          </p:val>
                                        </p:tav>
                                      </p:tavLst>
                                    </p:anim>
                                    <p:anim calcmode="lin" valueType="num">
                                      <p:cBhvr>
                                        <p:cTn id="365" dur="500" fill="hold"/>
                                        <p:tgtEl>
                                          <p:spTgt spid="330"/>
                                        </p:tgtEl>
                                        <p:attrNameLst>
                                          <p:attrName>ppt_y</p:attrName>
                                        </p:attrNameLst>
                                      </p:cBhvr>
                                      <p:tavLst>
                                        <p:tav tm="0">
                                          <p:val>
                                            <p:strVal val="#ppt_y"/>
                                          </p:val>
                                        </p:tav>
                                        <p:tav tm="100000">
                                          <p:val>
                                            <p:strVal val="#ppt_y"/>
                                          </p:val>
                                        </p:tav>
                                      </p:tavLst>
                                    </p:anim>
                                  </p:childTnLst>
                                </p:cTn>
                              </p:par>
                            </p:childTnLst>
                          </p:cTn>
                        </p:par>
                        <p:par>
                          <p:cTn id="366" fill="hold">
                            <p:stCondLst>
                              <p:cond delay="13000"/>
                            </p:stCondLst>
                            <p:childTnLst>
                              <p:par>
                                <p:cTn id="367" presetID="2" presetClass="entr" presetSubtype="8" fill="hold" grpId="0" nodeType="afterEffect">
                                  <p:stCondLst>
                                    <p:cond delay="0"/>
                                  </p:stCondLst>
                                  <p:iterate>
                                    <p:tmAbs val="0"/>
                                  </p:iterate>
                                  <p:childTnLst>
                                    <p:set>
                                      <p:cBhvr>
                                        <p:cTn id="368" fill="hold"/>
                                        <p:tgtEl>
                                          <p:spTgt spid="331"/>
                                        </p:tgtEl>
                                        <p:attrNameLst>
                                          <p:attrName>style.visibility</p:attrName>
                                        </p:attrNameLst>
                                      </p:cBhvr>
                                      <p:to>
                                        <p:strVal val="visible"/>
                                      </p:to>
                                    </p:set>
                                    <p:anim calcmode="lin" valueType="num">
                                      <p:cBhvr>
                                        <p:cTn id="369" dur="500" fill="hold"/>
                                        <p:tgtEl>
                                          <p:spTgt spid="331"/>
                                        </p:tgtEl>
                                        <p:attrNameLst>
                                          <p:attrName>ppt_x</p:attrName>
                                        </p:attrNameLst>
                                      </p:cBhvr>
                                      <p:tavLst>
                                        <p:tav tm="0">
                                          <p:val>
                                            <p:strVal val="0-#ppt_w/2"/>
                                          </p:val>
                                        </p:tav>
                                        <p:tav tm="100000">
                                          <p:val>
                                            <p:strVal val="#ppt_x"/>
                                          </p:val>
                                        </p:tav>
                                      </p:tavLst>
                                    </p:anim>
                                    <p:anim calcmode="lin" valueType="num">
                                      <p:cBhvr>
                                        <p:cTn id="370" dur="500" fill="hold"/>
                                        <p:tgtEl>
                                          <p:spTgt spid="331"/>
                                        </p:tgtEl>
                                        <p:attrNameLst>
                                          <p:attrName>ppt_y</p:attrName>
                                        </p:attrNameLst>
                                      </p:cBhvr>
                                      <p:tavLst>
                                        <p:tav tm="0">
                                          <p:val>
                                            <p:strVal val="#ppt_y"/>
                                          </p:val>
                                        </p:tav>
                                        <p:tav tm="100000">
                                          <p:val>
                                            <p:strVal val="#ppt_y"/>
                                          </p:val>
                                        </p:tav>
                                      </p:tavLst>
                                    </p:anim>
                                  </p:childTnLst>
                                </p:cTn>
                              </p:par>
                            </p:childTnLst>
                          </p:cTn>
                        </p:par>
                        <p:par>
                          <p:cTn id="371" fill="hold">
                            <p:stCondLst>
                              <p:cond delay="13500"/>
                            </p:stCondLst>
                            <p:childTnLst>
                              <p:par>
                                <p:cTn id="372" presetID="2" presetClass="entr" presetSubtype="8" fill="hold" grpId="0" nodeType="afterEffect">
                                  <p:stCondLst>
                                    <p:cond delay="0"/>
                                  </p:stCondLst>
                                  <p:iterate>
                                    <p:tmAbs val="0"/>
                                  </p:iterate>
                                  <p:childTnLst>
                                    <p:set>
                                      <p:cBhvr>
                                        <p:cTn id="373" fill="hold"/>
                                        <p:tgtEl>
                                          <p:spTgt spid="332"/>
                                        </p:tgtEl>
                                        <p:attrNameLst>
                                          <p:attrName>style.visibility</p:attrName>
                                        </p:attrNameLst>
                                      </p:cBhvr>
                                      <p:to>
                                        <p:strVal val="visible"/>
                                      </p:to>
                                    </p:set>
                                    <p:anim calcmode="lin" valueType="num">
                                      <p:cBhvr>
                                        <p:cTn id="374" dur="500" fill="hold"/>
                                        <p:tgtEl>
                                          <p:spTgt spid="332"/>
                                        </p:tgtEl>
                                        <p:attrNameLst>
                                          <p:attrName>ppt_x</p:attrName>
                                        </p:attrNameLst>
                                      </p:cBhvr>
                                      <p:tavLst>
                                        <p:tav tm="0">
                                          <p:val>
                                            <p:strVal val="0-#ppt_w/2"/>
                                          </p:val>
                                        </p:tav>
                                        <p:tav tm="100000">
                                          <p:val>
                                            <p:strVal val="#ppt_x"/>
                                          </p:val>
                                        </p:tav>
                                      </p:tavLst>
                                    </p:anim>
                                    <p:anim calcmode="lin" valueType="num">
                                      <p:cBhvr>
                                        <p:cTn id="375" dur="500" fill="hold"/>
                                        <p:tgtEl>
                                          <p:spTgt spid="332"/>
                                        </p:tgtEl>
                                        <p:attrNameLst>
                                          <p:attrName>ppt_y</p:attrName>
                                        </p:attrNameLst>
                                      </p:cBhvr>
                                      <p:tavLst>
                                        <p:tav tm="0">
                                          <p:val>
                                            <p:strVal val="#ppt_y"/>
                                          </p:val>
                                        </p:tav>
                                        <p:tav tm="100000">
                                          <p:val>
                                            <p:strVal val="#ppt_y"/>
                                          </p:val>
                                        </p:tav>
                                      </p:tavLst>
                                    </p:anim>
                                  </p:childTnLst>
                                </p:cTn>
                              </p:par>
                            </p:childTnLst>
                          </p:cTn>
                        </p:par>
                      </p:childTnLst>
                    </p:cTn>
                  </p:par>
                  <p:par>
                    <p:cTn id="376" fill="hold">
                      <p:stCondLst>
                        <p:cond delay="indefinite"/>
                      </p:stCondLst>
                      <p:childTnLst>
                        <p:par>
                          <p:cTn id="377" fill="hold">
                            <p:stCondLst>
                              <p:cond delay="0"/>
                            </p:stCondLst>
                            <p:childTnLst>
                              <p:par>
                                <p:cTn id="378" presetID="2" presetClass="entr" presetSubtype="8" fill="hold" grpId="0" nodeType="clickEffect">
                                  <p:stCondLst>
                                    <p:cond delay="0"/>
                                  </p:stCondLst>
                                  <p:iterate>
                                    <p:tmAbs val="0"/>
                                  </p:iterate>
                                  <p:childTnLst>
                                    <p:set>
                                      <p:cBhvr>
                                        <p:cTn id="379" fill="hold"/>
                                        <p:tgtEl>
                                          <p:spTgt spid="293"/>
                                        </p:tgtEl>
                                        <p:attrNameLst>
                                          <p:attrName>style.visibility</p:attrName>
                                        </p:attrNameLst>
                                      </p:cBhvr>
                                      <p:to>
                                        <p:strVal val="visible"/>
                                      </p:to>
                                    </p:set>
                                    <p:anim calcmode="lin" valueType="num">
                                      <p:cBhvr>
                                        <p:cTn id="380" dur="500" fill="hold"/>
                                        <p:tgtEl>
                                          <p:spTgt spid="293"/>
                                        </p:tgtEl>
                                        <p:attrNameLst>
                                          <p:attrName>ppt_x</p:attrName>
                                        </p:attrNameLst>
                                      </p:cBhvr>
                                      <p:tavLst>
                                        <p:tav tm="0">
                                          <p:val>
                                            <p:strVal val="0-#ppt_w/2"/>
                                          </p:val>
                                        </p:tav>
                                        <p:tav tm="100000">
                                          <p:val>
                                            <p:strVal val="#ppt_x"/>
                                          </p:val>
                                        </p:tav>
                                      </p:tavLst>
                                    </p:anim>
                                    <p:anim calcmode="lin" valueType="num">
                                      <p:cBhvr>
                                        <p:cTn id="381" dur="500" fill="hold"/>
                                        <p:tgtEl>
                                          <p:spTgt spid="293"/>
                                        </p:tgtEl>
                                        <p:attrNameLst>
                                          <p:attrName>ppt_y</p:attrName>
                                        </p:attrNameLst>
                                      </p:cBhvr>
                                      <p:tavLst>
                                        <p:tav tm="0">
                                          <p:val>
                                            <p:strVal val="#ppt_y"/>
                                          </p:val>
                                        </p:tav>
                                        <p:tav tm="100000">
                                          <p:val>
                                            <p:strVal val="#ppt_y"/>
                                          </p:val>
                                        </p:tav>
                                      </p:tavLst>
                                    </p:anim>
                                  </p:childTnLst>
                                </p:cTn>
                              </p:par>
                            </p:childTnLst>
                          </p:cTn>
                        </p:par>
                        <p:par>
                          <p:cTn id="382" fill="hold">
                            <p:stCondLst>
                              <p:cond delay="500"/>
                            </p:stCondLst>
                            <p:childTnLst>
                              <p:par>
                                <p:cTn id="383" presetID="2" presetClass="entr" presetSubtype="8" fill="hold" grpId="0" nodeType="afterEffect">
                                  <p:stCondLst>
                                    <p:cond delay="0"/>
                                  </p:stCondLst>
                                  <p:iterate>
                                    <p:tmAbs val="0"/>
                                  </p:iterate>
                                  <p:childTnLst>
                                    <p:set>
                                      <p:cBhvr>
                                        <p:cTn id="384" fill="hold"/>
                                        <p:tgtEl>
                                          <p:spTgt spid="296"/>
                                        </p:tgtEl>
                                        <p:attrNameLst>
                                          <p:attrName>style.visibility</p:attrName>
                                        </p:attrNameLst>
                                      </p:cBhvr>
                                      <p:to>
                                        <p:strVal val="visible"/>
                                      </p:to>
                                    </p:set>
                                    <p:anim calcmode="lin" valueType="num">
                                      <p:cBhvr>
                                        <p:cTn id="385" dur="500" fill="hold"/>
                                        <p:tgtEl>
                                          <p:spTgt spid="296"/>
                                        </p:tgtEl>
                                        <p:attrNameLst>
                                          <p:attrName>ppt_x</p:attrName>
                                        </p:attrNameLst>
                                      </p:cBhvr>
                                      <p:tavLst>
                                        <p:tav tm="0">
                                          <p:val>
                                            <p:strVal val="0-#ppt_w/2"/>
                                          </p:val>
                                        </p:tav>
                                        <p:tav tm="100000">
                                          <p:val>
                                            <p:strVal val="#ppt_x"/>
                                          </p:val>
                                        </p:tav>
                                      </p:tavLst>
                                    </p:anim>
                                    <p:anim calcmode="lin" valueType="num">
                                      <p:cBhvr>
                                        <p:cTn id="386" dur="500" fill="hold"/>
                                        <p:tgtEl>
                                          <p:spTgt spid="296"/>
                                        </p:tgtEl>
                                        <p:attrNameLst>
                                          <p:attrName>ppt_y</p:attrName>
                                        </p:attrNameLst>
                                      </p:cBhvr>
                                      <p:tavLst>
                                        <p:tav tm="0">
                                          <p:val>
                                            <p:strVal val="#ppt_y"/>
                                          </p:val>
                                        </p:tav>
                                        <p:tav tm="100000">
                                          <p:val>
                                            <p:strVal val="#ppt_y"/>
                                          </p:val>
                                        </p:tav>
                                      </p:tavLst>
                                    </p:anim>
                                  </p:childTnLst>
                                </p:cTn>
                              </p:par>
                            </p:childTnLst>
                          </p:cTn>
                        </p:par>
                        <p:par>
                          <p:cTn id="387" fill="hold">
                            <p:stCondLst>
                              <p:cond delay="1000"/>
                            </p:stCondLst>
                            <p:childTnLst>
                              <p:par>
                                <p:cTn id="388" presetID="2" presetClass="entr" presetSubtype="8" fill="hold" grpId="0" nodeType="afterEffect">
                                  <p:stCondLst>
                                    <p:cond delay="0"/>
                                  </p:stCondLst>
                                  <p:iterate>
                                    <p:tmAbs val="0"/>
                                  </p:iterate>
                                  <p:childTnLst>
                                    <p:set>
                                      <p:cBhvr>
                                        <p:cTn id="389" fill="hold"/>
                                        <p:tgtEl>
                                          <p:spTgt spid="299"/>
                                        </p:tgtEl>
                                        <p:attrNameLst>
                                          <p:attrName>style.visibility</p:attrName>
                                        </p:attrNameLst>
                                      </p:cBhvr>
                                      <p:to>
                                        <p:strVal val="visible"/>
                                      </p:to>
                                    </p:set>
                                    <p:anim calcmode="lin" valueType="num">
                                      <p:cBhvr>
                                        <p:cTn id="390" dur="500" fill="hold"/>
                                        <p:tgtEl>
                                          <p:spTgt spid="299"/>
                                        </p:tgtEl>
                                        <p:attrNameLst>
                                          <p:attrName>ppt_x</p:attrName>
                                        </p:attrNameLst>
                                      </p:cBhvr>
                                      <p:tavLst>
                                        <p:tav tm="0">
                                          <p:val>
                                            <p:strVal val="0-#ppt_w/2"/>
                                          </p:val>
                                        </p:tav>
                                        <p:tav tm="100000">
                                          <p:val>
                                            <p:strVal val="#ppt_x"/>
                                          </p:val>
                                        </p:tav>
                                      </p:tavLst>
                                    </p:anim>
                                    <p:anim calcmode="lin" valueType="num">
                                      <p:cBhvr>
                                        <p:cTn id="391" dur="500" fill="hold"/>
                                        <p:tgtEl>
                                          <p:spTgt spid="299"/>
                                        </p:tgtEl>
                                        <p:attrNameLst>
                                          <p:attrName>ppt_y</p:attrName>
                                        </p:attrNameLst>
                                      </p:cBhvr>
                                      <p:tavLst>
                                        <p:tav tm="0">
                                          <p:val>
                                            <p:strVal val="#ppt_y"/>
                                          </p:val>
                                        </p:tav>
                                        <p:tav tm="100000">
                                          <p:val>
                                            <p:strVal val="#ppt_y"/>
                                          </p:val>
                                        </p:tav>
                                      </p:tavLst>
                                    </p:anim>
                                  </p:childTnLst>
                                </p:cTn>
                              </p:par>
                            </p:childTnLst>
                          </p:cTn>
                        </p:par>
                        <p:par>
                          <p:cTn id="392" fill="hold">
                            <p:stCondLst>
                              <p:cond delay="1500"/>
                            </p:stCondLst>
                            <p:childTnLst>
                              <p:par>
                                <p:cTn id="393" presetID="2" presetClass="entr" presetSubtype="8" fill="hold" grpId="0" nodeType="afterEffect">
                                  <p:stCondLst>
                                    <p:cond delay="0"/>
                                  </p:stCondLst>
                                  <p:iterate>
                                    <p:tmAbs val="0"/>
                                  </p:iterate>
                                  <p:childTnLst>
                                    <p:set>
                                      <p:cBhvr>
                                        <p:cTn id="394" fill="hold"/>
                                        <p:tgtEl>
                                          <p:spTgt spid="300"/>
                                        </p:tgtEl>
                                        <p:attrNameLst>
                                          <p:attrName>style.visibility</p:attrName>
                                        </p:attrNameLst>
                                      </p:cBhvr>
                                      <p:to>
                                        <p:strVal val="visible"/>
                                      </p:to>
                                    </p:set>
                                    <p:anim calcmode="lin" valueType="num">
                                      <p:cBhvr>
                                        <p:cTn id="395" dur="500" fill="hold"/>
                                        <p:tgtEl>
                                          <p:spTgt spid="300"/>
                                        </p:tgtEl>
                                        <p:attrNameLst>
                                          <p:attrName>ppt_x</p:attrName>
                                        </p:attrNameLst>
                                      </p:cBhvr>
                                      <p:tavLst>
                                        <p:tav tm="0">
                                          <p:val>
                                            <p:strVal val="0-#ppt_w/2"/>
                                          </p:val>
                                        </p:tav>
                                        <p:tav tm="100000">
                                          <p:val>
                                            <p:strVal val="#ppt_x"/>
                                          </p:val>
                                        </p:tav>
                                      </p:tavLst>
                                    </p:anim>
                                    <p:anim calcmode="lin" valueType="num">
                                      <p:cBhvr>
                                        <p:cTn id="396" dur="500" fill="hold"/>
                                        <p:tgtEl>
                                          <p:spTgt spid="300"/>
                                        </p:tgtEl>
                                        <p:attrNameLst>
                                          <p:attrName>ppt_y</p:attrName>
                                        </p:attrNameLst>
                                      </p:cBhvr>
                                      <p:tavLst>
                                        <p:tav tm="0">
                                          <p:val>
                                            <p:strVal val="#ppt_y"/>
                                          </p:val>
                                        </p:tav>
                                        <p:tav tm="100000">
                                          <p:val>
                                            <p:strVal val="#ppt_y"/>
                                          </p:val>
                                        </p:tav>
                                      </p:tavLst>
                                    </p:anim>
                                  </p:childTnLst>
                                </p:cTn>
                              </p:par>
                            </p:childTnLst>
                          </p:cTn>
                        </p:par>
                        <p:par>
                          <p:cTn id="397" fill="hold">
                            <p:stCondLst>
                              <p:cond delay="2000"/>
                            </p:stCondLst>
                            <p:childTnLst>
                              <p:par>
                                <p:cTn id="398" presetID="2" presetClass="entr" presetSubtype="8" fill="hold" grpId="0" nodeType="afterEffect">
                                  <p:stCondLst>
                                    <p:cond delay="0"/>
                                  </p:stCondLst>
                                  <p:iterate>
                                    <p:tmAbs val="0"/>
                                  </p:iterate>
                                  <p:childTnLst>
                                    <p:set>
                                      <p:cBhvr>
                                        <p:cTn id="399" fill="hold"/>
                                        <p:tgtEl>
                                          <p:spTgt spid="303"/>
                                        </p:tgtEl>
                                        <p:attrNameLst>
                                          <p:attrName>style.visibility</p:attrName>
                                        </p:attrNameLst>
                                      </p:cBhvr>
                                      <p:to>
                                        <p:strVal val="visible"/>
                                      </p:to>
                                    </p:set>
                                    <p:anim calcmode="lin" valueType="num">
                                      <p:cBhvr>
                                        <p:cTn id="400" dur="500" fill="hold"/>
                                        <p:tgtEl>
                                          <p:spTgt spid="303"/>
                                        </p:tgtEl>
                                        <p:attrNameLst>
                                          <p:attrName>ppt_x</p:attrName>
                                        </p:attrNameLst>
                                      </p:cBhvr>
                                      <p:tavLst>
                                        <p:tav tm="0">
                                          <p:val>
                                            <p:strVal val="0-#ppt_w/2"/>
                                          </p:val>
                                        </p:tav>
                                        <p:tav tm="100000">
                                          <p:val>
                                            <p:strVal val="#ppt_x"/>
                                          </p:val>
                                        </p:tav>
                                      </p:tavLst>
                                    </p:anim>
                                    <p:anim calcmode="lin" valueType="num">
                                      <p:cBhvr>
                                        <p:cTn id="401" dur="500" fill="hold"/>
                                        <p:tgtEl>
                                          <p:spTgt spid="303"/>
                                        </p:tgtEl>
                                        <p:attrNameLst>
                                          <p:attrName>ppt_y</p:attrName>
                                        </p:attrNameLst>
                                      </p:cBhvr>
                                      <p:tavLst>
                                        <p:tav tm="0">
                                          <p:val>
                                            <p:strVal val="#ppt_y"/>
                                          </p:val>
                                        </p:tav>
                                        <p:tav tm="100000">
                                          <p:val>
                                            <p:strVal val="#ppt_y"/>
                                          </p:val>
                                        </p:tav>
                                      </p:tavLst>
                                    </p:anim>
                                  </p:childTnLst>
                                </p:cTn>
                              </p:par>
                            </p:childTnLst>
                          </p:cTn>
                        </p:par>
                        <p:par>
                          <p:cTn id="402" fill="hold">
                            <p:stCondLst>
                              <p:cond delay="2500"/>
                            </p:stCondLst>
                            <p:childTnLst>
                              <p:par>
                                <p:cTn id="403" presetID="2" presetClass="entr" presetSubtype="8" fill="hold" grpId="0" nodeType="afterEffect">
                                  <p:stCondLst>
                                    <p:cond delay="0"/>
                                  </p:stCondLst>
                                  <p:iterate>
                                    <p:tmAbs val="0"/>
                                  </p:iterate>
                                  <p:childTnLst>
                                    <p:set>
                                      <p:cBhvr>
                                        <p:cTn id="404" fill="hold"/>
                                        <p:tgtEl>
                                          <p:spTgt spid="306"/>
                                        </p:tgtEl>
                                        <p:attrNameLst>
                                          <p:attrName>style.visibility</p:attrName>
                                        </p:attrNameLst>
                                      </p:cBhvr>
                                      <p:to>
                                        <p:strVal val="visible"/>
                                      </p:to>
                                    </p:set>
                                    <p:anim calcmode="lin" valueType="num">
                                      <p:cBhvr>
                                        <p:cTn id="405" dur="500" fill="hold"/>
                                        <p:tgtEl>
                                          <p:spTgt spid="306"/>
                                        </p:tgtEl>
                                        <p:attrNameLst>
                                          <p:attrName>ppt_x</p:attrName>
                                        </p:attrNameLst>
                                      </p:cBhvr>
                                      <p:tavLst>
                                        <p:tav tm="0">
                                          <p:val>
                                            <p:strVal val="0-#ppt_w/2"/>
                                          </p:val>
                                        </p:tav>
                                        <p:tav tm="100000">
                                          <p:val>
                                            <p:strVal val="#ppt_x"/>
                                          </p:val>
                                        </p:tav>
                                      </p:tavLst>
                                    </p:anim>
                                    <p:anim calcmode="lin" valueType="num">
                                      <p:cBhvr>
                                        <p:cTn id="406" dur="500" fill="hold"/>
                                        <p:tgtEl>
                                          <p:spTgt spid="306"/>
                                        </p:tgtEl>
                                        <p:attrNameLst>
                                          <p:attrName>ppt_y</p:attrName>
                                        </p:attrNameLst>
                                      </p:cBhvr>
                                      <p:tavLst>
                                        <p:tav tm="0">
                                          <p:val>
                                            <p:strVal val="#ppt_y"/>
                                          </p:val>
                                        </p:tav>
                                        <p:tav tm="100000">
                                          <p:val>
                                            <p:strVal val="#ppt_y"/>
                                          </p:val>
                                        </p:tav>
                                      </p:tavLst>
                                    </p:anim>
                                  </p:childTnLst>
                                </p:cTn>
                              </p:par>
                            </p:childTnLst>
                          </p:cTn>
                        </p:par>
                        <p:par>
                          <p:cTn id="407" fill="hold">
                            <p:stCondLst>
                              <p:cond delay="3000"/>
                            </p:stCondLst>
                            <p:childTnLst>
                              <p:par>
                                <p:cTn id="408" presetID="2" presetClass="entr" presetSubtype="8" fill="hold" grpId="0" nodeType="afterEffect">
                                  <p:stCondLst>
                                    <p:cond delay="0"/>
                                  </p:stCondLst>
                                  <p:iterate>
                                    <p:tmAbs val="0"/>
                                  </p:iterate>
                                  <p:childTnLst>
                                    <p:set>
                                      <p:cBhvr>
                                        <p:cTn id="409" fill="hold"/>
                                        <p:tgtEl>
                                          <p:spTgt spid="309"/>
                                        </p:tgtEl>
                                        <p:attrNameLst>
                                          <p:attrName>style.visibility</p:attrName>
                                        </p:attrNameLst>
                                      </p:cBhvr>
                                      <p:to>
                                        <p:strVal val="visible"/>
                                      </p:to>
                                    </p:set>
                                    <p:anim calcmode="lin" valueType="num">
                                      <p:cBhvr>
                                        <p:cTn id="410" dur="500" fill="hold"/>
                                        <p:tgtEl>
                                          <p:spTgt spid="309"/>
                                        </p:tgtEl>
                                        <p:attrNameLst>
                                          <p:attrName>ppt_x</p:attrName>
                                        </p:attrNameLst>
                                      </p:cBhvr>
                                      <p:tavLst>
                                        <p:tav tm="0">
                                          <p:val>
                                            <p:strVal val="0-#ppt_w/2"/>
                                          </p:val>
                                        </p:tav>
                                        <p:tav tm="100000">
                                          <p:val>
                                            <p:strVal val="#ppt_x"/>
                                          </p:val>
                                        </p:tav>
                                      </p:tavLst>
                                    </p:anim>
                                    <p:anim calcmode="lin" valueType="num">
                                      <p:cBhvr>
                                        <p:cTn id="411" dur="500" fill="hold"/>
                                        <p:tgtEl>
                                          <p:spTgt spid="309"/>
                                        </p:tgtEl>
                                        <p:attrNameLst>
                                          <p:attrName>ppt_y</p:attrName>
                                        </p:attrNameLst>
                                      </p:cBhvr>
                                      <p:tavLst>
                                        <p:tav tm="0">
                                          <p:val>
                                            <p:strVal val="#ppt_y"/>
                                          </p:val>
                                        </p:tav>
                                        <p:tav tm="100000">
                                          <p:val>
                                            <p:strVal val="#ppt_y"/>
                                          </p:val>
                                        </p:tav>
                                      </p:tavLst>
                                    </p:anim>
                                  </p:childTnLst>
                                </p:cTn>
                              </p:par>
                            </p:childTnLst>
                          </p:cTn>
                        </p:par>
                        <p:par>
                          <p:cTn id="412" fill="hold">
                            <p:stCondLst>
                              <p:cond delay="3500"/>
                            </p:stCondLst>
                            <p:childTnLst>
                              <p:par>
                                <p:cTn id="413" presetID="2" presetClass="entr" presetSubtype="8" fill="hold" grpId="0" nodeType="afterEffect">
                                  <p:stCondLst>
                                    <p:cond delay="0"/>
                                  </p:stCondLst>
                                  <p:iterate>
                                    <p:tmAbs val="0"/>
                                  </p:iterate>
                                  <p:childTnLst>
                                    <p:set>
                                      <p:cBhvr>
                                        <p:cTn id="414" fill="hold"/>
                                        <p:tgtEl>
                                          <p:spTgt spid="312"/>
                                        </p:tgtEl>
                                        <p:attrNameLst>
                                          <p:attrName>style.visibility</p:attrName>
                                        </p:attrNameLst>
                                      </p:cBhvr>
                                      <p:to>
                                        <p:strVal val="visible"/>
                                      </p:to>
                                    </p:set>
                                    <p:anim calcmode="lin" valueType="num">
                                      <p:cBhvr>
                                        <p:cTn id="415" dur="500" fill="hold"/>
                                        <p:tgtEl>
                                          <p:spTgt spid="312"/>
                                        </p:tgtEl>
                                        <p:attrNameLst>
                                          <p:attrName>ppt_x</p:attrName>
                                        </p:attrNameLst>
                                      </p:cBhvr>
                                      <p:tavLst>
                                        <p:tav tm="0">
                                          <p:val>
                                            <p:strVal val="0-#ppt_w/2"/>
                                          </p:val>
                                        </p:tav>
                                        <p:tav tm="100000">
                                          <p:val>
                                            <p:strVal val="#ppt_x"/>
                                          </p:val>
                                        </p:tav>
                                      </p:tavLst>
                                    </p:anim>
                                    <p:anim calcmode="lin" valueType="num">
                                      <p:cBhvr>
                                        <p:cTn id="416" dur="500" fill="hold"/>
                                        <p:tgtEl>
                                          <p:spTgt spid="312"/>
                                        </p:tgtEl>
                                        <p:attrNameLst>
                                          <p:attrName>ppt_y</p:attrName>
                                        </p:attrNameLst>
                                      </p:cBhvr>
                                      <p:tavLst>
                                        <p:tav tm="0">
                                          <p:val>
                                            <p:strVal val="#ppt_y"/>
                                          </p:val>
                                        </p:tav>
                                        <p:tav tm="100000">
                                          <p:val>
                                            <p:strVal val="#ppt_y"/>
                                          </p:val>
                                        </p:tav>
                                      </p:tavLst>
                                    </p:anim>
                                  </p:childTnLst>
                                </p:cTn>
                              </p:par>
                            </p:childTnLst>
                          </p:cTn>
                        </p:par>
                        <p:par>
                          <p:cTn id="417" fill="hold">
                            <p:stCondLst>
                              <p:cond delay="4000"/>
                            </p:stCondLst>
                            <p:childTnLst>
                              <p:par>
                                <p:cTn id="418" presetID="2" presetClass="entr" presetSubtype="8" fill="hold" grpId="0" nodeType="afterEffect">
                                  <p:stCondLst>
                                    <p:cond delay="0"/>
                                  </p:stCondLst>
                                  <p:iterate>
                                    <p:tmAbs val="0"/>
                                  </p:iterate>
                                  <p:childTnLst>
                                    <p:set>
                                      <p:cBhvr>
                                        <p:cTn id="419" fill="hold"/>
                                        <p:tgtEl>
                                          <p:spTgt spid="315"/>
                                        </p:tgtEl>
                                        <p:attrNameLst>
                                          <p:attrName>style.visibility</p:attrName>
                                        </p:attrNameLst>
                                      </p:cBhvr>
                                      <p:to>
                                        <p:strVal val="visible"/>
                                      </p:to>
                                    </p:set>
                                    <p:anim calcmode="lin" valueType="num">
                                      <p:cBhvr>
                                        <p:cTn id="420" dur="500" fill="hold"/>
                                        <p:tgtEl>
                                          <p:spTgt spid="315"/>
                                        </p:tgtEl>
                                        <p:attrNameLst>
                                          <p:attrName>ppt_x</p:attrName>
                                        </p:attrNameLst>
                                      </p:cBhvr>
                                      <p:tavLst>
                                        <p:tav tm="0">
                                          <p:val>
                                            <p:strVal val="0-#ppt_w/2"/>
                                          </p:val>
                                        </p:tav>
                                        <p:tav tm="100000">
                                          <p:val>
                                            <p:strVal val="#ppt_x"/>
                                          </p:val>
                                        </p:tav>
                                      </p:tavLst>
                                    </p:anim>
                                    <p:anim calcmode="lin" valueType="num">
                                      <p:cBhvr>
                                        <p:cTn id="421" dur="500" fill="hold"/>
                                        <p:tgtEl>
                                          <p:spTgt spid="315"/>
                                        </p:tgtEl>
                                        <p:attrNameLst>
                                          <p:attrName>ppt_y</p:attrName>
                                        </p:attrNameLst>
                                      </p:cBhvr>
                                      <p:tavLst>
                                        <p:tav tm="0">
                                          <p:val>
                                            <p:strVal val="#ppt_y"/>
                                          </p:val>
                                        </p:tav>
                                        <p:tav tm="100000">
                                          <p:val>
                                            <p:strVal val="#ppt_y"/>
                                          </p:val>
                                        </p:tav>
                                      </p:tavLst>
                                    </p:anim>
                                  </p:childTnLst>
                                </p:cTn>
                              </p:par>
                            </p:childTnLst>
                          </p:cTn>
                        </p:par>
                        <p:par>
                          <p:cTn id="422" fill="hold">
                            <p:stCondLst>
                              <p:cond delay="4500"/>
                            </p:stCondLst>
                            <p:childTnLst>
                              <p:par>
                                <p:cTn id="423" presetID="2" presetClass="entr" presetSubtype="8" fill="hold" grpId="0" nodeType="afterEffect">
                                  <p:stCondLst>
                                    <p:cond delay="0"/>
                                  </p:stCondLst>
                                  <p:iterate>
                                    <p:tmAbs val="0"/>
                                  </p:iterate>
                                  <p:childTnLst>
                                    <p:set>
                                      <p:cBhvr>
                                        <p:cTn id="424" fill="hold"/>
                                        <p:tgtEl>
                                          <p:spTgt spid="318"/>
                                        </p:tgtEl>
                                        <p:attrNameLst>
                                          <p:attrName>style.visibility</p:attrName>
                                        </p:attrNameLst>
                                      </p:cBhvr>
                                      <p:to>
                                        <p:strVal val="visible"/>
                                      </p:to>
                                    </p:set>
                                    <p:anim calcmode="lin" valueType="num">
                                      <p:cBhvr>
                                        <p:cTn id="425" dur="500" fill="hold"/>
                                        <p:tgtEl>
                                          <p:spTgt spid="318"/>
                                        </p:tgtEl>
                                        <p:attrNameLst>
                                          <p:attrName>ppt_x</p:attrName>
                                        </p:attrNameLst>
                                      </p:cBhvr>
                                      <p:tavLst>
                                        <p:tav tm="0">
                                          <p:val>
                                            <p:strVal val="0-#ppt_w/2"/>
                                          </p:val>
                                        </p:tav>
                                        <p:tav tm="100000">
                                          <p:val>
                                            <p:strVal val="#ppt_x"/>
                                          </p:val>
                                        </p:tav>
                                      </p:tavLst>
                                    </p:anim>
                                    <p:anim calcmode="lin" valueType="num">
                                      <p:cBhvr>
                                        <p:cTn id="426" dur="500" fill="hold"/>
                                        <p:tgtEl>
                                          <p:spTgt spid="318"/>
                                        </p:tgtEl>
                                        <p:attrNameLst>
                                          <p:attrName>ppt_y</p:attrName>
                                        </p:attrNameLst>
                                      </p:cBhvr>
                                      <p:tavLst>
                                        <p:tav tm="0">
                                          <p:val>
                                            <p:strVal val="#ppt_y"/>
                                          </p:val>
                                        </p:tav>
                                        <p:tav tm="100000">
                                          <p:val>
                                            <p:strVal val="#ppt_y"/>
                                          </p:val>
                                        </p:tav>
                                      </p:tavLst>
                                    </p:anim>
                                  </p:childTnLst>
                                </p:cTn>
                              </p:par>
                            </p:childTnLst>
                          </p:cTn>
                        </p:par>
                        <p:par>
                          <p:cTn id="427" fill="hold">
                            <p:stCondLst>
                              <p:cond delay="5000"/>
                            </p:stCondLst>
                            <p:childTnLst>
                              <p:par>
                                <p:cTn id="428" presetID="2" presetClass="entr" presetSubtype="8" fill="hold" grpId="0" nodeType="afterEffect">
                                  <p:stCondLst>
                                    <p:cond delay="0"/>
                                  </p:stCondLst>
                                  <p:iterate>
                                    <p:tmAbs val="0"/>
                                  </p:iterate>
                                  <p:childTnLst>
                                    <p:set>
                                      <p:cBhvr>
                                        <p:cTn id="429" fill="hold"/>
                                        <p:tgtEl>
                                          <p:spTgt spid="319"/>
                                        </p:tgtEl>
                                        <p:attrNameLst>
                                          <p:attrName>style.visibility</p:attrName>
                                        </p:attrNameLst>
                                      </p:cBhvr>
                                      <p:to>
                                        <p:strVal val="visible"/>
                                      </p:to>
                                    </p:set>
                                    <p:anim calcmode="lin" valueType="num">
                                      <p:cBhvr>
                                        <p:cTn id="430" dur="500" fill="hold"/>
                                        <p:tgtEl>
                                          <p:spTgt spid="319"/>
                                        </p:tgtEl>
                                        <p:attrNameLst>
                                          <p:attrName>ppt_x</p:attrName>
                                        </p:attrNameLst>
                                      </p:cBhvr>
                                      <p:tavLst>
                                        <p:tav tm="0">
                                          <p:val>
                                            <p:strVal val="0-#ppt_w/2"/>
                                          </p:val>
                                        </p:tav>
                                        <p:tav tm="100000">
                                          <p:val>
                                            <p:strVal val="#ppt_x"/>
                                          </p:val>
                                        </p:tav>
                                      </p:tavLst>
                                    </p:anim>
                                    <p:anim calcmode="lin" valueType="num">
                                      <p:cBhvr>
                                        <p:cTn id="431" dur="500" fill="hold"/>
                                        <p:tgtEl>
                                          <p:spTgt spid="319"/>
                                        </p:tgtEl>
                                        <p:attrNameLst>
                                          <p:attrName>ppt_y</p:attrName>
                                        </p:attrNameLst>
                                      </p:cBhvr>
                                      <p:tavLst>
                                        <p:tav tm="0">
                                          <p:val>
                                            <p:strVal val="#ppt_y"/>
                                          </p:val>
                                        </p:tav>
                                        <p:tav tm="100000">
                                          <p:val>
                                            <p:strVal val="#ppt_y"/>
                                          </p:val>
                                        </p:tav>
                                      </p:tavLst>
                                    </p:anim>
                                  </p:childTnLst>
                                </p:cTn>
                              </p:par>
                            </p:childTnLst>
                          </p:cTn>
                        </p:par>
                        <p:par>
                          <p:cTn id="432" fill="hold">
                            <p:stCondLst>
                              <p:cond delay="5500"/>
                            </p:stCondLst>
                            <p:childTnLst>
                              <p:par>
                                <p:cTn id="433" presetID="2" presetClass="entr" presetSubtype="8" fill="hold" grpId="0" nodeType="afterEffect">
                                  <p:stCondLst>
                                    <p:cond delay="0"/>
                                  </p:stCondLst>
                                  <p:iterate>
                                    <p:tmAbs val="0"/>
                                  </p:iterate>
                                  <p:childTnLst>
                                    <p:set>
                                      <p:cBhvr>
                                        <p:cTn id="434" fill="hold"/>
                                        <p:tgtEl>
                                          <p:spTgt spid="320"/>
                                        </p:tgtEl>
                                        <p:attrNameLst>
                                          <p:attrName>style.visibility</p:attrName>
                                        </p:attrNameLst>
                                      </p:cBhvr>
                                      <p:to>
                                        <p:strVal val="visible"/>
                                      </p:to>
                                    </p:set>
                                    <p:anim calcmode="lin" valueType="num">
                                      <p:cBhvr>
                                        <p:cTn id="435" dur="500" fill="hold"/>
                                        <p:tgtEl>
                                          <p:spTgt spid="320"/>
                                        </p:tgtEl>
                                        <p:attrNameLst>
                                          <p:attrName>ppt_x</p:attrName>
                                        </p:attrNameLst>
                                      </p:cBhvr>
                                      <p:tavLst>
                                        <p:tav tm="0">
                                          <p:val>
                                            <p:strVal val="0-#ppt_w/2"/>
                                          </p:val>
                                        </p:tav>
                                        <p:tav tm="100000">
                                          <p:val>
                                            <p:strVal val="#ppt_x"/>
                                          </p:val>
                                        </p:tav>
                                      </p:tavLst>
                                    </p:anim>
                                    <p:anim calcmode="lin" valueType="num">
                                      <p:cBhvr>
                                        <p:cTn id="436" dur="500" fill="hold"/>
                                        <p:tgtEl>
                                          <p:spTgt spid="320"/>
                                        </p:tgtEl>
                                        <p:attrNameLst>
                                          <p:attrName>ppt_y</p:attrName>
                                        </p:attrNameLst>
                                      </p:cBhvr>
                                      <p:tavLst>
                                        <p:tav tm="0">
                                          <p:val>
                                            <p:strVal val="#ppt_y"/>
                                          </p:val>
                                        </p:tav>
                                        <p:tav tm="100000">
                                          <p:val>
                                            <p:strVal val="#ppt_y"/>
                                          </p:val>
                                        </p:tav>
                                      </p:tavLst>
                                    </p:anim>
                                  </p:childTnLst>
                                </p:cTn>
                              </p:par>
                            </p:childTnLst>
                          </p:cTn>
                        </p:par>
                        <p:par>
                          <p:cTn id="437" fill="hold">
                            <p:stCondLst>
                              <p:cond delay="6000"/>
                            </p:stCondLst>
                            <p:childTnLst>
                              <p:par>
                                <p:cTn id="438" presetID="2" presetClass="entr" presetSubtype="8" fill="hold" grpId="0" nodeType="afterEffect">
                                  <p:stCondLst>
                                    <p:cond delay="0"/>
                                  </p:stCondLst>
                                  <p:iterate>
                                    <p:tmAbs val="0"/>
                                  </p:iterate>
                                  <p:childTnLst>
                                    <p:set>
                                      <p:cBhvr>
                                        <p:cTn id="439" fill="hold"/>
                                        <p:tgtEl>
                                          <p:spTgt spid="325"/>
                                        </p:tgtEl>
                                        <p:attrNameLst>
                                          <p:attrName>style.visibility</p:attrName>
                                        </p:attrNameLst>
                                      </p:cBhvr>
                                      <p:to>
                                        <p:strVal val="visible"/>
                                      </p:to>
                                    </p:set>
                                    <p:anim calcmode="lin" valueType="num">
                                      <p:cBhvr>
                                        <p:cTn id="440" dur="500" fill="hold"/>
                                        <p:tgtEl>
                                          <p:spTgt spid="325"/>
                                        </p:tgtEl>
                                        <p:attrNameLst>
                                          <p:attrName>ppt_x</p:attrName>
                                        </p:attrNameLst>
                                      </p:cBhvr>
                                      <p:tavLst>
                                        <p:tav tm="0">
                                          <p:val>
                                            <p:strVal val="0-#ppt_w/2"/>
                                          </p:val>
                                        </p:tav>
                                        <p:tav tm="100000">
                                          <p:val>
                                            <p:strVal val="#ppt_x"/>
                                          </p:val>
                                        </p:tav>
                                      </p:tavLst>
                                    </p:anim>
                                    <p:anim calcmode="lin" valueType="num">
                                      <p:cBhvr>
                                        <p:cTn id="441" dur="500" fill="hold"/>
                                        <p:tgtEl>
                                          <p:spTgt spid="325"/>
                                        </p:tgtEl>
                                        <p:attrNameLst>
                                          <p:attrName>ppt_y</p:attrName>
                                        </p:attrNameLst>
                                      </p:cBhvr>
                                      <p:tavLst>
                                        <p:tav tm="0">
                                          <p:val>
                                            <p:strVal val="#ppt_y"/>
                                          </p:val>
                                        </p:tav>
                                        <p:tav tm="100000">
                                          <p:val>
                                            <p:strVal val="#ppt_y"/>
                                          </p:val>
                                        </p:tav>
                                      </p:tavLst>
                                    </p:anim>
                                  </p:childTnLst>
                                </p:cTn>
                              </p:par>
                            </p:childTnLst>
                          </p:cTn>
                        </p:par>
                        <p:par>
                          <p:cTn id="442" fill="hold">
                            <p:stCondLst>
                              <p:cond delay="6500"/>
                            </p:stCondLst>
                            <p:childTnLst>
                              <p:par>
                                <p:cTn id="443" presetID="2" presetClass="entr" presetSubtype="8" fill="hold" grpId="0" nodeType="afterEffect">
                                  <p:stCondLst>
                                    <p:cond delay="0"/>
                                  </p:stCondLst>
                                  <p:iterate>
                                    <p:tmAbs val="0"/>
                                  </p:iterate>
                                  <p:childTnLst>
                                    <p:set>
                                      <p:cBhvr>
                                        <p:cTn id="444" fill="hold"/>
                                        <p:tgtEl>
                                          <p:spTgt spid="326"/>
                                        </p:tgtEl>
                                        <p:attrNameLst>
                                          <p:attrName>style.visibility</p:attrName>
                                        </p:attrNameLst>
                                      </p:cBhvr>
                                      <p:to>
                                        <p:strVal val="visible"/>
                                      </p:to>
                                    </p:set>
                                    <p:anim calcmode="lin" valueType="num">
                                      <p:cBhvr>
                                        <p:cTn id="445" dur="500" fill="hold"/>
                                        <p:tgtEl>
                                          <p:spTgt spid="326"/>
                                        </p:tgtEl>
                                        <p:attrNameLst>
                                          <p:attrName>ppt_x</p:attrName>
                                        </p:attrNameLst>
                                      </p:cBhvr>
                                      <p:tavLst>
                                        <p:tav tm="0">
                                          <p:val>
                                            <p:strVal val="0-#ppt_w/2"/>
                                          </p:val>
                                        </p:tav>
                                        <p:tav tm="100000">
                                          <p:val>
                                            <p:strVal val="#ppt_x"/>
                                          </p:val>
                                        </p:tav>
                                      </p:tavLst>
                                    </p:anim>
                                    <p:anim calcmode="lin" valueType="num">
                                      <p:cBhvr>
                                        <p:cTn id="446" dur="500" fill="hold"/>
                                        <p:tgtEl>
                                          <p:spTgt spid="3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advAuto="0"/>
      <p:bldP spid="117" grpId="0" animBg="1" advAuto="0"/>
      <p:bldP spid="120" grpId="0" animBg="1" advAuto="0"/>
      <p:bldP spid="123" grpId="0" animBg="1" advAuto="0"/>
      <p:bldP spid="126" grpId="0" animBg="1" advAuto="0"/>
      <p:bldP spid="129" grpId="0" animBg="1" advAuto="0"/>
      <p:bldP spid="132" grpId="0" animBg="1" advAuto="0"/>
      <p:bldP spid="135" grpId="0" animBg="1" advAuto="0"/>
      <p:bldP spid="138" grpId="0" animBg="1" advAuto="0"/>
      <p:bldP spid="141" grpId="0" animBg="1" advAuto="0"/>
      <p:bldP spid="144" grpId="0" animBg="1" advAuto="0"/>
      <p:bldP spid="147" grpId="0" animBg="1" advAuto="0"/>
      <p:bldP spid="150" grpId="0" animBg="1" advAuto="0"/>
      <p:bldP spid="153" grpId="0" animBg="1" advAuto="0"/>
      <p:bldP spid="156" grpId="0" animBg="1" advAuto="0"/>
      <p:bldP spid="159" grpId="0" animBg="1" advAuto="0"/>
      <p:bldP spid="162" grpId="0" animBg="1" advAuto="0"/>
      <p:bldP spid="165" grpId="0" animBg="1" advAuto="0"/>
      <p:bldP spid="168" grpId="0" animBg="1" advAuto="0"/>
      <p:bldP spid="171" grpId="0" animBg="1" advAuto="0"/>
      <p:bldP spid="172" grpId="0" animBg="1" advAuto="0"/>
      <p:bldP spid="175" grpId="0" animBg="1" advAuto="0"/>
      <p:bldP spid="178" grpId="0" animBg="1" advAuto="0"/>
      <p:bldP spid="181" grpId="0" animBg="1" advAuto="0"/>
      <p:bldP spid="184" grpId="0" animBg="1" advAuto="0"/>
      <p:bldP spid="187" grpId="0" animBg="1" advAuto="0"/>
      <p:bldP spid="190" grpId="0" animBg="1" advAuto="0"/>
      <p:bldP spid="193" grpId="0" animBg="1" advAuto="0"/>
      <p:bldP spid="196" grpId="0" animBg="1" advAuto="0"/>
      <p:bldP spid="199" grpId="0" animBg="1" advAuto="0"/>
      <p:bldP spid="202" grpId="0" animBg="1" advAuto="0"/>
      <p:bldP spid="205" grpId="0" animBg="1" advAuto="0"/>
      <p:bldP spid="208" grpId="0" animBg="1" advAuto="0"/>
      <p:bldP spid="211" grpId="0" animBg="1" advAuto="0"/>
      <p:bldP spid="214" grpId="0" animBg="1" advAuto="0"/>
      <p:bldP spid="217" grpId="0" animBg="1" advAuto="0"/>
      <p:bldP spid="220" grpId="0" animBg="1" advAuto="0"/>
      <p:bldP spid="223" grpId="0" animBg="1" advAuto="0"/>
      <p:bldP spid="226" grpId="0" animBg="1" advAuto="0"/>
      <p:bldP spid="229" grpId="0" animBg="1" advAuto="0"/>
      <p:bldP spid="230" grpId="0" animBg="1" advAuto="0"/>
      <p:bldP spid="231" grpId="0" animBg="1" advAuto="0"/>
      <p:bldP spid="234" grpId="0" animBg="1" advAuto="0"/>
      <p:bldP spid="237" grpId="0" animBg="1" advAuto="0"/>
      <p:bldP spid="240" grpId="0" animBg="1" advAuto="0"/>
      <p:bldP spid="243" grpId="0" animBg="1" advAuto="0"/>
      <p:bldP spid="246" grpId="0" animBg="1" advAuto="0"/>
      <p:bldP spid="249" grpId="0" animBg="1" advAuto="0"/>
      <p:bldP spid="252" grpId="0" animBg="1" advAuto="0"/>
      <p:bldP spid="255" grpId="0" animBg="1" advAuto="0"/>
      <p:bldP spid="258" grpId="0" animBg="1" advAuto="0"/>
      <p:bldP spid="261" grpId="0" animBg="1" advAuto="0"/>
      <p:bldP spid="264" grpId="0" animBg="1" advAuto="0"/>
      <p:bldP spid="267" grpId="0" animBg="1" advAuto="0"/>
      <p:bldP spid="270" grpId="0" animBg="1" advAuto="0"/>
      <p:bldP spid="273" grpId="0" animBg="1" advAuto="0"/>
      <p:bldP spid="276" grpId="0" animBg="1" advAuto="0"/>
      <p:bldP spid="279" grpId="0" animBg="1" advAuto="0"/>
      <p:bldP spid="282" grpId="0" animBg="1" advAuto="0"/>
      <p:bldP spid="285" grpId="0" animBg="1" advAuto="0"/>
      <p:bldP spid="288" grpId="0" animBg="1" advAuto="0"/>
      <p:bldP spid="289" grpId="0" animBg="1" advAuto="0"/>
      <p:bldP spid="290" grpId="0" animBg="1" advAuto="0"/>
      <p:bldP spid="293" grpId="0" animBg="1" advAuto="0"/>
      <p:bldP spid="296" grpId="0" animBg="1" advAuto="0"/>
      <p:bldP spid="299" grpId="0" animBg="1" advAuto="0"/>
      <p:bldP spid="300" grpId="0" animBg="1" advAuto="0"/>
      <p:bldP spid="303" grpId="0" animBg="1" advAuto="0"/>
      <p:bldP spid="306" grpId="0" animBg="1" advAuto="0"/>
      <p:bldP spid="309" grpId="0" animBg="1" advAuto="0"/>
      <p:bldP spid="312" grpId="0" animBg="1" advAuto="0"/>
      <p:bldP spid="315" grpId="0" animBg="1" advAuto="0"/>
      <p:bldP spid="318" grpId="0" animBg="1" advAuto="0"/>
      <p:bldP spid="319" grpId="0" animBg="1" advAuto="0"/>
      <p:bldP spid="320" grpId="0" animBg="1" advAuto="0"/>
      <p:bldP spid="321" grpId="0" animBg="1" advAuto="0"/>
      <p:bldP spid="322" grpId="0" animBg="1" advAuto="0"/>
      <p:bldP spid="323" grpId="0" animBg="1" advAuto="0"/>
      <p:bldP spid="324" grpId="0" animBg="1" advAuto="0"/>
      <p:bldP spid="325" grpId="0" animBg="1" advAuto="0"/>
      <p:bldP spid="326" grpId="0" animBg="1" advAuto="0"/>
      <p:bldP spid="327" grpId="0" animBg="1" advAuto="0"/>
      <p:bldP spid="328" grpId="0" animBg="1" advAuto="0"/>
      <p:bldP spid="329" grpId="0" animBg="1" advAuto="0"/>
      <p:bldP spid="330" grpId="0" animBg="1" advAuto="0"/>
      <p:bldP spid="331" grpId="0" animBg="1" advAuto="0"/>
      <p:bldP spid="332" grpId="0" animBg="1" advAuto="0"/>
      <p:bldP spid="336" grpId="0"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hape 48"/>
          <p:cNvSpPr>
            <a:spLocks noGrp="1"/>
          </p:cNvSpPr>
          <p:nvPr>
            <p:ph type="title"/>
          </p:nvPr>
        </p:nvSpPr>
        <p:spPr bwMode="auto">
          <a:xfrm>
            <a:off x="263525" y="0"/>
            <a:ext cx="10561638" cy="852488"/>
          </a:xfrm>
        </p:spPr>
        <p:txBody>
          <a:bodyPr vert="horz" wrap="square" tIns="45720" bIns="45720" numCol="1" anchorCtr="0" compatLnSpc="1">
            <a:prstTxWarp prst="textNoShape">
              <a:avLst/>
            </a:prstTxWarp>
            <a:normAutofit/>
          </a:bodyPr>
          <a:lstStyle/>
          <a:p>
            <a:pPr algn="l" eaLnBrk="1" hangingPunct="1">
              <a:defRPr/>
            </a:pPr>
            <a:r>
              <a:rPr lang="zh-CN" altLang="en-US" sz="3200" dirty="0" smtClean="0">
                <a:latin typeface="+mn-ea"/>
                <a:ea typeface="+mn-ea"/>
              </a:rPr>
              <a:t>数据格式和抽象</a:t>
            </a:r>
          </a:p>
        </p:txBody>
      </p:sp>
      <p:sp>
        <p:nvSpPr>
          <p:cNvPr id="19458" name="Shape 49"/>
          <p:cNvSpPr>
            <a:spLocks noGrp="1"/>
          </p:cNvSpPr>
          <p:nvPr>
            <p:ph type="body" idx="1"/>
          </p:nvPr>
        </p:nvSpPr>
        <p:spPr>
          <a:xfrm>
            <a:off x="334963" y="922338"/>
            <a:ext cx="5900737" cy="5935662"/>
          </a:xfrm>
        </p:spPr>
        <p:txBody>
          <a:bodyPr/>
          <a:lstStyle/>
          <a:p>
            <a:pPr eaLnBrk="1" hangingPunct="1">
              <a:lnSpc>
                <a:spcPct val="90000"/>
              </a:lnSpc>
              <a:spcBef>
                <a:spcPts val="2600"/>
              </a:spcBef>
            </a:pPr>
            <a:r>
              <a:rPr lang="zh-CN" altLang="en-US" dirty="0" smtClean="0">
                <a:latin typeface="微软雅黑" pitchFamily="34" charset="-122"/>
                <a:ea typeface="微软雅黑" pitchFamily="34" charset="-122"/>
              </a:rPr>
              <a:t>结构化数据</a:t>
            </a:r>
          </a:p>
          <a:p>
            <a:pPr lvl="1" eaLnBrk="1" hangingPunct="1">
              <a:lnSpc>
                <a:spcPct val="90000"/>
              </a:lnSpc>
              <a:spcBef>
                <a:spcPts val="2600"/>
              </a:spcBef>
            </a:pPr>
            <a:r>
              <a:rPr lang="zh-CN" altLang="en-US" dirty="0" smtClean="0">
                <a:latin typeface="微软雅黑" pitchFamily="34" charset="-122"/>
                <a:ea typeface="微软雅黑" pitchFamily="34" charset="-122"/>
              </a:rPr>
              <a:t>关系型数据</a:t>
            </a:r>
          </a:p>
          <a:p>
            <a:pPr lvl="1" eaLnBrk="1" hangingPunct="1">
              <a:lnSpc>
                <a:spcPct val="90000"/>
              </a:lnSpc>
              <a:spcBef>
                <a:spcPts val="2600"/>
              </a:spcBef>
            </a:pPr>
            <a:r>
              <a:rPr lang="zh-CN" altLang="en-US" dirty="0" smtClean="0">
                <a:latin typeface="微软雅黑" pitchFamily="34" charset="-122"/>
                <a:ea typeface="微软雅黑" pitchFamily="34" charset="-122"/>
              </a:rPr>
              <a:t>树形数据（</a:t>
            </a:r>
            <a:r>
              <a:rPr lang="en-US" altLang="zh-CN" dirty="0" smtClean="0">
                <a:latin typeface="微软雅黑" pitchFamily="34" charset="-122"/>
                <a:ea typeface="微软雅黑" pitchFamily="34" charset="-122"/>
              </a:rPr>
              <a:t>JSON/protocol buffer</a:t>
            </a:r>
            <a:r>
              <a:rPr lang="zh-CN" altLang="en-US" dirty="0" smtClean="0">
                <a:latin typeface="微软雅黑" pitchFamily="34" charset="-122"/>
                <a:ea typeface="微软雅黑" pitchFamily="34" charset="-122"/>
              </a:rPr>
              <a:t>）</a:t>
            </a:r>
          </a:p>
          <a:p>
            <a:pPr lvl="1" eaLnBrk="1" hangingPunct="1">
              <a:lnSpc>
                <a:spcPct val="90000"/>
              </a:lnSpc>
              <a:spcBef>
                <a:spcPts val="2600"/>
              </a:spcBef>
            </a:pPr>
            <a:r>
              <a:rPr lang="zh-CN" altLang="en-US" dirty="0" smtClean="0">
                <a:latin typeface="微软雅黑" pitchFamily="34" charset="-122"/>
                <a:ea typeface="微软雅黑" pitchFamily="34" charset="-122"/>
              </a:rPr>
              <a:t>矩阵数据（视图库的特征向量）</a:t>
            </a:r>
          </a:p>
          <a:p>
            <a:pPr lvl="1" eaLnBrk="1" hangingPunct="1">
              <a:lnSpc>
                <a:spcPct val="90000"/>
              </a:lnSpc>
              <a:spcBef>
                <a:spcPts val="2600"/>
              </a:spcBef>
            </a:pPr>
            <a:r>
              <a:rPr lang="zh-CN" altLang="en-US" dirty="0" smtClean="0">
                <a:latin typeface="微软雅黑" pitchFamily="34" charset="-122"/>
                <a:ea typeface="微软雅黑" pitchFamily="34" charset="-122"/>
              </a:rPr>
              <a:t>图数据（套牌的卡口矩阵）</a:t>
            </a:r>
          </a:p>
          <a:p>
            <a:pPr eaLnBrk="1" hangingPunct="1">
              <a:lnSpc>
                <a:spcPct val="90000"/>
              </a:lnSpc>
              <a:spcBef>
                <a:spcPts val="2600"/>
              </a:spcBef>
            </a:pPr>
            <a:r>
              <a:rPr lang="zh-CN" altLang="en-US" dirty="0" smtClean="0">
                <a:latin typeface="微软雅黑" pitchFamily="34" charset="-122"/>
                <a:ea typeface="微软雅黑" pitchFamily="34" charset="-122"/>
              </a:rPr>
              <a:t>非结构化数据</a:t>
            </a:r>
          </a:p>
          <a:p>
            <a:pPr lvl="1" eaLnBrk="1" hangingPunct="1">
              <a:lnSpc>
                <a:spcPct val="90000"/>
              </a:lnSpc>
              <a:spcBef>
                <a:spcPts val="2600"/>
              </a:spcBef>
            </a:pPr>
            <a:r>
              <a:rPr lang="zh-CN" altLang="en-US" dirty="0" smtClean="0">
                <a:latin typeface="微软雅黑" pitchFamily="34" charset="-122"/>
                <a:ea typeface="微软雅黑" pitchFamily="34" charset="-122"/>
              </a:rPr>
              <a:t>图片、音频、视频等</a:t>
            </a:r>
          </a:p>
        </p:txBody>
      </p:sp>
      <p:graphicFrame>
        <p:nvGraphicFramePr>
          <p:cNvPr id="50" name="Table 50"/>
          <p:cNvGraphicFramePr/>
          <p:nvPr>
            <p:extLst>
              <p:ext uri="{D42A27DB-BD31-4B8C-83A1-F6EECF244321}">
                <p14:modId xmlns:p14="http://schemas.microsoft.com/office/powerpoint/2010/main" val="3106907687"/>
              </p:ext>
            </p:extLst>
          </p:nvPr>
        </p:nvGraphicFramePr>
        <p:xfrm>
          <a:off x="7208838" y="990600"/>
          <a:ext cx="3884424" cy="1651000"/>
        </p:xfrm>
        <a:graphic>
          <a:graphicData uri="http://schemas.openxmlformats.org/drawingml/2006/table">
            <a:tbl>
              <a:tblPr firstRow="1" bandRow="1"/>
              <a:tblGrid>
                <a:gridCol w="971106"/>
                <a:gridCol w="971106"/>
                <a:gridCol w="971106"/>
                <a:gridCol w="971106"/>
              </a:tblGrid>
              <a:tr h="419100">
                <a:tc>
                  <a:txBody>
                    <a:bodyPr/>
                    <a:lstStyle/>
                    <a:p>
                      <a:pPr lvl="0" algn="l">
                        <a:defRPr sz="1800" b="0" i="0">
                          <a:solidFill>
                            <a:srgbClr val="000000"/>
                          </a:solidFill>
                        </a:defRPr>
                      </a:pPr>
                      <a:r>
                        <a:rPr b="1" i="0" dirty="0">
                          <a:solidFill>
                            <a:srgbClr val="FF0000"/>
                          </a:solidFill>
                          <a:sym typeface="Calibri"/>
                        </a:rPr>
                        <a:t>Name</a:t>
                      </a:r>
                    </a:p>
                  </a:txBody>
                  <a:tcPr marL="63500" marR="63500" marT="63500" marB="63500" horzOverflow="overflow"/>
                </a:tc>
                <a:tc>
                  <a:txBody>
                    <a:bodyPr/>
                    <a:lstStyle/>
                    <a:p>
                      <a:pPr lvl="0" algn="l">
                        <a:defRPr sz="1800" b="0" i="0">
                          <a:solidFill>
                            <a:srgbClr val="000000"/>
                          </a:solidFill>
                        </a:defRPr>
                      </a:pPr>
                      <a:r>
                        <a:rPr b="1" i="0" dirty="0">
                          <a:solidFill>
                            <a:srgbClr val="FF0000"/>
                          </a:solidFill>
                          <a:sym typeface="Calibri"/>
                        </a:rPr>
                        <a:t>Sex</a:t>
                      </a:r>
                    </a:p>
                  </a:txBody>
                  <a:tcPr marL="63500" marR="63500" marT="63500" marB="63500" horzOverflow="overflow"/>
                </a:tc>
                <a:tc>
                  <a:txBody>
                    <a:bodyPr/>
                    <a:lstStyle/>
                    <a:p>
                      <a:pPr lvl="0" algn="l">
                        <a:defRPr sz="1800" b="0" i="0">
                          <a:solidFill>
                            <a:srgbClr val="000000"/>
                          </a:solidFill>
                        </a:defRPr>
                      </a:pPr>
                      <a:r>
                        <a:rPr b="1" i="0" dirty="0">
                          <a:solidFill>
                            <a:srgbClr val="FF0000"/>
                          </a:solidFill>
                          <a:sym typeface="Calibri"/>
                        </a:rPr>
                        <a:t>Age</a:t>
                      </a:r>
                    </a:p>
                  </a:txBody>
                  <a:tcPr marL="63500" marR="63500" marT="63500" marB="63500" horzOverflow="overflow"/>
                </a:tc>
                <a:tc>
                  <a:txBody>
                    <a:bodyPr/>
                    <a:lstStyle/>
                    <a:p>
                      <a:pPr lvl="0" algn="l">
                        <a:defRPr sz="1800" b="0" i="0">
                          <a:solidFill>
                            <a:srgbClr val="000000"/>
                          </a:solidFill>
                        </a:defRPr>
                      </a:pPr>
                      <a:r>
                        <a:rPr b="1" i="0" dirty="0">
                          <a:solidFill>
                            <a:srgbClr val="FF0000"/>
                          </a:solidFill>
                          <a:sym typeface="Calibri"/>
                        </a:rPr>
                        <a:t>City</a:t>
                      </a:r>
                    </a:p>
                  </a:txBody>
                  <a:tcPr marL="63500" marR="63500" marT="63500" marB="63500" horzOverflow="overflow"/>
                </a:tc>
              </a:tr>
              <a:tr h="419100">
                <a:tc>
                  <a:txBody>
                    <a:bodyPr/>
                    <a:lstStyle/>
                    <a:p>
                      <a:pPr lvl="0" algn="l">
                        <a:defRPr sz="1800" b="0" i="0"/>
                      </a:pPr>
                      <a:r>
                        <a:rPr b="1" i="1" dirty="0">
                          <a:sym typeface="Calibri"/>
                        </a:rPr>
                        <a:t>Joe</a:t>
                      </a:r>
                    </a:p>
                  </a:txBody>
                  <a:tcPr marL="63500" marR="63500" marT="63500" marB="63500" horzOverflow="overflow"/>
                </a:tc>
                <a:tc>
                  <a:txBody>
                    <a:bodyPr/>
                    <a:lstStyle/>
                    <a:p>
                      <a:pPr lvl="0" algn="l">
                        <a:defRPr sz="1800" b="0" i="0"/>
                      </a:pPr>
                      <a:r>
                        <a:rPr b="1" i="1">
                          <a:sym typeface="Calibri"/>
                        </a:rPr>
                        <a:t>Male</a:t>
                      </a:r>
                    </a:p>
                  </a:txBody>
                  <a:tcPr marL="63500" marR="63500" marT="63500" marB="63500" horzOverflow="overflow"/>
                </a:tc>
                <a:tc>
                  <a:txBody>
                    <a:bodyPr/>
                    <a:lstStyle/>
                    <a:p>
                      <a:pPr lvl="0" algn="l">
                        <a:defRPr sz="1800" b="0" i="0"/>
                      </a:pPr>
                      <a:r>
                        <a:rPr b="1" i="1">
                          <a:sym typeface="Calibri"/>
                        </a:rPr>
                        <a:t>10</a:t>
                      </a:r>
                    </a:p>
                  </a:txBody>
                  <a:tcPr marL="63500" marR="63500" marT="63500" marB="63500" horzOverflow="overflow"/>
                </a:tc>
                <a:tc>
                  <a:txBody>
                    <a:bodyPr/>
                    <a:lstStyle/>
                    <a:p>
                      <a:pPr lvl="0" algn="l">
                        <a:defRPr sz="1800" b="0" i="0"/>
                      </a:pPr>
                      <a:r>
                        <a:rPr b="1" i="1">
                          <a:sym typeface="Calibri"/>
                        </a:rPr>
                        <a:t>Beijing</a:t>
                      </a:r>
                    </a:p>
                  </a:txBody>
                  <a:tcPr marL="63500" marR="63500" marT="63500" marB="63500" horzOverflow="overflow"/>
                </a:tc>
              </a:tr>
              <a:tr h="406400">
                <a:tc>
                  <a:txBody>
                    <a:bodyPr/>
                    <a:lstStyle/>
                    <a:p>
                      <a:pPr lvl="0" algn="l">
                        <a:defRPr sz="1800" b="0" i="0"/>
                      </a:pPr>
                      <a:r>
                        <a:rPr b="1" i="1">
                          <a:sym typeface="Calibri"/>
                        </a:rPr>
                        <a:t>Alice</a:t>
                      </a:r>
                    </a:p>
                  </a:txBody>
                  <a:tcPr marL="63500" marR="63500" marT="63500" marB="63500" horzOverflow="overflow"/>
                </a:tc>
                <a:tc>
                  <a:txBody>
                    <a:bodyPr/>
                    <a:lstStyle/>
                    <a:p>
                      <a:pPr lvl="0" algn="l">
                        <a:defRPr sz="1800" b="0" i="0"/>
                      </a:pPr>
                      <a:r>
                        <a:rPr b="1" i="1">
                          <a:sym typeface="Calibri"/>
                        </a:rPr>
                        <a:t>Female</a:t>
                      </a:r>
                    </a:p>
                  </a:txBody>
                  <a:tcPr marL="63500" marR="63500" marT="63500" marB="63500" horzOverflow="overflow"/>
                </a:tc>
                <a:tc>
                  <a:txBody>
                    <a:bodyPr/>
                    <a:lstStyle/>
                    <a:p>
                      <a:pPr lvl="0" algn="l">
                        <a:defRPr sz="1800" b="0" i="0"/>
                      </a:pPr>
                      <a:r>
                        <a:rPr b="1" i="1">
                          <a:sym typeface="Calibri"/>
                        </a:rPr>
                        <a:t>19</a:t>
                      </a:r>
                    </a:p>
                  </a:txBody>
                  <a:tcPr marL="63500" marR="63500" marT="63500" marB="63500" horzOverflow="overflow"/>
                </a:tc>
                <a:tc>
                  <a:txBody>
                    <a:bodyPr/>
                    <a:lstStyle/>
                    <a:p>
                      <a:pPr lvl="0" algn="l">
                        <a:defRPr sz="1800" b="0" i="0"/>
                      </a:pPr>
                      <a:r>
                        <a:rPr b="1" i="1">
                          <a:sym typeface="Calibri"/>
                        </a:rPr>
                        <a:t>Tianjin</a:t>
                      </a:r>
                    </a:p>
                  </a:txBody>
                  <a:tcPr marL="63500" marR="63500" marT="63500" marB="63500" horzOverflow="overflow"/>
                </a:tc>
              </a:tr>
              <a:tr h="406400">
                <a:tc>
                  <a:txBody>
                    <a:bodyPr/>
                    <a:lstStyle/>
                    <a:p>
                      <a:pPr lvl="0" algn="l">
                        <a:defRPr sz="1800" b="0" i="0"/>
                      </a:pPr>
                      <a:r>
                        <a:rPr b="1" i="1">
                          <a:sym typeface="Calibri"/>
                        </a:rPr>
                        <a:t>Tom</a:t>
                      </a:r>
                    </a:p>
                  </a:txBody>
                  <a:tcPr marL="63500" marR="63500" marT="63500" marB="63500" horzOverflow="overflow"/>
                </a:tc>
                <a:tc>
                  <a:txBody>
                    <a:bodyPr/>
                    <a:lstStyle/>
                    <a:p>
                      <a:pPr lvl="0" algn="l">
                        <a:defRPr sz="1800" b="0" i="0"/>
                      </a:pPr>
                      <a:r>
                        <a:rPr b="1" i="1">
                          <a:sym typeface="Calibri"/>
                        </a:rPr>
                        <a:t>Male</a:t>
                      </a:r>
                    </a:p>
                  </a:txBody>
                  <a:tcPr marL="63500" marR="63500" marT="63500" marB="63500" horzOverflow="overflow"/>
                </a:tc>
                <a:tc>
                  <a:txBody>
                    <a:bodyPr/>
                    <a:lstStyle/>
                    <a:p>
                      <a:pPr lvl="0" algn="l">
                        <a:defRPr sz="1800" b="0" i="0"/>
                      </a:pPr>
                      <a:r>
                        <a:rPr b="1" i="1" dirty="0">
                          <a:sym typeface="Calibri"/>
                        </a:rPr>
                        <a:t>16</a:t>
                      </a:r>
                    </a:p>
                  </a:txBody>
                  <a:tcPr marL="63500" marR="63500" marT="63500" marB="63500" horzOverflow="overflow"/>
                </a:tc>
                <a:tc>
                  <a:txBody>
                    <a:bodyPr/>
                    <a:lstStyle/>
                    <a:p>
                      <a:pPr lvl="0" algn="l">
                        <a:defRPr sz="1800" b="0" i="0"/>
                      </a:pPr>
                      <a:r>
                        <a:rPr b="1" i="1">
                          <a:sym typeface="Calibri"/>
                        </a:rPr>
                        <a:t>Beijing</a:t>
                      </a:r>
                    </a:p>
                  </a:txBody>
                  <a:tcPr marL="63500" marR="63500" marT="63500" marB="63500" horzOverflow="overflow"/>
                </a:tc>
              </a:tr>
            </a:tbl>
          </a:graphicData>
        </a:graphic>
      </p:graphicFrame>
      <p:sp>
        <p:nvSpPr>
          <p:cNvPr id="51" name="Shape 51"/>
          <p:cNvSpPr/>
          <p:nvPr/>
        </p:nvSpPr>
        <p:spPr>
          <a:xfrm>
            <a:off x="6481763" y="3103563"/>
            <a:ext cx="2668587" cy="2698750"/>
          </a:xfrm>
          <a:prstGeom prst="rect">
            <a:avLst/>
          </a:prstGeom>
          <a:gradFill>
            <a:gsLst>
              <a:gs pos="0">
                <a:srgbClr val="A5E6FF"/>
              </a:gs>
              <a:gs pos="35000">
                <a:srgbClr val="BFEDFF"/>
              </a:gs>
              <a:gs pos="100000">
                <a:srgbClr val="E7F8FF"/>
              </a:gs>
            </a:gsLst>
            <a:lin ang="16200000"/>
          </a:gradFill>
          <a:ln>
            <a:solidFill>
              <a:srgbClr val="7D60A0"/>
            </a:solidFill>
          </a:ln>
          <a:effectLst>
            <a:outerShdw blurRad="38100" dist="20000" dir="5400000" rotWithShape="0">
              <a:srgbClr val="000000">
                <a:alpha val="38000"/>
              </a:srgbClr>
            </a:outerShdw>
          </a:effectLst>
        </p:spPr>
        <p:txBody>
          <a:bodyPr lIns="0" tIns="0" rIns="0" bIns="0" anchor="ctr"/>
          <a:lstStyle/>
          <a:p>
            <a:pPr>
              <a:defRPr/>
            </a:pPr>
            <a:endParaRPr lang="zh-CN" altLang="en-US">
              <a:solidFill>
                <a:srgbClr val="000000"/>
              </a:solidFill>
              <a:cs typeface="+mn-cs"/>
            </a:endParaRPr>
          </a:p>
        </p:txBody>
      </p:sp>
      <p:sp>
        <p:nvSpPr>
          <p:cNvPr id="19487" name="Shape 52"/>
          <p:cNvSpPr>
            <a:spLocks noChangeArrowheads="1"/>
          </p:cNvSpPr>
          <p:nvPr/>
        </p:nvSpPr>
        <p:spPr bwMode="auto">
          <a:xfrm>
            <a:off x="6615113" y="3092450"/>
            <a:ext cx="2665412" cy="2898775"/>
          </a:xfrm>
          <a:prstGeom prst="rect">
            <a:avLst/>
          </a:prstGeom>
          <a:noFill/>
          <a:ln w="12700">
            <a:noFill/>
            <a:miter lim="400000"/>
            <a:headEnd/>
            <a:tailEnd/>
          </a:ln>
        </p:spPr>
        <p:txBody>
          <a:bodyPr wrap="none" lIns="45719" rIns="45719">
            <a:spAutoFit/>
          </a:bodyPr>
          <a:lstStyle/>
          <a:p>
            <a:r>
              <a:rPr lang="en-US" altLang="zh-CN" sz="1400" dirty="0">
                <a:solidFill>
                  <a:srgbClr val="000000"/>
                </a:solidFill>
              </a:rPr>
              <a:t>SID: 022012</a:t>
            </a:r>
          </a:p>
          <a:p>
            <a:r>
              <a:rPr lang="en-US" altLang="zh-CN" sz="1400" dirty="0" err="1">
                <a:solidFill>
                  <a:srgbClr val="000000"/>
                </a:solidFill>
              </a:rPr>
              <a:t>FirstName</a:t>
            </a:r>
            <a:r>
              <a:rPr lang="en-US" altLang="zh-CN" sz="1400" dirty="0">
                <a:solidFill>
                  <a:srgbClr val="000000"/>
                </a:solidFill>
              </a:rPr>
              <a:t>: “Joe”</a:t>
            </a:r>
          </a:p>
          <a:p>
            <a:r>
              <a:rPr lang="en-US" altLang="zh-CN" sz="1400" dirty="0">
                <a:solidFill>
                  <a:srgbClr val="000000"/>
                </a:solidFill>
              </a:rPr>
              <a:t>Address</a:t>
            </a:r>
          </a:p>
          <a:p>
            <a:r>
              <a:rPr lang="en-US" altLang="zh-CN" sz="1400" dirty="0">
                <a:solidFill>
                  <a:srgbClr val="000000"/>
                </a:solidFill>
              </a:rPr>
              <a:t>  City: “Beijing”</a:t>
            </a:r>
          </a:p>
          <a:p>
            <a:r>
              <a:rPr lang="en-US" altLang="zh-CN" sz="1400" dirty="0">
                <a:solidFill>
                  <a:srgbClr val="000000"/>
                </a:solidFill>
              </a:rPr>
              <a:t>  Street: “</a:t>
            </a:r>
            <a:r>
              <a:rPr lang="en-US" altLang="zh-CN" sz="1400" dirty="0" err="1">
                <a:solidFill>
                  <a:srgbClr val="000000"/>
                </a:solidFill>
              </a:rPr>
              <a:t>Wudaokou</a:t>
            </a:r>
            <a:r>
              <a:rPr lang="en-US" altLang="zh-CN" sz="1400" dirty="0">
                <a:solidFill>
                  <a:srgbClr val="000000"/>
                </a:solidFill>
              </a:rPr>
              <a:t>”</a:t>
            </a:r>
          </a:p>
          <a:p>
            <a:r>
              <a:rPr lang="en-US" altLang="zh-CN" sz="1400" dirty="0">
                <a:solidFill>
                  <a:srgbClr val="000000"/>
                </a:solidFill>
              </a:rPr>
              <a:t>Address</a:t>
            </a:r>
          </a:p>
          <a:p>
            <a:r>
              <a:rPr lang="en-US" altLang="zh-CN" sz="1400" dirty="0">
                <a:solidFill>
                  <a:srgbClr val="000000"/>
                </a:solidFill>
              </a:rPr>
              <a:t>  City: “Hangzhou”</a:t>
            </a:r>
          </a:p>
          <a:p>
            <a:r>
              <a:rPr lang="en-US" altLang="zh-CN" sz="1400" dirty="0">
                <a:solidFill>
                  <a:srgbClr val="000000"/>
                </a:solidFill>
              </a:rPr>
              <a:t>Class</a:t>
            </a:r>
          </a:p>
          <a:p>
            <a:r>
              <a:rPr lang="en-US" altLang="zh-CN" sz="1400" dirty="0">
                <a:solidFill>
                  <a:srgbClr val="000000"/>
                </a:solidFill>
              </a:rPr>
              <a:t>  Name: “Database”</a:t>
            </a:r>
          </a:p>
          <a:p>
            <a:r>
              <a:rPr lang="en-US" altLang="zh-CN" sz="1400" dirty="0">
                <a:solidFill>
                  <a:srgbClr val="000000"/>
                </a:solidFill>
              </a:rPr>
              <a:t>  Teacher</a:t>
            </a:r>
          </a:p>
          <a:p>
            <a:r>
              <a:rPr lang="en-US" altLang="zh-CN" sz="1400" dirty="0">
                <a:solidFill>
                  <a:srgbClr val="000000"/>
                </a:solidFill>
              </a:rPr>
              <a:t>    </a:t>
            </a:r>
            <a:r>
              <a:rPr lang="en-US" altLang="zh-CN" sz="1400" dirty="0" err="1">
                <a:solidFill>
                  <a:srgbClr val="000000"/>
                </a:solidFill>
              </a:rPr>
              <a:t>FirstName</a:t>
            </a:r>
            <a:r>
              <a:rPr lang="en-US" altLang="zh-CN" sz="1400" dirty="0">
                <a:solidFill>
                  <a:srgbClr val="000000"/>
                </a:solidFill>
              </a:rPr>
              <a:t>: “Gary”</a:t>
            </a:r>
          </a:p>
          <a:p>
            <a:r>
              <a:rPr lang="en-US" altLang="zh-CN" sz="1400" dirty="0">
                <a:solidFill>
                  <a:srgbClr val="000000"/>
                </a:solidFill>
              </a:rPr>
              <a:t>    </a:t>
            </a:r>
            <a:r>
              <a:rPr lang="en-US" altLang="zh-CN" sz="1400" dirty="0" err="1">
                <a:solidFill>
                  <a:srgbClr val="000000"/>
                </a:solidFill>
              </a:rPr>
              <a:t>LastName</a:t>
            </a:r>
            <a:r>
              <a:rPr lang="en-US" altLang="zh-CN" sz="1400" dirty="0">
                <a:solidFill>
                  <a:srgbClr val="000000"/>
                </a:solidFill>
              </a:rPr>
              <a:t>: “Cornell”</a:t>
            </a:r>
          </a:p>
          <a:p>
            <a:r>
              <a:rPr lang="en-US" altLang="zh-CN" sz="1400" dirty="0">
                <a:solidFill>
                  <a:srgbClr val="000000"/>
                </a:solidFill>
              </a:rPr>
              <a:t>  </a:t>
            </a:r>
          </a:p>
        </p:txBody>
      </p:sp>
      <p:sp>
        <p:nvSpPr>
          <p:cNvPr id="53" name="Shape 53"/>
          <p:cNvSpPr/>
          <p:nvPr/>
        </p:nvSpPr>
        <p:spPr>
          <a:xfrm>
            <a:off x="10085388" y="3430588"/>
            <a:ext cx="1117600" cy="2008187"/>
          </a:xfrm>
          <a:prstGeom prst="rect">
            <a:avLst/>
          </a:prstGeom>
          <a:gradFill>
            <a:gsLst>
              <a:gs pos="0">
                <a:srgbClr val="FFD1BB"/>
              </a:gs>
              <a:gs pos="35000">
                <a:srgbClr val="FFDECF"/>
              </a:gs>
              <a:gs pos="100000">
                <a:srgbClr val="FFF2ED"/>
              </a:gs>
            </a:gsLst>
            <a:lin ang="16200000"/>
          </a:gradFill>
          <a:ln>
            <a:solidFill>
              <a:srgbClr val="7D60A0"/>
            </a:solidFill>
          </a:ln>
          <a:effectLst>
            <a:outerShdw blurRad="38100" dist="20000" dir="5400000" rotWithShape="0">
              <a:srgbClr val="000000">
                <a:alpha val="38000"/>
              </a:srgbClr>
            </a:outerShdw>
          </a:effectLst>
        </p:spPr>
        <p:txBody>
          <a:bodyPr lIns="0" tIns="0" rIns="0" bIns="0" anchor="ctr"/>
          <a:lstStyle/>
          <a:p>
            <a:pPr>
              <a:defRPr/>
            </a:pPr>
            <a:endParaRPr lang="zh-CN" altLang="en-US">
              <a:solidFill>
                <a:srgbClr val="000000"/>
              </a:solidFill>
              <a:cs typeface="+mn-cs"/>
            </a:endParaRPr>
          </a:p>
        </p:txBody>
      </p:sp>
      <p:sp>
        <p:nvSpPr>
          <p:cNvPr id="54" name="Shape 54"/>
          <p:cNvSpPr/>
          <p:nvPr/>
        </p:nvSpPr>
        <p:spPr>
          <a:xfrm>
            <a:off x="11233150" y="3433763"/>
            <a:ext cx="587375" cy="1166812"/>
          </a:xfrm>
          <a:prstGeom prst="rect">
            <a:avLst/>
          </a:prstGeom>
          <a:gradFill>
            <a:gsLst>
              <a:gs pos="0">
                <a:srgbClr val="FFD1BB"/>
              </a:gs>
              <a:gs pos="35000">
                <a:srgbClr val="FFDECF"/>
              </a:gs>
              <a:gs pos="100000">
                <a:srgbClr val="FFF2ED"/>
              </a:gs>
            </a:gsLst>
            <a:lin ang="16200000"/>
          </a:gradFill>
          <a:ln>
            <a:solidFill>
              <a:srgbClr val="4A7EBB"/>
            </a:solidFill>
          </a:ln>
          <a:effectLst>
            <a:outerShdw blurRad="38100" dist="23000" dir="5400000" rotWithShape="0">
              <a:srgbClr val="000000">
                <a:alpha val="35000"/>
              </a:srgbClr>
            </a:outerShdw>
          </a:effectLst>
        </p:spPr>
        <p:txBody>
          <a:bodyPr lIns="0" tIns="0" rIns="0" bIns="0" anchor="ctr"/>
          <a:lstStyle/>
          <a:p>
            <a:pPr>
              <a:defRPr/>
            </a:pPr>
            <a:endParaRPr lang="zh-CN" altLang="en-US">
              <a:solidFill>
                <a:srgbClr val="FFFFFF"/>
              </a:solidFill>
              <a:cs typeface="+mn-cs"/>
            </a:endParaRPr>
          </a:p>
        </p:txBody>
      </p:sp>
      <p:sp>
        <p:nvSpPr>
          <p:cNvPr id="55" name="Shape 55"/>
          <p:cNvSpPr/>
          <p:nvPr/>
        </p:nvSpPr>
        <p:spPr>
          <a:xfrm>
            <a:off x="10177463" y="3814763"/>
            <a:ext cx="892175" cy="147637"/>
          </a:xfrm>
          <a:prstGeom prst="rect">
            <a:avLst/>
          </a:prstGeom>
          <a:gradFill>
            <a:gsLst>
              <a:gs pos="0">
                <a:srgbClr val="2A869F"/>
              </a:gs>
              <a:gs pos="80000">
                <a:srgbClr val="37B1D1"/>
              </a:gs>
              <a:gs pos="100000">
                <a:srgbClr val="34B3D5"/>
              </a:gs>
            </a:gsLst>
            <a:lin ang="16200000"/>
          </a:gradFill>
          <a:ln>
            <a:solidFill>
              <a:srgbClr val="46AAC4"/>
            </a:solidFill>
          </a:ln>
          <a:effectLst>
            <a:outerShdw blurRad="38100" dist="23000" dir="5400000" rotWithShape="0">
              <a:srgbClr val="000000">
                <a:alpha val="35000"/>
              </a:srgbClr>
            </a:outerShdw>
          </a:effectLst>
        </p:spPr>
        <p:txBody>
          <a:bodyPr lIns="45719" rIns="45719" anchor="ctr"/>
          <a:lstStyle/>
          <a:p>
            <a:pPr>
              <a:defRPr/>
            </a:pPr>
            <a:endParaRPr lang="zh-CN" altLang="en-US">
              <a:solidFill>
                <a:srgbClr val="FFFFFF"/>
              </a:solidFill>
              <a:cs typeface="+mn-cs"/>
            </a:endParaRPr>
          </a:p>
        </p:txBody>
      </p:sp>
      <p:sp>
        <p:nvSpPr>
          <p:cNvPr id="56" name="Shape 56"/>
          <p:cNvSpPr/>
          <p:nvPr/>
        </p:nvSpPr>
        <p:spPr>
          <a:xfrm>
            <a:off x="10177463" y="4087813"/>
            <a:ext cx="892175" cy="147637"/>
          </a:xfrm>
          <a:prstGeom prst="rect">
            <a:avLst/>
          </a:prstGeom>
          <a:gradFill>
            <a:gsLst>
              <a:gs pos="0">
                <a:srgbClr val="2A869F"/>
              </a:gs>
              <a:gs pos="80000">
                <a:srgbClr val="37B1D1"/>
              </a:gs>
              <a:gs pos="100000">
                <a:srgbClr val="34B3D5"/>
              </a:gs>
            </a:gsLst>
            <a:lin ang="16200000"/>
          </a:gradFill>
          <a:ln>
            <a:solidFill>
              <a:srgbClr val="46AAC4"/>
            </a:solidFill>
          </a:ln>
          <a:effectLst>
            <a:outerShdw blurRad="38100" dist="23000" dir="5400000" rotWithShape="0">
              <a:srgbClr val="000000">
                <a:alpha val="35000"/>
              </a:srgbClr>
            </a:outerShdw>
          </a:effectLst>
        </p:spPr>
        <p:txBody>
          <a:bodyPr lIns="45719" rIns="45719" anchor="ctr"/>
          <a:lstStyle/>
          <a:p>
            <a:pPr>
              <a:defRPr/>
            </a:pPr>
            <a:endParaRPr lang="zh-CN" altLang="en-US">
              <a:solidFill>
                <a:srgbClr val="FFFFFF"/>
              </a:solidFill>
              <a:cs typeface="+mn-cs"/>
            </a:endParaRPr>
          </a:p>
        </p:txBody>
      </p:sp>
      <p:sp>
        <p:nvSpPr>
          <p:cNvPr id="57" name="Shape 57"/>
          <p:cNvSpPr/>
          <p:nvPr/>
        </p:nvSpPr>
        <p:spPr>
          <a:xfrm>
            <a:off x="10177463" y="4360863"/>
            <a:ext cx="892175" cy="147637"/>
          </a:xfrm>
          <a:prstGeom prst="rect">
            <a:avLst/>
          </a:prstGeom>
          <a:gradFill>
            <a:gsLst>
              <a:gs pos="0">
                <a:srgbClr val="2A869F"/>
              </a:gs>
              <a:gs pos="80000">
                <a:srgbClr val="37B1D1"/>
              </a:gs>
              <a:gs pos="100000">
                <a:srgbClr val="34B3D5"/>
              </a:gs>
            </a:gsLst>
            <a:lin ang="16200000"/>
          </a:gradFill>
          <a:ln>
            <a:solidFill>
              <a:srgbClr val="46AAC4"/>
            </a:solidFill>
          </a:ln>
          <a:effectLst>
            <a:outerShdw blurRad="38100" dist="23000" dir="5400000" rotWithShape="0">
              <a:srgbClr val="000000">
                <a:alpha val="35000"/>
              </a:srgbClr>
            </a:outerShdw>
          </a:effectLst>
        </p:spPr>
        <p:txBody>
          <a:bodyPr lIns="45719" rIns="45719" anchor="ctr"/>
          <a:lstStyle/>
          <a:p>
            <a:pPr>
              <a:defRPr/>
            </a:pPr>
            <a:endParaRPr lang="zh-CN" altLang="en-US">
              <a:solidFill>
                <a:srgbClr val="FFFFFF"/>
              </a:solidFill>
              <a:cs typeface="+mn-cs"/>
            </a:endParaRPr>
          </a:p>
        </p:txBody>
      </p:sp>
      <p:sp>
        <p:nvSpPr>
          <p:cNvPr id="58" name="Shape 58"/>
          <p:cNvSpPr/>
          <p:nvPr/>
        </p:nvSpPr>
        <p:spPr>
          <a:xfrm>
            <a:off x="10177463" y="4633913"/>
            <a:ext cx="892175" cy="149225"/>
          </a:xfrm>
          <a:prstGeom prst="rect">
            <a:avLst/>
          </a:prstGeom>
          <a:gradFill>
            <a:gsLst>
              <a:gs pos="0">
                <a:srgbClr val="2A869F"/>
              </a:gs>
              <a:gs pos="80000">
                <a:srgbClr val="37B1D1"/>
              </a:gs>
              <a:gs pos="100000">
                <a:srgbClr val="34B3D5"/>
              </a:gs>
            </a:gsLst>
            <a:lin ang="16200000"/>
          </a:gradFill>
          <a:ln>
            <a:solidFill>
              <a:srgbClr val="46AAC4"/>
            </a:solidFill>
          </a:ln>
          <a:effectLst>
            <a:outerShdw blurRad="38100" dist="23000" dir="5400000" rotWithShape="0">
              <a:srgbClr val="000000">
                <a:alpha val="35000"/>
              </a:srgbClr>
            </a:outerShdw>
          </a:effectLst>
        </p:spPr>
        <p:txBody>
          <a:bodyPr lIns="45719" rIns="45719" anchor="ctr"/>
          <a:lstStyle/>
          <a:p>
            <a:pPr>
              <a:defRPr/>
            </a:pPr>
            <a:endParaRPr lang="zh-CN" altLang="en-US">
              <a:solidFill>
                <a:srgbClr val="FFFFFF"/>
              </a:solidFill>
              <a:cs typeface="+mn-cs"/>
            </a:endParaRPr>
          </a:p>
        </p:txBody>
      </p:sp>
      <p:sp>
        <p:nvSpPr>
          <p:cNvPr id="59" name="Shape 59"/>
          <p:cNvSpPr/>
          <p:nvPr/>
        </p:nvSpPr>
        <p:spPr>
          <a:xfrm>
            <a:off x="10177463" y="4906963"/>
            <a:ext cx="892175" cy="149225"/>
          </a:xfrm>
          <a:prstGeom prst="rect">
            <a:avLst/>
          </a:prstGeom>
          <a:gradFill>
            <a:gsLst>
              <a:gs pos="0">
                <a:srgbClr val="2A869F"/>
              </a:gs>
              <a:gs pos="80000">
                <a:srgbClr val="37B1D1"/>
              </a:gs>
              <a:gs pos="100000">
                <a:srgbClr val="34B3D5"/>
              </a:gs>
            </a:gsLst>
            <a:lin ang="16200000"/>
          </a:gradFill>
          <a:ln>
            <a:solidFill>
              <a:srgbClr val="46AAC4"/>
            </a:solidFill>
          </a:ln>
          <a:effectLst>
            <a:outerShdw blurRad="38100" dist="23000" dir="5400000" rotWithShape="0">
              <a:srgbClr val="000000">
                <a:alpha val="35000"/>
              </a:srgbClr>
            </a:outerShdw>
          </a:effectLst>
        </p:spPr>
        <p:txBody>
          <a:bodyPr lIns="45719" rIns="45719" anchor="ctr"/>
          <a:lstStyle/>
          <a:p>
            <a:pPr>
              <a:defRPr/>
            </a:pPr>
            <a:endParaRPr lang="zh-CN" altLang="en-US">
              <a:solidFill>
                <a:srgbClr val="FFFFFF"/>
              </a:solidFill>
              <a:cs typeface="+mn-cs"/>
            </a:endParaRPr>
          </a:p>
        </p:txBody>
      </p:sp>
      <p:sp>
        <p:nvSpPr>
          <p:cNvPr id="60" name="Shape 60"/>
          <p:cNvSpPr/>
          <p:nvPr/>
        </p:nvSpPr>
        <p:spPr>
          <a:xfrm>
            <a:off x="10177463" y="5180013"/>
            <a:ext cx="892175" cy="149225"/>
          </a:xfrm>
          <a:prstGeom prst="rect">
            <a:avLst/>
          </a:prstGeom>
          <a:gradFill>
            <a:gsLst>
              <a:gs pos="0">
                <a:srgbClr val="2A869F"/>
              </a:gs>
              <a:gs pos="80000">
                <a:srgbClr val="37B1D1"/>
              </a:gs>
              <a:gs pos="100000">
                <a:srgbClr val="34B3D5"/>
              </a:gs>
            </a:gsLst>
            <a:lin ang="16200000"/>
          </a:gradFill>
          <a:ln>
            <a:solidFill>
              <a:srgbClr val="46AAC4"/>
            </a:solidFill>
          </a:ln>
          <a:effectLst>
            <a:outerShdw blurRad="38100" dist="23000" dir="5400000" rotWithShape="0">
              <a:srgbClr val="000000">
                <a:alpha val="35000"/>
              </a:srgbClr>
            </a:outerShdw>
          </a:effectLst>
        </p:spPr>
        <p:txBody>
          <a:bodyPr lIns="45719" rIns="45719" anchor="ctr"/>
          <a:lstStyle/>
          <a:p>
            <a:pPr>
              <a:defRPr/>
            </a:pPr>
            <a:endParaRPr lang="zh-CN" altLang="en-US">
              <a:solidFill>
                <a:srgbClr val="FFFFFF"/>
              </a:solidFill>
              <a:cs typeface="+mn-cs"/>
            </a:endParaRPr>
          </a:p>
        </p:txBody>
      </p:sp>
      <p:sp>
        <p:nvSpPr>
          <p:cNvPr id="61" name="Shape 61"/>
          <p:cNvSpPr/>
          <p:nvPr/>
        </p:nvSpPr>
        <p:spPr>
          <a:xfrm rot="16200000">
            <a:off x="11037094" y="4080669"/>
            <a:ext cx="722313" cy="136525"/>
          </a:xfrm>
          <a:prstGeom prst="rect">
            <a:avLst/>
          </a:prstGeom>
          <a:gradFill>
            <a:gsLst>
              <a:gs pos="0">
                <a:srgbClr val="C8B2E9"/>
              </a:gs>
              <a:gs pos="35000">
                <a:srgbClr val="D8C9EE"/>
              </a:gs>
              <a:gs pos="100000">
                <a:srgbClr val="F0EAF9"/>
              </a:gs>
            </a:gsLst>
            <a:lin ang="16200000"/>
          </a:gradFill>
          <a:ln>
            <a:solidFill>
              <a:srgbClr val="7D60A0"/>
            </a:solidFill>
          </a:ln>
          <a:effectLst>
            <a:outerShdw blurRad="38100" dist="20000" dir="5400000" rotWithShape="0">
              <a:srgbClr val="000000">
                <a:alpha val="38000"/>
              </a:srgbClr>
            </a:outerShdw>
          </a:effectLst>
        </p:spPr>
        <p:txBody>
          <a:bodyPr lIns="45719" rIns="45719" anchor="ctr"/>
          <a:lstStyle/>
          <a:p>
            <a:pPr>
              <a:defRPr/>
            </a:pPr>
            <a:endParaRPr lang="zh-CN" altLang="en-US">
              <a:solidFill>
                <a:srgbClr val="000000"/>
              </a:solidFill>
              <a:cs typeface="+mn-cs"/>
            </a:endParaRPr>
          </a:p>
        </p:txBody>
      </p:sp>
      <p:sp>
        <p:nvSpPr>
          <p:cNvPr id="62" name="Shape 62"/>
          <p:cNvSpPr/>
          <p:nvPr/>
        </p:nvSpPr>
        <p:spPr>
          <a:xfrm rot="16200000">
            <a:off x="11297444" y="4080669"/>
            <a:ext cx="722313" cy="136525"/>
          </a:xfrm>
          <a:prstGeom prst="rect">
            <a:avLst/>
          </a:prstGeom>
          <a:gradFill>
            <a:gsLst>
              <a:gs pos="0">
                <a:srgbClr val="C8B2E9"/>
              </a:gs>
              <a:gs pos="35000">
                <a:srgbClr val="D8C9EE"/>
              </a:gs>
              <a:gs pos="100000">
                <a:srgbClr val="F0EAF9"/>
              </a:gs>
            </a:gsLst>
            <a:lin ang="16200000"/>
          </a:gradFill>
          <a:ln>
            <a:solidFill>
              <a:srgbClr val="7D60A0"/>
            </a:solidFill>
          </a:ln>
          <a:effectLst>
            <a:outerShdw blurRad="38100" dist="20000" dir="5400000" rotWithShape="0">
              <a:srgbClr val="000000">
                <a:alpha val="38000"/>
              </a:srgbClr>
            </a:outerShdw>
          </a:effectLst>
        </p:spPr>
        <p:txBody>
          <a:bodyPr lIns="45719" rIns="45719" anchor="ctr"/>
          <a:lstStyle/>
          <a:p>
            <a:pPr>
              <a:defRPr/>
            </a:pPr>
            <a:endParaRPr lang="zh-CN" altLang="en-US">
              <a:solidFill>
                <a:srgbClr val="000000"/>
              </a:solidFill>
              <a:cs typeface="+mn-cs"/>
            </a:endParaRPr>
          </a:p>
        </p:txBody>
      </p:sp>
      <p:sp>
        <p:nvSpPr>
          <p:cNvPr id="19498" name="Shape 63"/>
          <p:cNvSpPr>
            <a:spLocks noChangeArrowheads="1"/>
          </p:cNvSpPr>
          <p:nvPr/>
        </p:nvSpPr>
        <p:spPr bwMode="auto">
          <a:xfrm>
            <a:off x="10209213" y="3487738"/>
            <a:ext cx="209550" cy="295275"/>
          </a:xfrm>
          <a:prstGeom prst="rect">
            <a:avLst/>
          </a:prstGeom>
          <a:noFill/>
          <a:ln w="12700">
            <a:noFill/>
            <a:miter lim="400000"/>
            <a:headEnd/>
            <a:tailEnd/>
          </a:ln>
        </p:spPr>
        <p:txBody>
          <a:bodyPr wrap="none" lIns="45719" rIns="45719">
            <a:spAutoFit/>
          </a:bodyPr>
          <a:lstStyle/>
          <a:p>
            <a:r>
              <a:rPr lang="en-US" altLang="zh-CN" sz="1400">
                <a:solidFill>
                  <a:srgbClr val="000000"/>
                </a:solidFill>
              </a:rPr>
              <a:t>A</a:t>
            </a:r>
          </a:p>
        </p:txBody>
      </p:sp>
      <p:sp>
        <p:nvSpPr>
          <p:cNvPr id="19499" name="Shape 64"/>
          <p:cNvSpPr>
            <a:spLocks noChangeArrowheads="1"/>
          </p:cNvSpPr>
          <p:nvPr/>
        </p:nvSpPr>
        <p:spPr bwMode="auto">
          <a:xfrm>
            <a:off x="11347450" y="3487738"/>
            <a:ext cx="204788" cy="295275"/>
          </a:xfrm>
          <a:prstGeom prst="rect">
            <a:avLst/>
          </a:prstGeom>
          <a:noFill/>
          <a:ln w="12700">
            <a:noFill/>
            <a:miter lim="400000"/>
            <a:headEnd/>
            <a:tailEnd/>
          </a:ln>
        </p:spPr>
        <p:txBody>
          <a:bodyPr wrap="none" lIns="45719" rIns="45719">
            <a:spAutoFit/>
          </a:bodyPr>
          <a:lstStyle/>
          <a:p>
            <a:r>
              <a:rPr lang="en-US" altLang="zh-CN" sz="1400">
                <a:solidFill>
                  <a:srgbClr val="000000"/>
                </a:solidFill>
              </a:rPr>
              <a:t>B</a:t>
            </a:r>
          </a:p>
        </p:txBody>
      </p:sp>
    </p:spTree>
    <p:extLst>
      <p:ext uri="{BB962C8B-B14F-4D97-AF65-F5344CB8AC3E}">
        <p14:creationId xmlns:p14="http://schemas.microsoft.com/office/powerpoint/2010/main" val="2270415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54884"/>
          </a:xfrm>
        </p:spPr>
        <p:txBody>
          <a:bodyPr>
            <a:normAutofit/>
          </a:bodyPr>
          <a:lstStyle/>
          <a:p>
            <a:pPr algn="l"/>
            <a:r>
              <a:rPr lang="en-US" altLang="zh-CN" sz="3200" dirty="0"/>
              <a:t>Everything as a service(</a:t>
            </a:r>
            <a:r>
              <a:rPr lang="en-US" altLang="zh-CN" sz="3200" dirty="0" err="1"/>
              <a:t>Xaas</a:t>
            </a:r>
            <a:r>
              <a:rPr lang="en-US" altLang="zh-CN" sz="3200" dirty="0"/>
              <a:t>)</a:t>
            </a:r>
            <a:endParaRPr lang="zh-CN" altLang="en-US" sz="3200" dirty="0"/>
          </a:p>
        </p:txBody>
      </p:sp>
      <p:sp>
        <p:nvSpPr>
          <p:cNvPr id="3" name="内容占位符 2"/>
          <p:cNvSpPr>
            <a:spLocks noGrp="1"/>
          </p:cNvSpPr>
          <p:nvPr>
            <p:ph idx="1"/>
          </p:nvPr>
        </p:nvSpPr>
        <p:spPr>
          <a:xfrm>
            <a:off x="937717" y="1571613"/>
            <a:ext cx="8229600" cy="4525963"/>
          </a:xfrm>
        </p:spPr>
        <p:txBody>
          <a:bodyPr/>
          <a:lstStyle/>
          <a:p>
            <a:r>
              <a:rPr lang="zh-CN" altLang="en-US" dirty="0" smtClean="0"/>
              <a:t>数据 </a:t>
            </a:r>
            <a:r>
              <a:rPr lang="en-US" altLang="zh-CN" dirty="0" smtClean="0"/>
              <a:t>as a service</a:t>
            </a:r>
          </a:p>
          <a:p>
            <a:r>
              <a:rPr lang="zh-CN" altLang="en-US" dirty="0" smtClean="0"/>
              <a:t>物流 </a:t>
            </a:r>
            <a:r>
              <a:rPr lang="en-US" altLang="zh-CN" dirty="0" smtClean="0"/>
              <a:t>as a service</a:t>
            </a:r>
          </a:p>
          <a:p>
            <a:r>
              <a:rPr lang="zh-CN" altLang="en-US" dirty="0" smtClean="0"/>
              <a:t>算法 </a:t>
            </a:r>
            <a:r>
              <a:rPr lang="en-US" altLang="zh-CN" dirty="0" smtClean="0"/>
              <a:t>as a service</a:t>
            </a:r>
          </a:p>
          <a:p>
            <a:r>
              <a:rPr lang="en-US" altLang="zh-CN" dirty="0" smtClean="0"/>
              <a:t>(</a:t>
            </a:r>
            <a:r>
              <a:rPr lang="zh-CN" altLang="en-US" dirty="0" smtClean="0"/>
              <a:t>化妆、美甲、理发、礼仪、做饭、洗车、出行、购物、专业知识等</a:t>
            </a:r>
            <a:r>
              <a:rPr lang="en-US" altLang="zh-CN" dirty="0" smtClean="0"/>
              <a:t>) as a service</a:t>
            </a:r>
          </a:p>
          <a:p>
            <a:pPr>
              <a:buNone/>
            </a:pPr>
            <a:endParaRPr lang="zh-CN" altLang="en-US" dirty="0"/>
          </a:p>
        </p:txBody>
      </p:sp>
    </p:spTree>
    <p:extLst>
      <p:ext uri="{BB962C8B-B14F-4D97-AF65-F5344CB8AC3E}">
        <p14:creationId xmlns:p14="http://schemas.microsoft.com/office/powerpoint/2010/main" val="19737432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hape 68"/>
          <p:cNvSpPr>
            <a:spLocks noGrp="1"/>
          </p:cNvSpPr>
          <p:nvPr>
            <p:ph type="title"/>
          </p:nvPr>
        </p:nvSpPr>
        <p:spPr bwMode="auto"/>
        <p:txBody>
          <a:bodyPr vert="horz" wrap="square" tIns="45720" bIns="45720" numCol="1" anchorCtr="0" compatLnSpc="1">
            <a:prstTxWarp prst="textNoShape">
              <a:avLst/>
            </a:prstTxWarp>
            <a:normAutofit/>
          </a:bodyPr>
          <a:lstStyle/>
          <a:p>
            <a:pPr algn="l" eaLnBrk="1" hangingPunct="1">
              <a:defRPr/>
            </a:pPr>
            <a:r>
              <a:rPr lang="zh-CN" altLang="en-US" sz="3200" dirty="0" smtClean="0">
                <a:latin typeface="+mn-ea"/>
                <a:ea typeface="+mn-ea"/>
              </a:rPr>
              <a:t>关系型数据抽象</a:t>
            </a:r>
          </a:p>
        </p:txBody>
      </p:sp>
      <p:sp>
        <p:nvSpPr>
          <p:cNvPr id="21506" name="Shape 69"/>
          <p:cNvSpPr>
            <a:spLocks noGrp="1"/>
          </p:cNvSpPr>
          <p:nvPr>
            <p:ph type="body" idx="1"/>
          </p:nvPr>
        </p:nvSpPr>
        <p:spPr>
          <a:xfrm>
            <a:off x="911225" y="981075"/>
            <a:ext cx="10872788" cy="4837113"/>
          </a:xfrm>
        </p:spPr>
        <p:txBody>
          <a:bodyPr>
            <a:normAutofit/>
          </a:bodyPr>
          <a:lstStyle/>
          <a:p>
            <a:pPr eaLnBrk="1" hangingPunct="1">
              <a:lnSpc>
                <a:spcPct val="90000"/>
              </a:lnSpc>
              <a:spcBef>
                <a:spcPts val="2000"/>
              </a:spcBef>
            </a:pPr>
            <a:endParaRPr lang="zh-CN" altLang="en-US" sz="1800" dirty="0" smtClean="0">
              <a:solidFill>
                <a:srgbClr val="000000"/>
              </a:solidFill>
              <a:latin typeface="微软雅黑" pitchFamily="34" charset="-122"/>
              <a:ea typeface="微软雅黑" pitchFamily="34" charset="-122"/>
            </a:endParaRPr>
          </a:p>
          <a:p>
            <a:pPr eaLnBrk="1" hangingPunct="1">
              <a:lnSpc>
                <a:spcPct val="90000"/>
              </a:lnSpc>
              <a:spcBef>
                <a:spcPts val="2000"/>
              </a:spcBef>
            </a:pPr>
            <a:endParaRPr lang="zh-CN" altLang="en-US" sz="1800" dirty="0" smtClean="0">
              <a:solidFill>
                <a:srgbClr val="000000"/>
              </a:solidFill>
              <a:latin typeface="微软雅黑" pitchFamily="34" charset="-122"/>
              <a:ea typeface="微软雅黑" pitchFamily="34" charset="-122"/>
            </a:endParaRPr>
          </a:p>
          <a:p>
            <a:pPr eaLnBrk="1" hangingPunct="1">
              <a:lnSpc>
                <a:spcPct val="150000"/>
              </a:lnSpc>
              <a:spcBef>
                <a:spcPts val="2000"/>
              </a:spcBef>
            </a:pPr>
            <a:r>
              <a:rPr lang="en-US" altLang="zh-CN" sz="2400" b="1" dirty="0" smtClean="0">
                <a:latin typeface="+mn-ea"/>
              </a:rPr>
              <a:t>Table 			   (</a:t>
            </a:r>
            <a:r>
              <a:rPr lang="zh-CN" altLang="en-US" sz="2400" b="1" dirty="0" smtClean="0">
                <a:latin typeface="+mn-ea"/>
              </a:rPr>
              <a:t>关系数据库，</a:t>
            </a:r>
            <a:r>
              <a:rPr lang="en-US" altLang="zh-CN" sz="2400" b="1" dirty="0" smtClean="0">
                <a:latin typeface="+mn-ea"/>
              </a:rPr>
              <a:t>Hive)</a:t>
            </a:r>
          </a:p>
          <a:p>
            <a:pPr eaLnBrk="1" hangingPunct="1">
              <a:lnSpc>
                <a:spcPct val="150000"/>
              </a:lnSpc>
              <a:spcBef>
                <a:spcPts val="2000"/>
              </a:spcBef>
            </a:pPr>
            <a:r>
              <a:rPr lang="en-US" altLang="zh-CN" sz="2400" b="1" dirty="0" smtClean="0">
                <a:latin typeface="+mn-ea"/>
              </a:rPr>
              <a:t>Relation 			   (Apache Pig)</a:t>
            </a:r>
          </a:p>
          <a:p>
            <a:pPr eaLnBrk="1" hangingPunct="1">
              <a:lnSpc>
                <a:spcPct val="150000"/>
              </a:lnSpc>
              <a:spcBef>
                <a:spcPts val="2000"/>
              </a:spcBef>
            </a:pPr>
            <a:r>
              <a:rPr lang="en-US" altLang="zh-CN" sz="2400" b="1" dirty="0" err="1" smtClean="0">
                <a:latin typeface="+mn-ea"/>
              </a:rPr>
              <a:t>PCollection</a:t>
            </a:r>
            <a:r>
              <a:rPr lang="zh-CN" altLang="en-US" sz="2400" b="1" dirty="0" smtClean="0">
                <a:latin typeface="+mn-ea"/>
              </a:rPr>
              <a:t>，</a:t>
            </a:r>
            <a:r>
              <a:rPr lang="en-US" altLang="zh-CN" sz="2400" b="1" dirty="0" err="1" smtClean="0">
                <a:latin typeface="+mn-ea"/>
              </a:rPr>
              <a:t>PTable</a:t>
            </a:r>
            <a:r>
              <a:rPr lang="en-US" altLang="zh-CN" sz="2400" b="1" dirty="0" smtClean="0">
                <a:latin typeface="+mn-ea"/>
              </a:rPr>
              <a:t> 	   (Google Dataflow, </a:t>
            </a:r>
            <a:r>
              <a:rPr lang="en-US" altLang="zh-CN" sz="2400" b="1" dirty="0" err="1" smtClean="0">
                <a:latin typeface="+mn-ea"/>
              </a:rPr>
              <a:t>FlumeJava</a:t>
            </a:r>
            <a:r>
              <a:rPr lang="en-US" altLang="zh-CN" sz="2400" b="1" dirty="0" smtClean="0">
                <a:latin typeface="+mn-ea"/>
              </a:rPr>
              <a:t>, Crunch)</a:t>
            </a:r>
          </a:p>
          <a:p>
            <a:pPr eaLnBrk="1" hangingPunct="1">
              <a:lnSpc>
                <a:spcPct val="150000"/>
              </a:lnSpc>
              <a:spcBef>
                <a:spcPts val="2000"/>
              </a:spcBef>
            </a:pPr>
            <a:r>
              <a:rPr lang="en-US" altLang="zh-CN" sz="2400" b="1" dirty="0" smtClean="0">
                <a:latin typeface="+mn-ea"/>
              </a:rPr>
              <a:t>RDD</a:t>
            </a:r>
            <a:r>
              <a:rPr lang="zh-CN" altLang="en-US" sz="2400" b="1" dirty="0" smtClean="0">
                <a:latin typeface="+mn-ea"/>
              </a:rPr>
              <a:t>、</a:t>
            </a:r>
            <a:r>
              <a:rPr lang="en-US" altLang="zh-CN" sz="2400" b="1" dirty="0" err="1" smtClean="0">
                <a:latin typeface="+mn-ea"/>
              </a:rPr>
              <a:t>DataFrame</a:t>
            </a:r>
            <a:r>
              <a:rPr lang="zh-CN" altLang="en-US" sz="2400" b="1" dirty="0" smtClean="0">
                <a:latin typeface="+mn-ea"/>
              </a:rPr>
              <a:t>、</a:t>
            </a:r>
            <a:r>
              <a:rPr lang="en-US" altLang="zh-CN" sz="2400" b="1" dirty="0" err="1" smtClean="0">
                <a:latin typeface="+mn-ea"/>
              </a:rPr>
              <a:t>DateSets</a:t>
            </a:r>
            <a:r>
              <a:rPr lang="en-US" altLang="zh-CN" sz="2400" b="1" dirty="0" smtClean="0">
                <a:latin typeface="+mn-ea"/>
              </a:rPr>
              <a:t> (Spark)</a:t>
            </a:r>
          </a:p>
        </p:txBody>
      </p:sp>
    </p:spTree>
    <p:extLst>
      <p:ext uri="{BB962C8B-B14F-4D97-AF65-F5344CB8AC3E}">
        <p14:creationId xmlns:p14="http://schemas.microsoft.com/office/powerpoint/2010/main" val="197116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Storm</a:t>
            </a:r>
            <a:r>
              <a:rPr lang="zh-CN" altLang="en-US" dirty="0" smtClean="0"/>
              <a:t>和</a:t>
            </a:r>
            <a:r>
              <a:rPr lang="en-US" altLang="zh-CN" dirty="0" smtClean="0"/>
              <a:t>spark streaming</a:t>
            </a:r>
            <a:r>
              <a:rPr lang="zh-CN" altLang="en-US" dirty="0" smtClean="0"/>
              <a:t>的比较</a:t>
            </a:r>
            <a:endParaRPr lang="zh-CN" altLang="en-US" dirty="0"/>
          </a:p>
        </p:txBody>
      </p:sp>
      <p:sp>
        <p:nvSpPr>
          <p:cNvPr id="3" name="内容占位符 2"/>
          <p:cNvSpPr>
            <a:spLocks noGrp="1"/>
          </p:cNvSpPr>
          <p:nvPr>
            <p:ph idx="1"/>
          </p:nvPr>
        </p:nvSpPr>
        <p:spPr/>
        <p:txBody>
          <a:bodyPr/>
          <a:lstStyle/>
          <a:p>
            <a:r>
              <a:rPr lang="zh-CN" altLang="en-US" sz="1600" dirty="0">
                <a:solidFill>
                  <a:srgbClr val="FF0000"/>
                </a:solidFill>
              </a:rPr>
              <a:t>最主要差别：</a:t>
            </a:r>
            <a:r>
              <a:rPr lang="en-US" altLang="zh-CN" sz="1600" dirty="0">
                <a:solidFill>
                  <a:srgbClr val="FF0000"/>
                </a:solidFill>
              </a:rPr>
              <a:t>storm</a:t>
            </a:r>
            <a:r>
              <a:rPr lang="zh-CN" altLang="en-US" sz="1600" dirty="0">
                <a:solidFill>
                  <a:srgbClr val="FF0000"/>
                </a:solidFill>
              </a:rPr>
              <a:t>对应的场景是毫秒级，</a:t>
            </a:r>
            <a:r>
              <a:rPr lang="en-US" altLang="zh-CN" sz="1600" dirty="0">
                <a:solidFill>
                  <a:srgbClr val="FF0000"/>
                </a:solidFill>
              </a:rPr>
              <a:t>spark</a:t>
            </a:r>
            <a:r>
              <a:rPr lang="zh-CN" altLang="en-US" sz="1600" dirty="0">
                <a:solidFill>
                  <a:srgbClr val="FF0000"/>
                </a:solidFill>
              </a:rPr>
              <a:t>是秒级别的。</a:t>
            </a:r>
            <a:endParaRPr lang="en-US" altLang="zh-CN" sz="1600" dirty="0">
              <a:solidFill>
                <a:srgbClr val="FF0000"/>
              </a:solidFill>
            </a:endParaRPr>
          </a:p>
          <a:p>
            <a:r>
              <a:rPr lang="zh-CN" altLang="en-US" sz="1600" dirty="0">
                <a:solidFill>
                  <a:srgbClr val="FF0000"/>
                </a:solidFill>
              </a:rPr>
              <a:t>但是在性能上</a:t>
            </a:r>
            <a:r>
              <a:rPr lang="en-US" altLang="zh-CN" sz="1600" dirty="0">
                <a:solidFill>
                  <a:srgbClr val="FF0000"/>
                </a:solidFill>
              </a:rPr>
              <a:t>spark</a:t>
            </a:r>
            <a:r>
              <a:rPr lang="zh-CN" altLang="en-US" sz="1600" dirty="0">
                <a:solidFill>
                  <a:srgbClr val="FF0000"/>
                </a:solidFill>
              </a:rPr>
              <a:t>是要优于</a:t>
            </a:r>
            <a:r>
              <a:rPr lang="en-US" altLang="zh-CN" sz="1600" dirty="0">
                <a:solidFill>
                  <a:srgbClr val="FF0000"/>
                </a:solidFill>
              </a:rPr>
              <a:t>storm</a:t>
            </a:r>
            <a:r>
              <a:rPr lang="zh-CN" altLang="en-US" sz="1600" dirty="0">
                <a:solidFill>
                  <a:srgbClr val="FF0000"/>
                </a:solidFill>
              </a:rPr>
              <a:t>。</a:t>
            </a:r>
            <a:endParaRPr lang="en-US" altLang="zh-CN" sz="1600" dirty="0">
              <a:solidFill>
                <a:srgbClr val="FF0000"/>
              </a:solidFill>
            </a:endParaRPr>
          </a:p>
          <a:p>
            <a:endParaRPr lang="en-US" altLang="zh-CN" sz="1600" dirty="0">
              <a:solidFill>
                <a:srgbClr val="FF0000"/>
              </a:solidFill>
            </a:endParaRPr>
          </a:p>
        </p:txBody>
      </p:sp>
      <p:graphicFrame>
        <p:nvGraphicFramePr>
          <p:cNvPr id="4" name="表格 3"/>
          <p:cNvGraphicFramePr>
            <a:graphicFrameLocks noGrp="1"/>
          </p:cNvGraphicFramePr>
          <p:nvPr>
            <p:extLst/>
          </p:nvPr>
        </p:nvGraphicFramePr>
        <p:xfrm>
          <a:off x="768386" y="2549248"/>
          <a:ext cx="8280918" cy="2788920"/>
        </p:xfrm>
        <a:graphic>
          <a:graphicData uri="http://schemas.openxmlformats.org/drawingml/2006/table">
            <a:tbl>
              <a:tblPr firstRow="1" bandRow="1">
                <a:tableStyleId>{5C22544A-7EE6-4342-B048-85BDC9FD1C3A}</a:tableStyleId>
              </a:tblPr>
              <a:tblGrid>
                <a:gridCol w="2760306"/>
                <a:gridCol w="2760306"/>
                <a:gridCol w="2760306"/>
              </a:tblGrid>
              <a:tr h="370840">
                <a:tc>
                  <a:txBody>
                    <a:bodyPr/>
                    <a:lstStyle/>
                    <a:p>
                      <a:endParaRPr lang="zh-CN" altLang="en-US" sz="1400" dirty="0"/>
                    </a:p>
                  </a:txBody>
                  <a:tcPr/>
                </a:tc>
                <a:tc>
                  <a:txBody>
                    <a:bodyPr/>
                    <a:lstStyle/>
                    <a:p>
                      <a:r>
                        <a:rPr lang="en-US" altLang="zh-CN" sz="1400" dirty="0" smtClean="0"/>
                        <a:t>Storm</a:t>
                      </a:r>
                      <a:endParaRPr lang="zh-CN" altLang="en-US" sz="1400" dirty="0"/>
                    </a:p>
                  </a:txBody>
                  <a:tcPr/>
                </a:tc>
                <a:tc>
                  <a:txBody>
                    <a:bodyPr/>
                    <a:lstStyle/>
                    <a:p>
                      <a:r>
                        <a:rPr lang="en-US" altLang="zh-CN" sz="1400" dirty="0" smtClean="0"/>
                        <a:t>spark</a:t>
                      </a:r>
                      <a:endParaRPr lang="zh-CN" altLang="en-US" sz="1400" dirty="0"/>
                    </a:p>
                  </a:txBody>
                  <a:tcPr/>
                </a:tc>
              </a:tr>
              <a:tr h="370840">
                <a:tc>
                  <a:txBody>
                    <a:bodyPr/>
                    <a:lstStyle/>
                    <a:p>
                      <a:r>
                        <a:rPr lang="zh-CN" altLang="en-US" sz="1400" dirty="0" smtClean="0"/>
                        <a:t>处理模型</a:t>
                      </a:r>
                      <a:endParaRPr lang="zh-CN" altLang="en-US" sz="1400" dirty="0"/>
                    </a:p>
                  </a:txBody>
                  <a:tcPr/>
                </a:tc>
                <a:tc>
                  <a:txBody>
                    <a:bodyPr/>
                    <a:lstStyle/>
                    <a:p>
                      <a:r>
                        <a:rPr lang="zh-CN" altLang="en-US" sz="1400" dirty="0" smtClean="0"/>
                        <a:t>处理单个事件</a:t>
                      </a:r>
                      <a:endParaRPr lang="zh-CN" altLang="en-US" sz="1400" dirty="0"/>
                    </a:p>
                  </a:txBody>
                  <a:tcPr/>
                </a:tc>
                <a:tc>
                  <a:txBody>
                    <a:bodyPr/>
                    <a:lstStyle/>
                    <a:p>
                      <a:r>
                        <a:rPr lang="zh-CN" altLang="en-US" sz="1400" dirty="0" smtClean="0"/>
                        <a:t>处理某个时间段窗口内的事件流</a:t>
                      </a:r>
                      <a:endParaRPr lang="zh-CN" altLang="en-US" sz="1400" dirty="0"/>
                    </a:p>
                  </a:txBody>
                  <a:tcPr/>
                </a:tc>
              </a:tr>
              <a:tr h="370840">
                <a:tc>
                  <a:txBody>
                    <a:bodyPr/>
                    <a:lstStyle/>
                    <a:p>
                      <a:r>
                        <a:rPr lang="zh-CN" altLang="en-US" sz="1400" dirty="0" smtClean="0"/>
                        <a:t>容错、数据保证</a:t>
                      </a:r>
                      <a:endParaRPr lang="zh-CN" altLang="en-US" sz="1400" dirty="0"/>
                    </a:p>
                  </a:txBody>
                  <a:tcPr/>
                </a:tc>
                <a:tc>
                  <a:txBody>
                    <a:bodyPr/>
                    <a:lstStyle/>
                    <a:p>
                      <a:r>
                        <a:rPr lang="zh-CN" altLang="en-US" sz="1400" dirty="0" smtClean="0"/>
                        <a:t>单个记录必须跟踪，所以保证了每个记录都被处理过，但是处理恢复过来的时候会出现重复记录，也就意味可变状态可能被不正确更新两次</a:t>
                      </a:r>
                      <a:endParaRPr lang="zh-CN" altLang="en-US" sz="1400" dirty="0"/>
                    </a:p>
                  </a:txBody>
                  <a:tcPr/>
                </a:tc>
                <a:tc>
                  <a:txBody>
                    <a:bodyPr/>
                    <a:lstStyle/>
                    <a:p>
                      <a:r>
                        <a:rPr lang="zh-CN" altLang="en-US" sz="1400" dirty="0" smtClean="0"/>
                        <a:t>批级别上跟踪，保证</a:t>
                      </a:r>
                      <a:r>
                        <a:rPr lang="en-US" altLang="zh-CN" sz="1400" dirty="0" smtClean="0"/>
                        <a:t>mini-batch</a:t>
                      </a:r>
                      <a:r>
                        <a:rPr lang="zh-CN" altLang="en-US" sz="1400" dirty="0" smtClean="0"/>
                        <a:t>被完全处理一次，</a:t>
                      </a:r>
                      <a:endParaRPr lang="zh-CN" altLang="en-US" sz="1400" dirty="0"/>
                    </a:p>
                  </a:txBody>
                  <a:tcPr/>
                </a:tc>
              </a:tr>
              <a:tr h="370840">
                <a:tc>
                  <a:txBody>
                    <a:bodyPr/>
                    <a:lstStyle/>
                    <a:p>
                      <a:r>
                        <a:rPr lang="zh-CN" altLang="en-US" sz="1400" dirty="0" smtClean="0"/>
                        <a:t>实现，编程</a:t>
                      </a:r>
                      <a:r>
                        <a:rPr lang="en-US" altLang="zh-CN" sz="1400" dirty="0" err="1" smtClean="0"/>
                        <a:t>api</a:t>
                      </a:r>
                      <a:endParaRPr lang="zh-CN" altLang="en-US" sz="1400" dirty="0"/>
                    </a:p>
                  </a:txBody>
                  <a:tcPr/>
                </a:tc>
                <a:tc>
                  <a:txBody>
                    <a:bodyPr/>
                    <a:lstStyle/>
                    <a:p>
                      <a:r>
                        <a:rPr lang="en-US" altLang="zh-CN" sz="1400" dirty="0" err="1" smtClean="0"/>
                        <a:t>Clojure</a:t>
                      </a:r>
                      <a:r>
                        <a:rPr lang="zh-CN" altLang="en-US" sz="1400" dirty="0" smtClean="0"/>
                        <a:t>实现，支持</a:t>
                      </a:r>
                      <a:r>
                        <a:rPr lang="en-US" altLang="zh-CN" sz="1400" dirty="0" smtClean="0"/>
                        <a:t>java</a:t>
                      </a:r>
                      <a:endParaRPr lang="zh-CN" altLang="en-US" sz="1400" dirty="0"/>
                    </a:p>
                  </a:txBody>
                  <a:tcPr/>
                </a:tc>
                <a:tc>
                  <a:txBody>
                    <a:bodyPr/>
                    <a:lstStyle/>
                    <a:p>
                      <a:r>
                        <a:rPr lang="en-US" altLang="zh-CN" sz="1400" dirty="0" err="1" smtClean="0"/>
                        <a:t>Scala</a:t>
                      </a:r>
                      <a:r>
                        <a:rPr lang="zh-CN" altLang="en-US" sz="1400" dirty="0" smtClean="0"/>
                        <a:t>，当然也支持</a:t>
                      </a:r>
                      <a:r>
                        <a:rPr lang="en-US" altLang="zh-CN" sz="1400" dirty="0" smtClean="0"/>
                        <a:t>java</a:t>
                      </a:r>
                      <a:endParaRPr lang="zh-CN" altLang="en-US" sz="1400" dirty="0"/>
                    </a:p>
                  </a:txBody>
                  <a:tcPr/>
                </a:tc>
              </a:tr>
              <a:tr h="370840">
                <a:tc>
                  <a:txBody>
                    <a:bodyPr/>
                    <a:lstStyle/>
                    <a:p>
                      <a:r>
                        <a:rPr lang="zh-CN" altLang="en-US" sz="1400" dirty="0" smtClean="0"/>
                        <a:t>集群管理</a:t>
                      </a:r>
                      <a:endParaRPr lang="zh-CN" altLang="en-US" sz="1400" dirty="0"/>
                    </a:p>
                  </a:txBody>
                  <a:tcPr/>
                </a:tc>
                <a:tc>
                  <a:txBody>
                    <a:bodyPr/>
                    <a:lstStyle/>
                    <a:p>
                      <a:r>
                        <a:rPr lang="zh-CN" altLang="en-US" sz="1400" dirty="0" smtClean="0"/>
                        <a:t>有自己的系统，但是能运行在</a:t>
                      </a:r>
                      <a:r>
                        <a:rPr lang="en-US" altLang="zh-CN" sz="1400" dirty="0" err="1" smtClean="0"/>
                        <a:t>mesos</a:t>
                      </a:r>
                      <a:endParaRPr lang="zh-CN" altLang="en-US" sz="1400" dirty="0"/>
                    </a:p>
                  </a:txBody>
                  <a:tcPr/>
                </a:tc>
                <a:tc>
                  <a:txBody>
                    <a:bodyPr/>
                    <a:lstStyle/>
                    <a:p>
                      <a:r>
                        <a:rPr lang="zh-CN" altLang="en-US" sz="1400" dirty="0" smtClean="0"/>
                        <a:t>能运行在</a:t>
                      </a:r>
                      <a:r>
                        <a:rPr lang="en-US" altLang="zh-CN" sz="1400" dirty="0" smtClean="0"/>
                        <a:t>yarn</a:t>
                      </a:r>
                      <a:r>
                        <a:rPr lang="zh-CN" altLang="en-US" sz="1400" dirty="0" smtClean="0"/>
                        <a:t>和</a:t>
                      </a:r>
                      <a:r>
                        <a:rPr lang="en-US" altLang="zh-CN" sz="1400" dirty="0" err="1" smtClean="0"/>
                        <a:t>mesos</a:t>
                      </a:r>
                      <a:endParaRPr lang="zh-CN" altLang="en-US" sz="1400" dirty="0"/>
                    </a:p>
                  </a:txBody>
                  <a:tcPr/>
                </a:tc>
              </a:tr>
            </a:tbl>
          </a:graphicData>
        </a:graphic>
      </p:graphicFrame>
    </p:spTree>
    <p:extLst>
      <p:ext uri="{BB962C8B-B14F-4D97-AF65-F5344CB8AC3E}">
        <p14:creationId xmlns:p14="http://schemas.microsoft.com/office/powerpoint/2010/main" val="22280671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主要内容</a:t>
            </a:r>
            <a:endParaRPr lang="zh-CN" altLang="en-US" sz="3200" dirty="0"/>
          </a:p>
        </p:txBody>
      </p:sp>
      <p:sp>
        <p:nvSpPr>
          <p:cNvPr id="3" name="内容占位符 2"/>
          <p:cNvSpPr>
            <a:spLocks noGrp="1"/>
          </p:cNvSpPr>
          <p:nvPr>
            <p:ph idx="1"/>
          </p:nvPr>
        </p:nvSpPr>
        <p:spPr/>
        <p:txBody>
          <a:bodyPr/>
          <a:lstStyle/>
          <a:p>
            <a:r>
              <a:rPr lang="zh-CN" altLang="en-US" dirty="0"/>
              <a:t>大</a:t>
            </a:r>
            <a:r>
              <a:rPr lang="zh-CN" altLang="en-US" dirty="0" smtClean="0"/>
              <a:t>数据架构</a:t>
            </a:r>
            <a:endParaRPr lang="en-US" altLang="zh-CN" dirty="0" smtClean="0"/>
          </a:p>
          <a:p>
            <a:r>
              <a:rPr lang="en-US" altLang="zh-CN" dirty="0" smtClean="0"/>
              <a:t>CAP</a:t>
            </a:r>
            <a:r>
              <a:rPr lang="zh-CN" altLang="en-US" dirty="0" smtClean="0"/>
              <a:t>定理</a:t>
            </a:r>
            <a:endParaRPr lang="en-US" altLang="zh-CN" dirty="0" smtClean="0"/>
          </a:p>
          <a:p>
            <a:r>
              <a:rPr lang="zh-CN" altLang="en-US" dirty="0"/>
              <a:t>一致性</a:t>
            </a:r>
            <a:r>
              <a:rPr lang="zh-CN" altLang="en-US" dirty="0" smtClean="0"/>
              <a:t>模型</a:t>
            </a:r>
            <a:endParaRPr lang="en-US" altLang="zh-CN" dirty="0" smtClean="0"/>
          </a:p>
          <a:p>
            <a:r>
              <a:rPr lang="zh-CN" altLang="en-US" dirty="0" smtClean="0"/>
              <a:t>编程模型</a:t>
            </a:r>
            <a:r>
              <a:rPr lang="en-US" altLang="zh-CN" dirty="0" smtClean="0"/>
              <a:t>-</a:t>
            </a:r>
            <a:r>
              <a:rPr lang="en-US" altLang="zh-CN" dirty="0" err="1" smtClean="0"/>
              <a:t>MapReduce</a:t>
            </a:r>
            <a:endParaRPr lang="en-US" altLang="zh-CN" dirty="0" smtClean="0"/>
          </a:p>
          <a:p>
            <a:r>
              <a:rPr lang="en-US" altLang="zh-CN" dirty="0" smtClean="0">
                <a:solidFill>
                  <a:srgbClr val="C00000"/>
                </a:solidFill>
              </a:rPr>
              <a:t>RPC</a:t>
            </a:r>
            <a:endParaRPr lang="en-US" altLang="zh-CN" dirty="0" smtClean="0">
              <a:solidFill>
                <a:srgbClr val="C00000"/>
              </a:solidFill>
            </a:endParaRPr>
          </a:p>
          <a:p>
            <a:r>
              <a:rPr lang="zh-CN" altLang="en-US" dirty="0" smtClean="0"/>
              <a:t>资源管理</a:t>
            </a:r>
            <a:endParaRPr lang="en-US" altLang="zh-CN" dirty="0" smtClean="0"/>
          </a:p>
          <a:p>
            <a:r>
              <a:rPr lang="en-US" altLang="zh-CN" dirty="0" err="1" smtClean="0"/>
              <a:t>Hbase</a:t>
            </a:r>
            <a:endParaRPr lang="en-US" altLang="zh-CN" dirty="0" smtClean="0"/>
          </a:p>
        </p:txBody>
      </p:sp>
    </p:spTree>
    <p:extLst>
      <p:ext uri="{BB962C8B-B14F-4D97-AF65-F5344CB8AC3E}">
        <p14:creationId xmlns:p14="http://schemas.microsoft.com/office/powerpoint/2010/main" val="31628926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RPC</a:t>
            </a:r>
            <a:endParaRPr lang="zh-CN" altLang="en-US" dirty="0"/>
          </a:p>
        </p:txBody>
      </p:sp>
      <p:sp>
        <p:nvSpPr>
          <p:cNvPr id="3" name="内容占位符 2"/>
          <p:cNvSpPr>
            <a:spLocks noGrp="1"/>
          </p:cNvSpPr>
          <p:nvPr>
            <p:ph idx="1"/>
          </p:nvPr>
        </p:nvSpPr>
        <p:spPr/>
        <p:txBody>
          <a:bodyPr/>
          <a:lstStyle/>
          <a:p>
            <a:r>
              <a:rPr lang="en-US" altLang="zh-CN" dirty="0" smtClean="0">
                <a:solidFill>
                  <a:srgbClr val="FF6600"/>
                </a:solidFill>
              </a:rPr>
              <a:t>RPC</a:t>
            </a:r>
            <a:r>
              <a:rPr lang="en-US" altLang="zh-CN" dirty="0" smtClean="0"/>
              <a:t> = </a:t>
            </a:r>
            <a:r>
              <a:rPr lang="en-US" altLang="zh-CN" u="sng" dirty="0" smtClean="0"/>
              <a:t>R</a:t>
            </a:r>
            <a:r>
              <a:rPr lang="en-US" altLang="zh-CN" dirty="0" smtClean="0"/>
              <a:t>emote </a:t>
            </a:r>
            <a:r>
              <a:rPr lang="en-US" altLang="zh-CN" u="sng" dirty="0" smtClean="0"/>
              <a:t>P</a:t>
            </a:r>
            <a:r>
              <a:rPr lang="en-US" altLang="zh-CN" dirty="0" smtClean="0"/>
              <a:t>rocedure </a:t>
            </a:r>
            <a:r>
              <a:rPr lang="en-US" altLang="zh-CN" u="sng" dirty="0" smtClean="0"/>
              <a:t>C</a:t>
            </a:r>
            <a:r>
              <a:rPr lang="en-US" altLang="zh-CN" dirty="0" smtClean="0"/>
              <a:t>all</a:t>
            </a:r>
          </a:p>
          <a:p>
            <a:endParaRPr lang="en-US" altLang="zh-CN" dirty="0" smtClean="0"/>
          </a:p>
          <a:p>
            <a:r>
              <a:rPr lang="en-US" altLang="zh-CN" dirty="0" smtClean="0"/>
              <a:t>Java</a:t>
            </a:r>
            <a:r>
              <a:rPr lang="zh-CN" altLang="en-US" dirty="0" smtClean="0"/>
              <a:t>中称之为</a:t>
            </a:r>
            <a:r>
              <a:rPr lang="en-US" altLang="zh-CN" dirty="0" smtClean="0"/>
              <a:t>RMI(Remote Method Invocation)</a:t>
            </a:r>
          </a:p>
          <a:p>
            <a:endParaRPr lang="en-US" altLang="zh-CN" dirty="0" smtClean="0"/>
          </a:p>
          <a:p>
            <a:r>
              <a:rPr lang="en-US" altLang="zh-CN" dirty="0" smtClean="0"/>
              <a:t>C++</a:t>
            </a:r>
            <a:r>
              <a:rPr lang="zh-CN" altLang="en-US" dirty="0" smtClean="0"/>
              <a:t>中称之为进程间通信</a:t>
            </a:r>
            <a:endParaRPr lang="zh-CN" altLang="en-US" dirty="0"/>
          </a:p>
        </p:txBody>
      </p:sp>
      <p:sp>
        <p:nvSpPr>
          <p:cNvPr id="4" name="内容占位符 4"/>
          <p:cNvSpPr>
            <a:spLocks noGrp="1"/>
          </p:cNvSpPr>
          <p:nvPr/>
        </p:nvSpPr>
        <p:spPr bwMode="auto">
          <a:xfrm>
            <a:off x="334963" y="706438"/>
            <a:ext cx="11522075" cy="5445125"/>
          </a:xfrm>
          <a:prstGeom prst="rect">
            <a:avLst/>
          </a:prstGeom>
          <a:noFill/>
          <a:ln w="19050">
            <a:noFill/>
            <a:prstDash val="dash"/>
            <a:miter lim="800000"/>
            <a:headEnd/>
            <a:tailEnd type="arrow"/>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rtlCol="0" anchor="ctr" anchorCtr="0" compatLnSpc="1">
            <a:prstTxWarp prst="textNoShape">
              <a:avLst/>
            </a:prstTxWarp>
            <a:normAutofit/>
          </a:bodyPr>
          <a:lstStyle>
            <a:lvl1pPr marL="342900" indent="-342900" algn="l" rtl="0" fontAlgn="base">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ctr" fontAlgn="auto">
              <a:spcAft>
                <a:spcPts val="0"/>
              </a:spcAft>
              <a:buFont typeface="Arial" pitchFamily="34" charset="0"/>
              <a:buNone/>
              <a:defRPr/>
            </a:pPr>
            <a:endParaRPr lang="zh-CN" altLang="en-US" sz="1800" dirty="0"/>
          </a:p>
        </p:txBody>
      </p:sp>
    </p:spTree>
    <p:extLst>
      <p:ext uri="{BB962C8B-B14F-4D97-AF65-F5344CB8AC3E}">
        <p14:creationId xmlns:p14="http://schemas.microsoft.com/office/powerpoint/2010/main" val="25457033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消息传递语义</a:t>
            </a:r>
          </a:p>
        </p:txBody>
      </p:sp>
      <p:sp>
        <p:nvSpPr>
          <p:cNvPr id="3" name="内容占位符 2"/>
          <p:cNvSpPr>
            <a:spLocks noGrp="1"/>
          </p:cNvSpPr>
          <p:nvPr>
            <p:ph idx="1"/>
          </p:nvPr>
        </p:nvSpPr>
        <p:spPr/>
        <p:txBody>
          <a:bodyPr>
            <a:normAutofit/>
          </a:bodyPr>
          <a:lstStyle/>
          <a:p>
            <a:r>
              <a:rPr lang="en-US" dirty="0">
                <a:solidFill>
                  <a:srgbClr val="FF0000"/>
                </a:solidFill>
              </a:rPr>
              <a:t>At most once  </a:t>
            </a:r>
            <a:r>
              <a:rPr lang="en-US" dirty="0"/>
              <a:t>— Messages may be lost but are never redelivered.(</a:t>
            </a:r>
            <a:r>
              <a:rPr lang="zh-CN" altLang="en-US" dirty="0"/>
              <a:t>消息可能丢失，但永远不会重发</a:t>
            </a:r>
            <a:r>
              <a:rPr lang="en-US" dirty="0"/>
              <a:t>)</a:t>
            </a:r>
          </a:p>
          <a:p>
            <a:endParaRPr lang="en-US" dirty="0"/>
          </a:p>
          <a:p>
            <a:r>
              <a:rPr lang="en-US" i="1" dirty="0">
                <a:solidFill>
                  <a:srgbClr val="FF0000"/>
                </a:solidFill>
              </a:rPr>
              <a:t>At least once </a:t>
            </a:r>
            <a:r>
              <a:rPr lang="en-US" dirty="0"/>
              <a:t>—Messages are never lost but may be redelivered.(</a:t>
            </a:r>
            <a:r>
              <a:rPr lang="zh-CN" altLang="en-US" dirty="0"/>
              <a:t>消息绝不会丢失，但有可能重新发送</a:t>
            </a:r>
            <a:r>
              <a:rPr lang="en-US" dirty="0"/>
              <a:t>)</a:t>
            </a:r>
          </a:p>
          <a:p>
            <a:endParaRPr lang="en-US" altLang="zh-CN" dirty="0"/>
          </a:p>
          <a:p>
            <a:r>
              <a:rPr lang="en-US" i="1" dirty="0">
                <a:solidFill>
                  <a:srgbClr val="FF0000"/>
                </a:solidFill>
              </a:rPr>
              <a:t>Exactly once </a:t>
            </a:r>
            <a:r>
              <a:rPr lang="en-US" dirty="0"/>
              <a:t>—this is what people actually want, each message is delivered once and only once.(</a:t>
            </a:r>
            <a:r>
              <a:rPr lang="zh-CN" altLang="en-US" dirty="0"/>
              <a:t>每个消息传递一次且仅一次</a:t>
            </a:r>
            <a:r>
              <a:rPr lang="en-US" dirty="0"/>
              <a:t>)</a:t>
            </a:r>
            <a:endParaRPr lang="zh-CN" altLang="en-US" dirty="0"/>
          </a:p>
        </p:txBody>
      </p:sp>
    </p:spTree>
    <p:extLst>
      <p:ext uri="{BB962C8B-B14F-4D97-AF65-F5344CB8AC3E}">
        <p14:creationId xmlns:p14="http://schemas.microsoft.com/office/powerpoint/2010/main" val="40374776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Local Procedure Call(LPC)</a:t>
            </a:r>
            <a:endParaRPr lang="zh-CN" altLang="en-US" dirty="0"/>
          </a:p>
        </p:txBody>
      </p:sp>
      <p:sp>
        <p:nvSpPr>
          <p:cNvPr id="3" name="内容占位符 2"/>
          <p:cNvSpPr>
            <a:spLocks noGrp="1"/>
          </p:cNvSpPr>
          <p:nvPr>
            <p:ph idx="1"/>
          </p:nvPr>
        </p:nvSpPr>
        <p:spPr/>
        <p:txBody>
          <a:bodyPr>
            <a:normAutofit/>
          </a:bodyPr>
          <a:lstStyle/>
          <a:p>
            <a:r>
              <a:rPr lang="zh-CN" altLang="en-US" dirty="0"/>
              <a:t>本地过程调用：在同一个进程中的函数调用。</a:t>
            </a:r>
            <a:endParaRPr lang="en-US" altLang="zh-CN" dirty="0"/>
          </a:p>
          <a:p>
            <a:pPr lvl="1"/>
            <a:r>
              <a:rPr lang="zh-CN" altLang="en-US" dirty="0" smtClean="0"/>
              <a:t>使用</a:t>
            </a:r>
            <a:r>
              <a:rPr lang="en-US" altLang="zh-CN" dirty="0" smtClean="0"/>
              <a:t>stack</a:t>
            </a:r>
            <a:r>
              <a:rPr lang="zh-CN" altLang="en-US" dirty="0" smtClean="0"/>
              <a:t>来传递参数和返回值。</a:t>
            </a:r>
            <a:endParaRPr lang="en-US" altLang="zh-CN" dirty="0" smtClean="0"/>
          </a:p>
          <a:p>
            <a:pPr lvl="1"/>
            <a:r>
              <a:rPr lang="zh-CN" altLang="en-US" dirty="0" smtClean="0"/>
              <a:t>通过指针</a:t>
            </a:r>
            <a:r>
              <a:rPr lang="en-US" altLang="zh-CN" dirty="0" smtClean="0"/>
              <a:t>(pointers)</a:t>
            </a:r>
            <a:r>
              <a:rPr lang="zh-CN" altLang="en-US" dirty="0" smtClean="0"/>
              <a:t>或者引用</a:t>
            </a:r>
            <a:r>
              <a:rPr lang="en-US" altLang="zh-CN" dirty="0" smtClean="0"/>
              <a:t>(reference)</a:t>
            </a:r>
            <a:r>
              <a:rPr lang="zh-CN" altLang="en-US" dirty="0" smtClean="0"/>
              <a:t>来访问对象。</a:t>
            </a:r>
            <a:endParaRPr lang="en-US" altLang="zh-CN" dirty="0" smtClean="0"/>
          </a:p>
          <a:p>
            <a:pPr lvl="1"/>
            <a:r>
              <a:rPr lang="zh-CN" altLang="en-US" dirty="0" smtClean="0"/>
              <a:t>消息传递语义：如果进程活着，那么就是</a:t>
            </a:r>
            <a:r>
              <a:rPr lang="en-US" i="1" dirty="0" smtClean="0">
                <a:solidFill>
                  <a:srgbClr val="FF0000"/>
                </a:solidFill>
              </a:rPr>
              <a:t>Exactly once </a:t>
            </a:r>
            <a:r>
              <a:rPr lang="zh-CN" altLang="en-US" i="1" dirty="0" smtClean="0">
                <a:solidFill>
                  <a:srgbClr val="FF0000"/>
                </a:solidFill>
              </a:rPr>
              <a:t>。</a:t>
            </a:r>
            <a:endParaRPr lang="en-US" altLang="zh-CN" i="1" dirty="0" smtClean="0">
              <a:solidFill>
                <a:srgbClr val="FF0000"/>
              </a:solidFill>
            </a:endParaRPr>
          </a:p>
          <a:p>
            <a:pPr marL="457200" lvl="1" indent="0">
              <a:buNone/>
            </a:pPr>
            <a:endParaRPr lang="en-US" altLang="zh-CN" dirty="0" smtClean="0"/>
          </a:p>
          <a:p>
            <a:pPr lvl="1">
              <a:buNone/>
            </a:pPr>
            <a:endParaRPr lang="en-US" altLang="zh-CN" dirty="0" smtClean="0"/>
          </a:p>
        </p:txBody>
      </p:sp>
    </p:spTree>
    <p:extLst>
      <p:ext uri="{BB962C8B-B14F-4D97-AF65-F5344CB8AC3E}">
        <p14:creationId xmlns:p14="http://schemas.microsoft.com/office/powerpoint/2010/main" val="6008176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LPC</a:t>
            </a:r>
            <a:endParaRPr lang="zh-CN" altLang="en-US" dirty="0"/>
          </a:p>
        </p:txBody>
      </p:sp>
      <p:grpSp>
        <p:nvGrpSpPr>
          <p:cNvPr id="14" name="Group 22"/>
          <p:cNvGrpSpPr>
            <a:grpSpLocks noGrp="1"/>
          </p:cNvGrpSpPr>
          <p:nvPr/>
        </p:nvGrpSpPr>
        <p:grpSpPr bwMode="auto">
          <a:xfrm>
            <a:off x="2381224" y="1714489"/>
            <a:ext cx="4929222" cy="2928958"/>
            <a:chOff x="533400" y="1428750"/>
            <a:chExt cx="3733800" cy="1981200"/>
          </a:xfrm>
        </p:grpSpPr>
        <p:sp>
          <p:nvSpPr>
            <p:cNvPr id="15" name="Oval 1"/>
            <p:cNvSpPr/>
            <p:nvPr/>
          </p:nvSpPr>
          <p:spPr>
            <a:xfrm>
              <a:off x="838200" y="1428750"/>
              <a:ext cx="3429000" cy="19812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MS PGothic" pitchFamily="34" charset="-128"/>
              </a:endParaRPr>
            </a:p>
          </p:txBody>
        </p:sp>
        <p:sp>
          <p:nvSpPr>
            <p:cNvPr id="16" name="TextBox 2"/>
            <p:cNvSpPr txBox="1">
              <a:spLocks noChangeArrowheads="1"/>
            </p:cNvSpPr>
            <p:nvPr/>
          </p:nvSpPr>
          <p:spPr bwMode="auto">
            <a:xfrm>
              <a:off x="533400" y="1581150"/>
              <a:ext cx="318376" cy="249823"/>
            </a:xfrm>
            <a:prstGeom prst="rect">
              <a:avLst/>
            </a:prstGeom>
            <a:noFill/>
            <a:ln w="9525">
              <a:noFill/>
              <a:miter lim="800000"/>
              <a:headEnd/>
              <a:tailEnd/>
            </a:ln>
          </p:spPr>
          <p:txBody>
            <a:bodyPr wrap="none">
              <a:spAutoFit/>
            </a:bodyPr>
            <a:lstStyle/>
            <a:p>
              <a:r>
                <a:rPr lang="en-US" altLang="zh-CN" dirty="0"/>
                <a:t>P1</a:t>
              </a:r>
            </a:p>
          </p:txBody>
        </p:sp>
        <p:sp>
          <p:nvSpPr>
            <p:cNvPr id="17" name="TextBox 4"/>
            <p:cNvSpPr txBox="1">
              <a:spLocks noChangeArrowheads="1"/>
            </p:cNvSpPr>
            <p:nvPr/>
          </p:nvSpPr>
          <p:spPr bwMode="auto">
            <a:xfrm>
              <a:off x="2743200" y="2266950"/>
              <a:ext cx="671139" cy="270642"/>
            </a:xfrm>
            <a:prstGeom prst="rect">
              <a:avLst/>
            </a:prstGeom>
            <a:noFill/>
            <a:ln w="9525">
              <a:solidFill>
                <a:schemeClr val="tx1"/>
              </a:solidFill>
              <a:miter lim="800000"/>
              <a:headEnd/>
              <a:tailEnd/>
            </a:ln>
          </p:spPr>
          <p:txBody>
            <a:bodyPr wrap="none">
              <a:spAutoFit/>
            </a:bodyPr>
            <a:lstStyle/>
            <a:p>
              <a:r>
                <a:rPr lang="en-US" altLang="zh-CN" sz="2000" dirty="0" err="1"/>
                <a:t>int</a:t>
              </a:r>
              <a:r>
                <a:rPr lang="en-US" altLang="zh-CN" sz="2000" dirty="0"/>
                <a:t> f1()</a:t>
              </a:r>
            </a:p>
          </p:txBody>
        </p:sp>
        <p:sp>
          <p:nvSpPr>
            <p:cNvPr id="18" name="TextBox 7"/>
            <p:cNvSpPr txBox="1">
              <a:spLocks noChangeArrowheads="1"/>
            </p:cNvSpPr>
            <p:nvPr/>
          </p:nvSpPr>
          <p:spPr bwMode="auto">
            <a:xfrm>
              <a:off x="1600200" y="1638240"/>
              <a:ext cx="654722" cy="270642"/>
            </a:xfrm>
            <a:prstGeom prst="rect">
              <a:avLst/>
            </a:prstGeom>
            <a:noFill/>
            <a:ln w="9525">
              <a:solidFill>
                <a:schemeClr val="tx1"/>
              </a:solidFill>
              <a:miter lim="800000"/>
              <a:headEnd/>
              <a:tailEnd/>
            </a:ln>
          </p:spPr>
          <p:txBody>
            <a:bodyPr wrap="none">
              <a:spAutoFit/>
            </a:bodyPr>
            <a:lstStyle/>
            <a:p>
              <a:r>
                <a:rPr lang="en-US" altLang="zh-CN" sz="2000" dirty="0"/>
                <a:t>main()</a:t>
              </a:r>
            </a:p>
          </p:txBody>
        </p:sp>
        <p:sp>
          <p:nvSpPr>
            <p:cNvPr id="19" name="TextBox 8"/>
            <p:cNvSpPr txBox="1">
              <a:spLocks noChangeArrowheads="1"/>
            </p:cNvSpPr>
            <p:nvPr/>
          </p:nvSpPr>
          <p:spPr bwMode="auto">
            <a:xfrm>
              <a:off x="1447800" y="2571750"/>
              <a:ext cx="671139" cy="270642"/>
            </a:xfrm>
            <a:prstGeom prst="rect">
              <a:avLst/>
            </a:prstGeom>
            <a:noFill/>
            <a:ln w="9525">
              <a:solidFill>
                <a:schemeClr val="tx1"/>
              </a:solidFill>
              <a:miter lim="800000"/>
              <a:headEnd/>
              <a:tailEnd/>
            </a:ln>
          </p:spPr>
          <p:txBody>
            <a:bodyPr wrap="none">
              <a:spAutoFit/>
            </a:bodyPr>
            <a:lstStyle/>
            <a:p>
              <a:r>
                <a:rPr lang="en-US" altLang="zh-CN" sz="2000"/>
                <a:t>int f2()</a:t>
              </a:r>
            </a:p>
          </p:txBody>
        </p:sp>
        <p:cxnSp>
          <p:nvCxnSpPr>
            <p:cNvPr id="20" name="Curved Connector 11"/>
            <p:cNvCxnSpPr>
              <a:stCxn id="18" idx="3"/>
              <a:endCxn id="17" idx="0"/>
            </p:cNvCxnSpPr>
            <p:nvPr/>
          </p:nvCxnSpPr>
          <p:spPr>
            <a:xfrm>
              <a:off x="2254922" y="1773562"/>
              <a:ext cx="823848" cy="493389"/>
            </a:xfrm>
            <a:prstGeom prst="curvedConnector2">
              <a:avLst/>
            </a:prstGeom>
            <a:ln>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Curved Connector 13"/>
            <p:cNvCxnSpPr>
              <a:stCxn id="17" idx="2"/>
              <a:endCxn id="19" idx="3"/>
            </p:cNvCxnSpPr>
            <p:nvPr/>
          </p:nvCxnSpPr>
          <p:spPr>
            <a:xfrm rot="5400000">
              <a:off x="2514115" y="2142416"/>
              <a:ext cx="169479" cy="959831"/>
            </a:xfrm>
            <a:prstGeom prst="curvedConnector2">
              <a:avLst/>
            </a:prstGeom>
            <a:ln>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19"/>
            <p:cNvSpPr txBox="1">
              <a:spLocks noChangeArrowheads="1"/>
            </p:cNvSpPr>
            <p:nvPr/>
          </p:nvSpPr>
          <p:spPr bwMode="auto">
            <a:xfrm>
              <a:off x="2895600" y="1657350"/>
              <a:ext cx="398516" cy="249823"/>
            </a:xfrm>
            <a:prstGeom prst="rect">
              <a:avLst/>
            </a:prstGeom>
            <a:noFill/>
            <a:ln w="9525">
              <a:noFill/>
              <a:miter lim="800000"/>
              <a:headEnd/>
              <a:tailEnd/>
            </a:ln>
          </p:spPr>
          <p:txBody>
            <a:bodyPr wrap="none">
              <a:spAutoFit/>
            </a:bodyPr>
            <a:lstStyle/>
            <a:p>
              <a:r>
                <a:rPr lang="en-US" altLang="zh-CN" b="1" i="1">
                  <a:solidFill>
                    <a:srgbClr val="008000"/>
                  </a:solidFill>
                </a:rPr>
                <a:t>LPC</a:t>
              </a:r>
            </a:p>
          </p:txBody>
        </p:sp>
        <p:sp>
          <p:nvSpPr>
            <p:cNvPr id="23" name="TextBox 20"/>
            <p:cNvSpPr txBox="1">
              <a:spLocks noChangeArrowheads="1"/>
            </p:cNvSpPr>
            <p:nvPr/>
          </p:nvSpPr>
          <p:spPr bwMode="auto">
            <a:xfrm>
              <a:off x="2057400" y="2952750"/>
              <a:ext cx="398516" cy="249823"/>
            </a:xfrm>
            <a:prstGeom prst="rect">
              <a:avLst/>
            </a:prstGeom>
            <a:noFill/>
            <a:ln w="9525">
              <a:noFill/>
              <a:miter lim="800000"/>
              <a:headEnd/>
              <a:tailEnd/>
            </a:ln>
          </p:spPr>
          <p:txBody>
            <a:bodyPr wrap="none">
              <a:spAutoFit/>
            </a:bodyPr>
            <a:lstStyle/>
            <a:p>
              <a:r>
                <a:rPr lang="en-US" altLang="zh-CN" b="1" i="1">
                  <a:solidFill>
                    <a:srgbClr val="008000"/>
                  </a:solidFill>
                </a:rPr>
                <a:t>LPC</a:t>
              </a:r>
            </a:p>
          </p:txBody>
        </p:sp>
      </p:grpSp>
    </p:spTree>
    <p:extLst>
      <p:ext uri="{BB962C8B-B14F-4D97-AF65-F5344CB8AC3E}">
        <p14:creationId xmlns:p14="http://schemas.microsoft.com/office/powerpoint/2010/main" val="15449086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RPC</a:t>
            </a:r>
            <a:endParaRPr lang="zh-CN" altLang="en-US" dirty="0"/>
          </a:p>
        </p:txBody>
      </p:sp>
      <p:grpSp>
        <p:nvGrpSpPr>
          <p:cNvPr id="5" name="Group 22"/>
          <p:cNvGrpSpPr>
            <a:grpSpLocks noGrp="1"/>
          </p:cNvGrpSpPr>
          <p:nvPr/>
        </p:nvGrpSpPr>
        <p:grpSpPr bwMode="auto">
          <a:xfrm>
            <a:off x="1981200" y="1600200"/>
            <a:ext cx="5911974" cy="4543444"/>
            <a:chOff x="533400" y="1428750"/>
            <a:chExt cx="4084262" cy="3581400"/>
          </a:xfrm>
        </p:grpSpPr>
        <p:sp>
          <p:nvSpPr>
            <p:cNvPr id="6" name="Oval 1"/>
            <p:cNvSpPr/>
            <p:nvPr/>
          </p:nvSpPr>
          <p:spPr>
            <a:xfrm>
              <a:off x="838227" y="1428750"/>
              <a:ext cx="3429302" cy="19812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MS PGothic" pitchFamily="34" charset="-128"/>
              </a:endParaRPr>
            </a:p>
          </p:txBody>
        </p:sp>
        <p:sp>
          <p:nvSpPr>
            <p:cNvPr id="7" name="TextBox 2"/>
            <p:cNvSpPr txBox="1">
              <a:spLocks noChangeArrowheads="1"/>
            </p:cNvSpPr>
            <p:nvPr/>
          </p:nvSpPr>
          <p:spPr bwMode="auto">
            <a:xfrm>
              <a:off x="533400" y="1692331"/>
              <a:ext cx="290368" cy="291128"/>
            </a:xfrm>
            <a:prstGeom prst="rect">
              <a:avLst/>
            </a:prstGeom>
            <a:noFill/>
            <a:ln w="9525">
              <a:noFill/>
              <a:miter lim="800000"/>
              <a:headEnd/>
              <a:tailEnd/>
            </a:ln>
          </p:spPr>
          <p:txBody>
            <a:bodyPr wrap="none">
              <a:spAutoFit/>
            </a:bodyPr>
            <a:lstStyle/>
            <a:p>
              <a:r>
                <a:rPr lang="en-US" altLang="zh-CN" dirty="0"/>
                <a:t>P1</a:t>
              </a:r>
            </a:p>
          </p:txBody>
        </p:sp>
        <p:sp>
          <p:nvSpPr>
            <p:cNvPr id="8" name="Oval 5"/>
            <p:cNvSpPr/>
            <p:nvPr/>
          </p:nvSpPr>
          <p:spPr>
            <a:xfrm>
              <a:off x="914434" y="3943350"/>
              <a:ext cx="3429302" cy="10668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zh-CN" altLang="zh-CN">
                <a:solidFill>
                  <a:srgbClr val="FFFFFF"/>
                </a:solidFill>
                <a:ea typeface="MS PGothic" pitchFamily="34" charset="-128"/>
              </a:endParaRPr>
            </a:p>
          </p:txBody>
        </p:sp>
        <p:sp>
          <p:nvSpPr>
            <p:cNvPr id="9" name="TextBox 4"/>
            <p:cNvSpPr txBox="1">
              <a:spLocks noChangeArrowheads="1"/>
            </p:cNvSpPr>
            <p:nvPr/>
          </p:nvSpPr>
          <p:spPr bwMode="auto">
            <a:xfrm>
              <a:off x="2743200" y="2266950"/>
              <a:ext cx="612098" cy="315389"/>
            </a:xfrm>
            <a:prstGeom prst="rect">
              <a:avLst/>
            </a:prstGeom>
            <a:noFill/>
            <a:ln w="9525">
              <a:solidFill>
                <a:schemeClr val="tx1"/>
              </a:solidFill>
              <a:miter lim="800000"/>
              <a:headEnd/>
              <a:tailEnd/>
            </a:ln>
          </p:spPr>
          <p:txBody>
            <a:bodyPr wrap="none">
              <a:spAutoFit/>
            </a:bodyPr>
            <a:lstStyle/>
            <a:p>
              <a:r>
                <a:rPr lang="en-US" altLang="zh-CN" sz="2000" dirty="0" err="1"/>
                <a:t>int</a:t>
              </a:r>
              <a:r>
                <a:rPr lang="en-US" altLang="zh-CN" sz="2000" dirty="0"/>
                <a:t> f1()</a:t>
              </a:r>
            </a:p>
          </p:txBody>
        </p:sp>
        <p:sp>
          <p:nvSpPr>
            <p:cNvPr id="10" name="TextBox 7"/>
            <p:cNvSpPr txBox="1">
              <a:spLocks noChangeArrowheads="1"/>
            </p:cNvSpPr>
            <p:nvPr/>
          </p:nvSpPr>
          <p:spPr bwMode="auto">
            <a:xfrm>
              <a:off x="1600200" y="1638240"/>
              <a:ext cx="597125" cy="315389"/>
            </a:xfrm>
            <a:prstGeom prst="rect">
              <a:avLst/>
            </a:prstGeom>
            <a:noFill/>
            <a:ln w="9525">
              <a:solidFill>
                <a:schemeClr val="tx1"/>
              </a:solidFill>
              <a:miter lim="800000"/>
              <a:headEnd/>
              <a:tailEnd/>
            </a:ln>
          </p:spPr>
          <p:txBody>
            <a:bodyPr wrap="none">
              <a:spAutoFit/>
            </a:bodyPr>
            <a:lstStyle/>
            <a:p>
              <a:r>
                <a:rPr lang="en-US" altLang="zh-CN" sz="2000" dirty="0"/>
                <a:t>main()</a:t>
              </a:r>
            </a:p>
          </p:txBody>
        </p:sp>
        <p:sp>
          <p:nvSpPr>
            <p:cNvPr id="11" name="TextBox 8"/>
            <p:cNvSpPr txBox="1">
              <a:spLocks noChangeArrowheads="1"/>
            </p:cNvSpPr>
            <p:nvPr/>
          </p:nvSpPr>
          <p:spPr bwMode="auto">
            <a:xfrm>
              <a:off x="1447800" y="2571750"/>
              <a:ext cx="612098" cy="315389"/>
            </a:xfrm>
            <a:prstGeom prst="rect">
              <a:avLst/>
            </a:prstGeom>
            <a:noFill/>
            <a:ln w="9525">
              <a:solidFill>
                <a:schemeClr val="tx1"/>
              </a:solidFill>
              <a:miter lim="800000"/>
              <a:headEnd/>
              <a:tailEnd/>
            </a:ln>
          </p:spPr>
          <p:txBody>
            <a:bodyPr wrap="none">
              <a:spAutoFit/>
            </a:bodyPr>
            <a:lstStyle/>
            <a:p>
              <a:r>
                <a:rPr lang="en-US" altLang="zh-CN" sz="2000"/>
                <a:t>int f2()</a:t>
              </a:r>
            </a:p>
          </p:txBody>
        </p:sp>
        <p:sp>
          <p:nvSpPr>
            <p:cNvPr id="12" name="TextBox 9"/>
            <p:cNvSpPr txBox="1">
              <a:spLocks noChangeArrowheads="1"/>
            </p:cNvSpPr>
            <p:nvPr/>
          </p:nvSpPr>
          <p:spPr bwMode="auto">
            <a:xfrm>
              <a:off x="533400" y="3944790"/>
              <a:ext cx="290368" cy="291128"/>
            </a:xfrm>
            <a:prstGeom prst="rect">
              <a:avLst/>
            </a:prstGeom>
            <a:noFill/>
            <a:ln w="9525">
              <a:noFill/>
              <a:miter lim="800000"/>
              <a:headEnd/>
              <a:tailEnd/>
            </a:ln>
          </p:spPr>
          <p:txBody>
            <a:bodyPr wrap="none">
              <a:spAutoFit/>
            </a:bodyPr>
            <a:lstStyle/>
            <a:p>
              <a:r>
                <a:rPr lang="en-US" altLang="zh-CN" dirty="0"/>
                <a:t>P2</a:t>
              </a:r>
            </a:p>
          </p:txBody>
        </p:sp>
        <p:sp>
          <p:nvSpPr>
            <p:cNvPr id="13" name="TextBox 10"/>
            <p:cNvSpPr txBox="1">
              <a:spLocks noChangeArrowheads="1"/>
            </p:cNvSpPr>
            <p:nvPr/>
          </p:nvSpPr>
          <p:spPr bwMode="auto">
            <a:xfrm>
              <a:off x="2362200" y="4248150"/>
              <a:ext cx="612098" cy="315389"/>
            </a:xfrm>
            <a:prstGeom prst="rect">
              <a:avLst/>
            </a:prstGeom>
            <a:noFill/>
            <a:ln w="9525">
              <a:solidFill>
                <a:schemeClr val="tx1"/>
              </a:solidFill>
              <a:miter lim="800000"/>
              <a:headEnd/>
              <a:tailEnd/>
            </a:ln>
          </p:spPr>
          <p:txBody>
            <a:bodyPr wrap="none">
              <a:spAutoFit/>
            </a:bodyPr>
            <a:lstStyle/>
            <a:p>
              <a:r>
                <a:rPr lang="en-US" altLang="zh-CN" sz="2000"/>
                <a:t>int f2()</a:t>
              </a:r>
            </a:p>
          </p:txBody>
        </p:sp>
        <p:cxnSp>
          <p:nvCxnSpPr>
            <p:cNvPr id="14" name="Curved Connector 11"/>
            <p:cNvCxnSpPr>
              <a:stCxn id="10" idx="3"/>
              <a:endCxn id="9" idx="0"/>
            </p:cNvCxnSpPr>
            <p:nvPr/>
          </p:nvCxnSpPr>
          <p:spPr>
            <a:xfrm>
              <a:off x="2197325" y="1795935"/>
              <a:ext cx="851925" cy="471015"/>
            </a:xfrm>
            <a:prstGeom prst="curvedConnector2">
              <a:avLst/>
            </a:prstGeom>
            <a:ln>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Curved Connector 13"/>
            <p:cNvCxnSpPr>
              <a:stCxn id="9" idx="2"/>
              <a:endCxn id="11" idx="3"/>
            </p:cNvCxnSpPr>
            <p:nvPr/>
          </p:nvCxnSpPr>
          <p:spPr>
            <a:xfrm rot="5400000">
              <a:off x="2481022" y="2161216"/>
              <a:ext cx="147105" cy="989351"/>
            </a:xfrm>
            <a:prstGeom prst="curvedConnector2">
              <a:avLst/>
            </a:prstGeom>
            <a:ln>
              <a:solidFill>
                <a:srgbClr val="008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Curved Connector 16"/>
            <p:cNvCxnSpPr/>
            <p:nvPr/>
          </p:nvCxnSpPr>
          <p:spPr>
            <a:xfrm rot="5400000">
              <a:off x="2421325" y="3000645"/>
              <a:ext cx="1600200" cy="776423"/>
            </a:xfrm>
            <a:prstGeom prst="curvedConnector3">
              <a:avLst>
                <a:gd name="adj1" fmla="val 50000"/>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9"/>
            <p:cNvSpPr txBox="1">
              <a:spLocks noChangeArrowheads="1"/>
            </p:cNvSpPr>
            <p:nvPr/>
          </p:nvSpPr>
          <p:spPr bwMode="auto">
            <a:xfrm>
              <a:off x="2895600" y="1657350"/>
              <a:ext cx="363458" cy="291128"/>
            </a:xfrm>
            <a:prstGeom prst="rect">
              <a:avLst/>
            </a:prstGeom>
            <a:noFill/>
            <a:ln w="9525">
              <a:noFill/>
              <a:miter lim="800000"/>
              <a:headEnd/>
              <a:tailEnd/>
            </a:ln>
          </p:spPr>
          <p:txBody>
            <a:bodyPr wrap="none">
              <a:spAutoFit/>
            </a:bodyPr>
            <a:lstStyle/>
            <a:p>
              <a:r>
                <a:rPr lang="en-US" altLang="zh-CN" b="1" i="1">
                  <a:solidFill>
                    <a:srgbClr val="008000"/>
                  </a:solidFill>
                </a:rPr>
                <a:t>LPC</a:t>
              </a:r>
            </a:p>
          </p:txBody>
        </p:sp>
        <p:sp>
          <p:nvSpPr>
            <p:cNvPr id="18" name="TextBox 20"/>
            <p:cNvSpPr txBox="1">
              <a:spLocks noChangeArrowheads="1"/>
            </p:cNvSpPr>
            <p:nvPr/>
          </p:nvSpPr>
          <p:spPr bwMode="auto">
            <a:xfrm>
              <a:off x="2057400" y="2952750"/>
              <a:ext cx="363458" cy="291128"/>
            </a:xfrm>
            <a:prstGeom prst="rect">
              <a:avLst/>
            </a:prstGeom>
            <a:noFill/>
            <a:ln w="9525">
              <a:noFill/>
              <a:miter lim="800000"/>
              <a:headEnd/>
              <a:tailEnd/>
            </a:ln>
          </p:spPr>
          <p:txBody>
            <a:bodyPr wrap="none">
              <a:spAutoFit/>
            </a:bodyPr>
            <a:lstStyle/>
            <a:p>
              <a:r>
                <a:rPr lang="en-US" altLang="zh-CN" b="1" i="1">
                  <a:solidFill>
                    <a:srgbClr val="008000"/>
                  </a:solidFill>
                </a:rPr>
                <a:t>LPC</a:t>
              </a:r>
            </a:p>
          </p:txBody>
        </p:sp>
        <p:sp>
          <p:nvSpPr>
            <p:cNvPr id="19" name="TextBox 21"/>
            <p:cNvSpPr txBox="1">
              <a:spLocks noChangeArrowheads="1"/>
            </p:cNvSpPr>
            <p:nvPr/>
          </p:nvSpPr>
          <p:spPr bwMode="auto">
            <a:xfrm>
              <a:off x="3079976" y="3489740"/>
              <a:ext cx="1537686" cy="291128"/>
            </a:xfrm>
            <a:prstGeom prst="rect">
              <a:avLst/>
            </a:prstGeom>
            <a:noFill/>
            <a:ln w="9525">
              <a:noFill/>
              <a:miter lim="800000"/>
              <a:headEnd/>
              <a:tailEnd/>
            </a:ln>
          </p:spPr>
          <p:txBody>
            <a:bodyPr wrap="none">
              <a:spAutoFit/>
            </a:bodyPr>
            <a:lstStyle/>
            <a:p>
              <a:r>
                <a:rPr lang="en-US" altLang="zh-CN" b="1" i="1" dirty="0">
                  <a:solidFill>
                    <a:srgbClr val="FF6600"/>
                  </a:solidFill>
                </a:rPr>
                <a:t>RPC request message</a:t>
              </a:r>
            </a:p>
          </p:txBody>
        </p:sp>
      </p:grpSp>
      <p:cxnSp>
        <p:nvCxnSpPr>
          <p:cNvPr id="20" name="Curved Connector 26"/>
          <p:cNvCxnSpPr/>
          <p:nvPr/>
        </p:nvCxnSpPr>
        <p:spPr>
          <a:xfrm rot="5400000" flipH="1" flipV="1">
            <a:off x="4481506" y="3686172"/>
            <a:ext cx="2133600" cy="762000"/>
          </a:xfrm>
          <a:prstGeom prst="curvedConnector3">
            <a:avLst>
              <a:gd name="adj1" fmla="val 50000"/>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7"/>
          <p:cNvSpPr txBox="1">
            <a:spLocks noChangeArrowheads="1"/>
          </p:cNvSpPr>
          <p:nvPr/>
        </p:nvSpPr>
        <p:spPr bwMode="auto">
          <a:xfrm>
            <a:off x="3167043" y="4214818"/>
            <a:ext cx="1986441" cy="369332"/>
          </a:xfrm>
          <a:prstGeom prst="rect">
            <a:avLst/>
          </a:prstGeom>
          <a:noFill/>
          <a:ln w="9525">
            <a:noFill/>
            <a:miter lim="800000"/>
            <a:headEnd/>
            <a:tailEnd/>
          </a:ln>
        </p:spPr>
        <p:txBody>
          <a:bodyPr wrap="none">
            <a:spAutoFit/>
          </a:bodyPr>
          <a:lstStyle/>
          <a:p>
            <a:r>
              <a:rPr lang="en-US" altLang="zh-CN" b="1" i="1" dirty="0">
                <a:solidFill>
                  <a:srgbClr val="FF6600"/>
                </a:solidFill>
              </a:rPr>
              <a:t>RPC reply message</a:t>
            </a:r>
          </a:p>
        </p:txBody>
      </p:sp>
      <p:sp>
        <p:nvSpPr>
          <p:cNvPr id="22" name="TextBox 24"/>
          <p:cNvSpPr txBox="1">
            <a:spLocks noChangeArrowheads="1"/>
          </p:cNvSpPr>
          <p:nvPr/>
        </p:nvSpPr>
        <p:spPr bwMode="auto">
          <a:xfrm>
            <a:off x="7938346" y="2559602"/>
            <a:ext cx="800860" cy="369332"/>
          </a:xfrm>
          <a:prstGeom prst="rect">
            <a:avLst/>
          </a:prstGeom>
          <a:noFill/>
          <a:ln w="9525">
            <a:noFill/>
            <a:miter lim="800000"/>
            <a:headEnd/>
            <a:tailEnd/>
          </a:ln>
        </p:spPr>
        <p:txBody>
          <a:bodyPr wrap="none">
            <a:spAutoFit/>
          </a:bodyPr>
          <a:lstStyle/>
          <a:p>
            <a:r>
              <a:rPr lang="en-US" altLang="zh-CN" dirty="0"/>
              <a:t>Host A</a:t>
            </a:r>
          </a:p>
        </p:txBody>
      </p:sp>
      <p:sp>
        <p:nvSpPr>
          <p:cNvPr id="23" name="TextBox 25"/>
          <p:cNvSpPr txBox="1">
            <a:spLocks noChangeArrowheads="1"/>
          </p:cNvSpPr>
          <p:nvPr/>
        </p:nvSpPr>
        <p:spPr bwMode="auto">
          <a:xfrm>
            <a:off x="7946360" y="5202808"/>
            <a:ext cx="792846" cy="369332"/>
          </a:xfrm>
          <a:prstGeom prst="rect">
            <a:avLst/>
          </a:prstGeom>
          <a:noFill/>
          <a:ln w="9525">
            <a:noFill/>
            <a:miter lim="800000"/>
            <a:headEnd/>
            <a:tailEnd/>
          </a:ln>
        </p:spPr>
        <p:txBody>
          <a:bodyPr wrap="none">
            <a:spAutoFit/>
          </a:bodyPr>
          <a:lstStyle/>
          <a:p>
            <a:r>
              <a:rPr lang="en-US" altLang="zh-CN" dirty="0"/>
              <a:t>Host B</a:t>
            </a:r>
          </a:p>
        </p:txBody>
      </p:sp>
    </p:spTree>
    <p:extLst>
      <p:ext uri="{BB962C8B-B14F-4D97-AF65-F5344CB8AC3E}">
        <p14:creationId xmlns:p14="http://schemas.microsoft.com/office/powerpoint/2010/main" val="14029157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RPC</a:t>
            </a:r>
            <a:endParaRPr lang="zh-CN" altLang="en-US" sz="3200" dirty="0"/>
          </a:p>
        </p:txBody>
      </p:sp>
      <p:sp>
        <p:nvSpPr>
          <p:cNvPr id="3" name="内容占位符 2"/>
          <p:cNvSpPr>
            <a:spLocks noGrp="1"/>
          </p:cNvSpPr>
          <p:nvPr>
            <p:ph idx="1"/>
          </p:nvPr>
        </p:nvSpPr>
        <p:spPr>
          <a:xfrm>
            <a:off x="691055" y="1275644"/>
            <a:ext cx="10662745" cy="4901319"/>
          </a:xfrm>
        </p:spPr>
        <p:txBody>
          <a:bodyPr>
            <a:normAutofit/>
          </a:bodyPr>
          <a:lstStyle/>
          <a:p>
            <a:r>
              <a:rPr lang="zh-CN" altLang="en-US" sz="2400" dirty="0"/>
              <a:t>在以下的情况下调用会不成功</a:t>
            </a:r>
            <a:r>
              <a:rPr lang="zh-CN" altLang="en-US" sz="2400" dirty="0" smtClean="0"/>
              <a:t>：</a:t>
            </a:r>
            <a:endParaRPr lang="en-US" altLang="zh-CN" sz="2400" dirty="0" smtClean="0"/>
          </a:p>
          <a:p>
            <a:endParaRPr lang="en-US" altLang="zh-CN" sz="2400" dirty="0"/>
          </a:p>
          <a:p>
            <a:pPr lvl="1"/>
            <a:r>
              <a:rPr lang="zh-CN" altLang="en-US" sz="2000" dirty="0"/>
              <a:t>请求消息丢失</a:t>
            </a:r>
            <a:r>
              <a:rPr lang="en-US" altLang="zh-CN" sz="2000" dirty="0"/>
              <a:t>(</a:t>
            </a:r>
            <a:r>
              <a:rPr lang="zh-CN" altLang="en-US" sz="2000" dirty="0"/>
              <a:t>在</a:t>
            </a:r>
            <a:r>
              <a:rPr lang="en-US" altLang="zh-CN" sz="2000" dirty="0"/>
              <a:t>LPC</a:t>
            </a:r>
            <a:r>
              <a:rPr lang="zh-CN" altLang="en-US" sz="2000" dirty="0"/>
              <a:t>中可以理解为入参</a:t>
            </a:r>
            <a:r>
              <a:rPr lang="en-US" altLang="zh-CN" sz="2000" dirty="0"/>
              <a:t>)</a:t>
            </a:r>
            <a:r>
              <a:rPr lang="zh-CN" altLang="en-US" sz="2000" dirty="0" smtClean="0"/>
              <a:t>。</a:t>
            </a:r>
            <a:endParaRPr lang="en-US" altLang="zh-CN" sz="2000" dirty="0" smtClean="0"/>
          </a:p>
          <a:p>
            <a:pPr lvl="1"/>
            <a:endParaRPr lang="en-US" altLang="zh-CN" sz="2000" dirty="0"/>
          </a:p>
          <a:p>
            <a:pPr lvl="1"/>
            <a:r>
              <a:rPr lang="zh-CN" altLang="en-US" sz="2000" dirty="0"/>
              <a:t>返回消息丢失</a:t>
            </a:r>
            <a:r>
              <a:rPr lang="en-US" altLang="zh-CN" sz="2000" dirty="0"/>
              <a:t>(</a:t>
            </a:r>
            <a:r>
              <a:rPr lang="zh-CN" altLang="en-US" sz="2000" dirty="0"/>
              <a:t>在</a:t>
            </a:r>
            <a:r>
              <a:rPr lang="en-US" altLang="zh-CN" sz="2000" dirty="0"/>
              <a:t>LPC</a:t>
            </a:r>
            <a:r>
              <a:rPr lang="zh-CN" altLang="en-US" sz="2000" dirty="0"/>
              <a:t>中可以理解为返回值</a:t>
            </a:r>
            <a:r>
              <a:rPr lang="en-US" altLang="zh-CN" sz="2000" dirty="0"/>
              <a:t>)</a:t>
            </a:r>
            <a:r>
              <a:rPr lang="zh-CN" altLang="en-US" sz="2000" dirty="0" smtClean="0"/>
              <a:t>。</a:t>
            </a:r>
            <a:endParaRPr lang="en-US" altLang="zh-CN" sz="2000" dirty="0" smtClean="0"/>
          </a:p>
          <a:p>
            <a:pPr lvl="1"/>
            <a:endParaRPr lang="en-US" altLang="zh-CN" sz="2000" dirty="0"/>
          </a:p>
          <a:p>
            <a:pPr lvl="1"/>
            <a:r>
              <a:rPr lang="zh-CN" altLang="en-US" sz="2000" dirty="0" smtClean="0"/>
              <a:t>被调用进程如果在函数调用</a:t>
            </a:r>
            <a:r>
              <a:rPr lang="zh-CN" altLang="en-US" sz="2000" dirty="0" smtClean="0">
                <a:solidFill>
                  <a:srgbClr val="FF0000"/>
                </a:solidFill>
              </a:rPr>
              <a:t>前</a:t>
            </a:r>
            <a:r>
              <a:rPr lang="zh-CN" altLang="en-US" sz="2000" dirty="0" smtClean="0"/>
              <a:t>出错。</a:t>
            </a:r>
            <a:endParaRPr lang="en-US" altLang="zh-CN" sz="2000" dirty="0" smtClean="0"/>
          </a:p>
          <a:p>
            <a:pPr lvl="1"/>
            <a:endParaRPr lang="en-US" altLang="zh-CN" sz="2000" dirty="0" smtClean="0"/>
          </a:p>
          <a:p>
            <a:pPr lvl="1"/>
            <a:r>
              <a:rPr lang="zh-CN" altLang="en-US" sz="2000" dirty="0" smtClean="0"/>
              <a:t>被调用进程如果在函数调用</a:t>
            </a:r>
            <a:r>
              <a:rPr lang="zh-CN" altLang="en-US" sz="2000" dirty="0">
                <a:solidFill>
                  <a:srgbClr val="FF0000"/>
                </a:solidFill>
              </a:rPr>
              <a:t>后</a:t>
            </a:r>
            <a:r>
              <a:rPr lang="zh-CN" altLang="en-US" sz="2000" dirty="0" smtClean="0"/>
              <a:t>出错。</a:t>
            </a:r>
            <a:endParaRPr lang="en-US" altLang="zh-CN" sz="2000" dirty="0" smtClean="0"/>
          </a:p>
          <a:p>
            <a:pPr marL="0" indent="0">
              <a:buNone/>
            </a:pPr>
            <a:endParaRPr lang="en-US" altLang="zh-CN" sz="2400" dirty="0"/>
          </a:p>
          <a:p>
            <a:r>
              <a:rPr lang="zh-CN" altLang="en-US" sz="2400" dirty="0" smtClean="0"/>
              <a:t>调用进程很难区别这么的情况。</a:t>
            </a:r>
            <a:endParaRPr lang="en-US" altLang="zh-CN" sz="2400" dirty="0"/>
          </a:p>
          <a:p>
            <a:r>
              <a:rPr lang="zh-CN" altLang="en-US" sz="2400" dirty="0"/>
              <a:t>在出错的情况下很难保证</a:t>
            </a:r>
            <a:r>
              <a:rPr lang="en-US" sz="2400" i="1" dirty="0">
                <a:solidFill>
                  <a:srgbClr val="FF0000"/>
                </a:solidFill>
              </a:rPr>
              <a:t>Exactly once </a:t>
            </a:r>
            <a:r>
              <a:rPr lang="zh-CN" altLang="en-US" sz="2400" i="1" dirty="0">
                <a:solidFill>
                  <a:srgbClr val="FF0000"/>
                </a:solidFill>
              </a:rPr>
              <a:t>。</a:t>
            </a:r>
            <a:endParaRPr lang="zh-CN" altLang="en-US" sz="2400" dirty="0"/>
          </a:p>
        </p:txBody>
      </p:sp>
    </p:spTree>
    <p:extLst>
      <p:ext uri="{BB962C8B-B14F-4D97-AF65-F5344CB8AC3E}">
        <p14:creationId xmlns:p14="http://schemas.microsoft.com/office/powerpoint/2010/main" val="15092788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thrift</a:t>
            </a:r>
            <a:r>
              <a:rPr lang="zh-CN" altLang="en-US" sz="3200" dirty="0" smtClean="0"/>
              <a:t>和</a:t>
            </a:r>
            <a:r>
              <a:rPr lang="en-US" altLang="zh-CN" sz="3200" dirty="0" err="1" smtClean="0"/>
              <a:t>protobuf</a:t>
            </a:r>
            <a:r>
              <a:rPr lang="zh-CN" altLang="en-US" sz="3200" dirty="0" smtClean="0"/>
              <a:t>性能对比</a:t>
            </a:r>
            <a:endParaRPr lang="zh-CN" altLang="en-US" sz="3200" dirty="0"/>
          </a:p>
        </p:txBody>
      </p:sp>
      <p:graphicFrame>
        <p:nvGraphicFramePr>
          <p:cNvPr id="4" name="内容占位符 3"/>
          <p:cNvGraphicFramePr>
            <a:graphicFrameLocks noGrp="1"/>
          </p:cNvGraphicFramePr>
          <p:nvPr>
            <p:ph idx="1"/>
          </p:nvPr>
        </p:nvGraphicFramePr>
        <p:xfrm>
          <a:off x="764381" y="1875314"/>
          <a:ext cx="10515600" cy="4023360"/>
        </p:xfrm>
        <a:graphic>
          <a:graphicData uri="http://schemas.openxmlformats.org/drawingml/2006/table">
            <a:tbl>
              <a:tblPr/>
              <a:tblGrid>
                <a:gridCol w="3505200"/>
                <a:gridCol w="3505200"/>
                <a:gridCol w="3505200"/>
              </a:tblGrid>
              <a:tr h="0">
                <a:tc>
                  <a:txBody>
                    <a:bodyPr/>
                    <a:lstStyle/>
                    <a:p>
                      <a:pPr algn="l" fontAlgn="t"/>
                      <a:r>
                        <a:rPr lang="zh-CN" altLang="en-US" dirty="0">
                          <a:effectLst/>
                        </a:rPr>
                        <a:t> </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effectLst/>
                        </a:rPr>
                        <a:t>protobuf</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effectLst/>
                        </a:rPr>
                        <a:t>thrift</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zh-CN" altLang="en-US" dirty="0">
                          <a:effectLst/>
                        </a:rPr>
                        <a:t>功能特性</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zh-CN" altLang="en-US" dirty="0">
                          <a:effectLst/>
                        </a:rPr>
                        <a:t>主要是一种序列化机制</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zh-CN" altLang="en-US">
                          <a:effectLst/>
                        </a:rPr>
                        <a:t>提供了全套</a:t>
                      </a:r>
                      <a:r>
                        <a:rPr lang="en-US" altLang="zh-CN">
                          <a:effectLst/>
                        </a:rPr>
                        <a:t>RPC</a:t>
                      </a:r>
                      <a:r>
                        <a:rPr lang="zh-CN" altLang="en-US">
                          <a:effectLst/>
                        </a:rPr>
                        <a:t>解决方案，包括序列化机制、传输层、并发处理框架等</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zh-CN" altLang="en-US">
                          <a:effectLst/>
                        </a:rPr>
                        <a:t>支持语言</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dirty="0">
                          <a:effectLst/>
                        </a:rPr>
                        <a:t>C++/Java/Python</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effectLst/>
                        </a:rPr>
                        <a:t>C++, Java, Python, Ruby, Perl, PHP, C#, Erlang, Haskell</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zh-CN" altLang="en-US">
                          <a:effectLst/>
                        </a:rPr>
                        <a:t>易用性</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gridSpan="2">
                  <a:txBody>
                    <a:bodyPr/>
                    <a:lstStyle/>
                    <a:p>
                      <a:pPr algn="l" fontAlgn="t"/>
                      <a:r>
                        <a:rPr lang="zh-CN" altLang="en-US" dirty="0">
                          <a:effectLst/>
                        </a:rPr>
                        <a:t>语法类似，使用方式等类似</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endParaRPr lang="zh-CN" altLang="en-US"/>
                    </a:p>
                  </a:txBody>
                  <a:tcPr/>
                </a:tc>
              </a:tr>
              <a:tr h="0">
                <a:tc>
                  <a:txBody>
                    <a:bodyPr/>
                    <a:lstStyle/>
                    <a:p>
                      <a:pPr algn="l" fontAlgn="t"/>
                      <a:r>
                        <a:rPr lang="zh-CN" altLang="en-US">
                          <a:effectLst/>
                        </a:rPr>
                        <a:t>生成代码的质量</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gridSpan="2">
                  <a:txBody>
                    <a:bodyPr/>
                    <a:lstStyle/>
                    <a:p>
                      <a:pPr algn="l" fontAlgn="t"/>
                      <a:r>
                        <a:rPr lang="zh-CN" altLang="en-US">
                          <a:effectLst/>
                        </a:rPr>
                        <a:t>可读性都还过得去，执行效率另测</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endParaRPr lang="zh-CN" altLang="en-US"/>
                    </a:p>
                  </a:txBody>
                  <a:tcPr/>
                </a:tc>
              </a:tr>
              <a:tr h="0">
                <a:tc>
                  <a:txBody>
                    <a:bodyPr/>
                    <a:lstStyle/>
                    <a:p>
                      <a:pPr algn="l" fontAlgn="t"/>
                      <a:r>
                        <a:rPr lang="zh-CN" altLang="en-US">
                          <a:effectLst/>
                        </a:rPr>
                        <a:t>升级时版本兼容性</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gridSpan="2">
                  <a:txBody>
                    <a:bodyPr/>
                    <a:lstStyle/>
                    <a:p>
                      <a:pPr algn="l" fontAlgn="t"/>
                      <a:r>
                        <a:rPr lang="zh-CN" altLang="en-US">
                          <a:effectLst/>
                        </a:rPr>
                        <a:t>均支持向后兼容和向前兼容</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endParaRPr lang="zh-CN" altLang="en-US"/>
                    </a:p>
                  </a:txBody>
                  <a:tcPr/>
                </a:tc>
              </a:tr>
              <a:tr h="0">
                <a:tc>
                  <a:txBody>
                    <a:bodyPr/>
                    <a:lstStyle/>
                    <a:p>
                      <a:pPr algn="l" fontAlgn="t"/>
                      <a:r>
                        <a:rPr lang="zh-CN" altLang="en-US">
                          <a:effectLst/>
                        </a:rPr>
                        <a:t>学习成本</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zh-CN" altLang="en-US">
                          <a:effectLst/>
                        </a:rPr>
                        <a:t>功能单一，容易学习</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zh-CN" altLang="en-US">
                          <a:effectLst/>
                        </a:rPr>
                        <a:t>功能丰富、学习成本高</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zh-CN" altLang="en-US" dirty="0">
                          <a:effectLst/>
                        </a:rPr>
                        <a:t>文档</a:t>
                      </a:r>
                      <a:r>
                        <a:rPr lang="en-US" altLang="zh-CN" dirty="0">
                          <a:effectLst/>
                        </a:rPr>
                        <a:t>&amp;</a:t>
                      </a:r>
                      <a:r>
                        <a:rPr lang="zh-CN" altLang="en-US" dirty="0">
                          <a:effectLst/>
                        </a:rPr>
                        <a:t>社区</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zh-CN" altLang="en-US">
                          <a:effectLst/>
                        </a:rPr>
                        <a:t>官方文档较为丰富，</a:t>
                      </a:r>
                      <a:r>
                        <a:rPr lang="en-US">
                          <a:effectLst/>
                        </a:rPr>
                        <a:t>google</a:t>
                      </a:r>
                      <a:r>
                        <a:rPr lang="zh-CN" altLang="en-US">
                          <a:effectLst/>
                        </a:rPr>
                        <a:t>搜索</a:t>
                      </a:r>
                      <a:r>
                        <a:rPr lang="en-US">
                          <a:effectLst/>
                        </a:rPr>
                        <a:t>protocol buffer</a:t>
                      </a:r>
                      <a:r>
                        <a:rPr lang="zh-CN" altLang="en-US">
                          <a:effectLst/>
                        </a:rPr>
                        <a:t>有</a:t>
                      </a:r>
                      <a:r>
                        <a:rPr lang="en-US" altLang="zh-CN">
                          <a:effectLst/>
                        </a:rPr>
                        <a:t>2000</a:t>
                      </a:r>
                      <a:r>
                        <a:rPr lang="en-US">
                          <a:effectLst/>
                        </a:rPr>
                        <a:t>W+</a:t>
                      </a:r>
                      <a:r>
                        <a:rPr lang="zh-CN" altLang="en-US">
                          <a:effectLst/>
                        </a:rPr>
                        <a:t>结果，</a:t>
                      </a:r>
                      <a:r>
                        <a:rPr lang="en-US">
                          <a:effectLst/>
                        </a:rPr>
                        <a:t>google group</a:t>
                      </a:r>
                      <a:r>
                        <a:rPr lang="zh-CN" altLang="en-US">
                          <a:effectLst/>
                        </a:rPr>
                        <a:t>被墙不能访问</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zh-CN" altLang="en-US" dirty="0">
                          <a:effectLst/>
                        </a:rPr>
                        <a:t>官方文档较少，没有</a:t>
                      </a:r>
                      <a:r>
                        <a:rPr lang="en-US" altLang="zh-CN" dirty="0">
                          <a:effectLst/>
                        </a:rPr>
                        <a:t>API</a:t>
                      </a:r>
                      <a:r>
                        <a:rPr lang="zh-CN" altLang="en-US" dirty="0">
                          <a:effectLst/>
                        </a:rPr>
                        <a:t>文档，</a:t>
                      </a:r>
                      <a:r>
                        <a:rPr lang="en-US" altLang="zh-CN" dirty="0" err="1">
                          <a:effectLst/>
                        </a:rPr>
                        <a:t>google</a:t>
                      </a:r>
                      <a:r>
                        <a:rPr lang="zh-CN" altLang="en-US" dirty="0">
                          <a:effectLst/>
                        </a:rPr>
                        <a:t>搜索</a:t>
                      </a:r>
                      <a:r>
                        <a:rPr lang="en-US" altLang="zh-CN" dirty="0">
                          <a:effectLst/>
                        </a:rPr>
                        <a:t>apache thrift</a:t>
                      </a:r>
                      <a:r>
                        <a:rPr lang="zh-CN" altLang="en-US" dirty="0">
                          <a:effectLst/>
                        </a:rPr>
                        <a:t>仅</a:t>
                      </a:r>
                      <a:r>
                        <a:rPr lang="en-US" altLang="zh-CN" dirty="0">
                          <a:effectLst/>
                        </a:rPr>
                        <a:t>40W</a:t>
                      </a:r>
                      <a:r>
                        <a:rPr lang="zh-CN" altLang="en-US" dirty="0">
                          <a:effectLst/>
                        </a:rPr>
                        <a:t>结果，邮件列表不怎么活跃</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82474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5320" y="304712"/>
            <a:ext cx="10515600" cy="782741"/>
          </a:xfrm>
        </p:spPr>
        <p:txBody>
          <a:bodyPr>
            <a:normAutofit/>
          </a:bodyPr>
          <a:lstStyle/>
          <a:p>
            <a:pPr algn="l"/>
            <a:r>
              <a:rPr lang="zh-CN" altLang="en-US" sz="3600" dirty="0" smtClean="0"/>
              <a:t>技术栈</a:t>
            </a:r>
            <a:endParaRPr lang="zh-CN" altLang="en-US" sz="3600" dirty="0"/>
          </a:p>
        </p:txBody>
      </p:sp>
      <p:pic>
        <p:nvPicPr>
          <p:cNvPr id="1026" name="Picture 2" descr="C:\Users\c02132\Desktop\u=520726659,2500213645&amp;fm=58.jpg"/>
          <p:cNvPicPr>
            <a:picLocks noGrp="1" noChangeAspect="1" noChangeArrowheads="1"/>
          </p:cNvPicPr>
          <p:nvPr>
            <p:ph idx="1"/>
          </p:nvPr>
        </p:nvPicPr>
        <p:blipFill>
          <a:blip r:embed="rId3"/>
          <a:srcRect/>
          <a:stretch>
            <a:fillRect/>
          </a:stretch>
        </p:blipFill>
        <p:spPr bwMode="auto">
          <a:xfrm>
            <a:off x="1079543" y="2000241"/>
            <a:ext cx="1265624" cy="951833"/>
          </a:xfrm>
          <a:prstGeom prst="rect">
            <a:avLst/>
          </a:prstGeom>
          <a:noFill/>
        </p:spPr>
      </p:pic>
      <p:pic>
        <p:nvPicPr>
          <p:cNvPr id="1028" name="Picture 4" descr="http://spark.apache.org/images/spark-logo-trademark.png"/>
          <p:cNvPicPr>
            <a:picLocks noChangeAspect="1" noChangeArrowheads="1"/>
          </p:cNvPicPr>
          <p:nvPr/>
        </p:nvPicPr>
        <p:blipFill>
          <a:blip r:embed="rId4"/>
          <a:srcRect/>
          <a:stretch>
            <a:fillRect/>
          </a:stretch>
        </p:blipFill>
        <p:spPr bwMode="auto">
          <a:xfrm>
            <a:off x="5469959" y="1945932"/>
            <a:ext cx="1731637" cy="921084"/>
          </a:xfrm>
          <a:prstGeom prst="rect">
            <a:avLst/>
          </a:prstGeom>
          <a:noFill/>
        </p:spPr>
      </p:pic>
      <p:pic>
        <p:nvPicPr>
          <p:cNvPr id="1030" name="Picture 6" descr="Hadoop"/>
          <p:cNvPicPr>
            <a:picLocks noChangeAspect="1" noChangeArrowheads="1"/>
          </p:cNvPicPr>
          <p:nvPr/>
        </p:nvPicPr>
        <p:blipFill>
          <a:blip r:embed="rId5"/>
          <a:srcRect/>
          <a:stretch>
            <a:fillRect/>
          </a:stretch>
        </p:blipFill>
        <p:spPr bwMode="auto">
          <a:xfrm>
            <a:off x="7733799" y="2092659"/>
            <a:ext cx="2616182" cy="661029"/>
          </a:xfrm>
          <a:prstGeom prst="rect">
            <a:avLst/>
          </a:prstGeom>
          <a:noFill/>
        </p:spPr>
      </p:pic>
      <p:pic>
        <p:nvPicPr>
          <p:cNvPr id="1034" name="Picture 10" descr="http://a.hiphotos.baidu.com/baike/w%3D268%3Bg%3D0/sign=28fa0dc033adcbef01347900949449e0/aec379310a55b319139cb67141a98226cffc1748.jpg"/>
          <p:cNvPicPr>
            <a:picLocks noChangeAspect="1" noChangeArrowheads="1"/>
          </p:cNvPicPr>
          <p:nvPr/>
        </p:nvPicPr>
        <p:blipFill>
          <a:blip r:embed="rId6"/>
          <a:srcRect/>
          <a:stretch>
            <a:fillRect/>
          </a:stretch>
        </p:blipFill>
        <p:spPr bwMode="auto">
          <a:xfrm>
            <a:off x="8956322" y="3043818"/>
            <a:ext cx="1393659" cy="1393659"/>
          </a:xfrm>
          <a:prstGeom prst="rect">
            <a:avLst/>
          </a:prstGeom>
          <a:noFill/>
        </p:spPr>
      </p:pic>
      <p:pic>
        <p:nvPicPr>
          <p:cNvPr id="1036" name="Picture 12" descr="http://kafka.apache.org/images/logo.png"/>
          <p:cNvPicPr>
            <a:picLocks noChangeAspect="1" noChangeArrowheads="1"/>
          </p:cNvPicPr>
          <p:nvPr/>
        </p:nvPicPr>
        <p:blipFill>
          <a:blip r:embed="rId7"/>
          <a:srcRect/>
          <a:stretch>
            <a:fillRect/>
          </a:stretch>
        </p:blipFill>
        <p:spPr bwMode="auto">
          <a:xfrm>
            <a:off x="1079543" y="3429000"/>
            <a:ext cx="2812395" cy="839392"/>
          </a:xfrm>
          <a:prstGeom prst="rect">
            <a:avLst/>
          </a:prstGeom>
          <a:noFill/>
        </p:spPr>
      </p:pic>
      <p:pic>
        <p:nvPicPr>
          <p:cNvPr id="1038" name="Picture 14" descr="ZooKeeper"/>
          <p:cNvPicPr>
            <a:picLocks noChangeAspect="1" noChangeArrowheads="1"/>
          </p:cNvPicPr>
          <p:nvPr/>
        </p:nvPicPr>
        <p:blipFill>
          <a:blip r:embed="rId8"/>
          <a:srcRect/>
          <a:stretch>
            <a:fillRect/>
          </a:stretch>
        </p:blipFill>
        <p:spPr bwMode="auto">
          <a:xfrm>
            <a:off x="9597506" y="4909873"/>
            <a:ext cx="752475" cy="1066801"/>
          </a:xfrm>
          <a:prstGeom prst="rect">
            <a:avLst/>
          </a:prstGeom>
          <a:noFill/>
        </p:spPr>
      </p:pic>
      <p:sp>
        <p:nvSpPr>
          <p:cNvPr id="1040" name="AutoShape 16" descr="http://lucene.apache.org/solr/assets/images/logo.sv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42" name="AutoShape 18" descr="http://lucene.apache.org/solr/assets/images/logo.sv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44" name="AutoShape 20" descr="http://lucene.apache.org/solr/assets/images/logo.sv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46" name="Picture 22" descr="PostgreSQL"/>
          <p:cNvPicPr>
            <a:picLocks noChangeAspect="1" noChangeArrowheads="1"/>
          </p:cNvPicPr>
          <p:nvPr/>
        </p:nvPicPr>
        <p:blipFill>
          <a:blip r:embed="rId9"/>
          <a:srcRect/>
          <a:stretch>
            <a:fillRect/>
          </a:stretch>
        </p:blipFill>
        <p:spPr bwMode="auto">
          <a:xfrm>
            <a:off x="6900382" y="3464285"/>
            <a:ext cx="1920871" cy="668129"/>
          </a:xfrm>
          <a:prstGeom prst="rect">
            <a:avLst/>
          </a:prstGeom>
          <a:noFill/>
        </p:spPr>
      </p:pic>
      <p:pic>
        <p:nvPicPr>
          <p:cNvPr id="1048" name="Picture 24" descr="http://www.eclipse.org/jetty/images/jetty-logo-80x22.png"/>
          <p:cNvPicPr>
            <a:picLocks noChangeAspect="1" noChangeArrowheads="1"/>
          </p:cNvPicPr>
          <p:nvPr/>
        </p:nvPicPr>
        <p:blipFill>
          <a:blip r:embed="rId10"/>
          <a:srcRect/>
          <a:stretch>
            <a:fillRect/>
          </a:stretch>
        </p:blipFill>
        <p:spPr bwMode="auto">
          <a:xfrm>
            <a:off x="1079543" y="5162085"/>
            <a:ext cx="2697114" cy="762435"/>
          </a:xfrm>
          <a:prstGeom prst="rect">
            <a:avLst/>
          </a:prstGeom>
          <a:noFill/>
        </p:spPr>
      </p:pic>
      <p:pic>
        <p:nvPicPr>
          <p:cNvPr id="1050" name="Picture 26" descr="Apache HBase"/>
          <p:cNvPicPr>
            <a:picLocks noChangeAspect="1" noChangeArrowheads="1"/>
          </p:cNvPicPr>
          <p:nvPr/>
        </p:nvPicPr>
        <p:blipFill>
          <a:blip r:embed="rId11"/>
          <a:srcRect/>
          <a:stretch>
            <a:fillRect/>
          </a:stretch>
        </p:blipFill>
        <p:spPr bwMode="auto">
          <a:xfrm>
            <a:off x="4246789" y="5124939"/>
            <a:ext cx="3131690" cy="799581"/>
          </a:xfrm>
          <a:prstGeom prst="rect">
            <a:avLst/>
          </a:prstGeom>
          <a:noFill/>
        </p:spPr>
      </p:pic>
      <p:pic>
        <p:nvPicPr>
          <p:cNvPr id="1054" name="Picture 30" descr="http://s1.51cto.com/wyfs02/M02/79/40/wKiom1aMtK6Q2SlYAAD-yMZOV2k153.jpg"/>
          <p:cNvPicPr>
            <a:picLocks noChangeAspect="1" noChangeArrowheads="1"/>
          </p:cNvPicPr>
          <p:nvPr/>
        </p:nvPicPr>
        <p:blipFill>
          <a:blip r:embed="rId12" cstate="print"/>
          <a:srcRect/>
          <a:stretch>
            <a:fillRect/>
          </a:stretch>
        </p:blipFill>
        <p:spPr bwMode="auto">
          <a:xfrm>
            <a:off x="7571656" y="5077206"/>
            <a:ext cx="1637828" cy="828741"/>
          </a:xfrm>
          <a:prstGeom prst="rect">
            <a:avLst/>
          </a:prstGeom>
          <a:noFill/>
        </p:spPr>
      </p:pic>
      <p:pic>
        <p:nvPicPr>
          <p:cNvPr id="1058" name="Picture 34" descr="C:\Users\c02132\AppData\Roaming\feiq\RichOle\3710322123.bmp"/>
          <p:cNvPicPr>
            <a:picLocks noChangeAspect="1" noChangeArrowheads="1"/>
          </p:cNvPicPr>
          <p:nvPr/>
        </p:nvPicPr>
        <p:blipFill>
          <a:blip r:embed="rId13"/>
          <a:srcRect/>
          <a:stretch>
            <a:fillRect/>
          </a:stretch>
        </p:blipFill>
        <p:spPr bwMode="auto">
          <a:xfrm>
            <a:off x="4058998" y="3579440"/>
            <a:ext cx="2423683" cy="543494"/>
          </a:xfrm>
          <a:prstGeom prst="rect">
            <a:avLst/>
          </a:prstGeom>
          <a:noFill/>
        </p:spPr>
      </p:pic>
      <p:pic>
        <p:nvPicPr>
          <p:cNvPr id="4" name="图片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91548" y="2000241"/>
            <a:ext cx="1534899" cy="1023267"/>
          </a:xfrm>
          <a:prstGeom prst="rect">
            <a:avLst/>
          </a:prstGeom>
        </p:spPr>
      </p:pic>
    </p:spTree>
    <p:extLst>
      <p:ext uri="{BB962C8B-B14F-4D97-AF65-F5344CB8AC3E}">
        <p14:creationId xmlns:p14="http://schemas.microsoft.com/office/powerpoint/2010/main" val="10004488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thrift</a:t>
            </a:r>
            <a:r>
              <a:rPr lang="zh-CN" altLang="en-US" sz="3200" dirty="0" smtClean="0"/>
              <a:t>和</a:t>
            </a:r>
            <a:r>
              <a:rPr lang="en-US" altLang="zh-CN" sz="3200" dirty="0" err="1" smtClean="0"/>
              <a:t>protobuf</a:t>
            </a:r>
            <a:r>
              <a:rPr lang="zh-CN" altLang="en-US" sz="3200" dirty="0" smtClean="0"/>
              <a:t>性能对比</a:t>
            </a:r>
            <a:endParaRPr lang="zh-CN" altLang="en-US" sz="3200" dirty="0"/>
          </a:p>
        </p:txBody>
      </p:sp>
      <p:sp>
        <p:nvSpPr>
          <p:cNvPr id="3" name="内容占位符 2"/>
          <p:cNvSpPr>
            <a:spLocks noGrp="1"/>
          </p:cNvSpPr>
          <p:nvPr>
            <p:ph idx="1"/>
          </p:nvPr>
        </p:nvSpPr>
        <p:spPr>
          <a:xfrm>
            <a:off x="691055" y="1597572"/>
            <a:ext cx="10662745" cy="4882250"/>
          </a:xfrm>
        </p:spPr>
        <p:txBody>
          <a:bodyPr>
            <a:normAutofit/>
          </a:bodyPr>
          <a:lstStyle/>
          <a:p>
            <a:r>
              <a:rPr lang="zh-CN" altLang="en-US" sz="1800" dirty="0"/>
              <a:t>测试方法：取了</a:t>
            </a:r>
            <a:r>
              <a:rPr lang="en-US" altLang="zh-CN" sz="1800" dirty="0"/>
              <a:t>15000+</a:t>
            </a:r>
            <a:r>
              <a:rPr lang="zh-CN" altLang="en-US" sz="1800" dirty="0"/>
              <a:t>条样本数据，分别写了三个指标的测试程序，在我自己的电脑上执行，其中时间测试循环</a:t>
            </a:r>
            <a:r>
              <a:rPr lang="en-US" altLang="zh-CN" sz="1800" dirty="0"/>
              <a:t>1000</a:t>
            </a:r>
            <a:r>
              <a:rPr lang="zh-CN" altLang="en-US" sz="1800" dirty="0"/>
              <a:t>次，总的序列化</a:t>
            </a:r>
            <a:r>
              <a:rPr lang="en-US" altLang="zh-CN" sz="1800" dirty="0"/>
              <a:t>/</a:t>
            </a:r>
            <a:r>
              <a:rPr lang="zh-CN" altLang="en-US" sz="1800" dirty="0"/>
              <a:t>反序列化次数</a:t>
            </a:r>
            <a:r>
              <a:rPr lang="en-US" altLang="zh-CN" sz="1800" dirty="0"/>
              <a:t>1500W+</a:t>
            </a:r>
            <a:r>
              <a:rPr lang="zh-CN" altLang="en-US" sz="1800" dirty="0" smtClean="0"/>
              <a:t>。</a:t>
            </a:r>
            <a:endParaRPr lang="en-US" altLang="zh-CN" sz="1800" dirty="0" smtClean="0"/>
          </a:p>
          <a:p>
            <a:endParaRPr lang="en-US" altLang="zh-CN" sz="1800" dirty="0"/>
          </a:p>
          <a:p>
            <a:r>
              <a:rPr lang="zh-CN" altLang="en-US" sz="1800" dirty="0" smtClean="0"/>
              <a:t>平均字节数：</a:t>
            </a:r>
            <a:endParaRPr lang="en-US" altLang="zh-CN" sz="1800" dirty="0" smtClean="0"/>
          </a:p>
          <a:p>
            <a:endParaRPr lang="en-US" altLang="zh-CN" sz="1800" dirty="0"/>
          </a:p>
          <a:p>
            <a:endParaRPr lang="en-US" altLang="zh-CN" sz="1800" dirty="0" smtClean="0"/>
          </a:p>
          <a:p>
            <a:endParaRPr lang="en-US" altLang="zh-CN" sz="1800" dirty="0"/>
          </a:p>
          <a:p>
            <a:r>
              <a:rPr lang="zh-CN" altLang="en-US" sz="1800" dirty="0"/>
              <a:t>序列化（</a:t>
            </a:r>
            <a:r>
              <a:rPr lang="en-US" altLang="zh-CN" sz="1800" dirty="0"/>
              <a:t>1500W</a:t>
            </a:r>
            <a:r>
              <a:rPr lang="zh-CN" altLang="en-US" sz="1800" dirty="0"/>
              <a:t>次）时间（</a:t>
            </a:r>
            <a:r>
              <a:rPr lang="en-US" altLang="zh-CN" sz="1800" dirty="0" err="1"/>
              <a:t>ms</a:t>
            </a:r>
            <a:r>
              <a:rPr lang="zh-CN" altLang="en-US" sz="1800" dirty="0"/>
              <a:t>）</a:t>
            </a:r>
            <a:r>
              <a:rPr lang="zh-CN" altLang="en-US" sz="1800" dirty="0" smtClean="0"/>
              <a:t>：</a:t>
            </a:r>
            <a:endParaRPr lang="en-US" altLang="zh-CN" sz="1800" dirty="0" smtClean="0"/>
          </a:p>
          <a:p>
            <a:endParaRPr lang="en-US" altLang="zh-CN" sz="1800" dirty="0"/>
          </a:p>
          <a:p>
            <a:endParaRPr lang="en-US" altLang="zh-CN" sz="1800" dirty="0" smtClean="0"/>
          </a:p>
          <a:p>
            <a:endParaRPr lang="en-US" altLang="zh-CN" sz="1800" dirty="0" smtClean="0"/>
          </a:p>
          <a:p>
            <a:r>
              <a:rPr lang="zh-CN" altLang="en-US" sz="1800" dirty="0" smtClean="0"/>
              <a:t>反</a:t>
            </a:r>
            <a:r>
              <a:rPr lang="zh-CN" altLang="en-US" sz="1800" dirty="0"/>
              <a:t>序列化（</a:t>
            </a:r>
            <a:r>
              <a:rPr lang="en-US" altLang="zh-CN" sz="1800" dirty="0"/>
              <a:t>1500W</a:t>
            </a:r>
            <a:r>
              <a:rPr lang="zh-CN" altLang="en-US" sz="1800" dirty="0"/>
              <a:t>次）时间（</a:t>
            </a:r>
            <a:r>
              <a:rPr lang="en-US" altLang="zh-CN" sz="1800" dirty="0" err="1"/>
              <a:t>ms</a:t>
            </a:r>
            <a:r>
              <a:rPr lang="zh-CN" altLang="en-US" sz="1800" dirty="0"/>
              <a:t>）</a:t>
            </a:r>
            <a:r>
              <a:rPr lang="zh-CN" altLang="en-US" sz="1800" dirty="0" smtClean="0"/>
              <a:t>：</a:t>
            </a:r>
            <a:endParaRPr lang="en-US" altLang="zh-CN" sz="1800" dirty="0" smtClean="0"/>
          </a:p>
          <a:p>
            <a:endParaRPr lang="en-US" altLang="zh-CN" sz="1800" dirty="0"/>
          </a:p>
          <a:p>
            <a:endParaRPr lang="zh-CN" alt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719164562"/>
              </p:ext>
            </p:extLst>
          </p:nvPr>
        </p:nvGraphicFramePr>
        <p:xfrm>
          <a:off x="4913489" y="2386490"/>
          <a:ext cx="3903133" cy="994410"/>
        </p:xfrm>
        <a:graphic>
          <a:graphicData uri="http://schemas.openxmlformats.org/drawingml/2006/table">
            <a:tbl>
              <a:tblPr/>
              <a:tblGrid>
                <a:gridCol w="2016568"/>
                <a:gridCol w="1886565"/>
              </a:tblGrid>
              <a:tr h="0">
                <a:tc>
                  <a:txBody>
                    <a:bodyPr/>
                    <a:lstStyle/>
                    <a:p>
                      <a:pPr algn="l" fontAlgn="t"/>
                      <a:r>
                        <a:rPr lang="en-US" dirty="0">
                          <a:effectLst/>
                        </a:rPr>
                        <a:t>thrift</a:t>
                      </a:r>
                      <a:r>
                        <a:rPr lang="zh-CN" altLang="en-US" dirty="0">
                          <a:effectLst/>
                        </a:rPr>
                        <a:t>二进制</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ltLang="zh-CN" dirty="0">
                          <a:effectLst/>
                        </a:rPr>
                        <a:t>535</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en-US" dirty="0">
                          <a:effectLst/>
                        </a:rPr>
                        <a:t>thrift</a:t>
                      </a:r>
                      <a:r>
                        <a:rPr lang="zh-CN" altLang="en-US" dirty="0">
                          <a:effectLst/>
                        </a:rPr>
                        <a:t>压缩</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ltLang="zh-CN" dirty="0">
                          <a:effectLst/>
                        </a:rPr>
                        <a:t>473</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en-US">
                          <a:effectLst/>
                        </a:rPr>
                        <a:t>protobuf</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ltLang="zh-CN" dirty="0">
                          <a:effectLst/>
                        </a:rPr>
                        <a:t>477</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838200" y="3503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925288816"/>
              </p:ext>
            </p:extLst>
          </p:nvPr>
        </p:nvGraphicFramePr>
        <p:xfrm>
          <a:off x="4910665" y="3706813"/>
          <a:ext cx="3883378" cy="994410"/>
        </p:xfrm>
        <a:graphic>
          <a:graphicData uri="http://schemas.openxmlformats.org/drawingml/2006/table">
            <a:tbl>
              <a:tblPr/>
              <a:tblGrid>
                <a:gridCol w="1941689"/>
                <a:gridCol w="1941689"/>
              </a:tblGrid>
              <a:tr h="0">
                <a:tc>
                  <a:txBody>
                    <a:bodyPr/>
                    <a:lstStyle/>
                    <a:p>
                      <a:pPr algn="l" fontAlgn="t"/>
                      <a:r>
                        <a:rPr lang="en-US" dirty="0">
                          <a:effectLst/>
                        </a:rPr>
                        <a:t>thrift</a:t>
                      </a:r>
                      <a:r>
                        <a:rPr lang="zh-CN" altLang="en-US" dirty="0">
                          <a:effectLst/>
                        </a:rPr>
                        <a:t>二进制</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ltLang="zh-CN">
                          <a:effectLst/>
                        </a:rPr>
                        <a:t>306034</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en-US">
                          <a:effectLst/>
                        </a:rPr>
                        <a:t>thrift</a:t>
                      </a:r>
                      <a:r>
                        <a:rPr lang="zh-CN" altLang="en-US">
                          <a:effectLst/>
                        </a:rPr>
                        <a:t>压缩</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ltLang="zh-CN">
                          <a:effectLst/>
                        </a:rPr>
                        <a:t>304256</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en-US">
                          <a:effectLst/>
                        </a:rPr>
                        <a:t>protobuf</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ltLang="zh-CN" dirty="0">
                          <a:effectLst/>
                        </a:rPr>
                        <a:t>177652</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838200" y="3503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2288879634"/>
              </p:ext>
            </p:extLst>
          </p:nvPr>
        </p:nvGraphicFramePr>
        <p:xfrm>
          <a:off x="4879621" y="5152267"/>
          <a:ext cx="3959578" cy="994410"/>
        </p:xfrm>
        <a:graphic>
          <a:graphicData uri="http://schemas.openxmlformats.org/drawingml/2006/table">
            <a:tbl>
              <a:tblPr/>
              <a:tblGrid>
                <a:gridCol w="1979789"/>
                <a:gridCol w="1979789"/>
              </a:tblGrid>
              <a:tr h="0">
                <a:tc>
                  <a:txBody>
                    <a:bodyPr/>
                    <a:lstStyle/>
                    <a:p>
                      <a:pPr algn="l" fontAlgn="t"/>
                      <a:r>
                        <a:rPr lang="en-US">
                          <a:effectLst/>
                        </a:rPr>
                        <a:t>thrift</a:t>
                      </a:r>
                      <a:r>
                        <a:rPr lang="zh-CN" altLang="en-US">
                          <a:effectLst/>
                        </a:rPr>
                        <a:t>二进制</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ltLang="zh-CN">
                          <a:effectLst/>
                        </a:rPr>
                        <a:t>287972</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en-US">
                          <a:effectLst/>
                        </a:rPr>
                        <a:t>thrift</a:t>
                      </a:r>
                      <a:r>
                        <a:rPr lang="zh-CN" altLang="en-US">
                          <a:effectLst/>
                        </a:rPr>
                        <a:t>压缩</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ltLang="zh-CN">
                          <a:effectLst/>
                        </a:rPr>
                        <a:t>315991</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l" fontAlgn="t"/>
                      <a:r>
                        <a:rPr lang="en-US">
                          <a:effectLst/>
                        </a:rPr>
                        <a:t>protobuf</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t"/>
                      <a:r>
                        <a:rPr lang="en-US" altLang="zh-CN" dirty="0">
                          <a:effectLst/>
                        </a:rPr>
                        <a:t>157192</a:t>
                      </a:r>
                    </a:p>
                  </a:txBody>
                  <a:tcPr marL="95250" marR="95250" marT="28575" marB="2857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9" name="Rectangle 3"/>
          <p:cNvSpPr>
            <a:spLocks noChangeArrowheads="1"/>
          </p:cNvSpPr>
          <p:nvPr/>
        </p:nvSpPr>
        <p:spPr bwMode="auto">
          <a:xfrm>
            <a:off x="838199" y="3180448"/>
            <a:ext cx="50620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2900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主要内容</a:t>
            </a:r>
            <a:endParaRPr lang="zh-CN" altLang="en-US" sz="3200" dirty="0"/>
          </a:p>
        </p:txBody>
      </p:sp>
      <p:sp>
        <p:nvSpPr>
          <p:cNvPr id="3" name="内容占位符 2"/>
          <p:cNvSpPr>
            <a:spLocks noGrp="1"/>
          </p:cNvSpPr>
          <p:nvPr>
            <p:ph idx="1"/>
          </p:nvPr>
        </p:nvSpPr>
        <p:spPr/>
        <p:txBody>
          <a:bodyPr/>
          <a:lstStyle/>
          <a:p>
            <a:r>
              <a:rPr lang="zh-CN" altLang="en-US" dirty="0"/>
              <a:t>大</a:t>
            </a:r>
            <a:r>
              <a:rPr lang="zh-CN" altLang="en-US" dirty="0" smtClean="0"/>
              <a:t>数据架构</a:t>
            </a:r>
            <a:endParaRPr lang="en-US" altLang="zh-CN" dirty="0" smtClean="0"/>
          </a:p>
          <a:p>
            <a:r>
              <a:rPr lang="en-US" altLang="zh-CN" dirty="0" smtClean="0"/>
              <a:t>CAP</a:t>
            </a:r>
            <a:r>
              <a:rPr lang="zh-CN" altLang="en-US" dirty="0" smtClean="0"/>
              <a:t>定理</a:t>
            </a:r>
            <a:endParaRPr lang="en-US" altLang="zh-CN" dirty="0" smtClean="0"/>
          </a:p>
          <a:p>
            <a:r>
              <a:rPr lang="zh-CN" altLang="en-US" dirty="0"/>
              <a:t>一致性</a:t>
            </a:r>
            <a:r>
              <a:rPr lang="zh-CN" altLang="en-US" dirty="0" smtClean="0"/>
              <a:t>模型</a:t>
            </a:r>
            <a:endParaRPr lang="en-US" altLang="zh-CN" dirty="0" smtClean="0"/>
          </a:p>
          <a:p>
            <a:r>
              <a:rPr lang="zh-CN" altLang="en-US" dirty="0" smtClean="0"/>
              <a:t>编程模型</a:t>
            </a:r>
            <a:r>
              <a:rPr lang="en-US" altLang="zh-CN" dirty="0" smtClean="0"/>
              <a:t>-</a:t>
            </a:r>
            <a:r>
              <a:rPr lang="en-US" altLang="zh-CN" dirty="0" err="1" smtClean="0"/>
              <a:t>MapReduce</a:t>
            </a:r>
            <a:endParaRPr lang="en-US" altLang="zh-CN" dirty="0" smtClean="0"/>
          </a:p>
          <a:p>
            <a:r>
              <a:rPr lang="en-US" altLang="zh-CN" dirty="0" smtClean="0"/>
              <a:t>RPC</a:t>
            </a:r>
            <a:endParaRPr lang="en-US" altLang="zh-CN" dirty="0" smtClean="0"/>
          </a:p>
          <a:p>
            <a:r>
              <a:rPr lang="zh-CN" altLang="en-US" dirty="0" smtClean="0">
                <a:solidFill>
                  <a:srgbClr val="C00000"/>
                </a:solidFill>
              </a:rPr>
              <a:t>资源管理</a:t>
            </a:r>
            <a:endParaRPr lang="en-US" altLang="zh-CN" dirty="0" smtClean="0">
              <a:solidFill>
                <a:srgbClr val="C00000"/>
              </a:solidFill>
            </a:endParaRPr>
          </a:p>
          <a:p>
            <a:r>
              <a:rPr lang="en-US" altLang="zh-CN" dirty="0" err="1" smtClean="0"/>
              <a:t>Hbase</a:t>
            </a:r>
            <a:endParaRPr lang="en-US" altLang="zh-CN" dirty="0" smtClean="0"/>
          </a:p>
          <a:p>
            <a:endParaRPr lang="zh-CN" altLang="en-US" dirty="0"/>
          </a:p>
        </p:txBody>
      </p:sp>
    </p:spTree>
    <p:extLst>
      <p:ext uri="{BB962C8B-B14F-4D97-AF65-F5344CB8AC3E}">
        <p14:creationId xmlns:p14="http://schemas.microsoft.com/office/powerpoint/2010/main" val="32737996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Mesos</a:t>
            </a:r>
            <a:r>
              <a:rPr lang="zh-CN" altLang="en-US" dirty="0" smtClean="0"/>
              <a:t>优点</a:t>
            </a:r>
            <a:r>
              <a:rPr lang="en-US" altLang="zh-CN" dirty="0" smtClean="0"/>
              <a:t>-</a:t>
            </a:r>
            <a:r>
              <a:rPr lang="zh-CN" altLang="en-US" dirty="0" smtClean="0"/>
              <a:t>效率</a:t>
            </a:r>
            <a:endParaRPr lang="zh-CN" altLang="en-US" dirty="0"/>
          </a:p>
        </p:txBody>
      </p:sp>
      <p:sp>
        <p:nvSpPr>
          <p:cNvPr id="3" name="内容占位符 2"/>
          <p:cNvSpPr>
            <a:spLocks noGrp="1"/>
          </p:cNvSpPr>
          <p:nvPr>
            <p:ph idx="1"/>
          </p:nvPr>
        </p:nvSpPr>
        <p:spPr/>
        <p:txBody>
          <a:bodyPr>
            <a:normAutofit/>
          </a:bodyPr>
          <a:lstStyle/>
          <a:p>
            <a:r>
              <a:rPr lang="zh-CN" altLang="en-US" sz="1800" dirty="0"/>
              <a:t>目前架构的问题在于：资源是静态分配的，当不同的</a:t>
            </a:r>
            <a:r>
              <a:rPr lang="en-US" altLang="zh-CN" sz="1800" dirty="0"/>
              <a:t>Job</a:t>
            </a:r>
            <a:r>
              <a:rPr lang="zh-CN" altLang="en-US" sz="1800" dirty="0"/>
              <a:t>起来时会造成调度相互冲突，可用资源相互争抢，甚至有可能其中一些分区资源可能耗尽了，但是另一个分区的资源却没有得到充分的利用，并且无法跨分区重新分配集群资源。</a:t>
            </a:r>
            <a:endParaRPr lang="en-US" altLang="zh-CN" sz="1800" dirty="0"/>
          </a:p>
          <a:p>
            <a:endParaRPr lang="en-US" altLang="zh-CN" sz="1800" dirty="0"/>
          </a:p>
          <a:p>
            <a:endParaRPr lang="zh-CN" altLang="en-US" sz="1800" dirty="0"/>
          </a:p>
        </p:txBody>
      </p:sp>
      <p:pic>
        <p:nvPicPr>
          <p:cNvPr id="3076" name="Picture 4" descr="http://cdn4.infoqstatic.com/statics_s2_20160809-0249u1/resource/articles/analyse-mesos-part-02/zh/resources/mesos-elastic-cea4da90b3c819bd96b3158da1a6f86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106" y="2483732"/>
            <a:ext cx="5557497" cy="422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6330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Mesos</a:t>
            </a:r>
            <a:r>
              <a:rPr lang="zh-CN" altLang="en-US" dirty="0" smtClean="0"/>
              <a:t>架构</a:t>
            </a:r>
            <a:endParaRPr lang="zh-CN" altLang="en-US" dirty="0"/>
          </a:p>
        </p:txBody>
      </p:sp>
      <p:sp>
        <p:nvSpPr>
          <p:cNvPr id="3" name="内容占位符 2"/>
          <p:cNvSpPr>
            <a:spLocks noGrp="1"/>
          </p:cNvSpPr>
          <p:nvPr>
            <p:ph idx="1"/>
          </p:nvPr>
        </p:nvSpPr>
        <p:spPr/>
        <p:txBody>
          <a:bodyPr/>
          <a:lstStyle/>
          <a:p>
            <a:r>
              <a:rPr lang="zh-CN" altLang="en-US" dirty="0" smtClean="0"/>
              <a:t>二级调度架构</a:t>
            </a:r>
            <a:endParaRPr lang="en-US" altLang="zh-CN" dirty="0" smtClean="0"/>
          </a:p>
          <a:p>
            <a:endParaRPr lang="zh-CN" altLang="en-US" dirty="0"/>
          </a:p>
        </p:txBody>
      </p:sp>
      <p:pic>
        <p:nvPicPr>
          <p:cNvPr id="9218" name="Picture 2" descr="http://cdn3.infoqstatic.com/statics_s1_20160809-0249u1/resource/articles/analyse-mesos-part-01/zh/resources/04130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656" y="2062988"/>
            <a:ext cx="5718198" cy="4314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9045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Mesos</a:t>
            </a:r>
            <a:r>
              <a:rPr lang="zh-CN" altLang="en-US" dirty="0" smtClean="0"/>
              <a:t>二级调度架构</a:t>
            </a:r>
            <a:endParaRPr lang="zh-CN" altLang="en-US" dirty="0"/>
          </a:p>
        </p:txBody>
      </p:sp>
      <p:sp>
        <p:nvSpPr>
          <p:cNvPr id="3" name="内容占位符 2"/>
          <p:cNvSpPr>
            <a:spLocks noGrp="1"/>
          </p:cNvSpPr>
          <p:nvPr>
            <p:ph idx="1"/>
          </p:nvPr>
        </p:nvSpPr>
        <p:spPr/>
        <p:txBody>
          <a:bodyPr>
            <a:normAutofit/>
          </a:bodyPr>
          <a:lstStyle/>
          <a:p>
            <a:r>
              <a:rPr lang="zh-CN" altLang="en-US" dirty="0"/>
              <a:t>第一级调度是</a:t>
            </a:r>
            <a:r>
              <a:rPr lang="en-US" altLang="zh-CN" dirty="0"/>
              <a:t>Master</a:t>
            </a:r>
            <a:r>
              <a:rPr lang="zh-CN" altLang="en-US" dirty="0"/>
              <a:t>的守护进程，管理</a:t>
            </a:r>
            <a:r>
              <a:rPr lang="en-US" altLang="zh-CN" dirty="0" err="1"/>
              <a:t>Mesos</a:t>
            </a:r>
            <a:r>
              <a:rPr lang="zh-CN" altLang="en-US" dirty="0"/>
              <a:t>集群中所有节点上运行的</a:t>
            </a:r>
            <a:r>
              <a:rPr lang="en-US" altLang="zh-CN" dirty="0"/>
              <a:t>Slave</a:t>
            </a:r>
            <a:r>
              <a:rPr lang="zh-CN" altLang="en-US" dirty="0"/>
              <a:t>守护进程。集群由物理服务器或虚拟服务器组成，用于运行应用程序的任务，比如</a:t>
            </a:r>
            <a:r>
              <a:rPr lang="en-US" altLang="zh-CN" dirty="0" err="1"/>
              <a:t>Hadoop</a:t>
            </a:r>
            <a:r>
              <a:rPr lang="zh-CN" altLang="en-US" dirty="0"/>
              <a:t>和</a:t>
            </a:r>
            <a:r>
              <a:rPr lang="en-US" altLang="zh-CN" dirty="0"/>
              <a:t>MPI</a:t>
            </a:r>
            <a:r>
              <a:rPr lang="zh-CN" altLang="en-US" dirty="0"/>
              <a:t>作业</a:t>
            </a:r>
            <a:r>
              <a:rPr lang="zh-CN" altLang="en-US" dirty="0" smtClean="0"/>
              <a:t>。</a:t>
            </a:r>
            <a:endParaRPr lang="en-US" altLang="zh-CN" dirty="0" smtClean="0"/>
          </a:p>
          <a:p>
            <a:endParaRPr lang="en-US" altLang="zh-CN" dirty="0" smtClean="0"/>
          </a:p>
          <a:p>
            <a:r>
              <a:rPr lang="zh-CN" altLang="en-US" dirty="0"/>
              <a:t>第二级调度由被称作</a:t>
            </a:r>
            <a:r>
              <a:rPr lang="en-US" altLang="zh-CN" dirty="0"/>
              <a:t>Framework</a:t>
            </a:r>
            <a:r>
              <a:rPr lang="zh-CN" altLang="en-US" dirty="0"/>
              <a:t>的“组件”组成。</a:t>
            </a:r>
            <a:r>
              <a:rPr lang="en-US" altLang="zh-CN" dirty="0"/>
              <a:t>Framework</a:t>
            </a:r>
            <a:r>
              <a:rPr lang="zh-CN" altLang="en-US" dirty="0"/>
              <a:t>包括调度器（</a:t>
            </a:r>
            <a:r>
              <a:rPr lang="en-US" altLang="zh-CN" dirty="0"/>
              <a:t>Scheduler</a:t>
            </a:r>
            <a:r>
              <a:rPr lang="zh-CN" altLang="en-US" dirty="0"/>
              <a:t>）和执行器（</a:t>
            </a:r>
            <a:r>
              <a:rPr lang="en-US" altLang="zh-CN" dirty="0"/>
              <a:t>Executor</a:t>
            </a:r>
            <a:r>
              <a:rPr lang="zh-CN" altLang="en-US" dirty="0"/>
              <a:t>）进程，其中每个节点上都会运行执行器。</a:t>
            </a:r>
            <a:r>
              <a:rPr lang="en-US" altLang="zh-CN" dirty="0" err="1"/>
              <a:t>Mesos</a:t>
            </a:r>
            <a:r>
              <a:rPr lang="zh-CN" altLang="en-US" dirty="0"/>
              <a:t>能和不同类型的</a:t>
            </a:r>
            <a:r>
              <a:rPr lang="en-US" altLang="zh-CN" dirty="0"/>
              <a:t>Framework</a:t>
            </a:r>
            <a:r>
              <a:rPr lang="zh-CN" altLang="en-US" dirty="0"/>
              <a:t>通信，每种</a:t>
            </a:r>
            <a:r>
              <a:rPr lang="en-US" altLang="zh-CN" dirty="0"/>
              <a:t>Framework</a:t>
            </a:r>
            <a:r>
              <a:rPr lang="zh-CN" altLang="en-US" dirty="0"/>
              <a:t>由相应的应用集群管理</a:t>
            </a:r>
            <a:r>
              <a:rPr lang="zh-CN" altLang="en-US" dirty="0" smtClean="0"/>
              <a:t>。</a:t>
            </a:r>
            <a:endParaRPr lang="zh-CN" altLang="en-US" dirty="0"/>
          </a:p>
        </p:txBody>
      </p:sp>
    </p:spTree>
    <p:extLst>
      <p:ext uri="{BB962C8B-B14F-4D97-AF65-F5344CB8AC3E}">
        <p14:creationId xmlns:p14="http://schemas.microsoft.com/office/powerpoint/2010/main" val="36895904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Mesos</a:t>
            </a:r>
            <a:r>
              <a:rPr lang="zh-CN" altLang="en-US" dirty="0" smtClean="0"/>
              <a:t>流程</a:t>
            </a:r>
            <a:r>
              <a:rPr lang="en-US" altLang="zh-CN" dirty="0" smtClean="0"/>
              <a:t>-1</a:t>
            </a:r>
            <a:endParaRPr lang="zh-CN" altLang="en-US" dirty="0"/>
          </a:p>
        </p:txBody>
      </p:sp>
      <p:pic>
        <p:nvPicPr>
          <p:cNvPr id="2050" name="Picture 2" descr="http://cdn3.infoqstatic.com/statics_s2_20160809-0249u1/resource/articles/analyse-mesos-part-04/zh/resources/06040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3043" y="1318380"/>
            <a:ext cx="5900690" cy="542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8703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Mesos</a:t>
            </a:r>
            <a:r>
              <a:rPr lang="zh-CN" altLang="en-US" dirty="0" smtClean="0"/>
              <a:t>流程</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en-US" altLang="zh-CN" sz="1800" dirty="0">
                <a:latin typeface="+mn-ea"/>
              </a:rPr>
              <a:t>Slave 1</a:t>
            </a:r>
            <a:r>
              <a:rPr lang="zh-CN" altLang="en-US" sz="1800" dirty="0">
                <a:latin typeface="+mn-ea"/>
              </a:rPr>
              <a:t>向</a:t>
            </a:r>
            <a:r>
              <a:rPr lang="en-US" altLang="zh-CN" sz="1800" dirty="0">
                <a:latin typeface="+mn-ea"/>
              </a:rPr>
              <a:t>Master</a:t>
            </a:r>
            <a:r>
              <a:rPr lang="zh-CN" altLang="en-US" sz="1800" dirty="0">
                <a:latin typeface="+mn-ea"/>
              </a:rPr>
              <a:t>汇报其空闲资源：</a:t>
            </a:r>
            <a:r>
              <a:rPr lang="en-US" altLang="zh-CN" sz="1800" dirty="0">
                <a:latin typeface="+mn-ea"/>
              </a:rPr>
              <a:t>4</a:t>
            </a:r>
            <a:r>
              <a:rPr lang="zh-CN" altLang="en-US" sz="1800" dirty="0">
                <a:latin typeface="+mn-ea"/>
              </a:rPr>
              <a:t>个</a:t>
            </a:r>
            <a:r>
              <a:rPr lang="en-US" altLang="zh-CN" sz="1800" dirty="0">
                <a:latin typeface="+mn-ea"/>
              </a:rPr>
              <a:t>CPU</a:t>
            </a:r>
            <a:r>
              <a:rPr lang="zh-CN" altLang="en-US" sz="1800" dirty="0">
                <a:latin typeface="+mn-ea"/>
              </a:rPr>
              <a:t>、</a:t>
            </a:r>
            <a:r>
              <a:rPr lang="en-US" altLang="zh-CN" sz="1800" dirty="0">
                <a:latin typeface="+mn-ea"/>
              </a:rPr>
              <a:t>4GB</a:t>
            </a:r>
            <a:r>
              <a:rPr lang="zh-CN" altLang="en-US" sz="1800" dirty="0">
                <a:latin typeface="+mn-ea"/>
              </a:rPr>
              <a:t>内存。然后，</a:t>
            </a:r>
            <a:r>
              <a:rPr lang="en-US" altLang="zh-CN" sz="1800" dirty="0">
                <a:latin typeface="+mn-ea"/>
              </a:rPr>
              <a:t>Master</a:t>
            </a:r>
            <a:r>
              <a:rPr lang="zh-CN" altLang="en-US" sz="1800" dirty="0">
                <a:latin typeface="+mn-ea"/>
              </a:rPr>
              <a:t>触发分配策略模块，得到的反馈是</a:t>
            </a:r>
            <a:r>
              <a:rPr lang="en-US" altLang="zh-CN" sz="1800" dirty="0">
                <a:latin typeface="+mn-ea"/>
              </a:rPr>
              <a:t>Framework 1</a:t>
            </a:r>
            <a:r>
              <a:rPr lang="zh-CN" altLang="en-US" sz="1800" dirty="0">
                <a:latin typeface="+mn-ea"/>
              </a:rPr>
              <a:t>要请求全部可用资源。</a:t>
            </a:r>
            <a:endParaRPr lang="en-US" altLang="zh-CN" sz="1800" dirty="0">
              <a:latin typeface="+mn-ea"/>
            </a:endParaRPr>
          </a:p>
          <a:p>
            <a:endParaRPr lang="en-US" altLang="zh-CN" sz="1800" dirty="0">
              <a:latin typeface="+mn-ea"/>
            </a:endParaRPr>
          </a:p>
          <a:p>
            <a:r>
              <a:rPr lang="en-US" altLang="zh-CN" sz="1800" dirty="0"/>
              <a:t>Master</a:t>
            </a:r>
            <a:r>
              <a:rPr lang="zh-CN" altLang="en-US" sz="1800" dirty="0"/>
              <a:t>向</a:t>
            </a:r>
            <a:r>
              <a:rPr lang="en-US" altLang="zh-CN" sz="1800" dirty="0"/>
              <a:t>Framework 1</a:t>
            </a:r>
            <a:r>
              <a:rPr lang="zh-CN" altLang="en-US" sz="1800" dirty="0"/>
              <a:t>发送资源邀约，描述了</a:t>
            </a:r>
            <a:r>
              <a:rPr lang="en-US" altLang="zh-CN" sz="1800" dirty="0"/>
              <a:t>Slave 1</a:t>
            </a:r>
            <a:r>
              <a:rPr lang="zh-CN" altLang="en-US" sz="1800" dirty="0"/>
              <a:t>上的可用资源。</a:t>
            </a:r>
            <a:endParaRPr lang="en-US" altLang="zh-CN" sz="1800" dirty="0"/>
          </a:p>
          <a:p>
            <a:endParaRPr lang="zh-CN" altLang="en-US" sz="1800" dirty="0"/>
          </a:p>
          <a:p>
            <a:r>
              <a:rPr lang="en-US" altLang="zh-CN" sz="1800" dirty="0"/>
              <a:t>Framework</a:t>
            </a:r>
            <a:r>
              <a:rPr lang="zh-CN" altLang="en-US" sz="1800" dirty="0"/>
              <a:t>的调度器（</a:t>
            </a:r>
            <a:r>
              <a:rPr lang="en-US" altLang="zh-CN" sz="1800" dirty="0"/>
              <a:t>Scheduler</a:t>
            </a:r>
            <a:r>
              <a:rPr lang="zh-CN" altLang="en-US" sz="1800" dirty="0"/>
              <a:t>）响应</a:t>
            </a:r>
            <a:r>
              <a:rPr lang="en-US" altLang="zh-CN" sz="1800" dirty="0"/>
              <a:t>Master</a:t>
            </a:r>
            <a:r>
              <a:rPr lang="zh-CN" altLang="en-US" sz="1800" dirty="0"/>
              <a:t>，需要在</a:t>
            </a:r>
            <a:r>
              <a:rPr lang="en-US" altLang="zh-CN" sz="1800" dirty="0"/>
              <a:t>Slave</a:t>
            </a:r>
            <a:r>
              <a:rPr lang="zh-CN" altLang="en-US" sz="1800" dirty="0"/>
              <a:t>上运行两个任务，第一个任务分配</a:t>
            </a:r>
            <a:r>
              <a:rPr lang="en-US" altLang="zh-CN" sz="1800" dirty="0"/>
              <a:t>&lt;2 CPUs, 1 GB RAM&gt;</a:t>
            </a:r>
            <a:r>
              <a:rPr lang="zh-CN" altLang="en-US" sz="1800" dirty="0"/>
              <a:t>资源，第二个任务分配</a:t>
            </a:r>
            <a:r>
              <a:rPr lang="en-US" altLang="zh-CN" sz="1800" dirty="0"/>
              <a:t>&lt;1 CPUs, 2 GB RAM&gt;</a:t>
            </a:r>
            <a:r>
              <a:rPr lang="zh-CN" altLang="en-US" sz="1800" dirty="0"/>
              <a:t>资源。</a:t>
            </a:r>
            <a:endParaRPr lang="en-US" altLang="zh-CN" sz="1800" dirty="0"/>
          </a:p>
          <a:p>
            <a:endParaRPr lang="zh-CN" altLang="en-US" sz="1800" dirty="0"/>
          </a:p>
          <a:p>
            <a:r>
              <a:rPr lang="zh-CN" altLang="en-US" sz="1800" dirty="0"/>
              <a:t>最后，</a:t>
            </a:r>
            <a:r>
              <a:rPr lang="en-US" altLang="zh-CN" sz="1800" dirty="0"/>
              <a:t>Master</a:t>
            </a:r>
            <a:r>
              <a:rPr lang="zh-CN" altLang="en-US" sz="1800" dirty="0"/>
              <a:t>向</a:t>
            </a:r>
            <a:r>
              <a:rPr lang="en-US" altLang="zh-CN" sz="1800" dirty="0"/>
              <a:t>Slave</a:t>
            </a:r>
            <a:r>
              <a:rPr lang="zh-CN" altLang="en-US" sz="1800" dirty="0"/>
              <a:t>下发任务，分配适当的资源给</a:t>
            </a:r>
            <a:r>
              <a:rPr lang="en-US" altLang="zh-CN" sz="1800" dirty="0"/>
              <a:t>Framework</a:t>
            </a:r>
            <a:r>
              <a:rPr lang="zh-CN" altLang="en-US" sz="1800" dirty="0"/>
              <a:t>的任务执行器（</a:t>
            </a:r>
            <a:r>
              <a:rPr lang="en-US" altLang="zh-CN" sz="1800" dirty="0"/>
              <a:t>Executor</a:t>
            </a:r>
            <a:r>
              <a:rPr lang="zh-CN" altLang="en-US" sz="1800" dirty="0"/>
              <a:t>）</a:t>
            </a:r>
            <a:r>
              <a:rPr lang="en-US" altLang="zh-CN" sz="1800" dirty="0"/>
              <a:t>,</a:t>
            </a:r>
            <a:r>
              <a:rPr lang="zh-CN" altLang="en-US" sz="1800" dirty="0"/>
              <a:t>接下来由执行器启动这两个任务（如图中虚线框所示）。 此时，还有</a:t>
            </a:r>
            <a:r>
              <a:rPr lang="en-US" altLang="zh-CN" sz="1800" dirty="0"/>
              <a:t>1</a:t>
            </a:r>
            <a:r>
              <a:rPr lang="zh-CN" altLang="en-US" sz="1800" dirty="0"/>
              <a:t>个</a:t>
            </a:r>
            <a:r>
              <a:rPr lang="en-US" altLang="zh-CN" sz="1800" dirty="0"/>
              <a:t>CPU</a:t>
            </a:r>
            <a:r>
              <a:rPr lang="zh-CN" altLang="en-US" sz="1800" dirty="0"/>
              <a:t>和</a:t>
            </a:r>
            <a:r>
              <a:rPr lang="en-US" altLang="zh-CN" sz="1800" dirty="0"/>
              <a:t>1GB</a:t>
            </a:r>
            <a:r>
              <a:rPr lang="zh-CN" altLang="en-US" sz="1800" dirty="0"/>
              <a:t>的</a:t>
            </a:r>
            <a:r>
              <a:rPr lang="en-US" altLang="zh-CN" sz="1800" dirty="0"/>
              <a:t>RAM</a:t>
            </a:r>
            <a:r>
              <a:rPr lang="zh-CN" altLang="en-US" sz="1800" dirty="0"/>
              <a:t>尚未分配，因此分配模块可以将这些资源供给</a:t>
            </a:r>
            <a:r>
              <a:rPr lang="en-US" altLang="zh-CN" sz="1800" dirty="0"/>
              <a:t>Framework 2</a:t>
            </a:r>
            <a:r>
              <a:rPr lang="zh-CN" altLang="en-US" sz="1800" dirty="0"/>
              <a:t>。</a:t>
            </a:r>
          </a:p>
          <a:p>
            <a:endParaRPr lang="zh-CN" altLang="en-US" sz="1800" dirty="0">
              <a:latin typeface="+mn-ea"/>
            </a:endParaRPr>
          </a:p>
          <a:p>
            <a:endParaRPr lang="zh-CN" altLang="en-US" sz="1800" dirty="0"/>
          </a:p>
        </p:txBody>
      </p:sp>
    </p:spTree>
    <p:extLst>
      <p:ext uri="{BB962C8B-B14F-4D97-AF65-F5344CB8AC3E}">
        <p14:creationId xmlns:p14="http://schemas.microsoft.com/office/powerpoint/2010/main" val="17502781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主要内容</a:t>
            </a:r>
            <a:endParaRPr lang="zh-CN" altLang="en-US" sz="3200" dirty="0"/>
          </a:p>
        </p:txBody>
      </p:sp>
      <p:sp>
        <p:nvSpPr>
          <p:cNvPr id="3" name="内容占位符 2"/>
          <p:cNvSpPr>
            <a:spLocks noGrp="1"/>
          </p:cNvSpPr>
          <p:nvPr>
            <p:ph idx="1"/>
          </p:nvPr>
        </p:nvSpPr>
        <p:spPr/>
        <p:txBody>
          <a:bodyPr/>
          <a:lstStyle/>
          <a:p>
            <a:r>
              <a:rPr lang="zh-CN" altLang="en-US" dirty="0"/>
              <a:t>大</a:t>
            </a:r>
            <a:r>
              <a:rPr lang="zh-CN" altLang="en-US" dirty="0" smtClean="0"/>
              <a:t>数据架构</a:t>
            </a:r>
            <a:endParaRPr lang="en-US" altLang="zh-CN" dirty="0" smtClean="0"/>
          </a:p>
          <a:p>
            <a:r>
              <a:rPr lang="en-US" altLang="zh-CN" dirty="0" smtClean="0"/>
              <a:t>CAP</a:t>
            </a:r>
            <a:r>
              <a:rPr lang="zh-CN" altLang="en-US" dirty="0" smtClean="0"/>
              <a:t>定理</a:t>
            </a:r>
            <a:endParaRPr lang="en-US" altLang="zh-CN" dirty="0" smtClean="0"/>
          </a:p>
          <a:p>
            <a:r>
              <a:rPr lang="zh-CN" altLang="en-US" dirty="0" smtClean="0"/>
              <a:t>编程模型</a:t>
            </a:r>
            <a:r>
              <a:rPr lang="en-US" altLang="zh-CN" dirty="0" smtClean="0"/>
              <a:t>-</a:t>
            </a:r>
            <a:r>
              <a:rPr lang="en-US" altLang="zh-CN" dirty="0" err="1" smtClean="0"/>
              <a:t>MapReduce</a:t>
            </a:r>
            <a:endParaRPr lang="en-US" altLang="zh-CN" dirty="0" smtClean="0"/>
          </a:p>
          <a:p>
            <a:r>
              <a:rPr lang="zh-CN" altLang="en-US" dirty="0" smtClean="0"/>
              <a:t>一致性模型</a:t>
            </a:r>
            <a:endParaRPr lang="en-US" altLang="zh-CN" dirty="0" smtClean="0"/>
          </a:p>
          <a:p>
            <a:r>
              <a:rPr lang="zh-CN" altLang="en-US" dirty="0" smtClean="0"/>
              <a:t>资源管理</a:t>
            </a:r>
            <a:endParaRPr lang="en-US" altLang="zh-CN" dirty="0" smtClean="0"/>
          </a:p>
          <a:p>
            <a:r>
              <a:rPr lang="en-US" altLang="zh-CN" dirty="0" err="1" smtClean="0">
                <a:solidFill>
                  <a:srgbClr val="C00000"/>
                </a:solidFill>
              </a:rPr>
              <a:t>Hbase</a:t>
            </a:r>
            <a:endParaRPr lang="en-US" altLang="zh-CN" dirty="0" smtClean="0">
              <a:solidFill>
                <a:srgbClr val="C00000"/>
              </a:solidFill>
            </a:endParaRPr>
          </a:p>
          <a:p>
            <a:endParaRPr lang="zh-CN" altLang="en-US" dirty="0"/>
          </a:p>
        </p:txBody>
      </p:sp>
    </p:spTree>
    <p:extLst>
      <p:ext uri="{BB962C8B-B14F-4D97-AF65-F5344CB8AC3E}">
        <p14:creationId xmlns:p14="http://schemas.microsoft.com/office/powerpoint/2010/main" val="41433674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title"/>
          </p:nvPr>
        </p:nvSpPr>
        <p:spPr>
          <a:xfrm>
            <a:off x="1106724" y="423554"/>
            <a:ext cx="8362950" cy="609600"/>
          </a:xfrm>
          <a:noFill/>
          <a:ln/>
        </p:spPr>
        <p:txBody>
          <a:bodyPr/>
          <a:lstStyle/>
          <a:p>
            <a:pPr algn="l"/>
            <a:r>
              <a:rPr lang="zh-CN" altLang="en-US" dirty="0" smtClean="0"/>
              <a:t>历史</a:t>
            </a:r>
            <a:endParaRPr lang="zh-CN" altLang="en-US" dirty="0"/>
          </a:p>
        </p:txBody>
      </p:sp>
      <p:sp>
        <p:nvSpPr>
          <p:cNvPr id="4" name="TextBox 3"/>
          <p:cNvSpPr txBox="1"/>
          <p:nvPr/>
        </p:nvSpPr>
        <p:spPr>
          <a:xfrm>
            <a:off x="1106724" y="1653624"/>
            <a:ext cx="7358114" cy="3539430"/>
          </a:xfrm>
          <a:prstGeom prst="rect">
            <a:avLst/>
          </a:prstGeom>
          <a:noFill/>
        </p:spPr>
        <p:txBody>
          <a:bodyPr wrap="square" rtlCol="0">
            <a:spAutoFit/>
          </a:bodyPr>
          <a:lstStyle/>
          <a:p>
            <a:pPr>
              <a:buFont typeface="Wingdings" pitchFamily="2" charset="2"/>
              <a:buChar char="l"/>
            </a:pPr>
            <a:r>
              <a:rPr lang="en-US" sz="2800" dirty="0"/>
              <a:t>2006: </a:t>
            </a:r>
            <a:r>
              <a:rPr lang="en-US" sz="2800" dirty="0" err="1"/>
              <a:t>BigTable</a:t>
            </a:r>
            <a:r>
              <a:rPr lang="en-US" sz="2800" dirty="0"/>
              <a:t> paper published by Google.</a:t>
            </a:r>
          </a:p>
          <a:p>
            <a:pPr>
              <a:buFont typeface="Wingdings" pitchFamily="2" charset="2"/>
              <a:buChar char="l"/>
            </a:pPr>
            <a:endParaRPr lang="en-US" sz="2800" dirty="0"/>
          </a:p>
          <a:p>
            <a:pPr>
              <a:buFont typeface="Wingdings" pitchFamily="2" charset="2"/>
              <a:buChar char="l"/>
            </a:pPr>
            <a:r>
              <a:rPr lang="en-US" sz="2800" dirty="0"/>
              <a:t>2006 (end of year): </a:t>
            </a:r>
            <a:r>
              <a:rPr lang="en-US" sz="2800" dirty="0" err="1"/>
              <a:t>HBase</a:t>
            </a:r>
            <a:r>
              <a:rPr lang="en-US" sz="2800" dirty="0"/>
              <a:t> development starts.</a:t>
            </a:r>
          </a:p>
          <a:p>
            <a:pPr>
              <a:buFont typeface="Wingdings" pitchFamily="2" charset="2"/>
              <a:buChar char="l"/>
            </a:pPr>
            <a:endParaRPr lang="en-US" sz="2800" dirty="0"/>
          </a:p>
          <a:p>
            <a:pPr>
              <a:buFont typeface="Wingdings" pitchFamily="2" charset="2"/>
              <a:buChar char="l"/>
            </a:pPr>
            <a:r>
              <a:rPr lang="en-US" sz="2800" dirty="0"/>
              <a:t>2008: </a:t>
            </a:r>
            <a:r>
              <a:rPr lang="en-US" sz="2800" dirty="0" err="1"/>
              <a:t>HBase</a:t>
            </a:r>
            <a:r>
              <a:rPr lang="en-US" sz="2800" dirty="0"/>
              <a:t> becomes </a:t>
            </a:r>
            <a:r>
              <a:rPr lang="en-US" sz="2800" dirty="0" err="1"/>
              <a:t>Hadoop</a:t>
            </a:r>
            <a:r>
              <a:rPr lang="en-US" sz="2800" dirty="0"/>
              <a:t> sub-project.</a:t>
            </a:r>
          </a:p>
          <a:p>
            <a:pPr>
              <a:buFont typeface="Wingdings" pitchFamily="2" charset="2"/>
              <a:buChar char="l"/>
            </a:pPr>
            <a:endParaRPr lang="en-US" sz="2800" dirty="0"/>
          </a:p>
          <a:p>
            <a:pPr>
              <a:buFont typeface="Wingdings" pitchFamily="2" charset="2"/>
              <a:buChar char="l"/>
            </a:pPr>
            <a:r>
              <a:rPr lang="en-US" sz="2800" dirty="0"/>
              <a:t>2010: </a:t>
            </a:r>
            <a:r>
              <a:rPr lang="en-US" sz="2800" dirty="0" err="1"/>
              <a:t>HBase</a:t>
            </a:r>
            <a:r>
              <a:rPr lang="en-US" sz="2800" dirty="0"/>
              <a:t> becomes Apache top-level project.</a:t>
            </a:r>
          </a:p>
          <a:p>
            <a:pPr>
              <a:buFont typeface="Wingdings" pitchFamily="2" charset="2"/>
              <a:buChar char="l"/>
            </a:pPr>
            <a:endParaRPr lang="zh-CN" altLang="en-US" sz="2800" dirty="0"/>
          </a:p>
        </p:txBody>
      </p:sp>
    </p:spTree>
    <p:extLst>
      <p:ext uri="{BB962C8B-B14F-4D97-AF65-F5344CB8AC3E}">
        <p14:creationId xmlns:p14="http://schemas.microsoft.com/office/powerpoint/2010/main" val="31911532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简介</a:t>
            </a:r>
            <a:endParaRPr lang="zh-CN" altLang="en-US"/>
          </a:p>
        </p:txBody>
      </p:sp>
      <p:sp>
        <p:nvSpPr>
          <p:cNvPr id="3" name="内容占位符 2"/>
          <p:cNvSpPr>
            <a:spLocks noGrp="1"/>
          </p:cNvSpPr>
          <p:nvPr>
            <p:ph idx="1"/>
          </p:nvPr>
        </p:nvSpPr>
        <p:spPr/>
        <p:txBody>
          <a:bodyPr/>
          <a:lstStyle/>
          <a:p>
            <a:pPr>
              <a:buFont typeface="Wingdings" pitchFamily="2" charset="2"/>
              <a:buChar char="ü"/>
            </a:pPr>
            <a:r>
              <a:rPr lang="en-US" altLang="zh-CN" sz="1800"/>
              <a:t> hbase</a:t>
            </a:r>
            <a:r>
              <a:rPr lang="zh-CN" altLang="en-US" sz="1800"/>
              <a:t>是</a:t>
            </a:r>
            <a:r>
              <a:rPr lang="en-US" altLang="zh-CN" sz="1800"/>
              <a:t>bigtable</a:t>
            </a:r>
            <a:r>
              <a:rPr lang="zh-CN" altLang="en-US" sz="1800"/>
              <a:t>的开源山寨版本。是建立的</a:t>
            </a:r>
            <a:r>
              <a:rPr lang="en-US" altLang="zh-CN" sz="1800"/>
              <a:t>hdfs</a:t>
            </a:r>
            <a:r>
              <a:rPr lang="zh-CN" altLang="en-US" sz="1800"/>
              <a:t>之上，提供高可靠性、高性能、列存储、可伸缩、实时读写的数据库系统。</a:t>
            </a:r>
            <a:endParaRPr lang="en-US" altLang="zh-CN" sz="1800"/>
          </a:p>
          <a:p>
            <a:pPr>
              <a:buFont typeface="Wingdings" pitchFamily="2" charset="2"/>
              <a:buChar char="ü"/>
            </a:pPr>
            <a:endParaRPr lang="zh-CN" altLang="en-US" sz="1800"/>
          </a:p>
          <a:p>
            <a:pPr>
              <a:buFont typeface="Wingdings" pitchFamily="2" charset="2"/>
              <a:buChar char="ü"/>
            </a:pPr>
            <a:r>
              <a:rPr lang="zh-CN" altLang="en-US" sz="1800"/>
              <a:t> 它介于</a:t>
            </a:r>
            <a:r>
              <a:rPr lang="en-US" altLang="zh-CN" sz="1800"/>
              <a:t>nosql</a:t>
            </a:r>
            <a:r>
              <a:rPr lang="zh-CN" altLang="en-US" sz="1800"/>
              <a:t>和</a:t>
            </a:r>
            <a:r>
              <a:rPr lang="en-US" altLang="zh-CN" sz="1800"/>
              <a:t>RDBMS</a:t>
            </a:r>
            <a:r>
              <a:rPr lang="zh-CN" altLang="en-US" sz="1800"/>
              <a:t>之间，仅能通过主键</a:t>
            </a:r>
            <a:r>
              <a:rPr lang="en-US" altLang="zh-CN" sz="1800"/>
              <a:t>(row key)</a:t>
            </a:r>
            <a:r>
              <a:rPr lang="zh-CN" altLang="en-US" sz="1800"/>
              <a:t>和主键的</a:t>
            </a:r>
            <a:r>
              <a:rPr lang="en-US" altLang="zh-CN" sz="1800"/>
              <a:t>range</a:t>
            </a:r>
            <a:r>
              <a:rPr lang="zh-CN" altLang="en-US" sz="1800"/>
              <a:t>来检索数据，仅支持单行事务</a:t>
            </a:r>
            <a:r>
              <a:rPr lang="en-US" altLang="zh-CN" sz="1800"/>
              <a:t>(</a:t>
            </a:r>
            <a:r>
              <a:rPr lang="zh-CN" altLang="en-US" sz="1800"/>
              <a:t>可通过</a:t>
            </a:r>
            <a:r>
              <a:rPr lang="en-US" altLang="zh-CN" sz="1800"/>
              <a:t>hive</a:t>
            </a:r>
            <a:r>
              <a:rPr lang="zh-CN" altLang="en-US" sz="1800"/>
              <a:t>支持来实现多表</a:t>
            </a:r>
            <a:r>
              <a:rPr lang="en-US" altLang="zh-CN" sz="1800"/>
              <a:t>join</a:t>
            </a:r>
            <a:r>
              <a:rPr lang="zh-CN" altLang="en-US" sz="1800"/>
              <a:t>等复杂操作</a:t>
            </a:r>
            <a:r>
              <a:rPr lang="en-US" altLang="zh-CN" sz="1800"/>
              <a:t>)</a:t>
            </a:r>
            <a:r>
              <a:rPr lang="zh-CN" altLang="en-US" sz="1800"/>
              <a:t>。主要用来存储非结构化和半结构化的松散数据。</a:t>
            </a:r>
            <a:endParaRPr lang="en-US" altLang="zh-CN" sz="1800"/>
          </a:p>
          <a:p>
            <a:pPr>
              <a:buFont typeface="Wingdings" pitchFamily="2" charset="2"/>
              <a:buChar char="ü"/>
            </a:pPr>
            <a:endParaRPr lang="zh-CN" altLang="en-US" sz="1800"/>
          </a:p>
          <a:p>
            <a:pPr>
              <a:buFont typeface="Wingdings" pitchFamily="2" charset="2"/>
              <a:buChar char="ü"/>
            </a:pPr>
            <a:r>
              <a:rPr lang="zh-CN" altLang="en-US" sz="1800"/>
              <a:t> 与</a:t>
            </a:r>
            <a:r>
              <a:rPr lang="en-US" altLang="zh-CN" sz="1800"/>
              <a:t>hadoop</a:t>
            </a:r>
            <a:r>
              <a:rPr lang="zh-CN" altLang="en-US" sz="1800"/>
              <a:t>一样，</a:t>
            </a:r>
            <a:r>
              <a:rPr lang="en-US" altLang="zh-CN" sz="1800"/>
              <a:t>Hbase</a:t>
            </a:r>
            <a:r>
              <a:rPr lang="zh-CN" altLang="en-US" sz="1800"/>
              <a:t>目标主要依靠横向扩展，通过不断增加廉价的商用服务器，来增加计算和存储能力。</a:t>
            </a:r>
          </a:p>
          <a:p>
            <a:endParaRPr lang="zh-CN" altLang="en-US"/>
          </a:p>
        </p:txBody>
      </p:sp>
    </p:spTree>
    <p:extLst>
      <p:ext uri="{BB962C8B-B14F-4D97-AF65-F5344CB8AC3E}">
        <p14:creationId xmlns:p14="http://schemas.microsoft.com/office/powerpoint/2010/main" val="337319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8923" y="274050"/>
            <a:ext cx="8229600" cy="796908"/>
          </a:xfrm>
        </p:spPr>
        <p:txBody>
          <a:bodyPr>
            <a:normAutofit/>
          </a:bodyPr>
          <a:lstStyle/>
          <a:p>
            <a:pPr algn="l"/>
            <a:r>
              <a:rPr lang="zh-CN" altLang="en-US" sz="3200" dirty="0"/>
              <a:t>大数据平台架构</a:t>
            </a:r>
          </a:p>
        </p:txBody>
      </p:sp>
      <p:sp>
        <p:nvSpPr>
          <p:cNvPr id="4" name="矩形 3"/>
          <p:cNvSpPr/>
          <p:nvPr/>
        </p:nvSpPr>
        <p:spPr>
          <a:xfrm>
            <a:off x="2738414" y="6007915"/>
            <a:ext cx="7786742" cy="5572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基础设施</a:t>
            </a:r>
            <a:r>
              <a:rPr lang="en-US" altLang="zh-CN" dirty="0"/>
              <a:t>(</a:t>
            </a:r>
            <a:r>
              <a:rPr lang="zh-CN" altLang="en-US" dirty="0"/>
              <a:t>网络、服务器、存储等</a:t>
            </a:r>
            <a:r>
              <a:rPr lang="en-US" altLang="zh-CN" dirty="0"/>
              <a:t>)</a:t>
            </a:r>
            <a:endParaRPr lang="zh-CN" altLang="en-US" dirty="0"/>
          </a:p>
        </p:txBody>
      </p:sp>
      <p:sp>
        <p:nvSpPr>
          <p:cNvPr id="5" name="矩形 4"/>
          <p:cNvSpPr/>
          <p:nvPr/>
        </p:nvSpPr>
        <p:spPr>
          <a:xfrm>
            <a:off x="3504971" y="5507602"/>
            <a:ext cx="6143668" cy="3571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分布式文件系统</a:t>
            </a:r>
            <a:r>
              <a:rPr lang="en-US" altLang="zh-CN" dirty="0"/>
              <a:t>(HDFS)</a:t>
            </a:r>
            <a:endParaRPr lang="zh-CN" altLang="en-US" dirty="0"/>
          </a:p>
        </p:txBody>
      </p:sp>
      <p:sp>
        <p:nvSpPr>
          <p:cNvPr id="6" name="矩形 5"/>
          <p:cNvSpPr/>
          <p:nvPr/>
        </p:nvSpPr>
        <p:spPr>
          <a:xfrm>
            <a:off x="3504971" y="4872022"/>
            <a:ext cx="6143668" cy="4286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分布式内存文件系统</a:t>
            </a:r>
            <a:r>
              <a:rPr lang="en-US" altLang="zh-CN" dirty="0"/>
              <a:t>(</a:t>
            </a:r>
            <a:r>
              <a:rPr lang="en-US" altLang="zh-CN" dirty="0" err="1"/>
              <a:t>Alluxio</a:t>
            </a:r>
            <a:r>
              <a:rPr lang="en-US" altLang="zh-CN" dirty="0"/>
              <a:t>)</a:t>
            </a:r>
            <a:endParaRPr lang="zh-CN" altLang="en-US" dirty="0"/>
          </a:p>
        </p:txBody>
      </p:sp>
      <p:sp>
        <p:nvSpPr>
          <p:cNvPr id="7" name="矩形 6"/>
          <p:cNvSpPr/>
          <p:nvPr/>
        </p:nvSpPr>
        <p:spPr>
          <a:xfrm>
            <a:off x="3524232" y="3357562"/>
            <a:ext cx="1428760"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分布式批处理</a:t>
            </a:r>
            <a:r>
              <a:rPr lang="en-US" altLang="zh-CN" sz="1400" dirty="0"/>
              <a:t>(</a:t>
            </a:r>
            <a:r>
              <a:rPr lang="en-US" altLang="zh-CN" sz="1400" dirty="0" err="1"/>
              <a:t>MapReduce</a:t>
            </a:r>
            <a:r>
              <a:rPr lang="zh-CN" altLang="en-US" sz="1400" dirty="0"/>
              <a:t>、</a:t>
            </a:r>
            <a:r>
              <a:rPr lang="en-US" altLang="zh-CN" sz="1400" dirty="0"/>
              <a:t>spark)</a:t>
            </a:r>
            <a:endParaRPr lang="zh-CN" altLang="en-US" sz="1400" dirty="0"/>
          </a:p>
        </p:txBody>
      </p:sp>
      <p:sp>
        <p:nvSpPr>
          <p:cNvPr id="8" name="矩形 7"/>
          <p:cNvSpPr/>
          <p:nvPr/>
        </p:nvSpPr>
        <p:spPr>
          <a:xfrm>
            <a:off x="5167306" y="3357562"/>
            <a:ext cx="157163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分布式实时处理</a:t>
            </a:r>
            <a:r>
              <a:rPr lang="en-US" altLang="zh-CN" sz="1400" dirty="0"/>
              <a:t>(</a:t>
            </a:r>
            <a:r>
              <a:rPr lang="en-US" altLang="zh-CN" sz="1400" dirty="0" err="1"/>
              <a:t>sparkStreaming</a:t>
            </a:r>
            <a:r>
              <a:rPr lang="en-US" altLang="zh-CN" sz="1400" dirty="0"/>
              <a:t>)</a:t>
            </a:r>
            <a:endParaRPr lang="zh-CN" altLang="en-US" sz="1400" dirty="0"/>
          </a:p>
        </p:txBody>
      </p:sp>
      <p:sp>
        <p:nvSpPr>
          <p:cNvPr id="9" name="矩形 8"/>
          <p:cNvSpPr/>
          <p:nvPr/>
        </p:nvSpPr>
        <p:spPr>
          <a:xfrm>
            <a:off x="3504971" y="4257668"/>
            <a:ext cx="6143668" cy="4286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分布式数据库</a:t>
            </a:r>
            <a:r>
              <a:rPr lang="en-US" altLang="zh-CN" dirty="0"/>
              <a:t>(</a:t>
            </a:r>
            <a:r>
              <a:rPr lang="en-US" altLang="zh-CN" dirty="0" err="1"/>
              <a:t>hbase</a:t>
            </a:r>
            <a:r>
              <a:rPr lang="en-US" altLang="zh-CN" dirty="0"/>
              <a:t>)</a:t>
            </a:r>
            <a:endParaRPr lang="zh-CN" altLang="en-US" dirty="0"/>
          </a:p>
        </p:txBody>
      </p:sp>
      <p:sp>
        <p:nvSpPr>
          <p:cNvPr id="10" name="矩形 9"/>
          <p:cNvSpPr/>
          <p:nvPr/>
        </p:nvSpPr>
        <p:spPr>
          <a:xfrm>
            <a:off x="6810380" y="3357562"/>
            <a:ext cx="1357322" cy="7143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600" dirty="0"/>
              <a:t>搜索引擎</a:t>
            </a:r>
            <a:r>
              <a:rPr lang="en-US" altLang="zh-CN" sz="1600" dirty="0"/>
              <a:t>(</a:t>
            </a:r>
            <a:r>
              <a:rPr lang="en-US" altLang="zh-CN" sz="1600" dirty="0" err="1"/>
              <a:t>solr</a:t>
            </a:r>
            <a:r>
              <a:rPr lang="en-US" altLang="zh-CN" sz="1600" dirty="0"/>
              <a:t>)</a:t>
            </a:r>
            <a:endParaRPr lang="zh-CN" altLang="en-US" sz="1600" dirty="0"/>
          </a:p>
        </p:txBody>
      </p:sp>
      <p:sp>
        <p:nvSpPr>
          <p:cNvPr id="11" name="矩形 10"/>
          <p:cNvSpPr/>
          <p:nvPr/>
        </p:nvSpPr>
        <p:spPr>
          <a:xfrm>
            <a:off x="2738414" y="3143248"/>
            <a:ext cx="642942" cy="2721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分布式协调服务</a:t>
            </a:r>
            <a:r>
              <a:rPr lang="en-US" altLang="zh-CN" dirty="0"/>
              <a:t>(</a:t>
            </a:r>
            <a:r>
              <a:rPr lang="en-US" altLang="zh-CN" sz="1200" dirty="0"/>
              <a:t>zookeeper</a:t>
            </a:r>
            <a:r>
              <a:rPr lang="en-US" altLang="zh-CN" dirty="0"/>
              <a:t>)</a:t>
            </a:r>
            <a:endParaRPr lang="zh-CN" altLang="en-US" dirty="0"/>
          </a:p>
        </p:txBody>
      </p:sp>
      <p:sp>
        <p:nvSpPr>
          <p:cNvPr id="12" name="矩形 11"/>
          <p:cNvSpPr/>
          <p:nvPr/>
        </p:nvSpPr>
        <p:spPr>
          <a:xfrm>
            <a:off x="9775025" y="3214686"/>
            <a:ext cx="714380" cy="2650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资源调度</a:t>
            </a:r>
            <a:r>
              <a:rPr lang="en-US" altLang="zh-CN" dirty="0"/>
              <a:t>(yarn)</a:t>
            </a:r>
            <a:endParaRPr lang="zh-CN" altLang="en-US" dirty="0"/>
          </a:p>
        </p:txBody>
      </p:sp>
      <p:sp>
        <p:nvSpPr>
          <p:cNvPr id="13" name="矩形 12"/>
          <p:cNvSpPr/>
          <p:nvPr/>
        </p:nvSpPr>
        <p:spPr>
          <a:xfrm>
            <a:off x="2738414" y="1571612"/>
            <a:ext cx="7715304" cy="7143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大数据业务：公安、交通、视图库等</a:t>
            </a:r>
          </a:p>
        </p:txBody>
      </p:sp>
      <p:sp>
        <p:nvSpPr>
          <p:cNvPr id="14" name="矩形 13"/>
          <p:cNvSpPr/>
          <p:nvPr/>
        </p:nvSpPr>
        <p:spPr>
          <a:xfrm>
            <a:off x="2738414" y="2357430"/>
            <a:ext cx="771530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数据访问层：</a:t>
            </a:r>
            <a:r>
              <a:rPr lang="en-US" altLang="zh-CN" dirty="0"/>
              <a:t>thrift</a:t>
            </a:r>
            <a:r>
              <a:rPr lang="zh-CN" altLang="en-US" dirty="0"/>
              <a:t>、</a:t>
            </a:r>
            <a:r>
              <a:rPr lang="en-US" altLang="zh-CN" dirty="0"/>
              <a:t>rest</a:t>
            </a:r>
            <a:r>
              <a:rPr lang="zh-CN" altLang="en-US" dirty="0"/>
              <a:t>、</a:t>
            </a:r>
            <a:r>
              <a:rPr lang="en-US" altLang="zh-CN" dirty="0" err="1"/>
              <a:t>sql</a:t>
            </a:r>
            <a:r>
              <a:rPr lang="zh-CN" altLang="en-US" dirty="0"/>
              <a:t>、</a:t>
            </a:r>
            <a:r>
              <a:rPr lang="en-US" altLang="zh-CN" dirty="0" err="1"/>
              <a:t>redis</a:t>
            </a:r>
            <a:endParaRPr lang="zh-CN" altLang="en-US" dirty="0"/>
          </a:p>
        </p:txBody>
      </p:sp>
      <p:sp>
        <p:nvSpPr>
          <p:cNvPr id="15" name="矩形 14"/>
          <p:cNvSpPr/>
          <p:nvPr/>
        </p:nvSpPr>
        <p:spPr>
          <a:xfrm>
            <a:off x="1524000" y="1214422"/>
            <a:ext cx="9144000" cy="5643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738282" y="1571612"/>
            <a:ext cx="714380"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分析层</a:t>
            </a:r>
          </a:p>
        </p:txBody>
      </p:sp>
      <p:sp>
        <p:nvSpPr>
          <p:cNvPr id="17" name="矩形 16"/>
          <p:cNvSpPr/>
          <p:nvPr/>
        </p:nvSpPr>
        <p:spPr>
          <a:xfrm>
            <a:off x="1738282" y="2428868"/>
            <a:ext cx="714380"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访问层</a:t>
            </a:r>
          </a:p>
        </p:txBody>
      </p:sp>
      <p:sp>
        <p:nvSpPr>
          <p:cNvPr id="18" name="矩形 17"/>
          <p:cNvSpPr/>
          <p:nvPr/>
        </p:nvSpPr>
        <p:spPr>
          <a:xfrm>
            <a:off x="1774017" y="3358738"/>
            <a:ext cx="714380" cy="7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计算层</a:t>
            </a:r>
          </a:p>
        </p:txBody>
      </p:sp>
      <p:sp>
        <p:nvSpPr>
          <p:cNvPr id="19" name="矩形 18"/>
          <p:cNvSpPr/>
          <p:nvPr/>
        </p:nvSpPr>
        <p:spPr>
          <a:xfrm>
            <a:off x="1774017" y="4257668"/>
            <a:ext cx="714380" cy="160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存储层</a:t>
            </a:r>
          </a:p>
        </p:txBody>
      </p:sp>
      <p:sp>
        <p:nvSpPr>
          <p:cNvPr id="20" name="内容占位符 19"/>
          <p:cNvSpPr>
            <a:spLocks noGrp="1"/>
          </p:cNvSpPr>
          <p:nvPr>
            <p:ph idx="1"/>
          </p:nvPr>
        </p:nvSpPr>
        <p:spPr>
          <a:xfrm>
            <a:off x="8310578" y="3357562"/>
            <a:ext cx="1285884" cy="7572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noAutofit/>
          </a:bodyPr>
          <a:lstStyle/>
          <a:p>
            <a:pPr algn="ctr">
              <a:buNone/>
            </a:pPr>
            <a:r>
              <a:rPr lang="zh-CN" altLang="en-US" sz="1400" dirty="0" smtClean="0"/>
              <a:t>深度学习</a:t>
            </a:r>
            <a:r>
              <a:rPr lang="en-US" altLang="zh-CN" sz="1400" dirty="0" err="1" smtClean="0"/>
              <a:t>tensorflow</a:t>
            </a:r>
            <a:r>
              <a:rPr lang="en-US" altLang="zh-CN" sz="1400" dirty="0" smtClean="0"/>
              <a:t>)</a:t>
            </a:r>
            <a:endParaRPr lang="zh-CN" altLang="en-US" sz="1400" dirty="0"/>
          </a:p>
        </p:txBody>
      </p:sp>
    </p:spTree>
    <p:extLst>
      <p:ext uri="{BB962C8B-B14F-4D97-AF65-F5344CB8AC3E}">
        <p14:creationId xmlns:p14="http://schemas.microsoft.com/office/powerpoint/2010/main" val="41118084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HBASE</a:t>
            </a:r>
            <a:r>
              <a:rPr lang="zh-CN" altLang="en-US" smtClean="0"/>
              <a:t>中表的特点</a:t>
            </a:r>
            <a:endParaRPr lang="zh-CN" altLang="en-US"/>
          </a:p>
        </p:txBody>
      </p:sp>
      <p:sp>
        <p:nvSpPr>
          <p:cNvPr id="3" name="内容占位符 2"/>
          <p:cNvSpPr>
            <a:spLocks noGrp="1"/>
          </p:cNvSpPr>
          <p:nvPr>
            <p:ph idx="1"/>
          </p:nvPr>
        </p:nvSpPr>
        <p:spPr/>
        <p:txBody>
          <a:bodyPr/>
          <a:lstStyle/>
          <a:p>
            <a:pPr>
              <a:buFont typeface="Wingdings" pitchFamily="2" charset="2"/>
              <a:buChar char="Ø"/>
            </a:pPr>
            <a:r>
              <a:rPr lang="zh-CN" altLang="en-US" sz="1800"/>
              <a:t>大：一个表可以有上亿行，上百万列</a:t>
            </a:r>
            <a:endParaRPr lang="en-US" altLang="zh-CN" sz="1800"/>
          </a:p>
          <a:p>
            <a:pPr>
              <a:buFont typeface="Wingdings" pitchFamily="2" charset="2"/>
              <a:buChar char="Ø"/>
            </a:pPr>
            <a:endParaRPr lang="zh-CN" altLang="en-US" sz="1800"/>
          </a:p>
          <a:p>
            <a:pPr>
              <a:buFont typeface="Wingdings" pitchFamily="2" charset="2"/>
              <a:buChar char="Ø"/>
            </a:pPr>
            <a:r>
              <a:rPr lang="zh-CN" altLang="en-US" sz="1800"/>
              <a:t>面向列：面向列</a:t>
            </a:r>
            <a:r>
              <a:rPr lang="en-US" altLang="zh-CN" sz="1800"/>
              <a:t>(</a:t>
            </a:r>
            <a:r>
              <a:rPr lang="zh-CN" altLang="en-US" sz="1800"/>
              <a:t>族</a:t>
            </a:r>
            <a:r>
              <a:rPr lang="en-US" altLang="zh-CN" sz="1800"/>
              <a:t>)</a:t>
            </a:r>
            <a:r>
              <a:rPr lang="zh-CN" altLang="en-US" sz="1800"/>
              <a:t>的存储和权限控制，列</a:t>
            </a:r>
            <a:r>
              <a:rPr lang="en-US" altLang="zh-CN" sz="1800"/>
              <a:t>(</a:t>
            </a:r>
            <a:r>
              <a:rPr lang="zh-CN" altLang="en-US" sz="1800"/>
              <a:t>族</a:t>
            </a:r>
            <a:r>
              <a:rPr lang="en-US" altLang="zh-CN" sz="1800"/>
              <a:t>)</a:t>
            </a:r>
            <a:r>
              <a:rPr lang="zh-CN" altLang="en-US" sz="1800"/>
              <a:t>独立检索。</a:t>
            </a:r>
            <a:endParaRPr lang="en-US" altLang="zh-CN" sz="1800"/>
          </a:p>
          <a:p>
            <a:pPr>
              <a:buFont typeface="Wingdings" pitchFamily="2" charset="2"/>
              <a:buChar char="Ø"/>
            </a:pPr>
            <a:endParaRPr lang="zh-CN" altLang="en-US" sz="1800"/>
          </a:p>
          <a:p>
            <a:pPr>
              <a:buFont typeface="Wingdings" pitchFamily="2" charset="2"/>
              <a:buChar char="Ø"/>
            </a:pPr>
            <a:r>
              <a:rPr lang="zh-CN" altLang="en-US" sz="1800"/>
              <a:t>稀疏</a:t>
            </a:r>
            <a:r>
              <a:rPr lang="en-US" altLang="zh-CN" sz="1800"/>
              <a:t>:</a:t>
            </a:r>
            <a:r>
              <a:rPr lang="zh-CN" altLang="en-US" sz="1800"/>
              <a:t>对于为空</a:t>
            </a:r>
            <a:r>
              <a:rPr lang="en-US" altLang="zh-CN" sz="1800"/>
              <a:t>(null)</a:t>
            </a:r>
            <a:r>
              <a:rPr lang="zh-CN" altLang="en-US" sz="1800"/>
              <a:t>的列，并不占用存储空间，因此，表可以设计的非常稀疏。</a:t>
            </a:r>
          </a:p>
          <a:p>
            <a:endParaRPr lang="zh-CN" altLang="en-US"/>
          </a:p>
        </p:txBody>
      </p:sp>
    </p:spTree>
    <p:extLst>
      <p:ext uri="{BB962C8B-B14F-4D97-AF65-F5344CB8AC3E}">
        <p14:creationId xmlns:p14="http://schemas.microsoft.com/office/powerpoint/2010/main" val="35934394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Hbase</a:t>
            </a:r>
            <a:r>
              <a:rPr lang="zh-CN" altLang="en-US" smtClean="0"/>
              <a:t>在</a:t>
            </a:r>
            <a:r>
              <a:rPr lang="en-US" altLang="zh-CN" smtClean="0"/>
              <a:t>Hadoop Ecosystem</a:t>
            </a:r>
            <a:r>
              <a:rPr lang="zh-CN" altLang="en-US" smtClean="0"/>
              <a:t>中的位置</a:t>
            </a:r>
          </a:p>
        </p:txBody>
      </p:sp>
      <p:pic>
        <p:nvPicPr>
          <p:cNvPr id="1026" name="Picture 2" descr="http://www.tbdata.org/wp-content/uploads/2011/01/Image.png"/>
          <p:cNvPicPr>
            <a:picLocks noChangeAspect="1" noChangeArrowheads="1"/>
          </p:cNvPicPr>
          <p:nvPr/>
        </p:nvPicPr>
        <p:blipFill>
          <a:blip r:embed="rId3"/>
          <a:srcRect/>
          <a:stretch>
            <a:fillRect/>
          </a:stretch>
        </p:blipFill>
        <p:spPr bwMode="auto">
          <a:xfrm>
            <a:off x="2452662" y="928671"/>
            <a:ext cx="7143800" cy="5108415"/>
          </a:xfrm>
          <a:prstGeom prst="rect">
            <a:avLst/>
          </a:prstGeom>
          <a:noFill/>
        </p:spPr>
      </p:pic>
    </p:spTree>
    <p:extLst>
      <p:ext uri="{BB962C8B-B14F-4D97-AF65-F5344CB8AC3E}">
        <p14:creationId xmlns:p14="http://schemas.microsoft.com/office/powerpoint/2010/main" val="8198234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系统架构</a:t>
            </a:r>
            <a:br>
              <a:rPr lang="zh-CN" altLang="en-US" smtClean="0"/>
            </a:br>
            <a:endParaRPr lang="zh-CN" altLang="en-US"/>
          </a:p>
        </p:txBody>
      </p:sp>
      <p:pic>
        <p:nvPicPr>
          <p:cNvPr id="38914" name="Picture 2" descr="http://www.tbdata.org/wp-content/uploads/2011/01/Image_7_.png"/>
          <p:cNvPicPr>
            <a:picLocks noChangeAspect="1" noChangeArrowheads="1"/>
          </p:cNvPicPr>
          <p:nvPr/>
        </p:nvPicPr>
        <p:blipFill>
          <a:blip r:embed="rId3"/>
          <a:srcRect/>
          <a:stretch>
            <a:fillRect/>
          </a:stretch>
        </p:blipFill>
        <p:spPr bwMode="auto">
          <a:xfrm>
            <a:off x="2881290" y="1071546"/>
            <a:ext cx="6357982" cy="4429156"/>
          </a:xfrm>
          <a:prstGeom prst="rect">
            <a:avLst/>
          </a:prstGeom>
          <a:noFill/>
        </p:spPr>
      </p:pic>
    </p:spTree>
    <p:extLst>
      <p:ext uri="{BB962C8B-B14F-4D97-AF65-F5344CB8AC3E}">
        <p14:creationId xmlns:p14="http://schemas.microsoft.com/office/powerpoint/2010/main" val="40837798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存储逻辑视图</a:t>
            </a:r>
            <a:br>
              <a:rPr lang="zh-CN" altLang="en-US" smtClean="0"/>
            </a:br>
            <a:endParaRPr lang="zh-CN" altLang="en-US"/>
          </a:p>
        </p:txBody>
      </p:sp>
      <p:graphicFrame>
        <p:nvGraphicFramePr>
          <p:cNvPr id="7" name="表格 6"/>
          <p:cNvGraphicFramePr>
            <a:graphicFrameLocks noGrp="1"/>
          </p:cNvGraphicFramePr>
          <p:nvPr/>
        </p:nvGraphicFramePr>
        <p:xfrm>
          <a:off x="2024034" y="1071547"/>
          <a:ext cx="8215370" cy="4714907"/>
        </p:xfrm>
        <a:graphic>
          <a:graphicData uri="http://schemas.openxmlformats.org/drawingml/2006/table">
            <a:tbl>
              <a:tblPr/>
              <a:tblGrid>
                <a:gridCol w="956099"/>
                <a:gridCol w="1788260"/>
                <a:gridCol w="1664321"/>
                <a:gridCol w="1080037"/>
                <a:gridCol w="956099"/>
                <a:gridCol w="1026921"/>
                <a:gridCol w="743633"/>
              </a:tblGrid>
              <a:tr h="881086">
                <a:tc gridSpan="7">
                  <a:txBody>
                    <a:bodyPr/>
                    <a:lstStyle/>
                    <a:p>
                      <a:pPr algn="l" fontAlgn="ctr"/>
                      <a:r>
                        <a:rPr lang="en-US" sz="1600" b="0" i="0" u="none" strike="noStrike">
                          <a:solidFill>
                            <a:srgbClr val="000000"/>
                          </a:solidFill>
                          <a:latin typeface="Tahoma"/>
                        </a:rPr>
                        <a:t>HBase</a:t>
                      </a:r>
                      <a:r>
                        <a:rPr lang="zh-CN" altLang="en-US" sz="1600" b="0" i="0" u="none" strike="noStrike">
                          <a:solidFill>
                            <a:srgbClr val="000000"/>
                          </a:solidFill>
                          <a:latin typeface="Tahoma"/>
                        </a:rPr>
                        <a:t>以表的形式存储数据。表有行和列组成。列划分为若干个列族</a:t>
                      </a:r>
                      <a:r>
                        <a:rPr lang="en-US" altLang="zh-CN" sz="1600" b="0" i="0" u="none" strike="noStrike">
                          <a:solidFill>
                            <a:srgbClr val="000000"/>
                          </a:solidFill>
                          <a:latin typeface="Tahoma"/>
                        </a:rPr>
                        <a:t>(</a:t>
                      </a:r>
                      <a:r>
                        <a:rPr lang="en-US" sz="1600" b="0" i="0" u="none" strike="noStrike">
                          <a:solidFill>
                            <a:srgbClr val="000000"/>
                          </a:solidFill>
                          <a:latin typeface="Tahoma"/>
                        </a:rPr>
                        <a:t>row family)</a:t>
                      </a:r>
                    </a:p>
                  </a:txBody>
                  <a:tcPr marL="25717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25523">
                <a:tc>
                  <a:txBody>
                    <a:bodyPr/>
                    <a:lstStyle/>
                    <a:p>
                      <a:pPr algn="l" fontAlgn="ctr"/>
                      <a:r>
                        <a:rPr lang="en-US" sz="1600" b="1" i="0" u="none" strike="noStrike">
                          <a:solidFill>
                            <a:srgbClr val="000000"/>
                          </a:solidFill>
                          <a:latin typeface="Tahoma"/>
                        </a:rPr>
                        <a:t>Row 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column-family1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column-family2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1600" b="1" i="0" u="none" strike="noStrike">
                          <a:solidFill>
                            <a:srgbClr val="000000"/>
                          </a:solidFill>
                          <a:latin typeface="Tahoma"/>
                        </a:rPr>
                        <a:t>column-family3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2762">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qualify1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qualify1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qualify1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qualify2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qualify3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27189">
                <a:tc>
                  <a:txBody>
                    <a:bodyPr/>
                    <a:lstStyle/>
                    <a:p>
                      <a:pPr algn="l" fontAlgn="ctr"/>
                      <a:r>
                        <a:rPr lang="en-US" sz="1600" b="1" i="0" u="none" strike="noStrike">
                          <a:solidFill>
                            <a:srgbClr val="000000"/>
                          </a:solidFill>
                          <a:latin typeface="Tahoma"/>
                        </a:rPr>
                        <a:t>key1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t1:abc</a:t>
                      </a:r>
                      <a:br>
                        <a:rPr lang="en-US" sz="1600" b="1" i="0" u="none" strike="noStrike">
                          <a:solidFill>
                            <a:srgbClr val="000000"/>
                          </a:solidFill>
                          <a:latin typeface="Tahoma"/>
                        </a:rPr>
                      </a:br>
                      <a:r>
                        <a:rPr lang="en-US" sz="1600" b="1" i="0" u="none" strike="noStrike">
                          <a:solidFill>
                            <a:srgbClr val="000000"/>
                          </a:solidFill>
                          <a:latin typeface="Tahoma"/>
                        </a:rPr>
                        <a:t>t2:def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t1:hello</a:t>
                      </a:r>
                      <a:br>
                        <a:rPr lang="en-US" sz="1600" b="1" i="0" u="none" strike="noStrike">
                          <a:solidFill>
                            <a:srgbClr val="000000"/>
                          </a:solidFill>
                          <a:latin typeface="Tahoma"/>
                        </a:rPr>
                      </a:br>
                      <a:r>
                        <a:rPr lang="en-US" sz="1600" b="1" i="0" u="none" strike="noStrike">
                          <a:solidFill>
                            <a:srgbClr val="000000"/>
                          </a:solidFill>
                          <a:latin typeface="Tahoma"/>
                        </a:rPr>
                        <a:t>t2:world</a:t>
                      </a:r>
                      <a:br>
                        <a:rPr lang="en-US" sz="1600" b="1" i="0" u="none" strike="noStrike">
                          <a:solidFill>
                            <a:srgbClr val="000000"/>
                          </a:solidFill>
                          <a:latin typeface="Tahoma"/>
                        </a:rPr>
                      </a:br>
                      <a:r>
                        <a:rPr lang="en-US" sz="1600" b="1" i="0" u="none" strike="noStrike">
                          <a:solidFill>
                            <a:srgbClr val="000000"/>
                          </a:solidFill>
                          <a:latin typeface="Tahoma"/>
                        </a:rPr>
                        <a:t>t3:every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27189">
                <a:tc>
                  <a:txBody>
                    <a:bodyPr/>
                    <a:lstStyle/>
                    <a:p>
                      <a:pPr algn="l" fontAlgn="ctr"/>
                      <a:r>
                        <a:rPr lang="en-US" sz="1600" b="1" i="0" u="none" strike="noStrike">
                          <a:solidFill>
                            <a:srgbClr val="000000"/>
                          </a:solidFill>
                          <a:latin typeface="Tahoma"/>
                        </a:rPr>
                        <a:t>key2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t1:abc</a:t>
                      </a:r>
                      <a:br>
                        <a:rPr lang="en-US" sz="1600" b="1" i="0" u="none" strike="noStrike">
                          <a:solidFill>
                            <a:srgbClr val="000000"/>
                          </a:solidFill>
                          <a:latin typeface="Tahoma"/>
                        </a:rPr>
                      </a:br>
                      <a:r>
                        <a:rPr lang="en-US" sz="1600" b="1" i="0" u="none" strike="noStrike">
                          <a:solidFill>
                            <a:srgbClr val="000000"/>
                          </a:solidFill>
                          <a:latin typeface="Tahoma"/>
                        </a:rPr>
                        <a:t>t2:def</a:t>
                      </a:r>
                      <a:br>
                        <a:rPr lang="en-US" sz="1600" b="1" i="0" u="none" strike="noStrike">
                          <a:solidFill>
                            <a:srgbClr val="000000"/>
                          </a:solidFill>
                          <a:latin typeface="Tahoma"/>
                        </a:rPr>
                      </a:br>
                      <a:r>
                        <a:rPr lang="en-US" sz="1600" b="1" i="0" u="none" strike="noStrike">
                          <a:solidFill>
                            <a:srgbClr val="000000"/>
                          </a:solidFill>
                          <a:latin typeface="Tahoma"/>
                        </a:rPr>
                        <a:t>t3:hij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t1:dfads</a:t>
                      </a:r>
                      <a:br>
                        <a:rPr lang="en-US" sz="1600" b="1" i="0" u="none" strike="noStrike">
                          <a:solidFill>
                            <a:srgbClr val="000000"/>
                          </a:solidFill>
                          <a:latin typeface="Tahoma"/>
                        </a:rPr>
                      </a:br>
                      <a:r>
                        <a:rPr lang="en-US" sz="1600" b="1" i="0" u="none" strike="noStrike">
                          <a:solidFill>
                            <a:srgbClr val="000000"/>
                          </a:solidFill>
                          <a:latin typeface="Tahoma"/>
                        </a:rPr>
                        <a:t>t2:abc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t1:def</a:t>
                      </a:r>
                      <a:br>
                        <a:rPr lang="en-US" sz="1600" b="1" i="0" u="none" strike="noStrike">
                          <a:solidFill>
                            <a:srgbClr val="000000"/>
                          </a:solidFill>
                          <a:latin typeface="Tahoma"/>
                        </a:rPr>
                      </a:br>
                      <a:r>
                        <a:rPr lang="en-US" sz="1600" b="1" i="0" u="none" strike="noStrike">
                          <a:solidFill>
                            <a:srgbClr val="000000"/>
                          </a:solidFill>
                          <a:latin typeface="Tahoma"/>
                        </a:rPr>
                        <a:t>t2:abc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691158">
                <a:tc>
                  <a:txBody>
                    <a:bodyPr/>
                    <a:lstStyle/>
                    <a:p>
                      <a:pPr algn="l" fontAlgn="ctr"/>
                      <a:r>
                        <a:rPr lang="en-US" sz="1600" b="1" i="0" u="none" strike="noStrike">
                          <a:solidFill>
                            <a:srgbClr val="000000"/>
                          </a:solidFill>
                          <a:latin typeface="Tahoma"/>
                        </a:rPr>
                        <a:t>key3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t1:abc</a:t>
                      </a:r>
                      <a:br>
                        <a:rPr lang="en-US" sz="1600" b="1" i="0" u="none" strike="noStrike">
                          <a:solidFill>
                            <a:srgbClr val="000000"/>
                          </a:solidFill>
                          <a:latin typeface="Tahoma"/>
                        </a:rPr>
                      </a:br>
                      <a:r>
                        <a:rPr lang="en-US" sz="1600" b="1" i="0" u="none" strike="noStrike">
                          <a:solidFill>
                            <a:srgbClr val="000000"/>
                          </a:solidFill>
                          <a:latin typeface="Tahoma"/>
                        </a:rPr>
                        <a:t>t2:def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600" b="1" i="0" u="none" strike="noStrike">
                          <a:solidFill>
                            <a:srgbClr val="000000"/>
                          </a:solidFill>
                          <a:latin typeface="Tahom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600" b="1" i="0" u="none" strike="noStrike">
                          <a:solidFill>
                            <a:srgbClr val="000000"/>
                          </a:solidFill>
                          <a:latin typeface="Tahoma"/>
                        </a:rPr>
                        <a:t>t1:abc</a:t>
                      </a:r>
                      <a:br>
                        <a:rPr lang="en-US" sz="1600" b="1" i="0" u="none" strike="noStrike">
                          <a:solidFill>
                            <a:srgbClr val="000000"/>
                          </a:solidFill>
                          <a:latin typeface="Tahoma"/>
                        </a:rPr>
                      </a:br>
                      <a:r>
                        <a:rPr lang="en-US" sz="1600" b="1" i="0" u="none" strike="noStrike">
                          <a:solidFill>
                            <a:srgbClr val="000000"/>
                          </a:solidFill>
                          <a:latin typeface="Tahoma"/>
                        </a:rPr>
                        <a:t>t2:def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598930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物理存储视图总览</a:t>
            </a:r>
            <a:endParaRPr lang="zh-CN" altLang="en-US"/>
          </a:p>
        </p:txBody>
      </p:sp>
      <p:pic>
        <p:nvPicPr>
          <p:cNvPr id="40962" name="Picture 2" descr="http://www.tbdata.org/wp-content/uploads/2011/01/Image_8_.png"/>
          <p:cNvPicPr>
            <a:picLocks noChangeAspect="1" noChangeArrowheads="1"/>
          </p:cNvPicPr>
          <p:nvPr/>
        </p:nvPicPr>
        <p:blipFill>
          <a:blip r:embed="rId2"/>
          <a:srcRect/>
          <a:stretch>
            <a:fillRect/>
          </a:stretch>
        </p:blipFill>
        <p:spPr bwMode="auto">
          <a:xfrm>
            <a:off x="2809852" y="857232"/>
            <a:ext cx="6286544" cy="5429288"/>
          </a:xfrm>
          <a:prstGeom prst="rect">
            <a:avLst/>
          </a:prstGeom>
          <a:noFill/>
        </p:spPr>
      </p:pic>
    </p:spTree>
    <p:extLst>
      <p:ext uri="{BB962C8B-B14F-4D97-AF65-F5344CB8AC3E}">
        <p14:creationId xmlns:p14="http://schemas.microsoft.com/office/powerpoint/2010/main" val="20556312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物理存储视图</a:t>
            </a:r>
            <a:br>
              <a:rPr lang="zh-CN" altLang="en-US" smtClean="0"/>
            </a:br>
            <a:endParaRPr lang="zh-CN" altLang="en-US"/>
          </a:p>
        </p:txBody>
      </p:sp>
      <p:sp>
        <p:nvSpPr>
          <p:cNvPr id="3" name="内容占位符 2"/>
          <p:cNvSpPr>
            <a:spLocks noGrp="1"/>
          </p:cNvSpPr>
          <p:nvPr>
            <p:ph idx="1"/>
          </p:nvPr>
        </p:nvSpPr>
        <p:spPr/>
        <p:txBody>
          <a:bodyPr/>
          <a:lstStyle/>
          <a:p>
            <a:pPr>
              <a:buFont typeface="Wingdings" pitchFamily="2" charset="2"/>
              <a:buChar char="u"/>
            </a:pPr>
            <a:r>
              <a:rPr lang="en-US" sz="1600"/>
              <a:t>Table</a:t>
            </a:r>
            <a:r>
              <a:rPr lang="zh-CN" altLang="en-US" sz="1600"/>
              <a:t>中的所有行都按照</a:t>
            </a:r>
            <a:r>
              <a:rPr lang="en-US" sz="1600"/>
              <a:t>row key</a:t>
            </a:r>
            <a:r>
              <a:rPr lang="zh-CN" altLang="en-US" sz="1600"/>
              <a:t>的字典序排列</a:t>
            </a:r>
            <a:endParaRPr lang="en-US" altLang="zh-CN" sz="1600"/>
          </a:p>
          <a:p>
            <a:pPr>
              <a:buFont typeface="Wingdings" pitchFamily="2" charset="2"/>
              <a:buChar char="u"/>
            </a:pPr>
            <a:r>
              <a:rPr lang="en-US" sz="1600"/>
              <a:t>Table </a:t>
            </a:r>
            <a:r>
              <a:rPr lang="zh-CN" altLang="en-US" sz="1600"/>
              <a:t>在行的方向上分割为多个</a:t>
            </a:r>
            <a:r>
              <a:rPr lang="en-US" sz="1600"/>
              <a:t>Hregion</a:t>
            </a:r>
            <a:endParaRPr lang="zh-CN" altLang="en-US" sz="1600"/>
          </a:p>
        </p:txBody>
      </p:sp>
      <p:pic>
        <p:nvPicPr>
          <p:cNvPr id="27650" name="Picture 2" descr="http://www.tbdata.org/wp-content/uploads/2011/01/Image_1_.png"/>
          <p:cNvPicPr>
            <a:picLocks noChangeAspect="1" noChangeArrowheads="1"/>
          </p:cNvPicPr>
          <p:nvPr/>
        </p:nvPicPr>
        <p:blipFill>
          <a:blip r:embed="rId2"/>
          <a:srcRect/>
          <a:stretch>
            <a:fillRect/>
          </a:stretch>
        </p:blipFill>
        <p:spPr bwMode="auto">
          <a:xfrm>
            <a:off x="4238612" y="2214555"/>
            <a:ext cx="2647950" cy="3152775"/>
          </a:xfrm>
          <a:prstGeom prst="rect">
            <a:avLst/>
          </a:prstGeom>
          <a:noFill/>
        </p:spPr>
      </p:pic>
    </p:spTree>
    <p:extLst>
      <p:ext uri="{BB962C8B-B14F-4D97-AF65-F5344CB8AC3E}">
        <p14:creationId xmlns:p14="http://schemas.microsoft.com/office/powerpoint/2010/main" val="41423176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物理存储视图</a:t>
            </a:r>
            <a:endParaRPr lang="zh-CN" altLang="en-US"/>
          </a:p>
        </p:txBody>
      </p:sp>
      <p:sp>
        <p:nvSpPr>
          <p:cNvPr id="3" name="内容占位符 2"/>
          <p:cNvSpPr>
            <a:spLocks noGrp="1"/>
          </p:cNvSpPr>
          <p:nvPr>
            <p:ph idx="1"/>
          </p:nvPr>
        </p:nvSpPr>
        <p:spPr/>
        <p:txBody>
          <a:bodyPr/>
          <a:lstStyle/>
          <a:p>
            <a:pPr>
              <a:buFont typeface="Wingdings" pitchFamily="2" charset="2"/>
              <a:buChar char="u"/>
            </a:pPr>
            <a:r>
              <a:rPr lang="en-US" altLang="zh-CN" sz="1600"/>
              <a:t> region</a:t>
            </a:r>
            <a:r>
              <a:rPr lang="zh-CN" altLang="en-US" sz="1600"/>
              <a:t>按大小分割的，每个表一开始只有一个</a:t>
            </a:r>
            <a:r>
              <a:rPr lang="en-US" altLang="zh-CN" sz="1600"/>
              <a:t>region</a:t>
            </a:r>
            <a:r>
              <a:rPr lang="zh-CN" altLang="en-US" sz="1600"/>
              <a:t>，随着数据不断插入表，</a:t>
            </a:r>
            <a:r>
              <a:rPr lang="en-US" altLang="zh-CN" sz="1600"/>
              <a:t>region</a:t>
            </a:r>
            <a:r>
              <a:rPr lang="zh-CN" altLang="en-US" sz="1600"/>
              <a:t>不断增大，当增大到一个阀值的时候，</a:t>
            </a:r>
            <a:r>
              <a:rPr lang="en-US" altLang="zh-CN" sz="1600"/>
              <a:t>region</a:t>
            </a:r>
            <a:r>
              <a:rPr lang="zh-CN" altLang="en-US" sz="1600"/>
              <a:t>就会等分会两个新的</a:t>
            </a:r>
            <a:r>
              <a:rPr lang="en-US" altLang="zh-CN" sz="1600"/>
              <a:t>region</a:t>
            </a:r>
            <a:r>
              <a:rPr lang="zh-CN" altLang="en-US" sz="1600"/>
              <a:t>。当</a:t>
            </a:r>
            <a:r>
              <a:rPr lang="en-US" altLang="zh-CN" sz="1600"/>
              <a:t>table</a:t>
            </a:r>
            <a:r>
              <a:rPr lang="zh-CN" altLang="en-US" sz="1600"/>
              <a:t>中的行不断增多，就会有越来越多的</a:t>
            </a:r>
            <a:r>
              <a:rPr lang="en-US" altLang="zh-CN" sz="1600"/>
              <a:t>region</a:t>
            </a:r>
          </a:p>
          <a:p>
            <a:endParaRPr lang="zh-CN" altLang="en-US" sz="1600"/>
          </a:p>
        </p:txBody>
      </p:sp>
      <p:pic>
        <p:nvPicPr>
          <p:cNvPr id="33794" name="Picture 2" descr="http://www.tbdata.org/wp-content/uploads/2011/01/Image_2_.png"/>
          <p:cNvPicPr>
            <a:picLocks noChangeAspect="1" noChangeArrowheads="1"/>
          </p:cNvPicPr>
          <p:nvPr/>
        </p:nvPicPr>
        <p:blipFill>
          <a:blip r:embed="rId2"/>
          <a:srcRect/>
          <a:stretch>
            <a:fillRect/>
          </a:stretch>
        </p:blipFill>
        <p:spPr bwMode="auto">
          <a:xfrm>
            <a:off x="3381356" y="2571744"/>
            <a:ext cx="5219700" cy="3286126"/>
          </a:xfrm>
          <a:prstGeom prst="rect">
            <a:avLst/>
          </a:prstGeom>
          <a:noFill/>
        </p:spPr>
      </p:pic>
    </p:spTree>
    <p:extLst>
      <p:ext uri="{BB962C8B-B14F-4D97-AF65-F5344CB8AC3E}">
        <p14:creationId xmlns:p14="http://schemas.microsoft.com/office/powerpoint/2010/main" val="7094321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物理存储视图</a:t>
            </a:r>
            <a:endParaRPr lang="zh-CN" altLang="en-US"/>
          </a:p>
        </p:txBody>
      </p:sp>
      <p:sp>
        <p:nvSpPr>
          <p:cNvPr id="3" name="内容占位符 2"/>
          <p:cNvSpPr>
            <a:spLocks noGrp="1"/>
          </p:cNvSpPr>
          <p:nvPr>
            <p:ph idx="1"/>
          </p:nvPr>
        </p:nvSpPr>
        <p:spPr/>
        <p:txBody>
          <a:bodyPr/>
          <a:lstStyle/>
          <a:p>
            <a:pPr>
              <a:buFont typeface="Wingdings" pitchFamily="2" charset="2"/>
              <a:buChar char="u"/>
            </a:pPr>
            <a:r>
              <a:rPr lang="en-US" sz="1400"/>
              <a:t> Region</a:t>
            </a:r>
            <a:r>
              <a:rPr lang="zh-CN" altLang="en-US" sz="1400"/>
              <a:t>虽然是分布式存储的最小单元，但并不是存储的最小单元</a:t>
            </a:r>
          </a:p>
          <a:p>
            <a:pPr>
              <a:buFont typeface="Wingdings" pitchFamily="2" charset="2"/>
              <a:buChar char="u"/>
            </a:pPr>
            <a:r>
              <a:rPr lang="en-US" sz="1400"/>
              <a:t> Region</a:t>
            </a:r>
            <a:r>
              <a:rPr lang="zh-CN" altLang="en-US" sz="1400"/>
              <a:t>由一个或者多个</a:t>
            </a:r>
            <a:r>
              <a:rPr lang="en-US" sz="1400"/>
              <a:t>Store</a:t>
            </a:r>
            <a:r>
              <a:rPr lang="zh-CN" altLang="en-US" sz="1400"/>
              <a:t>组成，每个</a:t>
            </a:r>
            <a:r>
              <a:rPr lang="en-US" sz="1400"/>
              <a:t>store</a:t>
            </a:r>
            <a:r>
              <a:rPr lang="zh-CN" altLang="en-US" sz="1400"/>
              <a:t>保存一个</a:t>
            </a:r>
            <a:r>
              <a:rPr lang="en-US" sz="1400"/>
              <a:t>columns family</a:t>
            </a:r>
          </a:p>
          <a:p>
            <a:pPr>
              <a:buFont typeface="Wingdings" pitchFamily="2" charset="2"/>
              <a:buChar char="u"/>
            </a:pPr>
            <a:r>
              <a:rPr lang="zh-CN" altLang="en-US" sz="1400"/>
              <a:t> 每个</a:t>
            </a:r>
            <a:r>
              <a:rPr lang="en-US" sz="1400"/>
              <a:t>Strore</a:t>
            </a:r>
            <a:r>
              <a:rPr lang="zh-CN" altLang="en-US" sz="1400"/>
              <a:t>又由一个</a:t>
            </a:r>
            <a:r>
              <a:rPr lang="en-US" sz="1400"/>
              <a:t>memStore</a:t>
            </a:r>
            <a:r>
              <a:rPr lang="zh-CN" altLang="en-US" sz="1400"/>
              <a:t>和</a:t>
            </a:r>
            <a:r>
              <a:rPr lang="en-US" altLang="zh-CN" sz="1400"/>
              <a:t>0</a:t>
            </a:r>
            <a:r>
              <a:rPr lang="zh-CN" altLang="en-US" sz="1400"/>
              <a:t>至多个</a:t>
            </a:r>
            <a:r>
              <a:rPr lang="en-US" sz="1400"/>
              <a:t>StoreFile</a:t>
            </a:r>
            <a:r>
              <a:rPr lang="zh-CN" altLang="en-US" sz="1400"/>
              <a:t>组成</a:t>
            </a:r>
          </a:p>
          <a:p>
            <a:pPr>
              <a:buFont typeface="Wingdings" pitchFamily="2" charset="2"/>
              <a:buChar char="u"/>
            </a:pPr>
            <a:r>
              <a:rPr lang="en-US" sz="1400"/>
              <a:t> StoreFile</a:t>
            </a:r>
            <a:r>
              <a:rPr lang="zh-CN" altLang="en-US" sz="1400"/>
              <a:t>以</a:t>
            </a:r>
            <a:r>
              <a:rPr lang="en-US" sz="1400"/>
              <a:t>HFile</a:t>
            </a:r>
            <a:r>
              <a:rPr lang="zh-CN" altLang="en-US" sz="1400"/>
              <a:t>格式保存在</a:t>
            </a:r>
            <a:r>
              <a:rPr lang="en-US" sz="1400"/>
              <a:t>HDFS</a:t>
            </a:r>
            <a:r>
              <a:rPr lang="zh-CN" altLang="en-US" sz="1400"/>
              <a:t>上</a:t>
            </a:r>
          </a:p>
          <a:p>
            <a:endParaRPr lang="zh-CN" altLang="en-US"/>
          </a:p>
        </p:txBody>
      </p:sp>
      <p:pic>
        <p:nvPicPr>
          <p:cNvPr id="35842" name="Picture 2" descr="http://www.tbdata.org/wp-content/uploads/2011/01/Image_4_.png"/>
          <p:cNvPicPr>
            <a:picLocks noChangeAspect="1" noChangeArrowheads="1"/>
          </p:cNvPicPr>
          <p:nvPr/>
        </p:nvPicPr>
        <p:blipFill>
          <a:blip r:embed="rId2"/>
          <a:srcRect/>
          <a:stretch>
            <a:fillRect/>
          </a:stretch>
        </p:blipFill>
        <p:spPr bwMode="auto">
          <a:xfrm>
            <a:off x="3095604" y="2714620"/>
            <a:ext cx="5715040" cy="3214710"/>
          </a:xfrm>
          <a:prstGeom prst="rect">
            <a:avLst/>
          </a:prstGeom>
          <a:noFill/>
        </p:spPr>
      </p:pic>
    </p:spTree>
    <p:extLst>
      <p:ext uri="{BB962C8B-B14F-4D97-AF65-F5344CB8AC3E}">
        <p14:creationId xmlns:p14="http://schemas.microsoft.com/office/powerpoint/2010/main" val="13355292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物理存储视图</a:t>
            </a:r>
            <a:endParaRPr lang="zh-CN" altLang="en-US"/>
          </a:p>
        </p:txBody>
      </p:sp>
      <p:sp>
        <p:nvSpPr>
          <p:cNvPr id="3" name="内容占位符 2"/>
          <p:cNvSpPr>
            <a:spLocks noGrp="1"/>
          </p:cNvSpPr>
          <p:nvPr>
            <p:ph idx="1"/>
          </p:nvPr>
        </p:nvSpPr>
        <p:spPr/>
        <p:txBody>
          <a:bodyPr/>
          <a:lstStyle/>
          <a:p>
            <a:pPr>
              <a:buFont typeface="Wingdings" pitchFamily="2" charset="2"/>
              <a:buChar char="u"/>
            </a:pPr>
            <a:r>
              <a:rPr lang="en-US" sz="1600"/>
              <a:t> region</a:t>
            </a:r>
            <a:r>
              <a:rPr lang="zh-CN" altLang="en-US" sz="1600"/>
              <a:t>是</a:t>
            </a:r>
            <a:r>
              <a:rPr lang="en-US" sz="1600"/>
              <a:t>Hbase</a:t>
            </a:r>
            <a:r>
              <a:rPr lang="zh-CN" altLang="en-US" sz="1600"/>
              <a:t>中分布式存储和负载均衡的最小单元。最小单元就表示不同的</a:t>
            </a:r>
            <a:r>
              <a:rPr lang="en-US" sz="1600"/>
              <a:t>region</a:t>
            </a:r>
            <a:r>
              <a:rPr lang="zh-CN" altLang="en-US" sz="1600"/>
              <a:t>可以分布在不同的</a:t>
            </a:r>
            <a:r>
              <a:rPr lang="en-US" sz="1600"/>
              <a:t>HRegion server</a:t>
            </a:r>
            <a:r>
              <a:rPr lang="zh-CN" altLang="en-US" sz="1600"/>
              <a:t>上。但一个</a:t>
            </a:r>
            <a:r>
              <a:rPr lang="en-US" sz="1600"/>
              <a:t>Hregion</a:t>
            </a:r>
            <a:r>
              <a:rPr lang="zh-CN" altLang="en-US" sz="1600"/>
              <a:t>是不会拆分到多个</a:t>
            </a:r>
            <a:r>
              <a:rPr lang="en-US" sz="1600"/>
              <a:t>server</a:t>
            </a:r>
            <a:r>
              <a:rPr lang="zh-CN" altLang="en-US" sz="1600"/>
              <a:t>上的</a:t>
            </a:r>
          </a:p>
        </p:txBody>
      </p:sp>
      <p:pic>
        <p:nvPicPr>
          <p:cNvPr id="34818" name="Picture 2" descr="http://www.tbdata.org/wp-content/uploads/2011/01/Image_3_.png"/>
          <p:cNvPicPr>
            <a:picLocks noChangeAspect="1" noChangeArrowheads="1"/>
          </p:cNvPicPr>
          <p:nvPr/>
        </p:nvPicPr>
        <p:blipFill>
          <a:blip r:embed="rId2"/>
          <a:srcRect/>
          <a:stretch>
            <a:fillRect/>
          </a:stretch>
        </p:blipFill>
        <p:spPr bwMode="auto">
          <a:xfrm>
            <a:off x="2738415" y="2214554"/>
            <a:ext cx="6486115" cy="3571900"/>
          </a:xfrm>
          <a:prstGeom prst="rect">
            <a:avLst/>
          </a:prstGeom>
          <a:noFill/>
        </p:spPr>
      </p:pic>
    </p:spTree>
    <p:extLst>
      <p:ext uri="{BB962C8B-B14F-4D97-AF65-F5344CB8AC3E}">
        <p14:creationId xmlns:p14="http://schemas.microsoft.com/office/powerpoint/2010/main" val="24902884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物理存储视图</a:t>
            </a:r>
            <a:endParaRPr lang="zh-CN" altLang="en-US"/>
          </a:p>
        </p:txBody>
      </p:sp>
      <p:sp>
        <p:nvSpPr>
          <p:cNvPr id="3" name="内容占位符 2"/>
          <p:cNvSpPr>
            <a:spLocks noGrp="1"/>
          </p:cNvSpPr>
          <p:nvPr>
            <p:ph idx="1"/>
          </p:nvPr>
        </p:nvSpPr>
        <p:spPr/>
        <p:txBody>
          <a:bodyPr/>
          <a:lstStyle/>
          <a:p>
            <a:pPr>
              <a:buFont typeface="Wingdings" pitchFamily="2" charset="2"/>
              <a:buChar char="u"/>
            </a:pPr>
            <a:r>
              <a:rPr lang="en-US" altLang="zh-CN" sz="1600"/>
              <a:t> HFile</a:t>
            </a:r>
            <a:r>
              <a:rPr lang="zh-CN" altLang="en-US" sz="1600"/>
              <a:t>格式</a:t>
            </a:r>
          </a:p>
        </p:txBody>
      </p:sp>
      <p:pic>
        <p:nvPicPr>
          <p:cNvPr id="36866" name="Picture 2" descr="http://www.tbdata.org/wp-content/uploads/2011/01/Image_5_.png"/>
          <p:cNvPicPr>
            <a:picLocks noChangeAspect="1" noChangeArrowheads="1"/>
          </p:cNvPicPr>
          <p:nvPr/>
        </p:nvPicPr>
        <p:blipFill>
          <a:blip r:embed="rId2"/>
          <a:srcRect/>
          <a:stretch>
            <a:fillRect/>
          </a:stretch>
        </p:blipFill>
        <p:spPr bwMode="auto">
          <a:xfrm>
            <a:off x="3381356" y="857232"/>
            <a:ext cx="6643734" cy="5286412"/>
          </a:xfrm>
          <a:prstGeom prst="rect">
            <a:avLst/>
          </a:prstGeom>
          <a:noFill/>
        </p:spPr>
      </p:pic>
    </p:spTree>
    <p:extLst>
      <p:ext uri="{BB962C8B-B14F-4D97-AF65-F5344CB8AC3E}">
        <p14:creationId xmlns:p14="http://schemas.microsoft.com/office/powerpoint/2010/main" val="4177601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数据流走向</a:t>
            </a:r>
            <a:r>
              <a:rPr lang="en-US" altLang="zh-CN" sz="3200" dirty="0" smtClean="0"/>
              <a:t>-</a:t>
            </a:r>
            <a:r>
              <a:rPr lang="zh-CN" altLang="en-US" sz="3200" dirty="0" smtClean="0"/>
              <a:t>实时</a:t>
            </a:r>
            <a:endParaRPr lang="zh-CN" altLang="en-US" sz="3200" dirty="0"/>
          </a:p>
        </p:txBody>
      </p:sp>
      <p:sp>
        <p:nvSpPr>
          <p:cNvPr id="3" name="内容占位符 2"/>
          <p:cNvSpPr>
            <a:spLocks noGrp="1"/>
          </p:cNvSpPr>
          <p:nvPr>
            <p:ph idx="1"/>
          </p:nvPr>
        </p:nvSpPr>
        <p:spPr>
          <a:xfrm>
            <a:off x="691055" y="1539083"/>
            <a:ext cx="10515600" cy="4351338"/>
          </a:xfrm>
        </p:spPr>
        <p:txBody>
          <a:bodyPr/>
          <a:lstStyle/>
          <a:p>
            <a:r>
              <a:rPr lang="zh-CN" altLang="en-US" dirty="0" smtClean="0"/>
              <a:t>结构化数据、半结构化数据。</a:t>
            </a:r>
            <a:endParaRPr lang="zh-CN" altLang="en-US" dirty="0"/>
          </a:p>
        </p:txBody>
      </p:sp>
      <p:sp>
        <p:nvSpPr>
          <p:cNvPr id="4" name="矩形 3"/>
          <p:cNvSpPr/>
          <p:nvPr/>
        </p:nvSpPr>
        <p:spPr>
          <a:xfrm>
            <a:off x="1000355" y="2786058"/>
            <a:ext cx="1214446" cy="1714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kafka</a:t>
            </a:r>
            <a:endParaRPr lang="zh-CN" altLang="en-US" dirty="0"/>
          </a:p>
        </p:txBody>
      </p:sp>
      <p:sp>
        <p:nvSpPr>
          <p:cNvPr id="5" name="右箭头 4"/>
          <p:cNvSpPr/>
          <p:nvPr/>
        </p:nvSpPr>
        <p:spPr>
          <a:xfrm>
            <a:off x="2215174" y="343999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23806" y="2786058"/>
            <a:ext cx="1214446" cy="1714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Sparkstreaming</a:t>
            </a:r>
            <a:endParaRPr lang="zh-CN" altLang="en-US" dirty="0"/>
          </a:p>
        </p:txBody>
      </p:sp>
      <p:sp>
        <p:nvSpPr>
          <p:cNvPr id="7" name="右箭头 6"/>
          <p:cNvSpPr/>
          <p:nvPr/>
        </p:nvSpPr>
        <p:spPr>
          <a:xfrm>
            <a:off x="4452476" y="3439998"/>
            <a:ext cx="1019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77108" y="2825058"/>
            <a:ext cx="1214446" cy="1714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Hbase</a:t>
            </a:r>
            <a:endParaRPr lang="zh-CN" altLang="en-US" dirty="0"/>
          </a:p>
        </p:txBody>
      </p:sp>
      <p:sp>
        <p:nvSpPr>
          <p:cNvPr id="9" name="矩形 8"/>
          <p:cNvSpPr/>
          <p:nvPr/>
        </p:nvSpPr>
        <p:spPr>
          <a:xfrm>
            <a:off x="7700559" y="2825058"/>
            <a:ext cx="1214446" cy="1714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solr</a:t>
            </a:r>
            <a:endParaRPr lang="zh-CN" altLang="en-US" dirty="0"/>
          </a:p>
        </p:txBody>
      </p:sp>
      <p:sp>
        <p:nvSpPr>
          <p:cNvPr id="10" name="右箭头 9"/>
          <p:cNvSpPr/>
          <p:nvPr/>
        </p:nvSpPr>
        <p:spPr>
          <a:xfrm>
            <a:off x="6707927" y="34581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949029" y="2945925"/>
            <a:ext cx="1214446" cy="1714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HDFS</a:t>
            </a:r>
            <a:endParaRPr lang="zh-CN" altLang="en-US" dirty="0"/>
          </a:p>
        </p:txBody>
      </p:sp>
      <p:sp>
        <p:nvSpPr>
          <p:cNvPr id="12" name="右箭头 11"/>
          <p:cNvSpPr/>
          <p:nvPr/>
        </p:nvSpPr>
        <p:spPr>
          <a:xfrm>
            <a:off x="8915005" y="3472436"/>
            <a:ext cx="102951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16687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物理存储视图</a:t>
            </a:r>
            <a:endParaRPr lang="zh-CN" altLang="en-US"/>
          </a:p>
        </p:txBody>
      </p:sp>
      <p:sp>
        <p:nvSpPr>
          <p:cNvPr id="3" name="内容占位符 2"/>
          <p:cNvSpPr>
            <a:spLocks noGrp="1"/>
          </p:cNvSpPr>
          <p:nvPr>
            <p:ph idx="1"/>
          </p:nvPr>
        </p:nvSpPr>
        <p:spPr>
          <a:xfrm>
            <a:off x="919257" y="1316261"/>
            <a:ext cx="8391306" cy="4803446"/>
          </a:xfrm>
        </p:spPr>
        <p:txBody>
          <a:bodyPr/>
          <a:lstStyle/>
          <a:p>
            <a:pPr>
              <a:buFont typeface="Wingdings" pitchFamily="2" charset="2"/>
              <a:buChar char="u"/>
            </a:pPr>
            <a:r>
              <a:rPr lang="en-US" sz="1500" dirty="0"/>
              <a:t> Data Block </a:t>
            </a:r>
            <a:r>
              <a:rPr lang="zh-CN" altLang="en-US" sz="1500" dirty="0"/>
              <a:t>段</a:t>
            </a:r>
            <a:r>
              <a:rPr lang="en-US" altLang="zh-CN" sz="1500" dirty="0"/>
              <a:t>–</a:t>
            </a:r>
            <a:r>
              <a:rPr lang="zh-CN" altLang="en-US" sz="1500" dirty="0"/>
              <a:t>保存表中的数据，这部分可以被压缩</a:t>
            </a:r>
          </a:p>
          <a:p>
            <a:pPr>
              <a:buFont typeface="Wingdings" pitchFamily="2" charset="2"/>
              <a:buChar char="u"/>
            </a:pPr>
            <a:r>
              <a:rPr lang="en-US" sz="1500" dirty="0"/>
              <a:t> Meta Block </a:t>
            </a:r>
            <a:r>
              <a:rPr lang="zh-CN" altLang="en-US" sz="1500" dirty="0"/>
              <a:t>段 </a:t>
            </a:r>
            <a:r>
              <a:rPr lang="en-US" altLang="zh-CN" sz="1500" dirty="0"/>
              <a:t>(</a:t>
            </a:r>
            <a:r>
              <a:rPr lang="zh-CN" altLang="en-US" sz="1500" dirty="0"/>
              <a:t>可选的</a:t>
            </a:r>
            <a:r>
              <a:rPr lang="en-US" altLang="zh-CN" sz="1500" dirty="0"/>
              <a:t>)–</a:t>
            </a:r>
            <a:r>
              <a:rPr lang="zh-CN" altLang="en-US" sz="1500" dirty="0"/>
              <a:t>保存用户自定义的</a:t>
            </a:r>
            <a:r>
              <a:rPr lang="en-US" sz="1500" dirty="0" err="1"/>
              <a:t>kv</a:t>
            </a:r>
            <a:r>
              <a:rPr lang="zh-CN" altLang="en-US" sz="1500" dirty="0"/>
              <a:t>对，可以被压缩。</a:t>
            </a:r>
          </a:p>
          <a:p>
            <a:pPr>
              <a:buFont typeface="Wingdings" pitchFamily="2" charset="2"/>
              <a:buChar char="u"/>
            </a:pPr>
            <a:r>
              <a:rPr lang="en-US" sz="1500" dirty="0"/>
              <a:t> File Info </a:t>
            </a:r>
            <a:r>
              <a:rPr lang="zh-CN" altLang="en-US" sz="1500" dirty="0"/>
              <a:t>段</a:t>
            </a:r>
            <a:r>
              <a:rPr lang="en-US" altLang="zh-CN" sz="1500" dirty="0"/>
              <a:t>–</a:t>
            </a:r>
            <a:r>
              <a:rPr lang="en-US" sz="1500" dirty="0" err="1"/>
              <a:t>Hfile</a:t>
            </a:r>
            <a:r>
              <a:rPr lang="zh-CN" altLang="en-US" sz="1500" dirty="0"/>
              <a:t>的元信息，不被压缩，用户也可以在这一部分添加自己的元信息。</a:t>
            </a:r>
          </a:p>
          <a:p>
            <a:pPr>
              <a:buFont typeface="Wingdings" pitchFamily="2" charset="2"/>
              <a:buChar char="u"/>
            </a:pPr>
            <a:r>
              <a:rPr lang="en-US" sz="1500" dirty="0"/>
              <a:t> Data Block Index </a:t>
            </a:r>
            <a:r>
              <a:rPr lang="zh-CN" altLang="en-US" sz="1500" dirty="0"/>
              <a:t>段</a:t>
            </a:r>
            <a:r>
              <a:rPr lang="en-US" altLang="zh-CN" sz="1500" dirty="0"/>
              <a:t>–</a:t>
            </a:r>
            <a:r>
              <a:rPr lang="en-US" sz="1500" dirty="0"/>
              <a:t>Data Block</a:t>
            </a:r>
            <a:r>
              <a:rPr lang="zh-CN" altLang="en-US" sz="1500" dirty="0"/>
              <a:t>的索引。每条索引的</a:t>
            </a:r>
            <a:r>
              <a:rPr lang="en-US" sz="1500" dirty="0"/>
              <a:t>key</a:t>
            </a:r>
            <a:r>
              <a:rPr lang="zh-CN" altLang="en-US" sz="1500" dirty="0"/>
              <a:t>是被索引的</a:t>
            </a:r>
            <a:r>
              <a:rPr lang="en-US" sz="1500" dirty="0"/>
              <a:t>block</a:t>
            </a:r>
            <a:r>
              <a:rPr lang="zh-CN" altLang="en-US" sz="1500" dirty="0"/>
              <a:t>的第一条记录的</a:t>
            </a:r>
            <a:r>
              <a:rPr lang="en-US" sz="1500" dirty="0"/>
              <a:t>key</a:t>
            </a:r>
          </a:p>
          <a:p>
            <a:pPr>
              <a:buFont typeface="Wingdings" pitchFamily="2" charset="2"/>
              <a:buChar char="u"/>
            </a:pPr>
            <a:r>
              <a:rPr lang="en-US" sz="1500" dirty="0"/>
              <a:t> Meta Block Index</a:t>
            </a:r>
            <a:r>
              <a:rPr lang="zh-CN" altLang="en-US" sz="1500" dirty="0"/>
              <a:t>段 </a:t>
            </a:r>
            <a:r>
              <a:rPr lang="en-US" altLang="zh-CN" sz="1500" dirty="0"/>
              <a:t>(</a:t>
            </a:r>
            <a:r>
              <a:rPr lang="zh-CN" altLang="en-US" sz="1500" dirty="0"/>
              <a:t>可选的</a:t>
            </a:r>
            <a:r>
              <a:rPr lang="en-US" altLang="zh-CN" sz="1500" dirty="0"/>
              <a:t>)–</a:t>
            </a:r>
            <a:r>
              <a:rPr lang="en-US" sz="1500" dirty="0"/>
              <a:t>Meta Block</a:t>
            </a:r>
            <a:r>
              <a:rPr lang="zh-CN" altLang="en-US" sz="1500" dirty="0"/>
              <a:t>的索引。</a:t>
            </a:r>
          </a:p>
          <a:p>
            <a:pPr>
              <a:buFont typeface="Wingdings" pitchFamily="2" charset="2"/>
              <a:buChar char="u"/>
            </a:pPr>
            <a:r>
              <a:rPr lang="en-US" sz="1500" dirty="0"/>
              <a:t> Trailer–</a:t>
            </a:r>
            <a:r>
              <a:rPr lang="zh-CN" altLang="en-US" sz="1500" dirty="0"/>
              <a:t>这一段是定长的。保存了每一段的偏移量，读取一个</a:t>
            </a:r>
            <a:r>
              <a:rPr lang="en-US" sz="1500" dirty="0" err="1"/>
              <a:t>HFile</a:t>
            </a:r>
            <a:r>
              <a:rPr lang="zh-CN" altLang="en-US" sz="1500" dirty="0"/>
              <a:t>时，会首先 读取</a:t>
            </a:r>
            <a:r>
              <a:rPr lang="en-US" sz="1500" dirty="0" err="1"/>
              <a:t>Trailer，Trailer</a:t>
            </a:r>
            <a:r>
              <a:rPr lang="zh-CN" altLang="en-US" sz="1500" dirty="0"/>
              <a:t>保存了每个段的起始位置</a:t>
            </a:r>
            <a:r>
              <a:rPr lang="en-US" altLang="zh-CN" sz="1500" dirty="0"/>
              <a:t>(</a:t>
            </a:r>
            <a:r>
              <a:rPr lang="zh-CN" altLang="en-US" sz="1500" dirty="0"/>
              <a:t>段的</a:t>
            </a:r>
            <a:r>
              <a:rPr lang="en-US" sz="1500" dirty="0"/>
              <a:t>Magic Number</a:t>
            </a:r>
            <a:r>
              <a:rPr lang="zh-CN" altLang="en-US" sz="1500" dirty="0"/>
              <a:t>用来做安全</a:t>
            </a:r>
            <a:r>
              <a:rPr lang="en-US" sz="1500" dirty="0"/>
              <a:t>check)，</a:t>
            </a:r>
            <a:r>
              <a:rPr lang="zh-CN" altLang="en-US" sz="1500" dirty="0"/>
              <a:t>然后，</a:t>
            </a:r>
            <a:r>
              <a:rPr lang="en-US" sz="1500" dirty="0" err="1"/>
              <a:t>DataBlock</a:t>
            </a:r>
            <a:r>
              <a:rPr lang="en-US" sz="1500" dirty="0"/>
              <a:t> Index</a:t>
            </a:r>
            <a:r>
              <a:rPr lang="zh-CN" altLang="en-US" sz="1500" dirty="0"/>
              <a:t>会被读取到内存中，这样，当检索某个</a:t>
            </a:r>
            <a:r>
              <a:rPr lang="en-US" sz="1500" dirty="0"/>
              <a:t>key</a:t>
            </a:r>
            <a:r>
              <a:rPr lang="zh-CN" altLang="en-US" sz="1500" dirty="0"/>
              <a:t>时，不需要扫描整个</a:t>
            </a:r>
            <a:r>
              <a:rPr lang="en-US" sz="1500" dirty="0" err="1"/>
              <a:t>HFile</a:t>
            </a:r>
            <a:r>
              <a:rPr lang="en-US" sz="1500" dirty="0"/>
              <a:t>，</a:t>
            </a:r>
            <a:r>
              <a:rPr lang="zh-CN" altLang="en-US" sz="1500" dirty="0"/>
              <a:t>而只需从内存中找到</a:t>
            </a:r>
            <a:r>
              <a:rPr lang="en-US" sz="1500" dirty="0"/>
              <a:t>key</a:t>
            </a:r>
            <a:r>
              <a:rPr lang="zh-CN" altLang="en-US" sz="1500" dirty="0"/>
              <a:t>所在的</a:t>
            </a:r>
            <a:r>
              <a:rPr lang="en-US" sz="1500" dirty="0"/>
              <a:t>block，</a:t>
            </a:r>
            <a:r>
              <a:rPr lang="zh-CN" altLang="en-US" sz="1500" dirty="0"/>
              <a:t>通过一次磁盘</a:t>
            </a:r>
            <a:r>
              <a:rPr lang="en-US" sz="1500" dirty="0" err="1"/>
              <a:t>io</a:t>
            </a:r>
            <a:r>
              <a:rPr lang="zh-CN" altLang="en-US" sz="1500" dirty="0"/>
              <a:t>将整个 </a:t>
            </a:r>
            <a:r>
              <a:rPr lang="en-US" sz="1500" dirty="0"/>
              <a:t>block</a:t>
            </a:r>
            <a:r>
              <a:rPr lang="zh-CN" altLang="en-US" sz="1500" dirty="0"/>
              <a:t>读取到内存中，再找到需要的</a:t>
            </a:r>
            <a:r>
              <a:rPr lang="en-US" sz="1500" dirty="0" err="1"/>
              <a:t>key。DataBlock</a:t>
            </a:r>
            <a:r>
              <a:rPr lang="en-US" sz="1500" dirty="0"/>
              <a:t> Index</a:t>
            </a:r>
            <a:r>
              <a:rPr lang="zh-CN" altLang="en-US" sz="1500" dirty="0"/>
              <a:t>采用</a:t>
            </a:r>
            <a:r>
              <a:rPr lang="en-US" sz="1500" dirty="0"/>
              <a:t>LRU</a:t>
            </a:r>
            <a:r>
              <a:rPr lang="zh-CN" altLang="en-US" sz="1500" dirty="0"/>
              <a:t>机制淘汰。</a:t>
            </a:r>
          </a:p>
          <a:p>
            <a:pPr>
              <a:buFont typeface="Wingdings" pitchFamily="2" charset="2"/>
              <a:buChar char="u"/>
            </a:pPr>
            <a:r>
              <a:rPr lang="en-US" sz="1500" dirty="0"/>
              <a:t> </a:t>
            </a:r>
            <a:r>
              <a:rPr lang="en-US" sz="1500" dirty="0" err="1"/>
              <a:t>HFile</a:t>
            </a:r>
            <a:r>
              <a:rPr lang="zh-CN" altLang="en-US" sz="1500" dirty="0"/>
              <a:t>的</a:t>
            </a:r>
            <a:r>
              <a:rPr lang="en-US" sz="1500" dirty="0"/>
              <a:t>Data </a:t>
            </a:r>
            <a:r>
              <a:rPr lang="en-US" sz="1500" dirty="0" err="1"/>
              <a:t>Block，Meta</a:t>
            </a:r>
            <a:r>
              <a:rPr lang="en-US" sz="1500" dirty="0"/>
              <a:t> Block</a:t>
            </a:r>
            <a:r>
              <a:rPr lang="zh-CN" altLang="en-US" sz="1500" dirty="0"/>
              <a:t>通常采用压缩方式存储，压缩之后可以大大减少网络</a:t>
            </a:r>
            <a:r>
              <a:rPr lang="en-US" sz="1500" dirty="0"/>
              <a:t>IO</a:t>
            </a:r>
            <a:r>
              <a:rPr lang="zh-CN" altLang="en-US" sz="1500" dirty="0"/>
              <a:t>和磁盘</a:t>
            </a:r>
            <a:r>
              <a:rPr lang="en-US" sz="1500" dirty="0"/>
              <a:t>IO，</a:t>
            </a:r>
            <a:r>
              <a:rPr lang="zh-CN" altLang="en-US" sz="1500" dirty="0"/>
              <a:t>随之而来的开销当然是需要花费</a:t>
            </a:r>
            <a:r>
              <a:rPr lang="en-US" sz="1500" dirty="0" err="1"/>
              <a:t>cpu</a:t>
            </a:r>
            <a:r>
              <a:rPr lang="zh-CN" altLang="en-US" sz="1500" dirty="0"/>
              <a:t>进行压缩和解压缩。</a:t>
            </a:r>
          </a:p>
          <a:p>
            <a:endParaRPr lang="zh-CN" altLang="en-US" dirty="0"/>
          </a:p>
        </p:txBody>
      </p:sp>
    </p:spTree>
    <p:extLst>
      <p:ext uri="{BB962C8B-B14F-4D97-AF65-F5344CB8AC3E}">
        <p14:creationId xmlns:p14="http://schemas.microsoft.com/office/powerpoint/2010/main" val="8058807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物理存储视图</a:t>
            </a:r>
            <a:endParaRPr lang="zh-CN" altLang="en-US"/>
          </a:p>
        </p:txBody>
      </p:sp>
      <p:sp>
        <p:nvSpPr>
          <p:cNvPr id="3" name="内容占位符 2"/>
          <p:cNvSpPr>
            <a:spLocks noGrp="1"/>
          </p:cNvSpPr>
          <p:nvPr>
            <p:ph idx="1"/>
          </p:nvPr>
        </p:nvSpPr>
        <p:spPr>
          <a:xfrm>
            <a:off x="1991544" y="1142984"/>
            <a:ext cx="8280920" cy="4590272"/>
          </a:xfrm>
        </p:spPr>
        <p:txBody>
          <a:bodyPr/>
          <a:lstStyle/>
          <a:p>
            <a:pPr>
              <a:buFont typeface="Wingdings" pitchFamily="2" charset="2"/>
              <a:buChar char="u"/>
            </a:pPr>
            <a:r>
              <a:rPr lang="en-US" sz="1600"/>
              <a:t> Trailer</a:t>
            </a:r>
            <a:r>
              <a:rPr lang="zh-CN" altLang="en-US" sz="1600"/>
              <a:t>部分的格式</a:t>
            </a:r>
          </a:p>
        </p:txBody>
      </p:sp>
      <p:pic>
        <p:nvPicPr>
          <p:cNvPr id="37890" name="Picture 2" descr="http://www.tbdata.org/wp-content/uploads/2011/01/Image_6_.png"/>
          <p:cNvPicPr>
            <a:picLocks noChangeAspect="1" noChangeArrowheads="1"/>
          </p:cNvPicPr>
          <p:nvPr/>
        </p:nvPicPr>
        <p:blipFill>
          <a:blip r:embed="rId2"/>
          <a:srcRect/>
          <a:stretch>
            <a:fillRect/>
          </a:stretch>
        </p:blipFill>
        <p:spPr bwMode="auto">
          <a:xfrm>
            <a:off x="2952728" y="1857364"/>
            <a:ext cx="5857916" cy="3857652"/>
          </a:xfrm>
          <a:prstGeom prst="rect">
            <a:avLst/>
          </a:prstGeom>
          <a:noFill/>
        </p:spPr>
      </p:pic>
    </p:spTree>
    <p:extLst>
      <p:ext uri="{BB962C8B-B14F-4D97-AF65-F5344CB8AC3E}">
        <p14:creationId xmlns:p14="http://schemas.microsoft.com/office/powerpoint/2010/main" val="33184399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Rowkey</a:t>
            </a:r>
            <a:r>
              <a:rPr lang="zh-CN" altLang="en-US" smtClean="0"/>
              <a:t/>
            </a:r>
            <a:br>
              <a:rPr lang="zh-CN" altLang="en-US" smtClean="0"/>
            </a:br>
            <a:endParaRPr lang="zh-CN" altLang="en-US"/>
          </a:p>
        </p:txBody>
      </p:sp>
      <p:sp>
        <p:nvSpPr>
          <p:cNvPr id="3" name="内容占位符 2"/>
          <p:cNvSpPr>
            <a:spLocks noGrp="1"/>
          </p:cNvSpPr>
          <p:nvPr>
            <p:ph idx="1"/>
          </p:nvPr>
        </p:nvSpPr>
        <p:spPr>
          <a:xfrm>
            <a:off x="1738282" y="1000108"/>
            <a:ext cx="8534182" cy="4733148"/>
          </a:xfrm>
        </p:spPr>
        <p:txBody>
          <a:bodyPr/>
          <a:lstStyle/>
          <a:p>
            <a:r>
              <a:rPr lang="en-US" altLang="zh-CN" sz="2400"/>
              <a:t>HBase</a:t>
            </a:r>
            <a:r>
              <a:rPr lang="zh-CN" altLang="en-US" sz="2400"/>
              <a:t>记录访问： </a:t>
            </a:r>
            <a:endParaRPr lang="en-US" altLang="zh-CN" sz="2400"/>
          </a:p>
          <a:p>
            <a:pPr lvl="1">
              <a:buFont typeface="Wingdings" pitchFamily="2" charset="2"/>
              <a:buChar char="ü"/>
            </a:pPr>
            <a:r>
              <a:rPr lang="zh-CN" altLang="en-US" sz="2000"/>
              <a:t>通过单个</a:t>
            </a:r>
            <a:r>
              <a:rPr lang="en-US" altLang="zh-CN" sz="2000"/>
              <a:t>row key</a:t>
            </a:r>
            <a:r>
              <a:rPr lang="zh-CN" altLang="en-US" sz="2000"/>
              <a:t>访问</a:t>
            </a:r>
          </a:p>
          <a:p>
            <a:pPr lvl="1">
              <a:buFont typeface="Wingdings" pitchFamily="2" charset="2"/>
              <a:buChar char="ü"/>
            </a:pPr>
            <a:r>
              <a:rPr lang="zh-CN" altLang="en-US" sz="2000"/>
              <a:t> 通过</a:t>
            </a:r>
            <a:r>
              <a:rPr lang="en-US" altLang="zh-CN" sz="2000"/>
              <a:t>row key</a:t>
            </a:r>
            <a:r>
              <a:rPr lang="zh-CN" altLang="en-US" sz="2000"/>
              <a:t>的</a:t>
            </a:r>
            <a:r>
              <a:rPr lang="en-US" altLang="zh-CN" sz="2000"/>
              <a:t>range</a:t>
            </a:r>
          </a:p>
          <a:p>
            <a:pPr lvl="1">
              <a:buFont typeface="Wingdings" pitchFamily="2" charset="2"/>
              <a:buChar char="ü"/>
            </a:pPr>
            <a:r>
              <a:rPr lang="zh-CN" altLang="en-US" sz="2000"/>
              <a:t> 全表扫描</a:t>
            </a:r>
          </a:p>
          <a:p>
            <a:endParaRPr lang="en-US" altLang="zh-CN" sz="1400"/>
          </a:p>
          <a:p>
            <a:endParaRPr lang="en-US" altLang="zh-CN" sz="1400"/>
          </a:p>
          <a:p>
            <a:r>
              <a:rPr lang="zh-CN" altLang="en-US" sz="1800">
                <a:solidFill>
                  <a:schemeClr val="accent5"/>
                </a:solidFill>
              </a:rPr>
              <a:t>注：</a:t>
            </a:r>
            <a:endParaRPr lang="en-US" altLang="zh-CN" sz="1800">
              <a:solidFill>
                <a:schemeClr val="accent5"/>
              </a:solidFill>
            </a:endParaRPr>
          </a:p>
          <a:p>
            <a:pPr lvl="1"/>
            <a:r>
              <a:rPr lang="zh-CN" altLang="en-US" sz="2000">
                <a:solidFill>
                  <a:schemeClr val="accent5"/>
                </a:solidFill>
              </a:rPr>
              <a:t>存储时，数据按照</a:t>
            </a:r>
            <a:r>
              <a:rPr lang="en-US" altLang="zh-CN" sz="2000">
                <a:solidFill>
                  <a:schemeClr val="accent5"/>
                </a:solidFill>
              </a:rPr>
              <a:t>Row key</a:t>
            </a:r>
            <a:r>
              <a:rPr lang="zh-CN" altLang="en-US" sz="2000">
                <a:solidFill>
                  <a:schemeClr val="accent5"/>
                </a:solidFill>
              </a:rPr>
              <a:t>的字典序</a:t>
            </a:r>
            <a:r>
              <a:rPr lang="en-US" altLang="zh-CN" sz="2000">
                <a:solidFill>
                  <a:schemeClr val="accent5"/>
                </a:solidFill>
              </a:rPr>
              <a:t>(byte order)</a:t>
            </a:r>
            <a:r>
              <a:rPr lang="zh-CN" altLang="en-US" sz="2000">
                <a:solidFill>
                  <a:schemeClr val="accent5"/>
                </a:solidFill>
              </a:rPr>
              <a:t>排序存储</a:t>
            </a:r>
            <a:endParaRPr lang="en-US" altLang="zh-CN" sz="2000">
              <a:solidFill>
                <a:schemeClr val="accent5"/>
              </a:solidFill>
            </a:endParaRPr>
          </a:p>
          <a:p>
            <a:pPr lvl="1"/>
            <a:r>
              <a:rPr lang="zh-CN" altLang="en-US" sz="2000">
                <a:solidFill>
                  <a:schemeClr val="accent5"/>
                </a:solidFill>
              </a:rPr>
              <a:t>设计</a:t>
            </a:r>
            <a:r>
              <a:rPr lang="en-US" altLang="zh-CN" sz="2000">
                <a:solidFill>
                  <a:schemeClr val="accent5"/>
                </a:solidFill>
              </a:rPr>
              <a:t>key</a:t>
            </a:r>
            <a:r>
              <a:rPr lang="zh-CN" altLang="en-US" sz="2000">
                <a:solidFill>
                  <a:schemeClr val="accent5"/>
                </a:solidFill>
              </a:rPr>
              <a:t>时，要充分排序存储这个特性，将经常一起读取的行存储放到一起</a:t>
            </a:r>
            <a:endParaRPr lang="en-US" altLang="zh-CN" sz="2000">
              <a:solidFill>
                <a:schemeClr val="accent5"/>
              </a:solidFill>
            </a:endParaRPr>
          </a:p>
          <a:p>
            <a:pPr lvl="1"/>
            <a:r>
              <a:rPr lang="zh-CN" altLang="en-US" sz="2000">
                <a:solidFill>
                  <a:schemeClr val="accent5"/>
                </a:solidFill>
              </a:rPr>
              <a:t>行的一次读写是原子操作 </a:t>
            </a:r>
            <a:r>
              <a:rPr lang="en-US" altLang="zh-CN" sz="2000">
                <a:solidFill>
                  <a:schemeClr val="accent5"/>
                </a:solidFill>
              </a:rPr>
              <a:t>(</a:t>
            </a:r>
            <a:r>
              <a:rPr lang="zh-CN" altLang="en-US" sz="2000">
                <a:solidFill>
                  <a:schemeClr val="accent5"/>
                </a:solidFill>
              </a:rPr>
              <a:t>不论一次读写多少列</a:t>
            </a:r>
            <a:r>
              <a:rPr lang="en-US" altLang="zh-CN" sz="2000">
                <a:solidFill>
                  <a:schemeClr val="accent5"/>
                </a:solidFill>
              </a:rPr>
              <a:t>)</a:t>
            </a:r>
            <a:endParaRPr lang="zh-CN" altLang="en-US" sz="2000">
              <a:solidFill>
                <a:schemeClr val="accent5"/>
              </a:solidFill>
            </a:endParaRPr>
          </a:p>
          <a:p>
            <a:endParaRPr lang="zh-CN" altLang="en-US" sz="1400"/>
          </a:p>
        </p:txBody>
      </p:sp>
    </p:spTree>
    <p:extLst>
      <p:ext uri="{BB962C8B-B14F-4D97-AF65-F5344CB8AC3E}">
        <p14:creationId xmlns:p14="http://schemas.microsoft.com/office/powerpoint/2010/main" val="1167445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列族</a:t>
            </a:r>
            <a:endParaRPr lang="zh-CN" altLang="en-US"/>
          </a:p>
        </p:txBody>
      </p:sp>
      <p:sp>
        <p:nvSpPr>
          <p:cNvPr id="3" name="内容占位符 2"/>
          <p:cNvSpPr>
            <a:spLocks noGrp="1"/>
          </p:cNvSpPr>
          <p:nvPr>
            <p:ph idx="1"/>
          </p:nvPr>
        </p:nvSpPr>
        <p:spPr/>
        <p:txBody>
          <a:bodyPr/>
          <a:lstStyle/>
          <a:p>
            <a:pPr>
              <a:buFont typeface="Wingdings" pitchFamily="2" charset="2"/>
              <a:buChar char="u"/>
            </a:pPr>
            <a:r>
              <a:rPr lang="zh-CN" altLang="en-US" sz="2000" dirty="0"/>
              <a:t>列族是表的</a:t>
            </a:r>
            <a:r>
              <a:rPr lang="en-US" altLang="zh-CN" sz="2000" dirty="0"/>
              <a:t>schema</a:t>
            </a:r>
            <a:r>
              <a:rPr lang="zh-CN" altLang="en-US" sz="2000" dirty="0"/>
              <a:t>的一部分</a:t>
            </a:r>
            <a:r>
              <a:rPr lang="en-US" altLang="zh-CN" sz="2000" dirty="0"/>
              <a:t>(</a:t>
            </a:r>
            <a:r>
              <a:rPr lang="zh-CN" altLang="en-US" sz="2000" dirty="0"/>
              <a:t>而列不是</a:t>
            </a:r>
            <a:r>
              <a:rPr lang="en-US" altLang="zh-CN" sz="2000" dirty="0"/>
              <a:t>)</a:t>
            </a:r>
            <a:r>
              <a:rPr lang="zh-CN" altLang="en-US" sz="2000" dirty="0"/>
              <a:t>，必须在使用表之前定义</a:t>
            </a:r>
            <a:endParaRPr lang="en-US" altLang="zh-CN" sz="2000" dirty="0"/>
          </a:p>
          <a:p>
            <a:pPr>
              <a:buFont typeface="Wingdings" pitchFamily="2" charset="2"/>
              <a:buChar char="u"/>
            </a:pPr>
            <a:endParaRPr lang="en-US" altLang="zh-CN" sz="2000" dirty="0"/>
          </a:p>
          <a:p>
            <a:pPr>
              <a:buFont typeface="Wingdings" pitchFamily="2" charset="2"/>
              <a:buChar char="u"/>
            </a:pPr>
            <a:r>
              <a:rPr lang="en-US" altLang="zh-CN" sz="2000" dirty="0" err="1"/>
              <a:t>hbase</a:t>
            </a:r>
            <a:r>
              <a:rPr lang="zh-CN" altLang="en-US" sz="2000" dirty="0"/>
              <a:t>表中的每个列，都归属与某个列族</a:t>
            </a:r>
            <a:endParaRPr lang="en-US" altLang="zh-CN" sz="2000" dirty="0"/>
          </a:p>
          <a:p>
            <a:pPr>
              <a:buFont typeface="Wingdings" pitchFamily="2" charset="2"/>
              <a:buChar char="u"/>
            </a:pPr>
            <a:endParaRPr lang="en-US" altLang="zh-CN" sz="2000" dirty="0"/>
          </a:p>
          <a:p>
            <a:pPr>
              <a:buFont typeface="Wingdings" pitchFamily="2" charset="2"/>
              <a:buChar char="u"/>
            </a:pPr>
            <a:r>
              <a:rPr lang="zh-CN" altLang="en-US" sz="2000" dirty="0"/>
              <a:t>列名都以列族作为前缀</a:t>
            </a:r>
            <a:endParaRPr lang="en-US" altLang="zh-CN" sz="2000" dirty="0"/>
          </a:p>
          <a:p>
            <a:pPr lvl="1">
              <a:buFont typeface="Wingdings" pitchFamily="2" charset="2"/>
              <a:buChar char="p"/>
            </a:pPr>
            <a:r>
              <a:rPr lang="en-US" altLang="zh-CN" sz="1400" dirty="0"/>
              <a:t>    </a:t>
            </a:r>
            <a:r>
              <a:rPr lang="zh-CN" altLang="en-US" sz="1400" dirty="0"/>
              <a:t>例如</a:t>
            </a:r>
            <a:r>
              <a:rPr lang="en-US" altLang="zh-CN" sz="1400" i="1" dirty="0" err="1"/>
              <a:t>courses:history</a:t>
            </a:r>
            <a:r>
              <a:rPr lang="zh-CN" altLang="en-US" sz="1400" dirty="0"/>
              <a:t> </a:t>
            </a:r>
            <a:r>
              <a:rPr lang="zh-CN" altLang="en-US" sz="1400" i="1" dirty="0"/>
              <a:t>，</a:t>
            </a:r>
            <a:r>
              <a:rPr lang="zh-CN" altLang="en-US" sz="1400" dirty="0"/>
              <a:t> </a:t>
            </a:r>
            <a:r>
              <a:rPr lang="en-US" altLang="zh-CN" sz="1400" i="1" dirty="0" err="1"/>
              <a:t>courses:math</a:t>
            </a:r>
            <a:r>
              <a:rPr lang="zh-CN" altLang="en-US" sz="1400" dirty="0"/>
              <a:t> </a:t>
            </a:r>
            <a:r>
              <a:rPr lang="zh-CN" altLang="en-US" sz="1400" i="1" dirty="0"/>
              <a:t>都属于</a:t>
            </a:r>
            <a:r>
              <a:rPr lang="zh-CN" altLang="en-US" sz="1400" dirty="0"/>
              <a:t> </a:t>
            </a:r>
            <a:r>
              <a:rPr lang="en-US" altLang="zh-CN" sz="1400" i="1" dirty="0"/>
              <a:t>courses</a:t>
            </a:r>
            <a:r>
              <a:rPr lang="zh-CN" altLang="en-US" sz="1400" dirty="0"/>
              <a:t> 这个列族</a:t>
            </a:r>
            <a:r>
              <a:rPr lang="zh-CN" altLang="en-US" sz="1800" dirty="0"/>
              <a:t>。</a:t>
            </a:r>
            <a:endParaRPr lang="en-US" altLang="zh-CN" sz="1800" dirty="0"/>
          </a:p>
          <a:p>
            <a:pPr lvl="1">
              <a:buNone/>
            </a:pPr>
            <a:endParaRPr lang="zh-CN" altLang="en-US" sz="1800" dirty="0"/>
          </a:p>
          <a:p>
            <a:pPr>
              <a:buFont typeface="Wingdings" pitchFamily="2" charset="2"/>
              <a:buChar char="u"/>
            </a:pPr>
            <a:r>
              <a:rPr lang="zh-CN" altLang="en-US" sz="2000" dirty="0"/>
              <a:t>列名是可以动态增加的，并不需要在创建表的时候指定</a:t>
            </a:r>
          </a:p>
        </p:txBody>
      </p:sp>
    </p:spTree>
    <p:extLst>
      <p:ext uri="{BB962C8B-B14F-4D97-AF65-F5344CB8AC3E}">
        <p14:creationId xmlns:p14="http://schemas.microsoft.com/office/powerpoint/2010/main" val="14784778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Cell</a:t>
            </a:r>
            <a:endParaRPr lang="zh-CN" altLang="en-US"/>
          </a:p>
        </p:txBody>
      </p:sp>
      <p:sp>
        <p:nvSpPr>
          <p:cNvPr id="3" name="内容占位符 2"/>
          <p:cNvSpPr>
            <a:spLocks noGrp="1"/>
          </p:cNvSpPr>
          <p:nvPr>
            <p:ph idx="1"/>
          </p:nvPr>
        </p:nvSpPr>
        <p:spPr/>
        <p:txBody>
          <a:bodyPr/>
          <a:lstStyle/>
          <a:p>
            <a:pPr>
              <a:buFont typeface="Wingdings" pitchFamily="2" charset="2"/>
              <a:buChar char="l"/>
            </a:pPr>
            <a:r>
              <a:rPr lang="en-US" altLang="zh-CN" sz="1800"/>
              <a:t> HBase</a:t>
            </a:r>
            <a:r>
              <a:rPr lang="zh-CN" altLang="en-US" sz="1800"/>
              <a:t>中数据存储的基本单位</a:t>
            </a:r>
            <a:r>
              <a:rPr lang="en-US" altLang="zh-CN" sz="1800"/>
              <a:t> </a:t>
            </a:r>
          </a:p>
          <a:p>
            <a:pPr>
              <a:buFont typeface="Wingdings" pitchFamily="2" charset="2"/>
              <a:buChar char="l"/>
            </a:pPr>
            <a:endParaRPr lang="en-US" altLang="zh-CN" sz="1800"/>
          </a:p>
          <a:p>
            <a:pPr>
              <a:buFont typeface="Wingdings" pitchFamily="2" charset="2"/>
              <a:buChar char="l"/>
            </a:pPr>
            <a:r>
              <a:rPr lang="en-US" altLang="zh-CN" sz="1800"/>
              <a:t> {</a:t>
            </a:r>
            <a:r>
              <a:rPr lang="en-US" sz="1800"/>
              <a:t>row key, column( =&lt;family&gt; + &lt;</a:t>
            </a:r>
            <a:r>
              <a:rPr lang="en-US" altLang="zh-CN" sz="1800"/>
              <a:t>qualify</a:t>
            </a:r>
            <a:r>
              <a:rPr lang="en-US" sz="1800"/>
              <a:t>&gt;), version} </a:t>
            </a:r>
            <a:r>
              <a:rPr lang="zh-CN" altLang="en-US" sz="1800"/>
              <a:t>唯一确定的单元</a:t>
            </a:r>
            <a:endParaRPr lang="en-US" altLang="zh-CN" sz="1800"/>
          </a:p>
          <a:p>
            <a:pPr>
              <a:buFont typeface="Wingdings" pitchFamily="2" charset="2"/>
              <a:buChar char="l"/>
            </a:pPr>
            <a:endParaRPr lang="en-US" sz="1800"/>
          </a:p>
          <a:p>
            <a:pPr>
              <a:buFont typeface="Wingdings" pitchFamily="2" charset="2"/>
              <a:buChar char="l"/>
            </a:pPr>
            <a:r>
              <a:rPr lang="en-US" sz="1800"/>
              <a:t> cell</a:t>
            </a:r>
            <a:r>
              <a:rPr lang="zh-CN" altLang="en-US" sz="1800"/>
              <a:t>中的数据是没有类型的，全部是字节码形式存贮</a:t>
            </a:r>
          </a:p>
        </p:txBody>
      </p:sp>
    </p:spTree>
    <p:extLst>
      <p:ext uri="{BB962C8B-B14F-4D97-AF65-F5344CB8AC3E}">
        <p14:creationId xmlns:p14="http://schemas.microsoft.com/office/powerpoint/2010/main" val="25245518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未来展望</a:t>
            </a:r>
            <a:endParaRPr lang="zh-CN" altLang="en-US" dirty="0"/>
          </a:p>
        </p:txBody>
      </p:sp>
      <p:sp>
        <p:nvSpPr>
          <p:cNvPr id="3" name="内容占位符 2"/>
          <p:cNvSpPr>
            <a:spLocks noGrp="1"/>
          </p:cNvSpPr>
          <p:nvPr>
            <p:ph idx="1"/>
          </p:nvPr>
        </p:nvSpPr>
        <p:spPr/>
        <p:txBody>
          <a:bodyPr/>
          <a:lstStyle/>
          <a:p>
            <a:r>
              <a:rPr lang="zh-CN" altLang="en-US" dirty="0" smtClean="0"/>
              <a:t>深度</a:t>
            </a:r>
            <a:r>
              <a:rPr lang="zh-CN" altLang="en-US" dirty="0" smtClean="0"/>
              <a:t>学习</a:t>
            </a:r>
            <a:r>
              <a:rPr lang="zh-CN" altLang="en-US" dirty="0" smtClean="0"/>
              <a:t>、机器学习平台</a:t>
            </a:r>
            <a:r>
              <a:rPr lang="en-US" altLang="zh-CN" dirty="0" err="1" smtClean="0"/>
              <a:t>tensorflow</a:t>
            </a:r>
            <a:r>
              <a:rPr lang="en-US" altLang="zh-CN" dirty="0" smtClean="0"/>
              <a:t> </a:t>
            </a:r>
            <a:r>
              <a:rPr lang="zh-CN" altLang="en-US" dirty="0" smtClean="0"/>
              <a:t>、</a:t>
            </a:r>
            <a:r>
              <a:rPr lang="en-US" altLang="zh-CN" dirty="0" err="1" smtClean="0"/>
              <a:t>caffe</a:t>
            </a:r>
            <a:r>
              <a:rPr lang="zh-CN" altLang="en-US" dirty="0" smtClean="0"/>
              <a:t>等</a:t>
            </a:r>
            <a:endParaRPr lang="en-US" altLang="zh-CN" dirty="0" smtClean="0"/>
          </a:p>
          <a:p>
            <a:endParaRPr lang="en-US" altLang="zh-CN" dirty="0" smtClean="0"/>
          </a:p>
          <a:p>
            <a:r>
              <a:rPr lang="zh-CN" altLang="en-US" dirty="0" smtClean="0"/>
              <a:t>数据 </a:t>
            </a:r>
            <a:r>
              <a:rPr lang="zh-CN" altLang="en-US" dirty="0" smtClean="0"/>
              <a:t>挖掘</a:t>
            </a:r>
            <a:endParaRPr lang="en-US" altLang="zh-CN" dirty="0" smtClean="0"/>
          </a:p>
          <a:p>
            <a:endParaRPr lang="en-US" altLang="zh-CN" dirty="0"/>
          </a:p>
          <a:p>
            <a:r>
              <a:rPr lang="en-US" altLang="zh-CN" dirty="0" smtClean="0"/>
              <a:t>GPU</a:t>
            </a:r>
            <a:r>
              <a:rPr lang="zh-CN" altLang="en-US" dirty="0" smtClean="0"/>
              <a:t>技术</a:t>
            </a:r>
            <a:endParaRPr lang="zh-CN" altLang="en-US" dirty="0"/>
          </a:p>
        </p:txBody>
      </p:sp>
      <p:sp>
        <p:nvSpPr>
          <p:cNvPr id="15362" name="AutoShape 2" descr="http://www.docker.com/sites/all/themes/docker/assets/images/brand-full.sv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5364" name="AutoShape 4" descr="Build, Ship, Run"/>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5366" name="AutoShape 6" descr="http://www.docker.com/sites/all/themes/docker/assets/images/brand-full.sv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5368" name="AutoShape 8" descr="http://img1.imgtn.bdimg.com/it/u=2219475633,1868538820&amp;fm=2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5370" name="AutoShape 10" descr="http://img1.imgtn.bdimg.com/it/u=2219475633,1868538820&amp;fm=2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422254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未来技术</a:t>
            </a:r>
            <a:r>
              <a:rPr lang="zh-CN" altLang="en-US" dirty="0"/>
              <a:t>栈</a:t>
            </a:r>
          </a:p>
        </p:txBody>
      </p:sp>
      <p:pic>
        <p:nvPicPr>
          <p:cNvPr id="4" name="Picture 11" descr="C:\Users\c02132\Desktop\u=2219475633,1868538820&amp;fm=21&amp;gp=0.jpg"/>
          <p:cNvPicPr>
            <a:picLocks noGrp="1" noChangeAspect="1" noChangeArrowheads="1"/>
          </p:cNvPicPr>
          <p:nvPr>
            <p:ph idx="1"/>
          </p:nvPr>
        </p:nvPicPr>
        <p:blipFill>
          <a:blip r:embed="rId3"/>
          <a:srcRect/>
          <a:stretch>
            <a:fillRect/>
          </a:stretch>
        </p:blipFill>
        <p:spPr bwMode="auto">
          <a:xfrm>
            <a:off x="2452662" y="1857365"/>
            <a:ext cx="1428760" cy="1277753"/>
          </a:xfrm>
          <a:prstGeom prst="rect">
            <a:avLst/>
          </a:prstGeom>
          <a:noFill/>
        </p:spPr>
      </p:pic>
      <p:pic>
        <p:nvPicPr>
          <p:cNvPr id="24579" name="Picture 3" descr="C:\Users\c02132\Desktop\u=921474514,1923393501&amp;fm=21&amp;gp=0.jpg"/>
          <p:cNvPicPr>
            <a:picLocks noChangeAspect="1" noChangeArrowheads="1"/>
          </p:cNvPicPr>
          <p:nvPr/>
        </p:nvPicPr>
        <p:blipFill>
          <a:blip r:embed="rId4"/>
          <a:srcRect/>
          <a:stretch>
            <a:fillRect/>
          </a:stretch>
        </p:blipFill>
        <p:spPr bwMode="auto">
          <a:xfrm>
            <a:off x="4595802" y="1857365"/>
            <a:ext cx="2000264" cy="1333509"/>
          </a:xfrm>
          <a:prstGeom prst="rect">
            <a:avLst/>
          </a:prstGeom>
          <a:noFill/>
        </p:spPr>
      </p:pic>
      <p:pic>
        <p:nvPicPr>
          <p:cNvPr id="24580" name="Picture 4" descr="C:\Users\c02132\Desktop\u=538991531,3605916387&amp;fm=21&amp;gp=0.jpg"/>
          <p:cNvPicPr>
            <a:picLocks noChangeAspect="1" noChangeArrowheads="1"/>
          </p:cNvPicPr>
          <p:nvPr/>
        </p:nvPicPr>
        <p:blipFill>
          <a:blip r:embed="rId5"/>
          <a:srcRect/>
          <a:stretch>
            <a:fillRect/>
          </a:stretch>
        </p:blipFill>
        <p:spPr bwMode="auto">
          <a:xfrm>
            <a:off x="2024034" y="3929067"/>
            <a:ext cx="3214710" cy="998224"/>
          </a:xfrm>
          <a:prstGeom prst="rect">
            <a:avLst/>
          </a:prstGeom>
          <a:noFill/>
        </p:spPr>
      </p:pic>
      <p:sp>
        <p:nvSpPr>
          <p:cNvPr id="24585" name="AutoShape 9" descr="Logo"/>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4589" name="Picture 13" descr="C:\Users\c02132\AppData\Roaming\feiq\RichOle\2213563099.bmp"/>
          <p:cNvPicPr>
            <a:picLocks noChangeAspect="1" noChangeArrowheads="1"/>
          </p:cNvPicPr>
          <p:nvPr/>
        </p:nvPicPr>
        <p:blipFill>
          <a:blip r:embed="rId6"/>
          <a:srcRect/>
          <a:stretch>
            <a:fillRect/>
          </a:stretch>
        </p:blipFill>
        <p:spPr bwMode="auto">
          <a:xfrm>
            <a:off x="7161987" y="2057442"/>
            <a:ext cx="3143272" cy="1133432"/>
          </a:xfrm>
          <a:prstGeom prst="rect">
            <a:avLst/>
          </a:prstGeom>
          <a:noFill/>
        </p:spPr>
      </p:pic>
      <p:pic>
        <p:nvPicPr>
          <p:cNvPr id="27650" name="Picture 2" descr="http://c.hiphotos.baidu.com/baike/w%3D268%3Bg%3D0/sign=fda5639471c6a7efb926af20c5c1c86c/8ad4b31c8701a18b9d62d404992f07082938fef4.jpg"/>
          <p:cNvPicPr>
            <a:picLocks noChangeAspect="1" noChangeArrowheads="1"/>
          </p:cNvPicPr>
          <p:nvPr/>
        </p:nvPicPr>
        <p:blipFill>
          <a:blip r:embed="rId7"/>
          <a:srcRect/>
          <a:stretch>
            <a:fillRect/>
          </a:stretch>
        </p:blipFill>
        <p:spPr bwMode="auto">
          <a:xfrm>
            <a:off x="6796358" y="3802925"/>
            <a:ext cx="2000264" cy="1515126"/>
          </a:xfrm>
          <a:prstGeom prst="rect">
            <a:avLst/>
          </a:prstGeom>
          <a:noFill/>
        </p:spPr>
      </p:pic>
    </p:spTree>
    <p:extLst>
      <p:ext uri="{BB962C8B-B14F-4D97-AF65-F5344CB8AC3E}">
        <p14:creationId xmlns:p14="http://schemas.microsoft.com/office/powerpoint/2010/main" val="11300603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8274</Words>
  <Application>Microsoft Office PowerPoint</Application>
  <PresentationFormat>宽屏</PresentationFormat>
  <Paragraphs>1187</Paragraphs>
  <Slides>96</Slides>
  <Notes>51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96</vt:i4>
      </vt:variant>
    </vt:vector>
  </HeadingPairs>
  <TitlesOfParts>
    <vt:vector size="107" baseType="lpstr">
      <vt:lpstr>Arial Unicode MS</vt:lpstr>
      <vt:lpstr>MS PGothic</vt:lpstr>
      <vt:lpstr>宋体</vt:lpstr>
      <vt:lpstr>微软雅黑</vt:lpstr>
      <vt:lpstr>Arial</vt:lpstr>
      <vt:lpstr>Calibri</vt:lpstr>
      <vt:lpstr>Calibri Light</vt:lpstr>
      <vt:lpstr>Helvetica</vt:lpstr>
      <vt:lpstr>Tahoma</vt:lpstr>
      <vt:lpstr>Wingdings</vt:lpstr>
      <vt:lpstr>Office 主题</vt:lpstr>
      <vt:lpstr>大数据平台架构</vt:lpstr>
      <vt:lpstr>主要内容</vt:lpstr>
      <vt:lpstr>The free launch is over</vt:lpstr>
      <vt:lpstr>Saas、Paas、Iaas</vt:lpstr>
      <vt:lpstr>Saas、Paas、Iaas</vt:lpstr>
      <vt:lpstr>Everything as a service(Xaas)</vt:lpstr>
      <vt:lpstr>技术栈</vt:lpstr>
      <vt:lpstr>大数据平台架构</vt:lpstr>
      <vt:lpstr>数据流走向-实时</vt:lpstr>
      <vt:lpstr>数据流走向-离线</vt:lpstr>
      <vt:lpstr>查询流程-非视图库</vt:lpstr>
      <vt:lpstr>非视图库性能</vt:lpstr>
      <vt:lpstr>查询流程-视图库</vt:lpstr>
      <vt:lpstr>视图库性能</vt:lpstr>
      <vt:lpstr>主要内容</vt:lpstr>
      <vt:lpstr>为什么要用大数据相关技术</vt:lpstr>
      <vt:lpstr>问题来了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CAP理论</vt:lpstr>
      <vt:lpstr>CAP理论</vt:lpstr>
      <vt:lpstr>CAP权衡</vt:lpstr>
      <vt:lpstr>CAP证明</vt:lpstr>
      <vt:lpstr>CAP证明</vt:lpstr>
      <vt:lpstr>CAP证明</vt:lpstr>
      <vt:lpstr>CAP理论澄清</vt:lpstr>
      <vt:lpstr>分区回复的解释</vt:lpstr>
      <vt:lpstr>主要内容</vt:lpstr>
      <vt:lpstr>事务-ACID</vt:lpstr>
      <vt:lpstr>分布式事务</vt:lpstr>
      <vt:lpstr>一致性模型</vt:lpstr>
      <vt:lpstr>分布式一致性算法</vt:lpstr>
      <vt:lpstr>Master-Slave和Master-Master算法</vt:lpstr>
      <vt:lpstr>2pc-一个故事</vt:lpstr>
      <vt:lpstr>两阶段提交-2PC</vt:lpstr>
      <vt:lpstr>两阶段提交</vt:lpstr>
      <vt:lpstr>两阶段提交问题</vt:lpstr>
      <vt:lpstr>两阶段提交问题</vt:lpstr>
      <vt:lpstr>3pc-又一个故事</vt:lpstr>
      <vt:lpstr>三阶段提交</vt:lpstr>
      <vt:lpstr>三阶段提交状态转移</vt:lpstr>
      <vt:lpstr>一致性算法总结</vt:lpstr>
      <vt:lpstr>Zookeeper应用场景</vt:lpstr>
      <vt:lpstr>主要内容</vt:lpstr>
      <vt:lpstr>编程模型</vt:lpstr>
      <vt:lpstr>编程模型</vt:lpstr>
      <vt:lpstr>编程模型-命令式 vs. 声明式编程</vt:lpstr>
      <vt:lpstr>编程范式</vt:lpstr>
      <vt:lpstr>MapReduce编程模型</vt:lpstr>
      <vt:lpstr>MapReduce编程接口（Hadoop MapReduce为例）</vt:lpstr>
      <vt:lpstr>MapReduce 例子- Word Count</vt:lpstr>
      <vt:lpstr>数据格式和抽象</vt:lpstr>
      <vt:lpstr>关系型数据抽象</vt:lpstr>
      <vt:lpstr>Storm和spark streaming的比较</vt:lpstr>
      <vt:lpstr>主要内容</vt:lpstr>
      <vt:lpstr>RPC</vt:lpstr>
      <vt:lpstr>消息传递语义</vt:lpstr>
      <vt:lpstr>Local Procedure Call(LPC)</vt:lpstr>
      <vt:lpstr>LPC</vt:lpstr>
      <vt:lpstr>RPC</vt:lpstr>
      <vt:lpstr>RPC</vt:lpstr>
      <vt:lpstr>thrift和protobuf性能对比</vt:lpstr>
      <vt:lpstr>thrift和protobuf性能对比</vt:lpstr>
      <vt:lpstr>主要内容</vt:lpstr>
      <vt:lpstr>Mesos优点-效率</vt:lpstr>
      <vt:lpstr>Mesos架构</vt:lpstr>
      <vt:lpstr>Mesos二级调度架构</vt:lpstr>
      <vt:lpstr>Mesos流程-1</vt:lpstr>
      <vt:lpstr>Mesos流程-2</vt:lpstr>
      <vt:lpstr>主要内容</vt:lpstr>
      <vt:lpstr>历史</vt:lpstr>
      <vt:lpstr>简介</vt:lpstr>
      <vt:lpstr>HBASE中表的特点</vt:lpstr>
      <vt:lpstr>Hbase在Hadoop Ecosystem中的位置</vt:lpstr>
      <vt:lpstr>系统架构 </vt:lpstr>
      <vt:lpstr>存储逻辑视图 </vt:lpstr>
      <vt:lpstr>物理存储视图总览</vt:lpstr>
      <vt:lpstr>物理存储视图 </vt:lpstr>
      <vt:lpstr>物理存储视图</vt:lpstr>
      <vt:lpstr>物理存储视图</vt:lpstr>
      <vt:lpstr>物理存储视图</vt:lpstr>
      <vt:lpstr>物理存储视图</vt:lpstr>
      <vt:lpstr>物理存储视图</vt:lpstr>
      <vt:lpstr>物理存储视图</vt:lpstr>
      <vt:lpstr>Rowkey </vt:lpstr>
      <vt:lpstr>列族</vt:lpstr>
      <vt:lpstr>Cell</vt:lpstr>
      <vt:lpstr>未来展望</vt:lpstr>
      <vt:lpstr>未来技术栈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大数据平台架构</dc:title>
  <dc:creator>chendongsheng</dc:creator>
  <cp:lastModifiedBy>chendongsheng</cp:lastModifiedBy>
  <cp:revision>140</cp:revision>
  <dcterms:created xsi:type="dcterms:W3CDTF">2016-10-16T06:08:42Z</dcterms:created>
  <dcterms:modified xsi:type="dcterms:W3CDTF">2016-10-17T09:06:16Z</dcterms:modified>
</cp:coreProperties>
</file>