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9"/>
  </p:notesMasterIdLst>
  <p:sldIdLst>
    <p:sldId id="293" r:id="rId3"/>
    <p:sldId id="294" r:id="rId4"/>
    <p:sldId id="297" r:id="rId5"/>
    <p:sldId id="298" r:id="rId6"/>
    <p:sldId id="304" r:id="rId7"/>
    <p:sldId id="299" r:id="rId8"/>
    <p:sldId id="300" r:id="rId9"/>
    <p:sldId id="301" r:id="rId10"/>
    <p:sldId id="302" r:id="rId11"/>
    <p:sldId id="303" r:id="rId12"/>
    <p:sldId id="306" r:id="rId13"/>
    <p:sldId id="307" r:id="rId14"/>
    <p:sldId id="308" r:id="rId15"/>
    <p:sldId id="309" r:id="rId16"/>
    <p:sldId id="305" r:id="rId17"/>
    <p:sldId id="310" r:id="rId18"/>
    <p:sldId id="311" r:id="rId19"/>
    <p:sldId id="312" r:id="rId20"/>
    <p:sldId id="313" r:id="rId21"/>
    <p:sldId id="314" r:id="rId22"/>
    <p:sldId id="315" r:id="rId23"/>
    <p:sldId id="316" r:id="rId24"/>
    <p:sldId id="317" r:id="rId25"/>
    <p:sldId id="319" r:id="rId26"/>
    <p:sldId id="296" r:id="rId27"/>
    <p:sldId id="27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6E6E6E"/>
    <a:srgbClr val="C00000"/>
    <a:srgbClr val="CC0000"/>
    <a:srgbClr val="FF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633" autoAdjust="0"/>
    <p:restoredTop sz="86919" autoAdjust="0"/>
  </p:normalViewPr>
  <p:slideViewPr>
    <p:cSldViewPr showGuides="1">
      <p:cViewPr varScale="1">
        <p:scale>
          <a:sx n="77" d="100"/>
          <a:sy n="77" d="100"/>
        </p:scale>
        <p:origin x="-157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pPr/>
              <a:t>2015/6/15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由于这些内容比较多，所以只介绍</a:t>
            </a:r>
            <a:r>
              <a:rPr lang="en-US" altLang="zh-CN" dirty="0" err="1" smtClean="0"/>
              <a:t>dr</a:t>
            </a:r>
            <a:r>
              <a:rPr lang="zh-CN" altLang="en-US" dirty="0" smtClean="0"/>
              <a:t>代码中涉及的部分，不涉及的就不</a:t>
            </a:r>
            <a:r>
              <a:rPr lang="zh-CN" altLang="en-US" smtClean="0"/>
              <a:t>讲了，然后并不讲具体的逻辑业务，主要关注在语言语法上，以看懂程序代码为主</a:t>
            </a:r>
            <a:endParaRPr lang="en-US" altLang="zh-CN" dirty="0" smtClean="0"/>
          </a:p>
          <a:p>
            <a:r>
              <a:rPr lang="zh-CN" altLang="en-US" dirty="0" smtClean="0"/>
              <a:t>代码量多，风格不统一，杂糅了</a:t>
            </a:r>
            <a:r>
              <a:rPr lang="en-US" altLang="zh-CN" dirty="0" smtClean="0"/>
              <a:t>c</a:t>
            </a:r>
            <a:r>
              <a:rPr lang="zh-CN" altLang="en-US" dirty="0" smtClean="0"/>
              <a:t>和</a:t>
            </a:r>
            <a:r>
              <a:rPr lang="en-US" altLang="zh-CN" dirty="0" err="1" smtClean="0"/>
              <a:t>c++</a:t>
            </a:r>
            <a:r>
              <a:rPr lang="zh-CN" altLang="en-US" dirty="0" smtClean="0"/>
              <a:t>和</a:t>
            </a:r>
            <a:r>
              <a:rPr lang="en-US" altLang="zh-CN" dirty="0" smtClean="0"/>
              <a:t>boost</a:t>
            </a:r>
            <a:r>
              <a:rPr lang="zh-CN" altLang="en-US" dirty="0" smtClean="0"/>
              <a:t>，用了很多第三方的库</a:t>
            </a:r>
            <a:endParaRPr lang="en-US" altLang="zh-CN" dirty="0" smtClean="0"/>
          </a:p>
          <a:p>
            <a:r>
              <a:rPr lang="en-US" altLang="zh-CN" dirty="0" smtClean="0"/>
              <a:t>Dr</a:t>
            </a:r>
            <a:r>
              <a:rPr lang="zh-CN" altLang="en-US" dirty="0" smtClean="0"/>
              <a:t>是提供了</a:t>
            </a:r>
            <a:r>
              <a:rPr lang="en-US" altLang="zh-CN" dirty="0" err="1" smtClean="0"/>
              <a:t>solr</a:t>
            </a:r>
            <a:r>
              <a:rPr lang="zh-CN" altLang="en-US" dirty="0" smtClean="0"/>
              <a:t>配置接口，</a:t>
            </a:r>
            <a:r>
              <a:rPr lang="en-US" altLang="zh-CN" dirty="0" err="1" smtClean="0"/>
              <a:t>searchserver</a:t>
            </a:r>
            <a:r>
              <a:rPr lang="zh-CN" altLang="en-US" dirty="0" smtClean="0"/>
              <a:t>提供了</a:t>
            </a:r>
            <a:r>
              <a:rPr lang="en-US" altLang="zh-CN" dirty="0" err="1" smtClean="0"/>
              <a:t>solr</a:t>
            </a:r>
            <a:r>
              <a:rPr lang="zh-CN" altLang="en-US" dirty="0" smtClean="0"/>
              <a:t>查询的接口</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一个</a:t>
            </a:r>
            <a:r>
              <a:rPr lang="en-US" altLang="zh-CN" sz="1200" dirty="0" err="1" smtClean="0"/>
              <a:t>thread_group</a:t>
            </a:r>
            <a:r>
              <a:rPr lang="zh-CN" altLang="en-US" sz="1200" dirty="0" smtClean="0"/>
              <a:t>对象可以使用多种方法管理线程。首先，可以使用一个指向</a:t>
            </a:r>
            <a:r>
              <a:rPr lang="zh-CN" altLang="en-US" sz="1200" b="1" dirty="0" smtClean="0"/>
              <a:t>动态创建的线程对象</a:t>
            </a:r>
            <a:r>
              <a:rPr lang="zh-CN" altLang="en-US" sz="1200" dirty="0" smtClean="0"/>
              <a:t>的指针作为参数来调用</a:t>
            </a:r>
            <a:r>
              <a:rPr lang="en-US" altLang="zh-CN" sz="1200" dirty="0" err="1" smtClean="0"/>
              <a:t>add_thread</a:t>
            </a:r>
            <a:r>
              <a:rPr lang="zh-CN" altLang="en-US" sz="1200" dirty="0" smtClean="0"/>
              <a:t>方法，将这个线程加入线程组。也可以直接使用线程组类的</a:t>
            </a:r>
            <a:r>
              <a:rPr lang="en-US" altLang="zh-CN" sz="1200" dirty="0" err="1" smtClean="0"/>
              <a:t>create_thread</a:t>
            </a:r>
            <a:r>
              <a:rPr lang="zh-CN" altLang="en-US" sz="1200" dirty="0" smtClean="0"/>
              <a:t>方法，可不先创建线程而直接把线程加入到线程组中。</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线程组对象的成员方法</a:t>
            </a:r>
            <a:r>
              <a:rPr lang="en-US" altLang="zh-CN" sz="1200" dirty="0" err="1" smtClean="0"/>
              <a:t>join_all</a:t>
            </a:r>
            <a:r>
              <a:rPr lang="zh-CN" altLang="en-US" sz="1200" dirty="0" smtClean="0"/>
              <a:t>方法等待线程组中所有线程结束，才返回</a:t>
            </a:r>
          </a:p>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Boost</a:t>
            </a:r>
            <a:r>
              <a:rPr lang="zh-CN" altLang="en-US" dirty="0" smtClean="0"/>
              <a:t>的同步有很多种，这里只阐述</a:t>
            </a:r>
            <a:r>
              <a:rPr lang="en-US" altLang="zh-CN" dirty="0" err="1" smtClean="0"/>
              <a:t>dr</a:t>
            </a:r>
            <a:r>
              <a:rPr lang="zh-CN" altLang="en-US" dirty="0" smtClean="0"/>
              <a:t>中用到的同步</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此页可以省略，</a:t>
            </a:r>
            <a:r>
              <a:rPr lang="en-US" altLang="zh-CN" dirty="0" err="1" smtClean="0"/>
              <a:t>dr</a:t>
            </a:r>
            <a:r>
              <a:rPr lang="zh-CN" altLang="en-US" dirty="0" smtClean="0"/>
              <a:t>中没有</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条件变量</a:t>
            </a:r>
            <a:r>
              <a:rPr lang="en-US" sz="1200" b="0" i="0" kern="1200" dirty="0" err="1" smtClean="0">
                <a:solidFill>
                  <a:schemeClr val="tx1"/>
                </a:solidFill>
                <a:latin typeface="+mn-lt"/>
                <a:ea typeface="+mn-ea"/>
                <a:cs typeface="+mn-cs"/>
              </a:rPr>
              <a:t>condition_variable_any</a:t>
            </a:r>
            <a:r>
              <a:rPr lang="zh-CN" altLang="en-US" sz="1200" b="0" i="0" kern="1200" dirty="0" smtClean="0">
                <a:solidFill>
                  <a:schemeClr val="tx1"/>
                </a:solidFill>
                <a:latin typeface="+mn-lt"/>
                <a:ea typeface="+mn-ea"/>
                <a:cs typeface="+mn-cs"/>
              </a:rPr>
              <a:t>中只封装了</a:t>
            </a:r>
            <a:r>
              <a:rPr lang="en-US" altLang="zh-CN"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notify_one</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notify_all</a:t>
            </a:r>
            <a:r>
              <a:rPr 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和</a:t>
            </a:r>
            <a:r>
              <a:rPr lang="en-US" sz="1200" b="0" i="0" kern="1200" dirty="0" smtClean="0">
                <a:solidFill>
                  <a:schemeClr val="tx1"/>
                </a:solidFill>
                <a:latin typeface="+mn-lt"/>
                <a:ea typeface="+mn-ea"/>
                <a:cs typeface="+mn-cs"/>
              </a:rPr>
              <a:t>wait()</a:t>
            </a:r>
            <a:r>
              <a:rPr lang="zh-CN" altLang="en-US" sz="1200" b="0" i="0" kern="1200" dirty="0" smtClean="0">
                <a:solidFill>
                  <a:schemeClr val="tx1"/>
                </a:solidFill>
                <a:latin typeface="+mn-lt"/>
                <a:ea typeface="+mn-ea"/>
                <a:cs typeface="+mn-cs"/>
              </a:rPr>
              <a:t>系列两类函数。</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可以略过</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跳过，看代码的时候再过来看</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封底</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2.emf"/><Relationship Id="rId1" Type="http://schemas.openxmlformats.org/officeDocument/2006/relationships/slideMaster" Target="../slideMasters/slideMaster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TextBox 3"/>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6"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7"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8"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9"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0"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1"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2"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3"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4"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5"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4" name="标题 1"/>
          <p:cNvSpPr>
            <a:spLocks noGrp="1"/>
          </p:cNvSpPr>
          <p:nvPr>
            <p:ph type="title" hasCustomPrompt="1"/>
          </p:nvPr>
        </p:nvSpPr>
        <p:spPr>
          <a:xfrm>
            <a:off x="539552" y="403200"/>
            <a:ext cx="8229600" cy="649536"/>
          </a:xfrm>
          <a:prstGeom prst="rect">
            <a:avLst/>
          </a:prstGeom>
        </p:spPr>
        <p:txBody>
          <a:bodyPr/>
          <a:lstStyle>
            <a:lvl1pPr algn="l">
              <a:defRPr sz="3200" b="1">
                <a:solidFill>
                  <a:srgbClr val="C00000"/>
                </a:solidFill>
                <a:latin typeface="微软雅黑" pitchFamily="34" charset="-122"/>
                <a:ea typeface="微软雅黑" pitchFamily="34" charset="-122"/>
              </a:defRPr>
            </a:lvl1pPr>
          </a:lstStyle>
          <a:p>
            <a:r>
              <a:rPr lang="zh-CN" altLang="en-US" dirty="0" smtClean="0"/>
              <a:t>单击此处编辑目录标题</a:t>
            </a:r>
            <a:endParaRPr lang="zh-CN" altLang="en-US" dirty="0"/>
          </a:p>
        </p:txBody>
      </p:sp>
      <p:sp>
        <p:nvSpPr>
          <p:cNvPr id="33" name="内容占位符 2"/>
          <p:cNvSpPr>
            <a:spLocks noGrp="1"/>
          </p:cNvSpPr>
          <p:nvPr>
            <p:ph idx="1" hasCustomPrompt="1"/>
          </p:nvPr>
        </p:nvSpPr>
        <p:spPr>
          <a:xfrm>
            <a:off x="539552" y="1916833"/>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35" name="内容占位符 2"/>
          <p:cNvSpPr>
            <a:spLocks noGrp="1"/>
          </p:cNvSpPr>
          <p:nvPr>
            <p:ph idx="10" hasCustomPrompt="1"/>
          </p:nvPr>
        </p:nvSpPr>
        <p:spPr>
          <a:xfrm>
            <a:off x="539552" y="3104965"/>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37" name="内容占位符 2"/>
          <p:cNvSpPr>
            <a:spLocks noGrp="1"/>
          </p:cNvSpPr>
          <p:nvPr>
            <p:ph idx="11" hasCustomPrompt="1"/>
          </p:nvPr>
        </p:nvSpPr>
        <p:spPr>
          <a:xfrm>
            <a:off x="539552" y="4293097"/>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41" name="内容占位符 2"/>
          <p:cNvSpPr>
            <a:spLocks noGrp="1"/>
          </p:cNvSpPr>
          <p:nvPr>
            <p:ph idx="12" hasCustomPrompt="1"/>
          </p:nvPr>
        </p:nvSpPr>
        <p:spPr>
          <a:xfrm>
            <a:off x="539552" y="1484784"/>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
        <p:nvSpPr>
          <p:cNvPr id="42" name="内容占位符 2"/>
          <p:cNvSpPr>
            <a:spLocks noGrp="1"/>
          </p:cNvSpPr>
          <p:nvPr>
            <p:ph idx="13" hasCustomPrompt="1"/>
          </p:nvPr>
        </p:nvSpPr>
        <p:spPr>
          <a:xfrm>
            <a:off x="539552" y="2708920"/>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
        <p:nvSpPr>
          <p:cNvPr id="43" name="内容占位符 2"/>
          <p:cNvSpPr>
            <a:spLocks noGrp="1"/>
          </p:cNvSpPr>
          <p:nvPr>
            <p:ph idx="14" hasCustomPrompt="1"/>
          </p:nvPr>
        </p:nvSpPr>
        <p:spPr>
          <a:xfrm>
            <a:off x="539552" y="3861048"/>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17" name="Rectangle 21"/>
          <p:cNvSpPr>
            <a:spLocks noChangeArrowheads="1"/>
          </p:cNvSpPr>
          <p:nvPr userDrawn="1"/>
        </p:nvSpPr>
        <p:spPr bwMode="auto">
          <a:xfrm>
            <a:off x="182786" y="6165304"/>
            <a:ext cx="1262063" cy="276225"/>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a:solidFill>
                  <a:srgbClr val="6E6E6E"/>
                </a:solidFill>
                <a:ea typeface="华文细黑" pitchFamily="2" charset="-122"/>
              </a:rPr>
              <a:t>密级：对内公开</a:t>
            </a:r>
          </a:p>
        </p:txBody>
      </p:sp>
      <p:sp>
        <p:nvSpPr>
          <p:cNvPr id="18"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ea typeface="华文细黑" pitchFamily="2" charset="-122"/>
              </a:rPr>
              <a:t>浙江宇视科技有限公司</a:t>
            </a:r>
            <a:endParaRPr lang="zh-CN" altLang="en-US" sz="1200" dirty="0">
              <a:solidFill>
                <a:srgbClr val="6E6E6E"/>
              </a:solidFill>
              <a:ea typeface="华文细黑" pitchFamily="2" charset="-122"/>
            </a:endParaRPr>
          </a:p>
        </p:txBody>
      </p:sp>
      <p:grpSp>
        <p:nvGrpSpPr>
          <p:cNvPr id="2" name="16 Grupo"/>
          <p:cNvGrpSpPr>
            <a:grpSpLocks/>
          </p:cNvGrpSpPr>
          <p:nvPr userDrawn="1"/>
        </p:nvGrpSpPr>
        <p:grpSpPr bwMode="auto">
          <a:xfrm>
            <a:off x="3701258" y="4441038"/>
            <a:ext cx="1811339" cy="490539"/>
            <a:chOff x="3871700" y="3423452"/>
            <a:chExt cx="1812075" cy="491737"/>
          </a:xfrm>
        </p:grpSpPr>
        <p:pic>
          <p:nvPicPr>
            <p:cNvPr id="21" name="11 Imagen"/>
            <p:cNvPicPr>
              <a:picLocks noChangeAspect="1"/>
            </p:cNvPicPr>
            <p:nvPr/>
          </p:nvPicPr>
          <p:blipFill>
            <a:blip r:embed="rId2" cstate="print"/>
            <a:srcRect/>
            <a:stretch>
              <a:fillRect/>
            </a:stretch>
          </p:blipFill>
          <p:spPr bwMode="auto">
            <a:xfrm>
              <a:off x="3871700" y="3423452"/>
              <a:ext cx="288032" cy="288032"/>
            </a:xfrm>
            <a:prstGeom prst="rect">
              <a:avLst/>
            </a:prstGeom>
            <a:noFill/>
            <a:ln w="9525">
              <a:noFill/>
              <a:miter lim="800000"/>
              <a:headEnd/>
              <a:tailEnd/>
            </a:ln>
          </p:spPr>
        </p:pic>
        <p:sp>
          <p:nvSpPr>
            <p:cNvPr id="22" name="2 Subtítulo">
              <a:hlinkClick r:id="" action="ppaction://noaction"/>
            </p:cNvPr>
            <p:cNvSpPr txBox="1">
              <a:spLocks/>
            </p:cNvSpPr>
            <p:nvPr/>
          </p:nvSpPr>
          <p:spPr bwMode="auto">
            <a:xfrm>
              <a:off x="4171859" y="3428555"/>
              <a:ext cx="1511916" cy="486634"/>
            </a:xfrm>
            <a:prstGeom prst="rect">
              <a:avLst/>
            </a:prstGeom>
            <a:noFill/>
            <a:ln w="9525">
              <a:noFill/>
              <a:miter lim="800000"/>
              <a:headEnd/>
              <a:tailEnd/>
            </a:ln>
          </p:spPr>
          <p:txBody>
            <a:bodyPr/>
            <a:lstStyle>
              <a:defPPr>
                <a:defRPr lang="es-E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spcBef>
                  <a:spcPct val="20000"/>
                </a:spcBef>
                <a:buFont typeface="Arial" charset="0"/>
                <a:buNone/>
              </a:pPr>
              <a:r>
                <a:rPr lang="zh-CN" altLang="en-US" sz="1400" dirty="0">
                  <a:solidFill>
                    <a:schemeClr val="tx1">
                      <a:lumMod val="75000"/>
                      <a:lumOff val="25000"/>
                    </a:schemeClr>
                  </a:solidFill>
                  <a:latin typeface="微软雅黑" pitchFamily="34" charset="-122"/>
                  <a:ea typeface="微软雅黑" pitchFamily="34" charset="-122"/>
                </a:rPr>
                <a:t>精彩由此开始</a:t>
              </a:r>
              <a:endParaRPr lang="es-ES" altLang="zh-CN" sz="1400" dirty="0">
                <a:solidFill>
                  <a:schemeClr val="tx1">
                    <a:lumMod val="75000"/>
                    <a:lumOff val="25000"/>
                  </a:schemeClr>
                </a:solidFill>
                <a:latin typeface="微软雅黑" pitchFamily="34" charset="-122"/>
                <a:ea typeface="微软雅黑" pitchFamily="34" charset="-122"/>
              </a:endParaRPr>
            </a:p>
          </p:txBody>
        </p:sp>
      </p:grpSp>
      <p:pic>
        <p:nvPicPr>
          <p:cNvPr id="23" name="图片 22" descr="uniview3.emf"/>
          <p:cNvPicPr>
            <a:picLocks noChangeAspect="1"/>
          </p:cNvPicPr>
          <p:nvPr userDrawn="1"/>
        </p:nvPicPr>
        <p:blipFill>
          <a:blip r:embed="rId3" cstate="print"/>
          <a:srcRect/>
          <a:stretch>
            <a:fillRect/>
          </a:stretch>
        </p:blipFill>
        <p:spPr bwMode="auto">
          <a:xfrm>
            <a:off x="467544" y="1916832"/>
            <a:ext cx="2590800" cy="658813"/>
          </a:xfrm>
          <a:prstGeom prst="rect">
            <a:avLst/>
          </a:prstGeom>
          <a:noFill/>
          <a:ln w="9525">
            <a:noFill/>
            <a:miter lim="800000"/>
            <a:headEnd/>
            <a:tailEnd/>
          </a:ln>
        </p:spPr>
      </p:pic>
      <p:sp>
        <p:nvSpPr>
          <p:cNvPr id="29" name="标题 26"/>
          <p:cNvSpPr>
            <a:spLocks noGrp="1"/>
          </p:cNvSpPr>
          <p:nvPr>
            <p:ph type="title" hasCustomPrompt="1"/>
          </p:nvPr>
        </p:nvSpPr>
        <p:spPr>
          <a:xfrm>
            <a:off x="3600000" y="1997968"/>
            <a:ext cx="5256584" cy="638944"/>
          </a:xfrm>
          <a:prstGeom prst="rect">
            <a:avLst/>
          </a:prstGeom>
        </p:spPr>
        <p:txBody>
          <a:bodyPr/>
          <a:lstStyle>
            <a:lvl1pPr algn="l">
              <a:defRPr sz="3600">
                <a:solidFill>
                  <a:srgbClr val="C00000"/>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34" name="内容占位符 31"/>
          <p:cNvSpPr>
            <a:spLocks noGrp="1"/>
          </p:cNvSpPr>
          <p:nvPr>
            <p:ph sz="quarter" idx="10" hasCustomPrompt="1"/>
          </p:nvPr>
        </p:nvSpPr>
        <p:spPr>
          <a:xfrm>
            <a:off x="3600000" y="3241005"/>
            <a:ext cx="4753074" cy="1052091"/>
          </a:xfrm>
          <a:prstGeom prst="rect">
            <a:avLst/>
          </a:prstGeom>
        </p:spPr>
        <p:txBody>
          <a:bodyPr/>
          <a:lstStyle>
            <a:lvl1pPr marL="0" indent="0">
              <a:lnSpc>
                <a:spcPts val="1800"/>
              </a:lnSpc>
              <a:spcBef>
                <a:spcPts val="0"/>
              </a:spcBef>
              <a:buNone/>
              <a:defRPr sz="12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单击此处编辑文本</a:t>
            </a:r>
            <a:endParaRPr lang="zh-CN" altLang="en-US" dirty="0"/>
          </a:p>
        </p:txBody>
      </p:sp>
      <p:sp>
        <p:nvSpPr>
          <p:cNvPr id="37" name="内容占位符 31"/>
          <p:cNvSpPr>
            <a:spLocks noGrp="1"/>
          </p:cNvSpPr>
          <p:nvPr>
            <p:ph sz="quarter" idx="11" hasCustomPrompt="1"/>
          </p:nvPr>
        </p:nvSpPr>
        <p:spPr>
          <a:xfrm>
            <a:off x="3600000" y="2636913"/>
            <a:ext cx="4753074" cy="504056"/>
          </a:xfrm>
          <a:prstGeom prst="rect">
            <a:avLst/>
          </a:prstGeom>
        </p:spPr>
        <p:txBody>
          <a:bodyPr/>
          <a:lstStyle>
            <a:lvl1pPr>
              <a:lnSpc>
                <a:spcPct val="100000"/>
              </a:lnSpc>
              <a:buNone/>
              <a:defRPr sz="18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12" name="矩形 11"/>
          <p:cNvSpPr/>
          <p:nvPr userDrawn="1"/>
        </p:nvSpPr>
        <p:spPr>
          <a:xfrm>
            <a:off x="3851920" y="1988841"/>
            <a:ext cx="5292079" cy="2664296"/>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23" descr="uniview3.emf"/>
          <p:cNvPicPr>
            <a:picLocks noChangeAspect="1"/>
          </p:cNvPicPr>
          <p:nvPr userDrawn="1"/>
        </p:nvPicPr>
        <p:blipFill>
          <a:blip r:embed="rId2" cstate="print"/>
          <a:srcRect/>
          <a:stretch>
            <a:fillRect/>
          </a:stretch>
        </p:blipFill>
        <p:spPr bwMode="auto">
          <a:xfrm>
            <a:off x="7164812" y="188640"/>
            <a:ext cx="1701422" cy="432048"/>
          </a:xfrm>
          <a:prstGeom prst="rect">
            <a:avLst/>
          </a:prstGeom>
          <a:noFill/>
          <a:ln w="9525">
            <a:noFill/>
            <a:miter lim="800000"/>
            <a:headEnd/>
            <a:tailEnd/>
          </a:ln>
        </p:spPr>
      </p:pic>
      <p:sp>
        <p:nvSpPr>
          <p:cNvPr id="14" name="Rectangle 21"/>
          <p:cNvSpPr>
            <a:spLocks noChangeArrowheads="1"/>
          </p:cNvSpPr>
          <p:nvPr userDrawn="1"/>
        </p:nvSpPr>
        <p:spPr bwMode="auto">
          <a:xfrm>
            <a:off x="182786" y="6165304"/>
            <a:ext cx="1262063" cy="276225"/>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a:solidFill>
                  <a:srgbClr val="6E6E6E"/>
                </a:solidFill>
                <a:ea typeface="华文细黑" pitchFamily="2" charset="-122"/>
              </a:rPr>
              <a:t>密级：对内公开</a:t>
            </a:r>
          </a:p>
        </p:txBody>
      </p:sp>
      <p:sp>
        <p:nvSpPr>
          <p:cNvPr id="15"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ea typeface="华文细黑" pitchFamily="2" charset="-122"/>
              </a:rPr>
              <a:t>浙江宇视科技有限公司</a:t>
            </a:r>
            <a:endParaRPr lang="zh-CN" altLang="en-US" sz="1200" dirty="0">
              <a:solidFill>
                <a:srgbClr val="6E6E6E"/>
              </a:solidFill>
              <a:ea typeface="华文细黑" pitchFamily="2" charset="-122"/>
            </a:endParaRPr>
          </a:p>
        </p:txBody>
      </p:sp>
      <p:pic>
        <p:nvPicPr>
          <p:cNvPr id="19" name="Picture 2"/>
          <p:cNvPicPr>
            <a:picLocks noChangeAspect="1" noChangeArrowheads="1"/>
          </p:cNvPicPr>
          <p:nvPr userDrawn="1"/>
        </p:nvPicPr>
        <p:blipFill>
          <a:blip r:embed="rId3" cstate="print"/>
          <a:srcRect t="37781" r="41207" b="4630"/>
          <a:stretch>
            <a:fillRect/>
          </a:stretch>
        </p:blipFill>
        <p:spPr bwMode="auto">
          <a:xfrm>
            <a:off x="0" y="1988840"/>
            <a:ext cx="3851920" cy="2664296"/>
          </a:xfrm>
          <a:prstGeom prst="rect">
            <a:avLst/>
          </a:prstGeom>
          <a:noFill/>
          <a:ln w="9525">
            <a:noFill/>
            <a:miter lim="800000"/>
            <a:headEnd/>
            <a:tailEnd/>
          </a:ln>
        </p:spPr>
      </p:pic>
      <p:sp>
        <p:nvSpPr>
          <p:cNvPr id="20" name="标题 26"/>
          <p:cNvSpPr>
            <a:spLocks noGrp="1"/>
          </p:cNvSpPr>
          <p:nvPr>
            <p:ph type="title" hasCustomPrompt="1"/>
          </p:nvPr>
        </p:nvSpPr>
        <p:spPr>
          <a:xfrm>
            <a:off x="4212000" y="2786400"/>
            <a:ext cx="4536464" cy="638944"/>
          </a:xfrm>
          <a:prstGeom prst="rect">
            <a:avLst/>
          </a:prstGeom>
        </p:spPr>
        <p:txBody>
          <a:bodyPr/>
          <a:lstStyle>
            <a:lvl1pPr algn="l">
              <a:defRPr sz="3600">
                <a:solidFill>
                  <a:schemeClr val="bg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5" name="内容占位符 31"/>
          <p:cNvSpPr>
            <a:spLocks noGrp="1"/>
          </p:cNvSpPr>
          <p:nvPr>
            <p:ph sz="quarter" idx="11" hasCustomPrompt="1"/>
          </p:nvPr>
        </p:nvSpPr>
        <p:spPr>
          <a:xfrm>
            <a:off x="4212000" y="3429000"/>
            <a:ext cx="4753074" cy="504056"/>
          </a:xfrm>
          <a:prstGeom prst="rect">
            <a:avLst/>
          </a:prstGeom>
        </p:spPr>
        <p:txBody>
          <a:bodyPr/>
          <a:lstStyle>
            <a:lvl1pPr>
              <a:lnSpc>
                <a:spcPct val="100000"/>
              </a:lnSpc>
              <a:buNone/>
              <a:defRPr sz="1800">
                <a:solidFill>
                  <a:schemeClr val="bg1"/>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15"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latin typeface="微软雅黑" pitchFamily="34" charset="-122"/>
                <a:ea typeface="微软雅黑" pitchFamily="34" charset="-122"/>
              </a:rPr>
              <a:t>浙江宇视科技有限公司</a:t>
            </a:r>
            <a:endParaRPr lang="zh-CN" altLang="en-US" sz="1200" dirty="0">
              <a:solidFill>
                <a:srgbClr val="6E6E6E"/>
              </a:solidFill>
              <a:latin typeface="微软雅黑" pitchFamily="34" charset="-122"/>
              <a:ea typeface="微软雅黑" pitchFamily="34" charset="-122"/>
            </a:endParaRPr>
          </a:p>
        </p:txBody>
      </p:sp>
      <p:pic>
        <p:nvPicPr>
          <p:cNvPr id="9" name="图片 8" descr="uniview3.emf"/>
          <p:cNvPicPr>
            <a:picLocks noChangeAspect="1"/>
          </p:cNvPicPr>
          <p:nvPr userDrawn="1"/>
        </p:nvPicPr>
        <p:blipFill>
          <a:blip r:embed="rId2" cstate="print"/>
          <a:srcRect/>
          <a:stretch>
            <a:fillRect/>
          </a:stretch>
        </p:blipFill>
        <p:spPr bwMode="auto">
          <a:xfrm>
            <a:off x="467544" y="1916832"/>
            <a:ext cx="2590800" cy="658813"/>
          </a:xfrm>
          <a:prstGeom prst="rect">
            <a:avLst/>
          </a:prstGeom>
          <a:noFill/>
          <a:ln w="9525">
            <a:noFill/>
            <a:miter lim="800000"/>
            <a:headEnd/>
            <a:tailEnd/>
          </a:ln>
        </p:spPr>
      </p:pic>
      <p:pic>
        <p:nvPicPr>
          <p:cNvPr id="11" name="图片 18" descr="品质.jpg"/>
          <p:cNvPicPr>
            <a:picLocks noChangeAspect="1"/>
          </p:cNvPicPr>
          <p:nvPr userDrawn="1"/>
        </p:nvPicPr>
        <p:blipFill>
          <a:blip r:embed="rId3" cstate="print"/>
          <a:srcRect/>
          <a:stretch>
            <a:fillRect/>
          </a:stretch>
        </p:blipFill>
        <p:spPr bwMode="auto">
          <a:xfrm>
            <a:off x="0" y="3465564"/>
            <a:ext cx="1585680" cy="1014743"/>
          </a:xfrm>
          <a:prstGeom prst="rect">
            <a:avLst/>
          </a:prstGeom>
          <a:noFill/>
          <a:ln w="9525">
            <a:noFill/>
            <a:miter lim="800000"/>
            <a:headEnd/>
            <a:tailEnd/>
          </a:ln>
        </p:spPr>
      </p:pic>
      <p:pic>
        <p:nvPicPr>
          <p:cNvPr id="16" name="图片 20" descr="积累.jpg"/>
          <p:cNvPicPr>
            <a:picLocks noChangeAspect="1"/>
          </p:cNvPicPr>
          <p:nvPr userDrawn="1"/>
        </p:nvPicPr>
        <p:blipFill>
          <a:blip r:embed="rId4" cstate="print"/>
          <a:srcRect/>
          <a:stretch>
            <a:fillRect/>
          </a:stretch>
        </p:blipFill>
        <p:spPr bwMode="auto">
          <a:xfrm>
            <a:off x="1571630" y="3465564"/>
            <a:ext cx="1585680" cy="1014743"/>
          </a:xfrm>
          <a:prstGeom prst="rect">
            <a:avLst/>
          </a:prstGeom>
          <a:noFill/>
          <a:ln w="9525">
            <a:noFill/>
            <a:miter lim="800000"/>
            <a:headEnd/>
            <a:tailEnd/>
          </a:ln>
        </p:spPr>
      </p:pic>
      <p:pic>
        <p:nvPicPr>
          <p:cNvPr id="17" name="图片 21" descr="主动.jpg"/>
          <p:cNvPicPr>
            <a:picLocks noChangeAspect="1"/>
          </p:cNvPicPr>
          <p:nvPr userDrawn="1"/>
        </p:nvPicPr>
        <p:blipFill>
          <a:blip r:embed="rId5" cstate="print"/>
          <a:srcRect/>
          <a:stretch>
            <a:fillRect/>
          </a:stretch>
        </p:blipFill>
        <p:spPr bwMode="auto">
          <a:xfrm>
            <a:off x="6143646" y="3465564"/>
            <a:ext cx="1571630" cy="1014743"/>
          </a:xfrm>
          <a:prstGeom prst="rect">
            <a:avLst/>
          </a:prstGeom>
          <a:noFill/>
          <a:ln w="9525">
            <a:noFill/>
            <a:miter lim="800000"/>
            <a:headEnd/>
            <a:tailEnd/>
          </a:ln>
        </p:spPr>
      </p:pic>
      <p:pic>
        <p:nvPicPr>
          <p:cNvPr id="18" name="图片 22" descr="分享.jpg"/>
          <p:cNvPicPr>
            <a:picLocks noChangeAspect="1"/>
          </p:cNvPicPr>
          <p:nvPr userDrawn="1"/>
        </p:nvPicPr>
        <p:blipFill>
          <a:blip r:embed="rId6" cstate="print"/>
          <a:srcRect/>
          <a:stretch>
            <a:fillRect/>
          </a:stretch>
        </p:blipFill>
        <p:spPr bwMode="auto">
          <a:xfrm>
            <a:off x="4643454" y="3465564"/>
            <a:ext cx="1514243" cy="1014743"/>
          </a:xfrm>
          <a:prstGeom prst="rect">
            <a:avLst/>
          </a:prstGeom>
          <a:noFill/>
          <a:ln w="9525">
            <a:noFill/>
            <a:miter lim="800000"/>
            <a:headEnd/>
            <a:tailEnd/>
          </a:ln>
        </p:spPr>
      </p:pic>
      <p:pic>
        <p:nvPicPr>
          <p:cNvPr id="21" name="图片 23" descr="创新 为你.jpg"/>
          <p:cNvPicPr>
            <a:picLocks noChangeAspect="1"/>
          </p:cNvPicPr>
          <p:nvPr userDrawn="1"/>
        </p:nvPicPr>
        <p:blipFill>
          <a:blip r:embed="rId7" cstate="print"/>
          <a:srcRect/>
          <a:stretch>
            <a:fillRect/>
          </a:stretch>
        </p:blipFill>
        <p:spPr bwMode="auto">
          <a:xfrm>
            <a:off x="3143261" y="3465564"/>
            <a:ext cx="1500193" cy="1014743"/>
          </a:xfrm>
          <a:prstGeom prst="rect">
            <a:avLst/>
          </a:prstGeom>
          <a:noFill/>
          <a:ln w="9525">
            <a:noFill/>
            <a:miter lim="800000"/>
            <a:headEnd/>
            <a:tailEnd/>
          </a:ln>
        </p:spPr>
      </p:pic>
      <p:pic>
        <p:nvPicPr>
          <p:cNvPr id="22" name="图片 24" descr="合作.jpg"/>
          <p:cNvPicPr>
            <a:picLocks noChangeAspect="1"/>
          </p:cNvPicPr>
          <p:nvPr userDrawn="1"/>
        </p:nvPicPr>
        <p:blipFill>
          <a:blip r:embed="rId8" cstate="print"/>
          <a:srcRect/>
          <a:stretch>
            <a:fillRect/>
          </a:stretch>
        </p:blipFill>
        <p:spPr bwMode="auto">
          <a:xfrm>
            <a:off x="7643839" y="3465564"/>
            <a:ext cx="1500161" cy="1015025"/>
          </a:xfrm>
          <a:prstGeom prst="rect">
            <a:avLst/>
          </a:prstGeom>
          <a:noFill/>
          <a:ln w="9525">
            <a:noFill/>
            <a:miter lim="800000"/>
            <a:headEnd/>
            <a:tailEnd/>
          </a:ln>
        </p:spPr>
      </p:pic>
      <p:sp>
        <p:nvSpPr>
          <p:cNvPr id="24" name="标题 26"/>
          <p:cNvSpPr>
            <a:spLocks noGrp="1"/>
          </p:cNvSpPr>
          <p:nvPr>
            <p:ph type="title" hasCustomPrompt="1"/>
          </p:nvPr>
        </p:nvSpPr>
        <p:spPr>
          <a:xfrm>
            <a:off x="3600000" y="2069975"/>
            <a:ext cx="5256584" cy="638944"/>
          </a:xfrm>
          <a:prstGeom prst="rect">
            <a:avLst/>
          </a:prstGeom>
        </p:spPr>
        <p:txBody>
          <a:bodyPr/>
          <a:lstStyle>
            <a:lvl1pPr algn="l">
              <a:defRPr sz="3600">
                <a:solidFill>
                  <a:srgbClr val="C00000"/>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6" name="内容占位符 31"/>
          <p:cNvSpPr>
            <a:spLocks noGrp="1"/>
          </p:cNvSpPr>
          <p:nvPr>
            <p:ph sz="quarter" idx="11" hasCustomPrompt="1"/>
          </p:nvPr>
        </p:nvSpPr>
        <p:spPr>
          <a:xfrm>
            <a:off x="3600000" y="2708920"/>
            <a:ext cx="4753074" cy="504056"/>
          </a:xfrm>
          <a:prstGeom prst="rect">
            <a:avLst/>
          </a:prstGeom>
        </p:spPr>
        <p:txBody>
          <a:bodyPr/>
          <a:lstStyle>
            <a:lvl1pPr>
              <a:lnSpc>
                <a:spcPct val="100000"/>
              </a:lnSpc>
              <a:buNone/>
              <a:defRPr sz="18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268760"/>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7" name="Group 4"/>
          <p:cNvGrpSpPr>
            <a:grpSpLocks noChangeAspect="1"/>
          </p:cNvGrpSpPr>
          <p:nvPr userDrawn="1"/>
        </p:nvGrpSpPr>
        <p:grpSpPr bwMode="auto">
          <a:xfrm>
            <a:off x="117475" y="6588125"/>
            <a:ext cx="771525" cy="196850"/>
            <a:chOff x="1292" y="1661"/>
            <a:chExt cx="3390" cy="862"/>
          </a:xfrm>
        </p:grpSpPr>
        <p:sp>
          <p:nvSpPr>
            <p:cNvPr id="18"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9"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0"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6"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7"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8"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700808"/>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17" name="内容占位符 2"/>
          <p:cNvSpPr>
            <a:spLocks noGrp="1"/>
          </p:cNvSpPr>
          <p:nvPr>
            <p:ph idx="10" hasCustomPrompt="1"/>
          </p:nvPr>
        </p:nvSpPr>
        <p:spPr>
          <a:xfrm>
            <a:off x="467544" y="1124744"/>
            <a:ext cx="8280920" cy="49151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800" b="1">
                <a:solidFill>
                  <a:srgbClr val="C00000"/>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8" name="Group 4"/>
          <p:cNvGrpSpPr>
            <a:grpSpLocks noChangeAspect="1"/>
          </p:cNvGrpSpPr>
          <p:nvPr userDrawn="1"/>
        </p:nvGrpSpPr>
        <p:grpSpPr bwMode="auto">
          <a:xfrm>
            <a:off x="117475" y="6588125"/>
            <a:ext cx="771525" cy="196850"/>
            <a:chOff x="1292" y="1661"/>
            <a:chExt cx="3390" cy="862"/>
          </a:xfrm>
        </p:grpSpPr>
        <p:sp>
          <p:nvSpPr>
            <p:cNvPr id="1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2"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3"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4"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5"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6"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700808"/>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17" name="内容占位符 2"/>
          <p:cNvSpPr>
            <a:spLocks noGrp="1"/>
          </p:cNvSpPr>
          <p:nvPr>
            <p:ph idx="10" hasCustomPrompt="1"/>
          </p:nvPr>
        </p:nvSpPr>
        <p:spPr>
          <a:xfrm>
            <a:off x="467544" y="1124744"/>
            <a:ext cx="8280920" cy="49151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800" b="1">
                <a:solidFill>
                  <a:srgbClr val="C00000"/>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8" name="Group 4"/>
          <p:cNvGrpSpPr>
            <a:grpSpLocks noChangeAspect="1"/>
          </p:cNvGrpSpPr>
          <p:nvPr userDrawn="1"/>
        </p:nvGrpSpPr>
        <p:grpSpPr bwMode="auto">
          <a:xfrm>
            <a:off x="117475" y="6588125"/>
            <a:ext cx="771525" cy="196850"/>
            <a:chOff x="1292" y="1661"/>
            <a:chExt cx="3390" cy="862"/>
          </a:xfrm>
        </p:grpSpPr>
        <p:sp>
          <p:nvSpPr>
            <p:cNvPr id="1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2"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3"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4"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5"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6"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 二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4" name="TextBox 3"/>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9"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4" name="内容占位符 2"/>
          <p:cNvSpPr>
            <a:spLocks noGrp="1"/>
          </p:cNvSpPr>
          <p:nvPr>
            <p:ph idx="1" hasCustomPrompt="1"/>
          </p:nvPr>
        </p:nvSpPr>
        <p:spPr>
          <a:xfrm>
            <a:off x="467544" y="1268760"/>
            <a:ext cx="8280920" cy="3888432"/>
          </a:xfrm>
          <a:prstGeom prst="rect">
            <a:avLst/>
          </a:prstGeom>
        </p:spPr>
        <p:txBody>
          <a:bodyPr numCol="2" spcCol="720000"/>
          <a:lstStyle>
            <a:lvl1pPr marL="0" indent="0">
              <a:lnSpc>
                <a:spcPct val="150000"/>
              </a:lnSpc>
              <a:spcBef>
                <a:spcPts val="0"/>
              </a:spcBef>
              <a:buNone/>
              <a:defRPr sz="12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单击此处编辑正文</a:t>
            </a:r>
            <a:endParaRPr lang="zh-CN" altLang="en-US" dirty="0"/>
          </a:p>
        </p:txBody>
      </p:sp>
      <p:cxnSp>
        <p:nvCxnSpPr>
          <p:cNvPr id="25" name="9 Conector recto"/>
          <p:cNvCxnSpPr/>
          <p:nvPr userDrawn="1"/>
        </p:nvCxnSpPr>
        <p:spPr bwMode="auto">
          <a:xfrm>
            <a:off x="4572000" y="1196752"/>
            <a:ext cx="0" cy="410445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6" name="1 Título"/>
          <p:cNvSpPr txBox="1">
            <a:spLocks/>
          </p:cNvSpPr>
          <p:nvPr userDrawn="1"/>
        </p:nvSpPr>
        <p:spPr bwMode="auto">
          <a:xfrm>
            <a:off x="4913313" y="4150022"/>
            <a:ext cx="2663825" cy="474663"/>
          </a:xfrm>
          <a:prstGeom prst="rect">
            <a:avLst/>
          </a:prstGeom>
          <a:noFill/>
          <a:ln w="9525">
            <a:noFill/>
            <a:miter lim="800000"/>
            <a:headEnd/>
            <a:tailEnd/>
          </a:ln>
        </p:spPr>
        <p:txBody>
          <a:bodyPr anchor="ctr"/>
          <a:lstStyle/>
          <a:p>
            <a:r>
              <a:rPr lang="zh-CN" altLang="en-US" sz="1200" dirty="0">
                <a:solidFill>
                  <a:srgbClr val="404040"/>
                </a:solidFill>
                <a:latin typeface="微软雅黑" pitchFamily="34" charset="-122"/>
                <a:ea typeface="微软雅黑" pitchFamily="34" charset="-122"/>
              </a:rPr>
              <a:t>了解更多信息，请访问</a:t>
            </a:r>
            <a:r>
              <a:rPr lang="es-HN" altLang="zh-CN" sz="1200" dirty="0">
                <a:solidFill>
                  <a:srgbClr val="404040"/>
                </a:solidFill>
                <a:latin typeface="微软雅黑" pitchFamily="34" charset="-122"/>
                <a:ea typeface="微软雅黑" pitchFamily="34" charset="-122"/>
              </a:rPr>
              <a:t>:</a:t>
            </a:r>
            <a:endParaRPr lang="es-HN" altLang="zh-CN" sz="1200" dirty="0">
              <a:solidFill>
                <a:srgbClr val="FFC000"/>
              </a:solidFill>
              <a:latin typeface="微软雅黑" pitchFamily="34" charset="-122"/>
              <a:ea typeface="微软雅黑" pitchFamily="34" charset="-122"/>
            </a:endParaRPr>
          </a:p>
        </p:txBody>
      </p:sp>
      <p:sp>
        <p:nvSpPr>
          <p:cNvPr id="27" name="1 Título"/>
          <p:cNvSpPr txBox="1">
            <a:spLocks/>
          </p:cNvSpPr>
          <p:nvPr userDrawn="1"/>
        </p:nvSpPr>
        <p:spPr bwMode="auto">
          <a:xfrm>
            <a:off x="4913313" y="4394497"/>
            <a:ext cx="3324225" cy="474663"/>
          </a:xfrm>
          <a:prstGeom prst="rect">
            <a:avLst/>
          </a:prstGeom>
          <a:noFill/>
          <a:ln w="9525">
            <a:noFill/>
            <a:miter lim="800000"/>
            <a:headEnd/>
            <a:tailEnd/>
          </a:ln>
        </p:spPr>
        <p:txBody>
          <a:bodyPr anchor="ctr"/>
          <a:lstStyle/>
          <a:p>
            <a:r>
              <a:rPr lang="es-HN" altLang="zh-CN" sz="1900" b="1" dirty="0">
                <a:solidFill>
                  <a:srgbClr val="404040"/>
                </a:solidFill>
                <a:latin typeface="Rockwell" pitchFamily="18" charset="0"/>
              </a:rPr>
              <a:t>www.</a:t>
            </a:r>
            <a:r>
              <a:rPr lang="en-US" altLang="zh-CN" sz="1900" b="1" dirty="0" err="1">
                <a:solidFill>
                  <a:srgbClr val="C00000"/>
                </a:solidFill>
                <a:latin typeface="Rockwell" pitchFamily="18" charset="0"/>
              </a:rPr>
              <a:t>cn-uniview</a:t>
            </a:r>
            <a:r>
              <a:rPr lang="es-HN" altLang="zh-CN" sz="1900" b="1" dirty="0">
                <a:solidFill>
                  <a:srgbClr val="404040"/>
                </a:solidFill>
                <a:latin typeface="Rockwell" pitchFamily="18" charset="0"/>
              </a:rPr>
              <a:t>.com</a:t>
            </a:r>
            <a:endParaRPr lang="es-HN" altLang="zh-CN" sz="1900" b="1" dirty="0">
              <a:solidFill>
                <a:srgbClr val="FFC000"/>
              </a:solidFill>
              <a:latin typeface="Rockwell" pitchFamily="18" charset="0"/>
            </a:endParaRPr>
          </a:p>
        </p:txBody>
      </p:sp>
      <p:grpSp>
        <p:nvGrpSpPr>
          <p:cNvPr id="20" name="Group 4"/>
          <p:cNvGrpSpPr>
            <a:grpSpLocks noChangeAspect="1"/>
          </p:cNvGrpSpPr>
          <p:nvPr userDrawn="1"/>
        </p:nvGrpSpPr>
        <p:grpSpPr bwMode="auto">
          <a:xfrm>
            <a:off x="117475" y="6588125"/>
            <a:ext cx="771525" cy="196850"/>
            <a:chOff x="1292" y="1661"/>
            <a:chExt cx="3390" cy="862"/>
          </a:xfrm>
        </p:grpSpPr>
        <p:sp>
          <p:nvSpPr>
            <p:cNvPr id="21"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2"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3"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8"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9"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30"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31"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32"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33"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34"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down)">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1" name="内容占位符 2"/>
          <p:cNvSpPr>
            <a:spLocks noGrp="1"/>
          </p:cNvSpPr>
          <p:nvPr>
            <p:ph idx="1" hasCustomPrompt="1"/>
          </p:nvPr>
        </p:nvSpPr>
        <p:spPr>
          <a:xfrm>
            <a:off x="467544" y="1268760"/>
            <a:ext cx="8280920" cy="4464496"/>
          </a:xfrm>
          <a:prstGeom prst="rect">
            <a:avLst/>
          </a:prstGeom>
        </p:spPr>
        <p:txBody>
          <a:bodyPr numCol="3"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cxnSp>
        <p:nvCxnSpPr>
          <p:cNvPr id="22" name="9 Conector recto"/>
          <p:cNvCxnSpPr/>
          <p:nvPr userDrawn="1"/>
        </p:nvCxnSpPr>
        <p:spPr bwMode="auto">
          <a:xfrm>
            <a:off x="3131840" y="1196752"/>
            <a:ext cx="0" cy="4608512"/>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7" name="9 Conector recto"/>
          <p:cNvCxnSpPr/>
          <p:nvPr userDrawn="1"/>
        </p:nvCxnSpPr>
        <p:spPr bwMode="auto">
          <a:xfrm>
            <a:off x="6080760" y="1196752"/>
            <a:ext cx="0" cy="4608512"/>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23" name="Group 4"/>
          <p:cNvGrpSpPr>
            <a:grpSpLocks noChangeAspect="1"/>
          </p:cNvGrpSpPr>
          <p:nvPr userDrawn="1"/>
        </p:nvGrpSpPr>
        <p:grpSpPr bwMode="auto">
          <a:xfrm>
            <a:off x="117475" y="6588125"/>
            <a:ext cx="771525" cy="196850"/>
            <a:chOff x="1292" y="1661"/>
            <a:chExt cx="3390" cy="862"/>
          </a:xfrm>
        </p:grpSpPr>
        <p:sp>
          <p:nvSpPr>
            <p:cNvPr id="24"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5"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6"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8"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9"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30"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31"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32"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33"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34"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11"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1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1" name="内容占位符 2"/>
          <p:cNvSpPr>
            <a:spLocks noGrp="1"/>
          </p:cNvSpPr>
          <p:nvPr>
            <p:ph idx="1" hasCustomPrompt="1"/>
          </p:nvPr>
        </p:nvSpPr>
        <p:spPr>
          <a:xfrm>
            <a:off x="5940152" y="1772816"/>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3" name="内容占位符 2"/>
          <p:cNvSpPr>
            <a:spLocks noGrp="1"/>
          </p:cNvSpPr>
          <p:nvPr>
            <p:ph idx="10" hasCustomPrompt="1"/>
          </p:nvPr>
        </p:nvSpPr>
        <p:spPr>
          <a:xfrm>
            <a:off x="5940152" y="1484784"/>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4" name="内容占位符 2"/>
          <p:cNvSpPr>
            <a:spLocks noGrp="1"/>
          </p:cNvSpPr>
          <p:nvPr>
            <p:ph idx="11" hasCustomPrompt="1"/>
          </p:nvPr>
        </p:nvSpPr>
        <p:spPr>
          <a:xfrm>
            <a:off x="5940152" y="2882624"/>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5" name="内容占位符 2"/>
          <p:cNvSpPr>
            <a:spLocks noGrp="1"/>
          </p:cNvSpPr>
          <p:nvPr>
            <p:ph idx="12" hasCustomPrompt="1"/>
          </p:nvPr>
        </p:nvSpPr>
        <p:spPr>
          <a:xfrm>
            <a:off x="5940152" y="2594592"/>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6" name="内容占位符 2"/>
          <p:cNvSpPr>
            <a:spLocks noGrp="1"/>
          </p:cNvSpPr>
          <p:nvPr>
            <p:ph idx="13" hasCustomPrompt="1"/>
          </p:nvPr>
        </p:nvSpPr>
        <p:spPr>
          <a:xfrm>
            <a:off x="5940152" y="3989040"/>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7" name="内容占位符 2"/>
          <p:cNvSpPr>
            <a:spLocks noGrp="1"/>
          </p:cNvSpPr>
          <p:nvPr>
            <p:ph idx="14" hasCustomPrompt="1"/>
          </p:nvPr>
        </p:nvSpPr>
        <p:spPr>
          <a:xfrm>
            <a:off x="5940152" y="3701008"/>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8" name="内容占位符 2"/>
          <p:cNvSpPr>
            <a:spLocks noGrp="1"/>
          </p:cNvSpPr>
          <p:nvPr>
            <p:ph idx="15" hasCustomPrompt="1"/>
          </p:nvPr>
        </p:nvSpPr>
        <p:spPr>
          <a:xfrm>
            <a:off x="5940152" y="5085184"/>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9" name="内容占位符 2"/>
          <p:cNvSpPr>
            <a:spLocks noGrp="1"/>
          </p:cNvSpPr>
          <p:nvPr>
            <p:ph idx="16" hasCustomPrompt="1"/>
          </p:nvPr>
        </p:nvSpPr>
        <p:spPr>
          <a:xfrm>
            <a:off x="5940152" y="4797152"/>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11"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1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5" name="内容占位符 2"/>
          <p:cNvSpPr>
            <a:spLocks noGrp="1"/>
          </p:cNvSpPr>
          <p:nvPr>
            <p:ph idx="1" hasCustomPrompt="1"/>
          </p:nvPr>
        </p:nvSpPr>
        <p:spPr>
          <a:xfrm>
            <a:off x="467544" y="4293096"/>
            <a:ext cx="8280920" cy="172819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封底">
    <p:spTree>
      <p:nvGrpSpPr>
        <p:cNvPr id="1" name=""/>
        <p:cNvGrpSpPr/>
        <p:nvPr/>
      </p:nvGrpSpPr>
      <p:grpSpPr>
        <a:xfrm>
          <a:off x="0" y="0"/>
          <a:ext cx="0" cy="0"/>
          <a:chOff x="0" y="0"/>
          <a:chExt cx="0" cy="0"/>
        </a:xfrm>
      </p:grpSpPr>
      <p:pic>
        <p:nvPicPr>
          <p:cNvPr id="7" name="图片 24" descr="uniview3.emf"/>
          <p:cNvPicPr>
            <a:picLocks noChangeAspect="1"/>
          </p:cNvPicPr>
          <p:nvPr userDrawn="1"/>
        </p:nvPicPr>
        <p:blipFill>
          <a:blip r:embed="rId2" cstate="print"/>
          <a:srcRect/>
          <a:stretch>
            <a:fillRect/>
          </a:stretch>
        </p:blipFill>
        <p:spPr bwMode="auto">
          <a:xfrm>
            <a:off x="2728913" y="2492375"/>
            <a:ext cx="3686175" cy="93662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back9.jpg"/>
          <p:cNvPicPr>
            <a:picLocks noChangeAspect="1"/>
          </p:cNvPicPr>
          <p:nvPr/>
        </p:nvPicPr>
        <p:blipFill>
          <a:blip r:embed="rId11" cstate="print"/>
          <a:stretch>
            <a:fillRect/>
          </a:stretch>
        </p:blipFill>
        <p:spPr>
          <a:xfrm>
            <a:off x="0" y="6439989"/>
            <a:ext cx="9144000" cy="418011"/>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dr</a:t>
            </a:r>
            <a:r>
              <a:rPr lang="zh-CN" altLang="en-US" dirty="0" smtClean="0"/>
              <a:t>学习</a:t>
            </a:r>
            <a:r>
              <a:rPr lang="en-US" altLang="zh-CN" dirty="0" smtClean="0"/>
              <a:t/>
            </a:r>
            <a:br>
              <a:rPr lang="en-US" altLang="zh-CN" dirty="0" smtClean="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Boost</a:t>
            </a:r>
            <a:r>
              <a:rPr lang="zh-CN" altLang="en-US" dirty="0" smtClean="0"/>
              <a:t>条件变量</a:t>
            </a:r>
            <a:endParaRPr lang="zh-CN" altLang="en-US" dirty="0"/>
          </a:p>
        </p:txBody>
      </p:sp>
      <p:sp>
        <p:nvSpPr>
          <p:cNvPr id="3" name="内容占位符 2"/>
          <p:cNvSpPr>
            <a:spLocks noGrp="1"/>
          </p:cNvSpPr>
          <p:nvPr>
            <p:ph idx="1"/>
          </p:nvPr>
        </p:nvSpPr>
        <p:spPr/>
        <p:txBody>
          <a:bodyPr/>
          <a:lstStyle/>
          <a:p>
            <a:r>
              <a:rPr lang="en-US" altLang="zh-CN" sz="1800" dirty="0" smtClean="0"/>
              <a:t>Boost</a:t>
            </a:r>
            <a:r>
              <a:rPr lang="zh-CN" altLang="en-US" sz="1800" dirty="0" smtClean="0"/>
              <a:t>库中提供了两种条件变量：</a:t>
            </a:r>
            <a:r>
              <a:rPr lang="en-US" sz="1800" dirty="0" smtClean="0"/>
              <a:t> </a:t>
            </a:r>
            <a:r>
              <a:rPr lang="en-US" sz="1800" dirty="0" err="1" smtClean="0"/>
              <a:t>condition_variable</a:t>
            </a:r>
            <a:r>
              <a:rPr lang="zh-CN" altLang="en-US" sz="1800" dirty="0" smtClean="0"/>
              <a:t>及</a:t>
            </a:r>
            <a:r>
              <a:rPr lang="en-US" sz="1800" dirty="0" err="1" smtClean="0"/>
              <a:t>condition_variable_any</a:t>
            </a:r>
            <a:endParaRPr lang="en-US" sz="1800" dirty="0" smtClean="0"/>
          </a:p>
          <a:p>
            <a:r>
              <a:rPr lang="zh-CN" altLang="en-US" sz="1800" dirty="0" smtClean="0"/>
              <a:t>由于后者能够适用于更广泛的互斥量类型，所以一般用</a:t>
            </a:r>
            <a:r>
              <a:rPr lang="en-US" sz="1800" dirty="0" err="1" smtClean="0">
                <a:solidFill>
                  <a:srgbClr val="FF0000"/>
                </a:solidFill>
              </a:rPr>
              <a:t>condition_variable_any</a:t>
            </a:r>
            <a:endParaRPr lang="en-US" sz="1800" dirty="0" smtClean="0">
              <a:solidFill>
                <a:srgbClr val="FF0000"/>
              </a:solidFill>
            </a:endParaRPr>
          </a:p>
          <a:p>
            <a:endParaRPr lang="en-US" altLang="zh-CN" sz="1800" dirty="0" smtClean="0">
              <a:solidFill>
                <a:srgbClr val="FF0000"/>
              </a:solidFill>
            </a:endParaRPr>
          </a:p>
          <a:p>
            <a:r>
              <a:rPr lang="zh-CN" altLang="en-US" sz="1800" dirty="0" smtClean="0">
                <a:solidFill>
                  <a:srgbClr val="FF0000"/>
                </a:solidFill>
              </a:rPr>
              <a:t>使用机制：</a:t>
            </a:r>
            <a:endParaRPr lang="en-US" altLang="zh-CN" sz="1800" dirty="0" smtClean="0">
              <a:solidFill>
                <a:srgbClr val="FF0000"/>
              </a:solidFill>
            </a:endParaRPr>
          </a:p>
          <a:p>
            <a:r>
              <a:rPr lang="en-US" altLang="zh-CN" sz="1800" dirty="0" smtClean="0"/>
              <a:t>       </a:t>
            </a:r>
            <a:r>
              <a:rPr lang="zh-CN" altLang="en-US" sz="1800" dirty="0" smtClean="0"/>
              <a:t>拥有条件变量的线程先锁定互斥量</a:t>
            </a:r>
            <a:r>
              <a:rPr lang="en-US" altLang="zh-CN" sz="1800" dirty="0" smtClean="0"/>
              <a:t>,</a:t>
            </a:r>
            <a:r>
              <a:rPr lang="zh-CN" altLang="en-US" sz="1800" dirty="0" smtClean="0"/>
              <a:t>然后循环检查某个条件</a:t>
            </a:r>
            <a:r>
              <a:rPr lang="en-US" altLang="zh-CN" sz="1800" dirty="0" smtClean="0"/>
              <a:t>,</a:t>
            </a:r>
            <a:r>
              <a:rPr lang="zh-CN" altLang="en-US" sz="1800" dirty="0" smtClean="0"/>
              <a:t>如果条件不满足</a:t>
            </a:r>
            <a:r>
              <a:rPr lang="en-US" altLang="zh-CN" sz="1800" dirty="0" smtClean="0"/>
              <a:t>,</a:t>
            </a:r>
            <a:r>
              <a:rPr lang="zh-CN" altLang="en-US" sz="1800" dirty="0" smtClean="0"/>
              <a:t>那么就调用成员函数</a:t>
            </a:r>
            <a:r>
              <a:rPr lang="en-US" altLang="zh-CN" sz="1800" dirty="0" smtClean="0"/>
              <a:t>wait()</a:t>
            </a:r>
            <a:r>
              <a:rPr lang="zh-CN" altLang="en-US" sz="1800" dirty="0" smtClean="0"/>
              <a:t>等至条件满足。而其它线程处理条件变量要求的条件，当条件满足时调用它的成员函数</a:t>
            </a:r>
            <a:r>
              <a:rPr lang="en-US" altLang="zh-CN" sz="1800" dirty="0" err="1" smtClean="0"/>
              <a:t>notify_one</a:t>
            </a:r>
            <a:r>
              <a:rPr lang="en-US" altLang="zh-CN" sz="1800" dirty="0" smtClean="0"/>
              <a:t>()</a:t>
            </a:r>
            <a:r>
              <a:rPr lang="zh-CN" altLang="en-US" sz="1800" dirty="0" smtClean="0"/>
              <a:t>或</a:t>
            </a:r>
            <a:r>
              <a:rPr lang="en-US" altLang="zh-CN" sz="1800" dirty="0" err="1" smtClean="0"/>
              <a:t>notify_all</a:t>
            </a:r>
            <a:r>
              <a:rPr lang="en-US" altLang="zh-CN" sz="1800" dirty="0" smtClean="0"/>
              <a:t>()</a:t>
            </a:r>
            <a:r>
              <a:rPr lang="zh-CN" altLang="en-US" sz="1800" dirty="0" smtClean="0"/>
              <a:t>，以通知所有正在等待条件变量的线程停止等待继续执行。</a:t>
            </a:r>
            <a:endParaRPr lang="zh-CN" altLang="en-US" sz="1800" dirty="0" smtClean="0">
              <a:solidFill>
                <a:srgbClr val="FF0000"/>
              </a:solidFill>
            </a:endParaRPr>
          </a:p>
          <a:p>
            <a:endParaRPr lang="zh-CN" altLang="en-US" sz="16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条件变量例子</a:t>
            </a:r>
            <a:endParaRPr lang="zh-CN" altLang="en-US" dirty="0"/>
          </a:p>
        </p:txBody>
      </p:sp>
      <p:sp>
        <p:nvSpPr>
          <p:cNvPr id="3" name="内容占位符 2"/>
          <p:cNvSpPr>
            <a:spLocks noGrp="1"/>
          </p:cNvSpPr>
          <p:nvPr>
            <p:ph idx="1"/>
          </p:nvPr>
        </p:nvSpPr>
        <p:spPr/>
        <p:txBody>
          <a:bodyPr/>
          <a:lstStyle/>
          <a:p>
            <a:endParaRPr lang="zh-CN" altLang="en-US" sz="1800" dirty="0">
              <a:solidFill>
                <a:srgbClr val="FF0000"/>
              </a:solidFill>
            </a:endParaRPr>
          </a:p>
        </p:txBody>
      </p:sp>
      <p:graphicFrame>
        <p:nvGraphicFramePr>
          <p:cNvPr id="1027" name="Object 3"/>
          <p:cNvGraphicFramePr>
            <a:graphicFrameLocks noChangeAspect="1"/>
          </p:cNvGraphicFramePr>
          <p:nvPr/>
        </p:nvGraphicFramePr>
        <p:xfrm>
          <a:off x="2174875" y="2495550"/>
          <a:ext cx="1270000" cy="712788"/>
        </p:xfrm>
        <a:graphic>
          <a:graphicData uri="http://schemas.openxmlformats.org/presentationml/2006/ole">
            <p:oleObj spid="_x0000_s1027" name="包装程序外壳对象" showAsIcon="1" r:id="rId3" imgW="1270080" imgH="712440" progId="Package">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一道</a:t>
            </a:r>
            <a:r>
              <a:rPr lang="en-US" altLang="zh-CN" dirty="0" smtClean="0"/>
              <a:t>Google</a:t>
            </a:r>
            <a:r>
              <a:rPr lang="zh-CN" altLang="en-US" dirty="0" smtClean="0"/>
              <a:t>面试题</a:t>
            </a:r>
            <a:r>
              <a:rPr lang="en-US" altLang="zh-CN" dirty="0" smtClean="0"/>
              <a:t>-</a:t>
            </a:r>
            <a:r>
              <a:rPr lang="zh-CN" altLang="en-US" dirty="0" smtClean="0"/>
              <a:t>条件变量</a:t>
            </a:r>
            <a:endParaRPr lang="zh-CN" altLang="en-US" dirty="0"/>
          </a:p>
        </p:txBody>
      </p:sp>
      <p:sp>
        <p:nvSpPr>
          <p:cNvPr id="3" name="内容占位符 2"/>
          <p:cNvSpPr>
            <a:spLocks noGrp="1"/>
          </p:cNvSpPr>
          <p:nvPr>
            <p:ph idx="1"/>
          </p:nvPr>
        </p:nvSpPr>
        <p:spPr/>
        <p:txBody>
          <a:bodyPr/>
          <a:lstStyle/>
          <a:p>
            <a:r>
              <a:rPr lang="zh-CN" altLang="en-US" sz="1800" dirty="0" smtClean="0"/>
              <a:t>编写一个程序，程序会启动</a:t>
            </a:r>
            <a:r>
              <a:rPr lang="en-US" altLang="zh-CN" sz="1800" dirty="0" smtClean="0"/>
              <a:t>4</a:t>
            </a:r>
            <a:r>
              <a:rPr lang="zh-CN" altLang="en-US" sz="1800" dirty="0" smtClean="0"/>
              <a:t>个线程，向</a:t>
            </a:r>
            <a:r>
              <a:rPr lang="en-US" altLang="zh-CN" sz="1800" dirty="0" smtClean="0"/>
              <a:t>4</a:t>
            </a:r>
            <a:r>
              <a:rPr lang="zh-CN" altLang="en-US" sz="1800" dirty="0" smtClean="0"/>
              <a:t>个文件</a:t>
            </a:r>
            <a:r>
              <a:rPr lang="en-US" altLang="zh-CN" sz="1800" dirty="0" smtClean="0"/>
              <a:t>A</a:t>
            </a:r>
            <a:r>
              <a:rPr lang="zh-CN" altLang="en-US" sz="1800" dirty="0" smtClean="0"/>
              <a:t>，</a:t>
            </a:r>
            <a:r>
              <a:rPr lang="en-US" altLang="zh-CN" sz="1800" dirty="0" smtClean="0"/>
              <a:t>B</a:t>
            </a:r>
            <a:r>
              <a:rPr lang="zh-CN" altLang="en-US" sz="1800" dirty="0" smtClean="0"/>
              <a:t>，</a:t>
            </a:r>
            <a:r>
              <a:rPr lang="en-US" altLang="zh-CN" sz="1800" dirty="0" smtClean="0"/>
              <a:t>C</a:t>
            </a:r>
            <a:r>
              <a:rPr lang="zh-CN" altLang="en-US" sz="1800" dirty="0" smtClean="0"/>
              <a:t>，</a:t>
            </a:r>
            <a:r>
              <a:rPr lang="en-US" altLang="zh-CN" sz="1800" dirty="0" smtClean="0"/>
              <a:t>D</a:t>
            </a:r>
            <a:r>
              <a:rPr lang="zh-CN" altLang="en-US" sz="1800" dirty="0" smtClean="0"/>
              <a:t>里写入数据，每个线程只能写一个值。</a:t>
            </a:r>
            <a:endParaRPr lang="en-US" altLang="zh-CN" sz="1800" dirty="0" smtClean="0"/>
          </a:p>
          <a:p>
            <a:r>
              <a:rPr lang="zh-CN" altLang="en-US" sz="1800" dirty="0" smtClean="0"/>
              <a:t> 线程</a:t>
            </a:r>
            <a:r>
              <a:rPr lang="en-US" altLang="zh-CN" sz="1800" dirty="0" smtClean="0"/>
              <a:t>A</a:t>
            </a:r>
            <a:r>
              <a:rPr lang="zh-CN" altLang="en-US" sz="1800" dirty="0" smtClean="0"/>
              <a:t>：只写</a:t>
            </a:r>
            <a:r>
              <a:rPr lang="en-US" altLang="zh-CN" sz="1800" dirty="0" smtClean="0"/>
              <a:t>A</a:t>
            </a:r>
          </a:p>
          <a:p>
            <a:r>
              <a:rPr lang="en-US" altLang="zh-CN" sz="1800" dirty="0" smtClean="0"/>
              <a:t> </a:t>
            </a:r>
            <a:r>
              <a:rPr lang="zh-CN" altLang="en-US" sz="1800" dirty="0" smtClean="0"/>
              <a:t>线程</a:t>
            </a:r>
            <a:r>
              <a:rPr lang="en-US" altLang="zh-CN" sz="1800" dirty="0" smtClean="0"/>
              <a:t>B</a:t>
            </a:r>
            <a:r>
              <a:rPr lang="zh-CN" altLang="en-US" sz="1800" dirty="0" smtClean="0"/>
              <a:t>：只写</a:t>
            </a:r>
            <a:r>
              <a:rPr lang="en-US" altLang="zh-CN" sz="1800" dirty="0" smtClean="0"/>
              <a:t>B </a:t>
            </a:r>
          </a:p>
          <a:p>
            <a:r>
              <a:rPr lang="zh-CN" altLang="en-US" sz="1800" dirty="0" smtClean="0"/>
              <a:t>线程</a:t>
            </a:r>
            <a:r>
              <a:rPr lang="en-US" altLang="zh-CN" sz="1800" dirty="0" smtClean="0"/>
              <a:t>C</a:t>
            </a:r>
            <a:r>
              <a:rPr lang="zh-CN" altLang="en-US" sz="1800" dirty="0" smtClean="0"/>
              <a:t>：只写</a:t>
            </a:r>
            <a:r>
              <a:rPr lang="en-US" altLang="zh-CN" sz="1800" dirty="0" smtClean="0"/>
              <a:t>C </a:t>
            </a:r>
          </a:p>
          <a:p>
            <a:r>
              <a:rPr lang="zh-CN" altLang="en-US" sz="1800" dirty="0" smtClean="0"/>
              <a:t>线程</a:t>
            </a:r>
            <a:r>
              <a:rPr lang="en-US" altLang="zh-CN" sz="1800" dirty="0" smtClean="0"/>
              <a:t>D</a:t>
            </a:r>
            <a:r>
              <a:rPr lang="zh-CN" altLang="en-US" sz="1800" dirty="0" smtClean="0"/>
              <a:t>：只写</a:t>
            </a:r>
            <a:r>
              <a:rPr lang="en-US" altLang="zh-CN" sz="1800" dirty="0" smtClean="0"/>
              <a:t>D </a:t>
            </a:r>
          </a:p>
          <a:p>
            <a:r>
              <a:rPr lang="en-US" altLang="zh-CN" sz="1800" dirty="0" smtClean="0"/>
              <a:t>4</a:t>
            </a:r>
            <a:r>
              <a:rPr lang="zh-CN" altLang="en-US" sz="1800" dirty="0" smtClean="0"/>
              <a:t>个文件</a:t>
            </a:r>
            <a:r>
              <a:rPr lang="en-US" altLang="zh-CN" sz="1800" dirty="0" smtClean="0"/>
              <a:t>A</a:t>
            </a:r>
            <a:r>
              <a:rPr lang="zh-CN" altLang="en-US" sz="1800" dirty="0" smtClean="0"/>
              <a:t>，</a:t>
            </a:r>
            <a:r>
              <a:rPr lang="en-US" altLang="zh-CN" sz="1800" dirty="0" smtClean="0"/>
              <a:t>B</a:t>
            </a:r>
            <a:r>
              <a:rPr lang="zh-CN" altLang="en-US" sz="1800" dirty="0" smtClean="0"/>
              <a:t>，</a:t>
            </a:r>
            <a:r>
              <a:rPr lang="en-US" altLang="zh-CN" sz="1800" dirty="0" smtClean="0"/>
              <a:t>C</a:t>
            </a:r>
            <a:r>
              <a:rPr lang="zh-CN" altLang="en-US" sz="1800" dirty="0" smtClean="0"/>
              <a:t>，</a:t>
            </a:r>
            <a:r>
              <a:rPr lang="en-US" altLang="zh-CN" sz="1800" dirty="0" smtClean="0"/>
              <a:t>D</a:t>
            </a:r>
            <a:r>
              <a:rPr lang="zh-CN" altLang="en-US" sz="1800" dirty="0" smtClean="0"/>
              <a:t>。 </a:t>
            </a:r>
            <a:endParaRPr lang="en-US" altLang="zh-CN" sz="1800" dirty="0" smtClean="0"/>
          </a:p>
          <a:p>
            <a:r>
              <a:rPr lang="zh-CN" altLang="en-US" sz="1800" dirty="0" smtClean="0"/>
              <a:t>程序运行起来，</a:t>
            </a:r>
            <a:r>
              <a:rPr lang="en-US" altLang="zh-CN" sz="1800" dirty="0" smtClean="0"/>
              <a:t>4</a:t>
            </a:r>
            <a:r>
              <a:rPr lang="zh-CN" altLang="en-US" sz="1800" dirty="0" smtClean="0"/>
              <a:t>个文件的写入结果如下： </a:t>
            </a:r>
            <a:endParaRPr lang="en-US" altLang="zh-CN" sz="1800" dirty="0" smtClean="0"/>
          </a:p>
          <a:p>
            <a:r>
              <a:rPr lang="en-US" altLang="zh-CN" sz="1800" dirty="0" smtClean="0"/>
              <a:t>A</a:t>
            </a:r>
            <a:r>
              <a:rPr lang="zh-CN" altLang="en-US" sz="1800" dirty="0" smtClean="0"/>
              <a:t>：</a:t>
            </a:r>
            <a:r>
              <a:rPr lang="en-US" altLang="zh-CN" sz="1800" dirty="0" smtClean="0"/>
              <a:t>ABCDABCD... </a:t>
            </a:r>
          </a:p>
          <a:p>
            <a:r>
              <a:rPr lang="en-US" altLang="zh-CN" sz="1800" dirty="0" smtClean="0"/>
              <a:t>B</a:t>
            </a:r>
            <a:r>
              <a:rPr lang="zh-CN" altLang="en-US" sz="1800" dirty="0" smtClean="0"/>
              <a:t>：</a:t>
            </a:r>
            <a:r>
              <a:rPr lang="en-US" altLang="zh-CN" sz="1800" dirty="0" smtClean="0"/>
              <a:t>BCDABCDA... </a:t>
            </a:r>
          </a:p>
          <a:p>
            <a:r>
              <a:rPr lang="en-US" altLang="zh-CN" sz="1800" dirty="0" smtClean="0"/>
              <a:t>C</a:t>
            </a:r>
            <a:r>
              <a:rPr lang="zh-CN" altLang="en-US" sz="1800" dirty="0" smtClean="0"/>
              <a:t>：</a:t>
            </a:r>
            <a:r>
              <a:rPr lang="en-US" altLang="zh-CN" sz="1800" dirty="0" smtClean="0"/>
              <a:t>CDABCDAB... </a:t>
            </a:r>
          </a:p>
          <a:p>
            <a:r>
              <a:rPr lang="en-US" altLang="zh-CN" sz="1800" dirty="0" smtClean="0"/>
              <a:t>D</a:t>
            </a:r>
            <a:r>
              <a:rPr lang="zh-CN" altLang="en-US" sz="1800" dirty="0" smtClean="0"/>
              <a:t>：</a:t>
            </a:r>
            <a:r>
              <a:rPr lang="en-US" altLang="zh-CN" sz="1800" dirty="0" smtClean="0"/>
              <a:t>DABCDABC...</a:t>
            </a:r>
            <a:endParaRPr lang="zh-CN" altLang="en-US" sz="1800" dirty="0"/>
          </a:p>
        </p:txBody>
      </p:sp>
      <p:graphicFrame>
        <p:nvGraphicFramePr>
          <p:cNvPr id="2051" name="Object 3"/>
          <p:cNvGraphicFramePr>
            <a:graphicFrameLocks noChangeAspect="1"/>
          </p:cNvGraphicFramePr>
          <p:nvPr/>
        </p:nvGraphicFramePr>
        <p:xfrm>
          <a:off x="6715140" y="2786058"/>
          <a:ext cx="1752600" cy="712788"/>
        </p:xfrm>
        <a:graphic>
          <a:graphicData uri="http://schemas.openxmlformats.org/presentationml/2006/ole">
            <p:oleObj spid="_x0000_s2051" name="包装程序外壳对象" showAsIcon="1" r:id="rId4" imgW="1752480" imgH="712440" progId="Package">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函数式编程初探之</a:t>
            </a:r>
            <a:r>
              <a:rPr lang="en-US" altLang="zh-CN" dirty="0" smtClean="0"/>
              <a:t>bind</a:t>
            </a:r>
            <a:endParaRPr lang="zh-CN" altLang="en-US" dirty="0"/>
          </a:p>
        </p:txBody>
      </p:sp>
      <p:sp>
        <p:nvSpPr>
          <p:cNvPr id="3" name="内容占位符 2"/>
          <p:cNvSpPr>
            <a:spLocks noGrp="1"/>
          </p:cNvSpPr>
          <p:nvPr>
            <p:ph idx="1"/>
          </p:nvPr>
        </p:nvSpPr>
        <p:spPr/>
        <p:txBody>
          <a:bodyPr/>
          <a:lstStyle/>
          <a:p>
            <a:r>
              <a:rPr lang="en-US" altLang="zh-CN" sz="1800" dirty="0" smtClean="0"/>
              <a:t>bind</a:t>
            </a:r>
            <a:r>
              <a:rPr lang="zh-CN" altLang="en-US" sz="1800" dirty="0" smtClean="0"/>
              <a:t>接受的第一个参数必须是一个可调用对象</a:t>
            </a:r>
            <a:r>
              <a:rPr lang="en-US" altLang="zh-CN" sz="1800" dirty="0" smtClean="0"/>
              <a:t>f,</a:t>
            </a:r>
            <a:r>
              <a:rPr lang="zh-CN" altLang="en-US" sz="1800" dirty="0" smtClean="0"/>
              <a:t>包括函数，函数指针，函数对象和成员函数，之后</a:t>
            </a:r>
            <a:r>
              <a:rPr lang="en-US" altLang="zh-CN" sz="1800" dirty="0" smtClean="0"/>
              <a:t>bind</a:t>
            </a:r>
            <a:r>
              <a:rPr lang="zh-CN" altLang="en-US" sz="1800" dirty="0" smtClean="0"/>
              <a:t>接受最多</a:t>
            </a:r>
            <a:r>
              <a:rPr lang="en-US" altLang="zh-CN" sz="1800" dirty="0" smtClean="0"/>
              <a:t>9</a:t>
            </a:r>
            <a:r>
              <a:rPr lang="zh-CN" altLang="en-US" sz="1800" dirty="0" smtClean="0"/>
              <a:t>个参数，参数的数量必须与</a:t>
            </a:r>
            <a:r>
              <a:rPr lang="en-US" altLang="zh-CN" sz="1800" dirty="0" smtClean="0"/>
              <a:t>f</a:t>
            </a:r>
            <a:r>
              <a:rPr lang="zh-CN" altLang="en-US" sz="1800" dirty="0" smtClean="0"/>
              <a:t>的参数数量相等 </a:t>
            </a:r>
            <a:br>
              <a:rPr lang="zh-CN" altLang="en-US" sz="1800" dirty="0" smtClean="0"/>
            </a:br>
            <a:r>
              <a:rPr lang="en-US" altLang="zh-CN" sz="1800" dirty="0" smtClean="0"/>
              <a:t>_1,_2</a:t>
            </a:r>
            <a:r>
              <a:rPr lang="zh-CN" altLang="en-US" sz="1800" dirty="0" smtClean="0"/>
              <a:t>这些一直可以到</a:t>
            </a:r>
            <a:r>
              <a:rPr lang="en-US" altLang="zh-CN" sz="1800" dirty="0" smtClean="0"/>
              <a:t>9,</a:t>
            </a:r>
            <a:r>
              <a:rPr lang="zh-CN" altLang="en-US" sz="1800" dirty="0" smtClean="0"/>
              <a:t>是占位符，必须在绑定表达式中提供函数要求的所有参数，无论是真实参数还是占位符均可以。占位符不可以超过函数参数数量。</a:t>
            </a:r>
            <a:endParaRPr lang="en-US" altLang="zh-CN" sz="1800" dirty="0" smtClean="0"/>
          </a:p>
          <a:p>
            <a:endParaRPr lang="en-US" altLang="zh-CN" sz="1800" dirty="0" smtClean="0"/>
          </a:p>
          <a:p>
            <a:r>
              <a:rPr lang="en-US" altLang="zh-CN" sz="1800" dirty="0" smtClean="0"/>
              <a:t>Bind</a:t>
            </a:r>
            <a:r>
              <a:rPr lang="zh-CN" altLang="en-US" sz="1800" dirty="0" smtClean="0"/>
              <a:t>大致有以下几种应用场景：</a:t>
            </a:r>
            <a:endParaRPr lang="en-US" altLang="zh-CN" sz="1800" dirty="0" smtClean="0"/>
          </a:p>
          <a:p>
            <a:r>
              <a:rPr lang="zh-CN" altLang="en-US" sz="1800" dirty="0" smtClean="0"/>
              <a:t>把</a:t>
            </a:r>
            <a:r>
              <a:rPr lang="en-US" altLang="zh-CN" sz="1800" dirty="0" smtClean="0"/>
              <a:t>bind()</a:t>
            </a:r>
            <a:r>
              <a:rPr lang="zh-CN" altLang="en-US" sz="1800" dirty="0" smtClean="0"/>
              <a:t>用在</a:t>
            </a:r>
            <a:r>
              <a:rPr lang="zh-CN" altLang="en-US" sz="1800" dirty="0" smtClean="0">
                <a:solidFill>
                  <a:srgbClr val="FF0000"/>
                </a:solidFill>
              </a:rPr>
              <a:t>成员变量和成员函数</a:t>
            </a:r>
            <a:r>
              <a:rPr lang="zh-CN" altLang="en-US" sz="1800" dirty="0" smtClean="0"/>
              <a:t>上</a:t>
            </a:r>
            <a:endParaRPr lang="en-US" altLang="zh-CN" sz="1800" dirty="0" smtClean="0"/>
          </a:p>
          <a:p>
            <a:r>
              <a:rPr lang="zh-CN" altLang="en-US" sz="1800" dirty="0" smtClean="0"/>
              <a:t>把</a:t>
            </a:r>
            <a:r>
              <a:rPr lang="en-US" altLang="zh-CN" sz="1800" dirty="0" smtClean="0"/>
              <a:t>bind()</a:t>
            </a:r>
            <a:r>
              <a:rPr lang="zh-CN" altLang="en-US" sz="1800" dirty="0" smtClean="0"/>
              <a:t>用在</a:t>
            </a:r>
            <a:r>
              <a:rPr lang="zh-CN" altLang="en-US" sz="1800" dirty="0" smtClean="0">
                <a:solidFill>
                  <a:srgbClr val="FF0000"/>
                </a:solidFill>
              </a:rPr>
              <a:t>函数对象</a:t>
            </a:r>
            <a:r>
              <a:rPr lang="en-US" altLang="zh-CN" sz="1800" dirty="0" smtClean="0">
                <a:solidFill>
                  <a:srgbClr val="FF0000"/>
                </a:solidFill>
              </a:rPr>
              <a:t>(</a:t>
            </a:r>
            <a:r>
              <a:rPr lang="zh-CN" altLang="en-US" sz="1800" dirty="0" smtClean="0">
                <a:solidFill>
                  <a:srgbClr val="FF0000"/>
                </a:solidFill>
              </a:rPr>
              <a:t>仿函数</a:t>
            </a:r>
            <a:r>
              <a:rPr lang="en-US" altLang="zh-CN" sz="1800" dirty="0" smtClean="0">
                <a:solidFill>
                  <a:srgbClr val="FF0000"/>
                </a:solidFill>
              </a:rPr>
              <a:t>)</a:t>
            </a:r>
            <a:r>
              <a:rPr lang="zh-CN" altLang="en-US" sz="1800" dirty="0" smtClean="0"/>
              <a:t>上</a:t>
            </a:r>
          </a:p>
          <a:p>
            <a:r>
              <a:rPr lang="zh-CN" altLang="en-US" sz="1800" dirty="0" smtClean="0"/>
              <a:t>把</a:t>
            </a:r>
            <a:r>
              <a:rPr lang="en-US" altLang="zh-CN" sz="1800" dirty="0" smtClean="0"/>
              <a:t>bind()</a:t>
            </a:r>
            <a:r>
              <a:rPr lang="zh-CN" altLang="en-US" sz="1800" dirty="0" smtClean="0"/>
              <a:t>用在</a:t>
            </a:r>
            <a:r>
              <a:rPr lang="zh-CN" altLang="en-US" sz="1800" dirty="0" smtClean="0">
                <a:solidFill>
                  <a:srgbClr val="FF0000"/>
                </a:solidFill>
              </a:rPr>
              <a:t>函数和函数指针</a:t>
            </a:r>
            <a:r>
              <a:rPr lang="zh-CN" altLang="en-US" sz="1800" dirty="0" smtClean="0"/>
              <a:t>上</a:t>
            </a:r>
            <a:endParaRPr lang="en-US" altLang="zh-CN" sz="1800" dirty="0" smtClean="0"/>
          </a:p>
          <a:p>
            <a:r>
              <a:rPr lang="zh-CN" altLang="en-US" sz="1800" dirty="0" smtClean="0"/>
              <a:t>这里只介绍最基本的应用在函数上的例子</a:t>
            </a:r>
          </a:p>
          <a:p>
            <a:endParaRPr lang="zh-CN" altLang="en-US" b="1" dirty="0" smtClean="0"/>
          </a:p>
          <a:p>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a:t>
            </a:r>
            <a:r>
              <a:rPr lang="zh-CN" altLang="en-US" dirty="0" smtClean="0"/>
              <a:t>例子</a:t>
            </a:r>
            <a:endParaRPr lang="zh-CN" altLang="en-US" dirty="0"/>
          </a:p>
        </p:txBody>
      </p:sp>
      <p:sp>
        <p:nvSpPr>
          <p:cNvPr id="3" name="内容占位符 2"/>
          <p:cNvSpPr>
            <a:spLocks noGrp="1"/>
          </p:cNvSpPr>
          <p:nvPr>
            <p:ph idx="1"/>
          </p:nvPr>
        </p:nvSpPr>
        <p:spPr/>
        <p:txBody>
          <a:bodyPr/>
          <a:lstStyle/>
          <a:p>
            <a:r>
              <a:rPr lang="en-US" b="1" dirty="0" err="1" smtClean="0"/>
              <a:t>int</a:t>
            </a:r>
            <a:r>
              <a:rPr lang="en-US" dirty="0" smtClean="0"/>
              <a:t> f(</a:t>
            </a:r>
            <a:r>
              <a:rPr lang="en-US" b="1" dirty="0" err="1" smtClean="0"/>
              <a:t>int</a:t>
            </a:r>
            <a:r>
              <a:rPr lang="en-US" dirty="0" smtClean="0"/>
              <a:t> a, </a:t>
            </a:r>
            <a:r>
              <a:rPr lang="en-US" b="1" dirty="0" err="1" smtClean="0"/>
              <a:t>int</a:t>
            </a:r>
            <a:r>
              <a:rPr lang="en-US" dirty="0" smtClean="0"/>
              <a:t> b)  </a:t>
            </a:r>
          </a:p>
          <a:p>
            <a:r>
              <a:rPr lang="en-US" dirty="0" smtClean="0"/>
              <a:t>{  </a:t>
            </a:r>
          </a:p>
          <a:p>
            <a:r>
              <a:rPr lang="en-US" dirty="0" smtClean="0"/>
              <a:t>    </a:t>
            </a:r>
            <a:r>
              <a:rPr lang="en-US" b="1" dirty="0" smtClean="0"/>
              <a:t>return</a:t>
            </a:r>
            <a:r>
              <a:rPr lang="en-US" dirty="0" smtClean="0"/>
              <a:t> a + b;                                         </a:t>
            </a:r>
          </a:p>
          <a:p>
            <a:r>
              <a:rPr lang="en-US" dirty="0" smtClean="0"/>
              <a:t>}   </a:t>
            </a:r>
          </a:p>
          <a:p>
            <a:r>
              <a:rPr lang="en-US" b="1" dirty="0" err="1" smtClean="0"/>
              <a:t>int</a:t>
            </a:r>
            <a:r>
              <a:rPr lang="en-US" dirty="0" smtClean="0"/>
              <a:t> g(</a:t>
            </a:r>
            <a:r>
              <a:rPr lang="en-US" b="1" dirty="0" err="1" smtClean="0"/>
              <a:t>int</a:t>
            </a:r>
            <a:r>
              <a:rPr lang="en-US" dirty="0" smtClean="0"/>
              <a:t> a, </a:t>
            </a:r>
            <a:r>
              <a:rPr lang="en-US" b="1" dirty="0" err="1" smtClean="0"/>
              <a:t>int</a:t>
            </a:r>
            <a:r>
              <a:rPr lang="en-US" dirty="0" smtClean="0"/>
              <a:t> b, </a:t>
            </a:r>
            <a:r>
              <a:rPr lang="en-US" b="1" dirty="0" err="1" smtClean="0"/>
              <a:t>int</a:t>
            </a:r>
            <a:r>
              <a:rPr lang="en-US" dirty="0" smtClean="0"/>
              <a:t> c)  </a:t>
            </a:r>
          </a:p>
          <a:p>
            <a:r>
              <a:rPr lang="en-US" dirty="0" smtClean="0"/>
              <a:t>{  </a:t>
            </a:r>
          </a:p>
          <a:p>
            <a:r>
              <a:rPr lang="en-US" dirty="0" smtClean="0"/>
              <a:t>    </a:t>
            </a:r>
            <a:r>
              <a:rPr lang="en-US" b="1" dirty="0" smtClean="0"/>
              <a:t>return</a:t>
            </a:r>
            <a:r>
              <a:rPr lang="en-US" dirty="0" smtClean="0"/>
              <a:t> a + b + c;  </a:t>
            </a:r>
          </a:p>
          <a:p>
            <a:r>
              <a:rPr lang="en-US" dirty="0" smtClean="0"/>
              <a:t>}</a:t>
            </a:r>
          </a:p>
          <a:p>
            <a:r>
              <a:rPr lang="en-US" dirty="0" smtClean="0"/>
              <a:t>//  bind(f, _1, 9)(x);             // f(x, 9), </a:t>
            </a:r>
            <a:r>
              <a:rPr lang="zh-CN" altLang="en-US" dirty="0" smtClean="0"/>
              <a:t>相当于</a:t>
            </a:r>
            <a:r>
              <a:rPr lang="en-US" dirty="0" smtClean="0"/>
              <a:t>bind2nd(f, 9)  </a:t>
            </a:r>
          </a:p>
          <a:p>
            <a:r>
              <a:rPr lang="en-US" dirty="0" smtClean="0"/>
              <a:t>//  bind(f, _1, _2)(x, y);         // f(x, y)  </a:t>
            </a:r>
          </a:p>
          <a:p>
            <a:r>
              <a:rPr lang="en-US" dirty="0" smtClean="0"/>
              <a:t>//  bind(f, _2, _1)(x, y);         // f(y, x)  </a:t>
            </a:r>
          </a:p>
          <a:p>
            <a:r>
              <a:rPr lang="en-US" dirty="0" smtClean="0"/>
              <a:t>//  bind(f, _1, _1)(x, y);         // f(x, x), y</a:t>
            </a:r>
            <a:r>
              <a:rPr lang="zh-CN" altLang="en-US" dirty="0" smtClean="0"/>
              <a:t>参数被忽略  </a:t>
            </a:r>
          </a:p>
          <a:p>
            <a:r>
              <a:rPr lang="en-US" altLang="zh-CN" dirty="0" smtClean="0"/>
              <a:t>//  </a:t>
            </a:r>
            <a:r>
              <a:rPr lang="en-US" dirty="0" smtClean="0"/>
              <a:t>bind(g, _1, 8, _2)(x, y);      // g(x, 8, y)  </a:t>
            </a:r>
          </a:p>
          <a:p>
            <a:r>
              <a:rPr lang="en-US" dirty="0" smtClean="0"/>
              <a:t>//  bind(g, _3, _2, _2)(x, y, z);  // g(z, y, y), x</a:t>
            </a:r>
            <a:r>
              <a:rPr lang="zh-CN" altLang="en-US" dirty="0" smtClean="0"/>
              <a:t>参数被忽略</a:t>
            </a:r>
          </a:p>
          <a:p>
            <a:endParaRPr lang="en-US" altLang="zh-CN" dirty="0" smtClean="0"/>
          </a:p>
          <a:p>
            <a:r>
              <a:rPr lang="zh-CN" altLang="en-US" sz="1600" dirty="0" smtClean="0"/>
              <a:t>观察上边的例子，可以知道函数式编程的基本形式是把左括号从函数名右边提到了左边，比如 </a:t>
            </a:r>
            <a:r>
              <a:rPr lang="en-US" altLang="zh-CN" sz="1600" dirty="0" err="1" smtClean="0"/>
              <a:t>a+b+c</a:t>
            </a:r>
            <a:r>
              <a:rPr lang="zh-CN" altLang="en-US" sz="1600" dirty="0" smtClean="0"/>
              <a:t>就可以写成</a:t>
            </a:r>
            <a:r>
              <a:rPr lang="en-US" altLang="zh-CN" sz="1600" dirty="0" smtClean="0">
                <a:solidFill>
                  <a:srgbClr val="FF0000"/>
                </a:solidFill>
              </a:rPr>
              <a:t>(+ (+ a b ) c),</a:t>
            </a:r>
            <a:r>
              <a:rPr lang="zh-CN" altLang="en-US" sz="1600" dirty="0" smtClean="0">
                <a:solidFill>
                  <a:srgbClr val="FF0000"/>
                </a:solidFill>
              </a:rPr>
              <a:t>逗号可以省略</a:t>
            </a:r>
            <a:endParaRPr lang="zh-CN" altLang="en-US" sz="16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进程间通信</a:t>
            </a:r>
            <a:endParaRPr lang="zh-CN" altLang="en-US" dirty="0"/>
          </a:p>
        </p:txBody>
      </p:sp>
      <p:sp>
        <p:nvSpPr>
          <p:cNvPr id="3" name="内容占位符 2"/>
          <p:cNvSpPr>
            <a:spLocks noGrp="1"/>
          </p:cNvSpPr>
          <p:nvPr>
            <p:ph idx="1"/>
          </p:nvPr>
        </p:nvSpPr>
        <p:spPr>
          <a:xfrm>
            <a:off x="467544" y="1268760"/>
            <a:ext cx="8280920" cy="4946322"/>
          </a:xfrm>
        </p:spPr>
        <p:txBody>
          <a:bodyPr/>
          <a:lstStyle/>
          <a:p>
            <a:r>
              <a:rPr lang="en-US" altLang="zh-CN" sz="1800" dirty="0" err="1" smtClean="0"/>
              <a:t>linux</a:t>
            </a:r>
            <a:r>
              <a:rPr lang="zh-CN" altLang="en-US" sz="1800" dirty="0" smtClean="0"/>
              <a:t>进程间通信的目的无外乎以下几种：</a:t>
            </a:r>
            <a:endParaRPr lang="en-US" altLang="zh-CN" sz="1800" dirty="0" smtClean="0"/>
          </a:p>
          <a:p>
            <a:r>
              <a:rPr lang="en-US" altLang="zh-CN" sz="1800" dirty="0" smtClean="0">
                <a:solidFill>
                  <a:srgbClr val="FF0000"/>
                </a:solidFill>
              </a:rPr>
              <a:t>A</a:t>
            </a:r>
            <a:r>
              <a:rPr lang="zh-CN" altLang="en-US" sz="1800" dirty="0" smtClean="0">
                <a:solidFill>
                  <a:srgbClr val="FF0000"/>
                </a:solidFill>
              </a:rPr>
              <a:t>、数据传输：一个进程需要将它的数据发送给另一个进程，发送的数据量在一个字节到几</a:t>
            </a:r>
            <a:r>
              <a:rPr lang="en-US" altLang="zh-CN" sz="1800" dirty="0" smtClean="0">
                <a:solidFill>
                  <a:srgbClr val="FF0000"/>
                </a:solidFill>
              </a:rPr>
              <a:t>M</a:t>
            </a:r>
            <a:r>
              <a:rPr lang="zh-CN" altLang="en-US" sz="1800" dirty="0" smtClean="0">
                <a:solidFill>
                  <a:srgbClr val="FF0000"/>
                </a:solidFill>
              </a:rPr>
              <a:t>字节之间</a:t>
            </a:r>
            <a:r>
              <a:rPr lang="zh-CN" altLang="en-US" sz="1800" dirty="0" smtClean="0"/>
              <a:t/>
            </a:r>
            <a:br>
              <a:rPr lang="zh-CN" altLang="en-US" sz="1800" dirty="0" smtClean="0"/>
            </a:br>
            <a:r>
              <a:rPr lang="en-US" altLang="zh-CN" sz="1800" dirty="0" smtClean="0"/>
              <a:t>B</a:t>
            </a:r>
            <a:r>
              <a:rPr lang="zh-CN" altLang="en-US" sz="1800" dirty="0" smtClean="0"/>
              <a:t>、共享数据：多个进程想要操作共享数据，一个进程对共享数据的修改，别的进程应该立刻看到。</a:t>
            </a:r>
            <a:br>
              <a:rPr lang="zh-CN" altLang="en-US" sz="1800" dirty="0" smtClean="0"/>
            </a:br>
            <a:r>
              <a:rPr lang="en-US" altLang="zh-CN" sz="1800" dirty="0" smtClean="0"/>
              <a:t>C</a:t>
            </a:r>
            <a:r>
              <a:rPr lang="zh-CN" altLang="en-US" sz="1800" dirty="0" smtClean="0"/>
              <a:t>、通知事件：一个进程需要向另一个或一组进程发送消息，通知它（它们）发生了某种事件（如进程终止时要通知父进程）。</a:t>
            </a:r>
            <a:br>
              <a:rPr lang="zh-CN" altLang="en-US" sz="1800" dirty="0" smtClean="0"/>
            </a:br>
            <a:r>
              <a:rPr lang="en-US" altLang="zh-CN" sz="1800" dirty="0" smtClean="0"/>
              <a:t>D</a:t>
            </a:r>
            <a:r>
              <a:rPr lang="zh-CN" altLang="en-US" sz="1800" dirty="0" smtClean="0"/>
              <a:t>、资源共享：多个进程之间共享同样的资源。为了作到这一点，需要内核提供锁和同步机制。</a:t>
            </a:r>
            <a:br>
              <a:rPr lang="zh-CN" altLang="en-US" sz="1800" dirty="0" smtClean="0"/>
            </a:br>
            <a:r>
              <a:rPr lang="en-US" altLang="zh-CN" sz="1800" dirty="0" smtClean="0"/>
              <a:t>E</a:t>
            </a:r>
            <a:r>
              <a:rPr lang="zh-CN" altLang="en-US" sz="1800" dirty="0" smtClean="0"/>
              <a:t>、进程控制：有些进程希望完全控制另一个进程的执行（如</a:t>
            </a:r>
            <a:r>
              <a:rPr lang="en-US" altLang="zh-CN" sz="1800" dirty="0" smtClean="0"/>
              <a:t>Debug</a:t>
            </a:r>
            <a:r>
              <a:rPr lang="zh-CN" altLang="en-US" sz="1800" dirty="0" smtClean="0"/>
              <a:t>进程），此时控制进程希望能够拦截另一个进程的所有陷入和异常，并能够及时知</a:t>
            </a:r>
            <a:endParaRPr lang="en-US" altLang="zh-CN" sz="1800" dirty="0" smtClean="0"/>
          </a:p>
          <a:p>
            <a:r>
              <a:rPr lang="en-US" altLang="zh-CN" sz="1800" dirty="0" err="1" smtClean="0">
                <a:solidFill>
                  <a:srgbClr val="FF0000"/>
                </a:solidFill>
              </a:rPr>
              <a:t>dr</a:t>
            </a:r>
            <a:r>
              <a:rPr lang="zh-CN" altLang="en-US" sz="1800" dirty="0" smtClean="0">
                <a:solidFill>
                  <a:srgbClr val="FF0000"/>
                </a:solidFill>
              </a:rPr>
              <a:t>代码中只用到了</a:t>
            </a:r>
            <a:r>
              <a:rPr lang="en-US" altLang="zh-CN" sz="1800" dirty="0" smtClean="0">
                <a:solidFill>
                  <a:srgbClr val="FF0000"/>
                </a:solidFill>
              </a:rPr>
              <a:t>A</a:t>
            </a:r>
          </a:p>
          <a:p>
            <a:endParaRPr lang="zh-CN" alt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进程间通信方式</a:t>
            </a:r>
            <a:endParaRPr lang="zh-CN" altLang="en-US" dirty="0"/>
          </a:p>
        </p:txBody>
      </p:sp>
      <p:sp>
        <p:nvSpPr>
          <p:cNvPr id="3" name="内容占位符 2"/>
          <p:cNvSpPr>
            <a:spLocks noGrp="1"/>
          </p:cNvSpPr>
          <p:nvPr>
            <p:ph idx="1"/>
          </p:nvPr>
        </p:nvSpPr>
        <p:spPr/>
        <p:txBody>
          <a:bodyPr/>
          <a:lstStyle/>
          <a:p>
            <a:r>
              <a:rPr lang="en-US" altLang="zh-CN" sz="1800" dirty="0" smtClean="0"/>
              <a:t>Linux</a:t>
            </a:r>
            <a:r>
              <a:rPr lang="zh-CN" altLang="en-US" sz="1800" dirty="0" smtClean="0"/>
              <a:t>进程通信的方式有：</a:t>
            </a:r>
            <a:endParaRPr lang="en-US" altLang="zh-CN" sz="1800" dirty="0" smtClean="0"/>
          </a:p>
          <a:p>
            <a:r>
              <a:rPr lang="zh-CN" altLang="en-US" sz="1800" dirty="0" smtClean="0"/>
              <a:t>（</a:t>
            </a:r>
            <a:r>
              <a:rPr lang="en-US" altLang="zh-CN" sz="1800" dirty="0" smtClean="0"/>
              <a:t>1</a:t>
            </a:r>
            <a:r>
              <a:rPr lang="zh-CN" altLang="en-US" sz="1800" dirty="0" smtClean="0"/>
              <a:t>）</a:t>
            </a:r>
            <a:r>
              <a:rPr lang="zh-CN" altLang="en-US" sz="1800" dirty="0" smtClean="0">
                <a:solidFill>
                  <a:srgbClr val="FF0000"/>
                </a:solidFill>
              </a:rPr>
              <a:t>管道（</a:t>
            </a:r>
            <a:r>
              <a:rPr lang="en-US" sz="1800" dirty="0" smtClean="0">
                <a:solidFill>
                  <a:srgbClr val="FF0000"/>
                </a:solidFill>
              </a:rPr>
              <a:t>pipe）</a:t>
            </a:r>
            <a:r>
              <a:rPr lang="zh-CN" altLang="en-US" sz="1800" dirty="0" smtClean="0"/>
              <a:t>和有名管道（</a:t>
            </a:r>
            <a:r>
              <a:rPr lang="en-US" sz="1800" dirty="0" smtClean="0"/>
              <a:t>FIFO）</a:t>
            </a:r>
            <a:br>
              <a:rPr lang="en-US" sz="1800" dirty="0" smtClean="0"/>
            </a:br>
            <a:r>
              <a:rPr lang="en-US" sz="1800" dirty="0" smtClean="0"/>
              <a:t>（2）</a:t>
            </a:r>
            <a:r>
              <a:rPr lang="zh-CN" altLang="en-US" sz="1800" dirty="0" smtClean="0">
                <a:solidFill>
                  <a:srgbClr val="FF0000"/>
                </a:solidFill>
              </a:rPr>
              <a:t>信号（</a:t>
            </a:r>
            <a:r>
              <a:rPr lang="en-US" sz="1800" dirty="0" smtClean="0">
                <a:solidFill>
                  <a:srgbClr val="FF0000"/>
                </a:solidFill>
              </a:rPr>
              <a:t>signal）</a:t>
            </a:r>
            <a:r>
              <a:rPr lang="en-US" sz="1800" dirty="0" smtClean="0"/>
              <a:t/>
            </a:r>
            <a:br>
              <a:rPr lang="en-US" sz="1800" dirty="0" smtClean="0"/>
            </a:br>
            <a:r>
              <a:rPr lang="en-US" sz="1800" dirty="0" smtClean="0"/>
              <a:t>（3）</a:t>
            </a:r>
            <a:r>
              <a:rPr lang="zh-CN" altLang="en-US" sz="1800" dirty="0" smtClean="0"/>
              <a:t>消息队列</a:t>
            </a:r>
            <a:br>
              <a:rPr lang="zh-CN" altLang="en-US" sz="1800" dirty="0" smtClean="0"/>
            </a:br>
            <a:r>
              <a:rPr lang="zh-CN" altLang="en-US" sz="1800" dirty="0" smtClean="0"/>
              <a:t>（</a:t>
            </a:r>
            <a:r>
              <a:rPr lang="en-US" altLang="zh-CN" sz="1800" dirty="0" smtClean="0"/>
              <a:t>4</a:t>
            </a:r>
            <a:r>
              <a:rPr lang="zh-CN" altLang="en-US" sz="1800" dirty="0" smtClean="0"/>
              <a:t>）共享内存</a:t>
            </a:r>
            <a:br>
              <a:rPr lang="zh-CN" altLang="en-US" sz="1800" dirty="0" smtClean="0"/>
            </a:br>
            <a:r>
              <a:rPr lang="zh-CN" altLang="en-US" sz="1800" dirty="0" smtClean="0"/>
              <a:t>（</a:t>
            </a:r>
            <a:r>
              <a:rPr lang="en-US" altLang="zh-CN" sz="1800" dirty="0" smtClean="0"/>
              <a:t>5</a:t>
            </a:r>
            <a:r>
              <a:rPr lang="zh-CN" altLang="en-US" sz="1800" dirty="0" smtClean="0"/>
              <a:t>）信号量</a:t>
            </a:r>
            <a:br>
              <a:rPr lang="zh-CN" altLang="en-US" sz="1800" dirty="0" smtClean="0"/>
            </a:br>
            <a:r>
              <a:rPr lang="zh-CN" altLang="en-US" sz="1800" dirty="0" smtClean="0"/>
              <a:t>（</a:t>
            </a:r>
            <a:r>
              <a:rPr lang="en-US" altLang="zh-CN" sz="1800" dirty="0" smtClean="0"/>
              <a:t>6</a:t>
            </a:r>
            <a:r>
              <a:rPr lang="zh-CN" altLang="en-US" sz="1800" dirty="0" smtClean="0"/>
              <a:t>）套接字（</a:t>
            </a:r>
            <a:r>
              <a:rPr lang="en-US" sz="1800" dirty="0" smtClean="0"/>
              <a:t>socket)</a:t>
            </a:r>
          </a:p>
          <a:p>
            <a:endParaRPr lang="en-US" altLang="zh-CN" sz="1800" dirty="0" smtClean="0"/>
          </a:p>
          <a:p>
            <a:r>
              <a:rPr lang="zh-CN" altLang="en-US" sz="1800" dirty="0" smtClean="0"/>
              <a:t>这里只介绍</a:t>
            </a:r>
            <a:r>
              <a:rPr lang="zh-CN" altLang="en-US" sz="1800" dirty="0" smtClean="0">
                <a:solidFill>
                  <a:srgbClr val="FF0000"/>
                </a:solidFill>
              </a:rPr>
              <a:t>管道和信号</a:t>
            </a:r>
            <a:endParaRPr lang="en-US" altLang="zh-CN" sz="1800" dirty="0" smtClean="0">
              <a:solidFill>
                <a:srgbClr val="FF0000"/>
              </a:solidFill>
            </a:endParaRPr>
          </a:p>
          <a:p>
            <a:r>
              <a:rPr lang="zh-CN" altLang="en-US" sz="1800" dirty="0" smtClean="0">
                <a:solidFill>
                  <a:schemeClr val="tx1"/>
                </a:solidFill>
              </a:rPr>
              <a:t>我们平时在</a:t>
            </a:r>
            <a:r>
              <a:rPr lang="en-US" altLang="zh-CN" sz="1800" dirty="0" err="1" smtClean="0">
                <a:solidFill>
                  <a:schemeClr val="tx1"/>
                </a:solidFill>
              </a:rPr>
              <a:t>liux</a:t>
            </a:r>
            <a:r>
              <a:rPr lang="zh-CN" altLang="en-US" sz="1800" dirty="0" smtClean="0">
                <a:solidFill>
                  <a:schemeClr val="tx1"/>
                </a:solidFill>
              </a:rPr>
              <a:t>上输的命令比如</a:t>
            </a:r>
            <a:r>
              <a:rPr lang="en-US" sz="1800" dirty="0" err="1" smtClean="0">
                <a:solidFill>
                  <a:schemeClr val="tx1"/>
                </a:solidFill>
              </a:rPr>
              <a:t>ps</a:t>
            </a:r>
            <a:r>
              <a:rPr lang="en-US" sz="1800" dirty="0" smtClean="0">
                <a:solidFill>
                  <a:schemeClr val="tx1"/>
                </a:solidFill>
              </a:rPr>
              <a:t> | </a:t>
            </a:r>
            <a:r>
              <a:rPr lang="en-US" sz="1800" dirty="0" err="1" smtClean="0">
                <a:solidFill>
                  <a:schemeClr val="tx1"/>
                </a:solidFill>
              </a:rPr>
              <a:t>grep</a:t>
            </a:r>
            <a:r>
              <a:rPr lang="en-US" sz="1800" dirty="0" smtClean="0">
                <a:solidFill>
                  <a:schemeClr val="tx1"/>
                </a:solidFill>
              </a:rPr>
              <a:t> </a:t>
            </a:r>
            <a:r>
              <a:rPr lang="en-US" sz="1800" dirty="0" err="1" smtClean="0">
                <a:solidFill>
                  <a:schemeClr val="tx1"/>
                </a:solidFill>
              </a:rPr>
              <a:t>vsftpd</a:t>
            </a:r>
            <a:r>
              <a:rPr lang="en-US" sz="1800" dirty="0" smtClean="0">
                <a:solidFill>
                  <a:schemeClr val="tx1"/>
                </a:solidFill>
              </a:rPr>
              <a:t> </a:t>
            </a:r>
            <a:r>
              <a:rPr lang="zh-CN" altLang="en-US" sz="1800" dirty="0" smtClean="0">
                <a:solidFill>
                  <a:schemeClr val="tx1"/>
                </a:solidFill>
              </a:rPr>
              <a:t>就是管道的技术</a:t>
            </a:r>
            <a:endParaRPr lang="zh-CN" altLang="en-US" sz="18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管道</a:t>
            </a:r>
            <a:r>
              <a:rPr lang="en-US" altLang="zh-CN" dirty="0" smtClean="0"/>
              <a:t>(pipe)</a:t>
            </a:r>
            <a:endParaRPr lang="zh-CN" altLang="en-US" dirty="0"/>
          </a:p>
        </p:txBody>
      </p:sp>
      <p:sp>
        <p:nvSpPr>
          <p:cNvPr id="3" name="内容占位符 2"/>
          <p:cNvSpPr>
            <a:spLocks noGrp="1"/>
          </p:cNvSpPr>
          <p:nvPr>
            <p:ph idx="1"/>
          </p:nvPr>
        </p:nvSpPr>
        <p:spPr/>
        <p:txBody>
          <a:bodyPr/>
          <a:lstStyle/>
          <a:p>
            <a:r>
              <a:rPr lang="zh-CN" altLang="en-US" sz="1800" dirty="0" smtClean="0"/>
              <a:t>这里介绍</a:t>
            </a:r>
            <a:r>
              <a:rPr lang="en-US" altLang="zh-CN" sz="1800" dirty="0" smtClean="0"/>
              <a:t>pipe</a:t>
            </a:r>
            <a:r>
              <a:rPr lang="zh-CN" altLang="en-US" sz="1800" dirty="0" smtClean="0"/>
              <a:t>里的</a:t>
            </a:r>
            <a:r>
              <a:rPr lang="en-US" altLang="zh-CN" sz="1800" dirty="0" err="1" smtClean="0">
                <a:solidFill>
                  <a:srgbClr val="FF0000"/>
                </a:solidFill>
              </a:rPr>
              <a:t>popen</a:t>
            </a:r>
            <a:r>
              <a:rPr lang="zh-CN" altLang="en-US" sz="1800" dirty="0" smtClean="0">
                <a:solidFill>
                  <a:srgbClr val="FF0000"/>
                </a:solidFill>
              </a:rPr>
              <a:t>和</a:t>
            </a:r>
            <a:r>
              <a:rPr lang="en-US" altLang="zh-CN" sz="1800" dirty="0" err="1" smtClean="0">
                <a:solidFill>
                  <a:srgbClr val="FF0000"/>
                </a:solidFill>
              </a:rPr>
              <a:t>pclose</a:t>
            </a:r>
            <a:r>
              <a:rPr lang="zh-CN" altLang="en-US" sz="1800" dirty="0" smtClean="0"/>
              <a:t>函数</a:t>
            </a:r>
            <a:endParaRPr lang="zh-CN" altLang="en-US" sz="1800" dirty="0"/>
          </a:p>
        </p:txBody>
      </p:sp>
      <p:graphicFrame>
        <p:nvGraphicFramePr>
          <p:cNvPr id="33794" name="Object 2"/>
          <p:cNvGraphicFramePr>
            <a:graphicFrameLocks noChangeAspect="1"/>
          </p:cNvGraphicFramePr>
          <p:nvPr/>
        </p:nvGraphicFramePr>
        <p:xfrm>
          <a:off x="3929058" y="2428868"/>
          <a:ext cx="508000" cy="712787"/>
        </p:xfrm>
        <a:graphic>
          <a:graphicData uri="http://schemas.openxmlformats.org/presentationml/2006/ole">
            <p:oleObj spid="_x0000_s33794" name="包装程序外壳对象" showAsIcon="1" r:id="rId3" imgW="507960" imgH="712440" progId="Package">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a:t>
            </a:r>
            <a:endParaRPr lang="zh-CN" altLang="en-US" dirty="0"/>
          </a:p>
        </p:txBody>
      </p:sp>
      <p:sp>
        <p:nvSpPr>
          <p:cNvPr id="3" name="内容占位符 2"/>
          <p:cNvSpPr>
            <a:spLocks noGrp="1"/>
          </p:cNvSpPr>
          <p:nvPr>
            <p:ph idx="1"/>
          </p:nvPr>
        </p:nvSpPr>
        <p:spPr/>
        <p:txBody>
          <a:bodyPr/>
          <a:lstStyle/>
          <a:p>
            <a:r>
              <a:rPr lang="zh-CN" altLang="en-US" sz="1600" dirty="0" smtClean="0">
                <a:solidFill>
                  <a:srgbClr val="FF0000"/>
                </a:solidFill>
              </a:rPr>
              <a:t>信号的本质：</a:t>
            </a:r>
            <a:r>
              <a:rPr lang="zh-CN" altLang="en-US" sz="1600" dirty="0" smtClean="0"/>
              <a:t>软中断信号（</a:t>
            </a:r>
            <a:r>
              <a:rPr lang="en-US" altLang="zh-CN" sz="1600" dirty="0" smtClean="0"/>
              <a:t>signal</a:t>
            </a:r>
            <a:r>
              <a:rPr lang="zh-CN" altLang="en-US" sz="1600" dirty="0" smtClean="0"/>
              <a:t>，又简称为信号）用来通知进程发生了异步事件。在软件层次上是对中断机制的一种模拟，在原理上，一个进程收到一个信号与处理器收到一个中断请求可以说是一样的。信号是进程间通信机制中唯一的异步通信机制，一个进程不必通过任何操作来等待信号的到达，事实上，进程也不知道信号到底什么时候到达。进程之间可以互相通过系统调用</a:t>
            </a:r>
            <a:r>
              <a:rPr lang="en-US" altLang="zh-CN" sz="1600" dirty="0" smtClean="0">
                <a:solidFill>
                  <a:srgbClr val="FF0000"/>
                </a:solidFill>
              </a:rPr>
              <a:t>kill</a:t>
            </a:r>
            <a:r>
              <a:rPr lang="zh-CN" altLang="en-US" sz="1600" dirty="0" smtClean="0"/>
              <a:t>发送软中断信号。内核也可以因为内部事件而给进程发送信号，通知进程发生了某个事件。信号机制除了基本通知功能外，还可以传递附加信息。</a:t>
            </a:r>
            <a:endParaRPr lang="en-US" altLang="zh-CN" sz="1600" dirty="0" smtClean="0"/>
          </a:p>
          <a:p>
            <a:endParaRPr lang="en-US" altLang="zh-CN" sz="1600" dirty="0" smtClean="0"/>
          </a:p>
          <a:p>
            <a:r>
              <a:rPr lang="zh-CN" altLang="en-US" sz="1600" dirty="0" smtClean="0"/>
              <a:t>信号一般以</a:t>
            </a:r>
            <a:r>
              <a:rPr lang="en-US" altLang="zh-CN" sz="1600" dirty="0" smtClean="0"/>
              <a:t>SIG</a:t>
            </a:r>
            <a:r>
              <a:rPr lang="zh-CN" altLang="en-US" sz="1600" dirty="0" smtClean="0"/>
              <a:t>开头，</a:t>
            </a:r>
            <a:r>
              <a:rPr lang="en-US" altLang="zh-CN" sz="1600" dirty="0" err="1" smtClean="0"/>
              <a:t>dr</a:t>
            </a:r>
            <a:r>
              <a:rPr lang="zh-CN" altLang="en-US" sz="1600" dirty="0" smtClean="0"/>
              <a:t>中用到的信号有</a:t>
            </a:r>
            <a:r>
              <a:rPr lang="zh-CN" altLang="en-US" sz="1600" dirty="0" smtClean="0"/>
              <a:t>：</a:t>
            </a:r>
            <a:r>
              <a:rPr lang="en-US" altLang="zh-CN" sz="1600" dirty="0" smtClean="0"/>
              <a:t>SIGTERM</a:t>
            </a:r>
            <a:r>
              <a:rPr lang="zh-CN" altLang="en-US" sz="1600" dirty="0" smtClean="0"/>
              <a:t>和</a:t>
            </a:r>
            <a:r>
              <a:rPr lang="en-US" altLang="zh-CN" sz="1600" dirty="0" smtClean="0"/>
              <a:t>SIGINT</a:t>
            </a:r>
            <a:endParaRPr lang="zh-CN" altLang="en-US" sz="1600" dirty="0"/>
          </a:p>
        </p:txBody>
      </p:sp>
      <p:graphicFrame>
        <p:nvGraphicFramePr>
          <p:cNvPr id="40962" name="Object 2"/>
          <p:cNvGraphicFramePr>
            <a:graphicFrameLocks noChangeAspect="1"/>
          </p:cNvGraphicFramePr>
          <p:nvPr/>
        </p:nvGraphicFramePr>
        <p:xfrm>
          <a:off x="6929454" y="4214818"/>
          <a:ext cx="1041400" cy="712788"/>
        </p:xfrm>
        <a:graphic>
          <a:graphicData uri="http://schemas.openxmlformats.org/presentationml/2006/ole">
            <p:oleObj spid="_x0000_s40962" name="包装程序外壳对象" showAsIcon="1" r:id="rId3" imgW="1041480" imgH="712440" progId="Package">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信号例子</a:t>
            </a:r>
            <a:endParaRPr lang="zh-CN" altLang="en-US"/>
          </a:p>
        </p:txBody>
      </p:sp>
      <p:sp>
        <p:nvSpPr>
          <p:cNvPr id="3" name="内容占位符 2"/>
          <p:cNvSpPr>
            <a:spLocks noGrp="1"/>
          </p:cNvSpPr>
          <p:nvPr>
            <p:ph idx="1"/>
          </p:nvPr>
        </p:nvSpPr>
        <p:spPr/>
        <p:txBody>
          <a:bodyPr/>
          <a:lstStyle/>
          <a:p>
            <a:r>
              <a:rPr lang="zh-CN" altLang="en-US" sz="1600" dirty="0" smtClean="0"/>
              <a:t>在</a:t>
            </a:r>
            <a:r>
              <a:rPr lang="en-US" altLang="zh-CN" sz="1600" dirty="0" smtClean="0"/>
              <a:t>192</a:t>
            </a:r>
            <a:r>
              <a:rPr lang="zh-CN" altLang="en-US" sz="1600" dirty="0" smtClean="0"/>
              <a:t>机器</a:t>
            </a:r>
            <a:endParaRPr lang="zh-CN" altLang="en-US" sz="1600" dirty="0"/>
          </a:p>
        </p:txBody>
      </p:sp>
      <p:graphicFrame>
        <p:nvGraphicFramePr>
          <p:cNvPr id="41986" name="Object 2"/>
          <p:cNvGraphicFramePr>
            <a:graphicFrameLocks noChangeAspect="1"/>
          </p:cNvGraphicFramePr>
          <p:nvPr/>
        </p:nvGraphicFramePr>
        <p:xfrm>
          <a:off x="4003675" y="2706688"/>
          <a:ext cx="838200" cy="712787"/>
        </p:xfrm>
        <a:graphic>
          <a:graphicData uri="http://schemas.openxmlformats.org/presentationml/2006/ole">
            <p:oleObj spid="_x0000_s41986" name="包装程序外壳对象" showAsIcon="1" r:id="rId3" imgW="838080" imgH="712440" progId="Package">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br>
              <a:rPr lang="en-US" altLang="zh-CN" dirty="0" smtClean="0"/>
            </a:br>
            <a:endParaRPr lang="zh-CN" altLang="en-US" dirty="0"/>
          </a:p>
        </p:txBody>
      </p:sp>
      <p:sp>
        <p:nvSpPr>
          <p:cNvPr id="3" name="内容占位符 2"/>
          <p:cNvSpPr>
            <a:spLocks noGrp="1"/>
          </p:cNvSpPr>
          <p:nvPr>
            <p:ph idx="1"/>
          </p:nvPr>
        </p:nvSpPr>
        <p:spPr>
          <a:xfrm>
            <a:off x="467544" y="1268760"/>
            <a:ext cx="8280920" cy="4946322"/>
          </a:xfrm>
        </p:spPr>
        <p:txBody>
          <a:bodyPr/>
          <a:lstStyle/>
          <a:p>
            <a:pPr>
              <a:buFont typeface="Wingdings" pitchFamily="2" charset="2"/>
              <a:buChar char="l"/>
            </a:pPr>
            <a:r>
              <a:rPr lang="en-US" altLang="zh-CN" sz="2400" dirty="0" smtClean="0"/>
              <a:t>boost</a:t>
            </a:r>
            <a:r>
              <a:rPr lang="zh-CN" altLang="en-US" sz="2400" dirty="0" smtClean="0"/>
              <a:t>多线程</a:t>
            </a:r>
            <a:endParaRPr lang="en-US" altLang="zh-CN" sz="2400" dirty="0" smtClean="0"/>
          </a:p>
          <a:p>
            <a:pPr>
              <a:buFont typeface="Wingdings" pitchFamily="2" charset="2"/>
              <a:buChar char="l"/>
            </a:pPr>
            <a:r>
              <a:rPr lang="zh-CN" altLang="en-US" sz="2400" dirty="0" smtClean="0"/>
              <a:t>函数式编程初探</a:t>
            </a:r>
            <a:endParaRPr lang="en-US" altLang="zh-CN" sz="2400" dirty="0" smtClean="0"/>
          </a:p>
          <a:p>
            <a:pPr>
              <a:buFont typeface="Wingdings" pitchFamily="2" charset="2"/>
              <a:buChar char="l"/>
            </a:pPr>
            <a:r>
              <a:rPr lang="zh-CN" altLang="en-US" sz="2400" dirty="0" smtClean="0"/>
              <a:t>进程间通信</a:t>
            </a:r>
            <a:endParaRPr lang="en-US" altLang="zh-CN" sz="2400" dirty="0" smtClean="0"/>
          </a:p>
          <a:p>
            <a:pPr>
              <a:buFont typeface="Wingdings" pitchFamily="2" charset="2"/>
              <a:buChar char="l"/>
            </a:pPr>
            <a:r>
              <a:rPr lang="zh-CN" altLang="en-US" sz="2400" dirty="0" smtClean="0"/>
              <a:t>信号量</a:t>
            </a:r>
            <a:endParaRPr lang="en-US" altLang="zh-CN" sz="2400" dirty="0" smtClean="0"/>
          </a:p>
          <a:p>
            <a:pPr>
              <a:buFont typeface="Wingdings" pitchFamily="2" charset="2"/>
              <a:buChar char="l"/>
            </a:pPr>
            <a:r>
              <a:rPr lang="zh-CN" altLang="en-US" sz="2400" dirty="0" smtClean="0"/>
              <a:t>守护进程</a:t>
            </a:r>
            <a:endParaRPr lang="en-US" altLang="zh-CN" sz="2400" dirty="0" smtClean="0"/>
          </a:p>
          <a:p>
            <a:pPr>
              <a:buFont typeface="Wingdings" pitchFamily="2" charset="2"/>
              <a:buChar char="l"/>
            </a:pPr>
            <a:r>
              <a:rPr lang="en-US" altLang="zh-CN" sz="2400" dirty="0" err="1" smtClean="0"/>
              <a:t>awk</a:t>
            </a:r>
            <a:endParaRPr lang="en-US" altLang="zh-CN" sz="2400" dirty="0" smtClean="0"/>
          </a:p>
          <a:p>
            <a:pPr>
              <a:buFont typeface="Wingdings" pitchFamily="2" charset="2"/>
              <a:buChar char="l"/>
            </a:pPr>
            <a:r>
              <a:rPr lang="en-US" altLang="zh-CN" sz="2400" dirty="0" smtClean="0"/>
              <a:t>Libxml2</a:t>
            </a:r>
          </a:p>
          <a:p>
            <a:pPr>
              <a:buFont typeface="Wingdings" pitchFamily="2" charset="2"/>
              <a:buChar char="l"/>
            </a:pPr>
            <a:r>
              <a:rPr lang="en-US" altLang="zh-CN" sz="2400" dirty="0" smtClean="0"/>
              <a:t>C</a:t>
            </a:r>
            <a:r>
              <a:rPr lang="zh-CN" altLang="en-US" sz="2400" dirty="0" smtClean="0"/>
              <a:t>语言的格式化字符方法</a:t>
            </a:r>
            <a:r>
              <a:rPr lang="en-US" altLang="zh-CN" sz="2400" dirty="0" err="1" smtClean="0"/>
              <a:t>sscanf</a:t>
            </a:r>
            <a:r>
              <a:rPr lang="zh-CN" altLang="en-US" sz="2400" dirty="0" smtClean="0"/>
              <a:t>和</a:t>
            </a:r>
            <a:r>
              <a:rPr lang="en-US" altLang="zh-CN" sz="2400" dirty="0" err="1" smtClean="0"/>
              <a:t>sprintf</a:t>
            </a:r>
            <a:endParaRPr lang="en-US" altLang="zh-CN" sz="2400" dirty="0" smtClean="0"/>
          </a:p>
          <a:p>
            <a:pPr>
              <a:buFont typeface="Wingdings" pitchFamily="2" charset="2"/>
              <a:buChar char="l"/>
            </a:pPr>
            <a:r>
              <a:rPr lang="en-US" altLang="zh-CN" sz="2400" dirty="0" smtClean="0"/>
              <a:t>SIP</a:t>
            </a:r>
            <a:endParaRPr lang="en-US" altLang="zh-CN" sz="2400" dirty="0" smtClean="0"/>
          </a:p>
          <a:p>
            <a:pPr>
              <a:buFont typeface="Wingdings" pitchFamily="2" charset="2"/>
              <a:buChar char="l"/>
            </a:pPr>
            <a:endParaRPr lang="en-US" altLang="zh-CN" sz="2400" dirty="0" smtClean="0"/>
          </a:p>
          <a:p>
            <a:pPr>
              <a:buFont typeface="Wingdings" pitchFamily="2" charset="2"/>
              <a:buChar char="l"/>
            </a:pPr>
            <a:endParaRPr lang="en-US" altLang="zh-CN" sz="2400" dirty="0" smtClean="0"/>
          </a:p>
          <a:p>
            <a:pPr>
              <a:buFont typeface="Wingdings" pitchFamily="2" charset="2"/>
              <a:buChar char="l"/>
            </a:pPr>
            <a:endParaRPr lang="en-US" altLang="zh-CN" sz="2400" dirty="0" smtClean="0"/>
          </a:p>
          <a:p>
            <a:pPr>
              <a:buFont typeface="Wingdings" pitchFamily="2" charset="2"/>
              <a:buChar char="l"/>
            </a:pPr>
            <a:endParaRPr lang="en-US" altLang="zh-CN" sz="2400" dirty="0" smtClean="0"/>
          </a:p>
          <a:p>
            <a:pPr>
              <a:buFont typeface="Wingdings" pitchFamily="2" charset="2"/>
              <a:buChar char="l"/>
            </a:pP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awk</a:t>
            </a:r>
            <a:endParaRPr lang="zh-CN" altLang="en-US" dirty="0"/>
          </a:p>
        </p:txBody>
      </p:sp>
      <p:sp>
        <p:nvSpPr>
          <p:cNvPr id="3" name="内容占位符 2"/>
          <p:cNvSpPr>
            <a:spLocks noGrp="1"/>
          </p:cNvSpPr>
          <p:nvPr>
            <p:ph idx="1"/>
          </p:nvPr>
        </p:nvSpPr>
        <p:spPr/>
        <p:txBody>
          <a:bodyPr/>
          <a:lstStyle/>
          <a:p>
            <a:r>
              <a:rPr lang="en-US" altLang="zh-CN" sz="1600" dirty="0" smtClean="0"/>
              <a:t> AWK</a:t>
            </a:r>
            <a:r>
              <a:rPr lang="zh-CN" altLang="en-US" sz="1600" dirty="0" smtClean="0"/>
              <a:t>是一种处理文本文件的语言，是一个强大的文本分析工具。语法如下：</a:t>
            </a:r>
            <a:endParaRPr lang="en-US" altLang="zh-CN" sz="1600" dirty="0" smtClean="0"/>
          </a:p>
          <a:p>
            <a:r>
              <a:rPr lang="en-US" sz="1600" dirty="0" err="1" smtClean="0"/>
              <a:t>awk</a:t>
            </a:r>
            <a:r>
              <a:rPr lang="en-US" sz="1600" dirty="0" smtClean="0"/>
              <a:t> [</a:t>
            </a:r>
            <a:r>
              <a:rPr lang="zh-CN" altLang="en-US" sz="1600" dirty="0" smtClean="0"/>
              <a:t>选项参数</a:t>
            </a:r>
            <a:r>
              <a:rPr lang="en-US" altLang="zh-CN" sz="1600" dirty="0" smtClean="0"/>
              <a:t>]</a:t>
            </a:r>
            <a:r>
              <a:rPr lang="zh-CN" altLang="en-US" sz="1600" dirty="0" smtClean="0"/>
              <a:t> </a:t>
            </a:r>
            <a:r>
              <a:rPr lang="en-US" altLang="zh-CN" sz="1600" dirty="0" smtClean="0"/>
              <a:t>'</a:t>
            </a:r>
            <a:r>
              <a:rPr lang="en-US" sz="1600" dirty="0" smtClean="0"/>
              <a:t>script' </a:t>
            </a:r>
            <a:r>
              <a:rPr lang="en-US" sz="1600" dirty="0" err="1" smtClean="0"/>
              <a:t>var</a:t>
            </a:r>
            <a:r>
              <a:rPr lang="en-US" sz="1600" dirty="0" smtClean="0"/>
              <a:t>=value file(s) </a:t>
            </a:r>
            <a:r>
              <a:rPr lang="zh-CN" altLang="en-US" sz="1600" dirty="0" smtClean="0"/>
              <a:t>或 </a:t>
            </a:r>
            <a:r>
              <a:rPr lang="en-US" sz="1600" dirty="0" err="1" smtClean="0"/>
              <a:t>awk</a:t>
            </a:r>
            <a:r>
              <a:rPr lang="en-US" sz="1600" dirty="0" smtClean="0"/>
              <a:t> [</a:t>
            </a:r>
            <a:r>
              <a:rPr lang="zh-CN" altLang="en-US" sz="1600" dirty="0" smtClean="0"/>
              <a:t>选项参数</a:t>
            </a:r>
            <a:r>
              <a:rPr lang="en-US" altLang="zh-CN" sz="1600" dirty="0" smtClean="0"/>
              <a:t>]</a:t>
            </a:r>
            <a:r>
              <a:rPr lang="zh-CN" altLang="en-US" sz="1600" dirty="0" smtClean="0"/>
              <a:t> </a:t>
            </a:r>
            <a:r>
              <a:rPr lang="en-US" altLang="zh-CN" sz="1600" dirty="0" smtClean="0"/>
              <a:t>-</a:t>
            </a:r>
            <a:r>
              <a:rPr lang="en-US" sz="1600" dirty="0" smtClean="0"/>
              <a:t>f </a:t>
            </a:r>
            <a:r>
              <a:rPr lang="en-US" sz="1600" dirty="0" err="1" smtClean="0"/>
              <a:t>scriptfile</a:t>
            </a:r>
            <a:r>
              <a:rPr lang="en-US" sz="1600" dirty="0" smtClean="0"/>
              <a:t> </a:t>
            </a:r>
            <a:r>
              <a:rPr lang="en-US" sz="1600" dirty="0" err="1" smtClean="0"/>
              <a:t>var</a:t>
            </a:r>
            <a:r>
              <a:rPr lang="en-US" sz="1600" dirty="0" smtClean="0"/>
              <a:t>=value file(s)</a:t>
            </a:r>
          </a:p>
          <a:p>
            <a:r>
              <a:rPr lang="zh-CN" altLang="en-US" sz="1600" dirty="0" smtClean="0"/>
              <a:t>关于选项参数这里只介绍两个：即</a:t>
            </a:r>
            <a:r>
              <a:rPr lang="en-US" altLang="zh-CN" sz="1600" dirty="0" smtClean="0"/>
              <a:t>-F</a:t>
            </a:r>
            <a:r>
              <a:rPr lang="zh-CN" altLang="en-US" sz="1600" dirty="0" smtClean="0"/>
              <a:t>和</a:t>
            </a:r>
            <a:r>
              <a:rPr lang="en-US" altLang="zh-CN" sz="1600" dirty="0" smtClean="0"/>
              <a:t>-v</a:t>
            </a:r>
          </a:p>
          <a:p>
            <a:r>
              <a:rPr lang="zh-CN" altLang="en-US" sz="1600" dirty="0" smtClean="0"/>
              <a:t>这是一个分隔符参数，不用的话则默认用空格或者</a:t>
            </a:r>
            <a:r>
              <a:rPr lang="en-US" altLang="zh-CN" sz="1600" dirty="0" smtClean="0"/>
              <a:t>tab</a:t>
            </a:r>
            <a:r>
              <a:rPr lang="zh-CN" altLang="en-US" sz="1600" dirty="0" smtClean="0"/>
              <a:t>分割</a:t>
            </a:r>
            <a:endParaRPr lang="en-US" altLang="zh-CN" sz="1600" dirty="0" smtClean="0"/>
          </a:p>
          <a:p>
            <a:r>
              <a:rPr lang="zh-CN" altLang="en-US" sz="1600" dirty="0" smtClean="0"/>
              <a:t>如果用逗号分割则</a:t>
            </a:r>
            <a:r>
              <a:rPr lang="en-US" altLang="zh-CN" sz="1600" dirty="0" smtClean="0">
                <a:solidFill>
                  <a:srgbClr val="FF0000"/>
                </a:solidFill>
              </a:rPr>
              <a:t>-F,        </a:t>
            </a:r>
            <a:r>
              <a:rPr lang="zh-CN" altLang="en-US" sz="1600" dirty="0" smtClean="0">
                <a:solidFill>
                  <a:schemeClr val="tx1"/>
                </a:solidFill>
              </a:rPr>
              <a:t>冒号分割就是 </a:t>
            </a:r>
            <a:r>
              <a:rPr lang="en-US" altLang="zh-CN" sz="1600" dirty="0" smtClean="0">
                <a:solidFill>
                  <a:srgbClr val="FF0000"/>
                </a:solidFill>
              </a:rPr>
              <a:t>–F:</a:t>
            </a:r>
          </a:p>
          <a:p>
            <a:r>
              <a:rPr lang="en-US" altLang="zh-CN" sz="1600" dirty="0" err="1" smtClean="0"/>
              <a:t>var</a:t>
            </a:r>
            <a:r>
              <a:rPr lang="en-US" altLang="zh-CN" sz="1600" dirty="0" smtClean="0"/>
              <a:t>=value</a:t>
            </a:r>
            <a:r>
              <a:rPr lang="zh-CN" altLang="en-US" sz="1600" dirty="0" smtClean="0"/>
              <a:t>很有用就是赋予一个用户自定义的变量</a:t>
            </a:r>
            <a:r>
              <a:rPr lang="en-US" altLang="zh-CN" sz="1600" dirty="0" smtClean="0"/>
              <a:t>,</a:t>
            </a:r>
            <a:r>
              <a:rPr lang="zh-CN" altLang="en-US" sz="1600" dirty="0" smtClean="0"/>
              <a:t>用法就是</a:t>
            </a:r>
            <a:r>
              <a:rPr lang="en-US" altLang="zh-CN" sz="1600" dirty="0" smtClean="0">
                <a:solidFill>
                  <a:srgbClr val="FF0000"/>
                </a:solidFill>
              </a:rPr>
              <a:t>-v </a:t>
            </a:r>
            <a:r>
              <a:rPr lang="en-US" altLang="zh-CN" sz="1600" dirty="0" err="1" smtClean="0">
                <a:solidFill>
                  <a:srgbClr val="FF0000"/>
                </a:solidFill>
              </a:rPr>
              <a:t>var</a:t>
            </a:r>
            <a:r>
              <a:rPr lang="en-US" altLang="zh-CN" sz="1600" dirty="0" smtClean="0">
                <a:solidFill>
                  <a:srgbClr val="FF0000"/>
                </a:solidFill>
              </a:rPr>
              <a:t>=value</a:t>
            </a:r>
            <a:endParaRPr lang="en-US" altLang="zh-CN" sz="1600" dirty="0" smtClean="0"/>
          </a:p>
          <a:p>
            <a:r>
              <a:rPr lang="zh-CN" altLang="en-US" sz="1600" dirty="0" smtClean="0"/>
              <a:t>例子：在</a:t>
            </a:r>
            <a:r>
              <a:rPr lang="en-US" altLang="zh-CN" sz="1600" dirty="0" smtClean="0"/>
              <a:t>192</a:t>
            </a:r>
            <a:r>
              <a:rPr lang="zh-CN" altLang="en-US" sz="1600" dirty="0" smtClean="0"/>
              <a:t>机器</a:t>
            </a:r>
            <a:endParaRPr lang="en-US" altLang="zh-CN" sz="1600" dirty="0" smtClean="0"/>
          </a:p>
          <a:p>
            <a:r>
              <a:rPr lang="en-US" sz="1600" dirty="0" err="1" smtClean="0"/>
              <a:t>awk</a:t>
            </a:r>
            <a:r>
              <a:rPr lang="en-US" sz="1600" dirty="0" smtClean="0"/>
              <a:t> '{print $1,$4}' </a:t>
            </a:r>
            <a:r>
              <a:rPr lang="en-US" altLang="zh-CN" sz="1600" dirty="0" smtClean="0"/>
              <a:t>a</a:t>
            </a:r>
            <a:endParaRPr lang="en-US" sz="1600" dirty="0" smtClean="0"/>
          </a:p>
          <a:p>
            <a:r>
              <a:rPr lang="pt-BR" sz="1600" dirty="0" smtClean="0"/>
              <a:t>awk '{printf "%-8s %-10s\n",$1,$4}' a</a:t>
            </a:r>
          </a:p>
          <a:p>
            <a:r>
              <a:rPr lang="en-US" sz="1600" dirty="0" err="1" smtClean="0"/>
              <a:t>awk</a:t>
            </a:r>
            <a:r>
              <a:rPr lang="en-US" sz="1600" dirty="0" smtClean="0"/>
              <a:t> -F, '{print $1,$2}' a</a:t>
            </a:r>
          </a:p>
          <a:p>
            <a:r>
              <a:rPr lang="en-US" sz="1600" dirty="0" err="1" smtClean="0"/>
              <a:t>awk</a:t>
            </a:r>
            <a:r>
              <a:rPr lang="en-US" sz="1600" dirty="0" smtClean="0"/>
              <a:t> -</a:t>
            </a:r>
            <a:r>
              <a:rPr lang="en-US" sz="1600" dirty="0" err="1" smtClean="0"/>
              <a:t>va</a:t>
            </a:r>
            <a:r>
              <a:rPr lang="en-US" sz="1600" dirty="0" smtClean="0"/>
              <a:t>=1 '{print $1,$1+a}' </a:t>
            </a:r>
            <a:r>
              <a:rPr lang="en-US" altLang="zh-CN" sz="1600" dirty="0" smtClean="0"/>
              <a:t>a</a:t>
            </a:r>
          </a:p>
          <a:p>
            <a:r>
              <a:rPr lang="en-US" sz="1600" dirty="0" err="1" smtClean="0"/>
              <a:t>awk</a:t>
            </a:r>
            <a:r>
              <a:rPr lang="en-US" sz="1600" dirty="0" smtClean="0"/>
              <a:t> -</a:t>
            </a:r>
            <a:r>
              <a:rPr lang="en-US" sz="1600" dirty="0" err="1" smtClean="0"/>
              <a:t>va</a:t>
            </a:r>
            <a:r>
              <a:rPr lang="en-US" sz="1600" dirty="0" smtClean="0"/>
              <a:t>=1 -</a:t>
            </a:r>
            <a:r>
              <a:rPr lang="en-US" sz="1600" dirty="0" err="1" smtClean="0"/>
              <a:t>vb</a:t>
            </a:r>
            <a:r>
              <a:rPr lang="en-US" sz="1600" dirty="0" smtClean="0"/>
              <a:t>=s '{print $1,$1+a,$1b}' a</a:t>
            </a:r>
            <a:endParaRPr lang="en-US" altLang="zh-CN" sz="1600" dirty="0" smtClean="0"/>
          </a:p>
          <a:p>
            <a:endParaRPr lang="zh-CN" alt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libxml2</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sz="1600" dirty="0" smtClean="0"/>
              <a:t>关于</a:t>
            </a:r>
            <a:r>
              <a:rPr lang="en-US" altLang="zh-CN" sz="1600" dirty="0" smtClean="0"/>
              <a:t>libxml2</a:t>
            </a:r>
            <a:r>
              <a:rPr lang="zh-CN" altLang="en-US" sz="1600" dirty="0" smtClean="0"/>
              <a:t>库需要了解的数据类型：</a:t>
            </a:r>
            <a:endParaRPr lang="en-US" altLang="zh-CN" sz="1600" dirty="0" smtClean="0"/>
          </a:p>
          <a:p>
            <a:pPr>
              <a:buFont typeface="Wingdings" pitchFamily="2" charset="2"/>
              <a:buChar char="l"/>
            </a:pPr>
            <a:r>
              <a:rPr lang="en-US" altLang="zh-CN" sz="1600" dirty="0" err="1" smtClean="0">
                <a:solidFill>
                  <a:srgbClr val="FF0000"/>
                </a:solidFill>
              </a:rPr>
              <a:t>xmlChar</a:t>
            </a:r>
            <a:r>
              <a:rPr lang="en-US" altLang="zh-CN" sz="1600" dirty="0" smtClean="0"/>
              <a:t>:</a:t>
            </a:r>
            <a:r>
              <a:rPr lang="zh-CN" altLang="en-US" sz="1600" dirty="0" smtClean="0"/>
              <a:t>内部字符类型</a:t>
            </a:r>
            <a:endParaRPr lang="en-US" altLang="zh-CN" sz="1600" dirty="0" smtClean="0"/>
          </a:p>
          <a:p>
            <a:r>
              <a:rPr lang="zh-CN" altLang="en-US" sz="1600" dirty="0" smtClean="0"/>
              <a:t>定义：</a:t>
            </a:r>
            <a:r>
              <a:rPr lang="en-US" sz="1600" dirty="0" err="1" smtClean="0"/>
              <a:t>typedef</a:t>
            </a:r>
            <a:r>
              <a:rPr lang="en-US" sz="1600" dirty="0" smtClean="0"/>
              <a:t> unsigned char </a:t>
            </a:r>
            <a:r>
              <a:rPr lang="en-US" sz="1600" dirty="0" err="1" smtClean="0"/>
              <a:t>xmlChar</a:t>
            </a:r>
            <a:r>
              <a:rPr lang="en-US" sz="1600" dirty="0" smtClean="0"/>
              <a:t>;</a:t>
            </a:r>
            <a:r>
              <a:rPr lang="zh-CN" altLang="en-US" sz="1600" dirty="0" smtClean="0"/>
              <a:t>选择这个类型格式是因为能比较好的适应</a:t>
            </a:r>
            <a:r>
              <a:rPr lang="en-US" altLang="zh-CN" sz="1600" dirty="0" smtClean="0"/>
              <a:t>UTF-8</a:t>
            </a:r>
            <a:r>
              <a:rPr lang="zh-CN" altLang="en-US" sz="1600" dirty="0" smtClean="0"/>
              <a:t>编码。因为总是要在</a:t>
            </a:r>
            <a:r>
              <a:rPr lang="en-US" altLang="zh-CN" sz="1600" dirty="0" err="1" smtClean="0"/>
              <a:t>xmlChar</a:t>
            </a:r>
            <a:r>
              <a:rPr lang="en-US" altLang="zh-CN" sz="1600" dirty="0" smtClean="0"/>
              <a:t>*</a:t>
            </a:r>
            <a:r>
              <a:rPr lang="zh-CN" altLang="en-US" sz="1600" dirty="0" smtClean="0"/>
              <a:t>和</a:t>
            </a:r>
            <a:r>
              <a:rPr lang="en-US" altLang="zh-CN" sz="1600" dirty="0" smtClean="0"/>
              <a:t>char*</a:t>
            </a:r>
            <a:r>
              <a:rPr lang="zh-CN" altLang="en-US" sz="1600" dirty="0" smtClean="0"/>
              <a:t>之间进行类型转换，所以定义了一个宏</a:t>
            </a:r>
            <a:r>
              <a:rPr lang="en-US" altLang="zh-CN" sz="1600" dirty="0" smtClean="0">
                <a:solidFill>
                  <a:srgbClr val="FF0000"/>
                </a:solidFill>
              </a:rPr>
              <a:t>BAD_CAST</a:t>
            </a:r>
          </a:p>
          <a:p>
            <a:r>
              <a:rPr lang="zh-CN" altLang="en-US" sz="1600" dirty="0" smtClean="0">
                <a:solidFill>
                  <a:srgbClr val="FF0000"/>
                </a:solidFill>
              </a:rPr>
              <a:t>可以把</a:t>
            </a:r>
            <a:r>
              <a:rPr lang="en-US" altLang="zh-CN" sz="1600" dirty="0" smtClean="0">
                <a:solidFill>
                  <a:srgbClr val="FF0000"/>
                </a:solidFill>
              </a:rPr>
              <a:t>char</a:t>
            </a:r>
            <a:r>
              <a:rPr lang="zh-CN" altLang="en-US" sz="1600" dirty="0" smtClean="0">
                <a:solidFill>
                  <a:srgbClr val="FF0000"/>
                </a:solidFill>
              </a:rPr>
              <a:t>*转成</a:t>
            </a:r>
            <a:r>
              <a:rPr lang="en-US" altLang="zh-CN" sz="1600" dirty="0" err="1" smtClean="0">
                <a:solidFill>
                  <a:srgbClr val="FF0000"/>
                </a:solidFill>
              </a:rPr>
              <a:t>xmlChar</a:t>
            </a:r>
            <a:r>
              <a:rPr lang="zh-CN" altLang="en-US" sz="1600" dirty="0" smtClean="0">
                <a:solidFill>
                  <a:srgbClr val="FF0000"/>
                </a:solidFill>
              </a:rPr>
              <a:t>*</a:t>
            </a:r>
            <a:endParaRPr lang="en-US" altLang="zh-CN" sz="1600" dirty="0" smtClean="0">
              <a:solidFill>
                <a:srgbClr val="FF0000"/>
              </a:solidFill>
            </a:endParaRPr>
          </a:p>
          <a:p>
            <a:endParaRPr lang="en-US" altLang="zh-CN" sz="1600" dirty="0" smtClean="0"/>
          </a:p>
          <a:p>
            <a:pPr>
              <a:buFont typeface="Wingdings" pitchFamily="2" charset="2"/>
              <a:buChar char="l"/>
            </a:pPr>
            <a:r>
              <a:rPr lang="zh-CN" altLang="en-US" sz="1600" dirty="0" smtClean="0"/>
              <a:t>文件类型</a:t>
            </a:r>
            <a:r>
              <a:rPr lang="en-US" sz="1600" dirty="0" err="1" smtClean="0">
                <a:solidFill>
                  <a:srgbClr val="FF0000"/>
                </a:solidFill>
              </a:rPr>
              <a:t>xmlDoc</a:t>
            </a:r>
            <a:r>
              <a:rPr lang="en-US" sz="1600" dirty="0" smtClean="0"/>
              <a:t>、</a:t>
            </a:r>
            <a:r>
              <a:rPr lang="zh-CN" altLang="en-US" sz="1600" dirty="0" smtClean="0"/>
              <a:t>指针</a:t>
            </a:r>
            <a:r>
              <a:rPr lang="en-US" sz="1600" dirty="0" err="1" smtClean="0">
                <a:solidFill>
                  <a:srgbClr val="FF0000"/>
                </a:solidFill>
              </a:rPr>
              <a:t>xmlDocPtr</a:t>
            </a:r>
            <a:endParaRPr lang="en-US" sz="1600" dirty="0" smtClean="0">
              <a:solidFill>
                <a:srgbClr val="FF0000"/>
              </a:solidFill>
            </a:endParaRPr>
          </a:p>
          <a:p>
            <a:r>
              <a:rPr lang="en-US" altLang="zh-CN" sz="1600" dirty="0" err="1" smtClean="0">
                <a:solidFill>
                  <a:schemeClr val="tx1"/>
                </a:solidFill>
              </a:rPr>
              <a:t>xmlDoc</a:t>
            </a:r>
            <a:r>
              <a:rPr lang="zh-CN" altLang="en-US" sz="1600" dirty="0" smtClean="0">
                <a:solidFill>
                  <a:schemeClr val="tx1"/>
                </a:solidFill>
              </a:rPr>
              <a:t>是一个</a:t>
            </a:r>
            <a:r>
              <a:rPr lang="en-US" altLang="zh-CN" sz="1600" dirty="0" err="1" smtClean="0">
                <a:solidFill>
                  <a:schemeClr val="tx1"/>
                </a:solidFill>
              </a:rPr>
              <a:t>struct</a:t>
            </a:r>
            <a:r>
              <a:rPr lang="zh-CN" altLang="en-US" sz="1600" dirty="0" smtClean="0">
                <a:solidFill>
                  <a:schemeClr val="tx1"/>
                </a:solidFill>
              </a:rPr>
              <a:t>，</a:t>
            </a:r>
            <a:r>
              <a:rPr lang="zh-CN" altLang="en-US" sz="1600" dirty="0" smtClean="0"/>
              <a:t>保存了一个</a:t>
            </a:r>
            <a:r>
              <a:rPr lang="en-US" altLang="zh-CN" sz="1600" dirty="0" smtClean="0"/>
              <a:t>xml</a:t>
            </a:r>
            <a:r>
              <a:rPr lang="zh-CN" altLang="en-US" sz="1600" dirty="0" smtClean="0"/>
              <a:t>的相关信息，例如文件名、文件类型、子节点等等。</a:t>
            </a:r>
            <a:endParaRPr lang="en-US" altLang="zh-CN" sz="1600" dirty="0" smtClean="0"/>
          </a:p>
          <a:p>
            <a:r>
              <a:rPr lang="en-US" altLang="zh-CN" sz="1600" dirty="0" err="1" smtClean="0"/>
              <a:t>xmlNewDoc</a:t>
            </a:r>
            <a:r>
              <a:rPr lang="zh-CN" altLang="en-US" sz="1600" dirty="0" smtClean="0"/>
              <a:t>函数创建一个新的文件指针。</a:t>
            </a:r>
            <a:endParaRPr lang="en-US" altLang="zh-CN" sz="1600" dirty="0" smtClean="0"/>
          </a:p>
          <a:p>
            <a:r>
              <a:rPr lang="en-US" altLang="zh-CN" sz="1600" dirty="0" err="1" smtClean="0"/>
              <a:t>xmlParseFile</a:t>
            </a:r>
            <a:r>
              <a:rPr lang="zh-CN" altLang="en-US" sz="1600" dirty="0" smtClean="0"/>
              <a:t>函数以默认方式读入一个</a:t>
            </a:r>
            <a:r>
              <a:rPr lang="en-US" altLang="zh-CN" sz="1600" dirty="0" smtClean="0"/>
              <a:t>UTF-8</a:t>
            </a:r>
            <a:r>
              <a:rPr lang="zh-CN" altLang="en-US" sz="1600" dirty="0" smtClean="0"/>
              <a:t>格式的文件，并返回文件指针。</a:t>
            </a:r>
            <a:endParaRPr lang="en-US" altLang="zh-CN" sz="1600" dirty="0" smtClean="0"/>
          </a:p>
          <a:p>
            <a:r>
              <a:rPr lang="en-US" altLang="zh-CN" sz="1600" dirty="0" err="1" smtClean="0"/>
              <a:t>xmlReadFile</a:t>
            </a:r>
            <a:r>
              <a:rPr lang="zh-CN" altLang="en-US" sz="1600" dirty="0" smtClean="0"/>
              <a:t>函数读入一个带有某种编码的</a:t>
            </a:r>
            <a:r>
              <a:rPr lang="en-US" altLang="zh-CN" sz="1600" dirty="0" smtClean="0"/>
              <a:t>xml</a:t>
            </a:r>
            <a:r>
              <a:rPr lang="zh-CN" altLang="en-US" sz="1600" dirty="0" smtClean="0"/>
              <a:t>文件，并返回文件指针。</a:t>
            </a:r>
            <a:endParaRPr lang="en-US" altLang="zh-CN" sz="1600" dirty="0" smtClean="0"/>
          </a:p>
          <a:p>
            <a:r>
              <a:rPr lang="en-US" sz="1600" dirty="0" err="1" smtClean="0"/>
              <a:t>xmlFreeDoc</a:t>
            </a:r>
            <a:r>
              <a:rPr lang="zh-CN" altLang="en-US" sz="1600" dirty="0" smtClean="0"/>
              <a:t>释放文件指针。</a:t>
            </a:r>
            <a:endParaRPr lang="en-US" altLang="zh-CN" sz="1600" dirty="0" smtClean="0">
              <a:solidFill>
                <a:schemeClr val="tx1"/>
              </a:solidFill>
            </a:endParaRPr>
          </a:p>
          <a:p>
            <a:endParaRPr lang="en-US" altLang="zh-CN" sz="1600" dirty="0" smtClean="0"/>
          </a:p>
          <a:p>
            <a:endParaRPr lang="zh-CN" alt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libxml2</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sz="1600" dirty="0" smtClean="0"/>
              <a:t>节点类型</a:t>
            </a:r>
            <a:r>
              <a:rPr lang="en-US" altLang="zh-CN" sz="1600" dirty="0" err="1" smtClean="0">
                <a:solidFill>
                  <a:srgbClr val="FF0000"/>
                </a:solidFill>
              </a:rPr>
              <a:t>xmlNode</a:t>
            </a:r>
            <a:r>
              <a:rPr lang="zh-CN" altLang="en-US" sz="1600" dirty="0" smtClean="0"/>
              <a:t>、指针</a:t>
            </a:r>
            <a:r>
              <a:rPr lang="en-US" altLang="zh-CN" sz="1600" dirty="0" err="1" smtClean="0">
                <a:solidFill>
                  <a:srgbClr val="FF0000"/>
                </a:solidFill>
              </a:rPr>
              <a:t>xmlNodePtr</a:t>
            </a:r>
            <a:endParaRPr lang="en-US" altLang="zh-CN" sz="1600" dirty="0" smtClean="0">
              <a:solidFill>
                <a:srgbClr val="FF0000"/>
              </a:solidFill>
            </a:endParaRPr>
          </a:p>
          <a:p>
            <a:r>
              <a:rPr lang="zh-CN" altLang="en-US" sz="1600" dirty="0" smtClean="0">
                <a:solidFill>
                  <a:schemeClr val="tx1"/>
                </a:solidFill>
              </a:rPr>
              <a:t>查看</a:t>
            </a:r>
            <a:r>
              <a:rPr lang="en-US" altLang="zh-CN" sz="1600" dirty="0" smtClean="0">
                <a:solidFill>
                  <a:schemeClr val="tx1"/>
                </a:solidFill>
              </a:rPr>
              <a:t>libxml2</a:t>
            </a:r>
            <a:r>
              <a:rPr lang="zh-CN" altLang="en-US" sz="1600" dirty="0" smtClean="0">
                <a:solidFill>
                  <a:schemeClr val="tx1"/>
                </a:solidFill>
              </a:rPr>
              <a:t>的源码中的</a:t>
            </a:r>
            <a:r>
              <a:rPr lang="en-US" altLang="zh-CN" sz="1600" dirty="0" err="1" smtClean="0">
                <a:solidFill>
                  <a:schemeClr val="tx1"/>
                </a:solidFill>
              </a:rPr>
              <a:t>tree.h</a:t>
            </a:r>
            <a:r>
              <a:rPr lang="zh-CN" altLang="en-US" sz="1600" dirty="0" smtClean="0">
                <a:solidFill>
                  <a:schemeClr val="tx1"/>
                </a:solidFill>
              </a:rPr>
              <a:t>可以知道</a:t>
            </a:r>
            <a:r>
              <a:rPr lang="zh-CN" altLang="en-US" sz="1600" dirty="0" smtClean="0"/>
              <a:t>节点之间是以链表和树两种方式同时组织起来的，</a:t>
            </a:r>
            <a:r>
              <a:rPr lang="en-US" altLang="zh-CN" sz="1600" dirty="0" smtClean="0"/>
              <a:t>next</a:t>
            </a:r>
            <a:r>
              <a:rPr lang="zh-CN" altLang="en-US" sz="1600" dirty="0" smtClean="0"/>
              <a:t>和</a:t>
            </a:r>
            <a:r>
              <a:rPr lang="en-US" altLang="zh-CN" sz="1600" dirty="0" err="1" smtClean="0"/>
              <a:t>prev</a:t>
            </a:r>
            <a:r>
              <a:rPr lang="zh-CN" altLang="en-US" sz="1600" dirty="0" smtClean="0"/>
              <a:t>指针能组成链表，而</a:t>
            </a:r>
            <a:r>
              <a:rPr lang="en-US" altLang="zh-CN" sz="1600" dirty="0" smtClean="0"/>
              <a:t>parent</a:t>
            </a:r>
            <a:r>
              <a:rPr lang="zh-CN" altLang="en-US" sz="1600" dirty="0" smtClean="0"/>
              <a:t>和</a:t>
            </a:r>
            <a:r>
              <a:rPr lang="en-US" altLang="zh-CN" sz="1600" dirty="0" smtClean="0"/>
              <a:t>children</a:t>
            </a:r>
            <a:r>
              <a:rPr lang="zh-CN" altLang="en-US" sz="1600" dirty="0" smtClean="0"/>
              <a:t>能组织为树。同时更有以下重要元素：</a:t>
            </a:r>
            <a:br>
              <a:rPr lang="zh-CN" altLang="en-US" sz="1600" dirty="0" smtClean="0"/>
            </a:br>
            <a:r>
              <a:rPr lang="zh-CN" altLang="en-US" sz="1600" dirty="0" smtClean="0"/>
              <a:t>节点中的文字内容：</a:t>
            </a:r>
            <a:r>
              <a:rPr lang="en-US" altLang="zh-CN" sz="1600" dirty="0" smtClean="0">
                <a:solidFill>
                  <a:srgbClr val="FF0000"/>
                </a:solidFill>
              </a:rPr>
              <a:t>content</a:t>
            </a:r>
            <a:r>
              <a:rPr lang="zh-CN" altLang="en-US" sz="1600" dirty="0" smtClean="0"/>
              <a:t>；</a:t>
            </a:r>
            <a:br>
              <a:rPr lang="zh-CN" altLang="en-US" sz="1600" dirty="0" smtClean="0"/>
            </a:br>
            <a:r>
              <a:rPr lang="zh-CN" altLang="en-US" sz="1600" dirty="0" smtClean="0"/>
              <a:t>节点所属文件：</a:t>
            </a:r>
            <a:r>
              <a:rPr lang="en-US" altLang="zh-CN" sz="1600" dirty="0" smtClean="0">
                <a:solidFill>
                  <a:srgbClr val="FF0000"/>
                </a:solidFill>
              </a:rPr>
              <a:t>doc</a:t>
            </a:r>
            <a:r>
              <a:rPr lang="zh-CN" altLang="en-US" sz="1600" dirty="0" smtClean="0"/>
              <a:t>；</a:t>
            </a:r>
            <a:br>
              <a:rPr lang="zh-CN" altLang="en-US" sz="1600" dirty="0" smtClean="0"/>
            </a:br>
            <a:r>
              <a:rPr lang="zh-CN" altLang="en-US" sz="1600" dirty="0" smtClean="0"/>
              <a:t>节点名字：</a:t>
            </a:r>
            <a:r>
              <a:rPr lang="en-US" altLang="zh-CN" sz="1600" dirty="0" smtClean="0">
                <a:solidFill>
                  <a:srgbClr val="FF0000"/>
                </a:solidFill>
              </a:rPr>
              <a:t>name</a:t>
            </a:r>
            <a:r>
              <a:rPr lang="zh-CN" altLang="en-US" sz="1600" dirty="0" smtClean="0"/>
              <a:t>；</a:t>
            </a:r>
            <a:br>
              <a:rPr lang="zh-CN" altLang="en-US" sz="1600" dirty="0" smtClean="0"/>
            </a:br>
            <a:r>
              <a:rPr lang="zh-CN" altLang="en-US" sz="1600" dirty="0" smtClean="0"/>
              <a:t>节点的</a:t>
            </a:r>
            <a:r>
              <a:rPr lang="en-US" altLang="zh-CN" sz="1600" dirty="0" smtClean="0"/>
              <a:t>namespace</a:t>
            </a:r>
            <a:r>
              <a:rPr lang="zh-CN" altLang="en-US" sz="1600" dirty="0" smtClean="0"/>
              <a:t>：</a:t>
            </a:r>
            <a:r>
              <a:rPr lang="en-US" altLang="zh-CN" sz="1600" dirty="0" smtClean="0">
                <a:solidFill>
                  <a:srgbClr val="FF0000"/>
                </a:solidFill>
              </a:rPr>
              <a:t>ns</a:t>
            </a:r>
            <a:r>
              <a:rPr lang="zh-CN" altLang="en-US" sz="1600" dirty="0" smtClean="0"/>
              <a:t>；</a:t>
            </a:r>
            <a:br>
              <a:rPr lang="zh-CN" altLang="en-US" sz="1600" dirty="0" smtClean="0"/>
            </a:br>
            <a:r>
              <a:rPr lang="zh-CN" altLang="en-US" sz="1600" dirty="0" smtClean="0"/>
              <a:t>节点属性列表：</a:t>
            </a:r>
            <a:r>
              <a:rPr lang="en-US" altLang="zh-CN" sz="1600" dirty="0" smtClean="0">
                <a:solidFill>
                  <a:srgbClr val="FF0000"/>
                </a:solidFill>
              </a:rPr>
              <a:t>properties</a:t>
            </a:r>
            <a:r>
              <a:rPr lang="zh-CN" altLang="en-US" sz="1600" dirty="0" smtClean="0"/>
              <a:t>；</a:t>
            </a:r>
            <a:endParaRPr lang="en-US" altLang="zh-CN" sz="1600" dirty="0" smtClean="0"/>
          </a:p>
          <a:p>
            <a:endParaRPr lang="en-US" altLang="zh-CN" sz="1600" dirty="0" smtClean="0">
              <a:solidFill>
                <a:schemeClr val="tx1"/>
              </a:solidFill>
            </a:endParaRPr>
          </a:p>
          <a:p>
            <a:r>
              <a:rPr lang="zh-CN" altLang="en-US" sz="1600" dirty="0" smtClean="0">
                <a:solidFill>
                  <a:schemeClr val="tx1"/>
                </a:solidFill>
              </a:rPr>
              <a:t>可以看出</a:t>
            </a:r>
            <a:r>
              <a:rPr lang="en-US" altLang="zh-CN" sz="1600" dirty="0" smtClean="0"/>
              <a:t>Xml</a:t>
            </a:r>
            <a:r>
              <a:rPr lang="zh-CN" altLang="en-US" sz="1600" dirty="0" smtClean="0"/>
              <a:t>文件的操作其根本原理就是在节点之间移动、查询节点的各项信息，并进行增加、删除、修改的操作</a:t>
            </a:r>
            <a:endParaRPr lang="zh-CN" altLang="en-US" sz="16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libxml2</a:t>
            </a:r>
            <a:r>
              <a:rPr lang="zh-CN" altLang="en-US" dirty="0" smtClean="0"/>
              <a:t>解析</a:t>
            </a:r>
            <a:r>
              <a:rPr lang="en-US" altLang="zh-CN" dirty="0" smtClean="0"/>
              <a:t>xml</a:t>
            </a:r>
            <a:r>
              <a:rPr lang="zh-CN" altLang="en-US" dirty="0" smtClean="0"/>
              <a:t>文件</a:t>
            </a:r>
            <a:endParaRPr lang="zh-CN" altLang="en-US" dirty="0"/>
          </a:p>
        </p:txBody>
      </p:sp>
      <p:sp>
        <p:nvSpPr>
          <p:cNvPr id="3" name="内容占位符 2"/>
          <p:cNvSpPr>
            <a:spLocks noGrp="1"/>
          </p:cNvSpPr>
          <p:nvPr>
            <p:ph idx="1"/>
          </p:nvPr>
        </p:nvSpPr>
        <p:spPr/>
        <p:txBody>
          <a:bodyPr/>
          <a:lstStyle/>
          <a:p>
            <a:r>
              <a:rPr lang="zh-CN" altLang="en-US" sz="1600" dirty="0" smtClean="0"/>
              <a:t>一般流程如下：</a:t>
            </a:r>
            <a:endParaRPr lang="en-US" altLang="zh-CN" sz="1600" dirty="0" smtClean="0"/>
          </a:p>
          <a:p>
            <a:endParaRPr lang="en-US" altLang="zh-CN" sz="1600" dirty="0" smtClean="0"/>
          </a:p>
          <a:p>
            <a:r>
              <a:rPr lang="zh-CN" altLang="en-US" sz="1600" dirty="0" smtClean="0"/>
              <a:t>用</a:t>
            </a:r>
            <a:r>
              <a:rPr lang="en-US" altLang="zh-CN" sz="1600" dirty="0" err="1" smtClean="0"/>
              <a:t>xmlReadFile</a:t>
            </a:r>
            <a:r>
              <a:rPr lang="zh-CN" altLang="en-US" sz="1600" dirty="0" smtClean="0"/>
              <a:t>函数读出一个文件指针</a:t>
            </a:r>
            <a:r>
              <a:rPr lang="en-US" altLang="zh-CN" sz="1600" dirty="0" smtClean="0"/>
              <a:t>doc</a:t>
            </a:r>
            <a:r>
              <a:rPr lang="zh-CN" altLang="en-US" sz="1600" dirty="0" smtClean="0"/>
              <a:t>；</a:t>
            </a:r>
            <a:br>
              <a:rPr lang="zh-CN" altLang="en-US" sz="1600" dirty="0" smtClean="0"/>
            </a:br>
            <a:r>
              <a:rPr lang="zh-CN" altLang="en-US" sz="1600" dirty="0" smtClean="0"/>
              <a:t>用</a:t>
            </a:r>
            <a:r>
              <a:rPr lang="en-US" altLang="zh-CN" sz="1600" dirty="0" err="1" smtClean="0"/>
              <a:t>xmlDocGetRootElement</a:t>
            </a:r>
            <a:r>
              <a:rPr lang="zh-CN" altLang="en-US" sz="1600" dirty="0" smtClean="0"/>
              <a:t>函数得到根节点</a:t>
            </a:r>
            <a:r>
              <a:rPr lang="en-US" altLang="zh-CN" sz="1600" dirty="0" err="1" smtClean="0"/>
              <a:t>curNode</a:t>
            </a:r>
            <a:r>
              <a:rPr lang="zh-CN" altLang="en-US" sz="1600" dirty="0" smtClean="0"/>
              <a:t>；</a:t>
            </a:r>
            <a:br>
              <a:rPr lang="zh-CN" altLang="en-US" sz="1600" dirty="0" smtClean="0"/>
            </a:br>
            <a:r>
              <a:rPr lang="en-US" altLang="zh-CN" sz="1600" dirty="0" err="1" smtClean="0"/>
              <a:t>curNode</a:t>
            </a:r>
            <a:r>
              <a:rPr lang="en-US" altLang="zh-CN" sz="1600" dirty="0" smtClean="0"/>
              <a:t>-&gt;</a:t>
            </a:r>
            <a:r>
              <a:rPr lang="en-US" altLang="zh-CN" sz="1600" dirty="0" err="1" smtClean="0"/>
              <a:t>xmlChildrenNode</a:t>
            </a:r>
            <a:r>
              <a:rPr lang="zh-CN" altLang="en-US" sz="1600" dirty="0" smtClean="0"/>
              <a:t>就是根节点的子节点集合；</a:t>
            </a:r>
            <a:br>
              <a:rPr lang="zh-CN" altLang="en-US" sz="1600" dirty="0" smtClean="0"/>
            </a:br>
            <a:r>
              <a:rPr lang="zh-CN" altLang="en-US" sz="1600" dirty="0" smtClean="0"/>
              <a:t>轮询子节点集合，找到所需的节点，用</a:t>
            </a:r>
            <a:r>
              <a:rPr lang="en-US" altLang="zh-CN" sz="1600" dirty="0" err="1" smtClean="0"/>
              <a:t>xmlNodeGetContent</a:t>
            </a:r>
            <a:r>
              <a:rPr lang="zh-CN" altLang="en-US" sz="1600" dirty="0" smtClean="0"/>
              <a:t>取出其内容；</a:t>
            </a:r>
            <a:br>
              <a:rPr lang="zh-CN" altLang="en-US" sz="1600" dirty="0" smtClean="0"/>
            </a:br>
            <a:r>
              <a:rPr lang="zh-CN" altLang="en-US" sz="1600" dirty="0" smtClean="0"/>
              <a:t>用</a:t>
            </a:r>
            <a:r>
              <a:rPr lang="en-US" altLang="zh-CN" sz="1600" dirty="0" err="1" smtClean="0"/>
              <a:t>xmlHasProp</a:t>
            </a:r>
            <a:r>
              <a:rPr lang="zh-CN" altLang="en-US" sz="1600" dirty="0" smtClean="0"/>
              <a:t>查找含有某个属性的节点；</a:t>
            </a:r>
            <a:br>
              <a:rPr lang="zh-CN" altLang="en-US" sz="1600" dirty="0" smtClean="0"/>
            </a:br>
            <a:r>
              <a:rPr lang="zh-CN" altLang="en-US" sz="1600" dirty="0" smtClean="0"/>
              <a:t>取出该节点的属性集合，用</a:t>
            </a:r>
            <a:r>
              <a:rPr lang="en-US" altLang="zh-CN" sz="1600" dirty="0" err="1" smtClean="0"/>
              <a:t>xmlGetProp</a:t>
            </a:r>
            <a:r>
              <a:rPr lang="zh-CN" altLang="en-US" sz="1600" dirty="0" smtClean="0"/>
              <a:t>取出其属性值；</a:t>
            </a:r>
            <a:br>
              <a:rPr lang="zh-CN" altLang="en-US" sz="1600" dirty="0" smtClean="0"/>
            </a:br>
            <a:r>
              <a:rPr lang="zh-CN" altLang="en-US" sz="1600" dirty="0" smtClean="0"/>
              <a:t>用</a:t>
            </a:r>
            <a:r>
              <a:rPr lang="en-US" altLang="zh-CN" sz="1600" dirty="0" err="1" smtClean="0"/>
              <a:t>xmlFreeDoc</a:t>
            </a:r>
            <a:r>
              <a:rPr lang="zh-CN" altLang="en-US" sz="1600" dirty="0" smtClean="0"/>
              <a:t>函数关闭文件指针，并清除本文件中所有节点动态申请的内存。</a:t>
            </a:r>
            <a:endParaRPr lang="zh-CN" alt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sscanf</a:t>
            </a:r>
            <a:r>
              <a:rPr lang="zh-CN" altLang="en-US" dirty="0" smtClean="0"/>
              <a:t>和</a:t>
            </a:r>
            <a:r>
              <a:rPr lang="en-US" altLang="zh-CN" dirty="0" err="1" smtClean="0"/>
              <a:t>sprintf</a:t>
            </a: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467544" y="1268760"/>
            <a:ext cx="8280920" cy="4946322"/>
          </a:xfrm>
        </p:spPr>
        <p:txBody>
          <a:bodyPr/>
          <a:lstStyle/>
          <a:p>
            <a:r>
              <a:rPr lang="en-US" altLang="zh-CN" sz="1400" dirty="0" err="1" smtClean="0"/>
              <a:t>sscanf</a:t>
            </a:r>
            <a:r>
              <a:rPr lang="zh-CN" altLang="en-US" sz="1400" dirty="0" smtClean="0"/>
              <a:t>是从一个字符串中读入与指定格式相符的数据。</a:t>
            </a:r>
            <a:endParaRPr lang="en-US" altLang="zh-CN" sz="1400" dirty="0" smtClean="0"/>
          </a:p>
          <a:p>
            <a:endParaRPr lang="en-US" altLang="zh-CN" sz="1400" dirty="0" smtClean="0"/>
          </a:p>
          <a:p>
            <a:r>
              <a:rPr lang="en-US" sz="1400" dirty="0" err="1" smtClean="0"/>
              <a:t>Int</a:t>
            </a:r>
            <a:r>
              <a:rPr lang="en-US" sz="1400" dirty="0" smtClean="0"/>
              <a:t> </a:t>
            </a:r>
            <a:r>
              <a:rPr lang="en-US" sz="1400" dirty="0" err="1" smtClean="0"/>
              <a:t>sscanf</a:t>
            </a:r>
            <a:r>
              <a:rPr lang="en-US" sz="1400" dirty="0" smtClean="0"/>
              <a:t>( string </a:t>
            </a:r>
            <a:r>
              <a:rPr lang="en-US" sz="1400" dirty="0" err="1" smtClean="0"/>
              <a:t>str</a:t>
            </a:r>
            <a:r>
              <a:rPr lang="en-US" sz="1400" dirty="0" smtClean="0"/>
              <a:t>, string </a:t>
            </a:r>
            <a:r>
              <a:rPr lang="en-US" sz="1400" dirty="0" err="1" smtClean="0"/>
              <a:t>fmt</a:t>
            </a:r>
            <a:r>
              <a:rPr lang="en-US" sz="1400" dirty="0" smtClean="0"/>
              <a:t>, mixed var1, mixed var2 ... ); </a:t>
            </a:r>
            <a:endParaRPr lang="en-US" altLang="zh-CN" sz="1400" dirty="0" smtClean="0"/>
          </a:p>
          <a:p>
            <a:r>
              <a:rPr lang="zh-CN" altLang="en-US" sz="1400" dirty="0" smtClean="0"/>
              <a:t>其中的</a:t>
            </a:r>
            <a:r>
              <a:rPr lang="en-US" altLang="zh-CN" sz="1400" dirty="0" smtClean="0"/>
              <a:t>format</a:t>
            </a:r>
            <a:r>
              <a:rPr lang="zh-CN" altLang="en-US" sz="1400" dirty="0" smtClean="0"/>
              <a:t>可以是一个或多个 </a:t>
            </a:r>
            <a:r>
              <a:rPr lang="en-US" altLang="zh-CN" sz="1400" dirty="0" smtClean="0"/>
              <a:t>{%[*] [width] [{h | l | I64 | L}]type | ' ' | '\t' | '\n' | </a:t>
            </a:r>
            <a:r>
              <a:rPr lang="zh-CN" altLang="en-US" sz="1400" dirty="0" smtClean="0"/>
              <a:t>非</a:t>
            </a:r>
            <a:r>
              <a:rPr lang="en-US" altLang="zh-CN" sz="1400" dirty="0" smtClean="0"/>
              <a:t>%</a:t>
            </a:r>
            <a:r>
              <a:rPr lang="zh-CN" altLang="en-US" sz="1400" dirty="0" smtClean="0"/>
              <a:t>符号</a:t>
            </a:r>
            <a:r>
              <a:rPr lang="en-US" altLang="zh-CN" sz="1400" dirty="0" smtClean="0"/>
              <a:t>} </a:t>
            </a:r>
            <a:r>
              <a:rPr lang="zh-CN" altLang="en-US" sz="1400" dirty="0" smtClean="0"/>
              <a:t/>
            </a:r>
            <a:br>
              <a:rPr lang="zh-CN" altLang="en-US" sz="1400" dirty="0" smtClean="0"/>
            </a:br>
            <a:r>
              <a:rPr lang="en-US" altLang="zh-CN" sz="1400" dirty="0" smtClean="0"/>
              <a:t>1</a:t>
            </a:r>
            <a:r>
              <a:rPr lang="zh-CN" altLang="en-US" sz="1400" dirty="0" smtClean="0"/>
              <a:t>、 * 亦可用于格式中</a:t>
            </a:r>
            <a:r>
              <a:rPr lang="en-US" altLang="zh-CN" sz="1400" dirty="0" smtClean="0"/>
              <a:t>, (</a:t>
            </a:r>
            <a:r>
              <a:rPr lang="zh-CN" altLang="en-US" sz="1400" dirty="0" smtClean="0"/>
              <a:t>即 </a:t>
            </a:r>
            <a:r>
              <a:rPr lang="en-US" altLang="zh-CN" sz="1400" dirty="0" smtClean="0"/>
              <a:t>%*d </a:t>
            </a:r>
            <a:r>
              <a:rPr lang="zh-CN" altLang="en-US" sz="1400" dirty="0" smtClean="0"/>
              <a:t>和 </a:t>
            </a:r>
            <a:r>
              <a:rPr lang="en-US" altLang="zh-CN" sz="1400" dirty="0" smtClean="0"/>
              <a:t>%*s) </a:t>
            </a:r>
            <a:r>
              <a:rPr lang="zh-CN" altLang="en-US" sz="1400" dirty="0" smtClean="0"/>
              <a:t>加了星号 </a:t>
            </a:r>
            <a:r>
              <a:rPr lang="en-US" altLang="zh-CN" sz="1400" dirty="0" smtClean="0"/>
              <a:t>(*) </a:t>
            </a:r>
            <a:r>
              <a:rPr lang="zh-CN" altLang="en-US" sz="1400" dirty="0" smtClean="0"/>
              <a:t>表示跳过此数据不读入</a:t>
            </a:r>
            <a:r>
              <a:rPr lang="en-US" altLang="zh-CN" sz="1400" dirty="0" smtClean="0"/>
              <a:t>. (</a:t>
            </a:r>
            <a:r>
              <a:rPr lang="zh-CN" altLang="en-US" sz="1400" dirty="0" smtClean="0"/>
              <a:t>也就是不把此数据读入参数中</a:t>
            </a:r>
            <a:r>
              <a:rPr lang="en-US" altLang="zh-CN" sz="1400" dirty="0" smtClean="0"/>
              <a:t>) </a:t>
            </a:r>
            <a:r>
              <a:rPr lang="zh-CN" altLang="en-US" sz="1400" dirty="0" smtClean="0"/>
              <a:t/>
            </a:r>
            <a:br>
              <a:rPr lang="zh-CN" altLang="en-US" sz="1400" dirty="0" smtClean="0"/>
            </a:br>
            <a:r>
              <a:rPr lang="en-US" altLang="zh-CN" sz="1400" dirty="0" smtClean="0"/>
              <a:t>2</a:t>
            </a:r>
            <a:r>
              <a:rPr lang="zh-CN" altLang="en-US" sz="1400" dirty="0" smtClean="0"/>
              <a:t>、</a:t>
            </a:r>
            <a:r>
              <a:rPr lang="en-US" altLang="zh-CN" sz="1400" dirty="0" smtClean="0"/>
              <a:t>{</a:t>
            </a:r>
            <a:r>
              <a:rPr lang="en-US" altLang="zh-CN" sz="1400" dirty="0" err="1" smtClean="0"/>
              <a:t>a|b|c</a:t>
            </a:r>
            <a:r>
              <a:rPr lang="en-US" altLang="zh-CN" sz="1400" dirty="0" smtClean="0"/>
              <a:t>}</a:t>
            </a:r>
            <a:r>
              <a:rPr lang="zh-CN" altLang="en-US" sz="1400" dirty="0" smtClean="0"/>
              <a:t>表示</a:t>
            </a:r>
            <a:r>
              <a:rPr lang="en-US" altLang="zh-CN" sz="1400" dirty="0" err="1" smtClean="0"/>
              <a:t>a,b,c</a:t>
            </a:r>
            <a:r>
              <a:rPr lang="zh-CN" altLang="en-US" sz="1400" dirty="0" smtClean="0"/>
              <a:t>中选一，</a:t>
            </a:r>
            <a:r>
              <a:rPr lang="en-US" altLang="zh-CN" sz="1400" dirty="0" smtClean="0"/>
              <a:t>[d],</a:t>
            </a:r>
            <a:r>
              <a:rPr lang="zh-CN" altLang="en-US" sz="1400" dirty="0" smtClean="0"/>
              <a:t>表示可以有</a:t>
            </a:r>
            <a:r>
              <a:rPr lang="en-US" altLang="zh-CN" sz="1400" dirty="0" smtClean="0"/>
              <a:t>d</a:t>
            </a:r>
            <a:r>
              <a:rPr lang="zh-CN" altLang="en-US" sz="1400" dirty="0" smtClean="0"/>
              <a:t>也可以没有</a:t>
            </a:r>
            <a:r>
              <a:rPr lang="en-US" altLang="zh-CN" sz="1400" dirty="0" smtClean="0"/>
              <a:t>d</a:t>
            </a:r>
            <a:r>
              <a:rPr lang="zh-CN" altLang="en-US" sz="1400" dirty="0" smtClean="0"/>
              <a:t>。 </a:t>
            </a:r>
            <a:br>
              <a:rPr lang="zh-CN" altLang="en-US" sz="1400" dirty="0" smtClean="0"/>
            </a:br>
            <a:r>
              <a:rPr lang="en-US" altLang="zh-CN" sz="1400" dirty="0" smtClean="0"/>
              <a:t>3</a:t>
            </a:r>
            <a:r>
              <a:rPr lang="zh-CN" altLang="en-US" sz="1400" dirty="0" smtClean="0"/>
              <a:t>、</a:t>
            </a:r>
            <a:r>
              <a:rPr lang="en-US" altLang="zh-CN" sz="1400" dirty="0" smtClean="0"/>
              <a:t>width</a:t>
            </a:r>
            <a:r>
              <a:rPr lang="zh-CN" altLang="en-US" sz="1400" dirty="0" smtClean="0"/>
              <a:t>表示读取宽度。 </a:t>
            </a:r>
            <a:br>
              <a:rPr lang="zh-CN" altLang="en-US" sz="1400" dirty="0" smtClean="0"/>
            </a:br>
            <a:r>
              <a:rPr lang="en-US" altLang="zh-CN" sz="1400" dirty="0" smtClean="0"/>
              <a:t>4</a:t>
            </a:r>
            <a:r>
              <a:rPr lang="zh-CN" altLang="en-US" sz="1400" dirty="0" smtClean="0"/>
              <a:t>、</a:t>
            </a:r>
            <a:r>
              <a:rPr lang="en-US" altLang="zh-CN" sz="1400" dirty="0" smtClean="0"/>
              <a:t>{h | l | I64 | L}:</a:t>
            </a:r>
            <a:r>
              <a:rPr lang="zh-CN" altLang="en-US" sz="1400" dirty="0" smtClean="0"/>
              <a:t>参数的</a:t>
            </a:r>
            <a:r>
              <a:rPr lang="en-US" altLang="zh-CN" sz="1400" dirty="0" smtClean="0"/>
              <a:t>size,</a:t>
            </a:r>
            <a:r>
              <a:rPr lang="zh-CN" altLang="en-US" sz="1400" dirty="0" smtClean="0"/>
              <a:t>通常</a:t>
            </a:r>
            <a:r>
              <a:rPr lang="en-US" altLang="zh-CN" sz="1400" dirty="0" smtClean="0"/>
              <a:t>h</a:t>
            </a:r>
            <a:r>
              <a:rPr lang="zh-CN" altLang="en-US" sz="1400" dirty="0" smtClean="0"/>
              <a:t>表示单字节</a:t>
            </a:r>
            <a:r>
              <a:rPr lang="en-US" altLang="zh-CN" sz="1400" dirty="0" smtClean="0"/>
              <a:t>size</a:t>
            </a:r>
            <a:r>
              <a:rPr lang="zh-CN" altLang="en-US" sz="1400" dirty="0" smtClean="0"/>
              <a:t>，</a:t>
            </a:r>
            <a:r>
              <a:rPr lang="en-US" altLang="zh-CN" sz="1400" dirty="0" smtClean="0"/>
              <a:t>I</a:t>
            </a:r>
            <a:r>
              <a:rPr lang="zh-CN" altLang="en-US" sz="1400" dirty="0" smtClean="0"/>
              <a:t>表示</a:t>
            </a:r>
            <a:r>
              <a:rPr lang="en-US" altLang="zh-CN" sz="1400" dirty="0" smtClean="0"/>
              <a:t>2</a:t>
            </a:r>
            <a:r>
              <a:rPr lang="zh-CN" altLang="en-US" sz="1400" dirty="0" smtClean="0"/>
              <a:t>字节 </a:t>
            </a:r>
            <a:r>
              <a:rPr lang="en-US" altLang="zh-CN" sz="1400" dirty="0" err="1" smtClean="0"/>
              <a:t>size,L</a:t>
            </a:r>
            <a:r>
              <a:rPr lang="zh-CN" altLang="en-US" sz="1400" dirty="0" smtClean="0"/>
              <a:t>表示</a:t>
            </a:r>
            <a:r>
              <a:rPr lang="en-US" altLang="zh-CN" sz="1400" dirty="0" smtClean="0"/>
              <a:t>4</a:t>
            </a:r>
            <a:r>
              <a:rPr lang="zh-CN" altLang="en-US" sz="1400" dirty="0" smtClean="0"/>
              <a:t>字节</a:t>
            </a:r>
            <a:r>
              <a:rPr lang="en-US" altLang="zh-CN" sz="1400" dirty="0" smtClean="0"/>
              <a:t>size(double</a:t>
            </a:r>
            <a:r>
              <a:rPr lang="zh-CN" altLang="en-US" sz="1400" dirty="0" smtClean="0"/>
              <a:t>例外</a:t>
            </a:r>
            <a:r>
              <a:rPr lang="en-US" altLang="zh-CN" sz="1400" dirty="0" smtClean="0"/>
              <a:t>),l64</a:t>
            </a:r>
            <a:r>
              <a:rPr lang="zh-CN" altLang="en-US" sz="1400" dirty="0" smtClean="0"/>
              <a:t>表示</a:t>
            </a:r>
            <a:r>
              <a:rPr lang="en-US" altLang="zh-CN" sz="1400" dirty="0" smtClean="0"/>
              <a:t>8</a:t>
            </a:r>
            <a:r>
              <a:rPr lang="zh-CN" altLang="en-US" sz="1400" dirty="0" smtClean="0"/>
              <a:t>字节</a:t>
            </a:r>
            <a:r>
              <a:rPr lang="en-US" altLang="zh-CN" sz="1400" dirty="0" smtClean="0"/>
              <a:t>size</a:t>
            </a:r>
            <a:r>
              <a:rPr lang="zh-CN" altLang="en-US" sz="1400" dirty="0" smtClean="0"/>
              <a:t>。 </a:t>
            </a:r>
            <a:br>
              <a:rPr lang="zh-CN" altLang="en-US" sz="1400" dirty="0" smtClean="0"/>
            </a:br>
            <a:r>
              <a:rPr lang="en-US" altLang="zh-CN" sz="1400" dirty="0" smtClean="0"/>
              <a:t>5</a:t>
            </a:r>
            <a:r>
              <a:rPr lang="zh-CN" altLang="en-US" sz="1400" dirty="0" smtClean="0"/>
              <a:t>、</a:t>
            </a:r>
            <a:r>
              <a:rPr lang="en-US" altLang="zh-CN" sz="1400" dirty="0" smtClean="0"/>
              <a:t>type :</a:t>
            </a:r>
            <a:r>
              <a:rPr lang="zh-CN" altLang="en-US" sz="1400" dirty="0" smtClean="0"/>
              <a:t>这就很多了，就是</a:t>
            </a:r>
            <a:r>
              <a:rPr lang="en-US" altLang="zh-CN" sz="1400" dirty="0" smtClean="0"/>
              <a:t>%</a:t>
            </a:r>
            <a:r>
              <a:rPr lang="en-US" altLang="zh-CN" sz="1400" dirty="0" err="1" smtClean="0"/>
              <a:t>s,%d</a:t>
            </a:r>
            <a:r>
              <a:rPr lang="zh-CN" altLang="en-US" sz="1400" dirty="0" smtClean="0"/>
              <a:t>之类。 </a:t>
            </a:r>
            <a:br>
              <a:rPr lang="zh-CN" altLang="en-US" sz="1400" dirty="0" smtClean="0"/>
            </a:br>
            <a:r>
              <a:rPr lang="en-US" altLang="zh-CN" sz="1400" dirty="0" smtClean="0"/>
              <a:t>6</a:t>
            </a:r>
            <a:r>
              <a:rPr lang="zh-CN" altLang="en-US" sz="1400" dirty="0" smtClean="0"/>
              <a:t>、特别的：</a:t>
            </a:r>
            <a:r>
              <a:rPr lang="en-US" altLang="zh-CN" sz="1400" dirty="0" smtClean="0"/>
              <a:t>%*[width] [{h | l | I64 | L}]type </a:t>
            </a:r>
            <a:r>
              <a:rPr lang="zh-CN" altLang="en-US" sz="1400" dirty="0" smtClean="0"/>
              <a:t>表示满足该条件的被过滤掉，不会向目标参数中写入值 </a:t>
            </a:r>
            <a:br>
              <a:rPr lang="zh-CN" altLang="en-US" sz="1400" dirty="0" smtClean="0"/>
            </a:br>
            <a:r>
              <a:rPr lang="zh-CN" altLang="en-US" sz="1400" dirty="0" smtClean="0"/>
              <a:t>　　支持集合操作： </a:t>
            </a:r>
            <a:br>
              <a:rPr lang="zh-CN" altLang="en-US" sz="1400" dirty="0" smtClean="0"/>
            </a:br>
            <a:r>
              <a:rPr lang="zh-CN" altLang="en-US" sz="1400" dirty="0" smtClean="0"/>
              <a:t>　　</a:t>
            </a:r>
            <a:r>
              <a:rPr lang="en-US" altLang="zh-CN" sz="1400" dirty="0" smtClean="0"/>
              <a:t>%[a-z] </a:t>
            </a:r>
            <a:r>
              <a:rPr lang="zh-CN" altLang="en-US" sz="1400" dirty="0" smtClean="0"/>
              <a:t>表示匹配</a:t>
            </a:r>
            <a:r>
              <a:rPr lang="en-US" altLang="zh-CN" sz="1400" dirty="0" smtClean="0"/>
              <a:t>a</a:t>
            </a:r>
            <a:r>
              <a:rPr lang="zh-CN" altLang="en-US" sz="1400" dirty="0" smtClean="0"/>
              <a:t>到</a:t>
            </a:r>
            <a:r>
              <a:rPr lang="en-US" altLang="zh-CN" sz="1400" dirty="0" smtClean="0"/>
              <a:t>z</a:t>
            </a:r>
            <a:r>
              <a:rPr lang="zh-CN" altLang="en-US" sz="1400" dirty="0" smtClean="0"/>
              <a:t>中任意字符，贪婪性</a:t>
            </a:r>
            <a:r>
              <a:rPr lang="en-US" altLang="zh-CN" sz="1400" dirty="0" smtClean="0"/>
              <a:t>(</a:t>
            </a:r>
            <a:r>
              <a:rPr lang="zh-CN" altLang="en-US" sz="1400" dirty="0" smtClean="0"/>
              <a:t>尽可能多的匹配</a:t>
            </a:r>
            <a:r>
              <a:rPr lang="en-US" altLang="zh-CN" sz="1400" dirty="0" smtClean="0"/>
              <a:t>) </a:t>
            </a:r>
            <a:r>
              <a:rPr lang="zh-CN" altLang="en-US" sz="1400" dirty="0" smtClean="0"/>
              <a:t/>
            </a:r>
            <a:br>
              <a:rPr lang="zh-CN" altLang="en-US" sz="1400" dirty="0" smtClean="0"/>
            </a:br>
            <a:r>
              <a:rPr lang="zh-CN" altLang="en-US" sz="1400" dirty="0" smtClean="0"/>
              <a:t>　　</a:t>
            </a:r>
            <a:r>
              <a:rPr lang="en-US" altLang="zh-CN" sz="1400" dirty="0" smtClean="0"/>
              <a:t>%[</a:t>
            </a:r>
            <a:r>
              <a:rPr lang="en-US" altLang="zh-CN" sz="1400" dirty="0" err="1" smtClean="0"/>
              <a:t>aB</a:t>
            </a:r>
            <a:r>
              <a:rPr lang="en-US" altLang="zh-CN" sz="1400" dirty="0" smtClean="0"/>
              <a:t>'] </a:t>
            </a:r>
            <a:r>
              <a:rPr lang="zh-CN" altLang="en-US" sz="1400" dirty="0" smtClean="0"/>
              <a:t>匹配</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a:t>
            </a:r>
            <a:r>
              <a:rPr lang="zh-CN" altLang="en-US" sz="1400" dirty="0" smtClean="0"/>
              <a:t>中一员，贪婪性 </a:t>
            </a:r>
            <a:br>
              <a:rPr lang="zh-CN" altLang="en-US" sz="1400" dirty="0" smtClean="0"/>
            </a:br>
            <a:r>
              <a:rPr lang="zh-CN" altLang="en-US" sz="1400" dirty="0" smtClean="0"/>
              <a:t>　　</a:t>
            </a:r>
            <a:r>
              <a:rPr lang="en-US" altLang="zh-CN" sz="1400" dirty="0" smtClean="0"/>
              <a:t>%[^a] </a:t>
            </a:r>
            <a:r>
              <a:rPr lang="zh-CN" altLang="en-US" sz="1400" dirty="0" smtClean="0"/>
              <a:t>匹配非</a:t>
            </a:r>
            <a:r>
              <a:rPr lang="en-US" altLang="zh-CN" sz="1400" dirty="0" smtClean="0"/>
              <a:t>a</a:t>
            </a:r>
            <a:r>
              <a:rPr lang="zh-CN" altLang="en-US" sz="1400" dirty="0" smtClean="0"/>
              <a:t>的任意字符，贪婪性</a:t>
            </a:r>
            <a:r>
              <a:rPr lang="en-US" altLang="zh-CN" sz="1400" dirty="0" smtClean="0"/>
              <a:t> </a:t>
            </a:r>
            <a:endParaRPr lang="zh-CN" alt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ICMP</a:t>
            </a:r>
            <a:endParaRPr lang="zh-CN" altLang="en-US" dirty="0"/>
          </a:p>
        </p:txBody>
      </p:sp>
      <p:sp>
        <p:nvSpPr>
          <p:cNvPr id="3" name="内容占位符 2"/>
          <p:cNvSpPr>
            <a:spLocks noGrp="1"/>
          </p:cNvSpPr>
          <p:nvPr>
            <p:ph idx="1"/>
          </p:nvPr>
        </p:nvSpPr>
        <p:spPr/>
        <p:txBody>
          <a:bodyPr/>
          <a:lstStyle/>
          <a:p>
            <a:r>
              <a:rPr lang="zh-CN" altLang="en-US" sz="1600" smtClean="0"/>
              <a:t>流程：</a:t>
            </a:r>
            <a:endParaRPr lang="en-US" altLang="zh-CN" sz="1600" smtClean="0"/>
          </a:p>
          <a:p>
            <a:r>
              <a:rPr lang="en-US" altLang="zh-CN" sz="1600" dirty="0" smtClean="0"/>
              <a:t>1.</a:t>
            </a:r>
            <a:r>
              <a:rPr lang="zh-CN" altLang="en-US" sz="1600" dirty="0" smtClean="0"/>
              <a:t>首先查本地</a:t>
            </a:r>
            <a:r>
              <a:rPr lang="en-US" altLang="zh-CN" sz="1600" dirty="0" err="1" smtClean="0"/>
              <a:t>arp</a:t>
            </a:r>
            <a:r>
              <a:rPr lang="en-US" altLang="zh-CN" sz="1600" dirty="0" smtClean="0"/>
              <a:t> cache</a:t>
            </a:r>
            <a:r>
              <a:rPr lang="zh-CN" altLang="en-US" sz="1600" dirty="0" smtClean="0"/>
              <a:t>信息，看是否有对方的</a:t>
            </a:r>
            <a:r>
              <a:rPr lang="en-US" altLang="zh-CN" sz="1600" dirty="0" err="1" smtClean="0"/>
              <a:t>mac</a:t>
            </a:r>
            <a:r>
              <a:rPr lang="zh-CN" altLang="en-US" sz="1600" dirty="0" smtClean="0"/>
              <a:t>地址和</a:t>
            </a:r>
            <a:r>
              <a:rPr lang="en-US" altLang="zh-CN" sz="1600" dirty="0" smtClean="0"/>
              <a:t>IP</a:t>
            </a:r>
            <a:r>
              <a:rPr lang="zh-CN" altLang="en-US" sz="1600" dirty="0" smtClean="0"/>
              <a:t>地址映射条目记录 </a:t>
            </a:r>
            <a:br>
              <a:rPr lang="zh-CN" altLang="en-US" sz="1600" dirty="0" smtClean="0"/>
            </a:br>
            <a:r>
              <a:rPr lang="en-US" altLang="zh-CN" sz="1600" dirty="0" smtClean="0"/>
              <a:t>2.</a:t>
            </a:r>
            <a:r>
              <a:rPr lang="zh-CN" altLang="en-US" sz="1600" dirty="0" smtClean="0"/>
              <a:t>如果没有，则发起一个</a:t>
            </a:r>
            <a:r>
              <a:rPr lang="en-US" altLang="zh-CN" sz="1600" dirty="0" err="1" smtClean="0"/>
              <a:t>arp</a:t>
            </a:r>
            <a:r>
              <a:rPr lang="zh-CN" altLang="en-US" sz="1600" dirty="0" smtClean="0"/>
              <a:t>请求广播包，等待对方告知具体的</a:t>
            </a:r>
            <a:r>
              <a:rPr lang="en-US" altLang="zh-CN" sz="1600" dirty="0" err="1" smtClean="0"/>
              <a:t>mac</a:t>
            </a:r>
            <a:r>
              <a:rPr lang="zh-CN" altLang="en-US" sz="1600" dirty="0" smtClean="0"/>
              <a:t>地址 </a:t>
            </a:r>
            <a:br>
              <a:rPr lang="zh-CN" altLang="en-US" sz="1600" dirty="0" smtClean="0"/>
            </a:br>
            <a:r>
              <a:rPr lang="en-US" altLang="zh-CN" sz="1600" dirty="0" smtClean="0"/>
              <a:t>3.</a:t>
            </a:r>
            <a:r>
              <a:rPr lang="zh-CN" altLang="en-US" sz="1600" dirty="0" smtClean="0"/>
              <a:t>收到</a:t>
            </a:r>
            <a:r>
              <a:rPr lang="en-US" altLang="zh-CN" sz="1600" dirty="0" err="1" smtClean="0"/>
              <a:t>arp</a:t>
            </a:r>
            <a:r>
              <a:rPr lang="zh-CN" altLang="en-US" sz="1600" dirty="0" smtClean="0"/>
              <a:t>响应包之后，获得某个</a:t>
            </a:r>
            <a:r>
              <a:rPr lang="en-US" altLang="zh-CN" sz="1600" dirty="0" smtClean="0"/>
              <a:t>IP</a:t>
            </a:r>
            <a:r>
              <a:rPr lang="zh-CN" altLang="en-US" sz="1600" dirty="0" smtClean="0"/>
              <a:t>对应的具体</a:t>
            </a:r>
            <a:r>
              <a:rPr lang="en-US" altLang="zh-CN" sz="1600" dirty="0" err="1" smtClean="0"/>
              <a:t>mac</a:t>
            </a:r>
            <a:r>
              <a:rPr lang="zh-CN" altLang="en-US" sz="1600" dirty="0" smtClean="0"/>
              <a:t>地址，有了物理地址之后才可以开始通信了</a:t>
            </a:r>
            <a:r>
              <a:rPr lang="en-US" altLang="zh-CN" sz="1600" dirty="0" smtClean="0"/>
              <a:t>,</a:t>
            </a:r>
            <a:r>
              <a:rPr lang="zh-CN" altLang="en-US" sz="1600" dirty="0" smtClean="0"/>
              <a:t>同时对</a:t>
            </a:r>
            <a:r>
              <a:rPr lang="en-US" altLang="zh-CN" sz="1600" dirty="0" err="1" smtClean="0"/>
              <a:t>ip-mac</a:t>
            </a:r>
            <a:r>
              <a:rPr lang="zh-CN" altLang="en-US" sz="1600" dirty="0" smtClean="0"/>
              <a:t>地址做一个本地</a:t>
            </a:r>
            <a:r>
              <a:rPr lang="en-US" altLang="zh-CN" sz="1600" dirty="0" smtClean="0"/>
              <a:t>cache </a:t>
            </a:r>
            <a:r>
              <a:rPr lang="zh-CN" altLang="en-US" sz="1600" dirty="0" smtClean="0"/>
              <a:t/>
            </a:r>
            <a:br>
              <a:rPr lang="zh-CN" altLang="en-US" sz="1600" dirty="0" smtClean="0"/>
            </a:br>
            <a:r>
              <a:rPr lang="en-US" altLang="zh-CN" sz="1600" dirty="0" smtClean="0"/>
              <a:t>4.</a:t>
            </a:r>
            <a:r>
              <a:rPr lang="zh-CN" altLang="en-US" sz="1600" dirty="0" smtClean="0"/>
              <a:t>发出</a:t>
            </a:r>
            <a:r>
              <a:rPr lang="en-US" altLang="zh-CN" sz="1600" dirty="0" err="1" smtClean="0"/>
              <a:t>icmp</a:t>
            </a:r>
            <a:r>
              <a:rPr lang="en-US" altLang="zh-CN" sz="1600" dirty="0" smtClean="0"/>
              <a:t> echo request</a:t>
            </a:r>
            <a:r>
              <a:rPr lang="zh-CN" altLang="en-US" sz="1600" dirty="0" smtClean="0"/>
              <a:t>包，收到</a:t>
            </a:r>
            <a:r>
              <a:rPr lang="en-US" altLang="zh-CN" sz="1600" dirty="0" err="1" smtClean="0"/>
              <a:t>icmp</a:t>
            </a:r>
            <a:r>
              <a:rPr lang="en-US" altLang="zh-CN" sz="1600" dirty="0" smtClean="0"/>
              <a:t>  echo reply</a:t>
            </a:r>
            <a:r>
              <a:rPr lang="zh-CN" altLang="en-US" sz="1600" dirty="0" smtClean="0"/>
              <a:t>包</a:t>
            </a:r>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Boost</a:t>
            </a:r>
            <a:r>
              <a:rPr lang="zh-CN" altLang="en-US" dirty="0" smtClean="0"/>
              <a:t>多线程</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sz="1800" dirty="0" smtClean="0">
                <a:solidFill>
                  <a:srgbClr val="FF0000"/>
                </a:solidFill>
              </a:rPr>
              <a:t>创建线程：</a:t>
            </a:r>
            <a:endParaRPr lang="en-US" altLang="zh-CN" sz="1800" dirty="0" smtClean="0">
              <a:solidFill>
                <a:srgbClr val="FF0000"/>
              </a:solidFill>
            </a:endParaRPr>
          </a:p>
          <a:p>
            <a:r>
              <a:rPr lang="en-US" sz="1800" dirty="0" smtClean="0"/>
              <a:t>boost::thread </a:t>
            </a:r>
            <a:r>
              <a:rPr lang="en-US" sz="1800" dirty="0" err="1" smtClean="0"/>
              <a:t>myThread</a:t>
            </a:r>
            <a:r>
              <a:rPr lang="en-US" sz="1800" dirty="0" smtClean="0"/>
              <a:t>(</a:t>
            </a:r>
            <a:r>
              <a:rPr lang="en-US" sz="1800" dirty="0" err="1" smtClean="0"/>
              <a:t>threadFun</a:t>
            </a:r>
            <a:r>
              <a:rPr lang="en-US" sz="1800" dirty="0" smtClean="0"/>
              <a:t>);</a:t>
            </a:r>
          </a:p>
          <a:p>
            <a:endParaRPr lang="en-US" sz="1800" dirty="0" smtClean="0"/>
          </a:p>
          <a:p>
            <a:r>
              <a:rPr lang="zh-CN" altLang="en-US" sz="1800" dirty="0" smtClean="0"/>
              <a:t>需要注意的是：参数可以是函数对象或者函数指针。并且这个</a:t>
            </a:r>
            <a:r>
              <a:rPr lang="zh-CN" altLang="en-US" sz="1800" b="1" dirty="0" smtClean="0"/>
              <a:t>函数无参数，并返回</a:t>
            </a:r>
            <a:r>
              <a:rPr lang="en-US" altLang="zh-CN" sz="1800" b="1" dirty="0" smtClean="0"/>
              <a:t>void</a:t>
            </a:r>
            <a:r>
              <a:rPr lang="zh-CN" altLang="en-US" sz="1800" b="1" dirty="0" smtClean="0"/>
              <a:t>类型</a:t>
            </a:r>
            <a:r>
              <a:rPr lang="zh-CN" altLang="en-US" sz="1800" dirty="0" smtClean="0"/>
              <a:t>。</a:t>
            </a:r>
          </a:p>
          <a:p>
            <a:r>
              <a:rPr lang="zh-CN" altLang="en-US" sz="1800" dirty="0" smtClean="0"/>
              <a:t>    当一个</a:t>
            </a:r>
            <a:r>
              <a:rPr lang="en-US" altLang="zh-CN" sz="1800" dirty="0" smtClean="0"/>
              <a:t>thread</a:t>
            </a:r>
            <a:r>
              <a:rPr lang="zh-CN" altLang="en-US" sz="1800" dirty="0" smtClean="0"/>
              <a:t>执行完成时，这个子线程就会消失。注意这个线程对象不会消失，它仍然是一个还处在它的生存期的</a:t>
            </a:r>
            <a:r>
              <a:rPr lang="en-US" altLang="zh-CN" sz="1800" dirty="0" smtClean="0"/>
              <a:t>C++</a:t>
            </a:r>
            <a:r>
              <a:rPr lang="zh-CN" altLang="en-US" sz="1800" dirty="0" smtClean="0"/>
              <a:t>对象。同理，当对一个堆上的线程对象的指针调用</a:t>
            </a:r>
            <a:r>
              <a:rPr lang="en-US" altLang="zh-CN" sz="1800" dirty="0" smtClean="0"/>
              <a:t>delete</a:t>
            </a:r>
            <a:r>
              <a:rPr lang="zh-CN" altLang="en-US" sz="1800" dirty="0" smtClean="0"/>
              <a:t>时候，线程对象被销毁，操作系统的线程并不能保证就消失。</a:t>
            </a:r>
          </a:p>
          <a:p>
            <a:pPr>
              <a:buFont typeface="Wingdings" pitchFamily="2" charset="2"/>
              <a:buChar char="l"/>
            </a:pPr>
            <a:endParaRPr lang="zh-CN" alt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Boost</a:t>
            </a:r>
            <a:r>
              <a:rPr lang="zh-CN" altLang="en-US" dirty="0" smtClean="0"/>
              <a:t>多线程</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sz="1800" dirty="0" smtClean="0">
                <a:solidFill>
                  <a:srgbClr val="FF0000"/>
                </a:solidFill>
              </a:rPr>
              <a:t>放弃时间片：</a:t>
            </a:r>
            <a:endParaRPr lang="en-US" altLang="zh-CN" sz="1800" dirty="0" smtClean="0">
              <a:solidFill>
                <a:srgbClr val="FF0000"/>
              </a:solidFill>
            </a:endParaRPr>
          </a:p>
          <a:p>
            <a:r>
              <a:rPr lang="en-US" sz="1800" dirty="0" smtClean="0"/>
              <a:t>boost::thread::yield();</a:t>
            </a:r>
          </a:p>
          <a:p>
            <a:r>
              <a:rPr lang="zh-CN" altLang="en-US" sz="1800" dirty="0" smtClean="0"/>
              <a:t>当前线程放弃余下的时间片。</a:t>
            </a:r>
            <a:endParaRPr lang="en-US" altLang="zh-CN" sz="1800" dirty="0" smtClean="0"/>
          </a:p>
          <a:p>
            <a:pPr>
              <a:buFont typeface="Wingdings" pitchFamily="2" charset="2"/>
              <a:buChar char="l"/>
            </a:pPr>
            <a:endParaRPr lang="en-US" altLang="zh-CN" sz="1800" dirty="0" smtClean="0"/>
          </a:p>
          <a:p>
            <a:pPr>
              <a:buFont typeface="Wingdings" pitchFamily="2" charset="2"/>
              <a:buChar char="l"/>
            </a:pPr>
            <a:r>
              <a:rPr lang="zh-CN" altLang="en-US" sz="1800" dirty="0" smtClean="0">
                <a:solidFill>
                  <a:srgbClr val="FF0000"/>
                </a:solidFill>
              </a:rPr>
              <a:t>等待一个线程：</a:t>
            </a:r>
            <a:endParaRPr lang="en-US" altLang="zh-CN" sz="1800" dirty="0" smtClean="0">
              <a:solidFill>
                <a:srgbClr val="FF0000"/>
              </a:solidFill>
            </a:endParaRPr>
          </a:p>
          <a:p>
            <a:r>
              <a:rPr lang="en-US" sz="1800" dirty="0" err="1" smtClean="0"/>
              <a:t>myThread.join</a:t>
            </a:r>
            <a:r>
              <a:rPr lang="en-US" sz="1800" dirty="0" smtClean="0"/>
              <a:t>();</a:t>
            </a:r>
          </a:p>
          <a:p>
            <a:r>
              <a:rPr lang="en-US" altLang="zh-CN" sz="1800" dirty="0" smtClean="0"/>
              <a:t>       </a:t>
            </a:r>
            <a:r>
              <a:rPr lang="zh-CN" altLang="en-US" sz="1800" dirty="0" smtClean="0"/>
              <a:t> 调用这个方法的线程进入</a:t>
            </a:r>
            <a:r>
              <a:rPr lang="en-US" altLang="zh-CN" sz="1800" dirty="0" smtClean="0">
                <a:solidFill>
                  <a:srgbClr val="FF0000"/>
                </a:solidFill>
              </a:rPr>
              <a:t>wait</a:t>
            </a:r>
            <a:r>
              <a:rPr lang="zh-CN" altLang="en-US" sz="1800" dirty="0" smtClean="0">
                <a:solidFill>
                  <a:srgbClr val="FF0000"/>
                </a:solidFill>
              </a:rPr>
              <a:t>状态</a:t>
            </a:r>
            <a:r>
              <a:rPr lang="zh-CN" altLang="en-US" sz="1800" dirty="0" smtClean="0"/>
              <a:t>，直到</a:t>
            </a:r>
            <a:r>
              <a:rPr lang="en-US" altLang="zh-CN" sz="1800" dirty="0" err="1" smtClean="0"/>
              <a:t>myThread</a:t>
            </a:r>
            <a:r>
              <a:rPr lang="zh-CN" altLang="en-US" sz="1800" dirty="0" smtClean="0"/>
              <a:t>代表的线程完成为止。如果它不结束的话，</a:t>
            </a:r>
            <a:r>
              <a:rPr lang="en-US" altLang="zh-CN" sz="1800" dirty="0" smtClean="0"/>
              <a:t>join</a:t>
            </a:r>
            <a:r>
              <a:rPr lang="zh-CN" altLang="en-US" sz="1800" dirty="0" smtClean="0"/>
              <a:t>方法就不会返回。</a:t>
            </a:r>
            <a:r>
              <a:rPr lang="en-US" altLang="zh-CN" sz="1800" dirty="0" smtClean="0"/>
              <a:t>join</a:t>
            </a:r>
            <a:r>
              <a:rPr lang="zh-CN" altLang="en-US" sz="1800" dirty="0" smtClean="0"/>
              <a:t>是一个等待子线程结束的最好的方法。如果主程序不调用</a:t>
            </a:r>
            <a:r>
              <a:rPr lang="en-US" altLang="zh-CN" sz="1800" dirty="0" smtClean="0"/>
              <a:t>join</a:t>
            </a:r>
            <a:r>
              <a:rPr lang="zh-CN" altLang="en-US" sz="1800" dirty="0" smtClean="0"/>
              <a:t>方法而直接结束，它的子线程有可能没有执行完成，但是所有的子线程也随之退出。不调用</a:t>
            </a:r>
            <a:r>
              <a:rPr lang="en-US" altLang="zh-CN" sz="1800" dirty="0" smtClean="0"/>
              <a:t>join</a:t>
            </a:r>
            <a:r>
              <a:rPr lang="zh-CN" altLang="en-US" sz="1800" dirty="0" smtClean="0"/>
              <a:t>方法，主线程就不会等待它的子线程。</a:t>
            </a:r>
          </a:p>
          <a:p>
            <a:pPr>
              <a:buFont typeface="Wingdings" pitchFamily="2" charset="2"/>
              <a:buChar char="l"/>
            </a:pPr>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Join</a:t>
            </a:r>
            <a:r>
              <a:rPr lang="zh-CN" altLang="en-US" dirty="0" smtClean="0"/>
              <a:t>例子</a:t>
            </a:r>
            <a:endParaRPr lang="zh-CN" altLang="en-US" dirty="0"/>
          </a:p>
        </p:txBody>
      </p:sp>
      <p:sp>
        <p:nvSpPr>
          <p:cNvPr id="3" name="内容占位符 2"/>
          <p:cNvSpPr>
            <a:spLocks noGrp="1"/>
          </p:cNvSpPr>
          <p:nvPr>
            <p:ph idx="1"/>
          </p:nvPr>
        </p:nvSpPr>
        <p:spPr/>
        <p:txBody>
          <a:bodyPr/>
          <a:lstStyle/>
          <a:p>
            <a:r>
              <a:rPr lang="en-US" sz="1600" dirty="0" smtClean="0"/>
              <a:t>static void </a:t>
            </a:r>
            <a:r>
              <a:rPr lang="en-US" sz="1600" dirty="0" err="1" smtClean="0"/>
              <a:t>onRun</a:t>
            </a:r>
            <a:r>
              <a:rPr lang="en-US" sz="1600" dirty="0" smtClean="0"/>
              <a:t>()</a:t>
            </a:r>
            <a:br>
              <a:rPr lang="en-US" sz="1600" dirty="0" smtClean="0"/>
            </a:br>
            <a:r>
              <a:rPr lang="en-US" sz="1600" dirty="0" smtClean="0"/>
              <a:t>{</a:t>
            </a:r>
            <a:br>
              <a:rPr lang="en-US" sz="1600" dirty="0" smtClean="0"/>
            </a:br>
            <a:r>
              <a:rPr lang="en-US" sz="1600" dirty="0" smtClean="0"/>
              <a:t>for(;;)</a:t>
            </a:r>
          </a:p>
          <a:p>
            <a:r>
              <a:rPr lang="en-US" sz="1600" dirty="0" smtClean="0"/>
              <a:t>{</a:t>
            </a:r>
          </a:p>
          <a:p>
            <a:r>
              <a:rPr lang="en-US" sz="1600" dirty="0" smtClean="0"/>
              <a:t>//do </a:t>
            </a:r>
            <a:r>
              <a:rPr lang="en-US" sz="1600" dirty="0" err="1" smtClean="0"/>
              <a:t>sth</a:t>
            </a:r>
            <a:endParaRPr lang="en-US" sz="1600" dirty="0" smtClean="0"/>
          </a:p>
          <a:p>
            <a:r>
              <a:rPr lang="en-US" sz="1600" dirty="0" smtClean="0"/>
              <a:t>}</a:t>
            </a:r>
          </a:p>
          <a:p>
            <a:r>
              <a:rPr lang="en-US" sz="1600" dirty="0" smtClean="0"/>
              <a:t>}</a:t>
            </a:r>
            <a:br>
              <a:rPr lang="en-US" sz="1600" dirty="0" smtClean="0"/>
            </a:br>
            <a:r>
              <a:rPr lang="en-US" sz="1600" dirty="0" smtClean="0"/>
              <a:t>boost::thread </a:t>
            </a:r>
            <a:r>
              <a:rPr lang="en-US" sz="1600" dirty="0" err="1" smtClean="0"/>
              <a:t>th</a:t>
            </a:r>
            <a:r>
              <a:rPr lang="en-US" sz="1600" dirty="0" smtClean="0"/>
              <a:t>(&amp;</a:t>
            </a:r>
            <a:r>
              <a:rPr lang="en-US" sz="1600" dirty="0" err="1" smtClean="0"/>
              <a:t>onRun</a:t>
            </a:r>
            <a:r>
              <a:rPr lang="en-US" sz="1600" dirty="0" smtClean="0"/>
              <a:t>);</a:t>
            </a:r>
            <a:br>
              <a:rPr lang="en-US" sz="1600" dirty="0" smtClean="0"/>
            </a:br>
            <a:r>
              <a:rPr lang="en-US" sz="1600" dirty="0" err="1" smtClean="0"/>
              <a:t>th.timed_join</a:t>
            </a:r>
            <a:r>
              <a:rPr lang="en-US" sz="1600" dirty="0" smtClean="0"/>
              <a:t>(boost::</a:t>
            </a:r>
            <a:r>
              <a:rPr lang="en-US" sz="1600" dirty="0" err="1" smtClean="0"/>
              <a:t>posix_time</a:t>
            </a:r>
            <a:r>
              <a:rPr lang="en-US" sz="1600" dirty="0" smtClean="0"/>
              <a:t>::seconds(1));</a:t>
            </a:r>
          </a:p>
          <a:p>
            <a:r>
              <a:rPr lang="zh-CN" altLang="en-US" sz="1600" dirty="0" smtClean="0"/>
              <a:t>这样主线程在</a:t>
            </a:r>
            <a:r>
              <a:rPr lang="en-US" sz="1600" dirty="0" err="1" smtClean="0"/>
              <a:t>onRun</a:t>
            </a:r>
            <a:r>
              <a:rPr lang="zh-CN" altLang="en-US" sz="1600" dirty="0" smtClean="0"/>
              <a:t>循环停留一秒钟就会返回，不会阻塞，当然了，如果不加超时就是一直等待下去。</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Boost</a:t>
            </a:r>
            <a:r>
              <a:rPr lang="zh-CN" altLang="en-US" dirty="0" smtClean="0"/>
              <a:t>多线程</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sz="1800" dirty="0" smtClean="0">
                <a:solidFill>
                  <a:srgbClr val="FF0000"/>
                </a:solidFill>
              </a:rPr>
              <a:t>线程组：</a:t>
            </a:r>
            <a:endParaRPr lang="en-US" altLang="zh-CN" sz="1800" dirty="0" smtClean="0">
              <a:solidFill>
                <a:srgbClr val="FF0000"/>
              </a:solidFill>
            </a:endParaRPr>
          </a:p>
          <a:p>
            <a:r>
              <a:rPr lang="zh-CN" altLang="en-US" sz="1600" dirty="0" smtClean="0"/>
              <a:t>如果你需要创建几个线程，考虑使用一个线程组对象</a:t>
            </a:r>
            <a:r>
              <a:rPr lang="en-US" altLang="zh-CN" sz="1600" dirty="0" err="1" smtClean="0">
                <a:solidFill>
                  <a:srgbClr val="FF0000"/>
                </a:solidFill>
              </a:rPr>
              <a:t>thread_group</a:t>
            </a:r>
            <a:r>
              <a:rPr lang="zh-CN" altLang="en-US" sz="1600" dirty="0" smtClean="0"/>
              <a:t>来组织它们。</a:t>
            </a:r>
            <a:endParaRPr lang="en-US" altLang="zh-CN" sz="1600" dirty="0" smtClean="0"/>
          </a:p>
          <a:p>
            <a:r>
              <a:rPr lang="zh-CN" altLang="en-US" sz="1600" dirty="0" smtClean="0">
                <a:solidFill>
                  <a:srgbClr val="FF0000"/>
                </a:solidFill>
              </a:rPr>
              <a:t>两种创建方法：</a:t>
            </a:r>
            <a:endParaRPr lang="en-US" altLang="zh-CN" sz="1600" dirty="0" smtClean="0">
              <a:solidFill>
                <a:srgbClr val="FF0000"/>
              </a:solidFill>
            </a:endParaRPr>
          </a:p>
          <a:p>
            <a:r>
              <a:rPr lang="zh-CN" altLang="en-US" sz="1600" dirty="0" smtClean="0"/>
              <a:t>动态创建： 可以使用一个指向</a:t>
            </a:r>
            <a:r>
              <a:rPr lang="zh-CN" altLang="en-US" sz="1600" b="1" dirty="0" smtClean="0"/>
              <a:t>动态创建的线程对象</a:t>
            </a:r>
            <a:r>
              <a:rPr lang="zh-CN" altLang="en-US" sz="1600" dirty="0" smtClean="0"/>
              <a:t>的指针作为参数来调用</a:t>
            </a:r>
            <a:r>
              <a:rPr lang="en-US" altLang="zh-CN" sz="1600" dirty="0" err="1" smtClean="0"/>
              <a:t>add_thread</a:t>
            </a:r>
            <a:r>
              <a:rPr lang="zh-CN" altLang="en-US" sz="1600" dirty="0" smtClean="0"/>
              <a:t>方法</a:t>
            </a:r>
            <a:endParaRPr lang="en-US" altLang="zh-CN" sz="1600" dirty="0" smtClean="0"/>
          </a:p>
          <a:p>
            <a:r>
              <a:rPr lang="zh-CN" altLang="en-US" sz="1600" dirty="0" smtClean="0"/>
              <a:t>直接创建：可不先创建线程而直接把线程加入到线程组，调用</a:t>
            </a:r>
            <a:r>
              <a:rPr lang="en-US" altLang="zh-CN" sz="1600" dirty="0" err="1" smtClean="0"/>
              <a:t>create_thread</a:t>
            </a:r>
            <a:r>
              <a:rPr lang="zh-CN" altLang="en-US" sz="1600" dirty="0" smtClean="0"/>
              <a:t>方法</a:t>
            </a:r>
            <a:endParaRPr lang="en-US" altLang="zh-CN" sz="1600" dirty="0" smtClean="0"/>
          </a:p>
          <a:p>
            <a:r>
              <a:rPr lang="zh-CN" altLang="en-US" sz="1600" dirty="0" smtClean="0">
                <a:solidFill>
                  <a:srgbClr val="FF0000"/>
                </a:solidFill>
              </a:rPr>
              <a:t>线程组对象的释放：</a:t>
            </a:r>
            <a:endParaRPr lang="en-US" altLang="zh-CN" sz="1600" dirty="0" smtClean="0">
              <a:solidFill>
                <a:srgbClr val="FF0000"/>
              </a:solidFill>
            </a:endParaRPr>
          </a:p>
          <a:p>
            <a:r>
              <a:rPr lang="zh-CN" altLang="en-US" sz="1600" dirty="0" smtClean="0">
                <a:solidFill>
                  <a:schemeClr val="tx1"/>
                </a:solidFill>
              </a:rPr>
              <a:t>自动调用析构函数：</a:t>
            </a:r>
            <a:endParaRPr lang="en-US" altLang="zh-CN" sz="1600" dirty="0" smtClean="0">
              <a:solidFill>
                <a:schemeClr val="tx1"/>
              </a:solidFill>
            </a:endParaRPr>
          </a:p>
          <a:p>
            <a:r>
              <a:rPr lang="zh-CN" altLang="en-US" sz="1600" dirty="0" smtClean="0"/>
              <a:t>    那么将删除（</a:t>
            </a:r>
            <a:r>
              <a:rPr lang="en-US" altLang="zh-CN" sz="1600" dirty="0" smtClean="0"/>
              <a:t>delete</a:t>
            </a:r>
            <a:r>
              <a:rPr lang="zh-CN" altLang="en-US" sz="1600" dirty="0" smtClean="0"/>
              <a:t>）所有这些通过</a:t>
            </a:r>
            <a:r>
              <a:rPr lang="en-US" altLang="zh-CN" sz="1600" dirty="0" err="1" smtClean="0"/>
              <a:t>add_thread</a:t>
            </a:r>
            <a:r>
              <a:rPr lang="zh-CN" altLang="en-US" sz="1600" dirty="0" smtClean="0"/>
              <a:t>方法加入的线程指针。所以，只能将</a:t>
            </a:r>
            <a:r>
              <a:rPr lang="zh-CN" altLang="en-US" sz="1600" b="1" dirty="0" smtClean="0"/>
              <a:t>堆上的线程对象指针</a:t>
            </a:r>
            <a:r>
              <a:rPr lang="zh-CN" altLang="en-US" sz="1600" dirty="0" smtClean="0"/>
              <a:t>通过</a:t>
            </a:r>
            <a:r>
              <a:rPr lang="en-US" altLang="zh-CN" sz="1600" dirty="0" err="1" smtClean="0"/>
              <a:t>add_thread</a:t>
            </a:r>
            <a:r>
              <a:rPr lang="zh-CN" altLang="en-US" sz="1600" dirty="0" smtClean="0"/>
              <a:t>方法加入线程组。</a:t>
            </a:r>
            <a:endParaRPr lang="en-US" altLang="zh-CN" sz="1600" dirty="0" smtClean="0"/>
          </a:p>
          <a:p>
            <a:r>
              <a:rPr lang="en-US" altLang="zh-CN" sz="1600" dirty="0" err="1" smtClean="0"/>
              <a:t>remove_thread</a:t>
            </a:r>
            <a:r>
              <a:rPr lang="zh-CN" altLang="en-US" sz="1600" dirty="0" smtClean="0"/>
              <a:t>方法：</a:t>
            </a:r>
            <a:endParaRPr lang="en-US" altLang="zh-CN" sz="1600" dirty="0" smtClean="0"/>
          </a:p>
          <a:p>
            <a:r>
              <a:rPr lang="zh-CN" altLang="en-US" sz="1600" dirty="0" smtClean="0"/>
              <a:t>从线程组删除某个线程的指针，但是我们仍需负责把线程本身内存释放掉。</a:t>
            </a:r>
          </a:p>
          <a:p>
            <a:endParaRPr lang="zh-CN" altLang="en-US" sz="1600" dirty="0" smtClean="0"/>
          </a:p>
          <a:p>
            <a:endParaRPr lang="en-US" altLang="zh-CN" sz="1800"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线程组例子</a:t>
            </a:r>
            <a:endParaRPr lang="zh-CN" altLang="en-US" dirty="0"/>
          </a:p>
        </p:txBody>
      </p:sp>
      <p:sp>
        <p:nvSpPr>
          <p:cNvPr id="3" name="内容占位符 2"/>
          <p:cNvSpPr>
            <a:spLocks noGrp="1"/>
          </p:cNvSpPr>
          <p:nvPr>
            <p:ph idx="1"/>
          </p:nvPr>
        </p:nvSpPr>
        <p:spPr/>
        <p:txBody>
          <a:bodyPr/>
          <a:lstStyle/>
          <a:p>
            <a:pPr fontAlgn="base"/>
            <a:r>
              <a:rPr lang="en-US" sz="2000" dirty="0" smtClean="0"/>
              <a:t>boost::</a:t>
            </a:r>
            <a:r>
              <a:rPr lang="en-US" sz="2000" dirty="0" err="1" smtClean="0"/>
              <a:t>thread_group</a:t>
            </a:r>
            <a:r>
              <a:rPr lang="en-US" sz="2000" dirty="0" smtClean="0"/>
              <a:t> </a:t>
            </a:r>
            <a:r>
              <a:rPr lang="en-US" sz="2000" dirty="0" err="1" smtClean="0"/>
              <a:t>grp</a:t>
            </a:r>
            <a:r>
              <a:rPr lang="en-US" sz="2000" dirty="0" smtClean="0"/>
              <a:t>;</a:t>
            </a:r>
          </a:p>
          <a:p>
            <a:pPr fontAlgn="base"/>
            <a:r>
              <a:rPr lang="en-US" sz="2000" dirty="0" smtClean="0"/>
              <a:t>boost::thread *p = new boost::thread(</a:t>
            </a:r>
            <a:r>
              <a:rPr lang="en-US" sz="2000" dirty="0" err="1" smtClean="0"/>
              <a:t>threadFun</a:t>
            </a:r>
            <a:r>
              <a:rPr lang="en-US" sz="2000" dirty="0" smtClean="0"/>
              <a:t>);</a:t>
            </a:r>
          </a:p>
          <a:p>
            <a:pPr fontAlgn="base"/>
            <a:r>
              <a:rPr lang="en-US" sz="2000" dirty="0" err="1" smtClean="0"/>
              <a:t>grp.add_thread</a:t>
            </a:r>
            <a:r>
              <a:rPr lang="en-US" sz="2000" dirty="0" smtClean="0"/>
              <a:t>(p);</a:t>
            </a:r>
          </a:p>
          <a:p>
            <a:pPr fontAlgn="base"/>
            <a:endParaRPr lang="en-US" sz="2000" dirty="0" smtClean="0"/>
          </a:p>
          <a:p>
            <a:pPr fontAlgn="base"/>
            <a:r>
              <a:rPr lang="en-US" sz="2000" dirty="0" err="1" smtClean="0"/>
              <a:t>grp.remove_thread</a:t>
            </a:r>
            <a:r>
              <a:rPr lang="en-US" sz="2000" dirty="0" smtClean="0"/>
              <a:t>(p);</a:t>
            </a:r>
          </a:p>
          <a:p>
            <a:pPr fontAlgn="base"/>
            <a:r>
              <a:rPr lang="en-US" sz="2000" dirty="0" err="1" smtClean="0"/>
              <a:t>grp.create_thread</a:t>
            </a:r>
            <a:r>
              <a:rPr lang="en-US" sz="2000" dirty="0" smtClean="0"/>
              <a:t>(</a:t>
            </a:r>
            <a:r>
              <a:rPr lang="en-US" sz="2000" dirty="0" err="1" smtClean="0"/>
              <a:t>threadFun</a:t>
            </a:r>
            <a:r>
              <a:rPr lang="en-US" sz="2000" dirty="0" smtClean="0"/>
              <a:t>);</a:t>
            </a:r>
          </a:p>
          <a:p>
            <a:pPr fontAlgn="base"/>
            <a:r>
              <a:rPr lang="en-US" sz="2000" dirty="0" err="1" smtClean="0"/>
              <a:t>grp.create_thread</a:t>
            </a:r>
            <a:r>
              <a:rPr lang="en-US" sz="2000" dirty="0" smtClean="0"/>
              <a:t>(</a:t>
            </a:r>
            <a:r>
              <a:rPr lang="en-US" sz="2000" dirty="0" err="1" smtClean="0"/>
              <a:t>threadFun</a:t>
            </a:r>
            <a:r>
              <a:rPr lang="en-US" sz="2000" dirty="0" smtClean="0"/>
              <a:t>);   //Now there are two threads in </a:t>
            </a:r>
            <a:r>
              <a:rPr lang="en-US" sz="2000" dirty="0" err="1" smtClean="0"/>
              <a:t>grp</a:t>
            </a:r>
            <a:endParaRPr lang="en-US" sz="2000" dirty="0" smtClean="0"/>
          </a:p>
          <a:p>
            <a:pPr fontAlgn="base"/>
            <a:r>
              <a:rPr lang="en-US" sz="2000" dirty="0" smtClean="0"/>
              <a:t> </a:t>
            </a:r>
          </a:p>
          <a:p>
            <a:pPr fontAlgn="base"/>
            <a:r>
              <a:rPr lang="en-US" sz="2000" dirty="0" err="1" smtClean="0"/>
              <a:t>grp.join_all</a:t>
            </a:r>
            <a:r>
              <a:rPr lang="en-US" sz="2000" dirty="0" smtClean="0"/>
              <a:t>();                 //Wait for all threads to finish</a:t>
            </a:r>
          </a:p>
          <a:p>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Boost</a:t>
            </a:r>
            <a:r>
              <a:rPr lang="zh-CN" altLang="en-US" dirty="0" smtClean="0"/>
              <a:t>同步</a:t>
            </a:r>
            <a:endParaRPr lang="zh-CN" altLang="en-US" dirty="0"/>
          </a:p>
        </p:txBody>
      </p:sp>
      <p:sp>
        <p:nvSpPr>
          <p:cNvPr id="3" name="内容占位符 2"/>
          <p:cNvSpPr>
            <a:spLocks noGrp="1"/>
          </p:cNvSpPr>
          <p:nvPr>
            <p:ph idx="1"/>
          </p:nvPr>
        </p:nvSpPr>
        <p:spPr/>
        <p:txBody>
          <a:bodyPr/>
          <a:lstStyle/>
          <a:p>
            <a:r>
              <a:rPr lang="zh-CN" altLang="en-US" sz="1800" dirty="0" smtClean="0">
                <a:solidFill>
                  <a:schemeClr val="tx1"/>
                </a:solidFill>
              </a:rPr>
              <a:t>线程间的同步有很多种方法：比如互斥量、信号量、读写锁、条件变量、自旋锁、屏障等，这里只介绍最基本的方法：</a:t>
            </a:r>
            <a:endParaRPr lang="en-US" altLang="zh-CN" sz="1800" dirty="0" smtClean="0">
              <a:solidFill>
                <a:schemeClr val="tx1"/>
              </a:solidFill>
            </a:endParaRPr>
          </a:p>
          <a:p>
            <a:r>
              <a:rPr lang="en-US" altLang="zh-CN" sz="1800" dirty="0" err="1" smtClean="0">
                <a:solidFill>
                  <a:srgbClr val="FF0000"/>
                </a:solidFill>
              </a:rPr>
              <a:t>Mutex</a:t>
            </a:r>
            <a:r>
              <a:rPr lang="en-US" altLang="zh-CN" sz="1800" dirty="0" smtClean="0">
                <a:solidFill>
                  <a:srgbClr val="FF0000"/>
                </a:solidFill>
              </a:rPr>
              <a:t>  </a:t>
            </a:r>
            <a:r>
              <a:rPr lang="zh-CN" altLang="en-US" sz="1800" dirty="0" smtClean="0">
                <a:solidFill>
                  <a:srgbClr val="FF0000"/>
                </a:solidFill>
              </a:rPr>
              <a:t>和 </a:t>
            </a:r>
            <a:r>
              <a:rPr lang="en-US" altLang="zh-CN" sz="1800" dirty="0" err="1" smtClean="0">
                <a:solidFill>
                  <a:srgbClr val="FF0000"/>
                </a:solidFill>
              </a:rPr>
              <a:t>scoped_lock</a:t>
            </a:r>
            <a:r>
              <a:rPr lang="en-US" altLang="zh-CN" sz="1800" dirty="0" smtClean="0">
                <a:solidFill>
                  <a:srgbClr val="FF0000"/>
                </a:solidFill>
              </a:rPr>
              <a:t>()</a:t>
            </a:r>
            <a:r>
              <a:rPr lang="zh-CN" altLang="en-US" sz="1800" dirty="0" smtClean="0">
                <a:solidFill>
                  <a:srgbClr val="FF0000"/>
                </a:solidFill>
              </a:rPr>
              <a:t>：缺点是不区分读和写。</a:t>
            </a:r>
            <a:endParaRPr lang="en-US" altLang="zh-CN" sz="1800" dirty="0" smtClean="0">
              <a:solidFill>
                <a:srgbClr val="FF0000"/>
              </a:solidFill>
            </a:endParaRPr>
          </a:p>
          <a:p>
            <a:r>
              <a:rPr lang="zh-CN" altLang="en-US" sz="1800" dirty="0" smtClean="0">
                <a:solidFill>
                  <a:srgbClr val="FF0000"/>
                </a:solidFill>
              </a:rPr>
              <a:t>代码：</a:t>
            </a:r>
            <a:r>
              <a:rPr lang="en-US" sz="1800" dirty="0" smtClean="0"/>
              <a:t> boost::</a:t>
            </a:r>
            <a:r>
              <a:rPr lang="en-US" sz="1800" dirty="0" err="1" smtClean="0"/>
              <a:t>mutex</a:t>
            </a:r>
            <a:r>
              <a:rPr lang="en-US" sz="1800" dirty="0" smtClean="0"/>
              <a:t> </a:t>
            </a:r>
            <a:r>
              <a:rPr lang="en-US" sz="1800" dirty="0" err="1" smtClean="0"/>
              <a:t>mutex</a:t>
            </a:r>
            <a:r>
              <a:rPr lang="en-US" sz="1800" dirty="0" smtClean="0"/>
              <a:t>_; </a:t>
            </a:r>
            <a:r>
              <a:rPr lang="zh-CN" altLang="en-US" sz="1800" dirty="0" smtClean="0"/>
              <a:t>和</a:t>
            </a:r>
            <a:r>
              <a:rPr lang="en-US" sz="1800" dirty="0" smtClean="0"/>
              <a:t>boost::</a:t>
            </a:r>
            <a:r>
              <a:rPr lang="en-US" sz="1800" dirty="0" err="1" smtClean="0"/>
              <a:t>mutex</a:t>
            </a:r>
            <a:r>
              <a:rPr lang="en-US" sz="1800" dirty="0" smtClean="0"/>
              <a:t>::</a:t>
            </a:r>
            <a:r>
              <a:rPr lang="en-US" sz="1800" dirty="0" err="1" smtClean="0"/>
              <a:t>scoped_lock</a:t>
            </a:r>
            <a:r>
              <a:rPr lang="en-US" sz="1800" dirty="0" smtClean="0"/>
              <a:t> lock(</a:t>
            </a:r>
            <a:r>
              <a:rPr lang="en-US" sz="1800" dirty="0" err="1" smtClean="0"/>
              <a:t>mutex</a:t>
            </a:r>
            <a:r>
              <a:rPr lang="en-US" sz="1800" dirty="0" smtClean="0"/>
              <a:t>_);</a:t>
            </a:r>
          </a:p>
          <a:p>
            <a:endParaRPr lang="en-US" altLang="zh-CN" sz="1800" dirty="0" smtClean="0">
              <a:solidFill>
                <a:srgbClr val="FF0000"/>
              </a:solidFill>
            </a:endParaRPr>
          </a:p>
          <a:p>
            <a:r>
              <a:rPr lang="zh-CN" altLang="en-US" sz="1600" dirty="0" smtClean="0">
                <a:solidFill>
                  <a:schemeClr val="tx1"/>
                </a:solidFill>
              </a:rPr>
              <a:t>怎么理解</a:t>
            </a:r>
            <a:r>
              <a:rPr lang="en-US" altLang="zh-CN" sz="1600" dirty="0" err="1" smtClean="0">
                <a:solidFill>
                  <a:schemeClr val="tx1"/>
                </a:solidFill>
              </a:rPr>
              <a:t>Mutex</a:t>
            </a:r>
            <a:r>
              <a:rPr lang="en-US" altLang="zh-CN" sz="1600" dirty="0" smtClean="0">
                <a:solidFill>
                  <a:schemeClr val="tx1"/>
                </a:solidFill>
              </a:rPr>
              <a:t>: </a:t>
            </a:r>
            <a:r>
              <a:rPr lang="zh-CN" altLang="en-US" sz="1600" dirty="0" smtClean="0">
                <a:solidFill>
                  <a:schemeClr val="tx1"/>
                </a:solidFill>
              </a:rPr>
              <a:t>内核级别的互斥量，可以理解是资源是否锁定的标志。</a:t>
            </a:r>
            <a:endParaRPr lang="en-US" altLang="zh-CN" sz="1600" dirty="0" smtClean="0">
              <a:solidFill>
                <a:schemeClr val="tx1"/>
              </a:solidFill>
            </a:endParaRPr>
          </a:p>
          <a:p>
            <a:r>
              <a:rPr lang="zh-CN" altLang="en-US" sz="1600" dirty="0" smtClean="0">
                <a:solidFill>
                  <a:schemeClr val="tx1"/>
                </a:solidFill>
              </a:rPr>
              <a:t>比如通过</a:t>
            </a:r>
            <a:r>
              <a:rPr lang="en-US" altLang="zh-CN" sz="1600" dirty="0" smtClean="0">
                <a:solidFill>
                  <a:schemeClr val="tx1"/>
                </a:solidFill>
              </a:rPr>
              <a:t>boost::</a:t>
            </a:r>
            <a:r>
              <a:rPr lang="en-US" altLang="zh-CN" sz="1600" dirty="0" err="1" smtClean="0">
                <a:solidFill>
                  <a:schemeClr val="tx1"/>
                </a:solidFill>
              </a:rPr>
              <a:t>mutex</a:t>
            </a:r>
            <a:r>
              <a:rPr lang="en-US" altLang="zh-CN" sz="1600" dirty="0" smtClean="0">
                <a:solidFill>
                  <a:schemeClr val="tx1"/>
                </a:solidFill>
              </a:rPr>
              <a:t> </a:t>
            </a:r>
            <a:r>
              <a:rPr lang="en-US" altLang="zh-CN" sz="1600" dirty="0" err="1" smtClean="0">
                <a:solidFill>
                  <a:schemeClr val="tx1"/>
                </a:solidFill>
              </a:rPr>
              <a:t>mutex</a:t>
            </a:r>
            <a:r>
              <a:rPr lang="en-US" altLang="zh-CN" sz="1600" dirty="0" smtClean="0">
                <a:solidFill>
                  <a:schemeClr val="tx1"/>
                </a:solidFill>
              </a:rPr>
              <a:t>_;</a:t>
            </a:r>
            <a:r>
              <a:rPr lang="zh-CN" altLang="en-US" sz="1600" dirty="0" smtClean="0">
                <a:solidFill>
                  <a:schemeClr val="tx1"/>
                </a:solidFill>
              </a:rPr>
              <a:t>那么在内核中创建了这个</a:t>
            </a:r>
            <a:r>
              <a:rPr lang="en-US" altLang="zh-CN" sz="1600" dirty="0" err="1" smtClean="0">
                <a:solidFill>
                  <a:schemeClr val="tx1"/>
                </a:solidFill>
              </a:rPr>
              <a:t>mutex</a:t>
            </a:r>
            <a:r>
              <a:rPr lang="zh-CN" altLang="en-US" sz="1600" dirty="0" smtClean="0">
                <a:solidFill>
                  <a:schemeClr val="tx1"/>
                </a:solidFill>
              </a:rPr>
              <a:t>，并且所以资源都可以访问到，并不一定是当前进程。这时某个线程访问了某些需要被保护的资源，那么就对这个</a:t>
            </a:r>
            <a:r>
              <a:rPr lang="en-US" altLang="zh-CN" sz="1600" dirty="0" err="1" smtClean="0">
                <a:solidFill>
                  <a:schemeClr val="tx1"/>
                </a:solidFill>
              </a:rPr>
              <a:t>mutex</a:t>
            </a:r>
            <a:r>
              <a:rPr lang="zh-CN" altLang="en-US" sz="1600" dirty="0" smtClean="0">
                <a:solidFill>
                  <a:schemeClr val="tx1"/>
                </a:solidFill>
              </a:rPr>
              <a:t>加锁，可以理解为一个</a:t>
            </a:r>
            <a:r>
              <a:rPr lang="en-US" altLang="zh-CN" sz="1600" dirty="0" err="1" smtClean="0">
                <a:solidFill>
                  <a:schemeClr val="tx1"/>
                </a:solidFill>
              </a:rPr>
              <a:t>bool</a:t>
            </a:r>
            <a:r>
              <a:rPr lang="zh-CN" altLang="en-US" sz="1600" dirty="0" smtClean="0">
                <a:solidFill>
                  <a:schemeClr val="tx1"/>
                </a:solidFill>
              </a:rPr>
              <a:t>量被置为</a:t>
            </a:r>
            <a:r>
              <a:rPr lang="en-US" altLang="zh-CN" sz="1600" dirty="0" smtClean="0">
                <a:solidFill>
                  <a:schemeClr val="tx1"/>
                </a:solidFill>
              </a:rPr>
              <a:t>1</a:t>
            </a:r>
            <a:r>
              <a:rPr lang="zh-CN" altLang="en-US" sz="1600" dirty="0" smtClean="0">
                <a:solidFill>
                  <a:schemeClr val="tx1"/>
                </a:solidFill>
              </a:rPr>
              <a:t>，那么别的线程就不能访问了，知道</a:t>
            </a:r>
            <a:r>
              <a:rPr lang="en-US" altLang="zh-CN" sz="1600" dirty="0" err="1" smtClean="0">
                <a:solidFill>
                  <a:schemeClr val="tx1"/>
                </a:solidFill>
              </a:rPr>
              <a:t>bool</a:t>
            </a:r>
            <a:r>
              <a:rPr lang="zh-CN" altLang="en-US" sz="1600" dirty="0" smtClean="0">
                <a:solidFill>
                  <a:schemeClr val="tx1"/>
                </a:solidFill>
              </a:rPr>
              <a:t>量被置为</a:t>
            </a:r>
            <a:r>
              <a:rPr lang="en-US" altLang="zh-CN" sz="1600" dirty="0" smtClean="0">
                <a:solidFill>
                  <a:schemeClr val="tx1"/>
                </a:solidFill>
              </a:rPr>
              <a:t>0</a:t>
            </a:r>
            <a:r>
              <a:rPr lang="zh-CN" altLang="en-US" sz="1600" dirty="0" smtClean="0">
                <a:solidFill>
                  <a:schemeClr val="tx1"/>
                </a:solidFill>
              </a:rPr>
              <a:t>，也就是解锁。</a:t>
            </a:r>
            <a:endParaRPr lang="en-US" altLang="zh-CN" sz="1600" dirty="0" smtClean="0">
              <a:solidFill>
                <a:schemeClr val="tx1"/>
              </a:solidFill>
            </a:endParaRPr>
          </a:p>
          <a:p>
            <a:r>
              <a:rPr lang="zh-CN" altLang="en-US" sz="2400" dirty="0" smtClean="0">
                <a:solidFill>
                  <a:srgbClr val="FF0000"/>
                </a:solidFill>
              </a:rPr>
              <a:t>注意点：</a:t>
            </a:r>
            <a:endParaRPr lang="en-US" altLang="zh-CN" sz="2400" dirty="0" smtClean="0">
              <a:solidFill>
                <a:srgbClr val="FF0000"/>
              </a:solidFill>
            </a:endParaRPr>
          </a:p>
          <a:p>
            <a:r>
              <a:rPr lang="en-US" altLang="zh-CN" sz="1800" dirty="0" err="1" smtClean="0">
                <a:solidFill>
                  <a:schemeClr val="tx1"/>
                </a:solidFill>
              </a:rPr>
              <a:t>Scoped_lock</a:t>
            </a:r>
            <a:r>
              <a:rPr lang="zh-CN" altLang="en-US" sz="1800" dirty="0" smtClean="0">
                <a:solidFill>
                  <a:schemeClr val="tx1"/>
                </a:solidFill>
              </a:rPr>
              <a:t>只要初始化就</a:t>
            </a:r>
            <a:r>
              <a:rPr lang="zh-CN" altLang="en-US" sz="1800" dirty="0" smtClean="0">
                <a:solidFill>
                  <a:srgbClr val="FF0000"/>
                </a:solidFill>
              </a:rPr>
              <a:t>自动</a:t>
            </a:r>
            <a:r>
              <a:rPr lang="zh-CN" altLang="en-US" sz="1800" dirty="0" smtClean="0">
                <a:solidFill>
                  <a:schemeClr val="tx1"/>
                </a:solidFill>
              </a:rPr>
              <a:t>对作用域内的资源加锁和解锁</a:t>
            </a:r>
            <a:endParaRPr lang="en-US" altLang="zh-CN" sz="1800"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Boost</a:t>
            </a:r>
            <a:r>
              <a:rPr lang="zh-CN" altLang="en-US" dirty="0" smtClean="0"/>
              <a:t>读写锁</a:t>
            </a:r>
            <a:endParaRPr lang="zh-CN" altLang="en-US" dirty="0"/>
          </a:p>
        </p:txBody>
      </p:sp>
      <p:sp>
        <p:nvSpPr>
          <p:cNvPr id="3" name="内容占位符 2"/>
          <p:cNvSpPr>
            <a:spLocks noGrp="1"/>
          </p:cNvSpPr>
          <p:nvPr>
            <p:ph idx="1"/>
          </p:nvPr>
        </p:nvSpPr>
        <p:spPr/>
        <p:txBody>
          <a:bodyPr/>
          <a:lstStyle/>
          <a:p>
            <a:r>
              <a:rPr lang="zh-CN" altLang="en-US" sz="2000" dirty="0" smtClean="0">
                <a:solidFill>
                  <a:srgbClr val="FF0000"/>
                </a:solidFill>
              </a:rPr>
              <a:t>代码：</a:t>
            </a:r>
            <a:endParaRPr lang="en-US" altLang="zh-CN" sz="2000" dirty="0" smtClean="0">
              <a:solidFill>
                <a:srgbClr val="FF0000"/>
              </a:solidFill>
            </a:endParaRPr>
          </a:p>
          <a:p>
            <a:r>
              <a:rPr lang="en-US" sz="2000" dirty="0" smtClean="0"/>
              <a:t>boost::</a:t>
            </a:r>
            <a:r>
              <a:rPr lang="en-US" sz="2000" dirty="0" err="1" smtClean="0"/>
              <a:t>read_write_mutex</a:t>
            </a:r>
            <a:r>
              <a:rPr lang="en-US" sz="2000" dirty="0" smtClean="0"/>
              <a:t> </a:t>
            </a:r>
            <a:r>
              <a:rPr lang="en-US" sz="2000" dirty="0" err="1" smtClean="0"/>
              <a:t>rwMutex</a:t>
            </a:r>
            <a:r>
              <a:rPr lang="en-US" sz="2000" dirty="0" smtClean="0"/>
              <a:t>_;</a:t>
            </a:r>
          </a:p>
          <a:p>
            <a:r>
              <a:rPr lang="en-US" sz="2000" dirty="0" smtClean="0"/>
              <a:t>boost::</a:t>
            </a:r>
            <a:r>
              <a:rPr lang="en-US" sz="2000" dirty="0" err="1" smtClean="0"/>
              <a:t>read_write_mutex</a:t>
            </a:r>
            <a:r>
              <a:rPr lang="en-US" sz="2000" dirty="0" smtClean="0"/>
              <a:t>::</a:t>
            </a:r>
            <a:r>
              <a:rPr lang="en-US" sz="2000" dirty="0" err="1" smtClean="0"/>
              <a:t>scoped_read_lock</a:t>
            </a:r>
            <a:r>
              <a:rPr lang="en-US" sz="2000" dirty="0" smtClean="0"/>
              <a:t> </a:t>
            </a:r>
            <a:r>
              <a:rPr lang="en-US" sz="2000" dirty="0" err="1" smtClean="0"/>
              <a:t>readLock</a:t>
            </a:r>
            <a:r>
              <a:rPr lang="en-US" sz="2000" dirty="0" smtClean="0"/>
              <a:t>(</a:t>
            </a:r>
            <a:r>
              <a:rPr lang="en-US" sz="2000" dirty="0" err="1" smtClean="0"/>
              <a:t>rwMutex</a:t>
            </a:r>
            <a:r>
              <a:rPr lang="en-US" sz="2000" dirty="0" smtClean="0"/>
              <a:t>_);</a:t>
            </a:r>
          </a:p>
          <a:p>
            <a:r>
              <a:rPr lang="zh-CN" altLang="en-US" sz="2000" dirty="0" smtClean="0">
                <a:solidFill>
                  <a:srgbClr val="FF0000"/>
                </a:solidFill>
              </a:rPr>
              <a:t>四种调度策略：</a:t>
            </a:r>
            <a:endParaRPr lang="en-US" altLang="zh-CN" sz="2000" dirty="0" smtClean="0">
              <a:solidFill>
                <a:srgbClr val="FF0000"/>
              </a:solidFill>
            </a:endParaRPr>
          </a:p>
          <a:p>
            <a:r>
              <a:rPr lang="en-US" sz="2000" dirty="0" smtClean="0"/>
              <a:t>1）reader_priority：</a:t>
            </a:r>
            <a:r>
              <a:rPr lang="zh-CN" altLang="en-US" sz="2000" dirty="0" smtClean="0"/>
              <a:t>等待读锁的线程优先于等待写锁的线程</a:t>
            </a:r>
          </a:p>
          <a:p>
            <a:r>
              <a:rPr lang="en-US" altLang="zh-CN" sz="2000" dirty="0" smtClean="0"/>
              <a:t>2</a:t>
            </a:r>
            <a:r>
              <a:rPr lang="zh-CN" altLang="en-US" sz="2000" dirty="0" smtClean="0"/>
              <a:t>）</a:t>
            </a:r>
            <a:r>
              <a:rPr lang="en-US" sz="2000" dirty="0" err="1" smtClean="0"/>
              <a:t>writer_priority</a:t>
            </a:r>
            <a:r>
              <a:rPr lang="en-US" sz="2000" dirty="0" smtClean="0"/>
              <a:t>：</a:t>
            </a:r>
            <a:r>
              <a:rPr lang="zh-CN" altLang="en-US" sz="2000" dirty="0" smtClean="0"/>
              <a:t>等待写锁的线程优先于等待读锁的线程</a:t>
            </a:r>
          </a:p>
          <a:p>
            <a:r>
              <a:rPr lang="en-US" altLang="zh-CN" sz="2000" dirty="0" smtClean="0"/>
              <a:t>3</a:t>
            </a:r>
            <a:r>
              <a:rPr lang="zh-CN" altLang="en-US" sz="2000" dirty="0" smtClean="0"/>
              <a:t>）</a:t>
            </a:r>
            <a:r>
              <a:rPr lang="en-US" sz="2000" dirty="0" err="1" smtClean="0"/>
              <a:t>alternating_single_read</a:t>
            </a:r>
            <a:r>
              <a:rPr lang="en-US" sz="2000" dirty="0" smtClean="0"/>
              <a:t>：</a:t>
            </a:r>
            <a:r>
              <a:rPr lang="zh-CN" altLang="en-US" sz="2000" dirty="0" smtClean="0"/>
              <a:t>在读锁和写锁之间交替</a:t>
            </a:r>
          </a:p>
          <a:p>
            <a:r>
              <a:rPr lang="en-US" altLang="zh-CN" sz="2000" dirty="0" smtClean="0"/>
              <a:t>4</a:t>
            </a:r>
            <a:r>
              <a:rPr lang="zh-CN" altLang="en-US" sz="2000" dirty="0" smtClean="0"/>
              <a:t>）</a:t>
            </a:r>
            <a:r>
              <a:rPr lang="en-US" sz="2000" dirty="0" err="1" smtClean="0"/>
              <a:t>alternating_many_reads</a:t>
            </a:r>
            <a:r>
              <a:rPr lang="en-US" sz="2000" dirty="0" smtClean="0"/>
              <a:t>：</a:t>
            </a:r>
            <a:r>
              <a:rPr lang="zh-CN" altLang="en-US" sz="2000" dirty="0" smtClean="0"/>
              <a:t>在读锁和写锁之间交替，这个策略将在两个写锁之间使得所有的在这个</a:t>
            </a:r>
            <a:r>
              <a:rPr lang="en-US" sz="2000" dirty="0" smtClean="0"/>
              <a:t>queue</a:t>
            </a:r>
            <a:r>
              <a:rPr lang="zh-CN" altLang="en-US" sz="2000" dirty="0" smtClean="0"/>
              <a:t>上挂起的读锁都被允许。</a:t>
            </a:r>
          </a:p>
          <a:p>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模板】平时交流-彩色版（适用于投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marR="0" indent="-342900" algn="l" defTabSz="914400" rtl="0" eaLnBrk="1" fontAlgn="auto" latinLnBrk="0" hangingPunct="1">
          <a:lnSpc>
            <a:spcPct val="100000"/>
          </a:lnSpc>
          <a:spcBef>
            <a:spcPct val="20000"/>
          </a:spcBef>
          <a:spcAft>
            <a:spcPts val="0"/>
          </a:spcAft>
          <a:buClrTx/>
          <a:buSzTx/>
          <a:tabLst/>
          <a:defRPr kumimoji="0" sz="3600" b="0"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【PPT模板】平时交流-彩色版（适用于投影）</Template>
  <TotalTime>3228</TotalTime>
  <Words>1727</Words>
  <Application>Microsoft Office PowerPoint</Application>
  <PresentationFormat>全屏显示(4:3)</PresentationFormat>
  <Paragraphs>201</Paragraphs>
  <Slides>26</Slides>
  <Notes>8</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29" baseType="lpstr">
      <vt:lpstr>【PPT模板】平时交流-彩色版（适用于投影）</vt:lpstr>
      <vt:lpstr>1_Office 主题</vt:lpstr>
      <vt:lpstr>包装程序外壳对象</vt:lpstr>
      <vt:lpstr>dr学习 </vt:lpstr>
      <vt:lpstr>Outline </vt:lpstr>
      <vt:lpstr>Boost多线程</vt:lpstr>
      <vt:lpstr>Boost多线程</vt:lpstr>
      <vt:lpstr>Join例子</vt:lpstr>
      <vt:lpstr>Boost多线程</vt:lpstr>
      <vt:lpstr>线程组例子</vt:lpstr>
      <vt:lpstr>Boost同步</vt:lpstr>
      <vt:lpstr>Boost读写锁</vt:lpstr>
      <vt:lpstr>Boost条件变量</vt:lpstr>
      <vt:lpstr>条件变量例子</vt:lpstr>
      <vt:lpstr>一道Google面试题-条件变量</vt:lpstr>
      <vt:lpstr>函数式编程初探之bind</vt:lpstr>
      <vt:lpstr>Bind例子</vt:lpstr>
      <vt:lpstr>进程间通信</vt:lpstr>
      <vt:lpstr>进程间通信方式</vt:lpstr>
      <vt:lpstr>管道(pipe)</vt:lpstr>
      <vt:lpstr>信号</vt:lpstr>
      <vt:lpstr>信号例子</vt:lpstr>
      <vt:lpstr>awk</vt:lpstr>
      <vt:lpstr>libxml2 </vt:lpstr>
      <vt:lpstr>libxml2</vt:lpstr>
      <vt:lpstr>用libxml2解析xml文件</vt:lpstr>
      <vt:lpstr>sscanf和sprintf </vt:lpstr>
      <vt:lpstr>ICMP</vt:lpstr>
      <vt:lpstr>幻灯片 26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c02132</cp:lastModifiedBy>
  <cp:revision>276</cp:revision>
  <dcterms:created xsi:type="dcterms:W3CDTF">2015-05-20T09:59:53Z</dcterms:created>
  <dcterms:modified xsi:type="dcterms:W3CDTF">2015-06-15T06:46:29Z</dcterms:modified>
</cp:coreProperties>
</file>