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2"/>
  </p:notesMasterIdLst>
  <p:sldIdLst>
    <p:sldId id="273" r:id="rId3"/>
    <p:sldId id="315" r:id="rId4"/>
    <p:sldId id="316" r:id="rId5"/>
    <p:sldId id="317" r:id="rId6"/>
    <p:sldId id="318" r:id="rId7"/>
    <p:sldId id="323" r:id="rId8"/>
    <p:sldId id="321" r:id="rId9"/>
    <p:sldId id="322" r:id="rId10"/>
    <p:sldId id="324" r:id="rId11"/>
    <p:sldId id="325" r:id="rId12"/>
    <p:sldId id="326" r:id="rId13"/>
    <p:sldId id="327" r:id="rId14"/>
    <p:sldId id="329" r:id="rId15"/>
    <p:sldId id="331" r:id="rId16"/>
    <p:sldId id="332" r:id="rId17"/>
    <p:sldId id="330" r:id="rId18"/>
    <p:sldId id="328" r:id="rId19"/>
    <p:sldId id="297" r:id="rId20"/>
    <p:sldId id="27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E6E6E"/>
    <a:srgbClr val="C00000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33" autoAdjust="0"/>
    <p:restoredTop sz="94486" autoAdjust="0"/>
  </p:normalViewPr>
  <p:slideViewPr>
    <p:cSldViewPr showGuides="1">
      <p:cViewPr varScale="1">
        <p:scale>
          <a:sx n="84" d="100"/>
          <a:sy n="84" d="100"/>
        </p:scale>
        <p:origin x="-13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1400" dirty="0" smtClean="0"/>
              <a:t>BlockNumber</a:t>
            </a:r>
            <a:r>
              <a:rPr lang="zh-CN" altLang="en-US" sz="1400" dirty="0" smtClean="0"/>
              <a:t>：索引条目的数目。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400" dirty="0" err="1" smtClean="0"/>
              <a:t>secondaryIndexOffset</a:t>
            </a:r>
            <a:r>
              <a:rPr lang="zh-CN" altLang="en-US" sz="1400" dirty="0" smtClean="0"/>
              <a:t>：每一个</a:t>
            </a:r>
            <a:r>
              <a:rPr lang="en-US" altLang="zh-CN" sz="1400" dirty="0" err="1" smtClean="0"/>
              <a:t>secondaryIndexOffset</a:t>
            </a:r>
            <a:r>
              <a:rPr lang="zh-CN" altLang="en-US" sz="1400" dirty="0" smtClean="0"/>
              <a:t>都是表示</a:t>
            </a:r>
            <a:r>
              <a:rPr lang="en-US" altLang="zh-CN" sz="1400" dirty="0" smtClean="0"/>
              <a:t>index entry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leaf</a:t>
            </a:r>
            <a:r>
              <a:rPr lang="zh-CN" altLang="en-US" sz="1400" dirty="0" smtClean="0"/>
              <a:t>索引</a:t>
            </a:r>
            <a:r>
              <a:rPr lang="en-US" altLang="zh-CN" sz="1400" dirty="0" smtClean="0"/>
              <a:t>block</a:t>
            </a:r>
            <a:r>
              <a:rPr lang="zh-CN" altLang="en-US" sz="1400" dirty="0" smtClean="0"/>
              <a:t>中的相对偏移值（相对于第一个</a:t>
            </a:r>
            <a:r>
              <a:rPr lang="en-US" altLang="zh-CN" sz="1400" dirty="0" smtClean="0"/>
              <a:t>index entry</a:t>
            </a:r>
            <a:r>
              <a:rPr lang="zh-CN" altLang="en-US" sz="1400" dirty="0" smtClean="0"/>
              <a:t>），它是作为</a:t>
            </a:r>
            <a:r>
              <a:rPr lang="en-US" altLang="zh-CN" sz="1400" dirty="0" smtClean="0"/>
              <a:t>index entry</a:t>
            </a:r>
            <a:r>
              <a:rPr lang="zh-CN" altLang="en-US" sz="1400" dirty="0" smtClean="0"/>
              <a:t>的二级索引，用于实现快速搜索（二分法查找）。如下图所示，第一个</a:t>
            </a:r>
            <a:r>
              <a:rPr lang="en-US" altLang="zh-CN" sz="1400" dirty="0" err="1" smtClean="0"/>
              <a:t>secondaryIndexOffset</a:t>
            </a:r>
            <a:r>
              <a:rPr lang="zh-CN" altLang="en-US" sz="1400" dirty="0" smtClean="0"/>
              <a:t>的偏移值为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，往后都是</a:t>
            </a:r>
            <a:r>
              <a:rPr lang="en-US" altLang="zh-CN" sz="1400" dirty="0" smtClean="0"/>
              <a:t>index entry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disk</a:t>
            </a:r>
            <a:r>
              <a:rPr lang="zh-CN" altLang="en-US" sz="1400" dirty="0" smtClean="0"/>
              <a:t>中的长度相加。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400" dirty="0" err="1" smtClean="0"/>
              <a:t>curTotalNonRootEntrySize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leaf</a:t>
            </a:r>
            <a:r>
              <a:rPr lang="zh-CN" altLang="en-US" sz="1400" dirty="0" smtClean="0"/>
              <a:t>索引块中所有</a:t>
            </a:r>
            <a:r>
              <a:rPr lang="en-US" altLang="zh-CN" sz="1400" dirty="0" smtClean="0"/>
              <a:t>index entry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disk</a:t>
            </a:r>
            <a:r>
              <a:rPr lang="zh-CN" altLang="en-US" sz="1400" dirty="0" smtClean="0"/>
              <a:t>中总的大小。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400" dirty="0" smtClean="0"/>
              <a:t>Index Entries</a:t>
            </a:r>
            <a:r>
              <a:rPr lang="zh-CN" altLang="en-US" sz="1400" dirty="0" smtClean="0"/>
              <a:t>：每一个条目都包含三个部分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400" dirty="0" smtClean="0"/>
              <a:t>Offset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entry</a:t>
            </a:r>
            <a:r>
              <a:rPr lang="zh-CN" altLang="en-US" sz="1400" dirty="0" smtClean="0"/>
              <a:t>引用的</a:t>
            </a:r>
            <a:r>
              <a:rPr lang="en-US" altLang="zh-CN" sz="1400" dirty="0" smtClean="0"/>
              <a:t>block</a:t>
            </a:r>
            <a:r>
              <a:rPr lang="zh-CN" altLang="en-US" sz="1400" dirty="0" smtClean="0"/>
              <a:t>在文件中的偏移地址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400" dirty="0" smtClean="0"/>
              <a:t>On-disk size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block</a:t>
            </a:r>
            <a:r>
              <a:rPr lang="zh-CN" altLang="en-US" sz="1400" dirty="0" smtClean="0"/>
              <a:t>在硬盘中的大小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400" dirty="0" smtClean="0"/>
              <a:t>Key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block</a:t>
            </a:r>
            <a:r>
              <a:rPr lang="zh-CN" altLang="en-US" sz="1400" dirty="0" smtClean="0"/>
              <a:t>中的</a:t>
            </a:r>
            <a:r>
              <a:rPr lang="en-US" altLang="zh-CN" sz="1400" dirty="0" smtClean="0"/>
              <a:t>first row key. key</a:t>
            </a:r>
            <a:r>
              <a:rPr lang="zh-CN" altLang="en-US" sz="1400" dirty="0" smtClean="0"/>
              <a:t>不需要像在</a:t>
            </a:r>
            <a:r>
              <a:rPr lang="en-US" altLang="zh-CN" sz="1400" dirty="0" smtClean="0"/>
              <a:t>root</a:t>
            </a:r>
            <a:r>
              <a:rPr lang="zh-CN" altLang="en-US" sz="1400" dirty="0" smtClean="0"/>
              <a:t>索引中按照</a:t>
            </a:r>
            <a:r>
              <a:rPr lang="en-US" altLang="zh-CN" sz="1400" dirty="0" smtClean="0"/>
              <a:t>key length</a:t>
            </a:r>
            <a:r>
              <a:rPr lang="zh-CN" altLang="en-US" sz="1400" dirty="0" smtClean="0"/>
              <a:t>和</a:t>
            </a:r>
            <a:r>
              <a:rPr lang="en-US" altLang="zh-CN" sz="1400" dirty="0" err="1" smtClean="0"/>
              <a:t>keyvalue</a:t>
            </a:r>
            <a:r>
              <a:rPr lang="zh-CN" altLang="en-US" sz="1400" dirty="0" smtClean="0"/>
              <a:t>进行保存，因为有</a:t>
            </a:r>
            <a:r>
              <a:rPr lang="en-US" altLang="zh-CN" sz="1400" dirty="0" err="1" smtClean="0"/>
              <a:t>secondaryIndexOffset</a:t>
            </a:r>
            <a:r>
              <a:rPr lang="zh-CN" altLang="en-US" sz="1400" dirty="0" smtClean="0"/>
              <a:t>的存在，已经不需要通过</a:t>
            </a:r>
            <a:r>
              <a:rPr lang="en-US" altLang="zh-CN" sz="1400" dirty="0" smtClean="0"/>
              <a:t>key length</a:t>
            </a:r>
            <a:r>
              <a:rPr lang="zh-CN" altLang="en-US" sz="1400" dirty="0" smtClean="0"/>
              <a:t>来识别各个</a:t>
            </a:r>
            <a:r>
              <a:rPr lang="en-US" altLang="zh-CN" sz="1400" dirty="0" smtClean="0"/>
              <a:t>index entry</a:t>
            </a:r>
            <a:r>
              <a:rPr lang="zh-CN" altLang="en-US" sz="1400" dirty="0" smtClean="0"/>
              <a:t>的边界。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 meta 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在磁盘中的格式如上图所示。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：表示版本；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totalByteSize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的位组的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HashCount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在位组中用几个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位来进行定位。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HashType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函数的类型。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totalKeyCount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当前已经包含的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totalKeyMaxs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当前最多包含的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numChunks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中包含的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 filter 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comparatorName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：表示比较器的名字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539552" y="4032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" hasCustomPrompt="1"/>
          </p:nvPr>
        </p:nvSpPr>
        <p:spPr>
          <a:xfrm>
            <a:off x="539552" y="1916833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0" hasCustomPrompt="1"/>
          </p:nvPr>
        </p:nvSpPr>
        <p:spPr>
          <a:xfrm>
            <a:off x="539552" y="3104965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1" hasCustomPrompt="1"/>
          </p:nvPr>
        </p:nvSpPr>
        <p:spPr>
          <a:xfrm>
            <a:off x="539552" y="4293097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41" name="内容占位符 2"/>
          <p:cNvSpPr>
            <a:spLocks noGrp="1"/>
          </p:cNvSpPr>
          <p:nvPr>
            <p:ph idx="12" hasCustomPrompt="1"/>
          </p:nvPr>
        </p:nvSpPr>
        <p:spPr>
          <a:xfrm>
            <a:off x="539552" y="1484784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3" hasCustomPrompt="1"/>
          </p:nvPr>
        </p:nvSpPr>
        <p:spPr>
          <a:xfrm>
            <a:off x="539552" y="2708920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3" name="内容占位符 2"/>
          <p:cNvSpPr>
            <a:spLocks noGrp="1"/>
          </p:cNvSpPr>
          <p:nvPr>
            <p:ph idx="14" hasCustomPrompt="1"/>
          </p:nvPr>
        </p:nvSpPr>
        <p:spPr>
          <a:xfrm>
            <a:off x="539552" y="3861048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grpSp>
        <p:nvGrpSpPr>
          <p:cNvPr id="2" name="16 Grupo"/>
          <p:cNvGrpSpPr>
            <a:grpSpLocks/>
          </p:cNvGrpSpPr>
          <p:nvPr userDrawn="1"/>
        </p:nvGrpSpPr>
        <p:grpSpPr bwMode="auto">
          <a:xfrm>
            <a:off x="3701258" y="4441038"/>
            <a:ext cx="1811339" cy="490539"/>
            <a:chOff x="3871700" y="3423452"/>
            <a:chExt cx="1812075" cy="491737"/>
          </a:xfrm>
        </p:grpSpPr>
        <p:pic>
          <p:nvPicPr>
            <p:cNvPr id="21" name="11 Imagen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2 Subtítulo">
              <a:hlinkClick r:id="rId3" action="ppaction://hlinksldjump"/>
            </p:cNvPr>
            <p:cNvSpPr txBox="1">
              <a:spLocks/>
            </p:cNvSpPr>
            <p:nvPr/>
          </p:nvSpPr>
          <p:spPr bwMode="auto">
            <a:xfrm>
              <a:off x="4171859" y="3428555"/>
              <a:ext cx="1511916" cy="486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精彩由此开始</a:t>
              </a:r>
              <a:endParaRPr lang="es-E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 descr="uniview3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1997968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4" name="内容占位符 31"/>
          <p:cNvSpPr>
            <a:spLocks noGrp="1"/>
          </p:cNvSpPr>
          <p:nvPr>
            <p:ph sz="quarter" idx="10" hasCustomPrompt="1"/>
          </p:nvPr>
        </p:nvSpPr>
        <p:spPr>
          <a:xfrm>
            <a:off x="3600000" y="3241005"/>
            <a:ext cx="4753074" cy="10520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/>
          </a:p>
        </p:txBody>
      </p:sp>
      <p:sp>
        <p:nvSpPr>
          <p:cNvPr id="37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636913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851920" y="1988841"/>
            <a:ext cx="5292079" cy="266429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23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812" y="188640"/>
            <a:ext cx="170142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37781" r="41207" b="4630"/>
          <a:stretch>
            <a:fillRect/>
          </a:stretch>
        </p:blipFill>
        <p:spPr bwMode="auto">
          <a:xfrm>
            <a:off x="0" y="1988840"/>
            <a:ext cx="38519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26"/>
          <p:cNvSpPr>
            <a:spLocks noGrp="1"/>
          </p:cNvSpPr>
          <p:nvPr>
            <p:ph type="title" hasCustomPrompt="1"/>
          </p:nvPr>
        </p:nvSpPr>
        <p:spPr>
          <a:xfrm>
            <a:off x="4212000" y="2786400"/>
            <a:ext cx="453646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4212000" y="342900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8" descr="品质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0" descr="积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21" descr="主动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46" y="3465564"/>
            <a:ext cx="157163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22" descr="分享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54" y="3465564"/>
            <a:ext cx="151424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3" descr="创新 为你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61" y="3465564"/>
            <a:ext cx="150019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4" descr="合作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3839" y="3465564"/>
            <a:ext cx="1500161" cy="10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2069975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6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70892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3888432"/>
          </a:xfrm>
          <a:prstGeom prst="rect">
            <a:avLst/>
          </a:prstGeom>
        </p:spPr>
        <p:txBody>
          <a:bodyPr numCol="2" spcCol="72000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单击此处编辑正文</a:t>
            </a:r>
            <a:endParaRPr lang="zh-CN" altLang="en-US" dirty="0"/>
          </a:p>
        </p:txBody>
      </p:sp>
      <p:cxnSp>
        <p:nvCxnSpPr>
          <p:cNvPr id="25" name="9 Conector recto"/>
          <p:cNvCxnSpPr/>
          <p:nvPr userDrawn="1"/>
        </p:nvCxnSpPr>
        <p:spPr bwMode="auto">
          <a:xfrm>
            <a:off x="4572000" y="1196752"/>
            <a:ext cx="0" cy="4104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1 Título"/>
          <p:cNvSpPr txBox="1">
            <a:spLocks/>
          </p:cNvSpPr>
          <p:nvPr userDrawn="1"/>
        </p:nvSpPr>
        <p:spPr bwMode="auto">
          <a:xfrm>
            <a:off x="4913313" y="4150022"/>
            <a:ext cx="2663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了解更多信息，请访问</a:t>
            </a:r>
            <a:r>
              <a:rPr lang="es-HN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s-HN" altLang="zh-CN" sz="1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1 Título"/>
          <p:cNvSpPr txBox="1">
            <a:spLocks/>
          </p:cNvSpPr>
          <p:nvPr userDrawn="1"/>
        </p:nvSpPr>
        <p:spPr bwMode="auto">
          <a:xfrm>
            <a:off x="4913313" y="4394497"/>
            <a:ext cx="33242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www.</a:t>
            </a:r>
            <a:r>
              <a:rPr lang="en-US" altLang="zh-CN" sz="1900" b="1" dirty="0" err="1">
                <a:solidFill>
                  <a:srgbClr val="C00000"/>
                </a:solidFill>
                <a:latin typeface="Rockwell" pitchFamily="18" charset="0"/>
              </a:rPr>
              <a:t>cn-uniview</a:t>
            </a:r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.com</a:t>
            </a:r>
            <a:endParaRPr lang="es-HN" altLang="zh-CN" sz="19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3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9 Conector recto"/>
          <p:cNvCxnSpPr/>
          <p:nvPr userDrawn="1"/>
        </p:nvCxnSpPr>
        <p:spPr bwMode="auto">
          <a:xfrm>
            <a:off x="313184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 userDrawn="1"/>
        </p:nvCxnSpPr>
        <p:spPr bwMode="auto">
          <a:xfrm>
            <a:off x="608076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5940152" y="1772816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内容占位符 2"/>
          <p:cNvSpPr>
            <a:spLocks noGrp="1"/>
          </p:cNvSpPr>
          <p:nvPr>
            <p:ph idx="10" hasCustomPrompt="1"/>
          </p:nvPr>
        </p:nvSpPr>
        <p:spPr>
          <a:xfrm>
            <a:off x="5940152" y="1484784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1" hasCustomPrompt="1"/>
          </p:nvPr>
        </p:nvSpPr>
        <p:spPr>
          <a:xfrm>
            <a:off x="5940152" y="288262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2" hasCustomPrompt="1"/>
          </p:nvPr>
        </p:nvSpPr>
        <p:spPr>
          <a:xfrm>
            <a:off x="5940152" y="259459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3" hasCustomPrompt="1"/>
          </p:nvPr>
        </p:nvSpPr>
        <p:spPr>
          <a:xfrm>
            <a:off x="5940152" y="3989040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内容占位符 2"/>
          <p:cNvSpPr>
            <a:spLocks noGrp="1"/>
          </p:cNvSpPr>
          <p:nvPr>
            <p:ph idx="14" hasCustomPrompt="1"/>
          </p:nvPr>
        </p:nvSpPr>
        <p:spPr>
          <a:xfrm>
            <a:off x="5940152" y="3701008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5" hasCustomPrompt="1"/>
          </p:nvPr>
        </p:nvSpPr>
        <p:spPr>
          <a:xfrm>
            <a:off x="5940152" y="508518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内容占位符 2"/>
          <p:cNvSpPr>
            <a:spLocks noGrp="1"/>
          </p:cNvSpPr>
          <p:nvPr>
            <p:ph idx="16" hasCustomPrompt="1"/>
          </p:nvPr>
        </p:nvSpPr>
        <p:spPr>
          <a:xfrm>
            <a:off x="5940152" y="479715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4293096"/>
            <a:ext cx="8280920" cy="172819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4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3" y="2492375"/>
            <a:ext cx="36861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9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HFile</a:t>
            </a:r>
            <a:r>
              <a:rPr lang="zh-CN" altLang="en-US" dirty="0" smtClean="0"/>
              <a:t>结构介绍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5906300"/>
            <a:ext cx="2664296" cy="28803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 smtClean="0">
              <a:solidFill>
                <a:srgbClr val="6E6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950" y="2928934"/>
            <a:ext cx="1428760" cy="3571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Root Index-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bloom</a:t>
            </a:r>
            <a:r>
              <a:rPr lang="zh-CN" altLang="en-US" dirty="0" smtClean="0"/>
              <a:t>的索引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00108"/>
            <a:ext cx="4071966" cy="207170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42910" y="3357562"/>
            <a:ext cx="7786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Offset (long)</a:t>
            </a:r>
          </a:p>
          <a:p>
            <a:pPr lvl="1"/>
            <a:r>
              <a:rPr lang="zh-CN" altLang="en-US" dirty="0" smtClean="0"/>
              <a:t>表示索引对应的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Hfile</a:t>
            </a:r>
            <a:r>
              <a:rPr lang="zh-CN" altLang="en-US" dirty="0" smtClean="0"/>
              <a:t>文件中的偏移值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On-disk size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表示索引对应的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Hfile</a:t>
            </a:r>
            <a:r>
              <a:rPr lang="zh-CN" altLang="en-US" dirty="0" smtClean="0"/>
              <a:t>文件）中的长度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Key</a:t>
            </a:r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是在内存中存储的</a:t>
            </a:r>
            <a:r>
              <a:rPr lang="en-US" altLang="zh-CN" dirty="0" smtClean="0"/>
              <a:t>byte array</a:t>
            </a:r>
            <a:r>
              <a:rPr lang="zh-CN" altLang="en-US" dirty="0" smtClean="0"/>
              <a:t>，分成两部分，其中一部分是</a:t>
            </a:r>
            <a:r>
              <a:rPr lang="en-US" altLang="zh-CN" dirty="0" smtClean="0"/>
              <a:t>key</a:t>
            </a:r>
            <a:r>
              <a:rPr lang="zh-CN" altLang="en-US" dirty="0" smtClean="0"/>
              <a:t>长度，另一部分是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数据，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值应该是</a:t>
            </a:r>
            <a:r>
              <a:rPr lang="en-US" altLang="zh-CN" dirty="0" smtClean="0"/>
              <a:t>index entry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data block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first row key</a:t>
            </a:r>
            <a:r>
              <a:rPr lang="zh-CN" altLang="en-US" dirty="0" smtClean="0"/>
              <a:t>，不论这个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leaf index chunk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data block</a:t>
            </a:r>
            <a:r>
              <a:rPr lang="zh-CN" altLang="en-US" dirty="0" smtClean="0"/>
              <a:t>或者是</a:t>
            </a:r>
            <a:r>
              <a:rPr lang="en-US" altLang="zh-CN" dirty="0" smtClean="0"/>
              <a:t>meta block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Root Index-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索引的根索引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Picture 4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928670"/>
            <a:ext cx="3857625" cy="2505076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928662" y="3643314"/>
            <a:ext cx="728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multi-level root index</a:t>
            </a:r>
            <a:r>
              <a:rPr lang="zh-CN" altLang="en-US" dirty="0" smtClean="0"/>
              <a:t>，除了上面</a:t>
            </a:r>
            <a:r>
              <a:rPr lang="en-US" altLang="zh-CN" dirty="0" smtClean="0"/>
              <a:t>index entry</a:t>
            </a:r>
            <a:r>
              <a:rPr lang="zh-CN" altLang="en-US" dirty="0" smtClean="0"/>
              <a:t>数组之外还带有额外的数据</a:t>
            </a:r>
            <a:r>
              <a:rPr lang="en-US" altLang="zh-CN" dirty="0" smtClean="0"/>
              <a:t>mid-key</a:t>
            </a:r>
            <a:r>
              <a:rPr lang="zh-CN" altLang="en-US" dirty="0" smtClean="0"/>
              <a:t>的信息，这个</a:t>
            </a:r>
            <a:r>
              <a:rPr lang="en-US" altLang="zh-CN" dirty="0" smtClean="0"/>
              <a:t>mid-key</a:t>
            </a:r>
            <a:r>
              <a:rPr lang="zh-CN" altLang="en-US" dirty="0" smtClean="0"/>
              <a:t>是用于在对</a:t>
            </a:r>
            <a:r>
              <a:rPr lang="en-US" altLang="zh-CN" dirty="0" err="1" smtClean="0"/>
              <a:t>hfile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时，快速定位</a:t>
            </a:r>
            <a:r>
              <a:rPr lang="en-US" altLang="zh-CN" dirty="0" err="1" smtClean="0"/>
              <a:t>HFile</a:t>
            </a:r>
            <a:r>
              <a:rPr lang="zh-CN" altLang="en-US" dirty="0" smtClean="0"/>
              <a:t>的中间位置所使用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4572008"/>
            <a:ext cx="70723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Offset</a:t>
            </a:r>
            <a:r>
              <a:rPr lang="zh-CN" altLang="en-US" dirty="0" smtClean="0"/>
              <a:t>：所在的</a:t>
            </a:r>
            <a:r>
              <a:rPr lang="en-US" altLang="zh-CN" dirty="0" smtClean="0"/>
              <a:t>leaf index chunk</a:t>
            </a:r>
            <a:r>
              <a:rPr lang="zh-CN" altLang="en-US" dirty="0" smtClean="0"/>
              <a:t>的起始偏移量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On-disk size</a:t>
            </a:r>
            <a:r>
              <a:rPr lang="zh-CN" altLang="en-US" dirty="0" smtClean="0"/>
              <a:t>：所在的</a:t>
            </a:r>
            <a:r>
              <a:rPr lang="en-US" altLang="zh-CN" dirty="0" smtClean="0"/>
              <a:t>leaf index chunk</a:t>
            </a:r>
            <a:r>
              <a:rPr lang="zh-CN" altLang="en-US" dirty="0" smtClean="0"/>
              <a:t>的长度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Key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leaf index chunk</a:t>
            </a:r>
            <a:r>
              <a:rPr lang="zh-CN" altLang="en-US" dirty="0" smtClean="0"/>
              <a:t>中的位置。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Root Index-Mid key</a:t>
            </a:r>
            <a:endParaRPr lang="zh-CN" altLang="en-US" dirty="0"/>
          </a:p>
        </p:txBody>
      </p:sp>
      <p:pic>
        <p:nvPicPr>
          <p:cNvPr id="30722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500174"/>
            <a:ext cx="5643602" cy="17859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785918" y="38576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Offset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LeafIndexChunk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offset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On-disk size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LeafIndexChunk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Key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(n – 1)/2 – 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 Root index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sz="2000" dirty="0" smtClean="0"/>
              <a:t> Intermediate index</a:t>
            </a:r>
            <a:r>
              <a:rPr lang="zh-CN" altLang="en-US" sz="2000" dirty="0" smtClean="0"/>
              <a:t>不是必须存在的，只有当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过多，使用两级索引是</a:t>
            </a:r>
            <a:r>
              <a:rPr lang="en-US" altLang="zh-CN" sz="2000" dirty="0" smtClean="0"/>
              <a:t>root index</a:t>
            </a:r>
            <a:r>
              <a:rPr lang="zh-CN" altLang="en-US" sz="2000" dirty="0" smtClean="0"/>
              <a:t>超过了规定的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大小时，才会存在，目的是增加一个中间索引来减少</a:t>
            </a:r>
            <a:r>
              <a:rPr lang="en-US" altLang="zh-CN" sz="2000" dirty="0" smtClean="0"/>
              <a:t>root index</a:t>
            </a:r>
            <a:r>
              <a:rPr lang="zh-CN" altLang="en-US" sz="2000" dirty="0" smtClean="0"/>
              <a:t>的大小，不会在加载</a:t>
            </a:r>
            <a:r>
              <a:rPr lang="en-US" altLang="zh-CN" sz="2000" dirty="0" err="1" smtClean="0"/>
              <a:t>Hfile</a:t>
            </a:r>
            <a:r>
              <a:rPr lang="zh-CN" altLang="en-US" sz="2000" dirty="0" smtClean="0"/>
              <a:t>的时候加载到内存中</a:t>
            </a:r>
            <a:endParaRPr lang="en-US" altLang="zh-CN" sz="2000" dirty="0" smtClean="0"/>
          </a:p>
          <a:p>
            <a:pPr>
              <a:buFont typeface="Wingdings" pitchFamily="2" charset="2"/>
              <a:buChar char="ü"/>
            </a:pPr>
            <a:endParaRPr lang="en-US" altLang="zh-CN" sz="20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2000" dirty="0" smtClean="0"/>
              <a:t> leaf index</a:t>
            </a:r>
            <a:r>
              <a:rPr lang="zh-CN" altLang="en-US" sz="2000" dirty="0" smtClean="0"/>
              <a:t>是必定存在的，其中的</a:t>
            </a:r>
            <a:r>
              <a:rPr lang="en-US" altLang="zh-CN" sz="2000" dirty="0" smtClean="0"/>
              <a:t>index entry</a:t>
            </a:r>
            <a:r>
              <a:rPr lang="zh-CN" altLang="en-US" sz="2000" dirty="0" smtClean="0"/>
              <a:t>是保存指向</a:t>
            </a:r>
            <a:r>
              <a:rPr lang="en-US" altLang="zh-CN" sz="2000" dirty="0" err="1" smtClean="0"/>
              <a:t>datablock</a:t>
            </a:r>
            <a:r>
              <a:rPr lang="zh-CN" altLang="en-US" sz="2000" dirty="0" smtClean="0"/>
              <a:t>的数据，不会在加载</a:t>
            </a:r>
            <a:r>
              <a:rPr lang="en-US" altLang="zh-CN" sz="2000" dirty="0" err="1" smtClean="0"/>
              <a:t>Hfile</a:t>
            </a:r>
            <a:r>
              <a:rPr lang="zh-CN" altLang="en-US" sz="2000" dirty="0" smtClean="0"/>
              <a:t>的时候加载到内存中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 Root index</a:t>
            </a:r>
            <a:endParaRPr lang="zh-CN" altLang="en-US" dirty="0"/>
          </a:p>
        </p:txBody>
      </p:sp>
      <p:pic>
        <p:nvPicPr>
          <p:cNvPr id="5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928670"/>
            <a:ext cx="5143536" cy="286886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571472" y="4000503"/>
            <a:ext cx="8143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000" dirty="0" smtClean="0"/>
              <a:t>BlockNumber</a:t>
            </a:r>
            <a:r>
              <a:rPr lang="zh-CN" altLang="en-US" sz="2000" dirty="0" smtClean="0"/>
              <a:t>：索引条目的数目。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 err="1" smtClean="0"/>
              <a:t>secondaryIndexOffset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index entry</a:t>
            </a:r>
            <a:r>
              <a:rPr lang="zh-CN" altLang="en-US" sz="2000" dirty="0" smtClean="0"/>
              <a:t>在该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中的相对便宜，相对于第一个</a:t>
            </a:r>
            <a:r>
              <a:rPr lang="en-US" altLang="zh-CN" sz="2000" dirty="0" smtClean="0"/>
              <a:t>index entry</a:t>
            </a:r>
            <a:r>
              <a:rPr lang="zh-CN" altLang="en-US" sz="2000" dirty="0" smtClean="0"/>
              <a:t>。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 err="1" smtClean="0"/>
              <a:t>curTotalNonRootEntrySize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leaf</a:t>
            </a:r>
            <a:r>
              <a:rPr lang="zh-CN" altLang="en-US" sz="2000" dirty="0" smtClean="0"/>
              <a:t>索引块中所有</a:t>
            </a:r>
            <a:r>
              <a:rPr lang="en-US" altLang="zh-CN" sz="2000" dirty="0" smtClean="0"/>
              <a:t>index entry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disk</a:t>
            </a:r>
            <a:r>
              <a:rPr lang="zh-CN" altLang="en-US" sz="2000" dirty="0" smtClean="0"/>
              <a:t>中总的大小。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 smtClean="0"/>
              <a:t>Index Entries</a:t>
            </a:r>
            <a:r>
              <a:rPr lang="zh-CN" altLang="en-US" sz="2000" dirty="0" smtClean="0"/>
              <a:t>：具体条目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 Root index-</a:t>
            </a:r>
            <a:r>
              <a:rPr lang="zh-CN" altLang="en-US" dirty="0" smtClean="0"/>
              <a:t>快速定位</a:t>
            </a:r>
            <a:endParaRPr lang="zh-CN" altLang="en-US" dirty="0"/>
          </a:p>
        </p:txBody>
      </p:sp>
      <p:pic>
        <p:nvPicPr>
          <p:cNvPr id="35842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357298"/>
            <a:ext cx="5700752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 Root index- Intermediate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sz="1800" dirty="0" smtClean="0"/>
              <a:t>intermediate index chunk</a:t>
            </a:r>
            <a:r>
              <a:rPr lang="zh-CN" altLang="en-US" sz="1800" dirty="0" smtClean="0"/>
              <a:t>中的每个</a:t>
            </a:r>
            <a:r>
              <a:rPr lang="en-US" altLang="zh-CN" sz="1800" dirty="0" smtClean="0"/>
              <a:t>index Entry</a:t>
            </a:r>
            <a:r>
              <a:rPr lang="zh-CN" altLang="en-US" sz="1800" dirty="0" smtClean="0"/>
              <a:t>都指向一个</a:t>
            </a:r>
            <a:r>
              <a:rPr lang="en-US" altLang="zh-CN" sz="1800" dirty="0" smtClean="0"/>
              <a:t>leaf index chunk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800" dirty="0" smtClean="0"/>
              <a:t>Intermediate index chunk</a:t>
            </a:r>
            <a:r>
              <a:rPr lang="zh-CN" altLang="en-US" sz="1800" dirty="0" smtClean="0"/>
              <a:t>在加载时不会被加载到内存中</a:t>
            </a:r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1800" dirty="0" smtClean="0"/>
              <a:t>Intermediate index chunk</a:t>
            </a: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HFile</a:t>
            </a:r>
            <a:r>
              <a:rPr lang="zh-CN" altLang="en-US" sz="1800" dirty="0" smtClean="0"/>
              <a:t>中存储的位置是紧挨着</a:t>
            </a:r>
            <a:r>
              <a:rPr lang="en-US" altLang="zh-CN" sz="1800" dirty="0" smtClean="0"/>
              <a:t>root index chunk</a:t>
            </a:r>
          </a:p>
          <a:p>
            <a:pPr>
              <a:buFont typeface="Wingdings" pitchFamily="2" charset="2"/>
              <a:buChar char="ü"/>
            </a:pPr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800" dirty="0" smtClean="0"/>
              <a:t>在写入</a:t>
            </a:r>
            <a:r>
              <a:rPr lang="en-US" altLang="zh-CN" sz="1800" dirty="0" smtClean="0"/>
              <a:t>root index chunk</a:t>
            </a:r>
            <a:r>
              <a:rPr lang="zh-CN" altLang="en-US" sz="1800" dirty="0" smtClean="0"/>
              <a:t>时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 smtClean="0"/>
              <a:t> 	</a:t>
            </a:r>
            <a:r>
              <a:rPr lang="zh-CN" altLang="en-US" sz="1600" dirty="0" smtClean="0"/>
              <a:t>检查</a:t>
            </a:r>
            <a:r>
              <a:rPr lang="en-US" altLang="zh-CN" sz="1600" dirty="0" smtClean="0"/>
              <a:t>root index chunk</a:t>
            </a:r>
            <a:r>
              <a:rPr lang="zh-CN" altLang="en-US" sz="1600" dirty="0" smtClean="0"/>
              <a:t>的容量是否超过最大值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如果超过，那么将</a:t>
            </a:r>
            <a:r>
              <a:rPr lang="en-US" altLang="zh-CN" sz="1600" dirty="0" smtClean="0"/>
              <a:t>root index chunk</a:t>
            </a:r>
            <a:r>
              <a:rPr lang="zh-CN" altLang="en-US" sz="1600" dirty="0" smtClean="0"/>
              <a:t>划分成多个</a:t>
            </a:r>
            <a:r>
              <a:rPr lang="en-US" altLang="zh-CN" sz="1600" dirty="0" smtClean="0"/>
              <a:t>intermediate index chunk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然后重新生成一个</a:t>
            </a:r>
            <a:r>
              <a:rPr lang="en-US" altLang="zh-CN" sz="1600" dirty="0" smtClean="0"/>
              <a:t>root index entry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将各个</a:t>
            </a:r>
            <a:r>
              <a:rPr lang="en-US" altLang="zh-CN" sz="1600" dirty="0" smtClean="0"/>
              <a:t>intermediate index chunk</a:t>
            </a:r>
            <a:r>
              <a:rPr lang="zh-CN" altLang="en-US" sz="1600" dirty="0" smtClean="0"/>
              <a:t>写入到</a:t>
            </a:r>
            <a:r>
              <a:rPr lang="en-US" altLang="zh-CN" sz="1600" dirty="0" smtClean="0"/>
              <a:t>disk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写入</a:t>
            </a:r>
            <a:r>
              <a:rPr lang="en-US" altLang="zh-CN" sz="1600" dirty="0" smtClean="0"/>
              <a:t>root index chunk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Bloom filter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1071546"/>
            <a:ext cx="7572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2000" dirty="0" smtClean="0"/>
              <a:t>generate bloom filter</a:t>
            </a:r>
            <a:r>
              <a:rPr lang="zh-CN" altLang="en-US" sz="2000" dirty="0" smtClean="0"/>
              <a:t>，用于快速确定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是否存储在</a:t>
            </a:r>
            <a:r>
              <a:rPr lang="en-US" altLang="zh-CN" sz="2000" dirty="0" err="1" smtClean="0"/>
              <a:t>hbase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marL="342900" indent="-342900"/>
            <a:r>
              <a:rPr lang="en-US" altLang="zh-CN" sz="2000" dirty="0" smtClean="0"/>
              <a:t>delete bloom filter</a:t>
            </a:r>
            <a:r>
              <a:rPr lang="zh-CN" altLang="en-US" sz="2000" dirty="0" smtClean="0"/>
              <a:t>，用于快速确定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是否已经被删除。</a:t>
            </a:r>
            <a:endParaRPr lang="zh-CN" altLang="en-US" sz="2000" dirty="0"/>
          </a:p>
        </p:txBody>
      </p:sp>
      <p:pic>
        <p:nvPicPr>
          <p:cNvPr id="34818" name="Picture 2" descr="clip_image0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928803"/>
            <a:ext cx="3857652" cy="4203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sz="8000" b="1" dirty="0" smtClean="0"/>
              <a:t>Q&amp;A</a:t>
            </a:r>
            <a:endParaRPr lang="zh-CN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49536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Hbase</a:t>
            </a:r>
            <a:r>
              <a:rPr lang="zh-CN" altLang="en-US" dirty="0" smtClean="0">
                <a:solidFill>
                  <a:srgbClr val="FF0000"/>
                </a:solidFill>
              </a:rPr>
              <a:t>架构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2" descr="http://www.spnguru.com/wp-content/uploads/2010/07/hbase-file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928670"/>
            <a:ext cx="8713787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79981" y="857232"/>
            <a:ext cx="3744913" cy="51133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3328988" cy="560388"/>
          </a:xfrm>
        </p:spPr>
        <p:txBody>
          <a:bodyPr/>
          <a:lstStyle/>
          <a:p>
            <a:r>
              <a:rPr lang="fr-CA" altLang="zh-CN" dirty="0" smtClean="0">
                <a:solidFill>
                  <a:srgbClr val="FF0000"/>
                </a:solidFill>
              </a:rPr>
              <a:t>Region flush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967319" y="1001694"/>
            <a:ext cx="3168650" cy="27368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84806" y="1289032"/>
            <a:ext cx="2735263" cy="1008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84806" y="2441557"/>
            <a:ext cx="2735263" cy="1008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832506" y="930257"/>
            <a:ext cx="1295400" cy="28733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Memstore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93094" y="1649394"/>
            <a:ext cx="1079500" cy="2889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kvset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993094" y="2730482"/>
            <a:ext cx="1079500" cy="28733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snapshot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975381" y="6042007"/>
            <a:ext cx="1296988" cy="2889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Region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67319" y="4025882"/>
            <a:ext cx="3241675" cy="17287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80047" y="4286256"/>
            <a:ext cx="2735263" cy="1008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993094" y="4602144"/>
            <a:ext cx="1079500" cy="2873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storefile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14348" y="1357298"/>
            <a:ext cx="2592387" cy="2873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Key:a01  value:t1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14348" y="1643050"/>
            <a:ext cx="2592387" cy="2889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Key:a02  value:t2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14348" y="1928802"/>
            <a:ext cx="2592387" cy="2873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Key:a03  value:t3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14348" y="2214554"/>
            <a:ext cx="2592387" cy="2873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Key:a04  value:t4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14524E-7 L 0.49618 3.1452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3.42276E-7 L 0.49618 -3.42276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74746E-6 L 0.49618 -2.7474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18 3.14524E-7 L 0.49618 0.188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18 -0.04209 L 0.49618 0.188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18 -0.08395 L 0.49618 0.188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2105 L 2.5E-6 0.1889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9362E-6 L 2.5E-6 -0.1572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023 L 0.49618 -0.1149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18 0.18895 L 0.49635 0.440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18 0.18871 L 0.49618 0.440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18 0.17669 L 0.49618 0.4389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Hfile</a:t>
            </a:r>
            <a:r>
              <a:rPr lang="en-US" altLang="zh-CN" dirty="0" smtClean="0">
                <a:solidFill>
                  <a:srgbClr val="FF0000"/>
                </a:solidFill>
              </a:rPr>
              <a:t> V2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857232"/>
            <a:ext cx="7072362" cy="516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Block Format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7290" y="1496785"/>
            <a:ext cx="121444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8 byte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4876" y="1496785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 byte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43306" y="1496785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 byte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71736" y="1496785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 byte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57884" y="1496785"/>
            <a:ext cx="1143008" cy="57150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7290" y="853843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BlockType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5984" y="2354041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Compressed Size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4678" y="925281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Uncompressed Size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7686" y="2282603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Previous block offset of the same type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2928934"/>
            <a:ext cx="8215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BLOCK TYPE: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DATA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LEAF_INDEX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BLOOM_CHUNK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META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INTERMEDIATE_INDEX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ROOT_INDEX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FILE_INFO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BLOOM_META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TRAILER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INDEX_V1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4286248" y="2143116"/>
            <a:ext cx="1643074" cy="150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57686" y="3714752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Keyvalue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00694" y="3714752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Keyvalue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643702" y="3714752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 rot="16200000" flipH="1">
            <a:off x="6572264" y="2500306"/>
            <a:ext cx="164307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KeyValue</a:t>
            </a:r>
            <a:r>
              <a:rPr lang="en-US" altLang="zh-CN" dirty="0" smtClean="0"/>
              <a:t> Format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928802"/>
            <a:ext cx="807068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928670"/>
            <a:ext cx="6072230" cy="525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8000" y="252000"/>
            <a:ext cx="8229600" cy="64953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Trailer Format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r>
              <a:rPr lang="en-US" altLang="zh-CN" dirty="0" err="1" smtClean="0"/>
              <a:t>HFile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 首先读取文件尾的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字节</a:t>
            </a:r>
            <a:r>
              <a:rPr lang="en-US" altLang="zh-CN" sz="1600" dirty="0" smtClean="0"/>
              <a:t>Version</a:t>
            </a:r>
            <a:r>
              <a:rPr lang="zh-CN" altLang="en-US" sz="1600" dirty="0" smtClean="0"/>
              <a:t>信息（</a:t>
            </a:r>
            <a:r>
              <a:rPr lang="en-US" altLang="zh-CN" sz="1600" dirty="0" smtClean="0"/>
              <a:t>Trailer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version</a:t>
            </a:r>
            <a:r>
              <a:rPr lang="zh-CN" altLang="en-US" sz="1600" dirty="0" smtClean="0"/>
              <a:t>字段）。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 根据</a:t>
            </a:r>
            <a:r>
              <a:rPr lang="en-US" altLang="zh-CN" sz="1600" dirty="0" smtClean="0"/>
              <a:t>Version</a:t>
            </a:r>
            <a:r>
              <a:rPr lang="zh-CN" altLang="en-US" sz="1600" dirty="0" smtClean="0"/>
              <a:t>信息得到</a:t>
            </a:r>
            <a:r>
              <a:rPr lang="en-US" altLang="zh-CN" sz="1600" dirty="0" smtClean="0"/>
              <a:t>Trailer</a:t>
            </a:r>
            <a:r>
              <a:rPr lang="zh-CN" altLang="en-US" sz="1600" dirty="0" smtClean="0"/>
              <a:t>的长度（不同版本有不同固定的长度），然后根据</a:t>
            </a:r>
            <a:r>
              <a:rPr lang="en-US" altLang="zh-CN" sz="1600" dirty="0" smtClean="0"/>
              <a:t>Trailer</a:t>
            </a:r>
            <a:r>
              <a:rPr lang="zh-CN" altLang="en-US" sz="1600" dirty="0" smtClean="0"/>
              <a:t>长度，加载</a:t>
            </a:r>
            <a:r>
              <a:rPr lang="en-US" altLang="zh-CN" sz="1600" dirty="0" smtClean="0"/>
              <a:t>Trailer</a:t>
            </a:r>
            <a:endParaRPr lang="zh-CN" altLang="en-US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 加载</a:t>
            </a:r>
            <a:r>
              <a:rPr lang="en-US" altLang="zh-CN" sz="1600" dirty="0" smtClean="0"/>
              <a:t>load-on-open</a:t>
            </a:r>
            <a:r>
              <a:rPr lang="zh-CN" altLang="en-US" sz="1600" dirty="0" smtClean="0"/>
              <a:t>部分到内存中，起始的文件偏移地址是</a:t>
            </a:r>
            <a:r>
              <a:rPr lang="en-US" altLang="zh-CN" sz="1600" dirty="0" smtClean="0"/>
              <a:t>trailer</a:t>
            </a:r>
            <a:r>
              <a:rPr lang="zh-CN" altLang="en-US" sz="1600" dirty="0" smtClean="0"/>
              <a:t>中的</a:t>
            </a:r>
            <a:r>
              <a:rPr lang="en-US" altLang="zh-CN" sz="1600" dirty="0" err="1" smtClean="0"/>
              <a:t>loadOnOpenDataOffset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load-on-open</a:t>
            </a:r>
            <a:r>
              <a:rPr lang="zh-CN" altLang="en-US" sz="1600" dirty="0" smtClean="0"/>
              <a:t>部分长度等于（</a:t>
            </a:r>
            <a:r>
              <a:rPr lang="en-US" altLang="zh-CN" sz="1600" dirty="0" err="1" smtClean="0"/>
              <a:t>loadOnOpenDataOffset</a:t>
            </a:r>
            <a:r>
              <a:rPr lang="en-US" altLang="zh-CN" sz="1600" dirty="0" smtClean="0"/>
              <a:t> - Trailer</a:t>
            </a:r>
            <a:r>
              <a:rPr lang="zh-CN" altLang="en-US" sz="1600" dirty="0" smtClean="0"/>
              <a:t>长度）</a:t>
            </a:r>
          </a:p>
          <a:p>
            <a:endParaRPr lang="zh-CN" altLang="en-US" dirty="0"/>
          </a:p>
        </p:txBody>
      </p:sp>
      <p:pic>
        <p:nvPicPr>
          <p:cNvPr id="28674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429000"/>
            <a:ext cx="2214578" cy="2597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1400" dirty="0" smtClean="0"/>
              <a:t> root index chunk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1400" dirty="0" smtClean="0"/>
              <a:t> non root index chunk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400" dirty="0" smtClean="0"/>
              <a:t>intermediate index chunk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400" dirty="0" smtClean="0"/>
              <a:t>leaf index chunk</a:t>
            </a:r>
            <a:endParaRPr lang="zh-CN" altLang="en-US" sz="1400" dirty="0" smtClean="0"/>
          </a:p>
          <a:p>
            <a:pPr>
              <a:buFont typeface="Wingdings" pitchFamily="2" charset="2"/>
              <a:buChar char="u"/>
            </a:pPr>
            <a:endParaRPr lang="en-US" altLang="zh-CN" sz="1400" dirty="0" smtClean="0"/>
          </a:p>
          <a:p>
            <a:pPr>
              <a:buFont typeface="Wingdings" pitchFamily="2" charset="2"/>
              <a:buChar char="u"/>
            </a:pPr>
            <a:endParaRPr lang="en-US" altLang="zh-CN" sz="1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1400" dirty="0" smtClean="0"/>
              <a:t> single-level</a:t>
            </a:r>
            <a:r>
              <a:rPr lang="zh-CN" altLang="en-US" sz="1400" dirty="0" smtClean="0"/>
              <a:t>（单级索引，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root_index</a:t>
            </a:r>
            <a:r>
              <a:rPr lang="en-US" altLang="zh-CN" sz="1400" dirty="0" smtClean="0"/>
              <a:t>--&gt;</a:t>
            </a:r>
            <a:r>
              <a:rPr lang="en-US" altLang="zh-CN" sz="1400" dirty="0" err="1" smtClean="0"/>
              <a:t>xxx_block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1400" dirty="0" smtClean="0"/>
              <a:t>meta block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400" dirty="0" smtClean="0"/>
              <a:t>bloom block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1400" dirty="0" smtClean="0"/>
              <a:t> multi-level</a:t>
            </a:r>
            <a:r>
              <a:rPr lang="zh-CN" altLang="en-US" sz="1400" dirty="0" smtClean="0"/>
              <a:t>（多级索引，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root_index</a:t>
            </a:r>
            <a:r>
              <a:rPr lang="en-US" altLang="zh-CN" sz="1400" dirty="0" smtClean="0"/>
              <a:t>--&gt;</a:t>
            </a:r>
            <a:r>
              <a:rPr lang="en-US" altLang="zh-CN" sz="1400" dirty="0" err="1" smtClean="0"/>
              <a:t>intermediate_index</a:t>
            </a:r>
            <a:r>
              <a:rPr lang="en-US" altLang="zh-CN" sz="1400" dirty="0" smtClean="0"/>
              <a:t>--&gt;</a:t>
            </a:r>
            <a:r>
              <a:rPr lang="en-US" altLang="zh-CN" sz="1400" dirty="0" err="1" smtClean="0"/>
              <a:t>leaf_index</a:t>
            </a:r>
            <a:r>
              <a:rPr lang="en-US" altLang="zh-CN" sz="1400" dirty="0" smtClean="0"/>
              <a:t>--&gt;</a:t>
            </a:r>
            <a:r>
              <a:rPr lang="en-US" altLang="zh-CN" sz="1400" dirty="0" err="1" smtClean="0"/>
              <a:t>data_block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1400" dirty="0" smtClean="0"/>
              <a:t>data block</a:t>
            </a:r>
          </a:p>
          <a:p>
            <a:pPr>
              <a:buFont typeface="Wingdings" pitchFamily="2" charset="2"/>
              <a:buChar char="u"/>
            </a:pP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【PPT模板】平时交流-彩色版（适用于投影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1138</Words>
  <Application>Microsoft Office PowerPoint</Application>
  <PresentationFormat>全屏显示(4:3)</PresentationFormat>
  <Paragraphs>122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【PPT模板】平时交流-彩色版（适用于投影）</vt:lpstr>
      <vt:lpstr>1_Office 主题</vt:lpstr>
      <vt:lpstr>HFile结构介绍</vt:lpstr>
      <vt:lpstr>Hbase架构</vt:lpstr>
      <vt:lpstr>Region flush</vt:lpstr>
      <vt:lpstr>Hfile V2</vt:lpstr>
      <vt:lpstr>Block Format</vt:lpstr>
      <vt:lpstr>KeyValue Format</vt:lpstr>
      <vt:lpstr>Trailer Format</vt:lpstr>
      <vt:lpstr>读取HFile流程</vt:lpstr>
      <vt:lpstr>关于Index</vt:lpstr>
      <vt:lpstr>Root Index-作为meta和bloom的索引 </vt:lpstr>
      <vt:lpstr>Root Index-作为data索引的根索引 </vt:lpstr>
      <vt:lpstr>Root Index-Mid key</vt:lpstr>
      <vt:lpstr>Non Root index </vt:lpstr>
      <vt:lpstr>Non Root index</vt:lpstr>
      <vt:lpstr>Non Root index-快速定位</vt:lpstr>
      <vt:lpstr>Non Root index- Intermediate index</vt:lpstr>
      <vt:lpstr>Bloom filter </vt:lpstr>
      <vt:lpstr>幻灯片 18</vt:lpstr>
      <vt:lpstr>幻灯片 19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新员工转正答辩</dc:title>
  <dc:creator>y00190</dc:creator>
  <cp:lastModifiedBy>c02132</cp:lastModifiedBy>
  <cp:revision>531</cp:revision>
  <dcterms:created xsi:type="dcterms:W3CDTF">2012-02-16T05:56:05Z</dcterms:created>
  <dcterms:modified xsi:type="dcterms:W3CDTF">2016-09-23T01:22:02Z</dcterms:modified>
</cp:coreProperties>
</file>