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7"/>
  </p:notesMasterIdLst>
  <p:sldIdLst>
    <p:sldId id="273" r:id="rId3"/>
    <p:sldId id="290" r:id="rId4"/>
    <p:sldId id="291" r:id="rId5"/>
    <p:sldId id="292" r:id="rId6"/>
    <p:sldId id="293" r:id="rId7"/>
    <p:sldId id="307" r:id="rId8"/>
    <p:sldId id="294" r:id="rId9"/>
    <p:sldId id="308" r:id="rId10"/>
    <p:sldId id="300" r:id="rId11"/>
    <p:sldId id="301" r:id="rId12"/>
    <p:sldId id="303" r:id="rId13"/>
    <p:sldId id="302" r:id="rId14"/>
    <p:sldId id="304" r:id="rId15"/>
    <p:sldId id="306" r:id="rId16"/>
    <p:sldId id="305" r:id="rId17"/>
    <p:sldId id="295" r:id="rId18"/>
    <p:sldId id="296" r:id="rId19"/>
    <p:sldId id="298" r:id="rId20"/>
    <p:sldId id="297" r:id="rId21"/>
    <p:sldId id="299" r:id="rId22"/>
    <p:sldId id="309" r:id="rId23"/>
    <p:sldId id="311" r:id="rId24"/>
    <p:sldId id="310" r:id="rId25"/>
    <p:sldId id="27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E6E6E"/>
    <a:srgbClr val="C00000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633" autoAdjust="0"/>
    <p:restoredTop sz="77465" autoAdjust="0"/>
  </p:normalViewPr>
  <p:slideViewPr>
    <p:cSldViewPr showGuides="1">
      <p:cViewPr varScale="1">
        <p:scale>
          <a:sx n="89" d="100"/>
          <a:sy n="89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pig</a:t>
            </a:r>
            <a:r>
              <a:rPr lang="zh-CN" altLang="en-US" smtClean="0"/>
              <a:t>可以说是</a:t>
            </a:r>
            <a:r>
              <a:rPr lang="en-US" altLang="zh-CN" smtClean="0"/>
              <a:t>MapReduce</a:t>
            </a:r>
            <a:r>
              <a:rPr lang="zh-CN" altLang="en-US" smtClean="0"/>
              <a:t>的一个</a:t>
            </a:r>
            <a:r>
              <a:rPr lang="en-US" altLang="zh-CN" smtClean="0"/>
              <a:t>shell</a:t>
            </a:r>
          </a:p>
          <a:p>
            <a:r>
              <a:rPr lang="en-US" altLang="zh-CN" smtClean="0"/>
              <a:t>Hive</a:t>
            </a:r>
            <a:r>
              <a:rPr lang="zh-CN" altLang="en-US" smtClean="0"/>
              <a:t>可以使用</a:t>
            </a:r>
            <a:r>
              <a:rPr lang="en-US" altLang="zh-CN" smtClean="0"/>
              <a:t>SQL</a:t>
            </a:r>
            <a:r>
              <a:rPr lang="zh-CN" altLang="en-US" smtClean="0"/>
              <a:t>查询</a:t>
            </a:r>
            <a:r>
              <a:rPr lang="en-US" altLang="zh-CN" smtClean="0"/>
              <a:t>HBase</a:t>
            </a:r>
          </a:p>
          <a:p>
            <a:r>
              <a:rPr lang="en-US" altLang="zh-CN" smtClean="0"/>
              <a:t>Sqoop</a:t>
            </a:r>
            <a:r>
              <a:rPr lang="zh-CN" altLang="en-US" smtClean="0"/>
              <a:t>可以将数据从</a:t>
            </a:r>
            <a:r>
              <a:rPr lang="en-US" altLang="zh-CN" smtClean="0"/>
              <a:t>RDBMS</a:t>
            </a:r>
            <a:r>
              <a:rPr lang="zh-CN" altLang="en-US" smtClean="0"/>
              <a:t>导入到</a:t>
            </a:r>
            <a:r>
              <a:rPr lang="en-US" altLang="zh-CN" smtClean="0"/>
              <a:t>HBase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包含访问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的接口，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维护着一些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来加快对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的访问，比如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的位置信息。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保证任何时候，集群中只有一个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存贮所有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的寻址入口。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实时监控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的状态，将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的上线和下线信息实时通知给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schema,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包括有哪些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table，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有哪些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负责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的负载均衡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发现失效的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并重新分配其上的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GFS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上的垃圾文件回收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更新请求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分配给它的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region，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处理对这些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负责切分在运行过程中变得过大的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可以看到，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访问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上数据的过程并不需要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参与（寻址访问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server，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数据读写访问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regione server），master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仅仅维护者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的元数据信息，负载很低。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client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提交写请求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找到目标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region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检查数据是否与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一致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如果客户端没有指定版本，则获取当前系统时间作为数据版本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将更新写入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WAL log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将更新写入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判断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Memstore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的是否需要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539552" y="4032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" hasCustomPrompt="1"/>
          </p:nvPr>
        </p:nvSpPr>
        <p:spPr>
          <a:xfrm>
            <a:off x="539552" y="1916833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0" hasCustomPrompt="1"/>
          </p:nvPr>
        </p:nvSpPr>
        <p:spPr>
          <a:xfrm>
            <a:off x="539552" y="3104965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1" hasCustomPrompt="1"/>
          </p:nvPr>
        </p:nvSpPr>
        <p:spPr>
          <a:xfrm>
            <a:off x="539552" y="4293097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41" name="内容占位符 2"/>
          <p:cNvSpPr>
            <a:spLocks noGrp="1"/>
          </p:cNvSpPr>
          <p:nvPr>
            <p:ph idx="12" hasCustomPrompt="1"/>
          </p:nvPr>
        </p:nvSpPr>
        <p:spPr>
          <a:xfrm>
            <a:off x="539552" y="1484784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3" hasCustomPrompt="1"/>
          </p:nvPr>
        </p:nvSpPr>
        <p:spPr>
          <a:xfrm>
            <a:off x="539552" y="2708920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3" name="内容占位符 2"/>
          <p:cNvSpPr>
            <a:spLocks noGrp="1"/>
          </p:cNvSpPr>
          <p:nvPr>
            <p:ph idx="14" hasCustomPrompt="1"/>
          </p:nvPr>
        </p:nvSpPr>
        <p:spPr>
          <a:xfrm>
            <a:off x="539552" y="3861048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grpSp>
        <p:nvGrpSpPr>
          <p:cNvPr id="2" name="16 Grupo"/>
          <p:cNvGrpSpPr>
            <a:grpSpLocks/>
          </p:cNvGrpSpPr>
          <p:nvPr userDrawn="1"/>
        </p:nvGrpSpPr>
        <p:grpSpPr bwMode="auto">
          <a:xfrm>
            <a:off x="3701258" y="4441038"/>
            <a:ext cx="1811339" cy="490539"/>
            <a:chOff x="3871700" y="3423452"/>
            <a:chExt cx="1812075" cy="491737"/>
          </a:xfrm>
        </p:grpSpPr>
        <p:pic>
          <p:nvPicPr>
            <p:cNvPr id="21" name="11 Imagen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2 Subtítulo">
              <a:hlinkClick r:id="rId3" action="ppaction://hlinksldjump"/>
            </p:cNvPr>
            <p:cNvSpPr txBox="1">
              <a:spLocks/>
            </p:cNvSpPr>
            <p:nvPr/>
          </p:nvSpPr>
          <p:spPr bwMode="auto">
            <a:xfrm>
              <a:off x="4171859" y="3428555"/>
              <a:ext cx="1511916" cy="486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精彩由此开始</a:t>
              </a:r>
              <a:endParaRPr lang="es-E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 descr="uniview3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1997968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4" name="内容占位符 31"/>
          <p:cNvSpPr>
            <a:spLocks noGrp="1"/>
          </p:cNvSpPr>
          <p:nvPr>
            <p:ph sz="quarter" idx="10" hasCustomPrompt="1"/>
          </p:nvPr>
        </p:nvSpPr>
        <p:spPr>
          <a:xfrm>
            <a:off x="3600000" y="3241005"/>
            <a:ext cx="4753074" cy="10520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/>
          </a:p>
        </p:txBody>
      </p:sp>
      <p:sp>
        <p:nvSpPr>
          <p:cNvPr id="37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636913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851920" y="1988841"/>
            <a:ext cx="5292079" cy="266429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23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812" y="188640"/>
            <a:ext cx="170142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37781" r="41207" b="4630"/>
          <a:stretch>
            <a:fillRect/>
          </a:stretch>
        </p:blipFill>
        <p:spPr bwMode="auto">
          <a:xfrm>
            <a:off x="0" y="1988840"/>
            <a:ext cx="38519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26"/>
          <p:cNvSpPr>
            <a:spLocks noGrp="1"/>
          </p:cNvSpPr>
          <p:nvPr>
            <p:ph type="title" hasCustomPrompt="1"/>
          </p:nvPr>
        </p:nvSpPr>
        <p:spPr>
          <a:xfrm>
            <a:off x="4212000" y="2786400"/>
            <a:ext cx="453646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4212000" y="342900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8" descr="品质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0" descr="积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21" descr="主动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46" y="3465564"/>
            <a:ext cx="157163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22" descr="分享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54" y="3465564"/>
            <a:ext cx="151424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3" descr="创新 为你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61" y="3465564"/>
            <a:ext cx="150019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4" descr="合作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3839" y="3465564"/>
            <a:ext cx="1500161" cy="10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2069975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6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70892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3888432"/>
          </a:xfrm>
          <a:prstGeom prst="rect">
            <a:avLst/>
          </a:prstGeom>
        </p:spPr>
        <p:txBody>
          <a:bodyPr numCol="2" spcCol="72000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单击此处编辑正文</a:t>
            </a:r>
            <a:endParaRPr lang="zh-CN" altLang="en-US" dirty="0"/>
          </a:p>
        </p:txBody>
      </p:sp>
      <p:cxnSp>
        <p:nvCxnSpPr>
          <p:cNvPr id="25" name="9 Conector recto"/>
          <p:cNvCxnSpPr/>
          <p:nvPr userDrawn="1"/>
        </p:nvCxnSpPr>
        <p:spPr bwMode="auto">
          <a:xfrm>
            <a:off x="4572000" y="1196752"/>
            <a:ext cx="0" cy="4104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1 Título"/>
          <p:cNvSpPr txBox="1">
            <a:spLocks/>
          </p:cNvSpPr>
          <p:nvPr userDrawn="1"/>
        </p:nvSpPr>
        <p:spPr bwMode="auto">
          <a:xfrm>
            <a:off x="4913313" y="4150022"/>
            <a:ext cx="2663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了解更多信息，请访问</a:t>
            </a:r>
            <a:r>
              <a:rPr lang="es-HN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s-HN" altLang="zh-CN" sz="1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1 Título"/>
          <p:cNvSpPr txBox="1">
            <a:spLocks/>
          </p:cNvSpPr>
          <p:nvPr userDrawn="1"/>
        </p:nvSpPr>
        <p:spPr bwMode="auto">
          <a:xfrm>
            <a:off x="4913313" y="4394497"/>
            <a:ext cx="33242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www.</a:t>
            </a:r>
            <a:r>
              <a:rPr lang="en-US" altLang="zh-CN" sz="1900" b="1" dirty="0" err="1">
                <a:solidFill>
                  <a:srgbClr val="C00000"/>
                </a:solidFill>
                <a:latin typeface="Rockwell" pitchFamily="18" charset="0"/>
              </a:rPr>
              <a:t>cn-uniview</a:t>
            </a:r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.com</a:t>
            </a:r>
            <a:endParaRPr lang="es-HN" altLang="zh-CN" sz="19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3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9 Conector recto"/>
          <p:cNvCxnSpPr/>
          <p:nvPr userDrawn="1"/>
        </p:nvCxnSpPr>
        <p:spPr bwMode="auto">
          <a:xfrm>
            <a:off x="313184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 userDrawn="1"/>
        </p:nvCxnSpPr>
        <p:spPr bwMode="auto">
          <a:xfrm>
            <a:off x="608076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5940152" y="1772816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内容占位符 2"/>
          <p:cNvSpPr>
            <a:spLocks noGrp="1"/>
          </p:cNvSpPr>
          <p:nvPr>
            <p:ph idx="10" hasCustomPrompt="1"/>
          </p:nvPr>
        </p:nvSpPr>
        <p:spPr>
          <a:xfrm>
            <a:off x="5940152" y="1484784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1" hasCustomPrompt="1"/>
          </p:nvPr>
        </p:nvSpPr>
        <p:spPr>
          <a:xfrm>
            <a:off x="5940152" y="288262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2" hasCustomPrompt="1"/>
          </p:nvPr>
        </p:nvSpPr>
        <p:spPr>
          <a:xfrm>
            <a:off x="5940152" y="259459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3" hasCustomPrompt="1"/>
          </p:nvPr>
        </p:nvSpPr>
        <p:spPr>
          <a:xfrm>
            <a:off x="5940152" y="3989040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内容占位符 2"/>
          <p:cNvSpPr>
            <a:spLocks noGrp="1"/>
          </p:cNvSpPr>
          <p:nvPr>
            <p:ph idx="14" hasCustomPrompt="1"/>
          </p:nvPr>
        </p:nvSpPr>
        <p:spPr>
          <a:xfrm>
            <a:off x="5940152" y="3701008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5" hasCustomPrompt="1"/>
          </p:nvPr>
        </p:nvSpPr>
        <p:spPr>
          <a:xfrm>
            <a:off x="5940152" y="508518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内容占位符 2"/>
          <p:cNvSpPr>
            <a:spLocks noGrp="1"/>
          </p:cNvSpPr>
          <p:nvPr>
            <p:ph idx="16" hasCustomPrompt="1"/>
          </p:nvPr>
        </p:nvSpPr>
        <p:spPr>
          <a:xfrm>
            <a:off x="5940152" y="479715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4293096"/>
            <a:ext cx="8280920" cy="172819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4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3" y="2492375"/>
            <a:ext cx="36861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9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google.com/archive/bigtab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5906300"/>
            <a:ext cx="2664296" cy="28803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2015/10/22</a:t>
            </a:r>
            <a:endParaRPr lang="zh-CN" altLang="en-US" sz="1200" dirty="0" smtClean="0">
              <a:solidFill>
                <a:srgbClr val="6E6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950" y="2928934"/>
            <a:ext cx="1428760" cy="3571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1600" smtClean="0"/>
              <a:t> region</a:t>
            </a:r>
            <a:r>
              <a:rPr lang="zh-CN" altLang="en-US" sz="1600" smtClean="0"/>
              <a:t>按大小分割的，每个表一开始只有一个</a:t>
            </a:r>
            <a:r>
              <a:rPr lang="en-US" altLang="zh-CN" sz="1600" smtClean="0"/>
              <a:t>region</a:t>
            </a:r>
            <a:r>
              <a:rPr lang="zh-CN" altLang="en-US" sz="1600" smtClean="0"/>
              <a:t>，随着数据不断插入表，</a:t>
            </a:r>
            <a:r>
              <a:rPr lang="en-US" altLang="zh-CN" sz="1600" smtClean="0"/>
              <a:t>region</a:t>
            </a:r>
            <a:r>
              <a:rPr lang="zh-CN" altLang="en-US" sz="1600" smtClean="0"/>
              <a:t>不断增大，当增大到一个阀值的时候，</a:t>
            </a:r>
            <a:r>
              <a:rPr lang="en-US" altLang="zh-CN" sz="1600" smtClean="0"/>
              <a:t>region</a:t>
            </a:r>
            <a:r>
              <a:rPr lang="zh-CN" altLang="en-US" sz="1600" smtClean="0"/>
              <a:t>就会等分会两个新的</a:t>
            </a:r>
            <a:r>
              <a:rPr lang="en-US" altLang="zh-CN" sz="1600" smtClean="0"/>
              <a:t>region</a:t>
            </a:r>
            <a:r>
              <a:rPr lang="zh-CN" altLang="en-US" sz="1600" smtClean="0"/>
              <a:t>。当</a:t>
            </a:r>
            <a:r>
              <a:rPr lang="en-US" altLang="zh-CN" sz="1600" smtClean="0"/>
              <a:t>table</a:t>
            </a:r>
            <a:r>
              <a:rPr lang="zh-CN" altLang="en-US" sz="1600" smtClean="0"/>
              <a:t>中的行不断增多，就会有越来越多的</a:t>
            </a:r>
            <a:r>
              <a:rPr lang="en-US" altLang="zh-CN" sz="1600" smtClean="0"/>
              <a:t>region</a:t>
            </a:r>
          </a:p>
          <a:p>
            <a:endParaRPr lang="zh-CN" altLang="en-US" sz="1600"/>
          </a:p>
        </p:txBody>
      </p:sp>
      <p:pic>
        <p:nvPicPr>
          <p:cNvPr id="33794" name="Picture 2" descr="http://www.tbdata.org/wp-content/uploads/2011/01/Image_2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571744"/>
            <a:ext cx="5219700" cy="3286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1400" smtClean="0"/>
              <a:t> Region</a:t>
            </a:r>
            <a:r>
              <a:rPr lang="zh-CN" altLang="en-US" sz="1400" smtClean="0"/>
              <a:t>虽然是分布式存储的最小单元，但并不是存储的最小单元</a:t>
            </a:r>
          </a:p>
          <a:p>
            <a:pPr>
              <a:buFont typeface="Wingdings" pitchFamily="2" charset="2"/>
              <a:buChar char="u"/>
            </a:pPr>
            <a:r>
              <a:rPr lang="en-US" sz="1400" smtClean="0"/>
              <a:t> Region</a:t>
            </a:r>
            <a:r>
              <a:rPr lang="zh-CN" altLang="en-US" sz="1400" smtClean="0"/>
              <a:t>由一个或者多个</a:t>
            </a:r>
            <a:r>
              <a:rPr lang="en-US" sz="1400" smtClean="0"/>
              <a:t>Store</a:t>
            </a:r>
            <a:r>
              <a:rPr lang="zh-CN" altLang="en-US" sz="1400" smtClean="0"/>
              <a:t>组成，每个</a:t>
            </a:r>
            <a:r>
              <a:rPr lang="en-US" sz="1400" smtClean="0"/>
              <a:t>store</a:t>
            </a:r>
            <a:r>
              <a:rPr lang="zh-CN" altLang="en-US" sz="1400" smtClean="0"/>
              <a:t>保存一个</a:t>
            </a:r>
            <a:r>
              <a:rPr lang="en-US" sz="1400" smtClean="0"/>
              <a:t>columns family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1400" smtClean="0"/>
              <a:t> 每个</a:t>
            </a:r>
            <a:r>
              <a:rPr lang="en-US" sz="1400" smtClean="0"/>
              <a:t>Strore</a:t>
            </a:r>
            <a:r>
              <a:rPr lang="zh-CN" altLang="en-US" sz="1400" smtClean="0"/>
              <a:t>又由一个</a:t>
            </a:r>
            <a:r>
              <a:rPr lang="en-US" sz="1400" smtClean="0"/>
              <a:t>memStore</a:t>
            </a:r>
            <a:r>
              <a:rPr lang="zh-CN" altLang="en-US" sz="1400" smtClean="0"/>
              <a:t>和</a:t>
            </a:r>
            <a:r>
              <a:rPr lang="en-US" altLang="zh-CN" sz="1400" smtClean="0"/>
              <a:t>0</a:t>
            </a:r>
            <a:r>
              <a:rPr lang="zh-CN" altLang="en-US" sz="1400" smtClean="0"/>
              <a:t>至多个</a:t>
            </a:r>
            <a:r>
              <a:rPr lang="en-US" sz="1400" smtClean="0"/>
              <a:t>StoreFile</a:t>
            </a:r>
            <a:r>
              <a:rPr lang="zh-CN" altLang="en-US" sz="1400" smtClean="0"/>
              <a:t>组成</a:t>
            </a:r>
          </a:p>
          <a:p>
            <a:pPr>
              <a:buFont typeface="Wingdings" pitchFamily="2" charset="2"/>
              <a:buChar char="u"/>
            </a:pPr>
            <a:r>
              <a:rPr lang="en-US" sz="1400" smtClean="0"/>
              <a:t> StoreFile</a:t>
            </a:r>
            <a:r>
              <a:rPr lang="zh-CN" altLang="en-US" sz="1400" smtClean="0"/>
              <a:t>以</a:t>
            </a:r>
            <a:r>
              <a:rPr lang="en-US" sz="1400" smtClean="0"/>
              <a:t>HFile</a:t>
            </a:r>
            <a:r>
              <a:rPr lang="zh-CN" altLang="en-US" sz="1400" smtClean="0"/>
              <a:t>格式保存在</a:t>
            </a:r>
            <a:r>
              <a:rPr lang="en-US" sz="1400" smtClean="0"/>
              <a:t>HDFS</a:t>
            </a:r>
            <a:r>
              <a:rPr lang="zh-CN" altLang="en-US" sz="1400" smtClean="0"/>
              <a:t>上</a:t>
            </a:r>
          </a:p>
          <a:p>
            <a:endParaRPr lang="zh-CN" altLang="en-US"/>
          </a:p>
        </p:txBody>
      </p:sp>
      <p:pic>
        <p:nvPicPr>
          <p:cNvPr id="35842" name="Picture 2" descr="http://www.tbdata.org/wp-content/uploads/2011/01/Image_4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714620"/>
            <a:ext cx="5715040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1600" smtClean="0"/>
              <a:t> region</a:t>
            </a:r>
            <a:r>
              <a:rPr lang="zh-CN" altLang="en-US" sz="1600" smtClean="0"/>
              <a:t>是</a:t>
            </a:r>
            <a:r>
              <a:rPr lang="en-US" sz="1600" smtClean="0"/>
              <a:t>Hbase</a:t>
            </a:r>
            <a:r>
              <a:rPr lang="zh-CN" altLang="en-US" sz="1600" smtClean="0"/>
              <a:t>中分布式存储和负载均衡的最小单元。最小单元就表示不同的</a:t>
            </a:r>
            <a:r>
              <a:rPr lang="en-US" sz="1600" smtClean="0"/>
              <a:t>region</a:t>
            </a:r>
            <a:r>
              <a:rPr lang="zh-CN" altLang="en-US" sz="1600" smtClean="0"/>
              <a:t>可以分布在不同的</a:t>
            </a:r>
            <a:r>
              <a:rPr lang="en-US" sz="1600" smtClean="0"/>
              <a:t>HRegion server</a:t>
            </a:r>
            <a:r>
              <a:rPr lang="zh-CN" altLang="en-US" sz="1600" smtClean="0"/>
              <a:t>上。但一个</a:t>
            </a:r>
            <a:r>
              <a:rPr lang="en-US" sz="1600" smtClean="0"/>
              <a:t>Hregion</a:t>
            </a:r>
            <a:r>
              <a:rPr lang="zh-CN" altLang="en-US" sz="1600" smtClean="0"/>
              <a:t>是不会拆分到多个</a:t>
            </a:r>
            <a:r>
              <a:rPr lang="en-US" sz="1600" smtClean="0"/>
              <a:t>server</a:t>
            </a:r>
            <a:r>
              <a:rPr lang="zh-CN" altLang="en-US" sz="1600" smtClean="0"/>
              <a:t>上的</a:t>
            </a:r>
            <a:endParaRPr lang="zh-CN" altLang="en-US" sz="1600"/>
          </a:p>
        </p:txBody>
      </p:sp>
      <p:pic>
        <p:nvPicPr>
          <p:cNvPr id="34818" name="Picture 2" descr="http://www.tbdata.org/wp-content/uploads/2011/01/Image_3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14554"/>
            <a:ext cx="6486115" cy="35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1600" smtClean="0"/>
              <a:t> HFile</a:t>
            </a:r>
            <a:r>
              <a:rPr lang="zh-CN" altLang="en-US" sz="1600" smtClean="0"/>
              <a:t>格式</a:t>
            </a:r>
            <a:endParaRPr lang="zh-CN" altLang="en-US" sz="1600"/>
          </a:p>
        </p:txBody>
      </p:sp>
      <p:pic>
        <p:nvPicPr>
          <p:cNvPr id="36866" name="Picture 2" descr="http://www.tbdata.org/wp-content/uploads/2011/01/Image_5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857232"/>
            <a:ext cx="6643734" cy="528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68760"/>
            <a:ext cx="8391306" cy="4803446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1500" smtClean="0"/>
              <a:t> Data Block </a:t>
            </a:r>
            <a:r>
              <a:rPr lang="zh-CN" altLang="en-US" sz="1500" smtClean="0"/>
              <a:t>段</a:t>
            </a:r>
            <a:r>
              <a:rPr lang="en-US" altLang="zh-CN" sz="1500" smtClean="0"/>
              <a:t>–</a:t>
            </a:r>
            <a:r>
              <a:rPr lang="zh-CN" altLang="en-US" sz="1500" smtClean="0"/>
              <a:t>保存表中的数据，这部分可以被压缩</a:t>
            </a:r>
          </a:p>
          <a:p>
            <a:pPr>
              <a:buFont typeface="Wingdings" pitchFamily="2" charset="2"/>
              <a:buChar char="u"/>
            </a:pPr>
            <a:r>
              <a:rPr lang="en-US" sz="1500" smtClean="0"/>
              <a:t> Meta Block </a:t>
            </a:r>
            <a:r>
              <a:rPr lang="zh-CN" altLang="en-US" sz="1500" smtClean="0"/>
              <a:t>段 </a:t>
            </a:r>
            <a:r>
              <a:rPr lang="en-US" altLang="zh-CN" sz="1500" smtClean="0"/>
              <a:t>(</a:t>
            </a:r>
            <a:r>
              <a:rPr lang="zh-CN" altLang="en-US" sz="1500" smtClean="0"/>
              <a:t>可选的</a:t>
            </a:r>
            <a:r>
              <a:rPr lang="en-US" altLang="zh-CN" sz="1500" smtClean="0"/>
              <a:t>)–</a:t>
            </a:r>
            <a:r>
              <a:rPr lang="zh-CN" altLang="en-US" sz="1500" smtClean="0"/>
              <a:t>保存用户自定义的</a:t>
            </a:r>
            <a:r>
              <a:rPr lang="en-US" sz="1500" smtClean="0"/>
              <a:t>kv</a:t>
            </a:r>
            <a:r>
              <a:rPr lang="zh-CN" altLang="en-US" sz="1500" smtClean="0"/>
              <a:t>对，可以被压缩。</a:t>
            </a:r>
          </a:p>
          <a:p>
            <a:pPr>
              <a:buFont typeface="Wingdings" pitchFamily="2" charset="2"/>
              <a:buChar char="u"/>
            </a:pPr>
            <a:r>
              <a:rPr lang="en-US" sz="1500" smtClean="0"/>
              <a:t> File Info </a:t>
            </a:r>
            <a:r>
              <a:rPr lang="zh-CN" altLang="en-US" sz="1500" smtClean="0"/>
              <a:t>段</a:t>
            </a:r>
            <a:r>
              <a:rPr lang="en-US" altLang="zh-CN" sz="1500" smtClean="0"/>
              <a:t>–</a:t>
            </a:r>
            <a:r>
              <a:rPr lang="en-US" sz="1500" smtClean="0"/>
              <a:t>Hfile</a:t>
            </a:r>
            <a:r>
              <a:rPr lang="zh-CN" altLang="en-US" sz="1500" smtClean="0"/>
              <a:t>的元信息，不被压缩，用户也可以在这一部分添加自己的元信息。</a:t>
            </a:r>
          </a:p>
          <a:p>
            <a:pPr>
              <a:buFont typeface="Wingdings" pitchFamily="2" charset="2"/>
              <a:buChar char="u"/>
            </a:pPr>
            <a:r>
              <a:rPr lang="en-US" sz="1500" smtClean="0"/>
              <a:t> Data Block Index </a:t>
            </a:r>
            <a:r>
              <a:rPr lang="zh-CN" altLang="en-US" sz="1500" smtClean="0"/>
              <a:t>段</a:t>
            </a:r>
            <a:r>
              <a:rPr lang="en-US" altLang="zh-CN" sz="1500" smtClean="0"/>
              <a:t>–</a:t>
            </a:r>
            <a:r>
              <a:rPr lang="en-US" sz="1500" smtClean="0"/>
              <a:t>Data Block</a:t>
            </a:r>
            <a:r>
              <a:rPr lang="zh-CN" altLang="en-US" sz="1500" smtClean="0"/>
              <a:t>的索引。每条索引的</a:t>
            </a:r>
            <a:r>
              <a:rPr lang="en-US" sz="1500" smtClean="0"/>
              <a:t>key</a:t>
            </a:r>
            <a:r>
              <a:rPr lang="zh-CN" altLang="en-US" sz="1500" smtClean="0"/>
              <a:t>是被索引的</a:t>
            </a:r>
            <a:r>
              <a:rPr lang="en-US" sz="1500" smtClean="0"/>
              <a:t>block</a:t>
            </a:r>
            <a:r>
              <a:rPr lang="zh-CN" altLang="en-US" sz="1500" smtClean="0"/>
              <a:t>的第一条记录的</a:t>
            </a:r>
            <a:r>
              <a:rPr lang="en-US" sz="1500" smtClean="0"/>
              <a:t>key</a:t>
            </a:r>
          </a:p>
          <a:p>
            <a:pPr>
              <a:buFont typeface="Wingdings" pitchFamily="2" charset="2"/>
              <a:buChar char="u"/>
            </a:pPr>
            <a:r>
              <a:rPr lang="en-US" sz="1500" smtClean="0"/>
              <a:t> Meta Block Index</a:t>
            </a:r>
            <a:r>
              <a:rPr lang="zh-CN" altLang="en-US" sz="1500" smtClean="0"/>
              <a:t>段 </a:t>
            </a:r>
            <a:r>
              <a:rPr lang="en-US" altLang="zh-CN" sz="1500" smtClean="0"/>
              <a:t>(</a:t>
            </a:r>
            <a:r>
              <a:rPr lang="zh-CN" altLang="en-US" sz="1500" smtClean="0"/>
              <a:t>可选的</a:t>
            </a:r>
            <a:r>
              <a:rPr lang="en-US" altLang="zh-CN" sz="1500" smtClean="0"/>
              <a:t>)–</a:t>
            </a:r>
            <a:r>
              <a:rPr lang="en-US" sz="1500" smtClean="0"/>
              <a:t>Meta Block</a:t>
            </a:r>
            <a:r>
              <a:rPr lang="zh-CN" altLang="en-US" sz="1500" smtClean="0"/>
              <a:t>的索引。</a:t>
            </a:r>
          </a:p>
          <a:p>
            <a:pPr>
              <a:buFont typeface="Wingdings" pitchFamily="2" charset="2"/>
              <a:buChar char="u"/>
            </a:pPr>
            <a:r>
              <a:rPr lang="en-US" sz="1500" smtClean="0"/>
              <a:t> Trailer–</a:t>
            </a:r>
            <a:r>
              <a:rPr lang="zh-CN" altLang="en-US" sz="1500" smtClean="0"/>
              <a:t>这一段是定长的。保存了每一段的偏移量，读取一个</a:t>
            </a:r>
            <a:r>
              <a:rPr lang="en-US" sz="1500" smtClean="0"/>
              <a:t>HFile</a:t>
            </a:r>
            <a:r>
              <a:rPr lang="zh-CN" altLang="en-US" sz="1500" smtClean="0"/>
              <a:t>时，会首先 读取</a:t>
            </a:r>
            <a:r>
              <a:rPr lang="en-US" sz="1500" smtClean="0"/>
              <a:t>Trailer，Trailer</a:t>
            </a:r>
            <a:r>
              <a:rPr lang="zh-CN" altLang="en-US" sz="1500" smtClean="0"/>
              <a:t>保存了每个段的起始位置</a:t>
            </a:r>
            <a:r>
              <a:rPr lang="en-US" altLang="zh-CN" sz="1500" smtClean="0"/>
              <a:t>(</a:t>
            </a:r>
            <a:r>
              <a:rPr lang="zh-CN" altLang="en-US" sz="1500" smtClean="0"/>
              <a:t>段的</a:t>
            </a:r>
            <a:r>
              <a:rPr lang="en-US" sz="1500" smtClean="0"/>
              <a:t>Magic Number</a:t>
            </a:r>
            <a:r>
              <a:rPr lang="zh-CN" altLang="en-US" sz="1500" smtClean="0"/>
              <a:t>用来做安全</a:t>
            </a:r>
            <a:r>
              <a:rPr lang="en-US" sz="1500" smtClean="0"/>
              <a:t>check)，</a:t>
            </a:r>
            <a:r>
              <a:rPr lang="zh-CN" altLang="en-US" sz="1500" smtClean="0"/>
              <a:t>然后，</a:t>
            </a:r>
            <a:r>
              <a:rPr lang="en-US" sz="1500" smtClean="0"/>
              <a:t>DataBlock Index</a:t>
            </a:r>
            <a:r>
              <a:rPr lang="zh-CN" altLang="en-US" sz="1500" smtClean="0"/>
              <a:t>会被读取到内存中，这样，当检索某个</a:t>
            </a:r>
            <a:r>
              <a:rPr lang="en-US" sz="1500" smtClean="0"/>
              <a:t>key</a:t>
            </a:r>
            <a:r>
              <a:rPr lang="zh-CN" altLang="en-US" sz="1500" smtClean="0"/>
              <a:t>时，不需要扫描整个</a:t>
            </a:r>
            <a:r>
              <a:rPr lang="en-US" sz="1500" smtClean="0"/>
              <a:t>HFile，</a:t>
            </a:r>
            <a:r>
              <a:rPr lang="zh-CN" altLang="en-US" sz="1500" smtClean="0"/>
              <a:t>而只需从内存中找到</a:t>
            </a:r>
            <a:r>
              <a:rPr lang="en-US" sz="1500" smtClean="0"/>
              <a:t>key</a:t>
            </a:r>
            <a:r>
              <a:rPr lang="zh-CN" altLang="en-US" sz="1500" smtClean="0"/>
              <a:t>所在的</a:t>
            </a:r>
            <a:r>
              <a:rPr lang="en-US" sz="1500" smtClean="0"/>
              <a:t>block，</a:t>
            </a:r>
            <a:r>
              <a:rPr lang="zh-CN" altLang="en-US" sz="1500" smtClean="0"/>
              <a:t>通过一次磁盘</a:t>
            </a:r>
            <a:r>
              <a:rPr lang="en-US" sz="1500" smtClean="0"/>
              <a:t>io</a:t>
            </a:r>
            <a:r>
              <a:rPr lang="zh-CN" altLang="en-US" sz="1500" smtClean="0"/>
              <a:t>将整个 </a:t>
            </a:r>
            <a:r>
              <a:rPr lang="en-US" sz="1500" smtClean="0"/>
              <a:t>block</a:t>
            </a:r>
            <a:r>
              <a:rPr lang="zh-CN" altLang="en-US" sz="1500" smtClean="0"/>
              <a:t>读取到内存中，再找到需要的</a:t>
            </a:r>
            <a:r>
              <a:rPr lang="en-US" sz="1500" smtClean="0"/>
              <a:t>key。DataBlock Index</a:t>
            </a:r>
            <a:r>
              <a:rPr lang="zh-CN" altLang="en-US" sz="1500" smtClean="0"/>
              <a:t>采用</a:t>
            </a:r>
            <a:r>
              <a:rPr lang="en-US" sz="1500" smtClean="0"/>
              <a:t>LRU</a:t>
            </a:r>
            <a:r>
              <a:rPr lang="zh-CN" altLang="en-US" sz="1500" smtClean="0"/>
              <a:t>机制淘汰。</a:t>
            </a:r>
          </a:p>
          <a:p>
            <a:pPr>
              <a:buFont typeface="Wingdings" pitchFamily="2" charset="2"/>
              <a:buChar char="u"/>
            </a:pPr>
            <a:r>
              <a:rPr lang="en-US" sz="1500" smtClean="0"/>
              <a:t> HFile</a:t>
            </a:r>
            <a:r>
              <a:rPr lang="zh-CN" altLang="en-US" sz="1500" smtClean="0"/>
              <a:t>的</a:t>
            </a:r>
            <a:r>
              <a:rPr lang="en-US" sz="1500" smtClean="0"/>
              <a:t>Data Block，Meta Block</a:t>
            </a:r>
            <a:r>
              <a:rPr lang="zh-CN" altLang="en-US" sz="1500" smtClean="0"/>
              <a:t>通常采用压缩方式存储，压缩之后可以大大减少网络</a:t>
            </a:r>
            <a:r>
              <a:rPr lang="en-US" sz="1500" smtClean="0"/>
              <a:t>IO</a:t>
            </a:r>
            <a:r>
              <a:rPr lang="zh-CN" altLang="en-US" sz="1500" smtClean="0"/>
              <a:t>和磁盘</a:t>
            </a:r>
            <a:r>
              <a:rPr lang="en-US" sz="1500" smtClean="0"/>
              <a:t>IO，</a:t>
            </a:r>
            <a:r>
              <a:rPr lang="zh-CN" altLang="en-US" sz="1500" smtClean="0"/>
              <a:t>随之而来的开销当然是需要花费</a:t>
            </a:r>
            <a:r>
              <a:rPr lang="en-US" sz="1500" smtClean="0"/>
              <a:t>cpu</a:t>
            </a:r>
            <a:r>
              <a:rPr lang="zh-CN" altLang="en-US" sz="1500" smtClean="0"/>
              <a:t>进行压缩和解压缩。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42984"/>
            <a:ext cx="8280920" cy="4590272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1600" smtClean="0"/>
              <a:t> Trailer</a:t>
            </a:r>
            <a:r>
              <a:rPr lang="zh-CN" altLang="en-US" sz="1600" smtClean="0"/>
              <a:t>部分的格式</a:t>
            </a:r>
            <a:endParaRPr lang="zh-CN" altLang="en-US" sz="1600"/>
          </a:p>
        </p:txBody>
      </p:sp>
      <p:pic>
        <p:nvPicPr>
          <p:cNvPr id="37890" name="Picture 2" descr="http://www.tbdata.org/wp-content/uploads/2011/01/Image_6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5857916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Rowkey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534182" cy="4733148"/>
          </a:xfrm>
        </p:spPr>
        <p:txBody>
          <a:bodyPr/>
          <a:lstStyle/>
          <a:p>
            <a:r>
              <a:rPr lang="en-US" altLang="zh-CN" sz="2400" smtClean="0"/>
              <a:t>HBase</a:t>
            </a:r>
            <a:r>
              <a:rPr lang="zh-CN" altLang="en-US" sz="2400" smtClean="0"/>
              <a:t>记录访问： </a:t>
            </a:r>
            <a:endParaRPr lang="en-US" altLang="zh-CN" sz="240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000" smtClean="0"/>
              <a:t>通过单个</a:t>
            </a:r>
            <a:r>
              <a:rPr lang="en-US" altLang="zh-CN" sz="2000" smtClean="0"/>
              <a:t>row key</a:t>
            </a:r>
            <a:r>
              <a:rPr lang="zh-CN" altLang="en-US" sz="2000" smtClean="0"/>
              <a:t>访问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000" smtClean="0"/>
              <a:t> 通过</a:t>
            </a:r>
            <a:r>
              <a:rPr lang="en-US" altLang="zh-CN" sz="2000" smtClean="0"/>
              <a:t>row key</a:t>
            </a:r>
            <a:r>
              <a:rPr lang="zh-CN" altLang="en-US" sz="2000" smtClean="0"/>
              <a:t>的</a:t>
            </a:r>
            <a:r>
              <a:rPr lang="en-US" altLang="zh-CN" sz="2000" smtClean="0"/>
              <a:t>range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000" smtClean="0"/>
              <a:t> 全表扫描</a:t>
            </a:r>
          </a:p>
          <a:p>
            <a:endParaRPr lang="en-US" altLang="zh-CN" sz="1400" smtClean="0"/>
          </a:p>
          <a:p>
            <a:endParaRPr lang="en-US" altLang="zh-CN" sz="1400" smtClean="0"/>
          </a:p>
          <a:p>
            <a:r>
              <a:rPr lang="zh-CN" altLang="en-US" sz="1800" smtClean="0">
                <a:solidFill>
                  <a:schemeClr val="accent5"/>
                </a:solidFill>
              </a:rPr>
              <a:t>注：</a:t>
            </a:r>
            <a:endParaRPr lang="en-US" altLang="zh-CN" sz="1800" smtClean="0">
              <a:solidFill>
                <a:schemeClr val="accent5"/>
              </a:solidFill>
            </a:endParaRPr>
          </a:p>
          <a:p>
            <a:pPr lvl="1"/>
            <a:r>
              <a:rPr lang="zh-CN" altLang="en-US" sz="2000" smtClean="0">
                <a:solidFill>
                  <a:schemeClr val="accent5"/>
                </a:solidFill>
              </a:rPr>
              <a:t>存储时，数据按照</a:t>
            </a:r>
            <a:r>
              <a:rPr lang="en-US" altLang="zh-CN" sz="2000" smtClean="0">
                <a:solidFill>
                  <a:schemeClr val="accent5"/>
                </a:solidFill>
              </a:rPr>
              <a:t>Row key</a:t>
            </a:r>
            <a:r>
              <a:rPr lang="zh-CN" altLang="en-US" sz="2000" smtClean="0">
                <a:solidFill>
                  <a:schemeClr val="accent5"/>
                </a:solidFill>
              </a:rPr>
              <a:t>的字典序</a:t>
            </a:r>
            <a:r>
              <a:rPr lang="en-US" altLang="zh-CN" sz="2000" smtClean="0">
                <a:solidFill>
                  <a:schemeClr val="accent5"/>
                </a:solidFill>
              </a:rPr>
              <a:t>(byte order)</a:t>
            </a:r>
            <a:r>
              <a:rPr lang="zh-CN" altLang="en-US" sz="2000" smtClean="0">
                <a:solidFill>
                  <a:schemeClr val="accent5"/>
                </a:solidFill>
              </a:rPr>
              <a:t>排序存储</a:t>
            </a:r>
            <a:endParaRPr lang="en-US" altLang="zh-CN" sz="2000" smtClean="0">
              <a:solidFill>
                <a:schemeClr val="accent5"/>
              </a:solidFill>
            </a:endParaRPr>
          </a:p>
          <a:p>
            <a:pPr lvl="1"/>
            <a:r>
              <a:rPr lang="zh-CN" altLang="en-US" sz="2000" smtClean="0">
                <a:solidFill>
                  <a:schemeClr val="accent5"/>
                </a:solidFill>
              </a:rPr>
              <a:t>设计</a:t>
            </a:r>
            <a:r>
              <a:rPr lang="en-US" altLang="zh-CN" sz="2000" smtClean="0">
                <a:solidFill>
                  <a:schemeClr val="accent5"/>
                </a:solidFill>
              </a:rPr>
              <a:t>key</a:t>
            </a:r>
            <a:r>
              <a:rPr lang="zh-CN" altLang="en-US" sz="2000" smtClean="0">
                <a:solidFill>
                  <a:schemeClr val="accent5"/>
                </a:solidFill>
              </a:rPr>
              <a:t>时，要充分排序存储这个特性，将经常一起读取的行存储放到一起</a:t>
            </a:r>
            <a:endParaRPr lang="en-US" altLang="zh-CN" sz="2000" smtClean="0">
              <a:solidFill>
                <a:schemeClr val="accent5"/>
              </a:solidFill>
            </a:endParaRPr>
          </a:p>
          <a:p>
            <a:pPr lvl="1"/>
            <a:r>
              <a:rPr lang="zh-CN" altLang="en-US" sz="2000" smtClean="0">
                <a:solidFill>
                  <a:schemeClr val="accent5"/>
                </a:solidFill>
              </a:rPr>
              <a:t>行的一次读写是原子操作 </a:t>
            </a:r>
            <a:r>
              <a:rPr lang="en-US" altLang="zh-CN" sz="2000" smtClean="0">
                <a:solidFill>
                  <a:schemeClr val="accent5"/>
                </a:solidFill>
              </a:rPr>
              <a:t>(</a:t>
            </a:r>
            <a:r>
              <a:rPr lang="zh-CN" altLang="en-US" sz="2000" smtClean="0">
                <a:solidFill>
                  <a:schemeClr val="accent5"/>
                </a:solidFill>
              </a:rPr>
              <a:t>不论一次读写多少列</a:t>
            </a:r>
            <a:r>
              <a:rPr lang="en-US" altLang="zh-CN" sz="2000" smtClean="0">
                <a:solidFill>
                  <a:schemeClr val="accent5"/>
                </a:solidFill>
              </a:rPr>
              <a:t>)</a:t>
            </a:r>
            <a:endParaRPr lang="zh-CN" altLang="en-US" sz="2000" smtClean="0">
              <a:solidFill>
                <a:schemeClr val="accent5"/>
              </a:solidFill>
            </a:endParaRPr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列族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000" smtClean="0"/>
              <a:t>列族是表的</a:t>
            </a:r>
            <a:r>
              <a:rPr lang="en-US" altLang="zh-CN" sz="2000" smtClean="0"/>
              <a:t>schema</a:t>
            </a:r>
            <a:r>
              <a:rPr lang="zh-CN" altLang="en-US" sz="2000" smtClean="0"/>
              <a:t>的一部分</a:t>
            </a:r>
            <a:r>
              <a:rPr lang="en-US" altLang="zh-CN" sz="2000" smtClean="0"/>
              <a:t>(</a:t>
            </a:r>
            <a:r>
              <a:rPr lang="zh-CN" altLang="en-US" sz="2000" smtClean="0"/>
              <a:t>而列不是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，必须在使用表之前定义</a:t>
            </a:r>
            <a:endParaRPr lang="en-US" altLang="zh-CN" sz="2000" smtClean="0"/>
          </a:p>
          <a:p>
            <a:pPr>
              <a:buFont typeface="Wingdings" pitchFamily="2" charset="2"/>
              <a:buChar char="u"/>
            </a:pPr>
            <a:endParaRPr lang="en-US" altLang="zh-CN" sz="2000" smtClean="0"/>
          </a:p>
          <a:p>
            <a:pPr>
              <a:buFont typeface="Wingdings" pitchFamily="2" charset="2"/>
              <a:buChar char="u"/>
            </a:pPr>
            <a:r>
              <a:rPr lang="en-US" altLang="zh-CN" sz="2000" smtClean="0"/>
              <a:t>hbase</a:t>
            </a:r>
            <a:r>
              <a:rPr lang="zh-CN" altLang="en-US" sz="2000" smtClean="0"/>
              <a:t>表中的每个列，都归属与某个列族</a:t>
            </a:r>
            <a:endParaRPr lang="en-US" altLang="zh-CN" sz="2000" smtClean="0"/>
          </a:p>
          <a:p>
            <a:pPr>
              <a:buFont typeface="Wingdings" pitchFamily="2" charset="2"/>
              <a:buChar char="u"/>
            </a:pPr>
            <a:endParaRPr lang="en-US" altLang="zh-CN" sz="2000" smtClean="0"/>
          </a:p>
          <a:p>
            <a:pPr>
              <a:buFont typeface="Wingdings" pitchFamily="2" charset="2"/>
              <a:buChar char="u"/>
            </a:pPr>
            <a:r>
              <a:rPr lang="zh-CN" altLang="en-US" sz="2000" smtClean="0"/>
              <a:t>列名都以列族作为前缀</a:t>
            </a:r>
            <a:endParaRPr lang="en-US" altLang="zh-CN" sz="200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1400" smtClean="0"/>
              <a:t>    </a:t>
            </a:r>
            <a:r>
              <a:rPr lang="zh-CN" altLang="en-US" sz="1400" smtClean="0"/>
              <a:t>例如</a:t>
            </a:r>
            <a:r>
              <a:rPr lang="en-US" altLang="zh-CN" sz="1400" i="1" smtClean="0"/>
              <a:t>courses:history</a:t>
            </a:r>
            <a:r>
              <a:rPr lang="zh-CN" altLang="en-US" sz="1400" smtClean="0"/>
              <a:t> </a:t>
            </a:r>
            <a:r>
              <a:rPr lang="zh-CN" altLang="en-US" sz="1400" i="1" smtClean="0"/>
              <a:t>，</a:t>
            </a:r>
            <a:r>
              <a:rPr lang="zh-CN" altLang="en-US" sz="1400" smtClean="0"/>
              <a:t> </a:t>
            </a:r>
            <a:r>
              <a:rPr lang="en-US" altLang="zh-CN" sz="1400" i="1" smtClean="0"/>
              <a:t>courses:math</a:t>
            </a:r>
            <a:r>
              <a:rPr lang="zh-CN" altLang="en-US" sz="1400" smtClean="0"/>
              <a:t> </a:t>
            </a:r>
            <a:r>
              <a:rPr lang="zh-CN" altLang="en-US" sz="1400" i="1" smtClean="0"/>
              <a:t>都属于</a:t>
            </a:r>
            <a:r>
              <a:rPr lang="zh-CN" altLang="en-US" sz="1400" smtClean="0"/>
              <a:t> </a:t>
            </a:r>
            <a:r>
              <a:rPr lang="en-US" altLang="zh-CN" sz="1400" i="1" smtClean="0"/>
              <a:t>courses</a:t>
            </a:r>
            <a:r>
              <a:rPr lang="zh-CN" altLang="en-US" sz="1400" smtClean="0"/>
              <a:t> 这个列族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 lvl="1">
              <a:buNone/>
            </a:pPr>
            <a:endParaRPr lang="zh-CN" altLang="en-US" sz="1800" smtClean="0"/>
          </a:p>
          <a:p>
            <a:pPr>
              <a:buFont typeface="Wingdings" pitchFamily="2" charset="2"/>
              <a:buChar char="u"/>
            </a:pPr>
            <a:r>
              <a:rPr lang="zh-CN" altLang="en-US" sz="2000" smtClean="0"/>
              <a:t>列名是可以动态增加的，并不需要在创建表的时候指定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Cell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1800" smtClean="0"/>
              <a:t> HBase</a:t>
            </a:r>
            <a:r>
              <a:rPr lang="zh-CN" altLang="en-US" sz="1800" smtClean="0"/>
              <a:t>中数据存储的基本单位</a:t>
            </a:r>
            <a:r>
              <a:rPr lang="en-US" altLang="zh-CN" sz="1800" smtClean="0"/>
              <a:t> </a:t>
            </a:r>
          </a:p>
          <a:p>
            <a:pPr>
              <a:buFont typeface="Wingdings" pitchFamily="2" charset="2"/>
              <a:buChar char="l"/>
            </a:pPr>
            <a:endParaRPr lang="en-US" altLang="zh-CN" sz="1800" smtClean="0"/>
          </a:p>
          <a:p>
            <a:pPr>
              <a:buFont typeface="Wingdings" pitchFamily="2" charset="2"/>
              <a:buChar char="l"/>
            </a:pPr>
            <a:r>
              <a:rPr lang="en-US" altLang="zh-CN" sz="1800" smtClean="0"/>
              <a:t> {</a:t>
            </a:r>
            <a:r>
              <a:rPr lang="en-US" sz="1800" smtClean="0"/>
              <a:t>row key, column( =&lt;family&gt; + &lt;</a:t>
            </a:r>
            <a:r>
              <a:rPr lang="en-US" altLang="zh-CN" sz="1800" smtClean="0"/>
              <a:t>qualify</a:t>
            </a:r>
            <a:r>
              <a:rPr lang="en-US" sz="1800" smtClean="0"/>
              <a:t>&gt;), version} </a:t>
            </a:r>
            <a:r>
              <a:rPr lang="zh-CN" altLang="en-US" sz="1800" smtClean="0"/>
              <a:t>唯一确定的单元</a:t>
            </a:r>
            <a:endParaRPr lang="en-US" altLang="zh-CN" sz="1800" smtClean="0"/>
          </a:p>
          <a:p>
            <a:pPr>
              <a:buFont typeface="Wingdings" pitchFamily="2" charset="2"/>
              <a:buChar char="l"/>
            </a:pPr>
            <a:endParaRPr lang="en-US" sz="1800" smtClean="0"/>
          </a:p>
          <a:p>
            <a:pPr>
              <a:buFont typeface="Wingdings" pitchFamily="2" charset="2"/>
              <a:buChar char="l"/>
            </a:pPr>
            <a:r>
              <a:rPr lang="en-US" sz="1800" smtClean="0"/>
              <a:t> cell</a:t>
            </a:r>
            <a:r>
              <a:rPr lang="zh-CN" altLang="en-US" sz="1800" smtClean="0"/>
              <a:t>中的数据是没有类型的，全部是字节码形式存贮</a:t>
            </a:r>
            <a:endParaRPr lang="zh-CN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1400" smtClean="0"/>
              <a:t> HBase</a:t>
            </a:r>
            <a:r>
              <a:rPr lang="zh-CN" altLang="en-US" sz="1400" smtClean="0"/>
              <a:t>中通过</a:t>
            </a:r>
            <a:r>
              <a:rPr lang="en-US" altLang="zh-CN" sz="1400" smtClean="0"/>
              <a:t>row</a:t>
            </a:r>
            <a:r>
              <a:rPr lang="zh-CN" altLang="en-US" sz="1400" smtClean="0"/>
              <a:t>和</a:t>
            </a:r>
            <a:r>
              <a:rPr lang="en-US" altLang="zh-CN" sz="1400" smtClean="0"/>
              <a:t>columns</a:t>
            </a:r>
            <a:r>
              <a:rPr lang="zh-CN" altLang="en-US" sz="1400" smtClean="0"/>
              <a:t>确定的为一个存贮单元称为</a:t>
            </a:r>
            <a:r>
              <a:rPr lang="en-US" altLang="zh-CN" sz="1400" smtClean="0"/>
              <a:t>cell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1400" smtClean="0"/>
              <a:t> 每个 </a:t>
            </a:r>
            <a:r>
              <a:rPr lang="en-US" altLang="zh-CN" sz="1400" smtClean="0"/>
              <a:t>cell</a:t>
            </a:r>
            <a:r>
              <a:rPr lang="zh-CN" altLang="en-US" sz="1400" smtClean="0"/>
              <a:t>都保存着同一份数据的多个版本</a:t>
            </a:r>
            <a:endParaRPr lang="en-US" altLang="zh-CN" sz="1400" smtClean="0"/>
          </a:p>
          <a:p>
            <a:pPr>
              <a:buFont typeface="Wingdings" pitchFamily="2" charset="2"/>
              <a:buChar char="u"/>
            </a:pPr>
            <a:r>
              <a:rPr lang="zh-CN" altLang="en-US" sz="1400" smtClean="0"/>
              <a:t> 版本通过时间戳来索引</a:t>
            </a:r>
            <a:endParaRPr lang="en-US" altLang="zh-CN" sz="1400" smtClean="0"/>
          </a:p>
          <a:p>
            <a:pPr>
              <a:buFont typeface="Wingdings" pitchFamily="2" charset="2"/>
              <a:buChar char="u"/>
            </a:pPr>
            <a:r>
              <a:rPr lang="zh-CN" altLang="en-US" sz="1400" smtClean="0"/>
              <a:t> 时间戳的类型是 </a:t>
            </a:r>
            <a:r>
              <a:rPr lang="en-US" altLang="zh-CN" sz="1400" smtClean="0"/>
              <a:t>64</a:t>
            </a:r>
            <a:r>
              <a:rPr lang="zh-CN" altLang="en-US" sz="1400" smtClean="0"/>
              <a:t>位整型</a:t>
            </a:r>
            <a:endParaRPr lang="en-US" altLang="zh-CN" sz="1400" smtClean="0"/>
          </a:p>
          <a:p>
            <a:pPr>
              <a:buFont typeface="Wingdings" pitchFamily="2" charset="2"/>
              <a:buChar char="u"/>
            </a:pPr>
            <a:r>
              <a:rPr lang="zh-CN" altLang="en-US" sz="1400" smtClean="0"/>
              <a:t> 时间戳可以由</a:t>
            </a:r>
            <a:r>
              <a:rPr lang="en-US" altLang="zh-CN" sz="1400" smtClean="0"/>
              <a:t>hbase(</a:t>
            </a:r>
            <a:r>
              <a:rPr lang="zh-CN" altLang="en-US" sz="1400" smtClean="0"/>
              <a:t>在数据写入时自动 </a:t>
            </a:r>
            <a:r>
              <a:rPr lang="en-US" altLang="zh-CN" sz="1400" smtClean="0"/>
              <a:t>)</a:t>
            </a:r>
            <a:r>
              <a:rPr lang="zh-CN" altLang="en-US" sz="1400" smtClean="0"/>
              <a:t>赋值，此时时间戳是精确到毫秒的当前系统时间</a:t>
            </a:r>
            <a:endParaRPr lang="en-US" altLang="zh-CN" sz="1400" smtClean="0"/>
          </a:p>
          <a:p>
            <a:pPr>
              <a:buFont typeface="Wingdings" pitchFamily="2" charset="2"/>
              <a:buChar char="u"/>
            </a:pPr>
            <a:r>
              <a:rPr lang="zh-CN" altLang="en-US" sz="1400" smtClean="0"/>
              <a:t> 时间戳也可以由客户显式赋值</a:t>
            </a:r>
            <a:endParaRPr lang="en-US" altLang="zh-CN" sz="1400" smtClean="0"/>
          </a:p>
          <a:p>
            <a:pPr>
              <a:buFont typeface="Wingdings" pitchFamily="2" charset="2"/>
              <a:buChar char="u"/>
            </a:pPr>
            <a:r>
              <a:rPr lang="zh-CN" altLang="en-US" sz="1400" smtClean="0"/>
              <a:t> 如果应用程序要避免数据版本冲突，就必须自己生成具有唯一性的时间戳</a:t>
            </a:r>
            <a:endParaRPr lang="en-US" altLang="zh-CN" sz="1400" smtClean="0"/>
          </a:p>
          <a:p>
            <a:pPr>
              <a:buFont typeface="Wingdings" pitchFamily="2" charset="2"/>
              <a:buChar char="u"/>
            </a:pPr>
            <a:r>
              <a:rPr lang="zh-CN" altLang="en-US" sz="1400" smtClean="0"/>
              <a:t> 每个 </a:t>
            </a:r>
            <a:r>
              <a:rPr lang="en-US" altLang="zh-CN" sz="1400" smtClean="0"/>
              <a:t>cell</a:t>
            </a:r>
            <a:r>
              <a:rPr lang="zh-CN" altLang="en-US" sz="1400" smtClean="0"/>
              <a:t>中，不同版本的数据按照时间倒序排序，即最新的数据排在最前面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1400" smtClean="0"/>
              <a:t> 为了避免数据存在过多版本造成的的管理 </a:t>
            </a:r>
            <a:r>
              <a:rPr lang="en-US" altLang="zh-CN" sz="1400" smtClean="0"/>
              <a:t>(</a:t>
            </a:r>
            <a:r>
              <a:rPr lang="zh-CN" altLang="en-US" sz="1400" smtClean="0"/>
              <a:t>包括存贮和索引</a:t>
            </a:r>
            <a:r>
              <a:rPr lang="en-US" altLang="zh-CN" sz="1400" smtClean="0"/>
              <a:t>)</a:t>
            </a:r>
            <a:r>
              <a:rPr lang="zh-CN" altLang="en-US" sz="1400" smtClean="0"/>
              <a:t>负担，</a:t>
            </a:r>
            <a:r>
              <a:rPr lang="en-US" altLang="zh-CN" sz="1400" smtClean="0"/>
              <a:t>hbase</a:t>
            </a:r>
            <a:r>
              <a:rPr lang="zh-CN" altLang="en-US" sz="1400" smtClean="0"/>
              <a:t>提供了两种数据版本回收方式</a:t>
            </a:r>
            <a:endParaRPr lang="en-US" altLang="zh-CN" sz="1400" smtClean="0"/>
          </a:p>
          <a:p>
            <a:pPr>
              <a:buFont typeface="Wingdings" pitchFamily="2" charset="2"/>
              <a:buChar char="u"/>
            </a:pPr>
            <a:r>
              <a:rPr lang="zh-CN" altLang="en-US" sz="1400" smtClean="0"/>
              <a:t> 一是保存数据的最后</a:t>
            </a:r>
            <a:r>
              <a:rPr lang="en-US" altLang="zh-CN" sz="1400" smtClean="0"/>
              <a:t>n</a:t>
            </a:r>
            <a:r>
              <a:rPr lang="zh-CN" altLang="en-US" sz="1400" smtClean="0"/>
              <a:t>个版本，二是保存最近一段时间内的版本（比如最近七天）。用户可以针对每个列族进行设置。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62950" cy="609600"/>
          </a:xfrm>
          <a:noFill/>
          <a:ln/>
        </p:spPr>
        <p:txBody>
          <a:bodyPr/>
          <a:lstStyle/>
          <a:p>
            <a:pPr algn="l"/>
            <a:r>
              <a:rPr lang="zh-CN" altLang="en-US" smtClean="0"/>
              <a:t>历史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142984"/>
            <a:ext cx="73581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sz="2800" smtClean="0"/>
              <a:t>2006: </a:t>
            </a:r>
            <a:r>
              <a:rPr lang="en-US" sz="2800" smtClean="0">
                <a:hlinkClick r:id="rId3"/>
              </a:rPr>
              <a:t>BigTable</a:t>
            </a:r>
            <a:r>
              <a:rPr lang="en-US" sz="2800" smtClean="0"/>
              <a:t> paper published by Google.</a:t>
            </a:r>
          </a:p>
          <a:p>
            <a:pPr>
              <a:buFont typeface="Wingdings" pitchFamily="2" charset="2"/>
              <a:buChar char="l"/>
            </a:pPr>
            <a:endParaRPr lang="en-US" sz="2800" smtClean="0"/>
          </a:p>
          <a:p>
            <a:pPr>
              <a:buFont typeface="Wingdings" pitchFamily="2" charset="2"/>
              <a:buChar char="l"/>
            </a:pPr>
            <a:r>
              <a:rPr lang="en-US" sz="2800" smtClean="0"/>
              <a:t>2006 (end of year): HBase development starts.</a:t>
            </a:r>
          </a:p>
          <a:p>
            <a:pPr>
              <a:buFont typeface="Wingdings" pitchFamily="2" charset="2"/>
              <a:buChar char="l"/>
            </a:pPr>
            <a:endParaRPr lang="en-US" sz="2800" smtClean="0"/>
          </a:p>
          <a:p>
            <a:pPr>
              <a:buFont typeface="Wingdings" pitchFamily="2" charset="2"/>
              <a:buChar char="l"/>
            </a:pPr>
            <a:r>
              <a:rPr lang="en-US" sz="2800" smtClean="0"/>
              <a:t>2008: HBase becomes Hadoop sub-project.</a:t>
            </a:r>
          </a:p>
          <a:p>
            <a:pPr>
              <a:buFont typeface="Wingdings" pitchFamily="2" charset="2"/>
              <a:buChar char="l"/>
            </a:pPr>
            <a:endParaRPr lang="en-US" sz="2800" smtClean="0"/>
          </a:p>
          <a:p>
            <a:pPr>
              <a:buFont typeface="Wingdings" pitchFamily="2" charset="2"/>
              <a:buChar char="l"/>
            </a:pPr>
            <a:r>
              <a:rPr lang="en-US" sz="2800" smtClean="0"/>
              <a:t>2010: HBase becomes Apache top-level project.</a:t>
            </a:r>
          </a:p>
          <a:p>
            <a:pPr>
              <a:buFont typeface="Wingdings" pitchFamily="2" charset="2"/>
              <a:buChar char="l"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HLog(WAL log)</a:t>
            </a:r>
            <a:br>
              <a:rPr 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1400" smtClean="0"/>
              <a:t> WAL </a:t>
            </a:r>
            <a:r>
              <a:rPr lang="zh-CN" altLang="en-US" sz="1400" smtClean="0"/>
              <a:t>意为</a:t>
            </a:r>
            <a:r>
              <a:rPr lang="en-US" sz="1400" smtClean="0"/>
              <a:t>Write ahead lo</a:t>
            </a:r>
            <a:r>
              <a:rPr lang="en-US" altLang="zh-CN" sz="1400" smtClean="0"/>
              <a:t>g</a:t>
            </a:r>
            <a:r>
              <a:rPr lang="zh-CN" altLang="en-US" sz="1400" smtClean="0"/>
              <a:t>，类似</a:t>
            </a:r>
            <a:r>
              <a:rPr lang="en-US" sz="1400" smtClean="0"/>
              <a:t>mysql</a:t>
            </a:r>
            <a:r>
              <a:rPr lang="zh-CN" altLang="en-US" sz="1400" smtClean="0"/>
              <a:t>中的</a:t>
            </a:r>
            <a:r>
              <a:rPr lang="en-US" sz="1400" smtClean="0"/>
              <a:t>binlog,</a:t>
            </a:r>
            <a:r>
              <a:rPr lang="zh-CN" altLang="en-US" sz="1400" smtClean="0"/>
              <a:t>用来 做灾难恢复只用，</a:t>
            </a:r>
            <a:r>
              <a:rPr lang="en-US" sz="1400" smtClean="0"/>
              <a:t>Hlog</a:t>
            </a:r>
            <a:r>
              <a:rPr lang="zh-CN" altLang="en-US" sz="1400" smtClean="0"/>
              <a:t>记录数据的所有变更</a:t>
            </a:r>
            <a:r>
              <a:rPr lang="en-US" altLang="zh-CN" sz="1400" smtClean="0"/>
              <a:t>,</a:t>
            </a:r>
            <a:r>
              <a:rPr lang="zh-CN" altLang="en-US" sz="1400" smtClean="0"/>
              <a:t>一旦数据修改，就可以从</a:t>
            </a:r>
            <a:r>
              <a:rPr lang="en-US" sz="1400" smtClean="0"/>
              <a:t>log</a:t>
            </a:r>
            <a:r>
              <a:rPr lang="zh-CN" altLang="en-US" sz="1400" smtClean="0"/>
              <a:t>中进行恢复</a:t>
            </a:r>
            <a:endParaRPr lang="en-US" altLang="zh-CN" sz="1400" smtClean="0"/>
          </a:p>
          <a:p>
            <a:pPr>
              <a:buFont typeface="Wingdings" pitchFamily="2" charset="2"/>
              <a:buChar char="u"/>
            </a:pPr>
            <a:endParaRPr lang="zh-CN" altLang="en-US" sz="1400" smtClean="0"/>
          </a:p>
          <a:p>
            <a:pPr>
              <a:buFont typeface="Wingdings" pitchFamily="2" charset="2"/>
              <a:buChar char="u"/>
            </a:pPr>
            <a:r>
              <a:rPr lang="zh-CN" altLang="en-US" sz="1400" smtClean="0"/>
              <a:t> 每个</a:t>
            </a:r>
            <a:r>
              <a:rPr lang="en-US" sz="1400" smtClean="0"/>
              <a:t>Region Server</a:t>
            </a:r>
            <a:r>
              <a:rPr lang="zh-CN" altLang="en-US" sz="1400" smtClean="0"/>
              <a:t>维护一个</a:t>
            </a:r>
            <a:r>
              <a:rPr lang="en-US" sz="1400" smtClean="0"/>
              <a:t>Hlog</a:t>
            </a:r>
            <a:r>
              <a:rPr lang="zh-CN" altLang="en-US" sz="1400" smtClean="0"/>
              <a:t>，而不是每个</a:t>
            </a:r>
            <a:r>
              <a:rPr lang="en-US" sz="1400" smtClean="0"/>
              <a:t>Region</a:t>
            </a:r>
            <a:r>
              <a:rPr lang="zh-CN" altLang="en-US" sz="1400" smtClean="0"/>
              <a:t>一个</a:t>
            </a:r>
            <a:endParaRPr lang="en-US" altLang="zh-CN" sz="140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1100" smtClean="0"/>
              <a:t>这样不同</a:t>
            </a:r>
            <a:r>
              <a:rPr lang="en-US" sz="1100" smtClean="0"/>
              <a:t>region(</a:t>
            </a:r>
            <a:r>
              <a:rPr lang="zh-CN" altLang="en-US" sz="1100" smtClean="0"/>
              <a:t>来自不同</a:t>
            </a:r>
            <a:r>
              <a:rPr lang="en-US" sz="1100" smtClean="0"/>
              <a:t>table)</a:t>
            </a:r>
            <a:r>
              <a:rPr lang="zh-CN" altLang="en-US" sz="1100" smtClean="0"/>
              <a:t>的日志会混在一起，这样做的目的是不断追加单个 文件相对于同时写多个  文件而言，可以减少磁盘寻址次数，因此可以提高对</a:t>
            </a:r>
            <a:r>
              <a:rPr lang="en-US" sz="1100" smtClean="0"/>
              <a:t>table</a:t>
            </a:r>
            <a:r>
              <a:rPr lang="zh-CN" altLang="en-US" sz="1100" smtClean="0"/>
              <a:t>的写性能。带来的麻烦是，如果一台</a:t>
            </a:r>
            <a:r>
              <a:rPr lang="en-US" sz="1100" smtClean="0"/>
              <a:t>region server</a:t>
            </a:r>
            <a:r>
              <a:rPr lang="zh-CN" altLang="en-US" sz="1100" smtClean="0"/>
              <a:t>下线，为了恢复其上的</a:t>
            </a:r>
            <a:r>
              <a:rPr lang="en-US" sz="1100" smtClean="0"/>
              <a:t>region，</a:t>
            </a:r>
            <a:r>
              <a:rPr lang="zh-CN" altLang="en-US" sz="1100" smtClean="0"/>
              <a:t>需要将</a:t>
            </a:r>
            <a:r>
              <a:rPr lang="en-US" sz="1100" smtClean="0"/>
              <a:t>region server</a:t>
            </a:r>
            <a:r>
              <a:rPr lang="zh-CN" altLang="en-US" sz="1100" smtClean="0"/>
              <a:t>上的</a:t>
            </a:r>
            <a:r>
              <a:rPr lang="en-US" sz="1100" smtClean="0"/>
              <a:t>log</a:t>
            </a:r>
            <a:r>
              <a:rPr lang="zh-CN" altLang="en-US" sz="1100" smtClean="0"/>
              <a:t>进行拆分，然后分发到其它</a:t>
            </a:r>
            <a:r>
              <a:rPr lang="en-US" sz="1100" smtClean="0"/>
              <a:t>region server</a:t>
            </a:r>
            <a:r>
              <a:rPr lang="zh-CN" altLang="en-US" sz="1100" smtClean="0"/>
              <a:t>上进行恢复</a:t>
            </a:r>
            <a:endParaRPr lang="en-US" altLang="zh-CN" sz="1100" smtClean="0"/>
          </a:p>
          <a:p>
            <a:pPr lvl="1">
              <a:buFont typeface="Wingdings" pitchFamily="2" charset="2"/>
              <a:buChar char="Ø"/>
            </a:pPr>
            <a:endParaRPr lang="en-US" altLang="zh-CN" sz="1400" smtClean="0"/>
          </a:p>
          <a:p>
            <a:pPr lvl="1">
              <a:buFont typeface="Wingdings" pitchFamily="2" charset="2"/>
              <a:buChar char="Ø"/>
            </a:pPr>
            <a:endParaRPr lang="zh-CN" altLang="en-US" sz="1400" smtClean="0"/>
          </a:p>
          <a:p>
            <a:pPr>
              <a:buFont typeface="Wingdings" pitchFamily="2" charset="2"/>
              <a:buChar char="u"/>
            </a:pPr>
            <a:r>
              <a:rPr lang="en-US" altLang="en-US" sz="1400" smtClean="0"/>
              <a:t> HLog</a:t>
            </a:r>
            <a:r>
              <a:rPr lang="zh-CN" altLang="en-US" sz="1400" smtClean="0"/>
              <a:t>文件就是一个普通的</a:t>
            </a:r>
            <a:r>
              <a:rPr lang="en-US" altLang="en-US" sz="1400" smtClean="0"/>
              <a:t>Hadoop Sequence File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1200" smtClean="0"/>
              <a:t>Sequence File </a:t>
            </a:r>
            <a:r>
              <a:rPr lang="zh-CN" altLang="en-US" sz="1200" smtClean="0"/>
              <a:t>的</a:t>
            </a:r>
            <a:r>
              <a:rPr lang="en-US" altLang="en-US" sz="1200" smtClean="0"/>
              <a:t>Key</a:t>
            </a:r>
            <a:r>
              <a:rPr lang="zh-CN" altLang="en-US" sz="1200" smtClean="0"/>
              <a:t>是</a:t>
            </a:r>
            <a:r>
              <a:rPr lang="en-US" altLang="en-US" sz="1200" smtClean="0"/>
              <a:t>HLogKey</a:t>
            </a:r>
            <a:r>
              <a:rPr lang="zh-CN" altLang="en-US" sz="1200" smtClean="0"/>
              <a:t>对象，</a:t>
            </a:r>
            <a:r>
              <a:rPr lang="en-US" altLang="en-US" sz="1200" smtClean="0"/>
              <a:t>HLogKey</a:t>
            </a:r>
            <a:r>
              <a:rPr lang="zh-CN" altLang="en-US" sz="1200" smtClean="0"/>
              <a:t>中记录了写入数据的归属信息，除了</a:t>
            </a:r>
            <a:r>
              <a:rPr lang="en-US" altLang="en-US" sz="1200" smtClean="0"/>
              <a:t>table</a:t>
            </a:r>
            <a:r>
              <a:rPr lang="zh-CN" altLang="en-US" sz="1200" smtClean="0"/>
              <a:t>和</a:t>
            </a:r>
            <a:r>
              <a:rPr lang="en-US" altLang="en-US" sz="1200" smtClean="0"/>
              <a:t>region</a:t>
            </a:r>
            <a:r>
              <a:rPr lang="zh-CN" altLang="en-US" sz="1200" smtClean="0"/>
              <a:t>名字外，同时还包括 </a:t>
            </a:r>
            <a:r>
              <a:rPr lang="en-US" altLang="en-US" sz="1200" smtClean="0"/>
              <a:t>sequence number</a:t>
            </a:r>
            <a:r>
              <a:rPr lang="zh-CN" altLang="en-US" sz="1200" smtClean="0"/>
              <a:t>和</a:t>
            </a:r>
            <a:r>
              <a:rPr lang="en-US" altLang="en-US" sz="1200" smtClean="0"/>
              <a:t>timestamp，timestamp</a:t>
            </a:r>
            <a:r>
              <a:rPr lang="zh-CN" altLang="en-US" sz="1200" smtClean="0"/>
              <a:t>是”写入时间”，</a:t>
            </a:r>
            <a:r>
              <a:rPr lang="en-US" altLang="en-US" sz="1200" smtClean="0"/>
              <a:t>sequence number</a:t>
            </a:r>
            <a:r>
              <a:rPr lang="zh-CN" altLang="en-US" sz="1200" smtClean="0"/>
              <a:t>的起始值为</a:t>
            </a:r>
            <a:r>
              <a:rPr lang="en-US" altLang="zh-CN" sz="1200" smtClean="0"/>
              <a:t>0</a:t>
            </a:r>
            <a:r>
              <a:rPr lang="zh-CN" altLang="en-US" sz="1200" smtClean="0"/>
              <a:t>，或者是最近一次存入文件系统中</a:t>
            </a:r>
            <a:r>
              <a:rPr lang="en-US" altLang="en-US" sz="1200" smtClean="0"/>
              <a:t>sequence number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smtClean="0"/>
              <a:t>HLog Sequece File</a:t>
            </a:r>
            <a:r>
              <a:rPr lang="zh-CN" altLang="en-US" sz="1200" smtClean="0"/>
              <a:t>的</a:t>
            </a:r>
            <a:r>
              <a:rPr lang="en-US" sz="1200" smtClean="0"/>
              <a:t>Value</a:t>
            </a:r>
            <a:r>
              <a:rPr lang="zh-CN" altLang="en-US" sz="1200" smtClean="0"/>
              <a:t>是</a:t>
            </a:r>
            <a:r>
              <a:rPr lang="en-US" sz="1200" smtClean="0"/>
              <a:t>HBase</a:t>
            </a:r>
            <a:r>
              <a:rPr lang="zh-CN" altLang="en-US" sz="1200" smtClean="0"/>
              <a:t>的</a:t>
            </a:r>
            <a:r>
              <a:rPr lang="en-US" sz="1200" smtClean="0"/>
              <a:t>KeyValue</a:t>
            </a:r>
            <a:r>
              <a:rPr lang="zh-CN" altLang="en-US" sz="1200" smtClean="0"/>
              <a:t>对象，即对应</a:t>
            </a:r>
            <a:r>
              <a:rPr lang="en-US" sz="1200" smtClean="0"/>
              <a:t>HFile</a:t>
            </a:r>
            <a:r>
              <a:rPr lang="zh-CN" altLang="en-US" sz="1200" smtClean="0"/>
              <a:t>中的</a:t>
            </a:r>
            <a:r>
              <a:rPr lang="en-US" sz="1200" smtClean="0"/>
              <a:t>KeyValue</a:t>
            </a:r>
            <a:endParaRPr lang="zh-CN" altLang="en-US" sz="1200" smtClean="0"/>
          </a:p>
          <a:p>
            <a:pPr lvl="1">
              <a:buNone/>
            </a:pPr>
            <a:endParaRPr lang="en-US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关键算法 </a:t>
            </a:r>
            <a:r>
              <a:rPr lang="en-US" altLang="zh-CN" smtClean="0"/>
              <a:t>/ </a:t>
            </a:r>
            <a:r>
              <a:rPr lang="zh-CN" altLang="en-US" smtClean="0"/>
              <a:t>流程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sz="2400" b="1" smtClean="0">
                <a:solidFill>
                  <a:srgbClr val="000000"/>
                </a:solidFill>
                <a:latin typeface="Helvetica"/>
              </a:rPr>
              <a:t> region</a:t>
            </a:r>
            <a:r>
              <a:rPr lang="zh-CN" altLang="en-US" sz="2400" b="1" smtClean="0">
                <a:solidFill>
                  <a:srgbClr val="000000"/>
                </a:solidFill>
                <a:latin typeface="Helvetica"/>
              </a:rPr>
              <a:t>定位</a:t>
            </a:r>
            <a:endParaRPr lang="zh-CN" altLang="en-US" sz="2400"/>
          </a:p>
        </p:txBody>
      </p:sp>
      <p:pic>
        <p:nvPicPr>
          <p:cNvPr id="41986" name="Picture 2" descr="http://www.tbdata.org/wp-content/uploads/2011/01/Image_9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571612"/>
            <a:ext cx="4500594" cy="42862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2071678"/>
            <a:ext cx="37862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mtClean="0"/>
              <a:t> </a:t>
            </a:r>
            <a:r>
              <a:rPr lang="zh-CN" altLang="en-US" sz="1600" smtClean="0"/>
              <a:t>使用三层类似</a:t>
            </a:r>
            <a:r>
              <a:rPr lang="en-US" sz="1600" smtClean="0"/>
              <a:t>B+</a:t>
            </a:r>
            <a:r>
              <a:rPr lang="zh-CN" altLang="en-US" sz="1600" smtClean="0"/>
              <a:t>树的结构来保存</a:t>
            </a:r>
            <a:r>
              <a:rPr lang="en-US" sz="1600" smtClean="0"/>
              <a:t>region</a:t>
            </a:r>
            <a:r>
              <a:rPr lang="zh-CN" altLang="en-US" sz="1600" smtClean="0"/>
              <a:t>位置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1600" smtClean="0"/>
              <a:t> 第一层是保存</a:t>
            </a:r>
            <a:r>
              <a:rPr lang="en-US" sz="1600" smtClean="0"/>
              <a:t>zookeeper</a:t>
            </a:r>
            <a:r>
              <a:rPr lang="zh-CN" altLang="en-US" sz="1600" smtClean="0"/>
              <a:t>里面的文件，它持有</a:t>
            </a:r>
            <a:r>
              <a:rPr lang="en-US" sz="1600" smtClean="0"/>
              <a:t>root region</a:t>
            </a:r>
            <a:r>
              <a:rPr lang="zh-CN" altLang="en-US" sz="1600" smtClean="0"/>
              <a:t>的位置。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1600" smtClean="0"/>
              <a:t> 第二层</a:t>
            </a:r>
            <a:r>
              <a:rPr lang="en-US" sz="1600" smtClean="0"/>
              <a:t>root region</a:t>
            </a:r>
            <a:r>
              <a:rPr lang="zh-CN" altLang="en-US" sz="1600" smtClean="0"/>
              <a:t>是</a:t>
            </a:r>
            <a:r>
              <a:rPr lang="en-US" altLang="zh-CN" sz="1600" smtClean="0"/>
              <a:t>.</a:t>
            </a:r>
            <a:r>
              <a:rPr lang="en-US" sz="1600" smtClean="0"/>
              <a:t>META.</a:t>
            </a:r>
            <a:r>
              <a:rPr lang="zh-CN" altLang="en-US" sz="1600" smtClean="0"/>
              <a:t>表的第一个</a:t>
            </a:r>
            <a:r>
              <a:rPr lang="en-US" sz="1600" smtClean="0"/>
              <a:t>region</a:t>
            </a:r>
            <a:r>
              <a:rPr lang="zh-CN" altLang="en-US" sz="1600" smtClean="0"/>
              <a:t>其中保存了</a:t>
            </a:r>
            <a:r>
              <a:rPr lang="en-US" altLang="zh-CN" sz="1600" smtClean="0"/>
              <a:t>.</a:t>
            </a:r>
            <a:r>
              <a:rPr lang="en-US" sz="1600" smtClean="0"/>
              <a:t>META.</a:t>
            </a:r>
            <a:r>
              <a:rPr lang="zh-CN" altLang="en-US" sz="1600" smtClean="0"/>
              <a:t>表其它</a:t>
            </a:r>
            <a:r>
              <a:rPr lang="en-US" sz="1600" smtClean="0"/>
              <a:t>region</a:t>
            </a:r>
            <a:r>
              <a:rPr lang="zh-CN" altLang="en-US" sz="1600" smtClean="0"/>
              <a:t>的位置。通过</a:t>
            </a:r>
            <a:r>
              <a:rPr lang="en-US" sz="1600" smtClean="0"/>
              <a:t>root region，</a:t>
            </a:r>
            <a:r>
              <a:rPr lang="zh-CN" altLang="en-US" sz="1600" smtClean="0"/>
              <a:t>我们就可以访问</a:t>
            </a:r>
            <a:r>
              <a:rPr lang="en-US" altLang="zh-CN" sz="1600" smtClean="0"/>
              <a:t>.</a:t>
            </a:r>
            <a:r>
              <a:rPr lang="en-US" sz="1600" smtClean="0"/>
              <a:t>META.</a:t>
            </a:r>
            <a:r>
              <a:rPr lang="zh-CN" altLang="en-US" sz="1600" smtClean="0"/>
              <a:t>表的数据。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1600" smtClean="0"/>
              <a:t>.</a:t>
            </a:r>
            <a:r>
              <a:rPr lang="en-US" sz="1600" smtClean="0"/>
              <a:t>META.</a:t>
            </a:r>
            <a:r>
              <a:rPr lang="zh-CN" altLang="en-US" sz="1600" smtClean="0"/>
              <a:t>是第三层，它是一个特殊的表，保存了</a:t>
            </a:r>
            <a:r>
              <a:rPr lang="en-US" sz="1600" smtClean="0"/>
              <a:t>hbase</a:t>
            </a:r>
            <a:r>
              <a:rPr lang="zh-CN" altLang="en-US" sz="1600" smtClean="0"/>
              <a:t>中所有数据表的</a:t>
            </a:r>
            <a:r>
              <a:rPr lang="en-US" sz="1600" smtClean="0"/>
              <a:t>region </a:t>
            </a:r>
            <a:r>
              <a:rPr lang="zh-CN" altLang="en-US" sz="1600" smtClean="0"/>
              <a:t>位置信息。</a:t>
            </a:r>
            <a:endParaRPr lang="en-US" altLang="zh-CN" sz="1600" smtClean="0"/>
          </a:p>
          <a:p>
            <a:pPr>
              <a:buFont typeface="Wingdings" pitchFamily="2" charset="2"/>
              <a:buChar char="u"/>
            </a:pPr>
            <a:r>
              <a:rPr lang="en-US" sz="1600" smtClean="0"/>
              <a:t> root region</a:t>
            </a:r>
            <a:r>
              <a:rPr lang="zh-CN" altLang="en-US" sz="1600" smtClean="0"/>
              <a:t>永远不会被</a:t>
            </a:r>
            <a:r>
              <a:rPr lang="en-US" sz="1600" smtClean="0"/>
              <a:t>split</a:t>
            </a:r>
          </a:p>
          <a:p>
            <a:pPr>
              <a:buFont typeface="Wingdings" pitchFamily="2" charset="2"/>
              <a:buChar char="u"/>
            </a:pPr>
            <a:r>
              <a:rPr lang="en-US" sz="1600" smtClean="0"/>
              <a:t> .META.</a:t>
            </a:r>
            <a:r>
              <a:rPr lang="zh-CN" altLang="en-US" sz="1600" smtClean="0"/>
              <a:t>表的全部</a:t>
            </a:r>
            <a:r>
              <a:rPr lang="en-US" sz="1600" smtClean="0"/>
              <a:t>region</a:t>
            </a:r>
            <a:r>
              <a:rPr lang="zh-CN" altLang="en-US" sz="1600" smtClean="0"/>
              <a:t>都保存在内存中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关键算法 </a:t>
            </a:r>
            <a:r>
              <a:rPr lang="en-US" altLang="zh-CN" smtClean="0"/>
              <a:t>/ </a:t>
            </a:r>
            <a:r>
              <a:rPr lang="zh-CN" altLang="en-US" smtClean="0"/>
              <a:t>流程（数据插入）</a:t>
            </a:r>
            <a:endParaRPr lang="zh-CN" altLang="en-US"/>
          </a:p>
        </p:txBody>
      </p:sp>
      <p:pic>
        <p:nvPicPr>
          <p:cNvPr id="44034" name="Picture 2" descr="http://www.tbdata.org/wp-content/uploads/2011/01/Image_10_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928670"/>
            <a:ext cx="6715172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关键算法 </a:t>
            </a:r>
            <a:r>
              <a:rPr lang="en-US" altLang="zh-CN" smtClean="0"/>
              <a:t>/ </a:t>
            </a:r>
            <a:r>
              <a:rPr lang="zh-CN" altLang="en-US" smtClean="0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00108"/>
            <a:ext cx="8280920" cy="50177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srgbClr val="000000"/>
                </a:solidFill>
                <a:latin typeface="Helvetica"/>
              </a:rPr>
              <a:t>数据插入</a:t>
            </a:r>
            <a:endParaRPr lang="en-US" altLang="zh-CN" sz="2400" b="1" smtClean="0">
              <a:solidFill>
                <a:srgbClr val="000000"/>
              </a:solidFill>
              <a:latin typeface="Helvetic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400" smtClean="0"/>
              <a:t>数据在更新时首先写入</a:t>
            </a:r>
            <a:r>
              <a:rPr lang="en-US" altLang="zh-CN" sz="1400" smtClean="0"/>
              <a:t>Log(WAL log)</a:t>
            </a:r>
            <a:r>
              <a:rPr lang="zh-CN" altLang="en-US" sz="1400" smtClean="0"/>
              <a:t>和内存</a:t>
            </a:r>
            <a:r>
              <a:rPr lang="en-US" altLang="zh-CN" sz="1400" smtClean="0"/>
              <a:t>(MemStore)</a:t>
            </a:r>
            <a:r>
              <a:rPr lang="zh-CN" altLang="en-US" sz="1400" smtClean="0"/>
              <a:t>中</a:t>
            </a:r>
            <a:endParaRPr lang="en-US" altLang="zh-CN" sz="1400" smtClean="0"/>
          </a:p>
          <a:p>
            <a:pPr>
              <a:buFont typeface="Wingdings" pitchFamily="2" charset="2"/>
              <a:buChar char="Ø"/>
            </a:pPr>
            <a:r>
              <a:rPr lang="en-US" altLang="zh-CN" sz="1400" smtClean="0"/>
              <a:t>MemStore</a:t>
            </a:r>
            <a:r>
              <a:rPr lang="zh-CN" altLang="en-US" sz="1400" smtClean="0"/>
              <a:t>中的数据是排序的</a:t>
            </a:r>
            <a:endParaRPr lang="en-US" altLang="zh-CN" sz="1400" smtClean="0"/>
          </a:p>
          <a:p>
            <a:pPr>
              <a:buFont typeface="Wingdings" pitchFamily="2" charset="2"/>
              <a:buChar char="Ø"/>
            </a:pPr>
            <a:r>
              <a:rPr lang="en-US" altLang="zh-CN" sz="1400" smtClean="0"/>
              <a:t>MemStore</a:t>
            </a:r>
            <a:r>
              <a:rPr lang="zh-CN" altLang="en-US" sz="1400" smtClean="0"/>
              <a:t>累计到一定阈值时，就会创建一个新的</a:t>
            </a:r>
            <a:r>
              <a:rPr lang="en-US" altLang="zh-CN" sz="1400" smtClean="0"/>
              <a:t>MemStore</a:t>
            </a:r>
            <a:r>
              <a:rPr lang="zh-CN" altLang="en-US" sz="1400" smtClean="0"/>
              <a:t>，并 且将老的</a:t>
            </a:r>
            <a:r>
              <a:rPr lang="en-US" altLang="zh-CN" sz="1400" smtClean="0"/>
              <a:t>MemStore</a:t>
            </a:r>
            <a:r>
              <a:rPr lang="zh-CN" altLang="en-US" sz="1400" smtClean="0"/>
              <a:t>添加到</a:t>
            </a:r>
            <a:r>
              <a:rPr lang="en-US" altLang="zh-CN" sz="1400" smtClean="0"/>
              <a:t>flush</a:t>
            </a:r>
            <a:r>
              <a:rPr lang="zh-CN" altLang="en-US" sz="1400" smtClean="0"/>
              <a:t>队列，由单独的线程</a:t>
            </a:r>
            <a:r>
              <a:rPr lang="en-US" altLang="zh-CN" sz="1400" smtClean="0"/>
              <a:t>flush</a:t>
            </a:r>
            <a:r>
              <a:rPr lang="zh-CN" altLang="en-US" sz="1400" smtClean="0"/>
              <a:t>到磁盘上，成为一个</a:t>
            </a:r>
            <a:r>
              <a:rPr lang="en-US" altLang="zh-CN" sz="1400" smtClean="0"/>
              <a:t>StoreFile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400" smtClean="0"/>
              <a:t>系统会在</a:t>
            </a:r>
            <a:r>
              <a:rPr lang="en-US" altLang="zh-CN" sz="1400" smtClean="0"/>
              <a:t>zookeeper</a:t>
            </a:r>
            <a:r>
              <a:rPr lang="zh-CN" altLang="en-US" sz="1400" smtClean="0"/>
              <a:t>中 记录一个</a:t>
            </a:r>
            <a:r>
              <a:rPr lang="en-US" altLang="zh-CN" sz="1400" smtClean="0"/>
              <a:t>redo point</a:t>
            </a:r>
            <a:r>
              <a:rPr lang="zh-CN" altLang="en-US" sz="1400" smtClean="0"/>
              <a:t>，表示这个时刻之前的变更已经持久化了。</a:t>
            </a:r>
            <a:r>
              <a:rPr lang="en-US" altLang="zh-CN" sz="1400" smtClean="0"/>
              <a:t>(minor compact)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400" smtClean="0"/>
              <a:t>当系统出现意外时，可能导致内存</a:t>
            </a:r>
            <a:r>
              <a:rPr lang="en-US" altLang="zh-CN" sz="1400" smtClean="0"/>
              <a:t>(MemStore)</a:t>
            </a:r>
            <a:r>
              <a:rPr lang="zh-CN" altLang="en-US" sz="1400" smtClean="0"/>
              <a:t>中的数据丢失，此时使用</a:t>
            </a:r>
            <a:r>
              <a:rPr lang="en-US" altLang="zh-CN" sz="1400" smtClean="0"/>
              <a:t>Log(WAL log)</a:t>
            </a:r>
            <a:r>
              <a:rPr lang="zh-CN" altLang="en-US" sz="1400" smtClean="0"/>
              <a:t>来恢复</a:t>
            </a:r>
            <a:r>
              <a:rPr lang="en-US" altLang="zh-CN" sz="1400" smtClean="0"/>
              <a:t>checkpoint</a:t>
            </a:r>
            <a:r>
              <a:rPr lang="zh-CN" altLang="en-US" sz="1400" smtClean="0"/>
              <a:t>之后的数据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400" smtClean="0"/>
              <a:t>StoreFile</a:t>
            </a:r>
            <a:r>
              <a:rPr lang="zh-CN" altLang="en-US" sz="1400" smtClean="0"/>
              <a:t>是只读的，一旦创建后就不可以再修改，</a:t>
            </a:r>
            <a:r>
              <a:rPr lang="en-US" altLang="zh-CN" sz="1400" smtClean="0"/>
              <a:t>Hbase</a:t>
            </a:r>
            <a:r>
              <a:rPr lang="zh-CN" altLang="en-US" sz="1400" smtClean="0"/>
              <a:t>的更 新其实是不断追加的操作。当一个</a:t>
            </a:r>
            <a:r>
              <a:rPr lang="en-US" altLang="zh-CN" sz="1400" smtClean="0"/>
              <a:t>Store</a:t>
            </a:r>
            <a:r>
              <a:rPr lang="zh-CN" altLang="en-US" sz="1400" smtClean="0"/>
              <a:t>中的</a:t>
            </a:r>
            <a:r>
              <a:rPr lang="en-US" altLang="zh-CN" sz="1400" smtClean="0"/>
              <a:t>StoreFile</a:t>
            </a:r>
            <a:r>
              <a:rPr lang="zh-CN" altLang="en-US" sz="1400" smtClean="0"/>
              <a:t>达到一定的阈值后，就会进行一次合并</a:t>
            </a:r>
            <a:r>
              <a:rPr lang="en-US" altLang="zh-CN" sz="1400" smtClean="0"/>
              <a:t>(major compact),</a:t>
            </a:r>
            <a:r>
              <a:rPr lang="zh-CN" altLang="en-US" sz="1400" smtClean="0"/>
              <a:t>将对同一个</a:t>
            </a:r>
            <a:r>
              <a:rPr lang="en-US" altLang="zh-CN" sz="1400" smtClean="0"/>
              <a:t>key</a:t>
            </a:r>
            <a:r>
              <a:rPr lang="zh-CN" altLang="en-US" sz="1400" smtClean="0"/>
              <a:t>的修改合并到一起，形成一个大的</a:t>
            </a:r>
            <a:r>
              <a:rPr lang="en-US" altLang="zh-CN" sz="1400" smtClean="0"/>
              <a:t>StoreFile</a:t>
            </a:r>
            <a:r>
              <a:rPr lang="zh-CN" altLang="en-US" sz="1400" smtClean="0"/>
              <a:t>，当</a:t>
            </a:r>
            <a:r>
              <a:rPr lang="en-US" altLang="zh-CN" sz="1400" smtClean="0"/>
              <a:t>StoreFile</a:t>
            </a:r>
            <a:r>
              <a:rPr lang="zh-CN" altLang="en-US" sz="1400" smtClean="0"/>
              <a:t>的大小达到一定阈值后，又会对 </a:t>
            </a:r>
            <a:r>
              <a:rPr lang="en-US" altLang="zh-CN" sz="1400" smtClean="0"/>
              <a:t>StoreFile</a:t>
            </a:r>
            <a:r>
              <a:rPr lang="zh-CN" altLang="en-US" sz="1400" smtClean="0"/>
              <a:t>进行</a:t>
            </a:r>
            <a:r>
              <a:rPr lang="en-US" altLang="zh-CN" sz="1400" smtClean="0"/>
              <a:t>split</a:t>
            </a:r>
            <a:r>
              <a:rPr lang="zh-CN" altLang="en-US" sz="1400" smtClean="0"/>
              <a:t>，等分为两个</a:t>
            </a:r>
            <a:r>
              <a:rPr lang="en-US" altLang="zh-CN" sz="1400" smtClean="0"/>
              <a:t>StoreFile</a:t>
            </a:r>
            <a:endParaRPr lang="zh-CN" altLang="en-US" sz="140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smtClean="0"/>
              <a:t>由于对表的更新是不断追加的，处理读请求时，需要访问</a:t>
            </a:r>
            <a:r>
              <a:rPr lang="en-US" altLang="zh-CN" sz="1400" smtClean="0"/>
              <a:t>Store</a:t>
            </a:r>
            <a:r>
              <a:rPr lang="zh-CN" altLang="en-US" sz="1400" smtClean="0"/>
              <a:t>中全部的 </a:t>
            </a:r>
            <a:r>
              <a:rPr lang="en-US" altLang="zh-CN" sz="1400" smtClean="0"/>
              <a:t>StoreFile</a:t>
            </a:r>
            <a:r>
              <a:rPr lang="zh-CN" altLang="en-US" sz="1400" smtClean="0"/>
              <a:t>和</a:t>
            </a:r>
            <a:r>
              <a:rPr lang="en-US" altLang="zh-CN" sz="1400" smtClean="0"/>
              <a:t>MemStore</a:t>
            </a:r>
            <a:r>
              <a:rPr lang="zh-CN" altLang="en-US" sz="1400" smtClean="0"/>
              <a:t>，将他们的按照</a:t>
            </a:r>
            <a:r>
              <a:rPr lang="en-US" altLang="zh-CN" sz="1400" smtClean="0"/>
              <a:t>row key</a:t>
            </a:r>
            <a:r>
              <a:rPr lang="zh-CN" altLang="en-US" sz="1400" smtClean="0"/>
              <a:t>进行合并，由于</a:t>
            </a:r>
            <a:r>
              <a:rPr lang="en-US" altLang="zh-CN" sz="1400" smtClean="0"/>
              <a:t>StoreFile</a:t>
            </a:r>
            <a:r>
              <a:rPr lang="zh-CN" altLang="en-US" sz="1400" smtClean="0"/>
              <a:t>和</a:t>
            </a:r>
            <a:r>
              <a:rPr lang="en-US" altLang="zh-CN" sz="1400" smtClean="0"/>
              <a:t>MemStore</a:t>
            </a:r>
            <a:r>
              <a:rPr lang="zh-CN" altLang="en-US" sz="1400" smtClean="0"/>
              <a:t>都是经过排序的，并且</a:t>
            </a:r>
            <a:r>
              <a:rPr lang="en-US" altLang="zh-CN" sz="1400" smtClean="0"/>
              <a:t>StoreFile</a:t>
            </a:r>
            <a:r>
              <a:rPr lang="zh-CN" altLang="en-US" sz="1400" smtClean="0"/>
              <a:t>带有内存中索引，合并的过程还是比较快</a:t>
            </a:r>
          </a:p>
          <a:p>
            <a:endParaRPr lang="zh-CN" altLang="en-US" sz="2400" b="1" smtClean="0">
              <a:solidFill>
                <a:srgbClr val="000000"/>
              </a:solidFill>
              <a:latin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sz="1800" smtClean="0"/>
              <a:t> hbase</a:t>
            </a:r>
            <a:r>
              <a:rPr lang="zh-CN" altLang="en-US" sz="1800" smtClean="0"/>
              <a:t>是</a:t>
            </a:r>
            <a:r>
              <a:rPr lang="en-US" altLang="zh-CN" sz="1800" smtClean="0"/>
              <a:t>bigtable</a:t>
            </a:r>
            <a:r>
              <a:rPr lang="zh-CN" altLang="en-US" sz="1800" smtClean="0"/>
              <a:t>的开源山寨版本。是建立的</a:t>
            </a:r>
            <a:r>
              <a:rPr lang="en-US" altLang="zh-CN" sz="1800" smtClean="0"/>
              <a:t>hdfs</a:t>
            </a:r>
            <a:r>
              <a:rPr lang="zh-CN" altLang="en-US" sz="1800" smtClean="0"/>
              <a:t>之上，提供高可靠性、高性能、列存储、可伸缩、实时读写的数据库系统。</a:t>
            </a:r>
            <a:endParaRPr lang="en-US" altLang="zh-CN" sz="1800" smtClean="0"/>
          </a:p>
          <a:p>
            <a:pPr>
              <a:buFont typeface="Wingdings" pitchFamily="2" charset="2"/>
              <a:buChar char="ü"/>
            </a:pPr>
            <a:endParaRPr lang="zh-CN" altLang="en-US" sz="1800" smtClean="0"/>
          </a:p>
          <a:p>
            <a:pPr>
              <a:buFont typeface="Wingdings" pitchFamily="2" charset="2"/>
              <a:buChar char="ü"/>
            </a:pPr>
            <a:r>
              <a:rPr lang="zh-CN" altLang="en-US" sz="1800" smtClean="0"/>
              <a:t> 它介于</a:t>
            </a:r>
            <a:r>
              <a:rPr lang="en-US" altLang="zh-CN" sz="1800" smtClean="0"/>
              <a:t>nosql</a:t>
            </a:r>
            <a:r>
              <a:rPr lang="zh-CN" altLang="en-US" sz="1800" smtClean="0"/>
              <a:t>和</a:t>
            </a:r>
            <a:r>
              <a:rPr lang="en-US" altLang="zh-CN" sz="1800" smtClean="0"/>
              <a:t>RDBMS</a:t>
            </a:r>
            <a:r>
              <a:rPr lang="zh-CN" altLang="en-US" sz="1800" smtClean="0"/>
              <a:t>之间，仅能通过主键</a:t>
            </a:r>
            <a:r>
              <a:rPr lang="en-US" altLang="zh-CN" sz="1800" smtClean="0"/>
              <a:t>(row key)</a:t>
            </a:r>
            <a:r>
              <a:rPr lang="zh-CN" altLang="en-US" sz="1800" smtClean="0"/>
              <a:t>和主键的</a:t>
            </a:r>
            <a:r>
              <a:rPr lang="en-US" altLang="zh-CN" sz="1800" smtClean="0"/>
              <a:t>range</a:t>
            </a:r>
            <a:r>
              <a:rPr lang="zh-CN" altLang="en-US" sz="1800" smtClean="0"/>
              <a:t>来检索数据，仅支持单行事务</a:t>
            </a:r>
            <a:r>
              <a:rPr lang="en-US" altLang="zh-CN" sz="1800" smtClean="0"/>
              <a:t>(</a:t>
            </a:r>
            <a:r>
              <a:rPr lang="zh-CN" altLang="en-US" sz="1800" smtClean="0"/>
              <a:t>可通过</a:t>
            </a:r>
            <a:r>
              <a:rPr lang="en-US" altLang="zh-CN" sz="1800" smtClean="0"/>
              <a:t>hive</a:t>
            </a:r>
            <a:r>
              <a:rPr lang="zh-CN" altLang="en-US" sz="1800" smtClean="0"/>
              <a:t>支持来实现多表</a:t>
            </a:r>
            <a:r>
              <a:rPr lang="en-US" altLang="zh-CN" sz="1800" smtClean="0"/>
              <a:t>join</a:t>
            </a:r>
            <a:r>
              <a:rPr lang="zh-CN" altLang="en-US" sz="1800" smtClean="0"/>
              <a:t>等复杂操作</a:t>
            </a:r>
            <a:r>
              <a:rPr lang="en-US" altLang="zh-CN" sz="1800" smtClean="0"/>
              <a:t>)</a:t>
            </a:r>
            <a:r>
              <a:rPr lang="zh-CN" altLang="en-US" sz="1800" smtClean="0"/>
              <a:t>。主要用来存储非结构化和半结构化的松散数据。</a:t>
            </a:r>
            <a:endParaRPr lang="en-US" altLang="zh-CN" sz="1800" smtClean="0"/>
          </a:p>
          <a:p>
            <a:pPr>
              <a:buFont typeface="Wingdings" pitchFamily="2" charset="2"/>
              <a:buChar char="ü"/>
            </a:pPr>
            <a:endParaRPr lang="zh-CN" altLang="en-US" sz="1800" smtClean="0"/>
          </a:p>
          <a:p>
            <a:pPr>
              <a:buFont typeface="Wingdings" pitchFamily="2" charset="2"/>
              <a:buChar char="ü"/>
            </a:pPr>
            <a:r>
              <a:rPr lang="zh-CN" altLang="en-US" sz="1800" smtClean="0"/>
              <a:t> 与</a:t>
            </a:r>
            <a:r>
              <a:rPr lang="en-US" altLang="zh-CN" sz="1800" smtClean="0"/>
              <a:t>hadoop</a:t>
            </a:r>
            <a:r>
              <a:rPr lang="zh-CN" altLang="en-US" sz="1800" smtClean="0"/>
              <a:t>一样，</a:t>
            </a:r>
            <a:r>
              <a:rPr lang="en-US" altLang="zh-CN" sz="1800" smtClean="0"/>
              <a:t>Hbase</a:t>
            </a:r>
            <a:r>
              <a:rPr lang="zh-CN" altLang="en-US" sz="1800" smtClean="0"/>
              <a:t>目标主要依靠横向扩展，通过不断增加廉价的商用服务器，来增加计算和存储能力。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中表的特点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1800" smtClean="0"/>
              <a:t>大：一个表可以有上亿行，上百万列</a:t>
            </a:r>
            <a:endParaRPr lang="en-US" altLang="zh-CN" sz="1800" smtClean="0"/>
          </a:p>
          <a:p>
            <a:pPr>
              <a:buFont typeface="Wingdings" pitchFamily="2" charset="2"/>
              <a:buChar char="Ø"/>
            </a:pPr>
            <a:endParaRPr lang="zh-CN" altLang="en-US" sz="1800" smtClean="0"/>
          </a:p>
          <a:p>
            <a:pPr>
              <a:buFont typeface="Wingdings" pitchFamily="2" charset="2"/>
              <a:buChar char="Ø"/>
            </a:pPr>
            <a:r>
              <a:rPr lang="zh-CN" altLang="en-US" sz="1800" smtClean="0"/>
              <a:t>面向列：面向列</a:t>
            </a:r>
            <a:r>
              <a:rPr lang="en-US" altLang="zh-CN" sz="1800" smtClean="0"/>
              <a:t>(</a:t>
            </a:r>
            <a:r>
              <a:rPr lang="zh-CN" altLang="en-US" sz="1800" smtClean="0"/>
              <a:t>族</a:t>
            </a:r>
            <a:r>
              <a:rPr lang="en-US" altLang="zh-CN" sz="1800" smtClean="0"/>
              <a:t>)</a:t>
            </a:r>
            <a:r>
              <a:rPr lang="zh-CN" altLang="en-US" sz="1800" smtClean="0"/>
              <a:t>的存储和权限控制，列</a:t>
            </a:r>
            <a:r>
              <a:rPr lang="en-US" altLang="zh-CN" sz="1800" smtClean="0"/>
              <a:t>(</a:t>
            </a:r>
            <a:r>
              <a:rPr lang="zh-CN" altLang="en-US" sz="1800" smtClean="0"/>
              <a:t>族</a:t>
            </a:r>
            <a:r>
              <a:rPr lang="en-US" altLang="zh-CN" sz="1800" smtClean="0"/>
              <a:t>)</a:t>
            </a:r>
            <a:r>
              <a:rPr lang="zh-CN" altLang="en-US" sz="1800" smtClean="0"/>
              <a:t>独立检索。</a:t>
            </a:r>
            <a:endParaRPr lang="en-US" altLang="zh-CN" sz="1800" smtClean="0"/>
          </a:p>
          <a:p>
            <a:pPr>
              <a:buFont typeface="Wingdings" pitchFamily="2" charset="2"/>
              <a:buChar char="Ø"/>
            </a:pPr>
            <a:endParaRPr lang="zh-CN" altLang="en-US" sz="1800" smtClean="0"/>
          </a:p>
          <a:p>
            <a:pPr>
              <a:buFont typeface="Wingdings" pitchFamily="2" charset="2"/>
              <a:buChar char="Ø"/>
            </a:pPr>
            <a:r>
              <a:rPr lang="zh-CN" altLang="en-US" sz="1800" smtClean="0"/>
              <a:t>稀疏</a:t>
            </a:r>
            <a:r>
              <a:rPr lang="en-US" altLang="zh-CN" sz="1800" smtClean="0"/>
              <a:t>:</a:t>
            </a:r>
            <a:r>
              <a:rPr lang="zh-CN" altLang="en-US" sz="1800" smtClean="0"/>
              <a:t>对于为空</a:t>
            </a:r>
            <a:r>
              <a:rPr lang="en-US" altLang="zh-CN" sz="1800" smtClean="0"/>
              <a:t>(null)</a:t>
            </a:r>
            <a:r>
              <a:rPr lang="zh-CN" altLang="en-US" sz="1800" smtClean="0"/>
              <a:t>的列，并不占用存储空间，因此，表可以设计的非常稀疏。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在</a:t>
            </a:r>
            <a:r>
              <a:rPr lang="en-US" altLang="zh-CN" smtClean="0"/>
              <a:t>Hadoop Ecosystem</a:t>
            </a:r>
            <a:r>
              <a:rPr lang="zh-CN" altLang="en-US" smtClean="0"/>
              <a:t>中的位置</a:t>
            </a:r>
          </a:p>
        </p:txBody>
      </p:sp>
      <p:pic>
        <p:nvPicPr>
          <p:cNvPr id="1026" name="Picture 2" descr="http://www.tbdata.org/wp-content/uploads/2011/01/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928670"/>
            <a:ext cx="7143800" cy="51084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系统架构</a:t>
            </a:r>
            <a:br>
              <a:rPr lang="zh-CN" altLang="en-US" smtClean="0"/>
            </a:br>
            <a:endParaRPr lang="zh-CN" altLang="en-US"/>
          </a:p>
        </p:txBody>
      </p:sp>
      <p:pic>
        <p:nvPicPr>
          <p:cNvPr id="38914" name="Picture 2" descr="http://www.tbdata.org/wp-content/uploads/2011/01/Image_7_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071546"/>
            <a:ext cx="6357982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存储逻辑视图</a:t>
            </a:r>
            <a:br>
              <a:rPr lang="zh-CN" altLang="en-US" smtClean="0"/>
            </a:b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34" y="1071546"/>
          <a:ext cx="8215370" cy="4714907"/>
        </p:xfrm>
        <a:graphic>
          <a:graphicData uri="http://schemas.openxmlformats.org/drawingml/2006/table">
            <a:tbl>
              <a:tblPr/>
              <a:tblGrid>
                <a:gridCol w="956099"/>
                <a:gridCol w="1788260"/>
                <a:gridCol w="1664321"/>
                <a:gridCol w="1080037"/>
                <a:gridCol w="956099"/>
                <a:gridCol w="1026921"/>
                <a:gridCol w="743633"/>
              </a:tblGrid>
              <a:tr h="88108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HBase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以表的形式存储数据。表有行和列组成。列划分为若干个列族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row family)</a:t>
                      </a:r>
                    </a:p>
                  </a:txBody>
                  <a:tcPr marL="2571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5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Row 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column-family1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column-family2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column-family3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27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qualify1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qualify1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qualify1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qualify2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qualify3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key1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t1:abc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t2:def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t1:hello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t2:world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t3:every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key2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t1:abc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t2:def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t3:hij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t1:dfads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t2:abc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t1:def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t2:abc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1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key3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t1:abc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t2:def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t1:abc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t2:def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物理存储视图总览</a:t>
            </a:r>
            <a:endParaRPr lang="zh-CN" altLang="en-US"/>
          </a:p>
        </p:txBody>
      </p:sp>
      <p:pic>
        <p:nvPicPr>
          <p:cNvPr id="40962" name="Picture 2" descr="http://www.tbdata.org/wp-content/uploads/2011/01/Image_8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857232"/>
            <a:ext cx="6286544" cy="542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1600" smtClean="0"/>
              <a:t>Table</a:t>
            </a:r>
            <a:r>
              <a:rPr lang="zh-CN" altLang="en-US" sz="1600" smtClean="0"/>
              <a:t>中的所有行都按照</a:t>
            </a:r>
            <a:r>
              <a:rPr lang="en-US" sz="1600" smtClean="0"/>
              <a:t>row key</a:t>
            </a:r>
            <a:r>
              <a:rPr lang="zh-CN" altLang="en-US" sz="1600" smtClean="0"/>
              <a:t>的字典序排列</a:t>
            </a:r>
            <a:endParaRPr lang="en-US" altLang="zh-CN" sz="1600" smtClean="0"/>
          </a:p>
          <a:p>
            <a:pPr>
              <a:buFont typeface="Wingdings" pitchFamily="2" charset="2"/>
              <a:buChar char="u"/>
            </a:pPr>
            <a:r>
              <a:rPr lang="en-US" sz="1600" smtClean="0"/>
              <a:t>Table </a:t>
            </a:r>
            <a:r>
              <a:rPr lang="zh-CN" altLang="en-US" sz="1600" smtClean="0"/>
              <a:t>在行的方向上分割为多个</a:t>
            </a:r>
            <a:r>
              <a:rPr lang="en-US" sz="1600" smtClean="0"/>
              <a:t>Hregion</a:t>
            </a:r>
            <a:endParaRPr lang="zh-CN" altLang="en-US" sz="1600"/>
          </a:p>
        </p:txBody>
      </p:sp>
      <p:pic>
        <p:nvPicPr>
          <p:cNvPr id="27650" name="Picture 2" descr="http://www.tbdata.org/wp-content/uploads/2011/01/Image_1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214554"/>
            <a:ext cx="2647950" cy="315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【PPT模板】平时交流-彩色版（适用于投影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2434</Words>
  <Application>Microsoft Office PowerPoint</Application>
  <PresentationFormat>全屏显示(4:3)</PresentationFormat>
  <Paragraphs>184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【PPT模板】平时交流-彩色版（适用于投影）</vt:lpstr>
      <vt:lpstr>1_Office 主题</vt:lpstr>
      <vt:lpstr>HBase介绍</vt:lpstr>
      <vt:lpstr>历史</vt:lpstr>
      <vt:lpstr>简介</vt:lpstr>
      <vt:lpstr>HBASE中表的特点</vt:lpstr>
      <vt:lpstr>Hbase在Hadoop Ecosystem中的位置</vt:lpstr>
      <vt:lpstr>系统架构 </vt:lpstr>
      <vt:lpstr>存储逻辑视图 </vt:lpstr>
      <vt:lpstr>物理存储视图总览</vt:lpstr>
      <vt:lpstr>物理存储视图 </vt:lpstr>
      <vt:lpstr>物理存储视图</vt:lpstr>
      <vt:lpstr>物理存储视图</vt:lpstr>
      <vt:lpstr>物理存储视图</vt:lpstr>
      <vt:lpstr>物理存储视图</vt:lpstr>
      <vt:lpstr>物理存储视图</vt:lpstr>
      <vt:lpstr>物理存储视图</vt:lpstr>
      <vt:lpstr>Rowkey </vt:lpstr>
      <vt:lpstr>列族</vt:lpstr>
      <vt:lpstr>Cell</vt:lpstr>
      <vt:lpstr>时间戳</vt:lpstr>
      <vt:lpstr>HLog(WAL log) </vt:lpstr>
      <vt:lpstr>关键算法 / 流程 </vt:lpstr>
      <vt:lpstr>关键算法 / 流程（数据插入）</vt:lpstr>
      <vt:lpstr>关键算法 / 流程</vt:lpstr>
      <vt:lpstr>幻灯片 24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新员工转正答辩</dc:title>
  <dc:creator>y00190</dc:creator>
  <cp:lastModifiedBy>c02132</cp:lastModifiedBy>
  <cp:revision>308</cp:revision>
  <dcterms:created xsi:type="dcterms:W3CDTF">2012-02-16T05:56:05Z</dcterms:created>
  <dcterms:modified xsi:type="dcterms:W3CDTF">2016-09-23T01:21:08Z</dcterms:modified>
</cp:coreProperties>
</file>