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tags/tag1.xml" ContentType="application/vnd.openxmlformats-officedocument.presentationml.tags+xml"/>
  <Override PartName="/ppt/notesSlides/notesSlide17.xml" ContentType="application/vnd.openxmlformats-officedocument.presentationml.notesSlide+xml"/>
  <Override PartName="/ppt/tags/tag2.xml" ContentType="application/vnd.openxmlformats-officedocument.presentationml.tags+xml"/>
  <Override PartName="/ppt/notesSlides/notesSlide18.xml" ContentType="application/vnd.openxmlformats-officedocument.presentationml.notesSlide+xml"/>
  <Override PartName="/ppt/tags/tag3.xml" ContentType="application/vnd.openxmlformats-officedocument.presentationml.tags+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tags/tag4.xml" ContentType="application/vnd.openxmlformats-officedocument.presentationml.tags+xml"/>
  <Override PartName="/ppt/notesSlides/notesSlide21.xml" ContentType="application/vnd.openxmlformats-officedocument.presentationml.notesSlide+xml"/>
  <Override PartName="/ppt/tags/tag5.xml" ContentType="application/vnd.openxmlformats-officedocument.presentationml.tags+xml"/>
  <Override PartName="/ppt/notesSlides/notesSlide22.xml" ContentType="application/vnd.openxmlformats-officedocument.presentationml.notesSlide+xml"/>
  <Override PartName="/ppt/tags/tag6.xml" ContentType="application/vnd.openxmlformats-officedocument.presentationml.tags+xml"/>
  <Override PartName="/ppt/notesSlides/notesSlide23.xml" ContentType="application/vnd.openxmlformats-officedocument.presentationml.notesSlide+xml"/>
  <Override PartName="/ppt/tags/tag7.xml" ContentType="application/vnd.openxmlformats-officedocument.presentationml.tags+xml"/>
  <Override PartName="/ppt/notesSlides/notesSlide24.xml" ContentType="application/vnd.openxmlformats-officedocument.presentationml.notesSlide+xml"/>
  <Override PartName="/ppt/tags/tag8.xml" ContentType="application/vnd.openxmlformats-officedocument.presentationml.tags+xml"/>
  <Override PartName="/ppt/notesSlides/notesSlide25.xml" ContentType="application/vnd.openxmlformats-officedocument.presentationml.notesSlide+xml"/>
  <Override PartName="/ppt/tags/tag9.xml" ContentType="application/vnd.openxmlformats-officedocument.presentationml.tags+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4" r:id="rId2"/>
  </p:sldMasterIdLst>
  <p:notesMasterIdLst>
    <p:notesMasterId r:id="rId65"/>
  </p:notesMasterIdLst>
  <p:sldIdLst>
    <p:sldId id="293" r:id="rId3"/>
    <p:sldId id="294" r:id="rId4"/>
    <p:sldId id="302" r:id="rId5"/>
    <p:sldId id="303" r:id="rId6"/>
    <p:sldId id="337" r:id="rId7"/>
    <p:sldId id="338" r:id="rId8"/>
    <p:sldId id="350" r:id="rId9"/>
    <p:sldId id="339" r:id="rId10"/>
    <p:sldId id="340" r:id="rId11"/>
    <p:sldId id="341" r:id="rId12"/>
    <p:sldId id="342" r:id="rId13"/>
    <p:sldId id="343" r:id="rId14"/>
    <p:sldId id="344" r:id="rId15"/>
    <p:sldId id="345" r:id="rId16"/>
    <p:sldId id="346" r:id="rId17"/>
    <p:sldId id="349" r:id="rId18"/>
    <p:sldId id="295" r:id="rId19"/>
    <p:sldId id="318" r:id="rId20"/>
    <p:sldId id="321" r:id="rId21"/>
    <p:sldId id="297" r:id="rId22"/>
    <p:sldId id="298" r:id="rId23"/>
    <p:sldId id="399" r:id="rId24"/>
    <p:sldId id="299" r:id="rId25"/>
    <p:sldId id="300" r:id="rId26"/>
    <p:sldId id="396" r:id="rId27"/>
    <p:sldId id="397" r:id="rId28"/>
    <p:sldId id="353" r:id="rId29"/>
    <p:sldId id="354" r:id="rId30"/>
    <p:sldId id="355" r:id="rId31"/>
    <p:sldId id="356" r:id="rId32"/>
    <p:sldId id="386" r:id="rId33"/>
    <p:sldId id="387" r:id="rId34"/>
    <p:sldId id="357" r:id="rId35"/>
    <p:sldId id="358" r:id="rId36"/>
    <p:sldId id="359" r:id="rId37"/>
    <p:sldId id="360" r:id="rId38"/>
    <p:sldId id="361" r:id="rId39"/>
    <p:sldId id="362" r:id="rId40"/>
    <p:sldId id="388" r:id="rId41"/>
    <p:sldId id="389" r:id="rId42"/>
    <p:sldId id="363" r:id="rId43"/>
    <p:sldId id="393" r:id="rId44"/>
    <p:sldId id="390" r:id="rId45"/>
    <p:sldId id="391" r:id="rId46"/>
    <p:sldId id="392" r:id="rId47"/>
    <p:sldId id="364" r:id="rId48"/>
    <p:sldId id="365" r:id="rId49"/>
    <p:sldId id="366" r:id="rId50"/>
    <p:sldId id="367" r:id="rId51"/>
    <p:sldId id="368" r:id="rId52"/>
    <p:sldId id="369" r:id="rId53"/>
    <p:sldId id="370" r:id="rId54"/>
    <p:sldId id="371" r:id="rId55"/>
    <p:sldId id="372" r:id="rId56"/>
    <p:sldId id="373" r:id="rId57"/>
    <p:sldId id="398" r:id="rId58"/>
    <p:sldId id="378" r:id="rId59"/>
    <p:sldId id="335" r:id="rId60"/>
    <p:sldId id="336" r:id="rId61"/>
    <p:sldId id="394" r:id="rId62"/>
    <p:sldId id="395" r:id="rId63"/>
    <p:sldId id="271" r:id="rId64"/>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04040"/>
    <a:srgbClr val="6E6E6E"/>
    <a:srgbClr val="C00000"/>
    <a:srgbClr val="CC0000"/>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202B0CA-FC54-4496-8BCA-5EF66A818D29}" styleName="深色样式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994" autoAdjust="0"/>
    <p:restoredTop sz="86919" autoAdjust="0"/>
  </p:normalViewPr>
  <p:slideViewPr>
    <p:cSldViewPr showGuides="1">
      <p:cViewPr varScale="1">
        <p:scale>
          <a:sx n="80" d="100"/>
          <a:sy n="80" d="100"/>
        </p:scale>
        <p:origin x="1428" y="6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slide" Target="slides/slide59.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tableStyles" Target="tableStyle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viewProps" Target="viewProp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FB42849-82B9-482D-AFE1-E5E990AEC528}" type="datetimeFigureOut">
              <a:rPr lang="zh-CN" altLang="en-US" smtClean="0"/>
              <a:pPr/>
              <a:t>2016/3/23</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EC43D9F-348C-4EFA-BA8C-BCBE316224D1}" type="slidenum">
              <a:rPr lang="zh-CN" altLang="en-US" smtClean="0"/>
              <a:pPr/>
              <a:t>‹#›</a:t>
            </a:fld>
            <a:endParaRPr lang="zh-CN" altLang="en-US"/>
          </a:p>
        </p:txBody>
      </p:sp>
    </p:spTree>
    <p:extLst>
      <p:ext uri="{BB962C8B-B14F-4D97-AF65-F5344CB8AC3E}">
        <p14:creationId xmlns:p14="http://schemas.microsoft.com/office/powerpoint/2010/main" val="42215917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EEC43D9F-348C-4EFA-BA8C-BCBE316224D1}" type="slidenum">
              <a:rPr lang="zh-CN" altLang="en-US" smtClean="0"/>
              <a:pPr/>
              <a:t>2</a:t>
            </a:fld>
            <a:endParaRPr lang="zh-CN" altLang="en-US"/>
          </a:p>
        </p:txBody>
      </p:sp>
    </p:spTree>
    <p:extLst>
      <p:ext uri="{BB962C8B-B14F-4D97-AF65-F5344CB8AC3E}">
        <p14:creationId xmlns:p14="http://schemas.microsoft.com/office/powerpoint/2010/main" val="10863318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u="none" strike="noStrike" kern="1200" baseline="0" dirty="0" smtClean="0">
                <a:solidFill>
                  <a:schemeClr val="tx1"/>
                </a:solidFill>
                <a:latin typeface="+mn-lt"/>
                <a:ea typeface="+mn-ea"/>
                <a:cs typeface="+mn-cs"/>
              </a:rPr>
              <a:t>在离线计算场景通常会将分布式存储节点同计算节点放置在同一台机器上，业务上的热点随时都在变化和移动，造成了计算热点过度抢占存储节点的资源，给存储系统带来不稳定因素。在动画中的</a:t>
            </a:r>
            <a:r>
              <a:rPr lang="en-US" altLang="zh-CN" sz="1200" b="0" i="0" u="none" strike="noStrike" kern="1200" baseline="0" dirty="0" smtClean="0">
                <a:solidFill>
                  <a:schemeClr val="tx1"/>
                </a:solidFill>
                <a:latin typeface="+mn-lt"/>
                <a:ea typeface="+mn-ea"/>
                <a:cs typeface="+mn-cs"/>
              </a:rPr>
              <a:t>3</a:t>
            </a:r>
            <a:r>
              <a:rPr lang="zh-CN" altLang="en-US" sz="1200" b="0" i="0" u="none" strike="noStrike" kern="1200" baseline="0" dirty="0" smtClean="0">
                <a:solidFill>
                  <a:schemeClr val="tx1"/>
                </a:solidFill>
                <a:latin typeface="+mn-lt"/>
                <a:ea typeface="+mn-ea"/>
                <a:cs typeface="+mn-cs"/>
              </a:rPr>
              <a:t>个应用分别消耗机器的一种资源，若恰好</a:t>
            </a:r>
            <a:r>
              <a:rPr lang="en-US" altLang="zh-CN" sz="1200" b="0" i="0" u="none" strike="noStrike" kern="1200" baseline="0" dirty="0" smtClean="0">
                <a:solidFill>
                  <a:schemeClr val="tx1"/>
                </a:solidFill>
                <a:latin typeface="+mn-lt"/>
                <a:ea typeface="+mn-ea"/>
                <a:cs typeface="+mn-cs"/>
              </a:rPr>
              <a:t>3</a:t>
            </a:r>
            <a:r>
              <a:rPr lang="zh-CN" altLang="en-US" sz="1200" b="0" i="0" u="none" strike="noStrike" kern="1200" baseline="0" dirty="0" smtClean="0">
                <a:solidFill>
                  <a:schemeClr val="tx1"/>
                </a:solidFill>
                <a:latin typeface="+mn-lt"/>
                <a:ea typeface="+mn-ea"/>
                <a:cs typeface="+mn-cs"/>
              </a:rPr>
              <a:t>个业务调度到同一台机器，通常会导致机器不可用。通常会采用资源隔离和限制的方法来避免一个业务的计算过度消耗资源，同时分布式系统的客户端需要有主动绕过热点机器的功能来避免热点给整个系统带来的影响。</a:t>
            </a:r>
            <a:endParaRPr lang="zh-CN" altLang="en-US" dirty="0"/>
          </a:p>
        </p:txBody>
      </p:sp>
      <p:sp>
        <p:nvSpPr>
          <p:cNvPr id="4" name="灯片编号占位符 3"/>
          <p:cNvSpPr>
            <a:spLocks noGrp="1"/>
          </p:cNvSpPr>
          <p:nvPr>
            <p:ph type="sldNum" sz="quarter" idx="10"/>
          </p:nvPr>
        </p:nvSpPr>
        <p:spPr/>
        <p:txBody>
          <a:bodyPr/>
          <a:lstStyle/>
          <a:p>
            <a:pPr>
              <a:defRPr/>
            </a:pPr>
            <a:fld id="{188CB8F2-BD3F-45A3-9771-F55CC88A89E2}" type="slidenum">
              <a:rPr lang="zh-CN" altLang="en-US" smtClean="0"/>
              <a:pPr>
                <a:defRPr/>
              </a:pPr>
              <a:t>12</a:t>
            </a:fld>
            <a:endParaRPr lang="zh-CN" altLang="en-US"/>
          </a:p>
        </p:txBody>
      </p:sp>
    </p:spTree>
    <p:extLst>
      <p:ext uri="{BB962C8B-B14F-4D97-AF65-F5344CB8AC3E}">
        <p14:creationId xmlns:p14="http://schemas.microsoft.com/office/powerpoint/2010/main" val="3944669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188CB8F2-BD3F-45A3-9771-F55CC88A89E2}" type="slidenum">
              <a:rPr lang="zh-CN" altLang="en-US" smtClean="0"/>
              <a:pPr>
                <a:defRPr/>
              </a:pPr>
              <a:t>13</a:t>
            </a:fld>
            <a:endParaRPr lang="zh-CN" altLang="en-US"/>
          </a:p>
        </p:txBody>
      </p:sp>
    </p:spTree>
    <p:extLst>
      <p:ext uri="{BB962C8B-B14F-4D97-AF65-F5344CB8AC3E}">
        <p14:creationId xmlns:p14="http://schemas.microsoft.com/office/powerpoint/2010/main" val="38710771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188CB8F2-BD3F-45A3-9771-F55CC88A89E2}" type="slidenum">
              <a:rPr lang="zh-CN" altLang="en-US" smtClean="0"/>
              <a:pPr>
                <a:defRPr/>
              </a:pPr>
              <a:t>14</a:t>
            </a:fld>
            <a:endParaRPr lang="zh-CN" altLang="en-US"/>
          </a:p>
        </p:txBody>
      </p:sp>
    </p:spTree>
    <p:extLst>
      <p:ext uri="{BB962C8B-B14F-4D97-AF65-F5344CB8AC3E}">
        <p14:creationId xmlns:p14="http://schemas.microsoft.com/office/powerpoint/2010/main" val="7560493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HDFS</a:t>
            </a:r>
            <a:r>
              <a:rPr lang="zh-CN" altLang="en-US" dirty="0" smtClean="0"/>
              <a:t>的实现参考了</a:t>
            </a:r>
            <a:r>
              <a:rPr lang="en-US" altLang="zh-CN" dirty="0" smtClean="0"/>
              <a:t>GFS(</a:t>
            </a:r>
            <a:r>
              <a:rPr lang="en-US" altLang="zh-CN" sz="1200" b="0" i="0" kern="1200" dirty="0" smtClean="0">
                <a:solidFill>
                  <a:schemeClr val="tx1"/>
                </a:solidFill>
                <a:effectLst/>
                <a:latin typeface="+mn-lt"/>
                <a:ea typeface="+mn-ea"/>
                <a:cs typeface="+mn-cs"/>
              </a:rPr>
              <a:t>Google File System</a:t>
            </a:r>
            <a:r>
              <a:rPr lang="en-US" altLang="zh-CN" dirty="0" smtClean="0"/>
              <a:t>)</a:t>
            </a:r>
            <a:endParaRPr lang="zh-CN" altLang="en-US" dirty="0"/>
          </a:p>
        </p:txBody>
      </p:sp>
      <p:sp>
        <p:nvSpPr>
          <p:cNvPr id="4" name="灯片编号占位符 3"/>
          <p:cNvSpPr>
            <a:spLocks noGrp="1"/>
          </p:cNvSpPr>
          <p:nvPr>
            <p:ph type="sldNum" sz="quarter" idx="10"/>
          </p:nvPr>
        </p:nvSpPr>
        <p:spPr/>
        <p:txBody>
          <a:bodyPr/>
          <a:lstStyle/>
          <a:p>
            <a:fld id="{EEC43D9F-348C-4EFA-BA8C-BCBE316224D1}" type="slidenum">
              <a:rPr lang="zh-CN" altLang="en-US" smtClean="0"/>
              <a:pPr/>
              <a:t>17</a:t>
            </a:fld>
            <a:endParaRPr lang="zh-CN" altLang="en-US"/>
          </a:p>
        </p:txBody>
      </p:sp>
    </p:spTree>
    <p:extLst>
      <p:ext uri="{BB962C8B-B14F-4D97-AF65-F5344CB8AC3E}">
        <p14:creationId xmlns:p14="http://schemas.microsoft.com/office/powerpoint/2010/main" val="29421307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HDFS</a:t>
            </a:r>
            <a:r>
              <a:rPr lang="zh-CN" altLang="en-US" dirty="0" smtClean="0"/>
              <a:t>以流式数据访问模式来存储超大文件，运行于</a:t>
            </a:r>
            <a:endParaRPr lang="zh-CN" altLang="en-US" dirty="0"/>
          </a:p>
        </p:txBody>
      </p:sp>
      <p:sp>
        <p:nvSpPr>
          <p:cNvPr id="4" name="灯片编号占位符 3"/>
          <p:cNvSpPr>
            <a:spLocks noGrp="1"/>
          </p:cNvSpPr>
          <p:nvPr>
            <p:ph type="sldNum" sz="quarter" idx="10"/>
          </p:nvPr>
        </p:nvSpPr>
        <p:spPr/>
        <p:txBody>
          <a:bodyPr/>
          <a:lstStyle/>
          <a:p>
            <a:fld id="{EEC43D9F-348C-4EFA-BA8C-BCBE316224D1}" type="slidenum">
              <a:rPr lang="zh-CN" altLang="en-US" smtClean="0"/>
              <a:pPr/>
              <a:t>18</a:t>
            </a:fld>
            <a:endParaRPr lang="zh-CN" altLang="en-US"/>
          </a:p>
        </p:txBody>
      </p:sp>
    </p:spTree>
    <p:extLst>
      <p:ext uri="{BB962C8B-B14F-4D97-AF65-F5344CB8AC3E}">
        <p14:creationId xmlns:p14="http://schemas.microsoft.com/office/powerpoint/2010/main" val="11459028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以上这些文件是保存在</a:t>
            </a:r>
            <a:r>
              <a:rPr lang="en-US" altLang="zh-CN" sz="1200" b="0" i="0" kern="1200" dirty="0" err="1" smtClean="0">
                <a:solidFill>
                  <a:schemeClr val="tx1"/>
                </a:solidFill>
                <a:effectLst/>
                <a:latin typeface="+mn-lt"/>
                <a:ea typeface="+mn-ea"/>
                <a:cs typeface="+mn-cs"/>
              </a:rPr>
              <a:t>linux</a:t>
            </a:r>
            <a:r>
              <a:rPr lang="zh-CN" altLang="en-US" sz="1200" b="0" i="0" kern="1200" dirty="0" smtClean="0">
                <a:solidFill>
                  <a:schemeClr val="tx1"/>
                </a:solidFill>
                <a:effectLst/>
                <a:latin typeface="+mn-lt"/>
                <a:ea typeface="+mn-ea"/>
                <a:cs typeface="+mn-cs"/>
              </a:rPr>
              <a:t>的文件系统中。通过</a:t>
            </a:r>
            <a:r>
              <a:rPr lang="en-US" altLang="zh-CN" sz="1200" b="0" i="0" kern="1200" dirty="0" smtClean="0">
                <a:solidFill>
                  <a:schemeClr val="tx1"/>
                </a:solidFill>
                <a:effectLst/>
                <a:latin typeface="+mn-lt"/>
                <a:ea typeface="+mn-ea"/>
                <a:cs typeface="+mn-cs"/>
              </a:rPr>
              <a:t>hdfs-site.xml</a:t>
            </a:r>
            <a:r>
              <a:rPr lang="zh-CN" altLang="en-US" sz="1200" b="0" i="0" kern="1200" dirty="0" smtClean="0">
                <a:solidFill>
                  <a:schemeClr val="tx1"/>
                </a:solidFill>
                <a:effectLst/>
                <a:latin typeface="+mn-lt"/>
                <a:ea typeface="+mn-ea"/>
                <a:cs typeface="+mn-cs"/>
              </a:rPr>
              <a:t>的</a:t>
            </a:r>
            <a:r>
              <a:rPr lang="en-US" altLang="zh-CN" sz="1200" b="0" i="0" kern="1200" dirty="0" err="1" smtClean="0">
                <a:solidFill>
                  <a:schemeClr val="tx1"/>
                </a:solidFill>
                <a:effectLst/>
                <a:latin typeface="+mn-lt"/>
                <a:ea typeface="+mn-ea"/>
                <a:cs typeface="+mn-cs"/>
              </a:rPr>
              <a:t>dfs.namenode.name.dir</a:t>
            </a:r>
            <a:r>
              <a:rPr lang="zh-CN" altLang="en-US" sz="1200" b="0" i="0" kern="1200" dirty="0" smtClean="0">
                <a:solidFill>
                  <a:schemeClr val="tx1"/>
                </a:solidFill>
                <a:effectLst/>
                <a:latin typeface="+mn-lt"/>
                <a:ea typeface="+mn-ea"/>
                <a:cs typeface="+mn-cs"/>
              </a:rPr>
              <a:t>属性进行设置。</a:t>
            </a:r>
            <a:endParaRPr lang="en-US" altLang="zh-CN" sz="1200" b="0" i="0" kern="1200" dirty="0" smtClean="0">
              <a:solidFill>
                <a:schemeClr val="tx1"/>
              </a:solidFill>
              <a:effectLst/>
              <a:latin typeface="+mn-lt"/>
              <a:ea typeface="+mn-ea"/>
              <a:cs typeface="+mn-cs"/>
            </a:endParaRPr>
          </a:p>
          <a:p>
            <a:r>
              <a:rPr lang="en-US" altLang="zh-CN" sz="1200" b="0" i="0" kern="1200" dirty="0" err="1" smtClean="0">
                <a:solidFill>
                  <a:schemeClr val="tx1"/>
                </a:solidFill>
                <a:effectLst/>
                <a:latin typeface="+mn-lt"/>
                <a:ea typeface="+mn-ea"/>
                <a:cs typeface="+mn-cs"/>
              </a:rPr>
              <a:t>NameNode</a:t>
            </a:r>
            <a:r>
              <a:rPr lang="en-US" altLang="zh-CN" sz="1200" b="0" i="0" kern="1200" dirty="0" smtClean="0">
                <a:solidFill>
                  <a:schemeClr val="tx1"/>
                </a:solidFill>
                <a:effectLst/>
                <a:latin typeface="+mn-lt"/>
                <a:ea typeface="+mn-ea"/>
                <a:cs typeface="+mn-cs"/>
              </a:rPr>
              <a:t>:</a:t>
            </a:r>
          </a:p>
          <a:p>
            <a:pPr lvl="1"/>
            <a:r>
              <a:rPr lang="zh-CN" altLang="en-US" sz="1200" b="0" i="0" kern="1200" dirty="0" smtClean="0">
                <a:solidFill>
                  <a:schemeClr val="tx1"/>
                </a:solidFill>
                <a:effectLst/>
                <a:latin typeface="+mn-lt"/>
                <a:ea typeface="+mn-ea"/>
                <a:cs typeface="+mn-cs"/>
              </a:rPr>
              <a:t>包含 </a:t>
            </a:r>
            <a:r>
              <a:rPr lang="en-US" altLang="zh-CN" sz="1200" b="0" i="0" kern="1200" dirty="0" smtClean="0">
                <a:solidFill>
                  <a:schemeClr val="tx1"/>
                </a:solidFill>
                <a:effectLst/>
                <a:latin typeface="+mn-lt"/>
                <a:ea typeface="+mn-ea"/>
                <a:cs typeface="+mn-cs"/>
              </a:rPr>
              <a:t>map&lt;filename, list&lt;</a:t>
            </a:r>
            <a:r>
              <a:rPr lang="en-US" altLang="zh-CN" sz="1200" b="0" i="0" kern="1200" dirty="0" err="1" smtClean="0">
                <a:solidFill>
                  <a:schemeClr val="tx1"/>
                </a:solidFill>
                <a:effectLst/>
                <a:latin typeface="+mn-lt"/>
                <a:ea typeface="+mn-ea"/>
                <a:cs typeface="+mn-cs"/>
              </a:rPr>
              <a:t>block_id</a:t>
            </a:r>
            <a:r>
              <a:rPr lang="en-US" altLang="zh-CN" sz="1200" b="0" i="0" kern="1200" dirty="0" smtClean="0">
                <a:solidFill>
                  <a:schemeClr val="tx1"/>
                </a:solidFill>
                <a:effectLst/>
                <a:latin typeface="+mn-lt"/>
                <a:ea typeface="+mn-ea"/>
                <a:cs typeface="+mn-cs"/>
              </a:rPr>
              <a:t>&gt;&gt; , </a:t>
            </a:r>
            <a:r>
              <a:rPr lang="zh-CN" altLang="en-US" sz="1200" b="0" i="0" kern="1200" dirty="0" smtClean="0">
                <a:solidFill>
                  <a:schemeClr val="tx1"/>
                </a:solidFill>
                <a:effectLst/>
                <a:latin typeface="+mn-lt"/>
                <a:ea typeface="+mn-ea"/>
                <a:cs typeface="+mn-cs"/>
              </a:rPr>
              <a:t>以及 </a:t>
            </a:r>
            <a:r>
              <a:rPr lang="en-US" altLang="zh-CN" sz="1200" b="0" i="0" kern="1200" dirty="0" smtClean="0">
                <a:solidFill>
                  <a:schemeClr val="tx1"/>
                </a:solidFill>
                <a:effectLst/>
                <a:latin typeface="+mn-lt"/>
                <a:ea typeface="+mn-ea"/>
                <a:cs typeface="+mn-cs"/>
              </a:rPr>
              <a:t>map&lt;</a:t>
            </a:r>
            <a:r>
              <a:rPr lang="en-US" altLang="zh-CN" sz="1200" b="0" i="0" kern="1200" dirty="0" err="1" smtClean="0">
                <a:solidFill>
                  <a:schemeClr val="tx1"/>
                </a:solidFill>
                <a:effectLst/>
                <a:latin typeface="+mn-lt"/>
                <a:ea typeface="+mn-ea"/>
                <a:cs typeface="+mn-cs"/>
              </a:rPr>
              <a:t>block_id</a:t>
            </a:r>
            <a:r>
              <a:rPr lang="en-US" altLang="zh-CN" sz="1200" b="0" i="0" kern="1200" dirty="0" smtClean="0">
                <a:solidFill>
                  <a:schemeClr val="tx1"/>
                </a:solidFill>
                <a:effectLst/>
                <a:latin typeface="+mn-lt"/>
                <a:ea typeface="+mn-ea"/>
                <a:cs typeface="+mn-cs"/>
              </a:rPr>
              <a:t>, list&lt;</a:t>
            </a:r>
            <a:r>
              <a:rPr lang="en-US" altLang="zh-CN" sz="1200" b="0" i="0" kern="1200" dirty="0" err="1" smtClean="0">
                <a:solidFill>
                  <a:schemeClr val="tx1"/>
                </a:solidFill>
                <a:effectLst/>
                <a:latin typeface="+mn-lt"/>
                <a:ea typeface="+mn-ea"/>
                <a:cs typeface="+mn-cs"/>
              </a:rPr>
              <a:t>DataNode</a:t>
            </a:r>
            <a:r>
              <a:rPr lang="en-US" altLang="zh-CN" sz="1200" b="0" i="0" kern="1200" dirty="0" smtClean="0">
                <a:solidFill>
                  <a:schemeClr val="tx1"/>
                </a:solidFill>
                <a:effectLst/>
                <a:latin typeface="+mn-lt"/>
                <a:ea typeface="+mn-ea"/>
                <a:cs typeface="+mn-cs"/>
              </a:rPr>
              <a:t>&gt;&gt; </a:t>
            </a:r>
            <a:r>
              <a:rPr lang="zh-CN" altLang="en-US" sz="1200" b="0" i="0" kern="1200" dirty="0" smtClean="0">
                <a:solidFill>
                  <a:schemeClr val="tx1"/>
                </a:solidFill>
                <a:effectLst/>
                <a:latin typeface="+mn-lt"/>
                <a:ea typeface="+mn-ea"/>
                <a:cs typeface="+mn-cs"/>
              </a:rPr>
              <a:t>的数据结构</a:t>
            </a:r>
          </a:p>
          <a:p>
            <a:pPr lvl="1"/>
            <a:r>
              <a:rPr lang="zh-CN" altLang="en-US" sz="1200" b="0" i="0" kern="1200" dirty="0" smtClean="0">
                <a:solidFill>
                  <a:schemeClr val="tx1"/>
                </a:solidFill>
                <a:effectLst/>
                <a:latin typeface="+mn-lt"/>
                <a:ea typeface="+mn-ea"/>
                <a:cs typeface="+mn-cs"/>
              </a:rPr>
              <a:t>资源分配算法</a:t>
            </a:r>
          </a:p>
          <a:p>
            <a:endParaRPr lang="zh-CN" altLang="en-US" dirty="0"/>
          </a:p>
        </p:txBody>
      </p:sp>
      <p:sp>
        <p:nvSpPr>
          <p:cNvPr id="4" name="灯片编号占位符 3"/>
          <p:cNvSpPr>
            <a:spLocks noGrp="1"/>
          </p:cNvSpPr>
          <p:nvPr>
            <p:ph type="sldNum" sz="quarter" idx="10"/>
          </p:nvPr>
        </p:nvSpPr>
        <p:spPr/>
        <p:txBody>
          <a:bodyPr/>
          <a:lstStyle/>
          <a:p>
            <a:fld id="{EEC43D9F-348C-4EFA-BA8C-BCBE316224D1}" type="slidenum">
              <a:rPr lang="zh-CN" altLang="en-US" smtClean="0"/>
              <a:pPr/>
              <a:t>21</a:t>
            </a:fld>
            <a:endParaRPr lang="zh-CN" altLang="en-US"/>
          </a:p>
        </p:txBody>
      </p:sp>
    </p:spTree>
    <p:extLst>
      <p:ext uri="{BB962C8B-B14F-4D97-AF65-F5344CB8AC3E}">
        <p14:creationId xmlns:p14="http://schemas.microsoft.com/office/powerpoint/2010/main" val="309222335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smtClean="0">
                <a:solidFill>
                  <a:schemeClr val="tx1"/>
                </a:solidFill>
                <a:effectLst/>
                <a:latin typeface="+mn-lt"/>
                <a:ea typeface="+mn-ea"/>
                <a:cs typeface="+mn-cs"/>
              </a:rPr>
              <a:t>管理好自己的磁盘</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上报数据给</a:t>
            </a:r>
            <a:r>
              <a:rPr lang="en-US" altLang="zh-CN" sz="1200" b="0" i="0" kern="1200" dirty="0" err="1" smtClean="0">
                <a:solidFill>
                  <a:schemeClr val="tx1"/>
                </a:solidFill>
                <a:effectLst/>
                <a:latin typeface="+mn-lt"/>
                <a:ea typeface="+mn-ea"/>
                <a:cs typeface="+mn-cs"/>
              </a:rPr>
              <a:t>NameNode</a:t>
            </a:r>
            <a:endParaRPr lang="en-US" altLang="zh-CN" sz="1200" b="0" i="0" kern="1200" dirty="0" smtClean="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EEC43D9F-348C-4EFA-BA8C-BCBE316224D1}" type="slidenum">
              <a:rPr lang="zh-CN" altLang="en-US" smtClean="0"/>
              <a:pPr/>
              <a:t>24</a:t>
            </a:fld>
            <a:endParaRPr lang="zh-CN" altLang="en-US"/>
          </a:p>
        </p:txBody>
      </p:sp>
    </p:spTree>
    <p:extLst>
      <p:ext uri="{BB962C8B-B14F-4D97-AF65-F5344CB8AC3E}">
        <p14:creationId xmlns:p14="http://schemas.microsoft.com/office/powerpoint/2010/main" val="70445757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幻灯片图像占位符 1"/>
          <p:cNvSpPr>
            <a:spLocks noGrp="1" noRot="1" noChangeAspect="1"/>
          </p:cNvSpPr>
          <p:nvPr>
            <p:ph type="sldImg"/>
          </p:nvPr>
        </p:nvSpPr>
        <p:spPr bwMode="auto">
          <a:noFill/>
          <a:ln>
            <a:solidFill>
              <a:srgbClr val="000000"/>
            </a:solidFill>
            <a:miter lim="800000"/>
            <a:headEnd/>
            <a:tailEnd/>
          </a:ln>
        </p:spPr>
      </p:sp>
      <p:sp>
        <p:nvSpPr>
          <p:cNvPr id="32770" name="备注占位符 2"/>
          <p:cNvSpPr>
            <a:spLocks noGrp="1"/>
          </p:cNvSpPr>
          <p:nvPr>
            <p:ph type="body" idx="1"/>
          </p:nvPr>
        </p:nvSpPr>
        <p:spPr bwMode="auto">
          <a:noFill/>
        </p:spPr>
        <p:txBody>
          <a:bodyPr wrap="square" numCol="1" anchor="t" anchorCtr="0" compatLnSpc="1">
            <a:prstTxWarp prst="textNoShape">
              <a:avLst/>
            </a:prstTxWarp>
          </a:bodyPr>
          <a:lstStyle/>
          <a:p>
            <a:r>
              <a:rPr lang="zh-CN" altLang="en-US" sz="1200" b="1" i="0" u="none" strike="noStrike" kern="1200" baseline="0" dirty="0" smtClean="0">
                <a:solidFill>
                  <a:schemeClr val="tx1"/>
                </a:solidFill>
                <a:latin typeface="+mn-lt"/>
                <a:ea typeface="+mn-ea"/>
                <a:cs typeface="+mn-cs"/>
              </a:rPr>
              <a:t>下面以集中式</a:t>
            </a:r>
            <a:r>
              <a:rPr lang="en-US" altLang="zh-CN" sz="1200" b="1" i="0" u="none" strike="noStrike" kern="1200" baseline="0" dirty="0" smtClean="0">
                <a:solidFill>
                  <a:schemeClr val="tx1"/>
                </a:solidFill>
                <a:latin typeface="+mn-lt"/>
                <a:ea typeface="+mn-ea"/>
                <a:cs typeface="+mn-cs"/>
              </a:rPr>
              <a:t>meta</a:t>
            </a:r>
            <a:r>
              <a:rPr lang="zh-CN" altLang="en-US" sz="1200" b="1" i="0" u="none" strike="noStrike" kern="1200" baseline="0" dirty="0" smtClean="0">
                <a:solidFill>
                  <a:schemeClr val="tx1"/>
                </a:solidFill>
                <a:latin typeface="+mn-lt"/>
                <a:ea typeface="+mn-ea"/>
                <a:cs typeface="+mn-cs"/>
              </a:rPr>
              <a:t>管理架构设计下，分布式文件系统的读写方式为例进行分析，看读写操作在流程设计上需要注意哪些点。</a:t>
            </a:r>
            <a:endParaRPr lang="en-US" altLang="zh-CN" sz="1200" b="1" i="0" u="none" strike="noStrike" kern="1200" baseline="0" dirty="0" smtClean="0">
              <a:solidFill>
                <a:schemeClr val="tx1"/>
              </a:solidFill>
              <a:latin typeface="+mn-lt"/>
              <a:ea typeface="+mn-ea"/>
              <a:cs typeface="+mn-cs"/>
            </a:endParaRPr>
          </a:p>
          <a:p>
            <a:r>
              <a:rPr lang="zh-CN" altLang="en-US" sz="1200" b="0" i="0" u="none" strike="noStrike" kern="1200" baseline="0" dirty="0" smtClean="0">
                <a:solidFill>
                  <a:schemeClr val="tx1"/>
                </a:solidFill>
                <a:latin typeface="+mn-lt"/>
                <a:ea typeface="+mn-ea"/>
                <a:cs typeface="+mn-cs"/>
              </a:rPr>
              <a:t>首先会对链式写入方式进行介绍，在此将</a:t>
            </a:r>
            <a:r>
              <a:rPr lang="en-US" altLang="zh-CN" sz="1200" b="0" i="0" u="none" strike="noStrike" kern="1200" baseline="0" dirty="0" smtClean="0">
                <a:solidFill>
                  <a:schemeClr val="tx1"/>
                </a:solidFill>
                <a:latin typeface="+mn-lt"/>
                <a:ea typeface="+mn-ea"/>
                <a:cs typeface="+mn-cs"/>
              </a:rPr>
              <a:t>Meta</a:t>
            </a:r>
            <a:r>
              <a:rPr lang="zh-CN" altLang="en-US" sz="1200" b="0" i="0" u="none" strike="noStrike" kern="1200" baseline="0" dirty="0" smtClean="0">
                <a:solidFill>
                  <a:schemeClr val="tx1"/>
                </a:solidFill>
                <a:latin typeface="+mn-lt"/>
                <a:ea typeface="+mn-ea"/>
                <a:cs typeface="+mn-cs"/>
              </a:rPr>
              <a:t>管理结点称为</a:t>
            </a:r>
            <a:r>
              <a:rPr lang="en-US" altLang="zh-CN" sz="1200" b="0" i="0" u="none" strike="noStrike" kern="1200" baseline="0" dirty="0" smtClean="0">
                <a:solidFill>
                  <a:schemeClr val="tx1"/>
                </a:solidFill>
                <a:latin typeface="+mn-lt"/>
                <a:ea typeface="+mn-ea"/>
                <a:cs typeface="+mn-cs"/>
              </a:rPr>
              <a:t>Master</a:t>
            </a:r>
            <a:r>
              <a:rPr lang="zh-CN" altLang="en-US" sz="1200" b="0" i="0" u="none" strike="noStrike" kern="1200" baseline="0" dirty="0" smtClean="0">
                <a:solidFill>
                  <a:schemeClr val="tx1"/>
                </a:solidFill>
                <a:latin typeface="+mn-lt"/>
                <a:ea typeface="+mn-ea"/>
                <a:cs typeface="+mn-cs"/>
              </a:rPr>
              <a:t>，对于数据存储结点称为</a:t>
            </a:r>
            <a:r>
              <a:rPr lang="en-US" altLang="zh-CN" sz="1200" b="0" i="0" u="none" strike="noStrike" kern="1200" baseline="0" dirty="0" err="1" smtClean="0">
                <a:solidFill>
                  <a:schemeClr val="tx1"/>
                </a:solidFill>
                <a:latin typeface="+mn-lt"/>
                <a:ea typeface="+mn-ea"/>
                <a:cs typeface="+mn-cs"/>
              </a:rPr>
              <a:t>Chunkserver</a:t>
            </a:r>
            <a:r>
              <a:rPr lang="zh-CN" altLang="en-US" sz="1200" b="0" i="0" u="none" strike="noStrike" kern="1200" baseline="0" dirty="0" smtClean="0">
                <a:solidFill>
                  <a:schemeClr val="tx1"/>
                </a:solidFill>
                <a:latin typeface="+mn-lt"/>
                <a:ea typeface="+mn-ea"/>
                <a:cs typeface="+mn-cs"/>
              </a:rPr>
              <a:t>，简称为</a:t>
            </a:r>
            <a:r>
              <a:rPr lang="en-US" altLang="zh-CN" sz="1200" b="0" i="0" u="none" strike="noStrike" kern="1200" baseline="0" dirty="0" smtClean="0">
                <a:solidFill>
                  <a:schemeClr val="tx1"/>
                </a:solidFill>
                <a:latin typeface="+mn-lt"/>
                <a:ea typeface="+mn-ea"/>
                <a:cs typeface="+mn-cs"/>
              </a:rPr>
              <a:t>CS</a:t>
            </a:r>
            <a:r>
              <a:rPr lang="zh-CN" altLang="en-US" sz="1200" b="0" i="0" u="none" strike="noStrike" kern="1200" baseline="0" dirty="0" smtClean="0">
                <a:solidFill>
                  <a:schemeClr val="tx1"/>
                </a:solidFill>
                <a:latin typeface="+mn-lt"/>
                <a:ea typeface="+mn-ea"/>
                <a:cs typeface="+mn-cs"/>
              </a:rPr>
              <a:t>。</a:t>
            </a:r>
          </a:p>
          <a:p>
            <a:r>
              <a:rPr lang="zh-CN" altLang="en-US" sz="1200" b="0" i="0" u="none" strike="noStrike" kern="1200" baseline="0" dirty="0" smtClean="0">
                <a:solidFill>
                  <a:schemeClr val="tx1"/>
                </a:solidFill>
                <a:latin typeface="+mn-lt"/>
                <a:ea typeface="+mn-ea"/>
                <a:cs typeface="+mn-cs"/>
              </a:rPr>
              <a:t>在系统中数据写入由</a:t>
            </a:r>
            <a:r>
              <a:rPr lang="en-US" altLang="zh-CN" sz="1200" b="0" i="0" u="none" strike="noStrike" kern="1200" baseline="0" dirty="0" smtClean="0">
                <a:solidFill>
                  <a:schemeClr val="tx1"/>
                </a:solidFill>
                <a:latin typeface="+mn-lt"/>
                <a:ea typeface="+mn-ea"/>
                <a:cs typeface="+mn-cs"/>
              </a:rPr>
              <a:t>client</a:t>
            </a:r>
            <a:r>
              <a:rPr lang="zh-CN" altLang="en-US" sz="1200" b="0" i="0" u="none" strike="noStrike" kern="1200" baseline="0" dirty="0" smtClean="0">
                <a:solidFill>
                  <a:schemeClr val="tx1"/>
                </a:solidFill>
                <a:latin typeface="+mn-lt"/>
                <a:ea typeface="+mn-ea"/>
                <a:cs typeface="+mn-cs"/>
              </a:rPr>
              <a:t>进程发起，第一步</a:t>
            </a:r>
            <a:r>
              <a:rPr lang="en-US" altLang="zh-CN" sz="1200" b="0" i="0" u="none" strike="noStrike" kern="1200" baseline="0" dirty="0" smtClean="0">
                <a:solidFill>
                  <a:schemeClr val="tx1"/>
                </a:solidFill>
                <a:latin typeface="+mn-lt"/>
                <a:ea typeface="+mn-ea"/>
                <a:cs typeface="+mn-cs"/>
              </a:rPr>
              <a:t>client</a:t>
            </a:r>
            <a:r>
              <a:rPr lang="zh-CN" altLang="en-US" sz="1200" b="0" i="0" u="none" strike="noStrike" kern="1200" baseline="0" dirty="0" smtClean="0">
                <a:solidFill>
                  <a:schemeClr val="tx1"/>
                </a:solidFill>
                <a:latin typeface="+mn-lt"/>
                <a:ea typeface="+mn-ea"/>
                <a:cs typeface="+mn-cs"/>
              </a:rPr>
              <a:t>进程在</a:t>
            </a:r>
            <a:r>
              <a:rPr lang="en-US" altLang="zh-CN" sz="1200" b="0" i="0" u="none" strike="noStrike" kern="1200" baseline="0" dirty="0" smtClean="0">
                <a:solidFill>
                  <a:schemeClr val="tx1"/>
                </a:solidFill>
                <a:latin typeface="+mn-lt"/>
                <a:ea typeface="+mn-ea"/>
                <a:cs typeface="+mn-cs"/>
              </a:rPr>
              <a:t>Master</a:t>
            </a:r>
            <a:r>
              <a:rPr lang="zh-CN" altLang="en-US" sz="1200" b="0" i="0" u="none" strike="noStrike" kern="1200" baseline="0" dirty="0" smtClean="0">
                <a:solidFill>
                  <a:schemeClr val="tx1"/>
                </a:solidFill>
                <a:latin typeface="+mn-lt"/>
                <a:ea typeface="+mn-ea"/>
                <a:cs typeface="+mn-cs"/>
              </a:rPr>
              <a:t>上打开文件写，在请求中传输文件名作为参数，在返回结果中会包含数据写入位置信息；第⼆步，</a:t>
            </a:r>
            <a:r>
              <a:rPr lang="en-US" altLang="zh-CN" sz="1200" b="0" i="0" u="none" strike="noStrike" kern="1200" baseline="0" dirty="0" smtClean="0">
                <a:solidFill>
                  <a:schemeClr val="tx1"/>
                </a:solidFill>
                <a:latin typeface="+mn-lt"/>
                <a:ea typeface="+mn-ea"/>
                <a:cs typeface="+mn-cs"/>
              </a:rPr>
              <a:t>client</a:t>
            </a:r>
            <a:r>
              <a:rPr lang="zh-CN" altLang="en-US" sz="1200" b="0" i="0" u="none" strike="noStrike" kern="1200" baseline="0" dirty="0" smtClean="0">
                <a:solidFill>
                  <a:schemeClr val="tx1"/>
                </a:solidFill>
                <a:latin typeface="+mn-lt"/>
                <a:ea typeface="+mn-ea"/>
                <a:cs typeface="+mn-cs"/>
              </a:rPr>
              <a:t>端以链式传输的方式将数据写入到多个</a:t>
            </a:r>
            <a:r>
              <a:rPr lang="en-US" altLang="zh-CN" sz="1200" b="0" i="0" u="none" strike="noStrike" kern="1200" baseline="0" dirty="0" smtClean="0">
                <a:solidFill>
                  <a:schemeClr val="tx1"/>
                </a:solidFill>
                <a:latin typeface="+mn-lt"/>
                <a:ea typeface="+mn-ea"/>
                <a:cs typeface="+mn-cs"/>
              </a:rPr>
              <a:t>CS</a:t>
            </a:r>
            <a:r>
              <a:rPr lang="zh-CN" altLang="en-US" sz="1200" b="0" i="0" u="none" strike="noStrike" kern="1200" baseline="0" dirty="0" smtClean="0">
                <a:solidFill>
                  <a:schemeClr val="tx1"/>
                </a:solidFill>
                <a:latin typeface="+mn-lt"/>
                <a:ea typeface="+mn-ea"/>
                <a:cs typeface="+mn-cs"/>
              </a:rPr>
              <a:t>中，顾名思义，数据会在一个传输链条上被传递。首先</a:t>
            </a:r>
            <a:r>
              <a:rPr lang="en-US" altLang="zh-CN" sz="1200" b="0" i="0" u="none" strike="noStrike" kern="1200" baseline="0" dirty="0" smtClean="0">
                <a:solidFill>
                  <a:schemeClr val="tx1"/>
                </a:solidFill>
                <a:latin typeface="+mn-lt"/>
                <a:ea typeface="+mn-ea"/>
                <a:cs typeface="+mn-cs"/>
              </a:rPr>
              <a:t>client</a:t>
            </a:r>
            <a:r>
              <a:rPr lang="zh-CN" altLang="en-US" sz="1200" b="0" i="0" u="none" strike="noStrike" kern="1200" baseline="0" dirty="0" smtClean="0">
                <a:solidFill>
                  <a:schemeClr val="tx1"/>
                </a:solidFill>
                <a:latin typeface="+mn-lt"/>
                <a:ea typeface="+mn-ea"/>
                <a:cs typeface="+mn-cs"/>
              </a:rPr>
              <a:t>将数据传输给</a:t>
            </a:r>
            <a:r>
              <a:rPr lang="en-US" altLang="zh-CN" sz="1200" b="0" i="0" u="none" strike="noStrike" kern="1200" baseline="0" dirty="0" smtClean="0">
                <a:solidFill>
                  <a:schemeClr val="tx1"/>
                </a:solidFill>
                <a:latin typeface="+mn-lt"/>
                <a:ea typeface="+mn-ea"/>
                <a:cs typeface="+mn-cs"/>
              </a:rPr>
              <a:t>CS1</a:t>
            </a:r>
            <a:r>
              <a:rPr lang="zh-CN" altLang="en-US" sz="1200" b="0" i="0" u="none" strike="noStrike" kern="1200" baseline="0" dirty="0" smtClean="0">
                <a:solidFill>
                  <a:schemeClr val="tx1"/>
                </a:solidFill>
                <a:latin typeface="+mn-lt"/>
                <a:ea typeface="+mn-ea"/>
                <a:cs typeface="+mn-cs"/>
              </a:rPr>
              <a:t>，</a:t>
            </a:r>
            <a:r>
              <a:rPr lang="en-US" altLang="zh-CN" sz="1200" b="0" i="0" u="none" strike="noStrike" kern="1200" baseline="0" dirty="0" smtClean="0">
                <a:solidFill>
                  <a:schemeClr val="tx1"/>
                </a:solidFill>
                <a:latin typeface="+mn-lt"/>
                <a:ea typeface="+mn-ea"/>
                <a:cs typeface="+mn-cs"/>
              </a:rPr>
              <a:t>CS1</a:t>
            </a:r>
            <a:r>
              <a:rPr lang="zh-CN" altLang="en-US" sz="1200" b="0" i="0" u="none" strike="noStrike" kern="1200" baseline="0" dirty="0" smtClean="0">
                <a:solidFill>
                  <a:schemeClr val="tx1"/>
                </a:solidFill>
                <a:latin typeface="+mn-lt"/>
                <a:ea typeface="+mn-ea"/>
                <a:cs typeface="+mn-cs"/>
              </a:rPr>
              <a:t>将数据传输给</a:t>
            </a:r>
            <a:r>
              <a:rPr lang="en-US" altLang="zh-CN" sz="1200" b="0" i="0" u="none" strike="noStrike" kern="1200" baseline="0" dirty="0" smtClean="0">
                <a:solidFill>
                  <a:schemeClr val="tx1"/>
                </a:solidFill>
                <a:latin typeface="+mn-lt"/>
                <a:ea typeface="+mn-ea"/>
                <a:cs typeface="+mn-cs"/>
              </a:rPr>
              <a:t>CS2</a:t>
            </a:r>
            <a:r>
              <a:rPr lang="zh-CN" altLang="en-US" sz="1200" b="0" i="0" u="none" strike="noStrike" kern="1200" baseline="0" dirty="0" smtClean="0">
                <a:solidFill>
                  <a:schemeClr val="tx1"/>
                </a:solidFill>
                <a:latin typeface="+mn-lt"/>
                <a:ea typeface="+mn-ea"/>
                <a:cs typeface="+mn-cs"/>
              </a:rPr>
              <a:t>，以此类推，直到最后一个</a:t>
            </a:r>
            <a:r>
              <a:rPr lang="en-US" altLang="zh-CN" sz="1200" b="0" i="0" u="none" strike="noStrike" kern="1200" baseline="0" dirty="0" smtClean="0">
                <a:solidFill>
                  <a:schemeClr val="tx1"/>
                </a:solidFill>
                <a:latin typeface="+mn-lt"/>
                <a:ea typeface="+mn-ea"/>
                <a:cs typeface="+mn-cs"/>
              </a:rPr>
              <a:t>CS</a:t>
            </a:r>
            <a:r>
              <a:rPr lang="zh-CN" altLang="en-US" sz="1200" b="0" i="0" u="none" strike="noStrike" kern="1200" baseline="0" dirty="0" smtClean="0">
                <a:solidFill>
                  <a:schemeClr val="tx1"/>
                </a:solidFill>
                <a:latin typeface="+mn-lt"/>
                <a:ea typeface="+mn-ea"/>
                <a:cs typeface="+mn-cs"/>
              </a:rPr>
              <a:t>收到数据，并返回给前一个链条节点</a:t>
            </a:r>
            <a:r>
              <a:rPr lang="en-US" altLang="zh-CN" sz="1200" b="0" i="0" u="none" strike="noStrike" kern="1200" baseline="0" dirty="0" smtClean="0">
                <a:solidFill>
                  <a:schemeClr val="tx1"/>
                </a:solidFill>
                <a:latin typeface="+mn-lt"/>
                <a:ea typeface="+mn-ea"/>
                <a:cs typeface="+mn-cs"/>
              </a:rPr>
              <a:t>CS</a:t>
            </a:r>
            <a:r>
              <a:rPr lang="zh-CN" altLang="en-US" sz="1200" b="0" i="0" u="none" strike="noStrike" kern="1200" baseline="0" dirty="0" smtClean="0">
                <a:solidFill>
                  <a:schemeClr val="tx1"/>
                </a:solidFill>
                <a:latin typeface="+mn-lt"/>
                <a:ea typeface="+mn-ea"/>
                <a:cs typeface="+mn-cs"/>
              </a:rPr>
              <a:t>，最终数据写入成功的返回传递给</a:t>
            </a:r>
            <a:r>
              <a:rPr lang="en-US" altLang="zh-CN" sz="1200" b="0" i="0" u="none" strike="noStrike" kern="1200" baseline="0" dirty="0" smtClean="0">
                <a:solidFill>
                  <a:schemeClr val="tx1"/>
                </a:solidFill>
                <a:latin typeface="+mn-lt"/>
                <a:ea typeface="+mn-ea"/>
                <a:cs typeface="+mn-cs"/>
              </a:rPr>
              <a:t>client</a:t>
            </a:r>
            <a:r>
              <a:rPr lang="zh-CN" altLang="en-US" sz="1200" b="0" i="0" u="none" strike="noStrike" kern="1200" baseline="0" dirty="0" smtClean="0">
                <a:solidFill>
                  <a:schemeClr val="tx1"/>
                </a:solidFill>
                <a:latin typeface="+mn-lt"/>
                <a:ea typeface="+mn-ea"/>
                <a:cs typeface="+mn-cs"/>
              </a:rPr>
              <a:t>端，表明数据已经写入成功，这样就完成了一次数据写入操作。</a:t>
            </a:r>
            <a:endParaRPr lang="en-US" altLang="zh-CN" sz="1200" b="0" i="0" u="none" strike="noStrike" kern="1200" baseline="0" dirty="0" smtClean="0">
              <a:solidFill>
                <a:schemeClr val="tx1"/>
              </a:solidFill>
              <a:latin typeface="+mn-lt"/>
              <a:ea typeface="+mn-ea"/>
              <a:cs typeface="+mn-cs"/>
            </a:endParaRPr>
          </a:p>
          <a:p>
            <a:r>
              <a:rPr lang="zh-CN" altLang="en-US" sz="1200" b="0" i="0" u="none" strike="noStrike" kern="1200" baseline="0" dirty="0" smtClean="0">
                <a:solidFill>
                  <a:schemeClr val="tx1"/>
                </a:solidFill>
                <a:latin typeface="+mn-lt"/>
                <a:ea typeface="+mn-ea"/>
                <a:cs typeface="+mn-cs"/>
              </a:rPr>
              <a:t>从写入流程上来看，这写入过程中，每个数据经过的结点都只消耗了一份网络带宽，可以充分利用网络资源；对于有大量数据写入的应用，例如数据导入作业可以达到更高的流量。但从数据写入的返回消息上来看，返回链路相对较长，会给数据写入的</a:t>
            </a:r>
            <a:r>
              <a:rPr lang="en-US" altLang="zh-CN" sz="1200" b="0" i="0" u="none" strike="noStrike" kern="1200" baseline="0" dirty="0" smtClean="0">
                <a:solidFill>
                  <a:schemeClr val="tx1"/>
                </a:solidFill>
                <a:latin typeface="+mn-lt"/>
                <a:ea typeface="+mn-ea"/>
                <a:cs typeface="+mn-cs"/>
              </a:rPr>
              <a:t>latency</a:t>
            </a:r>
            <a:r>
              <a:rPr lang="zh-CN" altLang="en-US" sz="1200" b="0" i="0" u="none" strike="noStrike" kern="1200" baseline="0" dirty="0" smtClean="0">
                <a:solidFill>
                  <a:schemeClr val="tx1"/>
                </a:solidFill>
                <a:latin typeface="+mn-lt"/>
                <a:ea typeface="+mn-ea"/>
                <a:cs typeface="+mn-cs"/>
              </a:rPr>
              <a:t>有较大影响。</a:t>
            </a:r>
            <a:endParaRPr lang="zh-CN" altLang="en-US" dirty="0" smtClean="0"/>
          </a:p>
        </p:txBody>
      </p:sp>
      <p:sp>
        <p:nvSpPr>
          <p:cNvPr id="32771"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271CAE50-C715-4C39-9C1B-15F997431FDA}" type="slidenum">
              <a:rPr lang="zh-CN" altLang="en-US"/>
              <a:pPr fontAlgn="base">
                <a:spcBef>
                  <a:spcPct val="0"/>
                </a:spcBef>
                <a:spcAft>
                  <a:spcPct val="0"/>
                </a:spcAft>
                <a:defRPr/>
              </a:pPr>
              <a:t>27</a:t>
            </a:fld>
            <a:endParaRPr lang="en-US" altLang="zh-CN"/>
          </a:p>
        </p:txBody>
      </p:sp>
    </p:spTree>
    <p:extLst>
      <p:ext uri="{BB962C8B-B14F-4D97-AF65-F5344CB8AC3E}">
        <p14:creationId xmlns:p14="http://schemas.microsoft.com/office/powerpoint/2010/main" val="257039037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幻灯片图像占位符 1"/>
          <p:cNvSpPr>
            <a:spLocks noGrp="1" noRot="1" noChangeAspect="1"/>
          </p:cNvSpPr>
          <p:nvPr>
            <p:ph type="sldImg"/>
          </p:nvPr>
        </p:nvSpPr>
        <p:spPr bwMode="auto">
          <a:noFill/>
          <a:ln>
            <a:solidFill>
              <a:srgbClr val="000000"/>
            </a:solidFill>
            <a:miter lim="800000"/>
            <a:headEnd/>
            <a:tailEnd/>
          </a:ln>
        </p:spPr>
      </p:sp>
      <p:sp>
        <p:nvSpPr>
          <p:cNvPr id="34818"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zh-CN" altLang="en-US" b="1" dirty="0" smtClean="0"/>
              <a:t>从上面的介绍可以看到，链式写入模式比较适合于数据流量大，但是不注重</a:t>
            </a:r>
            <a:r>
              <a:rPr lang="en-US" altLang="zh-CN" b="1" dirty="0" smtClean="0"/>
              <a:t>latency</a:t>
            </a:r>
            <a:r>
              <a:rPr lang="zh-CN" altLang="en-US" b="1" dirty="0" smtClean="0"/>
              <a:t>的业务；接下来介绍另一种主从模式，比较适合于数据写入频繁要求低延迟的业务。</a:t>
            </a:r>
            <a:endParaRPr lang="en-US" altLang="zh-CN" b="1" dirty="0" smtClean="0"/>
          </a:p>
          <a:p>
            <a:pPr eaLnBrk="1" hangingPunct="1">
              <a:spcBef>
                <a:spcPct val="0"/>
              </a:spcBef>
            </a:pPr>
            <a:r>
              <a:rPr lang="zh-CN" altLang="en-US" dirty="0" smtClean="0"/>
              <a:t>在此图中省略了文件打开流程的描述，并且数据接收的对应的</a:t>
            </a:r>
            <a:r>
              <a:rPr lang="en-US" altLang="zh-CN" dirty="0" smtClean="0"/>
              <a:t>CS</a:t>
            </a:r>
            <a:r>
              <a:rPr lang="zh-CN" altLang="en-US" dirty="0" smtClean="0"/>
              <a:t>会分成两种，一种为</a:t>
            </a:r>
            <a:r>
              <a:rPr lang="en-US" altLang="zh-CN" dirty="0" smtClean="0"/>
              <a:t>Primary</a:t>
            </a:r>
            <a:r>
              <a:rPr lang="zh-CN" altLang="en-US" dirty="0" smtClean="0"/>
              <a:t>，作为写操作的协调者和接收者，另一种</a:t>
            </a:r>
            <a:r>
              <a:rPr lang="en-US" altLang="zh-CN" dirty="0" smtClean="0"/>
              <a:t>Replica</a:t>
            </a:r>
            <a:r>
              <a:rPr lang="zh-CN" altLang="en-US" dirty="0" smtClean="0"/>
              <a:t>只作为数据的接收者。</a:t>
            </a:r>
            <a:r>
              <a:rPr lang="en-US" altLang="zh-CN" dirty="0" smtClean="0"/>
              <a:t>client</a:t>
            </a:r>
            <a:r>
              <a:rPr lang="zh-CN" altLang="en-US" dirty="0" smtClean="0"/>
              <a:t>数据会首先发送给</a:t>
            </a:r>
            <a:r>
              <a:rPr lang="en-US" altLang="zh-CN" dirty="0" smtClean="0"/>
              <a:t>Primary</a:t>
            </a:r>
            <a:r>
              <a:rPr lang="zh-CN" altLang="en-US" dirty="0" smtClean="0"/>
              <a:t>，</a:t>
            </a:r>
            <a:r>
              <a:rPr lang="en-US" altLang="zh-CN" dirty="0" smtClean="0"/>
              <a:t>Primary</a:t>
            </a:r>
            <a:r>
              <a:rPr lang="zh-CN" altLang="en-US" baseline="0" dirty="0" smtClean="0"/>
              <a:t>将数据接收并转发给另外两台</a:t>
            </a:r>
            <a:r>
              <a:rPr lang="en-US" altLang="zh-CN" baseline="0" dirty="0" smtClean="0"/>
              <a:t>Replica</a:t>
            </a:r>
            <a:r>
              <a:rPr lang="zh-CN" altLang="en-US" baseline="0" dirty="0" smtClean="0"/>
              <a:t>，并等待所有的拷贝都已经合并入内存</a:t>
            </a:r>
            <a:r>
              <a:rPr lang="en-US" altLang="zh-CN" baseline="0" dirty="0" smtClean="0"/>
              <a:t>cache</a:t>
            </a:r>
            <a:r>
              <a:rPr lang="zh-CN" altLang="en-US" baseline="0" dirty="0" smtClean="0"/>
              <a:t>后，由</a:t>
            </a:r>
            <a:r>
              <a:rPr lang="en-US" altLang="zh-CN" baseline="0" dirty="0" smtClean="0"/>
              <a:t>Primary </a:t>
            </a:r>
            <a:r>
              <a:rPr lang="zh-CN" altLang="en-US" baseline="0" dirty="0" smtClean="0"/>
              <a:t>返回</a:t>
            </a:r>
            <a:r>
              <a:rPr lang="en-US" altLang="zh-CN" baseline="0" dirty="0" smtClean="0"/>
              <a:t>client</a:t>
            </a:r>
            <a:r>
              <a:rPr lang="zh-CN" altLang="en-US" baseline="0" dirty="0" smtClean="0"/>
              <a:t>一个确认消息，此时数据并没有确认写入成功；等所有数据从内存中刷入到物理磁盘后，</a:t>
            </a:r>
            <a:r>
              <a:rPr lang="en-US" altLang="zh-CN" baseline="0" dirty="0" smtClean="0"/>
              <a:t>Replica</a:t>
            </a:r>
            <a:r>
              <a:rPr lang="zh-CN" altLang="en-US" baseline="0" dirty="0" smtClean="0"/>
              <a:t>将刷入磁盘成功的消息发送给</a:t>
            </a:r>
            <a:r>
              <a:rPr lang="en-US" altLang="zh-CN" baseline="0" dirty="0" smtClean="0"/>
              <a:t>Primary</a:t>
            </a:r>
            <a:r>
              <a:rPr lang="zh-CN" altLang="en-US" baseline="0" dirty="0" smtClean="0"/>
              <a:t>，并且</a:t>
            </a:r>
            <a:r>
              <a:rPr lang="en-US" altLang="zh-CN" baseline="0" dirty="0" smtClean="0"/>
              <a:t>Primary</a:t>
            </a:r>
            <a:r>
              <a:rPr lang="zh-CN" altLang="en-US" baseline="0" dirty="0" smtClean="0"/>
              <a:t>也写入成功后将最终数据写入成功的确认消息返回给</a:t>
            </a:r>
            <a:r>
              <a:rPr lang="en-US" altLang="zh-CN" baseline="0" dirty="0" smtClean="0"/>
              <a:t>client</a:t>
            </a:r>
            <a:r>
              <a:rPr lang="zh-CN" altLang="en-US" baseline="0" dirty="0" smtClean="0"/>
              <a:t>。</a:t>
            </a:r>
            <a:endParaRPr lang="en-US" altLang="zh-CN" baseline="0" dirty="0" smtClean="0"/>
          </a:p>
          <a:p>
            <a:pPr eaLnBrk="1" hangingPunct="1">
              <a:spcBef>
                <a:spcPct val="0"/>
              </a:spcBef>
            </a:pPr>
            <a:endParaRPr lang="en-US" altLang="zh-CN" baseline="0" dirty="0" smtClean="0"/>
          </a:p>
          <a:p>
            <a:pPr eaLnBrk="1" hangingPunct="1">
              <a:spcBef>
                <a:spcPct val="0"/>
              </a:spcBef>
            </a:pPr>
            <a:r>
              <a:rPr lang="zh-CN" altLang="en-US" dirty="0" smtClean="0"/>
              <a:t>从上面的写入过程分析，</a:t>
            </a:r>
            <a:r>
              <a:rPr lang="en-US" altLang="zh-CN" dirty="0" smtClean="0"/>
              <a:t>Primary</a:t>
            </a:r>
            <a:r>
              <a:rPr lang="zh-CN" altLang="en-US" dirty="0" smtClean="0"/>
              <a:t>的网络流量是两份数据流量，在极限情况下也只能利用网络流量的一半，所以若果是数据导入的大流量业务不适合。单从数据写入成功的确认过程来看，写入</a:t>
            </a:r>
            <a:r>
              <a:rPr lang="en-US" altLang="zh-CN" dirty="0" smtClean="0"/>
              <a:t>3</a:t>
            </a:r>
            <a:r>
              <a:rPr lang="zh-CN" altLang="en-US" dirty="0" smtClean="0"/>
              <a:t>个副本的情况下只需要两跳即可到达</a:t>
            </a:r>
            <a:r>
              <a:rPr lang="en-US" altLang="zh-CN" dirty="0" smtClean="0"/>
              <a:t>Client</a:t>
            </a:r>
            <a:r>
              <a:rPr lang="zh-CN" altLang="en-US" dirty="0" smtClean="0"/>
              <a:t>，这样网络延迟相对减小，对应写入的</a:t>
            </a:r>
            <a:r>
              <a:rPr lang="en-US" altLang="zh-CN" dirty="0" smtClean="0"/>
              <a:t>latency</a:t>
            </a:r>
            <a:r>
              <a:rPr lang="zh-CN" altLang="en-US" dirty="0" smtClean="0"/>
              <a:t>降低。</a:t>
            </a:r>
          </a:p>
        </p:txBody>
      </p:sp>
      <p:sp>
        <p:nvSpPr>
          <p:cNvPr id="34819"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C909EF4-8CE6-4501-88B9-46EB098DED96}" type="slidenum">
              <a:rPr lang="zh-CN" altLang="en-US"/>
              <a:pPr fontAlgn="base">
                <a:spcBef>
                  <a:spcPct val="0"/>
                </a:spcBef>
                <a:spcAft>
                  <a:spcPct val="0"/>
                </a:spcAft>
                <a:defRPr/>
              </a:pPr>
              <a:t>28</a:t>
            </a:fld>
            <a:endParaRPr lang="en-US" altLang="zh-CN"/>
          </a:p>
        </p:txBody>
      </p:sp>
    </p:spTree>
    <p:extLst>
      <p:ext uri="{BB962C8B-B14F-4D97-AF65-F5344CB8AC3E}">
        <p14:creationId xmlns:p14="http://schemas.microsoft.com/office/powerpoint/2010/main" val="153941656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幻灯片图像占位符 1"/>
          <p:cNvSpPr>
            <a:spLocks noGrp="1" noRot="1" noChangeAspect="1"/>
          </p:cNvSpPr>
          <p:nvPr>
            <p:ph type="sldImg"/>
          </p:nvPr>
        </p:nvSpPr>
        <p:spPr bwMode="auto">
          <a:noFill/>
          <a:ln>
            <a:solidFill>
              <a:srgbClr val="000000"/>
            </a:solidFill>
            <a:miter lim="800000"/>
            <a:headEnd/>
            <a:tailEnd/>
          </a:ln>
        </p:spPr>
      </p:sp>
      <p:sp>
        <p:nvSpPr>
          <p:cNvPr id="36866"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zh-CN" altLang="en-US" b="1" dirty="0" smtClean="0"/>
              <a:t>分析了上述两种写入流程后，我们大致对数据写入在两种场景下的正常流程有了大致了解，但是在异常的情况下，如何处理呢？下面我们以链式写入方式为例来设想一种可能的处理方法。</a:t>
            </a:r>
            <a:endParaRPr lang="en-US" altLang="zh-CN" b="1" dirty="0" smtClean="0"/>
          </a:p>
          <a:p>
            <a:pPr eaLnBrk="1" hangingPunct="1">
              <a:spcBef>
                <a:spcPct val="0"/>
              </a:spcBef>
            </a:pPr>
            <a:r>
              <a:rPr lang="zh-CN" altLang="en-US" dirty="0" smtClean="0"/>
              <a:t>首先</a:t>
            </a:r>
            <a:r>
              <a:rPr lang="en-US" altLang="zh-CN" dirty="0" smtClean="0"/>
              <a:t>client</a:t>
            </a:r>
            <a:r>
              <a:rPr lang="zh-CN" altLang="en-US" dirty="0" smtClean="0"/>
              <a:t>在</a:t>
            </a:r>
            <a:r>
              <a:rPr lang="en-US" altLang="zh-CN" dirty="0" smtClean="0"/>
              <a:t>master</a:t>
            </a:r>
            <a:r>
              <a:rPr lang="zh-CN" altLang="en-US" dirty="0" smtClean="0"/>
              <a:t>上将文件打开，但此时分配的位置上</a:t>
            </a:r>
            <a:r>
              <a:rPr lang="en-US" altLang="zh-CN" dirty="0" smtClean="0"/>
              <a:t>CS2</a:t>
            </a:r>
            <a:r>
              <a:rPr lang="zh-CN" altLang="en-US" dirty="0" smtClean="0"/>
              <a:t>出现宕机，在链式数据传输过程中，</a:t>
            </a:r>
            <a:r>
              <a:rPr lang="en-US" altLang="zh-CN" dirty="0" smtClean="0"/>
              <a:t>CS1</a:t>
            </a:r>
            <a:r>
              <a:rPr lang="zh-CN" altLang="en-US" dirty="0" smtClean="0"/>
              <a:t>发现</a:t>
            </a:r>
            <a:r>
              <a:rPr lang="en-US" altLang="zh-CN" dirty="0" smtClean="0"/>
              <a:t>CS2</a:t>
            </a:r>
            <a:r>
              <a:rPr lang="zh-CN" altLang="en-US" dirty="0" smtClean="0"/>
              <a:t>网络连接断开，则跳过</a:t>
            </a:r>
            <a:r>
              <a:rPr lang="en-US" altLang="zh-CN" dirty="0" smtClean="0"/>
              <a:t>CS2</a:t>
            </a:r>
            <a:r>
              <a:rPr lang="zh-CN" altLang="en-US" dirty="0" smtClean="0"/>
              <a:t>直接将数据写入到</a:t>
            </a:r>
            <a:r>
              <a:rPr lang="en-US" altLang="zh-CN" dirty="0" smtClean="0"/>
              <a:t>CS3</a:t>
            </a:r>
            <a:r>
              <a:rPr lang="zh-CN" altLang="en-US" dirty="0" smtClean="0"/>
              <a:t>，并确认</a:t>
            </a:r>
            <a:r>
              <a:rPr lang="en-US" altLang="zh-CN" dirty="0" smtClean="0"/>
              <a:t>CS1</a:t>
            </a:r>
            <a:r>
              <a:rPr lang="zh-CN" altLang="en-US" dirty="0" smtClean="0"/>
              <a:t>和</a:t>
            </a:r>
            <a:r>
              <a:rPr lang="en-US" altLang="zh-CN" dirty="0" smtClean="0"/>
              <a:t>CS3</a:t>
            </a:r>
            <a:r>
              <a:rPr lang="zh-CN" altLang="en-US" dirty="0" smtClean="0"/>
              <a:t>将数据写入成功后，将写入成功的确认消息返回给</a:t>
            </a:r>
            <a:r>
              <a:rPr lang="en-US" altLang="zh-CN" dirty="0" smtClean="0"/>
              <a:t>Client</a:t>
            </a:r>
            <a:r>
              <a:rPr lang="zh-CN" altLang="en-US" dirty="0" smtClean="0"/>
              <a:t>。</a:t>
            </a:r>
            <a:endParaRPr lang="en-US" altLang="zh-CN" dirty="0" smtClean="0"/>
          </a:p>
          <a:p>
            <a:pPr eaLnBrk="1" hangingPunct="1">
              <a:spcBef>
                <a:spcPct val="0"/>
              </a:spcBef>
            </a:pPr>
            <a:endParaRPr lang="en-US" altLang="zh-CN" dirty="0" smtClean="0"/>
          </a:p>
          <a:p>
            <a:pPr eaLnBrk="1" hangingPunct="1">
              <a:spcBef>
                <a:spcPct val="0"/>
              </a:spcBef>
            </a:pPr>
            <a:r>
              <a:rPr lang="zh-CN" altLang="en-US" dirty="0" smtClean="0"/>
              <a:t>在这种错误处理的方式下，有效的绕过了少数的异常点，确保了上层写入数据的成功率，即保证了上层业务的稳定性，但是却牺牲了数据的安全性；因为此时若再有磁盘损坏等故障，会增大数据被丢失的概率。当然，如果此时为了确保数据安全，再从</a:t>
            </a:r>
            <a:r>
              <a:rPr lang="en-US" altLang="zh-CN" dirty="0" smtClean="0"/>
              <a:t>Master</a:t>
            </a:r>
            <a:r>
              <a:rPr lang="zh-CN" altLang="en-US" dirty="0" smtClean="0"/>
              <a:t>获取</a:t>
            </a:r>
            <a:r>
              <a:rPr lang="en-US" altLang="zh-CN" dirty="0" smtClean="0"/>
              <a:t>CS4</a:t>
            </a:r>
            <a:r>
              <a:rPr lang="zh-CN" altLang="en-US" dirty="0" smtClean="0"/>
              <a:t>，并将已有的</a:t>
            </a:r>
            <a:r>
              <a:rPr lang="en-US" altLang="zh-CN" dirty="0" smtClean="0"/>
              <a:t>chunk</a:t>
            </a:r>
            <a:r>
              <a:rPr lang="zh-CN" altLang="en-US" dirty="0" smtClean="0"/>
              <a:t>数据和新写入的数据复制到</a:t>
            </a:r>
            <a:r>
              <a:rPr lang="en-US" altLang="zh-CN" dirty="0" smtClean="0"/>
              <a:t>CS4</a:t>
            </a:r>
            <a:r>
              <a:rPr lang="zh-CN" altLang="en-US" dirty="0" smtClean="0"/>
              <a:t>，也是一种可选的实现方式，但会造写入过程变慢，给上层的业务代理毛刺。</a:t>
            </a:r>
            <a:endParaRPr lang="en-US" altLang="zh-CN" dirty="0" smtClean="0"/>
          </a:p>
          <a:p>
            <a:pPr eaLnBrk="1" hangingPunct="1">
              <a:spcBef>
                <a:spcPct val="0"/>
              </a:spcBef>
            </a:pPr>
            <a:endParaRPr lang="en-US" altLang="zh-CN" dirty="0" smtClean="0"/>
          </a:p>
        </p:txBody>
      </p:sp>
      <p:sp>
        <p:nvSpPr>
          <p:cNvPr id="36867"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13FB4ABB-583D-4650-B050-0D83B9D28493}" type="slidenum">
              <a:rPr lang="zh-CN" altLang="en-US"/>
              <a:pPr fontAlgn="base">
                <a:spcBef>
                  <a:spcPct val="0"/>
                </a:spcBef>
                <a:spcAft>
                  <a:spcPct val="0"/>
                </a:spcAft>
                <a:defRPr/>
              </a:pPr>
              <a:t>29</a:t>
            </a:fld>
            <a:endParaRPr lang="en-US" altLang="zh-CN"/>
          </a:p>
        </p:txBody>
      </p:sp>
    </p:spTree>
    <p:extLst>
      <p:ext uri="{BB962C8B-B14F-4D97-AF65-F5344CB8AC3E}">
        <p14:creationId xmlns:p14="http://schemas.microsoft.com/office/powerpoint/2010/main" val="12304718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http://sortbenchmark.org/</a:t>
            </a:r>
            <a:endParaRPr lang="zh-CN" altLang="en-US" dirty="0"/>
          </a:p>
        </p:txBody>
      </p:sp>
      <p:sp>
        <p:nvSpPr>
          <p:cNvPr id="4" name="灯片编号占位符 3"/>
          <p:cNvSpPr>
            <a:spLocks noGrp="1"/>
          </p:cNvSpPr>
          <p:nvPr>
            <p:ph type="sldNum" sz="quarter" idx="10"/>
          </p:nvPr>
        </p:nvSpPr>
        <p:spPr/>
        <p:txBody>
          <a:bodyPr/>
          <a:lstStyle/>
          <a:p>
            <a:fld id="{EEC43D9F-348C-4EFA-BA8C-BCBE316224D1}" type="slidenum">
              <a:rPr lang="zh-CN" altLang="en-US" smtClean="0"/>
              <a:pPr/>
              <a:t>3</a:t>
            </a:fld>
            <a:endParaRPr lang="zh-CN" altLang="en-US"/>
          </a:p>
        </p:txBody>
      </p:sp>
    </p:spTree>
    <p:extLst>
      <p:ext uri="{BB962C8B-B14F-4D97-AF65-F5344CB8AC3E}">
        <p14:creationId xmlns:p14="http://schemas.microsoft.com/office/powerpoint/2010/main" val="359040237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幻灯片图像占位符 1"/>
          <p:cNvSpPr>
            <a:spLocks noGrp="1" noRot="1" noChangeAspect="1"/>
          </p:cNvSpPr>
          <p:nvPr>
            <p:ph type="sldImg"/>
          </p:nvPr>
        </p:nvSpPr>
        <p:spPr bwMode="auto">
          <a:noFill/>
          <a:ln>
            <a:solidFill>
              <a:srgbClr val="000000"/>
            </a:solidFill>
            <a:miter lim="800000"/>
            <a:headEnd/>
            <a:tailEnd/>
          </a:ln>
        </p:spPr>
      </p:sp>
      <p:sp>
        <p:nvSpPr>
          <p:cNvPr id="38914" name="备注占位符 2"/>
          <p:cNvSpPr>
            <a:spLocks noGrp="1"/>
          </p:cNvSpPr>
          <p:nvPr>
            <p:ph type="body" idx="1"/>
          </p:nvPr>
        </p:nvSpPr>
        <p:spPr bwMode="auto">
          <a:noFill/>
        </p:spPr>
        <p:txBody>
          <a:bodyPr wrap="square" num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defRPr/>
            </a:pPr>
            <a:r>
              <a:rPr lang="zh-CN" altLang="en-US" b="1" dirty="0" smtClean="0"/>
              <a:t>从上面的分析可以看出，在分布式系统的设计和实现过程中，通常抛开使用场景谈了某种设计和实现的好坏是没有意义的，通常会在性能和数据安全两个方面做一些取舍来最终满足业务需要。</a:t>
            </a:r>
          </a:p>
          <a:p>
            <a:pPr eaLnBrk="1" hangingPunct="1">
              <a:spcBef>
                <a:spcPct val="0"/>
              </a:spcBef>
            </a:pPr>
            <a:r>
              <a:rPr lang="zh-CN" altLang="en-US" dirty="0" smtClean="0"/>
              <a:t>在数据写入的异常状况下有没有更好的写入流程既可以绕过少数异常点，也可以保证数据安全呢？</a:t>
            </a:r>
            <a:endParaRPr lang="en-US" altLang="zh-CN" dirty="0" smtClean="0"/>
          </a:p>
          <a:p>
            <a:pPr eaLnBrk="1" hangingPunct="1">
              <a:spcBef>
                <a:spcPct val="0"/>
              </a:spcBef>
            </a:pPr>
            <a:r>
              <a:rPr lang="zh-CN" altLang="en-US" dirty="0" smtClean="0"/>
              <a:t>下面我们介绍一种盘古中日志文件的写入方式，这种方式称为</a:t>
            </a:r>
            <a:r>
              <a:rPr lang="en-US" altLang="zh-CN" dirty="0" smtClean="0"/>
              <a:t>Seal</a:t>
            </a:r>
            <a:r>
              <a:rPr lang="en-US" altLang="zh-CN" baseline="0" dirty="0" smtClean="0"/>
              <a:t> and New</a:t>
            </a:r>
            <a:r>
              <a:rPr lang="zh-CN" altLang="en-US" baseline="0" dirty="0" smtClean="0"/>
              <a:t>。</a:t>
            </a:r>
            <a:endParaRPr lang="en-US" altLang="zh-CN" dirty="0" smtClean="0"/>
          </a:p>
          <a:p>
            <a:pPr eaLnBrk="1" hangingPunct="1">
              <a:spcBef>
                <a:spcPct val="0"/>
              </a:spcBef>
            </a:pPr>
            <a:r>
              <a:rPr lang="zh-CN" altLang="en-US" dirty="0" smtClean="0"/>
              <a:t>在这种写入流程设计中，没有采用定长</a:t>
            </a:r>
            <a:r>
              <a:rPr lang="en-US" altLang="zh-CN" dirty="0" smtClean="0"/>
              <a:t>Chunk</a:t>
            </a:r>
            <a:r>
              <a:rPr lang="zh-CN" altLang="en-US" dirty="0" smtClean="0"/>
              <a:t>的文件组织方式，而是换成了不定长</a:t>
            </a:r>
            <a:r>
              <a:rPr lang="en-US" altLang="zh-CN" dirty="0" smtClean="0"/>
              <a:t>Chunk</a:t>
            </a:r>
            <a:r>
              <a:rPr lang="zh-CN" altLang="en-US" dirty="0" smtClean="0"/>
              <a:t>的组织方式。</a:t>
            </a:r>
            <a:endParaRPr lang="en-US" altLang="zh-CN" dirty="0" smtClean="0"/>
          </a:p>
          <a:p>
            <a:pPr eaLnBrk="1" hangingPunct="1">
              <a:spcBef>
                <a:spcPct val="0"/>
              </a:spcBef>
            </a:pPr>
            <a:r>
              <a:rPr lang="zh-CN" altLang="en-US" dirty="0" smtClean="0"/>
              <a:t>在动画中为了简化演示，假设数据只需要写入两份；首先</a:t>
            </a:r>
            <a:r>
              <a:rPr lang="en-US" altLang="zh-CN" dirty="0" smtClean="0"/>
              <a:t>client</a:t>
            </a:r>
            <a:r>
              <a:rPr lang="zh-CN" altLang="en-US" dirty="0" smtClean="0"/>
              <a:t>将数据以链式方式传给</a:t>
            </a:r>
            <a:r>
              <a:rPr lang="en-US" altLang="zh-CN" dirty="0" smtClean="0"/>
              <a:t>CS1</a:t>
            </a:r>
            <a:r>
              <a:rPr lang="zh-CN" altLang="en-US" dirty="0" smtClean="0"/>
              <a:t>，但在</a:t>
            </a:r>
            <a:r>
              <a:rPr lang="en-US" altLang="zh-CN" dirty="0" smtClean="0"/>
              <a:t>CS1</a:t>
            </a:r>
            <a:r>
              <a:rPr lang="zh-CN" altLang="en-US" dirty="0" smtClean="0"/>
              <a:t>给</a:t>
            </a:r>
            <a:r>
              <a:rPr lang="en-US" altLang="zh-CN" dirty="0" smtClean="0"/>
              <a:t>CS2</a:t>
            </a:r>
            <a:r>
              <a:rPr lang="zh-CN" altLang="en-US" dirty="0" smtClean="0"/>
              <a:t>的过程中，</a:t>
            </a:r>
            <a:r>
              <a:rPr lang="en-US" altLang="zh-CN" dirty="0" smtClean="0"/>
              <a:t>CS2</a:t>
            </a:r>
            <a:r>
              <a:rPr lang="zh-CN" altLang="en-US" dirty="0" smtClean="0"/>
              <a:t>由于网络忙或者其他原因导致响应超时，此时为了尽快将数据写入成功，</a:t>
            </a:r>
            <a:r>
              <a:rPr lang="en-US" altLang="zh-CN" dirty="0" smtClean="0"/>
              <a:t>client</a:t>
            </a:r>
            <a:r>
              <a:rPr lang="zh-CN" altLang="en-US" dirty="0" smtClean="0"/>
              <a:t>立即向盘古</a:t>
            </a:r>
            <a:r>
              <a:rPr lang="en-US" altLang="zh-CN" dirty="0" smtClean="0"/>
              <a:t>master</a:t>
            </a:r>
            <a:r>
              <a:rPr lang="zh-CN" altLang="en-US" dirty="0" smtClean="0"/>
              <a:t>告知写入</a:t>
            </a:r>
            <a:r>
              <a:rPr lang="en-US" altLang="zh-CN" dirty="0" smtClean="0"/>
              <a:t>CS2</a:t>
            </a:r>
            <a:r>
              <a:rPr lang="zh-CN" altLang="en-US" dirty="0" smtClean="0"/>
              <a:t>失败，并将当前的</a:t>
            </a:r>
            <a:r>
              <a:rPr lang="en-US" altLang="zh-CN" dirty="0" smtClean="0"/>
              <a:t>chunk</a:t>
            </a:r>
            <a:r>
              <a:rPr lang="zh-CN" altLang="en-US" dirty="0" smtClean="0"/>
              <a:t>的</a:t>
            </a:r>
            <a:r>
              <a:rPr lang="en-US" altLang="zh-CN" dirty="0" smtClean="0"/>
              <a:t>meta</a:t>
            </a:r>
            <a:r>
              <a:rPr lang="zh-CN" altLang="en-US" dirty="0" smtClean="0"/>
              <a:t>更新到数据写入前的长度，并取回新</a:t>
            </a:r>
            <a:r>
              <a:rPr lang="en-US" altLang="zh-CN" dirty="0" smtClean="0"/>
              <a:t>Chunk</a:t>
            </a:r>
            <a:r>
              <a:rPr lang="zh-CN" altLang="en-US" dirty="0" smtClean="0"/>
              <a:t>的写入位置将要写的数据写入到新</a:t>
            </a:r>
            <a:r>
              <a:rPr lang="en-US" altLang="zh-CN" dirty="0" smtClean="0"/>
              <a:t>Chunk</a:t>
            </a:r>
            <a:r>
              <a:rPr lang="zh-CN" altLang="en-US" dirty="0" smtClean="0"/>
              <a:t>中，这个过程被称作</a:t>
            </a:r>
            <a:r>
              <a:rPr lang="en-US" altLang="zh-CN" dirty="0" smtClean="0"/>
              <a:t>Seal</a:t>
            </a:r>
            <a:r>
              <a:rPr lang="zh-CN" altLang="en-US" baseline="0" dirty="0" smtClean="0"/>
              <a:t> </a:t>
            </a:r>
            <a:r>
              <a:rPr lang="en-US" altLang="zh-CN" baseline="0" dirty="0" smtClean="0"/>
              <a:t>and New</a:t>
            </a:r>
            <a:r>
              <a:rPr lang="zh-CN" altLang="en-US" dirty="0" smtClean="0"/>
              <a:t>。</a:t>
            </a:r>
            <a:endParaRPr lang="en-US" altLang="zh-CN" dirty="0" smtClean="0"/>
          </a:p>
          <a:p>
            <a:pPr eaLnBrk="1" hangingPunct="1">
              <a:spcBef>
                <a:spcPct val="0"/>
              </a:spcBef>
            </a:pPr>
            <a:endParaRPr lang="en-US" altLang="zh-CN" dirty="0" smtClean="0"/>
          </a:p>
          <a:p>
            <a:pPr eaLnBrk="1" hangingPunct="1">
              <a:spcBef>
                <a:spcPct val="0"/>
              </a:spcBef>
            </a:pPr>
            <a:r>
              <a:rPr lang="zh-CN" altLang="en-US" dirty="0" smtClean="0"/>
              <a:t>在整个写入过程中，数据写入成功的份数并没有变少，同时快速绕过了异常结点。在实现过程中，如果</a:t>
            </a:r>
            <a:r>
              <a:rPr lang="en-US" altLang="zh-CN" dirty="0" smtClean="0"/>
              <a:t>CS2</a:t>
            </a:r>
            <a:r>
              <a:rPr lang="zh-CN" altLang="en-US" dirty="0" smtClean="0"/>
              <a:t>的异常类型为磁盘损坏，可以通过</a:t>
            </a:r>
            <a:r>
              <a:rPr lang="en-US" altLang="zh-CN" dirty="0" smtClean="0"/>
              <a:t>Seal and New</a:t>
            </a:r>
            <a:r>
              <a:rPr lang="zh-CN" altLang="en-US" dirty="0" smtClean="0"/>
              <a:t>操作触发</a:t>
            </a:r>
            <a:r>
              <a:rPr lang="en-US" altLang="zh-CN" dirty="0" smtClean="0"/>
              <a:t>master</a:t>
            </a:r>
            <a:r>
              <a:rPr lang="zh-CN" altLang="en-US" dirty="0" smtClean="0"/>
              <a:t>发起异步复制，这个过程并不</a:t>
            </a:r>
            <a:r>
              <a:rPr lang="en-US" altLang="zh-CN" dirty="0" smtClean="0"/>
              <a:t>block</a:t>
            </a:r>
            <a:r>
              <a:rPr lang="zh-CN" altLang="en-US" dirty="0" smtClean="0"/>
              <a:t>用户写入过程。</a:t>
            </a:r>
            <a:endParaRPr lang="en-US" altLang="zh-CN" dirty="0" smtClean="0"/>
          </a:p>
          <a:p>
            <a:pPr eaLnBrk="1" hangingPunct="1">
              <a:spcBef>
                <a:spcPct val="0"/>
              </a:spcBef>
            </a:pPr>
            <a:r>
              <a:rPr lang="zh-CN" altLang="en-US" dirty="0" smtClean="0"/>
              <a:t>这就是盘古的日志文件为何可以快速绕过故障点，又可以保证数据安全的原理。但这样付出的代价是，</a:t>
            </a:r>
            <a:r>
              <a:rPr lang="en-US" altLang="zh-CN" dirty="0" smtClean="0"/>
              <a:t>Chunk</a:t>
            </a:r>
            <a:r>
              <a:rPr lang="zh-CN" altLang="en-US" dirty="0" smtClean="0"/>
              <a:t>的</a:t>
            </a:r>
            <a:r>
              <a:rPr lang="en-US" altLang="zh-CN" dirty="0" smtClean="0"/>
              <a:t>meta</a:t>
            </a:r>
            <a:r>
              <a:rPr lang="zh-CN" altLang="en-US" dirty="0" smtClean="0"/>
              <a:t>量会在有故障的点的时候有些增加。</a:t>
            </a:r>
            <a:endParaRPr lang="en-US" altLang="zh-CN" dirty="0" smtClean="0"/>
          </a:p>
          <a:p>
            <a:pPr lvl="1" eaLnBrk="1" hangingPunct="1">
              <a:spcBef>
                <a:spcPct val="0"/>
              </a:spcBef>
            </a:pPr>
            <a:endParaRPr lang="en-US" altLang="zh-CN" dirty="0" smtClean="0"/>
          </a:p>
          <a:p>
            <a:pPr eaLnBrk="1" hangingPunct="1">
              <a:spcBef>
                <a:spcPct val="0"/>
              </a:spcBef>
            </a:pPr>
            <a:endParaRPr lang="en-US" altLang="zh-CN" dirty="0" smtClean="0"/>
          </a:p>
          <a:p>
            <a:pPr eaLnBrk="1" hangingPunct="1">
              <a:spcBef>
                <a:spcPct val="0"/>
              </a:spcBef>
            </a:pPr>
            <a:endParaRPr lang="zh-CN" altLang="en-US" dirty="0" smtClean="0"/>
          </a:p>
        </p:txBody>
      </p:sp>
      <p:sp>
        <p:nvSpPr>
          <p:cNvPr id="38915"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3408EFB3-BBE8-4DA7-9D72-C16FBFA0E465}" type="slidenum">
              <a:rPr lang="zh-CN" altLang="en-US"/>
              <a:pPr fontAlgn="base">
                <a:spcBef>
                  <a:spcPct val="0"/>
                </a:spcBef>
                <a:spcAft>
                  <a:spcPct val="0"/>
                </a:spcAft>
                <a:defRPr/>
              </a:pPr>
              <a:t>30</a:t>
            </a:fld>
            <a:endParaRPr lang="en-US" altLang="zh-CN"/>
          </a:p>
        </p:txBody>
      </p:sp>
    </p:spTree>
    <p:extLst>
      <p:ext uri="{BB962C8B-B14F-4D97-AF65-F5344CB8AC3E}">
        <p14:creationId xmlns:p14="http://schemas.microsoft.com/office/powerpoint/2010/main" val="146585724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幻灯片图像占位符 1"/>
          <p:cNvSpPr>
            <a:spLocks noGrp="1" noRot="1" noChangeAspect="1"/>
          </p:cNvSpPr>
          <p:nvPr>
            <p:ph type="sldImg"/>
          </p:nvPr>
        </p:nvSpPr>
        <p:spPr bwMode="auto">
          <a:noFill/>
          <a:ln>
            <a:solidFill>
              <a:srgbClr val="000000"/>
            </a:solidFill>
            <a:miter lim="800000"/>
            <a:headEnd/>
            <a:tailEnd/>
          </a:ln>
        </p:spPr>
      </p:sp>
      <p:sp>
        <p:nvSpPr>
          <p:cNvPr id="40962"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dirty="0" smtClean="0"/>
          </a:p>
        </p:txBody>
      </p:sp>
      <p:sp>
        <p:nvSpPr>
          <p:cNvPr id="40963"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910F8E8-5A75-429A-A0C9-98BE9D0060A7}" type="slidenum">
              <a:rPr lang="zh-CN" altLang="en-US"/>
              <a:pPr fontAlgn="base">
                <a:spcBef>
                  <a:spcPct val="0"/>
                </a:spcBef>
                <a:spcAft>
                  <a:spcPct val="0"/>
                </a:spcAft>
                <a:defRPr/>
              </a:pPr>
              <a:t>33</a:t>
            </a:fld>
            <a:endParaRPr lang="en-US" altLang="zh-CN"/>
          </a:p>
        </p:txBody>
      </p:sp>
    </p:spTree>
    <p:extLst>
      <p:ext uri="{BB962C8B-B14F-4D97-AF65-F5344CB8AC3E}">
        <p14:creationId xmlns:p14="http://schemas.microsoft.com/office/powerpoint/2010/main" val="273046062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幻灯片图像占位符 1"/>
          <p:cNvSpPr>
            <a:spLocks noGrp="1" noRot="1" noChangeAspect="1"/>
          </p:cNvSpPr>
          <p:nvPr>
            <p:ph type="sldImg"/>
          </p:nvPr>
        </p:nvSpPr>
        <p:spPr bwMode="auto">
          <a:noFill/>
          <a:ln>
            <a:solidFill>
              <a:srgbClr val="000000"/>
            </a:solidFill>
            <a:miter lim="800000"/>
            <a:headEnd/>
            <a:tailEnd/>
          </a:ln>
        </p:spPr>
      </p:sp>
      <p:sp>
        <p:nvSpPr>
          <p:cNvPr id="43010"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zh-CN" altLang="en-US" smtClean="0"/>
              <a:t>单机吞吐量高</a:t>
            </a:r>
          </a:p>
        </p:txBody>
      </p:sp>
      <p:sp>
        <p:nvSpPr>
          <p:cNvPr id="43011"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CE49FCC5-5BA2-4E26-88D3-029FA2897027}" type="slidenum">
              <a:rPr lang="zh-CN" altLang="en-US"/>
              <a:pPr fontAlgn="base">
                <a:spcBef>
                  <a:spcPct val="0"/>
                </a:spcBef>
                <a:spcAft>
                  <a:spcPct val="0"/>
                </a:spcAft>
                <a:defRPr/>
              </a:pPr>
              <a:t>34</a:t>
            </a:fld>
            <a:endParaRPr lang="en-US" altLang="zh-CN"/>
          </a:p>
        </p:txBody>
      </p:sp>
    </p:spTree>
    <p:extLst>
      <p:ext uri="{BB962C8B-B14F-4D97-AF65-F5344CB8AC3E}">
        <p14:creationId xmlns:p14="http://schemas.microsoft.com/office/powerpoint/2010/main" val="77859386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幻灯片图像占位符 1"/>
          <p:cNvSpPr>
            <a:spLocks noGrp="1" noRot="1" noChangeAspect="1"/>
          </p:cNvSpPr>
          <p:nvPr>
            <p:ph type="sldImg"/>
          </p:nvPr>
        </p:nvSpPr>
        <p:spPr bwMode="auto">
          <a:noFill/>
          <a:ln>
            <a:solidFill>
              <a:srgbClr val="000000"/>
            </a:solidFill>
            <a:miter lim="800000"/>
            <a:headEnd/>
            <a:tailEnd/>
          </a:ln>
        </p:spPr>
      </p:sp>
      <p:sp>
        <p:nvSpPr>
          <p:cNvPr id="45058"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zh-CN" altLang="en-US" b="1" dirty="0" smtClean="0"/>
              <a:t>在</a:t>
            </a:r>
            <a:r>
              <a:rPr lang="zh-CN" altLang="en-US" b="1" dirty="0" smtClean="0"/>
              <a:t>读取多个拷贝文件的时候，流程相对写要简单很多。</a:t>
            </a:r>
            <a:endParaRPr lang="en-US" altLang="zh-CN" b="1" dirty="0" smtClean="0"/>
          </a:p>
          <a:p>
            <a:pPr eaLnBrk="1" hangingPunct="1">
              <a:spcBef>
                <a:spcPct val="0"/>
              </a:spcBef>
            </a:pPr>
            <a:r>
              <a:rPr lang="zh-CN" altLang="en-US" dirty="0" smtClean="0"/>
              <a:t>首先</a:t>
            </a:r>
            <a:r>
              <a:rPr lang="en-US" altLang="zh-CN" dirty="0" smtClean="0"/>
              <a:t>client</a:t>
            </a:r>
            <a:r>
              <a:rPr lang="zh-CN" altLang="en-US" dirty="0" smtClean="0"/>
              <a:t>携带文件名从</a:t>
            </a:r>
            <a:r>
              <a:rPr lang="en-US" altLang="zh-CN" dirty="0" smtClean="0"/>
              <a:t>Master</a:t>
            </a:r>
            <a:r>
              <a:rPr lang="zh-CN" altLang="en-US" dirty="0" smtClean="0"/>
              <a:t>获取数据位置</a:t>
            </a:r>
            <a:r>
              <a:rPr lang="en-US" altLang="zh-CN" dirty="0" smtClean="0"/>
              <a:t>CS1</a:t>
            </a:r>
            <a:r>
              <a:rPr lang="zh-CN" altLang="en-US" dirty="0" smtClean="0"/>
              <a:t>，</a:t>
            </a:r>
            <a:r>
              <a:rPr lang="en-US" altLang="zh-CN" dirty="0" smtClean="0"/>
              <a:t>CS2</a:t>
            </a:r>
            <a:r>
              <a:rPr lang="zh-CN" altLang="en-US" dirty="0" smtClean="0"/>
              <a:t>和</a:t>
            </a:r>
            <a:r>
              <a:rPr lang="en-US" altLang="zh-CN" dirty="0" smtClean="0"/>
              <a:t>CS3</a:t>
            </a:r>
            <a:r>
              <a:rPr lang="zh-CN" altLang="en-US" dirty="0" smtClean="0"/>
              <a:t>，</a:t>
            </a:r>
            <a:r>
              <a:rPr lang="en-US" altLang="zh-CN" dirty="0" smtClean="0"/>
              <a:t>client</a:t>
            </a:r>
            <a:r>
              <a:rPr lang="zh-CN" altLang="en-US" dirty="0" smtClean="0"/>
              <a:t>任意选取一份拷贝来读取数据。</a:t>
            </a:r>
            <a:endParaRPr lang="en-US" altLang="zh-CN" dirty="0" smtClean="0"/>
          </a:p>
          <a:p>
            <a:pPr eaLnBrk="1" hangingPunct="1">
              <a:spcBef>
                <a:spcPct val="0"/>
              </a:spcBef>
            </a:pPr>
            <a:r>
              <a:rPr lang="zh-CN" altLang="en-US" dirty="0" smtClean="0"/>
              <a:t>在读取数据前</a:t>
            </a:r>
            <a:r>
              <a:rPr lang="en-US" altLang="zh-CN" dirty="0" smtClean="0"/>
              <a:t>client</a:t>
            </a:r>
            <a:r>
              <a:rPr lang="zh-CN" altLang="en-US" dirty="0" smtClean="0"/>
              <a:t>可以根据自己的位置信息来计算到底读取那份数据可能会更快，需要考虑的因素可以是：位置中是否有本机位置，是否有本机架位置，是否有本机房位置等。</a:t>
            </a:r>
            <a:endParaRPr lang="en-US" altLang="zh-CN" dirty="0" smtClean="0"/>
          </a:p>
        </p:txBody>
      </p:sp>
      <p:sp>
        <p:nvSpPr>
          <p:cNvPr id="45059"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D54C8782-6648-4223-90AB-0021C3C03A35}" type="slidenum">
              <a:rPr lang="zh-CN" altLang="en-US"/>
              <a:pPr fontAlgn="base">
                <a:spcBef>
                  <a:spcPct val="0"/>
                </a:spcBef>
                <a:spcAft>
                  <a:spcPct val="0"/>
                </a:spcAft>
                <a:defRPr/>
              </a:pPr>
              <a:t>35</a:t>
            </a:fld>
            <a:endParaRPr lang="en-US" altLang="zh-CN"/>
          </a:p>
        </p:txBody>
      </p:sp>
    </p:spTree>
    <p:extLst>
      <p:ext uri="{BB962C8B-B14F-4D97-AF65-F5344CB8AC3E}">
        <p14:creationId xmlns:p14="http://schemas.microsoft.com/office/powerpoint/2010/main" val="182927036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幻灯片图像占位符 1"/>
          <p:cNvSpPr>
            <a:spLocks noGrp="1" noRot="1" noChangeAspect="1"/>
          </p:cNvSpPr>
          <p:nvPr>
            <p:ph type="sldImg"/>
          </p:nvPr>
        </p:nvSpPr>
        <p:spPr bwMode="auto">
          <a:noFill/>
          <a:ln>
            <a:solidFill>
              <a:srgbClr val="000000"/>
            </a:solidFill>
            <a:miter lim="800000"/>
            <a:headEnd/>
            <a:tailEnd/>
          </a:ln>
        </p:spPr>
      </p:sp>
      <p:sp>
        <p:nvSpPr>
          <p:cNvPr id="47106"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zh-CN" altLang="en-US" dirty="0" smtClean="0"/>
              <a:t>在异常读流程处理上，也不复杂。</a:t>
            </a:r>
            <a:endParaRPr lang="en-US" altLang="zh-CN" dirty="0" smtClean="0"/>
          </a:p>
          <a:p>
            <a:pPr eaLnBrk="1" hangingPunct="1">
              <a:spcBef>
                <a:spcPct val="0"/>
              </a:spcBef>
            </a:pPr>
            <a:r>
              <a:rPr lang="zh-CN" altLang="en-US" dirty="0" smtClean="0"/>
              <a:t>开始</a:t>
            </a:r>
            <a:r>
              <a:rPr lang="en-US" altLang="zh-CN" dirty="0" smtClean="0"/>
              <a:t>client</a:t>
            </a:r>
            <a:r>
              <a:rPr lang="zh-CN" altLang="en-US" dirty="0" smtClean="0"/>
              <a:t>获取数据位置后，读取第一个位置时出错，则开始读取第二个位置，依次尝试后知道读取到数据为止。</a:t>
            </a:r>
            <a:endParaRPr lang="en-US" altLang="zh-CN" dirty="0" smtClean="0"/>
          </a:p>
          <a:p>
            <a:pPr eaLnBrk="1" hangingPunct="1">
              <a:spcBef>
                <a:spcPct val="0"/>
              </a:spcBef>
            </a:pPr>
            <a:endParaRPr lang="en-US" altLang="zh-CN" dirty="0" smtClean="0"/>
          </a:p>
          <a:p>
            <a:pPr eaLnBrk="1" hangingPunct="1">
              <a:spcBef>
                <a:spcPct val="0"/>
              </a:spcBef>
            </a:pPr>
            <a:r>
              <a:rPr lang="zh-CN" altLang="en-US" dirty="0" smtClean="0"/>
              <a:t>从读取的异常流程可以看到，尝试的副本越多，读取成功所要花费的时间越长，在异常产生的时候还是会被用户感知到。尤其是在网络丢包或者磁盘性能变差的情况，会导致整个读取的时间是多个读取请求超时时间的累加和。</a:t>
            </a:r>
          </a:p>
        </p:txBody>
      </p:sp>
      <p:sp>
        <p:nvSpPr>
          <p:cNvPr id="47107"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6155BB1-3FB6-4C09-A0B6-873818EEE264}" type="slidenum">
              <a:rPr lang="zh-CN" altLang="en-US"/>
              <a:pPr fontAlgn="base">
                <a:spcBef>
                  <a:spcPct val="0"/>
                </a:spcBef>
                <a:spcAft>
                  <a:spcPct val="0"/>
                </a:spcAft>
                <a:defRPr/>
              </a:pPr>
              <a:t>36</a:t>
            </a:fld>
            <a:endParaRPr lang="en-US" altLang="zh-CN"/>
          </a:p>
        </p:txBody>
      </p:sp>
    </p:spTree>
    <p:extLst>
      <p:ext uri="{BB962C8B-B14F-4D97-AF65-F5344CB8AC3E}">
        <p14:creationId xmlns:p14="http://schemas.microsoft.com/office/powerpoint/2010/main" val="255594329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幻灯片图像占位符 1"/>
          <p:cNvSpPr>
            <a:spLocks noGrp="1" noRot="1" noChangeAspect="1"/>
          </p:cNvSpPr>
          <p:nvPr>
            <p:ph type="sldImg"/>
          </p:nvPr>
        </p:nvSpPr>
        <p:spPr bwMode="auto">
          <a:noFill/>
          <a:ln>
            <a:solidFill>
              <a:srgbClr val="000000"/>
            </a:solidFill>
            <a:miter lim="800000"/>
            <a:headEnd/>
            <a:tailEnd/>
          </a:ln>
        </p:spPr>
      </p:sp>
      <p:sp>
        <p:nvSpPr>
          <p:cNvPr id="49154"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zh-CN" altLang="en-US" dirty="0" smtClean="0"/>
              <a:t>首先</a:t>
            </a:r>
            <a:r>
              <a:rPr lang="en-US" altLang="zh-CN" dirty="0" smtClean="0"/>
              <a:t>client</a:t>
            </a:r>
            <a:r>
              <a:rPr lang="zh-CN" altLang="en-US" dirty="0" smtClean="0"/>
              <a:t>从</a:t>
            </a:r>
            <a:r>
              <a:rPr lang="en-US" altLang="zh-CN" dirty="0" smtClean="0"/>
              <a:t>master</a:t>
            </a:r>
            <a:r>
              <a:rPr lang="zh-CN" altLang="en-US" dirty="0" smtClean="0"/>
              <a:t>获取到数据位置后，</a:t>
            </a:r>
            <a:r>
              <a:rPr lang="en-US" altLang="zh-CN" dirty="0" smtClean="0"/>
              <a:t>client</a:t>
            </a:r>
            <a:r>
              <a:rPr lang="zh-CN" altLang="en-US" dirty="0" smtClean="0"/>
              <a:t>不会依次尝试读取所有</a:t>
            </a:r>
            <a:r>
              <a:rPr lang="en-US" altLang="zh-CN" dirty="0" smtClean="0"/>
              <a:t>CS</a:t>
            </a:r>
            <a:r>
              <a:rPr lang="zh-CN" altLang="en-US" dirty="0" smtClean="0"/>
              <a:t>，而是并行读取其中的某几个，在动画中</a:t>
            </a:r>
            <a:r>
              <a:rPr lang="en-US" altLang="zh-CN" dirty="0" smtClean="0"/>
              <a:t>client</a:t>
            </a:r>
            <a:r>
              <a:rPr lang="zh-CN" altLang="en-US" dirty="0" smtClean="0"/>
              <a:t>同时尝试从</a:t>
            </a:r>
            <a:r>
              <a:rPr lang="en-US" altLang="zh-CN" dirty="0" smtClean="0"/>
              <a:t>CS1</a:t>
            </a:r>
            <a:r>
              <a:rPr lang="zh-CN" altLang="en-US" dirty="0" smtClean="0"/>
              <a:t>和</a:t>
            </a:r>
            <a:r>
              <a:rPr lang="en-US" altLang="zh-CN" dirty="0" smtClean="0"/>
              <a:t>CS2</a:t>
            </a:r>
            <a:r>
              <a:rPr lang="zh-CN" altLang="en-US" dirty="0" smtClean="0"/>
              <a:t>来读取数据。</a:t>
            </a:r>
            <a:r>
              <a:rPr lang="en-US" altLang="zh-CN" dirty="0" smtClean="0"/>
              <a:t>Client</a:t>
            </a:r>
            <a:r>
              <a:rPr lang="zh-CN" altLang="en-US" dirty="0" smtClean="0"/>
              <a:t>等到最先由</a:t>
            </a:r>
            <a:r>
              <a:rPr lang="en-US" altLang="zh-CN" dirty="0" smtClean="0"/>
              <a:t>CS2</a:t>
            </a:r>
            <a:r>
              <a:rPr lang="zh-CN" altLang="en-US" dirty="0" smtClean="0"/>
              <a:t>返回的数据后即表示读取成功，紧接着将一条取消读取的请求发送给</a:t>
            </a:r>
            <a:r>
              <a:rPr lang="en-US" altLang="zh-CN" dirty="0" smtClean="0"/>
              <a:t>CS1</a:t>
            </a:r>
            <a:r>
              <a:rPr lang="zh-CN" altLang="en-US" dirty="0" smtClean="0"/>
              <a:t>，尽可能减低由于同时读取两份带来的整体</a:t>
            </a:r>
            <a:r>
              <a:rPr lang="en-US" altLang="zh-CN" dirty="0" smtClean="0"/>
              <a:t>IO</a:t>
            </a:r>
            <a:r>
              <a:rPr lang="zh-CN" altLang="en-US" dirty="0" smtClean="0"/>
              <a:t>量增加。</a:t>
            </a:r>
            <a:endParaRPr lang="en-US" altLang="zh-CN" dirty="0" smtClean="0"/>
          </a:p>
          <a:p>
            <a:pPr eaLnBrk="1" hangingPunct="1">
              <a:spcBef>
                <a:spcPct val="0"/>
              </a:spcBef>
            </a:pPr>
            <a:endParaRPr lang="en-US" altLang="zh-CN" dirty="0" smtClean="0"/>
          </a:p>
          <a:p>
            <a:pPr eaLnBrk="1" hangingPunct="1">
              <a:spcBef>
                <a:spcPct val="0"/>
              </a:spcBef>
            </a:pPr>
            <a:r>
              <a:rPr lang="zh-CN" altLang="en-US" dirty="0" smtClean="0"/>
              <a:t>在这种方法中，保证了在某些结点变慢的情况下，可以有效抑制由于这些异常点带来的读毛刺，但是同时带来的副作用可能是增加两倍的</a:t>
            </a:r>
            <a:r>
              <a:rPr lang="en-US" altLang="zh-CN" dirty="0" smtClean="0"/>
              <a:t>IO</a:t>
            </a:r>
            <a:r>
              <a:rPr lang="zh-CN" altLang="en-US" dirty="0" smtClean="0"/>
              <a:t>请求。所以在实现过程中，通常会在发给第一个</a:t>
            </a:r>
            <a:r>
              <a:rPr lang="en-US" altLang="zh-CN" dirty="0" smtClean="0"/>
              <a:t>CS</a:t>
            </a:r>
            <a:r>
              <a:rPr lang="zh-CN" altLang="en-US" dirty="0" smtClean="0"/>
              <a:t>后等待一定时间后再发给第二个，这样大部分情况下第一次读取可以返回数据，那么第二次读取就可以不用发送，在不增加集群负担的情况下，有效的抑制了读毛刺的发生。</a:t>
            </a:r>
          </a:p>
        </p:txBody>
      </p:sp>
      <p:sp>
        <p:nvSpPr>
          <p:cNvPr id="49155"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C699B8B0-A550-4854-8BDD-BAED81CE9D1B}" type="slidenum">
              <a:rPr lang="zh-CN" altLang="en-US"/>
              <a:pPr fontAlgn="base">
                <a:spcBef>
                  <a:spcPct val="0"/>
                </a:spcBef>
                <a:spcAft>
                  <a:spcPct val="0"/>
                </a:spcAft>
                <a:defRPr/>
              </a:pPr>
              <a:t>37</a:t>
            </a:fld>
            <a:endParaRPr lang="en-US" altLang="zh-CN"/>
          </a:p>
        </p:txBody>
      </p:sp>
    </p:spTree>
    <p:extLst>
      <p:ext uri="{BB962C8B-B14F-4D97-AF65-F5344CB8AC3E}">
        <p14:creationId xmlns:p14="http://schemas.microsoft.com/office/powerpoint/2010/main" val="251575637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幻灯片图像占位符 1"/>
          <p:cNvSpPr>
            <a:spLocks noGrp="1" noRot="1" noChangeAspect="1"/>
          </p:cNvSpPr>
          <p:nvPr>
            <p:ph type="sldImg"/>
          </p:nvPr>
        </p:nvSpPr>
        <p:spPr bwMode="auto">
          <a:noFill/>
          <a:ln>
            <a:solidFill>
              <a:srgbClr val="000000"/>
            </a:solidFill>
            <a:miter lim="800000"/>
            <a:headEnd/>
            <a:tailEnd/>
          </a:ln>
        </p:spPr>
      </p:sp>
      <p:sp>
        <p:nvSpPr>
          <p:cNvPr id="51202"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dirty="0" smtClean="0"/>
          </a:p>
        </p:txBody>
      </p:sp>
      <p:sp>
        <p:nvSpPr>
          <p:cNvPr id="51203"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A031FD65-DEBF-4783-AA1F-2E715380996B}" type="slidenum">
              <a:rPr lang="zh-CN" altLang="en-US"/>
              <a:pPr fontAlgn="base">
                <a:spcBef>
                  <a:spcPct val="0"/>
                </a:spcBef>
                <a:spcAft>
                  <a:spcPct val="0"/>
                </a:spcAft>
                <a:defRPr/>
              </a:pPr>
              <a:t>38</a:t>
            </a:fld>
            <a:endParaRPr lang="en-US" altLang="zh-CN"/>
          </a:p>
        </p:txBody>
      </p:sp>
    </p:spTree>
    <p:extLst>
      <p:ext uri="{BB962C8B-B14F-4D97-AF65-F5344CB8AC3E}">
        <p14:creationId xmlns:p14="http://schemas.microsoft.com/office/powerpoint/2010/main" val="276142441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1" dirty="0" smtClean="0"/>
              <a:t>通过对正常读流程和慢节点的规避流程处理的探讨，可以看到一个看似简单的数据读取操作后面其实还是有很多可以深入挖掘的优化点。简单概括一下读流程即：上面四句话；</a:t>
            </a:r>
            <a:endParaRPr lang="zh-CN" altLang="en-US" b="1" dirty="0"/>
          </a:p>
        </p:txBody>
      </p:sp>
      <p:sp>
        <p:nvSpPr>
          <p:cNvPr id="4" name="灯片编号占位符 3"/>
          <p:cNvSpPr>
            <a:spLocks noGrp="1"/>
          </p:cNvSpPr>
          <p:nvPr>
            <p:ph type="sldNum" sz="quarter" idx="10"/>
          </p:nvPr>
        </p:nvSpPr>
        <p:spPr/>
        <p:txBody>
          <a:bodyPr/>
          <a:lstStyle/>
          <a:p>
            <a:pPr>
              <a:defRPr/>
            </a:pPr>
            <a:fld id="{188CB8F2-BD3F-45A3-9771-F55CC88A89E2}" type="slidenum">
              <a:rPr lang="zh-CN" altLang="en-US" smtClean="0"/>
              <a:pPr>
                <a:defRPr/>
              </a:pPr>
              <a:t>41</a:t>
            </a:fld>
            <a:endParaRPr lang="zh-CN" altLang="en-US"/>
          </a:p>
        </p:txBody>
      </p:sp>
    </p:spTree>
    <p:extLst>
      <p:ext uri="{BB962C8B-B14F-4D97-AF65-F5344CB8AC3E}">
        <p14:creationId xmlns:p14="http://schemas.microsoft.com/office/powerpoint/2010/main" val="149244681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EC43D9F-348C-4EFA-BA8C-BCBE316224D1}" type="slidenum">
              <a:rPr lang="zh-CN" altLang="en-US" smtClean="0"/>
              <a:pPr/>
              <a:t>42</a:t>
            </a:fld>
            <a:endParaRPr lang="zh-CN" altLang="en-US"/>
          </a:p>
        </p:txBody>
      </p:sp>
    </p:spTree>
    <p:extLst>
      <p:ext uri="{BB962C8B-B14F-4D97-AF65-F5344CB8AC3E}">
        <p14:creationId xmlns:p14="http://schemas.microsoft.com/office/powerpoint/2010/main" val="36285221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EC43D9F-348C-4EFA-BA8C-BCBE316224D1}" type="slidenum">
              <a:rPr lang="zh-CN" altLang="en-US" smtClean="0"/>
              <a:pPr/>
              <a:t>43</a:t>
            </a:fld>
            <a:endParaRPr lang="zh-CN" altLang="en-US"/>
          </a:p>
        </p:txBody>
      </p:sp>
    </p:spTree>
    <p:extLst>
      <p:ext uri="{BB962C8B-B14F-4D97-AF65-F5344CB8AC3E}">
        <p14:creationId xmlns:p14="http://schemas.microsoft.com/office/powerpoint/2010/main" val="1801377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原本是小概率的事件但是在分布式系统中随着集群的增大，机器数量的增多都成了大概率事件，所以都需要考虑</a:t>
            </a:r>
            <a:endParaRPr lang="zh-CN" altLang="en-US" dirty="0"/>
          </a:p>
        </p:txBody>
      </p:sp>
      <p:sp>
        <p:nvSpPr>
          <p:cNvPr id="4" name="灯片编号占位符 3"/>
          <p:cNvSpPr>
            <a:spLocks noGrp="1"/>
          </p:cNvSpPr>
          <p:nvPr>
            <p:ph type="sldNum" sz="quarter" idx="10"/>
          </p:nvPr>
        </p:nvSpPr>
        <p:spPr/>
        <p:txBody>
          <a:bodyPr/>
          <a:lstStyle/>
          <a:p>
            <a:fld id="{EEC43D9F-348C-4EFA-BA8C-BCBE316224D1}" type="slidenum">
              <a:rPr lang="zh-CN" altLang="en-US" smtClean="0"/>
              <a:pPr/>
              <a:t>5</a:t>
            </a:fld>
            <a:endParaRPr lang="zh-CN" altLang="en-US"/>
          </a:p>
        </p:txBody>
      </p:sp>
    </p:spTree>
    <p:extLst>
      <p:ext uri="{BB962C8B-B14F-4D97-AF65-F5344CB8AC3E}">
        <p14:creationId xmlns:p14="http://schemas.microsoft.com/office/powerpoint/2010/main" val="359605771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188CB8F2-BD3F-45A3-9771-F55CC88A89E2}" type="slidenum">
              <a:rPr lang="zh-CN" altLang="en-US" smtClean="0"/>
              <a:pPr>
                <a:defRPr/>
              </a:pPr>
              <a:t>46</a:t>
            </a:fld>
            <a:endParaRPr lang="zh-CN" altLang="en-US"/>
          </a:p>
        </p:txBody>
      </p:sp>
    </p:spTree>
    <p:extLst>
      <p:ext uri="{BB962C8B-B14F-4D97-AF65-F5344CB8AC3E}">
        <p14:creationId xmlns:p14="http://schemas.microsoft.com/office/powerpoint/2010/main" val="168955474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188CB8F2-BD3F-45A3-9771-F55CC88A89E2}" type="slidenum">
              <a:rPr lang="zh-CN" altLang="en-US" smtClean="0"/>
              <a:pPr>
                <a:defRPr/>
              </a:pPr>
              <a:t>47</a:t>
            </a:fld>
            <a:endParaRPr lang="zh-CN" altLang="en-US"/>
          </a:p>
        </p:txBody>
      </p:sp>
    </p:spTree>
    <p:extLst>
      <p:ext uri="{BB962C8B-B14F-4D97-AF65-F5344CB8AC3E}">
        <p14:creationId xmlns:p14="http://schemas.microsoft.com/office/powerpoint/2010/main" val="404663959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b="0" dirty="0"/>
          </a:p>
        </p:txBody>
      </p:sp>
      <p:sp>
        <p:nvSpPr>
          <p:cNvPr id="4" name="灯片编号占位符 3"/>
          <p:cNvSpPr>
            <a:spLocks noGrp="1"/>
          </p:cNvSpPr>
          <p:nvPr>
            <p:ph type="sldNum" sz="quarter" idx="10"/>
          </p:nvPr>
        </p:nvSpPr>
        <p:spPr/>
        <p:txBody>
          <a:bodyPr/>
          <a:lstStyle/>
          <a:p>
            <a:pPr>
              <a:defRPr/>
            </a:pPr>
            <a:fld id="{188CB8F2-BD3F-45A3-9771-F55CC88A89E2}" type="slidenum">
              <a:rPr lang="zh-CN" altLang="en-US" smtClean="0"/>
              <a:pPr>
                <a:defRPr/>
              </a:pPr>
              <a:t>48</a:t>
            </a:fld>
            <a:endParaRPr lang="zh-CN" altLang="en-US"/>
          </a:p>
        </p:txBody>
      </p:sp>
    </p:spTree>
    <p:extLst>
      <p:ext uri="{BB962C8B-B14F-4D97-AF65-F5344CB8AC3E}">
        <p14:creationId xmlns:p14="http://schemas.microsoft.com/office/powerpoint/2010/main" val="349769627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b="0" dirty="0" smtClean="0"/>
          </a:p>
        </p:txBody>
      </p:sp>
      <p:sp>
        <p:nvSpPr>
          <p:cNvPr id="4" name="灯片编号占位符 3"/>
          <p:cNvSpPr>
            <a:spLocks noGrp="1"/>
          </p:cNvSpPr>
          <p:nvPr>
            <p:ph type="sldNum" sz="quarter" idx="10"/>
          </p:nvPr>
        </p:nvSpPr>
        <p:spPr/>
        <p:txBody>
          <a:bodyPr/>
          <a:lstStyle/>
          <a:p>
            <a:pPr>
              <a:defRPr/>
            </a:pPr>
            <a:fld id="{188CB8F2-BD3F-45A3-9771-F55CC88A89E2}" type="slidenum">
              <a:rPr lang="zh-CN" altLang="en-US" smtClean="0"/>
              <a:pPr>
                <a:defRPr/>
              </a:pPr>
              <a:t>49</a:t>
            </a:fld>
            <a:endParaRPr lang="zh-CN" altLang="en-US"/>
          </a:p>
        </p:txBody>
      </p:sp>
    </p:spTree>
    <p:extLst>
      <p:ext uri="{BB962C8B-B14F-4D97-AF65-F5344CB8AC3E}">
        <p14:creationId xmlns:p14="http://schemas.microsoft.com/office/powerpoint/2010/main" val="323289795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b="0" dirty="0"/>
          </a:p>
        </p:txBody>
      </p:sp>
      <p:sp>
        <p:nvSpPr>
          <p:cNvPr id="4" name="灯片编号占位符 3"/>
          <p:cNvSpPr>
            <a:spLocks noGrp="1"/>
          </p:cNvSpPr>
          <p:nvPr>
            <p:ph type="sldNum" sz="quarter" idx="10"/>
          </p:nvPr>
        </p:nvSpPr>
        <p:spPr/>
        <p:txBody>
          <a:bodyPr/>
          <a:lstStyle/>
          <a:p>
            <a:pPr>
              <a:defRPr/>
            </a:pPr>
            <a:fld id="{188CB8F2-BD3F-45A3-9771-F55CC88A89E2}" type="slidenum">
              <a:rPr lang="zh-CN" altLang="en-US" smtClean="0"/>
              <a:pPr>
                <a:defRPr/>
              </a:pPr>
              <a:t>50</a:t>
            </a:fld>
            <a:endParaRPr lang="zh-CN" altLang="en-US"/>
          </a:p>
        </p:txBody>
      </p:sp>
    </p:spTree>
    <p:extLst>
      <p:ext uri="{BB962C8B-B14F-4D97-AF65-F5344CB8AC3E}">
        <p14:creationId xmlns:p14="http://schemas.microsoft.com/office/powerpoint/2010/main" val="323356420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b="0" dirty="0" smtClean="0"/>
          </a:p>
        </p:txBody>
      </p:sp>
      <p:sp>
        <p:nvSpPr>
          <p:cNvPr id="4" name="灯片编号占位符 3"/>
          <p:cNvSpPr>
            <a:spLocks noGrp="1"/>
          </p:cNvSpPr>
          <p:nvPr>
            <p:ph type="sldNum" sz="quarter" idx="10"/>
          </p:nvPr>
        </p:nvSpPr>
        <p:spPr/>
        <p:txBody>
          <a:bodyPr/>
          <a:lstStyle/>
          <a:p>
            <a:pPr>
              <a:defRPr/>
            </a:pPr>
            <a:fld id="{188CB8F2-BD3F-45A3-9771-F55CC88A89E2}" type="slidenum">
              <a:rPr lang="zh-CN" altLang="en-US" smtClean="0"/>
              <a:pPr>
                <a:defRPr/>
              </a:pPr>
              <a:t>51</a:t>
            </a:fld>
            <a:endParaRPr lang="zh-CN" altLang="en-US"/>
          </a:p>
        </p:txBody>
      </p:sp>
    </p:spTree>
    <p:extLst>
      <p:ext uri="{BB962C8B-B14F-4D97-AF65-F5344CB8AC3E}">
        <p14:creationId xmlns:p14="http://schemas.microsoft.com/office/powerpoint/2010/main" val="243738356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188CB8F2-BD3F-45A3-9771-F55CC88A89E2}" type="slidenum">
              <a:rPr lang="zh-CN" altLang="en-US" smtClean="0"/>
              <a:pPr>
                <a:defRPr/>
              </a:pPr>
              <a:t>52</a:t>
            </a:fld>
            <a:endParaRPr lang="zh-CN" altLang="en-US"/>
          </a:p>
        </p:txBody>
      </p:sp>
    </p:spTree>
    <p:extLst>
      <p:ext uri="{BB962C8B-B14F-4D97-AF65-F5344CB8AC3E}">
        <p14:creationId xmlns:p14="http://schemas.microsoft.com/office/powerpoint/2010/main" val="381999880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幻灯片图像占位符 1"/>
          <p:cNvSpPr>
            <a:spLocks noGrp="1" noRot="1" noChangeAspect="1"/>
          </p:cNvSpPr>
          <p:nvPr>
            <p:ph type="sldImg"/>
          </p:nvPr>
        </p:nvSpPr>
        <p:spPr bwMode="auto">
          <a:noFill/>
          <a:ln>
            <a:solidFill>
              <a:srgbClr val="000000"/>
            </a:solidFill>
            <a:miter lim="800000"/>
            <a:headEnd/>
            <a:tailEnd/>
          </a:ln>
        </p:spPr>
      </p:sp>
      <p:sp>
        <p:nvSpPr>
          <p:cNvPr id="61442"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b="0" dirty="0" smtClean="0"/>
          </a:p>
        </p:txBody>
      </p:sp>
      <p:sp>
        <p:nvSpPr>
          <p:cNvPr id="61443"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1FC3081-5A01-4ED6-BE74-0D3C0F70ECFB}" type="slidenum">
              <a:rPr lang="zh-CN" altLang="en-US"/>
              <a:pPr fontAlgn="base">
                <a:spcBef>
                  <a:spcPct val="0"/>
                </a:spcBef>
                <a:spcAft>
                  <a:spcPct val="0"/>
                </a:spcAft>
                <a:defRPr/>
              </a:pPr>
              <a:t>53</a:t>
            </a:fld>
            <a:endParaRPr lang="en-US" altLang="zh-CN"/>
          </a:p>
        </p:txBody>
      </p:sp>
    </p:spTree>
    <p:extLst>
      <p:ext uri="{BB962C8B-B14F-4D97-AF65-F5344CB8AC3E}">
        <p14:creationId xmlns:p14="http://schemas.microsoft.com/office/powerpoint/2010/main" val="362471319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幻灯片图像占位符 1"/>
          <p:cNvSpPr>
            <a:spLocks noGrp="1" noRot="1" noChangeAspect="1"/>
          </p:cNvSpPr>
          <p:nvPr>
            <p:ph type="sldImg"/>
          </p:nvPr>
        </p:nvSpPr>
        <p:spPr bwMode="auto">
          <a:noFill/>
          <a:ln>
            <a:solidFill>
              <a:srgbClr val="000000"/>
            </a:solidFill>
            <a:miter lim="800000"/>
            <a:headEnd/>
            <a:tailEnd/>
          </a:ln>
        </p:spPr>
      </p:sp>
      <p:sp>
        <p:nvSpPr>
          <p:cNvPr id="63490"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dirty="0" smtClean="0"/>
          </a:p>
        </p:txBody>
      </p:sp>
      <p:sp>
        <p:nvSpPr>
          <p:cNvPr id="63491"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C05DC4F-A9E3-4FA5-91BA-398124BC1719}" type="slidenum">
              <a:rPr lang="zh-CN" altLang="en-US"/>
              <a:pPr fontAlgn="base">
                <a:spcBef>
                  <a:spcPct val="0"/>
                </a:spcBef>
                <a:spcAft>
                  <a:spcPct val="0"/>
                </a:spcAft>
                <a:defRPr/>
              </a:pPr>
              <a:t>54</a:t>
            </a:fld>
            <a:endParaRPr lang="en-US" altLang="zh-CN"/>
          </a:p>
        </p:txBody>
      </p:sp>
    </p:spTree>
    <p:extLst>
      <p:ext uri="{BB962C8B-B14F-4D97-AF65-F5344CB8AC3E}">
        <p14:creationId xmlns:p14="http://schemas.microsoft.com/office/powerpoint/2010/main" val="245818570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幻灯片图像占位符 1"/>
          <p:cNvSpPr>
            <a:spLocks noGrp="1" noRot="1" noChangeAspect="1"/>
          </p:cNvSpPr>
          <p:nvPr>
            <p:ph type="sldImg"/>
          </p:nvPr>
        </p:nvSpPr>
        <p:spPr bwMode="auto">
          <a:noFill/>
          <a:ln>
            <a:solidFill>
              <a:srgbClr val="000000"/>
            </a:solidFill>
            <a:miter lim="800000"/>
            <a:headEnd/>
            <a:tailEnd/>
          </a:ln>
        </p:spPr>
      </p:sp>
      <p:sp>
        <p:nvSpPr>
          <p:cNvPr id="65538"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b="0" dirty="0" smtClean="0"/>
          </a:p>
        </p:txBody>
      </p:sp>
      <p:sp>
        <p:nvSpPr>
          <p:cNvPr id="65539"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CB2F41B-9A2A-4B6E-9CB6-CFCF3CDBEFAD}" type="slidenum">
              <a:rPr lang="zh-CN" altLang="en-US"/>
              <a:pPr fontAlgn="base">
                <a:spcBef>
                  <a:spcPct val="0"/>
                </a:spcBef>
                <a:spcAft>
                  <a:spcPct val="0"/>
                </a:spcAft>
                <a:defRPr/>
              </a:pPr>
              <a:t>55</a:t>
            </a:fld>
            <a:endParaRPr lang="en-US" altLang="zh-CN"/>
          </a:p>
        </p:txBody>
      </p:sp>
    </p:spTree>
    <p:extLst>
      <p:ext uri="{BB962C8B-B14F-4D97-AF65-F5344CB8AC3E}">
        <p14:creationId xmlns:p14="http://schemas.microsoft.com/office/powerpoint/2010/main" val="40331863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1" i="0" u="none" strike="noStrike" kern="1200" baseline="0" dirty="0" smtClean="0">
                <a:solidFill>
                  <a:schemeClr val="tx1"/>
                </a:solidFill>
                <a:latin typeface="+mn-lt"/>
                <a:ea typeface="+mn-ea"/>
                <a:cs typeface="+mn-cs"/>
              </a:rPr>
              <a:t>在分布式存储系统中，这些常见错误事件都有哪些，会造成什么样的影响呢，我归纳为以下</a:t>
            </a:r>
            <a:r>
              <a:rPr lang="en-US" altLang="zh-CN" sz="1200" b="1" i="0" u="none" strike="noStrike" kern="1200" baseline="0" dirty="0" smtClean="0">
                <a:solidFill>
                  <a:schemeClr val="tx1"/>
                </a:solidFill>
                <a:latin typeface="+mn-lt"/>
                <a:ea typeface="+mn-ea"/>
                <a:cs typeface="+mn-cs"/>
              </a:rPr>
              <a:t>9</a:t>
            </a:r>
            <a:r>
              <a:rPr lang="zh-CN" altLang="en-US" sz="1200" b="1" i="0" u="none" strike="noStrike" kern="1200" baseline="0" dirty="0" smtClean="0">
                <a:solidFill>
                  <a:schemeClr val="tx1"/>
                </a:solidFill>
                <a:latin typeface="+mn-lt"/>
                <a:ea typeface="+mn-ea"/>
                <a:cs typeface="+mn-cs"/>
              </a:rPr>
              <a:t>种。</a:t>
            </a:r>
          </a:p>
          <a:p>
            <a:r>
              <a:rPr lang="zh-CN" altLang="en-US" sz="1200" b="1" i="0" u="none" strike="noStrike" kern="1200" baseline="0" dirty="0" smtClean="0">
                <a:solidFill>
                  <a:schemeClr val="tx1"/>
                </a:solidFill>
                <a:latin typeface="+mn-lt"/>
                <a:ea typeface="+mn-ea"/>
                <a:cs typeface="+mn-cs"/>
              </a:rPr>
              <a:t>第一种是磁盘机器损坏：</a:t>
            </a:r>
            <a:r>
              <a:rPr lang="zh-CN" altLang="en-US" sz="1200" b="0" i="0" u="none" strike="noStrike" kern="1200" baseline="0" dirty="0" smtClean="0">
                <a:solidFill>
                  <a:schemeClr val="tx1"/>
                </a:solidFill>
                <a:latin typeface="+mn-lt"/>
                <a:ea typeface="+mn-ea"/>
                <a:cs typeface="+mn-cs"/>
              </a:rPr>
              <a:t>在下面的动画中表现了，随着机器和磁盘数量增多，磁盘损坏和机器宕机的时间变成了常见问题。</a:t>
            </a:r>
            <a:endParaRPr lang="en-US" altLang="zh-CN" sz="1200" b="0" i="0" u="none" strike="noStrike" kern="1200" baseline="0" dirty="0" smtClean="0">
              <a:solidFill>
                <a:schemeClr val="tx1"/>
              </a:solidFill>
              <a:latin typeface="+mn-lt"/>
              <a:ea typeface="+mn-ea"/>
              <a:cs typeface="+mn-cs"/>
            </a:endParaRPr>
          </a:p>
          <a:p>
            <a:r>
              <a:rPr lang="zh-CN" altLang="en-US" sz="1200" b="0" i="0" u="none" strike="noStrike" kern="1200" baseline="0" dirty="0" smtClean="0">
                <a:solidFill>
                  <a:schemeClr val="tx1"/>
                </a:solidFill>
                <a:latin typeface="+mn-lt"/>
                <a:ea typeface="+mn-ea"/>
                <a:cs typeface="+mn-cs"/>
              </a:rPr>
              <a:t>目前虽然不同厂商不同型号的</a:t>
            </a:r>
            <a:r>
              <a:rPr lang="en-US" altLang="zh-CN" sz="1200" b="0" i="0" u="none" strike="noStrike" kern="1200" baseline="0" dirty="0" smtClean="0">
                <a:solidFill>
                  <a:schemeClr val="tx1"/>
                </a:solidFill>
                <a:latin typeface="+mn-lt"/>
                <a:ea typeface="+mn-ea"/>
                <a:cs typeface="+mn-cs"/>
              </a:rPr>
              <a:t>SATA</a:t>
            </a:r>
            <a:r>
              <a:rPr lang="zh-CN" altLang="en-US" sz="1200" b="0" i="0" u="none" strike="noStrike" kern="1200" baseline="0" dirty="0" smtClean="0">
                <a:solidFill>
                  <a:schemeClr val="tx1"/>
                </a:solidFill>
                <a:latin typeface="+mn-lt"/>
                <a:ea typeface="+mn-ea"/>
                <a:cs typeface="+mn-cs"/>
              </a:rPr>
              <a:t>磁盘损坏率有差别，但大部分磁盘的年损坏率在</a:t>
            </a:r>
            <a:r>
              <a:rPr lang="en-US" altLang="zh-CN" sz="1200" b="0" i="0" u="none" strike="noStrike" kern="1200" baseline="0" dirty="0" smtClean="0">
                <a:solidFill>
                  <a:schemeClr val="tx1"/>
                </a:solidFill>
                <a:latin typeface="+mn-lt"/>
                <a:ea typeface="+mn-ea"/>
                <a:cs typeface="+mn-cs"/>
              </a:rPr>
              <a:t>4%</a:t>
            </a:r>
            <a:r>
              <a:rPr lang="zh-CN" altLang="en-US" sz="1200" b="0" i="0" u="none" strike="noStrike" kern="1200" baseline="0" dirty="0" smtClean="0">
                <a:solidFill>
                  <a:schemeClr val="tx1"/>
                </a:solidFill>
                <a:latin typeface="+mn-lt"/>
                <a:ea typeface="+mn-ea"/>
                <a:cs typeface="+mn-cs"/>
              </a:rPr>
              <a:t>左右，这意味着</a:t>
            </a:r>
            <a:r>
              <a:rPr lang="en-US" altLang="zh-CN" sz="1200" b="0" i="0" u="none" strike="noStrike" kern="1200" baseline="0" dirty="0" smtClean="0">
                <a:solidFill>
                  <a:schemeClr val="tx1"/>
                </a:solidFill>
                <a:latin typeface="+mn-lt"/>
                <a:ea typeface="+mn-ea"/>
                <a:cs typeface="+mn-cs"/>
              </a:rPr>
              <a:t>5</a:t>
            </a:r>
            <a:r>
              <a:rPr lang="zh-CN" altLang="en-US" sz="1200" b="0" i="0" u="none" strike="noStrike" kern="1200" baseline="0" dirty="0" smtClean="0">
                <a:solidFill>
                  <a:schemeClr val="tx1"/>
                </a:solidFill>
                <a:latin typeface="+mn-lt"/>
                <a:ea typeface="+mn-ea"/>
                <a:cs typeface="+mn-cs"/>
              </a:rPr>
              <a:t>千台机器的集群中每天有</a:t>
            </a:r>
            <a:r>
              <a:rPr lang="en-US" altLang="zh-CN" sz="1200" b="0" i="0" u="none" strike="noStrike" kern="1200" baseline="0" dirty="0" smtClean="0">
                <a:solidFill>
                  <a:schemeClr val="tx1"/>
                </a:solidFill>
                <a:latin typeface="+mn-lt"/>
                <a:ea typeface="+mn-ea"/>
                <a:cs typeface="+mn-cs"/>
              </a:rPr>
              <a:t>5</a:t>
            </a:r>
            <a:r>
              <a:rPr lang="zh-CN" altLang="en-US" sz="1200" b="0" i="0" u="none" strike="noStrike" kern="1200" baseline="0" dirty="0" smtClean="0">
                <a:solidFill>
                  <a:schemeClr val="tx1"/>
                </a:solidFill>
                <a:latin typeface="+mn-lt"/>
                <a:ea typeface="+mn-ea"/>
                <a:cs typeface="+mn-cs"/>
              </a:rPr>
              <a:t>到</a:t>
            </a:r>
            <a:r>
              <a:rPr lang="en-US" altLang="zh-CN" sz="1200" b="0" i="0" u="none" strike="noStrike" kern="1200" baseline="0" dirty="0" smtClean="0">
                <a:solidFill>
                  <a:schemeClr val="tx1"/>
                </a:solidFill>
                <a:latin typeface="+mn-lt"/>
                <a:ea typeface="+mn-ea"/>
                <a:cs typeface="+mn-cs"/>
              </a:rPr>
              <a:t>6</a:t>
            </a:r>
            <a:r>
              <a:rPr lang="zh-CN" altLang="en-US" sz="1200" b="0" i="0" u="none" strike="noStrike" kern="1200" baseline="0" dirty="0" smtClean="0">
                <a:solidFill>
                  <a:schemeClr val="tx1"/>
                </a:solidFill>
                <a:latin typeface="+mn-lt"/>
                <a:ea typeface="+mn-ea"/>
                <a:cs typeface="+mn-cs"/>
              </a:rPr>
              <a:t>块磁盘损坏，磁盘上的数据在损坏后会丢失，所以需要对上面的数据做紧急复制来保证数据可靠。机器日宕机率是万分之⼀左右，在</a:t>
            </a:r>
            <a:r>
              <a:rPr lang="en-US" altLang="zh-CN" sz="1200" b="0" i="0" u="none" strike="noStrike" kern="1200" baseline="0" dirty="0" smtClean="0">
                <a:solidFill>
                  <a:schemeClr val="tx1"/>
                </a:solidFill>
                <a:latin typeface="+mn-lt"/>
                <a:ea typeface="+mn-ea"/>
                <a:cs typeface="+mn-cs"/>
              </a:rPr>
              <a:t>5</a:t>
            </a:r>
            <a:r>
              <a:rPr lang="zh-CN" altLang="en-US" sz="1200" b="0" i="0" u="none" strike="noStrike" kern="1200" baseline="0" dirty="0" smtClean="0">
                <a:solidFill>
                  <a:schemeClr val="tx1"/>
                </a:solidFill>
                <a:latin typeface="+mn-lt"/>
                <a:ea typeface="+mn-ea"/>
                <a:cs typeface="+mn-cs"/>
              </a:rPr>
              <a:t>千台的集群中，每两天就会有一台机器异常宕机，一旦出现宕机，</a:t>
            </a:r>
            <a:r>
              <a:rPr lang="en-US" altLang="zh-CN" sz="1200" b="0" i="0" u="none" strike="noStrike" kern="1200" baseline="0" dirty="0" smtClean="0">
                <a:solidFill>
                  <a:schemeClr val="tx1"/>
                </a:solidFill>
                <a:latin typeface="+mn-lt"/>
                <a:ea typeface="+mn-ea"/>
                <a:cs typeface="+mn-cs"/>
              </a:rPr>
              <a:t>IO</a:t>
            </a:r>
            <a:r>
              <a:rPr lang="zh-CN" altLang="en-US" sz="1200" b="0" i="0" u="none" strike="noStrike" kern="1200" baseline="0" dirty="0" smtClean="0">
                <a:solidFill>
                  <a:schemeClr val="tx1"/>
                </a:solidFill>
                <a:latin typeface="+mn-lt"/>
                <a:ea typeface="+mn-ea"/>
                <a:cs typeface="+mn-cs"/>
              </a:rPr>
              <a:t>流量需要自动导向到其他机器上的存储节点上。</a:t>
            </a:r>
            <a:endParaRPr lang="zh-CN" altLang="en-US" dirty="0"/>
          </a:p>
        </p:txBody>
      </p:sp>
      <p:sp>
        <p:nvSpPr>
          <p:cNvPr id="4" name="灯片编号占位符 3"/>
          <p:cNvSpPr>
            <a:spLocks noGrp="1"/>
          </p:cNvSpPr>
          <p:nvPr>
            <p:ph type="sldNum" sz="quarter" idx="10"/>
          </p:nvPr>
        </p:nvSpPr>
        <p:spPr/>
        <p:txBody>
          <a:bodyPr/>
          <a:lstStyle/>
          <a:p>
            <a:pPr>
              <a:defRPr/>
            </a:pPr>
            <a:fld id="{188CB8F2-BD3F-45A3-9771-F55CC88A89E2}" type="slidenum">
              <a:rPr lang="zh-CN" altLang="en-US" smtClean="0"/>
              <a:pPr>
                <a:defRPr/>
              </a:pPr>
              <a:t>6</a:t>
            </a:fld>
            <a:endParaRPr lang="zh-CN" altLang="en-US"/>
          </a:p>
        </p:txBody>
      </p:sp>
    </p:spTree>
    <p:extLst>
      <p:ext uri="{BB962C8B-B14F-4D97-AF65-F5344CB8AC3E}">
        <p14:creationId xmlns:p14="http://schemas.microsoft.com/office/powerpoint/2010/main" val="181341288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幻灯片图像占位符 1"/>
          <p:cNvSpPr>
            <a:spLocks noGrp="1" noRot="1" noChangeAspect="1"/>
          </p:cNvSpPr>
          <p:nvPr>
            <p:ph type="sldImg"/>
          </p:nvPr>
        </p:nvSpPr>
        <p:spPr bwMode="auto">
          <a:noFill/>
          <a:ln>
            <a:solidFill>
              <a:srgbClr val="000000"/>
            </a:solidFill>
            <a:miter lim="800000"/>
            <a:headEnd/>
            <a:tailEnd/>
          </a:ln>
        </p:spPr>
      </p:sp>
      <p:sp>
        <p:nvSpPr>
          <p:cNvPr id="75778"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ltLang="zh-CN" b="0" baseline="0" dirty="0" smtClean="0"/>
          </a:p>
        </p:txBody>
      </p:sp>
      <p:sp>
        <p:nvSpPr>
          <p:cNvPr id="75779"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34111BD-9E0E-4484-8FE5-54B51C3E687C}" type="slidenum">
              <a:rPr lang="zh-CN" altLang="en-US"/>
              <a:pPr fontAlgn="base">
                <a:spcBef>
                  <a:spcPct val="0"/>
                </a:spcBef>
                <a:spcAft>
                  <a:spcPct val="0"/>
                </a:spcAft>
                <a:defRPr/>
              </a:pPr>
              <a:t>57</a:t>
            </a:fld>
            <a:endParaRPr lang="en-US" altLang="zh-CN"/>
          </a:p>
        </p:txBody>
      </p:sp>
    </p:spTree>
    <p:extLst>
      <p:ext uri="{BB962C8B-B14F-4D97-AF65-F5344CB8AC3E}">
        <p14:creationId xmlns:p14="http://schemas.microsoft.com/office/powerpoint/2010/main" val="283819073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幻灯片图像占位符 1"/>
          <p:cNvSpPr>
            <a:spLocks noGrp="1" noRot="1" noChangeAspect="1"/>
          </p:cNvSpPr>
          <p:nvPr>
            <p:ph type="sldImg"/>
          </p:nvPr>
        </p:nvSpPr>
        <p:spPr bwMode="auto">
          <a:noFill/>
          <a:ln>
            <a:solidFill>
              <a:srgbClr val="000000"/>
            </a:solidFill>
            <a:miter lim="800000"/>
            <a:headEnd/>
            <a:tailEnd/>
          </a:ln>
        </p:spPr>
      </p:sp>
      <p:sp>
        <p:nvSpPr>
          <p:cNvPr id="83970"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83971"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9F664779-BFA7-45FE-8A9B-6904364DA992}" type="slidenum">
              <a:rPr lang="zh-CN" altLang="en-US"/>
              <a:pPr fontAlgn="base">
                <a:spcBef>
                  <a:spcPct val="0"/>
                </a:spcBef>
                <a:spcAft>
                  <a:spcPct val="0"/>
                </a:spcAft>
                <a:defRPr/>
              </a:pPr>
              <a:t>60</a:t>
            </a:fld>
            <a:endParaRPr lang="en-US" altLang="zh-CN"/>
          </a:p>
        </p:txBody>
      </p:sp>
    </p:spTree>
    <p:extLst>
      <p:ext uri="{BB962C8B-B14F-4D97-AF65-F5344CB8AC3E}">
        <p14:creationId xmlns:p14="http://schemas.microsoft.com/office/powerpoint/2010/main" val="383490828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幻灯片图像占位符 1"/>
          <p:cNvSpPr>
            <a:spLocks noGrp="1" noRot="1" noChangeAspect="1"/>
          </p:cNvSpPr>
          <p:nvPr>
            <p:ph type="sldImg"/>
          </p:nvPr>
        </p:nvSpPr>
        <p:spPr bwMode="auto">
          <a:noFill/>
          <a:ln>
            <a:solidFill>
              <a:srgbClr val="000000"/>
            </a:solidFill>
            <a:miter lim="800000"/>
            <a:headEnd/>
            <a:tailEnd/>
          </a:ln>
        </p:spPr>
      </p:sp>
      <p:sp>
        <p:nvSpPr>
          <p:cNvPr id="86018"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dirty="0" smtClean="0"/>
          </a:p>
        </p:txBody>
      </p:sp>
      <p:sp>
        <p:nvSpPr>
          <p:cNvPr id="86019"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DDDBE676-7A17-4BDD-9AB1-A90313A5F261}" type="slidenum">
              <a:rPr lang="zh-CN" altLang="en-US"/>
              <a:pPr fontAlgn="base">
                <a:spcBef>
                  <a:spcPct val="0"/>
                </a:spcBef>
                <a:spcAft>
                  <a:spcPct val="0"/>
                </a:spcAft>
                <a:defRPr/>
              </a:pPr>
              <a:t>61</a:t>
            </a:fld>
            <a:endParaRPr lang="en-US" altLang="zh-CN"/>
          </a:p>
        </p:txBody>
      </p:sp>
    </p:spTree>
    <p:extLst>
      <p:ext uri="{BB962C8B-B14F-4D97-AF65-F5344CB8AC3E}">
        <p14:creationId xmlns:p14="http://schemas.microsoft.com/office/powerpoint/2010/main" val="159138280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封底</a:t>
            </a:r>
            <a:endParaRPr lang="zh-CN" altLang="en-US" dirty="0"/>
          </a:p>
        </p:txBody>
      </p:sp>
      <p:sp>
        <p:nvSpPr>
          <p:cNvPr id="4" name="灯片编号占位符 3"/>
          <p:cNvSpPr>
            <a:spLocks noGrp="1"/>
          </p:cNvSpPr>
          <p:nvPr>
            <p:ph type="sldNum" sz="quarter" idx="10"/>
          </p:nvPr>
        </p:nvSpPr>
        <p:spPr/>
        <p:txBody>
          <a:bodyPr/>
          <a:lstStyle/>
          <a:p>
            <a:fld id="{EEC43D9F-348C-4EFA-BA8C-BCBE316224D1}" type="slidenum">
              <a:rPr lang="zh-CN" altLang="en-US" smtClean="0"/>
              <a:pPr/>
              <a:t>62</a:t>
            </a:fld>
            <a:endParaRPr lang="zh-CN" altLang="en-US"/>
          </a:p>
        </p:txBody>
      </p:sp>
    </p:spTree>
    <p:extLst>
      <p:ext uri="{BB962C8B-B14F-4D97-AF65-F5344CB8AC3E}">
        <p14:creationId xmlns:p14="http://schemas.microsoft.com/office/powerpoint/2010/main" val="42360703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u="none" strike="noStrike" kern="1200" baseline="0" dirty="0" smtClean="0">
                <a:solidFill>
                  <a:schemeClr val="tx1"/>
                </a:solidFill>
                <a:latin typeface="+mn-lt"/>
                <a:ea typeface="+mn-ea"/>
                <a:cs typeface="+mn-cs"/>
              </a:rPr>
              <a:t>关于</a:t>
            </a:r>
            <a:r>
              <a:rPr lang="en-US" altLang="zh-CN" sz="1200" b="0" i="0" u="none" strike="noStrike" kern="1200" baseline="0" dirty="0" smtClean="0">
                <a:solidFill>
                  <a:schemeClr val="tx1"/>
                </a:solidFill>
                <a:latin typeface="+mn-lt"/>
                <a:ea typeface="+mn-ea"/>
                <a:cs typeface="+mn-cs"/>
              </a:rPr>
              <a:t>RAID</a:t>
            </a:r>
            <a:r>
              <a:rPr lang="zh-CN" altLang="en-US" sz="1200" b="0" i="0" u="none" strike="noStrike" kern="1200" baseline="0" dirty="0" smtClean="0">
                <a:solidFill>
                  <a:schemeClr val="tx1"/>
                </a:solidFill>
                <a:latin typeface="+mn-lt"/>
                <a:ea typeface="+mn-ea"/>
                <a:cs typeface="+mn-cs"/>
              </a:rPr>
              <a:t>卡相关知识可以参考：</a:t>
            </a:r>
            <a:r>
              <a:rPr lang="en-US" altLang="zh-CN" sz="1200" b="0" i="0" u="none" strike="noStrike" kern="1200" baseline="0" dirty="0" smtClean="0">
                <a:solidFill>
                  <a:schemeClr val="tx1"/>
                </a:solidFill>
                <a:latin typeface="+mn-lt"/>
                <a:ea typeface="+mn-ea"/>
                <a:cs typeface="+mn-cs"/>
              </a:rPr>
              <a:t>http://</a:t>
            </a:r>
            <a:r>
              <a:rPr lang="en-US" altLang="zh-CN" sz="1200" b="0" i="0" u="none" strike="noStrike" kern="1200" baseline="0" dirty="0" smtClean="0">
                <a:solidFill>
                  <a:schemeClr val="tx1"/>
                </a:solidFill>
                <a:latin typeface="+mn-lt"/>
                <a:ea typeface="+mn-ea"/>
                <a:cs typeface="+mn-cs"/>
              </a:rPr>
              <a:t>www.cnblogs.com/xuanku/p/io_hardware.html</a:t>
            </a:r>
            <a:endParaRPr lang="en-US" altLang="zh-CN" sz="1200" b="0" i="0" u="none" strike="noStrike" kern="1200" baseline="0" dirty="0" smtClean="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pPr>
              <a:defRPr/>
            </a:pPr>
            <a:fld id="{188CB8F2-BD3F-45A3-9771-F55CC88A89E2}" type="slidenum">
              <a:rPr lang="zh-CN" altLang="en-US" smtClean="0"/>
              <a:pPr>
                <a:defRPr/>
              </a:pPr>
              <a:t>7</a:t>
            </a:fld>
            <a:endParaRPr lang="zh-CN" altLang="en-US"/>
          </a:p>
        </p:txBody>
      </p:sp>
    </p:spTree>
    <p:extLst>
      <p:ext uri="{BB962C8B-B14F-4D97-AF65-F5344CB8AC3E}">
        <p14:creationId xmlns:p14="http://schemas.microsoft.com/office/powerpoint/2010/main" val="28338970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188CB8F2-BD3F-45A3-9771-F55CC88A89E2}" type="slidenum">
              <a:rPr lang="zh-CN" altLang="en-US" smtClean="0"/>
              <a:pPr>
                <a:defRPr/>
              </a:pPr>
              <a:t>8</a:t>
            </a:fld>
            <a:endParaRPr lang="zh-CN" altLang="en-US"/>
          </a:p>
        </p:txBody>
      </p:sp>
    </p:spTree>
    <p:extLst>
      <p:ext uri="{BB962C8B-B14F-4D97-AF65-F5344CB8AC3E}">
        <p14:creationId xmlns:p14="http://schemas.microsoft.com/office/powerpoint/2010/main" val="31858625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188CB8F2-BD3F-45A3-9771-F55CC88A89E2}" type="slidenum">
              <a:rPr lang="zh-CN" altLang="en-US" smtClean="0"/>
              <a:pPr>
                <a:defRPr/>
              </a:pPr>
              <a:t>9</a:t>
            </a:fld>
            <a:endParaRPr lang="zh-CN" altLang="en-US"/>
          </a:p>
        </p:txBody>
      </p:sp>
    </p:spTree>
    <p:extLst>
      <p:ext uri="{BB962C8B-B14F-4D97-AF65-F5344CB8AC3E}">
        <p14:creationId xmlns:p14="http://schemas.microsoft.com/office/powerpoint/2010/main" val="38018308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u="none" strike="noStrike" kern="1200" baseline="0" dirty="0" smtClean="0">
                <a:solidFill>
                  <a:schemeClr val="tx1"/>
                </a:solidFill>
                <a:latin typeface="+mn-lt"/>
                <a:ea typeface="+mn-ea"/>
                <a:cs typeface="+mn-cs"/>
              </a:rPr>
              <a:t>在系统中数据通过网卡传输后会出现数据错误，虽然可以通过打开操作系统</a:t>
            </a:r>
            <a:r>
              <a:rPr lang="en-US" altLang="zh-CN" sz="1200" b="0" i="0" u="none" strike="noStrike" kern="1200" baseline="0" dirty="0" err="1" smtClean="0">
                <a:solidFill>
                  <a:schemeClr val="tx1"/>
                </a:solidFill>
                <a:latin typeface="+mn-lt"/>
                <a:ea typeface="+mn-ea"/>
                <a:cs typeface="+mn-cs"/>
              </a:rPr>
              <a:t>tcp</a:t>
            </a:r>
            <a:r>
              <a:rPr lang="zh-CN" altLang="en-US" sz="1200" b="0" i="0" u="none" strike="noStrike" kern="1200" baseline="0" dirty="0" smtClean="0">
                <a:solidFill>
                  <a:schemeClr val="tx1"/>
                </a:solidFill>
                <a:latin typeface="+mn-lt"/>
                <a:ea typeface="+mn-ea"/>
                <a:cs typeface="+mn-cs"/>
              </a:rPr>
              <a:t>协议自带的校验功能，但是在传输端点处还是会有于内存</a:t>
            </a:r>
            <a:r>
              <a:rPr lang="en-US" altLang="zh-CN" sz="1200" b="0" i="0" u="none" strike="noStrike" kern="1200" baseline="0" dirty="0" smtClean="0">
                <a:solidFill>
                  <a:schemeClr val="tx1"/>
                </a:solidFill>
                <a:latin typeface="+mn-lt"/>
                <a:ea typeface="+mn-ea"/>
                <a:cs typeface="+mn-cs"/>
              </a:rPr>
              <a:t>ECC</a:t>
            </a:r>
            <a:r>
              <a:rPr lang="zh-CN" altLang="en-US" sz="1200" b="0" i="0" u="none" strike="noStrike" kern="1200" baseline="0" dirty="0" smtClean="0">
                <a:solidFill>
                  <a:schemeClr val="tx1"/>
                </a:solidFill>
                <a:latin typeface="+mn-lt"/>
                <a:ea typeface="+mn-ea"/>
                <a:cs typeface="+mn-cs"/>
              </a:rPr>
              <a:t>等错误导致数据传输后变错。数据在成功写入磁盘后，也会出现数据在磁盘上变错的可能。这些异常需要分布式存储系统具有端到端的数据保护措施，可以及时的检查到错误并做到自动恢复。</a:t>
            </a:r>
            <a:endParaRPr lang="zh-CN" altLang="en-US" dirty="0"/>
          </a:p>
        </p:txBody>
      </p:sp>
      <p:sp>
        <p:nvSpPr>
          <p:cNvPr id="4" name="灯片编号占位符 3"/>
          <p:cNvSpPr>
            <a:spLocks noGrp="1"/>
          </p:cNvSpPr>
          <p:nvPr>
            <p:ph type="sldNum" sz="quarter" idx="10"/>
          </p:nvPr>
        </p:nvSpPr>
        <p:spPr/>
        <p:txBody>
          <a:bodyPr/>
          <a:lstStyle/>
          <a:p>
            <a:pPr>
              <a:defRPr/>
            </a:pPr>
            <a:fld id="{188CB8F2-BD3F-45A3-9771-F55CC88A89E2}" type="slidenum">
              <a:rPr lang="zh-CN" altLang="en-US" smtClean="0"/>
              <a:pPr>
                <a:defRPr/>
              </a:pPr>
              <a:t>10</a:t>
            </a:fld>
            <a:endParaRPr lang="zh-CN" altLang="en-US"/>
          </a:p>
        </p:txBody>
      </p:sp>
    </p:spTree>
    <p:extLst>
      <p:ext uri="{BB962C8B-B14F-4D97-AF65-F5344CB8AC3E}">
        <p14:creationId xmlns:p14="http://schemas.microsoft.com/office/powerpoint/2010/main" val="6525231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u="none" strike="noStrike" kern="1200" baseline="0" dirty="0" smtClean="0">
                <a:solidFill>
                  <a:schemeClr val="tx1"/>
                </a:solidFill>
                <a:latin typeface="+mn-lt"/>
                <a:ea typeface="+mn-ea"/>
                <a:cs typeface="+mn-cs"/>
              </a:rPr>
              <a:t>在分布式系统中，很难保证多个节点间的时间是一致的，在左边的动画中表现了在分布式系统中如何保证时间同步，从中可以看出，</a:t>
            </a:r>
            <a:r>
              <a:rPr lang="en-US" altLang="zh-CN" sz="1200" b="0" i="0" u="none" strike="noStrike" kern="1200" baseline="0" dirty="0" smtClean="0">
                <a:solidFill>
                  <a:schemeClr val="tx1"/>
                </a:solidFill>
                <a:latin typeface="+mn-lt"/>
                <a:ea typeface="+mn-ea"/>
                <a:cs typeface="+mn-cs"/>
              </a:rPr>
              <a:t>NTP</a:t>
            </a:r>
            <a:r>
              <a:rPr lang="zh-CN" altLang="en-US" sz="1200" b="0" i="0" u="none" strike="noStrike" kern="1200" baseline="0" dirty="0" smtClean="0">
                <a:solidFill>
                  <a:schemeClr val="tx1"/>
                </a:solidFill>
                <a:latin typeface="+mn-lt"/>
                <a:ea typeface="+mn-ea"/>
                <a:cs typeface="+mn-cs"/>
              </a:rPr>
              <a:t>漂移等情况要求系统逻辑不能强依赖于时间精度和时钟同步，需要重新设置虚拟时钟来保证时序，达到数据一致性。在右边的动画中说明了，当一台机器的一块磁盘出现异常时，会导致整个机器的所有磁盘不可用，表现为操作系统</a:t>
            </a:r>
            <a:r>
              <a:rPr lang="en-US" altLang="zh-CN" sz="1200" b="0" i="0" u="none" strike="noStrike" kern="1200" baseline="0" dirty="0" smtClean="0">
                <a:solidFill>
                  <a:schemeClr val="tx1"/>
                </a:solidFill>
                <a:latin typeface="+mn-lt"/>
                <a:ea typeface="+mn-ea"/>
                <a:cs typeface="+mn-cs"/>
              </a:rPr>
              <a:t>IO</a:t>
            </a:r>
            <a:r>
              <a:rPr lang="zh-CN" altLang="en-US" sz="1200" b="0" i="0" u="none" strike="noStrike" kern="1200" baseline="0" dirty="0" smtClean="0">
                <a:solidFill>
                  <a:schemeClr val="tx1"/>
                </a:solidFill>
                <a:latin typeface="+mn-lt"/>
                <a:ea typeface="+mn-ea"/>
                <a:cs typeface="+mn-cs"/>
              </a:rPr>
              <a:t>线程进入</a:t>
            </a:r>
            <a:r>
              <a:rPr lang="en-US" altLang="zh-CN" sz="1200" b="0" i="0" u="none" strike="noStrike" kern="1200" baseline="0" dirty="0" smtClean="0">
                <a:solidFill>
                  <a:schemeClr val="tx1"/>
                </a:solidFill>
                <a:latin typeface="+mn-lt"/>
                <a:ea typeface="+mn-ea"/>
                <a:cs typeface="+mn-cs"/>
              </a:rPr>
              <a:t>D</a:t>
            </a:r>
            <a:r>
              <a:rPr lang="zh-CN" altLang="en-US" sz="1200" b="0" i="0" u="none" strike="noStrike" kern="1200" baseline="0" dirty="0" smtClean="0">
                <a:solidFill>
                  <a:schemeClr val="tx1"/>
                </a:solidFill>
                <a:latin typeface="+mn-lt"/>
                <a:ea typeface="+mn-ea"/>
                <a:cs typeface="+mn-cs"/>
              </a:rPr>
              <a:t>状态。在这种情况下，通常只能通过重启机器的方法来恢复服务，不但会导致整机不服务，还会</a:t>
            </a:r>
            <a:r>
              <a:rPr lang="zh-CN" altLang="en-US" sz="1200" b="0" i="0" u="none" strike="noStrike" kern="1200" baseline="0" dirty="0" smtClean="0">
                <a:solidFill>
                  <a:schemeClr val="tx1"/>
                </a:solidFill>
                <a:latin typeface="+mn-lt"/>
                <a:ea typeface="+mn-ea"/>
                <a:cs typeface="+mn-cs"/>
              </a:rPr>
              <a:t>导致</a:t>
            </a:r>
            <a:r>
              <a:rPr lang="en-US" altLang="zh-CN" sz="1200" b="0" i="0" u="none" strike="noStrike" kern="1200" baseline="0" dirty="0" err="1" smtClean="0">
                <a:solidFill>
                  <a:schemeClr val="tx1"/>
                </a:solidFill>
                <a:latin typeface="+mn-lt"/>
                <a:ea typeface="+mn-ea"/>
                <a:cs typeface="+mn-cs"/>
              </a:rPr>
              <a:t>redis</a:t>
            </a:r>
            <a:r>
              <a:rPr lang="zh-CN" altLang="en-US" sz="1200" b="0" i="0" u="none" strike="noStrike" kern="1200" baseline="0" dirty="0" smtClean="0">
                <a:solidFill>
                  <a:schemeClr val="tx1"/>
                </a:solidFill>
                <a:latin typeface="+mn-lt"/>
                <a:ea typeface="+mn-ea"/>
                <a:cs typeface="+mn-cs"/>
              </a:rPr>
              <a:t>中</a:t>
            </a:r>
            <a:r>
              <a:rPr lang="zh-CN" altLang="en-US" sz="1200" b="0" i="0" u="none" strike="noStrike" kern="1200" baseline="0" dirty="0" smtClean="0">
                <a:solidFill>
                  <a:schemeClr val="tx1"/>
                </a:solidFill>
                <a:latin typeface="+mn-lt"/>
                <a:ea typeface="+mn-ea"/>
                <a:cs typeface="+mn-cs"/>
              </a:rPr>
              <a:t>的数据丢失。</a:t>
            </a:r>
            <a:endParaRPr lang="zh-CN" altLang="en-US" dirty="0"/>
          </a:p>
        </p:txBody>
      </p:sp>
      <p:sp>
        <p:nvSpPr>
          <p:cNvPr id="4" name="灯片编号占位符 3"/>
          <p:cNvSpPr>
            <a:spLocks noGrp="1"/>
          </p:cNvSpPr>
          <p:nvPr>
            <p:ph type="sldNum" sz="quarter" idx="10"/>
          </p:nvPr>
        </p:nvSpPr>
        <p:spPr/>
        <p:txBody>
          <a:bodyPr/>
          <a:lstStyle/>
          <a:p>
            <a:pPr>
              <a:defRPr/>
            </a:pPr>
            <a:fld id="{188CB8F2-BD3F-45A3-9771-F55CC88A89E2}" type="slidenum">
              <a:rPr lang="zh-CN" altLang="en-US" smtClean="0"/>
              <a:pPr>
                <a:defRPr/>
              </a:pPr>
              <a:t>11</a:t>
            </a:fld>
            <a:endParaRPr lang="zh-CN" altLang="en-US"/>
          </a:p>
        </p:txBody>
      </p:sp>
    </p:spTree>
    <p:extLst>
      <p:ext uri="{BB962C8B-B14F-4D97-AF65-F5344CB8AC3E}">
        <p14:creationId xmlns:p14="http://schemas.microsoft.com/office/powerpoint/2010/main" val="24918508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8" Type="http://schemas.openxmlformats.org/officeDocument/2006/relationships/image" Target="../media/image10.jpeg"/><Relationship Id="rId3" Type="http://schemas.openxmlformats.org/officeDocument/2006/relationships/image" Target="../media/image5.jpeg"/><Relationship Id="rId7" Type="http://schemas.openxmlformats.org/officeDocument/2006/relationships/image" Target="../media/image9.jpeg"/><Relationship Id="rId2" Type="http://schemas.openxmlformats.org/officeDocument/2006/relationships/image" Target="../media/image2.emf"/><Relationship Id="rId1" Type="http://schemas.openxmlformats.org/officeDocument/2006/relationships/slideMaster" Target="../slideMasters/slideMaster2.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jpe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ítulo y objetos">
    <p:spTree>
      <p:nvGrpSpPr>
        <p:cNvPr id="1" name=""/>
        <p:cNvGrpSpPr/>
        <p:nvPr/>
      </p:nvGrpSpPr>
      <p:grpSpPr>
        <a:xfrm>
          <a:off x="0" y="0"/>
          <a:ext cx="0" cy="0"/>
          <a:chOff x="0" y="0"/>
          <a:chExt cx="0" cy="0"/>
        </a:xfrm>
      </p:grpSpPr>
      <p:sp>
        <p:nvSpPr>
          <p:cNvPr id="4" name="TextBox 3"/>
          <p:cNvSpPr txBox="1"/>
          <p:nvPr userDrawn="1"/>
        </p:nvSpPr>
        <p:spPr>
          <a:xfrm>
            <a:off x="8027988" y="6553200"/>
            <a:ext cx="1044575" cy="276225"/>
          </a:xfrm>
          <a:prstGeom prst="rect">
            <a:avLst/>
          </a:prstGeom>
          <a:noFill/>
        </p:spPr>
        <p:txBody>
          <a:bodyPr>
            <a:spAutoFit/>
          </a:bodyPr>
          <a:lstStyle/>
          <a:p>
            <a:pPr algn="r">
              <a:defRPr/>
            </a:pPr>
            <a:fld id="{51DDEF4D-8900-428A-BCD6-F48BA28B0BB4}" type="slidenum">
              <a:rPr lang="zh-CN" altLang="en-US" sz="1200">
                <a:solidFill>
                  <a:schemeClr val="bg1"/>
                </a:solidFill>
                <a:latin typeface="Arial Unicode MS" pitchFamily="34" charset="-122"/>
                <a:ea typeface="Arial Unicode MS" pitchFamily="34" charset="-122"/>
                <a:cs typeface="Arial Unicode MS" pitchFamily="34" charset="-122"/>
              </a:rPr>
              <a:pPr algn="r">
                <a:defRPr/>
              </a:pPr>
              <a:t>‹#›</a:t>
            </a:fld>
            <a:endParaRPr lang="zh-CN" altLang="en-US" sz="1200" dirty="0">
              <a:solidFill>
                <a:schemeClr val="bg1"/>
              </a:solidFill>
              <a:latin typeface="Arial Unicode MS" pitchFamily="34" charset="-122"/>
              <a:ea typeface="Arial Unicode MS" pitchFamily="34" charset="-122"/>
              <a:cs typeface="Arial Unicode MS" pitchFamily="34" charset="-122"/>
            </a:endParaRPr>
          </a:p>
        </p:txBody>
      </p:sp>
      <p:grpSp>
        <p:nvGrpSpPr>
          <p:cNvPr id="2" name="Group 4"/>
          <p:cNvGrpSpPr>
            <a:grpSpLocks noChangeAspect="1"/>
          </p:cNvGrpSpPr>
          <p:nvPr userDrawn="1"/>
        </p:nvGrpSpPr>
        <p:grpSpPr bwMode="auto">
          <a:xfrm>
            <a:off x="117475" y="6588125"/>
            <a:ext cx="771525" cy="196850"/>
            <a:chOff x="1292" y="1661"/>
            <a:chExt cx="3390" cy="862"/>
          </a:xfrm>
        </p:grpSpPr>
        <p:sp>
          <p:nvSpPr>
            <p:cNvPr id="6" name="AutoShape 3"/>
            <p:cNvSpPr>
              <a:spLocks noChangeAspect="1" noChangeArrowheads="1" noTextEdit="1"/>
            </p:cNvSpPr>
            <p:nvPr userDrawn="1"/>
          </p:nvSpPr>
          <p:spPr bwMode="auto">
            <a:xfrm>
              <a:off x="1292" y="1661"/>
              <a:ext cx="3390" cy="862"/>
            </a:xfrm>
            <a:prstGeom prst="rect">
              <a:avLst/>
            </a:prstGeom>
            <a:noFill/>
            <a:ln w="9525">
              <a:noFill/>
              <a:miter lim="800000"/>
              <a:headEnd/>
              <a:tailEnd/>
            </a:ln>
          </p:spPr>
          <p:txBody>
            <a:bodyPr/>
            <a:lstStyle/>
            <a:p>
              <a:pPr>
                <a:defRPr/>
              </a:pPr>
              <a:endParaRPr lang="zh-CN" altLang="en-US"/>
            </a:p>
          </p:txBody>
        </p:sp>
        <p:sp>
          <p:nvSpPr>
            <p:cNvPr id="7" name="Freeform 5"/>
            <p:cNvSpPr>
              <a:spLocks/>
            </p:cNvSpPr>
            <p:nvPr userDrawn="1"/>
          </p:nvSpPr>
          <p:spPr bwMode="auto">
            <a:xfrm>
              <a:off x="1292" y="1967"/>
              <a:ext cx="467" cy="556"/>
            </a:xfrm>
            <a:custGeom>
              <a:avLst/>
              <a:gdLst/>
              <a:ahLst/>
              <a:cxnLst>
                <a:cxn ang="0">
                  <a:pos x="120" y="149"/>
                </a:cxn>
                <a:cxn ang="0">
                  <a:pos x="88" y="154"/>
                </a:cxn>
                <a:cxn ang="0">
                  <a:pos x="52" y="120"/>
                </a:cxn>
                <a:cxn ang="0">
                  <a:pos x="52" y="0"/>
                </a:cxn>
                <a:cxn ang="0">
                  <a:pos x="0" y="0"/>
                </a:cxn>
                <a:cxn ang="0">
                  <a:pos x="15" y="10"/>
                </a:cxn>
                <a:cxn ang="0">
                  <a:pos x="15" y="119"/>
                </a:cxn>
                <a:cxn ang="0">
                  <a:pos x="88" y="184"/>
                </a:cxn>
                <a:cxn ang="0">
                  <a:pos x="156" y="171"/>
                </a:cxn>
                <a:cxn ang="0">
                  <a:pos x="156" y="0"/>
                </a:cxn>
                <a:cxn ang="0">
                  <a:pos x="120" y="0"/>
                </a:cxn>
                <a:cxn ang="0">
                  <a:pos x="120" y="149"/>
                </a:cxn>
              </a:cxnLst>
              <a:rect l="0" t="0" r="r" b="b"/>
              <a:pathLst>
                <a:path w="156" h="184">
                  <a:moveTo>
                    <a:pt x="120" y="149"/>
                  </a:moveTo>
                  <a:cubicBezTo>
                    <a:pt x="114" y="151"/>
                    <a:pt x="102" y="154"/>
                    <a:pt x="88" y="154"/>
                  </a:cubicBezTo>
                  <a:cubicBezTo>
                    <a:pt x="64" y="154"/>
                    <a:pt x="52" y="143"/>
                    <a:pt x="52" y="120"/>
                  </a:cubicBezTo>
                  <a:cubicBezTo>
                    <a:pt x="52" y="0"/>
                    <a:pt x="52" y="0"/>
                    <a:pt x="52" y="0"/>
                  </a:cubicBezTo>
                  <a:cubicBezTo>
                    <a:pt x="0" y="0"/>
                    <a:pt x="0" y="0"/>
                    <a:pt x="0" y="0"/>
                  </a:cubicBezTo>
                  <a:cubicBezTo>
                    <a:pt x="15" y="10"/>
                    <a:pt x="15" y="10"/>
                    <a:pt x="15" y="10"/>
                  </a:cubicBezTo>
                  <a:cubicBezTo>
                    <a:pt x="15" y="119"/>
                    <a:pt x="15" y="119"/>
                    <a:pt x="15" y="119"/>
                  </a:cubicBezTo>
                  <a:cubicBezTo>
                    <a:pt x="15" y="164"/>
                    <a:pt x="41" y="184"/>
                    <a:pt x="88" y="184"/>
                  </a:cubicBezTo>
                  <a:cubicBezTo>
                    <a:pt x="115" y="184"/>
                    <a:pt x="141" y="178"/>
                    <a:pt x="156" y="171"/>
                  </a:cubicBezTo>
                  <a:cubicBezTo>
                    <a:pt x="156" y="0"/>
                    <a:pt x="156" y="0"/>
                    <a:pt x="156" y="0"/>
                  </a:cubicBezTo>
                  <a:cubicBezTo>
                    <a:pt x="120" y="0"/>
                    <a:pt x="120" y="0"/>
                    <a:pt x="120" y="0"/>
                  </a:cubicBezTo>
                  <a:lnTo>
                    <a:pt x="120" y="149"/>
                  </a:lnTo>
                  <a:close/>
                </a:path>
              </a:pathLst>
            </a:custGeom>
            <a:solidFill>
              <a:schemeClr val="bg1"/>
            </a:solidFill>
            <a:ln w="9525">
              <a:noFill/>
              <a:round/>
              <a:headEnd/>
              <a:tailEnd/>
            </a:ln>
          </p:spPr>
          <p:txBody>
            <a:bodyPr/>
            <a:lstStyle/>
            <a:p>
              <a:pPr>
                <a:defRPr/>
              </a:pPr>
              <a:endParaRPr lang="zh-CN" altLang="en-US"/>
            </a:p>
          </p:txBody>
        </p:sp>
        <p:sp>
          <p:nvSpPr>
            <p:cNvPr id="8" name="Freeform 6"/>
            <p:cNvSpPr>
              <a:spLocks/>
            </p:cNvSpPr>
            <p:nvPr userDrawn="1"/>
          </p:nvSpPr>
          <p:spPr bwMode="auto">
            <a:xfrm>
              <a:off x="1871" y="1960"/>
              <a:ext cx="425" cy="556"/>
            </a:xfrm>
            <a:custGeom>
              <a:avLst/>
              <a:gdLst/>
              <a:ahLst/>
              <a:cxnLst>
                <a:cxn ang="0">
                  <a:pos x="69" y="0"/>
                </a:cxn>
                <a:cxn ang="0">
                  <a:pos x="0" y="13"/>
                </a:cxn>
                <a:cxn ang="0">
                  <a:pos x="0" y="184"/>
                </a:cxn>
                <a:cxn ang="0">
                  <a:pos x="37" y="184"/>
                </a:cxn>
                <a:cxn ang="0">
                  <a:pos x="37" y="35"/>
                </a:cxn>
                <a:cxn ang="0">
                  <a:pos x="69" y="30"/>
                </a:cxn>
                <a:cxn ang="0">
                  <a:pos x="107" y="64"/>
                </a:cxn>
                <a:cxn ang="0">
                  <a:pos x="107" y="184"/>
                </a:cxn>
                <a:cxn ang="0">
                  <a:pos x="143" y="184"/>
                </a:cxn>
                <a:cxn ang="0">
                  <a:pos x="143" y="60"/>
                </a:cxn>
                <a:cxn ang="0">
                  <a:pos x="69" y="0"/>
                </a:cxn>
              </a:cxnLst>
              <a:rect l="0" t="0" r="r" b="b"/>
              <a:pathLst>
                <a:path w="143" h="184">
                  <a:moveTo>
                    <a:pt x="69" y="0"/>
                  </a:moveTo>
                  <a:cubicBezTo>
                    <a:pt x="41" y="0"/>
                    <a:pt x="18" y="5"/>
                    <a:pt x="0" y="13"/>
                  </a:cubicBezTo>
                  <a:cubicBezTo>
                    <a:pt x="0" y="184"/>
                    <a:pt x="0" y="184"/>
                    <a:pt x="0" y="184"/>
                  </a:cubicBezTo>
                  <a:cubicBezTo>
                    <a:pt x="37" y="184"/>
                    <a:pt x="37" y="184"/>
                    <a:pt x="37" y="184"/>
                  </a:cubicBezTo>
                  <a:cubicBezTo>
                    <a:pt x="37" y="35"/>
                    <a:pt x="37" y="35"/>
                    <a:pt x="37" y="35"/>
                  </a:cubicBezTo>
                  <a:cubicBezTo>
                    <a:pt x="44" y="32"/>
                    <a:pt x="56" y="30"/>
                    <a:pt x="69" y="30"/>
                  </a:cubicBezTo>
                  <a:cubicBezTo>
                    <a:pt x="94" y="30"/>
                    <a:pt x="107" y="43"/>
                    <a:pt x="107" y="64"/>
                  </a:cubicBezTo>
                  <a:cubicBezTo>
                    <a:pt x="107" y="184"/>
                    <a:pt x="107" y="184"/>
                    <a:pt x="107" y="184"/>
                  </a:cubicBezTo>
                  <a:cubicBezTo>
                    <a:pt x="143" y="184"/>
                    <a:pt x="143" y="184"/>
                    <a:pt x="143" y="184"/>
                  </a:cubicBezTo>
                  <a:cubicBezTo>
                    <a:pt x="143" y="60"/>
                    <a:pt x="143" y="60"/>
                    <a:pt x="143" y="60"/>
                  </a:cubicBezTo>
                  <a:cubicBezTo>
                    <a:pt x="143" y="22"/>
                    <a:pt x="119" y="0"/>
                    <a:pt x="69" y="0"/>
                  </a:cubicBezTo>
                </a:path>
              </a:pathLst>
            </a:custGeom>
            <a:solidFill>
              <a:schemeClr val="bg1"/>
            </a:solidFill>
            <a:ln w="9525">
              <a:noFill/>
              <a:round/>
              <a:headEnd/>
              <a:tailEnd/>
            </a:ln>
          </p:spPr>
          <p:txBody>
            <a:bodyPr/>
            <a:lstStyle/>
            <a:p>
              <a:pPr>
                <a:defRPr/>
              </a:pPr>
              <a:endParaRPr lang="zh-CN" altLang="en-US"/>
            </a:p>
          </p:txBody>
        </p:sp>
        <p:sp>
          <p:nvSpPr>
            <p:cNvPr id="9" name="Freeform 7"/>
            <p:cNvSpPr>
              <a:spLocks/>
            </p:cNvSpPr>
            <p:nvPr userDrawn="1"/>
          </p:nvSpPr>
          <p:spPr bwMode="auto">
            <a:xfrm>
              <a:off x="2373" y="1967"/>
              <a:ext cx="153" cy="549"/>
            </a:xfrm>
            <a:custGeom>
              <a:avLst/>
              <a:gdLst/>
              <a:ahLst/>
              <a:cxnLst>
                <a:cxn ang="0">
                  <a:pos x="0" y="0"/>
                </a:cxn>
                <a:cxn ang="0">
                  <a:pos x="48" y="30"/>
                </a:cxn>
                <a:cxn ang="0">
                  <a:pos x="48" y="544"/>
                </a:cxn>
                <a:cxn ang="0">
                  <a:pos x="159" y="544"/>
                </a:cxn>
                <a:cxn ang="0">
                  <a:pos x="159" y="0"/>
                </a:cxn>
                <a:cxn ang="0">
                  <a:pos x="0" y="0"/>
                </a:cxn>
              </a:cxnLst>
              <a:rect l="0" t="0" r="r" b="b"/>
              <a:pathLst>
                <a:path w="159" h="544">
                  <a:moveTo>
                    <a:pt x="0" y="0"/>
                  </a:moveTo>
                  <a:lnTo>
                    <a:pt x="48" y="30"/>
                  </a:lnTo>
                  <a:lnTo>
                    <a:pt x="48" y="544"/>
                  </a:lnTo>
                  <a:lnTo>
                    <a:pt x="159" y="544"/>
                  </a:lnTo>
                  <a:lnTo>
                    <a:pt x="159" y="0"/>
                  </a:lnTo>
                  <a:lnTo>
                    <a:pt x="0" y="0"/>
                  </a:lnTo>
                  <a:close/>
                </a:path>
              </a:pathLst>
            </a:custGeom>
            <a:solidFill>
              <a:schemeClr val="bg1"/>
            </a:solidFill>
            <a:ln w="9525">
              <a:noFill/>
              <a:round/>
              <a:headEnd/>
              <a:tailEnd/>
            </a:ln>
          </p:spPr>
          <p:txBody>
            <a:bodyPr/>
            <a:lstStyle/>
            <a:p>
              <a:pPr>
                <a:defRPr/>
              </a:pPr>
              <a:endParaRPr lang="zh-CN" altLang="en-US"/>
            </a:p>
          </p:txBody>
        </p:sp>
        <p:sp>
          <p:nvSpPr>
            <p:cNvPr id="10" name="Freeform 8"/>
            <p:cNvSpPr>
              <a:spLocks/>
            </p:cNvSpPr>
            <p:nvPr userDrawn="1"/>
          </p:nvSpPr>
          <p:spPr bwMode="auto">
            <a:xfrm>
              <a:off x="2562" y="1967"/>
              <a:ext cx="558" cy="549"/>
            </a:xfrm>
            <a:custGeom>
              <a:avLst/>
              <a:gdLst/>
              <a:ahLst/>
              <a:cxnLst>
                <a:cxn ang="0">
                  <a:pos x="107" y="120"/>
                </a:cxn>
                <a:cxn ang="0">
                  <a:pos x="100" y="148"/>
                </a:cxn>
                <a:cxn ang="0">
                  <a:pos x="100" y="148"/>
                </a:cxn>
                <a:cxn ang="0">
                  <a:pos x="92" y="120"/>
                </a:cxn>
                <a:cxn ang="0">
                  <a:pos x="55" y="0"/>
                </a:cxn>
                <a:cxn ang="0">
                  <a:pos x="0" y="0"/>
                </a:cxn>
                <a:cxn ang="0">
                  <a:pos x="19" y="11"/>
                </a:cxn>
                <a:cxn ang="0">
                  <a:pos x="79" y="180"/>
                </a:cxn>
                <a:cxn ang="0">
                  <a:pos x="121" y="180"/>
                </a:cxn>
                <a:cxn ang="0">
                  <a:pos x="186" y="0"/>
                </a:cxn>
                <a:cxn ang="0">
                  <a:pos x="145" y="0"/>
                </a:cxn>
                <a:cxn ang="0">
                  <a:pos x="107" y="120"/>
                </a:cxn>
              </a:cxnLst>
              <a:rect l="0" t="0" r="r" b="b"/>
              <a:pathLst>
                <a:path w="186" h="180">
                  <a:moveTo>
                    <a:pt x="107" y="120"/>
                  </a:moveTo>
                  <a:cubicBezTo>
                    <a:pt x="103" y="133"/>
                    <a:pt x="100" y="148"/>
                    <a:pt x="100" y="148"/>
                  </a:cubicBezTo>
                  <a:cubicBezTo>
                    <a:pt x="100" y="148"/>
                    <a:pt x="100" y="148"/>
                    <a:pt x="100" y="148"/>
                  </a:cubicBezTo>
                  <a:cubicBezTo>
                    <a:pt x="100" y="148"/>
                    <a:pt x="97" y="133"/>
                    <a:pt x="92" y="120"/>
                  </a:cubicBezTo>
                  <a:cubicBezTo>
                    <a:pt x="55" y="0"/>
                    <a:pt x="55" y="0"/>
                    <a:pt x="55" y="0"/>
                  </a:cubicBezTo>
                  <a:cubicBezTo>
                    <a:pt x="0" y="0"/>
                    <a:pt x="0" y="0"/>
                    <a:pt x="0" y="0"/>
                  </a:cubicBezTo>
                  <a:cubicBezTo>
                    <a:pt x="19" y="11"/>
                    <a:pt x="19" y="11"/>
                    <a:pt x="19" y="11"/>
                  </a:cubicBezTo>
                  <a:cubicBezTo>
                    <a:pt x="79" y="180"/>
                    <a:pt x="79" y="180"/>
                    <a:pt x="79" y="180"/>
                  </a:cubicBezTo>
                  <a:cubicBezTo>
                    <a:pt x="121" y="180"/>
                    <a:pt x="121" y="180"/>
                    <a:pt x="121" y="180"/>
                  </a:cubicBezTo>
                  <a:cubicBezTo>
                    <a:pt x="186" y="0"/>
                    <a:pt x="186" y="0"/>
                    <a:pt x="186" y="0"/>
                  </a:cubicBezTo>
                  <a:cubicBezTo>
                    <a:pt x="145" y="0"/>
                    <a:pt x="145" y="0"/>
                    <a:pt x="145" y="0"/>
                  </a:cubicBezTo>
                  <a:lnTo>
                    <a:pt x="107" y="120"/>
                  </a:lnTo>
                  <a:close/>
                </a:path>
              </a:pathLst>
            </a:custGeom>
            <a:solidFill>
              <a:srgbClr val="D7000F"/>
            </a:solidFill>
            <a:ln w="9525">
              <a:noFill/>
              <a:round/>
              <a:headEnd/>
              <a:tailEnd/>
            </a:ln>
          </p:spPr>
          <p:txBody>
            <a:bodyPr/>
            <a:lstStyle/>
            <a:p>
              <a:pPr>
                <a:defRPr/>
              </a:pPr>
              <a:endParaRPr lang="zh-CN" altLang="en-US"/>
            </a:p>
          </p:txBody>
        </p:sp>
        <p:sp>
          <p:nvSpPr>
            <p:cNvPr id="11" name="Freeform 9"/>
            <p:cNvSpPr>
              <a:spLocks/>
            </p:cNvSpPr>
            <p:nvPr userDrawn="1"/>
          </p:nvSpPr>
          <p:spPr bwMode="auto">
            <a:xfrm>
              <a:off x="3873" y="1967"/>
              <a:ext cx="809" cy="549"/>
            </a:xfrm>
            <a:custGeom>
              <a:avLst/>
              <a:gdLst/>
              <a:ahLst/>
              <a:cxnLst>
                <a:cxn ang="0">
                  <a:pos x="234" y="0"/>
                </a:cxn>
                <a:cxn ang="0">
                  <a:pos x="203" y="119"/>
                </a:cxn>
                <a:cxn ang="0">
                  <a:pos x="198" y="147"/>
                </a:cxn>
                <a:cxn ang="0">
                  <a:pos x="198" y="147"/>
                </a:cxn>
                <a:cxn ang="0">
                  <a:pos x="192" y="119"/>
                </a:cxn>
                <a:cxn ang="0">
                  <a:pos x="159" y="0"/>
                </a:cxn>
                <a:cxn ang="0">
                  <a:pos x="125" y="0"/>
                </a:cxn>
                <a:cxn ang="0">
                  <a:pos x="93" y="119"/>
                </a:cxn>
                <a:cxn ang="0">
                  <a:pos x="87" y="147"/>
                </a:cxn>
                <a:cxn ang="0">
                  <a:pos x="86" y="147"/>
                </a:cxn>
                <a:cxn ang="0">
                  <a:pos x="81" y="119"/>
                </a:cxn>
                <a:cxn ang="0">
                  <a:pos x="50" y="0"/>
                </a:cxn>
                <a:cxn ang="0">
                  <a:pos x="0" y="0"/>
                </a:cxn>
                <a:cxn ang="0">
                  <a:pos x="17" y="11"/>
                </a:cxn>
                <a:cxn ang="0">
                  <a:pos x="67" y="180"/>
                </a:cxn>
                <a:cxn ang="0">
                  <a:pos x="105" y="180"/>
                </a:cxn>
                <a:cxn ang="0">
                  <a:pos x="136" y="66"/>
                </a:cxn>
                <a:cxn ang="0">
                  <a:pos x="142" y="40"/>
                </a:cxn>
                <a:cxn ang="0">
                  <a:pos x="143" y="40"/>
                </a:cxn>
                <a:cxn ang="0">
                  <a:pos x="148" y="66"/>
                </a:cxn>
                <a:cxn ang="0">
                  <a:pos x="180" y="180"/>
                </a:cxn>
                <a:cxn ang="0">
                  <a:pos x="217" y="180"/>
                </a:cxn>
                <a:cxn ang="0">
                  <a:pos x="270" y="0"/>
                </a:cxn>
                <a:cxn ang="0">
                  <a:pos x="234" y="0"/>
                </a:cxn>
              </a:cxnLst>
              <a:rect l="0" t="0" r="r" b="b"/>
              <a:pathLst>
                <a:path w="270" h="180">
                  <a:moveTo>
                    <a:pt x="234" y="0"/>
                  </a:moveTo>
                  <a:cubicBezTo>
                    <a:pt x="203" y="119"/>
                    <a:pt x="203" y="119"/>
                    <a:pt x="203" y="119"/>
                  </a:cubicBezTo>
                  <a:cubicBezTo>
                    <a:pt x="200" y="132"/>
                    <a:pt x="198" y="147"/>
                    <a:pt x="198" y="147"/>
                  </a:cubicBezTo>
                  <a:cubicBezTo>
                    <a:pt x="198" y="147"/>
                    <a:pt x="198" y="147"/>
                    <a:pt x="198" y="147"/>
                  </a:cubicBezTo>
                  <a:cubicBezTo>
                    <a:pt x="198" y="147"/>
                    <a:pt x="195" y="132"/>
                    <a:pt x="192" y="119"/>
                  </a:cubicBezTo>
                  <a:cubicBezTo>
                    <a:pt x="159" y="0"/>
                    <a:pt x="159" y="0"/>
                    <a:pt x="159" y="0"/>
                  </a:cubicBezTo>
                  <a:cubicBezTo>
                    <a:pt x="125" y="0"/>
                    <a:pt x="125" y="0"/>
                    <a:pt x="125" y="0"/>
                  </a:cubicBezTo>
                  <a:cubicBezTo>
                    <a:pt x="93" y="119"/>
                    <a:pt x="93" y="119"/>
                    <a:pt x="93" y="119"/>
                  </a:cubicBezTo>
                  <a:cubicBezTo>
                    <a:pt x="89" y="132"/>
                    <a:pt x="87" y="147"/>
                    <a:pt x="87" y="147"/>
                  </a:cubicBezTo>
                  <a:cubicBezTo>
                    <a:pt x="86" y="147"/>
                    <a:pt x="86" y="147"/>
                    <a:pt x="86" y="147"/>
                  </a:cubicBezTo>
                  <a:cubicBezTo>
                    <a:pt x="86" y="147"/>
                    <a:pt x="84" y="132"/>
                    <a:pt x="81" y="119"/>
                  </a:cubicBezTo>
                  <a:cubicBezTo>
                    <a:pt x="50" y="0"/>
                    <a:pt x="50" y="0"/>
                    <a:pt x="50" y="0"/>
                  </a:cubicBezTo>
                  <a:cubicBezTo>
                    <a:pt x="0" y="0"/>
                    <a:pt x="0" y="0"/>
                    <a:pt x="0" y="0"/>
                  </a:cubicBezTo>
                  <a:cubicBezTo>
                    <a:pt x="17" y="11"/>
                    <a:pt x="17" y="11"/>
                    <a:pt x="17" y="11"/>
                  </a:cubicBezTo>
                  <a:cubicBezTo>
                    <a:pt x="67" y="180"/>
                    <a:pt x="67" y="180"/>
                    <a:pt x="67" y="180"/>
                  </a:cubicBezTo>
                  <a:cubicBezTo>
                    <a:pt x="105" y="180"/>
                    <a:pt x="105" y="180"/>
                    <a:pt x="105" y="180"/>
                  </a:cubicBezTo>
                  <a:cubicBezTo>
                    <a:pt x="136" y="66"/>
                    <a:pt x="136" y="66"/>
                    <a:pt x="136" y="66"/>
                  </a:cubicBezTo>
                  <a:cubicBezTo>
                    <a:pt x="140" y="54"/>
                    <a:pt x="142" y="40"/>
                    <a:pt x="142" y="40"/>
                  </a:cubicBezTo>
                  <a:cubicBezTo>
                    <a:pt x="143" y="40"/>
                    <a:pt x="143" y="40"/>
                    <a:pt x="143" y="40"/>
                  </a:cubicBezTo>
                  <a:cubicBezTo>
                    <a:pt x="143" y="40"/>
                    <a:pt x="145" y="54"/>
                    <a:pt x="148" y="66"/>
                  </a:cubicBezTo>
                  <a:cubicBezTo>
                    <a:pt x="180" y="180"/>
                    <a:pt x="180" y="180"/>
                    <a:pt x="180" y="180"/>
                  </a:cubicBezTo>
                  <a:cubicBezTo>
                    <a:pt x="217" y="180"/>
                    <a:pt x="217" y="180"/>
                    <a:pt x="217" y="180"/>
                  </a:cubicBezTo>
                  <a:cubicBezTo>
                    <a:pt x="270" y="0"/>
                    <a:pt x="270" y="0"/>
                    <a:pt x="270" y="0"/>
                  </a:cubicBezTo>
                  <a:lnTo>
                    <a:pt x="234" y="0"/>
                  </a:lnTo>
                  <a:close/>
                </a:path>
              </a:pathLst>
            </a:custGeom>
            <a:solidFill>
              <a:srgbClr val="D7000F"/>
            </a:solidFill>
            <a:ln w="9525">
              <a:noFill/>
              <a:round/>
              <a:headEnd/>
              <a:tailEnd/>
            </a:ln>
          </p:spPr>
          <p:txBody>
            <a:bodyPr/>
            <a:lstStyle/>
            <a:p>
              <a:pPr>
                <a:defRPr/>
              </a:pPr>
              <a:endParaRPr lang="zh-CN" altLang="en-US"/>
            </a:p>
          </p:txBody>
        </p:sp>
        <p:sp>
          <p:nvSpPr>
            <p:cNvPr id="12" name="Freeform 10"/>
            <p:cNvSpPr>
              <a:spLocks/>
            </p:cNvSpPr>
            <p:nvPr userDrawn="1"/>
          </p:nvSpPr>
          <p:spPr bwMode="auto">
            <a:xfrm>
              <a:off x="3154" y="1967"/>
              <a:ext cx="146" cy="549"/>
            </a:xfrm>
            <a:custGeom>
              <a:avLst/>
              <a:gdLst/>
              <a:ahLst/>
              <a:cxnLst>
                <a:cxn ang="0">
                  <a:pos x="0" y="0"/>
                </a:cxn>
                <a:cxn ang="0">
                  <a:pos x="39" y="24"/>
                </a:cxn>
                <a:cxn ang="0">
                  <a:pos x="39" y="544"/>
                </a:cxn>
                <a:cxn ang="0">
                  <a:pos x="147" y="544"/>
                </a:cxn>
                <a:cxn ang="0">
                  <a:pos x="147" y="0"/>
                </a:cxn>
                <a:cxn ang="0">
                  <a:pos x="0" y="0"/>
                </a:cxn>
              </a:cxnLst>
              <a:rect l="0" t="0" r="r" b="b"/>
              <a:pathLst>
                <a:path w="147" h="544">
                  <a:moveTo>
                    <a:pt x="0" y="0"/>
                  </a:moveTo>
                  <a:lnTo>
                    <a:pt x="39" y="24"/>
                  </a:lnTo>
                  <a:lnTo>
                    <a:pt x="39" y="544"/>
                  </a:lnTo>
                  <a:lnTo>
                    <a:pt x="147" y="544"/>
                  </a:lnTo>
                  <a:lnTo>
                    <a:pt x="147" y="0"/>
                  </a:lnTo>
                  <a:lnTo>
                    <a:pt x="0" y="0"/>
                  </a:lnTo>
                  <a:close/>
                </a:path>
              </a:pathLst>
            </a:custGeom>
            <a:solidFill>
              <a:srgbClr val="D7000F"/>
            </a:solidFill>
            <a:ln w="9525">
              <a:noFill/>
              <a:round/>
              <a:headEnd/>
              <a:tailEnd/>
            </a:ln>
          </p:spPr>
          <p:txBody>
            <a:bodyPr/>
            <a:lstStyle/>
            <a:p>
              <a:pPr>
                <a:defRPr/>
              </a:pPr>
              <a:endParaRPr lang="zh-CN" altLang="en-US"/>
            </a:p>
          </p:txBody>
        </p:sp>
        <p:sp>
          <p:nvSpPr>
            <p:cNvPr id="13" name="Freeform 11"/>
            <p:cNvSpPr>
              <a:spLocks noEditPoints="1"/>
            </p:cNvSpPr>
            <p:nvPr userDrawn="1"/>
          </p:nvSpPr>
          <p:spPr bwMode="auto">
            <a:xfrm>
              <a:off x="3399" y="1960"/>
              <a:ext cx="467" cy="563"/>
            </a:xfrm>
            <a:custGeom>
              <a:avLst/>
              <a:gdLst/>
              <a:ahLst/>
              <a:cxnLst>
                <a:cxn ang="0">
                  <a:pos x="80" y="0"/>
                </a:cxn>
                <a:cxn ang="0">
                  <a:pos x="0" y="94"/>
                </a:cxn>
                <a:cxn ang="0">
                  <a:pos x="88" y="188"/>
                </a:cxn>
                <a:cxn ang="0">
                  <a:pos x="150" y="175"/>
                </a:cxn>
                <a:cxn ang="0">
                  <a:pos x="139" y="148"/>
                </a:cxn>
                <a:cxn ang="0">
                  <a:pos x="90" y="159"/>
                </a:cxn>
                <a:cxn ang="0">
                  <a:pos x="36" y="118"/>
                </a:cxn>
                <a:cxn ang="0">
                  <a:pos x="34" y="102"/>
                </a:cxn>
                <a:cxn ang="0">
                  <a:pos x="33" y="93"/>
                </a:cxn>
                <a:cxn ang="0">
                  <a:pos x="154" y="93"/>
                </a:cxn>
                <a:cxn ang="0">
                  <a:pos x="154" y="79"/>
                </a:cxn>
                <a:cxn ang="0">
                  <a:pos x="80" y="0"/>
                </a:cxn>
                <a:cxn ang="0">
                  <a:pos x="80" y="27"/>
                </a:cxn>
                <a:cxn ang="0">
                  <a:pos x="119" y="67"/>
                </a:cxn>
                <a:cxn ang="0">
                  <a:pos x="35" y="67"/>
                </a:cxn>
                <a:cxn ang="0">
                  <a:pos x="80" y="27"/>
                </a:cxn>
              </a:cxnLst>
              <a:rect l="0" t="0" r="r" b="b"/>
              <a:pathLst>
                <a:path w="154" h="188">
                  <a:moveTo>
                    <a:pt x="80" y="0"/>
                  </a:moveTo>
                  <a:cubicBezTo>
                    <a:pt x="30" y="0"/>
                    <a:pt x="0" y="39"/>
                    <a:pt x="0" y="94"/>
                  </a:cubicBezTo>
                  <a:cubicBezTo>
                    <a:pt x="0" y="151"/>
                    <a:pt x="31" y="188"/>
                    <a:pt x="88" y="188"/>
                  </a:cubicBezTo>
                  <a:cubicBezTo>
                    <a:pt x="112" y="188"/>
                    <a:pt x="136" y="182"/>
                    <a:pt x="150" y="175"/>
                  </a:cubicBezTo>
                  <a:cubicBezTo>
                    <a:pt x="139" y="148"/>
                    <a:pt x="139" y="148"/>
                    <a:pt x="139" y="148"/>
                  </a:cubicBezTo>
                  <a:cubicBezTo>
                    <a:pt x="127" y="154"/>
                    <a:pt x="108" y="159"/>
                    <a:pt x="90" y="159"/>
                  </a:cubicBezTo>
                  <a:cubicBezTo>
                    <a:pt x="62" y="159"/>
                    <a:pt x="43" y="145"/>
                    <a:pt x="36" y="118"/>
                  </a:cubicBezTo>
                  <a:cubicBezTo>
                    <a:pt x="36" y="118"/>
                    <a:pt x="35" y="111"/>
                    <a:pt x="34" y="102"/>
                  </a:cubicBezTo>
                  <a:cubicBezTo>
                    <a:pt x="33" y="99"/>
                    <a:pt x="33" y="96"/>
                    <a:pt x="33" y="93"/>
                  </a:cubicBezTo>
                  <a:cubicBezTo>
                    <a:pt x="154" y="93"/>
                    <a:pt x="154" y="93"/>
                    <a:pt x="154" y="93"/>
                  </a:cubicBezTo>
                  <a:cubicBezTo>
                    <a:pt x="154" y="88"/>
                    <a:pt x="154" y="84"/>
                    <a:pt x="154" y="79"/>
                  </a:cubicBezTo>
                  <a:cubicBezTo>
                    <a:pt x="154" y="31"/>
                    <a:pt x="127" y="0"/>
                    <a:pt x="80" y="0"/>
                  </a:cubicBezTo>
                  <a:moveTo>
                    <a:pt x="80" y="27"/>
                  </a:moveTo>
                  <a:cubicBezTo>
                    <a:pt x="102" y="27"/>
                    <a:pt x="117" y="40"/>
                    <a:pt x="119" y="67"/>
                  </a:cubicBezTo>
                  <a:cubicBezTo>
                    <a:pt x="35" y="67"/>
                    <a:pt x="35" y="67"/>
                    <a:pt x="35" y="67"/>
                  </a:cubicBezTo>
                  <a:cubicBezTo>
                    <a:pt x="41" y="41"/>
                    <a:pt x="57" y="27"/>
                    <a:pt x="80" y="27"/>
                  </a:cubicBezTo>
                </a:path>
              </a:pathLst>
            </a:custGeom>
            <a:solidFill>
              <a:srgbClr val="D7000F"/>
            </a:solidFill>
            <a:ln w="9525">
              <a:noFill/>
              <a:round/>
              <a:headEnd/>
              <a:tailEnd/>
            </a:ln>
          </p:spPr>
          <p:txBody>
            <a:bodyPr/>
            <a:lstStyle/>
            <a:p>
              <a:pPr>
                <a:defRPr/>
              </a:pPr>
              <a:endParaRPr lang="zh-CN" altLang="en-US"/>
            </a:p>
          </p:txBody>
        </p:sp>
        <p:sp>
          <p:nvSpPr>
            <p:cNvPr id="14" name="Freeform 12"/>
            <p:cNvSpPr>
              <a:spLocks/>
            </p:cNvSpPr>
            <p:nvPr userDrawn="1"/>
          </p:nvSpPr>
          <p:spPr bwMode="auto">
            <a:xfrm>
              <a:off x="3175" y="1661"/>
              <a:ext cx="851" cy="209"/>
            </a:xfrm>
            <a:custGeom>
              <a:avLst/>
              <a:gdLst/>
              <a:ahLst/>
              <a:cxnLst>
                <a:cxn ang="0">
                  <a:pos x="283" y="69"/>
                </a:cxn>
                <a:cxn ang="0">
                  <a:pos x="142" y="0"/>
                </a:cxn>
                <a:cxn ang="0">
                  <a:pos x="0" y="69"/>
                </a:cxn>
                <a:cxn ang="0">
                  <a:pos x="142" y="28"/>
                </a:cxn>
                <a:cxn ang="0">
                  <a:pos x="283" y="69"/>
                </a:cxn>
              </a:cxnLst>
              <a:rect l="0" t="0" r="r" b="b"/>
              <a:pathLst>
                <a:path w="283" h="69">
                  <a:moveTo>
                    <a:pt x="283" y="69"/>
                  </a:moveTo>
                  <a:cubicBezTo>
                    <a:pt x="249" y="27"/>
                    <a:pt x="198" y="0"/>
                    <a:pt x="142" y="0"/>
                  </a:cubicBezTo>
                  <a:cubicBezTo>
                    <a:pt x="85" y="0"/>
                    <a:pt x="34" y="27"/>
                    <a:pt x="0" y="69"/>
                  </a:cubicBezTo>
                  <a:cubicBezTo>
                    <a:pt x="41" y="43"/>
                    <a:pt x="90" y="28"/>
                    <a:pt x="142" y="28"/>
                  </a:cubicBezTo>
                  <a:cubicBezTo>
                    <a:pt x="193" y="28"/>
                    <a:pt x="242" y="43"/>
                    <a:pt x="283" y="69"/>
                  </a:cubicBezTo>
                </a:path>
              </a:pathLst>
            </a:custGeom>
            <a:solidFill>
              <a:srgbClr val="D7000F"/>
            </a:solidFill>
            <a:ln w="9525">
              <a:noFill/>
              <a:round/>
              <a:headEnd/>
              <a:tailEnd/>
            </a:ln>
          </p:spPr>
          <p:txBody>
            <a:bodyPr/>
            <a:lstStyle/>
            <a:p>
              <a:pPr>
                <a:defRPr/>
              </a:pPr>
              <a:endParaRPr lang="zh-CN" altLang="en-US"/>
            </a:p>
          </p:txBody>
        </p:sp>
        <p:sp>
          <p:nvSpPr>
            <p:cNvPr id="15" name="Oval 13"/>
            <p:cNvSpPr>
              <a:spLocks noChangeArrowheads="1"/>
            </p:cNvSpPr>
            <p:nvPr userDrawn="1"/>
          </p:nvSpPr>
          <p:spPr bwMode="auto">
            <a:xfrm>
              <a:off x="2415" y="1744"/>
              <a:ext cx="126" cy="125"/>
            </a:xfrm>
            <a:prstGeom prst="ellipse">
              <a:avLst/>
            </a:prstGeom>
            <a:solidFill>
              <a:srgbClr val="D7000F"/>
            </a:solidFill>
            <a:ln w="9525">
              <a:noFill/>
              <a:round/>
              <a:headEnd/>
              <a:tailEnd/>
            </a:ln>
          </p:spPr>
          <p:txBody>
            <a:bodyPr/>
            <a:lstStyle/>
            <a:p>
              <a:pPr>
                <a:defRPr/>
              </a:pPr>
              <a:endParaRPr lang="zh-CN" altLang="en-US"/>
            </a:p>
          </p:txBody>
        </p:sp>
      </p:grpSp>
      <p:sp>
        <p:nvSpPr>
          <p:cNvPr id="24" name="标题 1"/>
          <p:cNvSpPr>
            <a:spLocks noGrp="1"/>
          </p:cNvSpPr>
          <p:nvPr>
            <p:ph type="title" hasCustomPrompt="1"/>
          </p:nvPr>
        </p:nvSpPr>
        <p:spPr>
          <a:xfrm>
            <a:off x="539552" y="403200"/>
            <a:ext cx="8229600" cy="649536"/>
          </a:xfrm>
          <a:prstGeom prst="rect">
            <a:avLst/>
          </a:prstGeom>
        </p:spPr>
        <p:txBody>
          <a:bodyPr/>
          <a:lstStyle>
            <a:lvl1pPr algn="l">
              <a:defRPr sz="3200" b="1">
                <a:solidFill>
                  <a:srgbClr val="C00000"/>
                </a:solidFill>
                <a:latin typeface="微软雅黑" pitchFamily="34" charset="-122"/>
                <a:ea typeface="微软雅黑" pitchFamily="34" charset="-122"/>
              </a:defRPr>
            </a:lvl1pPr>
          </a:lstStyle>
          <a:p>
            <a:r>
              <a:rPr lang="zh-CN" altLang="en-US" dirty="0" smtClean="0"/>
              <a:t>单击此处编辑目录标题</a:t>
            </a:r>
            <a:endParaRPr lang="zh-CN" altLang="en-US" dirty="0"/>
          </a:p>
        </p:txBody>
      </p:sp>
      <p:sp>
        <p:nvSpPr>
          <p:cNvPr id="33" name="内容占位符 2"/>
          <p:cNvSpPr>
            <a:spLocks noGrp="1"/>
          </p:cNvSpPr>
          <p:nvPr>
            <p:ph idx="1" hasCustomPrompt="1"/>
          </p:nvPr>
        </p:nvSpPr>
        <p:spPr>
          <a:xfrm>
            <a:off x="539552" y="1916833"/>
            <a:ext cx="8064896" cy="504056"/>
          </a:xfrm>
          <a:prstGeom prst="rect">
            <a:avLst/>
          </a:prstGeom>
        </p:spPr>
        <p:txBody>
          <a:bodyPr/>
          <a:lstStyle>
            <a:lvl1pPr marL="0" indent="0">
              <a:lnSpc>
                <a:spcPct val="150000"/>
              </a:lnSpc>
              <a:spcBef>
                <a:spcPts val="0"/>
              </a:spcBef>
              <a:buNone/>
              <a:defRPr sz="1400">
                <a:solidFill>
                  <a:schemeClr val="tx1">
                    <a:lumMod val="75000"/>
                    <a:lumOff val="25000"/>
                  </a:schemeClr>
                </a:solidFill>
                <a:latin typeface="微软雅黑" pitchFamily="34" charset="-122"/>
                <a:ea typeface="微软雅黑" pitchFamily="34" charset="-122"/>
              </a:defRPr>
            </a:lvl1pPr>
          </a:lstStyle>
          <a:p>
            <a:pPr lvl="0"/>
            <a:r>
              <a:rPr lang="zh-CN" altLang="en-US" dirty="0" smtClean="0"/>
              <a:t>单击此处编辑标题说明文字</a:t>
            </a:r>
            <a:endParaRPr lang="zh-CN" altLang="en-US" dirty="0"/>
          </a:p>
        </p:txBody>
      </p:sp>
      <p:sp>
        <p:nvSpPr>
          <p:cNvPr id="35" name="内容占位符 2"/>
          <p:cNvSpPr>
            <a:spLocks noGrp="1"/>
          </p:cNvSpPr>
          <p:nvPr>
            <p:ph idx="10" hasCustomPrompt="1"/>
          </p:nvPr>
        </p:nvSpPr>
        <p:spPr>
          <a:xfrm>
            <a:off x="539552" y="3104965"/>
            <a:ext cx="8064896" cy="504056"/>
          </a:xfrm>
          <a:prstGeom prst="rect">
            <a:avLst/>
          </a:prstGeom>
        </p:spPr>
        <p:txBody>
          <a:bodyPr/>
          <a:lstStyle>
            <a:lvl1pPr marL="0" indent="0">
              <a:lnSpc>
                <a:spcPct val="150000"/>
              </a:lnSpc>
              <a:spcBef>
                <a:spcPts val="0"/>
              </a:spcBef>
              <a:buNone/>
              <a:defRPr sz="1400">
                <a:solidFill>
                  <a:schemeClr val="tx1">
                    <a:lumMod val="75000"/>
                    <a:lumOff val="25000"/>
                  </a:schemeClr>
                </a:solidFill>
                <a:latin typeface="微软雅黑" pitchFamily="34" charset="-122"/>
                <a:ea typeface="微软雅黑" pitchFamily="34" charset="-122"/>
              </a:defRPr>
            </a:lvl1pPr>
          </a:lstStyle>
          <a:p>
            <a:pPr lvl="0"/>
            <a:r>
              <a:rPr lang="zh-CN" altLang="en-US" dirty="0" smtClean="0"/>
              <a:t>单击此处编辑标题说明文字</a:t>
            </a:r>
            <a:endParaRPr lang="zh-CN" altLang="en-US" dirty="0"/>
          </a:p>
        </p:txBody>
      </p:sp>
      <p:sp>
        <p:nvSpPr>
          <p:cNvPr id="37" name="内容占位符 2"/>
          <p:cNvSpPr>
            <a:spLocks noGrp="1"/>
          </p:cNvSpPr>
          <p:nvPr>
            <p:ph idx="11" hasCustomPrompt="1"/>
          </p:nvPr>
        </p:nvSpPr>
        <p:spPr>
          <a:xfrm>
            <a:off x="539552" y="4293097"/>
            <a:ext cx="8064896" cy="504056"/>
          </a:xfrm>
          <a:prstGeom prst="rect">
            <a:avLst/>
          </a:prstGeom>
        </p:spPr>
        <p:txBody>
          <a:bodyPr/>
          <a:lstStyle>
            <a:lvl1pPr marL="0" indent="0">
              <a:lnSpc>
                <a:spcPct val="150000"/>
              </a:lnSpc>
              <a:spcBef>
                <a:spcPts val="0"/>
              </a:spcBef>
              <a:buNone/>
              <a:defRPr sz="1400">
                <a:solidFill>
                  <a:schemeClr val="tx1">
                    <a:lumMod val="75000"/>
                    <a:lumOff val="25000"/>
                  </a:schemeClr>
                </a:solidFill>
                <a:latin typeface="微软雅黑" pitchFamily="34" charset="-122"/>
                <a:ea typeface="微软雅黑" pitchFamily="34" charset="-122"/>
              </a:defRPr>
            </a:lvl1pPr>
          </a:lstStyle>
          <a:p>
            <a:pPr lvl="0"/>
            <a:r>
              <a:rPr lang="zh-CN" altLang="en-US" dirty="0" smtClean="0"/>
              <a:t>单击此处编辑标题说明文字</a:t>
            </a:r>
            <a:endParaRPr lang="zh-CN" altLang="en-US" dirty="0"/>
          </a:p>
        </p:txBody>
      </p:sp>
      <p:sp>
        <p:nvSpPr>
          <p:cNvPr id="41" name="内容占位符 2"/>
          <p:cNvSpPr>
            <a:spLocks noGrp="1"/>
          </p:cNvSpPr>
          <p:nvPr>
            <p:ph idx="12" hasCustomPrompt="1"/>
          </p:nvPr>
        </p:nvSpPr>
        <p:spPr>
          <a:xfrm>
            <a:off x="539552" y="1484784"/>
            <a:ext cx="8064896" cy="504056"/>
          </a:xfrm>
          <a:prstGeom prst="rect">
            <a:avLst/>
          </a:prstGeom>
        </p:spPr>
        <p:txBody>
          <a:bodyPr/>
          <a:lstStyle>
            <a:lvl1pPr>
              <a:lnSpc>
                <a:spcPct val="100000"/>
              </a:lnSpc>
              <a:buNone/>
              <a:defRPr sz="2400">
                <a:solidFill>
                  <a:srgbClr val="C00000"/>
                </a:solidFill>
                <a:latin typeface="微软雅黑" pitchFamily="34" charset="-122"/>
                <a:ea typeface="微软雅黑" pitchFamily="34" charset="-122"/>
              </a:defRPr>
            </a:lvl1pPr>
          </a:lstStyle>
          <a:p>
            <a:pPr lvl="0"/>
            <a:r>
              <a:rPr lang="zh-CN" altLang="en-US" dirty="0" smtClean="0"/>
              <a:t>单击此处编辑标题</a:t>
            </a:r>
            <a:endParaRPr lang="zh-CN" altLang="en-US" dirty="0"/>
          </a:p>
        </p:txBody>
      </p:sp>
      <p:sp>
        <p:nvSpPr>
          <p:cNvPr id="42" name="内容占位符 2"/>
          <p:cNvSpPr>
            <a:spLocks noGrp="1"/>
          </p:cNvSpPr>
          <p:nvPr>
            <p:ph idx="13" hasCustomPrompt="1"/>
          </p:nvPr>
        </p:nvSpPr>
        <p:spPr>
          <a:xfrm>
            <a:off x="539552" y="2708920"/>
            <a:ext cx="8064896" cy="504056"/>
          </a:xfrm>
          <a:prstGeom prst="rect">
            <a:avLst/>
          </a:prstGeom>
        </p:spPr>
        <p:txBody>
          <a:bodyPr/>
          <a:lstStyle>
            <a:lvl1pPr>
              <a:lnSpc>
                <a:spcPct val="100000"/>
              </a:lnSpc>
              <a:buNone/>
              <a:defRPr sz="2400">
                <a:solidFill>
                  <a:srgbClr val="C00000"/>
                </a:solidFill>
                <a:latin typeface="微软雅黑" pitchFamily="34" charset="-122"/>
                <a:ea typeface="微软雅黑" pitchFamily="34" charset="-122"/>
              </a:defRPr>
            </a:lvl1pPr>
          </a:lstStyle>
          <a:p>
            <a:pPr lvl="0"/>
            <a:r>
              <a:rPr lang="zh-CN" altLang="en-US" dirty="0" smtClean="0"/>
              <a:t>单击此处编辑标题</a:t>
            </a:r>
            <a:endParaRPr lang="zh-CN" altLang="en-US" dirty="0"/>
          </a:p>
        </p:txBody>
      </p:sp>
      <p:sp>
        <p:nvSpPr>
          <p:cNvPr id="43" name="内容占位符 2"/>
          <p:cNvSpPr>
            <a:spLocks noGrp="1"/>
          </p:cNvSpPr>
          <p:nvPr>
            <p:ph idx="14" hasCustomPrompt="1"/>
          </p:nvPr>
        </p:nvSpPr>
        <p:spPr>
          <a:xfrm>
            <a:off x="539552" y="3861048"/>
            <a:ext cx="8064896" cy="504056"/>
          </a:xfrm>
          <a:prstGeom prst="rect">
            <a:avLst/>
          </a:prstGeom>
        </p:spPr>
        <p:txBody>
          <a:bodyPr/>
          <a:lstStyle>
            <a:lvl1pPr>
              <a:lnSpc>
                <a:spcPct val="100000"/>
              </a:lnSpc>
              <a:buNone/>
              <a:defRPr sz="2400">
                <a:solidFill>
                  <a:srgbClr val="C00000"/>
                </a:solidFill>
                <a:latin typeface="微软雅黑" pitchFamily="34" charset="-122"/>
                <a:ea typeface="微软雅黑" pitchFamily="34" charset="-122"/>
              </a:defRPr>
            </a:lvl1pPr>
          </a:lstStyle>
          <a:p>
            <a:pPr lvl="0"/>
            <a:r>
              <a:rPr lang="zh-CN" altLang="en-US" dirty="0" smtClean="0"/>
              <a:t>单击此处编辑标题</a:t>
            </a:r>
            <a:endParaRPr lang="zh-CN" altLang="en-US"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a:xfrm>
            <a:off x="457200" y="6616700"/>
            <a:ext cx="2133600" cy="241300"/>
          </a:xfrm>
          <a:prstGeom prst="rect">
            <a:avLst/>
          </a:prstGeom>
        </p:spPr>
        <p:txBody>
          <a:bodyPr/>
          <a:lstStyle>
            <a:lvl1pPr>
              <a:defRPr/>
            </a:lvl1pPr>
          </a:lstStyle>
          <a:p>
            <a:pPr>
              <a:defRPr/>
            </a:pPr>
            <a:fld id="{6D539C5C-CD4B-4A73-8893-F8CEA46564AA}" type="datetimeFigureOut">
              <a:rPr lang="zh-CN" altLang="en-US"/>
              <a:pPr>
                <a:defRPr/>
              </a:pPr>
              <a:t>2016/3/23</a:t>
            </a:fld>
            <a:endParaRPr lang="zh-CN" altLang="en-US"/>
          </a:p>
        </p:txBody>
      </p:sp>
      <p:sp>
        <p:nvSpPr>
          <p:cNvPr id="3" name="页脚占位符 4"/>
          <p:cNvSpPr>
            <a:spLocks noGrp="1"/>
          </p:cNvSpPr>
          <p:nvPr>
            <p:ph type="ftr" sz="quarter" idx="11"/>
          </p:nvPr>
        </p:nvSpPr>
        <p:spPr>
          <a:xfrm>
            <a:off x="3124200" y="6616700"/>
            <a:ext cx="2895600" cy="241300"/>
          </a:xfrm>
          <a:prstGeom prst="rect">
            <a:avLst/>
          </a:prstGeom>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a:xfrm>
            <a:off x="6553200" y="6616700"/>
            <a:ext cx="2133600" cy="241300"/>
          </a:xfrm>
          <a:prstGeom prst="rect">
            <a:avLst/>
          </a:prstGeom>
        </p:spPr>
        <p:txBody>
          <a:bodyPr/>
          <a:lstStyle>
            <a:lvl1pPr>
              <a:defRPr/>
            </a:lvl1pPr>
          </a:lstStyle>
          <a:p>
            <a:pPr>
              <a:defRPr/>
            </a:pPr>
            <a:fld id="{61CC9EB6-F12B-4776-84D0-0CABDC6926B8}" type="slidenum">
              <a:rPr lang="zh-CN" altLang="en-US"/>
              <a:pPr>
                <a:defRPr/>
              </a:pPr>
              <a:t>‹#›</a:t>
            </a:fld>
            <a:endParaRPr lang="zh-CN" altLang="en-US"/>
          </a:p>
        </p:txBody>
      </p:sp>
    </p:spTree>
    <p:extLst>
      <p:ext uri="{BB962C8B-B14F-4D97-AF65-F5344CB8AC3E}">
        <p14:creationId xmlns:p14="http://schemas.microsoft.com/office/powerpoint/2010/main" val="349439395"/>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251223" y="146051"/>
            <a:ext cx="7921228" cy="561975"/>
          </a:xfrm>
          <a:prstGeom prst="rect">
            <a:avLst/>
          </a:prstGeom>
        </p:spPr>
        <p:txBody>
          <a:bodyPr/>
          <a:lstStyle/>
          <a:p>
            <a:r>
              <a:rPr lang="zh-CN" altLang="en-US" smtClean="0"/>
              <a:t>单击此处编辑母版标题样式</a:t>
            </a:r>
            <a:endParaRPr lang="zh-CN" altLang="en-US" dirty="0"/>
          </a:p>
        </p:txBody>
      </p:sp>
      <p:sp>
        <p:nvSpPr>
          <p:cNvPr id="3" name="内容占位符 2"/>
          <p:cNvSpPr>
            <a:spLocks noGrp="1"/>
          </p:cNvSpPr>
          <p:nvPr>
            <p:ph idx="1"/>
          </p:nvPr>
        </p:nvSpPr>
        <p:spPr>
          <a:xfrm>
            <a:off x="251223" y="922338"/>
            <a:ext cx="8641556" cy="544512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日期占位符 3"/>
          <p:cNvSpPr>
            <a:spLocks noGrp="1"/>
          </p:cNvSpPr>
          <p:nvPr>
            <p:ph type="dt" sz="half" idx="10"/>
          </p:nvPr>
        </p:nvSpPr>
        <p:spPr>
          <a:xfrm>
            <a:off x="457200" y="6616700"/>
            <a:ext cx="2133600" cy="241300"/>
          </a:xfrm>
          <a:prstGeom prst="rect">
            <a:avLst/>
          </a:prstGeom>
        </p:spPr>
        <p:txBody>
          <a:bodyPr/>
          <a:lstStyle>
            <a:lvl1pPr>
              <a:defRPr/>
            </a:lvl1pPr>
          </a:lstStyle>
          <a:p>
            <a:pPr>
              <a:defRPr/>
            </a:pPr>
            <a:fld id="{7F48993A-B05D-46DE-AFFC-501754D2029A}" type="datetimeFigureOut">
              <a:rPr lang="zh-CN" altLang="en-US"/>
              <a:pPr>
                <a:defRPr/>
              </a:pPr>
              <a:t>2016/3/23</a:t>
            </a:fld>
            <a:endParaRPr lang="zh-CN" altLang="en-US"/>
          </a:p>
        </p:txBody>
      </p:sp>
      <p:sp>
        <p:nvSpPr>
          <p:cNvPr id="5" name="页脚占位符 4"/>
          <p:cNvSpPr>
            <a:spLocks noGrp="1"/>
          </p:cNvSpPr>
          <p:nvPr>
            <p:ph type="ftr" sz="quarter" idx="11"/>
          </p:nvPr>
        </p:nvSpPr>
        <p:spPr>
          <a:xfrm>
            <a:off x="3124200" y="6616700"/>
            <a:ext cx="2895600" cy="241300"/>
          </a:xfrm>
          <a:prstGeom prst="rect">
            <a:avLst/>
          </a:prstGeom>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a:xfrm>
            <a:off x="6553200" y="6616700"/>
            <a:ext cx="2133600" cy="241300"/>
          </a:xfrm>
          <a:prstGeom prst="rect">
            <a:avLst/>
          </a:prstGeom>
        </p:spPr>
        <p:txBody>
          <a:bodyPr/>
          <a:lstStyle>
            <a:lvl1pPr>
              <a:defRPr/>
            </a:lvl1pPr>
          </a:lstStyle>
          <a:p>
            <a:pPr>
              <a:defRPr/>
            </a:pPr>
            <a:fld id="{B9760EF5-DF63-41D8-AF5C-0E6798A5EAE8}" type="slidenum">
              <a:rPr lang="zh-CN" altLang="en-US"/>
              <a:pPr>
                <a:defRPr/>
              </a:pPr>
              <a:t>‹#›</a:t>
            </a:fld>
            <a:endParaRPr lang="zh-CN" altLang="en-US"/>
          </a:p>
        </p:txBody>
      </p:sp>
    </p:spTree>
    <p:extLst>
      <p:ext uri="{BB962C8B-B14F-4D97-AF65-F5344CB8AC3E}">
        <p14:creationId xmlns:p14="http://schemas.microsoft.com/office/powerpoint/2010/main" val="115880062"/>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Título y objetos">
    <p:spTree>
      <p:nvGrpSpPr>
        <p:cNvPr id="1" name=""/>
        <p:cNvGrpSpPr/>
        <p:nvPr/>
      </p:nvGrpSpPr>
      <p:grpSpPr>
        <a:xfrm>
          <a:off x="0" y="0"/>
          <a:ext cx="0" cy="0"/>
          <a:chOff x="0" y="0"/>
          <a:chExt cx="0" cy="0"/>
        </a:xfrm>
      </p:grpSpPr>
      <p:sp>
        <p:nvSpPr>
          <p:cNvPr id="17" name="Rectangle 21"/>
          <p:cNvSpPr>
            <a:spLocks noChangeArrowheads="1"/>
          </p:cNvSpPr>
          <p:nvPr userDrawn="1"/>
        </p:nvSpPr>
        <p:spPr bwMode="auto">
          <a:xfrm>
            <a:off x="182786" y="6165304"/>
            <a:ext cx="1262063" cy="276225"/>
          </a:xfrm>
          <a:prstGeom prst="rect">
            <a:avLst/>
          </a:prstGeom>
          <a:noFill/>
          <a:ln w="9525" algn="ctr">
            <a:noFill/>
            <a:miter lim="800000"/>
            <a:headEnd/>
            <a:tailEnd/>
          </a:ln>
        </p:spPr>
        <p:txBody>
          <a:bodyPr wrap="none" lIns="91425" tIns="45712" rIns="91425" bIns="45712">
            <a:spAutoFit/>
          </a:bodyPr>
          <a:lstStyle/>
          <a:p>
            <a:pPr eaLnBrk="0" hangingPunct="0"/>
            <a:r>
              <a:rPr lang="zh-CN" altLang="en-US" sz="1200">
                <a:solidFill>
                  <a:srgbClr val="6E6E6E"/>
                </a:solidFill>
                <a:ea typeface="华文细黑" pitchFamily="2" charset="-122"/>
              </a:rPr>
              <a:t>密级：对内公开</a:t>
            </a:r>
          </a:p>
        </p:txBody>
      </p:sp>
      <p:sp>
        <p:nvSpPr>
          <p:cNvPr id="18" name="Text Box 23"/>
          <p:cNvSpPr txBox="1">
            <a:spLocks noChangeArrowheads="1"/>
          </p:cNvSpPr>
          <p:nvPr userDrawn="1"/>
        </p:nvSpPr>
        <p:spPr bwMode="auto">
          <a:xfrm>
            <a:off x="182786" y="6424067"/>
            <a:ext cx="1723518" cy="276983"/>
          </a:xfrm>
          <a:prstGeom prst="rect">
            <a:avLst/>
          </a:prstGeom>
          <a:noFill/>
          <a:ln w="9525" algn="ctr">
            <a:noFill/>
            <a:miter lim="800000"/>
            <a:headEnd/>
            <a:tailEnd/>
          </a:ln>
        </p:spPr>
        <p:txBody>
          <a:bodyPr wrap="none" lIns="91425" tIns="45712" rIns="91425" bIns="45712">
            <a:spAutoFit/>
          </a:bodyPr>
          <a:lstStyle/>
          <a:p>
            <a:pPr eaLnBrk="0" hangingPunct="0"/>
            <a:r>
              <a:rPr lang="zh-CN" altLang="en-US" sz="1200" dirty="0" smtClean="0">
                <a:solidFill>
                  <a:srgbClr val="6E6E6E"/>
                </a:solidFill>
                <a:ea typeface="华文细黑" pitchFamily="2" charset="-122"/>
              </a:rPr>
              <a:t>浙江宇视科技有限公司</a:t>
            </a:r>
            <a:endParaRPr lang="zh-CN" altLang="en-US" sz="1200" dirty="0">
              <a:solidFill>
                <a:srgbClr val="6E6E6E"/>
              </a:solidFill>
              <a:ea typeface="华文细黑" pitchFamily="2" charset="-122"/>
            </a:endParaRPr>
          </a:p>
        </p:txBody>
      </p:sp>
      <p:grpSp>
        <p:nvGrpSpPr>
          <p:cNvPr id="2" name="16 Grupo"/>
          <p:cNvGrpSpPr>
            <a:grpSpLocks/>
          </p:cNvGrpSpPr>
          <p:nvPr userDrawn="1"/>
        </p:nvGrpSpPr>
        <p:grpSpPr bwMode="auto">
          <a:xfrm>
            <a:off x="3701258" y="4441038"/>
            <a:ext cx="1811339" cy="490539"/>
            <a:chOff x="3871700" y="3423452"/>
            <a:chExt cx="1812075" cy="491737"/>
          </a:xfrm>
        </p:grpSpPr>
        <p:pic>
          <p:nvPicPr>
            <p:cNvPr id="21" name="11 Imagen"/>
            <p:cNvPicPr>
              <a:picLocks noChangeAspect="1"/>
            </p:cNvPicPr>
            <p:nvPr/>
          </p:nvPicPr>
          <p:blipFill>
            <a:blip r:embed="rId2" cstate="print"/>
            <a:srcRect/>
            <a:stretch>
              <a:fillRect/>
            </a:stretch>
          </p:blipFill>
          <p:spPr bwMode="auto">
            <a:xfrm>
              <a:off x="3871700" y="3423452"/>
              <a:ext cx="288032" cy="288032"/>
            </a:xfrm>
            <a:prstGeom prst="rect">
              <a:avLst/>
            </a:prstGeom>
            <a:noFill/>
            <a:ln w="9525">
              <a:noFill/>
              <a:miter lim="800000"/>
              <a:headEnd/>
              <a:tailEnd/>
            </a:ln>
          </p:spPr>
        </p:pic>
        <p:sp>
          <p:nvSpPr>
            <p:cNvPr id="22" name="2 Subtítulo">
              <a:hlinkClick r:id="" action="ppaction://noaction"/>
            </p:cNvPr>
            <p:cNvSpPr txBox="1">
              <a:spLocks/>
            </p:cNvSpPr>
            <p:nvPr/>
          </p:nvSpPr>
          <p:spPr bwMode="auto">
            <a:xfrm>
              <a:off x="4171859" y="3428555"/>
              <a:ext cx="1511916" cy="486634"/>
            </a:xfrm>
            <a:prstGeom prst="rect">
              <a:avLst/>
            </a:prstGeom>
            <a:noFill/>
            <a:ln w="9525">
              <a:noFill/>
              <a:miter lim="800000"/>
              <a:headEnd/>
              <a:tailEnd/>
            </a:ln>
          </p:spPr>
          <p:txBody>
            <a:bodyPr/>
            <a:lstStyle>
              <a:defPPr>
                <a:defRPr lang="es-ES"/>
              </a:defPPr>
              <a:lvl1pPr algn="l" rtl="0" fontAlgn="base">
                <a:spcBef>
                  <a:spcPct val="0"/>
                </a:spcBef>
                <a:spcAft>
                  <a:spcPct val="0"/>
                </a:spcAft>
                <a:defRPr kern="1200">
                  <a:solidFill>
                    <a:schemeClr val="tx1"/>
                  </a:solidFill>
                  <a:latin typeface="Calibri" pitchFamily="34" charset="0"/>
                  <a:ea typeface="+mn-ea"/>
                  <a:cs typeface="Arial" charset="0"/>
                </a:defRPr>
              </a:lvl1pPr>
              <a:lvl2pPr marL="457200" algn="l" rtl="0" fontAlgn="base">
                <a:spcBef>
                  <a:spcPct val="0"/>
                </a:spcBef>
                <a:spcAft>
                  <a:spcPct val="0"/>
                </a:spcAft>
                <a:defRPr kern="1200">
                  <a:solidFill>
                    <a:schemeClr val="tx1"/>
                  </a:solidFill>
                  <a:latin typeface="Calibri" pitchFamily="34" charset="0"/>
                  <a:ea typeface="+mn-ea"/>
                  <a:cs typeface="Arial" charset="0"/>
                </a:defRPr>
              </a:lvl2pPr>
              <a:lvl3pPr marL="914400" algn="l" rtl="0" fontAlgn="base">
                <a:spcBef>
                  <a:spcPct val="0"/>
                </a:spcBef>
                <a:spcAft>
                  <a:spcPct val="0"/>
                </a:spcAft>
                <a:defRPr kern="1200">
                  <a:solidFill>
                    <a:schemeClr val="tx1"/>
                  </a:solidFill>
                  <a:latin typeface="Calibri" pitchFamily="34" charset="0"/>
                  <a:ea typeface="+mn-ea"/>
                  <a:cs typeface="Arial" charset="0"/>
                </a:defRPr>
              </a:lvl3pPr>
              <a:lvl4pPr marL="1371600" algn="l" rtl="0" fontAlgn="base">
                <a:spcBef>
                  <a:spcPct val="0"/>
                </a:spcBef>
                <a:spcAft>
                  <a:spcPct val="0"/>
                </a:spcAft>
                <a:defRPr kern="1200">
                  <a:solidFill>
                    <a:schemeClr val="tx1"/>
                  </a:solidFill>
                  <a:latin typeface="Calibri" pitchFamily="34" charset="0"/>
                  <a:ea typeface="+mn-ea"/>
                  <a:cs typeface="Arial" charset="0"/>
                </a:defRPr>
              </a:lvl4pPr>
              <a:lvl5pPr marL="1828800" algn="l" rtl="0" fontAlgn="base">
                <a:spcBef>
                  <a:spcPct val="0"/>
                </a:spcBef>
                <a:spcAft>
                  <a:spcPct val="0"/>
                </a:spcAft>
                <a:defRPr kern="1200">
                  <a:solidFill>
                    <a:schemeClr val="tx1"/>
                  </a:solidFill>
                  <a:latin typeface="Calibri" pitchFamily="34" charset="0"/>
                  <a:ea typeface="+mn-ea"/>
                  <a:cs typeface="Arial" charset="0"/>
                </a:defRPr>
              </a:lvl5pPr>
              <a:lvl6pPr marL="2286000" algn="l" defTabSz="914400" rtl="0" eaLnBrk="1" latinLnBrk="0" hangingPunct="1">
                <a:defRPr kern="1200">
                  <a:solidFill>
                    <a:schemeClr val="tx1"/>
                  </a:solidFill>
                  <a:latin typeface="Calibri" pitchFamily="34" charset="0"/>
                  <a:ea typeface="+mn-ea"/>
                  <a:cs typeface="Arial" charset="0"/>
                </a:defRPr>
              </a:lvl6pPr>
              <a:lvl7pPr marL="2743200" algn="l" defTabSz="914400" rtl="0" eaLnBrk="1" latinLnBrk="0" hangingPunct="1">
                <a:defRPr kern="1200">
                  <a:solidFill>
                    <a:schemeClr val="tx1"/>
                  </a:solidFill>
                  <a:latin typeface="Calibri" pitchFamily="34" charset="0"/>
                  <a:ea typeface="+mn-ea"/>
                  <a:cs typeface="Arial" charset="0"/>
                </a:defRPr>
              </a:lvl7pPr>
              <a:lvl8pPr marL="3200400" algn="l" defTabSz="914400" rtl="0" eaLnBrk="1" latinLnBrk="0" hangingPunct="1">
                <a:defRPr kern="1200">
                  <a:solidFill>
                    <a:schemeClr val="tx1"/>
                  </a:solidFill>
                  <a:latin typeface="Calibri" pitchFamily="34" charset="0"/>
                  <a:ea typeface="+mn-ea"/>
                  <a:cs typeface="Arial" charset="0"/>
                </a:defRPr>
              </a:lvl8pPr>
              <a:lvl9pPr marL="3657600" algn="l" defTabSz="914400" rtl="0" eaLnBrk="1" latinLnBrk="0" hangingPunct="1">
                <a:defRPr kern="1200">
                  <a:solidFill>
                    <a:schemeClr val="tx1"/>
                  </a:solidFill>
                  <a:latin typeface="Calibri" pitchFamily="34" charset="0"/>
                  <a:ea typeface="+mn-ea"/>
                  <a:cs typeface="Arial" charset="0"/>
                </a:defRPr>
              </a:lvl9pPr>
            </a:lstStyle>
            <a:p>
              <a:pPr>
                <a:spcBef>
                  <a:spcPct val="20000"/>
                </a:spcBef>
                <a:buFont typeface="Arial" charset="0"/>
                <a:buNone/>
              </a:pPr>
              <a:r>
                <a:rPr lang="zh-CN" altLang="en-US" sz="1400" dirty="0">
                  <a:solidFill>
                    <a:schemeClr val="tx1">
                      <a:lumMod val="75000"/>
                      <a:lumOff val="25000"/>
                    </a:schemeClr>
                  </a:solidFill>
                  <a:latin typeface="微软雅黑" pitchFamily="34" charset="-122"/>
                  <a:ea typeface="微软雅黑" pitchFamily="34" charset="-122"/>
                </a:rPr>
                <a:t>精彩由此开始</a:t>
              </a:r>
              <a:endParaRPr lang="es-ES" altLang="zh-CN" sz="1400" dirty="0">
                <a:solidFill>
                  <a:schemeClr val="tx1">
                    <a:lumMod val="75000"/>
                    <a:lumOff val="25000"/>
                  </a:schemeClr>
                </a:solidFill>
                <a:latin typeface="微软雅黑" pitchFamily="34" charset="-122"/>
                <a:ea typeface="微软雅黑" pitchFamily="34" charset="-122"/>
              </a:endParaRPr>
            </a:p>
          </p:txBody>
        </p:sp>
      </p:grpSp>
      <p:pic>
        <p:nvPicPr>
          <p:cNvPr id="23" name="图片 22" descr="uniview3.emf"/>
          <p:cNvPicPr>
            <a:picLocks noChangeAspect="1"/>
          </p:cNvPicPr>
          <p:nvPr userDrawn="1"/>
        </p:nvPicPr>
        <p:blipFill>
          <a:blip r:embed="rId3" cstate="print"/>
          <a:srcRect/>
          <a:stretch>
            <a:fillRect/>
          </a:stretch>
        </p:blipFill>
        <p:spPr bwMode="auto">
          <a:xfrm>
            <a:off x="467544" y="1916832"/>
            <a:ext cx="2590800" cy="658813"/>
          </a:xfrm>
          <a:prstGeom prst="rect">
            <a:avLst/>
          </a:prstGeom>
          <a:noFill/>
          <a:ln w="9525">
            <a:noFill/>
            <a:miter lim="800000"/>
            <a:headEnd/>
            <a:tailEnd/>
          </a:ln>
        </p:spPr>
      </p:pic>
      <p:sp>
        <p:nvSpPr>
          <p:cNvPr id="29" name="标题 26"/>
          <p:cNvSpPr>
            <a:spLocks noGrp="1"/>
          </p:cNvSpPr>
          <p:nvPr>
            <p:ph type="title" hasCustomPrompt="1"/>
          </p:nvPr>
        </p:nvSpPr>
        <p:spPr>
          <a:xfrm>
            <a:off x="3600000" y="1997968"/>
            <a:ext cx="5256584" cy="638944"/>
          </a:xfrm>
          <a:prstGeom prst="rect">
            <a:avLst/>
          </a:prstGeom>
        </p:spPr>
        <p:txBody>
          <a:bodyPr/>
          <a:lstStyle>
            <a:lvl1pPr algn="l">
              <a:defRPr sz="3600">
                <a:solidFill>
                  <a:srgbClr val="C00000"/>
                </a:solidFill>
                <a:latin typeface="微软雅黑" pitchFamily="34" charset="-122"/>
                <a:ea typeface="微软雅黑" pitchFamily="34" charset="-122"/>
              </a:defRPr>
            </a:lvl1pPr>
          </a:lstStyle>
          <a:p>
            <a:r>
              <a:rPr lang="zh-CN" altLang="en-US" dirty="0" smtClean="0"/>
              <a:t>单击此处编辑标题</a:t>
            </a:r>
            <a:endParaRPr lang="zh-CN" altLang="en-US" dirty="0"/>
          </a:p>
        </p:txBody>
      </p:sp>
      <p:sp>
        <p:nvSpPr>
          <p:cNvPr id="34" name="内容占位符 31"/>
          <p:cNvSpPr>
            <a:spLocks noGrp="1"/>
          </p:cNvSpPr>
          <p:nvPr>
            <p:ph sz="quarter" idx="10" hasCustomPrompt="1"/>
          </p:nvPr>
        </p:nvSpPr>
        <p:spPr>
          <a:xfrm>
            <a:off x="3600000" y="3241005"/>
            <a:ext cx="4753074" cy="1052091"/>
          </a:xfrm>
          <a:prstGeom prst="rect">
            <a:avLst/>
          </a:prstGeom>
        </p:spPr>
        <p:txBody>
          <a:bodyPr/>
          <a:lstStyle>
            <a:lvl1pPr marL="0" indent="0">
              <a:lnSpc>
                <a:spcPts val="1800"/>
              </a:lnSpc>
              <a:spcBef>
                <a:spcPts val="0"/>
              </a:spcBef>
              <a:buNone/>
              <a:defRPr sz="1200">
                <a:solidFill>
                  <a:schemeClr val="tx1">
                    <a:lumMod val="75000"/>
                    <a:lumOff val="25000"/>
                  </a:schemeClr>
                </a:solidFill>
                <a:latin typeface="微软雅黑" pitchFamily="34" charset="-122"/>
                <a:ea typeface="微软雅黑" pitchFamily="34" charset="-122"/>
              </a:defRPr>
            </a:lvl1pPr>
            <a:lvl2pPr>
              <a:buNone/>
              <a:defRPr/>
            </a:lvl2pPr>
            <a:lvl3pPr>
              <a:buNone/>
              <a:defRPr/>
            </a:lvl3pPr>
            <a:lvl4pPr>
              <a:buNone/>
              <a:defRPr/>
            </a:lvl4pPr>
            <a:lvl5pPr>
              <a:buNone/>
              <a:defRPr/>
            </a:lvl5pPr>
          </a:lstStyle>
          <a:p>
            <a:pPr lvl="0"/>
            <a:r>
              <a:rPr lang="zh-CN" altLang="en-US" dirty="0" smtClean="0"/>
              <a:t>单击此处编辑文本</a:t>
            </a:r>
            <a:endParaRPr lang="zh-CN" altLang="en-US" dirty="0"/>
          </a:p>
        </p:txBody>
      </p:sp>
      <p:sp>
        <p:nvSpPr>
          <p:cNvPr id="37" name="内容占位符 31"/>
          <p:cNvSpPr>
            <a:spLocks noGrp="1"/>
          </p:cNvSpPr>
          <p:nvPr>
            <p:ph sz="quarter" idx="11" hasCustomPrompt="1"/>
          </p:nvPr>
        </p:nvSpPr>
        <p:spPr>
          <a:xfrm>
            <a:off x="3600000" y="2636913"/>
            <a:ext cx="4753074" cy="504056"/>
          </a:xfrm>
          <a:prstGeom prst="rect">
            <a:avLst/>
          </a:prstGeom>
        </p:spPr>
        <p:txBody>
          <a:bodyPr/>
          <a:lstStyle>
            <a:lvl1pPr>
              <a:lnSpc>
                <a:spcPct val="100000"/>
              </a:lnSpc>
              <a:buNone/>
              <a:defRPr sz="1800">
                <a:solidFill>
                  <a:schemeClr val="tx1">
                    <a:lumMod val="75000"/>
                    <a:lumOff val="25000"/>
                  </a:schemeClr>
                </a:solidFill>
                <a:latin typeface="微软雅黑" pitchFamily="34" charset="-122"/>
                <a:ea typeface="微软雅黑" pitchFamily="34" charset="-122"/>
              </a:defRPr>
            </a:lvl1pPr>
            <a:lvl2pPr>
              <a:buNone/>
              <a:defRPr/>
            </a:lvl2pPr>
            <a:lvl3pPr>
              <a:buNone/>
              <a:defRPr/>
            </a:lvl3pPr>
            <a:lvl4pPr>
              <a:buNone/>
              <a:defRPr/>
            </a:lvl4pPr>
            <a:lvl5pPr>
              <a:buNone/>
              <a:defRPr/>
            </a:lvl5pPr>
          </a:lstStyle>
          <a:p>
            <a:pPr lvl="0"/>
            <a:r>
              <a:rPr lang="zh-CN" altLang="en-US" dirty="0" smtClean="0"/>
              <a:t>单击此处编辑副标题</a:t>
            </a:r>
            <a:endParaRPr lang="zh-CN" altLang="en-US" dirty="0"/>
          </a:p>
        </p:txBody>
      </p:sp>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_Título y objetos">
    <p:spTree>
      <p:nvGrpSpPr>
        <p:cNvPr id="1" name=""/>
        <p:cNvGrpSpPr/>
        <p:nvPr/>
      </p:nvGrpSpPr>
      <p:grpSpPr>
        <a:xfrm>
          <a:off x="0" y="0"/>
          <a:ext cx="0" cy="0"/>
          <a:chOff x="0" y="0"/>
          <a:chExt cx="0" cy="0"/>
        </a:xfrm>
      </p:grpSpPr>
      <p:sp>
        <p:nvSpPr>
          <p:cNvPr id="12" name="矩形 11"/>
          <p:cNvSpPr/>
          <p:nvPr userDrawn="1"/>
        </p:nvSpPr>
        <p:spPr>
          <a:xfrm>
            <a:off x="3851920" y="1988841"/>
            <a:ext cx="5292079" cy="2664296"/>
          </a:xfrm>
          <a:prstGeom prst="rect">
            <a:avLst/>
          </a:prstGeom>
          <a:solidFill>
            <a:srgbClr val="CC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3" name="图片 23" descr="uniview3.emf"/>
          <p:cNvPicPr>
            <a:picLocks noChangeAspect="1"/>
          </p:cNvPicPr>
          <p:nvPr userDrawn="1"/>
        </p:nvPicPr>
        <p:blipFill>
          <a:blip r:embed="rId2" cstate="print"/>
          <a:srcRect/>
          <a:stretch>
            <a:fillRect/>
          </a:stretch>
        </p:blipFill>
        <p:spPr bwMode="auto">
          <a:xfrm>
            <a:off x="7164812" y="188640"/>
            <a:ext cx="1701422" cy="432048"/>
          </a:xfrm>
          <a:prstGeom prst="rect">
            <a:avLst/>
          </a:prstGeom>
          <a:noFill/>
          <a:ln w="9525">
            <a:noFill/>
            <a:miter lim="800000"/>
            <a:headEnd/>
            <a:tailEnd/>
          </a:ln>
        </p:spPr>
      </p:pic>
      <p:sp>
        <p:nvSpPr>
          <p:cNvPr id="14" name="Rectangle 21"/>
          <p:cNvSpPr>
            <a:spLocks noChangeArrowheads="1"/>
          </p:cNvSpPr>
          <p:nvPr userDrawn="1"/>
        </p:nvSpPr>
        <p:spPr bwMode="auto">
          <a:xfrm>
            <a:off x="182786" y="6165304"/>
            <a:ext cx="1262063" cy="276225"/>
          </a:xfrm>
          <a:prstGeom prst="rect">
            <a:avLst/>
          </a:prstGeom>
          <a:noFill/>
          <a:ln w="9525" algn="ctr">
            <a:noFill/>
            <a:miter lim="800000"/>
            <a:headEnd/>
            <a:tailEnd/>
          </a:ln>
        </p:spPr>
        <p:txBody>
          <a:bodyPr wrap="none" lIns="91425" tIns="45712" rIns="91425" bIns="45712">
            <a:spAutoFit/>
          </a:bodyPr>
          <a:lstStyle/>
          <a:p>
            <a:pPr eaLnBrk="0" hangingPunct="0"/>
            <a:r>
              <a:rPr lang="zh-CN" altLang="en-US" sz="1200">
                <a:solidFill>
                  <a:srgbClr val="6E6E6E"/>
                </a:solidFill>
                <a:ea typeface="华文细黑" pitchFamily="2" charset="-122"/>
              </a:rPr>
              <a:t>密级：对内公开</a:t>
            </a:r>
          </a:p>
        </p:txBody>
      </p:sp>
      <p:sp>
        <p:nvSpPr>
          <p:cNvPr id="15" name="Text Box 23"/>
          <p:cNvSpPr txBox="1">
            <a:spLocks noChangeArrowheads="1"/>
          </p:cNvSpPr>
          <p:nvPr userDrawn="1"/>
        </p:nvSpPr>
        <p:spPr bwMode="auto">
          <a:xfrm>
            <a:off x="182786" y="6424067"/>
            <a:ext cx="1723518" cy="276983"/>
          </a:xfrm>
          <a:prstGeom prst="rect">
            <a:avLst/>
          </a:prstGeom>
          <a:noFill/>
          <a:ln w="9525" algn="ctr">
            <a:noFill/>
            <a:miter lim="800000"/>
            <a:headEnd/>
            <a:tailEnd/>
          </a:ln>
        </p:spPr>
        <p:txBody>
          <a:bodyPr wrap="none" lIns="91425" tIns="45712" rIns="91425" bIns="45712">
            <a:spAutoFit/>
          </a:bodyPr>
          <a:lstStyle/>
          <a:p>
            <a:pPr eaLnBrk="0" hangingPunct="0"/>
            <a:r>
              <a:rPr lang="zh-CN" altLang="en-US" sz="1200" dirty="0" smtClean="0">
                <a:solidFill>
                  <a:srgbClr val="6E6E6E"/>
                </a:solidFill>
                <a:ea typeface="华文细黑" pitchFamily="2" charset="-122"/>
              </a:rPr>
              <a:t>浙江宇视科技有限公司</a:t>
            </a:r>
            <a:endParaRPr lang="zh-CN" altLang="en-US" sz="1200" dirty="0">
              <a:solidFill>
                <a:srgbClr val="6E6E6E"/>
              </a:solidFill>
              <a:ea typeface="华文细黑" pitchFamily="2" charset="-122"/>
            </a:endParaRPr>
          </a:p>
        </p:txBody>
      </p:sp>
      <p:pic>
        <p:nvPicPr>
          <p:cNvPr id="19" name="Picture 2"/>
          <p:cNvPicPr>
            <a:picLocks noChangeAspect="1" noChangeArrowheads="1"/>
          </p:cNvPicPr>
          <p:nvPr userDrawn="1"/>
        </p:nvPicPr>
        <p:blipFill>
          <a:blip r:embed="rId3" cstate="print"/>
          <a:srcRect t="37781" r="41207" b="4630"/>
          <a:stretch>
            <a:fillRect/>
          </a:stretch>
        </p:blipFill>
        <p:spPr bwMode="auto">
          <a:xfrm>
            <a:off x="0" y="1988840"/>
            <a:ext cx="3851920" cy="2664296"/>
          </a:xfrm>
          <a:prstGeom prst="rect">
            <a:avLst/>
          </a:prstGeom>
          <a:noFill/>
          <a:ln w="9525">
            <a:noFill/>
            <a:miter lim="800000"/>
            <a:headEnd/>
            <a:tailEnd/>
          </a:ln>
        </p:spPr>
      </p:pic>
      <p:sp>
        <p:nvSpPr>
          <p:cNvPr id="20" name="标题 26"/>
          <p:cNvSpPr>
            <a:spLocks noGrp="1"/>
          </p:cNvSpPr>
          <p:nvPr>
            <p:ph type="title" hasCustomPrompt="1"/>
          </p:nvPr>
        </p:nvSpPr>
        <p:spPr>
          <a:xfrm>
            <a:off x="4212000" y="2786400"/>
            <a:ext cx="4536464" cy="638944"/>
          </a:xfrm>
          <a:prstGeom prst="rect">
            <a:avLst/>
          </a:prstGeom>
        </p:spPr>
        <p:txBody>
          <a:bodyPr/>
          <a:lstStyle>
            <a:lvl1pPr algn="l">
              <a:defRPr sz="3600">
                <a:solidFill>
                  <a:schemeClr val="bg1"/>
                </a:solidFill>
                <a:latin typeface="微软雅黑" pitchFamily="34" charset="-122"/>
                <a:ea typeface="微软雅黑" pitchFamily="34" charset="-122"/>
              </a:defRPr>
            </a:lvl1pPr>
          </a:lstStyle>
          <a:p>
            <a:r>
              <a:rPr lang="zh-CN" altLang="en-US" dirty="0" smtClean="0"/>
              <a:t>单击此处编辑标题</a:t>
            </a:r>
            <a:endParaRPr lang="zh-CN" altLang="en-US" dirty="0"/>
          </a:p>
        </p:txBody>
      </p:sp>
      <p:sp>
        <p:nvSpPr>
          <p:cNvPr id="25" name="内容占位符 31"/>
          <p:cNvSpPr>
            <a:spLocks noGrp="1"/>
          </p:cNvSpPr>
          <p:nvPr>
            <p:ph sz="quarter" idx="11" hasCustomPrompt="1"/>
          </p:nvPr>
        </p:nvSpPr>
        <p:spPr>
          <a:xfrm>
            <a:off x="4212000" y="3429000"/>
            <a:ext cx="4753074" cy="504056"/>
          </a:xfrm>
          <a:prstGeom prst="rect">
            <a:avLst/>
          </a:prstGeom>
        </p:spPr>
        <p:txBody>
          <a:bodyPr/>
          <a:lstStyle>
            <a:lvl1pPr>
              <a:lnSpc>
                <a:spcPct val="100000"/>
              </a:lnSpc>
              <a:buNone/>
              <a:defRPr sz="1800">
                <a:solidFill>
                  <a:schemeClr val="bg1"/>
                </a:solidFill>
                <a:latin typeface="微软雅黑" pitchFamily="34" charset="-122"/>
                <a:ea typeface="微软雅黑" pitchFamily="34" charset="-122"/>
              </a:defRPr>
            </a:lvl1pPr>
            <a:lvl2pPr>
              <a:buNone/>
              <a:defRPr/>
            </a:lvl2pPr>
            <a:lvl3pPr>
              <a:buNone/>
              <a:defRPr/>
            </a:lvl3pPr>
            <a:lvl4pPr>
              <a:buNone/>
              <a:defRPr/>
            </a:lvl4pPr>
            <a:lvl5pPr>
              <a:buNone/>
              <a:defRPr/>
            </a:lvl5pPr>
          </a:lstStyle>
          <a:p>
            <a:pPr lvl="0"/>
            <a:r>
              <a:rPr lang="zh-CN" altLang="en-US" dirty="0" smtClean="0"/>
              <a:t>单击此处编辑副标题</a:t>
            </a:r>
            <a:endParaRPr lang="zh-CN" altLang="en-US" dirty="0"/>
          </a:p>
        </p:txBody>
      </p:sp>
    </p:spTree>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_Título y objetos">
    <p:spTree>
      <p:nvGrpSpPr>
        <p:cNvPr id="1" name=""/>
        <p:cNvGrpSpPr/>
        <p:nvPr/>
      </p:nvGrpSpPr>
      <p:grpSpPr>
        <a:xfrm>
          <a:off x="0" y="0"/>
          <a:ext cx="0" cy="0"/>
          <a:chOff x="0" y="0"/>
          <a:chExt cx="0" cy="0"/>
        </a:xfrm>
      </p:grpSpPr>
      <p:sp>
        <p:nvSpPr>
          <p:cNvPr id="15" name="Text Box 23"/>
          <p:cNvSpPr txBox="1">
            <a:spLocks noChangeArrowheads="1"/>
          </p:cNvSpPr>
          <p:nvPr userDrawn="1"/>
        </p:nvSpPr>
        <p:spPr bwMode="auto">
          <a:xfrm>
            <a:off x="182786" y="6424067"/>
            <a:ext cx="1723518" cy="276983"/>
          </a:xfrm>
          <a:prstGeom prst="rect">
            <a:avLst/>
          </a:prstGeom>
          <a:noFill/>
          <a:ln w="9525" algn="ctr">
            <a:noFill/>
            <a:miter lim="800000"/>
            <a:headEnd/>
            <a:tailEnd/>
          </a:ln>
        </p:spPr>
        <p:txBody>
          <a:bodyPr wrap="none" lIns="91425" tIns="45712" rIns="91425" bIns="45712">
            <a:spAutoFit/>
          </a:bodyPr>
          <a:lstStyle/>
          <a:p>
            <a:pPr eaLnBrk="0" hangingPunct="0"/>
            <a:r>
              <a:rPr lang="zh-CN" altLang="en-US" sz="1200" dirty="0" smtClean="0">
                <a:solidFill>
                  <a:srgbClr val="6E6E6E"/>
                </a:solidFill>
                <a:latin typeface="微软雅黑" pitchFamily="34" charset="-122"/>
                <a:ea typeface="微软雅黑" pitchFamily="34" charset="-122"/>
              </a:rPr>
              <a:t>浙江宇视科技有限公司</a:t>
            </a:r>
            <a:endParaRPr lang="zh-CN" altLang="en-US" sz="1200" dirty="0">
              <a:solidFill>
                <a:srgbClr val="6E6E6E"/>
              </a:solidFill>
              <a:latin typeface="微软雅黑" pitchFamily="34" charset="-122"/>
              <a:ea typeface="微软雅黑" pitchFamily="34" charset="-122"/>
            </a:endParaRPr>
          </a:p>
        </p:txBody>
      </p:sp>
      <p:pic>
        <p:nvPicPr>
          <p:cNvPr id="9" name="图片 8" descr="uniview3.emf"/>
          <p:cNvPicPr>
            <a:picLocks noChangeAspect="1"/>
          </p:cNvPicPr>
          <p:nvPr userDrawn="1"/>
        </p:nvPicPr>
        <p:blipFill>
          <a:blip r:embed="rId2" cstate="print"/>
          <a:srcRect/>
          <a:stretch>
            <a:fillRect/>
          </a:stretch>
        </p:blipFill>
        <p:spPr bwMode="auto">
          <a:xfrm>
            <a:off x="467544" y="1916832"/>
            <a:ext cx="2590800" cy="658813"/>
          </a:xfrm>
          <a:prstGeom prst="rect">
            <a:avLst/>
          </a:prstGeom>
          <a:noFill/>
          <a:ln w="9525">
            <a:noFill/>
            <a:miter lim="800000"/>
            <a:headEnd/>
            <a:tailEnd/>
          </a:ln>
        </p:spPr>
      </p:pic>
      <p:pic>
        <p:nvPicPr>
          <p:cNvPr id="11" name="图片 18" descr="品质.jpg"/>
          <p:cNvPicPr>
            <a:picLocks noChangeAspect="1"/>
          </p:cNvPicPr>
          <p:nvPr userDrawn="1"/>
        </p:nvPicPr>
        <p:blipFill>
          <a:blip r:embed="rId3" cstate="print"/>
          <a:srcRect/>
          <a:stretch>
            <a:fillRect/>
          </a:stretch>
        </p:blipFill>
        <p:spPr bwMode="auto">
          <a:xfrm>
            <a:off x="0" y="3465564"/>
            <a:ext cx="1585680" cy="1014743"/>
          </a:xfrm>
          <a:prstGeom prst="rect">
            <a:avLst/>
          </a:prstGeom>
          <a:noFill/>
          <a:ln w="9525">
            <a:noFill/>
            <a:miter lim="800000"/>
            <a:headEnd/>
            <a:tailEnd/>
          </a:ln>
        </p:spPr>
      </p:pic>
      <p:pic>
        <p:nvPicPr>
          <p:cNvPr id="16" name="图片 20" descr="积累.jpg"/>
          <p:cNvPicPr>
            <a:picLocks noChangeAspect="1"/>
          </p:cNvPicPr>
          <p:nvPr userDrawn="1"/>
        </p:nvPicPr>
        <p:blipFill>
          <a:blip r:embed="rId4" cstate="print"/>
          <a:srcRect/>
          <a:stretch>
            <a:fillRect/>
          </a:stretch>
        </p:blipFill>
        <p:spPr bwMode="auto">
          <a:xfrm>
            <a:off x="1571630" y="3465564"/>
            <a:ext cx="1585680" cy="1014743"/>
          </a:xfrm>
          <a:prstGeom prst="rect">
            <a:avLst/>
          </a:prstGeom>
          <a:noFill/>
          <a:ln w="9525">
            <a:noFill/>
            <a:miter lim="800000"/>
            <a:headEnd/>
            <a:tailEnd/>
          </a:ln>
        </p:spPr>
      </p:pic>
      <p:pic>
        <p:nvPicPr>
          <p:cNvPr id="17" name="图片 21" descr="主动.jpg"/>
          <p:cNvPicPr>
            <a:picLocks noChangeAspect="1"/>
          </p:cNvPicPr>
          <p:nvPr userDrawn="1"/>
        </p:nvPicPr>
        <p:blipFill>
          <a:blip r:embed="rId5" cstate="print"/>
          <a:srcRect/>
          <a:stretch>
            <a:fillRect/>
          </a:stretch>
        </p:blipFill>
        <p:spPr bwMode="auto">
          <a:xfrm>
            <a:off x="6143646" y="3465564"/>
            <a:ext cx="1571630" cy="1014743"/>
          </a:xfrm>
          <a:prstGeom prst="rect">
            <a:avLst/>
          </a:prstGeom>
          <a:noFill/>
          <a:ln w="9525">
            <a:noFill/>
            <a:miter lim="800000"/>
            <a:headEnd/>
            <a:tailEnd/>
          </a:ln>
        </p:spPr>
      </p:pic>
      <p:pic>
        <p:nvPicPr>
          <p:cNvPr id="18" name="图片 22" descr="分享.jpg"/>
          <p:cNvPicPr>
            <a:picLocks noChangeAspect="1"/>
          </p:cNvPicPr>
          <p:nvPr userDrawn="1"/>
        </p:nvPicPr>
        <p:blipFill>
          <a:blip r:embed="rId6" cstate="print"/>
          <a:srcRect/>
          <a:stretch>
            <a:fillRect/>
          </a:stretch>
        </p:blipFill>
        <p:spPr bwMode="auto">
          <a:xfrm>
            <a:off x="4643454" y="3465564"/>
            <a:ext cx="1514243" cy="1014743"/>
          </a:xfrm>
          <a:prstGeom prst="rect">
            <a:avLst/>
          </a:prstGeom>
          <a:noFill/>
          <a:ln w="9525">
            <a:noFill/>
            <a:miter lim="800000"/>
            <a:headEnd/>
            <a:tailEnd/>
          </a:ln>
        </p:spPr>
      </p:pic>
      <p:pic>
        <p:nvPicPr>
          <p:cNvPr id="21" name="图片 23" descr="创新 为你.jpg"/>
          <p:cNvPicPr>
            <a:picLocks noChangeAspect="1"/>
          </p:cNvPicPr>
          <p:nvPr userDrawn="1"/>
        </p:nvPicPr>
        <p:blipFill>
          <a:blip r:embed="rId7" cstate="print"/>
          <a:srcRect/>
          <a:stretch>
            <a:fillRect/>
          </a:stretch>
        </p:blipFill>
        <p:spPr bwMode="auto">
          <a:xfrm>
            <a:off x="3143261" y="3465564"/>
            <a:ext cx="1500193" cy="1014743"/>
          </a:xfrm>
          <a:prstGeom prst="rect">
            <a:avLst/>
          </a:prstGeom>
          <a:noFill/>
          <a:ln w="9525">
            <a:noFill/>
            <a:miter lim="800000"/>
            <a:headEnd/>
            <a:tailEnd/>
          </a:ln>
        </p:spPr>
      </p:pic>
      <p:pic>
        <p:nvPicPr>
          <p:cNvPr id="22" name="图片 24" descr="合作.jpg"/>
          <p:cNvPicPr>
            <a:picLocks noChangeAspect="1"/>
          </p:cNvPicPr>
          <p:nvPr userDrawn="1"/>
        </p:nvPicPr>
        <p:blipFill>
          <a:blip r:embed="rId8" cstate="print"/>
          <a:srcRect/>
          <a:stretch>
            <a:fillRect/>
          </a:stretch>
        </p:blipFill>
        <p:spPr bwMode="auto">
          <a:xfrm>
            <a:off x="7643839" y="3465564"/>
            <a:ext cx="1500161" cy="1015025"/>
          </a:xfrm>
          <a:prstGeom prst="rect">
            <a:avLst/>
          </a:prstGeom>
          <a:noFill/>
          <a:ln w="9525">
            <a:noFill/>
            <a:miter lim="800000"/>
            <a:headEnd/>
            <a:tailEnd/>
          </a:ln>
        </p:spPr>
      </p:pic>
      <p:sp>
        <p:nvSpPr>
          <p:cNvPr id="24" name="标题 26"/>
          <p:cNvSpPr>
            <a:spLocks noGrp="1"/>
          </p:cNvSpPr>
          <p:nvPr>
            <p:ph type="title" hasCustomPrompt="1"/>
          </p:nvPr>
        </p:nvSpPr>
        <p:spPr>
          <a:xfrm>
            <a:off x="3600000" y="2069975"/>
            <a:ext cx="5256584" cy="638944"/>
          </a:xfrm>
          <a:prstGeom prst="rect">
            <a:avLst/>
          </a:prstGeom>
        </p:spPr>
        <p:txBody>
          <a:bodyPr/>
          <a:lstStyle>
            <a:lvl1pPr algn="l">
              <a:defRPr sz="3600">
                <a:solidFill>
                  <a:srgbClr val="C00000"/>
                </a:solidFill>
                <a:latin typeface="微软雅黑" pitchFamily="34" charset="-122"/>
                <a:ea typeface="微软雅黑" pitchFamily="34" charset="-122"/>
              </a:defRPr>
            </a:lvl1pPr>
          </a:lstStyle>
          <a:p>
            <a:r>
              <a:rPr lang="zh-CN" altLang="en-US" dirty="0" smtClean="0"/>
              <a:t>单击此处编辑标题</a:t>
            </a:r>
            <a:endParaRPr lang="zh-CN" altLang="en-US" dirty="0"/>
          </a:p>
        </p:txBody>
      </p:sp>
      <p:sp>
        <p:nvSpPr>
          <p:cNvPr id="26" name="内容占位符 31"/>
          <p:cNvSpPr>
            <a:spLocks noGrp="1"/>
          </p:cNvSpPr>
          <p:nvPr>
            <p:ph sz="quarter" idx="11" hasCustomPrompt="1"/>
          </p:nvPr>
        </p:nvSpPr>
        <p:spPr>
          <a:xfrm>
            <a:off x="3600000" y="2708920"/>
            <a:ext cx="4753074" cy="504056"/>
          </a:xfrm>
          <a:prstGeom prst="rect">
            <a:avLst/>
          </a:prstGeom>
        </p:spPr>
        <p:txBody>
          <a:bodyPr/>
          <a:lstStyle>
            <a:lvl1pPr>
              <a:lnSpc>
                <a:spcPct val="100000"/>
              </a:lnSpc>
              <a:buNone/>
              <a:defRPr sz="1800">
                <a:solidFill>
                  <a:schemeClr val="tx1">
                    <a:lumMod val="75000"/>
                    <a:lumOff val="25000"/>
                  </a:schemeClr>
                </a:solidFill>
                <a:latin typeface="微软雅黑" pitchFamily="34" charset="-122"/>
                <a:ea typeface="微软雅黑" pitchFamily="34" charset="-122"/>
              </a:defRPr>
            </a:lvl1pPr>
            <a:lvl2pPr>
              <a:buNone/>
              <a:defRPr/>
            </a:lvl2pPr>
            <a:lvl3pPr>
              <a:buNone/>
              <a:defRPr/>
            </a:lvl3pPr>
            <a:lvl4pPr>
              <a:buNone/>
              <a:defRPr/>
            </a:lvl4pPr>
            <a:lvl5pPr>
              <a:buNone/>
              <a:defRPr/>
            </a:lvl5pPr>
          </a:lstStyle>
          <a:p>
            <a:pPr lvl="0"/>
            <a:r>
              <a:rPr lang="zh-CN" altLang="en-US" dirty="0" smtClean="0"/>
              <a:t>单击此处编辑副标题</a:t>
            </a:r>
            <a:endParaRPr lang="zh-CN" alt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内页 一栏">
    <p:spTree>
      <p:nvGrpSpPr>
        <p:cNvPr id="1" name=""/>
        <p:cNvGrpSpPr/>
        <p:nvPr/>
      </p:nvGrpSpPr>
      <p:grpSpPr>
        <a:xfrm>
          <a:off x="0" y="0"/>
          <a:ext cx="0" cy="0"/>
          <a:chOff x="0" y="0"/>
          <a:chExt cx="0" cy="0"/>
        </a:xfrm>
      </p:grpSpPr>
      <p:sp>
        <p:nvSpPr>
          <p:cNvPr id="21" name="TextBox 20"/>
          <p:cNvSpPr txBox="1"/>
          <p:nvPr userDrawn="1"/>
        </p:nvSpPr>
        <p:spPr>
          <a:xfrm>
            <a:off x="8028384" y="6553173"/>
            <a:ext cx="1043608" cy="276999"/>
          </a:xfrm>
          <a:prstGeom prst="rect">
            <a:avLst/>
          </a:prstGeom>
          <a:noFill/>
        </p:spPr>
        <p:txBody>
          <a:bodyPr wrap="square" rtlCol="0">
            <a:spAutoFit/>
          </a:bodyPr>
          <a:lstStyle/>
          <a:p>
            <a:pPr algn="r"/>
            <a:fld id="{459B5867-DE59-46F3-AFF3-A11EED7B06D6}" type="slidenum">
              <a:rPr lang="zh-CN" altLang="en-US" sz="1200" smtClean="0">
                <a:solidFill>
                  <a:schemeClr val="bg1"/>
                </a:solidFill>
                <a:latin typeface="Arial Unicode MS" pitchFamily="34" charset="-122"/>
                <a:ea typeface="Arial Unicode MS" pitchFamily="34" charset="-122"/>
                <a:cs typeface="Arial Unicode MS" pitchFamily="34" charset="-122"/>
              </a:rPr>
              <a:pPr algn="r"/>
              <a:t>‹#›</a:t>
            </a:fld>
            <a:endParaRPr lang="zh-CN" altLang="en-US" sz="1200" dirty="0">
              <a:solidFill>
                <a:schemeClr val="bg1"/>
              </a:solidFill>
              <a:latin typeface="Arial Unicode MS" pitchFamily="34" charset="-122"/>
              <a:ea typeface="Arial Unicode MS" pitchFamily="34" charset="-122"/>
              <a:cs typeface="Arial Unicode MS" pitchFamily="34" charset="-122"/>
            </a:endParaRPr>
          </a:p>
        </p:txBody>
      </p:sp>
      <p:sp>
        <p:nvSpPr>
          <p:cNvPr id="15" name="标题 1"/>
          <p:cNvSpPr>
            <a:spLocks noGrp="1"/>
          </p:cNvSpPr>
          <p:nvPr>
            <p:ph type="title" hasCustomPrompt="1"/>
          </p:nvPr>
        </p:nvSpPr>
        <p:spPr>
          <a:xfrm>
            <a:off x="288000" y="252000"/>
            <a:ext cx="8229600" cy="649536"/>
          </a:xfrm>
          <a:prstGeom prst="rect">
            <a:avLst/>
          </a:prstGeom>
        </p:spPr>
        <p:txBody>
          <a:bodyPr/>
          <a:lstStyle>
            <a:lvl1pPr algn="l">
              <a:defRPr sz="3200" b="1">
                <a:solidFill>
                  <a:schemeClr val="tx1">
                    <a:lumMod val="75000"/>
                    <a:lumOff val="25000"/>
                  </a:schemeClr>
                </a:solidFill>
                <a:latin typeface="微软雅黑" pitchFamily="34" charset="-122"/>
                <a:ea typeface="微软雅黑" pitchFamily="34" charset="-122"/>
              </a:defRPr>
            </a:lvl1pPr>
          </a:lstStyle>
          <a:p>
            <a:r>
              <a:rPr lang="zh-CN" altLang="en-US" dirty="0" smtClean="0"/>
              <a:t>单击此处编辑标题</a:t>
            </a:r>
            <a:endParaRPr lang="zh-CN" altLang="en-US" dirty="0"/>
          </a:p>
        </p:txBody>
      </p:sp>
      <p:sp>
        <p:nvSpPr>
          <p:cNvPr id="16" name="内容占位符 2"/>
          <p:cNvSpPr>
            <a:spLocks noGrp="1"/>
          </p:cNvSpPr>
          <p:nvPr>
            <p:ph idx="1" hasCustomPrompt="1"/>
          </p:nvPr>
        </p:nvSpPr>
        <p:spPr>
          <a:xfrm>
            <a:off x="467544" y="1268760"/>
            <a:ext cx="8280920" cy="4464496"/>
          </a:xfrm>
          <a:prstGeom prst="rect">
            <a:avLst/>
          </a:prstGeom>
        </p:spPr>
        <p:txBody>
          <a:bodyPr numCol="1" spcCol="720000"/>
          <a:lstStyle>
            <a:lvl1pPr marL="0" marR="0" indent="0" algn="l" defTabSz="914400" rtl="0" eaLnBrk="1" fontAlgn="auto" latinLnBrk="0" hangingPunct="1">
              <a:lnSpc>
                <a:spcPct val="150000"/>
              </a:lnSpc>
              <a:spcBef>
                <a:spcPts val="0"/>
              </a:spcBef>
              <a:spcAft>
                <a:spcPts val="0"/>
              </a:spcAft>
              <a:buClrTx/>
              <a:buSzTx/>
              <a:buFontTx/>
              <a:buNone/>
              <a:tabLst/>
              <a:defRPr sz="1200">
                <a:solidFill>
                  <a:schemeClr val="tx1">
                    <a:lumMod val="75000"/>
                    <a:lumOff val="25000"/>
                  </a:schemeClr>
                </a:solidFill>
                <a:latin typeface="微软雅黑" pitchFamily="34" charset="-122"/>
                <a:ea typeface="微软雅黑" pitchFamily="34" charset="-122"/>
              </a:defRPr>
            </a:lvl1pPr>
          </a:lstStyle>
          <a:p>
            <a:pPr marL="0" marR="0" lvl="0" indent="0" algn="l" defTabSz="914400" rtl="0" eaLnBrk="1" fontAlgn="auto" latinLnBrk="0" hangingPunct="1">
              <a:lnSpc>
                <a:spcPct val="150000"/>
              </a:lnSpc>
              <a:spcBef>
                <a:spcPts val="0"/>
              </a:spcBef>
              <a:spcAft>
                <a:spcPts val="0"/>
              </a:spcAft>
              <a:buClrTx/>
              <a:buSzTx/>
              <a:buFontTx/>
              <a:buNone/>
              <a:tabLst/>
              <a:defRPr/>
            </a:pPr>
            <a:r>
              <a:rPr lang="zh-CN" altLang="en-US" dirty="0" smtClean="0"/>
              <a:t>单击此处编辑正文</a:t>
            </a:r>
            <a:endParaRPr kumimoji="0" lang="zh-CN" altLang="en-US" sz="1200" b="0" i="0" u="none" strike="noStrike" kern="1200" cap="none" spc="0" normalizeH="0" baseline="0" noProof="0" dirty="0" smtClean="0">
              <a:ln>
                <a:noFill/>
              </a:ln>
              <a:solidFill>
                <a:prstClr val="black">
                  <a:lumMod val="75000"/>
                  <a:lumOff val="25000"/>
                </a:prstClr>
              </a:solidFill>
              <a:effectLst/>
              <a:uLnTx/>
              <a:uFillTx/>
              <a:latin typeface="微软雅黑" pitchFamily="34" charset="-122"/>
              <a:ea typeface="微软雅黑" pitchFamily="34" charset="-122"/>
              <a:cs typeface="+mn-cs"/>
            </a:endParaRPr>
          </a:p>
        </p:txBody>
      </p:sp>
      <p:grpSp>
        <p:nvGrpSpPr>
          <p:cNvPr id="17" name="Group 4"/>
          <p:cNvGrpSpPr>
            <a:grpSpLocks noChangeAspect="1"/>
          </p:cNvGrpSpPr>
          <p:nvPr userDrawn="1"/>
        </p:nvGrpSpPr>
        <p:grpSpPr bwMode="auto">
          <a:xfrm>
            <a:off x="117475" y="6588125"/>
            <a:ext cx="771525" cy="196850"/>
            <a:chOff x="1292" y="1661"/>
            <a:chExt cx="3390" cy="862"/>
          </a:xfrm>
        </p:grpSpPr>
        <p:sp>
          <p:nvSpPr>
            <p:cNvPr id="18" name="AutoShape 3"/>
            <p:cNvSpPr>
              <a:spLocks noChangeAspect="1" noChangeArrowheads="1" noTextEdit="1"/>
            </p:cNvSpPr>
            <p:nvPr userDrawn="1"/>
          </p:nvSpPr>
          <p:spPr bwMode="auto">
            <a:xfrm>
              <a:off x="1292" y="1661"/>
              <a:ext cx="3390" cy="862"/>
            </a:xfrm>
            <a:prstGeom prst="rect">
              <a:avLst/>
            </a:prstGeom>
            <a:noFill/>
            <a:ln w="9525">
              <a:noFill/>
              <a:miter lim="800000"/>
              <a:headEnd/>
              <a:tailEnd/>
            </a:ln>
          </p:spPr>
          <p:txBody>
            <a:bodyPr/>
            <a:lstStyle/>
            <a:p>
              <a:pPr>
                <a:defRPr/>
              </a:pPr>
              <a:endParaRPr lang="zh-CN" altLang="en-US"/>
            </a:p>
          </p:txBody>
        </p:sp>
        <p:sp>
          <p:nvSpPr>
            <p:cNvPr id="19" name="Freeform 5"/>
            <p:cNvSpPr>
              <a:spLocks/>
            </p:cNvSpPr>
            <p:nvPr userDrawn="1"/>
          </p:nvSpPr>
          <p:spPr bwMode="auto">
            <a:xfrm>
              <a:off x="1292" y="1967"/>
              <a:ext cx="467" cy="556"/>
            </a:xfrm>
            <a:custGeom>
              <a:avLst/>
              <a:gdLst/>
              <a:ahLst/>
              <a:cxnLst>
                <a:cxn ang="0">
                  <a:pos x="120" y="149"/>
                </a:cxn>
                <a:cxn ang="0">
                  <a:pos x="88" y="154"/>
                </a:cxn>
                <a:cxn ang="0">
                  <a:pos x="52" y="120"/>
                </a:cxn>
                <a:cxn ang="0">
                  <a:pos x="52" y="0"/>
                </a:cxn>
                <a:cxn ang="0">
                  <a:pos x="0" y="0"/>
                </a:cxn>
                <a:cxn ang="0">
                  <a:pos x="15" y="10"/>
                </a:cxn>
                <a:cxn ang="0">
                  <a:pos x="15" y="119"/>
                </a:cxn>
                <a:cxn ang="0">
                  <a:pos x="88" y="184"/>
                </a:cxn>
                <a:cxn ang="0">
                  <a:pos x="156" y="171"/>
                </a:cxn>
                <a:cxn ang="0">
                  <a:pos x="156" y="0"/>
                </a:cxn>
                <a:cxn ang="0">
                  <a:pos x="120" y="0"/>
                </a:cxn>
                <a:cxn ang="0">
                  <a:pos x="120" y="149"/>
                </a:cxn>
              </a:cxnLst>
              <a:rect l="0" t="0" r="r" b="b"/>
              <a:pathLst>
                <a:path w="156" h="184">
                  <a:moveTo>
                    <a:pt x="120" y="149"/>
                  </a:moveTo>
                  <a:cubicBezTo>
                    <a:pt x="114" y="151"/>
                    <a:pt x="102" y="154"/>
                    <a:pt x="88" y="154"/>
                  </a:cubicBezTo>
                  <a:cubicBezTo>
                    <a:pt x="64" y="154"/>
                    <a:pt x="52" y="143"/>
                    <a:pt x="52" y="120"/>
                  </a:cubicBezTo>
                  <a:cubicBezTo>
                    <a:pt x="52" y="0"/>
                    <a:pt x="52" y="0"/>
                    <a:pt x="52" y="0"/>
                  </a:cubicBezTo>
                  <a:cubicBezTo>
                    <a:pt x="0" y="0"/>
                    <a:pt x="0" y="0"/>
                    <a:pt x="0" y="0"/>
                  </a:cubicBezTo>
                  <a:cubicBezTo>
                    <a:pt x="15" y="10"/>
                    <a:pt x="15" y="10"/>
                    <a:pt x="15" y="10"/>
                  </a:cubicBezTo>
                  <a:cubicBezTo>
                    <a:pt x="15" y="119"/>
                    <a:pt x="15" y="119"/>
                    <a:pt x="15" y="119"/>
                  </a:cubicBezTo>
                  <a:cubicBezTo>
                    <a:pt x="15" y="164"/>
                    <a:pt x="41" y="184"/>
                    <a:pt x="88" y="184"/>
                  </a:cubicBezTo>
                  <a:cubicBezTo>
                    <a:pt x="115" y="184"/>
                    <a:pt x="141" y="178"/>
                    <a:pt x="156" y="171"/>
                  </a:cubicBezTo>
                  <a:cubicBezTo>
                    <a:pt x="156" y="0"/>
                    <a:pt x="156" y="0"/>
                    <a:pt x="156" y="0"/>
                  </a:cubicBezTo>
                  <a:cubicBezTo>
                    <a:pt x="120" y="0"/>
                    <a:pt x="120" y="0"/>
                    <a:pt x="120" y="0"/>
                  </a:cubicBezTo>
                  <a:lnTo>
                    <a:pt x="120" y="149"/>
                  </a:lnTo>
                  <a:close/>
                </a:path>
              </a:pathLst>
            </a:custGeom>
            <a:solidFill>
              <a:schemeClr val="bg1"/>
            </a:solidFill>
            <a:ln w="9525">
              <a:noFill/>
              <a:round/>
              <a:headEnd/>
              <a:tailEnd/>
            </a:ln>
          </p:spPr>
          <p:txBody>
            <a:bodyPr/>
            <a:lstStyle/>
            <a:p>
              <a:pPr>
                <a:defRPr/>
              </a:pPr>
              <a:endParaRPr lang="zh-CN" altLang="en-US"/>
            </a:p>
          </p:txBody>
        </p:sp>
        <p:sp>
          <p:nvSpPr>
            <p:cNvPr id="20" name="Freeform 6"/>
            <p:cNvSpPr>
              <a:spLocks/>
            </p:cNvSpPr>
            <p:nvPr userDrawn="1"/>
          </p:nvSpPr>
          <p:spPr bwMode="auto">
            <a:xfrm>
              <a:off x="1871" y="1960"/>
              <a:ext cx="425" cy="556"/>
            </a:xfrm>
            <a:custGeom>
              <a:avLst/>
              <a:gdLst/>
              <a:ahLst/>
              <a:cxnLst>
                <a:cxn ang="0">
                  <a:pos x="69" y="0"/>
                </a:cxn>
                <a:cxn ang="0">
                  <a:pos x="0" y="13"/>
                </a:cxn>
                <a:cxn ang="0">
                  <a:pos x="0" y="184"/>
                </a:cxn>
                <a:cxn ang="0">
                  <a:pos x="37" y="184"/>
                </a:cxn>
                <a:cxn ang="0">
                  <a:pos x="37" y="35"/>
                </a:cxn>
                <a:cxn ang="0">
                  <a:pos x="69" y="30"/>
                </a:cxn>
                <a:cxn ang="0">
                  <a:pos x="107" y="64"/>
                </a:cxn>
                <a:cxn ang="0">
                  <a:pos x="107" y="184"/>
                </a:cxn>
                <a:cxn ang="0">
                  <a:pos x="143" y="184"/>
                </a:cxn>
                <a:cxn ang="0">
                  <a:pos x="143" y="60"/>
                </a:cxn>
                <a:cxn ang="0">
                  <a:pos x="69" y="0"/>
                </a:cxn>
              </a:cxnLst>
              <a:rect l="0" t="0" r="r" b="b"/>
              <a:pathLst>
                <a:path w="143" h="184">
                  <a:moveTo>
                    <a:pt x="69" y="0"/>
                  </a:moveTo>
                  <a:cubicBezTo>
                    <a:pt x="41" y="0"/>
                    <a:pt x="18" y="5"/>
                    <a:pt x="0" y="13"/>
                  </a:cubicBezTo>
                  <a:cubicBezTo>
                    <a:pt x="0" y="184"/>
                    <a:pt x="0" y="184"/>
                    <a:pt x="0" y="184"/>
                  </a:cubicBezTo>
                  <a:cubicBezTo>
                    <a:pt x="37" y="184"/>
                    <a:pt x="37" y="184"/>
                    <a:pt x="37" y="184"/>
                  </a:cubicBezTo>
                  <a:cubicBezTo>
                    <a:pt x="37" y="35"/>
                    <a:pt x="37" y="35"/>
                    <a:pt x="37" y="35"/>
                  </a:cubicBezTo>
                  <a:cubicBezTo>
                    <a:pt x="44" y="32"/>
                    <a:pt x="56" y="30"/>
                    <a:pt x="69" y="30"/>
                  </a:cubicBezTo>
                  <a:cubicBezTo>
                    <a:pt x="94" y="30"/>
                    <a:pt x="107" y="43"/>
                    <a:pt x="107" y="64"/>
                  </a:cubicBezTo>
                  <a:cubicBezTo>
                    <a:pt x="107" y="184"/>
                    <a:pt x="107" y="184"/>
                    <a:pt x="107" y="184"/>
                  </a:cubicBezTo>
                  <a:cubicBezTo>
                    <a:pt x="143" y="184"/>
                    <a:pt x="143" y="184"/>
                    <a:pt x="143" y="184"/>
                  </a:cubicBezTo>
                  <a:cubicBezTo>
                    <a:pt x="143" y="60"/>
                    <a:pt x="143" y="60"/>
                    <a:pt x="143" y="60"/>
                  </a:cubicBezTo>
                  <a:cubicBezTo>
                    <a:pt x="143" y="22"/>
                    <a:pt x="119" y="0"/>
                    <a:pt x="69" y="0"/>
                  </a:cubicBezTo>
                </a:path>
              </a:pathLst>
            </a:custGeom>
            <a:solidFill>
              <a:schemeClr val="bg1"/>
            </a:solidFill>
            <a:ln w="9525">
              <a:noFill/>
              <a:round/>
              <a:headEnd/>
              <a:tailEnd/>
            </a:ln>
          </p:spPr>
          <p:txBody>
            <a:bodyPr/>
            <a:lstStyle/>
            <a:p>
              <a:pPr>
                <a:defRPr/>
              </a:pPr>
              <a:endParaRPr lang="zh-CN" altLang="en-US"/>
            </a:p>
          </p:txBody>
        </p:sp>
        <p:sp>
          <p:nvSpPr>
            <p:cNvPr id="22" name="Freeform 7"/>
            <p:cNvSpPr>
              <a:spLocks/>
            </p:cNvSpPr>
            <p:nvPr userDrawn="1"/>
          </p:nvSpPr>
          <p:spPr bwMode="auto">
            <a:xfrm>
              <a:off x="2373" y="1967"/>
              <a:ext cx="153" cy="549"/>
            </a:xfrm>
            <a:custGeom>
              <a:avLst/>
              <a:gdLst/>
              <a:ahLst/>
              <a:cxnLst>
                <a:cxn ang="0">
                  <a:pos x="0" y="0"/>
                </a:cxn>
                <a:cxn ang="0">
                  <a:pos x="48" y="30"/>
                </a:cxn>
                <a:cxn ang="0">
                  <a:pos x="48" y="544"/>
                </a:cxn>
                <a:cxn ang="0">
                  <a:pos x="159" y="544"/>
                </a:cxn>
                <a:cxn ang="0">
                  <a:pos x="159" y="0"/>
                </a:cxn>
                <a:cxn ang="0">
                  <a:pos x="0" y="0"/>
                </a:cxn>
              </a:cxnLst>
              <a:rect l="0" t="0" r="r" b="b"/>
              <a:pathLst>
                <a:path w="159" h="544">
                  <a:moveTo>
                    <a:pt x="0" y="0"/>
                  </a:moveTo>
                  <a:lnTo>
                    <a:pt x="48" y="30"/>
                  </a:lnTo>
                  <a:lnTo>
                    <a:pt x="48" y="544"/>
                  </a:lnTo>
                  <a:lnTo>
                    <a:pt x="159" y="544"/>
                  </a:lnTo>
                  <a:lnTo>
                    <a:pt x="159" y="0"/>
                  </a:lnTo>
                  <a:lnTo>
                    <a:pt x="0" y="0"/>
                  </a:lnTo>
                  <a:close/>
                </a:path>
              </a:pathLst>
            </a:custGeom>
            <a:solidFill>
              <a:schemeClr val="bg1"/>
            </a:solidFill>
            <a:ln w="9525">
              <a:noFill/>
              <a:round/>
              <a:headEnd/>
              <a:tailEnd/>
            </a:ln>
          </p:spPr>
          <p:txBody>
            <a:bodyPr/>
            <a:lstStyle/>
            <a:p>
              <a:pPr>
                <a:defRPr/>
              </a:pPr>
              <a:endParaRPr lang="zh-CN" altLang="en-US"/>
            </a:p>
          </p:txBody>
        </p:sp>
        <p:sp>
          <p:nvSpPr>
            <p:cNvPr id="23" name="Freeform 8"/>
            <p:cNvSpPr>
              <a:spLocks/>
            </p:cNvSpPr>
            <p:nvPr userDrawn="1"/>
          </p:nvSpPr>
          <p:spPr bwMode="auto">
            <a:xfrm>
              <a:off x="2562" y="1967"/>
              <a:ext cx="558" cy="549"/>
            </a:xfrm>
            <a:custGeom>
              <a:avLst/>
              <a:gdLst/>
              <a:ahLst/>
              <a:cxnLst>
                <a:cxn ang="0">
                  <a:pos x="107" y="120"/>
                </a:cxn>
                <a:cxn ang="0">
                  <a:pos x="100" y="148"/>
                </a:cxn>
                <a:cxn ang="0">
                  <a:pos x="100" y="148"/>
                </a:cxn>
                <a:cxn ang="0">
                  <a:pos x="92" y="120"/>
                </a:cxn>
                <a:cxn ang="0">
                  <a:pos x="55" y="0"/>
                </a:cxn>
                <a:cxn ang="0">
                  <a:pos x="0" y="0"/>
                </a:cxn>
                <a:cxn ang="0">
                  <a:pos x="19" y="11"/>
                </a:cxn>
                <a:cxn ang="0">
                  <a:pos x="79" y="180"/>
                </a:cxn>
                <a:cxn ang="0">
                  <a:pos x="121" y="180"/>
                </a:cxn>
                <a:cxn ang="0">
                  <a:pos x="186" y="0"/>
                </a:cxn>
                <a:cxn ang="0">
                  <a:pos x="145" y="0"/>
                </a:cxn>
                <a:cxn ang="0">
                  <a:pos x="107" y="120"/>
                </a:cxn>
              </a:cxnLst>
              <a:rect l="0" t="0" r="r" b="b"/>
              <a:pathLst>
                <a:path w="186" h="180">
                  <a:moveTo>
                    <a:pt x="107" y="120"/>
                  </a:moveTo>
                  <a:cubicBezTo>
                    <a:pt x="103" y="133"/>
                    <a:pt x="100" y="148"/>
                    <a:pt x="100" y="148"/>
                  </a:cubicBezTo>
                  <a:cubicBezTo>
                    <a:pt x="100" y="148"/>
                    <a:pt x="100" y="148"/>
                    <a:pt x="100" y="148"/>
                  </a:cubicBezTo>
                  <a:cubicBezTo>
                    <a:pt x="100" y="148"/>
                    <a:pt x="97" y="133"/>
                    <a:pt x="92" y="120"/>
                  </a:cubicBezTo>
                  <a:cubicBezTo>
                    <a:pt x="55" y="0"/>
                    <a:pt x="55" y="0"/>
                    <a:pt x="55" y="0"/>
                  </a:cubicBezTo>
                  <a:cubicBezTo>
                    <a:pt x="0" y="0"/>
                    <a:pt x="0" y="0"/>
                    <a:pt x="0" y="0"/>
                  </a:cubicBezTo>
                  <a:cubicBezTo>
                    <a:pt x="19" y="11"/>
                    <a:pt x="19" y="11"/>
                    <a:pt x="19" y="11"/>
                  </a:cubicBezTo>
                  <a:cubicBezTo>
                    <a:pt x="79" y="180"/>
                    <a:pt x="79" y="180"/>
                    <a:pt x="79" y="180"/>
                  </a:cubicBezTo>
                  <a:cubicBezTo>
                    <a:pt x="121" y="180"/>
                    <a:pt x="121" y="180"/>
                    <a:pt x="121" y="180"/>
                  </a:cubicBezTo>
                  <a:cubicBezTo>
                    <a:pt x="186" y="0"/>
                    <a:pt x="186" y="0"/>
                    <a:pt x="186" y="0"/>
                  </a:cubicBezTo>
                  <a:cubicBezTo>
                    <a:pt x="145" y="0"/>
                    <a:pt x="145" y="0"/>
                    <a:pt x="145" y="0"/>
                  </a:cubicBezTo>
                  <a:lnTo>
                    <a:pt x="107" y="120"/>
                  </a:lnTo>
                  <a:close/>
                </a:path>
              </a:pathLst>
            </a:custGeom>
            <a:solidFill>
              <a:srgbClr val="D7000F"/>
            </a:solidFill>
            <a:ln w="9525">
              <a:noFill/>
              <a:round/>
              <a:headEnd/>
              <a:tailEnd/>
            </a:ln>
          </p:spPr>
          <p:txBody>
            <a:bodyPr/>
            <a:lstStyle/>
            <a:p>
              <a:pPr>
                <a:defRPr/>
              </a:pPr>
              <a:endParaRPr lang="zh-CN" altLang="en-US"/>
            </a:p>
          </p:txBody>
        </p:sp>
        <p:sp>
          <p:nvSpPr>
            <p:cNvPr id="24" name="Freeform 9"/>
            <p:cNvSpPr>
              <a:spLocks/>
            </p:cNvSpPr>
            <p:nvPr userDrawn="1"/>
          </p:nvSpPr>
          <p:spPr bwMode="auto">
            <a:xfrm>
              <a:off x="3873" y="1967"/>
              <a:ext cx="809" cy="549"/>
            </a:xfrm>
            <a:custGeom>
              <a:avLst/>
              <a:gdLst/>
              <a:ahLst/>
              <a:cxnLst>
                <a:cxn ang="0">
                  <a:pos x="234" y="0"/>
                </a:cxn>
                <a:cxn ang="0">
                  <a:pos x="203" y="119"/>
                </a:cxn>
                <a:cxn ang="0">
                  <a:pos x="198" y="147"/>
                </a:cxn>
                <a:cxn ang="0">
                  <a:pos x="198" y="147"/>
                </a:cxn>
                <a:cxn ang="0">
                  <a:pos x="192" y="119"/>
                </a:cxn>
                <a:cxn ang="0">
                  <a:pos x="159" y="0"/>
                </a:cxn>
                <a:cxn ang="0">
                  <a:pos x="125" y="0"/>
                </a:cxn>
                <a:cxn ang="0">
                  <a:pos x="93" y="119"/>
                </a:cxn>
                <a:cxn ang="0">
                  <a:pos x="87" y="147"/>
                </a:cxn>
                <a:cxn ang="0">
                  <a:pos x="86" y="147"/>
                </a:cxn>
                <a:cxn ang="0">
                  <a:pos x="81" y="119"/>
                </a:cxn>
                <a:cxn ang="0">
                  <a:pos x="50" y="0"/>
                </a:cxn>
                <a:cxn ang="0">
                  <a:pos x="0" y="0"/>
                </a:cxn>
                <a:cxn ang="0">
                  <a:pos x="17" y="11"/>
                </a:cxn>
                <a:cxn ang="0">
                  <a:pos x="67" y="180"/>
                </a:cxn>
                <a:cxn ang="0">
                  <a:pos x="105" y="180"/>
                </a:cxn>
                <a:cxn ang="0">
                  <a:pos x="136" y="66"/>
                </a:cxn>
                <a:cxn ang="0">
                  <a:pos x="142" y="40"/>
                </a:cxn>
                <a:cxn ang="0">
                  <a:pos x="143" y="40"/>
                </a:cxn>
                <a:cxn ang="0">
                  <a:pos x="148" y="66"/>
                </a:cxn>
                <a:cxn ang="0">
                  <a:pos x="180" y="180"/>
                </a:cxn>
                <a:cxn ang="0">
                  <a:pos x="217" y="180"/>
                </a:cxn>
                <a:cxn ang="0">
                  <a:pos x="270" y="0"/>
                </a:cxn>
                <a:cxn ang="0">
                  <a:pos x="234" y="0"/>
                </a:cxn>
              </a:cxnLst>
              <a:rect l="0" t="0" r="r" b="b"/>
              <a:pathLst>
                <a:path w="270" h="180">
                  <a:moveTo>
                    <a:pt x="234" y="0"/>
                  </a:moveTo>
                  <a:cubicBezTo>
                    <a:pt x="203" y="119"/>
                    <a:pt x="203" y="119"/>
                    <a:pt x="203" y="119"/>
                  </a:cubicBezTo>
                  <a:cubicBezTo>
                    <a:pt x="200" y="132"/>
                    <a:pt x="198" y="147"/>
                    <a:pt x="198" y="147"/>
                  </a:cubicBezTo>
                  <a:cubicBezTo>
                    <a:pt x="198" y="147"/>
                    <a:pt x="198" y="147"/>
                    <a:pt x="198" y="147"/>
                  </a:cubicBezTo>
                  <a:cubicBezTo>
                    <a:pt x="198" y="147"/>
                    <a:pt x="195" y="132"/>
                    <a:pt x="192" y="119"/>
                  </a:cubicBezTo>
                  <a:cubicBezTo>
                    <a:pt x="159" y="0"/>
                    <a:pt x="159" y="0"/>
                    <a:pt x="159" y="0"/>
                  </a:cubicBezTo>
                  <a:cubicBezTo>
                    <a:pt x="125" y="0"/>
                    <a:pt x="125" y="0"/>
                    <a:pt x="125" y="0"/>
                  </a:cubicBezTo>
                  <a:cubicBezTo>
                    <a:pt x="93" y="119"/>
                    <a:pt x="93" y="119"/>
                    <a:pt x="93" y="119"/>
                  </a:cubicBezTo>
                  <a:cubicBezTo>
                    <a:pt x="89" y="132"/>
                    <a:pt x="87" y="147"/>
                    <a:pt x="87" y="147"/>
                  </a:cubicBezTo>
                  <a:cubicBezTo>
                    <a:pt x="86" y="147"/>
                    <a:pt x="86" y="147"/>
                    <a:pt x="86" y="147"/>
                  </a:cubicBezTo>
                  <a:cubicBezTo>
                    <a:pt x="86" y="147"/>
                    <a:pt x="84" y="132"/>
                    <a:pt x="81" y="119"/>
                  </a:cubicBezTo>
                  <a:cubicBezTo>
                    <a:pt x="50" y="0"/>
                    <a:pt x="50" y="0"/>
                    <a:pt x="50" y="0"/>
                  </a:cubicBezTo>
                  <a:cubicBezTo>
                    <a:pt x="0" y="0"/>
                    <a:pt x="0" y="0"/>
                    <a:pt x="0" y="0"/>
                  </a:cubicBezTo>
                  <a:cubicBezTo>
                    <a:pt x="17" y="11"/>
                    <a:pt x="17" y="11"/>
                    <a:pt x="17" y="11"/>
                  </a:cubicBezTo>
                  <a:cubicBezTo>
                    <a:pt x="67" y="180"/>
                    <a:pt x="67" y="180"/>
                    <a:pt x="67" y="180"/>
                  </a:cubicBezTo>
                  <a:cubicBezTo>
                    <a:pt x="105" y="180"/>
                    <a:pt x="105" y="180"/>
                    <a:pt x="105" y="180"/>
                  </a:cubicBezTo>
                  <a:cubicBezTo>
                    <a:pt x="136" y="66"/>
                    <a:pt x="136" y="66"/>
                    <a:pt x="136" y="66"/>
                  </a:cubicBezTo>
                  <a:cubicBezTo>
                    <a:pt x="140" y="54"/>
                    <a:pt x="142" y="40"/>
                    <a:pt x="142" y="40"/>
                  </a:cubicBezTo>
                  <a:cubicBezTo>
                    <a:pt x="143" y="40"/>
                    <a:pt x="143" y="40"/>
                    <a:pt x="143" y="40"/>
                  </a:cubicBezTo>
                  <a:cubicBezTo>
                    <a:pt x="143" y="40"/>
                    <a:pt x="145" y="54"/>
                    <a:pt x="148" y="66"/>
                  </a:cubicBezTo>
                  <a:cubicBezTo>
                    <a:pt x="180" y="180"/>
                    <a:pt x="180" y="180"/>
                    <a:pt x="180" y="180"/>
                  </a:cubicBezTo>
                  <a:cubicBezTo>
                    <a:pt x="217" y="180"/>
                    <a:pt x="217" y="180"/>
                    <a:pt x="217" y="180"/>
                  </a:cubicBezTo>
                  <a:cubicBezTo>
                    <a:pt x="270" y="0"/>
                    <a:pt x="270" y="0"/>
                    <a:pt x="270" y="0"/>
                  </a:cubicBezTo>
                  <a:lnTo>
                    <a:pt x="234" y="0"/>
                  </a:lnTo>
                  <a:close/>
                </a:path>
              </a:pathLst>
            </a:custGeom>
            <a:solidFill>
              <a:srgbClr val="D7000F"/>
            </a:solidFill>
            <a:ln w="9525">
              <a:noFill/>
              <a:round/>
              <a:headEnd/>
              <a:tailEnd/>
            </a:ln>
          </p:spPr>
          <p:txBody>
            <a:bodyPr/>
            <a:lstStyle/>
            <a:p>
              <a:pPr>
                <a:defRPr/>
              </a:pPr>
              <a:endParaRPr lang="zh-CN" altLang="en-US"/>
            </a:p>
          </p:txBody>
        </p:sp>
        <p:sp>
          <p:nvSpPr>
            <p:cNvPr id="25" name="Freeform 10"/>
            <p:cNvSpPr>
              <a:spLocks/>
            </p:cNvSpPr>
            <p:nvPr userDrawn="1"/>
          </p:nvSpPr>
          <p:spPr bwMode="auto">
            <a:xfrm>
              <a:off x="3154" y="1967"/>
              <a:ext cx="146" cy="549"/>
            </a:xfrm>
            <a:custGeom>
              <a:avLst/>
              <a:gdLst/>
              <a:ahLst/>
              <a:cxnLst>
                <a:cxn ang="0">
                  <a:pos x="0" y="0"/>
                </a:cxn>
                <a:cxn ang="0">
                  <a:pos x="39" y="24"/>
                </a:cxn>
                <a:cxn ang="0">
                  <a:pos x="39" y="544"/>
                </a:cxn>
                <a:cxn ang="0">
                  <a:pos x="147" y="544"/>
                </a:cxn>
                <a:cxn ang="0">
                  <a:pos x="147" y="0"/>
                </a:cxn>
                <a:cxn ang="0">
                  <a:pos x="0" y="0"/>
                </a:cxn>
              </a:cxnLst>
              <a:rect l="0" t="0" r="r" b="b"/>
              <a:pathLst>
                <a:path w="147" h="544">
                  <a:moveTo>
                    <a:pt x="0" y="0"/>
                  </a:moveTo>
                  <a:lnTo>
                    <a:pt x="39" y="24"/>
                  </a:lnTo>
                  <a:lnTo>
                    <a:pt x="39" y="544"/>
                  </a:lnTo>
                  <a:lnTo>
                    <a:pt x="147" y="544"/>
                  </a:lnTo>
                  <a:lnTo>
                    <a:pt x="147" y="0"/>
                  </a:lnTo>
                  <a:lnTo>
                    <a:pt x="0" y="0"/>
                  </a:lnTo>
                  <a:close/>
                </a:path>
              </a:pathLst>
            </a:custGeom>
            <a:solidFill>
              <a:srgbClr val="D7000F"/>
            </a:solidFill>
            <a:ln w="9525">
              <a:noFill/>
              <a:round/>
              <a:headEnd/>
              <a:tailEnd/>
            </a:ln>
          </p:spPr>
          <p:txBody>
            <a:bodyPr/>
            <a:lstStyle/>
            <a:p>
              <a:pPr>
                <a:defRPr/>
              </a:pPr>
              <a:endParaRPr lang="zh-CN" altLang="en-US"/>
            </a:p>
          </p:txBody>
        </p:sp>
        <p:sp>
          <p:nvSpPr>
            <p:cNvPr id="26" name="Freeform 11"/>
            <p:cNvSpPr>
              <a:spLocks noEditPoints="1"/>
            </p:cNvSpPr>
            <p:nvPr userDrawn="1"/>
          </p:nvSpPr>
          <p:spPr bwMode="auto">
            <a:xfrm>
              <a:off x="3399" y="1960"/>
              <a:ext cx="467" cy="563"/>
            </a:xfrm>
            <a:custGeom>
              <a:avLst/>
              <a:gdLst/>
              <a:ahLst/>
              <a:cxnLst>
                <a:cxn ang="0">
                  <a:pos x="80" y="0"/>
                </a:cxn>
                <a:cxn ang="0">
                  <a:pos x="0" y="94"/>
                </a:cxn>
                <a:cxn ang="0">
                  <a:pos x="88" y="188"/>
                </a:cxn>
                <a:cxn ang="0">
                  <a:pos x="150" y="175"/>
                </a:cxn>
                <a:cxn ang="0">
                  <a:pos x="139" y="148"/>
                </a:cxn>
                <a:cxn ang="0">
                  <a:pos x="90" y="159"/>
                </a:cxn>
                <a:cxn ang="0">
                  <a:pos x="36" y="118"/>
                </a:cxn>
                <a:cxn ang="0">
                  <a:pos x="34" y="102"/>
                </a:cxn>
                <a:cxn ang="0">
                  <a:pos x="33" y="93"/>
                </a:cxn>
                <a:cxn ang="0">
                  <a:pos x="154" y="93"/>
                </a:cxn>
                <a:cxn ang="0">
                  <a:pos x="154" y="79"/>
                </a:cxn>
                <a:cxn ang="0">
                  <a:pos x="80" y="0"/>
                </a:cxn>
                <a:cxn ang="0">
                  <a:pos x="80" y="27"/>
                </a:cxn>
                <a:cxn ang="0">
                  <a:pos x="119" y="67"/>
                </a:cxn>
                <a:cxn ang="0">
                  <a:pos x="35" y="67"/>
                </a:cxn>
                <a:cxn ang="0">
                  <a:pos x="80" y="27"/>
                </a:cxn>
              </a:cxnLst>
              <a:rect l="0" t="0" r="r" b="b"/>
              <a:pathLst>
                <a:path w="154" h="188">
                  <a:moveTo>
                    <a:pt x="80" y="0"/>
                  </a:moveTo>
                  <a:cubicBezTo>
                    <a:pt x="30" y="0"/>
                    <a:pt x="0" y="39"/>
                    <a:pt x="0" y="94"/>
                  </a:cubicBezTo>
                  <a:cubicBezTo>
                    <a:pt x="0" y="151"/>
                    <a:pt x="31" y="188"/>
                    <a:pt x="88" y="188"/>
                  </a:cubicBezTo>
                  <a:cubicBezTo>
                    <a:pt x="112" y="188"/>
                    <a:pt x="136" y="182"/>
                    <a:pt x="150" y="175"/>
                  </a:cubicBezTo>
                  <a:cubicBezTo>
                    <a:pt x="139" y="148"/>
                    <a:pt x="139" y="148"/>
                    <a:pt x="139" y="148"/>
                  </a:cubicBezTo>
                  <a:cubicBezTo>
                    <a:pt x="127" y="154"/>
                    <a:pt x="108" y="159"/>
                    <a:pt x="90" y="159"/>
                  </a:cubicBezTo>
                  <a:cubicBezTo>
                    <a:pt x="62" y="159"/>
                    <a:pt x="43" y="145"/>
                    <a:pt x="36" y="118"/>
                  </a:cubicBezTo>
                  <a:cubicBezTo>
                    <a:pt x="36" y="118"/>
                    <a:pt x="35" y="111"/>
                    <a:pt x="34" y="102"/>
                  </a:cubicBezTo>
                  <a:cubicBezTo>
                    <a:pt x="33" y="99"/>
                    <a:pt x="33" y="96"/>
                    <a:pt x="33" y="93"/>
                  </a:cubicBezTo>
                  <a:cubicBezTo>
                    <a:pt x="154" y="93"/>
                    <a:pt x="154" y="93"/>
                    <a:pt x="154" y="93"/>
                  </a:cubicBezTo>
                  <a:cubicBezTo>
                    <a:pt x="154" y="88"/>
                    <a:pt x="154" y="84"/>
                    <a:pt x="154" y="79"/>
                  </a:cubicBezTo>
                  <a:cubicBezTo>
                    <a:pt x="154" y="31"/>
                    <a:pt x="127" y="0"/>
                    <a:pt x="80" y="0"/>
                  </a:cubicBezTo>
                  <a:moveTo>
                    <a:pt x="80" y="27"/>
                  </a:moveTo>
                  <a:cubicBezTo>
                    <a:pt x="102" y="27"/>
                    <a:pt x="117" y="40"/>
                    <a:pt x="119" y="67"/>
                  </a:cubicBezTo>
                  <a:cubicBezTo>
                    <a:pt x="35" y="67"/>
                    <a:pt x="35" y="67"/>
                    <a:pt x="35" y="67"/>
                  </a:cubicBezTo>
                  <a:cubicBezTo>
                    <a:pt x="41" y="41"/>
                    <a:pt x="57" y="27"/>
                    <a:pt x="80" y="27"/>
                  </a:cubicBezTo>
                </a:path>
              </a:pathLst>
            </a:custGeom>
            <a:solidFill>
              <a:srgbClr val="D7000F"/>
            </a:solidFill>
            <a:ln w="9525">
              <a:noFill/>
              <a:round/>
              <a:headEnd/>
              <a:tailEnd/>
            </a:ln>
          </p:spPr>
          <p:txBody>
            <a:bodyPr/>
            <a:lstStyle/>
            <a:p>
              <a:pPr>
                <a:defRPr/>
              </a:pPr>
              <a:endParaRPr lang="zh-CN" altLang="en-US"/>
            </a:p>
          </p:txBody>
        </p:sp>
        <p:sp>
          <p:nvSpPr>
            <p:cNvPr id="27" name="Freeform 12"/>
            <p:cNvSpPr>
              <a:spLocks/>
            </p:cNvSpPr>
            <p:nvPr userDrawn="1"/>
          </p:nvSpPr>
          <p:spPr bwMode="auto">
            <a:xfrm>
              <a:off x="3175" y="1661"/>
              <a:ext cx="851" cy="209"/>
            </a:xfrm>
            <a:custGeom>
              <a:avLst/>
              <a:gdLst/>
              <a:ahLst/>
              <a:cxnLst>
                <a:cxn ang="0">
                  <a:pos x="283" y="69"/>
                </a:cxn>
                <a:cxn ang="0">
                  <a:pos x="142" y="0"/>
                </a:cxn>
                <a:cxn ang="0">
                  <a:pos x="0" y="69"/>
                </a:cxn>
                <a:cxn ang="0">
                  <a:pos x="142" y="28"/>
                </a:cxn>
                <a:cxn ang="0">
                  <a:pos x="283" y="69"/>
                </a:cxn>
              </a:cxnLst>
              <a:rect l="0" t="0" r="r" b="b"/>
              <a:pathLst>
                <a:path w="283" h="69">
                  <a:moveTo>
                    <a:pt x="283" y="69"/>
                  </a:moveTo>
                  <a:cubicBezTo>
                    <a:pt x="249" y="27"/>
                    <a:pt x="198" y="0"/>
                    <a:pt x="142" y="0"/>
                  </a:cubicBezTo>
                  <a:cubicBezTo>
                    <a:pt x="85" y="0"/>
                    <a:pt x="34" y="27"/>
                    <a:pt x="0" y="69"/>
                  </a:cubicBezTo>
                  <a:cubicBezTo>
                    <a:pt x="41" y="43"/>
                    <a:pt x="90" y="28"/>
                    <a:pt x="142" y="28"/>
                  </a:cubicBezTo>
                  <a:cubicBezTo>
                    <a:pt x="193" y="28"/>
                    <a:pt x="242" y="43"/>
                    <a:pt x="283" y="69"/>
                  </a:cubicBezTo>
                </a:path>
              </a:pathLst>
            </a:custGeom>
            <a:solidFill>
              <a:srgbClr val="D7000F"/>
            </a:solidFill>
            <a:ln w="9525">
              <a:noFill/>
              <a:round/>
              <a:headEnd/>
              <a:tailEnd/>
            </a:ln>
          </p:spPr>
          <p:txBody>
            <a:bodyPr/>
            <a:lstStyle/>
            <a:p>
              <a:pPr>
                <a:defRPr/>
              </a:pPr>
              <a:endParaRPr lang="zh-CN" altLang="en-US"/>
            </a:p>
          </p:txBody>
        </p:sp>
        <p:sp>
          <p:nvSpPr>
            <p:cNvPr id="28" name="Oval 13"/>
            <p:cNvSpPr>
              <a:spLocks noChangeArrowheads="1"/>
            </p:cNvSpPr>
            <p:nvPr userDrawn="1"/>
          </p:nvSpPr>
          <p:spPr bwMode="auto">
            <a:xfrm>
              <a:off x="2415" y="1744"/>
              <a:ext cx="126" cy="125"/>
            </a:xfrm>
            <a:prstGeom prst="ellipse">
              <a:avLst/>
            </a:prstGeom>
            <a:solidFill>
              <a:srgbClr val="D7000F"/>
            </a:solidFill>
            <a:ln w="9525">
              <a:noFill/>
              <a:round/>
              <a:headEnd/>
              <a:tailEnd/>
            </a:ln>
          </p:spPr>
          <p:txBody>
            <a:bodyPr/>
            <a:lstStyle/>
            <a:p>
              <a:pPr>
                <a:defRPr/>
              </a:pPr>
              <a:endParaRPr lang="zh-CN" altLang="en-US"/>
            </a:p>
          </p:txBody>
        </p:sp>
      </p:grpSp>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内页 一栏">
    <p:spTree>
      <p:nvGrpSpPr>
        <p:cNvPr id="1" name=""/>
        <p:cNvGrpSpPr/>
        <p:nvPr/>
      </p:nvGrpSpPr>
      <p:grpSpPr>
        <a:xfrm>
          <a:off x="0" y="0"/>
          <a:ext cx="0" cy="0"/>
          <a:chOff x="0" y="0"/>
          <a:chExt cx="0" cy="0"/>
        </a:xfrm>
      </p:grpSpPr>
      <p:sp>
        <p:nvSpPr>
          <p:cNvPr id="21" name="TextBox 20"/>
          <p:cNvSpPr txBox="1"/>
          <p:nvPr userDrawn="1"/>
        </p:nvSpPr>
        <p:spPr>
          <a:xfrm>
            <a:off x="8028384" y="6553173"/>
            <a:ext cx="1043608" cy="276999"/>
          </a:xfrm>
          <a:prstGeom prst="rect">
            <a:avLst/>
          </a:prstGeom>
          <a:noFill/>
        </p:spPr>
        <p:txBody>
          <a:bodyPr wrap="square" rtlCol="0">
            <a:spAutoFit/>
          </a:bodyPr>
          <a:lstStyle/>
          <a:p>
            <a:pPr algn="r"/>
            <a:fld id="{459B5867-DE59-46F3-AFF3-A11EED7B06D6}" type="slidenum">
              <a:rPr lang="zh-CN" altLang="en-US" sz="1200" smtClean="0">
                <a:solidFill>
                  <a:schemeClr val="bg1"/>
                </a:solidFill>
                <a:latin typeface="Arial Unicode MS" pitchFamily="34" charset="-122"/>
                <a:ea typeface="Arial Unicode MS" pitchFamily="34" charset="-122"/>
                <a:cs typeface="Arial Unicode MS" pitchFamily="34" charset="-122"/>
              </a:rPr>
              <a:pPr algn="r"/>
              <a:t>‹#›</a:t>
            </a:fld>
            <a:endParaRPr lang="zh-CN" altLang="en-US" sz="1200" dirty="0">
              <a:solidFill>
                <a:schemeClr val="bg1"/>
              </a:solidFill>
              <a:latin typeface="Arial Unicode MS" pitchFamily="34" charset="-122"/>
              <a:ea typeface="Arial Unicode MS" pitchFamily="34" charset="-122"/>
              <a:cs typeface="Arial Unicode MS" pitchFamily="34" charset="-122"/>
            </a:endParaRPr>
          </a:p>
        </p:txBody>
      </p:sp>
      <p:sp>
        <p:nvSpPr>
          <p:cNvPr id="15" name="标题 1"/>
          <p:cNvSpPr>
            <a:spLocks noGrp="1"/>
          </p:cNvSpPr>
          <p:nvPr>
            <p:ph type="title" hasCustomPrompt="1"/>
          </p:nvPr>
        </p:nvSpPr>
        <p:spPr>
          <a:xfrm>
            <a:off x="288000" y="252000"/>
            <a:ext cx="8229600" cy="649536"/>
          </a:xfrm>
          <a:prstGeom prst="rect">
            <a:avLst/>
          </a:prstGeom>
        </p:spPr>
        <p:txBody>
          <a:bodyPr/>
          <a:lstStyle>
            <a:lvl1pPr algn="l">
              <a:defRPr sz="3200" b="1">
                <a:solidFill>
                  <a:schemeClr val="tx1">
                    <a:lumMod val="75000"/>
                    <a:lumOff val="25000"/>
                  </a:schemeClr>
                </a:solidFill>
                <a:latin typeface="微软雅黑" pitchFamily="34" charset="-122"/>
                <a:ea typeface="微软雅黑" pitchFamily="34" charset="-122"/>
              </a:defRPr>
            </a:lvl1pPr>
          </a:lstStyle>
          <a:p>
            <a:r>
              <a:rPr lang="zh-CN" altLang="en-US" dirty="0" smtClean="0"/>
              <a:t>单击此处编辑标题</a:t>
            </a:r>
            <a:endParaRPr lang="zh-CN" altLang="en-US" dirty="0"/>
          </a:p>
        </p:txBody>
      </p:sp>
      <p:sp>
        <p:nvSpPr>
          <p:cNvPr id="16" name="内容占位符 2"/>
          <p:cNvSpPr>
            <a:spLocks noGrp="1"/>
          </p:cNvSpPr>
          <p:nvPr>
            <p:ph idx="1" hasCustomPrompt="1"/>
          </p:nvPr>
        </p:nvSpPr>
        <p:spPr>
          <a:xfrm>
            <a:off x="467544" y="1700808"/>
            <a:ext cx="8280920" cy="4464496"/>
          </a:xfrm>
          <a:prstGeom prst="rect">
            <a:avLst/>
          </a:prstGeom>
        </p:spPr>
        <p:txBody>
          <a:bodyPr numCol="1" spcCol="720000"/>
          <a:lstStyle>
            <a:lvl1pPr marL="0" marR="0" indent="0" algn="l" defTabSz="914400" rtl="0" eaLnBrk="1" fontAlgn="auto" latinLnBrk="0" hangingPunct="1">
              <a:lnSpc>
                <a:spcPct val="150000"/>
              </a:lnSpc>
              <a:spcBef>
                <a:spcPts val="0"/>
              </a:spcBef>
              <a:spcAft>
                <a:spcPts val="0"/>
              </a:spcAft>
              <a:buClrTx/>
              <a:buSzTx/>
              <a:buFontTx/>
              <a:buNone/>
              <a:tabLst/>
              <a:defRPr sz="1200">
                <a:solidFill>
                  <a:schemeClr val="tx1">
                    <a:lumMod val="75000"/>
                    <a:lumOff val="25000"/>
                  </a:schemeClr>
                </a:solidFill>
                <a:latin typeface="微软雅黑" pitchFamily="34" charset="-122"/>
                <a:ea typeface="微软雅黑" pitchFamily="34" charset="-122"/>
              </a:defRPr>
            </a:lvl1pPr>
          </a:lstStyle>
          <a:p>
            <a:pPr marL="0" marR="0" lvl="0" indent="0" algn="l" defTabSz="914400" rtl="0" eaLnBrk="1" fontAlgn="auto" latinLnBrk="0" hangingPunct="1">
              <a:lnSpc>
                <a:spcPct val="150000"/>
              </a:lnSpc>
              <a:spcBef>
                <a:spcPts val="0"/>
              </a:spcBef>
              <a:spcAft>
                <a:spcPts val="0"/>
              </a:spcAft>
              <a:buClrTx/>
              <a:buSzTx/>
              <a:buFontTx/>
              <a:buNone/>
              <a:tabLst/>
              <a:defRPr/>
            </a:pPr>
            <a:r>
              <a:rPr lang="zh-CN" altLang="en-US" dirty="0" smtClean="0"/>
              <a:t>单击此处编辑正文</a:t>
            </a:r>
            <a:endParaRPr kumimoji="0" lang="zh-CN" altLang="en-US" sz="1200" b="0" i="0" u="none" strike="noStrike" kern="1200" cap="none" spc="0" normalizeH="0" baseline="0" noProof="0" dirty="0" smtClean="0">
              <a:ln>
                <a:noFill/>
              </a:ln>
              <a:solidFill>
                <a:prstClr val="black">
                  <a:lumMod val="75000"/>
                  <a:lumOff val="25000"/>
                </a:prstClr>
              </a:solidFill>
              <a:effectLst/>
              <a:uLnTx/>
              <a:uFillTx/>
              <a:latin typeface="微软雅黑" pitchFamily="34" charset="-122"/>
              <a:ea typeface="微软雅黑" pitchFamily="34" charset="-122"/>
              <a:cs typeface="+mn-cs"/>
            </a:endParaRPr>
          </a:p>
        </p:txBody>
      </p:sp>
      <p:sp>
        <p:nvSpPr>
          <p:cNvPr id="17" name="内容占位符 2"/>
          <p:cNvSpPr>
            <a:spLocks noGrp="1"/>
          </p:cNvSpPr>
          <p:nvPr>
            <p:ph idx="10" hasCustomPrompt="1"/>
          </p:nvPr>
        </p:nvSpPr>
        <p:spPr>
          <a:xfrm>
            <a:off x="467544" y="1124744"/>
            <a:ext cx="8280920" cy="491512"/>
          </a:xfrm>
          <a:prstGeom prst="rect">
            <a:avLst/>
          </a:prstGeom>
        </p:spPr>
        <p:txBody>
          <a:bodyPr numCol="1" spcCol="720000"/>
          <a:lstStyle>
            <a:lvl1pPr marL="0" marR="0" indent="0" algn="l" defTabSz="914400" rtl="0" eaLnBrk="1" fontAlgn="auto" latinLnBrk="0" hangingPunct="1">
              <a:lnSpc>
                <a:spcPct val="150000"/>
              </a:lnSpc>
              <a:spcBef>
                <a:spcPts val="0"/>
              </a:spcBef>
              <a:spcAft>
                <a:spcPts val="0"/>
              </a:spcAft>
              <a:buClrTx/>
              <a:buSzTx/>
              <a:buFontTx/>
              <a:buNone/>
              <a:tabLst/>
              <a:defRPr sz="1800" b="1">
                <a:solidFill>
                  <a:srgbClr val="C00000"/>
                </a:solidFill>
                <a:latin typeface="微软雅黑" pitchFamily="34" charset="-122"/>
                <a:ea typeface="微软雅黑" pitchFamily="34" charset="-122"/>
              </a:defRPr>
            </a:lvl1pPr>
          </a:lstStyle>
          <a:p>
            <a:pPr marL="0" marR="0" lvl="0" indent="0" algn="l" defTabSz="914400" rtl="0" eaLnBrk="1" fontAlgn="auto" latinLnBrk="0" hangingPunct="1">
              <a:lnSpc>
                <a:spcPct val="150000"/>
              </a:lnSpc>
              <a:spcBef>
                <a:spcPts val="0"/>
              </a:spcBef>
              <a:spcAft>
                <a:spcPts val="0"/>
              </a:spcAft>
              <a:buClrTx/>
              <a:buSzTx/>
              <a:buFontTx/>
              <a:buNone/>
              <a:tabLst/>
              <a:defRPr/>
            </a:pPr>
            <a:r>
              <a:rPr lang="zh-CN" altLang="en-US" dirty="0" smtClean="0"/>
              <a:t>单击此处编辑小标题</a:t>
            </a:r>
            <a:endParaRPr kumimoji="0" lang="zh-CN" altLang="en-US" sz="1200" b="0" i="0" u="none" strike="noStrike" kern="1200" cap="none" spc="0" normalizeH="0" baseline="0" noProof="0" dirty="0" smtClean="0">
              <a:ln>
                <a:noFill/>
              </a:ln>
              <a:solidFill>
                <a:prstClr val="black">
                  <a:lumMod val="75000"/>
                  <a:lumOff val="25000"/>
                </a:prstClr>
              </a:solidFill>
              <a:effectLst/>
              <a:uLnTx/>
              <a:uFillTx/>
              <a:latin typeface="微软雅黑" pitchFamily="34" charset="-122"/>
              <a:ea typeface="微软雅黑" pitchFamily="34" charset="-122"/>
              <a:cs typeface="+mn-cs"/>
            </a:endParaRPr>
          </a:p>
        </p:txBody>
      </p:sp>
      <p:grpSp>
        <p:nvGrpSpPr>
          <p:cNvPr id="18" name="Group 4"/>
          <p:cNvGrpSpPr>
            <a:grpSpLocks noChangeAspect="1"/>
          </p:cNvGrpSpPr>
          <p:nvPr userDrawn="1"/>
        </p:nvGrpSpPr>
        <p:grpSpPr bwMode="auto">
          <a:xfrm>
            <a:off x="117475" y="6588125"/>
            <a:ext cx="771525" cy="196850"/>
            <a:chOff x="1292" y="1661"/>
            <a:chExt cx="3390" cy="862"/>
          </a:xfrm>
        </p:grpSpPr>
        <p:sp>
          <p:nvSpPr>
            <p:cNvPr id="19" name="AutoShape 3"/>
            <p:cNvSpPr>
              <a:spLocks noChangeAspect="1" noChangeArrowheads="1" noTextEdit="1"/>
            </p:cNvSpPr>
            <p:nvPr userDrawn="1"/>
          </p:nvSpPr>
          <p:spPr bwMode="auto">
            <a:xfrm>
              <a:off x="1292" y="1661"/>
              <a:ext cx="3390" cy="862"/>
            </a:xfrm>
            <a:prstGeom prst="rect">
              <a:avLst/>
            </a:prstGeom>
            <a:noFill/>
            <a:ln w="9525">
              <a:noFill/>
              <a:miter lim="800000"/>
              <a:headEnd/>
              <a:tailEnd/>
            </a:ln>
          </p:spPr>
          <p:txBody>
            <a:bodyPr/>
            <a:lstStyle/>
            <a:p>
              <a:pPr>
                <a:defRPr/>
              </a:pPr>
              <a:endParaRPr lang="zh-CN" altLang="en-US"/>
            </a:p>
          </p:txBody>
        </p:sp>
        <p:sp>
          <p:nvSpPr>
            <p:cNvPr id="20" name="Freeform 5"/>
            <p:cNvSpPr>
              <a:spLocks/>
            </p:cNvSpPr>
            <p:nvPr userDrawn="1"/>
          </p:nvSpPr>
          <p:spPr bwMode="auto">
            <a:xfrm>
              <a:off x="1292" y="1967"/>
              <a:ext cx="467" cy="556"/>
            </a:xfrm>
            <a:custGeom>
              <a:avLst/>
              <a:gdLst/>
              <a:ahLst/>
              <a:cxnLst>
                <a:cxn ang="0">
                  <a:pos x="120" y="149"/>
                </a:cxn>
                <a:cxn ang="0">
                  <a:pos x="88" y="154"/>
                </a:cxn>
                <a:cxn ang="0">
                  <a:pos x="52" y="120"/>
                </a:cxn>
                <a:cxn ang="0">
                  <a:pos x="52" y="0"/>
                </a:cxn>
                <a:cxn ang="0">
                  <a:pos x="0" y="0"/>
                </a:cxn>
                <a:cxn ang="0">
                  <a:pos x="15" y="10"/>
                </a:cxn>
                <a:cxn ang="0">
                  <a:pos x="15" y="119"/>
                </a:cxn>
                <a:cxn ang="0">
                  <a:pos x="88" y="184"/>
                </a:cxn>
                <a:cxn ang="0">
                  <a:pos x="156" y="171"/>
                </a:cxn>
                <a:cxn ang="0">
                  <a:pos x="156" y="0"/>
                </a:cxn>
                <a:cxn ang="0">
                  <a:pos x="120" y="0"/>
                </a:cxn>
                <a:cxn ang="0">
                  <a:pos x="120" y="149"/>
                </a:cxn>
              </a:cxnLst>
              <a:rect l="0" t="0" r="r" b="b"/>
              <a:pathLst>
                <a:path w="156" h="184">
                  <a:moveTo>
                    <a:pt x="120" y="149"/>
                  </a:moveTo>
                  <a:cubicBezTo>
                    <a:pt x="114" y="151"/>
                    <a:pt x="102" y="154"/>
                    <a:pt x="88" y="154"/>
                  </a:cubicBezTo>
                  <a:cubicBezTo>
                    <a:pt x="64" y="154"/>
                    <a:pt x="52" y="143"/>
                    <a:pt x="52" y="120"/>
                  </a:cubicBezTo>
                  <a:cubicBezTo>
                    <a:pt x="52" y="0"/>
                    <a:pt x="52" y="0"/>
                    <a:pt x="52" y="0"/>
                  </a:cubicBezTo>
                  <a:cubicBezTo>
                    <a:pt x="0" y="0"/>
                    <a:pt x="0" y="0"/>
                    <a:pt x="0" y="0"/>
                  </a:cubicBezTo>
                  <a:cubicBezTo>
                    <a:pt x="15" y="10"/>
                    <a:pt x="15" y="10"/>
                    <a:pt x="15" y="10"/>
                  </a:cubicBezTo>
                  <a:cubicBezTo>
                    <a:pt x="15" y="119"/>
                    <a:pt x="15" y="119"/>
                    <a:pt x="15" y="119"/>
                  </a:cubicBezTo>
                  <a:cubicBezTo>
                    <a:pt x="15" y="164"/>
                    <a:pt x="41" y="184"/>
                    <a:pt x="88" y="184"/>
                  </a:cubicBezTo>
                  <a:cubicBezTo>
                    <a:pt x="115" y="184"/>
                    <a:pt x="141" y="178"/>
                    <a:pt x="156" y="171"/>
                  </a:cubicBezTo>
                  <a:cubicBezTo>
                    <a:pt x="156" y="0"/>
                    <a:pt x="156" y="0"/>
                    <a:pt x="156" y="0"/>
                  </a:cubicBezTo>
                  <a:cubicBezTo>
                    <a:pt x="120" y="0"/>
                    <a:pt x="120" y="0"/>
                    <a:pt x="120" y="0"/>
                  </a:cubicBezTo>
                  <a:lnTo>
                    <a:pt x="120" y="149"/>
                  </a:lnTo>
                  <a:close/>
                </a:path>
              </a:pathLst>
            </a:custGeom>
            <a:solidFill>
              <a:schemeClr val="bg1"/>
            </a:solidFill>
            <a:ln w="9525">
              <a:noFill/>
              <a:round/>
              <a:headEnd/>
              <a:tailEnd/>
            </a:ln>
          </p:spPr>
          <p:txBody>
            <a:bodyPr/>
            <a:lstStyle/>
            <a:p>
              <a:pPr>
                <a:defRPr/>
              </a:pPr>
              <a:endParaRPr lang="zh-CN" altLang="en-US"/>
            </a:p>
          </p:txBody>
        </p:sp>
        <p:sp>
          <p:nvSpPr>
            <p:cNvPr id="22" name="Freeform 6"/>
            <p:cNvSpPr>
              <a:spLocks/>
            </p:cNvSpPr>
            <p:nvPr userDrawn="1"/>
          </p:nvSpPr>
          <p:spPr bwMode="auto">
            <a:xfrm>
              <a:off x="1871" y="1960"/>
              <a:ext cx="425" cy="556"/>
            </a:xfrm>
            <a:custGeom>
              <a:avLst/>
              <a:gdLst/>
              <a:ahLst/>
              <a:cxnLst>
                <a:cxn ang="0">
                  <a:pos x="69" y="0"/>
                </a:cxn>
                <a:cxn ang="0">
                  <a:pos x="0" y="13"/>
                </a:cxn>
                <a:cxn ang="0">
                  <a:pos x="0" y="184"/>
                </a:cxn>
                <a:cxn ang="0">
                  <a:pos x="37" y="184"/>
                </a:cxn>
                <a:cxn ang="0">
                  <a:pos x="37" y="35"/>
                </a:cxn>
                <a:cxn ang="0">
                  <a:pos x="69" y="30"/>
                </a:cxn>
                <a:cxn ang="0">
                  <a:pos x="107" y="64"/>
                </a:cxn>
                <a:cxn ang="0">
                  <a:pos x="107" y="184"/>
                </a:cxn>
                <a:cxn ang="0">
                  <a:pos x="143" y="184"/>
                </a:cxn>
                <a:cxn ang="0">
                  <a:pos x="143" y="60"/>
                </a:cxn>
                <a:cxn ang="0">
                  <a:pos x="69" y="0"/>
                </a:cxn>
              </a:cxnLst>
              <a:rect l="0" t="0" r="r" b="b"/>
              <a:pathLst>
                <a:path w="143" h="184">
                  <a:moveTo>
                    <a:pt x="69" y="0"/>
                  </a:moveTo>
                  <a:cubicBezTo>
                    <a:pt x="41" y="0"/>
                    <a:pt x="18" y="5"/>
                    <a:pt x="0" y="13"/>
                  </a:cubicBezTo>
                  <a:cubicBezTo>
                    <a:pt x="0" y="184"/>
                    <a:pt x="0" y="184"/>
                    <a:pt x="0" y="184"/>
                  </a:cubicBezTo>
                  <a:cubicBezTo>
                    <a:pt x="37" y="184"/>
                    <a:pt x="37" y="184"/>
                    <a:pt x="37" y="184"/>
                  </a:cubicBezTo>
                  <a:cubicBezTo>
                    <a:pt x="37" y="35"/>
                    <a:pt x="37" y="35"/>
                    <a:pt x="37" y="35"/>
                  </a:cubicBezTo>
                  <a:cubicBezTo>
                    <a:pt x="44" y="32"/>
                    <a:pt x="56" y="30"/>
                    <a:pt x="69" y="30"/>
                  </a:cubicBezTo>
                  <a:cubicBezTo>
                    <a:pt x="94" y="30"/>
                    <a:pt x="107" y="43"/>
                    <a:pt x="107" y="64"/>
                  </a:cubicBezTo>
                  <a:cubicBezTo>
                    <a:pt x="107" y="184"/>
                    <a:pt x="107" y="184"/>
                    <a:pt x="107" y="184"/>
                  </a:cubicBezTo>
                  <a:cubicBezTo>
                    <a:pt x="143" y="184"/>
                    <a:pt x="143" y="184"/>
                    <a:pt x="143" y="184"/>
                  </a:cubicBezTo>
                  <a:cubicBezTo>
                    <a:pt x="143" y="60"/>
                    <a:pt x="143" y="60"/>
                    <a:pt x="143" y="60"/>
                  </a:cubicBezTo>
                  <a:cubicBezTo>
                    <a:pt x="143" y="22"/>
                    <a:pt x="119" y="0"/>
                    <a:pt x="69" y="0"/>
                  </a:cubicBezTo>
                </a:path>
              </a:pathLst>
            </a:custGeom>
            <a:solidFill>
              <a:schemeClr val="bg1"/>
            </a:solidFill>
            <a:ln w="9525">
              <a:noFill/>
              <a:round/>
              <a:headEnd/>
              <a:tailEnd/>
            </a:ln>
          </p:spPr>
          <p:txBody>
            <a:bodyPr/>
            <a:lstStyle/>
            <a:p>
              <a:pPr>
                <a:defRPr/>
              </a:pPr>
              <a:endParaRPr lang="zh-CN" altLang="en-US"/>
            </a:p>
          </p:txBody>
        </p:sp>
        <p:sp>
          <p:nvSpPr>
            <p:cNvPr id="23" name="Freeform 7"/>
            <p:cNvSpPr>
              <a:spLocks/>
            </p:cNvSpPr>
            <p:nvPr userDrawn="1"/>
          </p:nvSpPr>
          <p:spPr bwMode="auto">
            <a:xfrm>
              <a:off x="2373" y="1967"/>
              <a:ext cx="153" cy="549"/>
            </a:xfrm>
            <a:custGeom>
              <a:avLst/>
              <a:gdLst/>
              <a:ahLst/>
              <a:cxnLst>
                <a:cxn ang="0">
                  <a:pos x="0" y="0"/>
                </a:cxn>
                <a:cxn ang="0">
                  <a:pos x="48" y="30"/>
                </a:cxn>
                <a:cxn ang="0">
                  <a:pos x="48" y="544"/>
                </a:cxn>
                <a:cxn ang="0">
                  <a:pos x="159" y="544"/>
                </a:cxn>
                <a:cxn ang="0">
                  <a:pos x="159" y="0"/>
                </a:cxn>
                <a:cxn ang="0">
                  <a:pos x="0" y="0"/>
                </a:cxn>
              </a:cxnLst>
              <a:rect l="0" t="0" r="r" b="b"/>
              <a:pathLst>
                <a:path w="159" h="544">
                  <a:moveTo>
                    <a:pt x="0" y="0"/>
                  </a:moveTo>
                  <a:lnTo>
                    <a:pt x="48" y="30"/>
                  </a:lnTo>
                  <a:lnTo>
                    <a:pt x="48" y="544"/>
                  </a:lnTo>
                  <a:lnTo>
                    <a:pt x="159" y="544"/>
                  </a:lnTo>
                  <a:lnTo>
                    <a:pt x="159" y="0"/>
                  </a:lnTo>
                  <a:lnTo>
                    <a:pt x="0" y="0"/>
                  </a:lnTo>
                  <a:close/>
                </a:path>
              </a:pathLst>
            </a:custGeom>
            <a:solidFill>
              <a:schemeClr val="bg1"/>
            </a:solidFill>
            <a:ln w="9525">
              <a:noFill/>
              <a:round/>
              <a:headEnd/>
              <a:tailEnd/>
            </a:ln>
          </p:spPr>
          <p:txBody>
            <a:bodyPr/>
            <a:lstStyle/>
            <a:p>
              <a:pPr>
                <a:defRPr/>
              </a:pPr>
              <a:endParaRPr lang="zh-CN" altLang="en-US"/>
            </a:p>
          </p:txBody>
        </p:sp>
        <p:sp>
          <p:nvSpPr>
            <p:cNvPr id="24" name="Freeform 8"/>
            <p:cNvSpPr>
              <a:spLocks/>
            </p:cNvSpPr>
            <p:nvPr userDrawn="1"/>
          </p:nvSpPr>
          <p:spPr bwMode="auto">
            <a:xfrm>
              <a:off x="2562" y="1967"/>
              <a:ext cx="558" cy="549"/>
            </a:xfrm>
            <a:custGeom>
              <a:avLst/>
              <a:gdLst/>
              <a:ahLst/>
              <a:cxnLst>
                <a:cxn ang="0">
                  <a:pos x="107" y="120"/>
                </a:cxn>
                <a:cxn ang="0">
                  <a:pos x="100" y="148"/>
                </a:cxn>
                <a:cxn ang="0">
                  <a:pos x="100" y="148"/>
                </a:cxn>
                <a:cxn ang="0">
                  <a:pos x="92" y="120"/>
                </a:cxn>
                <a:cxn ang="0">
                  <a:pos x="55" y="0"/>
                </a:cxn>
                <a:cxn ang="0">
                  <a:pos x="0" y="0"/>
                </a:cxn>
                <a:cxn ang="0">
                  <a:pos x="19" y="11"/>
                </a:cxn>
                <a:cxn ang="0">
                  <a:pos x="79" y="180"/>
                </a:cxn>
                <a:cxn ang="0">
                  <a:pos x="121" y="180"/>
                </a:cxn>
                <a:cxn ang="0">
                  <a:pos x="186" y="0"/>
                </a:cxn>
                <a:cxn ang="0">
                  <a:pos x="145" y="0"/>
                </a:cxn>
                <a:cxn ang="0">
                  <a:pos x="107" y="120"/>
                </a:cxn>
              </a:cxnLst>
              <a:rect l="0" t="0" r="r" b="b"/>
              <a:pathLst>
                <a:path w="186" h="180">
                  <a:moveTo>
                    <a:pt x="107" y="120"/>
                  </a:moveTo>
                  <a:cubicBezTo>
                    <a:pt x="103" y="133"/>
                    <a:pt x="100" y="148"/>
                    <a:pt x="100" y="148"/>
                  </a:cubicBezTo>
                  <a:cubicBezTo>
                    <a:pt x="100" y="148"/>
                    <a:pt x="100" y="148"/>
                    <a:pt x="100" y="148"/>
                  </a:cubicBezTo>
                  <a:cubicBezTo>
                    <a:pt x="100" y="148"/>
                    <a:pt x="97" y="133"/>
                    <a:pt x="92" y="120"/>
                  </a:cubicBezTo>
                  <a:cubicBezTo>
                    <a:pt x="55" y="0"/>
                    <a:pt x="55" y="0"/>
                    <a:pt x="55" y="0"/>
                  </a:cubicBezTo>
                  <a:cubicBezTo>
                    <a:pt x="0" y="0"/>
                    <a:pt x="0" y="0"/>
                    <a:pt x="0" y="0"/>
                  </a:cubicBezTo>
                  <a:cubicBezTo>
                    <a:pt x="19" y="11"/>
                    <a:pt x="19" y="11"/>
                    <a:pt x="19" y="11"/>
                  </a:cubicBezTo>
                  <a:cubicBezTo>
                    <a:pt x="79" y="180"/>
                    <a:pt x="79" y="180"/>
                    <a:pt x="79" y="180"/>
                  </a:cubicBezTo>
                  <a:cubicBezTo>
                    <a:pt x="121" y="180"/>
                    <a:pt x="121" y="180"/>
                    <a:pt x="121" y="180"/>
                  </a:cubicBezTo>
                  <a:cubicBezTo>
                    <a:pt x="186" y="0"/>
                    <a:pt x="186" y="0"/>
                    <a:pt x="186" y="0"/>
                  </a:cubicBezTo>
                  <a:cubicBezTo>
                    <a:pt x="145" y="0"/>
                    <a:pt x="145" y="0"/>
                    <a:pt x="145" y="0"/>
                  </a:cubicBezTo>
                  <a:lnTo>
                    <a:pt x="107" y="120"/>
                  </a:lnTo>
                  <a:close/>
                </a:path>
              </a:pathLst>
            </a:custGeom>
            <a:solidFill>
              <a:srgbClr val="D7000F"/>
            </a:solidFill>
            <a:ln w="9525">
              <a:noFill/>
              <a:round/>
              <a:headEnd/>
              <a:tailEnd/>
            </a:ln>
          </p:spPr>
          <p:txBody>
            <a:bodyPr/>
            <a:lstStyle/>
            <a:p>
              <a:pPr>
                <a:defRPr/>
              </a:pPr>
              <a:endParaRPr lang="zh-CN" altLang="en-US"/>
            </a:p>
          </p:txBody>
        </p:sp>
        <p:sp>
          <p:nvSpPr>
            <p:cNvPr id="25" name="Freeform 9"/>
            <p:cNvSpPr>
              <a:spLocks/>
            </p:cNvSpPr>
            <p:nvPr userDrawn="1"/>
          </p:nvSpPr>
          <p:spPr bwMode="auto">
            <a:xfrm>
              <a:off x="3873" y="1967"/>
              <a:ext cx="809" cy="549"/>
            </a:xfrm>
            <a:custGeom>
              <a:avLst/>
              <a:gdLst/>
              <a:ahLst/>
              <a:cxnLst>
                <a:cxn ang="0">
                  <a:pos x="234" y="0"/>
                </a:cxn>
                <a:cxn ang="0">
                  <a:pos x="203" y="119"/>
                </a:cxn>
                <a:cxn ang="0">
                  <a:pos x="198" y="147"/>
                </a:cxn>
                <a:cxn ang="0">
                  <a:pos x="198" y="147"/>
                </a:cxn>
                <a:cxn ang="0">
                  <a:pos x="192" y="119"/>
                </a:cxn>
                <a:cxn ang="0">
                  <a:pos x="159" y="0"/>
                </a:cxn>
                <a:cxn ang="0">
                  <a:pos x="125" y="0"/>
                </a:cxn>
                <a:cxn ang="0">
                  <a:pos x="93" y="119"/>
                </a:cxn>
                <a:cxn ang="0">
                  <a:pos x="87" y="147"/>
                </a:cxn>
                <a:cxn ang="0">
                  <a:pos x="86" y="147"/>
                </a:cxn>
                <a:cxn ang="0">
                  <a:pos x="81" y="119"/>
                </a:cxn>
                <a:cxn ang="0">
                  <a:pos x="50" y="0"/>
                </a:cxn>
                <a:cxn ang="0">
                  <a:pos x="0" y="0"/>
                </a:cxn>
                <a:cxn ang="0">
                  <a:pos x="17" y="11"/>
                </a:cxn>
                <a:cxn ang="0">
                  <a:pos x="67" y="180"/>
                </a:cxn>
                <a:cxn ang="0">
                  <a:pos x="105" y="180"/>
                </a:cxn>
                <a:cxn ang="0">
                  <a:pos x="136" y="66"/>
                </a:cxn>
                <a:cxn ang="0">
                  <a:pos x="142" y="40"/>
                </a:cxn>
                <a:cxn ang="0">
                  <a:pos x="143" y="40"/>
                </a:cxn>
                <a:cxn ang="0">
                  <a:pos x="148" y="66"/>
                </a:cxn>
                <a:cxn ang="0">
                  <a:pos x="180" y="180"/>
                </a:cxn>
                <a:cxn ang="0">
                  <a:pos x="217" y="180"/>
                </a:cxn>
                <a:cxn ang="0">
                  <a:pos x="270" y="0"/>
                </a:cxn>
                <a:cxn ang="0">
                  <a:pos x="234" y="0"/>
                </a:cxn>
              </a:cxnLst>
              <a:rect l="0" t="0" r="r" b="b"/>
              <a:pathLst>
                <a:path w="270" h="180">
                  <a:moveTo>
                    <a:pt x="234" y="0"/>
                  </a:moveTo>
                  <a:cubicBezTo>
                    <a:pt x="203" y="119"/>
                    <a:pt x="203" y="119"/>
                    <a:pt x="203" y="119"/>
                  </a:cubicBezTo>
                  <a:cubicBezTo>
                    <a:pt x="200" y="132"/>
                    <a:pt x="198" y="147"/>
                    <a:pt x="198" y="147"/>
                  </a:cubicBezTo>
                  <a:cubicBezTo>
                    <a:pt x="198" y="147"/>
                    <a:pt x="198" y="147"/>
                    <a:pt x="198" y="147"/>
                  </a:cubicBezTo>
                  <a:cubicBezTo>
                    <a:pt x="198" y="147"/>
                    <a:pt x="195" y="132"/>
                    <a:pt x="192" y="119"/>
                  </a:cubicBezTo>
                  <a:cubicBezTo>
                    <a:pt x="159" y="0"/>
                    <a:pt x="159" y="0"/>
                    <a:pt x="159" y="0"/>
                  </a:cubicBezTo>
                  <a:cubicBezTo>
                    <a:pt x="125" y="0"/>
                    <a:pt x="125" y="0"/>
                    <a:pt x="125" y="0"/>
                  </a:cubicBezTo>
                  <a:cubicBezTo>
                    <a:pt x="93" y="119"/>
                    <a:pt x="93" y="119"/>
                    <a:pt x="93" y="119"/>
                  </a:cubicBezTo>
                  <a:cubicBezTo>
                    <a:pt x="89" y="132"/>
                    <a:pt x="87" y="147"/>
                    <a:pt x="87" y="147"/>
                  </a:cubicBezTo>
                  <a:cubicBezTo>
                    <a:pt x="86" y="147"/>
                    <a:pt x="86" y="147"/>
                    <a:pt x="86" y="147"/>
                  </a:cubicBezTo>
                  <a:cubicBezTo>
                    <a:pt x="86" y="147"/>
                    <a:pt x="84" y="132"/>
                    <a:pt x="81" y="119"/>
                  </a:cubicBezTo>
                  <a:cubicBezTo>
                    <a:pt x="50" y="0"/>
                    <a:pt x="50" y="0"/>
                    <a:pt x="50" y="0"/>
                  </a:cubicBezTo>
                  <a:cubicBezTo>
                    <a:pt x="0" y="0"/>
                    <a:pt x="0" y="0"/>
                    <a:pt x="0" y="0"/>
                  </a:cubicBezTo>
                  <a:cubicBezTo>
                    <a:pt x="17" y="11"/>
                    <a:pt x="17" y="11"/>
                    <a:pt x="17" y="11"/>
                  </a:cubicBezTo>
                  <a:cubicBezTo>
                    <a:pt x="67" y="180"/>
                    <a:pt x="67" y="180"/>
                    <a:pt x="67" y="180"/>
                  </a:cubicBezTo>
                  <a:cubicBezTo>
                    <a:pt x="105" y="180"/>
                    <a:pt x="105" y="180"/>
                    <a:pt x="105" y="180"/>
                  </a:cubicBezTo>
                  <a:cubicBezTo>
                    <a:pt x="136" y="66"/>
                    <a:pt x="136" y="66"/>
                    <a:pt x="136" y="66"/>
                  </a:cubicBezTo>
                  <a:cubicBezTo>
                    <a:pt x="140" y="54"/>
                    <a:pt x="142" y="40"/>
                    <a:pt x="142" y="40"/>
                  </a:cubicBezTo>
                  <a:cubicBezTo>
                    <a:pt x="143" y="40"/>
                    <a:pt x="143" y="40"/>
                    <a:pt x="143" y="40"/>
                  </a:cubicBezTo>
                  <a:cubicBezTo>
                    <a:pt x="143" y="40"/>
                    <a:pt x="145" y="54"/>
                    <a:pt x="148" y="66"/>
                  </a:cubicBezTo>
                  <a:cubicBezTo>
                    <a:pt x="180" y="180"/>
                    <a:pt x="180" y="180"/>
                    <a:pt x="180" y="180"/>
                  </a:cubicBezTo>
                  <a:cubicBezTo>
                    <a:pt x="217" y="180"/>
                    <a:pt x="217" y="180"/>
                    <a:pt x="217" y="180"/>
                  </a:cubicBezTo>
                  <a:cubicBezTo>
                    <a:pt x="270" y="0"/>
                    <a:pt x="270" y="0"/>
                    <a:pt x="270" y="0"/>
                  </a:cubicBezTo>
                  <a:lnTo>
                    <a:pt x="234" y="0"/>
                  </a:lnTo>
                  <a:close/>
                </a:path>
              </a:pathLst>
            </a:custGeom>
            <a:solidFill>
              <a:srgbClr val="D7000F"/>
            </a:solidFill>
            <a:ln w="9525">
              <a:noFill/>
              <a:round/>
              <a:headEnd/>
              <a:tailEnd/>
            </a:ln>
          </p:spPr>
          <p:txBody>
            <a:bodyPr/>
            <a:lstStyle/>
            <a:p>
              <a:pPr>
                <a:defRPr/>
              </a:pPr>
              <a:endParaRPr lang="zh-CN" altLang="en-US"/>
            </a:p>
          </p:txBody>
        </p:sp>
        <p:sp>
          <p:nvSpPr>
            <p:cNvPr id="26" name="Freeform 10"/>
            <p:cNvSpPr>
              <a:spLocks/>
            </p:cNvSpPr>
            <p:nvPr userDrawn="1"/>
          </p:nvSpPr>
          <p:spPr bwMode="auto">
            <a:xfrm>
              <a:off x="3154" y="1967"/>
              <a:ext cx="146" cy="549"/>
            </a:xfrm>
            <a:custGeom>
              <a:avLst/>
              <a:gdLst/>
              <a:ahLst/>
              <a:cxnLst>
                <a:cxn ang="0">
                  <a:pos x="0" y="0"/>
                </a:cxn>
                <a:cxn ang="0">
                  <a:pos x="39" y="24"/>
                </a:cxn>
                <a:cxn ang="0">
                  <a:pos x="39" y="544"/>
                </a:cxn>
                <a:cxn ang="0">
                  <a:pos x="147" y="544"/>
                </a:cxn>
                <a:cxn ang="0">
                  <a:pos x="147" y="0"/>
                </a:cxn>
                <a:cxn ang="0">
                  <a:pos x="0" y="0"/>
                </a:cxn>
              </a:cxnLst>
              <a:rect l="0" t="0" r="r" b="b"/>
              <a:pathLst>
                <a:path w="147" h="544">
                  <a:moveTo>
                    <a:pt x="0" y="0"/>
                  </a:moveTo>
                  <a:lnTo>
                    <a:pt x="39" y="24"/>
                  </a:lnTo>
                  <a:lnTo>
                    <a:pt x="39" y="544"/>
                  </a:lnTo>
                  <a:lnTo>
                    <a:pt x="147" y="544"/>
                  </a:lnTo>
                  <a:lnTo>
                    <a:pt x="147" y="0"/>
                  </a:lnTo>
                  <a:lnTo>
                    <a:pt x="0" y="0"/>
                  </a:lnTo>
                  <a:close/>
                </a:path>
              </a:pathLst>
            </a:custGeom>
            <a:solidFill>
              <a:srgbClr val="D7000F"/>
            </a:solidFill>
            <a:ln w="9525">
              <a:noFill/>
              <a:round/>
              <a:headEnd/>
              <a:tailEnd/>
            </a:ln>
          </p:spPr>
          <p:txBody>
            <a:bodyPr/>
            <a:lstStyle/>
            <a:p>
              <a:pPr>
                <a:defRPr/>
              </a:pPr>
              <a:endParaRPr lang="zh-CN" altLang="en-US"/>
            </a:p>
          </p:txBody>
        </p:sp>
        <p:sp>
          <p:nvSpPr>
            <p:cNvPr id="27" name="Freeform 11"/>
            <p:cNvSpPr>
              <a:spLocks noEditPoints="1"/>
            </p:cNvSpPr>
            <p:nvPr userDrawn="1"/>
          </p:nvSpPr>
          <p:spPr bwMode="auto">
            <a:xfrm>
              <a:off x="3399" y="1960"/>
              <a:ext cx="467" cy="563"/>
            </a:xfrm>
            <a:custGeom>
              <a:avLst/>
              <a:gdLst/>
              <a:ahLst/>
              <a:cxnLst>
                <a:cxn ang="0">
                  <a:pos x="80" y="0"/>
                </a:cxn>
                <a:cxn ang="0">
                  <a:pos x="0" y="94"/>
                </a:cxn>
                <a:cxn ang="0">
                  <a:pos x="88" y="188"/>
                </a:cxn>
                <a:cxn ang="0">
                  <a:pos x="150" y="175"/>
                </a:cxn>
                <a:cxn ang="0">
                  <a:pos x="139" y="148"/>
                </a:cxn>
                <a:cxn ang="0">
                  <a:pos x="90" y="159"/>
                </a:cxn>
                <a:cxn ang="0">
                  <a:pos x="36" y="118"/>
                </a:cxn>
                <a:cxn ang="0">
                  <a:pos x="34" y="102"/>
                </a:cxn>
                <a:cxn ang="0">
                  <a:pos x="33" y="93"/>
                </a:cxn>
                <a:cxn ang="0">
                  <a:pos x="154" y="93"/>
                </a:cxn>
                <a:cxn ang="0">
                  <a:pos x="154" y="79"/>
                </a:cxn>
                <a:cxn ang="0">
                  <a:pos x="80" y="0"/>
                </a:cxn>
                <a:cxn ang="0">
                  <a:pos x="80" y="27"/>
                </a:cxn>
                <a:cxn ang="0">
                  <a:pos x="119" y="67"/>
                </a:cxn>
                <a:cxn ang="0">
                  <a:pos x="35" y="67"/>
                </a:cxn>
                <a:cxn ang="0">
                  <a:pos x="80" y="27"/>
                </a:cxn>
              </a:cxnLst>
              <a:rect l="0" t="0" r="r" b="b"/>
              <a:pathLst>
                <a:path w="154" h="188">
                  <a:moveTo>
                    <a:pt x="80" y="0"/>
                  </a:moveTo>
                  <a:cubicBezTo>
                    <a:pt x="30" y="0"/>
                    <a:pt x="0" y="39"/>
                    <a:pt x="0" y="94"/>
                  </a:cubicBezTo>
                  <a:cubicBezTo>
                    <a:pt x="0" y="151"/>
                    <a:pt x="31" y="188"/>
                    <a:pt x="88" y="188"/>
                  </a:cubicBezTo>
                  <a:cubicBezTo>
                    <a:pt x="112" y="188"/>
                    <a:pt x="136" y="182"/>
                    <a:pt x="150" y="175"/>
                  </a:cubicBezTo>
                  <a:cubicBezTo>
                    <a:pt x="139" y="148"/>
                    <a:pt x="139" y="148"/>
                    <a:pt x="139" y="148"/>
                  </a:cubicBezTo>
                  <a:cubicBezTo>
                    <a:pt x="127" y="154"/>
                    <a:pt x="108" y="159"/>
                    <a:pt x="90" y="159"/>
                  </a:cubicBezTo>
                  <a:cubicBezTo>
                    <a:pt x="62" y="159"/>
                    <a:pt x="43" y="145"/>
                    <a:pt x="36" y="118"/>
                  </a:cubicBezTo>
                  <a:cubicBezTo>
                    <a:pt x="36" y="118"/>
                    <a:pt x="35" y="111"/>
                    <a:pt x="34" y="102"/>
                  </a:cubicBezTo>
                  <a:cubicBezTo>
                    <a:pt x="33" y="99"/>
                    <a:pt x="33" y="96"/>
                    <a:pt x="33" y="93"/>
                  </a:cubicBezTo>
                  <a:cubicBezTo>
                    <a:pt x="154" y="93"/>
                    <a:pt x="154" y="93"/>
                    <a:pt x="154" y="93"/>
                  </a:cubicBezTo>
                  <a:cubicBezTo>
                    <a:pt x="154" y="88"/>
                    <a:pt x="154" y="84"/>
                    <a:pt x="154" y="79"/>
                  </a:cubicBezTo>
                  <a:cubicBezTo>
                    <a:pt x="154" y="31"/>
                    <a:pt x="127" y="0"/>
                    <a:pt x="80" y="0"/>
                  </a:cubicBezTo>
                  <a:moveTo>
                    <a:pt x="80" y="27"/>
                  </a:moveTo>
                  <a:cubicBezTo>
                    <a:pt x="102" y="27"/>
                    <a:pt x="117" y="40"/>
                    <a:pt x="119" y="67"/>
                  </a:cubicBezTo>
                  <a:cubicBezTo>
                    <a:pt x="35" y="67"/>
                    <a:pt x="35" y="67"/>
                    <a:pt x="35" y="67"/>
                  </a:cubicBezTo>
                  <a:cubicBezTo>
                    <a:pt x="41" y="41"/>
                    <a:pt x="57" y="27"/>
                    <a:pt x="80" y="27"/>
                  </a:cubicBezTo>
                </a:path>
              </a:pathLst>
            </a:custGeom>
            <a:solidFill>
              <a:srgbClr val="D7000F"/>
            </a:solidFill>
            <a:ln w="9525">
              <a:noFill/>
              <a:round/>
              <a:headEnd/>
              <a:tailEnd/>
            </a:ln>
          </p:spPr>
          <p:txBody>
            <a:bodyPr/>
            <a:lstStyle/>
            <a:p>
              <a:pPr>
                <a:defRPr/>
              </a:pPr>
              <a:endParaRPr lang="zh-CN" altLang="en-US"/>
            </a:p>
          </p:txBody>
        </p:sp>
        <p:sp>
          <p:nvSpPr>
            <p:cNvPr id="28" name="Freeform 12"/>
            <p:cNvSpPr>
              <a:spLocks/>
            </p:cNvSpPr>
            <p:nvPr userDrawn="1"/>
          </p:nvSpPr>
          <p:spPr bwMode="auto">
            <a:xfrm>
              <a:off x="3175" y="1661"/>
              <a:ext cx="851" cy="209"/>
            </a:xfrm>
            <a:custGeom>
              <a:avLst/>
              <a:gdLst/>
              <a:ahLst/>
              <a:cxnLst>
                <a:cxn ang="0">
                  <a:pos x="283" y="69"/>
                </a:cxn>
                <a:cxn ang="0">
                  <a:pos x="142" y="0"/>
                </a:cxn>
                <a:cxn ang="0">
                  <a:pos x="0" y="69"/>
                </a:cxn>
                <a:cxn ang="0">
                  <a:pos x="142" y="28"/>
                </a:cxn>
                <a:cxn ang="0">
                  <a:pos x="283" y="69"/>
                </a:cxn>
              </a:cxnLst>
              <a:rect l="0" t="0" r="r" b="b"/>
              <a:pathLst>
                <a:path w="283" h="69">
                  <a:moveTo>
                    <a:pt x="283" y="69"/>
                  </a:moveTo>
                  <a:cubicBezTo>
                    <a:pt x="249" y="27"/>
                    <a:pt x="198" y="0"/>
                    <a:pt x="142" y="0"/>
                  </a:cubicBezTo>
                  <a:cubicBezTo>
                    <a:pt x="85" y="0"/>
                    <a:pt x="34" y="27"/>
                    <a:pt x="0" y="69"/>
                  </a:cubicBezTo>
                  <a:cubicBezTo>
                    <a:pt x="41" y="43"/>
                    <a:pt x="90" y="28"/>
                    <a:pt x="142" y="28"/>
                  </a:cubicBezTo>
                  <a:cubicBezTo>
                    <a:pt x="193" y="28"/>
                    <a:pt x="242" y="43"/>
                    <a:pt x="283" y="69"/>
                  </a:cubicBezTo>
                </a:path>
              </a:pathLst>
            </a:custGeom>
            <a:solidFill>
              <a:srgbClr val="D7000F"/>
            </a:solidFill>
            <a:ln w="9525">
              <a:noFill/>
              <a:round/>
              <a:headEnd/>
              <a:tailEnd/>
            </a:ln>
          </p:spPr>
          <p:txBody>
            <a:bodyPr/>
            <a:lstStyle/>
            <a:p>
              <a:pPr>
                <a:defRPr/>
              </a:pPr>
              <a:endParaRPr lang="zh-CN" altLang="en-US"/>
            </a:p>
          </p:txBody>
        </p:sp>
        <p:sp>
          <p:nvSpPr>
            <p:cNvPr id="29" name="Oval 13"/>
            <p:cNvSpPr>
              <a:spLocks noChangeArrowheads="1"/>
            </p:cNvSpPr>
            <p:nvPr userDrawn="1"/>
          </p:nvSpPr>
          <p:spPr bwMode="auto">
            <a:xfrm>
              <a:off x="2415" y="1744"/>
              <a:ext cx="126" cy="125"/>
            </a:xfrm>
            <a:prstGeom prst="ellipse">
              <a:avLst/>
            </a:prstGeom>
            <a:solidFill>
              <a:srgbClr val="D7000F"/>
            </a:solidFill>
            <a:ln w="9525">
              <a:noFill/>
              <a:round/>
              <a:headEnd/>
              <a:tailEnd/>
            </a:ln>
          </p:spPr>
          <p:txBody>
            <a:bodyPr/>
            <a:lstStyle/>
            <a:p>
              <a:pPr>
                <a:defRPr/>
              </a:pPr>
              <a:endParaRPr lang="zh-CN" altLang="en-US"/>
            </a:p>
          </p:txBody>
        </p:sp>
      </p:grpSp>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内页 一栏">
    <p:spTree>
      <p:nvGrpSpPr>
        <p:cNvPr id="1" name=""/>
        <p:cNvGrpSpPr/>
        <p:nvPr/>
      </p:nvGrpSpPr>
      <p:grpSpPr>
        <a:xfrm>
          <a:off x="0" y="0"/>
          <a:ext cx="0" cy="0"/>
          <a:chOff x="0" y="0"/>
          <a:chExt cx="0" cy="0"/>
        </a:xfrm>
      </p:grpSpPr>
      <p:sp>
        <p:nvSpPr>
          <p:cNvPr id="21" name="TextBox 20"/>
          <p:cNvSpPr txBox="1"/>
          <p:nvPr userDrawn="1"/>
        </p:nvSpPr>
        <p:spPr>
          <a:xfrm>
            <a:off x="8028384" y="6553173"/>
            <a:ext cx="1043608" cy="276999"/>
          </a:xfrm>
          <a:prstGeom prst="rect">
            <a:avLst/>
          </a:prstGeom>
          <a:noFill/>
        </p:spPr>
        <p:txBody>
          <a:bodyPr wrap="square" rtlCol="0">
            <a:spAutoFit/>
          </a:bodyPr>
          <a:lstStyle/>
          <a:p>
            <a:pPr algn="r"/>
            <a:fld id="{459B5867-DE59-46F3-AFF3-A11EED7B06D6}" type="slidenum">
              <a:rPr lang="zh-CN" altLang="en-US" sz="1200" smtClean="0">
                <a:solidFill>
                  <a:schemeClr val="bg1"/>
                </a:solidFill>
                <a:latin typeface="Arial Unicode MS" pitchFamily="34" charset="-122"/>
                <a:ea typeface="Arial Unicode MS" pitchFamily="34" charset="-122"/>
                <a:cs typeface="Arial Unicode MS" pitchFamily="34" charset="-122"/>
              </a:rPr>
              <a:pPr algn="r"/>
              <a:t>‹#›</a:t>
            </a:fld>
            <a:endParaRPr lang="zh-CN" altLang="en-US" sz="1200" dirty="0">
              <a:solidFill>
                <a:schemeClr val="bg1"/>
              </a:solidFill>
              <a:latin typeface="Arial Unicode MS" pitchFamily="34" charset="-122"/>
              <a:ea typeface="Arial Unicode MS" pitchFamily="34" charset="-122"/>
              <a:cs typeface="Arial Unicode MS" pitchFamily="34" charset="-122"/>
            </a:endParaRPr>
          </a:p>
        </p:txBody>
      </p:sp>
      <p:sp>
        <p:nvSpPr>
          <p:cNvPr id="15" name="标题 1"/>
          <p:cNvSpPr>
            <a:spLocks noGrp="1"/>
          </p:cNvSpPr>
          <p:nvPr>
            <p:ph type="title" hasCustomPrompt="1"/>
          </p:nvPr>
        </p:nvSpPr>
        <p:spPr>
          <a:xfrm>
            <a:off x="288000" y="252000"/>
            <a:ext cx="8229600" cy="649536"/>
          </a:xfrm>
          <a:prstGeom prst="rect">
            <a:avLst/>
          </a:prstGeom>
        </p:spPr>
        <p:txBody>
          <a:bodyPr/>
          <a:lstStyle>
            <a:lvl1pPr algn="l">
              <a:defRPr sz="3200" b="1">
                <a:solidFill>
                  <a:schemeClr val="tx1">
                    <a:lumMod val="75000"/>
                    <a:lumOff val="25000"/>
                  </a:schemeClr>
                </a:solidFill>
                <a:latin typeface="微软雅黑" pitchFamily="34" charset="-122"/>
                <a:ea typeface="微软雅黑" pitchFamily="34" charset="-122"/>
              </a:defRPr>
            </a:lvl1pPr>
          </a:lstStyle>
          <a:p>
            <a:r>
              <a:rPr lang="zh-CN" altLang="en-US" dirty="0" smtClean="0"/>
              <a:t>单击此处编辑标题</a:t>
            </a:r>
            <a:endParaRPr lang="zh-CN" altLang="en-US" dirty="0"/>
          </a:p>
        </p:txBody>
      </p:sp>
      <p:sp>
        <p:nvSpPr>
          <p:cNvPr id="16" name="内容占位符 2"/>
          <p:cNvSpPr>
            <a:spLocks noGrp="1"/>
          </p:cNvSpPr>
          <p:nvPr>
            <p:ph idx="1" hasCustomPrompt="1"/>
          </p:nvPr>
        </p:nvSpPr>
        <p:spPr>
          <a:xfrm>
            <a:off x="467544" y="1700808"/>
            <a:ext cx="8280920" cy="4464496"/>
          </a:xfrm>
          <a:prstGeom prst="rect">
            <a:avLst/>
          </a:prstGeom>
        </p:spPr>
        <p:txBody>
          <a:bodyPr numCol="1" spcCol="720000"/>
          <a:lstStyle>
            <a:lvl1pPr marL="0" marR="0" indent="0" algn="l" defTabSz="914400" rtl="0" eaLnBrk="1" fontAlgn="auto" latinLnBrk="0" hangingPunct="1">
              <a:lnSpc>
                <a:spcPct val="150000"/>
              </a:lnSpc>
              <a:spcBef>
                <a:spcPts val="0"/>
              </a:spcBef>
              <a:spcAft>
                <a:spcPts val="0"/>
              </a:spcAft>
              <a:buClrTx/>
              <a:buSzTx/>
              <a:buFontTx/>
              <a:buNone/>
              <a:tabLst/>
              <a:defRPr sz="1400">
                <a:solidFill>
                  <a:schemeClr val="tx1">
                    <a:lumMod val="75000"/>
                    <a:lumOff val="25000"/>
                  </a:schemeClr>
                </a:solidFill>
                <a:latin typeface="微软雅黑" pitchFamily="34" charset="-122"/>
                <a:ea typeface="微软雅黑" pitchFamily="34" charset="-122"/>
              </a:defRPr>
            </a:lvl1pPr>
          </a:lstStyle>
          <a:p>
            <a:pPr marL="0" marR="0" lvl="0" indent="0" algn="l" defTabSz="914400" rtl="0" eaLnBrk="1" fontAlgn="auto" latinLnBrk="0" hangingPunct="1">
              <a:lnSpc>
                <a:spcPct val="150000"/>
              </a:lnSpc>
              <a:spcBef>
                <a:spcPts val="0"/>
              </a:spcBef>
              <a:spcAft>
                <a:spcPts val="0"/>
              </a:spcAft>
              <a:buClrTx/>
              <a:buSzTx/>
              <a:buFontTx/>
              <a:buNone/>
              <a:tabLst/>
              <a:defRPr/>
            </a:pPr>
            <a:r>
              <a:rPr lang="zh-CN" altLang="en-US" dirty="0" smtClean="0"/>
              <a:t>单击此处编辑正文</a:t>
            </a:r>
            <a:endParaRPr kumimoji="0" lang="zh-CN" altLang="en-US" sz="1200" b="0" i="0" u="none" strike="noStrike" kern="1200" cap="none" spc="0" normalizeH="0" baseline="0" noProof="0" dirty="0" smtClean="0">
              <a:ln>
                <a:noFill/>
              </a:ln>
              <a:solidFill>
                <a:prstClr val="black">
                  <a:lumMod val="75000"/>
                  <a:lumOff val="25000"/>
                </a:prstClr>
              </a:solidFill>
              <a:effectLst/>
              <a:uLnTx/>
              <a:uFillTx/>
              <a:latin typeface="微软雅黑" pitchFamily="34" charset="-122"/>
              <a:ea typeface="微软雅黑" pitchFamily="34" charset="-122"/>
              <a:cs typeface="+mn-cs"/>
            </a:endParaRPr>
          </a:p>
        </p:txBody>
      </p:sp>
      <p:sp>
        <p:nvSpPr>
          <p:cNvPr id="17" name="内容占位符 2"/>
          <p:cNvSpPr>
            <a:spLocks noGrp="1"/>
          </p:cNvSpPr>
          <p:nvPr>
            <p:ph idx="10" hasCustomPrompt="1"/>
          </p:nvPr>
        </p:nvSpPr>
        <p:spPr>
          <a:xfrm>
            <a:off x="467544" y="1124744"/>
            <a:ext cx="8280920" cy="491512"/>
          </a:xfrm>
          <a:prstGeom prst="rect">
            <a:avLst/>
          </a:prstGeom>
        </p:spPr>
        <p:txBody>
          <a:bodyPr numCol="1" spcCol="720000"/>
          <a:lstStyle>
            <a:lvl1pPr marL="0" marR="0" indent="0" algn="l" defTabSz="914400" rtl="0" eaLnBrk="1" fontAlgn="auto" latinLnBrk="0" hangingPunct="1">
              <a:lnSpc>
                <a:spcPct val="150000"/>
              </a:lnSpc>
              <a:spcBef>
                <a:spcPts val="0"/>
              </a:spcBef>
              <a:spcAft>
                <a:spcPts val="0"/>
              </a:spcAft>
              <a:buClrTx/>
              <a:buSzTx/>
              <a:buFontTx/>
              <a:buNone/>
              <a:tabLst/>
              <a:defRPr sz="1800" b="1">
                <a:solidFill>
                  <a:srgbClr val="C00000"/>
                </a:solidFill>
                <a:latin typeface="微软雅黑" pitchFamily="34" charset="-122"/>
                <a:ea typeface="微软雅黑" pitchFamily="34" charset="-122"/>
              </a:defRPr>
            </a:lvl1pPr>
          </a:lstStyle>
          <a:p>
            <a:pPr marL="0" marR="0" lvl="0" indent="0" algn="l" defTabSz="914400" rtl="0" eaLnBrk="1" fontAlgn="auto" latinLnBrk="0" hangingPunct="1">
              <a:lnSpc>
                <a:spcPct val="150000"/>
              </a:lnSpc>
              <a:spcBef>
                <a:spcPts val="0"/>
              </a:spcBef>
              <a:spcAft>
                <a:spcPts val="0"/>
              </a:spcAft>
              <a:buClrTx/>
              <a:buSzTx/>
              <a:buFontTx/>
              <a:buNone/>
              <a:tabLst/>
              <a:defRPr/>
            </a:pPr>
            <a:r>
              <a:rPr lang="zh-CN" altLang="en-US" dirty="0" smtClean="0"/>
              <a:t>单击此处编辑小标题</a:t>
            </a:r>
            <a:endParaRPr kumimoji="0" lang="zh-CN" altLang="en-US" sz="1200" b="0" i="0" u="none" strike="noStrike" kern="1200" cap="none" spc="0" normalizeH="0" baseline="0" noProof="0" dirty="0" smtClean="0">
              <a:ln>
                <a:noFill/>
              </a:ln>
              <a:solidFill>
                <a:prstClr val="black">
                  <a:lumMod val="75000"/>
                  <a:lumOff val="25000"/>
                </a:prstClr>
              </a:solidFill>
              <a:effectLst/>
              <a:uLnTx/>
              <a:uFillTx/>
              <a:latin typeface="微软雅黑" pitchFamily="34" charset="-122"/>
              <a:ea typeface="微软雅黑" pitchFamily="34" charset="-122"/>
              <a:cs typeface="+mn-cs"/>
            </a:endParaRPr>
          </a:p>
        </p:txBody>
      </p:sp>
      <p:grpSp>
        <p:nvGrpSpPr>
          <p:cNvPr id="18" name="Group 4"/>
          <p:cNvGrpSpPr>
            <a:grpSpLocks noChangeAspect="1"/>
          </p:cNvGrpSpPr>
          <p:nvPr userDrawn="1"/>
        </p:nvGrpSpPr>
        <p:grpSpPr bwMode="auto">
          <a:xfrm>
            <a:off x="117475" y="6588125"/>
            <a:ext cx="771525" cy="196850"/>
            <a:chOff x="1292" y="1661"/>
            <a:chExt cx="3390" cy="862"/>
          </a:xfrm>
        </p:grpSpPr>
        <p:sp>
          <p:nvSpPr>
            <p:cNvPr id="19" name="AutoShape 3"/>
            <p:cNvSpPr>
              <a:spLocks noChangeAspect="1" noChangeArrowheads="1" noTextEdit="1"/>
            </p:cNvSpPr>
            <p:nvPr userDrawn="1"/>
          </p:nvSpPr>
          <p:spPr bwMode="auto">
            <a:xfrm>
              <a:off x="1292" y="1661"/>
              <a:ext cx="3390" cy="862"/>
            </a:xfrm>
            <a:prstGeom prst="rect">
              <a:avLst/>
            </a:prstGeom>
            <a:noFill/>
            <a:ln w="9525">
              <a:noFill/>
              <a:miter lim="800000"/>
              <a:headEnd/>
              <a:tailEnd/>
            </a:ln>
          </p:spPr>
          <p:txBody>
            <a:bodyPr/>
            <a:lstStyle/>
            <a:p>
              <a:pPr>
                <a:defRPr/>
              </a:pPr>
              <a:endParaRPr lang="zh-CN" altLang="en-US"/>
            </a:p>
          </p:txBody>
        </p:sp>
        <p:sp>
          <p:nvSpPr>
            <p:cNvPr id="20" name="Freeform 5"/>
            <p:cNvSpPr>
              <a:spLocks/>
            </p:cNvSpPr>
            <p:nvPr userDrawn="1"/>
          </p:nvSpPr>
          <p:spPr bwMode="auto">
            <a:xfrm>
              <a:off x="1292" y="1967"/>
              <a:ext cx="467" cy="556"/>
            </a:xfrm>
            <a:custGeom>
              <a:avLst/>
              <a:gdLst/>
              <a:ahLst/>
              <a:cxnLst>
                <a:cxn ang="0">
                  <a:pos x="120" y="149"/>
                </a:cxn>
                <a:cxn ang="0">
                  <a:pos x="88" y="154"/>
                </a:cxn>
                <a:cxn ang="0">
                  <a:pos x="52" y="120"/>
                </a:cxn>
                <a:cxn ang="0">
                  <a:pos x="52" y="0"/>
                </a:cxn>
                <a:cxn ang="0">
                  <a:pos x="0" y="0"/>
                </a:cxn>
                <a:cxn ang="0">
                  <a:pos x="15" y="10"/>
                </a:cxn>
                <a:cxn ang="0">
                  <a:pos x="15" y="119"/>
                </a:cxn>
                <a:cxn ang="0">
                  <a:pos x="88" y="184"/>
                </a:cxn>
                <a:cxn ang="0">
                  <a:pos x="156" y="171"/>
                </a:cxn>
                <a:cxn ang="0">
                  <a:pos x="156" y="0"/>
                </a:cxn>
                <a:cxn ang="0">
                  <a:pos x="120" y="0"/>
                </a:cxn>
                <a:cxn ang="0">
                  <a:pos x="120" y="149"/>
                </a:cxn>
              </a:cxnLst>
              <a:rect l="0" t="0" r="r" b="b"/>
              <a:pathLst>
                <a:path w="156" h="184">
                  <a:moveTo>
                    <a:pt x="120" y="149"/>
                  </a:moveTo>
                  <a:cubicBezTo>
                    <a:pt x="114" y="151"/>
                    <a:pt x="102" y="154"/>
                    <a:pt x="88" y="154"/>
                  </a:cubicBezTo>
                  <a:cubicBezTo>
                    <a:pt x="64" y="154"/>
                    <a:pt x="52" y="143"/>
                    <a:pt x="52" y="120"/>
                  </a:cubicBezTo>
                  <a:cubicBezTo>
                    <a:pt x="52" y="0"/>
                    <a:pt x="52" y="0"/>
                    <a:pt x="52" y="0"/>
                  </a:cubicBezTo>
                  <a:cubicBezTo>
                    <a:pt x="0" y="0"/>
                    <a:pt x="0" y="0"/>
                    <a:pt x="0" y="0"/>
                  </a:cubicBezTo>
                  <a:cubicBezTo>
                    <a:pt x="15" y="10"/>
                    <a:pt x="15" y="10"/>
                    <a:pt x="15" y="10"/>
                  </a:cubicBezTo>
                  <a:cubicBezTo>
                    <a:pt x="15" y="119"/>
                    <a:pt x="15" y="119"/>
                    <a:pt x="15" y="119"/>
                  </a:cubicBezTo>
                  <a:cubicBezTo>
                    <a:pt x="15" y="164"/>
                    <a:pt x="41" y="184"/>
                    <a:pt x="88" y="184"/>
                  </a:cubicBezTo>
                  <a:cubicBezTo>
                    <a:pt x="115" y="184"/>
                    <a:pt x="141" y="178"/>
                    <a:pt x="156" y="171"/>
                  </a:cubicBezTo>
                  <a:cubicBezTo>
                    <a:pt x="156" y="0"/>
                    <a:pt x="156" y="0"/>
                    <a:pt x="156" y="0"/>
                  </a:cubicBezTo>
                  <a:cubicBezTo>
                    <a:pt x="120" y="0"/>
                    <a:pt x="120" y="0"/>
                    <a:pt x="120" y="0"/>
                  </a:cubicBezTo>
                  <a:lnTo>
                    <a:pt x="120" y="149"/>
                  </a:lnTo>
                  <a:close/>
                </a:path>
              </a:pathLst>
            </a:custGeom>
            <a:solidFill>
              <a:schemeClr val="bg1"/>
            </a:solidFill>
            <a:ln w="9525">
              <a:noFill/>
              <a:round/>
              <a:headEnd/>
              <a:tailEnd/>
            </a:ln>
          </p:spPr>
          <p:txBody>
            <a:bodyPr/>
            <a:lstStyle/>
            <a:p>
              <a:pPr>
                <a:defRPr/>
              </a:pPr>
              <a:endParaRPr lang="zh-CN" altLang="en-US"/>
            </a:p>
          </p:txBody>
        </p:sp>
        <p:sp>
          <p:nvSpPr>
            <p:cNvPr id="22" name="Freeform 6"/>
            <p:cNvSpPr>
              <a:spLocks/>
            </p:cNvSpPr>
            <p:nvPr userDrawn="1"/>
          </p:nvSpPr>
          <p:spPr bwMode="auto">
            <a:xfrm>
              <a:off x="1871" y="1960"/>
              <a:ext cx="425" cy="556"/>
            </a:xfrm>
            <a:custGeom>
              <a:avLst/>
              <a:gdLst/>
              <a:ahLst/>
              <a:cxnLst>
                <a:cxn ang="0">
                  <a:pos x="69" y="0"/>
                </a:cxn>
                <a:cxn ang="0">
                  <a:pos x="0" y="13"/>
                </a:cxn>
                <a:cxn ang="0">
                  <a:pos x="0" y="184"/>
                </a:cxn>
                <a:cxn ang="0">
                  <a:pos x="37" y="184"/>
                </a:cxn>
                <a:cxn ang="0">
                  <a:pos x="37" y="35"/>
                </a:cxn>
                <a:cxn ang="0">
                  <a:pos x="69" y="30"/>
                </a:cxn>
                <a:cxn ang="0">
                  <a:pos x="107" y="64"/>
                </a:cxn>
                <a:cxn ang="0">
                  <a:pos x="107" y="184"/>
                </a:cxn>
                <a:cxn ang="0">
                  <a:pos x="143" y="184"/>
                </a:cxn>
                <a:cxn ang="0">
                  <a:pos x="143" y="60"/>
                </a:cxn>
                <a:cxn ang="0">
                  <a:pos x="69" y="0"/>
                </a:cxn>
              </a:cxnLst>
              <a:rect l="0" t="0" r="r" b="b"/>
              <a:pathLst>
                <a:path w="143" h="184">
                  <a:moveTo>
                    <a:pt x="69" y="0"/>
                  </a:moveTo>
                  <a:cubicBezTo>
                    <a:pt x="41" y="0"/>
                    <a:pt x="18" y="5"/>
                    <a:pt x="0" y="13"/>
                  </a:cubicBezTo>
                  <a:cubicBezTo>
                    <a:pt x="0" y="184"/>
                    <a:pt x="0" y="184"/>
                    <a:pt x="0" y="184"/>
                  </a:cubicBezTo>
                  <a:cubicBezTo>
                    <a:pt x="37" y="184"/>
                    <a:pt x="37" y="184"/>
                    <a:pt x="37" y="184"/>
                  </a:cubicBezTo>
                  <a:cubicBezTo>
                    <a:pt x="37" y="35"/>
                    <a:pt x="37" y="35"/>
                    <a:pt x="37" y="35"/>
                  </a:cubicBezTo>
                  <a:cubicBezTo>
                    <a:pt x="44" y="32"/>
                    <a:pt x="56" y="30"/>
                    <a:pt x="69" y="30"/>
                  </a:cubicBezTo>
                  <a:cubicBezTo>
                    <a:pt x="94" y="30"/>
                    <a:pt x="107" y="43"/>
                    <a:pt x="107" y="64"/>
                  </a:cubicBezTo>
                  <a:cubicBezTo>
                    <a:pt x="107" y="184"/>
                    <a:pt x="107" y="184"/>
                    <a:pt x="107" y="184"/>
                  </a:cubicBezTo>
                  <a:cubicBezTo>
                    <a:pt x="143" y="184"/>
                    <a:pt x="143" y="184"/>
                    <a:pt x="143" y="184"/>
                  </a:cubicBezTo>
                  <a:cubicBezTo>
                    <a:pt x="143" y="60"/>
                    <a:pt x="143" y="60"/>
                    <a:pt x="143" y="60"/>
                  </a:cubicBezTo>
                  <a:cubicBezTo>
                    <a:pt x="143" y="22"/>
                    <a:pt x="119" y="0"/>
                    <a:pt x="69" y="0"/>
                  </a:cubicBezTo>
                </a:path>
              </a:pathLst>
            </a:custGeom>
            <a:solidFill>
              <a:schemeClr val="bg1"/>
            </a:solidFill>
            <a:ln w="9525">
              <a:noFill/>
              <a:round/>
              <a:headEnd/>
              <a:tailEnd/>
            </a:ln>
          </p:spPr>
          <p:txBody>
            <a:bodyPr/>
            <a:lstStyle/>
            <a:p>
              <a:pPr>
                <a:defRPr/>
              </a:pPr>
              <a:endParaRPr lang="zh-CN" altLang="en-US"/>
            </a:p>
          </p:txBody>
        </p:sp>
        <p:sp>
          <p:nvSpPr>
            <p:cNvPr id="23" name="Freeform 7"/>
            <p:cNvSpPr>
              <a:spLocks/>
            </p:cNvSpPr>
            <p:nvPr userDrawn="1"/>
          </p:nvSpPr>
          <p:spPr bwMode="auto">
            <a:xfrm>
              <a:off x="2373" y="1967"/>
              <a:ext cx="153" cy="549"/>
            </a:xfrm>
            <a:custGeom>
              <a:avLst/>
              <a:gdLst/>
              <a:ahLst/>
              <a:cxnLst>
                <a:cxn ang="0">
                  <a:pos x="0" y="0"/>
                </a:cxn>
                <a:cxn ang="0">
                  <a:pos x="48" y="30"/>
                </a:cxn>
                <a:cxn ang="0">
                  <a:pos x="48" y="544"/>
                </a:cxn>
                <a:cxn ang="0">
                  <a:pos x="159" y="544"/>
                </a:cxn>
                <a:cxn ang="0">
                  <a:pos x="159" y="0"/>
                </a:cxn>
                <a:cxn ang="0">
                  <a:pos x="0" y="0"/>
                </a:cxn>
              </a:cxnLst>
              <a:rect l="0" t="0" r="r" b="b"/>
              <a:pathLst>
                <a:path w="159" h="544">
                  <a:moveTo>
                    <a:pt x="0" y="0"/>
                  </a:moveTo>
                  <a:lnTo>
                    <a:pt x="48" y="30"/>
                  </a:lnTo>
                  <a:lnTo>
                    <a:pt x="48" y="544"/>
                  </a:lnTo>
                  <a:lnTo>
                    <a:pt x="159" y="544"/>
                  </a:lnTo>
                  <a:lnTo>
                    <a:pt x="159" y="0"/>
                  </a:lnTo>
                  <a:lnTo>
                    <a:pt x="0" y="0"/>
                  </a:lnTo>
                  <a:close/>
                </a:path>
              </a:pathLst>
            </a:custGeom>
            <a:solidFill>
              <a:schemeClr val="bg1"/>
            </a:solidFill>
            <a:ln w="9525">
              <a:noFill/>
              <a:round/>
              <a:headEnd/>
              <a:tailEnd/>
            </a:ln>
          </p:spPr>
          <p:txBody>
            <a:bodyPr/>
            <a:lstStyle/>
            <a:p>
              <a:pPr>
                <a:defRPr/>
              </a:pPr>
              <a:endParaRPr lang="zh-CN" altLang="en-US"/>
            </a:p>
          </p:txBody>
        </p:sp>
        <p:sp>
          <p:nvSpPr>
            <p:cNvPr id="24" name="Freeform 8"/>
            <p:cNvSpPr>
              <a:spLocks/>
            </p:cNvSpPr>
            <p:nvPr userDrawn="1"/>
          </p:nvSpPr>
          <p:spPr bwMode="auto">
            <a:xfrm>
              <a:off x="2562" y="1967"/>
              <a:ext cx="558" cy="549"/>
            </a:xfrm>
            <a:custGeom>
              <a:avLst/>
              <a:gdLst/>
              <a:ahLst/>
              <a:cxnLst>
                <a:cxn ang="0">
                  <a:pos x="107" y="120"/>
                </a:cxn>
                <a:cxn ang="0">
                  <a:pos x="100" y="148"/>
                </a:cxn>
                <a:cxn ang="0">
                  <a:pos x="100" y="148"/>
                </a:cxn>
                <a:cxn ang="0">
                  <a:pos x="92" y="120"/>
                </a:cxn>
                <a:cxn ang="0">
                  <a:pos x="55" y="0"/>
                </a:cxn>
                <a:cxn ang="0">
                  <a:pos x="0" y="0"/>
                </a:cxn>
                <a:cxn ang="0">
                  <a:pos x="19" y="11"/>
                </a:cxn>
                <a:cxn ang="0">
                  <a:pos x="79" y="180"/>
                </a:cxn>
                <a:cxn ang="0">
                  <a:pos x="121" y="180"/>
                </a:cxn>
                <a:cxn ang="0">
                  <a:pos x="186" y="0"/>
                </a:cxn>
                <a:cxn ang="0">
                  <a:pos x="145" y="0"/>
                </a:cxn>
                <a:cxn ang="0">
                  <a:pos x="107" y="120"/>
                </a:cxn>
              </a:cxnLst>
              <a:rect l="0" t="0" r="r" b="b"/>
              <a:pathLst>
                <a:path w="186" h="180">
                  <a:moveTo>
                    <a:pt x="107" y="120"/>
                  </a:moveTo>
                  <a:cubicBezTo>
                    <a:pt x="103" y="133"/>
                    <a:pt x="100" y="148"/>
                    <a:pt x="100" y="148"/>
                  </a:cubicBezTo>
                  <a:cubicBezTo>
                    <a:pt x="100" y="148"/>
                    <a:pt x="100" y="148"/>
                    <a:pt x="100" y="148"/>
                  </a:cubicBezTo>
                  <a:cubicBezTo>
                    <a:pt x="100" y="148"/>
                    <a:pt x="97" y="133"/>
                    <a:pt x="92" y="120"/>
                  </a:cubicBezTo>
                  <a:cubicBezTo>
                    <a:pt x="55" y="0"/>
                    <a:pt x="55" y="0"/>
                    <a:pt x="55" y="0"/>
                  </a:cubicBezTo>
                  <a:cubicBezTo>
                    <a:pt x="0" y="0"/>
                    <a:pt x="0" y="0"/>
                    <a:pt x="0" y="0"/>
                  </a:cubicBezTo>
                  <a:cubicBezTo>
                    <a:pt x="19" y="11"/>
                    <a:pt x="19" y="11"/>
                    <a:pt x="19" y="11"/>
                  </a:cubicBezTo>
                  <a:cubicBezTo>
                    <a:pt x="79" y="180"/>
                    <a:pt x="79" y="180"/>
                    <a:pt x="79" y="180"/>
                  </a:cubicBezTo>
                  <a:cubicBezTo>
                    <a:pt x="121" y="180"/>
                    <a:pt x="121" y="180"/>
                    <a:pt x="121" y="180"/>
                  </a:cubicBezTo>
                  <a:cubicBezTo>
                    <a:pt x="186" y="0"/>
                    <a:pt x="186" y="0"/>
                    <a:pt x="186" y="0"/>
                  </a:cubicBezTo>
                  <a:cubicBezTo>
                    <a:pt x="145" y="0"/>
                    <a:pt x="145" y="0"/>
                    <a:pt x="145" y="0"/>
                  </a:cubicBezTo>
                  <a:lnTo>
                    <a:pt x="107" y="120"/>
                  </a:lnTo>
                  <a:close/>
                </a:path>
              </a:pathLst>
            </a:custGeom>
            <a:solidFill>
              <a:srgbClr val="D7000F"/>
            </a:solidFill>
            <a:ln w="9525">
              <a:noFill/>
              <a:round/>
              <a:headEnd/>
              <a:tailEnd/>
            </a:ln>
          </p:spPr>
          <p:txBody>
            <a:bodyPr/>
            <a:lstStyle/>
            <a:p>
              <a:pPr>
                <a:defRPr/>
              </a:pPr>
              <a:endParaRPr lang="zh-CN" altLang="en-US"/>
            </a:p>
          </p:txBody>
        </p:sp>
        <p:sp>
          <p:nvSpPr>
            <p:cNvPr id="25" name="Freeform 9"/>
            <p:cNvSpPr>
              <a:spLocks/>
            </p:cNvSpPr>
            <p:nvPr userDrawn="1"/>
          </p:nvSpPr>
          <p:spPr bwMode="auto">
            <a:xfrm>
              <a:off x="3873" y="1967"/>
              <a:ext cx="809" cy="549"/>
            </a:xfrm>
            <a:custGeom>
              <a:avLst/>
              <a:gdLst/>
              <a:ahLst/>
              <a:cxnLst>
                <a:cxn ang="0">
                  <a:pos x="234" y="0"/>
                </a:cxn>
                <a:cxn ang="0">
                  <a:pos x="203" y="119"/>
                </a:cxn>
                <a:cxn ang="0">
                  <a:pos x="198" y="147"/>
                </a:cxn>
                <a:cxn ang="0">
                  <a:pos x="198" y="147"/>
                </a:cxn>
                <a:cxn ang="0">
                  <a:pos x="192" y="119"/>
                </a:cxn>
                <a:cxn ang="0">
                  <a:pos x="159" y="0"/>
                </a:cxn>
                <a:cxn ang="0">
                  <a:pos x="125" y="0"/>
                </a:cxn>
                <a:cxn ang="0">
                  <a:pos x="93" y="119"/>
                </a:cxn>
                <a:cxn ang="0">
                  <a:pos x="87" y="147"/>
                </a:cxn>
                <a:cxn ang="0">
                  <a:pos x="86" y="147"/>
                </a:cxn>
                <a:cxn ang="0">
                  <a:pos x="81" y="119"/>
                </a:cxn>
                <a:cxn ang="0">
                  <a:pos x="50" y="0"/>
                </a:cxn>
                <a:cxn ang="0">
                  <a:pos x="0" y="0"/>
                </a:cxn>
                <a:cxn ang="0">
                  <a:pos x="17" y="11"/>
                </a:cxn>
                <a:cxn ang="0">
                  <a:pos x="67" y="180"/>
                </a:cxn>
                <a:cxn ang="0">
                  <a:pos x="105" y="180"/>
                </a:cxn>
                <a:cxn ang="0">
                  <a:pos x="136" y="66"/>
                </a:cxn>
                <a:cxn ang="0">
                  <a:pos x="142" y="40"/>
                </a:cxn>
                <a:cxn ang="0">
                  <a:pos x="143" y="40"/>
                </a:cxn>
                <a:cxn ang="0">
                  <a:pos x="148" y="66"/>
                </a:cxn>
                <a:cxn ang="0">
                  <a:pos x="180" y="180"/>
                </a:cxn>
                <a:cxn ang="0">
                  <a:pos x="217" y="180"/>
                </a:cxn>
                <a:cxn ang="0">
                  <a:pos x="270" y="0"/>
                </a:cxn>
                <a:cxn ang="0">
                  <a:pos x="234" y="0"/>
                </a:cxn>
              </a:cxnLst>
              <a:rect l="0" t="0" r="r" b="b"/>
              <a:pathLst>
                <a:path w="270" h="180">
                  <a:moveTo>
                    <a:pt x="234" y="0"/>
                  </a:moveTo>
                  <a:cubicBezTo>
                    <a:pt x="203" y="119"/>
                    <a:pt x="203" y="119"/>
                    <a:pt x="203" y="119"/>
                  </a:cubicBezTo>
                  <a:cubicBezTo>
                    <a:pt x="200" y="132"/>
                    <a:pt x="198" y="147"/>
                    <a:pt x="198" y="147"/>
                  </a:cubicBezTo>
                  <a:cubicBezTo>
                    <a:pt x="198" y="147"/>
                    <a:pt x="198" y="147"/>
                    <a:pt x="198" y="147"/>
                  </a:cubicBezTo>
                  <a:cubicBezTo>
                    <a:pt x="198" y="147"/>
                    <a:pt x="195" y="132"/>
                    <a:pt x="192" y="119"/>
                  </a:cubicBezTo>
                  <a:cubicBezTo>
                    <a:pt x="159" y="0"/>
                    <a:pt x="159" y="0"/>
                    <a:pt x="159" y="0"/>
                  </a:cubicBezTo>
                  <a:cubicBezTo>
                    <a:pt x="125" y="0"/>
                    <a:pt x="125" y="0"/>
                    <a:pt x="125" y="0"/>
                  </a:cubicBezTo>
                  <a:cubicBezTo>
                    <a:pt x="93" y="119"/>
                    <a:pt x="93" y="119"/>
                    <a:pt x="93" y="119"/>
                  </a:cubicBezTo>
                  <a:cubicBezTo>
                    <a:pt x="89" y="132"/>
                    <a:pt x="87" y="147"/>
                    <a:pt x="87" y="147"/>
                  </a:cubicBezTo>
                  <a:cubicBezTo>
                    <a:pt x="86" y="147"/>
                    <a:pt x="86" y="147"/>
                    <a:pt x="86" y="147"/>
                  </a:cubicBezTo>
                  <a:cubicBezTo>
                    <a:pt x="86" y="147"/>
                    <a:pt x="84" y="132"/>
                    <a:pt x="81" y="119"/>
                  </a:cubicBezTo>
                  <a:cubicBezTo>
                    <a:pt x="50" y="0"/>
                    <a:pt x="50" y="0"/>
                    <a:pt x="50" y="0"/>
                  </a:cubicBezTo>
                  <a:cubicBezTo>
                    <a:pt x="0" y="0"/>
                    <a:pt x="0" y="0"/>
                    <a:pt x="0" y="0"/>
                  </a:cubicBezTo>
                  <a:cubicBezTo>
                    <a:pt x="17" y="11"/>
                    <a:pt x="17" y="11"/>
                    <a:pt x="17" y="11"/>
                  </a:cubicBezTo>
                  <a:cubicBezTo>
                    <a:pt x="67" y="180"/>
                    <a:pt x="67" y="180"/>
                    <a:pt x="67" y="180"/>
                  </a:cubicBezTo>
                  <a:cubicBezTo>
                    <a:pt x="105" y="180"/>
                    <a:pt x="105" y="180"/>
                    <a:pt x="105" y="180"/>
                  </a:cubicBezTo>
                  <a:cubicBezTo>
                    <a:pt x="136" y="66"/>
                    <a:pt x="136" y="66"/>
                    <a:pt x="136" y="66"/>
                  </a:cubicBezTo>
                  <a:cubicBezTo>
                    <a:pt x="140" y="54"/>
                    <a:pt x="142" y="40"/>
                    <a:pt x="142" y="40"/>
                  </a:cubicBezTo>
                  <a:cubicBezTo>
                    <a:pt x="143" y="40"/>
                    <a:pt x="143" y="40"/>
                    <a:pt x="143" y="40"/>
                  </a:cubicBezTo>
                  <a:cubicBezTo>
                    <a:pt x="143" y="40"/>
                    <a:pt x="145" y="54"/>
                    <a:pt x="148" y="66"/>
                  </a:cubicBezTo>
                  <a:cubicBezTo>
                    <a:pt x="180" y="180"/>
                    <a:pt x="180" y="180"/>
                    <a:pt x="180" y="180"/>
                  </a:cubicBezTo>
                  <a:cubicBezTo>
                    <a:pt x="217" y="180"/>
                    <a:pt x="217" y="180"/>
                    <a:pt x="217" y="180"/>
                  </a:cubicBezTo>
                  <a:cubicBezTo>
                    <a:pt x="270" y="0"/>
                    <a:pt x="270" y="0"/>
                    <a:pt x="270" y="0"/>
                  </a:cubicBezTo>
                  <a:lnTo>
                    <a:pt x="234" y="0"/>
                  </a:lnTo>
                  <a:close/>
                </a:path>
              </a:pathLst>
            </a:custGeom>
            <a:solidFill>
              <a:srgbClr val="D7000F"/>
            </a:solidFill>
            <a:ln w="9525">
              <a:noFill/>
              <a:round/>
              <a:headEnd/>
              <a:tailEnd/>
            </a:ln>
          </p:spPr>
          <p:txBody>
            <a:bodyPr/>
            <a:lstStyle/>
            <a:p>
              <a:pPr>
                <a:defRPr/>
              </a:pPr>
              <a:endParaRPr lang="zh-CN" altLang="en-US"/>
            </a:p>
          </p:txBody>
        </p:sp>
        <p:sp>
          <p:nvSpPr>
            <p:cNvPr id="26" name="Freeform 10"/>
            <p:cNvSpPr>
              <a:spLocks/>
            </p:cNvSpPr>
            <p:nvPr userDrawn="1"/>
          </p:nvSpPr>
          <p:spPr bwMode="auto">
            <a:xfrm>
              <a:off x="3154" y="1967"/>
              <a:ext cx="146" cy="549"/>
            </a:xfrm>
            <a:custGeom>
              <a:avLst/>
              <a:gdLst/>
              <a:ahLst/>
              <a:cxnLst>
                <a:cxn ang="0">
                  <a:pos x="0" y="0"/>
                </a:cxn>
                <a:cxn ang="0">
                  <a:pos x="39" y="24"/>
                </a:cxn>
                <a:cxn ang="0">
                  <a:pos x="39" y="544"/>
                </a:cxn>
                <a:cxn ang="0">
                  <a:pos x="147" y="544"/>
                </a:cxn>
                <a:cxn ang="0">
                  <a:pos x="147" y="0"/>
                </a:cxn>
                <a:cxn ang="0">
                  <a:pos x="0" y="0"/>
                </a:cxn>
              </a:cxnLst>
              <a:rect l="0" t="0" r="r" b="b"/>
              <a:pathLst>
                <a:path w="147" h="544">
                  <a:moveTo>
                    <a:pt x="0" y="0"/>
                  </a:moveTo>
                  <a:lnTo>
                    <a:pt x="39" y="24"/>
                  </a:lnTo>
                  <a:lnTo>
                    <a:pt x="39" y="544"/>
                  </a:lnTo>
                  <a:lnTo>
                    <a:pt x="147" y="544"/>
                  </a:lnTo>
                  <a:lnTo>
                    <a:pt x="147" y="0"/>
                  </a:lnTo>
                  <a:lnTo>
                    <a:pt x="0" y="0"/>
                  </a:lnTo>
                  <a:close/>
                </a:path>
              </a:pathLst>
            </a:custGeom>
            <a:solidFill>
              <a:srgbClr val="D7000F"/>
            </a:solidFill>
            <a:ln w="9525">
              <a:noFill/>
              <a:round/>
              <a:headEnd/>
              <a:tailEnd/>
            </a:ln>
          </p:spPr>
          <p:txBody>
            <a:bodyPr/>
            <a:lstStyle/>
            <a:p>
              <a:pPr>
                <a:defRPr/>
              </a:pPr>
              <a:endParaRPr lang="zh-CN" altLang="en-US"/>
            </a:p>
          </p:txBody>
        </p:sp>
        <p:sp>
          <p:nvSpPr>
            <p:cNvPr id="27" name="Freeform 11"/>
            <p:cNvSpPr>
              <a:spLocks noEditPoints="1"/>
            </p:cNvSpPr>
            <p:nvPr userDrawn="1"/>
          </p:nvSpPr>
          <p:spPr bwMode="auto">
            <a:xfrm>
              <a:off x="3399" y="1960"/>
              <a:ext cx="467" cy="563"/>
            </a:xfrm>
            <a:custGeom>
              <a:avLst/>
              <a:gdLst/>
              <a:ahLst/>
              <a:cxnLst>
                <a:cxn ang="0">
                  <a:pos x="80" y="0"/>
                </a:cxn>
                <a:cxn ang="0">
                  <a:pos x="0" y="94"/>
                </a:cxn>
                <a:cxn ang="0">
                  <a:pos x="88" y="188"/>
                </a:cxn>
                <a:cxn ang="0">
                  <a:pos x="150" y="175"/>
                </a:cxn>
                <a:cxn ang="0">
                  <a:pos x="139" y="148"/>
                </a:cxn>
                <a:cxn ang="0">
                  <a:pos x="90" y="159"/>
                </a:cxn>
                <a:cxn ang="0">
                  <a:pos x="36" y="118"/>
                </a:cxn>
                <a:cxn ang="0">
                  <a:pos x="34" y="102"/>
                </a:cxn>
                <a:cxn ang="0">
                  <a:pos x="33" y="93"/>
                </a:cxn>
                <a:cxn ang="0">
                  <a:pos x="154" y="93"/>
                </a:cxn>
                <a:cxn ang="0">
                  <a:pos x="154" y="79"/>
                </a:cxn>
                <a:cxn ang="0">
                  <a:pos x="80" y="0"/>
                </a:cxn>
                <a:cxn ang="0">
                  <a:pos x="80" y="27"/>
                </a:cxn>
                <a:cxn ang="0">
                  <a:pos x="119" y="67"/>
                </a:cxn>
                <a:cxn ang="0">
                  <a:pos x="35" y="67"/>
                </a:cxn>
                <a:cxn ang="0">
                  <a:pos x="80" y="27"/>
                </a:cxn>
              </a:cxnLst>
              <a:rect l="0" t="0" r="r" b="b"/>
              <a:pathLst>
                <a:path w="154" h="188">
                  <a:moveTo>
                    <a:pt x="80" y="0"/>
                  </a:moveTo>
                  <a:cubicBezTo>
                    <a:pt x="30" y="0"/>
                    <a:pt x="0" y="39"/>
                    <a:pt x="0" y="94"/>
                  </a:cubicBezTo>
                  <a:cubicBezTo>
                    <a:pt x="0" y="151"/>
                    <a:pt x="31" y="188"/>
                    <a:pt x="88" y="188"/>
                  </a:cubicBezTo>
                  <a:cubicBezTo>
                    <a:pt x="112" y="188"/>
                    <a:pt x="136" y="182"/>
                    <a:pt x="150" y="175"/>
                  </a:cubicBezTo>
                  <a:cubicBezTo>
                    <a:pt x="139" y="148"/>
                    <a:pt x="139" y="148"/>
                    <a:pt x="139" y="148"/>
                  </a:cubicBezTo>
                  <a:cubicBezTo>
                    <a:pt x="127" y="154"/>
                    <a:pt x="108" y="159"/>
                    <a:pt x="90" y="159"/>
                  </a:cubicBezTo>
                  <a:cubicBezTo>
                    <a:pt x="62" y="159"/>
                    <a:pt x="43" y="145"/>
                    <a:pt x="36" y="118"/>
                  </a:cubicBezTo>
                  <a:cubicBezTo>
                    <a:pt x="36" y="118"/>
                    <a:pt x="35" y="111"/>
                    <a:pt x="34" y="102"/>
                  </a:cubicBezTo>
                  <a:cubicBezTo>
                    <a:pt x="33" y="99"/>
                    <a:pt x="33" y="96"/>
                    <a:pt x="33" y="93"/>
                  </a:cubicBezTo>
                  <a:cubicBezTo>
                    <a:pt x="154" y="93"/>
                    <a:pt x="154" y="93"/>
                    <a:pt x="154" y="93"/>
                  </a:cubicBezTo>
                  <a:cubicBezTo>
                    <a:pt x="154" y="88"/>
                    <a:pt x="154" y="84"/>
                    <a:pt x="154" y="79"/>
                  </a:cubicBezTo>
                  <a:cubicBezTo>
                    <a:pt x="154" y="31"/>
                    <a:pt x="127" y="0"/>
                    <a:pt x="80" y="0"/>
                  </a:cubicBezTo>
                  <a:moveTo>
                    <a:pt x="80" y="27"/>
                  </a:moveTo>
                  <a:cubicBezTo>
                    <a:pt x="102" y="27"/>
                    <a:pt x="117" y="40"/>
                    <a:pt x="119" y="67"/>
                  </a:cubicBezTo>
                  <a:cubicBezTo>
                    <a:pt x="35" y="67"/>
                    <a:pt x="35" y="67"/>
                    <a:pt x="35" y="67"/>
                  </a:cubicBezTo>
                  <a:cubicBezTo>
                    <a:pt x="41" y="41"/>
                    <a:pt x="57" y="27"/>
                    <a:pt x="80" y="27"/>
                  </a:cubicBezTo>
                </a:path>
              </a:pathLst>
            </a:custGeom>
            <a:solidFill>
              <a:srgbClr val="D7000F"/>
            </a:solidFill>
            <a:ln w="9525">
              <a:noFill/>
              <a:round/>
              <a:headEnd/>
              <a:tailEnd/>
            </a:ln>
          </p:spPr>
          <p:txBody>
            <a:bodyPr/>
            <a:lstStyle/>
            <a:p>
              <a:pPr>
                <a:defRPr/>
              </a:pPr>
              <a:endParaRPr lang="zh-CN" altLang="en-US"/>
            </a:p>
          </p:txBody>
        </p:sp>
        <p:sp>
          <p:nvSpPr>
            <p:cNvPr id="28" name="Freeform 12"/>
            <p:cNvSpPr>
              <a:spLocks/>
            </p:cNvSpPr>
            <p:nvPr userDrawn="1"/>
          </p:nvSpPr>
          <p:spPr bwMode="auto">
            <a:xfrm>
              <a:off x="3175" y="1661"/>
              <a:ext cx="851" cy="209"/>
            </a:xfrm>
            <a:custGeom>
              <a:avLst/>
              <a:gdLst/>
              <a:ahLst/>
              <a:cxnLst>
                <a:cxn ang="0">
                  <a:pos x="283" y="69"/>
                </a:cxn>
                <a:cxn ang="0">
                  <a:pos x="142" y="0"/>
                </a:cxn>
                <a:cxn ang="0">
                  <a:pos x="0" y="69"/>
                </a:cxn>
                <a:cxn ang="0">
                  <a:pos x="142" y="28"/>
                </a:cxn>
                <a:cxn ang="0">
                  <a:pos x="283" y="69"/>
                </a:cxn>
              </a:cxnLst>
              <a:rect l="0" t="0" r="r" b="b"/>
              <a:pathLst>
                <a:path w="283" h="69">
                  <a:moveTo>
                    <a:pt x="283" y="69"/>
                  </a:moveTo>
                  <a:cubicBezTo>
                    <a:pt x="249" y="27"/>
                    <a:pt x="198" y="0"/>
                    <a:pt x="142" y="0"/>
                  </a:cubicBezTo>
                  <a:cubicBezTo>
                    <a:pt x="85" y="0"/>
                    <a:pt x="34" y="27"/>
                    <a:pt x="0" y="69"/>
                  </a:cubicBezTo>
                  <a:cubicBezTo>
                    <a:pt x="41" y="43"/>
                    <a:pt x="90" y="28"/>
                    <a:pt x="142" y="28"/>
                  </a:cubicBezTo>
                  <a:cubicBezTo>
                    <a:pt x="193" y="28"/>
                    <a:pt x="242" y="43"/>
                    <a:pt x="283" y="69"/>
                  </a:cubicBezTo>
                </a:path>
              </a:pathLst>
            </a:custGeom>
            <a:solidFill>
              <a:srgbClr val="D7000F"/>
            </a:solidFill>
            <a:ln w="9525">
              <a:noFill/>
              <a:round/>
              <a:headEnd/>
              <a:tailEnd/>
            </a:ln>
          </p:spPr>
          <p:txBody>
            <a:bodyPr/>
            <a:lstStyle/>
            <a:p>
              <a:pPr>
                <a:defRPr/>
              </a:pPr>
              <a:endParaRPr lang="zh-CN" altLang="en-US"/>
            </a:p>
          </p:txBody>
        </p:sp>
        <p:sp>
          <p:nvSpPr>
            <p:cNvPr id="29" name="Oval 13"/>
            <p:cNvSpPr>
              <a:spLocks noChangeArrowheads="1"/>
            </p:cNvSpPr>
            <p:nvPr userDrawn="1"/>
          </p:nvSpPr>
          <p:spPr bwMode="auto">
            <a:xfrm>
              <a:off x="2415" y="1744"/>
              <a:ext cx="126" cy="125"/>
            </a:xfrm>
            <a:prstGeom prst="ellipse">
              <a:avLst/>
            </a:prstGeom>
            <a:solidFill>
              <a:srgbClr val="D7000F"/>
            </a:solidFill>
            <a:ln w="9525">
              <a:noFill/>
              <a:round/>
              <a:headEnd/>
              <a:tailEnd/>
            </a:ln>
          </p:spPr>
          <p:txBody>
            <a:bodyPr/>
            <a:lstStyle/>
            <a:p>
              <a:pPr>
                <a:defRPr/>
              </a:pPr>
              <a:endParaRPr lang="zh-CN" altLang="en-US"/>
            </a:p>
          </p:txBody>
        </p:sp>
      </p:grpSp>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内页 二栏">
    <p:spTree>
      <p:nvGrpSpPr>
        <p:cNvPr id="1" name=""/>
        <p:cNvGrpSpPr/>
        <p:nvPr/>
      </p:nvGrpSpPr>
      <p:grpSpPr>
        <a:xfrm>
          <a:off x="0" y="0"/>
          <a:ext cx="0" cy="0"/>
          <a:chOff x="0" y="0"/>
          <a:chExt cx="0" cy="0"/>
        </a:xfrm>
      </p:grpSpPr>
      <p:pic>
        <p:nvPicPr>
          <p:cNvPr id="16" name="图片 15" descr="back9.jpg"/>
          <p:cNvPicPr>
            <a:picLocks noChangeAspect="1"/>
          </p:cNvPicPr>
          <p:nvPr userDrawn="1"/>
        </p:nvPicPr>
        <p:blipFill>
          <a:blip r:embed="rId2" cstate="print"/>
          <a:stretch>
            <a:fillRect/>
          </a:stretch>
        </p:blipFill>
        <p:spPr>
          <a:xfrm>
            <a:off x="0" y="6439989"/>
            <a:ext cx="9144000" cy="418011"/>
          </a:xfrm>
          <a:prstGeom prst="rect">
            <a:avLst/>
          </a:prstGeom>
        </p:spPr>
      </p:pic>
      <p:sp>
        <p:nvSpPr>
          <p:cNvPr id="4" name="TextBox 3"/>
          <p:cNvSpPr txBox="1"/>
          <p:nvPr userDrawn="1"/>
        </p:nvSpPr>
        <p:spPr>
          <a:xfrm>
            <a:off x="8027988" y="6553200"/>
            <a:ext cx="1044575" cy="276225"/>
          </a:xfrm>
          <a:prstGeom prst="rect">
            <a:avLst/>
          </a:prstGeom>
          <a:noFill/>
        </p:spPr>
        <p:txBody>
          <a:bodyPr>
            <a:spAutoFit/>
          </a:bodyPr>
          <a:lstStyle/>
          <a:p>
            <a:pPr algn="r">
              <a:defRPr/>
            </a:pPr>
            <a:fld id="{51DDEF4D-8900-428A-BCD6-F48BA28B0BB4}" type="slidenum">
              <a:rPr lang="zh-CN" altLang="en-US" sz="1200">
                <a:solidFill>
                  <a:schemeClr val="bg1"/>
                </a:solidFill>
                <a:latin typeface="Arial Unicode MS" pitchFamily="34" charset="-122"/>
                <a:ea typeface="Arial Unicode MS" pitchFamily="34" charset="-122"/>
                <a:cs typeface="Arial Unicode MS" pitchFamily="34" charset="-122"/>
              </a:rPr>
              <a:pPr algn="r">
                <a:defRPr/>
              </a:pPr>
              <a:t>‹#›</a:t>
            </a:fld>
            <a:endParaRPr lang="zh-CN" altLang="en-US" sz="1200" dirty="0">
              <a:solidFill>
                <a:schemeClr val="bg1"/>
              </a:solidFill>
              <a:latin typeface="Arial Unicode MS" pitchFamily="34" charset="-122"/>
              <a:ea typeface="Arial Unicode MS" pitchFamily="34" charset="-122"/>
              <a:cs typeface="Arial Unicode MS" pitchFamily="34" charset="-122"/>
            </a:endParaRPr>
          </a:p>
        </p:txBody>
      </p:sp>
      <p:sp>
        <p:nvSpPr>
          <p:cNvPr id="19" name="标题 1"/>
          <p:cNvSpPr>
            <a:spLocks noGrp="1"/>
          </p:cNvSpPr>
          <p:nvPr>
            <p:ph type="title" hasCustomPrompt="1"/>
          </p:nvPr>
        </p:nvSpPr>
        <p:spPr>
          <a:xfrm>
            <a:off x="288000" y="252000"/>
            <a:ext cx="8229600" cy="649536"/>
          </a:xfrm>
          <a:prstGeom prst="rect">
            <a:avLst/>
          </a:prstGeom>
        </p:spPr>
        <p:txBody>
          <a:bodyPr/>
          <a:lstStyle>
            <a:lvl1pPr algn="l">
              <a:defRPr sz="3200" b="1">
                <a:solidFill>
                  <a:schemeClr val="tx1">
                    <a:lumMod val="75000"/>
                    <a:lumOff val="25000"/>
                  </a:schemeClr>
                </a:solidFill>
                <a:latin typeface="微软雅黑" pitchFamily="34" charset="-122"/>
                <a:ea typeface="微软雅黑" pitchFamily="34" charset="-122"/>
              </a:defRPr>
            </a:lvl1pPr>
          </a:lstStyle>
          <a:p>
            <a:r>
              <a:rPr lang="zh-CN" altLang="en-US" dirty="0" smtClean="0"/>
              <a:t>单击此处编辑标题</a:t>
            </a:r>
            <a:endParaRPr lang="zh-CN" altLang="en-US" dirty="0"/>
          </a:p>
        </p:txBody>
      </p:sp>
      <p:sp>
        <p:nvSpPr>
          <p:cNvPr id="24" name="内容占位符 2"/>
          <p:cNvSpPr>
            <a:spLocks noGrp="1"/>
          </p:cNvSpPr>
          <p:nvPr>
            <p:ph idx="1" hasCustomPrompt="1"/>
          </p:nvPr>
        </p:nvSpPr>
        <p:spPr>
          <a:xfrm>
            <a:off x="467544" y="1268760"/>
            <a:ext cx="8280920" cy="3888432"/>
          </a:xfrm>
          <a:prstGeom prst="rect">
            <a:avLst/>
          </a:prstGeom>
        </p:spPr>
        <p:txBody>
          <a:bodyPr numCol="2" spcCol="720000"/>
          <a:lstStyle>
            <a:lvl1pPr marL="0" indent="0">
              <a:lnSpc>
                <a:spcPct val="150000"/>
              </a:lnSpc>
              <a:spcBef>
                <a:spcPts val="0"/>
              </a:spcBef>
              <a:buNone/>
              <a:defRPr sz="1200">
                <a:solidFill>
                  <a:schemeClr val="tx1">
                    <a:lumMod val="75000"/>
                    <a:lumOff val="25000"/>
                  </a:schemeClr>
                </a:solidFill>
                <a:latin typeface="微软雅黑" pitchFamily="34" charset="-122"/>
                <a:ea typeface="微软雅黑" pitchFamily="34" charset="-122"/>
              </a:defRPr>
            </a:lvl1pPr>
          </a:lstStyle>
          <a:p>
            <a:pPr lvl="0"/>
            <a:r>
              <a:rPr lang="zh-CN" altLang="en-US" dirty="0" smtClean="0"/>
              <a:t>单击此处编辑正文</a:t>
            </a:r>
            <a:endParaRPr lang="zh-CN" altLang="en-US" dirty="0"/>
          </a:p>
        </p:txBody>
      </p:sp>
      <p:cxnSp>
        <p:nvCxnSpPr>
          <p:cNvPr id="25" name="9 Conector recto"/>
          <p:cNvCxnSpPr/>
          <p:nvPr userDrawn="1"/>
        </p:nvCxnSpPr>
        <p:spPr bwMode="auto">
          <a:xfrm>
            <a:off x="4572000" y="1196752"/>
            <a:ext cx="0" cy="4104456"/>
          </a:xfrm>
          <a:prstGeom prst="line">
            <a:avLst/>
          </a:prstGeom>
          <a:ln>
            <a:solidFill>
              <a:schemeClr val="bg1">
                <a:lumMod val="85000"/>
              </a:schemeClr>
            </a:solidFill>
          </a:ln>
        </p:spPr>
        <p:style>
          <a:lnRef idx="1">
            <a:schemeClr val="dk1"/>
          </a:lnRef>
          <a:fillRef idx="0">
            <a:schemeClr val="dk1"/>
          </a:fillRef>
          <a:effectRef idx="0">
            <a:schemeClr val="dk1"/>
          </a:effectRef>
          <a:fontRef idx="minor">
            <a:schemeClr val="tx1"/>
          </a:fontRef>
        </p:style>
      </p:cxnSp>
      <p:sp>
        <p:nvSpPr>
          <p:cNvPr id="26" name="1 Título"/>
          <p:cNvSpPr txBox="1">
            <a:spLocks/>
          </p:cNvSpPr>
          <p:nvPr userDrawn="1"/>
        </p:nvSpPr>
        <p:spPr bwMode="auto">
          <a:xfrm>
            <a:off x="4913313" y="4150022"/>
            <a:ext cx="2663825" cy="474663"/>
          </a:xfrm>
          <a:prstGeom prst="rect">
            <a:avLst/>
          </a:prstGeom>
          <a:noFill/>
          <a:ln w="9525">
            <a:noFill/>
            <a:miter lim="800000"/>
            <a:headEnd/>
            <a:tailEnd/>
          </a:ln>
        </p:spPr>
        <p:txBody>
          <a:bodyPr anchor="ctr"/>
          <a:lstStyle/>
          <a:p>
            <a:r>
              <a:rPr lang="zh-CN" altLang="en-US" sz="1200" dirty="0">
                <a:solidFill>
                  <a:srgbClr val="404040"/>
                </a:solidFill>
                <a:latin typeface="微软雅黑" pitchFamily="34" charset="-122"/>
                <a:ea typeface="微软雅黑" pitchFamily="34" charset="-122"/>
              </a:rPr>
              <a:t>了解更多信息，请访问</a:t>
            </a:r>
            <a:r>
              <a:rPr lang="es-HN" altLang="zh-CN" sz="1200" dirty="0">
                <a:solidFill>
                  <a:srgbClr val="404040"/>
                </a:solidFill>
                <a:latin typeface="微软雅黑" pitchFamily="34" charset="-122"/>
                <a:ea typeface="微软雅黑" pitchFamily="34" charset="-122"/>
              </a:rPr>
              <a:t>:</a:t>
            </a:r>
            <a:endParaRPr lang="es-HN" altLang="zh-CN" sz="1200" dirty="0">
              <a:solidFill>
                <a:srgbClr val="FFC000"/>
              </a:solidFill>
              <a:latin typeface="微软雅黑" pitchFamily="34" charset="-122"/>
              <a:ea typeface="微软雅黑" pitchFamily="34" charset="-122"/>
            </a:endParaRPr>
          </a:p>
        </p:txBody>
      </p:sp>
      <p:sp>
        <p:nvSpPr>
          <p:cNvPr id="27" name="1 Título"/>
          <p:cNvSpPr txBox="1">
            <a:spLocks/>
          </p:cNvSpPr>
          <p:nvPr userDrawn="1"/>
        </p:nvSpPr>
        <p:spPr bwMode="auto">
          <a:xfrm>
            <a:off x="4913313" y="4394497"/>
            <a:ext cx="3324225" cy="474663"/>
          </a:xfrm>
          <a:prstGeom prst="rect">
            <a:avLst/>
          </a:prstGeom>
          <a:noFill/>
          <a:ln w="9525">
            <a:noFill/>
            <a:miter lim="800000"/>
            <a:headEnd/>
            <a:tailEnd/>
          </a:ln>
        </p:spPr>
        <p:txBody>
          <a:bodyPr anchor="ctr"/>
          <a:lstStyle/>
          <a:p>
            <a:r>
              <a:rPr lang="es-HN" altLang="zh-CN" sz="1900" b="1" dirty="0">
                <a:solidFill>
                  <a:srgbClr val="404040"/>
                </a:solidFill>
                <a:latin typeface="Rockwell" pitchFamily="18" charset="0"/>
              </a:rPr>
              <a:t>www.</a:t>
            </a:r>
            <a:r>
              <a:rPr lang="en-US" altLang="zh-CN" sz="1900" b="1" dirty="0" err="1">
                <a:solidFill>
                  <a:srgbClr val="C00000"/>
                </a:solidFill>
                <a:latin typeface="Rockwell" pitchFamily="18" charset="0"/>
              </a:rPr>
              <a:t>cn-uniview</a:t>
            </a:r>
            <a:r>
              <a:rPr lang="es-HN" altLang="zh-CN" sz="1900" b="1" dirty="0">
                <a:solidFill>
                  <a:srgbClr val="404040"/>
                </a:solidFill>
                <a:latin typeface="Rockwell" pitchFamily="18" charset="0"/>
              </a:rPr>
              <a:t>.com</a:t>
            </a:r>
            <a:endParaRPr lang="es-HN" altLang="zh-CN" sz="1900" b="1" dirty="0">
              <a:solidFill>
                <a:srgbClr val="FFC000"/>
              </a:solidFill>
              <a:latin typeface="Rockwell" pitchFamily="18" charset="0"/>
            </a:endParaRPr>
          </a:p>
        </p:txBody>
      </p:sp>
      <p:grpSp>
        <p:nvGrpSpPr>
          <p:cNvPr id="20" name="Group 4"/>
          <p:cNvGrpSpPr>
            <a:grpSpLocks noChangeAspect="1"/>
          </p:cNvGrpSpPr>
          <p:nvPr userDrawn="1"/>
        </p:nvGrpSpPr>
        <p:grpSpPr bwMode="auto">
          <a:xfrm>
            <a:off x="117475" y="6588125"/>
            <a:ext cx="771525" cy="196850"/>
            <a:chOff x="1292" y="1661"/>
            <a:chExt cx="3390" cy="862"/>
          </a:xfrm>
        </p:grpSpPr>
        <p:sp>
          <p:nvSpPr>
            <p:cNvPr id="21" name="AutoShape 3"/>
            <p:cNvSpPr>
              <a:spLocks noChangeAspect="1" noChangeArrowheads="1" noTextEdit="1"/>
            </p:cNvSpPr>
            <p:nvPr userDrawn="1"/>
          </p:nvSpPr>
          <p:spPr bwMode="auto">
            <a:xfrm>
              <a:off x="1292" y="1661"/>
              <a:ext cx="3390" cy="862"/>
            </a:xfrm>
            <a:prstGeom prst="rect">
              <a:avLst/>
            </a:prstGeom>
            <a:noFill/>
            <a:ln w="9525">
              <a:noFill/>
              <a:miter lim="800000"/>
              <a:headEnd/>
              <a:tailEnd/>
            </a:ln>
          </p:spPr>
          <p:txBody>
            <a:bodyPr/>
            <a:lstStyle/>
            <a:p>
              <a:pPr>
                <a:defRPr/>
              </a:pPr>
              <a:endParaRPr lang="zh-CN" altLang="en-US"/>
            </a:p>
          </p:txBody>
        </p:sp>
        <p:sp>
          <p:nvSpPr>
            <p:cNvPr id="22" name="Freeform 5"/>
            <p:cNvSpPr>
              <a:spLocks/>
            </p:cNvSpPr>
            <p:nvPr userDrawn="1"/>
          </p:nvSpPr>
          <p:spPr bwMode="auto">
            <a:xfrm>
              <a:off x="1292" y="1967"/>
              <a:ext cx="467" cy="556"/>
            </a:xfrm>
            <a:custGeom>
              <a:avLst/>
              <a:gdLst/>
              <a:ahLst/>
              <a:cxnLst>
                <a:cxn ang="0">
                  <a:pos x="120" y="149"/>
                </a:cxn>
                <a:cxn ang="0">
                  <a:pos x="88" y="154"/>
                </a:cxn>
                <a:cxn ang="0">
                  <a:pos x="52" y="120"/>
                </a:cxn>
                <a:cxn ang="0">
                  <a:pos x="52" y="0"/>
                </a:cxn>
                <a:cxn ang="0">
                  <a:pos x="0" y="0"/>
                </a:cxn>
                <a:cxn ang="0">
                  <a:pos x="15" y="10"/>
                </a:cxn>
                <a:cxn ang="0">
                  <a:pos x="15" y="119"/>
                </a:cxn>
                <a:cxn ang="0">
                  <a:pos x="88" y="184"/>
                </a:cxn>
                <a:cxn ang="0">
                  <a:pos x="156" y="171"/>
                </a:cxn>
                <a:cxn ang="0">
                  <a:pos x="156" y="0"/>
                </a:cxn>
                <a:cxn ang="0">
                  <a:pos x="120" y="0"/>
                </a:cxn>
                <a:cxn ang="0">
                  <a:pos x="120" y="149"/>
                </a:cxn>
              </a:cxnLst>
              <a:rect l="0" t="0" r="r" b="b"/>
              <a:pathLst>
                <a:path w="156" h="184">
                  <a:moveTo>
                    <a:pt x="120" y="149"/>
                  </a:moveTo>
                  <a:cubicBezTo>
                    <a:pt x="114" y="151"/>
                    <a:pt x="102" y="154"/>
                    <a:pt x="88" y="154"/>
                  </a:cubicBezTo>
                  <a:cubicBezTo>
                    <a:pt x="64" y="154"/>
                    <a:pt x="52" y="143"/>
                    <a:pt x="52" y="120"/>
                  </a:cubicBezTo>
                  <a:cubicBezTo>
                    <a:pt x="52" y="0"/>
                    <a:pt x="52" y="0"/>
                    <a:pt x="52" y="0"/>
                  </a:cubicBezTo>
                  <a:cubicBezTo>
                    <a:pt x="0" y="0"/>
                    <a:pt x="0" y="0"/>
                    <a:pt x="0" y="0"/>
                  </a:cubicBezTo>
                  <a:cubicBezTo>
                    <a:pt x="15" y="10"/>
                    <a:pt x="15" y="10"/>
                    <a:pt x="15" y="10"/>
                  </a:cubicBezTo>
                  <a:cubicBezTo>
                    <a:pt x="15" y="119"/>
                    <a:pt x="15" y="119"/>
                    <a:pt x="15" y="119"/>
                  </a:cubicBezTo>
                  <a:cubicBezTo>
                    <a:pt x="15" y="164"/>
                    <a:pt x="41" y="184"/>
                    <a:pt x="88" y="184"/>
                  </a:cubicBezTo>
                  <a:cubicBezTo>
                    <a:pt x="115" y="184"/>
                    <a:pt x="141" y="178"/>
                    <a:pt x="156" y="171"/>
                  </a:cubicBezTo>
                  <a:cubicBezTo>
                    <a:pt x="156" y="0"/>
                    <a:pt x="156" y="0"/>
                    <a:pt x="156" y="0"/>
                  </a:cubicBezTo>
                  <a:cubicBezTo>
                    <a:pt x="120" y="0"/>
                    <a:pt x="120" y="0"/>
                    <a:pt x="120" y="0"/>
                  </a:cubicBezTo>
                  <a:lnTo>
                    <a:pt x="120" y="149"/>
                  </a:lnTo>
                  <a:close/>
                </a:path>
              </a:pathLst>
            </a:custGeom>
            <a:solidFill>
              <a:schemeClr val="bg1"/>
            </a:solidFill>
            <a:ln w="9525">
              <a:noFill/>
              <a:round/>
              <a:headEnd/>
              <a:tailEnd/>
            </a:ln>
          </p:spPr>
          <p:txBody>
            <a:bodyPr/>
            <a:lstStyle/>
            <a:p>
              <a:pPr>
                <a:defRPr/>
              </a:pPr>
              <a:endParaRPr lang="zh-CN" altLang="en-US"/>
            </a:p>
          </p:txBody>
        </p:sp>
        <p:sp>
          <p:nvSpPr>
            <p:cNvPr id="23" name="Freeform 6"/>
            <p:cNvSpPr>
              <a:spLocks/>
            </p:cNvSpPr>
            <p:nvPr userDrawn="1"/>
          </p:nvSpPr>
          <p:spPr bwMode="auto">
            <a:xfrm>
              <a:off x="1871" y="1960"/>
              <a:ext cx="425" cy="556"/>
            </a:xfrm>
            <a:custGeom>
              <a:avLst/>
              <a:gdLst/>
              <a:ahLst/>
              <a:cxnLst>
                <a:cxn ang="0">
                  <a:pos x="69" y="0"/>
                </a:cxn>
                <a:cxn ang="0">
                  <a:pos x="0" y="13"/>
                </a:cxn>
                <a:cxn ang="0">
                  <a:pos x="0" y="184"/>
                </a:cxn>
                <a:cxn ang="0">
                  <a:pos x="37" y="184"/>
                </a:cxn>
                <a:cxn ang="0">
                  <a:pos x="37" y="35"/>
                </a:cxn>
                <a:cxn ang="0">
                  <a:pos x="69" y="30"/>
                </a:cxn>
                <a:cxn ang="0">
                  <a:pos x="107" y="64"/>
                </a:cxn>
                <a:cxn ang="0">
                  <a:pos x="107" y="184"/>
                </a:cxn>
                <a:cxn ang="0">
                  <a:pos x="143" y="184"/>
                </a:cxn>
                <a:cxn ang="0">
                  <a:pos x="143" y="60"/>
                </a:cxn>
                <a:cxn ang="0">
                  <a:pos x="69" y="0"/>
                </a:cxn>
              </a:cxnLst>
              <a:rect l="0" t="0" r="r" b="b"/>
              <a:pathLst>
                <a:path w="143" h="184">
                  <a:moveTo>
                    <a:pt x="69" y="0"/>
                  </a:moveTo>
                  <a:cubicBezTo>
                    <a:pt x="41" y="0"/>
                    <a:pt x="18" y="5"/>
                    <a:pt x="0" y="13"/>
                  </a:cubicBezTo>
                  <a:cubicBezTo>
                    <a:pt x="0" y="184"/>
                    <a:pt x="0" y="184"/>
                    <a:pt x="0" y="184"/>
                  </a:cubicBezTo>
                  <a:cubicBezTo>
                    <a:pt x="37" y="184"/>
                    <a:pt x="37" y="184"/>
                    <a:pt x="37" y="184"/>
                  </a:cubicBezTo>
                  <a:cubicBezTo>
                    <a:pt x="37" y="35"/>
                    <a:pt x="37" y="35"/>
                    <a:pt x="37" y="35"/>
                  </a:cubicBezTo>
                  <a:cubicBezTo>
                    <a:pt x="44" y="32"/>
                    <a:pt x="56" y="30"/>
                    <a:pt x="69" y="30"/>
                  </a:cubicBezTo>
                  <a:cubicBezTo>
                    <a:pt x="94" y="30"/>
                    <a:pt x="107" y="43"/>
                    <a:pt x="107" y="64"/>
                  </a:cubicBezTo>
                  <a:cubicBezTo>
                    <a:pt x="107" y="184"/>
                    <a:pt x="107" y="184"/>
                    <a:pt x="107" y="184"/>
                  </a:cubicBezTo>
                  <a:cubicBezTo>
                    <a:pt x="143" y="184"/>
                    <a:pt x="143" y="184"/>
                    <a:pt x="143" y="184"/>
                  </a:cubicBezTo>
                  <a:cubicBezTo>
                    <a:pt x="143" y="60"/>
                    <a:pt x="143" y="60"/>
                    <a:pt x="143" y="60"/>
                  </a:cubicBezTo>
                  <a:cubicBezTo>
                    <a:pt x="143" y="22"/>
                    <a:pt x="119" y="0"/>
                    <a:pt x="69" y="0"/>
                  </a:cubicBezTo>
                </a:path>
              </a:pathLst>
            </a:custGeom>
            <a:solidFill>
              <a:schemeClr val="bg1"/>
            </a:solidFill>
            <a:ln w="9525">
              <a:noFill/>
              <a:round/>
              <a:headEnd/>
              <a:tailEnd/>
            </a:ln>
          </p:spPr>
          <p:txBody>
            <a:bodyPr/>
            <a:lstStyle/>
            <a:p>
              <a:pPr>
                <a:defRPr/>
              </a:pPr>
              <a:endParaRPr lang="zh-CN" altLang="en-US"/>
            </a:p>
          </p:txBody>
        </p:sp>
        <p:sp>
          <p:nvSpPr>
            <p:cNvPr id="28" name="Freeform 7"/>
            <p:cNvSpPr>
              <a:spLocks/>
            </p:cNvSpPr>
            <p:nvPr userDrawn="1"/>
          </p:nvSpPr>
          <p:spPr bwMode="auto">
            <a:xfrm>
              <a:off x="2373" y="1967"/>
              <a:ext cx="153" cy="549"/>
            </a:xfrm>
            <a:custGeom>
              <a:avLst/>
              <a:gdLst/>
              <a:ahLst/>
              <a:cxnLst>
                <a:cxn ang="0">
                  <a:pos x="0" y="0"/>
                </a:cxn>
                <a:cxn ang="0">
                  <a:pos x="48" y="30"/>
                </a:cxn>
                <a:cxn ang="0">
                  <a:pos x="48" y="544"/>
                </a:cxn>
                <a:cxn ang="0">
                  <a:pos x="159" y="544"/>
                </a:cxn>
                <a:cxn ang="0">
                  <a:pos x="159" y="0"/>
                </a:cxn>
                <a:cxn ang="0">
                  <a:pos x="0" y="0"/>
                </a:cxn>
              </a:cxnLst>
              <a:rect l="0" t="0" r="r" b="b"/>
              <a:pathLst>
                <a:path w="159" h="544">
                  <a:moveTo>
                    <a:pt x="0" y="0"/>
                  </a:moveTo>
                  <a:lnTo>
                    <a:pt x="48" y="30"/>
                  </a:lnTo>
                  <a:lnTo>
                    <a:pt x="48" y="544"/>
                  </a:lnTo>
                  <a:lnTo>
                    <a:pt x="159" y="544"/>
                  </a:lnTo>
                  <a:lnTo>
                    <a:pt x="159" y="0"/>
                  </a:lnTo>
                  <a:lnTo>
                    <a:pt x="0" y="0"/>
                  </a:lnTo>
                  <a:close/>
                </a:path>
              </a:pathLst>
            </a:custGeom>
            <a:solidFill>
              <a:schemeClr val="bg1"/>
            </a:solidFill>
            <a:ln w="9525">
              <a:noFill/>
              <a:round/>
              <a:headEnd/>
              <a:tailEnd/>
            </a:ln>
          </p:spPr>
          <p:txBody>
            <a:bodyPr/>
            <a:lstStyle/>
            <a:p>
              <a:pPr>
                <a:defRPr/>
              </a:pPr>
              <a:endParaRPr lang="zh-CN" altLang="en-US"/>
            </a:p>
          </p:txBody>
        </p:sp>
        <p:sp>
          <p:nvSpPr>
            <p:cNvPr id="29" name="Freeform 8"/>
            <p:cNvSpPr>
              <a:spLocks/>
            </p:cNvSpPr>
            <p:nvPr userDrawn="1"/>
          </p:nvSpPr>
          <p:spPr bwMode="auto">
            <a:xfrm>
              <a:off x="2562" y="1967"/>
              <a:ext cx="558" cy="549"/>
            </a:xfrm>
            <a:custGeom>
              <a:avLst/>
              <a:gdLst/>
              <a:ahLst/>
              <a:cxnLst>
                <a:cxn ang="0">
                  <a:pos x="107" y="120"/>
                </a:cxn>
                <a:cxn ang="0">
                  <a:pos x="100" y="148"/>
                </a:cxn>
                <a:cxn ang="0">
                  <a:pos x="100" y="148"/>
                </a:cxn>
                <a:cxn ang="0">
                  <a:pos x="92" y="120"/>
                </a:cxn>
                <a:cxn ang="0">
                  <a:pos x="55" y="0"/>
                </a:cxn>
                <a:cxn ang="0">
                  <a:pos x="0" y="0"/>
                </a:cxn>
                <a:cxn ang="0">
                  <a:pos x="19" y="11"/>
                </a:cxn>
                <a:cxn ang="0">
                  <a:pos x="79" y="180"/>
                </a:cxn>
                <a:cxn ang="0">
                  <a:pos x="121" y="180"/>
                </a:cxn>
                <a:cxn ang="0">
                  <a:pos x="186" y="0"/>
                </a:cxn>
                <a:cxn ang="0">
                  <a:pos x="145" y="0"/>
                </a:cxn>
                <a:cxn ang="0">
                  <a:pos x="107" y="120"/>
                </a:cxn>
              </a:cxnLst>
              <a:rect l="0" t="0" r="r" b="b"/>
              <a:pathLst>
                <a:path w="186" h="180">
                  <a:moveTo>
                    <a:pt x="107" y="120"/>
                  </a:moveTo>
                  <a:cubicBezTo>
                    <a:pt x="103" y="133"/>
                    <a:pt x="100" y="148"/>
                    <a:pt x="100" y="148"/>
                  </a:cubicBezTo>
                  <a:cubicBezTo>
                    <a:pt x="100" y="148"/>
                    <a:pt x="100" y="148"/>
                    <a:pt x="100" y="148"/>
                  </a:cubicBezTo>
                  <a:cubicBezTo>
                    <a:pt x="100" y="148"/>
                    <a:pt x="97" y="133"/>
                    <a:pt x="92" y="120"/>
                  </a:cubicBezTo>
                  <a:cubicBezTo>
                    <a:pt x="55" y="0"/>
                    <a:pt x="55" y="0"/>
                    <a:pt x="55" y="0"/>
                  </a:cubicBezTo>
                  <a:cubicBezTo>
                    <a:pt x="0" y="0"/>
                    <a:pt x="0" y="0"/>
                    <a:pt x="0" y="0"/>
                  </a:cubicBezTo>
                  <a:cubicBezTo>
                    <a:pt x="19" y="11"/>
                    <a:pt x="19" y="11"/>
                    <a:pt x="19" y="11"/>
                  </a:cubicBezTo>
                  <a:cubicBezTo>
                    <a:pt x="79" y="180"/>
                    <a:pt x="79" y="180"/>
                    <a:pt x="79" y="180"/>
                  </a:cubicBezTo>
                  <a:cubicBezTo>
                    <a:pt x="121" y="180"/>
                    <a:pt x="121" y="180"/>
                    <a:pt x="121" y="180"/>
                  </a:cubicBezTo>
                  <a:cubicBezTo>
                    <a:pt x="186" y="0"/>
                    <a:pt x="186" y="0"/>
                    <a:pt x="186" y="0"/>
                  </a:cubicBezTo>
                  <a:cubicBezTo>
                    <a:pt x="145" y="0"/>
                    <a:pt x="145" y="0"/>
                    <a:pt x="145" y="0"/>
                  </a:cubicBezTo>
                  <a:lnTo>
                    <a:pt x="107" y="120"/>
                  </a:lnTo>
                  <a:close/>
                </a:path>
              </a:pathLst>
            </a:custGeom>
            <a:solidFill>
              <a:srgbClr val="D7000F"/>
            </a:solidFill>
            <a:ln w="9525">
              <a:noFill/>
              <a:round/>
              <a:headEnd/>
              <a:tailEnd/>
            </a:ln>
          </p:spPr>
          <p:txBody>
            <a:bodyPr/>
            <a:lstStyle/>
            <a:p>
              <a:pPr>
                <a:defRPr/>
              </a:pPr>
              <a:endParaRPr lang="zh-CN" altLang="en-US"/>
            </a:p>
          </p:txBody>
        </p:sp>
        <p:sp>
          <p:nvSpPr>
            <p:cNvPr id="30" name="Freeform 9"/>
            <p:cNvSpPr>
              <a:spLocks/>
            </p:cNvSpPr>
            <p:nvPr userDrawn="1"/>
          </p:nvSpPr>
          <p:spPr bwMode="auto">
            <a:xfrm>
              <a:off x="3873" y="1967"/>
              <a:ext cx="809" cy="549"/>
            </a:xfrm>
            <a:custGeom>
              <a:avLst/>
              <a:gdLst/>
              <a:ahLst/>
              <a:cxnLst>
                <a:cxn ang="0">
                  <a:pos x="234" y="0"/>
                </a:cxn>
                <a:cxn ang="0">
                  <a:pos x="203" y="119"/>
                </a:cxn>
                <a:cxn ang="0">
                  <a:pos x="198" y="147"/>
                </a:cxn>
                <a:cxn ang="0">
                  <a:pos x="198" y="147"/>
                </a:cxn>
                <a:cxn ang="0">
                  <a:pos x="192" y="119"/>
                </a:cxn>
                <a:cxn ang="0">
                  <a:pos x="159" y="0"/>
                </a:cxn>
                <a:cxn ang="0">
                  <a:pos x="125" y="0"/>
                </a:cxn>
                <a:cxn ang="0">
                  <a:pos x="93" y="119"/>
                </a:cxn>
                <a:cxn ang="0">
                  <a:pos x="87" y="147"/>
                </a:cxn>
                <a:cxn ang="0">
                  <a:pos x="86" y="147"/>
                </a:cxn>
                <a:cxn ang="0">
                  <a:pos x="81" y="119"/>
                </a:cxn>
                <a:cxn ang="0">
                  <a:pos x="50" y="0"/>
                </a:cxn>
                <a:cxn ang="0">
                  <a:pos x="0" y="0"/>
                </a:cxn>
                <a:cxn ang="0">
                  <a:pos x="17" y="11"/>
                </a:cxn>
                <a:cxn ang="0">
                  <a:pos x="67" y="180"/>
                </a:cxn>
                <a:cxn ang="0">
                  <a:pos x="105" y="180"/>
                </a:cxn>
                <a:cxn ang="0">
                  <a:pos x="136" y="66"/>
                </a:cxn>
                <a:cxn ang="0">
                  <a:pos x="142" y="40"/>
                </a:cxn>
                <a:cxn ang="0">
                  <a:pos x="143" y="40"/>
                </a:cxn>
                <a:cxn ang="0">
                  <a:pos x="148" y="66"/>
                </a:cxn>
                <a:cxn ang="0">
                  <a:pos x="180" y="180"/>
                </a:cxn>
                <a:cxn ang="0">
                  <a:pos x="217" y="180"/>
                </a:cxn>
                <a:cxn ang="0">
                  <a:pos x="270" y="0"/>
                </a:cxn>
                <a:cxn ang="0">
                  <a:pos x="234" y="0"/>
                </a:cxn>
              </a:cxnLst>
              <a:rect l="0" t="0" r="r" b="b"/>
              <a:pathLst>
                <a:path w="270" h="180">
                  <a:moveTo>
                    <a:pt x="234" y="0"/>
                  </a:moveTo>
                  <a:cubicBezTo>
                    <a:pt x="203" y="119"/>
                    <a:pt x="203" y="119"/>
                    <a:pt x="203" y="119"/>
                  </a:cubicBezTo>
                  <a:cubicBezTo>
                    <a:pt x="200" y="132"/>
                    <a:pt x="198" y="147"/>
                    <a:pt x="198" y="147"/>
                  </a:cubicBezTo>
                  <a:cubicBezTo>
                    <a:pt x="198" y="147"/>
                    <a:pt x="198" y="147"/>
                    <a:pt x="198" y="147"/>
                  </a:cubicBezTo>
                  <a:cubicBezTo>
                    <a:pt x="198" y="147"/>
                    <a:pt x="195" y="132"/>
                    <a:pt x="192" y="119"/>
                  </a:cubicBezTo>
                  <a:cubicBezTo>
                    <a:pt x="159" y="0"/>
                    <a:pt x="159" y="0"/>
                    <a:pt x="159" y="0"/>
                  </a:cubicBezTo>
                  <a:cubicBezTo>
                    <a:pt x="125" y="0"/>
                    <a:pt x="125" y="0"/>
                    <a:pt x="125" y="0"/>
                  </a:cubicBezTo>
                  <a:cubicBezTo>
                    <a:pt x="93" y="119"/>
                    <a:pt x="93" y="119"/>
                    <a:pt x="93" y="119"/>
                  </a:cubicBezTo>
                  <a:cubicBezTo>
                    <a:pt x="89" y="132"/>
                    <a:pt x="87" y="147"/>
                    <a:pt x="87" y="147"/>
                  </a:cubicBezTo>
                  <a:cubicBezTo>
                    <a:pt x="86" y="147"/>
                    <a:pt x="86" y="147"/>
                    <a:pt x="86" y="147"/>
                  </a:cubicBezTo>
                  <a:cubicBezTo>
                    <a:pt x="86" y="147"/>
                    <a:pt x="84" y="132"/>
                    <a:pt x="81" y="119"/>
                  </a:cubicBezTo>
                  <a:cubicBezTo>
                    <a:pt x="50" y="0"/>
                    <a:pt x="50" y="0"/>
                    <a:pt x="50" y="0"/>
                  </a:cubicBezTo>
                  <a:cubicBezTo>
                    <a:pt x="0" y="0"/>
                    <a:pt x="0" y="0"/>
                    <a:pt x="0" y="0"/>
                  </a:cubicBezTo>
                  <a:cubicBezTo>
                    <a:pt x="17" y="11"/>
                    <a:pt x="17" y="11"/>
                    <a:pt x="17" y="11"/>
                  </a:cubicBezTo>
                  <a:cubicBezTo>
                    <a:pt x="67" y="180"/>
                    <a:pt x="67" y="180"/>
                    <a:pt x="67" y="180"/>
                  </a:cubicBezTo>
                  <a:cubicBezTo>
                    <a:pt x="105" y="180"/>
                    <a:pt x="105" y="180"/>
                    <a:pt x="105" y="180"/>
                  </a:cubicBezTo>
                  <a:cubicBezTo>
                    <a:pt x="136" y="66"/>
                    <a:pt x="136" y="66"/>
                    <a:pt x="136" y="66"/>
                  </a:cubicBezTo>
                  <a:cubicBezTo>
                    <a:pt x="140" y="54"/>
                    <a:pt x="142" y="40"/>
                    <a:pt x="142" y="40"/>
                  </a:cubicBezTo>
                  <a:cubicBezTo>
                    <a:pt x="143" y="40"/>
                    <a:pt x="143" y="40"/>
                    <a:pt x="143" y="40"/>
                  </a:cubicBezTo>
                  <a:cubicBezTo>
                    <a:pt x="143" y="40"/>
                    <a:pt x="145" y="54"/>
                    <a:pt x="148" y="66"/>
                  </a:cubicBezTo>
                  <a:cubicBezTo>
                    <a:pt x="180" y="180"/>
                    <a:pt x="180" y="180"/>
                    <a:pt x="180" y="180"/>
                  </a:cubicBezTo>
                  <a:cubicBezTo>
                    <a:pt x="217" y="180"/>
                    <a:pt x="217" y="180"/>
                    <a:pt x="217" y="180"/>
                  </a:cubicBezTo>
                  <a:cubicBezTo>
                    <a:pt x="270" y="0"/>
                    <a:pt x="270" y="0"/>
                    <a:pt x="270" y="0"/>
                  </a:cubicBezTo>
                  <a:lnTo>
                    <a:pt x="234" y="0"/>
                  </a:lnTo>
                  <a:close/>
                </a:path>
              </a:pathLst>
            </a:custGeom>
            <a:solidFill>
              <a:srgbClr val="D7000F"/>
            </a:solidFill>
            <a:ln w="9525">
              <a:noFill/>
              <a:round/>
              <a:headEnd/>
              <a:tailEnd/>
            </a:ln>
          </p:spPr>
          <p:txBody>
            <a:bodyPr/>
            <a:lstStyle/>
            <a:p>
              <a:pPr>
                <a:defRPr/>
              </a:pPr>
              <a:endParaRPr lang="zh-CN" altLang="en-US"/>
            </a:p>
          </p:txBody>
        </p:sp>
        <p:sp>
          <p:nvSpPr>
            <p:cNvPr id="31" name="Freeform 10"/>
            <p:cNvSpPr>
              <a:spLocks/>
            </p:cNvSpPr>
            <p:nvPr userDrawn="1"/>
          </p:nvSpPr>
          <p:spPr bwMode="auto">
            <a:xfrm>
              <a:off x="3154" y="1967"/>
              <a:ext cx="146" cy="549"/>
            </a:xfrm>
            <a:custGeom>
              <a:avLst/>
              <a:gdLst/>
              <a:ahLst/>
              <a:cxnLst>
                <a:cxn ang="0">
                  <a:pos x="0" y="0"/>
                </a:cxn>
                <a:cxn ang="0">
                  <a:pos x="39" y="24"/>
                </a:cxn>
                <a:cxn ang="0">
                  <a:pos x="39" y="544"/>
                </a:cxn>
                <a:cxn ang="0">
                  <a:pos x="147" y="544"/>
                </a:cxn>
                <a:cxn ang="0">
                  <a:pos x="147" y="0"/>
                </a:cxn>
                <a:cxn ang="0">
                  <a:pos x="0" y="0"/>
                </a:cxn>
              </a:cxnLst>
              <a:rect l="0" t="0" r="r" b="b"/>
              <a:pathLst>
                <a:path w="147" h="544">
                  <a:moveTo>
                    <a:pt x="0" y="0"/>
                  </a:moveTo>
                  <a:lnTo>
                    <a:pt x="39" y="24"/>
                  </a:lnTo>
                  <a:lnTo>
                    <a:pt x="39" y="544"/>
                  </a:lnTo>
                  <a:lnTo>
                    <a:pt x="147" y="544"/>
                  </a:lnTo>
                  <a:lnTo>
                    <a:pt x="147" y="0"/>
                  </a:lnTo>
                  <a:lnTo>
                    <a:pt x="0" y="0"/>
                  </a:lnTo>
                  <a:close/>
                </a:path>
              </a:pathLst>
            </a:custGeom>
            <a:solidFill>
              <a:srgbClr val="D7000F"/>
            </a:solidFill>
            <a:ln w="9525">
              <a:noFill/>
              <a:round/>
              <a:headEnd/>
              <a:tailEnd/>
            </a:ln>
          </p:spPr>
          <p:txBody>
            <a:bodyPr/>
            <a:lstStyle/>
            <a:p>
              <a:pPr>
                <a:defRPr/>
              </a:pPr>
              <a:endParaRPr lang="zh-CN" altLang="en-US"/>
            </a:p>
          </p:txBody>
        </p:sp>
        <p:sp>
          <p:nvSpPr>
            <p:cNvPr id="32" name="Freeform 11"/>
            <p:cNvSpPr>
              <a:spLocks noEditPoints="1"/>
            </p:cNvSpPr>
            <p:nvPr userDrawn="1"/>
          </p:nvSpPr>
          <p:spPr bwMode="auto">
            <a:xfrm>
              <a:off x="3399" y="1960"/>
              <a:ext cx="467" cy="563"/>
            </a:xfrm>
            <a:custGeom>
              <a:avLst/>
              <a:gdLst/>
              <a:ahLst/>
              <a:cxnLst>
                <a:cxn ang="0">
                  <a:pos x="80" y="0"/>
                </a:cxn>
                <a:cxn ang="0">
                  <a:pos x="0" y="94"/>
                </a:cxn>
                <a:cxn ang="0">
                  <a:pos x="88" y="188"/>
                </a:cxn>
                <a:cxn ang="0">
                  <a:pos x="150" y="175"/>
                </a:cxn>
                <a:cxn ang="0">
                  <a:pos x="139" y="148"/>
                </a:cxn>
                <a:cxn ang="0">
                  <a:pos x="90" y="159"/>
                </a:cxn>
                <a:cxn ang="0">
                  <a:pos x="36" y="118"/>
                </a:cxn>
                <a:cxn ang="0">
                  <a:pos x="34" y="102"/>
                </a:cxn>
                <a:cxn ang="0">
                  <a:pos x="33" y="93"/>
                </a:cxn>
                <a:cxn ang="0">
                  <a:pos x="154" y="93"/>
                </a:cxn>
                <a:cxn ang="0">
                  <a:pos x="154" y="79"/>
                </a:cxn>
                <a:cxn ang="0">
                  <a:pos x="80" y="0"/>
                </a:cxn>
                <a:cxn ang="0">
                  <a:pos x="80" y="27"/>
                </a:cxn>
                <a:cxn ang="0">
                  <a:pos x="119" y="67"/>
                </a:cxn>
                <a:cxn ang="0">
                  <a:pos x="35" y="67"/>
                </a:cxn>
                <a:cxn ang="0">
                  <a:pos x="80" y="27"/>
                </a:cxn>
              </a:cxnLst>
              <a:rect l="0" t="0" r="r" b="b"/>
              <a:pathLst>
                <a:path w="154" h="188">
                  <a:moveTo>
                    <a:pt x="80" y="0"/>
                  </a:moveTo>
                  <a:cubicBezTo>
                    <a:pt x="30" y="0"/>
                    <a:pt x="0" y="39"/>
                    <a:pt x="0" y="94"/>
                  </a:cubicBezTo>
                  <a:cubicBezTo>
                    <a:pt x="0" y="151"/>
                    <a:pt x="31" y="188"/>
                    <a:pt x="88" y="188"/>
                  </a:cubicBezTo>
                  <a:cubicBezTo>
                    <a:pt x="112" y="188"/>
                    <a:pt x="136" y="182"/>
                    <a:pt x="150" y="175"/>
                  </a:cubicBezTo>
                  <a:cubicBezTo>
                    <a:pt x="139" y="148"/>
                    <a:pt x="139" y="148"/>
                    <a:pt x="139" y="148"/>
                  </a:cubicBezTo>
                  <a:cubicBezTo>
                    <a:pt x="127" y="154"/>
                    <a:pt x="108" y="159"/>
                    <a:pt x="90" y="159"/>
                  </a:cubicBezTo>
                  <a:cubicBezTo>
                    <a:pt x="62" y="159"/>
                    <a:pt x="43" y="145"/>
                    <a:pt x="36" y="118"/>
                  </a:cubicBezTo>
                  <a:cubicBezTo>
                    <a:pt x="36" y="118"/>
                    <a:pt x="35" y="111"/>
                    <a:pt x="34" y="102"/>
                  </a:cubicBezTo>
                  <a:cubicBezTo>
                    <a:pt x="33" y="99"/>
                    <a:pt x="33" y="96"/>
                    <a:pt x="33" y="93"/>
                  </a:cubicBezTo>
                  <a:cubicBezTo>
                    <a:pt x="154" y="93"/>
                    <a:pt x="154" y="93"/>
                    <a:pt x="154" y="93"/>
                  </a:cubicBezTo>
                  <a:cubicBezTo>
                    <a:pt x="154" y="88"/>
                    <a:pt x="154" y="84"/>
                    <a:pt x="154" y="79"/>
                  </a:cubicBezTo>
                  <a:cubicBezTo>
                    <a:pt x="154" y="31"/>
                    <a:pt x="127" y="0"/>
                    <a:pt x="80" y="0"/>
                  </a:cubicBezTo>
                  <a:moveTo>
                    <a:pt x="80" y="27"/>
                  </a:moveTo>
                  <a:cubicBezTo>
                    <a:pt x="102" y="27"/>
                    <a:pt x="117" y="40"/>
                    <a:pt x="119" y="67"/>
                  </a:cubicBezTo>
                  <a:cubicBezTo>
                    <a:pt x="35" y="67"/>
                    <a:pt x="35" y="67"/>
                    <a:pt x="35" y="67"/>
                  </a:cubicBezTo>
                  <a:cubicBezTo>
                    <a:pt x="41" y="41"/>
                    <a:pt x="57" y="27"/>
                    <a:pt x="80" y="27"/>
                  </a:cubicBezTo>
                </a:path>
              </a:pathLst>
            </a:custGeom>
            <a:solidFill>
              <a:srgbClr val="D7000F"/>
            </a:solidFill>
            <a:ln w="9525">
              <a:noFill/>
              <a:round/>
              <a:headEnd/>
              <a:tailEnd/>
            </a:ln>
          </p:spPr>
          <p:txBody>
            <a:bodyPr/>
            <a:lstStyle/>
            <a:p>
              <a:pPr>
                <a:defRPr/>
              </a:pPr>
              <a:endParaRPr lang="zh-CN" altLang="en-US"/>
            </a:p>
          </p:txBody>
        </p:sp>
        <p:sp>
          <p:nvSpPr>
            <p:cNvPr id="33" name="Freeform 12"/>
            <p:cNvSpPr>
              <a:spLocks/>
            </p:cNvSpPr>
            <p:nvPr userDrawn="1"/>
          </p:nvSpPr>
          <p:spPr bwMode="auto">
            <a:xfrm>
              <a:off x="3175" y="1661"/>
              <a:ext cx="851" cy="209"/>
            </a:xfrm>
            <a:custGeom>
              <a:avLst/>
              <a:gdLst/>
              <a:ahLst/>
              <a:cxnLst>
                <a:cxn ang="0">
                  <a:pos x="283" y="69"/>
                </a:cxn>
                <a:cxn ang="0">
                  <a:pos x="142" y="0"/>
                </a:cxn>
                <a:cxn ang="0">
                  <a:pos x="0" y="69"/>
                </a:cxn>
                <a:cxn ang="0">
                  <a:pos x="142" y="28"/>
                </a:cxn>
                <a:cxn ang="0">
                  <a:pos x="283" y="69"/>
                </a:cxn>
              </a:cxnLst>
              <a:rect l="0" t="0" r="r" b="b"/>
              <a:pathLst>
                <a:path w="283" h="69">
                  <a:moveTo>
                    <a:pt x="283" y="69"/>
                  </a:moveTo>
                  <a:cubicBezTo>
                    <a:pt x="249" y="27"/>
                    <a:pt x="198" y="0"/>
                    <a:pt x="142" y="0"/>
                  </a:cubicBezTo>
                  <a:cubicBezTo>
                    <a:pt x="85" y="0"/>
                    <a:pt x="34" y="27"/>
                    <a:pt x="0" y="69"/>
                  </a:cubicBezTo>
                  <a:cubicBezTo>
                    <a:pt x="41" y="43"/>
                    <a:pt x="90" y="28"/>
                    <a:pt x="142" y="28"/>
                  </a:cubicBezTo>
                  <a:cubicBezTo>
                    <a:pt x="193" y="28"/>
                    <a:pt x="242" y="43"/>
                    <a:pt x="283" y="69"/>
                  </a:cubicBezTo>
                </a:path>
              </a:pathLst>
            </a:custGeom>
            <a:solidFill>
              <a:srgbClr val="D7000F"/>
            </a:solidFill>
            <a:ln w="9525">
              <a:noFill/>
              <a:round/>
              <a:headEnd/>
              <a:tailEnd/>
            </a:ln>
          </p:spPr>
          <p:txBody>
            <a:bodyPr/>
            <a:lstStyle/>
            <a:p>
              <a:pPr>
                <a:defRPr/>
              </a:pPr>
              <a:endParaRPr lang="zh-CN" altLang="en-US"/>
            </a:p>
          </p:txBody>
        </p:sp>
        <p:sp>
          <p:nvSpPr>
            <p:cNvPr id="34" name="Oval 13"/>
            <p:cNvSpPr>
              <a:spLocks noChangeArrowheads="1"/>
            </p:cNvSpPr>
            <p:nvPr userDrawn="1"/>
          </p:nvSpPr>
          <p:spPr bwMode="auto">
            <a:xfrm>
              <a:off x="2415" y="1744"/>
              <a:ext cx="126" cy="125"/>
            </a:xfrm>
            <a:prstGeom prst="ellipse">
              <a:avLst/>
            </a:prstGeom>
            <a:solidFill>
              <a:srgbClr val="D7000F"/>
            </a:solidFill>
            <a:ln w="9525">
              <a:noFill/>
              <a:round/>
              <a:headEnd/>
              <a:tailEnd/>
            </a:ln>
          </p:spPr>
          <p:txBody>
            <a:bodyPr/>
            <a:lstStyle/>
            <a:p>
              <a:pPr>
                <a:defRPr/>
              </a:pPr>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wipe(down)">
                                      <p:cBhvr>
                                        <p:cTn id="7" dur="500"/>
                                        <p:tgtEl>
                                          <p:spTgt spid="26"/>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27"/>
                                        </p:tgtEl>
                                        <p:attrNameLst>
                                          <p:attrName>style.visibility</p:attrName>
                                        </p:attrNameLst>
                                      </p:cBhvr>
                                      <p:to>
                                        <p:strVal val="visible"/>
                                      </p:to>
                                    </p:set>
                                    <p:animEffect transition="in" filter="wipe(down)">
                                      <p:cBhvr>
                                        <p:cTn id="11"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7" grpId="0"/>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内页 三栏">
    <p:spTree>
      <p:nvGrpSpPr>
        <p:cNvPr id="1" name=""/>
        <p:cNvGrpSpPr/>
        <p:nvPr/>
      </p:nvGrpSpPr>
      <p:grpSpPr>
        <a:xfrm>
          <a:off x="0" y="0"/>
          <a:ext cx="0" cy="0"/>
          <a:chOff x="0" y="0"/>
          <a:chExt cx="0" cy="0"/>
        </a:xfrm>
      </p:grpSpPr>
      <p:pic>
        <p:nvPicPr>
          <p:cNvPr id="16" name="图片 15" descr="back9.jpg"/>
          <p:cNvPicPr>
            <a:picLocks noChangeAspect="1"/>
          </p:cNvPicPr>
          <p:nvPr userDrawn="1"/>
        </p:nvPicPr>
        <p:blipFill>
          <a:blip r:embed="rId2" cstate="print"/>
          <a:stretch>
            <a:fillRect/>
          </a:stretch>
        </p:blipFill>
        <p:spPr>
          <a:xfrm>
            <a:off x="0" y="6439989"/>
            <a:ext cx="9144000" cy="418011"/>
          </a:xfrm>
          <a:prstGeom prst="rect">
            <a:avLst/>
          </a:prstGeom>
        </p:spPr>
      </p:pic>
      <p:pic>
        <p:nvPicPr>
          <p:cNvPr id="6" name="图片 5" descr="back9.jpg"/>
          <p:cNvPicPr>
            <a:picLocks noChangeAspect="1"/>
          </p:cNvPicPr>
          <p:nvPr userDrawn="1"/>
        </p:nvPicPr>
        <p:blipFill>
          <a:blip r:embed="rId2" cstate="print"/>
          <a:stretch>
            <a:fillRect/>
          </a:stretch>
        </p:blipFill>
        <p:spPr>
          <a:xfrm>
            <a:off x="0" y="6439989"/>
            <a:ext cx="9144000" cy="418011"/>
          </a:xfrm>
          <a:prstGeom prst="rect">
            <a:avLst/>
          </a:prstGeom>
        </p:spPr>
      </p:pic>
      <p:sp>
        <p:nvSpPr>
          <p:cNvPr id="7" name="TextBox 6"/>
          <p:cNvSpPr txBox="1"/>
          <p:nvPr userDrawn="1"/>
        </p:nvSpPr>
        <p:spPr>
          <a:xfrm>
            <a:off x="8027988" y="6553200"/>
            <a:ext cx="1044575" cy="276225"/>
          </a:xfrm>
          <a:prstGeom prst="rect">
            <a:avLst/>
          </a:prstGeom>
          <a:noFill/>
        </p:spPr>
        <p:txBody>
          <a:bodyPr>
            <a:spAutoFit/>
          </a:bodyPr>
          <a:lstStyle/>
          <a:p>
            <a:pPr algn="r">
              <a:defRPr/>
            </a:pPr>
            <a:fld id="{51DDEF4D-8900-428A-BCD6-F48BA28B0BB4}" type="slidenum">
              <a:rPr lang="zh-CN" altLang="en-US" sz="1200">
                <a:solidFill>
                  <a:schemeClr val="bg1"/>
                </a:solidFill>
                <a:latin typeface="Arial Unicode MS" pitchFamily="34" charset="-122"/>
                <a:ea typeface="Arial Unicode MS" pitchFamily="34" charset="-122"/>
                <a:cs typeface="Arial Unicode MS" pitchFamily="34" charset="-122"/>
              </a:rPr>
              <a:pPr algn="r">
                <a:defRPr/>
              </a:pPr>
              <a:t>‹#›</a:t>
            </a:fld>
            <a:endParaRPr lang="zh-CN" altLang="en-US" sz="1200" dirty="0">
              <a:solidFill>
                <a:schemeClr val="bg1"/>
              </a:solidFill>
              <a:latin typeface="Arial Unicode MS" pitchFamily="34" charset="-122"/>
              <a:ea typeface="Arial Unicode MS" pitchFamily="34" charset="-122"/>
              <a:cs typeface="Arial Unicode MS" pitchFamily="34" charset="-122"/>
            </a:endParaRPr>
          </a:p>
        </p:txBody>
      </p:sp>
      <p:sp>
        <p:nvSpPr>
          <p:cNvPr id="20" name="标题 1"/>
          <p:cNvSpPr>
            <a:spLocks noGrp="1"/>
          </p:cNvSpPr>
          <p:nvPr>
            <p:ph type="title" hasCustomPrompt="1"/>
          </p:nvPr>
        </p:nvSpPr>
        <p:spPr>
          <a:xfrm>
            <a:off x="288000" y="252000"/>
            <a:ext cx="8229600" cy="649536"/>
          </a:xfrm>
          <a:prstGeom prst="rect">
            <a:avLst/>
          </a:prstGeom>
        </p:spPr>
        <p:txBody>
          <a:bodyPr/>
          <a:lstStyle>
            <a:lvl1pPr algn="l">
              <a:defRPr sz="3200" b="1">
                <a:solidFill>
                  <a:schemeClr val="tx1">
                    <a:lumMod val="75000"/>
                    <a:lumOff val="25000"/>
                  </a:schemeClr>
                </a:solidFill>
                <a:latin typeface="微软雅黑" pitchFamily="34" charset="-122"/>
                <a:ea typeface="微软雅黑" pitchFamily="34" charset="-122"/>
              </a:defRPr>
            </a:lvl1pPr>
          </a:lstStyle>
          <a:p>
            <a:r>
              <a:rPr lang="zh-CN" altLang="en-US" dirty="0" smtClean="0"/>
              <a:t>单击此处编辑标题</a:t>
            </a:r>
            <a:endParaRPr lang="zh-CN" altLang="en-US" dirty="0"/>
          </a:p>
        </p:txBody>
      </p:sp>
      <p:sp>
        <p:nvSpPr>
          <p:cNvPr id="21" name="内容占位符 2"/>
          <p:cNvSpPr>
            <a:spLocks noGrp="1"/>
          </p:cNvSpPr>
          <p:nvPr>
            <p:ph idx="1" hasCustomPrompt="1"/>
          </p:nvPr>
        </p:nvSpPr>
        <p:spPr>
          <a:xfrm>
            <a:off x="467544" y="1268760"/>
            <a:ext cx="8280920" cy="4464496"/>
          </a:xfrm>
          <a:prstGeom prst="rect">
            <a:avLst/>
          </a:prstGeom>
        </p:spPr>
        <p:txBody>
          <a:bodyPr numCol="3" spcCol="720000"/>
          <a:lstStyle>
            <a:lvl1pPr marL="0" marR="0" indent="0" algn="l" defTabSz="914400" rtl="0" eaLnBrk="1" fontAlgn="auto" latinLnBrk="0" hangingPunct="1">
              <a:lnSpc>
                <a:spcPct val="150000"/>
              </a:lnSpc>
              <a:spcBef>
                <a:spcPts val="0"/>
              </a:spcBef>
              <a:spcAft>
                <a:spcPts val="0"/>
              </a:spcAft>
              <a:buClrTx/>
              <a:buSzTx/>
              <a:buFontTx/>
              <a:buNone/>
              <a:tabLst/>
              <a:defRPr sz="1200">
                <a:solidFill>
                  <a:schemeClr val="tx1">
                    <a:lumMod val="75000"/>
                    <a:lumOff val="25000"/>
                  </a:schemeClr>
                </a:solidFill>
                <a:latin typeface="微软雅黑" pitchFamily="34" charset="-122"/>
                <a:ea typeface="微软雅黑" pitchFamily="34" charset="-122"/>
              </a:defRPr>
            </a:lvl1pPr>
          </a:lstStyle>
          <a:p>
            <a:pPr marL="0" marR="0" lvl="0" indent="0" algn="l" defTabSz="914400" rtl="0" eaLnBrk="1" fontAlgn="auto" latinLnBrk="0" hangingPunct="1">
              <a:lnSpc>
                <a:spcPct val="150000"/>
              </a:lnSpc>
              <a:spcBef>
                <a:spcPts val="0"/>
              </a:spcBef>
              <a:spcAft>
                <a:spcPts val="0"/>
              </a:spcAft>
              <a:buClrTx/>
              <a:buSzTx/>
              <a:buFontTx/>
              <a:buNone/>
              <a:tabLst/>
              <a:defRPr/>
            </a:pPr>
            <a:r>
              <a:rPr lang="zh-CN" altLang="en-US" dirty="0" smtClean="0"/>
              <a:t>单击此处编辑正文</a:t>
            </a:r>
            <a:endParaRPr kumimoji="0" lang="zh-CN" altLang="en-US" sz="1200" b="0" i="0" u="none" strike="noStrike" kern="1200" cap="none" spc="0" normalizeH="0" baseline="0" noProof="0" dirty="0" smtClean="0">
              <a:ln>
                <a:noFill/>
              </a:ln>
              <a:solidFill>
                <a:prstClr val="black">
                  <a:lumMod val="75000"/>
                  <a:lumOff val="25000"/>
                </a:prstClr>
              </a:solidFill>
              <a:effectLst/>
              <a:uLnTx/>
              <a:uFillTx/>
              <a:latin typeface="微软雅黑" pitchFamily="34" charset="-122"/>
              <a:ea typeface="微软雅黑" pitchFamily="34" charset="-122"/>
              <a:cs typeface="+mn-cs"/>
            </a:endParaRPr>
          </a:p>
        </p:txBody>
      </p:sp>
      <p:cxnSp>
        <p:nvCxnSpPr>
          <p:cNvPr id="22" name="9 Conector recto"/>
          <p:cNvCxnSpPr/>
          <p:nvPr userDrawn="1"/>
        </p:nvCxnSpPr>
        <p:spPr bwMode="auto">
          <a:xfrm>
            <a:off x="3131840" y="1196752"/>
            <a:ext cx="0" cy="4608512"/>
          </a:xfrm>
          <a:prstGeom prst="line">
            <a:avLst/>
          </a:prstGeom>
          <a:ln>
            <a:solidFill>
              <a:schemeClr val="bg1">
                <a:lumMod val="85000"/>
              </a:schemeClr>
            </a:solidFill>
          </a:ln>
        </p:spPr>
        <p:style>
          <a:lnRef idx="1">
            <a:schemeClr val="dk1"/>
          </a:lnRef>
          <a:fillRef idx="0">
            <a:schemeClr val="dk1"/>
          </a:fillRef>
          <a:effectRef idx="0">
            <a:schemeClr val="dk1"/>
          </a:effectRef>
          <a:fontRef idx="minor">
            <a:schemeClr val="tx1"/>
          </a:fontRef>
        </p:style>
      </p:cxnSp>
      <p:cxnSp>
        <p:nvCxnSpPr>
          <p:cNvPr id="27" name="9 Conector recto"/>
          <p:cNvCxnSpPr/>
          <p:nvPr userDrawn="1"/>
        </p:nvCxnSpPr>
        <p:spPr bwMode="auto">
          <a:xfrm>
            <a:off x="6080760" y="1196752"/>
            <a:ext cx="0" cy="4608512"/>
          </a:xfrm>
          <a:prstGeom prst="line">
            <a:avLst/>
          </a:prstGeom>
          <a:ln>
            <a:solidFill>
              <a:schemeClr val="bg1">
                <a:lumMod val="85000"/>
              </a:schemeClr>
            </a:solidFill>
          </a:ln>
        </p:spPr>
        <p:style>
          <a:lnRef idx="1">
            <a:schemeClr val="dk1"/>
          </a:lnRef>
          <a:fillRef idx="0">
            <a:schemeClr val="dk1"/>
          </a:fillRef>
          <a:effectRef idx="0">
            <a:schemeClr val="dk1"/>
          </a:effectRef>
          <a:fontRef idx="minor">
            <a:schemeClr val="tx1"/>
          </a:fontRef>
        </p:style>
      </p:cxnSp>
      <p:grpSp>
        <p:nvGrpSpPr>
          <p:cNvPr id="23" name="Group 4"/>
          <p:cNvGrpSpPr>
            <a:grpSpLocks noChangeAspect="1"/>
          </p:cNvGrpSpPr>
          <p:nvPr userDrawn="1"/>
        </p:nvGrpSpPr>
        <p:grpSpPr bwMode="auto">
          <a:xfrm>
            <a:off x="117475" y="6588125"/>
            <a:ext cx="771525" cy="196850"/>
            <a:chOff x="1292" y="1661"/>
            <a:chExt cx="3390" cy="862"/>
          </a:xfrm>
        </p:grpSpPr>
        <p:sp>
          <p:nvSpPr>
            <p:cNvPr id="24" name="AutoShape 3"/>
            <p:cNvSpPr>
              <a:spLocks noChangeAspect="1" noChangeArrowheads="1" noTextEdit="1"/>
            </p:cNvSpPr>
            <p:nvPr userDrawn="1"/>
          </p:nvSpPr>
          <p:spPr bwMode="auto">
            <a:xfrm>
              <a:off x="1292" y="1661"/>
              <a:ext cx="3390" cy="862"/>
            </a:xfrm>
            <a:prstGeom prst="rect">
              <a:avLst/>
            </a:prstGeom>
            <a:noFill/>
            <a:ln w="9525">
              <a:noFill/>
              <a:miter lim="800000"/>
              <a:headEnd/>
              <a:tailEnd/>
            </a:ln>
          </p:spPr>
          <p:txBody>
            <a:bodyPr/>
            <a:lstStyle/>
            <a:p>
              <a:pPr>
                <a:defRPr/>
              </a:pPr>
              <a:endParaRPr lang="zh-CN" altLang="en-US"/>
            </a:p>
          </p:txBody>
        </p:sp>
        <p:sp>
          <p:nvSpPr>
            <p:cNvPr id="25" name="Freeform 5"/>
            <p:cNvSpPr>
              <a:spLocks/>
            </p:cNvSpPr>
            <p:nvPr userDrawn="1"/>
          </p:nvSpPr>
          <p:spPr bwMode="auto">
            <a:xfrm>
              <a:off x="1292" y="1967"/>
              <a:ext cx="467" cy="556"/>
            </a:xfrm>
            <a:custGeom>
              <a:avLst/>
              <a:gdLst/>
              <a:ahLst/>
              <a:cxnLst>
                <a:cxn ang="0">
                  <a:pos x="120" y="149"/>
                </a:cxn>
                <a:cxn ang="0">
                  <a:pos x="88" y="154"/>
                </a:cxn>
                <a:cxn ang="0">
                  <a:pos x="52" y="120"/>
                </a:cxn>
                <a:cxn ang="0">
                  <a:pos x="52" y="0"/>
                </a:cxn>
                <a:cxn ang="0">
                  <a:pos x="0" y="0"/>
                </a:cxn>
                <a:cxn ang="0">
                  <a:pos x="15" y="10"/>
                </a:cxn>
                <a:cxn ang="0">
                  <a:pos x="15" y="119"/>
                </a:cxn>
                <a:cxn ang="0">
                  <a:pos x="88" y="184"/>
                </a:cxn>
                <a:cxn ang="0">
                  <a:pos x="156" y="171"/>
                </a:cxn>
                <a:cxn ang="0">
                  <a:pos x="156" y="0"/>
                </a:cxn>
                <a:cxn ang="0">
                  <a:pos x="120" y="0"/>
                </a:cxn>
                <a:cxn ang="0">
                  <a:pos x="120" y="149"/>
                </a:cxn>
              </a:cxnLst>
              <a:rect l="0" t="0" r="r" b="b"/>
              <a:pathLst>
                <a:path w="156" h="184">
                  <a:moveTo>
                    <a:pt x="120" y="149"/>
                  </a:moveTo>
                  <a:cubicBezTo>
                    <a:pt x="114" y="151"/>
                    <a:pt x="102" y="154"/>
                    <a:pt x="88" y="154"/>
                  </a:cubicBezTo>
                  <a:cubicBezTo>
                    <a:pt x="64" y="154"/>
                    <a:pt x="52" y="143"/>
                    <a:pt x="52" y="120"/>
                  </a:cubicBezTo>
                  <a:cubicBezTo>
                    <a:pt x="52" y="0"/>
                    <a:pt x="52" y="0"/>
                    <a:pt x="52" y="0"/>
                  </a:cubicBezTo>
                  <a:cubicBezTo>
                    <a:pt x="0" y="0"/>
                    <a:pt x="0" y="0"/>
                    <a:pt x="0" y="0"/>
                  </a:cubicBezTo>
                  <a:cubicBezTo>
                    <a:pt x="15" y="10"/>
                    <a:pt x="15" y="10"/>
                    <a:pt x="15" y="10"/>
                  </a:cubicBezTo>
                  <a:cubicBezTo>
                    <a:pt x="15" y="119"/>
                    <a:pt x="15" y="119"/>
                    <a:pt x="15" y="119"/>
                  </a:cubicBezTo>
                  <a:cubicBezTo>
                    <a:pt x="15" y="164"/>
                    <a:pt x="41" y="184"/>
                    <a:pt x="88" y="184"/>
                  </a:cubicBezTo>
                  <a:cubicBezTo>
                    <a:pt x="115" y="184"/>
                    <a:pt x="141" y="178"/>
                    <a:pt x="156" y="171"/>
                  </a:cubicBezTo>
                  <a:cubicBezTo>
                    <a:pt x="156" y="0"/>
                    <a:pt x="156" y="0"/>
                    <a:pt x="156" y="0"/>
                  </a:cubicBezTo>
                  <a:cubicBezTo>
                    <a:pt x="120" y="0"/>
                    <a:pt x="120" y="0"/>
                    <a:pt x="120" y="0"/>
                  </a:cubicBezTo>
                  <a:lnTo>
                    <a:pt x="120" y="149"/>
                  </a:lnTo>
                  <a:close/>
                </a:path>
              </a:pathLst>
            </a:custGeom>
            <a:solidFill>
              <a:schemeClr val="bg1"/>
            </a:solidFill>
            <a:ln w="9525">
              <a:noFill/>
              <a:round/>
              <a:headEnd/>
              <a:tailEnd/>
            </a:ln>
          </p:spPr>
          <p:txBody>
            <a:bodyPr/>
            <a:lstStyle/>
            <a:p>
              <a:pPr>
                <a:defRPr/>
              </a:pPr>
              <a:endParaRPr lang="zh-CN" altLang="en-US"/>
            </a:p>
          </p:txBody>
        </p:sp>
        <p:sp>
          <p:nvSpPr>
            <p:cNvPr id="26" name="Freeform 6"/>
            <p:cNvSpPr>
              <a:spLocks/>
            </p:cNvSpPr>
            <p:nvPr userDrawn="1"/>
          </p:nvSpPr>
          <p:spPr bwMode="auto">
            <a:xfrm>
              <a:off x="1871" y="1960"/>
              <a:ext cx="425" cy="556"/>
            </a:xfrm>
            <a:custGeom>
              <a:avLst/>
              <a:gdLst/>
              <a:ahLst/>
              <a:cxnLst>
                <a:cxn ang="0">
                  <a:pos x="69" y="0"/>
                </a:cxn>
                <a:cxn ang="0">
                  <a:pos x="0" y="13"/>
                </a:cxn>
                <a:cxn ang="0">
                  <a:pos x="0" y="184"/>
                </a:cxn>
                <a:cxn ang="0">
                  <a:pos x="37" y="184"/>
                </a:cxn>
                <a:cxn ang="0">
                  <a:pos x="37" y="35"/>
                </a:cxn>
                <a:cxn ang="0">
                  <a:pos x="69" y="30"/>
                </a:cxn>
                <a:cxn ang="0">
                  <a:pos x="107" y="64"/>
                </a:cxn>
                <a:cxn ang="0">
                  <a:pos x="107" y="184"/>
                </a:cxn>
                <a:cxn ang="0">
                  <a:pos x="143" y="184"/>
                </a:cxn>
                <a:cxn ang="0">
                  <a:pos x="143" y="60"/>
                </a:cxn>
                <a:cxn ang="0">
                  <a:pos x="69" y="0"/>
                </a:cxn>
              </a:cxnLst>
              <a:rect l="0" t="0" r="r" b="b"/>
              <a:pathLst>
                <a:path w="143" h="184">
                  <a:moveTo>
                    <a:pt x="69" y="0"/>
                  </a:moveTo>
                  <a:cubicBezTo>
                    <a:pt x="41" y="0"/>
                    <a:pt x="18" y="5"/>
                    <a:pt x="0" y="13"/>
                  </a:cubicBezTo>
                  <a:cubicBezTo>
                    <a:pt x="0" y="184"/>
                    <a:pt x="0" y="184"/>
                    <a:pt x="0" y="184"/>
                  </a:cubicBezTo>
                  <a:cubicBezTo>
                    <a:pt x="37" y="184"/>
                    <a:pt x="37" y="184"/>
                    <a:pt x="37" y="184"/>
                  </a:cubicBezTo>
                  <a:cubicBezTo>
                    <a:pt x="37" y="35"/>
                    <a:pt x="37" y="35"/>
                    <a:pt x="37" y="35"/>
                  </a:cubicBezTo>
                  <a:cubicBezTo>
                    <a:pt x="44" y="32"/>
                    <a:pt x="56" y="30"/>
                    <a:pt x="69" y="30"/>
                  </a:cubicBezTo>
                  <a:cubicBezTo>
                    <a:pt x="94" y="30"/>
                    <a:pt x="107" y="43"/>
                    <a:pt x="107" y="64"/>
                  </a:cubicBezTo>
                  <a:cubicBezTo>
                    <a:pt x="107" y="184"/>
                    <a:pt x="107" y="184"/>
                    <a:pt x="107" y="184"/>
                  </a:cubicBezTo>
                  <a:cubicBezTo>
                    <a:pt x="143" y="184"/>
                    <a:pt x="143" y="184"/>
                    <a:pt x="143" y="184"/>
                  </a:cubicBezTo>
                  <a:cubicBezTo>
                    <a:pt x="143" y="60"/>
                    <a:pt x="143" y="60"/>
                    <a:pt x="143" y="60"/>
                  </a:cubicBezTo>
                  <a:cubicBezTo>
                    <a:pt x="143" y="22"/>
                    <a:pt x="119" y="0"/>
                    <a:pt x="69" y="0"/>
                  </a:cubicBezTo>
                </a:path>
              </a:pathLst>
            </a:custGeom>
            <a:solidFill>
              <a:schemeClr val="bg1"/>
            </a:solidFill>
            <a:ln w="9525">
              <a:noFill/>
              <a:round/>
              <a:headEnd/>
              <a:tailEnd/>
            </a:ln>
          </p:spPr>
          <p:txBody>
            <a:bodyPr/>
            <a:lstStyle/>
            <a:p>
              <a:pPr>
                <a:defRPr/>
              </a:pPr>
              <a:endParaRPr lang="zh-CN" altLang="en-US"/>
            </a:p>
          </p:txBody>
        </p:sp>
        <p:sp>
          <p:nvSpPr>
            <p:cNvPr id="28" name="Freeform 7"/>
            <p:cNvSpPr>
              <a:spLocks/>
            </p:cNvSpPr>
            <p:nvPr userDrawn="1"/>
          </p:nvSpPr>
          <p:spPr bwMode="auto">
            <a:xfrm>
              <a:off x="2373" y="1967"/>
              <a:ext cx="153" cy="549"/>
            </a:xfrm>
            <a:custGeom>
              <a:avLst/>
              <a:gdLst/>
              <a:ahLst/>
              <a:cxnLst>
                <a:cxn ang="0">
                  <a:pos x="0" y="0"/>
                </a:cxn>
                <a:cxn ang="0">
                  <a:pos x="48" y="30"/>
                </a:cxn>
                <a:cxn ang="0">
                  <a:pos x="48" y="544"/>
                </a:cxn>
                <a:cxn ang="0">
                  <a:pos x="159" y="544"/>
                </a:cxn>
                <a:cxn ang="0">
                  <a:pos x="159" y="0"/>
                </a:cxn>
                <a:cxn ang="0">
                  <a:pos x="0" y="0"/>
                </a:cxn>
              </a:cxnLst>
              <a:rect l="0" t="0" r="r" b="b"/>
              <a:pathLst>
                <a:path w="159" h="544">
                  <a:moveTo>
                    <a:pt x="0" y="0"/>
                  </a:moveTo>
                  <a:lnTo>
                    <a:pt x="48" y="30"/>
                  </a:lnTo>
                  <a:lnTo>
                    <a:pt x="48" y="544"/>
                  </a:lnTo>
                  <a:lnTo>
                    <a:pt x="159" y="544"/>
                  </a:lnTo>
                  <a:lnTo>
                    <a:pt x="159" y="0"/>
                  </a:lnTo>
                  <a:lnTo>
                    <a:pt x="0" y="0"/>
                  </a:lnTo>
                  <a:close/>
                </a:path>
              </a:pathLst>
            </a:custGeom>
            <a:solidFill>
              <a:schemeClr val="bg1"/>
            </a:solidFill>
            <a:ln w="9525">
              <a:noFill/>
              <a:round/>
              <a:headEnd/>
              <a:tailEnd/>
            </a:ln>
          </p:spPr>
          <p:txBody>
            <a:bodyPr/>
            <a:lstStyle/>
            <a:p>
              <a:pPr>
                <a:defRPr/>
              </a:pPr>
              <a:endParaRPr lang="zh-CN" altLang="en-US"/>
            </a:p>
          </p:txBody>
        </p:sp>
        <p:sp>
          <p:nvSpPr>
            <p:cNvPr id="29" name="Freeform 8"/>
            <p:cNvSpPr>
              <a:spLocks/>
            </p:cNvSpPr>
            <p:nvPr userDrawn="1"/>
          </p:nvSpPr>
          <p:spPr bwMode="auto">
            <a:xfrm>
              <a:off x="2562" y="1967"/>
              <a:ext cx="558" cy="549"/>
            </a:xfrm>
            <a:custGeom>
              <a:avLst/>
              <a:gdLst/>
              <a:ahLst/>
              <a:cxnLst>
                <a:cxn ang="0">
                  <a:pos x="107" y="120"/>
                </a:cxn>
                <a:cxn ang="0">
                  <a:pos x="100" y="148"/>
                </a:cxn>
                <a:cxn ang="0">
                  <a:pos x="100" y="148"/>
                </a:cxn>
                <a:cxn ang="0">
                  <a:pos x="92" y="120"/>
                </a:cxn>
                <a:cxn ang="0">
                  <a:pos x="55" y="0"/>
                </a:cxn>
                <a:cxn ang="0">
                  <a:pos x="0" y="0"/>
                </a:cxn>
                <a:cxn ang="0">
                  <a:pos x="19" y="11"/>
                </a:cxn>
                <a:cxn ang="0">
                  <a:pos x="79" y="180"/>
                </a:cxn>
                <a:cxn ang="0">
                  <a:pos x="121" y="180"/>
                </a:cxn>
                <a:cxn ang="0">
                  <a:pos x="186" y="0"/>
                </a:cxn>
                <a:cxn ang="0">
                  <a:pos x="145" y="0"/>
                </a:cxn>
                <a:cxn ang="0">
                  <a:pos x="107" y="120"/>
                </a:cxn>
              </a:cxnLst>
              <a:rect l="0" t="0" r="r" b="b"/>
              <a:pathLst>
                <a:path w="186" h="180">
                  <a:moveTo>
                    <a:pt x="107" y="120"/>
                  </a:moveTo>
                  <a:cubicBezTo>
                    <a:pt x="103" y="133"/>
                    <a:pt x="100" y="148"/>
                    <a:pt x="100" y="148"/>
                  </a:cubicBezTo>
                  <a:cubicBezTo>
                    <a:pt x="100" y="148"/>
                    <a:pt x="100" y="148"/>
                    <a:pt x="100" y="148"/>
                  </a:cubicBezTo>
                  <a:cubicBezTo>
                    <a:pt x="100" y="148"/>
                    <a:pt x="97" y="133"/>
                    <a:pt x="92" y="120"/>
                  </a:cubicBezTo>
                  <a:cubicBezTo>
                    <a:pt x="55" y="0"/>
                    <a:pt x="55" y="0"/>
                    <a:pt x="55" y="0"/>
                  </a:cubicBezTo>
                  <a:cubicBezTo>
                    <a:pt x="0" y="0"/>
                    <a:pt x="0" y="0"/>
                    <a:pt x="0" y="0"/>
                  </a:cubicBezTo>
                  <a:cubicBezTo>
                    <a:pt x="19" y="11"/>
                    <a:pt x="19" y="11"/>
                    <a:pt x="19" y="11"/>
                  </a:cubicBezTo>
                  <a:cubicBezTo>
                    <a:pt x="79" y="180"/>
                    <a:pt x="79" y="180"/>
                    <a:pt x="79" y="180"/>
                  </a:cubicBezTo>
                  <a:cubicBezTo>
                    <a:pt x="121" y="180"/>
                    <a:pt x="121" y="180"/>
                    <a:pt x="121" y="180"/>
                  </a:cubicBezTo>
                  <a:cubicBezTo>
                    <a:pt x="186" y="0"/>
                    <a:pt x="186" y="0"/>
                    <a:pt x="186" y="0"/>
                  </a:cubicBezTo>
                  <a:cubicBezTo>
                    <a:pt x="145" y="0"/>
                    <a:pt x="145" y="0"/>
                    <a:pt x="145" y="0"/>
                  </a:cubicBezTo>
                  <a:lnTo>
                    <a:pt x="107" y="120"/>
                  </a:lnTo>
                  <a:close/>
                </a:path>
              </a:pathLst>
            </a:custGeom>
            <a:solidFill>
              <a:srgbClr val="D7000F"/>
            </a:solidFill>
            <a:ln w="9525">
              <a:noFill/>
              <a:round/>
              <a:headEnd/>
              <a:tailEnd/>
            </a:ln>
          </p:spPr>
          <p:txBody>
            <a:bodyPr/>
            <a:lstStyle/>
            <a:p>
              <a:pPr>
                <a:defRPr/>
              </a:pPr>
              <a:endParaRPr lang="zh-CN" altLang="en-US"/>
            </a:p>
          </p:txBody>
        </p:sp>
        <p:sp>
          <p:nvSpPr>
            <p:cNvPr id="30" name="Freeform 9"/>
            <p:cNvSpPr>
              <a:spLocks/>
            </p:cNvSpPr>
            <p:nvPr userDrawn="1"/>
          </p:nvSpPr>
          <p:spPr bwMode="auto">
            <a:xfrm>
              <a:off x="3873" y="1967"/>
              <a:ext cx="809" cy="549"/>
            </a:xfrm>
            <a:custGeom>
              <a:avLst/>
              <a:gdLst/>
              <a:ahLst/>
              <a:cxnLst>
                <a:cxn ang="0">
                  <a:pos x="234" y="0"/>
                </a:cxn>
                <a:cxn ang="0">
                  <a:pos x="203" y="119"/>
                </a:cxn>
                <a:cxn ang="0">
                  <a:pos x="198" y="147"/>
                </a:cxn>
                <a:cxn ang="0">
                  <a:pos x="198" y="147"/>
                </a:cxn>
                <a:cxn ang="0">
                  <a:pos x="192" y="119"/>
                </a:cxn>
                <a:cxn ang="0">
                  <a:pos x="159" y="0"/>
                </a:cxn>
                <a:cxn ang="0">
                  <a:pos x="125" y="0"/>
                </a:cxn>
                <a:cxn ang="0">
                  <a:pos x="93" y="119"/>
                </a:cxn>
                <a:cxn ang="0">
                  <a:pos x="87" y="147"/>
                </a:cxn>
                <a:cxn ang="0">
                  <a:pos x="86" y="147"/>
                </a:cxn>
                <a:cxn ang="0">
                  <a:pos x="81" y="119"/>
                </a:cxn>
                <a:cxn ang="0">
                  <a:pos x="50" y="0"/>
                </a:cxn>
                <a:cxn ang="0">
                  <a:pos x="0" y="0"/>
                </a:cxn>
                <a:cxn ang="0">
                  <a:pos x="17" y="11"/>
                </a:cxn>
                <a:cxn ang="0">
                  <a:pos x="67" y="180"/>
                </a:cxn>
                <a:cxn ang="0">
                  <a:pos x="105" y="180"/>
                </a:cxn>
                <a:cxn ang="0">
                  <a:pos x="136" y="66"/>
                </a:cxn>
                <a:cxn ang="0">
                  <a:pos x="142" y="40"/>
                </a:cxn>
                <a:cxn ang="0">
                  <a:pos x="143" y="40"/>
                </a:cxn>
                <a:cxn ang="0">
                  <a:pos x="148" y="66"/>
                </a:cxn>
                <a:cxn ang="0">
                  <a:pos x="180" y="180"/>
                </a:cxn>
                <a:cxn ang="0">
                  <a:pos x="217" y="180"/>
                </a:cxn>
                <a:cxn ang="0">
                  <a:pos x="270" y="0"/>
                </a:cxn>
                <a:cxn ang="0">
                  <a:pos x="234" y="0"/>
                </a:cxn>
              </a:cxnLst>
              <a:rect l="0" t="0" r="r" b="b"/>
              <a:pathLst>
                <a:path w="270" h="180">
                  <a:moveTo>
                    <a:pt x="234" y="0"/>
                  </a:moveTo>
                  <a:cubicBezTo>
                    <a:pt x="203" y="119"/>
                    <a:pt x="203" y="119"/>
                    <a:pt x="203" y="119"/>
                  </a:cubicBezTo>
                  <a:cubicBezTo>
                    <a:pt x="200" y="132"/>
                    <a:pt x="198" y="147"/>
                    <a:pt x="198" y="147"/>
                  </a:cubicBezTo>
                  <a:cubicBezTo>
                    <a:pt x="198" y="147"/>
                    <a:pt x="198" y="147"/>
                    <a:pt x="198" y="147"/>
                  </a:cubicBezTo>
                  <a:cubicBezTo>
                    <a:pt x="198" y="147"/>
                    <a:pt x="195" y="132"/>
                    <a:pt x="192" y="119"/>
                  </a:cubicBezTo>
                  <a:cubicBezTo>
                    <a:pt x="159" y="0"/>
                    <a:pt x="159" y="0"/>
                    <a:pt x="159" y="0"/>
                  </a:cubicBezTo>
                  <a:cubicBezTo>
                    <a:pt x="125" y="0"/>
                    <a:pt x="125" y="0"/>
                    <a:pt x="125" y="0"/>
                  </a:cubicBezTo>
                  <a:cubicBezTo>
                    <a:pt x="93" y="119"/>
                    <a:pt x="93" y="119"/>
                    <a:pt x="93" y="119"/>
                  </a:cubicBezTo>
                  <a:cubicBezTo>
                    <a:pt x="89" y="132"/>
                    <a:pt x="87" y="147"/>
                    <a:pt x="87" y="147"/>
                  </a:cubicBezTo>
                  <a:cubicBezTo>
                    <a:pt x="86" y="147"/>
                    <a:pt x="86" y="147"/>
                    <a:pt x="86" y="147"/>
                  </a:cubicBezTo>
                  <a:cubicBezTo>
                    <a:pt x="86" y="147"/>
                    <a:pt x="84" y="132"/>
                    <a:pt x="81" y="119"/>
                  </a:cubicBezTo>
                  <a:cubicBezTo>
                    <a:pt x="50" y="0"/>
                    <a:pt x="50" y="0"/>
                    <a:pt x="50" y="0"/>
                  </a:cubicBezTo>
                  <a:cubicBezTo>
                    <a:pt x="0" y="0"/>
                    <a:pt x="0" y="0"/>
                    <a:pt x="0" y="0"/>
                  </a:cubicBezTo>
                  <a:cubicBezTo>
                    <a:pt x="17" y="11"/>
                    <a:pt x="17" y="11"/>
                    <a:pt x="17" y="11"/>
                  </a:cubicBezTo>
                  <a:cubicBezTo>
                    <a:pt x="67" y="180"/>
                    <a:pt x="67" y="180"/>
                    <a:pt x="67" y="180"/>
                  </a:cubicBezTo>
                  <a:cubicBezTo>
                    <a:pt x="105" y="180"/>
                    <a:pt x="105" y="180"/>
                    <a:pt x="105" y="180"/>
                  </a:cubicBezTo>
                  <a:cubicBezTo>
                    <a:pt x="136" y="66"/>
                    <a:pt x="136" y="66"/>
                    <a:pt x="136" y="66"/>
                  </a:cubicBezTo>
                  <a:cubicBezTo>
                    <a:pt x="140" y="54"/>
                    <a:pt x="142" y="40"/>
                    <a:pt x="142" y="40"/>
                  </a:cubicBezTo>
                  <a:cubicBezTo>
                    <a:pt x="143" y="40"/>
                    <a:pt x="143" y="40"/>
                    <a:pt x="143" y="40"/>
                  </a:cubicBezTo>
                  <a:cubicBezTo>
                    <a:pt x="143" y="40"/>
                    <a:pt x="145" y="54"/>
                    <a:pt x="148" y="66"/>
                  </a:cubicBezTo>
                  <a:cubicBezTo>
                    <a:pt x="180" y="180"/>
                    <a:pt x="180" y="180"/>
                    <a:pt x="180" y="180"/>
                  </a:cubicBezTo>
                  <a:cubicBezTo>
                    <a:pt x="217" y="180"/>
                    <a:pt x="217" y="180"/>
                    <a:pt x="217" y="180"/>
                  </a:cubicBezTo>
                  <a:cubicBezTo>
                    <a:pt x="270" y="0"/>
                    <a:pt x="270" y="0"/>
                    <a:pt x="270" y="0"/>
                  </a:cubicBezTo>
                  <a:lnTo>
                    <a:pt x="234" y="0"/>
                  </a:lnTo>
                  <a:close/>
                </a:path>
              </a:pathLst>
            </a:custGeom>
            <a:solidFill>
              <a:srgbClr val="D7000F"/>
            </a:solidFill>
            <a:ln w="9525">
              <a:noFill/>
              <a:round/>
              <a:headEnd/>
              <a:tailEnd/>
            </a:ln>
          </p:spPr>
          <p:txBody>
            <a:bodyPr/>
            <a:lstStyle/>
            <a:p>
              <a:pPr>
                <a:defRPr/>
              </a:pPr>
              <a:endParaRPr lang="zh-CN" altLang="en-US"/>
            </a:p>
          </p:txBody>
        </p:sp>
        <p:sp>
          <p:nvSpPr>
            <p:cNvPr id="31" name="Freeform 10"/>
            <p:cNvSpPr>
              <a:spLocks/>
            </p:cNvSpPr>
            <p:nvPr userDrawn="1"/>
          </p:nvSpPr>
          <p:spPr bwMode="auto">
            <a:xfrm>
              <a:off x="3154" y="1967"/>
              <a:ext cx="146" cy="549"/>
            </a:xfrm>
            <a:custGeom>
              <a:avLst/>
              <a:gdLst/>
              <a:ahLst/>
              <a:cxnLst>
                <a:cxn ang="0">
                  <a:pos x="0" y="0"/>
                </a:cxn>
                <a:cxn ang="0">
                  <a:pos x="39" y="24"/>
                </a:cxn>
                <a:cxn ang="0">
                  <a:pos x="39" y="544"/>
                </a:cxn>
                <a:cxn ang="0">
                  <a:pos x="147" y="544"/>
                </a:cxn>
                <a:cxn ang="0">
                  <a:pos x="147" y="0"/>
                </a:cxn>
                <a:cxn ang="0">
                  <a:pos x="0" y="0"/>
                </a:cxn>
              </a:cxnLst>
              <a:rect l="0" t="0" r="r" b="b"/>
              <a:pathLst>
                <a:path w="147" h="544">
                  <a:moveTo>
                    <a:pt x="0" y="0"/>
                  </a:moveTo>
                  <a:lnTo>
                    <a:pt x="39" y="24"/>
                  </a:lnTo>
                  <a:lnTo>
                    <a:pt x="39" y="544"/>
                  </a:lnTo>
                  <a:lnTo>
                    <a:pt x="147" y="544"/>
                  </a:lnTo>
                  <a:lnTo>
                    <a:pt x="147" y="0"/>
                  </a:lnTo>
                  <a:lnTo>
                    <a:pt x="0" y="0"/>
                  </a:lnTo>
                  <a:close/>
                </a:path>
              </a:pathLst>
            </a:custGeom>
            <a:solidFill>
              <a:srgbClr val="D7000F"/>
            </a:solidFill>
            <a:ln w="9525">
              <a:noFill/>
              <a:round/>
              <a:headEnd/>
              <a:tailEnd/>
            </a:ln>
          </p:spPr>
          <p:txBody>
            <a:bodyPr/>
            <a:lstStyle/>
            <a:p>
              <a:pPr>
                <a:defRPr/>
              </a:pPr>
              <a:endParaRPr lang="zh-CN" altLang="en-US"/>
            </a:p>
          </p:txBody>
        </p:sp>
        <p:sp>
          <p:nvSpPr>
            <p:cNvPr id="32" name="Freeform 11"/>
            <p:cNvSpPr>
              <a:spLocks noEditPoints="1"/>
            </p:cNvSpPr>
            <p:nvPr userDrawn="1"/>
          </p:nvSpPr>
          <p:spPr bwMode="auto">
            <a:xfrm>
              <a:off x="3399" y="1960"/>
              <a:ext cx="467" cy="563"/>
            </a:xfrm>
            <a:custGeom>
              <a:avLst/>
              <a:gdLst/>
              <a:ahLst/>
              <a:cxnLst>
                <a:cxn ang="0">
                  <a:pos x="80" y="0"/>
                </a:cxn>
                <a:cxn ang="0">
                  <a:pos x="0" y="94"/>
                </a:cxn>
                <a:cxn ang="0">
                  <a:pos x="88" y="188"/>
                </a:cxn>
                <a:cxn ang="0">
                  <a:pos x="150" y="175"/>
                </a:cxn>
                <a:cxn ang="0">
                  <a:pos x="139" y="148"/>
                </a:cxn>
                <a:cxn ang="0">
                  <a:pos x="90" y="159"/>
                </a:cxn>
                <a:cxn ang="0">
                  <a:pos x="36" y="118"/>
                </a:cxn>
                <a:cxn ang="0">
                  <a:pos x="34" y="102"/>
                </a:cxn>
                <a:cxn ang="0">
                  <a:pos x="33" y="93"/>
                </a:cxn>
                <a:cxn ang="0">
                  <a:pos x="154" y="93"/>
                </a:cxn>
                <a:cxn ang="0">
                  <a:pos x="154" y="79"/>
                </a:cxn>
                <a:cxn ang="0">
                  <a:pos x="80" y="0"/>
                </a:cxn>
                <a:cxn ang="0">
                  <a:pos x="80" y="27"/>
                </a:cxn>
                <a:cxn ang="0">
                  <a:pos x="119" y="67"/>
                </a:cxn>
                <a:cxn ang="0">
                  <a:pos x="35" y="67"/>
                </a:cxn>
                <a:cxn ang="0">
                  <a:pos x="80" y="27"/>
                </a:cxn>
              </a:cxnLst>
              <a:rect l="0" t="0" r="r" b="b"/>
              <a:pathLst>
                <a:path w="154" h="188">
                  <a:moveTo>
                    <a:pt x="80" y="0"/>
                  </a:moveTo>
                  <a:cubicBezTo>
                    <a:pt x="30" y="0"/>
                    <a:pt x="0" y="39"/>
                    <a:pt x="0" y="94"/>
                  </a:cubicBezTo>
                  <a:cubicBezTo>
                    <a:pt x="0" y="151"/>
                    <a:pt x="31" y="188"/>
                    <a:pt x="88" y="188"/>
                  </a:cubicBezTo>
                  <a:cubicBezTo>
                    <a:pt x="112" y="188"/>
                    <a:pt x="136" y="182"/>
                    <a:pt x="150" y="175"/>
                  </a:cubicBezTo>
                  <a:cubicBezTo>
                    <a:pt x="139" y="148"/>
                    <a:pt x="139" y="148"/>
                    <a:pt x="139" y="148"/>
                  </a:cubicBezTo>
                  <a:cubicBezTo>
                    <a:pt x="127" y="154"/>
                    <a:pt x="108" y="159"/>
                    <a:pt x="90" y="159"/>
                  </a:cubicBezTo>
                  <a:cubicBezTo>
                    <a:pt x="62" y="159"/>
                    <a:pt x="43" y="145"/>
                    <a:pt x="36" y="118"/>
                  </a:cubicBezTo>
                  <a:cubicBezTo>
                    <a:pt x="36" y="118"/>
                    <a:pt x="35" y="111"/>
                    <a:pt x="34" y="102"/>
                  </a:cubicBezTo>
                  <a:cubicBezTo>
                    <a:pt x="33" y="99"/>
                    <a:pt x="33" y="96"/>
                    <a:pt x="33" y="93"/>
                  </a:cubicBezTo>
                  <a:cubicBezTo>
                    <a:pt x="154" y="93"/>
                    <a:pt x="154" y="93"/>
                    <a:pt x="154" y="93"/>
                  </a:cubicBezTo>
                  <a:cubicBezTo>
                    <a:pt x="154" y="88"/>
                    <a:pt x="154" y="84"/>
                    <a:pt x="154" y="79"/>
                  </a:cubicBezTo>
                  <a:cubicBezTo>
                    <a:pt x="154" y="31"/>
                    <a:pt x="127" y="0"/>
                    <a:pt x="80" y="0"/>
                  </a:cubicBezTo>
                  <a:moveTo>
                    <a:pt x="80" y="27"/>
                  </a:moveTo>
                  <a:cubicBezTo>
                    <a:pt x="102" y="27"/>
                    <a:pt x="117" y="40"/>
                    <a:pt x="119" y="67"/>
                  </a:cubicBezTo>
                  <a:cubicBezTo>
                    <a:pt x="35" y="67"/>
                    <a:pt x="35" y="67"/>
                    <a:pt x="35" y="67"/>
                  </a:cubicBezTo>
                  <a:cubicBezTo>
                    <a:pt x="41" y="41"/>
                    <a:pt x="57" y="27"/>
                    <a:pt x="80" y="27"/>
                  </a:cubicBezTo>
                </a:path>
              </a:pathLst>
            </a:custGeom>
            <a:solidFill>
              <a:srgbClr val="D7000F"/>
            </a:solidFill>
            <a:ln w="9525">
              <a:noFill/>
              <a:round/>
              <a:headEnd/>
              <a:tailEnd/>
            </a:ln>
          </p:spPr>
          <p:txBody>
            <a:bodyPr/>
            <a:lstStyle/>
            <a:p>
              <a:pPr>
                <a:defRPr/>
              </a:pPr>
              <a:endParaRPr lang="zh-CN" altLang="en-US"/>
            </a:p>
          </p:txBody>
        </p:sp>
        <p:sp>
          <p:nvSpPr>
            <p:cNvPr id="33" name="Freeform 12"/>
            <p:cNvSpPr>
              <a:spLocks/>
            </p:cNvSpPr>
            <p:nvPr userDrawn="1"/>
          </p:nvSpPr>
          <p:spPr bwMode="auto">
            <a:xfrm>
              <a:off x="3175" y="1661"/>
              <a:ext cx="851" cy="209"/>
            </a:xfrm>
            <a:custGeom>
              <a:avLst/>
              <a:gdLst/>
              <a:ahLst/>
              <a:cxnLst>
                <a:cxn ang="0">
                  <a:pos x="283" y="69"/>
                </a:cxn>
                <a:cxn ang="0">
                  <a:pos x="142" y="0"/>
                </a:cxn>
                <a:cxn ang="0">
                  <a:pos x="0" y="69"/>
                </a:cxn>
                <a:cxn ang="0">
                  <a:pos x="142" y="28"/>
                </a:cxn>
                <a:cxn ang="0">
                  <a:pos x="283" y="69"/>
                </a:cxn>
              </a:cxnLst>
              <a:rect l="0" t="0" r="r" b="b"/>
              <a:pathLst>
                <a:path w="283" h="69">
                  <a:moveTo>
                    <a:pt x="283" y="69"/>
                  </a:moveTo>
                  <a:cubicBezTo>
                    <a:pt x="249" y="27"/>
                    <a:pt x="198" y="0"/>
                    <a:pt x="142" y="0"/>
                  </a:cubicBezTo>
                  <a:cubicBezTo>
                    <a:pt x="85" y="0"/>
                    <a:pt x="34" y="27"/>
                    <a:pt x="0" y="69"/>
                  </a:cubicBezTo>
                  <a:cubicBezTo>
                    <a:pt x="41" y="43"/>
                    <a:pt x="90" y="28"/>
                    <a:pt x="142" y="28"/>
                  </a:cubicBezTo>
                  <a:cubicBezTo>
                    <a:pt x="193" y="28"/>
                    <a:pt x="242" y="43"/>
                    <a:pt x="283" y="69"/>
                  </a:cubicBezTo>
                </a:path>
              </a:pathLst>
            </a:custGeom>
            <a:solidFill>
              <a:srgbClr val="D7000F"/>
            </a:solidFill>
            <a:ln w="9525">
              <a:noFill/>
              <a:round/>
              <a:headEnd/>
              <a:tailEnd/>
            </a:ln>
          </p:spPr>
          <p:txBody>
            <a:bodyPr/>
            <a:lstStyle/>
            <a:p>
              <a:pPr>
                <a:defRPr/>
              </a:pPr>
              <a:endParaRPr lang="zh-CN" altLang="en-US"/>
            </a:p>
          </p:txBody>
        </p:sp>
        <p:sp>
          <p:nvSpPr>
            <p:cNvPr id="34" name="Oval 13"/>
            <p:cNvSpPr>
              <a:spLocks noChangeArrowheads="1"/>
            </p:cNvSpPr>
            <p:nvPr userDrawn="1"/>
          </p:nvSpPr>
          <p:spPr bwMode="auto">
            <a:xfrm>
              <a:off x="2415" y="1744"/>
              <a:ext cx="126" cy="125"/>
            </a:xfrm>
            <a:prstGeom prst="ellipse">
              <a:avLst/>
            </a:prstGeom>
            <a:solidFill>
              <a:srgbClr val="D7000F"/>
            </a:solidFill>
            <a:ln w="9525">
              <a:noFill/>
              <a:round/>
              <a:headEnd/>
              <a:tailEnd/>
            </a:ln>
          </p:spPr>
          <p:txBody>
            <a:bodyPr/>
            <a:lstStyle/>
            <a:p>
              <a:pPr>
                <a:defRPr/>
              </a:pPr>
              <a:endParaRPr lang="zh-CN" altLang="en-US"/>
            </a:p>
          </p:txBody>
        </p:sp>
      </p:gr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内页 三栏">
    <p:spTree>
      <p:nvGrpSpPr>
        <p:cNvPr id="1" name=""/>
        <p:cNvGrpSpPr/>
        <p:nvPr/>
      </p:nvGrpSpPr>
      <p:grpSpPr>
        <a:xfrm>
          <a:off x="0" y="0"/>
          <a:ext cx="0" cy="0"/>
          <a:chOff x="0" y="0"/>
          <a:chExt cx="0" cy="0"/>
        </a:xfrm>
      </p:grpSpPr>
      <p:pic>
        <p:nvPicPr>
          <p:cNvPr id="16" name="图片 15" descr="back9.jpg"/>
          <p:cNvPicPr>
            <a:picLocks noChangeAspect="1"/>
          </p:cNvPicPr>
          <p:nvPr userDrawn="1"/>
        </p:nvPicPr>
        <p:blipFill>
          <a:blip r:embed="rId2" cstate="print"/>
          <a:stretch>
            <a:fillRect/>
          </a:stretch>
        </p:blipFill>
        <p:spPr>
          <a:xfrm>
            <a:off x="0" y="6439989"/>
            <a:ext cx="9144000" cy="418011"/>
          </a:xfrm>
          <a:prstGeom prst="rect">
            <a:avLst/>
          </a:prstGeom>
        </p:spPr>
      </p:pic>
      <p:pic>
        <p:nvPicPr>
          <p:cNvPr id="6" name="图片 5" descr="back9.jpg"/>
          <p:cNvPicPr>
            <a:picLocks noChangeAspect="1"/>
          </p:cNvPicPr>
          <p:nvPr userDrawn="1"/>
        </p:nvPicPr>
        <p:blipFill>
          <a:blip r:embed="rId2" cstate="print"/>
          <a:stretch>
            <a:fillRect/>
          </a:stretch>
        </p:blipFill>
        <p:spPr>
          <a:xfrm>
            <a:off x="0" y="6439989"/>
            <a:ext cx="9144000" cy="418011"/>
          </a:xfrm>
          <a:prstGeom prst="rect">
            <a:avLst/>
          </a:prstGeom>
        </p:spPr>
      </p:pic>
      <p:sp>
        <p:nvSpPr>
          <p:cNvPr id="7" name="TextBox 6"/>
          <p:cNvSpPr txBox="1"/>
          <p:nvPr userDrawn="1"/>
        </p:nvSpPr>
        <p:spPr>
          <a:xfrm>
            <a:off x="8027988" y="6553200"/>
            <a:ext cx="1044575" cy="276225"/>
          </a:xfrm>
          <a:prstGeom prst="rect">
            <a:avLst/>
          </a:prstGeom>
          <a:noFill/>
        </p:spPr>
        <p:txBody>
          <a:bodyPr>
            <a:spAutoFit/>
          </a:bodyPr>
          <a:lstStyle/>
          <a:p>
            <a:pPr algn="r">
              <a:defRPr/>
            </a:pPr>
            <a:fld id="{51DDEF4D-8900-428A-BCD6-F48BA28B0BB4}" type="slidenum">
              <a:rPr lang="zh-CN" altLang="en-US" sz="1200">
                <a:solidFill>
                  <a:schemeClr val="bg1"/>
                </a:solidFill>
                <a:latin typeface="Arial Unicode MS" pitchFamily="34" charset="-122"/>
                <a:ea typeface="Arial Unicode MS" pitchFamily="34" charset="-122"/>
                <a:cs typeface="Arial Unicode MS" pitchFamily="34" charset="-122"/>
              </a:rPr>
              <a:pPr algn="r">
                <a:defRPr/>
              </a:pPr>
              <a:t>‹#›</a:t>
            </a:fld>
            <a:endParaRPr lang="zh-CN" altLang="en-US" sz="1200" dirty="0">
              <a:solidFill>
                <a:schemeClr val="bg1"/>
              </a:solidFill>
              <a:latin typeface="Arial Unicode MS" pitchFamily="34" charset="-122"/>
              <a:ea typeface="Arial Unicode MS" pitchFamily="34" charset="-122"/>
              <a:cs typeface="Arial Unicode MS" pitchFamily="34" charset="-122"/>
            </a:endParaRPr>
          </a:p>
        </p:txBody>
      </p:sp>
      <p:grpSp>
        <p:nvGrpSpPr>
          <p:cNvPr id="2" name="Group 4"/>
          <p:cNvGrpSpPr>
            <a:grpSpLocks noChangeAspect="1"/>
          </p:cNvGrpSpPr>
          <p:nvPr userDrawn="1"/>
        </p:nvGrpSpPr>
        <p:grpSpPr bwMode="auto">
          <a:xfrm>
            <a:off x="117475" y="6588125"/>
            <a:ext cx="771525" cy="196850"/>
            <a:chOff x="1292" y="1661"/>
            <a:chExt cx="3390" cy="862"/>
          </a:xfrm>
        </p:grpSpPr>
        <p:sp>
          <p:nvSpPr>
            <p:cNvPr id="9" name="AutoShape 3"/>
            <p:cNvSpPr>
              <a:spLocks noChangeAspect="1" noChangeArrowheads="1" noTextEdit="1"/>
            </p:cNvSpPr>
            <p:nvPr userDrawn="1"/>
          </p:nvSpPr>
          <p:spPr bwMode="auto">
            <a:xfrm>
              <a:off x="1292" y="1661"/>
              <a:ext cx="3390" cy="862"/>
            </a:xfrm>
            <a:prstGeom prst="rect">
              <a:avLst/>
            </a:prstGeom>
            <a:noFill/>
            <a:ln w="9525">
              <a:noFill/>
              <a:miter lim="800000"/>
              <a:headEnd/>
              <a:tailEnd/>
            </a:ln>
          </p:spPr>
          <p:txBody>
            <a:bodyPr/>
            <a:lstStyle/>
            <a:p>
              <a:pPr>
                <a:defRPr/>
              </a:pPr>
              <a:endParaRPr lang="zh-CN" altLang="en-US"/>
            </a:p>
          </p:txBody>
        </p:sp>
        <p:sp>
          <p:nvSpPr>
            <p:cNvPr id="10" name="Freeform 5"/>
            <p:cNvSpPr>
              <a:spLocks/>
            </p:cNvSpPr>
            <p:nvPr userDrawn="1"/>
          </p:nvSpPr>
          <p:spPr bwMode="auto">
            <a:xfrm>
              <a:off x="1292" y="1967"/>
              <a:ext cx="467" cy="556"/>
            </a:xfrm>
            <a:custGeom>
              <a:avLst/>
              <a:gdLst/>
              <a:ahLst/>
              <a:cxnLst>
                <a:cxn ang="0">
                  <a:pos x="120" y="149"/>
                </a:cxn>
                <a:cxn ang="0">
                  <a:pos x="88" y="154"/>
                </a:cxn>
                <a:cxn ang="0">
                  <a:pos x="52" y="120"/>
                </a:cxn>
                <a:cxn ang="0">
                  <a:pos x="52" y="0"/>
                </a:cxn>
                <a:cxn ang="0">
                  <a:pos x="0" y="0"/>
                </a:cxn>
                <a:cxn ang="0">
                  <a:pos x="15" y="10"/>
                </a:cxn>
                <a:cxn ang="0">
                  <a:pos x="15" y="119"/>
                </a:cxn>
                <a:cxn ang="0">
                  <a:pos x="88" y="184"/>
                </a:cxn>
                <a:cxn ang="0">
                  <a:pos x="156" y="171"/>
                </a:cxn>
                <a:cxn ang="0">
                  <a:pos x="156" y="0"/>
                </a:cxn>
                <a:cxn ang="0">
                  <a:pos x="120" y="0"/>
                </a:cxn>
                <a:cxn ang="0">
                  <a:pos x="120" y="149"/>
                </a:cxn>
              </a:cxnLst>
              <a:rect l="0" t="0" r="r" b="b"/>
              <a:pathLst>
                <a:path w="156" h="184">
                  <a:moveTo>
                    <a:pt x="120" y="149"/>
                  </a:moveTo>
                  <a:cubicBezTo>
                    <a:pt x="114" y="151"/>
                    <a:pt x="102" y="154"/>
                    <a:pt x="88" y="154"/>
                  </a:cubicBezTo>
                  <a:cubicBezTo>
                    <a:pt x="64" y="154"/>
                    <a:pt x="52" y="143"/>
                    <a:pt x="52" y="120"/>
                  </a:cubicBezTo>
                  <a:cubicBezTo>
                    <a:pt x="52" y="0"/>
                    <a:pt x="52" y="0"/>
                    <a:pt x="52" y="0"/>
                  </a:cubicBezTo>
                  <a:cubicBezTo>
                    <a:pt x="0" y="0"/>
                    <a:pt x="0" y="0"/>
                    <a:pt x="0" y="0"/>
                  </a:cubicBezTo>
                  <a:cubicBezTo>
                    <a:pt x="15" y="10"/>
                    <a:pt x="15" y="10"/>
                    <a:pt x="15" y="10"/>
                  </a:cubicBezTo>
                  <a:cubicBezTo>
                    <a:pt x="15" y="119"/>
                    <a:pt x="15" y="119"/>
                    <a:pt x="15" y="119"/>
                  </a:cubicBezTo>
                  <a:cubicBezTo>
                    <a:pt x="15" y="164"/>
                    <a:pt x="41" y="184"/>
                    <a:pt x="88" y="184"/>
                  </a:cubicBezTo>
                  <a:cubicBezTo>
                    <a:pt x="115" y="184"/>
                    <a:pt x="141" y="178"/>
                    <a:pt x="156" y="171"/>
                  </a:cubicBezTo>
                  <a:cubicBezTo>
                    <a:pt x="156" y="0"/>
                    <a:pt x="156" y="0"/>
                    <a:pt x="156" y="0"/>
                  </a:cubicBezTo>
                  <a:cubicBezTo>
                    <a:pt x="120" y="0"/>
                    <a:pt x="120" y="0"/>
                    <a:pt x="120" y="0"/>
                  </a:cubicBezTo>
                  <a:lnTo>
                    <a:pt x="120" y="149"/>
                  </a:lnTo>
                  <a:close/>
                </a:path>
              </a:pathLst>
            </a:custGeom>
            <a:solidFill>
              <a:schemeClr val="bg1"/>
            </a:solidFill>
            <a:ln w="9525">
              <a:noFill/>
              <a:round/>
              <a:headEnd/>
              <a:tailEnd/>
            </a:ln>
          </p:spPr>
          <p:txBody>
            <a:bodyPr/>
            <a:lstStyle/>
            <a:p>
              <a:pPr>
                <a:defRPr/>
              </a:pPr>
              <a:endParaRPr lang="zh-CN" altLang="en-US"/>
            </a:p>
          </p:txBody>
        </p:sp>
        <p:sp>
          <p:nvSpPr>
            <p:cNvPr id="11" name="Freeform 6"/>
            <p:cNvSpPr>
              <a:spLocks/>
            </p:cNvSpPr>
            <p:nvPr userDrawn="1"/>
          </p:nvSpPr>
          <p:spPr bwMode="auto">
            <a:xfrm>
              <a:off x="1871" y="1960"/>
              <a:ext cx="425" cy="556"/>
            </a:xfrm>
            <a:custGeom>
              <a:avLst/>
              <a:gdLst/>
              <a:ahLst/>
              <a:cxnLst>
                <a:cxn ang="0">
                  <a:pos x="69" y="0"/>
                </a:cxn>
                <a:cxn ang="0">
                  <a:pos x="0" y="13"/>
                </a:cxn>
                <a:cxn ang="0">
                  <a:pos x="0" y="184"/>
                </a:cxn>
                <a:cxn ang="0">
                  <a:pos x="37" y="184"/>
                </a:cxn>
                <a:cxn ang="0">
                  <a:pos x="37" y="35"/>
                </a:cxn>
                <a:cxn ang="0">
                  <a:pos x="69" y="30"/>
                </a:cxn>
                <a:cxn ang="0">
                  <a:pos x="107" y="64"/>
                </a:cxn>
                <a:cxn ang="0">
                  <a:pos x="107" y="184"/>
                </a:cxn>
                <a:cxn ang="0">
                  <a:pos x="143" y="184"/>
                </a:cxn>
                <a:cxn ang="0">
                  <a:pos x="143" y="60"/>
                </a:cxn>
                <a:cxn ang="0">
                  <a:pos x="69" y="0"/>
                </a:cxn>
              </a:cxnLst>
              <a:rect l="0" t="0" r="r" b="b"/>
              <a:pathLst>
                <a:path w="143" h="184">
                  <a:moveTo>
                    <a:pt x="69" y="0"/>
                  </a:moveTo>
                  <a:cubicBezTo>
                    <a:pt x="41" y="0"/>
                    <a:pt x="18" y="5"/>
                    <a:pt x="0" y="13"/>
                  </a:cubicBezTo>
                  <a:cubicBezTo>
                    <a:pt x="0" y="184"/>
                    <a:pt x="0" y="184"/>
                    <a:pt x="0" y="184"/>
                  </a:cubicBezTo>
                  <a:cubicBezTo>
                    <a:pt x="37" y="184"/>
                    <a:pt x="37" y="184"/>
                    <a:pt x="37" y="184"/>
                  </a:cubicBezTo>
                  <a:cubicBezTo>
                    <a:pt x="37" y="35"/>
                    <a:pt x="37" y="35"/>
                    <a:pt x="37" y="35"/>
                  </a:cubicBezTo>
                  <a:cubicBezTo>
                    <a:pt x="44" y="32"/>
                    <a:pt x="56" y="30"/>
                    <a:pt x="69" y="30"/>
                  </a:cubicBezTo>
                  <a:cubicBezTo>
                    <a:pt x="94" y="30"/>
                    <a:pt x="107" y="43"/>
                    <a:pt x="107" y="64"/>
                  </a:cubicBezTo>
                  <a:cubicBezTo>
                    <a:pt x="107" y="184"/>
                    <a:pt x="107" y="184"/>
                    <a:pt x="107" y="184"/>
                  </a:cubicBezTo>
                  <a:cubicBezTo>
                    <a:pt x="143" y="184"/>
                    <a:pt x="143" y="184"/>
                    <a:pt x="143" y="184"/>
                  </a:cubicBezTo>
                  <a:cubicBezTo>
                    <a:pt x="143" y="60"/>
                    <a:pt x="143" y="60"/>
                    <a:pt x="143" y="60"/>
                  </a:cubicBezTo>
                  <a:cubicBezTo>
                    <a:pt x="143" y="22"/>
                    <a:pt x="119" y="0"/>
                    <a:pt x="69" y="0"/>
                  </a:cubicBezTo>
                </a:path>
              </a:pathLst>
            </a:custGeom>
            <a:solidFill>
              <a:schemeClr val="bg1"/>
            </a:solidFill>
            <a:ln w="9525">
              <a:noFill/>
              <a:round/>
              <a:headEnd/>
              <a:tailEnd/>
            </a:ln>
          </p:spPr>
          <p:txBody>
            <a:bodyPr/>
            <a:lstStyle/>
            <a:p>
              <a:pPr>
                <a:defRPr/>
              </a:pPr>
              <a:endParaRPr lang="zh-CN" altLang="en-US"/>
            </a:p>
          </p:txBody>
        </p:sp>
        <p:sp>
          <p:nvSpPr>
            <p:cNvPr id="12" name="Freeform 7"/>
            <p:cNvSpPr>
              <a:spLocks/>
            </p:cNvSpPr>
            <p:nvPr userDrawn="1"/>
          </p:nvSpPr>
          <p:spPr bwMode="auto">
            <a:xfrm>
              <a:off x="2373" y="1967"/>
              <a:ext cx="153" cy="549"/>
            </a:xfrm>
            <a:custGeom>
              <a:avLst/>
              <a:gdLst/>
              <a:ahLst/>
              <a:cxnLst>
                <a:cxn ang="0">
                  <a:pos x="0" y="0"/>
                </a:cxn>
                <a:cxn ang="0">
                  <a:pos x="48" y="30"/>
                </a:cxn>
                <a:cxn ang="0">
                  <a:pos x="48" y="544"/>
                </a:cxn>
                <a:cxn ang="0">
                  <a:pos x="159" y="544"/>
                </a:cxn>
                <a:cxn ang="0">
                  <a:pos x="159" y="0"/>
                </a:cxn>
                <a:cxn ang="0">
                  <a:pos x="0" y="0"/>
                </a:cxn>
              </a:cxnLst>
              <a:rect l="0" t="0" r="r" b="b"/>
              <a:pathLst>
                <a:path w="159" h="544">
                  <a:moveTo>
                    <a:pt x="0" y="0"/>
                  </a:moveTo>
                  <a:lnTo>
                    <a:pt x="48" y="30"/>
                  </a:lnTo>
                  <a:lnTo>
                    <a:pt x="48" y="544"/>
                  </a:lnTo>
                  <a:lnTo>
                    <a:pt x="159" y="544"/>
                  </a:lnTo>
                  <a:lnTo>
                    <a:pt x="159" y="0"/>
                  </a:lnTo>
                  <a:lnTo>
                    <a:pt x="0" y="0"/>
                  </a:lnTo>
                  <a:close/>
                </a:path>
              </a:pathLst>
            </a:custGeom>
            <a:solidFill>
              <a:schemeClr val="bg1"/>
            </a:solidFill>
            <a:ln w="9525">
              <a:noFill/>
              <a:round/>
              <a:headEnd/>
              <a:tailEnd/>
            </a:ln>
          </p:spPr>
          <p:txBody>
            <a:bodyPr/>
            <a:lstStyle/>
            <a:p>
              <a:pPr>
                <a:defRPr/>
              </a:pPr>
              <a:endParaRPr lang="zh-CN" altLang="en-US"/>
            </a:p>
          </p:txBody>
        </p:sp>
        <p:sp>
          <p:nvSpPr>
            <p:cNvPr id="13" name="Freeform 8"/>
            <p:cNvSpPr>
              <a:spLocks/>
            </p:cNvSpPr>
            <p:nvPr userDrawn="1"/>
          </p:nvSpPr>
          <p:spPr bwMode="auto">
            <a:xfrm>
              <a:off x="2562" y="1967"/>
              <a:ext cx="558" cy="549"/>
            </a:xfrm>
            <a:custGeom>
              <a:avLst/>
              <a:gdLst/>
              <a:ahLst/>
              <a:cxnLst>
                <a:cxn ang="0">
                  <a:pos x="107" y="120"/>
                </a:cxn>
                <a:cxn ang="0">
                  <a:pos x="100" y="148"/>
                </a:cxn>
                <a:cxn ang="0">
                  <a:pos x="100" y="148"/>
                </a:cxn>
                <a:cxn ang="0">
                  <a:pos x="92" y="120"/>
                </a:cxn>
                <a:cxn ang="0">
                  <a:pos x="55" y="0"/>
                </a:cxn>
                <a:cxn ang="0">
                  <a:pos x="0" y="0"/>
                </a:cxn>
                <a:cxn ang="0">
                  <a:pos x="19" y="11"/>
                </a:cxn>
                <a:cxn ang="0">
                  <a:pos x="79" y="180"/>
                </a:cxn>
                <a:cxn ang="0">
                  <a:pos x="121" y="180"/>
                </a:cxn>
                <a:cxn ang="0">
                  <a:pos x="186" y="0"/>
                </a:cxn>
                <a:cxn ang="0">
                  <a:pos x="145" y="0"/>
                </a:cxn>
                <a:cxn ang="0">
                  <a:pos x="107" y="120"/>
                </a:cxn>
              </a:cxnLst>
              <a:rect l="0" t="0" r="r" b="b"/>
              <a:pathLst>
                <a:path w="186" h="180">
                  <a:moveTo>
                    <a:pt x="107" y="120"/>
                  </a:moveTo>
                  <a:cubicBezTo>
                    <a:pt x="103" y="133"/>
                    <a:pt x="100" y="148"/>
                    <a:pt x="100" y="148"/>
                  </a:cubicBezTo>
                  <a:cubicBezTo>
                    <a:pt x="100" y="148"/>
                    <a:pt x="100" y="148"/>
                    <a:pt x="100" y="148"/>
                  </a:cubicBezTo>
                  <a:cubicBezTo>
                    <a:pt x="100" y="148"/>
                    <a:pt x="97" y="133"/>
                    <a:pt x="92" y="120"/>
                  </a:cubicBezTo>
                  <a:cubicBezTo>
                    <a:pt x="55" y="0"/>
                    <a:pt x="55" y="0"/>
                    <a:pt x="55" y="0"/>
                  </a:cubicBezTo>
                  <a:cubicBezTo>
                    <a:pt x="0" y="0"/>
                    <a:pt x="0" y="0"/>
                    <a:pt x="0" y="0"/>
                  </a:cubicBezTo>
                  <a:cubicBezTo>
                    <a:pt x="19" y="11"/>
                    <a:pt x="19" y="11"/>
                    <a:pt x="19" y="11"/>
                  </a:cubicBezTo>
                  <a:cubicBezTo>
                    <a:pt x="79" y="180"/>
                    <a:pt x="79" y="180"/>
                    <a:pt x="79" y="180"/>
                  </a:cubicBezTo>
                  <a:cubicBezTo>
                    <a:pt x="121" y="180"/>
                    <a:pt x="121" y="180"/>
                    <a:pt x="121" y="180"/>
                  </a:cubicBezTo>
                  <a:cubicBezTo>
                    <a:pt x="186" y="0"/>
                    <a:pt x="186" y="0"/>
                    <a:pt x="186" y="0"/>
                  </a:cubicBezTo>
                  <a:cubicBezTo>
                    <a:pt x="145" y="0"/>
                    <a:pt x="145" y="0"/>
                    <a:pt x="145" y="0"/>
                  </a:cubicBezTo>
                  <a:lnTo>
                    <a:pt x="107" y="120"/>
                  </a:lnTo>
                  <a:close/>
                </a:path>
              </a:pathLst>
            </a:custGeom>
            <a:solidFill>
              <a:srgbClr val="D7000F"/>
            </a:solidFill>
            <a:ln w="9525">
              <a:noFill/>
              <a:round/>
              <a:headEnd/>
              <a:tailEnd/>
            </a:ln>
          </p:spPr>
          <p:txBody>
            <a:bodyPr/>
            <a:lstStyle/>
            <a:p>
              <a:pPr>
                <a:defRPr/>
              </a:pPr>
              <a:endParaRPr lang="zh-CN" altLang="en-US"/>
            </a:p>
          </p:txBody>
        </p:sp>
        <p:sp>
          <p:nvSpPr>
            <p:cNvPr id="14" name="Freeform 9"/>
            <p:cNvSpPr>
              <a:spLocks/>
            </p:cNvSpPr>
            <p:nvPr userDrawn="1"/>
          </p:nvSpPr>
          <p:spPr bwMode="auto">
            <a:xfrm>
              <a:off x="3873" y="1967"/>
              <a:ext cx="809" cy="549"/>
            </a:xfrm>
            <a:custGeom>
              <a:avLst/>
              <a:gdLst/>
              <a:ahLst/>
              <a:cxnLst>
                <a:cxn ang="0">
                  <a:pos x="234" y="0"/>
                </a:cxn>
                <a:cxn ang="0">
                  <a:pos x="203" y="119"/>
                </a:cxn>
                <a:cxn ang="0">
                  <a:pos x="198" y="147"/>
                </a:cxn>
                <a:cxn ang="0">
                  <a:pos x="198" y="147"/>
                </a:cxn>
                <a:cxn ang="0">
                  <a:pos x="192" y="119"/>
                </a:cxn>
                <a:cxn ang="0">
                  <a:pos x="159" y="0"/>
                </a:cxn>
                <a:cxn ang="0">
                  <a:pos x="125" y="0"/>
                </a:cxn>
                <a:cxn ang="0">
                  <a:pos x="93" y="119"/>
                </a:cxn>
                <a:cxn ang="0">
                  <a:pos x="87" y="147"/>
                </a:cxn>
                <a:cxn ang="0">
                  <a:pos x="86" y="147"/>
                </a:cxn>
                <a:cxn ang="0">
                  <a:pos x="81" y="119"/>
                </a:cxn>
                <a:cxn ang="0">
                  <a:pos x="50" y="0"/>
                </a:cxn>
                <a:cxn ang="0">
                  <a:pos x="0" y="0"/>
                </a:cxn>
                <a:cxn ang="0">
                  <a:pos x="17" y="11"/>
                </a:cxn>
                <a:cxn ang="0">
                  <a:pos x="67" y="180"/>
                </a:cxn>
                <a:cxn ang="0">
                  <a:pos x="105" y="180"/>
                </a:cxn>
                <a:cxn ang="0">
                  <a:pos x="136" y="66"/>
                </a:cxn>
                <a:cxn ang="0">
                  <a:pos x="142" y="40"/>
                </a:cxn>
                <a:cxn ang="0">
                  <a:pos x="143" y="40"/>
                </a:cxn>
                <a:cxn ang="0">
                  <a:pos x="148" y="66"/>
                </a:cxn>
                <a:cxn ang="0">
                  <a:pos x="180" y="180"/>
                </a:cxn>
                <a:cxn ang="0">
                  <a:pos x="217" y="180"/>
                </a:cxn>
                <a:cxn ang="0">
                  <a:pos x="270" y="0"/>
                </a:cxn>
                <a:cxn ang="0">
                  <a:pos x="234" y="0"/>
                </a:cxn>
              </a:cxnLst>
              <a:rect l="0" t="0" r="r" b="b"/>
              <a:pathLst>
                <a:path w="270" h="180">
                  <a:moveTo>
                    <a:pt x="234" y="0"/>
                  </a:moveTo>
                  <a:cubicBezTo>
                    <a:pt x="203" y="119"/>
                    <a:pt x="203" y="119"/>
                    <a:pt x="203" y="119"/>
                  </a:cubicBezTo>
                  <a:cubicBezTo>
                    <a:pt x="200" y="132"/>
                    <a:pt x="198" y="147"/>
                    <a:pt x="198" y="147"/>
                  </a:cubicBezTo>
                  <a:cubicBezTo>
                    <a:pt x="198" y="147"/>
                    <a:pt x="198" y="147"/>
                    <a:pt x="198" y="147"/>
                  </a:cubicBezTo>
                  <a:cubicBezTo>
                    <a:pt x="198" y="147"/>
                    <a:pt x="195" y="132"/>
                    <a:pt x="192" y="119"/>
                  </a:cubicBezTo>
                  <a:cubicBezTo>
                    <a:pt x="159" y="0"/>
                    <a:pt x="159" y="0"/>
                    <a:pt x="159" y="0"/>
                  </a:cubicBezTo>
                  <a:cubicBezTo>
                    <a:pt x="125" y="0"/>
                    <a:pt x="125" y="0"/>
                    <a:pt x="125" y="0"/>
                  </a:cubicBezTo>
                  <a:cubicBezTo>
                    <a:pt x="93" y="119"/>
                    <a:pt x="93" y="119"/>
                    <a:pt x="93" y="119"/>
                  </a:cubicBezTo>
                  <a:cubicBezTo>
                    <a:pt x="89" y="132"/>
                    <a:pt x="87" y="147"/>
                    <a:pt x="87" y="147"/>
                  </a:cubicBezTo>
                  <a:cubicBezTo>
                    <a:pt x="86" y="147"/>
                    <a:pt x="86" y="147"/>
                    <a:pt x="86" y="147"/>
                  </a:cubicBezTo>
                  <a:cubicBezTo>
                    <a:pt x="86" y="147"/>
                    <a:pt x="84" y="132"/>
                    <a:pt x="81" y="119"/>
                  </a:cubicBezTo>
                  <a:cubicBezTo>
                    <a:pt x="50" y="0"/>
                    <a:pt x="50" y="0"/>
                    <a:pt x="50" y="0"/>
                  </a:cubicBezTo>
                  <a:cubicBezTo>
                    <a:pt x="0" y="0"/>
                    <a:pt x="0" y="0"/>
                    <a:pt x="0" y="0"/>
                  </a:cubicBezTo>
                  <a:cubicBezTo>
                    <a:pt x="17" y="11"/>
                    <a:pt x="17" y="11"/>
                    <a:pt x="17" y="11"/>
                  </a:cubicBezTo>
                  <a:cubicBezTo>
                    <a:pt x="67" y="180"/>
                    <a:pt x="67" y="180"/>
                    <a:pt x="67" y="180"/>
                  </a:cubicBezTo>
                  <a:cubicBezTo>
                    <a:pt x="105" y="180"/>
                    <a:pt x="105" y="180"/>
                    <a:pt x="105" y="180"/>
                  </a:cubicBezTo>
                  <a:cubicBezTo>
                    <a:pt x="136" y="66"/>
                    <a:pt x="136" y="66"/>
                    <a:pt x="136" y="66"/>
                  </a:cubicBezTo>
                  <a:cubicBezTo>
                    <a:pt x="140" y="54"/>
                    <a:pt x="142" y="40"/>
                    <a:pt x="142" y="40"/>
                  </a:cubicBezTo>
                  <a:cubicBezTo>
                    <a:pt x="143" y="40"/>
                    <a:pt x="143" y="40"/>
                    <a:pt x="143" y="40"/>
                  </a:cubicBezTo>
                  <a:cubicBezTo>
                    <a:pt x="143" y="40"/>
                    <a:pt x="145" y="54"/>
                    <a:pt x="148" y="66"/>
                  </a:cubicBezTo>
                  <a:cubicBezTo>
                    <a:pt x="180" y="180"/>
                    <a:pt x="180" y="180"/>
                    <a:pt x="180" y="180"/>
                  </a:cubicBezTo>
                  <a:cubicBezTo>
                    <a:pt x="217" y="180"/>
                    <a:pt x="217" y="180"/>
                    <a:pt x="217" y="180"/>
                  </a:cubicBezTo>
                  <a:cubicBezTo>
                    <a:pt x="270" y="0"/>
                    <a:pt x="270" y="0"/>
                    <a:pt x="270" y="0"/>
                  </a:cubicBezTo>
                  <a:lnTo>
                    <a:pt x="234" y="0"/>
                  </a:lnTo>
                  <a:close/>
                </a:path>
              </a:pathLst>
            </a:custGeom>
            <a:solidFill>
              <a:srgbClr val="D7000F"/>
            </a:solidFill>
            <a:ln w="9525">
              <a:noFill/>
              <a:round/>
              <a:headEnd/>
              <a:tailEnd/>
            </a:ln>
          </p:spPr>
          <p:txBody>
            <a:bodyPr/>
            <a:lstStyle/>
            <a:p>
              <a:pPr>
                <a:defRPr/>
              </a:pPr>
              <a:endParaRPr lang="zh-CN" altLang="en-US"/>
            </a:p>
          </p:txBody>
        </p:sp>
        <p:sp>
          <p:nvSpPr>
            <p:cNvPr id="15" name="Freeform 10"/>
            <p:cNvSpPr>
              <a:spLocks/>
            </p:cNvSpPr>
            <p:nvPr userDrawn="1"/>
          </p:nvSpPr>
          <p:spPr bwMode="auto">
            <a:xfrm>
              <a:off x="3154" y="1967"/>
              <a:ext cx="146" cy="549"/>
            </a:xfrm>
            <a:custGeom>
              <a:avLst/>
              <a:gdLst/>
              <a:ahLst/>
              <a:cxnLst>
                <a:cxn ang="0">
                  <a:pos x="0" y="0"/>
                </a:cxn>
                <a:cxn ang="0">
                  <a:pos x="39" y="24"/>
                </a:cxn>
                <a:cxn ang="0">
                  <a:pos x="39" y="544"/>
                </a:cxn>
                <a:cxn ang="0">
                  <a:pos x="147" y="544"/>
                </a:cxn>
                <a:cxn ang="0">
                  <a:pos x="147" y="0"/>
                </a:cxn>
                <a:cxn ang="0">
                  <a:pos x="0" y="0"/>
                </a:cxn>
              </a:cxnLst>
              <a:rect l="0" t="0" r="r" b="b"/>
              <a:pathLst>
                <a:path w="147" h="544">
                  <a:moveTo>
                    <a:pt x="0" y="0"/>
                  </a:moveTo>
                  <a:lnTo>
                    <a:pt x="39" y="24"/>
                  </a:lnTo>
                  <a:lnTo>
                    <a:pt x="39" y="544"/>
                  </a:lnTo>
                  <a:lnTo>
                    <a:pt x="147" y="544"/>
                  </a:lnTo>
                  <a:lnTo>
                    <a:pt x="147" y="0"/>
                  </a:lnTo>
                  <a:lnTo>
                    <a:pt x="0" y="0"/>
                  </a:lnTo>
                  <a:close/>
                </a:path>
              </a:pathLst>
            </a:custGeom>
            <a:solidFill>
              <a:srgbClr val="D7000F"/>
            </a:solidFill>
            <a:ln w="9525">
              <a:noFill/>
              <a:round/>
              <a:headEnd/>
              <a:tailEnd/>
            </a:ln>
          </p:spPr>
          <p:txBody>
            <a:bodyPr/>
            <a:lstStyle/>
            <a:p>
              <a:pPr>
                <a:defRPr/>
              </a:pPr>
              <a:endParaRPr lang="zh-CN" altLang="en-US"/>
            </a:p>
          </p:txBody>
        </p:sp>
        <p:sp>
          <p:nvSpPr>
            <p:cNvPr id="17" name="Freeform 11"/>
            <p:cNvSpPr>
              <a:spLocks noEditPoints="1"/>
            </p:cNvSpPr>
            <p:nvPr userDrawn="1"/>
          </p:nvSpPr>
          <p:spPr bwMode="auto">
            <a:xfrm>
              <a:off x="3399" y="1960"/>
              <a:ext cx="467" cy="563"/>
            </a:xfrm>
            <a:custGeom>
              <a:avLst/>
              <a:gdLst/>
              <a:ahLst/>
              <a:cxnLst>
                <a:cxn ang="0">
                  <a:pos x="80" y="0"/>
                </a:cxn>
                <a:cxn ang="0">
                  <a:pos x="0" y="94"/>
                </a:cxn>
                <a:cxn ang="0">
                  <a:pos x="88" y="188"/>
                </a:cxn>
                <a:cxn ang="0">
                  <a:pos x="150" y="175"/>
                </a:cxn>
                <a:cxn ang="0">
                  <a:pos x="139" y="148"/>
                </a:cxn>
                <a:cxn ang="0">
                  <a:pos x="90" y="159"/>
                </a:cxn>
                <a:cxn ang="0">
                  <a:pos x="36" y="118"/>
                </a:cxn>
                <a:cxn ang="0">
                  <a:pos x="34" y="102"/>
                </a:cxn>
                <a:cxn ang="0">
                  <a:pos x="33" y="93"/>
                </a:cxn>
                <a:cxn ang="0">
                  <a:pos x="154" y="93"/>
                </a:cxn>
                <a:cxn ang="0">
                  <a:pos x="154" y="79"/>
                </a:cxn>
                <a:cxn ang="0">
                  <a:pos x="80" y="0"/>
                </a:cxn>
                <a:cxn ang="0">
                  <a:pos x="80" y="27"/>
                </a:cxn>
                <a:cxn ang="0">
                  <a:pos x="119" y="67"/>
                </a:cxn>
                <a:cxn ang="0">
                  <a:pos x="35" y="67"/>
                </a:cxn>
                <a:cxn ang="0">
                  <a:pos x="80" y="27"/>
                </a:cxn>
              </a:cxnLst>
              <a:rect l="0" t="0" r="r" b="b"/>
              <a:pathLst>
                <a:path w="154" h="188">
                  <a:moveTo>
                    <a:pt x="80" y="0"/>
                  </a:moveTo>
                  <a:cubicBezTo>
                    <a:pt x="30" y="0"/>
                    <a:pt x="0" y="39"/>
                    <a:pt x="0" y="94"/>
                  </a:cubicBezTo>
                  <a:cubicBezTo>
                    <a:pt x="0" y="151"/>
                    <a:pt x="31" y="188"/>
                    <a:pt x="88" y="188"/>
                  </a:cubicBezTo>
                  <a:cubicBezTo>
                    <a:pt x="112" y="188"/>
                    <a:pt x="136" y="182"/>
                    <a:pt x="150" y="175"/>
                  </a:cubicBezTo>
                  <a:cubicBezTo>
                    <a:pt x="139" y="148"/>
                    <a:pt x="139" y="148"/>
                    <a:pt x="139" y="148"/>
                  </a:cubicBezTo>
                  <a:cubicBezTo>
                    <a:pt x="127" y="154"/>
                    <a:pt x="108" y="159"/>
                    <a:pt x="90" y="159"/>
                  </a:cubicBezTo>
                  <a:cubicBezTo>
                    <a:pt x="62" y="159"/>
                    <a:pt x="43" y="145"/>
                    <a:pt x="36" y="118"/>
                  </a:cubicBezTo>
                  <a:cubicBezTo>
                    <a:pt x="36" y="118"/>
                    <a:pt x="35" y="111"/>
                    <a:pt x="34" y="102"/>
                  </a:cubicBezTo>
                  <a:cubicBezTo>
                    <a:pt x="33" y="99"/>
                    <a:pt x="33" y="96"/>
                    <a:pt x="33" y="93"/>
                  </a:cubicBezTo>
                  <a:cubicBezTo>
                    <a:pt x="154" y="93"/>
                    <a:pt x="154" y="93"/>
                    <a:pt x="154" y="93"/>
                  </a:cubicBezTo>
                  <a:cubicBezTo>
                    <a:pt x="154" y="88"/>
                    <a:pt x="154" y="84"/>
                    <a:pt x="154" y="79"/>
                  </a:cubicBezTo>
                  <a:cubicBezTo>
                    <a:pt x="154" y="31"/>
                    <a:pt x="127" y="0"/>
                    <a:pt x="80" y="0"/>
                  </a:cubicBezTo>
                  <a:moveTo>
                    <a:pt x="80" y="27"/>
                  </a:moveTo>
                  <a:cubicBezTo>
                    <a:pt x="102" y="27"/>
                    <a:pt x="117" y="40"/>
                    <a:pt x="119" y="67"/>
                  </a:cubicBezTo>
                  <a:cubicBezTo>
                    <a:pt x="35" y="67"/>
                    <a:pt x="35" y="67"/>
                    <a:pt x="35" y="67"/>
                  </a:cubicBezTo>
                  <a:cubicBezTo>
                    <a:pt x="41" y="41"/>
                    <a:pt x="57" y="27"/>
                    <a:pt x="80" y="27"/>
                  </a:cubicBezTo>
                </a:path>
              </a:pathLst>
            </a:custGeom>
            <a:solidFill>
              <a:srgbClr val="D7000F"/>
            </a:solidFill>
            <a:ln w="9525">
              <a:noFill/>
              <a:round/>
              <a:headEnd/>
              <a:tailEnd/>
            </a:ln>
          </p:spPr>
          <p:txBody>
            <a:bodyPr/>
            <a:lstStyle/>
            <a:p>
              <a:pPr>
                <a:defRPr/>
              </a:pPr>
              <a:endParaRPr lang="zh-CN" altLang="en-US"/>
            </a:p>
          </p:txBody>
        </p:sp>
        <p:sp>
          <p:nvSpPr>
            <p:cNvPr id="18" name="Freeform 12"/>
            <p:cNvSpPr>
              <a:spLocks/>
            </p:cNvSpPr>
            <p:nvPr userDrawn="1"/>
          </p:nvSpPr>
          <p:spPr bwMode="auto">
            <a:xfrm>
              <a:off x="3175" y="1661"/>
              <a:ext cx="851" cy="209"/>
            </a:xfrm>
            <a:custGeom>
              <a:avLst/>
              <a:gdLst/>
              <a:ahLst/>
              <a:cxnLst>
                <a:cxn ang="0">
                  <a:pos x="283" y="69"/>
                </a:cxn>
                <a:cxn ang="0">
                  <a:pos x="142" y="0"/>
                </a:cxn>
                <a:cxn ang="0">
                  <a:pos x="0" y="69"/>
                </a:cxn>
                <a:cxn ang="0">
                  <a:pos x="142" y="28"/>
                </a:cxn>
                <a:cxn ang="0">
                  <a:pos x="283" y="69"/>
                </a:cxn>
              </a:cxnLst>
              <a:rect l="0" t="0" r="r" b="b"/>
              <a:pathLst>
                <a:path w="283" h="69">
                  <a:moveTo>
                    <a:pt x="283" y="69"/>
                  </a:moveTo>
                  <a:cubicBezTo>
                    <a:pt x="249" y="27"/>
                    <a:pt x="198" y="0"/>
                    <a:pt x="142" y="0"/>
                  </a:cubicBezTo>
                  <a:cubicBezTo>
                    <a:pt x="85" y="0"/>
                    <a:pt x="34" y="27"/>
                    <a:pt x="0" y="69"/>
                  </a:cubicBezTo>
                  <a:cubicBezTo>
                    <a:pt x="41" y="43"/>
                    <a:pt x="90" y="28"/>
                    <a:pt x="142" y="28"/>
                  </a:cubicBezTo>
                  <a:cubicBezTo>
                    <a:pt x="193" y="28"/>
                    <a:pt x="242" y="43"/>
                    <a:pt x="283" y="69"/>
                  </a:cubicBezTo>
                </a:path>
              </a:pathLst>
            </a:custGeom>
            <a:solidFill>
              <a:srgbClr val="D7000F"/>
            </a:solidFill>
            <a:ln w="9525">
              <a:noFill/>
              <a:round/>
              <a:headEnd/>
              <a:tailEnd/>
            </a:ln>
          </p:spPr>
          <p:txBody>
            <a:bodyPr/>
            <a:lstStyle/>
            <a:p>
              <a:pPr>
                <a:defRPr/>
              </a:pPr>
              <a:endParaRPr lang="zh-CN" altLang="en-US"/>
            </a:p>
          </p:txBody>
        </p:sp>
        <p:sp>
          <p:nvSpPr>
            <p:cNvPr id="19" name="Oval 13"/>
            <p:cNvSpPr>
              <a:spLocks noChangeArrowheads="1"/>
            </p:cNvSpPr>
            <p:nvPr userDrawn="1"/>
          </p:nvSpPr>
          <p:spPr bwMode="auto">
            <a:xfrm>
              <a:off x="2415" y="1744"/>
              <a:ext cx="126" cy="125"/>
            </a:xfrm>
            <a:prstGeom prst="ellipse">
              <a:avLst/>
            </a:prstGeom>
            <a:solidFill>
              <a:srgbClr val="D7000F"/>
            </a:solidFill>
            <a:ln w="9525">
              <a:noFill/>
              <a:round/>
              <a:headEnd/>
              <a:tailEnd/>
            </a:ln>
          </p:spPr>
          <p:txBody>
            <a:bodyPr/>
            <a:lstStyle/>
            <a:p>
              <a:pPr>
                <a:defRPr/>
              </a:pPr>
              <a:endParaRPr lang="zh-CN" altLang="en-US"/>
            </a:p>
          </p:txBody>
        </p:sp>
      </p:grpSp>
      <p:sp>
        <p:nvSpPr>
          <p:cNvPr id="20" name="标题 1"/>
          <p:cNvSpPr>
            <a:spLocks noGrp="1"/>
          </p:cNvSpPr>
          <p:nvPr>
            <p:ph type="title" hasCustomPrompt="1"/>
          </p:nvPr>
        </p:nvSpPr>
        <p:spPr>
          <a:xfrm>
            <a:off x="288000" y="252000"/>
            <a:ext cx="8229600" cy="649536"/>
          </a:xfrm>
          <a:prstGeom prst="rect">
            <a:avLst/>
          </a:prstGeom>
        </p:spPr>
        <p:txBody>
          <a:bodyPr/>
          <a:lstStyle>
            <a:lvl1pPr algn="l">
              <a:defRPr sz="3200" b="1">
                <a:solidFill>
                  <a:schemeClr val="tx1">
                    <a:lumMod val="75000"/>
                    <a:lumOff val="25000"/>
                  </a:schemeClr>
                </a:solidFill>
                <a:latin typeface="微软雅黑" pitchFamily="34" charset="-122"/>
                <a:ea typeface="微软雅黑" pitchFamily="34" charset="-122"/>
              </a:defRPr>
            </a:lvl1pPr>
          </a:lstStyle>
          <a:p>
            <a:r>
              <a:rPr lang="zh-CN" altLang="en-US" dirty="0" smtClean="0"/>
              <a:t>单击此处编辑标题</a:t>
            </a:r>
            <a:endParaRPr lang="zh-CN" altLang="en-US" dirty="0"/>
          </a:p>
        </p:txBody>
      </p:sp>
      <p:sp>
        <p:nvSpPr>
          <p:cNvPr id="21" name="内容占位符 2"/>
          <p:cNvSpPr>
            <a:spLocks noGrp="1"/>
          </p:cNvSpPr>
          <p:nvPr>
            <p:ph idx="1" hasCustomPrompt="1"/>
          </p:nvPr>
        </p:nvSpPr>
        <p:spPr>
          <a:xfrm>
            <a:off x="5940152" y="1772816"/>
            <a:ext cx="2448272" cy="720080"/>
          </a:xfrm>
          <a:prstGeom prst="rect">
            <a:avLst/>
          </a:prstGeom>
        </p:spPr>
        <p:txBody>
          <a:bodyPr numCol="1" spcCol="720000"/>
          <a:lstStyle>
            <a:lvl1pPr marL="0" marR="0" indent="0" algn="l" defTabSz="914400" rtl="0" eaLnBrk="1" fontAlgn="auto" latinLnBrk="0" hangingPunct="1">
              <a:lnSpc>
                <a:spcPct val="120000"/>
              </a:lnSpc>
              <a:spcBef>
                <a:spcPts val="0"/>
              </a:spcBef>
              <a:spcAft>
                <a:spcPts val="0"/>
              </a:spcAft>
              <a:buClrTx/>
              <a:buSzTx/>
              <a:buFontTx/>
              <a:buNone/>
              <a:tabLst/>
              <a:defRPr sz="1100">
                <a:solidFill>
                  <a:schemeClr val="tx1">
                    <a:lumMod val="75000"/>
                    <a:lumOff val="25000"/>
                  </a:schemeClr>
                </a:solidFill>
                <a:latin typeface="微软雅黑" pitchFamily="34" charset="-122"/>
                <a:ea typeface="微软雅黑" pitchFamily="34" charset="-122"/>
              </a:defRPr>
            </a:lvl1pPr>
          </a:lstStyle>
          <a:p>
            <a:pPr marL="0" marR="0" lvl="0" indent="0" algn="l" defTabSz="914400" rtl="0" eaLnBrk="1" fontAlgn="auto" latinLnBrk="0" hangingPunct="1">
              <a:lnSpc>
                <a:spcPct val="150000"/>
              </a:lnSpc>
              <a:spcBef>
                <a:spcPts val="0"/>
              </a:spcBef>
              <a:spcAft>
                <a:spcPts val="0"/>
              </a:spcAft>
              <a:buClrTx/>
              <a:buSzTx/>
              <a:buFontTx/>
              <a:buNone/>
              <a:tabLst/>
              <a:defRPr/>
            </a:pPr>
            <a:r>
              <a:rPr lang="zh-CN" altLang="en-US" dirty="0" smtClean="0"/>
              <a:t>单击此处编辑正文</a:t>
            </a:r>
            <a:endParaRPr kumimoji="0" lang="zh-CN" altLang="en-US" sz="1200" b="0" i="0" u="none" strike="noStrike" kern="1200" cap="none" spc="0" normalizeH="0" baseline="0" noProof="0" dirty="0" smtClean="0">
              <a:ln>
                <a:noFill/>
              </a:ln>
              <a:solidFill>
                <a:prstClr val="black">
                  <a:lumMod val="75000"/>
                  <a:lumOff val="25000"/>
                </a:prstClr>
              </a:solidFill>
              <a:effectLst/>
              <a:uLnTx/>
              <a:uFillTx/>
              <a:latin typeface="微软雅黑" pitchFamily="34" charset="-122"/>
              <a:ea typeface="微软雅黑" pitchFamily="34" charset="-122"/>
              <a:cs typeface="+mn-cs"/>
            </a:endParaRPr>
          </a:p>
        </p:txBody>
      </p:sp>
      <p:sp>
        <p:nvSpPr>
          <p:cNvPr id="33" name="内容占位符 2"/>
          <p:cNvSpPr>
            <a:spLocks noGrp="1"/>
          </p:cNvSpPr>
          <p:nvPr>
            <p:ph idx="10" hasCustomPrompt="1"/>
          </p:nvPr>
        </p:nvSpPr>
        <p:spPr>
          <a:xfrm>
            <a:off x="5940152" y="1484784"/>
            <a:ext cx="2016224" cy="360040"/>
          </a:xfrm>
          <a:prstGeom prst="rect">
            <a:avLst/>
          </a:prstGeom>
        </p:spPr>
        <p:txBody>
          <a:bodyPr numCol="1" spcCol="720000"/>
          <a:lstStyle>
            <a:lvl1pPr marL="0" marR="0" indent="0" algn="l" defTabSz="914400" rtl="0" eaLnBrk="1" fontAlgn="auto" latinLnBrk="0" hangingPunct="1">
              <a:lnSpc>
                <a:spcPct val="100000"/>
              </a:lnSpc>
              <a:spcBef>
                <a:spcPts val="0"/>
              </a:spcBef>
              <a:spcAft>
                <a:spcPts val="0"/>
              </a:spcAft>
              <a:buClrTx/>
              <a:buSzTx/>
              <a:buFontTx/>
              <a:buNone/>
              <a:tabLst/>
              <a:defRPr sz="1400" b="1">
                <a:solidFill>
                  <a:schemeClr val="tx1">
                    <a:lumMod val="75000"/>
                    <a:lumOff val="25000"/>
                  </a:schemeClr>
                </a:solidFill>
                <a:latin typeface="微软雅黑" pitchFamily="34" charset="-122"/>
                <a:ea typeface="微软雅黑" pitchFamily="34" charset="-122"/>
              </a:defRPr>
            </a:lvl1pPr>
          </a:lstStyle>
          <a:p>
            <a:pPr marL="0" marR="0" lvl="0" indent="0" algn="l" defTabSz="914400" rtl="0" eaLnBrk="1" fontAlgn="auto" latinLnBrk="0" hangingPunct="1">
              <a:lnSpc>
                <a:spcPct val="150000"/>
              </a:lnSpc>
              <a:spcBef>
                <a:spcPts val="0"/>
              </a:spcBef>
              <a:spcAft>
                <a:spcPts val="0"/>
              </a:spcAft>
              <a:buClrTx/>
              <a:buSzTx/>
              <a:buFontTx/>
              <a:buNone/>
              <a:tabLst/>
              <a:defRPr/>
            </a:pPr>
            <a:r>
              <a:rPr lang="zh-CN" altLang="en-US" dirty="0" smtClean="0"/>
              <a:t>单击此处编辑小标题</a:t>
            </a:r>
            <a:endParaRPr kumimoji="0" lang="zh-CN" altLang="en-US" sz="1200" b="0" i="0" u="none" strike="noStrike" kern="1200" cap="none" spc="0" normalizeH="0" baseline="0" noProof="0" dirty="0" smtClean="0">
              <a:ln>
                <a:noFill/>
              </a:ln>
              <a:solidFill>
                <a:prstClr val="black">
                  <a:lumMod val="75000"/>
                  <a:lumOff val="25000"/>
                </a:prstClr>
              </a:solidFill>
              <a:effectLst/>
              <a:uLnTx/>
              <a:uFillTx/>
              <a:latin typeface="微软雅黑" pitchFamily="34" charset="-122"/>
              <a:ea typeface="微软雅黑" pitchFamily="34" charset="-122"/>
              <a:cs typeface="+mn-cs"/>
            </a:endParaRPr>
          </a:p>
        </p:txBody>
      </p:sp>
      <p:sp>
        <p:nvSpPr>
          <p:cNvPr id="34" name="内容占位符 2"/>
          <p:cNvSpPr>
            <a:spLocks noGrp="1"/>
          </p:cNvSpPr>
          <p:nvPr>
            <p:ph idx="11" hasCustomPrompt="1"/>
          </p:nvPr>
        </p:nvSpPr>
        <p:spPr>
          <a:xfrm>
            <a:off x="5940152" y="2882624"/>
            <a:ext cx="2448272" cy="720080"/>
          </a:xfrm>
          <a:prstGeom prst="rect">
            <a:avLst/>
          </a:prstGeom>
        </p:spPr>
        <p:txBody>
          <a:bodyPr numCol="1" spcCol="720000"/>
          <a:lstStyle>
            <a:lvl1pPr marL="0" marR="0" indent="0" algn="l" defTabSz="914400" rtl="0" eaLnBrk="1" fontAlgn="auto" latinLnBrk="0" hangingPunct="1">
              <a:lnSpc>
                <a:spcPct val="120000"/>
              </a:lnSpc>
              <a:spcBef>
                <a:spcPts val="0"/>
              </a:spcBef>
              <a:spcAft>
                <a:spcPts val="0"/>
              </a:spcAft>
              <a:buClrTx/>
              <a:buSzTx/>
              <a:buFontTx/>
              <a:buNone/>
              <a:tabLst/>
              <a:defRPr sz="1100">
                <a:solidFill>
                  <a:schemeClr val="tx1">
                    <a:lumMod val="75000"/>
                    <a:lumOff val="25000"/>
                  </a:schemeClr>
                </a:solidFill>
                <a:latin typeface="微软雅黑" pitchFamily="34" charset="-122"/>
                <a:ea typeface="微软雅黑" pitchFamily="34" charset="-122"/>
              </a:defRPr>
            </a:lvl1pPr>
          </a:lstStyle>
          <a:p>
            <a:pPr marL="0" marR="0" lvl="0" indent="0" algn="l" defTabSz="914400" rtl="0" eaLnBrk="1" fontAlgn="auto" latinLnBrk="0" hangingPunct="1">
              <a:lnSpc>
                <a:spcPct val="150000"/>
              </a:lnSpc>
              <a:spcBef>
                <a:spcPts val="0"/>
              </a:spcBef>
              <a:spcAft>
                <a:spcPts val="0"/>
              </a:spcAft>
              <a:buClrTx/>
              <a:buSzTx/>
              <a:buFontTx/>
              <a:buNone/>
              <a:tabLst/>
              <a:defRPr/>
            </a:pPr>
            <a:r>
              <a:rPr lang="zh-CN" altLang="en-US" dirty="0" smtClean="0"/>
              <a:t>单击此处编辑正文</a:t>
            </a:r>
            <a:endParaRPr kumimoji="0" lang="zh-CN" altLang="en-US" sz="1200" b="0" i="0" u="none" strike="noStrike" kern="1200" cap="none" spc="0" normalizeH="0" baseline="0" noProof="0" dirty="0" smtClean="0">
              <a:ln>
                <a:noFill/>
              </a:ln>
              <a:solidFill>
                <a:prstClr val="black">
                  <a:lumMod val="75000"/>
                  <a:lumOff val="25000"/>
                </a:prstClr>
              </a:solidFill>
              <a:effectLst/>
              <a:uLnTx/>
              <a:uFillTx/>
              <a:latin typeface="微软雅黑" pitchFamily="34" charset="-122"/>
              <a:ea typeface="微软雅黑" pitchFamily="34" charset="-122"/>
              <a:cs typeface="+mn-cs"/>
            </a:endParaRPr>
          </a:p>
        </p:txBody>
      </p:sp>
      <p:sp>
        <p:nvSpPr>
          <p:cNvPr id="35" name="内容占位符 2"/>
          <p:cNvSpPr>
            <a:spLocks noGrp="1"/>
          </p:cNvSpPr>
          <p:nvPr>
            <p:ph idx="12" hasCustomPrompt="1"/>
          </p:nvPr>
        </p:nvSpPr>
        <p:spPr>
          <a:xfrm>
            <a:off x="5940152" y="2594592"/>
            <a:ext cx="2016224" cy="360040"/>
          </a:xfrm>
          <a:prstGeom prst="rect">
            <a:avLst/>
          </a:prstGeom>
        </p:spPr>
        <p:txBody>
          <a:bodyPr numCol="1" spcCol="720000"/>
          <a:lstStyle>
            <a:lvl1pPr marL="0" marR="0" indent="0" algn="l" defTabSz="914400" rtl="0" eaLnBrk="1" fontAlgn="auto" latinLnBrk="0" hangingPunct="1">
              <a:lnSpc>
                <a:spcPct val="100000"/>
              </a:lnSpc>
              <a:spcBef>
                <a:spcPts val="0"/>
              </a:spcBef>
              <a:spcAft>
                <a:spcPts val="0"/>
              </a:spcAft>
              <a:buClrTx/>
              <a:buSzTx/>
              <a:buFontTx/>
              <a:buNone/>
              <a:tabLst/>
              <a:defRPr sz="1400" b="1">
                <a:solidFill>
                  <a:schemeClr val="tx1">
                    <a:lumMod val="75000"/>
                    <a:lumOff val="25000"/>
                  </a:schemeClr>
                </a:solidFill>
                <a:latin typeface="微软雅黑" pitchFamily="34" charset="-122"/>
                <a:ea typeface="微软雅黑" pitchFamily="34" charset="-122"/>
              </a:defRPr>
            </a:lvl1pPr>
          </a:lstStyle>
          <a:p>
            <a:pPr marL="0" marR="0" lvl="0" indent="0" algn="l" defTabSz="914400" rtl="0" eaLnBrk="1" fontAlgn="auto" latinLnBrk="0" hangingPunct="1">
              <a:lnSpc>
                <a:spcPct val="150000"/>
              </a:lnSpc>
              <a:spcBef>
                <a:spcPts val="0"/>
              </a:spcBef>
              <a:spcAft>
                <a:spcPts val="0"/>
              </a:spcAft>
              <a:buClrTx/>
              <a:buSzTx/>
              <a:buFontTx/>
              <a:buNone/>
              <a:tabLst/>
              <a:defRPr/>
            </a:pPr>
            <a:r>
              <a:rPr lang="zh-CN" altLang="en-US" dirty="0" smtClean="0"/>
              <a:t>单击此处编辑小标题</a:t>
            </a:r>
            <a:endParaRPr kumimoji="0" lang="zh-CN" altLang="en-US" sz="1200" b="0" i="0" u="none" strike="noStrike" kern="1200" cap="none" spc="0" normalizeH="0" baseline="0" noProof="0" dirty="0" smtClean="0">
              <a:ln>
                <a:noFill/>
              </a:ln>
              <a:solidFill>
                <a:prstClr val="black">
                  <a:lumMod val="75000"/>
                  <a:lumOff val="25000"/>
                </a:prstClr>
              </a:solidFill>
              <a:effectLst/>
              <a:uLnTx/>
              <a:uFillTx/>
              <a:latin typeface="微软雅黑" pitchFamily="34" charset="-122"/>
              <a:ea typeface="微软雅黑" pitchFamily="34" charset="-122"/>
              <a:cs typeface="+mn-cs"/>
            </a:endParaRPr>
          </a:p>
        </p:txBody>
      </p:sp>
      <p:sp>
        <p:nvSpPr>
          <p:cNvPr id="36" name="内容占位符 2"/>
          <p:cNvSpPr>
            <a:spLocks noGrp="1"/>
          </p:cNvSpPr>
          <p:nvPr>
            <p:ph idx="13" hasCustomPrompt="1"/>
          </p:nvPr>
        </p:nvSpPr>
        <p:spPr>
          <a:xfrm>
            <a:off x="5940152" y="3989040"/>
            <a:ext cx="2448272" cy="720080"/>
          </a:xfrm>
          <a:prstGeom prst="rect">
            <a:avLst/>
          </a:prstGeom>
        </p:spPr>
        <p:txBody>
          <a:bodyPr numCol="1" spcCol="720000"/>
          <a:lstStyle>
            <a:lvl1pPr marL="0" marR="0" indent="0" algn="l" defTabSz="914400" rtl="0" eaLnBrk="1" fontAlgn="auto" latinLnBrk="0" hangingPunct="1">
              <a:lnSpc>
                <a:spcPct val="120000"/>
              </a:lnSpc>
              <a:spcBef>
                <a:spcPts val="0"/>
              </a:spcBef>
              <a:spcAft>
                <a:spcPts val="0"/>
              </a:spcAft>
              <a:buClrTx/>
              <a:buSzTx/>
              <a:buFontTx/>
              <a:buNone/>
              <a:tabLst/>
              <a:defRPr sz="1100">
                <a:solidFill>
                  <a:schemeClr val="tx1">
                    <a:lumMod val="75000"/>
                    <a:lumOff val="25000"/>
                  </a:schemeClr>
                </a:solidFill>
                <a:latin typeface="微软雅黑" pitchFamily="34" charset="-122"/>
                <a:ea typeface="微软雅黑" pitchFamily="34" charset="-122"/>
              </a:defRPr>
            </a:lvl1pPr>
          </a:lstStyle>
          <a:p>
            <a:pPr marL="0" marR="0" lvl="0" indent="0" algn="l" defTabSz="914400" rtl="0" eaLnBrk="1" fontAlgn="auto" latinLnBrk="0" hangingPunct="1">
              <a:lnSpc>
                <a:spcPct val="150000"/>
              </a:lnSpc>
              <a:spcBef>
                <a:spcPts val="0"/>
              </a:spcBef>
              <a:spcAft>
                <a:spcPts val="0"/>
              </a:spcAft>
              <a:buClrTx/>
              <a:buSzTx/>
              <a:buFontTx/>
              <a:buNone/>
              <a:tabLst/>
              <a:defRPr/>
            </a:pPr>
            <a:r>
              <a:rPr lang="zh-CN" altLang="en-US" dirty="0" smtClean="0"/>
              <a:t>单击此处编辑正文</a:t>
            </a:r>
            <a:endParaRPr kumimoji="0" lang="zh-CN" altLang="en-US" sz="1200" b="0" i="0" u="none" strike="noStrike" kern="1200" cap="none" spc="0" normalizeH="0" baseline="0" noProof="0" dirty="0" smtClean="0">
              <a:ln>
                <a:noFill/>
              </a:ln>
              <a:solidFill>
                <a:prstClr val="black">
                  <a:lumMod val="75000"/>
                  <a:lumOff val="25000"/>
                </a:prstClr>
              </a:solidFill>
              <a:effectLst/>
              <a:uLnTx/>
              <a:uFillTx/>
              <a:latin typeface="微软雅黑" pitchFamily="34" charset="-122"/>
              <a:ea typeface="微软雅黑" pitchFamily="34" charset="-122"/>
              <a:cs typeface="+mn-cs"/>
            </a:endParaRPr>
          </a:p>
        </p:txBody>
      </p:sp>
      <p:sp>
        <p:nvSpPr>
          <p:cNvPr id="37" name="内容占位符 2"/>
          <p:cNvSpPr>
            <a:spLocks noGrp="1"/>
          </p:cNvSpPr>
          <p:nvPr>
            <p:ph idx="14" hasCustomPrompt="1"/>
          </p:nvPr>
        </p:nvSpPr>
        <p:spPr>
          <a:xfrm>
            <a:off x="5940152" y="3701008"/>
            <a:ext cx="2016224" cy="360040"/>
          </a:xfrm>
          <a:prstGeom prst="rect">
            <a:avLst/>
          </a:prstGeom>
        </p:spPr>
        <p:txBody>
          <a:bodyPr numCol="1" spcCol="720000"/>
          <a:lstStyle>
            <a:lvl1pPr marL="0" marR="0" indent="0" algn="l" defTabSz="914400" rtl="0" eaLnBrk="1" fontAlgn="auto" latinLnBrk="0" hangingPunct="1">
              <a:lnSpc>
                <a:spcPct val="100000"/>
              </a:lnSpc>
              <a:spcBef>
                <a:spcPts val="0"/>
              </a:spcBef>
              <a:spcAft>
                <a:spcPts val="0"/>
              </a:spcAft>
              <a:buClrTx/>
              <a:buSzTx/>
              <a:buFontTx/>
              <a:buNone/>
              <a:tabLst/>
              <a:defRPr sz="1400" b="1">
                <a:solidFill>
                  <a:schemeClr val="tx1">
                    <a:lumMod val="75000"/>
                    <a:lumOff val="25000"/>
                  </a:schemeClr>
                </a:solidFill>
                <a:latin typeface="微软雅黑" pitchFamily="34" charset="-122"/>
                <a:ea typeface="微软雅黑" pitchFamily="34" charset="-122"/>
              </a:defRPr>
            </a:lvl1pPr>
          </a:lstStyle>
          <a:p>
            <a:pPr marL="0" marR="0" lvl="0" indent="0" algn="l" defTabSz="914400" rtl="0" eaLnBrk="1" fontAlgn="auto" latinLnBrk="0" hangingPunct="1">
              <a:lnSpc>
                <a:spcPct val="150000"/>
              </a:lnSpc>
              <a:spcBef>
                <a:spcPts val="0"/>
              </a:spcBef>
              <a:spcAft>
                <a:spcPts val="0"/>
              </a:spcAft>
              <a:buClrTx/>
              <a:buSzTx/>
              <a:buFontTx/>
              <a:buNone/>
              <a:tabLst/>
              <a:defRPr/>
            </a:pPr>
            <a:r>
              <a:rPr lang="zh-CN" altLang="en-US" dirty="0" smtClean="0"/>
              <a:t>单击此处编辑小标题</a:t>
            </a:r>
            <a:endParaRPr kumimoji="0" lang="zh-CN" altLang="en-US" sz="1200" b="0" i="0" u="none" strike="noStrike" kern="1200" cap="none" spc="0" normalizeH="0" baseline="0" noProof="0" dirty="0" smtClean="0">
              <a:ln>
                <a:noFill/>
              </a:ln>
              <a:solidFill>
                <a:prstClr val="black">
                  <a:lumMod val="75000"/>
                  <a:lumOff val="25000"/>
                </a:prstClr>
              </a:solidFill>
              <a:effectLst/>
              <a:uLnTx/>
              <a:uFillTx/>
              <a:latin typeface="微软雅黑" pitchFamily="34" charset="-122"/>
              <a:ea typeface="微软雅黑" pitchFamily="34" charset="-122"/>
              <a:cs typeface="+mn-cs"/>
            </a:endParaRPr>
          </a:p>
        </p:txBody>
      </p:sp>
      <p:sp>
        <p:nvSpPr>
          <p:cNvPr id="38" name="内容占位符 2"/>
          <p:cNvSpPr>
            <a:spLocks noGrp="1"/>
          </p:cNvSpPr>
          <p:nvPr>
            <p:ph idx="15" hasCustomPrompt="1"/>
          </p:nvPr>
        </p:nvSpPr>
        <p:spPr>
          <a:xfrm>
            <a:off x="5940152" y="5085184"/>
            <a:ext cx="2448272" cy="720080"/>
          </a:xfrm>
          <a:prstGeom prst="rect">
            <a:avLst/>
          </a:prstGeom>
        </p:spPr>
        <p:txBody>
          <a:bodyPr numCol="1" spcCol="720000"/>
          <a:lstStyle>
            <a:lvl1pPr marL="0" marR="0" indent="0" algn="l" defTabSz="914400" rtl="0" eaLnBrk="1" fontAlgn="auto" latinLnBrk="0" hangingPunct="1">
              <a:lnSpc>
                <a:spcPct val="120000"/>
              </a:lnSpc>
              <a:spcBef>
                <a:spcPts val="0"/>
              </a:spcBef>
              <a:spcAft>
                <a:spcPts val="0"/>
              </a:spcAft>
              <a:buClrTx/>
              <a:buSzTx/>
              <a:buFontTx/>
              <a:buNone/>
              <a:tabLst/>
              <a:defRPr sz="1100">
                <a:solidFill>
                  <a:schemeClr val="tx1">
                    <a:lumMod val="75000"/>
                    <a:lumOff val="25000"/>
                  </a:schemeClr>
                </a:solidFill>
                <a:latin typeface="微软雅黑" pitchFamily="34" charset="-122"/>
                <a:ea typeface="微软雅黑" pitchFamily="34" charset="-122"/>
              </a:defRPr>
            </a:lvl1pPr>
          </a:lstStyle>
          <a:p>
            <a:pPr marL="0" marR="0" lvl="0" indent="0" algn="l" defTabSz="914400" rtl="0" eaLnBrk="1" fontAlgn="auto" latinLnBrk="0" hangingPunct="1">
              <a:lnSpc>
                <a:spcPct val="150000"/>
              </a:lnSpc>
              <a:spcBef>
                <a:spcPts val="0"/>
              </a:spcBef>
              <a:spcAft>
                <a:spcPts val="0"/>
              </a:spcAft>
              <a:buClrTx/>
              <a:buSzTx/>
              <a:buFontTx/>
              <a:buNone/>
              <a:tabLst/>
              <a:defRPr/>
            </a:pPr>
            <a:r>
              <a:rPr lang="zh-CN" altLang="en-US" dirty="0" smtClean="0"/>
              <a:t>单击此处编辑正文</a:t>
            </a:r>
            <a:endParaRPr kumimoji="0" lang="zh-CN" altLang="en-US" sz="1200" b="0" i="0" u="none" strike="noStrike" kern="1200" cap="none" spc="0" normalizeH="0" baseline="0" noProof="0" dirty="0" smtClean="0">
              <a:ln>
                <a:noFill/>
              </a:ln>
              <a:solidFill>
                <a:prstClr val="black">
                  <a:lumMod val="75000"/>
                  <a:lumOff val="25000"/>
                </a:prstClr>
              </a:solidFill>
              <a:effectLst/>
              <a:uLnTx/>
              <a:uFillTx/>
              <a:latin typeface="微软雅黑" pitchFamily="34" charset="-122"/>
              <a:ea typeface="微软雅黑" pitchFamily="34" charset="-122"/>
              <a:cs typeface="+mn-cs"/>
            </a:endParaRPr>
          </a:p>
        </p:txBody>
      </p:sp>
      <p:sp>
        <p:nvSpPr>
          <p:cNvPr id="39" name="内容占位符 2"/>
          <p:cNvSpPr>
            <a:spLocks noGrp="1"/>
          </p:cNvSpPr>
          <p:nvPr>
            <p:ph idx="16" hasCustomPrompt="1"/>
          </p:nvPr>
        </p:nvSpPr>
        <p:spPr>
          <a:xfrm>
            <a:off x="5940152" y="4797152"/>
            <a:ext cx="2016224" cy="360040"/>
          </a:xfrm>
          <a:prstGeom prst="rect">
            <a:avLst/>
          </a:prstGeom>
        </p:spPr>
        <p:txBody>
          <a:bodyPr numCol="1" spcCol="720000"/>
          <a:lstStyle>
            <a:lvl1pPr marL="0" marR="0" indent="0" algn="l" defTabSz="914400" rtl="0" eaLnBrk="1" fontAlgn="auto" latinLnBrk="0" hangingPunct="1">
              <a:lnSpc>
                <a:spcPct val="100000"/>
              </a:lnSpc>
              <a:spcBef>
                <a:spcPts val="0"/>
              </a:spcBef>
              <a:spcAft>
                <a:spcPts val="0"/>
              </a:spcAft>
              <a:buClrTx/>
              <a:buSzTx/>
              <a:buFontTx/>
              <a:buNone/>
              <a:tabLst/>
              <a:defRPr sz="1400" b="1">
                <a:solidFill>
                  <a:schemeClr val="tx1">
                    <a:lumMod val="75000"/>
                    <a:lumOff val="25000"/>
                  </a:schemeClr>
                </a:solidFill>
                <a:latin typeface="微软雅黑" pitchFamily="34" charset="-122"/>
                <a:ea typeface="微软雅黑" pitchFamily="34" charset="-122"/>
              </a:defRPr>
            </a:lvl1pPr>
          </a:lstStyle>
          <a:p>
            <a:pPr marL="0" marR="0" lvl="0" indent="0" algn="l" defTabSz="914400" rtl="0" eaLnBrk="1" fontAlgn="auto" latinLnBrk="0" hangingPunct="1">
              <a:lnSpc>
                <a:spcPct val="150000"/>
              </a:lnSpc>
              <a:spcBef>
                <a:spcPts val="0"/>
              </a:spcBef>
              <a:spcAft>
                <a:spcPts val="0"/>
              </a:spcAft>
              <a:buClrTx/>
              <a:buSzTx/>
              <a:buFontTx/>
              <a:buNone/>
              <a:tabLst/>
              <a:defRPr/>
            </a:pPr>
            <a:r>
              <a:rPr lang="zh-CN" altLang="en-US" dirty="0" smtClean="0"/>
              <a:t>单击此处编辑小标题</a:t>
            </a:r>
            <a:endParaRPr kumimoji="0" lang="zh-CN" altLang="en-US" sz="1200" b="0" i="0" u="none" strike="noStrike" kern="1200" cap="none" spc="0" normalizeH="0" baseline="0" noProof="0" dirty="0" smtClean="0">
              <a:ln>
                <a:noFill/>
              </a:ln>
              <a:solidFill>
                <a:prstClr val="black">
                  <a:lumMod val="75000"/>
                  <a:lumOff val="25000"/>
                </a:prstClr>
              </a:solidFill>
              <a:effectLst/>
              <a:uLnTx/>
              <a:uFillTx/>
              <a:latin typeface="微软雅黑" pitchFamily="34" charset="-122"/>
              <a:ea typeface="微软雅黑" pitchFamily="34" charset="-122"/>
              <a:cs typeface="+mn-cs"/>
            </a:endParaRPr>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_内页 三栏">
    <p:spTree>
      <p:nvGrpSpPr>
        <p:cNvPr id="1" name=""/>
        <p:cNvGrpSpPr/>
        <p:nvPr/>
      </p:nvGrpSpPr>
      <p:grpSpPr>
        <a:xfrm>
          <a:off x="0" y="0"/>
          <a:ext cx="0" cy="0"/>
          <a:chOff x="0" y="0"/>
          <a:chExt cx="0" cy="0"/>
        </a:xfrm>
      </p:grpSpPr>
      <p:pic>
        <p:nvPicPr>
          <p:cNvPr id="16" name="图片 15" descr="back9.jpg"/>
          <p:cNvPicPr>
            <a:picLocks noChangeAspect="1"/>
          </p:cNvPicPr>
          <p:nvPr userDrawn="1"/>
        </p:nvPicPr>
        <p:blipFill>
          <a:blip r:embed="rId2" cstate="print"/>
          <a:stretch>
            <a:fillRect/>
          </a:stretch>
        </p:blipFill>
        <p:spPr>
          <a:xfrm>
            <a:off x="0" y="6439989"/>
            <a:ext cx="9144000" cy="418011"/>
          </a:xfrm>
          <a:prstGeom prst="rect">
            <a:avLst/>
          </a:prstGeom>
        </p:spPr>
      </p:pic>
      <p:pic>
        <p:nvPicPr>
          <p:cNvPr id="6" name="图片 5" descr="back9.jpg"/>
          <p:cNvPicPr>
            <a:picLocks noChangeAspect="1"/>
          </p:cNvPicPr>
          <p:nvPr userDrawn="1"/>
        </p:nvPicPr>
        <p:blipFill>
          <a:blip r:embed="rId2" cstate="print"/>
          <a:stretch>
            <a:fillRect/>
          </a:stretch>
        </p:blipFill>
        <p:spPr>
          <a:xfrm>
            <a:off x="0" y="6439989"/>
            <a:ext cx="9144000" cy="418011"/>
          </a:xfrm>
          <a:prstGeom prst="rect">
            <a:avLst/>
          </a:prstGeom>
        </p:spPr>
      </p:pic>
      <p:sp>
        <p:nvSpPr>
          <p:cNvPr id="7" name="TextBox 6"/>
          <p:cNvSpPr txBox="1"/>
          <p:nvPr userDrawn="1"/>
        </p:nvSpPr>
        <p:spPr>
          <a:xfrm>
            <a:off x="8027988" y="6553200"/>
            <a:ext cx="1044575" cy="276225"/>
          </a:xfrm>
          <a:prstGeom prst="rect">
            <a:avLst/>
          </a:prstGeom>
          <a:noFill/>
        </p:spPr>
        <p:txBody>
          <a:bodyPr>
            <a:spAutoFit/>
          </a:bodyPr>
          <a:lstStyle/>
          <a:p>
            <a:pPr algn="r">
              <a:defRPr/>
            </a:pPr>
            <a:fld id="{51DDEF4D-8900-428A-BCD6-F48BA28B0BB4}" type="slidenum">
              <a:rPr lang="zh-CN" altLang="en-US" sz="1200">
                <a:solidFill>
                  <a:schemeClr val="bg1"/>
                </a:solidFill>
                <a:latin typeface="Arial Unicode MS" pitchFamily="34" charset="-122"/>
                <a:ea typeface="Arial Unicode MS" pitchFamily="34" charset="-122"/>
                <a:cs typeface="Arial Unicode MS" pitchFamily="34" charset="-122"/>
              </a:rPr>
              <a:pPr algn="r">
                <a:defRPr/>
              </a:pPr>
              <a:t>‹#›</a:t>
            </a:fld>
            <a:endParaRPr lang="zh-CN" altLang="en-US" sz="1200" dirty="0">
              <a:solidFill>
                <a:schemeClr val="bg1"/>
              </a:solidFill>
              <a:latin typeface="Arial Unicode MS" pitchFamily="34" charset="-122"/>
              <a:ea typeface="Arial Unicode MS" pitchFamily="34" charset="-122"/>
              <a:cs typeface="Arial Unicode MS" pitchFamily="34" charset="-122"/>
            </a:endParaRPr>
          </a:p>
        </p:txBody>
      </p:sp>
      <p:grpSp>
        <p:nvGrpSpPr>
          <p:cNvPr id="2" name="Group 4"/>
          <p:cNvGrpSpPr>
            <a:grpSpLocks noChangeAspect="1"/>
          </p:cNvGrpSpPr>
          <p:nvPr userDrawn="1"/>
        </p:nvGrpSpPr>
        <p:grpSpPr bwMode="auto">
          <a:xfrm>
            <a:off x="117475" y="6588125"/>
            <a:ext cx="771525" cy="196850"/>
            <a:chOff x="1292" y="1661"/>
            <a:chExt cx="3390" cy="862"/>
          </a:xfrm>
        </p:grpSpPr>
        <p:sp>
          <p:nvSpPr>
            <p:cNvPr id="9" name="AutoShape 3"/>
            <p:cNvSpPr>
              <a:spLocks noChangeAspect="1" noChangeArrowheads="1" noTextEdit="1"/>
            </p:cNvSpPr>
            <p:nvPr userDrawn="1"/>
          </p:nvSpPr>
          <p:spPr bwMode="auto">
            <a:xfrm>
              <a:off x="1292" y="1661"/>
              <a:ext cx="3390" cy="862"/>
            </a:xfrm>
            <a:prstGeom prst="rect">
              <a:avLst/>
            </a:prstGeom>
            <a:noFill/>
            <a:ln w="9525">
              <a:noFill/>
              <a:miter lim="800000"/>
              <a:headEnd/>
              <a:tailEnd/>
            </a:ln>
          </p:spPr>
          <p:txBody>
            <a:bodyPr/>
            <a:lstStyle/>
            <a:p>
              <a:pPr>
                <a:defRPr/>
              </a:pPr>
              <a:endParaRPr lang="zh-CN" altLang="en-US"/>
            </a:p>
          </p:txBody>
        </p:sp>
        <p:sp>
          <p:nvSpPr>
            <p:cNvPr id="10" name="Freeform 5"/>
            <p:cNvSpPr>
              <a:spLocks/>
            </p:cNvSpPr>
            <p:nvPr userDrawn="1"/>
          </p:nvSpPr>
          <p:spPr bwMode="auto">
            <a:xfrm>
              <a:off x="1292" y="1967"/>
              <a:ext cx="467" cy="556"/>
            </a:xfrm>
            <a:custGeom>
              <a:avLst/>
              <a:gdLst/>
              <a:ahLst/>
              <a:cxnLst>
                <a:cxn ang="0">
                  <a:pos x="120" y="149"/>
                </a:cxn>
                <a:cxn ang="0">
                  <a:pos x="88" y="154"/>
                </a:cxn>
                <a:cxn ang="0">
                  <a:pos x="52" y="120"/>
                </a:cxn>
                <a:cxn ang="0">
                  <a:pos x="52" y="0"/>
                </a:cxn>
                <a:cxn ang="0">
                  <a:pos x="0" y="0"/>
                </a:cxn>
                <a:cxn ang="0">
                  <a:pos x="15" y="10"/>
                </a:cxn>
                <a:cxn ang="0">
                  <a:pos x="15" y="119"/>
                </a:cxn>
                <a:cxn ang="0">
                  <a:pos x="88" y="184"/>
                </a:cxn>
                <a:cxn ang="0">
                  <a:pos x="156" y="171"/>
                </a:cxn>
                <a:cxn ang="0">
                  <a:pos x="156" y="0"/>
                </a:cxn>
                <a:cxn ang="0">
                  <a:pos x="120" y="0"/>
                </a:cxn>
                <a:cxn ang="0">
                  <a:pos x="120" y="149"/>
                </a:cxn>
              </a:cxnLst>
              <a:rect l="0" t="0" r="r" b="b"/>
              <a:pathLst>
                <a:path w="156" h="184">
                  <a:moveTo>
                    <a:pt x="120" y="149"/>
                  </a:moveTo>
                  <a:cubicBezTo>
                    <a:pt x="114" y="151"/>
                    <a:pt x="102" y="154"/>
                    <a:pt x="88" y="154"/>
                  </a:cubicBezTo>
                  <a:cubicBezTo>
                    <a:pt x="64" y="154"/>
                    <a:pt x="52" y="143"/>
                    <a:pt x="52" y="120"/>
                  </a:cubicBezTo>
                  <a:cubicBezTo>
                    <a:pt x="52" y="0"/>
                    <a:pt x="52" y="0"/>
                    <a:pt x="52" y="0"/>
                  </a:cubicBezTo>
                  <a:cubicBezTo>
                    <a:pt x="0" y="0"/>
                    <a:pt x="0" y="0"/>
                    <a:pt x="0" y="0"/>
                  </a:cubicBezTo>
                  <a:cubicBezTo>
                    <a:pt x="15" y="10"/>
                    <a:pt x="15" y="10"/>
                    <a:pt x="15" y="10"/>
                  </a:cubicBezTo>
                  <a:cubicBezTo>
                    <a:pt x="15" y="119"/>
                    <a:pt x="15" y="119"/>
                    <a:pt x="15" y="119"/>
                  </a:cubicBezTo>
                  <a:cubicBezTo>
                    <a:pt x="15" y="164"/>
                    <a:pt x="41" y="184"/>
                    <a:pt x="88" y="184"/>
                  </a:cubicBezTo>
                  <a:cubicBezTo>
                    <a:pt x="115" y="184"/>
                    <a:pt x="141" y="178"/>
                    <a:pt x="156" y="171"/>
                  </a:cubicBezTo>
                  <a:cubicBezTo>
                    <a:pt x="156" y="0"/>
                    <a:pt x="156" y="0"/>
                    <a:pt x="156" y="0"/>
                  </a:cubicBezTo>
                  <a:cubicBezTo>
                    <a:pt x="120" y="0"/>
                    <a:pt x="120" y="0"/>
                    <a:pt x="120" y="0"/>
                  </a:cubicBezTo>
                  <a:lnTo>
                    <a:pt x="120" y="149"/>
                  </a:lnTo>
                  <a:close/>
                </a:path>
              </a:pathLst>
            </a:custGeom>
            <a:solidFill>
              <a:schemeClr val="bg1"/>
            </a:solidFill>
            <a:ln w="9525">
              <a:noFill/>
              <a:round/>
              <a:headEnd/>
              <a:tailEnd/>
            </a:ln>
          </p:spPr>
          <p:txBody>
            <a:bodyPr/>
            <a:lstStyle/>
            <a:p>
              <a:pPr>
                <a:defRPr/>
              </a:pPr>
              <a:endParaRPr lang="zh-CN" altLang="en-US"/>
            </a:p>
          </p:txBody>
        </p:sp>
        <p:sp>
          <p:nvSpPr>
            <p:cNvPr id="11" name="Freeform 6"/>
            <p:cNvSpPr>
              <a:spLocks/>
            </p:cNvSpPr>
            <p:nvPr userDrawn="1"/>
          </p:nvSpPr>
          <p:spPr bwMode="auto">
            <a:xfrm>
              <a:off x="1871" y="1960"/>
              <a:ext cx="425" cy="556"/>
            </a:xfrm>
            <a:custGeom>
              <a:avLst/>
              <a:gdLst/>
              <a:ahLst/>
              <a:cxnLst>
                <a:cxn ang="0">
                  <a:pos x="69" y="0"/>
                </a:cxn>
                <a:cxn ang="0">
                  <a:pos x="0" y="13"/>
                </a:cxn>
                <a:cxn ang="0">
                  <a:pos x="0" y="184"/>
                </a:cxn>
                <a:cxn ang="0">
                  <a:pos x="37" y="184"/>
                </a:cxn>
                <a:cxn ang="0">
                  <a:pos x="37" y="35"/>
                </a:cxn>
                <a:cxn ang="0">
                  <a:pos x="69" y="30"/>
                </a:cxn>
                <a:cxn ang="0">
                  <a:pos x="107" y="64"/>
                </a:cxn>
                <a:cxn ang="0">
                  <a:pos x="107" y="184"/>
                </a:cxn>
                <a:cxn ang="0">
                  <a:pos x="143" y="184"/>
                </a:cxn>
                <a:cxn ang="0">
                  <a:pos x="143" y="60"/>
                </a:cxn>
                <a:cxn ang="0">
                  <a:pos x="69" y="0"/>
                </a:cxn>
              </a:cxnLst>
              <a:rect l="0" t="0" r="r" b="b"/>
              <a:pathLst>
                <a:path w="143" h="184">
                  <a:moveTo>
                    <a:pt x="69" y="0"/>
                  </a:moveTo>
                  <a:cubicBezTo>
                    <a:pt x="41" y="0"/>
                    <a:pt x="18" y="5"/>
                    <a:pt x="0" y="13"/>
                  </a:cubicBezTo>
                  <a:cubicBezTo>
                    <a:pt x="0" y="184"/>
                    <a:pt x="0" y="184"/>
                    <a:pt x="0" y="184"/>
                  </a:cubicBezTo>
                  <a:cubicBezTo>
                    <a:pt x="37" y="184"/>
                    <a:pt x="37" y="184"/>
                    <a:pt x="37" y="184"/>
                  </a:cubicBezTo>
                  <a:cubicBezTo>
                    <a:pt x="37" y="35"/>
                    <a:pt x="37" y="35"/>
                    <a:pt x="37" y="35"/>
                  </a:cubicBezTo>
                  <a:cubicBezTo>
                    <a:pt x="44" y="32"/>
                    <a:pt x="56" y="30"/>
                    <a:pt x="69" y="30"/>
                  </a:cubicBezTo>
                  <a:cubicBezTo>
                    <a:pt x="94" y="30"/>
                    <a:pt x="107" y="43"/>
                    <a:pt x="107" y="64"/>
                  </a:cubicBezTo>
                  <a:cubicBezTo>
                    <a:pt x="107" y="184"/>
                    <a:pt x="107" y="184"/>
                    <a:pt x="107" y="184"/>
                  </a:cubicBezTo>
                  <a:cubicBezTo>
                    <a:pt x="143" y="184"/>
                    <a:pt x="143" y="184"/>
                    <a:pt x="143" y="184"/>
                  </a:cubicBezTo>
                  <a:cubicBezTo>
                    <a:pt x="143" y="60"/>
                    <a:pt x="143" y="60"/>
                    <a:pt x="143" y="60"/>
                  </a:cubicBezTo>
                  <a:cubicBezTo>
                    <a:pt x="143" y="22"/>
                    <a:pt x="119" y="0"/>
                    <a:pt x="69" y="0"/>
                  </a:cubicBezTo>
                </a:path>
              </a:pathLst>
            </a:custGeom>
            <a:solidFill>
              <a:schemeClr val="bg1"/>
            </a:solidFill>
            <a:ln w="9525">
              <a:noFill/>
              <a:round/>
              <a:headEnd/>
              <a:tailEnd/>
            </a:ln>
          </p:spPr>
          <p:txBody>
            <a:bodyPr/>
            <a:lstStyle/>
            <a:p>
              <a:pPr>
                <a:defRPr/>
              </a:pPr>
              <a:endParaRPr lang="zh-CN" altLang="en-US"/>
            </a:p>
          </p:txBody>
        </p:sp>
        <p:sp>
          <p:nvSpPr>
            <p:cNvPr id="12" name="Freeform 7"/>
            <p:cNvSpPr>
              <a:spLocks/>
            </p:cNvSpPr>
            <p:nvPr userDrawn="1"/>
          </p:nvSpPr>
          <p:spPr bwMode="auto">
            <a:xfrm>
              <a:off x="2373" y="1967"/>
              <a:ext cx="153" cy="549"/>
            </a:xfrm>
            <a:custGeom>
              <a:avLst/>
              <a:gdLst/>
              <a:ahLst/>
              <a:cxnLst>
                <a:cxn ang="0">
                  <a:pos x="0" y="0"/>
                </a:cxn>
                <a:cxn ang="0">
                  <a:pos x="48" y="30"/>
                </a:cxn>
                <a:cxn ang="0">
                  <a:pos x="48" y="544"/>
                </a:cxn>
                <a:cxn ang="0">
                  <a:pos x="159" y="544"/>
                </a:cxn>
                <a:cxn ang="0">
                  <a:pos x="159" y="0"/>
                </a:cxn>
                <a:cxn ang="0">
                  <a:pos x="0" y="0"/>
                </a:cxn>
              </a:cxnLst>
              <a:rect l="0" t="0" r="r" b="b"/>
              <a:pathLst>
                <a:path w="159" h="544">
                  <a:moveTo>
                    <a:pt x="0" y="0"/>
                  </a:moveTo>
                  <a:lnTo>
                    <a:pt x="48" y="30"/>
                  </a:lnTo>
                  <a:lnTo>
                    <a:pt x="48" y="544"/>
                  </a:lnTo>
                  <a:lnTo>
                    <a:pt x="159" y="544"/>
                  </a:lnTo>
                  <a:lnTo>
                    <a:pt x="159" y="0"/>
                  </a:lnTo>
                  <a:lnTo>
                    <a:pt x="0" y="0"/>
                  </a:lnTo>
                  <a:close/>
                </a:path>
              </a:pathLst>
            </a:custGeom>
            <a:solidFill>
              <a:schemeClr val="bg1"/>
            </a:solidFill>
            <a:ln w="9525">
              <a:noFill/>
              <a:round/>
              <a:headEnd/>
              <a:tailEnd/>
            </a:ln>
          </p:spPr>
          <p:txBody>
            <a:bodyPr/>
            <a:lstStyle/>
            <a:p>
              <a:pPr>
                <a:defRPr/>
              </a:pPr>
              <a:endParaRPr lang="zh-CN" altLang="en-US"/>
            </a:p>
          </p:txBody>
        </p:sp>
        <p:sp>
          <p:nvSpPr>
            <p:cNvPr id="13" name="Freeform 8"/>
            <p:cNvSpPr>
              <a:spLocks/>
            </p:cNvSpPr>
            <p:nvPr userDrawn="1"/>
          </p:nvSpPr>
          <p:spPr bwMode="auto">
            <a:xfrm>
              <a:off x="2562" y="1967"/>
              <a:ext cx="558" cy="549"/>
            </a:xfrm>
            <a:custGeom>
              <a:avLst/>
              <a:gdLst/>
              <a:ahLst/>
              <a:cxnLst>
                <a:cxn ang="0">
                  <a:pos x="107" y="120"/>
                </a:cxn>
                <a:cxn ang="0">
                  <a:pos x="100" y="148"/>
                </a:cxn>
                <a:cxn ang="0">
                  <a:pos x="100" y="148"/>
                </a:cxn>
                <a:cxn ang="0">
                  <a:pos x="92" y="120"/>
                </a:cxn>
                <a:cxn ang="0">
                  <a:pos x="55" y="0"/>
                </a:cxn>
                <a:cxn ang="0">
                  <a:pos x="0" y="0"/>
                </a:cxn>
                <a:cxn ang="0">
                  <a:pos x="19" y="11"/>
                </a:cxn>
                <a:cxn ang="0">
                  <a:pos x="79" y="180"/>
                </a:cxn>
                <a:cxn ang="0">
                  <a:pos x="121" y="180"/>
                </a:cxn>
                <a:cxn ang="0">
                  <a:pos x="186" y="0"/>
                </a:cxn>
                <a:cxn ang="0">
                  <a:pos x="145" y="0"/>
                </a:cxn>
                <a:cxn ang="0">
                  <a:pos x="107" y="120"/>
                </a:cxn>
              </a:cxnLst>
              <a:rect l="0" t="0" r="r" b="b"/>
              <a:pathLst>
                <a:path w="186" h="180">
                  <a:moveTo>
                    <a:pt x="107" y="120"/>
                  </a:moveTo>
                  <a:cubicBezTo>
                    <a:pt x="103" y="133"/>
                    <a:pt x="100" y="148"/>
                    <a:pt x="100" y="148"/>
                  </a:cubicBezTo>
                  <a:cubicBezTo>
                    <a:pt x="100" y="148"/>
                    <a:pt x="100" y="148"/>
                    <a:pt x="100" y="148"/>
                  </a:cubicBezTo>
                  <a:cubicBezTo>
                    <a:pt x="100" y="148"/>
                    <a:pt x="97" y="133"/>
                    <a:pt x="92" y="120"/>
                  </a:cubicBezTo>
                  <a:cubicBezTo>
                    <a:pt x="55" y="0"/>
                    <a:pt x="55" y="0"/>
                    <a:pt x="55" y="0"/>
                  </a:cubicBezTo>
                  <a:cubicBezTo>
                    <a:pt x="0" y="0"/>
                    <a:pt x="0" y="0"/>
                    <a:pt x="0" y="0"/>
                  </a:cubicBezTo>
                  <a:cubicBezTo>
                    <a:pt x="19" y="11"/>
                    <a:pt x="19" y="11"/>
                    <a:pt x="19" y="11"/>
                  </a:cubicBezTo>
                  <a:cubicBezTo>
                    <a:pt x="79" y="180"/>
                    <a:pt x="79" y="180"/>
                    <a:pt x="79" y="180"/>
                  </a:cubicBezTo>
                  <a:cubicBezTo>
                    <a:pt x="121" y="180"/>
                    <a:pt x="121" y="180"/>
                    <a:pt x="121" y="180"/>
                  </a:cubicBezTo>
                  <a:cubicBezTo>
                    <a:pt x="186" y="0"/>
                    <a:pt x="186" y="0"/>
                    <a:pt x="186" y="0"/>
                  </a:cubicBezTo>
                  <a:cubicBezTo>
                    <a:pt x="145" y="0"/>
                    <a:pt x="145" y="0"/>
                    <a:pt x="145" y="0"/>
                  </a:cubicBezTo>
                  <a:lnTo>
                    <a:pt x="107" y="120"/>
                  </a:lnTo>
                  <a:close/>
                </a:path>
              </a:pathLst>
            </a:custGeom>
            <a:solidFill>
              <a:srgbClr val="D7000F"/>
            </a:solidFill>
            <a:ln w="9525">
              <a:noFill/>
              <a:round/>
              <a:headEnd/>
              <a:tailEnd/>
            </a:ln>
          </p:spPr>
          <p:txBody>
            <a:bodyPr/>
            <a:lstStyle/>
            <a:p>
              <a:pPr>
                <a:defRPr/>
              </a:pPr>
              <a:endParaRPr lang="zh-CN" altLang="en-US"/>
            </a:p>
          </p:txBody>
        </p:sp>
        <p:sp>
          <p:nvSpPr>
            <p:cNvPr id="14" name="Freeform 9"/>
            <p:cNvSpPr>
              <a:spLocks/>
            </p:cNvSpPr>
            <p:nvPr userDrawn="1"/>
          </p:nvSpPr>
          <p:spPr bwMode="auto">
            <a:xfrm>
              <a:off x="3873" y="1967"/>
              <a:ext cx="809" cy="549"/>
            </a:xfrm>
            <a:custGeom>
              <a:avLst/>
              <a:gdLst/>
              <a:ahLst/>
              <a:cxnLst>
                <a:cxn ang="0">
                  <a:pos x="234" y="0"/>
                </a:cxn>
                <a:cxn ang="0">
                  <a:pos x="203" y="119"/>
                </a:cxn>
                <a:cxn ang="0">
                  <a:pos x="198" y="147"/>
                </a:cxn>
                <a:cxn ang="0">
                  <a:pos x="198" y="147"/>
                </a:cxn>
                <a:cxn ang="0">
                  <a:pos x="192" y="119"/>
                </a:cxn>
                <a:cxn ang="0">
                  <a:pos x="159" y="0"/>
                </a:cxn>
                <a:cxn ang="0">
                  <a:pos x="125" y="0"/>
                </a:cxn>
                <a:cxn ang="0">
                  <a:pos x="93" y="119"/>
                </a:cxn>
                <a:cxn ang="0">
                  <a:pos x="87" y="147"/>
                </a:cxn>
                <a:cxn ang="0">
                  <a:pos x="86" y="147"/>
                </a:cxn>
                <a:cxn ang="0">
                  <a:pos x="81" y="119"/>
                </a:cxn>
                <a:cxn ang="0">
                  <a:pos x="50" y="0"/>
                </a:cxn>
                <a:cxn ang="0">
                  <a:pos x="0" y="0"/>
                </a:cxn>
                <a:cxn ang="0">
                  <a:pos x="17" y="11"/>
                </a:cxn>
                <a:cxn ang="0">
                  <a:pos x="67" y="180"/>
                </a:cxn>
                <a:cxn ang="0">
                  <a:pos x="105" y="180"/>
                </a:cxn>
                <a:cxn ang="0">
                  <a:pos x="136" y="66"/>
                </a:cxn>
                <a:cxn ang="0">
                  <a:pos x="142" y="40"/>
                </a:cxn>
                <a:cxn ang="0">
                  <a:pos x="143" y="40"/>
                </a:cxn>
                <a:cxn ang="0">
                  <a:pos x="148" y="66"/>
                </a:cxn>
                <a:cxn ang="0">
                  <a:pos x="180" y="180"/>
                </a:cxn>
                <a:cxn ang="0">
                  <a:pos x="217" y="180"/>
                </a:cxn>
                <a:cxn ang="0">
                  <a:pos x="270" y="0"/>
                </a:cxn>
                <a:cxn ang="0">
                  <a:pos x="234" y="0"/>
                </a:cxn>
              </a:cxnLst>
              <a:rect l="0" t="0" r="r" b="b"/>
              <a:pathLst>
                <a:path w="270" h="180">
                  <a:moveTo>
                    <a:pt x="234" y="0"/>
                  </a:moveTo>
                  <a:cubicBezTo>
                    <a:pt x="203" y="119"/>
                    <a:pt x="203" y="119"/>
                    <a:pt x="203" y="119"/>
                  </a:cubicBezTo>
                  <a:cubicBezTo>
                    <a:pt x="200" y="132"/>
                    <a:pt x="198" y="147"/>
                    <a:pt x="198" y="147"/>
                  </a:cubicBezTo>
                  <a:cubicBezTo>
                    <a:pt x="198" y="147"/>
                    <a:pt x="198" y="147"/>
                    <a:pt x="198" y="147"/>
                  </a:cubicBezTo>
                  <a:cubicBezTo>
                    <a:pt x="198" y="147"/>
                    <a:pt x="195" y="132"/>
                    <a:pt x="192" y="119"/>
                  </a:cubicBezTo>
                  <a:cubicBezTo>
                    <a:pt x="159" y="0"/>
                    <a:pt x="159" y="0"/>
                    <a:pt x="159" y="0"/>
                  </a:cubicBezTo>
                  <a:cubicBezTo>
                    <a:pt x="125" y="0"/>
                    <a:pt x="125" y="0"/>
                    <a:pt x="125" y="0"/>
                  </a:cubicBezTo>
                  <a:cubicBezTo>
                    <a:pt x="93" y="119"/>
                    <a:pt x="93" y="119"/>
                    <a:pt x="93" y="119"/>
                  </a:cubicBezTo>
                  <a:cubicBezTo>
                    <a:pt x="89" y="132"/>
                    <a:pt x="87" y="147"/>
                    <a:pt x="87" y="147"/>
                  </a:cubicBezTo>
                  <a:cubicBezTo>
                    <a:pt x="86" y="147"/>
                    <a:pt x="86" y="147"/>
                    <a:pt x="86" y="147"/>
                  </a:cubicBezTo>
                  <a:cubicBezTo>
                    <a:pt x="86" y="147"/>
                    <a:pt x="84" y="132"/>
                    <a:pt x="81" y="119"/>
                  </a:cubicBezTo>
                  <a:cubicBezTo>
                    <a:pt x="50" y="0"/>
                    <a:pt x="50" y="0"/>
                    <a:pt x="50" y="0"/>
                  </a:cubicBezTo>
                  <a:cubicBezTo>
                    <a:pt x="0" y="0"/>
                    <a:pt x="0" y="0"/>
                    <a:pt x="0" y="0"/>
                  </a:cubicBezTo>
                  <a:cubicBezTo>
                    <a:pt x="17" y="11"/>
                    <a:pt x="17" y="11"/>
                    <a:pt x="17" y="11"/>
                  </a:cubicBezTo>
                  <a:cubicBezTo>
                    <a:pt x="67" y="180"/>
                    <a:pt x="67" y="180"/>
                    <a:pt x="67" y="180"/>
                  </a:cubicBezTo>
                  <a:cubicBezTo>
                    <a:pt x="105" y="180"/>
                    <a:pt x="105" y="180"/>
                    <a:pt x="105" y="180"/>
                  </a:cubicBezTo>
                  <a:cubicBezTo>
                    <a:pt x="136" y="66"/>
                    <a:pt x="136" y="66"/>
                    <a:pt x="136" y="66"/>
                  </a:cubicBezTo>
                  <a:cubicBezTo>
                    <a:pt x="140" y="54"/>
                    <a:pt x="142" y="40"/>
                    <a:pt x="142" y="40"/>
                  </a:cubicBezTo>
                  <a:cubicBezTo>
                    <a:pt x="143" y="40"/>
                    <a:pt x="143" y="40"/>
                    <a:pt x="143" y="40"/>
                  </a:cubicBezTo>
                  <a:cubicBezTo>
                    <a:pt x="143" y="40"/>
                    <a:pt x="145" y="54"/>
                    <a:pt x="148" y="66"/>
                  </a:cubicBezTo>
                  <a:cubicBezTo>
                    <a:pt x="180" y="180"/>
                    <a:pt x="180" y="180"/>
                    <a:pt x="180" y="180"/>
                  </a:cubicBezTo>
                  <a:cubicBezTo>
                    <a:pt x="217" y="180"/>
                    <a:pt x="217" y="180"/>
                    <a:pt x="217" y="180"/>
                  </a:cubicBezTo>
                  <a:cubicBezTo>
                    <a:pt x="270" y="0"/>
                    <a:pt x="270" y="0"/>
                    <a:pt x="270" y="0"/>
                  </a:cubicBezTo>
                  <a:lnTo>
                    <a:pt x="234" y="0"/>
                  </a:lnTo>
                  <a:close/>
                </a:path>
              </a:pathLst>
            </a:custGeom>
            <a:solidFill>
              <a:srgbClr val="D7000F"/>
            </a:solidFill>
            <a:ln w="9525">
              <a:noFill/>
              <a:round/>
              <a:headEnd/>
              <a:tailEnd/>
            </a:ln>
          </p:spPr>
          <p:txBody>
            <a:bodyPr/>
            <a:lstStyle/>
            <a:p>
              <a:pPr>
                <a:defRPr/>
              </a:pPr>
              <a:endParaRPr lang="zh-CN" altLang="en-US"/>
            </a:p>
          </p:txBody>
        </p:sp>
        <p:sp>
          <p:nvSpPr>
            <p:cNvPr id="15" name="Freeform 10"/>
            <p:cNvSpPr>
              <a:spLocks/>
            </p:cNvSpPr>
            <p:nvPr userDrawn="1"/>
          </p:nvSpPr>
          <p:spPr bwMode="auto">
            <a:xfrm>
              <a:off x="3154" y="1967"/>
              <a:ext cx="146" cy="549"/>
            </a:xfrm>
            <a:custGeom>
              <a:avLst/>
              <a:gdLst/>
              <a:ahLst/>
              <a:cxnLst>
                <a:cxn ang="0">
                  <a:pos x="0" y="0"/>
                </a:cxn>
                <a:cxn ang="0">
                  <a:pos x="39" y="24"/>
                </a:cxn>
                <a:cxn ang="0">
                  <a:pos x="39" y="544"/>
                </a:cxn>
                <a:cxn ang="0">
                  <a:pos x="147" y="544"/>
                </a:cxn>
                <a:cxn ang="0">
                  <a:pos x="147" y="0"/>
                </a:cxn>
                <a:cxn ang="0">
                  <a:pos x="0" y="0"/>
                </a:cxn>
              </a:cxnLst>
              <a:rect l="0" t="0" r="r" b="b"/>
              <a:pathLst>
                <a:path w="147" h="544">
                  <a:moveTo>
                    <a:pt x="0" y="0"/>
                  </a:moveTo>
                  <a:lnTo>
                    <a:pt x="39" y="24"/>
                  </a:lnTo>
                  <a:lnTo>
                    <a:pt x="39" y="544"/>
                  </a:lnTo>
                  <a:lnTo>
                    <a:pt x="147" y="544"/>
                  </a:lnTo>
                  <a:lnTo>
                    <a:pt x="147" y="0"/>
                  </a:lnTo>
                  <a:lnTo>
                    <a:pt x="0" y="0"/>
                  </a:lnTo>
                  <a:close/>
                </a:path>
              </a:pathLst>
            </a:custGeom>
            <a:solidFill>
              <a:srgbClr val="D7000F"/>
            </a:solidFill>
            <a:ln w="9525">
              <a:noFill/>
              <a:round/>
              <a:headEnd/>
              <a:tailEnd/>
            </a:ln>
          </p:spPr>
          <p:txBody>
            <a:bodyPr/>
            <a:lstStyle/>
            <a:p>
              <a:pPr>
                <a:defRPr/>
              </a:pPr>
              <a:endParaRPr lang="zh-CN" altLang="en-US"/>
            </a:p>
          </p:txBody>
        </p:sp>
        <p:sp>
          <p:nvSpPr>
            <p:cNvPr id="17" name="Freeform 11"/>
            <p:cNvSpPr>
              <a:spLocks noEditPoints="1"/>
            </p:cNvSpPr>
            <p:nvPr userDrawn="1"/>
          </p:nvSpPr>
          <p:spPr bwMode="auto">
            <a:xfrm>
              <a:off x="3399" y="1960"/>
              <a:ext cx="467" cy="563"/>
            </a:xfrm>
            <a:custGeom>
              <a:avLst/>
              <a:gdLst/>
              <a:ahLst/>
              <a:cxnLst>
                <a:cxn ang="0">
                  <a:pos x="80" y="0"/>
                </a:cxn>
                <a:cxn ang="0">
                  <a:pos x="0" y="94"/>
                </a:cxn>
                <a:cxn ang="0">
                  <a:pos x="88" y="188"/>
                </a:cxn>
                <a:cxn ang="0">
                  <a:pos x="150" y="175"/>
                </a:cxn>
                <a:cxn ang="0">
                  <a:pos x="139" y="148"/>
                </a:cxn>
                <a:cxn ang="0">
                  <a:pos x="90" y="159"/>
                </a:cxn>
                <a:cxn ang="0">
                  <a:pos x="36" y="118"/>
                </a:cxn>
                <a:cxn ang="0">
                  <a:pos x="34" y="102"/>
                </a:cxn>
                <a:cxn ang="0">
                  <a:pos x="33" y="93"/>
                </a:cxn>
                <a:cxn ang="0">
                  <a:pos x="154" y="93"/>
                </a:cxn>
                <a:cxn ang="0">
                  <a:pos x="154" y="79"/>
                </a:cxn>
                <a:cxn ang="0">
                  <a:pos x="80" y="0"/>
                </a:cxn>
                <a:cxn ang="0">
                  <a:pos x="80" y="27"/>
                </a:cxn>
                <a:cxn ang="0">
                  <a:pos x="119" y="67"/>
                </a:cxn>
                <a:cxn ang="0">
                  <a:pos x="35" y="67"/>
                </a:cxn>
                <a:cxn ang="0">
                  <a:pos x="80" y="27"/>
                </a:cxn>
              </a:cxnLst>
              <a:rect l="0" t="0" r="r" b="b"/>
              <a:pathLst>
                <a:path w="154" h="188">
                  <a:moveTo>
                    <a:pt x="80" y="0"/>
                  </a:moveTo>
                  <a:cubicBezTo>
                    <a:pt x="30" y="0"/>
                    <a:pt x="0" y="39"/>
                    <a:pt x="0" y="94"/>
                  </a:cubicBezTo>
                  <a:cubicBezTo>
                    <a:pt x="0" y="151"/>
                    <a:pt x="31" y="188"/>
                    <a:pt x="88" y="188"/>
                  </a:cubicBezTo>
                  <a:cubicBezTo>
                    <a:pt x="112" y="188"/>
                    <a:pt x="136" y="182"/>
                    <a:pt x="150" y="175"/>
                  </a:cubicBezTo>
                  <a:cubicBezTo>
                    <a:pt x="139" y="148"/>
                    <a:pt x="139" y="148"/>
                    <a:pt x="139" y="148"/>
                  </a:cubicBezTo>
                  <a:cubicBezTo>
                    <a:pt x="127" y="154"/>
                    <a:pt x="108" y="159"/>
                    <a:pt x="90" y="159"/>
                  </a:cubicBezTo>
                  <a:cubicBezTo>
                    <a:pt x="62" y="159"/>
                    <a:pt x="43" y="145"/>
                    <a:pt x="36" y="118"/>
                  </a:cubicBezTo>
                  <a:cubicBezTo>
                    <a:pt x="36" y="118"/>
                    <a:pt x="35" y="111"/>
                    <a:pt x="34" y="102"/>
                  </a:cubicBezTo>
                  <a:cubicBezTo>
                    <a:pt x="33" y="99"/>
                    <a:pt x="33" y="96"/>
                    <a:pt x="33" y="93"/>
                  </a:cubicBezTo>
                  <a:cubicBezTo>
                    <a:pt x="154" y="93"/>
                    <a:pt x="154" y="93"/>
                    <a:pt x="154" y="93"/>
                  </a:cubicBezTo>
                  <a:cubicBezTo>
                    <a:pt x="154" y="88"/>
                    <a:pt x="154" y="84"/>
                    <a:pt x="154" y="79"/>
                  </a:cubicBezTo>
                  <a:cubicBezTo>
                    <a:pt x="154" y="31"/>
                    <a:pt x="127" y="0"/>
                    <a:pt x="80" y="0"/>
                  </a:cubicBezTo>
                  <a:moveTo>
                    <a:pt x="80" y="27"/>
                  </a:moveTo>
                  <a:cubicBezTo>
                    <a:pt x="102" y="27"/>
                    <a:pt x="117" y="40"/>
                    <a:pt x="119" y="67"/>
                  </a:cubicBezTo>
                  <a:cubicBezTo>
                    <a:pt x="35" y="67"/>
                    <a:pt x="35" y="67"/>
                    <a:pt x="35" y="67"/>
                  </a:cubicBezTo>
                  <a:cubicBezTo>
                    <a:pt x="41" y="41"/>
                    <a:pt x="57" y="27"/>
                    <a:pt x="80" y="27"/>
                  </a:cubicBezTo>
                </a:path>
              </a:pathLst>
            </a:custGeom>
            <a:solidFill>
              <a:srgbClr val="D7000F"/>
            </a:solidFill>
            <a:ln w="9525">
              <a:noFill/>
              <a:round/>
              <a:headEnd/>
              <a:tailEnd/>
            </a:ln>
          </p:spPr>
          <p:txBody>
            <a:bodyPr/>
            <a:lstStyle/>
            <a:p>
              <a:pPr>
                <a:defRPr/>
              </a:pPr>
              <a:endParaRPr lang="zh-CN" altLang="en-US"/>
            </a:p>
          </p:txBody>
        </p:sp>
        <p:sp>
          <p:nvSpPr>
            <p:cNvPr id="18" name="Freeform 12"/>
            <p:cNvSpPr>
              <a:spLocks/>
            </p:cNvSpPr>
            <p:nvPr userDrawn="1"/>
          </p:nvSpPr>
          <p:spPr bwMode="auto">
            <a:xfrm>
              <a:off x="3175" y="1661"/>
              <a:ext cx="851" cy="209"/>
            </a:xfrm>
            <a:custGeom>
              <a:avLst/>
              <a:gdLst/>
              <a:ahLst/>
              <a:cxnLst>
                <a:cxn ang="0">
                  <a:pos x="283" y="69"/>
                </a:cxn>
                <a:cxn ang="0">
                  <a:pos x="142" y="0"/>
                </a:cxn>
                <a:cxn ang="0">
                  <a:pos x="0" y="69"/>
                </a:cxn>
                <a:cxn ang="0">
                  <a:pos x="142" y="28"/>
                </a:cxn>
                <a:cxn ang="0">
                  <a:pos x="283" y="69"/>
                </a:cxn>
              </a:cxnLst>
              <a:rect l="0" t="0" r="r" b="b"/>
              <a:pathLst>
                <a:path w="283" h="69">
                  <a:moveTo>
                    <a:pt x="283" y="69"/>
                  </a:moveTo>
                  <a:cubicBezTo>
                    <a:pt x="249" y="27"/>
                    <a:pt x="198" y="0"/>
                    <a:pt x="142" y="0"/>
                  </a:cubicBezTo>
                  <a:cubicBezTo>
                    <a:pt x="85" y="0"/>
                    <a:pt x="34" y="27"/>
                    <a:pt x="0" y="69"/>
                  </a:cubicBezTo>
                  <a:cubicBezTo>
                    <a:pt x="41" y="43"/>
                    <a:pt x="90" y="28"/>
                    <a:pt x="142" y="28"/>
                  </a:cubicBezTo>
                  <a:cubicBezTo>
                    <a:pt x="193" y="28"/>
                    <a:pt x="242" y="43"/>
                    <a:pt x="283" y="69"/>
                  </a:cubicBezTo>
                </a:path>
              </a:pathLst>
            </a:custGeom>
            <a:solidFill>
              <a:srgbClr val="D7000F"/>
            </a:solidFill>
            <a:ln w="9525">
              <a:noFill/>
              <a:round/>
              <a:headEnd/>
              <a:tailEnd/>
            </a:ln>
          </p:spPr>
          <p:txBody>
            <a:bodyPr/>
            <a:lstStyle/>
            <a:p>
              <a:pPr>
                <a:defRPr/>
              </a:pPr>
              <a:endParaRPr lang="zh-CN" altLang="en-US"/>
            </a:p>
          </p:txBody>
        </p:sp>
        <p:sp>
          <p:nvSpPr>
            <p:cNvPr id="19" name="Oval 13"/>
            <p:cNvSpPr>
              <a:spLocks noChangeArrowheads="1"/>
            </p:cNvSpPr>
            <p:nvPr userDrawn="1"/>
          </p:nvSpPr>
          <p:spPr bwMode="auto">
            <a:xfrm>
              <a:off x="2415" y="1744"/>
              <a:ext cx="126" cy="125"/>
            </a:xfrm>
            <a:prstGeom prst="ellipse">
              <a:avLst/>
            </a:prstGeom>
            <a:solidFill>
              <a:srgbClr val="D7000F"/>
            </a:solidFill>
            <a:ln w="9525">
              <a:noFill/>
              <a:round/>
              <a:headEnd/>
              <a:tailEnd/>
            </a:ln>
          </p:spPr>
          <p:txBody>
            <a:bodyPr/>
            <a:lstStyle/>
            <a:p>
              <a:pPr>
                <a:defRPr/>
              </a:pPr>
              <a:endParaRPr lang="zh-CN" altLang="en-US"/>
            </a:p>
          </p:txBody>
        </p:sp>
      </p:grpSp>
      <p:sp>
        <p:nvSpPr>
          <p:cNvPr id="20" name="标题 1"/>
          <p:cNvSpPr>
            <a:spLocks noGrp="1"/>
          </p:cNvSpPr>
          <p:nvPr>
            <p:ph type="title" hasCustomPrompt="1"/>
          </p:nvPr>
        </p:nvSpPr>
        <p:spPr>
          <a:xfrm>
            <a:off x="288000" y="252000"/>
            <a:ext cx="8229600" cy="649536"/>
          </a:xfrm>
          <a:prstGeom prst="rect">
            <a:avLst/>
          </a:prstGeom>
        </p:spPr>
        <p:txBody>
          <a:bodyPr/>
          <a:lstStyle>
            <a:lvl1pPr algn="l">
              <a:defRPr sz="3200" b="1">
                <a:solidFill>
                  <a:schemeClr val="tx1">
                    <a:lumMod val="75000"/>
                    <a:lumOff val="25000"/>
                  </a:schemeClr>
                </a:solidFill>
                <a:latin typeface="微软雅黑" pitchFamily="34" charset="-122"/>
                <a:ea typeface="微软雅黑" pitchFamily="34" charset="-122"/>
              </a:defRPr>
            </a:lvl1pPr>
          </a:lstStyle>
          <a:p>
            <a:r>
              <a:rPr lang="zh-CN" altLang="en-US" dirty="0" smtClean="0"/>
              <a:t>单击此处编辑标题</a:t>
            </a:r>
            <a:endParaRPr lang="zh-CN" altLang="en-US" dirty="0"/>
          </a:p>
        </p:txBody>
      </p:sp>
      <p:sp>
        <p:nvSpPr>
          <p:cNvPr id="25" name="内容占位符 2"/>
          <p:cNvSpPr>
            <a:spLocks noGrp="1"/>
          </p:cNvSpPr>
          <p:nvPr>
            <p:ph idx="1" hasCustomPrompt="1"/>
          </p:nvPr>
        </p:nvSpPr>
        <p:spPr>
          <a:xfrm>
            <a:off x="467544" y="4293096"/>
            <a:ext cx="8280920" cy="1728192"/>
          </a:xfrm>
          <a:prstGeom prst="rect">
            <a:avLst/>
          </a:prstGeom>
        </p:spPr>
        <p:txBody>
          <a:bodyPr numCol="1" spcCol="720000"/>
          <a:lstStyle>
            <a:lvl1pPr marL="0" marR="0" indent="0" algn="l" defTabSz="914400" rtl="0" eaLnBrk="1" fontAlgn="auto" latinLnBrk="0" hangingPunct="1">
              <a:lnSpc>
                <a:spcPct val="150000"/>
              </a:lnSpc>
              <a:spcBef>
                <a:spcPts val="0"/>
              </a:spcBef>
              <a:spcAft>
                <a:spcPts val="0"/>
              </a:spcAft>
              <a:buClrTx/>
              <a:buSzTx/>
              <a:buFontTx/>
              <a:buNone/>
              <a:tabLst/>
              <a:defRPr sz="1400">
                <a:solidFill>
                  <a:schemeClr val="tx1">
                    <a:lumMod val="75000"/>
                    <a:lumOff val="25000"/>
                  </a:schemeClr>
                </a:solidFill>
                <a:latin typeface="微软雅黑" pitchFamily="34" charset="-122"/>
                <a:ea typeface="微软雅黑" pitchFamily="34" charset="-122"/>
              </a:defRPr>
            </a:lvl1pPr>
          </a:lstStyle>
          <a:p>
            <a:pPr marL="0" marR="0" lvl="0" indent="0" algn="l" defTabSz="914400" rtl="0" eaLnBrk="1" fontAlgn="auto" latinLnBrk="0" hangingPunct="1">
              <a:lnSpc>
                <a:spcPct val="150000"/>
              </a:lnSpc>
              <a:spcBef>
                <a:spcPts val="0"/>
              </a:spcBef>
              <a:spcAft>
                <a:spcPts val="0"/>
              </a:spcAft>
              <a:buClrTx/>
              <a:buSzTx/>
              <a:buFontTx/>
              <a:buNone/>
              <a:tabLst/>
              <a:defRPr/>
            </a:pPr>
            <a:r>
              <a:rPr lang="zh-CN" altLang="en-US" dirty="0" smtClean="0"/>
              <a:t>单击此处编辑正文</a:t>
            </a:r>
            <a:endParaRPr kumimoji="0" lang="zh-CN" altLang="en-US" sz="1200" b="0" i="0" u="none" strike="noStrike" kern="1200" cap="none" spc="0" normalizeH="0" baseline="0" noProof="0" dirty="0" smtClean="0">
              <a:ln>
                <a:noFill/>
              </a:ln>
              <a:solidFill>
                <a:prstClr val="black">
                  <a:lumMod val="75000"/>
                  <a:lumOff val="25000"/>
                </a:prstClr>
              </a:solidFill>
              <a:effectLst/>
              <a:uLnTx/>
              <a:uFillTx/>
              <a:latin typeface="微软雅黑" pitchFamily="34" charset="-122"/>
              <a:ea typeface="微软雅黑" pitchFamily="34" charset="-122"/>
              <a:cs typeface="+mn-cs"/>
            </a:endParaRPr>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封底">
    <p:spTree>
      <p:nvGrpSpPr>
        <p:cNvPr id="1" name=""/>
        <p:cNvGrpSpPr/>
        <p:nvPr/>
      </p:nvGrpSpPr>
      <p:grpSpPr>
        <a:xfrm>
          <a:off x="0" y="0"/>
          <a:ext cx="0" cy="0"/>
          <a:chOff x="0" y="0"/>
          <a:chExt cx="0" cy="0"/>
        </a:xfrm>
      </p:grpSpPr>
      <p:pic>
        <p:nvPicPr>
          <p:cNvPr id="7" name="图片 24" descr="uniview3.emf"/>
          <p:cNvPicPr>
            <a:picLocks noChangeAspect="1"/>
          </p:cNvPicPr>
          <p:nvPr userDrawn="1"/>
        </p:nvPicPr>
        <p:blipFill>
          <a:blip r:embed="rId2" cstate="print"/>
          <a:srcRect/>
          <a:stretch>
            <a:fillRect/>
          </a:stretch>
        </p:blipFill>
        <p:spPr bwMode="auto">
          <a:xfrm>
            <a:off x="2728913" y="2492375"/>
            <a:ext cx="3686175" cy="936625"/>
          </a:xfrm>
          <a:prstGeom prst="rect">
            <a:avLst/>
          </a:prstGeom>
          <a:noFill/>
          <a:ln w="9525">
            <a:noFill/>
            <a:miter lim="800000"/>
            <a:headEnd/>
            <a:tailEnd/>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图片 6" descr="back9.jpg"/>
          <p:cNvPicPr>
            <a:picLocks noChangeAspect="1"/>
          </p:cNvPicPr>
          <p:nvPr/>
        </p:nvPicPr>
        <p:blipFill>
          <a:blip r:embed="rId13" cstate="print"/>
          <a:stretch>
            <a:fillRect/>
          </a:stretch>
        </p:blipFill>
        <p:spPr>
          <a:xfrm>
            <a:off x="0" y="6439989"/>
            <a:ext cx="9144000" cy="418011"/>
          </a:xfrm>
          <a:prstGeom prst="rect">
            <a:avLst/>
          </a:prstGeom>
        </p:spPr>
      </p:pic>
    </p:spTree>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9" r:id="rId10"/>
    <p:sldLayoutId id="2147483680"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7" r:id="rId1"/>
    <p:sldLayoutId id="2147483668" r:id="rId2"/>
    <p:sldLayoutId id="2147483678" r:id="rId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notesSlide" Target="../notesSlides/notesSlide12.xml"/><Relationship Id="rId1" Type="http://schemas.openxmlformats.org/officeDocument/2006/relationships/slideLayout" Target="../slideLayouts/slideLayout10.xml"/><Relationship Id="rId4" Type="http://schemas.openxmlformats.org/officeDocument/2006/relationships/image" Target="../media/image16.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127.0.0.1:5978/webhdfs/v1/?op=liststatus"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1.xml"/><Relationship Id="rId1" Type="http://schemas.openxmlformats.org/officeDocument/2006/relationships/tags" Target="../tags/tag1.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1.xml"/><Relationship Id="rId1" Type="http://schemas.openxmlformats.org/officeDocument/2006/relationships/tags" Target="../tags/tag2.xml"/><Relationship Id="rId5" Type="http://schemas.openxmlformats.org/officeDocument/2006/relationships/hyperlink" Target="http://www.ssrc.ucsc.edu/Papers/weil-osdi06.pdf" TargetMode="External"/><Relationship Id="rId4" Type="http://schemas.openxmlformats.org/officeDocument/2006/relationships/image" Target="../media/image20.pn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1.xml"/><Relationship Id="rId1" Type="http://schemas.openxmlformats.org/officeDocument/2006/relationships/tags" Target="../tags/tag3.xml"/></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1.xml"/><Relationship Id="rId1" Type="http://schemas.openxmlformats.org/officeDocument/2006/relationships/tags" Target="../tags/tag4.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1.xml"/><Relationship Id="rId1" Type="http://schemas.openxmlformats.org/officeDocument/2006/relationships/tags" Target="../tags/tag5.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11.xml"/><Relationship Id="rId1" Type="http://schemas.openxmlformats.org/officeDocument/2006/relationships/tags" Target="../tags/tag6.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11.xml"/><Relationship Id="rId1" Type="http://schemas.openxmlformats.org/officeDocument/2006/relationships/tags" Target="../tags/tag7.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11.xml"/><Relationship Id="rId1" Type="http://schemas.openxmlformats.org/officeDocument/2006/relationships/tags" Target="../tags/tag8.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11.xml"/><Relationship Id="rId1" Type="http://schemas.openxmlformats.org/officeDocument/2006/relationships/tags" Target="../tags/tag9.xml"/></Relationships>
</file>

<file path=ppt/slides/_rels/slide3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23.wmf"/><Relationship Id="rId4" Type="http://schemas.openxmlformats.org/officeDocument/2006/relationships/oleObject" Target="../embeddings/oleObject1.bin"/></Relationships>
</file>

<file path=ppt/slides/_rels/slide44.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0.xml"/><Relationship Id="rId1" Type="http://schemas.openxmlformats.org/officeDocument/2006/relationships/slideLayout" Target="../slideLayouts/slideLayout1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1.xml"/></Relationships>
</file>

<file path=ppt/slides/_rels/slide4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2.xml"/><Relationship Id="rId1" Type="http://schemas.openxmlformats.org/officeDocument/2006/relationships/slideLayout" Target="../slideLayouts/slideLayout1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1.xml"/></Relationships>
</file>

<file path=ppt/slides/_rels/slide5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6.xml"/><Relationship Id="rId1" Type="http://schemas.openxmlformats.org/officeDocument/2006/relationships/slideLayout" Target="../slideLayouts/slideLayout11.xml"/><Relationship Id="rId5" Type="http://schemas.openxmlformats.org/officeDocument/2006/relationships/hyperlink" Target="http://ceph.com/docs/master/architecture/" TargetMode="External"/><Relationship Id="rId4" Type="http://schemas.openxmlformats.org/officeDocument/2006/relationships/image" Target="../media/image28.png"/></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1.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1.xml"/></Relationships>
</file>

<file path=ppt/slides/_rels/slide5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9.xml"/><Relationship Id="rId1" Type="http://schemas.openxmlformats.org/officeDocument/2006/relationships/slideLayout" Target="../slideLayouts/slideLayout11.xml"/><Relationship Id="rId4" Type="http://schemas.openxmlformats.org/officeDocument/2006/relationships/hyperlink" Target="http://www.slideshare.net/hortonworks/nn-ha-hadoop-worldfinal-10173419" TargetMode="Externa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30.gif"/><Relationship Id="rId2" Type="http://schemas.openxmlformats.org/officeDocument/2006/relationships/notesSlide" Target="../notesSlides/notesSlide40.xml"/><Relationship Id="rId1" Type="http://schemas.openxmlformats.org/officeDocument/2006/relationships/slideLayout" Target="../slideLayouts/slideLayout11.xml"/></Relationships>
</file>

<file path=ppt/slides/_rels/slide5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60.xml.rels><?xml version="1.0" encoding="UTF-8" standalone="yes"?>
<Relationships xmlns="http://schemas.openxmlformats.org/package/2006/relationships"><Relationship Id="rId8" Type="http://schemas.openxmlformats.org/officeDocument/2006/relationships/hyperlink" Target="http://web.eecs.utk.edu/~plank/plank/papers/FAST-2013-Tutorial.html" TargetMode="External"/><Relationship Id="rId3" Type="http://schemas.openxmlformats.org/officeDocument/2006/relationships/hyperlink" Target="http://research.google.com/archive/gfs.html" TargetMode="External"/><Relationship Id="rId7" Type="http://schemas.openxmlformats.org/officeDocument/2006/relationships/hyperlink" Target="https://ramcloud.stanford.edu/wiki/download/attachments/11370504/raft.pdf" TargetMode="External"/><Relationship Id="rId12" Type="http://schemas.openxmlformats.org/officeDocument/2006/relationships/hyperlink" Target="https://ramcloud.atlassian.net/wiki/display/RAM/RAMCloud" TargetMode="External"/><Relationship Id="rId2" Type="http://schemas.openxmlformats.org/officeDocument/2006/relationships/notesSlide" Target="../notesSlides/notesSlide41.xml"/><Relationship Id="rId1" Type="http://schemas.openxmlformats.org/officeDocument/2006/relationships/slideLayout" Target="../slideLayouts/slideLayout10.xml"/><Relationship Id="rId6" Type="http://schemas.openxmlformats.org/officeDocument/2006/relationships/hyperlink" Target="http://research.microsoft.com/en-us/um/people/lamport/pubs/paxos-simple.pdf" TargetMode="External"/><Relationship Id="rId11" Type="http://schemas.openxmlformats.org/officeDocument/2006/relationships/hyperlink" Target="http://www.signallake.com/innovation/Flash_is_Good.pdf" TargetMode="External"/><Relationship Id="rId5" Type="http://schemas.openxmlformats.org/officeDocument/2006/relationships/hyperlink" Target="http://hadoop.apache.org/docs/r1.0.4/hdfs_design.html" TargetMode="External"/><Relationship Id="rId10" Type="http://schemas.openxmlformats.org/officeDocument/2006/relationships/hyperlink" Target="https://www.backblaze.com/blog/how-long-do-disk-drives-last/" TargetMode="External"/><Relationship Id="rId4" Type="http://schemas.openxmlformats.org/officeDocument/2006/relationships/hyperlink" Target="http://ceph.com/docs/master/architecture/" TargetMode="External"/><Relationship Id="rId9" Type="http://schemas.openxmlformats.org/officeDocument/2006/relationships/hyperlink" Target="http://research.microsoft.com/en-us/um/people/chengh/papers/LRC12.pdf" TargetMode="External"/></Relationships>
</file>

<file path=ppt/slides/_rels/slide61.xml.rels><?xml version="1.0" encoding="UTF-8" standalone="yes"?>
<Relationships xmlns="http://schemas.openxmlformats.org/package/2006/relationships"><Relationship Id="rId8" Type="http://schemas.openxmlformats.org/officeDocument/2006/relationships/hyperlink" Target="https://hadoop.apache.org/docs/r2.4.1/hadoop-project-dist/hadoop-hdfs/Federation.html" TargetMode="External"/><Relationship Id="rId3" Type="http://schemas.openxmlformats.org/officeDocument/2006/relationships/hyperlink" Target="http://spark.apache.org/" TargetMode="External"/><Relationship Id="rId7" Type="http://schemas.openxmlformats.org/officeDocument/2006/relationships/hyperlink" Target="http://www.slideshare.net/hortonworks/nn-ha-hadoop-worldfinal-10173419" TargetMode="External"/><Relationship Id="rId2" Type="http://schemas.openxmlformats.org/officeDocument/2006/relationships/notesSlide" Target="../notesSlides/notesSlide42.xml"/><Relationship Id="rId1" Type="http://schemas.openxmlformats.org/officeDocument/2006/relationships/slideLayout" Target="../slideLayouts/slideLayout10.xml"/><Relationship Id="rId6" Type="http://schemas.openxmlformats.org/officeDocument/2006/relationships/hyperlink" Target="http://www.ssrc.ucsc.edu/Papers/weil-osdi06.pdf" TargetMode="External"/><Relationship Id="rId5" Type="http://schemas.openxmlformats.org/officeDocument/2006/relationships/hyperlink" Target="http://hortonworks.com/blog/heterogeneous-storages-hdfs/" TargetMode="External"/><Relationship Id="rId4" Type="http://schemas.openxmlformats.org/officeDocument/2006/relationships/hyperlink" Target="http://www.cs.utexas.edu/users/lam/386p/slides/Packet_Scheduling_algorithms.pdf" TargetMode="Externa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HDFS</a:t>
            </a:r>
            <a:r>
              <a:rPr lang="zh-CN" altLang="en-US" dirty="0" smtClean="0"/>
              <a:t>学习</a:t>
            </a:r>
            <a:r>
              <a:rPr lang="en-US" altLang="zh-CN" dirty="0" smtClean="0"/>
              <a:t/>
            </a:r>
            <a:br>
              <a:rPr lang="en-US" altLang="zh-CN" dirty="0" smtClean="0"/>
            </a:br>
            <a:endParaRPr lang="zh-CN" alt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1196555" y="2303851"/>
            <a:ext cx="5679321" cy="160736"/>
            <a:chOff x="1595406" y="1928802"/>
            <a:chExt cx="7572428" cy="214314"/>
          </a:xfrm>
        </p:grpSpPr>
        <p:sp>
          <p:nvSpPr>
            <p:cNvPr id="6" name="圆柱形 5"/>
            <p:cNvSpPr/>
            <p:nvPr/>
          </p:nvSpPr>
          <p:spPr>
            <a:xfrm rot="5400000">
              <a:off x="5345901" y="-1750255"/>
              <a:ext cx="71438" cy="7572428"/>
            </a:xfrm>
            <a:prstGeom prst="can">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7" name="圆柱形 6"/>
            <p:cNvSpPr/>
            <p:nvPr/>
          </p:nvSpPr>
          <p:spPr>
            <a:xfrm rot="5400000">
              <a:off x="3090842" y="1862126"/>
              <a:ext cx="214314" cy="347666"/>
            </a:xfrm>
            <a:prstGeom prst="can">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8" name="圆柱形 7"/>
            <p:cNvSpPr/>
            <p:nvPr/>
          </p:nvSpPr>
          <p:spPr>
            <a:xfrm rot="5400000">
              <a:off x="7377122" y="1862126"/>
              <a:ext cx="214314" cy="347666"/>
            </a:xfrm>
            <a:prstGeom prst="can">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nvGrpSpPr>
          <p:cNvPr id="24" name="组合 23"/>
          <p:cNvGrpSpPr/>
          <p:nvPr/>
        </p:nvGrpSpPr>
        <p:grpSpPr>
          <a:xfrm>
            <a:off x="1732339" y="2946793"/>
            <a:ext cx="1125149" cy="1768091"/>
            <a:chOff x="2309786" y="2786058"/>
            <a:chExt cx="1500198" cy="2357454"/>
          </a:xfrm>
        </p:grpSpPr>
        <p:sp>
          <p:nvSpPr>
            <p:cNvPr id="9" name="圆角矩形 8"/>
            <p:cNvSpPr/>
            <p:nvPr/>
          </p:nvSpPr>
          <p:spPr>
            <a:xfrm>
              <a:off x="2309786" y="2786058"/>
              <a:ext cx="1500198" cy="2357454"/>
            </a:xfrm>
            <a:prstGeom prst="round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0" name="TextBox 9"/>
            <p:cNvSpPr txBox="1"/>
            <p:nvPr/>
          </p:nvSpPr>
          <p:spPr>
            <a:xfrm>
              <a:off x="2309786" y="2786058"/>
              <a:ext cx="1071570" cy="400109"/>
            </a:xfrm>
            <a:prstGeom prst="rect">
              <a:avLst/>
            </a:prstGeom>
            <a:noFill/>
          </p:spPr>
          <p:txBody>
            <a:bodyPr wrap="square" rtlCol="0">
              <a:spAutoFit/>
            </a:bodyPr>
            <a:lstStyle/>
            <a:p>
              <a:r>
                <a:rPr lang="en-US" altLang="zh-CN" sz="1350" dirty="0"/>
                <a:t>Machine</a:t>
              </a:r>
              <a:endParaRPr lang="zh-CN" altLang="en-US" sz="1350" dirty="0"/>
            </a:p>
          </p:txBody>
        </p:sp>
        <p:sp>
          <p:nvSpPr>
            <p:cNvPr id="13" name="圆柱形 12"/>
            <p:cNvSpPr/>
            <p:nvPr/>
          </p:nvSpPr>
          <p:spPr>
            <a:xfrm>
              <a:off x="2524100" y="3714752"/>
              <a:ext cx="1071570" cy="1071570"/>
            </a:xfrm>
            <a:prstGeom prst="can">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4" name="TextBox 13"/>
            <p:cNvSpPr txBox="1"/>
            <p:nvPr/>
          </p:nvSpPr>
          <p:spPr>
            <a:xfrm>
              <a:off x="2809852" y="3714752"/>
              <a:ext cx="642941" cy="307776"/>
            </a:xfrm>
            <a:prstGeom prst="rect">
              <a:avLst/>
            </a:prstGeom>
            <a:noFill/>
          </p:spPr>
          <p:txBody>
            <a:bodyPr wrap="square" rtlCol="0">
              <a:spAutoFit/>
            </a:bodyPr>
            <a:lstStyle/>
            <a:p>
              <a:r>
                <a:rPr lang="en-US" altLang="zh-CN" sz="900" dirty="0"/>
                <a:t>Disk</a:t>
              </a:r>
              <a:endParaRPr lang="zh-CN" altLang="en-US" sz="900" dirty="0"/>
            </a:p>
          </p:txBody>
        </p:sp>
      </p:grpSp>
      <p:sp>
        <p:nvSpPr>
          <p:cNvPr id="22" name="圆柱形 21"/>
          <p:cNvSpPr/>
          <p:nvPr/>
        </p:nvSpPr>
        <p:spPr>
          <a:xfrm>
            <a:off x="2375282" y="2411009"/>
            <a:ext cx="34289" cy="535785"/>
          </a:xfrm>
          <a:prstGeom prst="can">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nvGrpSpPr>
          <p:cNvPr id="25" name="组合 24"/>
          <p:cNvGrpSpPr/>
          <p:nvPr/>
        </p:nvGrpSpPr>
        <p:grpSpPr>
          <a:xfrm>
            <a:off x="5161363" y="2946793"/>
            <a:ext cx="1125149" cy="1768091"/>
            <a:chOff x="2309786" y="2786058"/>
            <a:chExt cx="1500198" cy="2357454"/>
          </a:xfrm>
        </p:grpSpPr>
        <p:sp>
          <p:nvSpPr>
            <p:cNvPr id="26" name="圆角矩形 25"/>
            <p:cNvSpPr/>
            <p:nvPr/>
          </p:nvSpPr>
          <p:spPr>
            <a:xfrm>
              <a:off x="2309786" y="2786058"/>
              <a:ext cx="1500198" cy="2357454"/>
            </a:xfrm>
            <a:prstGeom prst="round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7" name="TextBox 26"/>
            <p:cNvSpPr txBox="1"/>
            <p:nvPr/>
          </p:nvSpPr>
          <p:spPr>
            <a:xfrm>
              <a:off x="2309786" y="2786058"/>
              <a:ext cx="1071570" cy="400109"/>
            </a:xfrm>
            <a:prstGeom prst="rect">
              <a:avLst/>
            </a:prstGeom>
            <a:noFill/>
          </p:spPr>
          <p:txBody>
            <a:bodyPr wrap="square" rtlCol="0">
              <a:spAutoFit/>
            </a:bodyPr>
            <a:lstStyle/>
            <a:p>
              <a:r>
                <a:rPr lang="en-US" altLang="zh-CN" sz="1350" dirty="0"/>
                <a:t>Machine</a:t>
              </a:r>
              <a:endParaRPr lang="zh-CN" altLang="en-US" sz="1350" dirty="0"/>
            </a:p>
          </p:txBody>
        </p:sp>
        <p:sp>
          <p:nvSpPr>
            <p:cNvPr id="28" name="圆柱形 27"/>
            <p:cNvSpPr/>
            <p:nvPr/>
          </p:nvSpPr>
          <p:spPr>
            <a:xfrm>
              <a:off x="2524100" y="3714752"/>
              <a:ext cx="1071570" cy="1071570"/>
            </a:xfrm>
            <a:prstGeom prst="can">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9" name="TextBox 28"/>
            <p:cNvSpPr txBox="1"/>
            <p:nvPr/>
          </p:nvSpPr>
          <p:spPr>
            <a:xfrm>
              <a:off x="2809851" y="3714752"/>
              <a:ext cx="642942" cy="307776"/>
            </a:xfrm>
            <a:prstGeom prst="rect">
              <a:avLst/>
            </a:prstGeom>
            <a:noFill/>
          </p:spPr>
          <p:txBody>
            <a:bodyPr wrap="square" rtlCol="0">
              <a:spAutoFit/>
            </a:bodyPr>
            <a:lstStyle/>
            <a:p>
              <a:r>
                <a:rPr lang="en-US" altLang="zh-CN" sz="900" dirty="0"/>
                <a:t>Disk</a:t>
              </a:r>
              <a:endParaRPr lang="zh-CN" altLang="en-US" sz="900" dirty="0"/>
            </a:p>
          </p:txBody>
        </p:sp>
      </p:grpSp>
      <p:sp>
        <p:nvSpPr>
          <p:cNvPr id="30" name="圆柱形 29"/>
          <p:cNvSpPr/>
          <p:nvPr/>
        </p:nvSpPr>
        <p:spPr>
          <a:xfrm>
            <a:off x="5589992" y="2411009"/>
            <a:ext cx="34289" cy="535785"/>
          </a:xfrm>
          <a:prstGeom prst="can">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1" name="矩形 30"/>
          <p:cNvSpPr/>
          <p:nvPr/>
        </p:nvSpPr>
        <p:spPr>
          <a:xfrm>
            <a:off x="2000232" y="4018363"/>
            <a:ext cx="535785" cy="267893"/>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dirty="0">
                <a:solidFill>
                  <a:schemeClr val="tx1"/>
                </a:solidFill>
              </a:rPr>
              <a:t>Data</a:t>
            </a:r>
          </a:p>
          <a:p>
            <a:pPr algn="ctr"/>
            <a:r>
              <a:rPr lang="en-US" altLang="zh-CN" sz="900" dirty="0">
                <a:solidFill>
                  <a:schemeClr val="tx1"/>
                </a:solidFill>
              </a:rPr>
              <a:t>1234</a:t>
            </a:r>
            <a:endParaRPr lang="zh-CN" altLang="en-US" sz="900" dirty="0">
              <a:solidFill>
                <a:schemeClr val="tx1"/>
              </a:solidFill>
            </a:endParaRPr>
          </a:p>
        </p:txBody>
      </p:sp>
      <p:pic>
        <p:nvPicPr>
          <p:cNvPr id="3077" name="Picture 5" descr="C:\Users\wenhui\AppData\Local\Microsoft\Windows\Temporary Internet Files\Content.IE5\Z2RBW2B0\1086321650-545ada8931db5_big64[1].png"/>
          <p:cNvPicPr>
            <a:picLocks noChangeAspect="1" noChangeArrowheads="1"/>
          </p:cNvPicPr>
          <p:nvPr/>
        </p:nvPicPr>
        <p:blipFill>
          <a:blip r:embed="rId3"/>
          <a:srcRect/>
          <a:stretch>
            <a:fillRect/>
          </a:stretch>
        </p:blipFill>
        <p:spPr bwMode="auto">
          <a:xfrm>
            <a:off x="5429256" y="1714488"/>
            <a:ext cx="457200" cy="457200"/>
          </a:xfrm>
          <a:prstGeom prst="rect">
            <a:avLst/>
          </a:prstGeom>
          <a:noFill/>
        </p:spPr>
      </p:pic>
      <p:sp>
        <p:nvSpPr>
          <p:cNvPr id="33" name="矩形 32"/>
          <p:cNvSpPr/>
          <p:nvPr/>
        </p:nvSpPr>
        <p:spPr>
          <a:xfrm>
            <a:off x="5161364" y="2250273"/>
            <a:ext cx="535785" cy="267893"/>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dirty="0">
                <a:solidFill>
                  <a:schemeClr val="tx1"/>
                </a:solidFill>
              </a:rPr>
              <a:t>Data</a:t>
            </a:r>
          </a:p>
          <a:p>
            <a:pPr algn="ctr"/>
            <a:r>
              <a:rPr lang="en-US" altLang="zh-CN" sz="900" dirty="0">
                <a:solidFill>
                  <a:schemeClr val="tx1"/>
                </a:solidFill>
              </a:rPr>
              <a:t>1235</a:t>
            </a:r>
            <a:endParaRPr lang="zh-CN" altLang="en-US" sz="900" dirty="0">
              <a:solidFill>
                <a:schemeClr val="tx1"/>
              </a:solidFill>
            </a:endParaRPr>
          </a:p>
        </p:txBody>
      </p:sp>
      <p:pic>
        <p:nvPicPr>
          <p:cNvPr id="35" name="Picture 5" descr="C:\Users\wenhui\AppData\Local\Microsoft\Windows\Temporary Internet Files\Content.IE5\Z2RBW2B0\1086321650-545ada8931db5_big64[1].png"/>
          <p:cNvPicPr>
            <a:picLocks noChangeAspect="1" noChangeArrowheads="1"/>
          </p:cNvPicPr>
          <p:nvPr/>
        </p:nvPicPr>
        <p:blipFill>
          <a:blip r:embed="rId3"/>
          <a:srcRect/>
          <a:stretch>
            <a:fillRect/>
          </a:stretch>
        </p:blipFill>
        <p:spPr bwMode="auto">
          <a:xfrm>
            <a:off x="6125777" y="3857628"/>
            <a:ext cx="457200" cy="457200"/>
          </a:xfrm>
          <a:prstGeom prst="rect">
            <a:avLst/>
          </a:prstGeom>
          <a:noFill/>
        </p:spPr>
      </p:pic>
      <p:sp>
        <p:nvSpPr>
          <p:cNvPr id="36" name="矩形 35"/>
          <p:cNvSpPr/>
          <p:nvPr/>
        </p:nvSpPr>
        <p:spPr>
          <a:xfrm>
            <a:off x="5482835" y="3964785"/>
            <a:ext cx="535785" cy="267893"/>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dirty="0">
                <a:solidFill>
                  <a:schemeClr val="tx1"/>
                </a:solidFill>
              </a:rPr>
              <a:t>Data</a:t>
            </a:r>
          </a:p>
          <a:p>
            <a:pPr algn="ctr"/>
            <a:r>
              <a:rPr lang="en-US" altLang="zh-CN" sz="900" dirty="0">
                <a:solidFill>
                  <a:schemeClr val="tx1"/>
                </a:solidFill>
              </a:rPr>
              <a:t>1245</a:t>
            </a:r>
            <a:endParaRPr lang="zh-CN" altLang="en-US" sz="900" dirty="0">
              <a:solidFill>
                <a:schemeClr val="tx1"/>
              </a:solidFill>
            </a:endParaRPr>
          </a:p>
        </p:txBody>
      </p:sp>
      <p:sp>
        <p:nvSpPr>
          <p:cNvPr id="32" name="内容占位符 2"/>
          <p:cNvSpPr txBox="1">
            <a:spLocks/>
          </p:cNvSpPr>
          <p:nvPr/>
        </p:nvSpPr>
        <p:spPr bwMode="auto">
          <a:xfrm>
            <a:off x="3397535" y="1398776"/>
            <a:ext cx="1490489" cy="431695"/>
          </a:xfrm>
          <a:prstGeom prst="rect">
            <a:avLst/>
          </a:prstGeom>
          <a:noFill/>
          <a:ln w="9525">
            <a:noFill/>
            <a:miter lim="800000"/>
            <a:headEnd/>
            <a:tailEnd/>
          </a:ln>
        </p:spPr>
        <p:txBody>
          <a:bodyPr vert="horz" wrap="square" lIns="68580" tIns="34290" rIns="68580" bIns="34290" numCol="1" anchor="t" anchorCtr="0" compatLnSpc="1">
            <a:prstTxWarp prst="textNoShape">
              <a:avLst/>
            </a:prstTxWarp>
            <a:normAutofit fontScale="92500"/>
          </a:bodyPr>
          <a:lstStyle>
            <a:lvl1pPr marL="342900" indent="-342900" algn="l" rtl="0" eaLnBrk="0" fontAlgn="base" hangingPunct="0">
              <a:spcBef>
                <a:spcPct val="20000"/>
              </a:spcBef>
              <a:spcAft>
                <a:spcPct val="0"/>
              </a:spcAft>
              <a:buFont typeface="Arial" charset="0"/>
              <a:buChar char="•"/>
              <a:defRPr sz="2400" kern="1200">
                <a:solidFill>
                  <a:schemeClr val="tx1"/>
                </a:solidFill>
                <a:latin typeface="微软雅黑" pitchFamily="34" charset="-122"/>
                <a:ea typeface="微软雅黑" pitchFamily="34" charset="-122"/>
                <a:cs typeface="+mn-cs"/>
              </a:defRPr>
            </a:lvl1pPr>
            <a:lvl2pPr marL="742950" indent="-285750" algn="l" rtl="0" eaLnBrk="0" fontAlgn="base" hangingPunct="0">
              <a:spcBef>
                <a:spcPct val="20000"/>
              </a:spcBef>
              <a:spcAft>
                <a:spcPct val="0"/>
              </a:spcAft>
              <a:buFont typeface="Arial" charset="0"/>
              <a:buChar char="–"/>
              <a:defRPr sz="2000" kern="1200">
                <a:solidFill>
                  <a:schemeClr val="tx1"/>
                </a:solidFill>
                <a:latin typeface="微软雅黑" pitchFamily="34" charset="-122"/>
                <a:ea typeface="微软雅黑" pitchFamily="34" charset="-122"/>
                <a:cs typeface="+mn-cs"/>
              </a:defRPr>
            </a:lvl2pPr>
            <a:lvl3pPr marL="1143000" indent="-228600" algn="l" rtl="0" eaLnBrk="0" fontAlgn="base" hangingPunct="0">
              <a:spcBef>
                <a:spcPct val="20000"/>
              </a:spcBef>
              <a:spcAft>
                <a:spcPct val="0"/>
              </a:spcAft>
              <a:buFont typeface="Arial" charset="0"/>
              <a:buChar char="•"/>
              <a:defRPr kern="1200">
                <a:solidFill>
                  <a:schemeClr val="tx1"/>
                </a:solidFill>
                <a:latin typeface="微软雅黑" pitchFamily="34" charset="-122"/>
                <a:ea typeface="微软雅黑" pitchFamily="34" charset="-122"/>
                <a:cs typeface="+mn-cs"/>
              </a:defRPr>
            </a:lvl3pPr>
            <a:lvl4pPr marL="1600200" indent="-228600" algn="l" rtl="0" eaLnBrk="0" fontAlgn="base" hangingPunct="0">
              <a:spcBef>
                <a:spcPct val="20000"/>
              </a:spcBef>
              <a:spcAft>
                <a:spcPct val="0"/>
              </a:spcAft>
              <a:buFont typeface="Arial" charset="0"/>
              <a:buChar char="–"/>
              <a:defRPr sz="1600" kern="1200">
                <a:solidFill>
                  <a:schemeClr val="tx1"/>
                </a:solidFill>
                <a:latin typeface="微软雅黑" pitchFamily="34" charset="-122"/>
                <a:ea typeface="微软雅黑" pitchFamily="34" charset="-122"/>
                <a:cs typeface="+mn-cs"/>
              </a:defRPr>
            </a:lvl4pPr>
            <a:lvl5pPr marL="2057400" indent="-228600" algn="l" rtl="0" eaLnBrk="0" fontAlgn="base" hangingPunct="0">
              <a:spcBef>
                <a:spcPct val="20000"/>
              </a:spcBef>
              <a:spcAft>
                <a:spcPct val="0"/>
              </a:spcAft>
              <a:buFont typeface="Arial" charset="0"/>
              <a:buChar char="»"/>
              <a:defRPr sz="1600" kern="1200">
                <a:solidFill>
                  <a:schemeClr val="tx1"/>
                </a:solidFill>
                <a:latin typeface="微软雅黑" pitchFamily="34" charset="-122"/>
                <a:ea typeface="微软雅黑"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eaLnBrk="1" hangingPunct="1">
              <a:lnSpc>
                <a:spcPct val="150000"/>
              </a:lnSpc>
              <a:buNone/>
              <a:defRPr/>
            </a:pPr>
            <a:r>
              <a:rPr lang="zh-CN" altLang="en-US" sz="1575" dirty="0">
                <a:solidFill>
                  <a:srgbClr val="0088EE"/>
                </a:solidFill>
              </a:rPr>
              <a:t>网络和磁盘错误</a:t>
            </a:r>
            <a:endParaRPr lang="en-US" altLang="zh-CN" sz="1575" dirty="0">
              <a:solidFill>
                <a:srgbClr val="0088EE"/>
              </a:solidFill>
            </a:endParaRPr>
          </a:p>
        </p:txBody>
      </p:sp>
      <p:sp>
        <p:nvSpPr>
          <p:cNvPr id="3" name="文本框 2"/>
          <p:cNvSpPr txBox="1"/>
          <p:nvPr/>
        </p:nvSpPr>
        <p:spPr>
          <a:xfrm>
            <a:off x="467544" y="332656"/>
            <a:ext cx="7704856" cy="584775"/>
          </a:xfrm>
          <a:prstGeom prst="rect">
            <a:avLst/>
          </a:prstGeom>
          <a:noFill/>
        </p:spPr>
        <p:txBody>
          <a:bodyPr wrap="square" rtlCol="0">
            <a:spAutoFit/>
          </a:bodyPr>
          <a:lstStyle/>
          <a:p>
            <a:r>
              <a:rPr lang="zh-CN" altLang="en-US" sz="3200" dirty="0"/>
              <a:t>小概率事件</a:t>
            </a:r>
            <a:r>
              <a:rPr lang="en-US" altLang="zh-CN" sz="3200" dirty="0"/>
              <a:t>-</a:t>
            </a:r>
            <a:r>
              <a:rPr lang="zh-CN" altLang="en-US" sz="3200" dirty="0"/>
              <a:t>数据</a:t>
            </a:r>
            <a:r>
              <a:rPr lang="zh-CN" altLang="en-US" sz="3200" dirty="0" smtClean="0"/>
              <a:t>错误</a:t>
            </a:r>
            <a:endParaRPr lang="zh-CN" altLang="en-US" sz="3200" dirty="0"/>
          </a:p>
        </p:txBody>
      </p:sp>
    </p:spTree>
    <p:extLst>
      <p:ext uri="{BB962C8B-B14F-4D97-AF65-F5344CB8AC3E}">
        <p14:creationId xmlns:p14="http://schemas.microsoft.com/office/powerpoint/2010/main" val="367339002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 0 C -0.02435 -0.13009 -0.0487 -0.25995 0.00937 -0.31667 C 0.06745 -0.37338 0.29193 -0.33634 0.34844 -0.34028 " pathEditMode="relative" ptsTypes="aaA">
                                      <p:cBhvr>
                                        <p:cTn id="6" dur="2000" fill="hold"/>
                                        <p:tgtEl>
                                          <p:spTgt spid="31"/>
                                        </p:tgtEl>
                                        <p:attrNameLst>
                                          <p:attrName>ppt_x</p:attrName>
                                          <p:attrName>ppt_y</p:attrName>
                                        </p:attrNameLst>
                                      </p:cBhvr>
                                    </p:animMotion>
                                  </p:childTnLst>
                                </p:cTn>
                              </p:par>
                            </p:childTnLst>
                          </p:cTn>
                        </p:par>
                      </p:childTnLst>
                    </p:cTn>
                  </p:par>
                  <p:par>
                    <p:cTn id="7" fill="hold">
                      <p:stCondLst>
                        <p:cond delay="indefinite"/>
                      </p:stCondLst>
                      <p:childTnLst>
                        <p:par>
                          <p:cTn id="8" fill="hold">
                            <p:stCondLst>
                              <p:cond delay="0"/>
                            </p:stCondLst>
                            <p:childTnLst>
                              <p:par>
                                <p:cTn id="9" presetID="2" presetClass="entr" presetSubtype="1" fill="hold" nodeType="clickEffect">
                                  <p:stCondLst>
                                    <p:cond delay="0"/>
                                  </p:stCondLst>
                                  <p:childTnLst>
                                    <p:set>
                                      <p:cBhvr>
                                        <p:cTn id="10" dur="1" fill="hold">
                                          <p:stCondLst>
                                            <p:cond delay="0"/>
                                          </p:stCondLst>
                                        </p:cTn>
                                        <p:tgtEl>
                                          <p:spTgt spid="3077"/>
                                        </p:tgtEl>
                                        <p:attrNameLst>
                                          <p:attrName>style.visibility</p:attrName>
                                        </p:attrNameLst>
                                      </p:cBhvr>
                                      <p:to>
                                        <p:strVal val="visible"/>
                                      </p:to>
                                    </p:set>
                                    <p:anim calcmode="lin" valueType="num">
                                      <p:cBhvr additive="base">
                                        <p:cTn id="11" dur="500" fill="hold"/>
                                        <p:tgtEl>
                                          <p:spTgt spid="3077"/>
                                        </p:tgtEl>
                                        <p:attrNameLst>
                                          <p:attrName>ppt_x</p:attrName>
                                        </p:attrNameLst>
                                      </p:cBhvr>
                                      <p:tavLst>
                                        <p:tav tm="0">
                                          <p:val>
                                            <p:strVal val="#ppt_x"/>
                                          </p:val>
                                        </p:tav>
                                        <p:tav tm="100000">
                                          <p:val>
                                            <p:strVal val="#ppt_x"/>
                                          </p:val>
                                        </p:tav>
                                      </p:tavLst>
                                    </p:anim>
                                    <p:anim calcmode="lin" valueType="num">
                                      <p:cBhvr additive="base">
                                        <p:cTn id="12" dur="500" fill="hold"/>
                                        <p:tgtEl>
                                          <p:spTgt spid="3077"/>
                                        </p:tgtEl>
                                        <p:attrNameLst>
                                          <p:attrName>ppt_y</p:attrName>
                                        </p:attrNameLst>
                                      </p:cBhvr>
                                      <p:tavLst>
                                        <p:tav tm="0">
                                          <p:val>
                                            <p:strVal val="0-#ppt_h/2"/>
                                          </p:val>
                                        </p:tav>
                                        <p:tav tm="100000">
                                          <p:val>
                                            <p:strVal val="#ppt_y"/>
                                          </p:val>
                                        </p:tav>
                                      </p:tavLst>
                                    </p:anim>
                                  </p:childTnLst>
                                </p:cTn>
                              </p:par>
                              <p:par>
                                <p:cTn id="13" presetID="3" presetClass="exit" presetSubtype="10" fill="hold" grpId="1" nodeType="withEffect">
                                  <p:stCondLst>
                                    <p:cond delay="0"/>
                                  </p:stCondLst>
                                  <p:childTnLst>
                                    <p:animEffect transition="out" filter="blinds(horizontal)">
                                      <p:cBhvr>
                                        <p:cTn id="14" dur="500"/>
                                        <p:tgtEl>
                                          <p:spTgt spid="31"/>
                                        </p:tgtEl>
                                      </p:cBhvr>
                                    </p:animEffect>
                                    <p:set>
                                      <p:cBhvr>
                                        <p:cTn id="15" dur="1" fill="hold">
                                          <p:stCondLst>
                                            <p:cond delay="499"/>
                                          </p:stCondLst>
                                        </p:cTn>
                                        <p:tgtEl>
                                          <p:spTgt spid="31"/>
                                        </p:tgtEl>
                                        <p:attrNameLst>
                                          <p:attrName>style.visibility</p:attrName>
                                        </p:attrNameLst>
                                      </p:cBhvr>
                                      <p:to>
                                        <p:strVal val="hidden"/>
                                      </p:to>
                                    </p:set>
                                  </p:childTnLst>
                                </p:cTn>
                              </p:par>
                            </p:childTnLst>
                          </p:cTn>
                        </p:par>
                        <p:par>
                          <p:cTn id="16" fill="hold">
                            <p:stCondLst>
                              <p:cond delay="500"/>
                            </p:stCondLst>
                            <p:childTnLst>
                              <p:par>
                                <p:cTn id="17" presetID="3" presetClass="entr" presetSubtype="10" fill="hold" grpId="0" nodeType="afterEffect">
                                  <p:stCondLst>
                                    <p:cond delay="0"/>
                                  </p:stCondLst>
                                  <p:childTnLst>
                                    <p:set>
                                      <p:cBhvr>
                                        <p:cTn id="18" dur="1" fill="hold">
                                          <p:stCondLst>
                                            <p:cond delay="0"/>
                                          </p:stCondLst>
                                        </p:cTn>
                                        <p:tgtEl>
                                          <p:spTgt spid="33"/>
                                        </p:tgtEl>
                                        <p:attrNameLst>
                                          <p:attrName>style.visibility</p:attrName>
                                        </p:attrNameLst>
                                      </p:cBhvr>
                                      <p:to>
                                        <p:strVal val="visible"/>
                                      </p:to>
                                    </p:set>
                                    <p:animEffect transition="in" filter="blinds(horizontal)">
                                      <p:cBhvr>
                                        <p:cTn id="19" dur="500"/>
                                        <p:tgtEl>
                                          <p:spTgt spid="33"/>
                                        </p:tgtEl>
                                      </p:cBhvr>
                                    </p:animEffect>
                                  </p:childTnLst>
                                </p:cTn>
                              </p:par>
                            </p:childTnLst>
                          </p:cTn>
                        </p:par>
                      </p:childTnLst>
                    </p:cTn>
                  </p:par>
                  <p:par>
                    <p:cTn id="20" fill="hold">
                      <p:stCondLst>
                        <p:cond delay="indefinite"/>
                      </p:stCondLst>
                      <p:childTnLst>
                        <p:par>
                          <p:cTn id="21" fill="hold">
                            <p:stCondLst>
                              <p:cond delay="0"/>
                            </p:stCondLst>
                            <p:childTnLst>
                              <p:par>
                                <p:cTn id="22" presetID="0" presetClass="path" presetSubtype="0" accel="50000" decel="50000" fill="hold" grpId="1" nodeType="clickEffect">
                                  <p:stCondLst>
                                    <p:cond delay="0"/>
                                  </p:stCondLst>
                                  <p:childTnLst>
                                    <p:animMotion origin="layout" path="M -4.375E-6 -1.48148E-6 C 0.00521 0.13033 0.01276 0.26134 0.03347 0.31528 " pathEditMode="relative" rAng="0" ptsTypes="aA">
                                      <p:cBhvr>
                                        <p:cTn id="23" dur="2000" fill="hold"/>
                                        <p:tgtEl>
                                          <p:spTgt spid="33"/>
                                        </p:tgtEl>
                                        <p:attrNameLst>
                                          <p:attrName>ppt_x</p:attrName>
                                          <p:attrName>ppt_y</p:attrName>
                                        </p:attrNameLst>
                                      </p:cBhvr>
                                      <p:rCtr x="1700" y="15800"/>
                                    </p:animMotion>
                                  </p:childTnLst>
                                </p:cTn>
                              </p:par>
                            </p:childTnLst>
                          </p:cTn>
                        </p:par>
                      </p:childTnLst>
                    </p:cTn>
                  </p:par>
                  <p:par>
                    <p:cTn id="24" fill="hold">
                      <p:stCondLst>
                        <p:cond delay="indefinite"/>
                      </p:stCondLst>
                      <p:childTnLst>
                        <p:par>
                          <p:cTn id="25" fill="hold">
                            <p:stCondLst>
                              <p:cond delay="0"/>
                            </p:stCondLst>
                            <p:childTnLst>
                              <p:par>
                                <p:cTn id="26" presetID="2" presetClass="entr" presetSubtype="1" fill="hold" nodeType="clickEffect">
                                  <p:stCondLst>
                                    <p:cond delay="0"/>
                                  </p:stCondLst>
                                  <p:childTnLst>
                                    <p:set>
                                      <p:cBhvr>
                                        <p:cTn id="27" dur="1" fill="hold">
                                          <p:stCondLst>
                                            <p:cond delay="0"/>
                                          </p:stCondLst>
                                        </p:cTn>
                                        <p:tgtEl>
                                          <p:spTgt spid="35"/>
                                        </p:tgtEl>
                                        <p:attrNameLst>
                                          <p:attrName>style.visibility</p:attrName>
                                        </p:attrNameLst>
                                      </p:cBhvr>
                                      <p:to>
                                        <p:strVal val="visible"/>
                                      </p:to>
                                    </p:set>
                                    <p:anim calcmode="lin" valueType="num">
                                      <p:cBhvr additive="base">
                                        <p:cTn id="28" dur="500" fill="hold"/>
                                        <p:tgtEl>
                                          <p:spTgt spid="35"/>
                                        </p:tgtEl>
                                        <p:attrNameLst>
                                          <p:attrName>ppt_x</p:attrName>
                                        </p:attrNameLst>
                                      </p:cBhvr>
                                      <p:tavLst>
                                        <p:tav tm="0">
                                          <p:val>
                                            <p:strVal val="#ppt_x"/>
                                          </p:val>
                                        </p:tav>
                                        <p:tav tm="100000">
                                          <p:val>
                                            <p:strVal val="#ppt_x"/>
                                          </p:val>
                                        </p:tav>
                                      </p:tavLst>
                                    </p:anim>
                                    <p:anim calcmode="lin" valueType="num">
                                      <p:cBhvr additive="base">
                                        <p:cTn id="29" dur="500" fill="hold"/>
                                        <p:tgtEl>
                                          <p:spTgt spid="35"/>
                                        </p:tgtEl>
                                        <p:attrNameLst>
                                          <p:attrName>ppt_y</p:attrName>
                                        </p:attrNameLst>
                                      </p:cBhvr>
                                      <p:tavLst>
                                        <p:tav tm="0">
                                          <p:val>
                                            <p:strVal val="0-#ppt_h/2"/>
                                          </p:val>
                                        </p:tav>
                                        <p:tav tm="100000">
                                          <p:val>
                                            <p:strVal val="#ppt_y"/>
                                          </p:val>
                                        </p:tav>
                                      </p:tavLst>
                                    </p:anim>
                                  </p:childTnLst>
                                </p:cTn>
                              </p:par>
                              <p:par>
                                <p:cTn id="30" presetID="3" presetClass="exit" presetSubtype="10" fill="hold" grpId="2" nodeType="withEffect">
                                  <p:stCondLst>
                                    <p:cond delay="0"/>
                                  </p:stCondLst>
                                  <p:childTnLst>
                                    <p:animEffect transition="out" filter="blinds(horizontal)">
                                      <p:cBhvr>
                                        <p:cTn id="31" dur="500"/>
                                        <p:tgtEl>
                                          <p:spTgt spid="33"/>
                                        </p:tgtEl>
                                      </p:cBhvr>
                                    </p:animEffect>
                                    <p:set>
                                      <p:cBhvr>
                                        <p:cTn id="32" dur="1" fill="hold">
                                          <p:stCondLst>
                                            <p:cond delay="499"/>
                                          </p:stCondLst>
                                        </p:cTn>
                                        <p:tgtEl>
                                          <p:spTgt spid="33"/>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36"/>
                                        </p:tgtEl>
                                        <p:attrNameLst>
                                          <p:attrName>style.visibility</p:attrName>
                                        </p:attrNameLst>
                                      </p:cBhvr>
                                      <p:to>
                                        <p:strVal val="visible"/>
                                      </p:to>
                                    </p:set>
                                    <p:animEffect transition="in" filter="blinds(horizontal)">
                                      <p:cBhvr>
                                        <p:cTn id="37"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1" grpId="1" animBg="1"/>
      <p:bldP spid="33" grpId="0" animBg="1"/>
      <p:bldP spid="33" grpId="1" animBg="1"/>
      <p:bldP spid="33" grpId="2" animBg="1"/>
      <p:bldP spid="3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p:cNvGrpSpPr/>
          <p:nvPr/>
        </p:nvGrpSpPr>
        <p:grpSpPr>
          <a:xfrm>
            <a:off x="2349918" y="2678901"/>
            <a:ext cx="1125149" cy="642942"/>
            <a:chOff x="6096000" y="2786058"/>
            <a:chExt cx="1500198" cy="857256"/>
          </a:xfrm>
        </p:grpSpPr>
        <p:sp>
          <p:nvSpPr>
            <p:cNvPr id="9" name="圆角矩形 8"/>
            <p:cNvSpPr/>
            <p:nvPr/>
          </p:nvSpPr>
          <p:spPr>
            <a:xfrm>
              <a:off x="6096000" y="2786058"/>
              <a:ext cx="1500198" cy="857256"/>
            </a:xfrm>
            <a:prstGeom prst="round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1" name="TextBox 10"/>
            <p:cNvSpPr txBox="1"/>
            <p:nvPr/>
          </p:nvSpPr>
          <p:spPr>
            <a:xfrm>
              <a:off x="6096000" y="2786058"/>
              <a:ext cx="1428759" cy="400109"/>
            </a:xfrm>
            <a:prstGeom prst="rect">
              <a:avLst/>
            </a:prstGeom>
            <a:noFill/>
          </p:spPr>
          <p:txBody>
            <a:bodyPr wrap="square" rtlCol="0">
              <a:spAutoFit/>
            </a:bodyPr>
            <a:lstStyle/>
            <a:p>
              <a:r>
                <a:rPr lang="en-US" altLang="zh-CN" sz="1350" dirty="0"/>
                <a:t>NTP server</a:t>
              </a:r>
              <a:endParaRPr lang="zh-CN" altLang="en-US" sz="1350" dirty="0"/>
            </a:p>
          </p:txBody>
        </p:sp>
        <p:sp>
          <p:nvSpPr>
            <p:cNvPr id="12" name="圆角矩形 11"/>
            <p:cNvSpPr/>
            <p:nvPr/>
          </p:nvSpPr>
          <p:spPr>
            <a:xfrm>
              <a:off x="6167438" y="3286124"/>
              <a:ext cx="1347798" cy="295276"/>
            </a:xfrm>
            <a:prstGeom prst="round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dirty="0">
                  <a:solidFill>
                    <a:schemeClr val="tx1"/>
                  </a:solidFill>
                </a:rPr>
                <a:t>08:30:55:123456</a:t>
              </a:r>
              <a:endParaRPr lang="zh-CN" altLang="en-US" sz="900" dirty="0">
                <a:solidFill>
                  <a:schemeClr val="tx1"/>
                </a:solidFill>
              </a:endParaRPr>
            </a:p>
          </p:txBody>
        </p:sp>
      </p:grpSp>
      <p:grpSp>
        <p:nvGrpSpPr>
          <p:cNvPr id="15" name="组合 14"/>
          <p:cNvGrpSpPr/>
          <p:nvPr/>
        </p:nvGrpSpPr>
        <p:grpSpPr>
          <a:xfrm>
            <a:off x="2296339" y="4064799"/>
            <a:ext cx="1125149" cy="642942"/>
            <a:chOff x="2309786" y="2786058"/>
            <a:chExt cx="1500198" cy="857256"/>
          </a:xfrm>
        </p:grpSpPr>
        <p:sp>
          <p:nvSpPr>
            <p:cNvPr id="4" name="圆角矩形 3"/>
            <p:cNvSpPr/>
            <p:nvPr/>
          </p:nvSpPr>
          <p:spPr>
            <a:xfrm>
              <a:off x="2309786" y="2786058"/>
              <a:ext cx="1500198" cy="857256"/>
            </a:xfrm>
            <a:prstGeom prst="round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5" name="TextBox 4"/>
            <p:cNvSpPr txBox="1"/>
            <p:nvPr/>
          </p:nvSpPr>
          <p:spPr>
            <a:xfrm>
              <a:off x="2309786" y="2786058"/>
              <a:ext cx="1071570" cy="400109"/>
            </a:xfrm>
            <a:prstGeom prst="rect">
              <a:avLst/>
            </a:prstGeom>
            <a:noFill/>
          </p:spPr>
          <p:txBody>
            <a:bodyPr wrap="square" rtlCol="0">
              <a:spAutoFit/>
            </a:bodyPr>
            <a:lstStyle/>
            <a:p>
              <a:r>
                <a:rPr lang="en-US" altLang="zh-CN" sz="1350" dirty="0"/>
                <a:t>Machine</a:t>
              </a:r>
              <a:endParaRPr lang="zh-CN" altLang="en-US" sz="1350" dirty="0"/>
            </a:p>
          </p:txBody>
        </p:sp>
        <p:sp>
          <p:nvSpPr>
            <p:cNvPr id="13" name="圆角矩形 12"/>
            <p:cNvSpPr/>
            <p:nvPr/>
          </p:nvSpPr>
          <p:spPr>
            <a:xfrm>
              <a:off x="2381224" y="3295648"/>
              <a:ext cx="1347798" cy="295276"/>
            </a:xfrm>
            <a:prstGeom prst="round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dirty="0">
                  <a:solidFill>
                    <a:schemeClr val="tx1"/>
                  </a:solidFill>
                </a:rPr>
                <a:t>08:30:55:123456</a:t>
              </a:r>
              <a:endParaRPr lang="zh-CN" altLang="en-US" sz="900" dirty="0">
                <a:solidFill>
                  <a:schemeClr val="tx1"/>
                </a:solidFill>
              </a:endParaRPr>
            </a:p>
          </p:txBody>
        </p:sp>
      </p:grpSp>
      <p:grpSp>
        <p:nvGrpSpPr>
          <p:cNvPr id="16" name="组合 15"/>
          <p:cNvGrpSpPr/>
          <p:nvPr/>
        </p:nvGrpSpPr>
        <p:grpSpPr>
          <a:xfrm>
            <a:off x="856863" y="4071942"/>
            <a:ext cx="1125149" cy="642942"/>
            <a:chOff x="2309786" y="2786058"/>
            <a:chExt cx="1500198" cy="857256"/>
          </a:xfrm>
        </p:grpSpPr>
        <p:sp>
          <p:nvSpPr>
            <p:cNvPr id="17" name="圆角矩形 16"/>
            <p:cNvSpPr/>
            <p:nvPr/>
          </p:nvSpPr>
          <p:spPr>
            <a:xfrm>
              <a:off x="2309786" y="2786058"/>
              <a:ext cx="1500198" cy="857256"/>
            </a:xfrm>
            <a:prstGeom prst="round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8" name="TextBox 17"/>
            <p:cNvSpPr txBox="1"/>
            <p:nvPr/>
          </p:nvSpPr>
          <p:spPr>
            <a:xfrm>
              <a:off x="2309786" y="2786058"/>
              <a:ext cx="1071570" cy="400109"/>
            </a:xfrm>
            <a:prstGeom prst="rect">
              <a:avLst/>
            </a:prstGeom>
            <a:noFill/>
          </p:spPr>
          <p:txBody>
            <a:bodyPr wrap="square" rtlCol="0">
              <a:spAutoFit/>
            </a:bodyPr>
            <a:lstStyle/>
            <a:p>
              <a:r>
                <a:rPr lang="en-US" altLang="zh-CN" sz="1350" dirty="0"/>
                <a:t>Machine</a:t>
              </a:r>
              <a:endParaRPr lang="zh-CN" altLang="en-US" sz="1350" dirty="0"/>
            </a:p>
          </p:txBody>
        </p:sp>
        <p:sp>
          <p:nvSpPr>
            <p:cNvPr id="19" name="圆角矩形 18"/>
            <p:cNvSpPr/>
            <p:nvPr/>
          </p:nvSpPr>
          <p:spPr>
            <a:xfrm>
              <a:off x="2371700" y="3286124"/>
              <a:ext cx="1347798" cy="295276"/>
            </a:xfrm>
            <a:prstGeom prst="round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dirty="0">
                  <a:solidFill>
                    <a:schemeClr val="tx1"/>
                  </a:solidFill>
                </a:rPr>
                <a:t>08:30:55:123400</a:t>
              </a:r>
              <a:endParaRPr lang="zh-CN" altLang="en-US" sz="900" dirty="0">
                <a:solidFill>
                  <a:schemeClr val="tx1"/>
                </a:solidFill>
              </a:endParaRPr>
            </a:p>
          </p:txBody>
        </p:sp>
      </p:grpSp>
      <p:grpSp>
        <p:nvGrpSpPr>
          <p:cNvPr id="20" name="组合 19"/>
          <p:cNvGrpSpPr/>
          <p:nvPr/>
        </p:nvGrpSpPr>
        <p:grpSpPr>
          <a:xfrm>
            <a:off x="3742959" y="4064799"/>
            <a:ext cx="1125149" cy="642942"/>
            <a:chOff x="2309786" y="2786058"/>
            <a:chExt cx="1500198" cy="857256"/>
          </a:xfrm>
        </p:grpSpPr>
        <p:sp>
          <p:nvSpPr>
            <p:cNvPr id="21" name="圆角矩形 20"/>
            <p:cNvSpPr/>
            <p:nvPr/>
          </p:nvSpPr>
          <p:spPr>
            <a:xfrm>
              <a:off x="2309786" y="2786058"/>
              <a:ext cx="1500198" cy="857256"/>
            </a:xfrm>
            <a:prstGeom prst="round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2" name="TextBox 21"/>
            <p:cNvSpPr txBox="1"/>
            <p:nvPr/>
          </p:nvSpPr>
          <p:spPr>
            <a:xfrm>
              <a:off x="2309786" y="2786058"/>
              <a:ext cx="1071570" cy="400109"/>
            </a:xfrm>
            <a:prstGeom prst="rect">
              <a:avLst/>
            </a:prstGeom>
            <a:noFill/>
          </p:spPr>
          <p:txBody>
            <a:bodyPr wrap="square" rtlCol="0">
              <a:spAutoFit/>
            </a:bodyPr>
            <a:lstStyle/>
            <a:p>
              <a:r>
                <a:rPr lang="en-US" altLang="zh-CN" sz="1350" dirty="0"/>
                <a:t>Machine</a:t>
              </a:r>
              <a:endParaRPr lang="zh-CN" altLang="en-US" sz="1350" dirty="0"/>
            </a:p>
          </p:txBody>
        </p:sp>
        <p:sp>
          <p:nvSpPr>
            <p:cNvPr id="23" name="圆角矩形 22"/>
            <p:cNvSpPr/>
            <p:nvPr/>
          </p:nvSpPr>
          <p:spPr>
            <a:xfrm>
              <a:off x="2381224" y="3295648"/>
              <a:ext cx="1347798" cy="295276"/>
            </a:xfrm>
            <a:prstGeom prst="round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dirty="0">
                  <a:solidFill>
                    <a:schemeClr val="tx1"/>
                  </a:solidFill>
                </a:rPr>
                <a:t>08:30:55:123455</a:t>
              </a:r>
              <a:endParaRPr lang="zh-CN" altLang="en-US" sz="900" dirty="0">
                <a:solidFill>
                  <a:schemeClr val="tx1"/>
                </a:solidFill>
              </a:endParaRPr>
            </a:p>
          </p:txBody>
        </p:sp>
      </p:grpSp>
      <p:cxnSp>
        <p:nvCxnSpPr>
          <p:cNvPr id="25" name="直接箭头连接符 24"/>
          <p:cNvCxnSpPr/>
          <p:nvPr/>
        </p:nvCxnSpPr>
        <p:spPr>
          <a:xfrm flipV="1">
            <a:off x="1278348" y="3321843"/>
            <a:ext cx="1500198" cy="75724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a:endCxn id="9" idx="2"/>
          </p:cNvCxnSpPr>
          <p:nvPr/>
        </p:nvCxnSpPr>
        <p:spPr>
          <a:xfrm rot="5400000" flipH="1" flipV="1">
            <a:off x="2524049" y="3683499"/>
            <a:ext cx="750099" cy="267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7" name="直接箭头连接符 36"/>
          <p:cNvCxnSpPr/>
          <p:nvPr/>
        </p:nvCxnSpPr>
        <p:spPr>
          <a:xfrm rot="10800000">
            <a:off x="3046440" y="3321844"/>
            <a:ext cx="1285883" cy="75009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0" name="圆角矩形 39"/>
          <p:cNvSpPr/>
          <p:nvPr/>
        </p:nvSpPr>
        <p:spPr>
          <a:xfrm>
            <a:off x="3796537" y="4446992"/>
            <a:ext cx="1010849" cy="221457"/>
          </a:xfrm>
          <a:prstGeom prst="roundRect">
            <a:avLst/>
          </a:prstGeom>
          <a:solidFill>
            <a:schemeClr val="bg1"/>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dirty="0">
                <a:solidFill>
                  <a:schemeClr val="tx1"/>
                </a:solidFill>
              </a:rPr>
              <a:t>08:30:55:123456</a:t>
            </a:r>
            <a:endParaRPr lang="zh-CN" altLang="en-US" sz="900" dirty="0">
              <a:solidFill>
                <a:schemeClr val="tx1"/>
              </a:solidFill>
            </a:endParaRPr>
          </a:p>
        </p:txBody>
      </p:sp>
      <p:sp>
        <p:nvSpPr>
          <p:cNvPr id="41" name="圆角矩形 40"/>
          <p:cNvSpPr/>
          <p:nvPr/>
        </p:nvSpPr>
        <p:spPr>
          <a:xfrm>
            <a:off x="903298" y="4446992"/>
            <a:ext cx="1010849" cy="221457"/>
          </a:xfrm>
          <a:prstGeom prst="roundRect">
            <a:avLst/>
          </a:prstGeom>
          <a:solidFill>
            <a:schemeClr val="bg1"/>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dirty="0">
                <a:solidFill>
                  <a:schemeClr val="tx1"/>
                </a:solidFill>
              </a:rPr>
              <a:t>08:30:55:123456</a:t>
            </a:r>
            <a:endParaRPr lang="zh-CN" altLang="en-US" sz="900" dirty="0">
              <a:solidFill>
                <a:schemeClr val="tx1"/>
              </a:solidFill>
            </a:endParaRPr>
          </a:p>
        </p:txBody>
      </p:sp>
      <p:sp>
        <p:nvSpPr>
          <p:cNvPr id="54" name="圆角矩形 53"/>
          <p:cNvSpPr/>
          <p:nvPr/>
        </p:nvSpPr>
        <p:spPr>
          <a:xfrm>
            <a:off x="5725363" y="2250273"/>
            <a:ext cx="2411033" cy="2678925"/>
          </a:xfrm>
          <a:prstGeom prst="round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55" name="TextBox 54"/>
          <p:cNvSpPr txBox="1"/>
          <p:nvPr/>
        </p:nvSpPr>
        <p:spPr>
          <a:xfrm>
            <a:off x="5725363" y="2250273"/>
            <a:ext cx="803678" cy="300082"/>
          </a:xfrm>
          <a:prstGeom prst="rect">
            <a:avLst/>
          </a:prstGeom>
          <a:noFill/>
        </p:spPr>
        <p:txBody>
          <a:bodyPr wrap="square" rtlCol="0">
            <a:spAutoFit/>
          </a:bodyPr>
          <a:lstStyle/>
          <a:p>
            <a:r>
              <a:rPr lang="en-US" altLang="zh-CN" sz="1350" dirty="0"/>
              <a:t>Machine</a:t>
            </a:r>
            <a:endParaRPr lang="zh-CN" altLang="en-US" sz="1350" dirty="0"/>
          </a:p>
        </p:txBody>
      </p:sp>
      <p:sp>
        <p:nvSpPr>
          <p:cNvPr id="56" name="矩形 55"/>
          <p:cNvSpPr/>
          <p:nvPr/>
        </p:nvSpPr>
        <p:spPr>
          <a:xfrm>
            <a:off x="6421884" y="3107529"/>
            <a:ext cx="1125149" cy="428628"/>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noFill/>
            </a:endParaRPr>
          </a:p>
        </p:txBody>
      </p:sp>
      <p:sp>
        <p:nvSpPr>
          <p:cNvPr id="57" name="TextBox 56"/>
          <p:cNvSpPr txBox="1"/>
          <p:nvPr/>
        </p:nvSpPr>
        <p:spPr>
          <a:xfrm>
            <a:off x="6368305" y="2893215"/>
            <a:ext cx="803678" cy="230832"/>
          </a:xfrm>
          <a:prstGeom prst="rect">
            <a:avLst/>
          </a:prstGeom>
          <a:noFill/>
        </p:spPr>
        <p:txBody>
          <a:bodyPr wrap="square" rtlCol="0">
            <a:spAutoFit/>
          </a:bodyPr>
          <a:lstStyle/>
          <a:p>
            <a:r>
              <a:rPr lang="en-US" altLang="zh-CN" sz="900" dirty="0" err="1"/>
              <a:t>Redis</a:t>
            </a:r>
            <a:endParaRPr lang="zh-CN" altLang="en-US" sz="900" dirty="0"/>
          </a:p>
        </p:txBody>
      </p:sp>
      <p:sp>
        <p:nvSpPr>
          <p:cNvPr id="58" name="圆柱形 57"/>
          <p:cNvSpPr/>
          <p:nvPr/>
        </p:nvSpPr>
        <p:spPr>
          <a:xfrm>
            <a:off x="5886099" y="4018363"/>
            <a:ext cx="803678" cy="803678"/>
          </a:xfrm>
          <a:prstGeom prst="can">
            <a:avLst/>
          </a:prstGeom>
          <a:solidFill>
            <a:schemeClr val="accent3">
              <a:lumMod val="40000"/>
              <a:lumOff val="6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59" name="TextBox 58"/>
          <p:cNvSpPr txBox="1"/>
          <p:nvPr/>
        </p:nvSpPr>
        <p:spPr>
          <a:xfrm>
            <a:off x="6100413" y="4018364"/>
            <a:ext cx="375050" cy="369332"/>
          </a:xfrm>
          <a:prstGeom prst="rect">
            <a:avLst/>
          </a:prstGeom>
          <a:noFill/>
        </p:spPr>
        <p:txBody>
          <a:bodyPr wrap="square" rtlCol="0">
            <a:spAutoFit/>
          </a:bodyPr>
          <a:lstStyle/>
          <a:p>
            <a:r>
              <a:rPr lang="en-US" altLang="zh-CN" sz="900" dirty="0"/>
              <a:t>Disk</a:t>
            </a:r>
            <a:endParaRPr lang="zh-CN" altLang="en-US" sz="900" dirty="0"/>
          </a:p>
        </p:txBody>
      </p:sp>
      <p:sp>
        <p:nvSpPr>
          <p:cNvPr id="63" name="矩形 62"/>
          <p:cNvSpPr/>
          <p:nvPr/>
        </p:nvSpPr>
        <p:spPr>
          <a:xfrm>
            <a:off x="6421884" y="3107529"/>
            <a:ext cx="375050" cy="214314"/>
          </a:xfrm>
          <a:prstGeom prst="rect">
            <a:avLst/>
          </a:prstGeom>
          <a:solidFill>
            <a:schemeClr val="accent3">
              <a:lumMod val="20000"/>
              <a:lumOff val="8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25" dirty="0">
                <a:solidFill>
                  <a:schemeClr val="tx1"/>
                </a:solidFill>
              </a:rPr>
              <a:t>Data</a:t>
            </a:r>
            <a:endParaRPr lang="zh-CN" altLang="en-US" sz="825" dirty="0">
              <a:solidFill>
                <a:schemeClr val="tx1"/>
              </a:solidFill>
            </a:endParaRPr>
          </a:p>
        </p:txBody>
      </p:sp>
      <p:grpSp>
        <p:nvGrpSpPr>
          <p:cNvPr id="42" name="组合 41"/>
          <p:cNvGrpSpPr/>
          <p:nvPr/>
        </p:nvGrpSpPr>
        <p:grpSpPr>
          <a:xfrm>
            <a:off x="7011247" y="2678305"/>
            <a:ext cx="696521" cy="429224"/>
            <a:chOff x="8882082" y="2428074"/>
            <a:chExt cx="928694" cy="572298"/>
          </a:xfrm>
        </p:grpSpPr>
        <p:grpSp>
          <p:nvGrpSpPr>
            <p:cNvPr id="60" name="组合 59"/>
            <p:cNvGrpSpPr/>
            <p:nvPr/>
          </p:nvGrpSpPr>
          <p:grpSpPr>
            <a:xfrm>
              <a:off x="8882082" y="2428074"/>
              <a:ext cx="571504" cy="571504"/>
              <a:chOff x="1381092" y="2429662"/>
              <a:chExt cx="571504" cy="571504"/>
            </a:xfrm>
          </p:grpSpPr>
          <p:cxnSp>
            <p:nvCxnSpPr>
              <p:cNvPr id="61" name="直接箭头连接符 60"/>
              <p:cNvCxnSpPr/>
              <p:nvPr/>
            </p:nvCxnSpPr>
            <p:spPr>
              <a:xfrm rot="5400000">
                <a:off x="1166778" y="2714620"/>
                <a:ext cx="571504"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2" name="TextBox 61"/>
              <p:cNvSpPr txBox="1"/>
              <p:nvPr/>
            </p:nvSpPr>
            <p:spPr>
              <a:xfrm>
                <a:off x="1381092" y="2524449"/>
                <a:ext cx="571504" cy="292388"/>
              </a:xfrm>
              <a:prstGeom prst="rect">
                <a:avLst/>
              </a:prstGeom>
              <a:noFill/>
            </p:spPr>
            <p:txBody>
              <a:bodyPr wrap="square" rtlCol="0">
                <a:spAutoFit/>
              </a:bodyPr>
              <a:lstStyle/>
              <a:p>
                <a:r>
                  <a:rPr lang="en-US" altLang="zh-CN" sz="825" dirty="0"/>
                  <a:t>Write</a:t>
                </a:r>
                <a:endParaRPr lang="zh-CN" altLang="en-US" sz="825" dirty="0"/>
              </a:p>
            </p:txBody>
          </p:sp>
        </p:grpSp>
        <p:grpSp>
          <p:nvGrpSpPr>
            <p:cNvPr id="64" name="组合 63"/>
            <p:cNvGrpSpPr/>
            <p:nvPr/>
          </p:nvGrpSpPr>
          <p:grpSpPr>
            <a:xfrm>
              <a:off x="9382148" y="2428074"/>
              <a:ext cx="428628" cy="572298"/>
              <a:chOff x="1523968" y="2428868"/>
              <a:chExt cx="428628" cy="572298"/>
            </a:xfrm>
          </p:grpSpPr>
          <p:cxnSp>
            <p:nvCxnSpPr>
              <p:cNvPr id="65" name="直接箭头连接符 64"/>
              <p:cNvCxnSpPr/>
              <p:nvPr/>
            </p:nvCxnSpPr>
            <p:spPr>
              <a:xfrm rot="5400000" flipH="1" flipV="1">
                <a:off x="1308860" y="2714620"/>
                <a:ext cx="572298" cy="79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6" name="TextBox 65"/>
              <p:cNvSpPr txBox="1"/>
              <p:nvPr/>
            </p:nvSpPr>
            <p:spPr>
              <a:xfrm>
                <a:off x="1523968" y="2524448"/>
                <a:ext cx="428628" cy="292388"/>
              </a:xfrm>
              <a:prstGeom prst="rect">
                <a:avLst/>
              </a:prstGeom>
              <a:noFill/>
            </p:spPr>
            <p:txBody>
              <a:bodyPr wrap="square" rtlCol="0">
                <a:spAutoFit/>
              </a:bodyPr>
              <a:lstStyle/>
              <a:p>
                <a:r>
                  <a:rPr lang="en-US" altLang="zh-CN" sz="825" dirty="0"/>
                  <a:t>OK</a:t>
                </a:r>
                <a:endParaRPr lang="zh-CN" altLang="en-US" sz="825" dirty="0"/>
              </a:p>
            </p:txBody>
          </p:sp>
        </p:grpSp>
      </p:grpSp>
      <p:sp>
        <p:nvSpPr>
          <p:cNvPr id="67" name="圆柱形 66"/>
          <p:cNvSpPr/>
          <p:nvPr/>
        </p:nvSpPr>
        <p:spPr>
          <a:xfrm>
            <a:off x="7118404" y="4018363"/>
            <a:ext cx="803678" cy="803678"/>
          </a:xfrm>
          <a:prstGeom prst="can">
            <a:avLst/>
          </a:prstGeom>
          <a:solidFill>
            <a:schemeClr val="accent6">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68" name="TextBox 67"/>
          <p:cNvSpPr txBox="1"/>
          <p:nvPr/>
        </p:nvSpPr>
        <p:spPr>
          <a:xfrm>
            <a:off x="7332718" y="4018364"/>
            <a:ext cx="375050" cy="369332"/>
          </a:xfrm>
          <a:prstGeom prst="rect">
            <a:avLst/>
          </a:prstGeom>
          <a:noFill/>
        </p:spPr>
        <p:txBody>
          <a:bodyPr wrap="square" rtlCol="0">
            <a:spAutoFit/>
          </a:bodyPr>
          <a:lstStyle/>
          <a:p>
            <a:r>
              <a:rPr lang="en-US" altLang="zh-CN" sz="900" dirty="0"/>
              <a:t>Disk</a:t>
            </a:r>
            <a:endParaRPr lang="zh-CN" altLang="en-US" sz="900" dirty="0"/>
          </a:p>
        </p:txBody>
      </p:sp>
      <p:sp>
        <p:nvSpPr>
          <p:cNvPr id="39" name="矩形 38"/>
          <p:cNvSpPr/>
          <p:nvPr/>
        </p:nvSpPr>
        <p:spPr>
          <a:xfrm>
            <a:off x="6796933" y="3107529"/>
            <a:ext cx="375050" cy="214314"/>
          </a:xfrm>
          <a:prstGeom prst="rect">
            <a:avLst/>
          </a:prstGeom>
          <a:solidFill>
            <a:schemeClr val="accent6">
              <a:lumMod val="20000"/>
              <a:lumOff val="8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25" dirty="0">
                <a:solidFill>
                  <a:schemeClr val="tx1"/>
                </a:solidFill>
              </a:rPr>
              <a:t>Data</a:t>
            </a:r>
            <a:endParaRPr lang="zh-CN" altLang="en-US" sz="825" dirty="0">
              <a:solidFill>
                <a:schemeClr val="tx1"/>
              </a:solidFill>
            </a:endParaRPr>
          </a:p>
        </p:txBody>
      </p:sp>
      <p:sp>
        <p:nvSpPr>
          <p:cNvPr id="43" name="矩形 42"/>
          <p:cNvSpPr/>
          <p:nvPr/>
        </p:nvSpPr>
        <p:spPr>
          <a:xfrm>
            <a:off x="7171983" y="3107529"/>
            <a:ext cx="375050" cy="214314"/>
          </a:xfrm>
          <a:prstGeom prst="rect">
            <a:avLst/>
          </a:prstGeom>
          <a:solidFill>
            <a:schemeClr val="accent6">
              <a:lumMod val="20000"/>
              <a:lumOff val="8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25" dirty="0">
                <a:solidFill>
                  <a:schemeClr val="tx1"/>
                </a:solidFill>
              </a:rPr>
              <a:t>Data</a:t>
            </a:r>
            <a:endParaRPr lang="zh-CN" altLang="en-US" sz="825" dirty="0">
              <a:solidFill>
                <a:schemeClr val="tx1"/>
              </a:solidFill>
            </a:endParaRPr>
          </a:p>
        </p:txBody>
      </p:sp>
      <p:sp>
        <p:nvSpPr>
          <p:cNvPr id="44" name="矩形 43"/>
          <p:cNvSpPr/>
          <p:nvPr/>
        </p:nvSpPr>
        <p:spPr>
          <a:xfrm>
            <a:off x="6421884" y="3321843"/>
            <a:ext cx="375050" cy="214314"/>
          </a:xfrm>
          <a:prstGeom prst="rect">
            <a:avLst/>
          </a:prstGeom>
          <a:solidFill>
            <a:schemeClr val="accent3">
              <a:lumMod val="20000"/>
              <a:lumOff val="8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25" dirty="0">
                <a:solidFill>
                  <a:schemeClr val="tx1"/>
                </a:solidFill>
              </a:rPr>
              <a:t>Data</a:t>
            </a:r>
            <a:endParaRPr lang="zh-CN" altLang="en-US" sz="825" dirty="0">
              <a:solidFill>
                <a:schemeClr val="tx1"/>
              </a:solidFill>
            </a:endParaRPr>
          </a:p>
        </p:txBody>
      </p:sp>
      <p:sp>
        <p:nvSpPr>
          <p:cNvPr id="45" name="矩形 44"/>
          <p:cNvSpPr/>
          <p:nvPr/>
        </p:nvSpPr>
        <p:spPr>
          <a:xfrm>
            <a:off x="6796933" y="3321843"/>
            <a:ext cx="375050" cy="214314"/>
          </a:xfrm>
          <a:prstGeom prst="rect">
            <a:avLst/>
          </a:prstGeom>
          <a:solidFill>
            <a:schemeClr val="accent6">
              <a:lumMod val="20000"/>
              <a:lumOff val="8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25" dirty="0">
                <a:solidFill>
                  <a:schemeClr val="tx1"/>
                </a:solidFill>
              </a:rPr>
              <a:t>Data</a:t>
            </a:r>
            <a:endParaRPr lang="zh-CN" altLang="en-US" sz="825" dirty="0">
              <a:solidFill>
                <a:schemeClr val="tx1"/>
              </a:solidFill>
            </a:endParaRPr>
          </a:p>
        </p:txBody>
      </p:sp>
      <p:sp>
        <p:nvSpPr>
          <p:cNvPr id="46" name="矩形 45"/>
          <p:cNvSpPr/>
          <p:nvPr/>
        </p:nvSpPr>
        <p:spPr>
          <a:xfrm>
            <a:off x="7171983" y="3321843"/>
            <a:ext cx="375050" cy="214314"/>
          </a:xfrm>
          <a:prstGeom prst="rect">
            <a:avLst/>
          </a:prstGeom>
          <a:solidFill>
            <a:schemeClr val="accent6">
              <a:lumMod val="20000"/>
              <a:lumOff val="8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25" dirty="0">
                <a:solidFill>
                  <a:schemeClr val="tx1"/>
                </a:solidFill>
              </a:rPr>
              <a:t>Data</a:t>
            </a:r>
            <a:endParaRPr lang="zh-CN" altLang="en-US" sz="825" dirty="0">
              <a:solidFill>
                <a:schemeClr val="tx1"/>
              </a:solidFill>
            </a:endParaRPr>
          </a:p>
        </p:txBody>
      </p:sp>
      <p:pic>
        <p:nvPicPr>
          <p:cNvPr id="47" name="Picture 5" descr="C:\Users\wenhui\AppData\Local\Microsoft\Windows\Temporary Internet Files\Content.IE5\Z2RBW2B0\1086321650-545ada8931db5_big64[1].png"/>
          <p:cNvPicPr>
            <a:picLocks noChangeAspect="1" noChangeArrowheads="1"/>
          </p:cNvPicPr>
          <p:nvPr/>
        </p:nvPicPr>
        <p:blipFill>
          <a:blip r:embed="rId3"/>
          <a:srcRect/>
          <a:stretch>
            <a:fillRect/>
          </a:stretch>
        </p:blipFill>
        <p:spPr bwMode="auto">
          <a:xfrm>
            <a:off x="7279140" y="3804050"/>
            <a:ext cx="457200" cy="457200"/>
          </a:xfrm>
          <a:prstGeom prst="rect">
            <a:avLst/>
          </a:prstGeom>
          <a:noFill/>
        </p:spPr>
      </p:pic>
      <p:cxnSp>
        <p:nvCxnSpPr>
          <p:cNvPr id="48" name="直接箭头连接符 47"/>
          <p:cNvCxnSpPr/>
          <p:nvPr/>
        </p:nvCxnSpPr>
        <p:spPr>
          <a:xfrm rot="5400000">
            <a:off x="6850512" y="2875109"/>
            <a:ext cx="428628" cy="1191"/>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7011248" y="2732480"/>
            <a:ext cx="428628" cy="219291"/>
          </a:xfrm>
          <a:prstGeom prst="rect">
            <a:avLst/>
          </a:prstGeom>
          <a:solidFill>
            <a:srgbClr val="FF0000"/>
          </a:solidFill>
          <a:ln>
            <a:solidFill>
              <a:srgbClr val="FF0000"/>
            </a:solidFill>
          </a:ln>
        </p:spPr>
        <p:txBody>
          <a:bodyPr wrap="square" rtlCol="0">
            <a:spAutoFit/>
          </a:bodyPr>
          <a:lstStyle/>
          <a:p>
            <a:r>
              <a:rPr lang="en-US" altLang="zh-CN" sz="825" dirty="0"/>
              <a:t>Write</a:t>
            </a:r>
            <a:endParaRPr lang="zh-CN" altLang="en-US" sz="825" dirty="0"/>
          </a:p>
        </p:txBody>
      </p:sp>
      <p:sp>
        <p:nvSpPr>
          <p:cNvPr id="50" name="内容占位符 2"/>
          <p:cNvSpPr txBox="1">
            <a:spLocks/>
          </p:cNvSpPr>
          <p:nvPr/>
        </p:nvSpPr>
        <p:spPr bwMode="auto">
          <a:xfrm>
            <a:off x="2351077" y="1798829"/>
            <a:ext cx="1490489" cy="431695"/>
          </a:xfrm>
          <a:prstGeom prst="rect">
            <a:avLst/>
          </a:prstGeom>
          <a:noFill/>
          <a:ln w="9525">
            <a:noFill/>
            <a:miter lim="800000"/>
            <a:headEnd/>
            <a:tailEnd/>
          </a:ln>
        </p:spPr>
        <p:txBody>
          <a:bodyPr vert="horz" wrap="square" lIns="68580" tIns="34290" rIns="68580" bIns="34290" numCol="1" anchor="t" anchorCtr="0" compatLnSpc="1">
            <a:prstTxWarp prst="textNoShape">
              <a:avLst/>
            </a:prstTxWarp>
            <a:normAutofit/>
          </a:bodyPr>
          <a:lstStyle>
            <a:lvl1pPr marL="342900" indent="-342900" algn="l" rtl="0" eaLnBrk="0" fontAlgn="base" hangingPunct="0">
              <a:spcBef>
                <a:spcPct val="20000"/>
              </a:spcBef>
              <a:spcAft>
                <a:spcPct val="0"/>
              </a:spcAft>
              <a:buFont typeface="Arial" charset="0"/>
              <a:buChar char="•"/>
              <a:defRPr sz="2400" kern="1200">
                <a:solidFill>
                  <a:schemeClr val="tx1"/>
                </a:solidFill>
                <a:latin typeface="微软雅黑" pitchFamily="34" charset="-122"/>
                <a:ea typeface="微软雅黑" pitchFamily="34" charset="-122"/>
                <a:cs typeface="+mn-cs"/>
              </a:defRPr>
            </a:lvl1pPr>
            <a:lvl2pPr marL="742950" indent="-285750" algn="l" rtl="0" eaLnBrk="0" fontAlgn="base" hangingPunct="0">
              <a:spcBef>
                <a:spcPct val="20000"/>
              </a:spcBef>
              <a:spcAft>
                <a:spcPct val="0"/>
              </a:spcAft>
              <a:buFont typeface="Arial" charset="0"/>
              <a:buChar char="–"/>
              <a:defRPr sz="2000" kern="1200">
                <a:solidFill>
                  <a:schemeClr val="tx1"/>
                </a:solidFill>
                <a:latin typeface="微软雅黑" pitchFamily="34" charset="-122"/>
                <a:ea typeface="微软雅黑" pitchFamily="34" charset="-122"/>
                <a:cs typeface="+mn-cs"/>
              </a:defRPr>
            </a:lvl2pPr>
            <a:lvl3pPr marL="1143000" indent="-228600" algn="l" rtl="0" eaLnBrk="0" fontAlgn="base" hangingPunct="0">
              <a:spcBef>
                <a:spcPct val="20000"/>
              </a:spcBef>
              <a:spcAft>
                <a:spcPct val="0"/>
              </a:spcAft>
              <a:buFont typeface="Arial" charset="0"/>
              <a:buChar char="•"/>
              <a:defRPr kern="1200">
                <a:solidFill>
                  <a:schemeClr val="tx1"/>
                </a:solidFill>
                <a:latin typeface="微软雅黑" pitchFamily="34" charset="-122"/>
                <a:ea typeface="微软雅黑" pitchFamily="34" charset="-122"/>
                <a:cs typeface="+mn-cs"/>
              </a:defRPr>
            </a:lvl3pPr>
            <a:lvl4pPr marL="1600200" indent="-228600" algn="l" rtl="0" eaLnBrk="0" fontAlgn="base" hangingPunct="0">
              <a:spcBef>
                <a:spcPct val="20000"/>
              </a:spcBef>
              <a:spcAft>
                <a:spcPct val="0"/>
              </a:spcAft>
              <a:buFont typeface="Arial" charset="0"/>
              <a:buChar char="–"/>
              <a:defRPr sz="1600" kern="1200">
                <a:solidFill>
                  <a:schemeClr val="tx1"/>
                </a:solidFill>
                <a:latin typeface="微软雅黑" pitchFamily="34" charset="-122"/>
                <a:ea typeface="微软雅黑" pitchFamily="34" charset="-122"/>
                <a:cs typeface="+mn-cs"/>
              </a:defRPr>
            </a:lvl4pPr>
            <a:lvl5pPr marL="2057400" indent="-228600" algn="l" rtl="0" eaLnBrk="0" fontAlgn="base" hangingPunct="0">
              <a:spcBef>
                <a:spcPct val="20000"/>
              </a:spcBef>
              <a:spcAft>
                <a:spcPct val="0"/>
              </a:spcAft>
              <a:buFont typeface="Arial" charset="0"/>
              <a:buChar char="»"/>
              <a:defRPr sz="1600" kern="1200">
                <a:solidFill>
                  <a:schemeClr val="tx1"/>
                </a:solidFill>
                <a:latin typeface="微软雅黑" pitchFamily="34" charset="-122"/>
                <a:ea typeface="微软雅黑"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eaLnBrk="1" hangingPunct="1">
              <a:lnSpc>
                <a:spcPct val="150000"/>
              </a:lnSpc>
              <a:buNone/>
              <a:defRPr/>
            </a:pPr>
            <a:r>
              <a:rPr lang="zh-CN" altLang="en-US" sz="1575" dirty="0">
                <a:solidFill>
                  <a:srgbClr val="0088EE"/>
                </a:solidFill>
              </a:rPr>
              <a:t>时钟不一致</a:t>
            </a:r>
            <a:endParaRPr lang="en-US" altLang="zh-CN" sz="1575" dirty="0">
              <a:solidFill>
                <a:srgbClr val="0088EE"/>
              </a:solidFill>
            </a:endParaRPr>
          </a:p>
        </p:txBody>
      </p:sp>
      <p:sp>
        <p:nvSpPr>
          <p:cNvPr id="51" name="内容占位符 2"/>
          <p:cNvSpPr txBox="1">
            <a:spLocks/>
          </p:cNvSpPr>
          <p:nvPr/>
        </p:nvSpPr>
        <p:spPr bwMode="auto">
          <a:xfrm>
            <a:off x="6420042" y="1600635"/>
            <a:ext cx="1039927" cy="431695"/>
          </a:xfrm>
          <a:prstGeom prst="rect">
            <a:avLst/>
          </a:prstGeom>
          <a:noFill/>
          <a:ln w="9525">
            <a:noFill/>
            <a:miter lim="800000"/>
            <a:headEnd/>
            <a:tailEnd/>
          </a:ln>
        </p:spPr>
        <p:txBody>
          <a:bodyPr vert="horz" wrap="square" lIns="68580" tIns="34290" rIns="68580" bIns="34290" numCol="1" anchor="t" anchorCtr="0" compatLnSpc="1">
            <a:prstTxWarp prst="textNoShape">
              <a:avLst/>
            </a:prstTxWarp>
            <a:normAutofit/>
          </a:bodyPr>
          <a:lstStyle>
            <a:lvl1pPr marL="342900" indent="-342900" algn="l" rtl="0" eaLnBrk="0" fontAlgn="base" hangingPunct="0">
              <a:spcBef>
                <a:spcPct val="20000"/>
              </a:spcBef>
              <a:spcAft>
                <a:spcPct val="0"/>
              </a:spcAft>
              <a:buFont typeface="Arial" charset="0"/>
              <a:buChar char="•"/>
              <a:defRPr sz="2400" kern="1200">
                <a:solidFill>
                  <a:schemeClr val="tx1"/>
                </a:solidFill>
                <a:latin typeface="微软雅黑" pitchFamily="34" charset="-122"/>
                <a:ea typeface="微软雅黑" pitchFamily="34" charset="-122"/>
                <a:cs typeface="+mn-cs"/>
              </a:defRPr>
            </a:lvl1pPr>
            <a:lvl2pPr marL="742950" indent="-285750" algn="l" rtl="0" eaLnBrk="0" fontAlgn="base" hangingPunct="0">
              <a:spcBef>
                <a:spcPct val="20000"/>
              </a:spcBef>
              <a:spcAft>
                <a:spcPct val="0"/>
              </a:spcAft>
              <a:buFont typeface="Arial" charset="0"/>
              <a:buChar char="–"/>
              <a:defRPr sz="2000" kern="1200">
                <a:solidFill>
                  <a:schemeClr val="tx1"/>
                </a:solidFill>
                <a:latin typeface="微软雅黑" pitchFamily="34" charset="-122"/>
                <a:ea typeface="微软雅黑" pitchFamily="34" charset="-122"/>
                <a:cs typeface="+mn-cs"/>
              </a:defRPr>
            </a:lvl2pPr>
            <a:lvl3pPr marL="1143000" indent="-228600" algn="l" rtl="0" eaLnBrk="0" fontAlgn="base" hangingPunct="0">
              <a:spcBef>
                <a:spcPct val="20000"/>
              </a:spcBef>
              <a:spcAft>
                <a:spcPct val="0"/>
              </a:spcAft>
              <a:buFont typeface="Arial" charset="0"/>
              <a:buChar char="•"/>
              <a:defRPr kern="1200">
                <a:solidFill>
                  <a:schemeClr val="tx1"/>
                </a:solidFill>
                <a:latin typeface="微软雅黑" pitchFamily="34" charset="-122"/>
                <a:ea typeface="微软雅黑" pitchFamily="34" charset="-122"/>
                <a:cs typeface="+mn-cs"/>
              </a:defRPr>
            </a:lvl3pPr>
            <a:lvl4pPr marL="1600200" indent="-228600" algn="l" rtl="0" eaLnBrk="0" fontAlgn="base" hangingPunct="0">
              <a:spcBef>
                <a:spcPct val="20000"/>
              </a:spcBef>
              <a:spcAft>
                <a:spcPct val="0"/>
              </a:spcAft>
              <a:buFont typeface="Arial" charset="0"/>
              <a:buChar char="–"/>
              <a:defRPr sz="1600" kern="1200">
                <a:solidFill>
                  <a:schemeClr val="tx1"/>
                </a:solidFill>
                <a:latin typeface="微软雅黑" pitchFamily="34" charset="-122"/>
                <a:ea typeface="微软雅黑" pitchFamily="34" charset="-122"/>
                <a:cs typeface="+mn-cs"/>
              </a:defRPr>
            </a:lvl4pPr>
            <a:lvl5pPr marL="2057400" indent="-228600" algn="l" rtl="0" eaLnBrk="0" fontAlgn="base" hangingPunct="0">
              <a:spcBef>
                <a:spcPct val="20000"/>
              </a:spcBef>
              <a:spcAft>
                <a:spcPct val="0"/>
              </a:spcAft>
              <a:buFont typeface="Arial" charset="0"/>
              <a:buChar char="»"/>
              <a:defRPr sz="1600" kern="1200">
                <a:solidFill>
                  <a:schemeClr val="tx1"/>
                </a:solidFill>
                <a:latin typeface="微软雅黑" pitchFamily="34" charset="-122"/>
                <a:ea typeface="微软雅黑"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eaLnBrk="1" hangingPunct="1">
              <a:lnSpc>
                <a:spcPct val="150000"/>
              </a:lnSpc>
              <a:buNone/>
              <a:defRPr/>
            </a:pPr>
            <a:r>
              <a:rPr lang="zh-CN" altLang="en-US" sz="1575" dirty="0">
                <a:solidFill>
                  <a:srgbClr val="0088EE"/>
                </a:solidFill>
              </a:rPr>
              <a:t>机器死机</a:t>
            </a:r>
            <a:endParaRPr lang="en-US" altLang="zh-CN" sz="1575" dirty="0">
              <a:solidFill>
                <a:srgbClr val="0088EE"/>
              </a:solidFill>
            </a:endParaRPr>
          </a:p>
        </p:txBody>
      </p:sp>
      <p:sp>
        <p:nvSpPr>
          <p:cNvPr id="3" name="文本框 2"/>
          <p:cNvSpPr txBox="1"/>
          <p:nvPr/>
        </p:nvSpPr>
        <p:spPr>
          <a:xfrm>
            <a:off x="467544" y="404664"/>
            <a:ext cx="7668852" cy="584775"/>
          </a:xfrm>
          <a:prstGeom prst="rect">
            <a:avLst/>
          </a:prstGeom>
          <a:noFill/>
        </p:spPr>
        <p:txBody>
          <a:bodyPr wrap="square" rtlCol="0">
            <a:spAutoFit/>
          </a:bodyPr>
          <a:lstStyle/>
          <a:p>
            <a:r>
              <a:rPr lang="zh-CN" altLang="en-US" sz="3200" dirty="0"/>
              <a:t>小概率事件</a:t>
            </a:r>
            <a:r>
              <a:rPr lang="en-US" altLang="zh-CN" sz="3200" dirty="0"/>
              <a:t>-</a:t>
            </a:r>
            <a:r>
              <a:rPr lang="zh-CN" altLang="en-US" sz="3200" dirty="0"/>
              <a:t>系统</a:t>
            </a:r>
            <a:r>
              <a:rPr lang="zh-CN" altLang="en-US" sz="3200" dirty="0" smtClean="0"/>
              <a:t>异常</a:t>
            </a:r>
            <a:endParaRPr lang="zh-CN" altLang="en-US" sz="3200" dirty="0"/>
          </a:p>
        </p:txBody>
      </p:sp>
    </p:spTree>
    <p:extLst>
      <p:ext uri="{BB962C8B-B14F-4D97-AF65-F5344CB8AC3E}">
        <p14:creationId xmlns:p14="http://schemas.microsoft.com/office/powerpoint/2010/main" val="156500318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blinds(horizontal)">
                                      <p:cBhvr>
                                        <p:cTn id="7" dur="500"/>
                                        <p:tgtEl>
                                          <p:spTgt spid="37"/>
                                        </p:tgtEl>
                                      </p:cBhvr>
                                    </p:animEffect>
                                  </p:childTnLst>
                                </p:cTn>
                              </p:par>
                              <p:par>
                                <p:cTn id="8" presetID="3" presetClass="entr" presetSubtype="10" fill="hold" nodeType="withEffect">
                                  <p:stCondLst>
                                    <p:cond delay="0"/>
                                  </p:stCondLst>
                                  <p:childTnLst>
                                    <p:set>
                                      <p:cBhvr>
                                        <p:cTn id="9" dur="1" fill="hold">
                                          <p:stCondLst>
                                            <p:cond delay="0"/>
                                          </p:stCondLst>
                                        </p:cTn>
                                        <p:tgtEl>
                                          <p:spTgt spid="29"/>
                                        </p:tgtEl>
                                        <p:attrNameLst>
                                          <p:attrName>style.visibility</p:attrName>
                                        </p:attrNameLst>
                                      </p:cBhvr>
                                      <p:to>
                                        <p:strVal val="visible"/>
                                      </p:to>
                                    </p:set>
                                    <p:animEffect transition="in" filter="blinds(horizontal)">
                                      <p:cBhvr>
                                        <p:cTn id="10" dur="500"/>
                                        <p:tgtEl>
                                          <p:spTgt spid="29"/>
                                        </p:tgtEl>
                                      </p:cBhvr>
                                    </p:animEffect>
                                  </p:childTnLst>
                                </p:cTn>
                              </p:par>
                              <p:par>
                                <p:cTn id="11" presetID="3" presetClass="entr" presetSubtype="10" fill="hold" nodeType="withEffect">
                                  <p:stCondLst>
                                    <p:cond delay="0"/>
                                  </p:stCondLst>
                                  <p:childTnLst>
                                    <p:set>
                                      <p:cBhvr>
                                        <p:cTn id="12" dur="1" fill="hold">
                                          <p:stCondLst>
                                            <p:cond delay="0"/>
                                          </p:stCondLst>
                                        </p:cTn>
                                        <p:tgtEl>
                                          <p:spTgt spid="25"/>
                                        </p:tgtEl>
                                        <p:attrNameLst>
                                          <p:attrName>style.visibility</p:attrName>
                                        </p:attrNameLst>
                                      </p:cBhvr>
                                      <p:to>
                                        <p:strVal val="visible"/>
                                      </p:to>
                                    </p:set>
                                    <p:animEffect transition="in" filter="blinds(horizontal)">
                                      <p:cBhvr>
                                        <p:cTn id="13" dur="500"/>
                                        <p:tgtEl>
                                          <p:spTgt spid="25"/>
                                        </p:tgtEl>
                                      </p:cBhvr>
                                    </p:animEffect>
                                  </p:childTnLst>
                                </p:cTn>
                              </p:par>
                            </p:childTnLst>
                          </p:cTn>
                        </p:par>
                        <p:par>
                          <p:cTn id="14" fill="hold">
                            <p:stCondLst>
                              <p:cond delay="500"/>
                            </p:stCondLst>
                            <p:childTnLst>
                              <p:par>
                                <p:cTn id="15" presetID="3" presetClass="entr" presetSubtype="10" fill="hold" grpId="0" nodeType="afterEffect">
                                  <p:stCondLst>
                                    <p:cond delay="0"/>
                                  </p:stCondLst>
                                  <p:childTnLst>
                                    <p:set>
                                      <p:cBhvr>
                                        <p:cTn id="16" dur="1" fill="hold">
                                          <p:stCondLst>
                                            <p:cond delay="0"/>
                                          </p:stCondLst>
                                        </p:cTn>
                                        <p:tgtEl>
                                          <p:spTgt spid="40"/>
                                        </p:tgtEl>
                                        <p:attrNameLst>
                                          <p:attrName>style.visibility</p:attrName>
                                        </p:attrNameLst>
                                      </p:cBhvr>
                                      <p:to>
                                        <p:strVal val="visible"/>
                                      </p:to>
                                    </p:set>
                                    <p:animEffect transition="in" filter="blinds(horizontal)">
                                      <p:cBhvr>
                                        <p:cTn id="17" dur="500"/>
                                        <p:tgtEl>
                                          <p:spTgt spid="40"/>
                                        </p:tgtEl>
                                      </p:cBhvr>
                                    </p:animEffect>
                                  </p:childTnLst>
                                </p:cTn>
                              </p:par>
                            </p:childTnLst>
                          </p:cTn>
                        </p:par>
                        <p:par>
                          <p:cTn id="18" fill="hold">
                            <p:stCondLst>
                              <p:cond delay="1000"/>
                            </p:stCondLst>
                            <p:childTnLst>
                              <p:par>
                                <p:cTn id="19" presetID="3" presetClass="entr" presetSubtype="10" fill="hold" grpId="0" nodeType="afterEffect">
                                  <p:stCondLst>
                                    <p:cond delay="0"/>
                                  </p:stCondLst>
                                  <p:childTnLst>
                                    <p:set>
                                      <p:cBhvr>
                                        <p:cTn id="20" dur="1" fill="hold">
                                          <p:stCondLst>
                                            <p:cond delay="0"/>
                                          </p:stCondLst>
                                        </p:cTn>
                                        <p:tgtEl>
                                          <p:spTgt spid="41"/>
                                        </p:tgtEl>
                                        <p:attrNameLst>
                                          <p:attrName>style.visibility</p:attrName>
                                        </p:attrNameLst>
                                      </p:cBhvr>
                                      <p:to>
                                        <p:strVal val="visible"/>
                                      </p:to>
                                    </p:set>
                                    <p:animEffect transition="in" filter="blinds(horizontal)">
                                      <p:cBhvr>
                                        <p:cTn id="21" dur="500"/>
                                        <p:tgtEl>
                                          <p:spTgt spid="41"/>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nodeType="clickEffect">
                                  <p:stCondLst>
                                    <p:cond delay="0"/>
                                  </p:stCondLst>
                                  <p:childTnLst>
                                    <p:set>
                                      <p:cBhvr>
                                        <p:cTn id="25" dur="1" fill="hold">
                                          <p:stCondLst>
                                            <p:cond delay="0"/>
                                          </p:stCondLst>
                                        </p:cTn>
                                        <p:tgtEl>
                                          <p:spTgt spid="42"/>
                                        </p:tgtEl>
                                        <p:attrNameLst>
                                          <p:attrName>style.visibility</p:attrName>
                                        </p:attrNameLst>
                                      </p:cBhvr>
                                      <p:to>
                                        <p:strVal val="visible"/>
                                      </p:to>
                                    </p:set>
                                    <p:animEffect transition="in" filter="blinds(horizontal)">
                                      <p:cBhvr>
                                        <p:cTn id="26" dur="500"/>
                                        <p:tgtEl>
                                          <p:spTgt spid="42"/>
                                        </p:tgtEl>
                                      </p:cBhvr>
                                    </p:animEffect>
                                  </p:childTnLst>
                                </p:cTn>
                              </p:par>
                            </p:childTnLst>
                          </p:cTn>
                        </p:par>
                        <p:par>
                          <p:cTn id="27" fill="hold">
                            <p:stCondLst>
                              <p:cond delay="500"/>
                            </p:stCondLst>
                            <p:childTnLst>
                              <p:par>
                                <p:cTn id="28" presetID="3" presetClass="entr" presetSubtype="10" fill="hold" grpId="0" nodeType="afterEffect">
                                  <p:stCondLst>
                                    <p:cond delay="0"/>
                                  </p:stCondLst>
                                  <p:childTnLst>
                                    <p:set>
                                      <p:cBhvr>
                                        <p:cTn id="29" dur="1" fill="hold">
                                          <p:stCondLst>
                                            <p:cond delay="0"/>
                                          </p:stCondLst>
                                        </p:cTn>
                                        <p:tgtEl>
                                          <p:spTgt spid="63"/>
                                        </p:tgtEl>
                                        <p:attrNameLst>
                                          <p:attrName>style.visibility</p:attrName>
                                        </p:attrNameLst>
                                      </p:cBhvr>
                                      <p:to>
                                        <p:strVal val="visible"/>
                                      </p:to>
                                    </p:set>
                                    <p:animEffect transition="in" filter="blinds(horizontal)">
                                      <p:cBhvr>
                                        <p:cTn id="30" dur="500"/>
                                        <p:tgtEl>
                                          <p:spTgt spid="63"/>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nodeType="clickEffect">
                                  <p:stCondLst>
                                    <p:cond delay="0"/>
                                  </p:stCondLst>
                                  <p:childTnLst>
                                    <p:set>
                                      <p:cBhvr>
                                        <p:cTn id="34" dur="1" fill="hold">
                                          <p:stCondLst>
                                            <p:cond delay="0"/>
                                          </p:stCondLst>
                                        </p:cTn>
                                        <p:tgtEl>
                                          <p:spTgt spid="42"/>
                                        </p:tgtEl>
                                        <p:attrNameLst>
                                          <p:attrName>style.visibility</p:attrName>
                                        </p:attrNameLst>
                                      </p:cBhvr>
                                      <p:to>
                                        <p:strVal val="visible"/>
                                      </p:to>
                                    </p:set>
                                    <p:animEffect transition="in" filter="blinds(horizontal)">
                                      <p:cBhvr>
                                        <p:cTn id="35" dur="500"/>
                                        <p:tgtEl>
                                          <p:spTgt spid="42"/>
                                        </p:tgtEl>
                                      </p:cBhvr>
                                    </p:animEffect>
                                  </p:childTnLst>
                                </p:cTn>
                              </p:par>
                            </p:childTnLst>
                          </p:cTn>
                        </p:par>
                        <p:par>
                          <p:cTn id="36" fill="hold">
                            <p:stCondLst>
                              <p:cond delay="500"/>
                            </p:stCondLst>
                            <p:childTnLst>
                              <p:par>
                                <p:cTn id="37" presetID="3" presetClass="entr" presetSubtype="10" fill="hold" grpId="0" nodeType="afterEffect">
                                  <p:stCondLst>
                                    <p:cond delay="0"/>
                                  </p:stCondLst>
                                  <p:childTnLst>
                                    <p:set>
                                      <p:cBhvr>
                                        <p:cTn id="38" dur="1" fill="hold">
                                          <p:stCondLst>
                                            <p:cond delay="0"/>
                                          </p:stCondLst>
                                        </p:cTn>
                                        <p:tgtEl>
                                          <p:spTgt spid="39"/>
                                        </p:tgtEl>
                                        <p:attrNameLst>
                                          <p:attrName>style.visibility</p:attrName>
                                        </p:attrNameLst>
                                      </p:cBhvr>
                                      <p:to>
                                        <p:strVal val="visible"/>
                                      </p:to>
                                    </p:set>
                                    <p:animEffect transition="in" filter="blinds(horizontal)">
                                      <p:cBhvr>
                                        <p:cTn id="39" dur="500"/>
                                        <p:tgtEl>
                                          <p:spTgt spid="39"/>
                                        </p:tgtEl>
                                      </p:cBhvr>
                                    </p:animEffect>
                                  </p:childTnLst>
                                </p:cTn>
                              </p:par>
                            </p:childTnLst>
                          </p:cTn>
                        </p:par>
                      </p:childTnLst>
                    </p:cTn>
                  </p:par>
                  <p:par>
                    <p:cTn id="40" fill="hold">
                      <p:stCondLst>
                        <p:cond delay="indefinite"/>
                      </p:stCondLst>
                      <p:childTnLst>
                        <p:par>
                          <p:cTn id="41" fill="hold">
                            <p:stCondLst>
                              <p:cond delay="0"/>
                            </p:stCondLst>
                            <p:childTnLst>
                              <p:par>
                                <p:cTn id="42" presetID="3" presetClass="entr" presetSubtype="10" fill="hold" nodeType="clickEffect">
                                  <p:stCondLst>
                                    <p:cond delay="0"/>
                                  </p:stCondLst>
                                  <p:childTnLst>
                                    <p:set>
                                      <p:cBhvr>
                                        <p:cTn id="43" dur="1" fill="hold">
                                          <p:stCondLst>
                                            <p:cond delay="0"/>
                                          </p:stCondLst>
                                        </p:cTn>
                                        <p:tgtEl>
                                          <p:spTgt spid="42"/>
                                        </p:tgtEl>
                                        <p:attrNameLst>
                                          <p:attrName>style.visibility</p:attrName>
                                        </p:attrNameLst>
                                      </p:cBhvr>
                                      <p:to>
                                        <p:strVal val="visible"/>
                                      </p:to>
                                    </p:set>
                                    <p:animEffect transition="in" filter="blinds(horizontal)">
                                      <p:cBhvr>
                                        <p:cTn id="44" dur="500"/>
                                        <p:tgtEl>
                                          <p:spTgt spid="42"/>
                                        </p:tgtEl>
                                      </p:cBhvr>
                                    </p:animEffect>
                                  </p:childTnLst>
                                </p:cTn>
                              </p:par>
                            </p:childTnLst>
                          </p:cTn>
                        </p:par>
                        <p:par>
                          <p:cTn id="45" fill="hold">
                            <p:stCondLst>
                              <p:cond delay="500"/>
                            </p:stCondLst>
                            <p:childTnLst>
                              <p:par>
                                <p:cTn id="46" presetID="3" presetClass="entr" presetSubtype="10" fill="hold" grpId="0" nodeType="afterEffect">
                                  <p:stCondLst>
                                    <p:cond delay="0"/>
                                  </p:stCondLst>
                                  <p:childTnLst>
                                    <p:set>
                                      <p:cBhvr>
                                        <p:cTn id="47" dur="1" fill="hold">
                                          <p:stCondLst>
                                            <p:cond delay="0"/>
                                          </p:stCondLst>
                                        </p:cTn>
                                        <p:tgtEl>
                                          <p:spTgt spid="43">
                                            <p:txEl>
                                              <p:charRg st="4294967295" end="4294967295"/>
                                            </p:txEl>
                                          </p:spTgt>
                                        </p:tgtEl>
                                        <p:attrNameLst>
                                          <p:attrName>style.visibility</p:attrName>
                                        </p:attrNameLst>
                                      </p:cBhvr>
                                      <p:to>
                                        <p:strVal val="visible"/>
                                      </p:to>
                                    </p:set>
                                    <p:animEffect transition="in" filter="blinds(horizontal)">
                                      <p:cBhvr>
                                        <p:cTn id="48" dur="500"/>
                                        <p:tgtEl>
                                          <p:spTgt spid="43">
                                            <p:txEl>
                                              <p:charRg st="4294967295" end="4294967295"/>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3" presetClass="entr" presetSubtype="10" fill="hold" nodeType="clickEffect">
                                  <p:stCondLst>
                                    <p:cond delay="0"/>
                                  </p:stCondLst>
                                  <p:childTnLst>
                                    <p:set>
                                      <p:cBhvr>
                                        <p:cTn id="52" dur="1" fill="hold">
                                          <p:stCondLst>
                                            <p:cond delay="0"/>
                                          </p:stCondLst>
                                        </p:cTn>
                                        <p:tgtEl>
                                          <p:spTgt spid="42"/>
                                        </p:tgtEl>
                                        <p:attrNameLst>
                                          <p:attrName>style.visibility</p:attrName>
                                        </p:attrNameLst>
                                      </p:cBhvr>
                                      <p:to>
                                        <p:strVal val="visible"/>
                                      </p:to>
                                    </p:set>
                                    <p:animEffect transition="in" filter="blinds(horizontal)">
                                      <p:cBhvr>
                                        <p:cTn id="53" dur="500"/>
                                        <p:tgtEl>
                                          <p:spTgt spid="42"/>
                                        </p:tgtEl>
                                      </p:cBhvr>
                                    </p:animEffect>
                                  </p:childTnLst>
                                </p:cTn>
                              </p:par>
                            </p:childTnLst>
                          </p:cTn>
                        </p:par>
                        <p:par>
                          <p:cTn id="54" fill="hold">
                            <p:stCondLst>
                              <p:cond delay="500"/>
                            </p:stCondLst>
                            <p:childTnLst>
                              <p:par>
                                <p:cTn id="55" presetID="3" presetClass="entr" presetSubtype="10" fill="hold" grpId="0" nodeType="afterEffect">
                                  <p:stCondLst>
                                    <p:cond delay="0"/>
                                  </p:stCondLst>
                                  <p:childTnLst>
                                    <p:set>
                                      <p:cBhvr>
                                        <p:cTn id="56" dur="1" fill="hold">
                                          <p:stCondLst>
                                            <p:cond delay="0"/>
                                          </p:stCondLst>
                                        </p:cTn>
                                        <p:tgtEl>
                                          <p:spTgt spid="44"/>
                                        </p:tgtEl>
                                        <p:attrNameLst>
                                          <p:attrName>style.visibility</p:attrName>
                                        </p:attrNameLst>
                                      </p:cBhvr>
                                      <p:to>
                                        <p:strVal val="visible"/>
                                      </p:to>
                                    </p:set>
                                    <p:animEffect transition="in" filter="blinds(horizontal)">
                                      <p:cBhvr>
                                        <p:cTn id="57" dur="500"/>
                                        <p:tgtEl>
                                          <p:spTgt spid="44"/>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nodeType="clickEffect">
                                  <p:stCondLst>
                                    <p:cond delay="0"/>
                                  </p:stCondLst>
                                  <p:childTnLst>
                                    <p:set>
                                      <p:cBhvr>
                                        <p:cTn id="61" dur="1" fill="hold">
                                          <p:stCondLst>
                                            <p:cond delay="0"/>
                                          </p:stCondLst>
                                        </p:cTn>
                                        <p:tgtEl>
                                          <p:spTgt spid="42"/>
                                        </p:tgtEl>
                                        <p:attrNameLst>
                                          <p:attrName>style.visibility</p:attrName>
                                        </p:attrNameLst>
                                      </p:cBhvr>
                                      <p:to>
                                        <p:strVal val="visible"/>
                                      </p:to>
                                    </p:set>
                                    <p:animEffect transition="in" filter="blinds(horizontal)">
                                      <p:cBhvr>
                                        <p:cTn id="62" dur="500"/>
                                        <p:tgtEl>
                                          <p:spTgt spid="42"/>
                                        </p:tgtEl>
                                      </p:cBhvr>
                                    </p:animEffect>
                                  </p:childTnLst>
                                </p:cTn>
                              </p:par>
                            </p:childTnLst>
                          </p:cTn>
                        </p:par>
                        <p:par>
                          <p:cTn id="63" fill="hold">
                            <p:stCondLst>
                              <p:cond delay="500"/>
                            </p:stCondLst>
                            <p:childTnLst>
                              <p:par>
                                <p:cTn id="64" presetID="3" presetClass="entr" presetSubtype="10" fill="hold" grpId="0" nodeType="afterEffect">
                                  <p:stCondLst>
                                    <p:cond delay="0"/>
                                  </p:stCondLst>
                                  <p:childTnLst>
                                    <p:set>
                                      <p:cBhvr>
                                        <p:cTn id="65" dur="1" fill="hold">
                                          <p:stCondLst>
                                            <p:cond delay="0"/>
                                          </p:stCondLst>
                                        </p:cTn>
                                        <p:tgtEl>
                                          <p:spTgt spid="45"/>
                                        </p:tgtEl>
                                        <p:attrNameLst>
                                          <p:attrName>style.visibility</p:attrName>
                                        </p:attrNameLst>
                                      </p:cBhvr>
                                      <p:to>
                                        <p:strVal val="visible"/>
                                      </p:to>
                                    </p:set>
                                    <p:animEffect transition="in" filter="blinds(horizontal)">
                                      <p:cBhvr>
                                        <p:cTn id="66" dur="500"/>
                                        <p:tgtEl>
                                          <p:spTgt spid="45"/>
                                        </p:tgtEl>
                                      </p:cBhvr>
                                    </p:animEffect>
                                  </p:childTnLst>
                                </p:cTn>
                              </p:par>
                            </p:childTnLst>
                          </p:cTn>
                        </p:par>
                        <p:par>
                          <p:cTn id="67" fill="hold">
                            <p:stCondLst>
                              <p:cond delay="1000"/>
                            </p:stCondLst>
                            <p:childTnLst>
                              <p:par>
                                <p:cTn id="68" presetID="3" presetClass="entr" presetSubtype="10" fill="hold" nodeType="afterEffect">
                                  <p:stCondLst>
                                    <p:cond delay="0"/>
                                  </p:stCondLst>
                                  <p:childTnLst>
                                    <p:set>
                                      <p:cBhvr>
                                        <p:cTn id="69" dur="1" fill="hold">
                                          <p:stCondLst>
                                            <p:cond delay="0"/>
                                          </p:stCondLst>
                                        </p:cTn>
                                        <p:tgtEl>
                                          <p:spTgt spid="46"/>
                                        </p:tgtEl>
                                        <p:attrNameLst>
                                          <p:attrName>style.visibility</p:attrName>
                                        </p:attrNameLst>
                                      </p:cBhvr>
                                      <p:to>
                                        <p:strVal val="visible"/>
                                      </p:to>
                                    </p:set>
                                    <p:animEffect transition="in" filter="blinds(horizontal)">
                                      <p:cBhvr>
                                        <p:cTn id="70" dur="500"/>
                                        <p:tgtEl>
                                          <p:spTgt spid="46"/>
                                        </p:tgtEl>
                                      </p:cBhvr>
                                    </p:animEffect>
                                  </p:childTnLst>
                                </p:cTn>
                              </p:par>
                            </p:childTnLst>
                          </p:cTn>
                        </p:par>
                      </p:childTnLst>
                    </p:cTn>
                  </p:par>
                  <p:par>
                    <p:cTn id="71" fill="hold">
                      <p:stCondLst>
                        <p:cond delay="indefinite"/>
                      </p:stCondLst>
                      <p:childTnLst>
                        <p:par>
                          <p:cTn id="72" fill="hold">
                            <p:stCondLst>
                              <p:cond delay="0"/>
                            </p:stCondLst>
                            <p:childTnLst>
                              <p:par>
                                <p:cTn id="73" presetID="0" presetClass="path" presetSubtype="0" accel="50000" decel="50000" fill="hold" grpId="1" nodeType="clickEffect">
                                  <p:stCondLst>
                                    <p:cond delay="0"/>
                                  </p:stCondLst>
                                  <p:childTnLst>
                                    <p:animMotion origin="layout" path="M 0 0 C 0 0 -0.02708 0.10802 -0.05416 0.21628 " pathEditMode="relative" ptsTypes="aA">
                                      <p:cBhvr>
                                        <p:cTn id="74" dur="2000" fill="hold"/>
                                        <p:tgtEl>
                                          <p:spTgt spid="63"/>
                                        </p:tgtEl>
                                        <p:attrNameLst>
                                          <p:attrName>ppt_x</p:attrName>
                                          <p:attrName>ppt_y</p:attrName>
                                        </p:attrNameLst>
                                      </p:cBhvr>
                                    </p:animMotion>
                                  </p:childTnLst>
                                </p:cTn>
                              </p:par>
                              <p:par>
                                <p:cTn id="75" presetID="0" presetClass="path" presetSubtype="0" accel="50000" decel="50000" fill="hold" grpId="1" nodeType="withEffect">
                                  <p:stCondLst>
                                    <p:cond delay="0"/>
                                  </p:stCondLst>
                                  <p:childTnLst>
                                    <p:animMotion origin="layout" path="M 0 0 C 0 0 -0.02708 0.10802 -0.05416 0.21628 " pathEditMode="relative" ptsTypes="aA">
                                      <p:cBhvr>
                                        <p:cTn id="76" dur="2000" fill="hold"/>
                                        <p:tgtEl>
                                          <p:spTgt spid="44"/>
                                        </p:tgtEl>
                                        <p:attrNameLst>
                                          <p:attrName>ppt_x</p:attrName>
                                          <p:attrName>ppt_y</p:attrName>
                                        </p:attrNameLst>
                                      </p:cBhvr>
                                    </p:animMotion>
                                  </p:childTnLst>
                                </p:cTn>
                              </p:par>
                            </p:childTnLst>
                          </p:cTn>
                        </p:par>
                      </p:childTnLst>
                    </p:cTn>
                  </p:par>
                  <p:par>
                    <p:cTn id="77" fill="hold">
                      <p:stCondLst>
                        <p:cond delay="indefinite"/>
                      </p:stCondLst>
                      <p:childTnLst>
                        <p:par>
                          <p:cTn id="78" fill="hold">
                            <p:stCondLst>
                              <p:cond delay="0"/>
                            </p:stCondLst>
                            <p:childTnLst>
                              <p:par>
                                <p:cTn id="79" presetID="0" presetClass="path" presetSubtype="0" accel="50000" decel="50000" fill="hold" grpId="1" nodeType="clickEffect">
                                  <p:stCondLst>
                                    <p:cond delay="0"/>
                                  </p:stCondLst>
                                  <p:childTnLst>
                                    <p:animMotion origin="layout" path="M 0 0 C 0 0 0.01523 0.05852 0.03046 0.11728 " pathEditMode="relative" ptsTypes="aA">
                                      <p:cBhvr>
                                        <p:cTn id="80" dur="2000" fill="hold"/>
                                        <p:tgtEl>
                                          <p:spTgt spid="39"/>
                                        </p:tgtEl>
                                        <p:attrNameLst>
                                          <p:attrName>ppt_x</p:attrName>
                                          <p:attrName>ppt_y</p:attrName>
                                        </p:attrNameLst>
                                      </p:cBhvr>
                                    </p:animMotion>
                                  </p:childTnLst>
                                </p:cTn>
                              </p:par>
                              <p:par>
                                <p:cTn id="81" presetID="0" presetClass="path" presetSubtype="0" accel="50000" decel="50000" fill="hold" grpId="1" nodeType="withEffect">
                                  <p:stCondLst>
                                    <p:cond delay="0"/>
                                  </p:stCondLst>
                                  <p:childTnLst>
                                    <p:animMotion origin="layout" path="M 0 0 C 0 0 0.01523 0.05852 0.03046 0.11728 " pathEditMode="relative" ptsTypes="aA">
                                      <p:cBhvr>
                                        <p:cTn id="82" dur="2000" fill="hold"/>
                                        <p:tgtEl>
                                          <p:spTgt spid="45"/>
                                        </p:tgtEl>
                                        <p:attrNameLst>
                                          <p:attrName>ppt_x</p:attrName>
                                          <p:attrName>ppt_y</p:attrName>
                                        </p:attrNameLst>
                                      </p:cBhvr>
                                    </p:animMotion>
                                  </p:childTnLst>
                                </p:cTn>
                              </p:par>
                              <p:par>
                                <p:cTn id="83" presetID="0" presetClass="path" presetSubtype="0" accel="50000" decel="50000" fill="hold" grpId="0" nodeType="withEffect">
                                  <p:stCondLst>
                                    <p:cond delay="0"/>
                                  </p:stCondLst>
                                  <p:childTnLst>
                                    <p:animMotion origin="layout" path="M 0 0 C 0 0 0.01523 0.05852 0.03046 0.11728 " pathEditMode="relative" ptsTypes="aA">
                                      <p:cBhvr>
                                        <p:cTn id="84" dur="2000" fill="hold"/>
                                        <p:tgtEl>
                                          <p:spTgt spid="46"/>
                                        </p:tgtEl>
                                        <p:attrNameLst>
                                          <p:attrName>ppt_x</p:attrName>
                                          <p:attrName>ppt_y</p:attrName>
                                        </p:attrNameLst>
                                      </p:cBhvr>
                                    </p:animMotion>
                                  </p:childTnLst>
                                </p:cTn>
                              </p:par>
                            </p:childTnLst>
                          </p:cTn>
                        </p:par>
                        <p:par>
                          <p:cTn id="85" fill="hold">
                            <p:stCondLst>
                              <p:cond delay="2000"/>
                            </p:stCondLst>
                            <p:childTnLst>
                              <p:par>
                                <p:cTn id="86" presetID="2" presetClass="entr" presetSubtype="1" fill="hold" nodeType="afterEffect">
                                  <p:stCondLst>
                                    <p:cond delay="0"/>
                                  </p:stCondLst>
                                  <p:childTnLst>
                                    <p:set>
                                      <p:cBhvr>
                                        <p:cTn id="87" dur="1" fill="hold">
                                          <p:stCondLst>
                                            <p:cond delay="0"/>
                                          </p:stCondLst>
                                        </p:cTn>
                                        <p:tgtEl>
                                          <p:spTgt spid="47"/>
                                        </p:tgtEl>
                                        <p:attrNameLst>
                                          <p:attrName>style.visibility</p:attrName>
                                        </p:attrNameLst>
                                      </p:cBhvr>
                                      <p:to>
                                        <p:strVal val="visible"/>
                                      </p:to>
                                    </p:set>
                                    <p:anim calcmode="lin" valueType="num">
                                      <p:cBhvr additive="base">
                                        <p:cTn id="88" dur="500" fill="hold"/>
                                        <p:tgtEl>
                                          <p:spTgt spid="47"/>
                                        </p:tgtEl>
                                        <p:attrNameLst>
                                          <p:attrName>ppt_x</p:attrName>
                                        </p:attrNameLst>
                                      </p:cBhvr>
                                      <p:tavLst>
                                        <p:tav tm="0">
                                          <p:val>
                                            <p:strVal val="#ppt_x"/>
                                          </p:val>
                                        </p:tav>
                                        <p:tav tm="100000">
                                          <p:val>
                                            <p:strVal val="#ppt_x"/>
                                          </p:val>
                                        </p:tav>
                                      </p:tavLst>
                                    </p:anim>
                                    <p:anim calcmode="lin" valueType="num">
                                      <p:cBhvr additive="base">
                                        <p:cTn id="89" dur="500" fill="hold"/>
                                        <p:tgtEl>
                                          <p:spTgt spid="47"/>
                                        </p:tgtEl>
                                        <p:attrNameLst>
                                          <p:attrName>ppt_y</p:attrName>
                                        </p:attrNameLst>
                                      </p:cBhvr>
                                      <p:tavLst>
                                        <p:tav tm="0">
                                          <p:val>
                                            <p:strVal val="0-#ppt_h/2"/>
                                          </p:val>
                                        </p:tav>
                                        <p:tav tm="100000">
                                          <p:val>
                                            <p:strVal val="#ppt_y"/>
                                          </p:val>
                                        </p:tav>
                                      </p:tavLst>
                                    </p:anim>
                                  </p:childTnLst>
                                </p:cTn>
                              </p:par>
                            </p:childTnLst>
                          </p:cTn>
                        </p:par>
                      </p:childTnLst>
                    </p:cTn>
                  </p:par>
                  <p:par>
                    <p:cTn id="90" fill="hold">
                      <p:stCondLst>
                        <p:cond delay="indefinite"/>
                      </p:stCondLst>
                      <p:childTnLst>
                        <p:par>
                          <p:cTn id="91" fill="hold">
                            <p:stCondLst>
                              <p:cond delay="0"/>
                            </p:stCondLst>
                            <p:childTnLst>
                              <p:par>
                                <p:cTn id="92" presetID="3" presetClass="exit" presetSubtype="10" fill="hold" nodeType="clickEffect">
                                  <p:stCondLst>
                                    <p:cond delay="0"/>
                                  </p:stCondLst>
                                  <p:childTnLst>
                                    <p:animEffect transition="out" filter="blinds(horizontal)">
                                      <p:cBhvr>
                                        <p:cTn id="93" dur="500"/>
                                        <p:tgtEl>
                                          <p:spTgt spid="42"/>
                                        </p:tgtEl>
                                      </p:cBhvr>
                                    </p:animEffect>
                                    <p:set>
                                      <p:cBhvr>
                                        <p:cTn id="94" dur="1" fill="hold">
                                          <p:stCondLst>
                                            <p:cond delay="499"/>
                                          </p:stCondLst>
                                        </p:cTn>
                                        <p:tgtEl>
                                          <p:spTgt spid="42"/>
                                        </p:tgtEl>
                                        <p:attrNameLst>
                                          <p:attrName>style.visibility</p:attrName>
                                        </p:attrNameLst>
                                      </p:cBhvr>
                                      <p:to>
                                        <p:strVal val="hidden"/>
                                      </p:to>
                                    </p:set>
                                  </p:childTnLst>
                                </p:cTn>
                              </p:par>
                            </p:childTnLst>
                          </p:cTn>
                        </p:par>
                      </p:childTnLst>
                    </p:cTn>
                  </p:par>
                  <p:par>
                    <p:cTn id="95" fill="hold">
                      <p:stCondLst>
                        <p:cond delay="indefinite"/>
                      </p:stCondLst>
                      <p:childTnLst>
                        <p:par>
                          <p:cTn id="96" fill="hold">
                            <p:stCondLst>
                              <p:cond delay="0"/>
                            </p:stCondLst>
                            <p:childTnLst>
                              <p:par>
                                <p:cTn id="97" presetID="3" presetClass="entr" presetSubtype="10" fill="hold" nodeType="clickEffect">
                                  <p:stCondLst>
                                    <p:cond delay="0"/>
                                  </p:stCondLst>
                                  <p:childTnLst>
                                    <p:set>
                                      <p:cBhvr>
                                        <p:cTn id="98" dur="1" fill="hold">
                                          <p:stCondLst>
                                            <p:cond delay="0"/>
                                          </p:stCondLst>
                                        </p:cTn>
                                        <p:tgtEl>
                                          <p:spTgt spid="48"/>
                                        </p:tgtEl>
                                        <p:attrNameLst>
                                          <p:attrName>style.visibility</p:attrName>
                                        </p:attrNameLst>
                                      </p:cBhvr>
                                      <p:to>
                                        <p:strVal val="visible"/>
                                      </p:to>
                                    </p:set>
                                    <p:animEffect transition="in" filter="blinds(horizontal)">
                                      <p:cBhvr>
                                        <p:cTn id="99" dur="500"/>
                                        <p:tgtEl>
                                          <p:spTgt spid="48"/>
                                        </p:tgtEl>
                                      </p:cBhvr>
                                    </p:animEffect>
                                  </p:childTnLst>
                                </p:cTn>
                              </p:par>
                              <p:par>
                                <p:cTn id="100" presetID="3" presetClass="entr" presetSubtype="10" fill="hold" grpId="0" nodeType="withEffect">
                                  <p:stCondLst>
                                    <p:cond delay="0"/>
                                  </p:stCondLst>
                                  <p:childTnLst>
                                    <p:set>
                                      <p:cBhvr>
                                        <p:cTn id="101" dur="1" fill="hold">
                                          <p:stCondLst>
                                            <p:cond delay="0"/>
                                          </p:stCondLst>
                                        </p:cTn>
                                        <p:tgtEl>
                                          <p:spTgt spid="49"/>
                                        </p:tgtEl>
                                        <p:attrNameLst>
                                          <p:attrName>style.visibility</p:attrName>
                                        </p:attrNameLst>
                                      </p:cBhvr>
                                      <p:to>
                                        <p:strVal val="visible"/>
                                      </p:to>
                                    </p:set>
                                    <p:animEffect transition="in" filter="blinds(horizontal)">
                                      <p:cBhvr>
                                        <p:cTn id="102"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41" grpId="0" animBg="1"/>
      <p:bldP spid="63" grpId="0" animBg="1"/>
      <p:bldP spid="63" grpId="1" animBg="1"/>
      <p:bldP spid="39" grpId="0" animBg="1"/>
      <p:bldP spid="39" grpId="1" animBg="1"/>
      <p:bldP spid="43" grpId="0"/>
      <p:bldP spid="44" grpId="0" animBg="1"/>
      <p:bldP spid="44" grpId="1" animBg="1"/>
      <p:bldP spid="45" grpId="0" animBg="1"/>
      <p:bldP spid="45" grpId="1" animBg="1"/>
      <p:bldP spid="46" grpId="0" animBg="1"/>
      <p:bldP spid="49"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0" name="直接连接符 89"/>
          <p:cNvCxnSpPr/>
          <p:nvPr/>
        </p:nvCxnSpPr>
        <p:spPr>
          <a:xfrm>
            <a:off x="607191" y="1928802"/>
            <a:ext cx="7715304" cy="1191"/>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1" name="直接连接符 90"/>
          <p:cNvCxnSpPr/>
          <p:nvPr/>
        </p:nvCxnSpPr>
        <p:spPr>
          <a:xfrm>
            <a:off x="553612" y="2678901"/>
            <a:ext cx="7768883" cy="1191"/>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92" name="直接连接符 91"/>
          <p:cNvCxnSpPr/>
          <p:nvPr/>
        </p:nvCxnSpPr>
        <p:spPr>
          <a:xfrm>
            <a:off x="553612" y="2303852"/>
            <a:ext cx="7768883" cy="1191"/>
          </a:xfrm>
          <a:prstGeom prst="line">
            <a:avLst/>
          </a:prstGeom>
          <a:ln w="38100">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4" name="圆角矩形 3"/>
          <p:cNvSpPr/>
          <p:nvPr/>
        </p:nvSpPr>
        <p:spPr>
          <a:xfrm>
            <a:off x="607191" y="3214686"/>
            <a:ext cx="1714512" cy="2518190"/>
          </a:xfrm>
          <a:prstGeom prst="round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5" name="TextBox 4"/>
          <p:cNvSpPr txBox="1"/>
          <p:nvPr/>
        </p:nvSpPr>
        <p:spPr>
          <a:xfrm>
            <a:off x="668424" y="3161107"/>
            <a:ext cx="1224652" cy="300082"/>
          </a:xfrm>
          <a:prstGeom prst="rect">
            <a:avLst/>
          </a:prstGeom>
          <a:noFill/>
        </p:spPr>
        <p:txBody>
          <a:bodyPr wrap="square" rtlCol="0">
            <a:spAutoFit/>
          </a:bodyPr>
          <a:lstStyle/>
          <a:p>
            <a:r>
              <a:rPr lang="en-US" altLang="zh-CN" sz="1350" dirty="0"/>
              <a:t>Machine</a:t>
            </a:r>
            <a:endParaRPr lang="zh-CN" altLang="en-US" sz="1350" dirty="0"/>
          </a:p>
        </p:txBody>
      </p:sp>
      <p:grpSp>
        <p:nvGrpSpPr>
          <p:cNvPr id="102" name="组合 101"/>
          <p:cNvGrpSpPr/>
          <p:nvPr/>
        </p:nvGrpSpPr>
        <p:grpSpPr>
          <a:xfrm>
            <a:off x="660769" y="3429001"/>
            <a:ext cx="1553777" cy="1130126"/>
            <a:chOff x="881026" y="3500438"/>
            <a:chExt cx="2071702" cy="1506834"/>
          </a:xfrm>
        </p:grpSpPr>
        <p:sp>
          <p:nvSpPr>
            <p:cNvPr id="10" name="矩形 9"/>
            <p:cNvSpPr/>
            <p:nvPr/>
          </p:nvSpPr>
          <p:spPr>
            <a:xfrm>
              <a:off x="881026" y="3500438"/>
              <a:ext cx="2071702" cy="142876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nvGrpSpPr>
            <p:cNvPr id="19" name="组合 18"/>
            <p:cNvGrpSpPr/>
            <p:nvPr/>
          </p:nvGrpSpPr>
          <p:grpSpPr>
            <a:xfrm>
              <a:off x="1952596" y="3643314"/>
              <a:ext cx="928694" cy="1363958"/>
              <a:chOff x="5738810" y="2357430"/>
              <a:chExt cx="928694" cy="1363958"/>
            </a:xfrm>
          </p:grpSpPr>
          <p:sp>
            <p:nvSpPr>
              <p:cNvPr id="20" name="TextBox 19"/>
              <p:cNvSpPr txBox="1"/>
              <p:nvPr/>
            </p:nvSpPr>
            <p:spPr>
              <a:xfrm>
                <a:off x="5738810" y="3429000"/>
                <a:ext cx="928694" cy="292388"/>
              </a:xfrm>
              <a:prstGeom prst="rect">
                <a:avLst/>
              </a:prstGeom>
              <a:noFill/>
            </p:spPr>
            <p:txBody>
              <a:bodyPr wrap="square" rtlCol="0">
                <a:spAutoFit/>
              </a:bodyPr>
              <a:lstStyle/>
              <a:p>
                <a:pPr algn="ctr"/>
                <a:r>
                  <a:rPr lang="en-US" altLang="zh-CN" sz="825" dirty="0">
                    <a:solidFill>
                      <a:srgbClr val="009900"/>
                    </a:solidFill>
                  </a:rPr>
                  <a:t>MEM40%</a:t>
                </a:r>
                <a:endParaRPr lang="zh-CN" altLang="en-US" sz="825" dirty="0">
                  <a:solidFill>
                    <a:srgbClr val="009900"/>
                  </a:solidFill>
                </a:endParaRPr>
              </a:p>
            </p:txBody>
          </p:sp>
          <p:sp>
            <p:nvSpPr>
              <p:cNvPr id="21" name="矩形 20"/>
              <p:cNvSpPr/>
              <p:nvPr/>
            </p:nvSpPr>
            <p:spPr>
              <a:xfrm>
                <a:off x="5738810" y="2357430"/>
                <a:ext cx="928694" cy="214314"/>
              </a:xfrm>
              <a:prstGeom prst="rect">
                <a:avLst/>
              </a:prstGeom>
              <a:solidFill>
                <a:schemeClr val="accent3">
                  <a:lumMod val="20000"/>
                  <a:lumOff val="80000"/>
                </a:scheme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2" name="矩形 21"/>
              <p:cNvSpPr/>
              <p:nvPr/>
            </p:nvSpPr>
            <p:spPr>
              <a:xfrm>
                <a:off x="5738810" y="2571744"/>
                <a:ext cx="928694" cy="214314"/>
              </a:xfrm>
              <a:prstGeom prst="rect">
                <a:avLst/>
              </a:prstGeom>
              <a:solidFill>
                <a:schemeClr val="accent3">
                  <a:lumMod val="20000"/>
                  <a:lumOff val="80000"/>
                </a:scheme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3" name="矩形 22"/>
              <p:cNvSpPr/>
              <p:nvPr/>
            </p:nvSpPr>
            <p:spPr>
              <a:xfrm>
                <a:off x="5738810" y="2786058"/>
                <a:ext cx="928694" cy="214314"/>
              </a:xfrm>
              <a:prstGeom prst="rect">
                <a:avLst/>
              </a:prstGeom>
              <a:solidFill>
                <a:schemeClr val="accent3">
                  <a:lumMod val="20000"/>
                  <a:lumOff val="80000"/>
                </a:scheme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4" name="矩形 23"/>
              <p:cNvSpPr/>
              <p:nvPr/>
            </p:nvSpPr>
            <p:spPr>
              <a:xfrm>
                <a:off x="5738810" y="3000372"/>
                <a:ext cx="928694" cy="214314"/>
              </a:xfrm>
              <a:prstGeom prst="rect">
                <a:avLst/>
              </a:prstGeom>
              <a:solidFill>
                <a:srgbClr val="009900"/>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5" name="矩形 24"/>
              <p:cNvSpPr/>
              <p:nvPr/>
            </p:nvSpPr>
            <p:spPr>
              <a:xfrm>
                <a:off x="5738810" y="3214686"/>
                <a:ext cx="928694" cy="214314"/>
              </a:xfrm>
              <a:prstGeom prst="rect">
                <a:avLst/>
              </a:prstGeom>
              <a:solidFill>
                <a:srgbClr val="009900"/>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sp>
        <p:nvSpPr>
          <p:cNvPr id="6" name="圆柱形 5"/>
          <p:cNvSpPr/>
          <p:nvPr/>
        </p:nvSpPr>
        <p:spPr>
          <a:xfrm>
            <a:off x="688835" y="4554148"/>
            <a:ext cx="1551225" cy="1125149"/>
          </a:xfrm>
          <a:prstGeom prst="can">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05" name="圆角矩形 104"/>
          <p:cNvSpPr/>
          <p:nvPr/>
        </p:nvSpPr>
        <p:spPr>
          <a:xfrm>
            <a:off x="2589596" y="3214686"/>
            <a:ext cx="1714512" cy="2518190"/>
          </a:xfrm>
          <a:prstGeom prst="round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06" name="TextBox 105"/>
          <p:cNvSpPr txBox="1"/>
          <p:nvPr/>
        </p:nvSpPr>
        <p:spPr>
          <a:xfrm>
            <a:off x="2650828" y="3161107"/>
            <a:ext cx="1224652" cy="300082"/>
          </a:xfrm>
          <a:prstGeom prst="rect">
            <a:avLst/>
          </a:prstGeom>
          <a:noFill/>
        </p:spPr>
        <p:txBody>
          <a:bodyPr wrap="square" rtlCol="0">
            <a:spAutoFit/>
          </a:bodyPr>
          <a:lstStyle/>
          <a:p>
            <a:r>
              <a:rPr lang="en-US" altLang="zh-CN" sz="1350" dirty="0"/>
              <a:t>Machine</a:t>
            </a:r>
            <a:endParaRPr lang="zh-CN" altLang="en-US" sz="1350" dirty="0"/>
          </a:p>
        </p:txBody>
      </p:sp>
      <p:grpSp>
        <p:nvGrpSpPr>
          <p:cNvPr id="107" name="组合 101"/>
          <p:cNvGrpSpPr/>
          <p:nvPr/>
        </p:nvGrpSpPr>
        <p:grpSpPr>
          <a:xfrm>
            <a:off x="2643174" y="3429001"/>
            <a:ext cx="1553777" cy="1130126"/>
            <a:chOff x="881026" y="3500438"/>
            <a:chExt cx="2071702" cy="1506834"/>
          </a:xfrm>
        </p:grpSpPr>
        <p:sp>
          <p:nvSpPr>
            <p:cNvPr id="117" name="矩形 116"/>
            <p:cNvSpPr/>
            <p:nvPr/>
          </p:nvSpPr>
          <p:spPr>
            <a:xfrm>
              <a:off x="881026" y="3500438"/>
              <a:ext cx="2071702" cy="142876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nvGrpSpPr>
            <p:cNvPr id="118" name="组合 17"/>
            <p:cNvGrpSpPr/>
            <p:nvPr/>
          </p:nvGrpSpPr>
          <p:grpSpPr>
            <a:xfrm>
              <a:off x="952464" y="3643314"/>
              <a:ext cx="928694" cy="1363958"/>
              <a:chOff x="5738810" y="2357430"/>
              <a:chExt cx="928694" cy="1363958"/>
            </a:xfrm>
          </p:grpSpPr>
          <p:sp>
            <p:nvSpPr>
              <p:cNvPr id="126" name="TextBox 125"/>
              <p:cNvSpPr txBox="1"/>
              <p:nvPr/>
            </p:nvSpPr>
            <p:spPr>
              <a:xfrm>
                <a:off x="5738810" y="3429000"/>
                <a:ext cx="928694" cy="292388"/>
              </a:xfrm>
              <a:prstGeom prst="rect">
                <a:avLst/>
              </a:prstGeom>
              <a:noFill/>
            </p:spPr>
            <p:txBody>
              <a:bodyPr wrap="square" rtlCol="0">
                <a:spAutoFit/>
              </a:bodyPr>
              <a:lstStyle/>
              <a:p>
                <a:pPr algn="ctr"/>
                <a:r>
                  <a:rPr lang="en-US" altLang="zh-CN" sz="825" dirty="0">
                    <a:solidFill>
                      <a:srgbClr val="009900"/>
                    </a:solidFill>
                  </a:rPr>
                  <a:t>CPU40%</a:t>
                </a:r>
                <a:endParaRPr lang="zh-CN" altLang="en-US" sz="825" dirty="0">
                  <a:solidFill>
                    <a:srgbClr val="009900"/>
                  </a:solidFill>
                </a:endParaRPr>
              </a:p>
            </p:txBody>
          </p:sp>
          <p:sp>
            <p:nvSpPr>
              <p:cNvPr id="127" name="矩形 126"/>
              <p:cNvSpPr/>
              <p:nvPr/>
            </p:nvSpPr>
            <p:spPr>
              <a:xfrm>
                <a:off x="5738810" y="2357430"/>
                <a:ext cx="928694" cy="214314"/>
              </a:xfrm>
              <a:prstGeom prst="rect">
                <a:avLst/>
              </a:prstGeom>
              <a:solidFill>
                <a:schemeClr val="accent3">
                  <a:lumMod val="20000"/>
                  <a:lumOff val="80000"/>
                </a:scheme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28" name="矩形 127"/>
              <p:cNvSpPr/>
              <p:nvPr/>
            </p:nvSpPr>
            <p:spPr>
              <a:xfrm>
                <a:off x="5738810" y="2571744"/>
                <a:ext cx="928694" cy="214314"/>
              </a:xfrm>
              <a:prstGeom prst="rect">
                <a:avLst/>
              </a:prstGeom>
              <a:solidFill>
                <a:schemeClr val="accent3">
                  <a:lumMod val="20000"/>
                  <a:lumOff val="80000"/>
                </a:scheme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29" name="矩形 128"/>
              <p:cNvSpPr/>
              <p:nvPr/>
            </p:nvSpPr>
            <p:spPr>
              <a:xfrm>
                <a:off x="5738810" y="2786058"/>
                <a:ext cx="928694" cy="214314"/>
              </a:xfrm>
              <a:prstGeom prst="rect">
                <a:avLst/>
              </a:prstGeom>
              <a:solidFill>
                <a:schemeClr val="accent3">
                  <a:lumMod val="20000"/>
                  <a:lumOff val="80000"/>
                </a:scheme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30" name="矩形 15"/>
              <p:cNvSpPr/>
              <p:nvPr/>
            </p:nvSpPr>
            <p:spPr>
              <a:xfrm>
                <a:off x="5738810" y="3000372"/>
                <a:ext cx="928694" cy="214314"/>
              </a:xfrm>
              <a:prstGeom prst="rect">
                <a:avLst/>
              </a:prstGeom>
              <a:solidFill>
                <a:srgbClr val="009900"/>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31" name="矩形 16"/>
              <p:cNvSpPr/>
              <p:nvPr/>
            </p:nvSpPr>
            <p:spPr>
              <a:xfrm>
                <a:off x="5738810" y="3214686"/>
                <a:ext cx="928694" cy="214314"/>
              </a:xfrm>
              <a:prstGeom prst="rect">
                <a:avLst/>
              </a:prstGeom>
              <a:solidFill>
                <a:srgbClr val="009900"/>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nvGrpSpPr>
            <p:cNvPr id="119" name="组合 18"/>
            <p:cNvGrpSpPr/>
            <p:nvPr/>
          </p:nvGrpSpPr>
          <p:grpSpPr>
            <a:xfrm>
              <a:off x="1952596" y="3643314"/>
              <a:ext cx="928694" cy="1363958"/>
              <a:chOff x="5738810" y="2357430"/>
              <a:chExt cx="928694" cy="1363958"/>
            </a:xfrm>
          </p:grpSpPr>
          <p:sp>
            <p:nvSpPr>
              <p:cNvPr id="120" name="TextBox 119"/>
              <p:cNvSpPr txBox="1"/>
              <p:nvPr/>
            </p:nvSpPr>
            <p:spPr>
              <a:xfrm>
                <a:off x="5738810" y="3429000"/>
                <a:ext cx="928694" cy="292388"/>
              </a:xfrm>
              <a:prstGeom prst="rect">
                <a:avLst/>
              </a:prstGeom>
              <a:noFill/>
            </p:spPr>
            <p:txBody>
              <a:bodyPr wrap="square" rtlCol="0">
                <a:spAutoFit/>
              </a:bodyPr>
              <a:lstStyle/>
              <a:p>
                <a:pPr algn="ctr"/>
                <a:r>
                  <a:rPr lang="en-US" altLang="zh-CN" sz="825" dirty="0">
                    <a:solidFill>
                      <a:srgbClr val="009900"/>
                    </a:solidFill>
                  </a:rPr>
                  <a:t>MEM40%</a:t>
                </a:r>
                <a:endParaRPr lang="zh-CN" altLang="en-US" sz="825" dirty="0">
                  <a:solidFill>
                    <a:srgbClr val="009900"/>
                  </a:solidFill>
                </a:endParaRPr>
              </a:p>
            </p:txBody>
          </p:sp>
          <p:sp>
            <p:nvSpPr>
              <p:cNvPr id="121" name="矩形 120"/>
              <p:cNvSpPr/>
              <p:nvPr/>
            </p:nvSpPr>
            <p:spPr>
              <a:xfrm>
                <a:off x="5738810" y="2357430"/>
                <a:ext cx="928694" cy="214314"/>
              </a:xfrm>
              <a:prstGeom prst="rect">
                <a:avLst/>
              </a:prstGeom>
              <a:solidFill>
                <a:schemeClr val="accent3">
                  <a:lumMod val="20000"/>
                  <a:lumOff val="80000"/>
                </a:scheme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22" name="矩形 121"/>
              <p:cNvSpPr/>
              <p:nvPr/>
            </p:nvSpPr>
            <p:spPr>
              <a:xfrm>
                <a:off x="5738810" y="2571744"/>
                <a:ext cx="928694" cy="214314"/>
              </a:xfrm>
              <a:prstGeom prst="rect">
                <a:avLst/>
              </a:prstGeom>
              <a:solidFill>
                <a:schemeClr val="accent3">
                  <a:lumMod val="20000"/>
                  <a:lumOff val="80000"/>
                </a:scheme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23" name="矩形 122"/>
              <p:cNvSpPr/>
              <p:nvPr/>
            </p:nvSpPr>
            <p:spPr>
              <a:xfrm>
                <a:off x="5738810" y="2786058"/>
                <a:ext cx="928694" cy="214314"/>
              </a:xfrm>
              <a:prstGeom prst="rect">
                <a:avLst/>
              </a:prstGeom>
              <a:solidFill>
                <a:schemeClr val="accent3">
                  <a:lumMod val="20000"/>
                  <a:lumOff val="80000"/>
                </a:scheme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24" name="矩形 123"/>
              <p:cNvSpPr/>
              <p:nvPr/>
            </p:nvSpPr>
            <p:spPr>
              <a:xfrm>
                <a:off x="5738810" y="3000372"/>
                <a:ext cx="928694" cy="214314"/>
              </a:xfrm>
              <a:prstGeom prst="rect">
                <a:avLst/>
              </a:prstGeom>
              <a:solidFill>
                <a:srgbClr val="009900"/>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25" name="矩形 124"/>
              <p:cNvSpPr/>
              <p:nvPr/>
            </p:nvSpPr>
            <p:spPr>
              <a:xfrm>
                <a:off x="5738810" y="3214686"/>
                <a:ext cx="928694" cy="214314"/>
              </a:xfrm>
              <a:prstGeom prst="rect">
                <a:avLst/>
              </a:prstGeom>
              <a:solidFill>
                <a:srgbClr val="009900"/>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sp>
        <p:nvSpPr>
          <p:cNvPr id="109" name="圆柱形 5"/>
          <p:cNvSpPr/>
          <p:nvPr/>
        </p:nvSpPr>
        <p:spPr>
          <a:xfrm>
            <a:off x="2671239" y="4554148"/>
            <a:ext cx="1551225" cy="1125149"/>
          </a:xfrm>
          <a:prstGeom prst="can">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33" name="圆角矩形 132"/>
          <p:cNvSpPr/>
          <p:nvPr/>
        </p:nvSpPr>
        <p:spPr>
          <a:xfrm>
            <a:off x="4679157" y="3214686"/>
            <a:ext cx="1714512" cy="2518190"/>
          </a:xfrm>
          <a:prstGeom prst="round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34" name="TextBox 133"/>
          <p:cNvSpPr txBox="1"/>
          <p:nvPr/>
        </p:nvSpPr>
        <p:spPr>
          <a:xfrm>
            <a:off x="4740390" y="3161107"/>
            <a:ext cx="1224652" cy="300082"/>
          </a:xfrm>
          <a:prstGeom prst="rect">
            <a:avLst/>
          </a:prstGeom>
          <a:noFill/>
        </p:spPr>
        <p:txBody>
          <a:bodyPr wrap="square" rtlCol="0">
            <a:spAutoFit/>
          </a:bodyPr>
          <a:lstStyle/>
          <a:p>
            <a:r>
              <a:rPr lang="en-US" altLang="zh-CN" sz="1350" dirty="0"/>
              <a:t>Machine</a:t>
            </a:r>
            <a:endParaRPr lang="zh-CN" altLang="en-US" sz="1350" dirty="0"/>
          </a:p>
        </p:txBody>
      </p:sp>
      <p:grpSp>
        <p:nvGrpSpPr>
          <p:cNvPr id="135" name="组合 101"/>
          <p:cNvGrpSpPr/>
          <p:nvPr/>
        </p:nvGrpSpPr>
        <p:grpSpPr>
          <a:xfrm>
            <a:off x="4732735" y="3429001"/>
            <a:ext cx="1553777" cy="1130126"/>
            <a:chOff x="881026" y="3500438"/>
            <a:chExt cx="2071702" cy="1506834"/>
          </a:xfrm>
        </p:grpSpPr>
        <p:sp>
          <p:nvSpPr>
            <p:cNvPr id="145" name="矩形 144"/>
            <p:cNvSpPr/>
            <p:nvPr/>
          </p:nvSpPr>
          <p:spPr>
            <a:xfrm>
              <a:off x="881026" y="3500438"/>
              <a:ext cx="2071702" cy="142876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nvGrpSpPr>
            <p:cNvPr id="146" name="组合 17"/>
            <p:cNvGrpSpPr/>
            <p:nvPr/>
          </p:nvGrpSpPr>
          <p:grpSpPr>
            <a:xfrm>
              <a:off x="952464" y="3643314"/>
              <a:ext cx="928694" cy="1363958"/>
              <a:chOff x="5738810" y="2357430"/>
              <a:chExt cx="928694" cy="1363958"/>
            </a:xfrm>
          </p:grpSpPr>
          <p:sp>
            <p:nvSpPr>
              <p:cNvPr id="154" name="TextBox 153"/>
              <p:cNvSpPr txBox="1"/>
              <p:nvPr/>
            </p:nvSpPr>
            <p:spPr>
              <a:xfrm>
                <a:off x="5738810" y="3429000"/>
                <a:ext cx="928694" cy="292388"/>
              </a:xfrm>
              <a:prstGeom prst="rect">
                <a:avLst/>
              </a:prstGeom>
              <a:noFill/>
            </p:spPr>
            <p:txBody>
              <a:bodyPr wrap="square" rtlCol="0">
                <a:spAutoFit/>
              </a:bodyPr>
              <a:lstStyle/>
              <a:p>
                <a:pPr algn="ctr"/>
                <a:r>
                  <a:rPr lang="en-US" altLang="zh-CN" sz="825" dirty="0">
                    <a:solidFill>
                      <a:srgbClr val="009900"/>
                    </a:solidFill>
                  </a:rPr>
                  <a:t>CPU40%</a:t>
                </a:r>
                <a:endParaRPr lang="zh-CN" altLang="en-US" sz="825" dirty="0">
                  <a:solidFill>
                    <a:srgbClr val="009900"/>
                  </a:solidFill>
                </a:endParaRPr>
              </a:p>
            </p:txBody>
          </p:sp>
          <p:sp>
            <p:nvSpPr>
              <p:cNvPr id="155" name="矩形 154"/>
              <p:cNvSpPr/>
              <p:nvPr/>
            </p:nvSpPr>
            <p:spPr>
              <a:xfrm>
                <a:off x="5738810" y="2357430"/>
                <a:ext cx="928694" cy="214314"/>
              </a:xfrm>
              <a:prstGeom prst="rect">
                <a:avLst/>
              </a:prstGeom>
              <a:solidFill>
                <a:schemeClr val="accent3">
                  <a:lumMod val="20000"/>
                  <a:lumOff val="80000"/>
                </a:scheme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56" name="矩形 155"/>
              <p:cNvSpPr/>
              <p:nvPr/>
            </p:nvSpPr>
            <p:spPr>
              <a:xfrm>
                <a:off x="5738810" y="2571744"/>
                <a:ext cx="928694" cy="214314"/>
              </a:xfrm>
              <a:prstGeom prst="rect">
                <a:avLst/>
              </a:prstGeom>
              <a:solidFill>
                <a:schemeClr val="accent3">
                  <a:lumMod val="20000"/>
                  <a:lumOff val="80000"/>
                </a:scheme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57" name="矩形 156"/>
              <p:cNvSpPr/>
              <p:nvPr/>
            </p:nvSpPr>
            <p:spPr>
              <a:xfrm>
                <a:off x="5738810" y="2786058"/>
                <a:ext cx="928694" cy="214314"/>
              </a:xfrm>
              <a:prstGeom prst="rect">
                <a:avLst/>
              </a:prstGeom>
              <a:solidFill>
                <a:schemeClr val="accent3">
                  <a:lumMod val="20000"/>
                  <a:lumOff val="80000"/>
                </a:scheme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58" name="矩形 15"/>
              <p:cNvSpPr/>
              <p:nvPr/>
            </p:nvSpPr>
            <p:spPr>
              <a:xfrm>
                <a:off x="5738810" y="3000372"/>
                <a:ext cx="928694" cy="214314"/>
              </a:xfrm>
              <a:prstGeom prst="rect">
                <a:avLst/>
              </a:prstGeom>
              <a:solidFill>
                <a:srgbClr val="009900"/>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59" name="矩形 16"/>
              <p:cNvSpPr/>
              <p:nvPr/>
            </p:nvSpPr>
            <p:spPr>
              <a:xfrm>
                <a:off x="5738810" y="3214686"/>
                <a:ext cx="928694" cy="214314"/>
              </a:xfrm>
              <a:prstGeom prst="rect">
                <a:avLst/>
              </a:prstGeom>
              <a:solidFill>
                <a:srgbClr val="009900"/>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nvGrpSpPr>
            <p:cNvPr id="147" name="组合 18"/>
            <p:cNvGrpSpPr/>
            <p:nvPr/>
          </p:nvGrpSpPr>
          <p:grpSpPr>
            <a:xfrm>
              <a:off x="1952596" y="3643314"/>
              <a:ext cx="928694" cy="1363958"/>
              <a:chOff x="5738810" y="2357430"/>
              <a:chExt cx="928694" cy="1363958"/>
            </a:xfrm>
          </p:grpSpPr>
          <p:sp>
            <p:nvSpPr>
              <p:cNvPr id="148" name="TextBox 147"/>
              <p:cNvSpPr txBox="1"/>
              <p:nvPr/>
            </p:nvSpPr>
            <p:spPr>
              <a:xfrm>
                <a:off x="5738810" y="3429000"/>
                <a:ext cx="928694" cy="292388"/>
              </a:xfrm>
              <a:prstGeom prst="rect">
                <a:avLst/>
              </a:prstGeom>
              <a:noFill/>
            </p:spPr>
            <p:txBody>
              <a:bodyPr wrap="square" rtlCol="0">
                <a:spAutoFit/>
              </a:bodyPr>
              <a:lstStyle/>
              <a:p>
                <a:pPr algn="ctr"/>
                <a:r>
                  <a:rPr lang="en-US" altLang="zh-CN" sz="825" dirty="0">
                    <a:solidFill>
                      <a:srgbClr val="009900"/>
                    </a:solidFill>
                  </a:rPr>
                  <a:t>MEM40%</a:t>
                </a:r>
                <a:endParaRPr lang="zh-CN" altLang="en-US" sz="825" dirty="0">
                  <a:solidFill>
                    <a:srgbClr val="009900"/>
                  </a:solidFill>
                </a:endParaRPr>
              </a:p>
            </p:txBody>
          </p:sp>
          <p:sp>
            <p:nvSpPr>
              <p:cNvPr id="149" name="矩形 148"/>
              <p:cNvSpPr/>
              <p:nvPr/>
            </p:nvSpPr>
            <p:spPr>
              <a:xfrm>
                <a:off x="5738810" y="2357430"/>
                <a:ext cx="928694" cy="214314"/>
              </a:xfrm>
              <a:prstGeom prst="rect">
                <a:avLst/>
              </a:prstGeom>
              <a:solidFill>
                <a:schemeClr val="accent3">
                  <a:lumMod val="20000"/>
                  <a:lumOff val="80000"/>
                </a:scheme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50" name="矩形 149"/>
              <p:cNvSpPr/>
              <p:nvPr/>
            </p:nvSpPr>
            <p:spPr>
              <a:xfrm>
                <a:off x="5738810" y="2571744"/>
                <a:ext cx="928694" cy="214314"/>
              </a:xfrm>
              <a:prstGeom prst="rect">
                <a:avLst/>
              </a:prstGeom>
              <a:solidFill>
                <a:schemeClr val="accent3">
                  <a:lumMod val="20000"/>
                  <a:lumOff val="80000"/>
                </a:scheme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51" name="矩形 150"/>
              <p:cNvSpPr/>
              <p:nvPr/>
            </p:nvSpPr>
            <p:spPr>
              <a:xfrm>
                <a:off x="5738810" y="2786058"/>
                <a:ext cx="928694" cy="214314"/>
              </a:xfrm>
              <a:prstGeom prst="rect">
                <a:avLst/>
              </a:prstGeom>
              <a:solidFill>
                <a:schemeClr val="accent3">
                  <a:lumMod val="20000"/>
                  <a:lumOff val="80000"/>
                </a:scheme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52" name="矩形 151"/>
              <p:cNvSpPr/>
              <p:nvPr/>
            </p:nvSpPr>
            <p:spPr>
              <a:xfrm>
                <a:off x="5738810" y="3000372"/>
                <a:ext cx="928694" cy="214314"/>
              </a:xfrm>
              <a:prstGeom prst="rect">
                <a:avLst/>
              </a:prstGeom>
              <a:solidFill>
                <a:srgbClr val="009900"/>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53" name="矩形 152"/>
              <p:cNvSpPr/>
              <p:nvPr/>
            </p:nvSpPr>
            <p:spPr>
              <a:xfrm>
                <a:off x="5738810" y="3214686"/>
                <a:ext cx="928694" cy="214314"/>
              </a:xfrm>
              <a:prstGeom prst="rect">
                <a:avLst/>
              </a:prstGeom>
              <a:solidFill>
                <a:srgbClr val="009900"/>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sp>
        <p:nvSpPr>
          <p:cNvPr id="137" name="圆柱形 5"/>
          <p:cNvSpPr/>
          <p:nvPr/>
        </p:nvSpPr>
        <p:spPr>
          <a:xfrm>
            <a:off x="4760801" y="4554148"/>
            <a:ext cx="1551225" cy="1125149"/>
          </a:xfrm>
          <a:prstGeom prst="can">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61" name="圆角矩形 160"/>
          <p:cNvSpPr/>
          <p:nvPr/>
        </p:nvSpPr>
        <p:spPr>
          <a:xfrm>
            <a:off x="6661562" y="3214686"/>
            <a:ext cx="1714512" cy="2518190"/>
          </a:xfrm>
          <a:prstGeom prst="round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62" name="TextBox 161"/>
          <p:cNvSpPr txBox="1"/>
          <p:nvPr/>
        </p:nvSpPr>
        <p:spPr>
          <a:xfrm>
            <a:off x="6722794" y="3161107"/>
            <a:ext cx="1224652" cy="300082"/>
          </a:xfrm>
          <a:prstGeom prst="rect">
            <a:avLst/>
          </a:prstGeom>
          <a:noFill/>
        </p:spPr>
        <p:txBody>
          <a:bodyPr wrap="square" rtlCol="0">
            <a:spAutoFit/>
          </a:bodyPr>
          <a:lstStyle/>
          <a:p>
            <a:r>
              <a:rPr lang="en-US" altLang="zh-CN" sz="1350" dirty="0"/>
              <a:t>Machine</a:t>
            </a:r>
            <a:endParaRPr lang="zh-CN" altLang="en-US" sz="1350" dirty="0"/>
          </a:p>
        </p:txBody>
      </p:sp>
      <p:grpSp>
        <p:nvGrpSpPr>
          <p:cNvPr id="163" name="组合 101"/>
          <p:cNvGrpSpPr/>
          <p:nvPr/>
        </p:nvGrpSpPr>
        <p:grpSpPr>
          <a:xfrm>
            <a:off x="6715140" y="3429001"/>
            <a:ext cx="1553777" cy="1130126"/>
            <a:chOff x="881026" y="3500438"/>
            <a:chExt cx="2071702" cy="1506834"/>
          </a:xfrm>
        </p:grpSpPr>
        <p:sp>
          <p:nvSpPr>
            <p:cNvPr id="173" name="矩形 172"/>
            <p:cNvSpPr/>
            <p:nvPr/>
          </p:nvSpPr>
          <p:spPr>
            <a:xfrm>
              <a:off x="881026" y="3500438"/>
              <a:ext cx="2071702" cy="142876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nvGrpSpPr>
            <p:cNvPr id="174" name="组合 17"/>
            <p:cNvGrpSpPr/>
            <p:nvPr/>
          </p:nvGrpSpPr>
          <p:grpSpPr>
            <a:xfrm>
              <a:off x="952464" y="3643314"/>
              <a:ext cx="928694" cy="1363958"/>
              <a:chOff x="5738810" y="2357430"/>
              <a:chExt cx="928694" cy="1363958"/>
            </a:xfrm>
          </p:grpSpPr>
          <p:sp>
            <p:nvSpPr>
              <p:cNvPr id="182" name="TextBox 181"/>
              <p:cNvSpPr txBox="1"/>
              <p:nvPr/>
            </p:nvSpPr>
            <p:spPr>
              <a:xfrm>
                <a:off x="5738810" y="3429000"/>
                <a:ext cx="928694" cy="292388"/>
              </a:xfrm>
              <a:prstGeom prst="rect">
                <a:avLst/>
              </a:prstGeom>
              <a:noFill/>
            </p:spPr>
            <p:txBody>
              <a:bodyPr wrap="square" rtlCol="0">
                <a:spAutoFit/>
              </a:bodyPr>
              <a:lstStyle/>
              <a:p>
                <a:pPr algn="ctr"/>
                <a:r>
                  <a:rPr lang="en-US" altLang="zh-CN" sz="825" dirty="0">
                    <a:solidFill>
                      <a:srgbClr val="009900"/>
                    </a:solidFill>
                  </a:rPr>
                  <a:t>CPU40%</a:t>
                </a:r>
                <a:endParaRPr lang="zh-CN" altLang="en-US" sz="825" dirty="0">
                  <a:solidFill>
                    <a:srgbClr val="009900"/>
                  </a:solidFill>
                </a:endParaRPr>
              </a:p>
            </p:txBody>
          </p:sp>
          <p:sp>
            <p:nvSpPr>
              <p:cNvPr id="183" name="矩形 182"/>
              <p:cNvSpPr/>
              <p:nvPr/>
            </p:nvSpPr>
            <p:spPr>
              <a:xfrm>
                <a:off x="5738810" y="2357430"/>
                <a:ext cx="928694" cy="214314"/>
              </a:xfrm>
              <a:prstGeom prst="rect">
                <a:avLst/>
              </a:prstGeom>
              <a:solidFill>
                <a:schemeClr val="accent3">
                  <a:lumMod val="20000"/>
                  <a:lumOff val="80000"/>
                </a:scheme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84" name="矩形 183"/>
              <p:cNvSpPr/>
              <p:nvPr/>
            </p:nvSpPr>
            <p:spPr>
              <a:xfrm>
                <a:off x="5738810" y="2571744"/>
                <a:ext cx="928694" cy="214314"/>
              </a:xfrm>
              <a:prstGeom prst="rect">
                <a:avLst/>
              </a:prstGeom>
              <a:solidFill>
                <a:schemeClr val="accent3">
                  <a:lumMod val="20000"/>
                  <a:lumOff val="80000"/>
                </a:scheme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85" name="矩形 184"/>
              <p:cNvSpPr/>
              <p:nvPr/>
            </p:nvSpPr>
            <p:spPr>
              <a:xfrm>
                <a:off x="5738810" y="2786058"/>
                <a:ext cx="928694" cy="214314"/>
              </a:xfrm>
              <a:prstGeom prst="rect">
                <a:avLst/>
              </a:prstGeom>
              <a:solidFill>
                <a:schemeClr val="accent3">
                  <a:lumMod val="20000"/>
                  <a:lumOff val="80000"/>
                </a:scheme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86" name="矩形 15"/>
              <p:cNvSpPr/>
              <p:nvPr/>
            </p:nvSpPr>
            <p:spPr>
              <a:xfrm>
                <a:off x="5738810" y="3000372"/>
                <a:ext cx="928694" cy="214314"/>
              </a:xfrm>
              <a:prstGeom prst="rect">
                <a:avLst/>
              </a:prstGeom>
              <a:solidFill>
                <a:srgbClr val="009900"/>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87" name="矩形 16"/>
              <p:cNvSpPr/>
              <p:nvPr/>
            </p:nvSpPr>
            <p:spPr>
              <a:xfrm>
                <a:off x="5738810" y="3214686"/>
                <a:ext cx="928694" cy="214314"/>
              </a:xfrm>
              <a:prstGeom prst="rect">
                <a:avLst/>
              </a:prstGeom>
              <a:solidFill>
                <a:srgbClr val="009900"/>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nvGrpSpPr>
            <p:cNvPr id="175" name="组合 18"/>
            <p:cNvGrpSpPr/>
            <p:nvPr/>
          </p:nvGrpSpPr>
          <p:grpSpPr>
            <a:xfrm>
              <a:off x="1952596" y="3643314"/>
              <a:ext cx="928694" cy="1363958"/>
              <a:chOff x="5738810" y="2357430"/>
              <a:chExt cx="928694" cy="1363958"/>
            </a:xfrm>
          </p:grpSpPr>
          <p:sp>
            <p:nvSpPr>
              <p:cNvPr id="176" name="TextBox 175"/>
              <p:cNvSpPr txBox="1"/>
              <p:nvPr/>
            </p:nvSpPr>
            <p:spPr>
              <a:xfrm>
                <a:off x="5738810" y="3429000"/>
                <a:ext cx="928694" cy="292388"/>
              </a:xfrm>
              <a:prstGeom prst="rect">
                <a:avLst/>
              </a:prstGeom>
              <a:noFill/>
            </p:spPr>
            <p:txBody>
              <a:bodyPr wrap="square" rtlCol="0">
                <a:spAutoFit/>
              </a:bodyPr>
              <a:lstStyle/>
              <a:p>
                <a:pPr algn="ctr"/>
                <a:r>
                  <a:rPr lang="en-US" altLang="zh-CN" sz="825" dirty="0">
                    <a:solidFill>
                      <a:srgbClr val="009900"/>
                    </a:solidFill>
                  </a:rPr>
                  <a:t>MEM40%</a:t>
                </a:r>
                <a:endParaRPr lang="zh-CN" altLang="en-US" sz="825" dirty="0">
                  <a:solidFill>
                    <a:srgbClr val="009900"/>
                  </a:solidFill>
                </a:endParaRPr>
              </a:p>
            </p:txBody>
          </p:sp>
          <p:sp>
            <p:nvSpPr>
              <p:cNvPr id="177" name="矩形 176"/>
              <p:cNvSpPr/>
              <p:nvPr/>
            </p:nvSpPr>
            <p:spPr>
              <a:xfrm>
                <a:off x="5738810" y="2357430"/>
                <a:ext cx="928694" cy="214314"/>
              </a:xfrm>
              <a:prstGeom prst="rect">
                <a:avLst/>
              </a:prstGeom>
              <a:solidFill>
                <a:schemeClr val="accent3">
                  <a:lumMod val="20000"/>
                  <a:lumOff val="80000"/>
                </a:scheme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78" name="矩形 177"/>
              <p:cNvSpPr/>
              <p:nvPr/>
            </p:nvSpPr>
            <p:spPr>
              <a:xfrm>
                <a:off x="5738810" y="2571744"/>
                <a:ext cx="928694" cy="214314"/>
              </a:xfrm>
              <a:prstGeom prst="rect">
                <a:avLst/>
              </a:prstGeom>
              <a:solidFill>
                <a:schemeClr val="accent3">
                  <a:lumMod val="20000"/>
                  <a:lumOff val="80000"/>
                </a:scheme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79" name="矩形 178"/>
              <p:cNvSpPr/>
              <p:nvPr/>
            </p:nvSpPr>
            <p:spPr>
              <a:xfrm>
                <a:off x="5738810" y="2786058"/>
                <a:ext cx="928694" cy="214314"/>
              </a:xfrm>
              <a:prstGeom prst="rect">
                <a:avLst/>
              </a:prstGeom>
              <a:solidFill>
                <a:schemeClr val="accent3">
                  <a:lumMod val="20000"/>
                  <a:lumOff val="80000"/>
                </a:scheme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80" name="矩形 179"/>
              <p:cNvSpPr/>
              <p:nvPr/>
            </p:nvSpPr>
            <p:spPr>
              <a:xfrm>
                <a:off x="5738810" y="3000372"/>
                <a:ext cx="928694" cy="214314"/>
              </a:xfrm>
              <a:prstGeom prst="rect">
                <a:avLst/>
              </a:prstGeom>
              <a:solidFill>
                <a:srgbClr val="009900"/>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81" name="矩形 180"/>
              <p:cNvSpPr/>
              <p:nvPr/>
            </p:nvSpPr>
            <p:spPr>
              <a:xfrm>
                <a:off x="5738810" y="3214686"/>
                <a:ext cx="928694" cy="214314"/>
              </a:xfrm>
              <a:prstGeom prst="rect">
                <a:avLst/>
              </a:prstGeom>
              <a:solidFill>
                <a:srgbClr val="009900"/>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sp>
        <p:nvSpPr>
          <p:cNvPr id="165" name="圆柱形 5"/>
          <p:cNvSpPr/>
          <p:nvPr/>
        </p:nvSpPr>
        <p:spPr>
          <a:xfrm>
            <a:off x="6743205" y="4554148"/>
            <a:ext cx="1551225" cy="1125149"/>
          </a:xfrm>
          <a:prstGeom prst="can">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cxnSp>
        <p:nvCxnSpPr>
          <p:cNvPr id="189" name="直接箭头连接符 188"/>
          <p:cNvCxnSpPr/>
          <p:nvPr/>
        </p:nvCxnSpPr>
        <p:spPr>
          <a:xfrm rot="5400000">
            <a:off x="553613" y="2571744"/>
            <a:ext cx="1285884" cy="119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00" name="TextBox 199"/>
          <p:cNvSpPr txBox="1"/>
          <p:nvPr/>
        </p:nvSpPr>
        <p:spPr>
          <a:xfrm>
            <a:off x="714348" y="4339835"/>
            <a:ext cx="696521" cy="219291"/>
          </a:xfrm>
          <a:prstGeom prst="rect">
            <a:avLst/>
          </a:prstGeom>
          <a:noFill/>
        </p:spPr>
        <p:txBody>
          <a:bodyPr wrap="square" rtlCol="0">
            <a:spAutoFit/>
          </a:bodyPr>
          <a:lstStyle/>
          <a:p>
            <a:pPr algn="ctr"/>
            <a:r>
              <a:rPr lang="en-US" altLang="zh-CN" sz="825" dirty="0">
                <a:solidFill>
                  <a:srgbClr val="009900"/>
                </a:solidFill>
              </a:rPr>
              <a:t>CPU40%</a:t>
            </a:r>
            <a:endParaRPr lang="zh-CN" altLang="en-US" sz="825" dirty="0">
              <a:solidFill>
                <a:srgbClr val="009900"/>
              </a:solidFill>
            </a:endParaRPr>
          </a:p>
        </p:txBody>
      </p:sp>
      <p:sp>
        <p:nvSpPr>
          <p:cNvPr id="201" name="矩形 200"/>
          <p:cNvSpPr/>
          <p:nvPr/>
        </p:nvSpPr>
        <p:spPr>
          <a:xfrm>
            <a:off x="714348" y="3536157"/>
            <a:ext cx="696521" cy="160736"/>
          </a:xfrm>
          <a:prstGeom prst="rect">
            <a:avLst/>
          </a:prstGeom>
          <a:solidFill>
            <a:schemeClr val="accent3">
              <a:lumMod val="20000"/>
              <a:lumOff val="80000"/>
            </a:scheme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02" name="矩形 201"/>
          <p:cNvSpPr/>
          <p:nvPr/>
        </p:nvSpPr>
        <p:spPr>
          <a:xfrm>
            <a:off x="714348" y="3696892"/>
            <a:ext cx="696521" cy="160736"/>
          </a:xfrm>
          <a:prstGeom prst="rect">
            <a:avLst/>
          </a:prstGeom>
          <a:solidFill>
            <a:schemeClr val="accent3">
              <a:lumMod val="20000"/>
              <a:lumOff val="80000"/>
            </a:scheme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03" name="矩形 202"/>
          <p:cNvSpPr/>
          <p:nvPr/>
        </p:nvSpPr>
        <p:spPr>
          <a:xfrm>
            <a:off x="714348" y="3857628"/>
            <a:ext cx="696521" cy="160736"/>
          </a:xfrm>
          <a:prstGeom prst="rect">
            <a:avLst/>
          </a:prstGeom>
          <a:solidFill>
            <a:schemeClr val="accent3">
              <a:lumMod val="20000"/>
              <a:lumOff val="80000"/>
            </a:scheme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04" name="矩形 15"/>
          <p:cNvSpPr/>
          <p:nvPr/>
        </p:nvSpPr>
        <p:spPr>
          <a:xfrm>
            <a:off x="714348" y="4018363"/>
            <a:ext cx="696521" cy="160736"/>
          </a:xfrm>
          <a:prstGeom prst="rect">
            <a:avLst/>
          </a:prstGeom>
          <a:solidFill>
            <a:srgbClr val="009900"/>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05" name="矩形 16"/>
          <p:cNvSpPr/>
          <p:nvPr/>
        </p:nvSpPr>
        <p:spPr>
          <a:xfrm>
            <a:off x="714348" y="4179099"/>
            <a:ext cx="696521" cy="160736"/>
          </a:xfrm>
          <a:prstGeom prst="rect">
            <a:avLst/>
          </a:prstGeom>
          <a:solidFill>
            <a:srgbClr val="009900"/>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nvGrpSpPr>
          <p:cNvPr id="206" name="组合 205"/>
          <p:cNvGrpSpPr/>
          <p:nvPr/>
        </p:nvGrpSpPr>
        <p:grpSpPr>
          <a:xfrm>
            <a:off x="714348" y="3536158"/>
            <a:ext cx="696521" cy="1022969"/>
            <a:chOff x="11382412" y="3357562"/>
            <a:chExt cx="928694" cy="1363958"/>
          </a:xfrm>
        </p:grpSpPr>
        <p:sp>
          <p:nvSpPr>
            <p:cNvPr id="194" name="TextBox 193"/>
            <p:cNvSpPr txBox="1"/>
            <p:nvPr/>
          </p:nvSpPr>
          <p:spPr>
            <a:xfrm>
              <a:off x="11382412" y="4429132"/>
              <a:ext cx="928694" cy="292388"/>
            </a:xfrm>
            <a:prstGeom prst="rect">
              <a:avLst/>
            </a:prstGeom>
            <a:solidFill>
              <a:schemeClr val="tx1"/>
            </a:solidFill>
          </p:spPr>
          <p:txBody>
            <a:bodyPr wrap="square" rtlCol="0">
              <a:spAutoFit/>
            </a:bodyPr>
            <a:lstStyle/>
            <a:p>
              <a:pPr algn="ctr"/>
              <a:r>
                <a:rPr lang="en-US" altLang="zh-CN" sz="825" dirty="0">
                  <a:solidFill>
                    <a:srgbClr val="FF0000"/>
                  </a:solidFill>
                </a:rPr>
                <a:t>CPU100%</a:t>
              </a:r>
              <a:endParaRPr lang="zh-CN" altLang="en-US" sz="825" dirty="0">
                <a:solidFill>
                  <a:srgbClr val="FF0000"/>
                </a:solidFill>
              </a:endParaRPr>
            </a:p>
          </p:txBody>
        </p:sp>
        <p:sp>
          <p:nvSpPr>
            <p:cNvPr id="195" name="矩形 194"/>
            <p:cNvSpPr/>
            <p:nvPr/>
          </p:nvSpPr>
          <p:spPr>
            <a:xfrm>
              <a:off x="11382412" y="3357562"/>
              <a:ext cx="928694" cy="214314"/>
            </a:xfrm>
            <a:prstGeom prst="rect">
              <a:avLst/>
            </a:prstGeom>
            <a:solidFill>
              <a:srgbClr val="FF0000"/>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96" name="矩形 195"/>
            <p:cNvSpPr/>
            <p:nvPr/>
          </p:nvSpPr>
          <p:spPr>
            <a:xfrm>
              <a:off x="11382412" y="3571876"/>
              <a:ext cx="928694" cy="214314"/>
            </a:xfrm>
            <a:prstGeom prst="rect">
              <a:avLst/>
            </a:prstGeom>
            <a:solidFill>
              <a:srgbClr val="FF0000"/>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97" name="矩形 196"/>
            <p:cNvSpPr/>
            <p:nvPr/>
          </p:nvSpPr>
          <p:spPr>
            <a:xfrm>
              <a:off x="11382412" y="3786190"/>
              <a:ext cx="928694" cy="214314"/>
            </a:xfrm>
            <a:prstGeom prst="rect">
              <a:avLst/>
            </a:prstGeom>
            <a:solidFill>
              <a:srgbClr val="FF0000"/>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98" name="矩形 197"/>
            <p:cNvSpPr/>
            <p:nvPr/>
          </p:nvSpPr>
          <p:spPr>
            <a:xfrm>
              <a:off x="11382412" y="4000504"/>
              <a:ext cx="928694" cy="214314"/>
            </a:xfrm>
            <a:prstGeom prst="rect">
              <a:avLst/>
            </a:prstGeom>
            <a:solidFill>
              <a:srgbClr val="FF0000"/>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99" name="矩形 198"/>
            <p:cNvSpPr/>
            <p:nvPr/>
          </p:nvSpPr>
          <p:spPr>
            <a:xfrm>
              <a:off x="11382412" y="4214818"/>
              <a:ext cx="928694" cy="214314"/>
            </a:xfrm>
            <a:prstGeom prst="rect">
              <a:avLst/>
            </a:prstGeom>
            <a:solidFill>
              <a:srgbClr val="FF0000"/>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cxnSp>
        <p:nvCxnSpPr>
          <p:cNvPr id="208" name="直接箭头连接符 207"/>
          <p:cNvCxnSpPr/>
          <p:nvPr/>
        </p:nvCxnSpPr>
        <p:spPr>
          <a:xfrm rot="5400000">
            <a:off x="3312905" y="2759269"/>
            <a:ext cx="910835" cy="1191"/>
          </a:xfrm>
          <a:prstGeom prst="straightConnector1">
            <a:avLst/>
          </a:prstGeom>
          <a:ln>
            <a:solidFill>
              <a:schemeClr val="accent6">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grpSp>
        <p:nvGrpSpPr>
          <p:cNvPr id="209" name="组合 208"/>
          <p:cNvGrpSpPr/>
          <p:nvPr/>
        </p:nvGrpSpPr>
        <p:grpSpPr>
          <a:xfrm>
            <a:off x="3446851" y="3536158"/>
            <a:ext cx="696521" cy="1022969"/>
            <a:chOff x="11382412" y="3357562"/>
            <a:chExt cx="928694" cy="1363958"/>
          </a:xfrm>
        </p:grpSpPr>
        <p:sp>
          <p:nvSpPr>
            <p:cNvPr id="210" name="TextBox 209"/>
            <p:cNvSpPr txBox="1"/>
            <p:nvPr/>
          </p:nvSpPr>
          <p:spPr>
            <a:xfrm>
              <a:off x="11382412" y="4429132"/>
              <a:ext cx="928694" cy="292388"/>
            </a:xfrm>
            <a:prstGeom prst="rect">
              <a:avLst/>
            </a:prstGeom>
            <a:solidFill>
              <a:schemeClr val="tx1"/>
            </a:solidFill>
          </p:spPr>
          <p:txBody>
            <a:bodyPr wrap="square" rtlCol="0">
              <a:spAutoFit/>
            </a:bodyPr>
            <a:lstStyle/>
            <a:p>
              <a:pPr algn="ctr"/>
              <a:r>
                <a:rPr lang="en-US" altLang="zh-CN" sz="825" dirty="0">
                  <a:solidFill>
                    <a:srgbClr val="FF0000"/>
                  </a:solidFill>
                </a:rPr>
                <a:t>MEM100%</a:t>
              </a:r>
              <a:endParaRPr lang="zh-CN" altLang="en-US" sz="825" dirty="0">
                <a:solidFill>
                  <a:srgbClr val="FF0000"/>
                </a:solidFill>
              </a:endParaRPr>
            </a:p>
          </p:txBody>
        </p:sp>
        <p:sp>
          <p:nvSpPr>
            <p:cNvPr id="211" name="矩形 210"/>
            <p:cNvSpPr/>
            <p:nvPr/>
          </p:nvSpPr>
          <p:spPr>
            <a:xfrm>
              <a:off x="11382412" y="3357562"/>
              <a:ext cx="928694" cy="214314"/>
            </a:xfrm>
            <a:prstGeom prst="rect">
              <a:avLst/>
            </a:prstGeom>
            <a:solidFill>
              <a:srgbClr val="FF0000"/>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12" name="矩形 211"/>
            <p:cNvSpPr/>
            <p:nvPr/>
          </p:nvSpPr>
          <p:spPr>
            <a:xfrm>
              <a:off x="11382412" y="3571876"/>
              <a:ext cx="928694" cy="214314"/>
            </a:xfrm>
            <a:prstGeom prst="rect">
              <a:avLst/>
            </a:prstGeom>
            <a:solidFill>
              <a:srgbClr val="FF0000"/>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13" name="矩形 212"/>
            <p:cNvSpPr/>
            <p:nvPr/>
          </p:nvSpPr>
          <p:spPr>
            <a:xfrm>
              <a:off x="11382412" y="3786190"/>
              <a:ext cx="928694" cy="214314"/>
            </a:xfrm>
            <a:prstGeom prst="rect">
              <a:avLst/>
            </a:prstGeom>
            <a:solidFill>
              <a:srgbClr val="FF0000"/>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14" name="矩形 213"/>
            <p:cNvSpPr/>
            <p:nvPr/>
          </p:nvSpPr>
          <p:spPr>
            <a:xfrm>
              <a:off x="11382412" y="4000504"/>
              <a:ext cx="928694" cy="214314"/>
            </a:xfrm>
            <a:prstGeom prst="rect">
              <a:avLst/>
            </a:prstGeom>
            <a:solidFill>
              <a:srgbClr val="FF0000"/>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15" name="矩形 214"/>
            <p:cNvSpPr/>
            <p:nvPr/>
          </p:nvSpPr>
          <p:spPr>
            <a:xfrm>
              <a:off x="11382412" y="4214818"/>
              <a:ext cx="928694" cy="214314"/>
            </a:xfrm>
            <a:prstGeom prst="rect">
              <a:avLst/>
            </a:prstGeom>
            <a:solidFill>
              <a:srgbClr val="FF0000"/>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cxnSp>
        <p:nvCxnSpPr>
          <p:cNvPr id="217" name="直接箭头连接符 216"/>
          <p:cNvCxnSpPr/>
          <p:nvPr/>
        </p:nvCxnSpPr>
        <p:spPr>
          <a:xfrm rot="5400000">
            <a:off x="5589992" y="2946794"/>
            <a:ext cx="535785" cy="1191"/>
          </a:xfrm>
          <a:prstGeom prst="straightConnector1">
            <a:avLst/>
          </a:prstGeom>
          <a:ln>
            <a:solidFill>
              <a:srgbClr val="00B0F0"/>
            </a:solidFill>
            <a:tailEnd type="arrow"/>
          </a:ln>
        </p:spPr>
        <p:style>
          <a:lnRef idx="1">
            <a:schemeClr val="accent1"/>
          </a:lnRef>
          <a:fillRef idx="0">
            <a:schemeClr val="accent1"/>
          </a:fillRef>
          <a:effectRef idx="0">
            <a:schemeClr val="accent1"/>
          </a:effectRef>
          <a:fontRef idx="minor">
            <a:schemeClr val="tx1"/>
          </a:fontRef>
        </p:style>
      </p:cxnSp>
      <p:grpSp>
        <p:nvGrpSpPr>
          <p:cNvPr id="232" name="组合 231"/>
          <p:cNvGrpSpPr/>
          <p:nvPr/>
        </p:nvGrpSpPr>
        <p:grpSpPr>
          <a:xfrm>
            <a:off x="875084" y="4607728"/>
            <a:ext cx="1173624" cy="1076547"/>
            <a:chOff x="7239008" y="642918"/>
            <a:chExt cx="1564832" cy="1435396"/>
          </a:xfrm>
        </p:grpSpPr>
        <p:sp>
          <p:nvSpPr>
            <p:cNvPr id="224" name="矩形 223"/>
            <p:cNvSpPr/>
            <p:nvPr/>
          </p:nvSpPr>
          <p:spPr>
            <a:xfrm>
              <a:off x="7239008" y="642918"/>
              <a:ext cx="1564832" cy="135732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26" name="TextBox 225"/>
            <p:cNvSpPr txBox="1"/>
            <p:nvPr/>
          </p:nvSpPr>
          <p:spPr>
            <a:xfrm>
              <a:off x="7310447" y="1785926"/>
              <a:ext cx="1428760" cy="292388"/>
            </a:xfrm>
            <a:prstGeom prst="rect">
              <a:avLst/>
            </a:prstGeom>
            <a:noFill/>
          </p:spPr>
          <p:txBody>
            <a:bodyPr wrap="square" rtlCol="0">
              <a:spAutoFit/>
            </a:bodyPr>
            <a:lstStyle/>
            <a:p>
              <a:pPr algn="ctr"/>
              <a:r>
                <a:rPr lang="en-US" altLang="zh-CN" sz="825" dirty="0">
                  <a:solidFill>
                    <a:srgbClr val="009900"/>
                  </a:solidFill>
                </a:rPr>
                <a:t>DISK40%</a:t>
              </a:r>
              <a:endParaRPr lang="zh-CN" altLang="en-US" sz="825" dirty="0">
                <a:solidFill>
                  <a:srgbClr val="009900"/>
                </a:solidFill>
              </a:endParaRPr>
            </a:p>
          </p:txBody>
        </p:sp>
        <p:sp>
          <p:nvSpPr>
            <p:cNvPr id="227" name="矩形 226"/>
            <p:cNvSpPr/>
            <p:nvPr/>
          </p:nvSpPr>
          <p:spPr>
            <a:xfrm>
              <a:off x="7310446" y="714356"/>
              <a:ext cx="1428760" cy="214314"/>
            </a:xfrm>
            <a:prstGeom prst="rect">
              <a:avLst/>
            </a:prstGeom>
            <a:solidFill>
              <a:schemeClr val="accent3">
                <a:lumMod val="20000"/>
                <a:lumOff val="80000"/>
              </a:scheme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28" name="矩形 227"/>
            <p:cNvSpPr/>
            <p:nvPr/>
          </p:nvSpPr>
          <p:spPr>
            <a:xfrm>
              <a:off x="7310446" y="928670"/>
              <a:ext cx="1428760" cy="214314"/>
            </a:xfrm>
            <a:prstGeom prst="rect">
              <a:avLst/>
            </a:prstGeom>
            <a:solidFill>
              <a:schemeClr val="accent3">
                <a:lumMod val="20000"/>
                <a:lumOff val="80000"/>
              </a:scheme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29" name="矩形 228"/>
            <p:cNvSpPr/>
            <p:nvPr/>
          </p:nvSpPr>
          <p:spPr>
            <a:xfrm>
              <a:off x="7310446" y="1142984"/>
              <a:ext cx="1428760" cy="214314"/>
            </a:xfrm>
            <a:prstGeom prst="rect">
              <a:avLst/>
            </a:prstGeom>
            <a:solidFill>
              <a:schemeClr val="accent3">
                <a:lumMod val="20000"/>
                <a:lumOff val="80000"/>
              </a:scheme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30" name="矩形 229"/>
            <p:cNvSpPr/>
            <p:nvPr/>
          </p:nvSpPr>
          <p:spPr>
            <a:xfrm>
              <a:off x="7310446" y="1357298"/>
              <a:ext cx="1428760" cy="214314"/>
            </a:xfrm>
            <a:prstGeom prst="rect">
              <a:avLst/>
            </a:prstGeom>
            <a:solidFill>
              <a:srgbClr val="009900"/>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31" name="矩形 230"/>
            <p:cNvSpPr/>
            <p:nvPr/>
          </p:nvSpPr>
          <p:spPr>
            <a:xfrm>
              <a:off x="7310446" y="1571612"/>
              <a:ext cx="1428760" cy="214314"/>
            </a:xfrm>
            <a:prstGeom prst="rect">
              <a:avLst/>
            </a:prstGeom>
            <a:solidFill>
              <a:srgbClr val="009900"/>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nvGrpSpPr>
          <p:cNvPr id="233" name="组合 232"/>
          <p:cNvGrpSpPr/>
          <p:nvPr/>
        </p:nvGrpSpPr>
        <p:grpSpPr>
          <a:xfrm>
            <a:off x="2857488" y="4607728"/>
            <a:ext cx="1173624" cy="1076547"/>
            <a:chOff x="7239008" y="642918"/>
            <a:chExt cx="1564832" cy="1435396"/>
          </a:xfrm>
        </p:grpSpPr>
        <p:sp>
          <p:nvSpPr>
            <p:cNvPr id="234" name="矩形 233"/>
            <p:cNvSpPr/>
            <p:nvPr/>
          </p:nvSpPr>
          <p:spPr>
            <a:xfrm>
              <a:off x="7239008" y="642918"/>
              <a:ext cx="1564832" cy="135732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35" name="TextBox 234"/>
            <p:cNvSpPr txBox="1"/>
            <p:nvPr/>
          </p:nvSpPr>
          <p:spPr>
            <a:xfrm>
              <a:off x="7310447" y="1785926"/>
              <a:ext cx="1428760" cy="292388"/>
            </a:xfrm>
            <a:prstGeom prst="rect">
              <a:avLst/>
            </a:prstGeom>
            <a:noFill/>
          </p:spPr>
          <p:txBody>
            <a:bodyPr wrap="square" rtlCol="0">
              <a:spAutoFit/>
            </a:bodyPr>
            <a:lstStyle/>
            <a:p>
              <a:pPr algn="ctr"/>
              <a:r>
                <a:rPr lang="en-US" altLang="zh-CN" sz="825" dirty="0">
                  <a:solidFill>
                    <a:srgbClr val="009900"/>
                  </a:solidFill>
                </a:rPr>
                <a:t>DISK40%</a:t>
              </a:r>
              <a:endParaRPr lang="zh-CN" altLang="en-US" sz="825" dirty="0">
                <a:solidFill>
                  <a:srgbClr val="009900"/>
                </a:solidFill>
              </a:endParaRPr>
            </a:p>
          </p:txBody>
        </p:sp>
        <p:sp>
          <p:nvSpPr>
            <p:cNvPr id="236" name="矩形 235"/>
            <p:cNvSpPr/>
            <p:nvPr/>
          </p:nvSpPr>
          <p:spPr>
            <a:xfrm>
              <a:off x="7310446" y="714356"/>
              <a:ext cx="1428760" cy="214314"/>
            </a:xfrm>
            <a:prstGeom prst="rect">
              <a:avLst/>
            </a:prstGeom>
            <a:solidFill>
              <a:schemeClr val="accent3">
                <a:lumMod val="20000"/>
                <a:lumOff val="80000"/>
              </a:scheme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37" name="矩形 236"/>
            <p:cNvSpPr/>
            <p:nvPr/>
          </p:nvSpPr>
          <p:spPr>
            <a:xfrm>
              <a:off x="7310446" y="928670"/>
              <a:ext cx="1428760" cy="214314"/>
            </a:xfrm>
            <a:prstGeom prst="rect">
              <a:avLst/>
            </a:prstGeom>
            <a:solidFill>
              <a:schemeClr val="accent3">
                <a:lumMod val="20000"/>
                <a:lumOff val="80000"/>
              </a:scheme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38" name="矩形 237"/>
            <p:cNvSpPr/>
            <p:nvPr/>
          </p:nvSpPr>
          <p:spPr>
            <a:xfrm>
              <a:off x="7310446" y="1142984"/>
              <a:ext cx="1428760" cy="214314"/>
            </a:xfrm>
            <a:prstGeom prst="rect">
              <a:avLst/>
            </a:prstGeom>
            <a:solidFill>
              <a:schemeClr val="accent3">
                <a:lumMod val="20000"/>
                <a:lumOff val="80000"/>
              </a:scheme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39" name="矩形 238"/>
            <p:cNvSpPr/>
            <p:nvPr/>
          </p:nvSpPr>
          <p:spPr>
            <a:xfrm>
              <a:off x="7310446" y="1357298"/>
              <a:ext cx="1428760" cy="214314"/>
            </a:xfrm>
            <a:prstGeom prst="rect">
              <a:avLst/>
            </a:prstGeom>
            <a:solidFill>
              <a:srgbClr val="009900"/>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40" name="矩形 239"/>
            <p:cNvSpPr/>
            <p:nvPr/>
          </p:nvSpPr>
          <p:spPr>
            <a:xfrm>
              <a:off x="7310446" y="1571612"/>
              <a:ext cx="1428760" cy="214314"/>
            </a:xfrm>
            <a:prstGeom prst="rect">
              <a:avLst/>
            </a:prstGeom>
            <a:solidFill>
              <a:srgbClr val="009900"/>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nvGrpSpPr>
          <p:cNvPr id="241" name="组合 240"/>
          <p:cNvGrpSpPr/>
          <p:nvPr/>
        </p:nvGrpSpPr>
        <p:grpSpPr>
          <a:xfrm>
            <a:off x="5000628" y="4607728"/>
            <a:ext cx="1173624" cy="1076547"/>
            <a:chOff x="7239008" y="642918"/>
            <a:chExt cx="1564832" cy="1435396"/>
          </a:xfrm>
        </p:grpSpPr>
        <p:sp>
          <p:nvSpPr>
            <p:cNvPr id="242" name="矩形 241"/>
            <p:cNvSpPr/>
            <p:nvPr/>
          </p:nvSpPr>
          <p:spPr>
            <a:xfrm>
              <a:off x="7239008" y="642918"/>
              <a:ext cx="1564832" cy="135732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43" name="TextBox 242"/>
            <p:cNvSpPr txBox="1"/>
            <p:nvPr/>
          </p:nvSpPr>
          <p:spPr>
            <a:xfrm>
              <a:off x="7310447" y="1785926"/>
              <a:ext cx="1428760" cy="292388"/>
            </a:xfrm>
            <a:prstGeom prst="rect">
              <a:avLst/>
            </a:prstGeom>
            <a:noFill/>
          </p:spPr>
          <p:txBody>
            <a:bodyPr wrap="square" rtlCol="0">
              <a:spAutoFit/>
            </a:bodyPr>
            <a:lstStyle/>
            <a:p>
              <a:pPr algn="ctr"/>
              <a:r>
                <a:rPr lang="en-US" altLang="zh-CN" sz="825" dirty="0">
                  <a:solidFill>
                    <a:srgbClr val="009900"/>
                  </a:solidFill>
                </a:rPr>
                <a:t>DISK40%</a:t>
              </a:r>
              <a:endParaRPr lang="zh-CN" altLang="en-US" sz="825" dirty="0">
                <a:solidFill>
                  <a:srgbClr val="009900"/>
                </a:solidFill>
              </a:endParaRPr>
            </a:p>
          </p:txBody>
        </p:sp>
        <p:sp>
          <p:nvSpPr>
            <p:cNvPr id="244" name="矩形 243"/>
            <p:cNvSpPr/>
            <p:nvPr/>
          </p:nvSpPr>
          <p:spPr>
            <a:xfrm>
              <a:off x="7310446" y="714356"/>
              <a:ext cx="1428760" cy="214314"/>
            </a:xfrm>
            <a:prstGeom prst="rect">
              <a:avLst/>
            </a:prstGeom>
            <a:solidFill>
              <a:schemeClr val="accent3">
                <a:lumMod val="20000"/>
                <a:lumOff val="80000"/>
              </a:scheme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45" name="矩形 244"/>
            <p:cNvSpPr/>
            <p:nvPr/>
          </p:nvSpPr>
          <p:spPr>
            <a:xfrm>
              <a:off x="7310446" y="928670"/>
              <a:ext cx="1428760" cy="214314"/>
            </a:xfrm>
            <a:prstGeom prst="rect">
              <a:avLst/>
            </a:prstGeom>
            <a:solidFill>
              <a:schemeClr val="accent3">
                <a:lumMod val="20000"/>
                <a:lumOff val="80000"/>
              </a:scheme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46" name="矩形 245"/>
            <p:cNvSpPr/>
            <p:nvPr/>
          </p:nvSpPr>
          <p:spPr>
            <a:xfrm>
              <a:off x="7310446" y="1142984"/>
              <a:ext cx="1428760" cy="214314"/>
            </a:xfrm>
            <a:prstGeom prst="rect">
              <a:avLst/>
            </a:prstGeom>
            <a:solidFill>
              <a:schemeClr val="accent3">
                <a:lumMod val="20000"/>
                <a:lumOff val="80000"/>
              </a:scheme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47" name="矩形 246"/>
            <p:cNvSpPr/>
            <p:nvPr/>
          </p:nvSpPr>
          <p:spPr>
            <a:xfrm>
              <a:off x="7310446" y="1357298"/>
              <a:ext cx="1428760" cy="214314"/>
            </a:xfrm>
            <a:prstGeom prst="rect">
              <a:avLst/>
            </a:prstGeom>
            <a:solidFill>
              <a:srgbClr val="009900"/>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48" name="矩形 247"/>
            <p:cNvSpPr/>
            <p:nvPr/>
          </p:nvSpPr>
          <p:spPr>
            <a:xfrm>
              <a:off x="7310446" y="1571612"/>
              <a:ext cx="1428760" cy="214314"/>
            </a:xfrm>
            <a:prstGeom prst="rect">
              <a:avLst/>
            </a:prstGeom>
            <a:solidFill>
              <a:srgbClr val="009900"/>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nvGrpSpPr>
          <p:cNvPr id="249" name="组合 248"/>
          <p:cNvGrpSpPr/>
          <p:nvPr/>
        </p:nvGrpSpPr>
        <p:grpSpPr>
          <a:xfrm>
            <a:off x="6929454" y="4607728"/>
            <a:ext cx="1173624" cy="1076547"/>
            <a:chOff x="7239008" y="642918"/>
            <a:chExt cx="1564832" cy="1435396"/>
          </a:xfrm>
        </p:grpSpPr>
        <p:sp>
          <p:nvSpPr>
            <p:cNvPr id="250" name="矩形 249"/>
            <p:cNvSpPr/>
            <p:nvPr/>
          </p:nvSpPr>
          <p:spPr>
            <a:xfrm>
              <a:off x="7239008" y="642918"/>
              <a:ext cx="1564832" cy="135732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51" name="TextBox 250"/>
            <p:cNvSpPr txBox="1"/>
            <p:nvPr/>
          </p:nvSpPr>
          <p:spPr>
            <a:xfrm>
              <a:off x="7310447" y="1785926"/>
              <a:ext cx="1428760" cy="292388"/>
            </a:xfrm>
            <a:prstGeom prst="rect">
              <a:avLst/>
            </a:prstGeom>
            <a:noFill/>
          </p:spPr>
          <p:txBody>
            <a:bodyPr wrap="square" rtlCol="0">
              <a:spAutoFit/>
            </a:bodyPr>
            <a:lstStyle/>
            <a:p>
              <a:pPr algn="ctr"/>
              <a:r>
                <a:rPr lang="en-US" altLang="zh-CN" sz="825" dirty="0">
                  <a:solidFill>
                    <a:srgbClr val="009900"/>
                  </a:solidFill>
                </a:rPr>
                <a:t>DISK40%</a:t>
              </a:r>
              <a:endParaRPr lang="zh-CN" altLang="en-US" sz="825" dirty="0">
                <a:solidFill>
                  <a:srgbClr val="009900"/>
                </a:solidFill>
              </a:endParaRPr>
            </a:p>
          </p:txBody>
        </p:sp>
        <p:sp>
          <p:nvSpPr>
            <p:cNvPr id="252" name="矩形 251"/>
            <p:cNvSpPr/>
            <p:nvPr/>
          </p:nvSpPr>
          <p:spPr>
            <a:xfrm>
              <a:off x="7310446" y="714356"/>
              <a:ext cx="1428760" cy="214314"/>
            </a:xfrm>
            <a:prstGeom prst="rect">
              <a:avLst/>
            </a:prstGeom>
            <a:solidFill>
              <a:schemeClr val="accent3">
                <a:lumMod val="20000"/>
                <a:lumOff val="80000"/>
              </a:scheme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53" name="矩形 252"/>
            <p:cNvSpPr/>
            <p:nvPr/>
          </p:nvSpPr>
          <p:spPr>
            <a:xfrm>
              <a:off x="7310446" y="928670"/>
              <a:ext cx="1428760" cy="214314"/>
            </a:xfrm>
            <a:prstGeom prst="rect">
              <a:avLst/>
            </a:prstGeom>
            <a:solidFill>
              <a:schemeClr val="accent3">
                <a:lumMod val="20000"/>
                <a:lumOff val="80000"/>
              </a:scheme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54" name="矩形 253"/>
            <p:cNvSpPr/>
            <p:nvPr/>
          </p:nvSpPr>
          <p:spPr>
            <a:xfrm>
              <a:off x="7310446" y="1142984"/>
              <a:ext cx="1428760" cy="214314"/>
            </a:xfrm>
            <a:prstGeom prst="rect">
              <a:avLst/>
            </a:prstGeom>
            <a:solidFill>
              <a:schemeClr val="accent3">
                <a:lumMod val="20000"/>
                <a:lumOff val="80000"/>
              </a:scheme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55" name="矩形 254"/>
            <p:cNvSpPr/>
            <p:nvPr/>
          </p:nvSpPr>
          <p:spPr>
            <a:xfrm>
              <a:off x="7310446" y="1357298"/>
              <a:ext cx="1428760" cy="214314"/>
            </a:xfrm>
            <a:prstGeom prst="rect">
              <a:avLst/>
            </a:prstGeom>
            <a:solidFill>
              <a:srgbClr val="009900"/>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56" name="矩形 255"/>
            <p:cNvSpPr/>
            <p:nvPr/>
          </p:nvSpPr>
          <p:spPr>
            <a:xfrm>
              <a:off x="7310446" y="1571612"/>
              <a:ext cx="1428760" cy="214314"/>
            </a:xfrm>
            <a:prstGeom prst="rect">
              <a:avLst/>
            </a:prstGeom>
            <a:solidFill>
              <a:srgbClr val="009900"/>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nvGrpSpPr>
          <p:cNvPr id="257" name="组合 256"/>
          <p:cNvGrpSpPr/>
          <p:nvPr/>
        </p:nvGrpSpPr>
        <p:grpSpPr>
          <a:xfrm>
            <a:off x="5000628" y="4607728"/>
            <a:ext cx="1173624" cy="1076547"/>
            <a:chOff x="7239008" y="642918"/>
            <a:chExt cx="1564832" cy="1435396"/>
          </a:xfrm>
        </p:grpSpPr>
        <p:sp>
          <p:nvSpPr>
            <p:cNvPr id="258" name="矩形 257"/>
            <p:cNvSpPr/>
            <p:nvPr/>
          </p:nvSpPr>
          <p:spPr>
            <a:xfrm>
              <a:off x="7239008" y="642918"/>
              <a:ext cx="1564832" cy="135732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59" name="TextBox 258"/>
            <p:cNvSpPr txBox="1"/>
            <p:nvPr/>
          </p:nvSpPr>
          <p:spPr>
            <a:xfrm>
              <a:off x="7310447" y="1785926"/>
              <a:ext cx="1428760" cy="292388"/>
            </a:xfrm>
            <a:prstGeom prst="rect">
              <a:avLst/>
            </a:prstGeom>
            <a:noFill/>
          </p:spPr>
          <p:txBody>
            <a:bodyPr wrap="square" rtlCol="0">
              <a:spAutoFit/>
            </a:bodyPr>
            <a:lstStyle/>
            <a:p>
              <a:pPr algn="ctr"/>
              <a:r>
                <a:rPr lang="en-US" altLang="zh-CN" sz="825" dirty="0">
                  <a:solidFill>
                    <a:srgbClr val="FF0000"/>
                  </a:solidFill>
                </a:rPr>
                <a:t>DISK40%</a:t>
              </a:r>
              <a:endParaRPr lang="zh-CN" altLang="en-US" sz="825" dirty="0">
                <a:solidFill>
                  <a:srgbClr val="FF0000"/>
                </a:solidFill>
              </a:endParaRPr>
            </a:p>
          </p:txBody>
        </p:sp>
        <p:sp>
          <p:nvSpPr>
            <p:cNvPr id="260" name="矩形 259"/>
            <p:cNvSpPr/>
            <p:nvPr/>
          </p:nvSpPr>
          <p:spPr>
            <a:xfrm>
              <a:off x="7310446" y="714356"/>
              <a:ext cx="1428760" cy="214314"/>
            </a:xfrm>
            <a:prstGeom prst="rect">
              <a:avLst/>
            </a:prstGeom>
            <a:solidFill>
              <a:srgbClr val="FF0000"/>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61" name="矩形 260"/>
            <p:cNvSpPr/>
            <p:nvPr/>
          </p:nvSpPr>
          <p:spPr>
            <a:xfrm>
              <a:off x="7310446" y="928670"/>
              <a:ext cx="1428760" cy="214314"/>
            </a:xfrm>
            <a:prstGeom prst="rect">
              <a:avLst/>
            </a:prstGeom>
            <a:solidFill>
              <a:srgbClr val="FF0000"/>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62" name="矩形 261"/>
            <p:cNvSpPr/>
            <p:nvPr/>
          </p:nvSpPr>
          <p:spPr>
            <a:xfrm>
              <a:off x="7310446" y="1142984"/>
              <a:ext cx="1428760" cy="214314"/>
            </a:xfrm>
            <a:prstGeom prst="rect">
              <a:avLst/>
            </a:prstGeom>
            <a:solidFill>
              <a:srgbClr val="FF0000"/>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63" name="矩形 262"/>
            <p:cNvSpPr/>
            <p:nvPr/>
          </p:nvSpPr>
          <p:spPr>
            <a:xfrm>
              <a:off x="7310446" y="1357298"/>
              <a:ext cx="1428760" cy="214314"/>
            </a:xfrm>
            <a:prstGeom prst="rect">
              <a:avLst/>
            </a:prstGeom>
            <a:solidFill>
              <a:srgbClr val="FF0000"/>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64" name="矩形 263"/>
            <p:cNvSpPr/>
            <p:nvPr/>
          </p:nvSpPr>
          <p:spPr>
            <a:xfrm>
              <a:off x="7310446" y="1571612"/>
              <a:ext cx="1428760" cy="214314"/>
            </a:xfrm>
            <a:prstGeom prst="rect">
              <a:avLst/>
            </a:prstGeom>
            <a:solidFill>
              <a:srgbClr val="FF0000"/>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cxnSp>
        <p:nvCxnSpPr>
          <p:cNvPr id="265" name="直接箭头连接符 264"/>
          <p:cNvCxnSpPr/>
          <p:nvPr/>
        </p:nvCxnSpPr>
        <p:spPr>
          <a:xfrm rot="5400000">
            <a:off x="6447843" y="2571149"/>
            <a:ext cx="1285884" cy="119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6" name="直接箭头连接符 265"/>
          <p:cNvCxnSpPr/>
          <p:nvPr/>
        </p:nvCxnSpPr>
        <p:spPr>
          <a:xfrm rot="5400000">
            <a:off x="7063996" y="2758673"/>
            <a:ext cx="910835" cy="1191"/>
          </a:xfrm>
          <a:prstGeom prst="straightConnector1">
            <a:avLst/>
          </a:prstGeom>
          <a:ln>
            <a:solidFill>
              <a:schemeClr val="accent6">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67" name="直接箭头连接符 266"/>
          <p:cNvCxnSpPr/>
          <p:nvPr/>
        </p:nvCxnSpPr>
        <p:spPr>
          <a:xfrm rot="5400000">
            <a:off x="7733727" y="2946198"/>
            <a:ext cx="535785" cy="1191"/>
          </a:xfrm>
          <a:prstGeom prst="straightConnector1">
            <a:avLst/>
          </a:prstGeom>
          <a:ln>
            <a:solidFill>
              <a:srgbClr val="00B0F0"/>
            </a:solidFill>
            <a:tailEnd type="arrow"/>
          </a:ln>
        </p:spPr>
        <p:style>
          <a:lnRef idx="1">
            <a:schemeClr val="accent1"/>
          </a:lnRef>
          <a:fillRef idx="0">
            <a:schemeClr val="accent1"/>
          </a:fillRef>
          <a:effectRef idx="0">
            <a:schemeClr val="accent1"/>
          </a:effectRef>
          <a:fontRef idx="minor">
            <a:schemeClr val="tx1"/>
          </a:fontRef>
        </p:style>
      </p:cxnSp>
      <p:grpSp>
        <p:nvGrpSpPr>
          <p:cNvPr id="268" name="组合 267"/>
          <p:cNvGrpSpPr/>
          <p:nvPr/>
        </p:nvGrpSpPr>
        <p:grpSpPr>
          <a:xfrm>
            <a:off x="6929454" y="4607728"/>
            <a:ext cx="1173624" cy="1076547"/>
            <a:chOff x="7239008" y="642918"/>
            <a:chExt cx="1564832" cy="1435396"/>
          </a:xfrm>
        </p:grpSpPr>
        <p:sp>
          <p:nvSpPr>
            <p:cNvPr id="269" name="矩形 268"/>
            <p:cNvSpPr/>
            <p:nvPr/>
          </p:nvSpPr>
          <p:spPr>
            <a:xfrm>
              <a:off x="7239008" y="642918"/>
              <a:ext cx="1564832" cy="135732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70" name="TextBox 269"/>
            <p:cNvSpPr txBox="1"/>
            <p:nvPr/>
          </p:nvSpPr>
          <p:spPr>
            <a:xfrm>
              <a:off x="7310447" y="1785926"/>
              <a:ext cx="1428760" cy="292388"/>
            </a:xfrm>
            <a:prstGeom prst="rect">
              <a:avLst/>
            </a:prstGeom>
            <a:noFill/>
          </p:spPr>
          <p:txBody>
            <a:bodyPr wrap="square" rtlCol="0">
              <a:spAutoFit/>
            </a:bodyPr>
            <a:lstStyle/>
            <a:p>
              <a:pPr algn="ctr"/>
              <a:r>
                <a:rPr lang="en-US" altLang="zh-CN" sz="825" dirty="0">
                  <a:solidFill>
                    <a:srgbClr val="FF0000"/>
                  </a:solidFill>
                </a:rPr>
                <a:t>DISK40%</a:t>
              </a:r>
              <a:endParaRPr lang="zh-CN" altLang="en-US" sz="825" dirty="0">
                <a:solidFill>
                  <a:srgbClr val="FF0000"/>
                </a:solidFill>
              </a:endParaRPr>
            </a:p>
          </p:txBody>
        </p:sp>
        <p:sp>
          <p:nvSpPr>
            <p:cNvPr id="271" name="矩形 270"/>
            <p:cNvSpPr/>
            <p:nvPr/>
          </p:nvSpPr>
          <p:spPr>
            <a:xfrm>
              <a:off x="7310446" y="714356"/>
              <a:ext cx="1428760" cy="214314"/>
            </a:xfrm>
            <a:prstGeom prst="rect">
              <a:avLst/>
            </a:prstGeom>
            <a:solidFill>
              <a:srgbClr val="FF0000"/>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72" name="矩形 271"/>
            <p:cNvSpPr/>
            <p:nvPr/>
          </p:nvSpPr>
          <p:spPr>
            <a:xfrm>
              <a:off x="7310446" y="928670"/>
              <a:ext cx="1428760" cy="214314"/>
            </a:xfrm>
            <a:prstGeom prst="rect">
              <a:avLst/>
            </a:prstGeom>
            <a:solidFill>
              <a:srgbClr val="FF0000"/>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73" name="矩形 272"/>
            <p:cNvSpPr/>
            <p:nvPr/>
          </p:nvSpPr>
          <p:spPr>
            <a:xfrm>
              <a:off x="7310446" y="1142984"/>
              <a:ext cx="1428760" cy="214314"/>
            </a:xfrm>
            <a:prstGeom prst="rect">
              <a:avLst/>
            </a:prstGeom>
            <a:solidFill>
              <a:srgbClr val="FF0000"/>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74" name="矩形 273"/>
            <p:cNvSpPr/>
            <p:nvPr/>
          </p:nvSpPr>
          <p:spPr>
            <a:xfrm>
              <a:off x="7310446" y="1357298"/>
              <a:ext cx="1428760" cy="214314"/>
            </a:xfrm>
            <a:prstGeom prst="rect">
              <a:avLst/>
            </a:prstGeom>
            <a:solidFill>
              <a:srgbClr val="FF0000"/>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75" name="矩形 274"/>
            <p:cNvSpPr/>
            <p:nvPr/>
          </p:nvSpPr>
          <p:spPr>
            <a:xfrm>
              <a:off x="7310446" y="1571612"/>
              <a:ext cx="1428760" cy="214314"/>
            </a:xfrm>
            <a:prstGeom prst="rect">
              <a:avLst/>
            </a:prstGeom>
            <a:solidFill>
              <a:srgbClr val="FF0000"/>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nvGrpSpPr>
          <p:cNvPr id="276" name="组合 275"/>
          <p:cNvGrpSpPr/>
          <p:nvPr/>
        </p:nvGrpSpPr>
        <p:grpSpPr>
          <a:xfrm>
            <a:off x="6768718" y="3536158"/>
            <a:ext cx="696521" cy="1022969"/>
            <a:chOff x="11382412" y="3357562"/>
            <a:chExt cx="928694" cy="1363958"/>
          </a:xfrm>
        </p:grpSpPr>
        <p:sp>
          <p:nvSpPr>
            <p:cNvPr id="277" name="TextBox 276"/>
            <p:cNvSpPr txBox="1"/>
            <p:nvPr/>
          </p:nvSpPr>
          <p:spPr>
            <a:xfrm>
              <a:off x="11382412" y="4429132"/>
              <a:ext cx="928694" cy="292388"/>
            </a:xfrm>
            <a:prstGeom prst="rect">
              <a:avLst/>
            </a:prstGeom>
            <a:solidFill>
              <a:schemeClr val="tx1"/>
            </a:solidFill>
          </p:spPr>
          <p:txBody>
            <a:bodyPr wrap="square" rtlCol="0">
              <a:spAutoFit/>
            </a:bodyPr>
            <a:lstStyle/>
            <a:p>
              <a:pPr algn="ctr"/>
              <a:r>
                <a:rPr lang="en-US" altLang="zh-CN" sz="825" dirty="0">
                  <a:solidFill>
                    <a:srgbClr val="FF0000"/>
                  </a:solidFill>
                </a:rPr>
                <a:t>CPU100%</a:t>
              </a:r>
              <a:endParaRPr lang="zh-CN" altLang="en-US" sz="825" dirty="0">
                <a:solidFill>
                  <a:srgbClr val="FF0000"/>
                </a:solidFill>
              </a:endParaRPr>
            </a:p>
          </p:txBody>
        </p:sp>
        <p:sp>
          <p:nvSpPr>
            <p:cNvPr id="278" name="矩形 277"/>
            <p:cNvSpPr/>
            <p:nvPr/>
          </p:nvSpPr>
          <p:spPr>
            <a:xfrm>
              <a:off x="11382412" y="3357562"/>
              <a:ext cx="928694" cy="214314"/>
            </a:xfrm>
            <a:prstGeom prst="rect">
              <a:avLst/>
            </a:prstGeom>
            <a:solidFill>
              <a:srgbClr val="FF0000"/>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79" name="矩形 278"/>
            <p:cNvSpPr/>
            <p:nvPr/>
          </p:nvSpPr>
          <p:spPr>
            <a:xfrm>
              <a:off x="11382412" y="3571876"/>
              <a:ext cx="928694" cy="214314"/>
            </a:xfrm>
            <a:prstGeom prst="rect">
              <a:avLst/>
            </a:prstGeom>
            <a:solidFill>
              <a:srgbClr val="FF0000"/>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80" name="矩形 279"/>
            <p:cNvSpPr/>
            <p:nvPr/>
          </p:nvSpPr>
          <p:spPr>
            <a:xfrm>
              <a:off x="11382412" y="3786190"/>
              <a:ext cx="928694" cy="214314"/>
            </a:xfrm>
            <a:prstGeom prst="rect">
              <a:avLst/>
            </a:prstGeom>
            <a:solidFill>
              <a:srgbClr val="FF0000"/>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81" name="矩形 280"/>
            <p:cNvSpPr/>
            <p:nvPr/>
          </p:nvSpPr>
          <p:spPr>
            <a:xfrm>
              <a:off x="11382412" y="4000504"/>
              <a:ext cx="928694" cy="214314"/>
            </a:xfrm>
            <a:prstGeom prst="rect">
              <a:avLst/>
            </a:prstGeom>
            <a:solidFill>
              <a:srgbClr val="FF0000"/>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82" name="矩形 281"/>
            <p:cNvSpPr/>
            <p:nvPr/>
          </p:nvSpPr>
          <p:spPr>
            <a:xfrm>
              <a:off x="11382412" y="4214818"/>
              <a:ext cx="928694" cy="214314"/>
            </a:xfrm>
            <a:prstGeom prst="rect">
              <a:avLst/>
            </a:prstGeom>
            <a:solidFill>
              <a:srgbClr val="FF0000"/>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nvGrpSpPr>
          <p:cNvPr id="283" name="组合 282"/>
          <p:cNvGrpSpPr/>
          <p:nvPr/>
        </p:nvGrpSpPr>
        <p:grpSpPr>
          <a:xfrm>
            <a:off x="7518817" y="3536158"/>
            <a:ext cx="696521" cy="1022969"/>
            <a:chOff x="11382412" y="3357562"/>
            <a:chExt cx="928694" cy="1363958"/>
          </a:xfrm>
        </p:grpSpPr>
        <p:sp>
          <p:nvSpPr>
            <p:cNvPr id="284" name="TextBox 283"/>
            <p:cNvSpPr txBox="1"/>
            <p:nvPr/>
          </p:nvSpPr>
          <p:spPr>
            <a:xfrm>
              <a:off x="11382412" y="4429132"/>
              <a:ext cx="928694" cy="292388"/>
            </a:xfrm>
            <a:prstGeom prst="rect">
              <a:avLst/>
            </a:prstGeom>
            <a:solidFill>
              <a:schemeClr val="tx1"/>
            </a:solidFill>
          </p:spPr>
          <p:txBody>
            <a:bodyPr wrap="square" rtlCol="0">
              <a:spAutoFit/>
            </a:bodyPr>
            <a:lstStyle/>
            <a:p>
              <a:pPr algn="ctr"/>
              <a:r>
                <a:rPr lang="en-US" altLang="zh-CN" sz="825" dirty="0">
                  <a:solidFill>
                    <a:srgbClr val="FF0000"/>
                  </a:solidFill>
                </a:rPr>
                <a:t>MEM100%</a:t>
              </a:r>
              <a:endParaRPr lang="zh-CN" altLang="en-US" sz="825" dirty="0">
                <a:solidFill>
                  <a:srgbClr val="FF0000"/>
                </a:solidFill>
              </a:endParaRPr>
            </a:p>
          </p:txBody>
        </p:sp>
        <p:sp>
          <p:nvSpPr>
            <p:cNvPr id="285" name="矩形 284"/>
            <p:cNvSpPr/>
            <p:nvPr/>
          </p:nvSpPr>
          <p:spPr>
            <a:xfrm>
              <a:off x="11382412" y="3357562"/>
              <a:ext cx="928694" cy="214314"/>
            </a:xfrm>
            <a:prstGeom prst="rect">
              <a:avLst/>
            </a:prstGeom>
            <a:solidFill>
              <a:srgbClr val="FF0000"/>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86" name="矩形 285"/>
            <p:cNvSpPr/>
            <p:nvPr/>
          </p:nvSpPr>
          <p:spPr>
            <a:xfrm>
              <a:off x="11382412" y="3571876"/>
              <a:ext cx="928694" cy="214314"/>
            </a:xfrm>
            <a:prstGeom prst="rect">
              <a:avLst/>
            </a:prstGeom>
            <a:solidFill>
              <a:srgbClr val="FF0000"/>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87" name="矩形 286"/>
            <p:cNvSpPr/>
            <p:nvPr/>
          </p:nvSpPr>
          <p:spPr>
            <a:xfrm>
              <a:off x="11382412" y="3786190"/>
              <a:ext cx="928694" cy="214314"/>
            </a:xfrm>
            <a:prstGeom prst="rect">
              <a:avLst/>
            </a:prstGeom>
            <a:solidFill>
              <a:srgbClr val="FF0000"/>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88" name="矩形 287"/>
            <p:cNvSpPr/>
            <p:nvPr/>
          </p:nvSpPr>
          <p:spPr>
            <a:xfrm>
              <a:off x="11382412" y="4000504"/>
              <a:ext cx="928694" cy="214314"/>
            </a:xfrm>
            <a:prstGeom prst="rect">
              <a:avLst/>
            </a:prstGeom>
            <a:solidFill>
              <a:srgbClr val="FF0000"/>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89" name="矩形 288"/>
            <p:cNvSpPr/>
            <p:nvPr/>
          </p:nvSpPr>
          <p:spPr>
            <a:xfrm>
              <a:off x="11382412" y="4214818"/>
              <a:ext cx="928694" cy="214314"/>
            </a:xfrm>
            <a:prstGeom prst="rect">
              <a:avLst/>
            </a:prstGeom>
            <a:solidFill>
              <a:srgbClr val="FF0000"/>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
        <p:nvSpPr>
          <p:cNvPr id="293" name="矩形 292"/>
          <p:cNvSpPr/>
          <p:nvPr/>
        </p:nvSpPr>
        <p:spPr>
          <a:xfrm>
            <a:off x="8322495" y="1821645"/>
            <a:ext cx="482207"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50" dirty="0"/>
              <a:t>User1</a:t>
            </a:r>
            <a:endParaRPr lang="zh-CN" altLang="en-US" sz="1050" dirty="0"/>
          </a:p>
        </p:txBody>
      </p:sp>
      <p:sp>
        <p:nvSpPr>
          <p:cNvPr id="294" name="矩形 293"/>
          <p:cNvSpPr/>
          <p:nvPr/>
        </p:nvSpPr>
        <p:spPr>
          <a:xfrm>
            <a:off x="8322495" y="2196695"/>
            <a:ext cx="482207" cy="214314"/>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50" dirty="0"/>
              <a:t>User2</a:t>
            </a:r>
            <a:endParaRPr lang="zh-CN" altLang="en-US" sz="1050" dirty="0"/>
          </a:p>
        </p:txBody>
      </p:sp>
      <p:sp>
        <p:nvSpPr>
          <p:cNvPr id="295" name="矩形 294"/>
          <p:cNvSpPr/>
          <p:nvPr/>
        </p:nvSpPr>
        <p:spPr>
          <a:xfrm>
            <a:off x="8322495" y="2571744"/>
            <a:ext cx="482207" cy="214314"/>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50" dirty="0"/>
              <a:t>User3</a:t>
            </a:r>
            <a:endParaRPr lang="zh-CN" altLang="en-US" sz="1050" dirty="0"/>
          </a:p>
        </p:txBody>
      </p:sp>
      <p:sp>
        <p:nvSpPr>
          <p:cNvPr id="3" name="文本框 2"/>
          <p:cNvSpPr txBox="1"/>
          <p:nvPr/>
        </p:nvSpPr>
        <p:spPr>
          <a:xfrm>
            <a:off x="467544" y="404664"/>
            <a:ext cx="8136904" cy="584775"/>
          </a:xfrm>
          <a:prstGeom prst="rect">
            <a:avLst/>
          </a:prstGeom>
          <a:noFill/>
        </p:spPr>
        <p:txBody>
          <a:bodyPr wrap="square" rtlCol="0">
            <a:spAutoFit/>
          </a:bodyPr>
          <a:lstStyle/>
          <a:p>
            <a:pPr>
              <a:defRPr/>
            </a:pPr>
            <a:r>
              <a:rPr lang="zh-CN" altLang="en-US" sz="3200" dirty="0"/>
              <a:t>小概率事件</a:t>
            </a:r>
            <a:r>
              <a:rPr lang="en-US" altLang="zh-CN" sz="3200" dirty="0"/>
              <a:t>-</a:t>
            </a:r>
            <a:r>
              <a:rPr lang="zh-CN" altLang="en-US" sz="3200" dirty="0"/>
              <a:t>热点</a:t>
            </a:r>
          </a:p>
        </p:txBody>
      </p:sp>
    </p:spTree>
    <p:extLst>
      <p:ext uri="{BB962C8B-B14F-4D97-AF65-F5344CB8AC3E}">
        <p14:creationId xmlns:p14="http://schemas.microsoft.com/office/powerpoint/2010/main" val="167596850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189"/>
                                        </p:tgtEl>
                                        <p:attrNameLst>
                                          <p:attrName>style.visibility</p:attrName>
                                        </p:attrNameLst>
                                      </p:cBhvr>
                                      <p:to>
                                        <p:strVal val="visible"/>
                                      </p:to>
                                    </p:set>
                                    <p:anim calcmode="lin" valueType="num">
                                      <p:cBhvr additive="base">
                                        <p:cTn id="7" dur="500" fill="hold"/>
                                        <p:tgtEl>
                                          <p:spTgt spid="189"/>
                                        </p:tgtEl>
                                        <p:attrNameLst>
                                          <p:attrName>ppt_x</p:attrName>
                                        </p:attrNameLst>
                                      </p:cBhvr>
                                      <p:tavLst>
                                        <p:tav tm="0">
                                          <p:val>
                                            <p:strVal val="#ppt_x"/>
                                          </p:val>
                                        </p:tav>
                                        <p:tav tm="100000">
                                          <p:val>
                                            <p:strVal val="#ppt_x"/>
                                          </p:val>
                                        </p:tav>
                                      </p:tavLst>
                                    </p:anim>
                                    <p:anim calcmode="lin" valueType="num">
                                      <p:cBhvr additive="base">
                                        <p:cTn id="8" dur="500" fill="hold"/>
                                        <p:tgtEl>
                                          <p:spTgt spid="189"/>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3" presetClass="entr" presetSubtype="10" fill="hold" nodeType="afterEffect">
                                  <p:stCondLst>
                                    <p:cond delay="0"/>
                                  </p:stCondLst>
                                  <p:childTnLst>
                                    <p:set>
                                      <p:cBhvr>
                                        <p:cTn id="11" dur="1" fill="hold">
                                          <p:stCondLst>
                                            <p:cond delay="0"/>
                                          </p:stCondLst>
                                        </p:cTn>
                                        <p:tgtEl>
                                          <p:spTgt spid="206"/>
                                        </p:tgtEl>
                                        <p:attrNameLst>
                                          <p:attrName>style.visibility</p:attrName>
                                        </p:attrNameLst>
                                      </p:cBhvr>
                                      <p:to>
                                        <p:strVal val="visible"/>
                                      </p:to>
                                    </p:set>
                                    <p:animEffect transition="in" filter="blinds(horizontal)">
                                      <p:cBhvr>
                                        <p:cTn id="12" dur="500"/>
                                        <p:tgtEl>
                                          <p:spTgt spid="206"/>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1" fill="hold" nodeType="clickEffect">
                                  <p:stCondLst>
                                    <p:cond delay="0"/>
                                  </p:stCondLst>
                                  <p:childTnLst>
                                    <p:set>
                                      <p:cBhvr>
                                        <p:cTn id="16" dur="1" fill="hold">
                                          <p:stCondLst>
                                            <p:cond delay="0"/>
                                          </p:stCondLst>
                                        </p:cTn>
                                        <p:tgtEl>
                                          <p:spTgt spid="208"/>
                                        </p:tgtEl>
                                        <p:attrNameLst>
                                          <p:attrName>style.visibility</p:attrName>
                                        </p:attrNameLst>
                                      </p:cBhvr>
                                      <p:to>
                                        <p:strVal val="visible"/>
                                      </p:to>
                                    </p:set>
                                    <p:anim calcmode="lin" valueType="num">
                                      <p:cBhvr additive="base">
                                        <p:cTn id="17" dur="500" fill="hold"/>
                                        <p:tgtEl>
                                          <p:spTgt spid="208"/>
                                        </p:tgtEl>
                                        <p:attrNameLst>
                                          <p:attrName>ppt_x</p:attrName>
                                        </p:attrNameLst>
                                      </p:cBhvr>
                                      <p:tavLst>
                                        <p:tav tm="0">
                                          <p:val>
                                            <p:strVal val="#ppt_x"/>
                                          </p:val>
                                        </p:tav>
                                        <p:tav tm="100000">
                                          <p:val>
                                            <p:strVal val="#ppt_x"/>
                                          </p:val>
                                        </p:tav>
                                      </p:tavLst>
                                    </p:anim>
                                    <p:anim calcmode="lin" valueType="num">
                                      <p:cBhvr additive="base">
                                        <p:cTn id="18" dur="500" fill="hold"/>
                                        <p:tgtEl>
                                          <p:spTgt spid="208"/>
                                        </p:tgtEl>
                                        <p:attrNameLst>
                                          <p:attrName>ppt_y</p:attrName>
                                        </p:attrNameLst>
                                      </p:cBhvr>
                                      <p:tavLst>
                                        <p:tav tm="0">
                                          <p:val>
                                            <p:strVal val="0-#ppt_h/2"/>
                                          </p:val>
                                        </p:tav>
                                        <p:tav tm="100000">
                                          <p:val>
                                            <p:strVal val="#ppt_y"/>
                                          </p:val>
                                        </p:tav>
                                      </p:tavLst>
                                    </p:anim>
                                  </p:childTnLst>
                                </p:cTn>
                              </p:par>
                            </p:childTnLst>
                          </p:cTn>
                        </p:par>
                        <p:par>
                          <p:cTn id="19" fill="hold">
                            <p:stCondLst>
                              <p:cond delay="500"/>
                            </p:stCondLst>
                            <p:childTnLst>
                              <p:par>
                                <p:cTn id="20" presetID="3" presetClass="entr" presetSubtype="10" fill="hold" nodeType="afterEffect">
                                  <p:stCondLst>
                                    <p:cond delay="0"/>
                                  </p:stCondLst>
                                  <p:childTnLst>
                                    <p:set>
                                      <p:cBhvr>
                                        <p:cTn id="21" dur="1" fill="hold">
                                          <p:stCondLst>
                                            <p:cond delay="0"/>
                                          </p:stCondLst>
                                        </p:cTn>
                                        <p:tgtEl>
                                          <p:spTgt spid="209"/>
                                        </p:tgtEl>
                                        <p:attrNameLst>
                                          <p:attrName>style.visibility</p:attrName>
                                        </p:attrNameLst>
                                      </p:cBhvr>
                                      <p:to>
                                        <p:strVal val="visible"/>
                                      </p:to>
                                    </p:set>
                                    <p:animEffect transition="in" filter="blinds(horizontal)">
                                      <p:cBhvr>
                                        <p:cTn id="22" dur="500"/>
                                        <p:tgtEl>
                                          <p:spTgt spid="209"/>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1" fill="hold" nodeType="clickEffect">
                                  <p:stCondLst>
                                    <p:cond delay="0"/>
                                  </p:stCondLst>
                                  <p:childTnLst>
                                    <p:set>
                                      <p:cBhvr>
                                        <p:cTn id="26" dur="1" fill="hold">
                                          <p:stCondLst>
                                            <p:cond delay="0"/>
                                          </p:stCondLst>
                                        </p:cTn>
                                        <p:tgtEl>
                                          <p:spTgt spid="217"/>
                                        </p:tgtEl>
                                        <p:attrNameLst>
                                          <p:attrName>style.visibility</p:attrName>
                                        </p:attrNameLst>
                                      </p:cBhvr>
                                      <p:to>
                                        <p:strVal val="visible"/>
                                      </p:to>
                                    </p:set>
                                    <p:anim calcmode="lin" valueType="num">
                                      <p:cBhvr additive="base">
                                        <p:cTn id="27" dur="500" fill="hold"/>
                                        <p:tgtEl>
                                          <p:spTgt spid="217"/>
                                        </p:tgtEl>
                                        <p:attrNameLst>
                                          <p:attrName>ppt_x</p:attrName>
                                        </p:attrNameLst>
                                      </p:cBhvr>
                                      <p:tavLst>
                                        <p:tav tm="0">
                                          <p:val>
                                            <p:strVal val="#ppt_x"/>
                                          </p:val>
                                        </p:tav>
                                        <p:tav tm="100000">
                                          <p:val>
                                            <p:strVal val="#ppt_x"/>
                                          </p:val>
                                        </p:tav>
                                      </p:tavLst>
                                    </p:anim>
                                    <p:anim calcmode="lin" valueType="num">
                                      <p:cBhvr additive="base">
                                        <p:cTn id="28" dur="500" fill="hold"/>
                                        <p:tgtEl>
                                          <p:spTgt spid="217"/>
                                        </p:tgtEl>
                                        <p:attrNameLst>
                                          <p:attrName>ppt_y</p:attrName>
                                        </p:attrNameLst>
                                      </p:cBhvr>
                                      <p:tavLst>
                                        <p:tav tm="0">
                                          <p:val>
                                            <p:strVal val="0-#ppt_h/2"/>
                                          </p:val>
                                        </p:tav>
                                        <p:tav tm="100000">
                                          <p:val>
                                            <p:strVal val="#ppt_y"/>
                                          </p:val>
                                        </p:tav>
                                      </p:tavLst>
                                    </p:anim>
                                  </p:childTnLst>
                                </p:cTn>
                              </p:par>
                            </p:childTnLst>
                          </p:cTn>
                        </p:par>
                        <p:par>
                          <p:cTn id="29" fill="hold">
                            <p:stCondLst>
                              <p:cond delay="500"/>
                            </p:stCondLst>
                            <p:childTnLst>
                              <p:par>
                                <p:cTn id="30" presetID="3" presetClass="entr" presetSubtype="10" fill="hold" nodeType="afterEffect">
                                  <p:stCondLst>
                                    <p:cond delay="0"/>
                                  </p:stCondLst>
                                  <p:childTnLst>
                                    <p:set>
                                      <p:cBhvr>
                                        <p:cTn id="31" dur="1" fill="hold">
                                          <p:stCondLst>
                                            <p:cond delay="0"/>
                                          </p:stCondLst>
                                        </p:cTn>
                                        <p:tgtEl>
                                          <p:spTgt spid="257"/>
                                        </p:tgtEl>
                                        <p:attrNameLst>
                                          <p:attrName>style.visibility</p:attrName>
                                        </p:attrNameLst>
                                      </p:cBhvr>
                                      <p:to>
                                        <p:strVal val="visible"/>
                                      </p:to>
                                    </p:set>
                                    <p:animEffect transition="in" filter="blinds(horizontal)">
                                      <p:cBhvr>
                                        <p:cTn id="32" dur="500"/>
                                        <p:tgtEl>
                                          <p:spTgt spid="257"/>
                                        </p:tgtEl>
                                      </p:cBhvr>
                                    </p:animEffect>
                                  </p:childTnLst>
                                </p:cTn>
                              </p:par>
                            </p:childTnLst>
                          </p:cTn>
                        </p:par>
                      </p:childTnLst>
                    </p:cTn>
                  </p:par>
                  <p:par>
                    <p:cTn id="33" fill="hold">
                      <p:stCondLst>
                        <p:cond delay="indefinite"/>
                      </p:stCondLst>
                      <p:childTnLst>
                        <p:par>
                          <p:cTn id="34" fill="hold">
                            <p:stCondLst>
                              <p:cond delay="0"/>
                            </p:stCondLst>
                            <p:childTnLst>
                              <p:par>
                                <p:cTn id="35" presetID="2" presetClass="entr" presetSubtype="1" fill="hold" nodeType="clickEffect">
                                  <p:stCondLst>
                                    <p:cond delay="0"/>
                                  </p:stCondLst>
                                  <p:childTnLst>
                                    <p:set>
                                      <p:cBhvr>
                                        <p:cTn id="36" dur="1" fill="hold">
                                          <p:stCondLst>
                                            <p:cond delay="0"/>
                                          </p:stCondLst>
                                        </p:cTn>
                                        <p:tgtEl>
                                          <p:spTgt spid="265"/>
                                        </p:tgtEl>
                                        <p:attrNameLst>
                                          <p:attrName>style.visibility</p:attrName>
                                        </p:attrNameLst>
                                      </p:cBhvr>
                                      <p:to>
                                        <p:strVal val="visible"/>
                                      </p:to>
                                    </p:set>
                                    <p:anim calcmode="lin" valueType="num">
                                      <p:cBhvr additive="base">
                                        <p:cTn id="37" dur="500" fill="hold"/>
                                        <p:tgtEl>
                                          <p:spTgt spid="265"/>
                                        </p:tgtEl>
                                        <p:attrNameLst>
                                          <p:attrName>ppt_x</p:attrName>
                                        </p:attrNameLst>
                                      </p:cBhvr>
                                      <p:tavLst>
                                        <p:tav tm="0">
                                          <p:val>
                                            <p:strVal val="#ppt_x"/>
                                          </p:val>
                                        </p:tav>
                                        <p:tav tm="100000">
                                          <p:val>
                                            <p:strVal val="#ppt_x"/>
                                          </p:val>
                                        </p:tav>
                                      </p:tavLst>
                                    </p:anim>
                                    <p:anim calcmode="lin" valueType="num">
                                      <p:cBhvr additive="base">
                                        <p:cTn id="38" dur="500" fill="hold"/>
                                        <p:tgtEl>
                                          <p:spTgt spid="265"/>
                                        </p:tgtEl>
                                        <p:attrNameLst>
                                          <p:attrName>ppt_y</p:attrName>
                                        </p:attrNameLst>
                                      </p:cBhvr>
                                      <p:tavLst>
                                        <p:tav tm="0">
                                          <p:val>
                                            <p:strVal val="0-#ppt_h/2"/>
                                          </p:val>
                                        </p:tav>
                                        <p:tav tm="100000">
                                          <p:val>
                                            <p:strVal val="#ppt_y"/>
                                          </p:val>
                                        </p:tav>
                                      </p:tavLst>
                                    </p:anim>
                                  </p:childTnLst>
                                </p:cTn>
                              </p:par>
                              <p:par>
                                <p:cTn id="39" presetID="2" presetClass="entr" presetSubtype="1" fill="hold" nodeType="withEffect">
                                  <p:stCondLst>
                                    <p:cond delay="0"/>
                                  </p:stCondLst>
                                  <p:childTnLst>
                                    <p:set>
                                      <p:cBhvr>
                                        <p:cTn id="40" dur="1" fill="hold">
                                          <p:stCondLst>
                                            <p:cond delay="0"/>
                                          </p:stCondLst>
                                        </p:cTn>
                                        <p:tgtEl>
                                          <p:spTgt spid="266"/>
                                        </p:tgtEl>
                                        <p:attrNameLst>
                                          <p:attrName>style.visibility</p:attrName>
                                        </p:attrNameLst>
                                      </p:cBhvr>
                                      <p:to>
                                        <p:strVal val="visible"/>
                                      </p:to>
                                    </p:set>
                                    <p:anim calcmode="lin" valueType="num">
                                      <p:cBhvr additive="base">
                                        <p:cTn id="41" dur="500" fill="hold"/>
                                        <p:tgtEl>
                                          <p:spTgt spid="266"/>
                                        </p:tgtEl>
                                        <p:attrNameLst>
                                          <p:attrName>ppt_x</p:attrName>
                                        </p:attrNameLst>
                                      </p:cBhvr>
                                      <p:tavLst>
                                        <p:tav tm="0">
                                          <p:val>
                                            <p:strVal val="#ppt_x"/>
                                          </p:val>
                                        </p:tav>
                                        <p:tav tm="100000">
                                          <p:val>
                                            <p:strVal val="#ppt_x"/>
                                          </p:val>
                                        </p:tav>
                                      </p:tavLst>
                                    </p:anim>
                                    <p:anim calcmode="lin" valueType="num">
                                      <p:cBhvr additive="base">
                                        <p:cTn id="42" dur="500" fill="hold"/>
                                        <p:tgtEl>
                                          <p:spTgt spid="266"/>
                                        </p:tgtEl>
                                        <p:attrNameLst>
                                          <p:attrName>ppt_y</p:attrName>
                                        </p:attrNameLst>
                                      </p:cBhvr>
                                      <p:tavLst>
                                        <p:tav tm="0">
                                          <p:val>
                                            <p:strVal val="0-#ppt_h/2"/>
                                          </p:val>
                                        </p:tav>
                                        <p:tav tm="100000">
                                          <p:val>
                                            <p:strVal val="#ppt_y"/>
                                          </p:val>
                                        </p:tav>
                                      </p:tavLst>
                                    </p:anim>
                                  </p:childTnLst>
                                </p:cTn>
                              </p:par>
                              <p:par>
                                <p:cTn id="43" presetID="2" presetClass="entr" presetSubtype="1" fill="hold" nodeType="withEffect">
                                  <p:stCondLst>
                                    <p:cond delay="0"/>
                                  </p:stCondLst>
                                  <p:childTnLst>
                                    <p:set>
                                      <p:cBhvr>
                                        <p:cTn id="44" dur="1" fill="hold">
                                          <p:stCondLst>
                                            <p:cond delay="0"/>
                                          </p:stCondLst>
                                        </p:cTn>
                                        <p:tgtEl>
                                          <p:spTgt spid="267"/>
                                        </p:tgtEl>
                                        <p:attrNameLst>
                                          <p:attrName>style.visibility</p:attrName>
                                        </p:attrNameLst>
                                      </p:cBhvr>
                                      <p:to>
                                        <p:strVal val="visible"/>
                                      </p:to>
                                    </p:set>
                                    <p:anim calcmode="lin" valueType="num">
                                      <p:cBhvr additive="base">
                                        <p:cTn id="45" dur="500" fill="hold"/>
                                        <p:tgtEl>
                                          <p:spTgt spid="267"/>
                                        </p:tgtEl>
                                        <p:attrNameLst>
                                          <p:attrName>ppt_x</p:attrName>
                                        </p:attrNameLst>
                                      </p:cBhvr>
                                      <p:tavLst>
                                        <p:tav tm="0">
                                          <p:val>
                                            <p:strVal val="#ppt_x"/>
                                          </p:val>
                                        </p:tav>
                                        <p:tav tm="100000">
                                          <p:val>
                                            <p:strVal val="#ppt_x"/>
                                          </p:val>
                                        </p:tav>
                                      </p:tavLst>
                                    </p:anim>
                                    <p:anim calcmode="lin" valueType="num">
                                      <p:cBhvr additive="base">
                                        <p:cTn id="46" dur="500" fill="hold"/>
                                        <p:tgtEl>
                                          <p:spTgt spid="267"/>
                                        </p:tgtEl>
                                        <p:attrNameLst>
                                          <p:attrName>ppt_y</p:attrName>
                                        </p:attrNameLst>
                                      </p:cBhvr>
                                      <p:tavLst>
                                        <p:tav tm="0">
                                          <p:val>
                                            <p:strVal val="0-#ppt_h/2"/>
                                          </p:val>
                                        </p:tav>
                                        <p:tav tm="100000">
                                          <p:val>
                                            <p:strVal val="#ppt_y"/>
                                          </p:val>
                                        </p:tav>
                                      </p:tavLst>
                                    </p:anim>
                                  </p:childTnLst>
                                </p:cTn>
                              </p:par>
                            </p:childTnLst>
                          </p:cTn>
                        </p:par>
                        <p:par>
                          <p:cTn id="47" fill="hold">
                            <p:stCondLst>
                              <p:cond delay="500"/>
                            </p:stCondLst>
                            <p:childTnLst>
                              <p:par>
                                <p:cTn id="48" presetID="3" presetClass="entr" presetSubtype="10" fill="hold" nodeType="afterEffect">
                                  <p:stCondLst>
                                    <p:cond delay="0"/>
                                  </p:stCondLst>
                                  <p:childTnLst>
                                    <p:set>
                                      <p:cBhvr>
                                        <p:cTn id="49" dur="1" fill="hold">
                                          <p:stCondLst>
                                            <p:cond delay="0"/>
                                          </p:stCondLst>
                                        </p:cTn>
                                        <p:tgtEl>
                                          <p:spTgt spid="268"/>
                                        </p:tgtEl>
                                        <p:attrNameLst>
                                          <p:attrName>style.visibility</p:attrName>
                                        </p:attrNameLst>
                                      </p:cBhvr>
                                      <p:to>
                                        <p:strVal val="visible"/>
                                      </p:to>
                                    </p:set>
                                    <p:animEffect transition="in" filter="blinds(horizontal)">
                                      <p:cBhvr>
                                        <p:cTn id="50" dur="500"/>
                                        <p:tgtEl>
                                          <p:spTgt spid="268"/>
                                        </p:tgtEl>
                                      </p:cBhvr>
                                    </p:animEffect>
                                  </p:childTnLst>
                                </p:cTn>
                              </p:par>
                              <p:par>
                                <p:cTn id="51" presetID="3" presetClass="entr" presetSubtype="10" fill="hold" nodeType="withEffect">
                                  <p:stCondLst>
                                    <p:cond delay="0"/>
                                  </p:stCondLst>
                                  <p:childTnLst>
                                    <p:set>
                                      <p:cBhvr>
                                        <p:cTn id="52" dur="1" fill="hold">
                                          <p:stCondLst>
                                            <p:cond delay="0"/>
                                          </p:stCondLst>
                                        </p:cTn>
                                        <p:tgtEl>
                                          <p:spTgt spid="276"/>
                                        </p:tgtEl>
                                        <p:attrNameLst>
                                          <p:attrName>style.visibility</p:attrName>
                                        </p:attrNameLst>
                                      </p:cBhvr>
                                      <p:to>
                                        <p:strVal val="visible"/>
                                      </p:to>
                                    </p:set>
                                    <p:animEffect transition="in" filter="blinds(horizontal)">
                                      <p:cBhvr>
                                        <p:cTn id="53" dur="500"/>
                                        <p:tgtEl>
                                          <p:spTgt spid="276"/>
                                        </p:tgtEl>
                                      </p:cBhvr>
                                    </p:animEffect>
                                  </p:childTnLst>
                                </p:cTn>
                              </p:par>
                              <p:par>
                                <p:cTn id="54" presetID="3" presetClass="entr" presetSubtype="10" fill="hold" nodeType="withEffect">
                                  <p:stCondLst>
                                    <p:cond delay="0"/>
                                  </p:stCondLst>
                                  <p:childTnLst>
                                    <p:set>
                                      <p:cBhvr>
                                        <p:cTn id="55" dur="1" fill="hold">
                                          <p:stCondLst>
                                            <p:cond delay="0"/>
                                          </p:stCondLst>
                                        </p:cTn>
                                        <p:tgtEl>
                                          <p:spTgt spid="283"/>
                                        </p:tgtEl>
                                        <p:attrNameLst>
                                          <p:attrName>style.visibility</p:attrName>
                                        </p:attrNameLst>
                                      </p:cBhvr>
                                      <p:to>
                                        <p:strVal val="visible"/>
                                      </p:to>
                                    </p:set>
                                    <p:animEffect transition="in" filter="blinds(horizontal)">
                                      <p:cBhvr>
                                        <p:cTn id="56" dur="500"/>
                                        <p:tgtEl>
                                          <p:spTgt spid="2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3852681" y="2157224"/>
            <a:ext cx="1768091" cy="1071570"/>
          </a:xfrm>
          <a:prstGeom prst="round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0" name="TextBox 9"/>
          <p:cNvSpPr txBox="1"/>
          <p:nvPr/>
        </p:nvSpPr>
        <p:spPr>
          <a:xfrm>
            <a:off x="3852681" y="2157224"/>
            <a:ext cx="1071570" cy="276999"/>
          </a:xfrm>
          <a:prstGeom prst="rect">
            <a:avLst/>
          </a:prstGeom>
          <a:noFill/>
        </p:spPr>
        <p:txBody>
          <a:bodyPr wrap="square" rtlCol="0">
            <a:spAutoFit/>
          </a:bodyPr>
          <a:lstStyle/>
          <a:p>
            <a:r>
              <a:rPr lang="en-US" altLang="zh-CN" sz="1200" dirty="0"/>
              <a:t>Meta Server</a:t>
            </a:r>
            <a:endParaRPr lang="zh-CN" altLang="en-US" sz="1200" dirty="0"/>
          </a:p>
        </p:txBody>
      </p:sp>
      <p:grpSp>
        <p:nvGrpSpPr>
          <p:cNvPr id="48" name="组合 47"/>
          <p:cNvGrpSpPr/>
          <p:nvPr/>
        </p:nvGrpSpPr>
        <p:grpSpPr>
          <a:xfrm>
            <a:off x="1173756" y="4139628"/>
            <a:ext cx="1232306" cy="1071570"/>
            <a:chOff x="452398" y="2428868"/>
            <a:chExt cx="1643074" cy="1428760"/>
          </a:xfrm>
        </p:grpSpPr>
        <p:sp>
          <p:nvSpPr>
            <p:cNvPr id="4" name="圆角矩形 3"/>
            <p:cNvSpPr/>
            <p:nvPr/>
          </p:nvSpPr>
          <p:spPr>
            <a:xfrm>
              <a:off x="452398" y="2428868"/>
              <a:ext cx="1643074" cy="1428760"/>
            </a:xfrm>
            <a:prstGeom prst="round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5" name="TextBox 4"/>
            <p:cNvSpPr txBox="1"/>
            <p:nvPr/>
          </p:nvSpPr>
          <p:spPr>
            <a:xfrm>
              <a:off x="452398" y="2428868"/>
              <a:ext cx="1428759" cy="369332"/>
            </a:xfrm>
            <a:prstGeom prst="rect">
              <a:avLst/>
            </a:prstGeom>
            <a:noFill/>
          </p:spPr>
          <p:txBody>
            <a:bodyPr wrap="square" rtlCol="0">
              <a:spAutoFit/>
            </a:bodyPr>
            <a:lstStyle/>
            <a:p>
              <a:r>
                <a:rPr lang="en-US" altLang="zh-CN" sz="1200" dirty="0"/>
                <a:t>Machine</a:t>
              </a:r>
            </a:p>
          </p:txBody>
        </p:sp>
        <p:grpSp>
          <p:nvGrpSpPr>
            <p:cNvPr id="15" name="组合 14"/>
            <p:cNvGrpSpPr/>
            <p:nvPr/>
          </p:nvGrpSpPr>
          <p:grpSpPr>
            <a:xfrm>
              <a:off x="523836" y="3357562"/>
              <a:ext cx="1500198" cy="428628"/>
              <a:chOff x="4595802" y="3143248"/>
              <a:chExt cx="1500198" cy="428628"/>
            </a:xfrm>
          </p:grpSpPr>
          <p:sp>
            <p:nvSpPr>
              <p:cNvPr id="11" name="圆角矩形 10"/>
              <p:cNvSpPr/>
              <p:nvPr/>
            </p:nvSpPr>
            <p:spPr>
              <a:xfrm>
                <a:off x="4595802" y="3143248"/>
                <a:ext cx="1500198" cy="428628"/>
              </a:xfrm>
              <a:prstGeom prst="round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2" name="TextBox 11"/>
              <p:cNvSpPr txBox="1"/>
              <p:nvPr/>
            </p:nvSpPr>
            <p:spPr>
              <a:xfrm>
                <a:off x="4595802" y="3143248"/>
                <a:ext cx="1428759" cy="369332"/>
              </a:xfrm>
              <a:prstGeom prst="rect">
                <a:avLst/>
              </a:prstGeom>
              <a:noFill/>
            </p:spPr>
            <p:txBody>
              <a:bodyPr wrap="square" rtlCol="0">
                <a:spAutoFit/>
              </a:bodyPr>
              <a:lstStyle/>
              <a:p>
                <a:r>
                  <a:rPr lang="en-US" altLang="zh-CN" sz="1200" dirty="0"/>
                  <a:t>Data Server</a:t>
                </a:r>
                <a:endParaRPr lang="zh-CN" altLang="en-US" sz="1200" dirty="0"/>
              </a:p>
            </p:txBody>
          </p:sp>
        </p:grpSp>
        <p:grpSp>
          <p:nvGrpSpPr>
            <p:cNvPr id="16" name="组合 15"/>
            <p:cNvGrpSpPr/>
            <p:nvPr/>
          </p:nvGrpSpPr>
          <p:grpSpPr>
            <a:xfrm>
              <a:off x="523836" y="2786058"/>
              <a:ext cx="1500198" cy="500066"/>
              <a:chOff x="1809720" y="5857892"/>
              <a:chExt cx="1500198" cy="500066"/>
            </a:xfrm>
          </p:grpSpPr>
          <p:sp>
            <p:nvSpPr>
              <p:cNvPr id="13" name="圆角矩形 12"/>
              <p:cNvSpPr/>
              <p:nvPr/>
            </p:nvSpPr>
            <p:spPr>
              <a:xfrm>
                <a:off x="1809720" y="5857892"/>
                <a:ext cx="1500198" cy="500066"/>
              </a:xfrm>
              <a:prstGeom prst="round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4" name="TextBox 13"/>
              <p:cNvSpPr txBox="1"/>
              <p:nvPr/>
            </p:nvSpPr>
            <p:spPr>
              <a:xfrm>
                <a:off x="1809720" y="5857892"/>
                <a:ext cx="1428759" cy="369332"/>
              </a:xfrm>
              <a:prstGeom prst="rect">
                <a:avLst/>
              </a:prstGeom>
              <a:noFill/>
            </p:spPr>
            <p:txBody>
              <a:bodyPr wrap="square" rtlCol="0">
                <a:spAutoFit/>
              </a:bodyPr>
              <a:lstStyle/>
              <a:p>
                <a:r>
                  <a:rPr lang="en-US" altLang="zh-CN" sz="1200" dirty="0"/>
                  <a:t>User Process</a:t>
                </a:r>
                <a:endParaRPr lang="zh-CN" altLang="en-US" sz="1200" dirty="0"/>
              </a:p>
            </p:txBody>
          </p:sp>
        </p:grpSp>
      </p:grpSp>
      <p:sp>
        <p:nvSpPr>
          <p:cNvPr id="17" name="矩形 16"/>
          <p:cNvSpPr/>
          <p:nvPr/>
        </p:nvSpPr>
        <p:spPr>
          <a:xfrm>
            <a:off x="3959838" y="2478694"/>
            <a:ext cx="910835" cy="696521"/>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8" name="矩形 17"/>
          <p:cNvSpPr/>
          <p:nvPr/>
        </p:nvSpPr>
        <p:spPr>
          <a:xfrm>
            <a:off x="4013416" y="2532273"/>
            <a:ext cx="153593" cy="153593"/>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9" name="矩形 18"/>
          <p:cNvSpPr/>
          <p:nvPr/>
        </p:nvSpPr>
        <p:spPr>
          <a:xfrm>
            <a:off x="4227730" y="2532273"/>
            <a:ext cx="153593" cy="153593"/>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0" name="矩形 19"/>
          <p:cNvSpPr/>
          <p:nvPr/>
        </p:nvSpPr>
        <p:spPr>
          <a:xfrm>
            <a:off x="4442044" y="2532273"/>
            <a:ext cx="153593" cy="153593"/>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1" name="矩形 20"/>
          <p:cNvSpPr/>
          <p:nvPr/>
        </p:nvSpPr>
        <p:spPr>
          <a:xfrm>
            <a:off x="4656358" y="2532273"/>
            <a:ext cx="153593" cy="153593"/>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6" name="矩形 25"/>
          <p:cNvSpPr/>
          <p:nvPr/>
        </p:nvSpPr>
        <p:spPr>
          <a:xfrm>
            <a:off x="4013416" y="2746587"/>
            <a:ext cx="153593" cy="153593"/>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7" name="矩形 26"/>
          <p:cNvSpPr/>
          <p:nvPr/>
        </p:nvSpPr>
        <p:spPr>
          <a:xfrm>
            <a:off x="4227730" y="2746587"/>
            <a:ext cx="153593" cy="153593"/>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8" name="矩形 27"/>
          <p:cNvSpPr/>
          <p:nvPr/>
        </p:nvSpPr>
        <p:spPr>
          <a:xfrm>
            <a:off x="4442044" y="2746587"/>
            <a:ext cx="153593" cy="153593"/>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9" name="矩形 28"/>
          <p:cNvSpPr/>
          <p:nvPr/>
        </p:nvSpPr>
        <p:spPr>
          <a:xfrm>
            <a:off x="4656358" y="2746587"/>
            <a:ext cx="153593" cy="153593"/>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3" name="矩形 32"/>
          <p:cNvSpPr/>
          <p:nvPr/>
        </p:nvSpPr>
        <p:spPr>
          <a:xfrm>
            <a:off x="4013416" y="2960901"/>
            <a:ext cx="153593" cy="153593"/>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4" name="矩形 33"/>
          <p:cNvSpPr/>
          <p:nvPr/>
        </p:nvSpPr>
        <p:spPr>
          <a:xfrm>
            <a:off x="4227730" y="2960901"/>
            <a:ext cx="153593" cy="153593"/>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5" name="矩形 34"/>
          <p:cNvSpPr/>
          <p:nvPr/>
        </p:nvSpPr>
        <p:spPr>
          <a:xfrm>
            <a:off x="4442044" y="2960901"/>
            <a:ext cx="153593" cy="153593"/>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6" name="矩形 35"/>
          <p:cNvSpPr/>
          <p:nvPr/>
        </p:nvSpPr>
        <p:spPr>
          <a:xfrm>
            <a:off x="4656358" y="2960901"/>
            <a:ext cx="153593" cy="153593"/>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nvGrpSpPr>
          <p:cNvPr id="50" name="组合 49"/>
          <p:cNvGrpSpPr/>
          <p:nvPr/>
        </p:nvGrpSpPr>
        <p:grpSpPr>
          <a:xfrm>
            <a:off x="3156160" y="4139628"/>
            <a:ext cx="1232306" cy="1071570"/>
            <a:chOff x="452398" y="2428868"/>
            <a:chExt cx="1643074" cy="1428760"/>
          </a:xfrm>
        </p:grpSpPr>
        <p:sp>
          <p:nvSpPr>
            <p:cNvPr id="51" name="圆角矩形 50"/>
            <p:cNvSpPr/>
            <p:nvPr/>
          </p:nvSpPr>
          <p:spPr>
            <a:xfrm>
              <a:off x="452398" y="2428868"/>
              <a:ext cx="1643074" cy="1428760"/>
            </a:xfrm>
            <a:prstGeom prst="round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52" name="TextBox 51"/>
            <p:cNvSpPr txBox="1"/>
            <p:nvPr/>
          </p:nvSpPr>
          <p:spPr>
            <a:xfrm>
              <a:off x="452398" y="2428868"/>
              <a:ext cx="1428759" cy="369332"/>
            </a:xfrm>
            <a:prstGeom prst="rect">
              <a:avLst/>
            </a:prstGeom>
            <a:noFill/>
          </p:spPr>
          <p:txBody>
            <a:bodyPr wrap="square" rtlCol="0">
              <a:spAutoFit/>
            </a:bodyPr>
            <a:lstStyle/>
            <a:p>
              <a:r>
                <a:rPr lang="en-US" altLang="zh-CN" sz="1200" dirty="0"/>
                <a:t>Machine</a:t>
              </a:r>
            </a:p>
          </p:txBody>
        </p:sp>
        <p:grpSp>
          <p:nvGrpSpPr>
            <p:cNvPr id="53" name="组合 14"/>
            <p:cNvGrpSpPr/>
            <p:nvPr/>
          </p:nvGrpSpPr>
          <p:grpSpPr>
            <a:xfrm>
              <a:off x="523836" y="3357562"/>
              <a:ext cx="1500198" cy="428628"/>
              <a:chOff x="4595802" y="3143248"/>
              <a:chExt cx="1500198" cy="428628"/>
            </a:xfrm>
          </p:grpSpPr>
          <p:sp>
            <p:nvSpPr>
              <p:cNvPr id="57" name="圆角矩形 56"/>
              <p:cNvSpPr/>
              <p:nvPr/>
            </p:nvSpPr>
            <p:spPr>
              <a:xfrm>
                <a:off x="4595802" y="3143248"/>
                <a:ext cx="1500198" cy="428628"/>
              </a:xfrm>
              <a:prstGeom prst="round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58" name="TextBox 57"/>
              <p:cNvSpPr txBox="1"/>
              <p:nvPr/>
            </p:nvSpPr>
            <p:spPr>
              <a:xfrm>
                <a:off x="4595802" y="3143248"/>
                <a:ext cx="1428759" cy="369332"/>
              </a:xfrm>
              <a:prstGeom prst="rect">
                <a:avLst/>
              </a:prstGeom>
              <a:noFill/>
            </p:spPr>
            <p:txBody>
              <a:bodyPr wrap="square" rtlCol="0">
                <a:spAutoFit/>
              </a:bodyPr>
              <a:lstStyle/>
              <a:p>
                <a:r>
                  <a:rPr lang="en-US" altLang="zh-CN" sz="1200" dirty="0"/>
                  <a:t>Data Server</a:t>
                </a:r>
                <a:endParaRPr lang="zh-CN" altLang="en-US" sz="1200" dirty="0"/>
              </a:p>
            </p:txBody>
          </p:sp>
        </p:grpSp>
        <p:grpSp>
          <p:nvGrpSpPr>
            <p:cNvPr id="54" name="组合 15"/>
            <p:cNvGrpSpPr/>
            <p:nvPr/>
          </p:nvGrpSpPr>
          <p:grpSpPr>
            <a:xfrm>
              <a:off x="523836" y="2786058"/>
              <a:ext cx="1500198" cy="500066"/>
              <a:chOff x="1809720" y="5857892"/>
              <a:chExt cx="1500198" cy="500066"/>
            </a:xfrm>
          </p:grpSpPr>
          <p:sp>
            <p:nvSpPr>
              <p:cNvPr id="55" name="圆角矩形 54"/>
              <p:cNvSpPr/>
              <p:nvPr/>
            </p:nvSpPr>
            <p:spPr>
              <a:xfrm>
                <a:off x="1809720" y="5857892"/>
                <a:ext cx="1500198" cy="500066"/>
              </a:xfrm>
              <a:prstGeom prst="round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56" name="TextBox 55"/>
              <p:cNvSpPr txBox="1"/>
              <p:nvPr/>
            </p:nvSpPr>
            <p:spPr>
              <a:xfrm>
                <a:off x="1809720" y="5857892"/>
                <a:ext cx="1428759" cy="369332"/>
              </a:xfrm>
              <a:prstGeom prst="rect">
                <a:avLst/>
              </a:prstGeom>
              <a:noFill/>
            </p:spPr>
            <p:txBody>
              <a:bodyPr wrap="square" rtlCol="0">
                <a:spAutoFit/>
              </a:bodyPr>
              <a:lstStyle/>
              <a:p>
                <a:r>
                  <a:rPr lang="en-US" altLang="zh-CN" sz="1200" dirty="0"/>
                  <a:t>User Process</a:t>
                </a:r>
                <a:endParaRPr lang="zh-CN" altLang="en-US" sz="1200" dirty="0"/>
              </a:p>
            </p:txBody>
          </p:sp>
        </p:grpSp>
      </p:grpSp>
      <p:grpSp>
        <p:nvGrpSpPr>
          <p:cNvPr id="59" name="组合 58"/>
          <p:cNvGrpSpPr/>
          <p:nvPr/>
        </p:nvGrpSpPr>
        <p:grpSpPr>
          <a:xfrm>
            <a:off x="5138565" y="4139628"/>
            <a:ext cx="1232306" cy="1071570"/>
            <a:chOff x="452398" y="2428868"/>
            <a:chExt cx="1643074" cy="1428760"/>
          </a:xfrm>
        </p:grpSpPr>
        <p:sp>
          <p:nvSpPr>
            <p:cNvPr id="60" name="圆角矩形 59"/>
            <p:cNvSpPr/>
            <p:nvPr/>
          </p:nvSpPr>
          <p:spPr>
            <a:xfrm>
              <a:off x="452398" y="2428868"/>
              <a:ext cx="1643074" cy="1428760"/>
            </a:xfrm>
            <a:prstGeom prst="round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61" name="TextBox 60"/>
            <p:cNvSpPr txBox="1"/>
            <p:nvPr/>
          </p:nvSpPr>
          <p:spPr>
            <a:xfrm>
              <a:off x="452398" y="2428868"/>
              <a:ext cx="1428759" cy="369332"/>
            </a:xfrm>
            <a:prstGeom prst="rect">
              <a:avLst/>
            </a:prstGeom>
            <a:noFill/>
          </p:spPr>
          <p:txBody>
            <a:bodyPr wrap="square" rtlCol="0">
              <a:spAutoFit/>
            </a:bodyPr>
            <a:lstStyle/>
            <a:p>
              <a:r>
                <a:rPr lang="en-US" altLang="zh-CN" sz="1200" dirty="0"/>
                <a:t>Machine</a:t>
              </a:r>
            </a:p>
          </p:txBody>
        </p:sp>
        <p:grpSp>
          <p:nvGrpSpPr>
            <p:cNvPr id="62" name="组合 14"/>
            <p:cNvGrpSpPr/>
            <p:nvPr/>
          </p:nvGrpSpPr>
          <p:grpSpPr>
            <a:xfrm>
              <a:off x="523836" y="3357562"/>
              <a:ext cx="1500198" cy="428628"/>
              <a:chOff x="4595802" y="3143248"/>
              <a:chExt cx="1500198" cy="428628"/>
            </a:xfrm>
          </p:grpSpPr>
          <p:sp>
            <p:nvSpPr>
              <p:cNvPr id="66" name="圆角矩形 65"/>
              <p:cNvSpPr/>
              <p:nvPr/>
            </p:nvSpPr>
            <p:spPr>
              <a:xfrm>
                <a:off x="4595802" y="3143248"/>
                <a:ext cx="1500198" cy="428628"/>
              </a:xfrm>
              <a:prstGeom prst="round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67" name="TextBox 66"/>
              <p:cNvSpPr txBox="1"/>
              <p:nvPr/>
            </p:nvSpPr>
            <p:spPr>
              <a:xfrm>
                <a:off x="4595802" y="3143248"/>
                <a:ext cx="1428759" cy="369332"/>
              </a:xfrm>
              <a:prstGeom prst="rect">
                <a:avLst/>
              </a:prstGeom>
              <a:noFill/>
            </p:spPr>
            <p:txBody>
              <a:bodyPr wrap="square" rtlCol="0">
                <a:spAutoFit/>
              </a:bodyPr>
              <a:lstStyle/>
              <a:p>
                <a:r>
                  <a:rPr lang="en-US" altLang="zh-CN" sz="1200" dirty="0"/>
                  <a:t>Data Server</a:t>
                </a:r>
                <a:endParaRPr lang="zh-CN" altLang="en-US" sz="1200" dirty="0"/>
              </a:p>
            </p:txBody>
          </p:sp>
        </p:grpSp>
        <p:grpSp>
          <p:nvGrpSpPr>
            <p:cNvPr id="63" name="组合 15"/>
            <p:cNvGrpSpPr/>
            <p:nvPr/>
          </p:nvGrpSpPr>
          <p:grpSpPr>
            <a:xfrm>
              <a:off x="523836" y="2786058"/>
              <a:ext cx="1500198" cy="500066"/>
              <a:chOff x="1809720" y="5857892"/>
              <a:chExt cx="1500198" cy="500066"/>
            </a:xfrm>
          </p:grpSpPr>
          <p:sp>
            <p:nvSpPr>
              <p:cNvPr id="64" name="圆角矩形 63"/>
              <p:cNvSpPr/>
              <p:nvPr/>
            </p:nvSpPr>
            <p:spPr>
              <a:xfrm>
                <a:off x="1809720" y="5857892"/>
                <a:ext cx="1500198" cy="500066"/>
              </a:xfrm>
              <a:prstGeom prst="round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65" name="TextBox 64"/>
              <p:cNvSpPr txBox="1"/>
              <p:nvPr/>
            </p:nvSpPr>
            <p:spPr>
              <a:xfrm>
                <a:off x="1809720" y="5857892"/>
                <a:ext cx="1428759" cy="369332"/>
              </a:xfrm>
              <a:prstGeom prst="rect">
                <a:avLst/>
              </a:prstGeom>
              <a:noFill/>
            </p:spPr>
            <p:txBody>
              <a:bodyPr wrap="square" rtlCol="0">
                <a:spAutoFit/>
              </a:bodyPr>
              <a:lstStyle/>
              <a:p>
                <a:r>
                  <a:rPr lang="en-US" altLang="zh-CN" sz="1200" dirty="0"/>
                  <a:t>User Process</a:t>
                </a:r>
                <a:endParaRPr lang="zh-CN" altLang="en-US" sz="1200" dirty="0"/>
              </a:p>
            </p:txBody>
          </p:sp>
        </p:grpSp>
      </p:grpSp>
      <p:grpSp>
        <p:nvGrpSpPr>
          <p:cNvPr id="68" name="组合 67"/>
          <p:cNvGrpSpPr/>
          <p:nvPr/>
        </p:nvGrpSpPr>
        <p:grpSpPr>
          <a:xfrm>
            <a:off x="7228126" y="4139628"/>
            <a:ext cx="1232306" cy="1071570"/>
            <a:chOff x="452398" y="2428868"/>
            <a:chExt cx="1643074" cy="1428760"/>
          </a:xfrm>
        </p:grpSpPr>
        <p:sp>
          <p:nvSpPr>
            <p:cNvPr id="69" name="圆角矩形 68"/>
            <p:cNvSpPr/>
            <p:nvPr/>
          </p:nvSpPr>
          <p:spPr>
            <a:xfrm>
              <a:off x="452398" y="2428868"/>
              <a:ext cx="1643074" cy="1428760"/>
            </a:xfrm>
            <a:prstGeom prst="round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70" name="TextBox 69"/>
            <p:cNvSpPr txBox="1"/>
            <p:nvPr/>
          </p:nvSpPr>
          <p:spPr>
            <a:xfrm>
              <a:off x="452398" y="2428868"/>
              <a:ext cx="1428759" cy="369332"/>
            </a:xfrm>
            <a:prstGeom prst="rect">
              <a:avLst/>
            </a:prstGeom>
            <a:noFill/>
          </p:spPr>
          <p:txBody>
            <a:bodyPr wrap="square" rtlCol="0">
              <a:spAutoFit/>
            </a:bodyPr>
            <a:lstStyle/>
            <a:p>
              <a:r>
                <a:rPr lang="en-US" altLang="zh-CN" sz="1200" dirty="0"/>
                <a:t>Machine</a:t>
              </a:r>
            </a:p>
          </p:txBody>
        </p:sp>
        <p:grpSp>
          <p:nvGrpSpPr>
            <p:cNvPr id="71" name="组合 14"/>
            <p:cNvGrpSpPr/>
            <p:nvPr/>
          </p:nvGrpSpPr>
          <p:grpSpPr>
            <a:xfrm>
              <a:off x="523836" y="3357562"/>
              <a:ext cx="1500198" cy="428628"/>
              <a:chOff x="4595802" y="3143248"/>
              <a:chExt cx="1500198" cy="428628"/>
            </a:xfrm>
          </p:grpSpPr>
          <p:sp>
            <p:nvSpPr>
              <p:cNvPr id="75" name="圆角矩形 74"/>
              <p:cNvSpPr/>
              <p:nvPr/>
            </p:nvSpPr>
            <p:spPr>
              <a:xfrm>
                <a:off x="4595802" y="3143248"/>
                <a:ext cx="1500198" cy="428628"/>
              </a:xfrm>
              <a:prstGeom prst="round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76" name="TextBox 75"/>
              <p:cNvSpPr txBox="1"/>
              <p:nvPr/>
            </p:nvSpPr>
            <p:spPr>
              <a:xfrm>
                <a:off x="4595802" y="3143248"/>
                <a:ext cx="1428759" cy="369332"/>
              </a:xfrm>
              <a:prstGeom prst="rect">
                <a:avLst/>
              </a:prstGeom>
              <a:noFill/>
            </p:spPr>
            <p:txBody>
              <a:bodyPr wrap="square" rtlCol="0">
                <a:spAutoFit/>
              </a:bodyPr>
              <a:lstStyle/>
              <a:p>
                <a:r>
                  <a:rPr lang="en-US" altLang="zh-CN" sz="1200" dirty="0"/>
                  <a:t>Data Server</a:t>
                </a:r>
                <a:endParaRPr lang="zh-CN" altLang="en-US" sz="1200" dirty="0"/>
              </a:p>
            </p:txBody>
          </p:sp>
        </p:grpSp>
        <p:grpSp>
          <p:nvGrpSpPr>
            <p:cNvPr id="72" name="组合 15"/>
            <p:cNvGrpSpPr/>
            <p:nvPr/>
          </p:nvGrpSpPr>
          <p:grpSpPr>
            <a:xfrm>
              <a:off x="523836" y="2786058"/>
              <a:ext cx="1500198" cy="500066"/>
              <a:chOff x="1809720" y="5857892"/>
              <a:chExt cx="1500198" cy="500066"/>
            </a:xfrm>
          </p:grpSpPr>
          <p:sp>
            <p:nvSpPr>
              <p:cNvPr id="73" name="圆角矩形 72"/>
              <p:cNvSpPr/>
              <p:nvPr/>
            </p:nvSpPr>
            <p:spPr>
              <a:xfrm>
                <a:off x="1809720" y="5857892"/>
                <a:ext cx="1500198" cy="500066"/>
              </a:xfrm>
              <a:prstGeom prst="round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74" name="TextBox 73"/>
              <p:cNvSpPr txBox="1"/>
              <p:nvPr/>
            </p:nvSpPr>
            <p:spPr>
              <a:xfrm>
                <a:off x="1809720" y="5857892"/>
                <a:ext cx="1428759" cy="369332"/>
              </a:xfrm>
              <a:prstGeom prst="rect">
                <a:avLst/>
              </a:prstGeom>
              <a:noFill/>
            </p:spPr>
            <p:txBody>
              <a:bodyPr wrap="square" rtlCol="0">
                <a:spAutoFit/>
              </a:bodyPr>
              <a:lstStyle/>
              <a:p>
                <a:r>
                  <a:rPr lang="en-US" altLang="zh-CN" sz="1200" dirty="0"/>
                  <a:t>User Process</a:t>
                </a:r>
                <a:endParaRPr lang="zh-CN" altLang="en-US" sz="1200" dirty="0"/>
              </a:p>
            </p:txBody>
          </p:sp>
        </p:grpSp>
      </p:grpSp>
      <p:grpSp>
        <p:nvGrpSpPr>
          <p:cNvPr id="81" name="组合 80"/>
          <p:cNvGrpSpPr/>
          <p:nvPr/>
        </p:nvGrpSpPr>
        <p:grpSpPr>
          <a:xfrm>
            <a:off x="1227334" y="4407520"/>
            <a:ext cx="1125149" cy="375050"/>
            <a:chOff x="2238348" y="2928934"/>
            <a:chExt cx="1500198" cy="500066"/>
          </a:xfrm>
        </p:grpSpPr>
        <p:sp>
          <p:nvSpPr>
            <p:cNvPr id="79" name="圆角矩形 78"/>
            <p:cNvSpPr/>
            <p:nvPr/>
          </p:nvSpPr>
          <p:spPr>
            <a:xfrm>
              <a:off x="2238348" y="2928934"/>
              <a:ext cx="1500198" cy="500066"/>
            </a:xfrm>
            <a:prstGeom prst="roundRect">
              <a:avLst/>
            </a:prstGeom>
            <a:solidFill>
              <a:srgbClr val="FF0000"/>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80" name="TextBox 79"/>
            <p:cNvSpPr txBox="1"/>
            <p:nvPr/>
          </p:nvSpPr>
          <p:spPr>
            <a:xfrm>
              <a:off x="2238348" y="2928934"/>
              <a:ext cx="1428759" cy="369332"/>
            </a:xfrm>
            <a:prstGeom prst="rect">
              <a:avLst/>
            </a:prstGeom>
            <a:noFill/>
          </p:spPr>
          <p:txBody>
            <a:bodyPr wrap="square" rtlCol="0">
              <a:spAutoFit/>
            </a:bodyPr>
            <a:lstStyle/>
            <a:p>
              <a:r>
                <a:rPr lang="en-US" altLang="zh-CN" sz="1200" dirty="0"/>
                <a:t>User Process</a:t>
              </a:r>
              <a:endParaRPr lang="zh-CN" altLang="en-US" sz="1200" dirty="0"/>
            </a:p>
          </p:txBody>
        </p:sp>
      </p:grpSp>
      <p:sp>
        <p:nvSpPr>
          <p:cNvPr id="82" name="圆角矩形标注 81"/>
          <p:cNvSpPr/>
          <p:nvPr/>
        </p:nvSpPr>
        <p:spPr>
          <a:xfrm>
            <a:off x="477235" y="4032471"/>
            <a:ext cx="589364" cy="375050"/>
          </a:xfrm>
          <a:prstGeom prst="wedgeRoundRectCallout">
            <a:avLst>
              <a:gd name="adj1" fmla="val 74627"/>
              <a:gd name="adj2" fmla="val 75173"/>
              <a:gd name="adj3" fmla="val 16667"/>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dirty="0">
                <a:solidFill>
                  <a:schemeClr val="tx1"/>
                </a:solidFill>
              </a:rPr>
              <a:t>Failover</a:t>
            </a:r>
            <a:endParaRPr lang="zh-CN" altLang="en-US" sz="900" dirty="0">
              <a:solidFill>
                <a:schemeClr val="tx1"/>
              </a:solidFill>
            </a:endParaRPr>
          </a:p>
        </p:txBody>
      </p:sp>
      <p:grpSp>
        <p:nvGrpSpPr>
          <p:cNvPr id="87" name="组合 86"/>
          <p:cNvGrpSpPr/>
          <p:nvPr/>
        </p:nvGrpSpPr>
        <p:grpSpPr>
          <a:xfrm>
            <a:off x="2245326" y="2719798"/>
            <a:ext cx="1607355" cy="1419830"/>
            <a:chOff x="3136644" y="3090620"/>
            <a:chExt cx="2143140" cy="1893107"/>
          </a:xfrm>
        </p:grpSpPr>
        <p:cxnSp>
          <p:nvCxnSpPr>
            <p:cNvPr id="84" name="直接箭头连接符 83"/>
            <p:cNvCxnSpPr>
              <a:stCxn id="79" idx="3"/>
            </p:cNvCxnSpPr>
            <p:nvPr/>
          </p:nvCxnSpPr>
          <p:spPr>
            <a:xfrm flipV="1">
              <a:off x="3136644" y="3090620"/>
              <a:ext cx="2143140" cy="189310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6" name="TextBox 85"/>
            <p:cNvSpPr txBox="1"/>
            <p:nvPr/>
          </p:nvSpPr>
          <p:spPr>
            <a:xfrm>
              <a:off x="3167043" y="3429000"/>
              <a:ext cx="1000132" cy="307776"/>
            </a:xfrm>
            <a:prstGeom prst="rect">
              <a:avLst/>
            </a:prstGeom>
            <a:noFill/>
          </p:spPr>
          <p:txBody>
            <a:bodyPr wrap="square" rtlCol="0">
              <a:spAutoFit/>
            </a:bodyPr>
            <a:lstStyle/>
            <a:p>
              <a:r>
                <a:rPr lang="en-US" altLang="zh-CN" sz="900" dirty="0" err="1"/>
                <a:t>SwitchFile</a:t>
              </a:r>
              <a:endParaRPr lang="zh-CN" altLang="en-US" sz="900" dirty="0"/>
            </a:p>
          </p:txBody>
        </p:sp>
      </p:grpSp>
      <p:sp>
        <p:nvSpPr>
          <p:cNvPr id="88" name="矩形 87"/>
          <p:cNvSpPr/>
          <p:nvPr/>
        </p:nvSpPr>
        <p:spPr>
          <a:xfrm>
            <a:off x="4013416" y="2532273"/>
            <a:ext cx="153593" cy="153593"/>
          </a:xfrm>
          <a:prstGeom prst="rect">
            <a:avLst/>
          </a:prstGeom>
          <a:solidFill>
            <a:srgbClr val="FF0000"/>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nvGrpSpPr>
          <p:cNvPr id="89" name="组合 88"/>
          <p:cNvGrpSpPr/>
          <p:nvPr/>
        </p:nvGrpSpPr>
        <p:grpSpPr>
          <a:xfrm>
            <a:off x="3209739" y="4407520"/>
            <a:ext cx="1125149" cy="375050"/>
            <a:chOff x="2238348" y="2928934"/>
            <a:chExt cx="1500198" cy="500066"/>
          </a:xfrm>
        </p:grpSpPr>
        <p:sp>
          <p:nvSpPr>
            <p:cNvPr id="90" name="圆角矩形 89"/>
            <p:cNvSpPr/>
            <p:nvPr/>
          </p:nvSpPr>
          <p:spPr>
            <a:xfrm>
              <a:off x="2238348" y="2928934"/>
              <a:ext cx="1500198" cy="500066"/>
            </a:xfrm>
            <a:prstGeom prst="roundRect">
              <a:avLst/>
            </a:prstGeom>
            <a:solidFill>
              <a:srgbClr val="FF0000"/>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91" name="TextBox 90"/>
            <p:cNvSpPr txBox="1"/>
            <p:nvPr/>
          </p:nvSpPr>
          <p:spPr>
            <a:xfrm>
              <a:off x="2238348" y="2928934"/>
              <a:ext cx="1428759" cy="369332"/>
            </a:xfrm>
            <a:prstGeom prst="rect">
              <a:avLst/>
            </a:prstGeom>
            <a:noFill/>
          </p:spPr>
          <p:txBody>
            <a:bodyPr wrap="square" rtlCol="0">
              <a:spAutoFit/>
            </a:bodyPr>
            <a:lstStyle/>
            <a:p>
              <a:r>
                <a:rPr lang="en-US" altLang="zh-CN" sz="1200" dirty="0"/>
                <a:t>User Process</a:t>
              </a:r>
              <a:endParaRPr lang="zh-CN" altLang="en-US" sz="1200" dirty="0"/>
            </a:p>
          </p:txBody>
        </p:sp>
      </p:grpSp>
      <p:sp>
        <p:nvSpPr>
          <p:cNvPr id="92" name="圆角矩形标注 91"/>
          <p:cNvSpPr/>
          <p:nvPr/>
        </p:nvSpPr>
        <p:spPr>
          <a:xfrm>
            <a:off x="2513218" y="4193206"/>
            <a:ext cx="589364" cy="375050"/>
          </a:xfrm>
          <a:prstGeom prst="wedgeRoundRectCallout">
            <a:avLst>
              <a:gd name="adj1" fmla="val 74627"/>
              <a:gd name="adj2" fmla="val 75173"/>
              <a:gd name="adj3" fmla="val 16667"/>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dirty="0">
                <a:solidFill>
                  <a:schemeClr val="tx1"/>
                </a:solidFill>
              </a:rPr>
              <a:t>Error</a:t>
            </a:r>
          </a:p>
          <a:p>
            <a:pPr algn="ctr"/>
            <a:r>
              <a:rPr lang="en-US" altLang="zh-CN" sz="900" dirty="0">
                <a:solidFill>
                  <a:schemeClr val="tx1"/>
                </a:solidFill>
              </a:rPr>
              <a:t>Retry</a:t>
            </a:r>
            <a:endParaRPr lang="zh-CN" altLang="en-US" sz="900" dirty="0">
              <a:solidFill>
                <a:schemeClr val="tx1"/>
              </a:solidFill>
            </a:endParaRPr>
          </a:p>
        </p:txBody>
      </p:sp>
      <p:grpSp>
        <p:nvGrpSpPr>
          <p:cNvPr id="95" name="组合 94"/>
          <p:cNvGrpSpPr/>
          <p:nvPr/>
        </p:nvGrpSpPr>
        <p:grpSpPr>
          <a:xfrm>
            <a:off x="5192143" y="4836149"/>
            <a:ext cx="1125149" cy="321471"/>
            <a:chOff x="7810512" y="2571744"/>
            <a:chExt cx="1500198" cy="428628"/>
          </a:xfrm>
          <a:solidFill>
            <a:srgbClr val="FF0000"/>
          </a:solidFill>
        </p:grpSpPr>
        <p:sp>
          <p:nvSpPr>
            <p:cNvPr id="93" name="圆角矩形 92"/>
            <p:cNvSpPr/>
            <p:nvPr/>
          </p:nvSpPr>
          <p:spPr>
            <a:xfrm>
              <a:off x="7810512" y="2571744"/>
              <a:ext cx="1500198" cy="428628"/>
            </a:xfrm>
            <a:prstGeom prst="roundRect">
              <a:avLst/>
            </a:prstGeom>
            <a:grp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94" name="TextBox 93"/>
            <p:cNvSpPr txBox="1"/>
            <p:nvPr/>
          </p:nvSpPr>
          <p:spPr>
            <a:xfrm>
              <a:off x="7810512" y="2571744"/>
              <a:ext cx="1428759" cy="369332"/>
            </a:xfrm>
            <a:prstGeom prst="rect">
              <a:avLst/>
            </a:prstGeom>
            <a:noFill/>
          </p:spPr>
          <p:txBody>
            <a:bodyPr wrap="square" rtlCol="0">
              <a:spAutoFit/>
            </a:bodyPr>
            <a:lstStyle/>
            <a:p>
              <a:r>
                <a:rPr lang="en-US" altLang="zh-CN" sz="1200" dirty="0"/>
                <a:t>Data Server</a:t>
              </a:r>
              <a:endParaRPr lang="zh-CN" altLang="en-US" sz="1200" dirty="0"/>
            </a:p>
          </p:txBody>
        </p:sp>
      </p:grpSp>
      <p:sp>
        <p:nvSpPr>
          <p:cNvPr id="96" name="圆角矩形标注 95"/>
          <p:cNvSpPr/>
          <p:nvPr/>
        </p:nvSpPr>
        <p:spPr>
          <a:xfrm>
            <a:off x="4442045" y="4514678"/>
            <a:ext cx="642942" cy="428628"/>
          </a:xfrm>
          <a:prstGeom prst="wedgeRoundRectCallout">
            <a:avLst>
              <a:gd name="adj1" fmla="val 74627"/>
              <a:gd name="adj2" fmla="val 75173"/>
              <a:gd name="adj3" fmla="val 16667"/>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dirty="0">
                <a:solidFill>
                  <a:schemeClr val="tx1"/>
                </a:solidFill>
              </a:rPr>
              <a:t>Frequent</a:t>
            </a:r>
          </a:p>
          <a:p>
            <a:pPr algn="ctr"/>
            <a:r>
              <a:rPr lang="en-US" altLang="zh-CN" sz="900" dirty="0">
                <a:solidFill>
                  <a:schemeClr val="tx1"/>
                </a:solidFill>
              </a:rPr>
              <a:t>Failover</a:t>
            </a:r>
            <a:endParaRPr lang="zh-CN" altLang="en-US" sz="900" dirty="0">
              <a:solidFill>
                <a:schemeClr val="tx1"/>
              </a:solidFill>
            </a:endParaRPr>
          </a:p>
        </p:txBody>
      </p:sp>
      <p:grpSp>
        <p:nvGrpSpPr>
          <p:cNvPr id="104" name="组合 103"/>
          <p:cNvGrpSpPr/>
          <p:nvPr/>
        </p:nvGrpSpPr>
        <p:grpSpPr>
          <a:xfrm>
            <a:off x="3638367" y="3229389"/>
            <a:ext cx="750099" cy="910835"/>
            <a:chOff x="4381488" y="2643976"/>
            <a:chExt cx="1000132" cy="1214446"/>
          </a:xfrm>
        </p:grpSpPr>
        <p:cxnSp>
          <p:nvCxnSpPr>
            <p:cNvPr id="101" name="直接箭头连接符 100"/>
            <p:cNvCxnSpPr/>
            <p:nvPr/>
          </p:nvCxnSpPr>
          <p:spPr>
            <a:xfrm rot="5400000" flipH="1" flipV="1">
              <a:off x="4274331" y="3250405"/>
              <a:ext cx="1214446"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3" name="TextBox 102"/>
            <p:cNvSpPr txBox="1"/>
            <p:nvPr/>
          </p:nvSpPr>
          <p:spPr>
            <a:xfrm>
              <a:off x="4381488" y="3214686"/>
              <a:ext cx="1000132" cy="307776"/>
            </a:xfrm>
            <a:prstGeom prst="rect">
              <a:avLst/>
            </a:prstGeom>
            <a:noFill/>
          </p:spPr>
          <p:txBody>
            <a:bodyPr wrap="square" rtlCol="0">
              <a:spAutoFit/>
            </a:bodyPr>
            <a:lstStyle/>
            <a:p>
              <a:r>
                <a:rPr lang="en-US" altLang="zh-CN" sz="900" dirty="0" err="1"/>
                <a:t>SwitchFile</a:t>
              </a:r>
              <a:endParaRPr lang="zh-CN" altLang="en-US" sz="900" dirty="0"/>
            </a:p>
          </p:txBody>
        </p:sp>
      </p:grpSp>
      <p:sp>
        <p:nvSpPr>
          <p:cNvPr id="105" name="矩形 104"/>
          <p:cNvSpPr/>
          <p:nvPr/>
        </p:nvSpPr>
        <p:spPr>
          <a:xfrm>
            <a:off x="4227730" y="2532273"/>
            <a:ext cx="153593" cy="153593"/>
          </a:xfrm>
          <a:prstGeom prst="rect">
            <a:avLst/>
          </a:prstGeom>
          <a:solidFill>
            <a:srgbClr val="FF0000"/>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08" name="矩形 107"/>
          <p:cNvSpPr/>
          <p:nvPr/>
        </p:nvSpPr>
        <p:spPr>
          <a:xfrm>
            <a:off x="4442044" y="2532273"/>
            <a:ext cx="153593" cy="153593"/>
          </a:xfrm>
          <a:prstGeom prst="rect">
            <a:avLst/>
          </a:prstGeom>
          <a:solidFill>
            <a:srgbClr val="FF0000"/>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09" name="矩形 108"/>
          <p:cNvSpPr/>
          <p:nvPr/>
        </p:nvSpPr>
        <p:spPr>
          <a:xfrm>
            <a:off x="4656358" y="2532273"/>
            <a:ext cx="153593" cy="153593"/>
          </a:xfrm>
          <a:prstGeom prst="rect">
            <a:avLst/>
          </a:prstGeom>
          <a:solidFill>
            <a:srgbClr val="FF0000"/>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10" name="矩形 109"/>
          <p:cNvSpPr/>
          <p:nvPr/>
        </p:nvSpPr>
        <p:spPr>
          <a:xfrm>
            <a:off x="4227730" y="2746587"/>
            <a:ext cx="153593" cy="153593"/>
          </a:xfrm>
          <a:prstGeom prst="rect">
            <a:avLst/>
          </a:prstGeom>
          <a:solidFill>
            <a:srgbClr val="FF0000"/>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11" name="矩形 110"/>
          <p:cNvSpPr/>
          <p:nvPr/>
        </p:nvSpPr>
        <p:spPr>
          <a:xfrm>
            <a:off x="4656358" y="2746587"/>
            <a:ext cx="153593" cy="153593"/>
          </a:xfrm>
          <a:prstGeom prst="rect">
            <a:avLst/>
          </a:prstGeom>
          <a:solidFill>
            <a:srgbClr val="FF0000"/>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12" name="矩形 111"/>
          <p:cNvSpPr/>
          <p:nvPr/>
        </p:nvSpPr>
        <p:spPr>
          <a:xfrm>
            <a:off x="4442044" y="2960901"/>
            <a:ext cx="153593" cy="153593"/>
          </a:xfrm>
          <a:prstGeom prst="rect">
            <a:avLst/>
          </a:prstGeom>
          <a:solidFill>
            <a:srgbClr val="FF0000"/>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nvGrpSpPr>
          <p:cNvPr id="118" name="组合 117"/>
          <p:cNvGrpSpPr/>
          <p:nvPr/>
        </p:nvGrpSpPr>
        <p:grpSpPr>
          <a:xfrm>
            <a:off x="4977829" y="3228793"/>
            <a:ext cx="910835" cy="910835"/>
            <a:chOff x="4381488" y="2643976"/>
            <a:chExt cx="1000132" cy="1214446"/>
          </a:xfrm>
        </p:grpSpPr>
        <p:cxnSp>
          <p:nvCxnSpPr>
            <p:cNvPr id="119" name="直接箭头连接符 118"/>
            <p:cNvCxnSpPr/>
            <p:nvPr/>
          </p:nvCxnSpPr>
          <p:spPr>
            <a:xfrm rot="5400000" flipH="1" flipV="1">
              <a:off x="4274331" y="3250405"/>
              <a:ext cx="1214446"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0" name="TextBox 119"/>
            <p:cNvSpPr txBox="1"/>
            <p:nvPr/>
          </p:nvSpPr>
          <p:spPr>
            <a:xfrm>
              <a:off x="4381488" y="3214686"/>
              <a:ext cx="1000132" cy="307776"/>
            </a:xfrm>
            <a:prstGeom prst="rect">
              <a:avLst/>
            </a:prstGeom>
            <a:noFill/>
          </p:spPr>
          <p:txBody>
            <a:bodyPr wrap="square" rtlCol="0">
              <a:spAutoFit/>
            </a:bodyPr>
            <a:lstStyle/>
            <a:p>
              <a:r>
                <a:rPr lang="en-US" altLang="zh-CN" sz="900" dirty="0" err="1"/>
                <a:t>BlockReport</a:t>
              </a:r>
              <a:endParaRPr lang="zh-CN" altLang="en-US" sz="900" dirty="0"/>
            </a:p>
          </p:txBody>
        </p:sp>
      </p:grpSp>
      <p:sp>
        <p:nvSpPr>
          <p:cNvPr id="121" name="矩形 120"/>
          <p:cNvSpPr/>
          <p:nvPr/>
        </p:nvSpPr>
        <p:spPr>
          <a:xfrm>
            <a:off x="4977829" y="2371537"/>
            <a:ext cx="589364" cy="803678"/>
          </a:xfrm>
          <a:prstGeom prst="rect">
            <a:avLst/>
          </a:prstGeom>
          <a:noFill/>
          <a:ln w="317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22" name="矩形 121"/>
          <p:cNvSpPr/>
          <p:nvPr/>
        </p:nvSpPr>
        <p:spPr>
          <a:xfrm>
            <a:off x="4977829" y="2907322"/>
            <a:ext cx="589364" cy="267893"/>
          </a:xfrm>
          <a:prstGeom prst="rect">
            <a:avLst/>
          </a:prstGeom>
          <a:noFill/>
          <a:ln w="3175">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dirty="0">
                <a:solidFill>
                  <a:schemeClr val="tx1"/>
                </a:solidFill>
              </a:rPr>
              <a:t>Block</a:t>
            </a:r>
          </a:p>
          <a:p>
            <a:pPr algn="ctr"/>
            <a:r>
              <a:rPr lang="en-US" altLang="zh-CN" sz="900" dirty="0">
                <a:solidFill>
                  <a:schemeClr val="tx1"/>
                </a:solidFill>
              </a:rPr>
              <a:t>Report</a:t>
            </a:r>
            <a:endParaRPr lang="zh-CN" altLang="en-US" sz="1350" dirty="0">
              <a:solidFill>
                <a:schemeClr val="tx1"/>
              </a:solidFill>
            </a:endParaRPr>
          </a:p>
        </p:txBody>
      </p:sp>
      <p:grpSp>
        <p:nvGrpSpPr>
          <p:cNvPr id="123" name="组合 122"/>
          <p:cNvGrpSpPr/>
          <p:nvPr/>
        </p:nvGrpSpPr>
        <p:grpSpPr>
          <a:xfrm>
            <a:off x="7281705" y="4407520"/>
            <a:ext cx="1125149" cy="375050"/>
            <a:chOff x="2238348" y="2928934"/>
            <a:chExt cx="1500198" cy="500066"/>
          </a:xfrm>
        </p:grpSpPr>
        <p:sp>
          <p:nvSpPr>
            <p:cNvPr id="124" name="圆角矩形 123"/>
            <p:cNvSpPr/>
            <p:nvPr/>
          </p:nvSpPr>
          <p:spPr>
            <a:xfrm>
              <a:off x="2238348" y="2928934"/>
              <a:ext cx="1500198" cy="500066"/>
            </a:xfrm>
            <a:prstGeom prst="roundRect">
              <a:avLst/>
            </a:prstGeom>
            <a:solidFill>
              <a:srgbClr val="FF0000"/>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25" name="TextBox 124"/>
            <p:cNvSpPr txBox="1"/>
            <p:nvPr/>
          </p:nvSpPr>
          <p:spPr>
            <a:xfrm>
              <a:off x="2238348" y="2928934"/>
              <a:ext cx="1428759" cy="369332"/>
            </a:xfrm>
            <a:prstGeom prst="rect">
              <a:avLst/>
            </a:prstGeom>
            <a:noFill/>
          </p:spPr>
          <p:txBody>
            <a:bodyPr wrap="square" rtlCol="0">
              <a:spAutoFit/>
            </a:bodyPr>
            <a:lstStyle/>
            <a:p>
              <a:r>
                <a:rPr lang="en-US" altLang="zh-CN" sz="1200" dirty="0"/>
                <a:t>User Process</a:t>
              </a:r>
              <a:endParaRPr lang="zh-CN" altLang="en-US" sz="1200" dirty="0"/>
            </a:p>
          </p:txBody>
        </p:sp>
      </p:grpSp>
      <p:sp>
        <p:nvSpPr>
          <p:cNvPr id="126" name="圆角矩形标注 125"/>
          <p:cNvSpPr/>
          <p:nvPr/>
        </p:nvSpPr>
        <p:spPr>
          <a:xfrm>
            <a:off x="6478028" y="4139628"/>
            <a:ext cx="642942" cy="375050"/>
          </a:xfrm>
          <a:prstGeom prst="wedgeRoundRectCallout">
            <a:avLst>
              <a:gd name="adj1" fmla="val 74627"/>
              <a:gd name="adj2" fmla="val 75173"/>
              <a:gd name="adj3" fmla="val 16667"/>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dirty="0">
                <a:solidFill>
                  <a:schemeClr val="tx1"/>
                </a:solidFill>
              </a:rPr>
              <a:t>Bad logic</a:t>
            </a:r>
            <a:endParaRPr lang="zh-CN" altLang="en-US" sz="900" dirty="0">
              <a:solidFill>
                <a:schemeClr val="tx1"/>
              </a:solidFill>
            </a:endParaRPr>
          </a:p>
        </p:txBody>
      </p:sp>
      <p:grpSp>
        <p:nvGrpSpPr>
          <p:cNvPr id="135" name="组合 134"/>
          <p:cNvGrpSpPr/>
          <p:nvPr/>
        </p:nvGrpSpPr>
        <p:grpSpPr>
          <a:xfrm>
            <a:off x="5674351" y="2685866"/>
            <a:ext cx="1712114" cy="1433874"/>
            <a:chOff x="7422924" y="3090621"/>
            <a:chExt cx="2282819" cy="1911832"/>
          </a:xfrm>
        </p:grpSpPr>
        <p:cxnSp>
          <p:nvCxnSpPr>
            <p:cNvPr id="128" name="直接箭头连接符 127"/>
            <p:cNvCxnSpPr>
              <a:stCxn id="126" idx="4"/>
            </p:cNvCxnSpPr>
            <p:nvPr/>
          </p:nvCxnSpPr>
          <p:spPr>
            <a:xfrm rot="5400000" flipH="1">
              <a:off x="7608418" y="2905127"/>
              <a:ext cx="1911832" cy="228281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9" name="TextBox 128"/>
            <p:cNvSpPr txBox="1"/>
            <p:nvPr/>
          </p:nvSpPr>
          <p:spPr>
            <a:xfrm>
              <a:off x="7453321" y="3214686"/>
              <a:ext cx="1000132" cy="307776"/>
            </a:xfrm>
            <a:prstGeom prst="rect">
              <a:avLst/>
            </a:prstGeom>
            <a:noFill/>
          </p:spPr>
          <p:txBody>
            <a:bodyPr wrap="square" rtlCol="0">
              <a:spAutoFit/>
            </a:bodyPr>
            <a:lstStyle/>
            <a:p>
              <a:r>
                <a:rPr lang="en-US" altLang="zh-CN" sz="900" dirty="0"/>
                <a:t>Many read</a:t>
              </a:r>
              <a:endParaRPr lang="zh-CN" altLang="en-US" sz="900" dirty="0"/>
            </a:p>
          </p:txBody>
        </p:sp>
      </p:grpSp>
      <p:sp>
        <p:nvSpPr>
          <p:cNvPr id="130" name="矩形 129"/>
          <p:cNvSpPr/>
          <p:nvPr/>
        </p:nvSpPr>
        <p:spPr>
          <a:xfrm>
            <a:off x="4977829" y="2800166"/>
            <a:ext cx="589364" cy="107157"/>
          </a:xfrm>
          <a:prstGeom prst="rect">
            <a:avLst/>
          </a:prstGeom>
          <a:noFill/>
          <a:ln w="3175">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dirty="0">
                <a:solidFill>
                  <a:schemeClr val="tx1"/>
                </a:solidFill>
              </a:rPr>
              <a:t>read</a:t>
            </a:r>
            <a:endParaRPr lang="zh-CN" altLang="en-US" sz="1350" dirty="0">
              <a:solidFill>
                <a:schemeClr val="tx1"/>
              </a:solidFill>
            </a:endParaRPr>
          </a:p>
        </p:txBody>
      </p:sp>
      <p:sp>
        <p:nvSpPr>
          <p:cNvPr id="131" name="矩形 130"/>
          <p:cNvSpPr/>
          <p:nvPr/>
        </p:nvSpPr>
        <p:spPr>
          <a:xfrm>
            <a:off x="4977829" y="2693009"/>
            <a:ext cx="589364" cy="107157"/>
          </a:xfrm>
          <a:prstGeom prst="rect">
            <a:avLst/>
          </a:prstGeom>
          <a:noFill/>
          <a:ln w="3175">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dirty="0">
                <a:solidFill>
                  <a:schemeClr val="tx1"/>
                </a:solidFill>
              </a:rPr>
              <a:t>read</a:t>
            </a:r>
            <a:endParaRPr lang="zh-CN" altLang="en-US" sz="1350" dirty="0">
              <a:solidFill>
                <a:schemeClr val="tx1"/>
              </a:solidFill>
            </a:endParaRPr>
          </a:p>
        </p:txBody>
      </p:sp>
      <p:sp>
        <p:nvSpPr>
          <p:cNvPr id="132" name="矩形 131"/>
          <p:cNvSpPr/>
          <p:nvPr/>
        </p:nvSpPr>
        <p:spPr>
          <a:xfrm>
            <a:off x="4977829" y="2585852"/>
            <a:ext cx="589364" cy="107157"/>
          </a:xfrm>
          <a:prstGeom prst="rect">
            <a:avLst/>
          </a:prstGeom>
          <a:noFill/>
          <a:ln w="3175">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dirty="0">
                <a:solidFill>
                  <a:schemeClr val="tx1"/>
                </a:solidFill>
              </a:rPr>
              <a:t>read</a:t>
            </a:r>
            <a:endParaRPr lang="zh-CN" altLang="en-US" sz="1350" dirty="0">
              <a:solidFill>
                <a:schemeClr val="tx1"/>
              </a:solidFill>
            </a:endParaRPr>
          </a:p>
        </p:txBody>
      </p:sp>
      <p:sp>
        <p:nvSpPr>
          <p:cNvPr id="133" name="矩形 132"/>
          <p:cNvSpPr/>
          <p:nvPr/>
        </p:nvSpPr>
        <p:spPr>
          <a:xfrm>
            <a:off x="4977829" y="2478695"/>
            <a:ext cx="589364" cy="107157"/>
          </a:xfrm>
          <a:prstGeom prst="rect">
            <a:avLst/>
          </a:prstGeom>
          <a:noFill/>
          <a:ln w="3175">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dirty="0">
                <a:solidFill>
                  <a:schemeClr val="tx1"/>
                </a:solidFill>
              </a:rPr>
              <a:t>read</a:t>
            </a:r>
            <a:endParaRPr lang="zh-CN" altLang="en-US" sz="1350" dirty="0">
              <a:solidFill>
                <a:schemeClr val="tx1"/>
              </a:solidFill>
            </a:endParaRPr>
          </a:p>
        </p:txBody>
      </p:sp>
      <p:sp>
        <p:nvSpPr>
          <p:cNvPr id="134" name="矩形 133"/>
          <p:cNvSpPr/>
          <p:nvPr/>
        </p:nvSpPr>
        <p:spPr>
          <a:xfrm>
            <a:off x="4977829" y="2371538"/>
            <a:ext cx="589364" cy="107157"/>
          </a:xfrm>
          <a:prstGeom prst="rect">
            <a:avLst/>
          </a:prstGeom>
          <a:noFill/>
          <a:ln w="3175">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dirty="0">
                <a:solidFill>
                  <a:schemeClr val="tx1"/>
                </a:solidFill>
              </a:rPr>
              <a:t>read</a:t>
            </a:r>
            <a:endParaRPr lang="zh-CN" altLang="en-US" sz="1350" dirty="0">
              <a:solidFill>
                <a:schemeClr val="tx1"/>
              </a:solidFill>
            </a:endParaRPr>
          </a:p>
        </p:txBody>
      </p:sp>
      <p:sp>
        <p:nvSpPr>
          <p:cNvPr id="3" name="文本框 2"/>
          <p:cNvSpPr txBox="1"/>
          <p:nvPr/>
        </p:nvSpPr>
        <p:spPr>
          <a:xfrm>
            <a:off x="432855" y="518194"/>
            <a:ext cx="7929619" cy="584775"/>
          </a:xfrm>
          <a:prstGeom prst="rect">
            <a:avLst/>
          </a:prstGeom>
          <a:noFill/>
        </p:spPr>
        <p:txBody>
          <a:bodyPr wrap="square" rtlCol="0">
            <a:spAutoFit/>
          </a:bodyPr>
          <a:lstStyle/>
          <a:p>
            <a:pPr>
              <a:defRPr/>
            </a:pPr>
            <a:r>
              <a:rPr lang="zh-CN" altLang="en-US" sz="3200" dirty="0"/>
              <a:t>小概率事件</a:t>
            </a:r>
            <a:r>
              <a:rPr lang="en-US" altLang="zh-CN" sz="3200" dirty="0" smtClean="0"/>
              <a:t>-</a:t>
            </a:r>
            <a:r>
              <a:rPr lang="zh-CN" altLang="en-US" sz="3200" dirty="0" smtClean="0"/>
              <a:t>软件缺陷</a:t>
            </a:r>
            <a:endParaRPr lang="zh-CN" altLang="en-US" sz="3200" dirty="0"/>
          </a:p>
        </p:txBody>
      </p:sp>
    </p:spTree>
    <p:extLst>
      <p:ext uri="{BB962C8B-B14F-4D97-AF65-F5344CB8AC3E}">
        <p14:creationId xmlns:p14="http://schemas.microsoft.com/office/powerpoint/2010/main" val="158907034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1"/>
                                        </p:tgtEl>
                                        <p:attrNameLst>
                                          <p:attrName>style.visibility</p:attrName>
                                        </p:attrNameLst>
                                      </p:cBhvr>
                                      <p:to>
                                        <p:strVal val="visible"/>
                                      </p:to>
                                    </p:set>
                                    <p:animEffect transition="in" filter="blinds(horizontal)">
                                      <p:cBhvr>
                                        <p:cTn id="7" dur="500"/>
                                        <p:tgtEl>
                                          <p:spTgt spid="81"/>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82"/>
                                        </p:tgtEl>
                                        <p:attrNameLst>
                                          <p:attrName>style.visibility</p:attrName>
                                        </p:attrNameLst>
                                      </p:cBhvr>
                                      <p:to>
                                        <p:strVal val="visible"/>
                                      </p:to>
                                    </p:set>
                                    <p:animEffect transition="in" filter="blinds(horizontal)">
                                      <p:cBhvr>
                                        <p:cTn id="11" dur="500"/>
                                        <p:tgtEl>
                                          <p:spTgt spid="82"/>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12" fill="hold" nodeType="clickEffect">
                                  <p:stCondLst>
                                    <p:cond delay="0"/>
                                  </p:stCondLst>
                                  <p:childTnLst>
                                    <p:set>
                                      <p:cBhvr>
                                        <p:cTn id="15" dur="1" fill="hold">
                                          <p:stCondLst>
                                            <p:cond delay="0"/>
                                          </p:stCondLst>
                                        </p:cTn>
                                        <p:tgtEl>
                                          <p:spTgt spid="87"/>
                                        </p:tgtEl>
                                        <p:attrNameLst>
                                          <p:attrName>style.visibility</p:attrName>
                                        </p:attrNameLst>
                                      </p:cBhvr>
                                      <p:to>
                                        <p:strVal val="visible"/>
                                      </p:to>
                                    </p:set>
                                    <p:anim calcmode="lin" valueType="num">
                                      <p:cBhvr additive="base">
                                        <p:cTn id="16" dur="500" fill="hold"/>
                                        <p:tgtEl>
                                          <p:spTgt spid="87"/>
                                        </p:tgtEl>
                                        <p:attrNameLst>
                                          <p:attrName>ppt_x</p:attrName>
                                        </p:attrNameLst>
                                      </p:cBhvr>
                                      <p:tavLst>
                                        <p:tav tm="0">
                                          <p:val>
                                            <p:strVal val="0-#ppt_w/2"/>
                                          </p:val>
                                        </p:tav>
                                        <p:tav tm="100000">
                                          <p:val>
                                            <p:strVal val="#ppt_x"/>
                                          </p:val>
                                        </p:tav>
                                      </p:tavLst>
                                    </p:anim>
                                    <p:anim calcmode="lin" valueType="num">
                                      <p:cBhvr additive="base">
                                        <p:cTn id="17" dur="500" fill="hold"/>
                                        <p:tgtEl>
                                          <p:spTgt spid="87"/>
                                        </p:tgtEl>
                                        <p:attrNameLst>
                                          <p:attrName>ppt_y</p:attrName>
                                        </p:attrNameLst>
                                      </p:cBhvr>
                                      <p:tavLst>
                                        <p:tav tm="0">
                                          <p:val>
                                            <p:strVal val="1+#ppt_h/2"/>
                                          </p:val>
                                        </p:tav>
                                        <p:tav tm="100000">
                                          <p:val>
                                            <p:strVal val="#ppt_y"/>
                                          </p:val>
                                        </p:tav>
                                      </p:tavLst>
                                    </p:anim>
                                  </p:childTnLst>
                                </p:cTn>
                              </p:par>
                            </p:childTnLst>
                          </p:cTn>
                        </p:par>
                        <p:par>
                          <p:cTn id="18" fill="hold">
                            <p:stCondLst>
                              <p:cond delay="500"/>
                            </p:stCondLst>
                            <p:childTnLst>
                              <p:par>
                                <p:cTn id="19" presetID="3" presetClass="entr" presetSubtype="10" fill="hold" grpId="0" nodeType="afterEffect">
                                  <p:stCondLst>
                                    <p:cond delay="0"/>
                                  </p:stCondLst>
                                  <p:childTnLst>
                                    <p:set>
                                      <p:cBhvr>
                                        <p:cTn id="20" dur="1" fill="hold">
                                          <p:stCondLst>
                                            <p:cond delay="0"/>
                                          </p:stCondLst>
                                        </p:cTn>
                                        <p:tgtEl>
                                          <p:spTgt spid="88"/>
                                        </p:tgtEl>
                                        <p:attrNameLst>
                                          <p:attrName>style.visibility</p:attrName>
                                        </p:attrNameLst>
                                      </p:cBhvr>
                                      <p:to>
                                        <p:strVal val="visible"/>
                                      </p:to>
                                    </p:set>
                                    <p:animEffect transition="in" filter="blinds(horizontal)">
                                      <p:cBhvr>
                                        <p:cTn id="21" dur="500"/>
                                        <p:tgtEl>
                                          <p:spTgt spid="88"/>
                                        </p:tgtEl>
                                      </p:cBhvr>
                                    </p:animEffect>
                                  </p:childTnLst>
                                </p:cTn>
                              </p:par>
                            </p:childTnLst>
                          </p:cTn>
                        </p:par>
                        <p:par>
                          <p:cTn id="22" fill="hold">
                            <p:stCondLst>
                              <p:cond delay="1000"/>
                            </p:stCondLst>
                            <p:childTnLst>
                              <p:par>
                                <p:cTn id="23" presetID="3" presetClass="entr" presetSubtype="10" fill="hold" nodeType="afterEffect">
                                  <p:stCondLst>
                                    <p:cond delay="0"/>
                                  </p:stCondLst>
                                  <p:childTnLst>
                                    <p:set>
                                      <p:cBhvr>
                                        <p:cTn id="24" dur="1" fill="hold">
                                          <p:stCondLst>
                                            <p:cond delay="0"/>
                                          </p:stCondLst>
                                        </p:cTn>
                                        <p:tgtEl>
                                          <p:spTgt spid="108"/>
                                        </p:tgtEl>
                                        <p:attrNameLst>
                                          <p:attrName>style.visibility</p:attrName>
                                        </p:attrNameLst>
                                      </p:cBhvr>
                                      <p:to>
                                        <p:strVal val="visible"/>
                                      </p:to>
                                    </p:set>
                                    <p:animEffect transition="in" filter="blinds(horizontal)">
                                      <p:cBhvr>
                                        <p:cTn id="25" dur="500"/>
                                        <p:tgtEl>
                                          <p:spTgt spid="108"/>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89"/>
                                        </p:tgtEl>
                                        <p:attrNameLst>
                                          <p:attrName>style.visibility</p:attrName>
                                        </p:attrNameLst>
                                      </p:cBhvr>
                                      <p:to>
                                        <p:strVal val="visible"/>
                                      </p:to>
                                    </p:set>
                                    <p:animEffect transition="in" filter="blinds(horizontal)">
                                      <p:cBhvr>
                                        <p:cTn id="30" dur="500"/>
                                        <p:tgtEl>
                                          <p:spTgt spid="89"/>
                                        </p:tgtEl>
                                      </p:cBhvr>
                                    </p:animEffect>
                                  </p:childTnLst>
                                </p:cTn>
                              </p:par>
                            </p:childTnLst>
                          </p:cTn>
                        </p:par>
                        <p:par>
                          <p:cTn id="31" fill="hold">
                            <p:stCondLst>
                              <p:cond delay="500"/>
                            </p:stCondLst>
                            <p:childTnLst>
                              <p:par>
                                <p:cTn id="32" presetID="3" presetClass="entr" presetSubtype="10" fill="hold" grpId="0" nodeType="afterEffect">
                                  <p:stCondLst>
                                    <p:cond delay="0"/>
                                  </p:stCondLst>
                                  <p:childTnLst>
                                    <p:set>
                                      <p:cBhvr>
                                        <p:cTn id="33" dur="1" fill="hold">
                                          <p:stCondLst>
                                            <p:cond delay="0"/>
                                          </p:stCondLst>
                                        </p:cTn>
                                        <p:tgtEl>
                                          <p:spTgt spid="92"/>
                                        </p:tgtEl>
                                        <p:attrNameLst>
                                          <p:attrName>style.visibility</p:attrName>
                                        </p:attrNameLst>
                                      </p:cBhvr>
                                      <p:to>
                                        <p:strVal val="visible"/>
                                      </p:to>
                                    </p:set>
                                    <p:animEffect transition="in" filter="blinds(horizontal)">
                                      <p:cBhvr>
                                        <p:cTn id="34" dur="500"/>
                                        <p:tgtEl>
                                          <p:spTgt spid="92"/>
                                        </p:tgtEl>
                                      </p:cBhvr>
                                    </p:animEffect>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104"/>
                                        </p:tgtEl>
                                        <p:attrNameLst>
                                          <p:attrName>style.visibility</p:attrName>
                                        </p:attrNameLst>
                                      </p:cBhvr>
                                      <p:to>
                                        <p:strVal val="visible"/>
                                      </p:to>
                                    </p:set>
                                    <p:anim calcmode="lin" valueType="num">
                                      <p:cBhvr additive="base">
                                        <p:cTn id="39" dur="500" fill="hold"/>
                                        <p:tgtEl>
                                          <p:spTgt spid="104"/>
                                        </p:tgtEl>
                                        <p:attrNameLst>
                                          <p:attrName>ppt_x</p:attrName>
                                        </p:attrNameLst>
                                      </p:cBhvr>
                                      <p:tavLst>
                                        <p:tav tm="0">
                                          <p:val>
                                            <p:strVal val="#ppt_x"/>
                                          </p:val>
                                        </p:tav>
                                        <p:tav tm="100000">
                                          <p:val>
                                            <p:strVal val="#ppt_x"/>
                                          </p:val>
                                        </p:tav>
                                      </p:tavLst>
                                    </p:anim>
                                    <p:anim calcmode="lin" valueType="num">
                                      <p:cBhvr additive="base">
                                        <p:cTn id="40" dur="500" fill="hold"/>
                                        <p:tgtEl>
                                          <p:spTgt spid="104"/>
                                        </p:tgtEl>
                                        <p:attrNameLst>
                                          <p:attrName>ppt_y</p:attrName>
                                        </p:attrNameLst>
                                      </p:cBhvr>
                                      <p:tavLst>
                                        <p:tav tm="0">
                                          <p:val>
                                            <p:strVal val="1+#ppt_h/2"/>
                                          </p:val>
                                        </p:tav>
                                        <p:tav tm="100000">
                                          <p:val>
                                            <p:strVal val="#ppt_y"/>
                                          </p:val>
                                        </p:tav>
                                      </p:tavLst>
                                    </p:anim>
                                  </p:childTnLst>
                                </p:cTn>
                              </p:par>
                            </p:childTnLst>
                          </p:cTn>
                        </p:par>
                        <p:par>
                          <p:cTn id="41" fill="hold">
                            <p:stCondLst>
                              <p:cond delay="500"/>
                            </p:stCondLst>
                            <p:childTnLst>
                              <p:par>
                                <p:cTn id="42" presetID="3" presetClass="entr" presetSubtype="10" fill="hold" grpId="0" nodeType="afterEffect">
                                  <p:stCondLst>
                                    <p:cond delay="0"/>
                                  </p:stCondLst>
                                  <p:childTnLst>
                                    <p:set>
                                      <p:cBhvr>
                                        <p:cTn id="43" dur="1" fill="hold">
                                          <p:stCondLst>
                                            <p:cond delay="0"/>
                                          </p:stCondLst>
                                        </p:cTn>
                                        <p:tgtEl>
                                          <p:spTgt spid="105"/>
                                        </p:tgtEl>
                                        <p:attrNameLst>
                                          <p:attrName>style.visibility</p:attrName>
                                        </p:attrNameLst>
                                      </p:cBhvr>
                                      <p:to>
                                        <p:strVal val="visible"/>
                                      </p:to>
                                    </p:set>
                                    <p:animEffect transition="in" filter="blinds(horizontal)">
                                      <p:cBhvr>
                                        <p:cTn id="44" dur="500"/>
                                        <p:tgtEl>
                                          <p:spTgt spid="105"/>
                                        </p:tgtEl>
                                      </p:cBhvr>
                                    </p:animEffect>
                                  </p:childTnLst>
                                </p:cTn>
                              </p:par>
                            </p:childTnLst>
                          </p:cTn>
                        </p:par>
                        <p:par>
                          <p:cTn id="45" fill="hold">
                            <p:stCondLst>
                              <p:cond delay="1000"/>
                            </p:stCondLst>
                            <p:childTnLst>
                              <p:par>
                                <p:cTn id="46" presetID="3" presetClass="entr" presetSubtype="10" fill="hold" grpId="0" nodeType="afterEffect">
                                  <p:stCondLst>
                                    <p:cond delay="0"/>
                                  </p:stCondLst>
                                  <p:childTnLst>
                                    <p:set>
                                      <p:cBhvr>
                                        <p:cTn id="47" dur="1" fill="hold">
                                          <p:stCondLst>
                                            <p:cond delay="0"/>
                                          </p:stCondLst>
                                        </p:cTn>
                                        <p:tgtEl>
                                          <p:spTgt spid="109"/>
                                        </p:tgtEl>
                                        <p:attrNameLst>
                                          <p:attrName>style.visibility</p:attrName>
                                        </p:attrNameLst>
                                      </p:cBhvr>
                                      <p:to>
                                        <p:strVal val="visible"/>
                                      </p:to>
                                    </p:set>
                                    <p:animEffect transition="in" filter="blinds(horizontal)">
                                      <p:cBhvr>
                                        <p:cTn id="48" dur="500"/>
                                        <p:tgtEl>
                                          <p:spTgt spid="109"/>
                                        </p:tgtEl>
                                      </p:cBhvr>
                                    </p:animEffect>
                                  </p:childTnLst>
                                </p:cTn>
                              </p:par>
                            </p:childTnLst>
                          </p:cTn>
                        </p:par>
                        <p:par>
                          <p:cTn id="49" fill="hold">
                            <p:stCondLst>
                              <p:cond delay="1500"/>
                            </p:stCondLst>
                            <p:childTnLst>
                              <p:par>
                                <p:cTn id="50" presetID="3" presetClass="entr" presetSubtype="10" fill="hold" grpId="0" nodeType="afterEffect">
                                  <p:stCondLst>
                                    <p:cond delay="0"/>
                                  </p:stCondLst>
                                  <p:childTnLst>
                                    <p:set>
                                      <p:cBhvr>
                                        <p:cTn id="51" dur="1" fill="hold">
                                          <p:stCondLst>
                                            <p:cond delay="0"/>
                                          </p:stCondLst>
                                        </p:cTn>
                                        <p:tgtEl>
                                          <p:spTgt spid="110"/>
                                        </p:tgtEl>
                                        <p:attrNameLst>
                                          <p:attrName>style.visibility</p:attrName>
                                        </p:attrNameLst>
                                      </p:cBhvr>
                                      <p:to>
                                        <p:strVal val="visible"/>
                                      </p:to>
                                    </p:set>
                                    <p:animEffect transition="in" filter="blinds(horizontal)">
                                      <p:cBhvr>
                                        <p:cTn id="52" dur="500"/>
                                        <p:tgtEl>
                                          <p:spTgt spid="110"/>
                                        </p:tgtEl>
                                      </p:cBhvr>
                                    </p:animEffect>
                                  </p:childTnLst>
                                </p:cTn>
                              </p:par>
                            </p:childTnLst>
                          </p:cTn>
                        </p:par>
                        <p:par>
                          <p:cTn id="53" fill="hold">
                            <p:stCondLst>
                              <p:cond delay="2000"/>
                            </p:stCondLst>
                            <p:childTnLst>
                              <p:par>
                                <p:cTn id="54" presetID="3" presetClass="entr" presetSubtype="10" fill="hold" grpId="0" nodeType="afterEffect">
                                  <p:stCondLst>
                                    <p:cond delay="0"/>
                                  </p:stCondLst>
                                  <p:childTnLst>
                                    <p:set>
                                      <p:cBhvr>
                                        <p:cTn id="55" dur="1" fill="hold">
                                          <p:stCondLst>
                                            <p:cond delay="0"/>
                                          </p:stCondLst>
                                        </p:cTn>
                                        <p:tgtEl>
                                          <p:spTgt spid="111"/>
                                        </p:tgtEl>
                                        <p:attrNameLst>
                                          <p:attrName>style.visibility</p:attrName>
                                        </p:attrNameLst>
                                      </p:cBhvr>
                                      <p:to>
                                        <p:strVal val="visible"/>
                                      </p:to>
                                    </p:set>
                                    <p:animEffect transition="in" filter="blinds(horizontal)">
                                      <p:cBhvr>
                                        <p:cTn id="56" dur="500"/>
                                        <p:tgtEl>
                                          <p:spTgt spid="111"/>
                                        </p:tgtEl>
                                      </p:cBhvr>
                                    </p:animEffect>
                                  </p:childTnLst>
                                </p:cTn>
                              </p:par>
                            </p:childTnLst>
                          </p:cTn>
                        </p:par>
                        <p:par>
                          <p:cTn id="57" fill="hold">
                            <p:stCondLst>
                              <p:cond delay="2500"/>
                            </p:stCondLst>
                            <p:childTnLst>
                              <p:par>
                                <p:cTn id="58" presetID="3" presetClass="entr" presetSubtype="10" fill="hold" grpId="0" nodeType="afterEffect">
                                  <p:stCondLst>
                                    <p:cond delay="0"/>
                                  </p:stCondLst>
                                  <p:childTnLst>
                                    <p:set>
                                      <p:cBhvr>
                                        <p:cTn id="59" dur="1" fill="hold">
                                          <p:stCondLst>
                                            <p:cond delay="0"/>
                                          </p:stCondLst>
                                        </p:cTn>
                                        <p:tgtEl>
                                          <p:spTgt spid="112"/>
                                        </p:tgtEl>
                                        <p:attrNameLst>
                                          <p:attrName>style.visibility</p:attrName>
                                        </p:attrNameLst>
                                      </p:cBhvr>
                                      <p:to>
                                        <p:strVal val="visible"/>
                                      </p:to>
                                    </p:set>
                                    <p:animEffect transition="in" filter="blinds(horizontal)">
                                      <p:cBhvr>
                                        <p:cTn id="60" dur="500"/>
                                        <p:tgtEl>
                                          <p:spTgt spid="112"/>
                                        </p:tgtEl>
                                      </p:cBhvr>
                                    </p:animEffect>
                                  </p:childTnLst>
                                </p:cTn>
                              </p:par>
                            </p:childTnLst>
                          </p:cTn>
                        </p:par>
                      </p:childTnLst>
                    </p:cTn>
                  </p:par>
                  <p:par>
                    <p:cTn id="61" fill="hold">
                      <p:stCondLst>
                        <p:cond delay="indefinite"/>
                      </p:stCondLst>
                      <p:childTnLst>
                        <p:par>
                          <p:cTn id="62" fill="hold">
                            <p:stCondLst>
                              <p:cond delay="0"/>
                            </p:stCondLst>
                            <p:childTnLst>
                              <p:par>
                                <p:cTn id="63" presetID="3" presetClass="entr" presetSubtype="10" fill="hold" nodeType="clickEffect">
                                  <p:stCondLst>
                                    <p:cond delay="0"/>
                                  </p:stCondLst>
                                  <p:childTnLst>
                                    <p:set>
                                      <p:cBhvr>
                                        <p:cTn id="64" dur="1" fill="hold">
                                          <p:stCondLst>
                                            <p:cond delay="0"/>
                                          </p:stCondLst>
                                        </p:cTn>
                                        <p:tgtEl>
                                          <p:spTgt spid="95"/>
                                        </p:tgtEl>
                                        <p:attrNameLst>
                                          <p:attrName>style.visibility</p:attrName>
                                        </p:attrNameLst>
                                      </p:cBhvr>
                                      <p:to>
                                        <p:strVal val="visible"/>
                                      </p:to>
                                    </p:set>
                                    <p:animEffect transition="in" filter="blinds(horizontal)">
                                      <p:cBhvr>
                                        <p:cTn id="65" dur="500"/>
                                        <p:tgtEl>
                                          <p:spTgt spid="95"/>
                                        </p:tgtEl>
                                      </p:cBhvr>
                                    </p:animEffect>
                                  </p:childTnLst>
                                </p:cTn>
                              </p:par>
                            </p:childTnLst>
                          </p:cTn>
                        </p:par>
                        <p:par>
                          <p:cTn id="66" fill="hold">
                            <p:stCondLst>
                              <p:cond delay="500"/>
                            </p:stCondLst>
                            <p:childTnLst>
                              <p:par>
                                <p:cTn id="67" presetID="3" presetClass="entr" presetSubtype="10" fill="hold" grpId="0" nodeType="afterEffect">
                                  <p:stCondLst>
                                    <p:cond delay="0"/>
                                  </p:stCondLst>
                                  <p:childTnLst>
                                    <p:set>
                                      <p:cBhvr>
                                        <p:cTn id="68" dur="1" fill="hold">
                                          <p:stCondLst>
                                            <p:cond delay="0"/>
                                          </p:stCondLst>
                                        </p:cTn>
                                        <p:tgtEl>
                                          <p:spTgt spid="96"/>
                                        </p:tgtEl>
                                        <p:attrNameLst>
                                          <p:attrName>style.visibility</p:attrName>
                                        </p:attrNameLst>
                                      </p:cBhvr>
                                      <p:to>
                                        <p:strVal val="visible"/>
                                      </p:to>
                                    </p:set>
                                    <p:animEffect transition="in" filter="blinds(horizontal)">
                                      <p:cBhvr>
                                        <p:cTn id="69" dur="500"/>
                                        <p:tgtEl>
                                          <p:spTgt spid="96"/>
                                        </p:tgtEl>
                                      </p:cBhvr>
                                    </p:animEffect>
                                  </p:childTnLst>
                                </p:cTn>
                              </p:par>
                            </p:childTnLst>
                          </p:cTn>
                        </p:par>
                      </p:childTnLst>
                    </p:cTn>
                  </p:par>
                  <p:par>
                    <p:cTn id="70" fill="hold">
                      <p:stCondLst>
                        <p:cond delay="indefinite"/>
                      </p:stCondLst>
                      <p:childTnLst>
                        <p:par>
                          <p:cTn id="71" fill="hold">
                            <p:stCondLst>
                              <p:cond delay="0"/>
                            </p:stCondLst>
                            <p:childTnLst>
                              <p:par>
                                <p:cTn id="72" presetID="2" presetClass="entr" presetSubtype="4" fill="hold" nodeType="clickEffect">
                                  <p:stCondLst>
                                    <p:cond delay="0"/>
                                  </p:stCondLst>
                                  <p:childTnLst>
                                    <p:set>
                                      <p:cBhvr>
                                        <p:cTn id="73" dur="1" fill="hold">
                                          <p:stCondLst>
                                            <p:cond delay="0"/>
                                          </p:stCondLst>
                                        </p:cTn>
                                        <p:tgtEl>
                                          <p:spTgt spid="118"/>
                                        </p:tgtEl>
                                        <p:attrNameLst>
                                          <p:attrName>style.visibility</p:attrName>
                                        </p:attrNameLst>
                                      </p:cBhvr>
                                      <p:to>
                                        <p:strVal val="visible"/>
                                      </p:to>
                                    </p:set>
                                    <p:anim calcmode="lin" valueType="num">
                                      <p:cBhvr additive="base">
                                        <p:cTn id="74" dur="500" fill="hold"/>
                                        <p:tgtEl>
                                          <p:spTgt spid="118"/>
                                        </p:tgtEl>
                                        <p:attrNameLst>
                                          <p:attrName>ppt_x</p:attrName>
                                        </p:attrNameLst>
                                      </p:cBhvr>
                                      <p:tavLst>
                                        <p:tav tm="0">
                                          <p:val>
                                            <p:strVal val="#ppt_x"/>
                                          </p:val>
                                        </p:tav>
                                        <p:tav tm="100000">
                                          <p:val>
                                            <p:strVal val="#ppt_x"/>
                                          </p:val>
                                        </p:tav>
                                      </p:tavLst>
                                    </p:anim>
                                    <p:anim calcmode="lin" valueType="num">
                                      <p:cBhvr additive="base">
                                        <p:cTn id="75" dur="500" fill="hold"/>
                                        <p:tgtEl>
                                          <p:spTgt spid="118"/>
                                        </p:tgtEl>
                                        <p:attrNameLst>
                                          <p:attrName>ppt_y</p:attrName>
                                        </p:attrNameLst>
                                      </p:cBhvr>
                                      <p:tavLst>
                                        <p:tav tm="0">
                                          <p:val>
                                            <p:strVal val="1+#ppt_h/2"/>
                                          </p:val>
                                        </p:tav>
                                        <p:tav tm="100000">
                                          <p:val>
                                            <p:strVal val="#ppt_y"/>
                                          </p:val>
                                        </p:tav>
                                      </p:tavLst>
                                    </p:anim>
                                  </p:childTnLst>
                                </p:cTn>
                              </p:par>
                            </p:childTnLst>
                          </p:cTn>
                        </p:par>
                        <p:par>
                          <p:cTn id="76" fill="hold">
                            <p:stCondLst>
                              <p:cond delay="500"/>
                            </p:stCondLst>
                            <p:childTnLst>
                              <p:par>
                                <p:cTn id="77" presetID="3" presetClass="entr" presetSubtype="10" fill="hold" grpId="0" nodeType="afterEffect">
                                  <p:stCondLst>
                                    <p:cond delay="0"/>
                                  </p:stCondLst>
                                  <p:childTnLst>
                                    <p:set>
                                      <p:cBhvr>
                                        <p:cTn id="78" dur="1" fill="hold">
                                          <p:stCondLst>
                                            <p:cond delay="0"/>
                                          </p:stCondLst>
                                        </p:cTn>
                                        <p:tgtEl>
                                          <p:spTgt spid="122"/>
                                        </p:tgtEl>
                                        <p:attrNameLst>
                                          <p:attrName>style.visibility</p:attrName>
                                        </p:attrNameLst>
                                      </p:cBhvr>
                                      <p:to>
                                        <p:strVal val="visible"/>
                                      </p:to>
                                    </p:set>
                                    <p:animEffect transition="in" filter="blinds(horizontal)">
                                      <p:cBhvr>
                                        <p:cTn id="79" dur="500"/>
                                        <p:tgtEl>
                                          <p:spTgt spid="122"/>
                                        </p:tgtEl>
                                      </p:cBhvr>
                                    </p:animEffect>
                                  </p:childTnLst>
                                </p:cTn>
                              </p:par>
                            </p:childTnLst>
                          </p:cTn>
                        </p:par>
                      </p:childTnLst>
                    </p:cTn>
                  </p:par>
                  <p:par>
                    <p:cTn id="80" fill="hold">
                      <p:stCondLst>
                        <p:cond delay="indefinite"/>
                      </p:stCondLst>
                      <p:childTnLst>
                        <p:par>
                          <p:cTn id="81" fill="hold">
                            <p:stCondLst>
                              <p:cond delay="0"/>
                            </p:stCondLst>
                            <p:childTnLst>
                              <p:par>
                                <p:cTn id="82" presetID="3" presetClass="entr" presetSubtype="10" fill="hold" nodeType="clickEffect">
                                  <p:stCondLst>
                                    <p:cond delay="0"/>
                                  </p:stCondLst>
                                  <p:childTnLst>
                                    <p:set>
                                      <p:cBhvr>
                                        <p:cTn id="83" dur="1" fill="hold">
                                          <p:stCondLst>
                                            <p:cond delay="0"/>
                                          </p:stCondLst>
                                        </p:cTn>
                                        <p:tgtEl>
                                          <p:spTgt spid="123"/>
                                        </p:tgtEl>
                                        <p:attrNameLst>
                                          <p:attrName>style.visibility</p:attrName>
                                        </p:attrNameLst>
                                      </p:cBhvr>
                                      <p:to>
                                        <p:strVal val="visible"/>
                                      </p:to>
                                    </p:set>
                                    <p:animEffect transition="in" filter="blinds(horizontal)">
                                      <p:cBhvr>
                                        <p:cTn id="84" dur="500"/>
                                        <p:tgtEl>
                                          <p:spTgt spid="123"/>
                                        </p:tgtEl>
                                      </p:cBhvr>
                                    </p:animEffect>
                                  </p:childTnLst>
                                </p:cTn>
                              </p:par>
                            </p:childTnLst>
                          </p:cTn>
                        </p:par>
                        <p:par>
                          <p:cTn id="85" fill="hold">
                            <p:stCondLst>
                              <p:cond delay="500"/>
                            </p:stCondLst>
                            <p:childTnLst>
                              <p:par>
                                <p:cTn id="86" presetID="3" presetClass="entr" presetSubtype="10" fill="hold" grpId="0" nodeType="afterEffect">
                                  <p:stCondLst>
                                    <p:cond delay="0"/>
                                  </p:stCondLst>
                                  <p:childTnLst>
                                    <p:set>
                                      <p:cBhvr>
                                        <p:cTn id="87" dur="1" fill="hold">
                                          <p:stCondLst>
                                            <p:cond delay="0"/>
                                          </p:stCondLst>
                                        </p:cTn>
                                        <p:tgtEl>
                                          <p:spTgt spid="126"/>
                                        </p:tgtEl>
                                        <p:attrNameLst>
                                          <p:attrName>style.visibility</p:attrName>
                                        </p:attrNameLst>
                                      </p:cBhvr>
                                      <p:to>
                                        <p:strVal val="visible"/>
                                      </p:to>
                                    </p:set>
                                    <p:animEffect transition="in" filter="blinds(horizontal)">
                                      <p:cBhvr>
                                        <p:cTn id="88" dur="500"/>
                                        <p:tgtEl>
                                          <p:spTgt spid="126"/>
                                        </p:tgtEl>
                                      </p:cBhvr>
                                    </p:animEffect>
                                  </p:childTnLst>
                                </p:cTn>
                              </p:par>
                            </p:childTnLst>
                          </p:cTn>
                        </p:par>
                      </p:childTnLst>
                    </p:cTn>
                  </p:par>
                  <p:par>
                    <p:cTn id="89" fill="hold">
                      <p:stCondLst>
                        <p:cond delay="indefinite"/>
                      </p:stCondLst>
                      <p:childTnLst>
                        <p:par>
                          <p:cTn id="90" fill="hold">
                            <p:stCondLst>
                              <p:cond delay="0"/>
                            </p:stCondLst>
                            <p:childTnLst>
                              <p:par>
                                <p:cTn id="91" presetID="2" presetClass="entr" presetSubtype="6" fill="hold" nodeType="clickEffect">
                                  <p:stCondLst>
                                    <p:cond delay="0"/>
                                  </p:stCondLst>
                                  <p:childTnLst>
                                    <p:set>
                                      <p:cBhvr>
                                        <p:cTn id="92" dur="1" fill="hold">
                                          <p:stCondLst>
                                            <p:cond delay="0"/>
                                          </p:stCondLst>
                                        </p:cTn>
                                        <p:tgtEl>
                                          <p:spTgt spid="135"/>
                                        </p:tgtEl>
                                        <p:attrNameLst>
                                          <p:attrName>style.visibility</p:attrName>
                                        </p:attrNameLst>
                                      </p:cBhvr>
                                      <p:to>
                                        <p:strVal val="visible"/>
                                      </p:to>
                                    </p:set>
                                    <p:anim calcmode="lin" valueType="num">
                                      <p:cBhvr additive="base">
                                        <p:cTn id="93" dur="500" fill="hold"/>
                                        <p:tgtEl>
                                          <p:spTgt spid="135"/>
                                        </p:tgtEl>
                                        <p:attrNameLst>
                                          <p:attrName>ppt_x</p:attrName>
                                        </p:attrNameLst>
                                      </p:cBhvr>
                                      <p:tavLst>
                                        <p:tav tm="0">
                                          <p:val>
                                            <p:strVal val="1+#ppt_w/2"/>
                                          </p:val>
                                        </p:tav>
                                        <p:tav tm="100000">
                                          <p:val>
                                            <p:strVal val="#ppt_x"/>
                                          </p:val>
                                        </p:tav>
                                      </p:tavLst>
                                    </p:anim>
                                    <p:anim calcmode="lin" valueType="num">
                                      <p:cBhvr additive="base">
                                        <p:cTn id="94" dur="500" fill="hold"/>
                                        <p:tgtEl>
                                          <p:spTgt spid="135"/>
                                        </p:tgtEl>
                                        <p:attrNameLst>
                                          <p:attrName>ppt_y</p:attrName>
                                        </p:attrNameLst>
                                      </p:cBhvr>
                                      <p:tavLst>
                                        <p:tav tm="0">
                                          <p:val>
                                            <p:strVal val="1+#ppt_h/2"/>
                                          </p:val>
                                        </p:tav>
                                        <p:tav tm="100000">
                                          <p:val>
                                            <p:strVal val="#ppt_y"/>
                                          </p:val>
                                        </p:tav>
                                      </p:tavLst>
                                    </p:anim>
                                  </p:childTnLst>
                                </p:cTn>
                              </p:par>
                            </p:childTnLst>
                          </p:cTn>
                        </p:par>
                        <p:par>
                          <p:cTn id="95" fill="hold">
                            <p:stCondLst>
                              <p:cond delay="500"/>
                            </p:stCondLst>
                            <p:childTnLst>
                              <p:par>
                                <p:cTn id="96" presetID="3" presetClass="entr" presetSubtype="10" fill="hold" grpId="0" nodeType="afterEffect">
                                  <p:stCondLst>
                                    <p:cond delay="0"/>
                                  </p:stCondLst>
                                  <p:childTnLst>
                                    <p:set>
                                      <p:cBhvr>
                                        <p:cTn id="97" dur="1" fill="hold">
                                          <p:stCondLst>
                                            <p:cond delay="0"/>
                                          </p:stCondLst>
                                        </p:cTn>
                                        <p:tgtEl>
                                          <p:spTgt spid="130"/>
                                        </p:tgtEl>
                                        <p:attrNameLst>
                                          <p:attrName>style.visibility</p:attrName>
                                        </p:attrNameLst>
                                      </p:cBhvr>
                                      <p:to>
                                        <p:strVal val="visible"/>
                                      </p:to>
                                    </p:set>
                                    <p:animEffect transition="in" filter="blinds(horizontal)">
                                      <p:cBhvr>
                                        <p:cTn id="98" dur="500"/>
                                        <p:tgtEl>
                                          <p:spTgt spid="130"/>
                                        </p:tgtEl>
                                      </p:cBhvr>
                                    </p:animEffect>
                                  </p:childTnLst>
                                </p:cTn>
                              </p:par>
                            </p:childTnLst>
                          </p:cTn>
                        </p:par>
                        <p:par>
                          <p:cTn id="99" fill="hold">
                            <p:stCondLst>
                              <p:cond delay="1000"/>
                            </p:stCondLst>
                            <p:childTnLst>
                              <p:par>
                                <p:cTn id="100" presetID="3" presetClass="entr" presetSubtype="10" fill="hold" grpId="0" nodeType="afterEffect">
                                  <p:stCondLst>
                                    <p:cond delay="0"/>
                                  </p:stCondLst>
                                  <p:childTnLst>
                                    <p:set>
                                      <p:cBhvr>
                                        <p:cTn id="101" dur="1" fill="hold">
                                          <p:stCondLst>
                                            <p:cond delay="0"/>
                                          </p:stCondLst>
                                        </p:cTn>
                                        <p:tgtEl>
                                          <p:spTgt spid="131"/>
                                        </p:tgtEl>
                                        <p:attrNameLst>
                                          <p:attrName>style.visibility</p:attrName>
                                        </p:attrNameLst>
                                      </p:cBhvr>
                                      <p:to>
                                        <p:strVal val="visible"/>
                                      </p:to>
                                    </p:set>
                                    <p:animEffect transition="in" filter="blinds(horizontal)">
                                      <p:cBhvr>
                                        <p:cTn id="102" dur="500"/>
                                        <p:tgtEl>
                                          <p:spTgt spid="131"/>
                                        </p:tgtEl>
                                      </p:cBhvr>
                                    </p:animEffect>
                                  </p:childTnLst>
                                </p:cTn>
                              </p:par>
                            </p:childTnLst>
                          </p:cTn>
                        </p:par>
                        <p:par>
                          <p:cTn id="103" fill="hold">
                            <p:stCondLst>
                              <p:cond delay="1500"/>
                            </p:stCondLst>
                            <p:childTnLst>
                              <p:par>
                                <p:cTn id="104" presetID="3" presetClass="entr" presetSubtype="10" fill="hold" grpId="0" nodeType="afterEffect">
                                  <p:stCondLst>
                                    <p:cond delay="0"/>
                                  </p:stCondLst>
                                  <p:childTnLst>
                                    <p:set>
                                      <p:cBhvr>
                                        <p:cTn id="105" dur="1" fill="hold">
                                          <p:stCondLst>
                                            <p:cond delay="0"/>
                                          </p:stCondLst>
                                        </p:cTn>
                                        <p:tgtEl>
                                          <p:spTgt spid="132"/>
                                        </p:tgtEl>
                                        <p:attrNameLst>
                                          <p:attrName>style.visibility</p:attrName>
                                        </p:attrNameLst>
                                      </p:cBhvr>
                                      <p:to>
                                        <p:strVal val="visible"/>
                                      </p:to>
                                    </p:set>
                                    <p:animEffect transition="in" filter="blinds(horizontal)">
                                      <p:cBhvr>
                                        <p:cTn id="106" dur="500"/>
                                        <p:tgtEl>
                                          <p:spTgt spid="132"/>
                                        </p:tgtEl>
                                      </p:cBhvr>
                                    </p:animEffect>
                                  </p:childTnLst>
                                </p:cTn>
                              </p:par>
                            </p:childTnLst>
                          </p:cTn>
                        </p:par>
                        <p:par>
                          <p:cTn id="107" fill="hold">
                            <p:stCondLst>
                              <p:cond delay="2000"/>
                            </p:stCondLst>
                            <p:childTnLst>
                              <p:par>
                                <p:cTn id="108" presetID="3" presetClass="entr" presetSubtype="10" fill="hold" grpId="0" nodeType="afterEffect">
                                  <p:stCondLst>
                                    <p:cond delay="0"/>
                                  </p:stCondLst>
                                  <p:childTnLst>
                                    <p:set>
                                      <p:cBhvr>
                                        <p:cTn id="109" dur="1" fill="hold">
                                          <p:stCondLst>
                                            <p:cond delay="0"/>
                                          </p:stCondLst>
                                        </p:cTn>
                                        <p:tgtEl>
                                          <p:spTgt spid="133"/>
                                        </p:tgtEl>
                                        <p:attrNameLst>
                                          <p:attrName>style.visibility</p:attrName>
                                        </p:attrNameLst>
                                      </p:cBhvr>
                                      <p:to>
                                        <p:strVal val="visible"/>
                                      </p:to>
                                    </p:set>
                                    <p:animEffect transition="in" filter="blinds(horizontal)">
                                      <p:cBhvr>
                                        <p:cTn id="110" dur="500"/>
                                        <p:tgtEl>
                                          <p:spTgt spid="133"/>
                                        </p:tgtEl>
                                      </p:cBhvr>
                                    </p:animEffect>
                                  </p:childTnLst>
                                </p:cTn>
                              </p:par>
                            </p:childTnLst>
                          </p:cTn>
                        </p:par>
                        <p:par>
                          <p:cTn id="111" fill="hold">
                            <p:stCondLst>
                              <p:cond delay="2500"/>
                            </p:stCondLst>
                            <p:childTnLst>
                              <p:par>
                                <p:cTn id="112" presetID="3" presetClass="entr" presetSubtype="10" fill="hold" grpId="0" nodeType="afterEffect">
                                  <p:stCondLst>
                                    <p:cond delay="0"/>
                                  </p:stCondLst>
                                  <p:childTnLst>
                                    <p:set>
                                      <p:cBhvr>
                                        <p:cTn id="113" dur="1" fill="hold">
                                          <p:stCondLst>
                                            <p:cond delay="0"/>
                                          </p:stCondLst>
                                        </p:cTn>
                                        <p:tgtEl>
                                          <p:spTgt spid="134"/>
                                        </p:tgtEl>
                                        <p:attrNameLst>
                                          <p:attrName>style.visibility</p:attrName>
                                        </p:attrNameLst>
                                      </p:cBhvr>
                                      <p:to>
                                        <p:strVal val="visible"/>
                                      </p:to>
                                    </p:set>
                                    <p:animEffect transition="in" filter="blinds(horizontal)">
                                      <p:cBhvr>
                                        <p:cTn id="114" dur="500"/>
                                        <p:tgtEl>
                                          <p:spTgt spid="1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 grpId="0" animBg="1"/>
      <p:bldP spid="88" grpId="0" animBg="1"/>
      <p:bldP spid="92" grpId="0" animBg="1"/>
      <p:bldP spid="96" grpId="0" animBg="1"/>
      <p:bldP spid="105" grpId="0" animBg="1"/>
      <p:bldP spid="109" grpId="0" animBg="1"/>
      <p:bldP spid="110" grpId="0" animBg="1"/>
      <p:bldP spid="111" grpId="0" animBg="1"/>
      <p:bldP spid="112" grpId="0" animBg="1"/>
      <p:bldP spid="122" grpId="0" animBg="1"/>
      <p:bldP spid="126" grpId="0" animBg="1"/>
      <p:bldP spid="130" grpId="0" animBg="1"/>
      <p:bldP spid="131" grpId="0" animBg="1"/>
      <p:bldP spid="132" grpId="0" animBg="1"/>
      <p:bldP spid="133" grpId="0" animBg="1"/>
      <p:bldP spid="13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C:\Program Files (x86)\Microsoft Office\MEDIA\CAGCAT10\j0292020.wmf"/>
          <p:cNvPicPr>
            <a:picLocks noChangeAspect="1" noChangeArrowheads="1"/>
          </p:cNvPicPr>
          <p:nvPr/>
        </p:nvPicPr>
        <p:blipFill>
          <a:blip r:embed="rId3"/>
          <a:srcRect/>
          <a:stretch>
            <a:fillRect/>
          </a:stretch>
        </p:blipFill>
        <p:spPr bwMode="auto">
          <a:xfrm>
            <a:off x="392877" y="3000372"/>
            <a:ext cx="1401776" cy="1330452"/>
          </a:xfrm>
          <a:prstGeom prst="rect">
            <a:avLst/>
          </a:prstGeom>
          <a:noFill/>
        </p:spPr>
      </p:pic>
      <p:pic>
        <p:nvPicPr>
          <p:cNvPr id="2053" name="Picture 5" descr="C:\Users\wenhui\AppData\Local\Microsoft\Windows\Temporary Internet Files\Content.IE5\GQWZOZYA\lgi01a201410282200[1].jpg"/>
          <p:cNvPicPr>
            <a:picLocks noChangeAspect="1" noChangeArrowheads="1"/>
          </p:cNvPicPr>
          <p:nvPr/>
        </p:nvPicPr>
        <p:blipFill>
          <a:blip r:embed="rId4" cstate="print"/>
          <a:srcRect/>
          <a:stretch>
            <a:fillRect/>
          </a:stretch>
        </p:blipFill>
        <p:spPr bwMode="auto">
          <a:xfrm>
            <a:off x="7572396" y="2786058"/>
            <a:ext cx="1175379" cy="1714512"/>
          </a:xfrm>
          <a:prstGeom prst="rect">
            <a:avLst/>
          </a:prstGeom>
          <a:noFill/>
        </p:spPr>
      </p:pic>
      <p:sp>
        <p:nvSpPr>
          <p:cNvPr id="7" name="椭圆 6"/>
          <p:cNvSpPr/>
          <p:nvPr/>
        </p:nvSpPr>
        <p:spPr>
          <a:xfrm>
            <a:off x="4411265" y="2839637"/>
            <a:ext cx="535785" cy="214314"/>
          </a:xfrm>
          <a:prstGeom prst="ellipse">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50" dirty="0">
                <a:solidFill>
                  <a:schemeClr val="tx1"/>
                </a:solidFill>
              </a:rPr>
              <a:t>/</a:t>
            </a:r>
            <a:endParaRPr lang="zh-CN" altLang="en-US" sz="1350" dirty="0">
              <a:solidFill>
                <a:schemeClr val="tx1"/>
              </a:solidFill>
            </a:endParaRPr>
          </a:p>
        </p:txBody>
      </p:sp>
      <p:sp>
        <p:nvSpPr>
          <p:cNvPr id="9" name="椭圆 8"/>
          <p:cNvSpPr/>
          <p:nvPr/>
        </p:nvSpPr>
        <p:spPr>
          <a:xfrm>
            <a:off x="3714744" y="3321843"/>
            <a:ext cx="535785" cy="214314"/>
          </a:xfrm>
          <a:prstGeom prst="ellipse">
            <a:avLst/>
          </a:prstGeom>
          <a:solidFill>
            <a:srgbClr val="FF0000"/>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50" dirty="0">
                <a:solidFill>
                  <a:schemeClr val="tx1"/>
                </a:solidFill>
              </a:rPr>
              <a:t>big</a:t>
            </a:r>
            <a:endParaRPr lang="zh-CN" altLang="en-US" sz="1350" dirty="0">
              <a:solidFill>
                <a:schemeClr val="tx1"/>
              </a:solidFill>
            </a:endParaRPr>
          </a:p>
        </p:txBody>
      </p:sp>
      <p:sp>
        <p:nvSpPr>
          <p:cNvPr id="10" name="椭圆 9"/>
          <p:cNvSpPr/>
          <p:nvPr/>
        </p:nvSpPr>
        <p:spPr>
          <a:xfrm>
            <a:off x="5107785" y="3321843"/>
            <a:ext cx="535785" cy="214314"/>
          </a:xfrm>
          <a:prstGeom prst="ellipse">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50" dirty="0" err="1">
                <a:solidFill>
                  <a:schemeClr val="tx1"/>
                </a:solidFill>
              </a:rPr>
              <a:t>i</a:t>
            </a:r>
            <a:endParaRPr lang="zh-CN" altLang="en-US" sz="1350" dirty="0">
              <a:solidFill>
                <a:schemeClr val="tx1"/>
              </a:solidFill>
            </a:endParaRPr>
          </a:p>
        </p:txBody>
      </p:sp>
      <p:cxnSp>
        <p:nvCxnSpPr>
          <p:cNvPr id="12" name="直接连接符 11"/>
          <p:cNvCxnSpPr>
            <a:stCxn id="7" idx="3"/>
            <a:endCxn id="9" idx="0"/>
          </p:cNvCxnSpPr>
          <p:nvPr/>
        </p:nvCxnSpPr>
        <p:spPr>
          <a:xfrm rot="5400000">
            <a:off x="4086545" y="2918659"/>
            <a:ext cx="299278" cy="507092"/>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直接连接符 13"/>
          <p:cNvCxnSpPr>
            <a:stCxn id="7" idx="5"/>
            <a:endCxn id="10" idx="0"/>
          </p:cNvCxnSpPr>
          <p:nvPr/>
        </p:nvCxnSpPr>
        <p:spPr>
          <a:xfrm rot="16200000" flipH="1">
            <a:off x="4972493" y="2918658"/>
            <a:ext cx="299278" cy="507092"/>
          </a:xfrm>
          <a:prstGeom prst="line">
            <a:avLst/>
          </a:prstGeom>
        </p:spPr>
        <p:style>
          <a:lnRef idx="1">
            <a:schemeClr val="accent1"/>
          </a:lnRef>
          <a:fillRef idx="0">
            <a:schemeClr val="accent1"/>
          </a:fillRef>
          <a:effectRef idx="0">
            <a:schemeClr val="accent1"/>
          </a:effectRef>
          <a:fontRef idx="minor">
            <a:schemeClr val="tx1"/>
          </a:fontRef>
        </p:style>
      </p:cxnSp>
      <p:sp>
        <p:nvSpPr>
          <p:cNvPr id="15" name="椭圆 14"/>
          <p:cNvSpPr/>
          <p:nvPr/>
        </p:nvSpPr>
        <p:spPr>
          <a:xfrm>
            <a:off x="2964645" y="3911206"/>
            <a:ext cx="535785" cy="267893"/>
          </a:xfrm>
          <a:prstGeom prst="ellipse">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50" dirty="0">
                <a:solidFill>
                  <a:schemeClr val="tx1"/>
                </a:solidFill>
              </a:rPr>
              <a:t>mid1</a:t>
            </a:r>
            <a:endParaRPr lang="zh-CN" altLang="en-US" sz="1350" dirty="0">
              <a:solidFill>
                <a:schemeClr val="tx1"/>
              </a:solidFill>
            </a:endParaRPr>
          </a:p>
        </p:txBody>
      </p:sp>
      <p:cxnSp>
        <p:nvCxnSpPr>
          <p:cNvPr id="17" name="直接连接符 16"/>
          <p:cNvCxnSpPr>
            <a:stCxn id="9" idx="3"/>
            <a:endCxn id="15" idx="0"/>
          </p:cNvCxnSpPr>
          <p:nvPr/>
        </p:nvCxnSpPr>
        <p:spPr>
          <a:xfrm rot="5400000">
            <a:off x="3309657" y="3427654"/>
            <a:ext cx="406435" cy="560671"/>
          </a:xfrm>
          <a:prstGeom prst="line">
            <a:avLst/>
          </a:prstGeom>
        </p:spPr>
        <p:style>
          <a:lnRef idx="1">
            <a:schemeClr val="accent1"/>
          </a:lnRef>
          <a:fillRef idx="0">
            <a:schemeClr val="accent1"/>
          </a:fillRef>
          <a:effectRef idx="0">
            <a:schemeClr val="accent1"/>
          </a:effectRef>
          <a:fontRef idx="minor">
            <a:schemeClr val="tx1"/>
          </a:fontRef>
        </p:style>
      </p:cxnSp>
      <p:sp>
        <p:nvSpPr>
          <p:cNvPr id="18" name="椭圆 17"/>
          <p:cNvSpPr/>
          <p:nvPr/>
        </p:nvSpPr>
        <p:spPr>
          <a:xfrm>
            <a:off x="3714744" y="3911206"/>
            <a:ext cx="535785" cy="267893"/>
          </a:xfrm>
          <a:prstGeom prst="ellipse">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50" dirty="0">
                <a:solidFill>
                  <a:schemeClr val="tx1"/>
                </a:solidFill>
              </a:rPr>
              <a:t>mid2</a:t>
            </a:r>
            <a:endParaRPr lang="zh-CN" altLang="en-US" sz="1350" dirty="0">
              <a:solidFill>
                <a:schemeClr val="tx1"/>
              </a:solidFill>
            </a:endParaRPr>
          </a:p>
        </p:txBody>
      </p:sp>
      <p:sp>
        <p:nvSpPr>
          <p:cNvPr id="19" name="椭圆 18"/>
          <p:cNvSpPr/>
          <p:nvPr/>
        </p:nvSpPr>
        <p:spPr>
          <a:xfrm>
            <a:off x="4357686" y="3911206"/>
            <a:ext cx="535785" cy="267893"/>
          </a:xfrm>
          <a:prstGeom prst="ellipse">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50" dirty="0">
                <a:solidFill>
                  <a:schemeClr val="tx1"/>
                </a:solidFill>
              </a:rPr>
              <a:t>mid3</a:t>
            </a:r>
            <a:endParaRPr lang="zh-CN" altLang="en-US" sz="1350" dirty="0">
              <a:solidFill>
                <a:schemeClr val="tx1"/>
              </a:solidFill>
            </a:endParaRPr>
          </a:p>
        </p:txBody>
      </p:sp>
      <p:cxnSp>
        <p:nvCxnSpPr>
          <p:cNvPr id="22" name="直接连接符 21"/>
          <p:cNvCxnSpPr>
            <a:stCxn id="9" idx="4"/>
            <a:endCxn id="18" idx="0"/>
          </p:cNvCxnSpPr>
          <p:nvPr/>
        </p:nvCxnSpPr>
        <p:spPr>
          <a:xfrm rot="5400000">
            <a:off x="3795112" y="3723682"/>
            <a:ext cx="375050" cy="1191"/>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直接连接符 24"/>
          <p:cNvCxnSpPr>
            <a:stCxn id="9" idx="5"/>
            <a:endCxn id="19" idx="0"/>
          </p:cNvCxnSpPr>
          <p:nvPr/>
        </p:nvCxnSpPr>
        <p:spPr>
          <a:xfrm rot="16200000" flipH="1">
            <a:off x="4195605" y="3481232"/>
            <a:ext cx="406435" cy="453514"/>
          </a:xfrm>
          <a:prstGeom prst="line">
            <a:avLst/>
          </a:prstGeom>
        </p:spPr>
        <p:style>
          <a:lnRef idx="1">
            <a:schemeClr val="accent1"/>
          </a:lnRef>
          <a:fillRef idx="0">
            <a:schemeClr val="accent1"/>
          </a:fillRef>
          <a:effectRef idx="0">
            <a:schemeClr val="accent1"/>
          </a:effectRef>
          <a:fontRef idx="minor">
            <a:schemeClr val="tx1"/>
          </a:fontRef>
        </p:style>
      </p:cxnSp>
      <p:sp>
        <p:nvSpPr>
          <p:cNvPr id="27" name="椭圆 26"/>
          <p:cNvSpPr/>
          <p:nvPr/>
        </p:nvSpPr>
        <p:spPr>
          <a:xfrm>
            <a:off x="4411265" y="3321843"/>
            <a:ext cx="535785" cy="214314"/>
          </a:xfrm>
          <a:prstGeom prst="ellipse">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50" dirty="0" err="1">
                <a:solidFill>
                  <a:schemeClr val="tx1"/>
                </a:solidFill>
              </a:rPr>
              <a:t>l</a:t>
            </a:r>
            <a:endParaRPr lang="zh-CN" altLang="en-US" sz="1350" dirty="0">
              <a:solidFill>
                <a:schemeClr val="tx1"/>
              </a:solidFill>
            </a:endParaRPr>
          </a:p>
        </p:txBody>
      </p:sp>
      <p:cxnSp>
        <p:nvCxnSpPr>
          <p:cNvPr id="29" name="直接连接符 28"/>
          <p:cNvCxnSpPr>
            <a:stCxn id="7" idx="4"/>
            <a:endCxn id="27" idx="0"/>
          </p:cNvCxnSpPr>
          <p:nvPr/>
        </p:nvCxnSpPr>
        <p:spPr>
          <a:xfrm rot="5400000">
            <a:off x="4545211" y="3187897"/>
            <a:ext cx="267893" cy="1191"/>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直接箭头连接符 49"/>
          <p:cNvCxnSpPr>
            <a:stCxn id="2052" idx="3"/>
            <a:endCxn id="9" idx="2"/>
          </p:cNvCxnSpPr>
          <p:nvPr/>
        </p:nvCxnSpPr>
        <p:spPr>
          <a:xfrm flipV="1">
            <a:off x="1794652" y="3429000"/>
            <a:ext cx="1920092" cy="23659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1" name="圆角矩形标注 50"/>
          <p:cNvSpPr/>
          <p:nvPr/>
        </p:nvSpPr>
        <p:spPr>
          <a:xfrm>
            <a:off x="2911066" y="2678901"/>
            <a:ext cx="1017992" cy="428628"/>
          </a:xfrm>
          <a:prstGeom prst="wedgeRoundRectCallout">
            <a:avLst>
              <a:gd name="adj1" fmla="val 45769"/>
              <a:gd name="adj2" fmla="val 100681"/>
              <a:gd name="adj3" fmla="val 16667"/>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50" dirty="0">
                <a:solidFill>
                  <a:schemeClr val="tx1"/>
                </a:solidFill>
              </a:rPr>
              <a:t>Exceed quota but in use</a:t>
            </a:r>
            <a:endParaRPr lang="zh-CN" altLang="en-US" sz="1050" dirty="0">
              <a:solidFill>
                <a:schemeClr val="tx1"/>
              </a:solidFill>
            </a:endParaRPr>
          </a:p>
        </p:txBody>
      </p:sp>
      <p:cxnSp>
        <p:nvCxnSpPr>
          <p:cNvPr id="55" name="直接箭头连接符 54"/>
          <p:cNvCxnSpPr>
            <a:stCxn id="2053" idx="1"/>
            <a:endCxn id="10" idx="6"/>
          </p:cNvCxnSpPr>
          <p:nvPr/>
        </p:nvCxnSpPr>
        <p:spPr>
          <a:xfrm rot="10800000">
            <a:off x="5643570" y="3429000"/>
            <a:ext cx="1928826" cy="21431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7" name="圆角矩形标注 56"/>
          <p:cNvSpPr/>
          <p:nvPr/>
        </p:nvSpPr>
        <p:spPr>
          <a:xfrm>
            <a:off x="5857884" y="2678901"/>
            <a:ext cx="910835" cy="482207"/>
          </a:xfrm>
          <a:prstGeom prst="wedgeRoundRectCallout">
            <a:avLst>
              <a:gd name="adj1" fmla="val -77628"/>
              <a:gd name="adj2" fmla="val 95929"/>
              <a:gd name="adj3" fmla="val 16667"/>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50" dirty="0">
                <a:solidFill>
                  <a:schemeClr val="tx1"/>
                </a:solidFill>
              </a:rPr>
              <a:t>“/l/” looks like “/</a:t>
            </a:r>
            <a:r>
              <a:rPr lang="en-US" altLang="zh-CN" sz="1050" dirty="0" err="1">
                <a:solidFill>
                  <a:schemeClr val="tx1"/>
                </a:solidFill>
              </a:rPr>
              <a:t>i</a:t>
            </a:r>
            <a:r>
              <a:rPr lang="en-US" altLang="zh-CN" sz="1050" dirty="0">
                <a:solidFill>
                  <a:schemeClr val="tx1"/>
                </a:solidFill>
              </a:rPr>
              <a:t>/” </a:t>
            </a:r>
            <a:endParaRPr lang="zh-CN" altLang="en-US" sz="1050" dirty="0">
              <a:solidFill>
                <a:schemeClr val="tx1"/>
              </a:solidFill>
            </a:endParaRPr>
          </a:p>
        </p:txBody>
      </p:sp>
      <p:sp>
        <p:nvSpPr>
          <p:cNvPr id="58" name="TextBox 57"/>
          <p:cNvSpPr txBox="1"/>
          <p:nvPr/>
        </p:nvSpPr>
        <p:spPr>
          <a:xfrm>
            <a:off x="2482439" y="3429000"/>
            <a:ext cx="535785" cy="230832"/>
          </a:xfrm>
          <a:prstGeom prst="rect">
            <a:avLst/>
          </a:prstGeom>
          <a:noFill/>
        </p:spPr>
        <p:txBody>
          <a:bodyPr wrap="square" rtlCol="0">
            <a:spAutoFit/>
          </a:bodyPr>
          <a:lstStyle/>
          <a:p>
            <a:r>
              <a:rPr lang="en-US" altLang="zh-CN" sz="900" dirty="0"/>
              <a:t>move</a:t>
            </a:r>
            <a:endParaRPr lang="zh-CN" altLang="en-US" sz="900" dirty="0"/>
          </a:p>
        </p:txBody>
      </p:sp>
      <p:sp>
        <p:nvSpPr>
          <p:cNvPr id="59" name="TextBox 58"/>
          <p:cNvSpPr txBox="1"/>
          <p:nvPr/>
        </p:nvSpPr>
        <p:spPr>
          <a:xfrm>
            <a:off x="6447248" y="3375422"/>
            <a:ext cx="535785" cy="230832"/>
          </a:xfrm>
          <a:prstGeom prst="rect">
            <a:avLst/>
          </a:prstGeom>
          <a:noFill/>
        </p:spPr>
        <p:txBody>
          <a:bodyPr wrap="square" rtlCol="0">
            <a:spAutoFit/>
          </a:bodyPr>
          <a:lstStyle/>
          <a:p>
            <a:r>
              <a:rPr lang="en-US" altLang="zh-CN" sz="900" dirty="0"/>
              <a:t>delete</a:t>
            </a:r>
            <a:endParaRPr lang="zh-CN" altLang="en-US" sz="900" dirty="0"/>
          </a:p>
        </p:txBody>
      </p:sp>
      <p:sp>
        <p:nvSpPr>
          <p:cNvPr id="3" name="文本框 2"/>
          <p:cNvSpPr txBox="1"/>
          <p:nvPr/>
        </p:nvSpPr>
        <p:spPr>
          <a:xfrm>
            <a:off x="539552" y="476672"/>
            <a:ext cx="7704856" cy="584775"/>
          </a:xfrm>
          <a:prstGeom prst="rect">
            <a:avLst/>
          </a:prstGeom>
          <a:noFill/>
        </p:spPr>
        <p:txBody>
          <a:bodyPr wrap="square" rtlCol="0">
            <a:spAutoFit/>
          </a:bodyPr>
          <a:lstStyle/>
          <a:p>
            <a:pPr>
              <a:defRPr/>
            </a:pPr>
            <a:r>
              <a:rPr lang="zh-CN" altLang="en-US" sz="3200" dirty="0"/>
              <a:t>小概率事件</a:t>
            </a:r>
            <a:r>
              <a:rPr lang="en-US" altLang="zh-CN" sz="3200" dirty="0"/>
              <a:t>-</a:t>
            </a:r>
            <a:r>
              <a:rPr lang="zh-CN" altLang="en-US" sz="3200" dirty="0"/>
              <a:t>误操作</a:t>
            </a:r>
          </a:p>
        </p:txBody>
      </p:sp>
    </p:spTree>
    <p:extLst>
      <p:ext uri="{BB962C8B-B14F-4D97-AF65-F5344CB8AC3E}">
        <p14:creationId xmlns:p14="http://schemas.microsoft.com/office/powerpoint/2010/main" val="420839557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blinds(horizontal)">
                                      <p:cBhvr>
                                        <p:cTn id="7" dur="500"/>
                                        <p:tgtEl>
                                          <p:spTgt spid="50"/>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58"/>
                                        </p:tgtEl>
                                        <p:attrNameLst>
                                          <p:attrName>style.visibility</p:attrName>
                                        </p:attrNameLst>
                                      </p:cBhvr>
                                      <p:to>
                                        <p:strVal val="visible"/>
                                      </p:to>
                                    </p:set>
                                    <p:animEffect transition="in" filter="blinds(horizontal)">
                                      <p:cBhvr>
                                        <p:cTn id="10" dur="500"/>
                                        <p:tgtEl>
                                          <p:spTgt spid="58"/>
                                        </p:tgtEl>
                                      </p:cBhvr>
                                    </p:animEffect>
                                  </p:childTnLst>
                                </p:cTn>
                              </p:par>
                            </p:childTnLst>
                          </p:cTn>
                        </p:par>
                        <p:par>
                          <p:cTn id="11" fill="hold">
                            <p:stCondLst>
                              <p:cond delay="500"/>
                            </p:stCondLst>
                            <p:childTnLst>
                              <p:par>
                                <p:cTn id="12" presetID="3" presetClass="entr" presetSubtype="10" fill="hold" grpId="0" nodeType="afterEffect">
                                  <p:stCondLst>
                                    <p:cond delay="0"/>
                                  </p:stCondLst>
                                  <p:childTnLst>
                                    <p:set>
                                      <p:cBhvr>
                                        <p:cTn id="13" dur="1" fill="hold">
                                          <p:stCondLst>
                                            <p:cond delay="0"/>
                                          </p:stCondLst>
                                        </p:cTn>
                                        <p:tgtEl>
                                          <p:spTgt spid="51"/>
                                        </p:tgtEl>
                                        <p:attrNameLst>
                                          <p:attrName>style.visibility</p:attrName>
                                        </p:attrNameLst>
                                      </p:cBhvr>
                                      <p:to>
                                        <p:strVal val="visible"/>
                                      </p:to>
                                    </p:set>
                                    <p:animEffect transition="in" filter="blinds(horizontal)">
                                      <p:cBhvr>
                                        <p:cTn id="14" dur="500"/>
                                        <p:tgtEl>
                                          <p:spTgt spid="51"/>
                                        </p:tgtEl>
                                      </p:cBhvr>
                                    </p:animEffect>
                                  </p:childTnLst>
                                </p:cTn>
                              </p:par>
                            </p:childTnLst>
                          </p:cTn>
                        </p:par>
                      </p:childTnLst>
                    </p:cTn>
                  </p:par>
                  <p:par>
                    <p:cTn id="15" fill="hold">
                      <p:stCondLst>
                        <p:cond delay="indefinite"/>
                      </p:stCondLst>
                      <p:childTnLst>
                        <p:par>
                          <p:cTn id="16" fill="hold">
                            <p:stCondLst>
                              <p:cond delay="0"/>
                            </p:stCondLst>
                            <p:childTnLst>
                              <p:par>
                                <p:cTn id="17" presetID="3" presetClass="entr" presetSubtype="10" fill="hold" nodeType="clickEffect">
                                  <p:stCondLst>
                                    <p:cond delay="0"/>
                                  </p:stCondLst>
                                  <p:childTnLst>
                                    <p:set>
                                      <p:cBhvr>
                                        <p:cTn id="18" dur="1" fill="hold">
                                          <p:stCondLst>
                                            <p:cond delay="0"/>
                                          </p:stCondLst>
                                        </p:cTn>
                                        <p:tgtEl>
                                          <p:spTgt spid="55"/>
                                        </p:tgtEl>
                                        <p:attrNameLst>
                                          <p:attrName>style.visibility</p:attrName>
                                        </p:attrNameLst>
                                      </p:cBhvr>
                                      <p:to>
                                        <p:strVal val="visible"/>
                                      </p:to>
                                    </p:set>
                                    <p:animEffect transition="in" filter="blinds(horizontal)">
                                      <p:cBhvr>
                                        <p:cTn id="19" dur="500"/>
                                        <p:tgtEl>
                                          <p:spTgt spid="55"/>
                                        </p:tgtEl>
                                      </p:cBhvr>
                                    </p:animEffect>
                                  </p:childTnLst>
                                </p:cTn>
                              </p:par>
                            </p:childTnLst>
                          </p:cTn>
                        </p:par>
                        <p:par>
                          <p:cTn id="20" fill="hold">
                            <p:stCondLst>
                              <p:cond delay="500"/>
                            </p:stCondLst>
                            <p:childTnLst>
                              <p:par>
                                <p:cTn id="21" presetID="3" presetClass="entr" presetSubtype="10" fill="hold" grpId="0" nodeType="afterEffect">
                                  <p:stCondLst>
                                    <p:cond delay="0"/>
                                  </p:stCondLst>
                                  <p:childTnLst>
                                    <p:set>
                                      <p:cBhvr>
                                        <p:cTn id="22" dur="1" fill="hold">
                                          <p:stCondLst>
                                            <p:cond delay="0"/>
                                          </p:stCondLst>
                                        </p:cTn>
                                        <p:tgtEl>
                                          <p:spTgt spid="57"/>
                                        </p:tgtEl>
                                        <p:attrNameLst>
                                          <p:attrName>style.visibility</p:attrName>
                                        </p:attrNameLst>
                                      </p:cBhvr>
                                      <p:to>
                                        <p:strVal val="visible"/>
                                      </p:to>
                                    </p:set>
                                    <p:animEffect transition="in" filter="blinds(horizontal)">
                                      <p:cBhvr>
                                        <p:cTn id="23" dur="500"/>
                                        <p:tgtEl>
                                          <p:spTgt spid="57"/>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59"/>
                                        </p:tgtEl>
                                        <p:attrNameLst>
                                          <p:attrName>style.visibility</p:attrName>
                                        </p:attrNameLst>
                                      </p:cBhvr>
                                      <p:to>
                                        <p:strVal val="visible"/>
                                      </p:to>
                                    </p:set>
                                    <p:animEffect transition="in" filter="blinds(horizontal)">
                                      <p:cBhvr>
                                        <p:cTn id="26"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animBg="1"/>
      <p:bldP spid="57" grpId="0" animBg="1"/>
      <p:bldP spid="58" grpId="0"/>
      <p:bldP spid="5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分布式存储系统举例</a:t>
            </a:r>
          </a:p>
        </p:txBody>
      </p:sp>
      <p:sp>
        <p:nvSpPr>
          <p:cNvPr id="3" name="内容占位符 2"/>
          <p:cNvSpPr>
            <a:spLocks noGrp="1"/>
          </p:cNvSpPr>
          <p:nvPr>
            <p:ph idx="1"/>
          </p:nvPr>
        </p:nvSpPr>
        <p:spPr/>
        <p:txBody>
          <a:bodyPr/>
          <a:lstStyle/>
          <a:p>
            <a:pPr>
              <a:lnSpc>
                <a:spcPct val="170000"/>
              </a:lnSpc>
              <a:buSzPct val="60000"/>
              <a:buFont typeface="Wingdings" pitchFamily="2" charset="2"/>
              <a:buChar char="u"/>
            </a:pPr>
            <a:r>
              <a:rPr lang="en-US" altLang="zh-CN" sz="2000" b="1" dirty="0">
                <a:solidFill>
                  <a:srgbClr val="FF0000"/>
                </a:solidFill>
              </a:rPr>
              <a:t>HDFS</a:t>
            </a:r>
            <a:r>
              <a:rPr lang="zh-CN" altLang="en-US" sz="2000" b="1" dirty="0">
                <a:solidFill>
                  <a:srgbClr val="FF0000"/>
                </a:solidFill>
              </a:rPr>
              <a:t>（</a:t>
            </a:r>
            <a:r>
              <a:rPr lang="en-US" altLang="zh-CN" sz="2000" b="1" dirty="0">
                <a:solidFill>
                  <a:srgbClr val="FF0000"/>
                </a:solidFill>
              </a:rPr>
              <a:t>GFS</a:t>
            </a:r>
            <a:r>
              <a:rPr lang="zh-CN" altLang="en-US" sz="2000" b="1" dirty="0">
                <a:solidFill>
                  <a:srgbClr val="FF0000"/>
                </a:solidFill>
              </a:rPr>
              <a:t>）</a:t>
            </a:r>
            <a:endParaRPr lang="en-US" altLang="zh-CN" sz="2000" b="1" dirty="0">
              <a:solidFill>
                <a:srgbClr val="FF0000"/>
              </a:solidFill>
            </a:endParaRPr>
          </a:p>
          <a:p>
            <a:pPr>
              <a:lnSpc>
                <a:spcPct val="170000"/>
              </a:lnSpc>
              <a:buSzPct val="60000"/>
              <a:buFont typeface="Wingdings" pitchFamily="2" charset="2"/>
              <a:buChar char="u"/>
            </a:pPr>
            <a:r>
              <a:rPr lang="en-US" altLang="zh-CN" sz="2000" b="1" dirty="0" err="1">
                <a:solidFill>
                  <a:schemeClr val="tx1"/>
                </a:solidFill>
              </a:rPr>
              <a:t>Ceph</a:t>
            </a:r>
            <a:endParaRPr lang="en-US" altLang="zh-CN" sz="2000" b="1" dirty="0">
              <a:solidFill>
                <a:schemeClr val="tx1"/>
              </a:solidFill>
            </a:endParaRPr>
          </a:p>
          <a:p>
            <a:pPr>
              <a:lnSpc>
                <a:spcPct val="170000"/>
              </a:lnSpc>
              <a:buSzPct val="60000"/>
              <a:buFont typeface="Wingdings" pitchFamily="2" charset="2"/>
              <a:buChar char="u"/>
            </a:pPr>
            <a:r>
              <a:rPr lang="en-US" altLang="zh-CN" sz="2000" b="1" dirty="0" err="1" smtClean="0">
                <a:solidFill>
                  <a:schemeClr val="tx1"/>
                </a:solidFill>
              </a:rPr>
              <a:t>Pangu</a:t>
            </a:r>
            <a:endParaRPr lang="en-US" altLang="zh-CN" sz="2000" b="1" dirty="0" smtClean="0">
              <a:solidFill>
                <a:schemeClr val="tx1"/>
              </a:solidFill>
            </a:endParaRPr>
          </a:p>
          <a:p>
            <a:pPr>
              <a:lnSpc>
                <a:spcPct val="170000"/>
              </a:lnSpc>
              <a:buSzPct val="60000"/>
              <a:buFont typeface="Wingdings" pitchFamily="2" charset="2"/>
              <a:buChar char="u"/>
            </a:pPr>
            <a:r>
              <a:rPr lang="en-US" altLang="zh-CN" sz="2000" b="1" dirty="0" smtClean="0">
                <a:solidFill>
                  <a:schemeClr val="tx1"/>
                </a:solidFill>
              </a:rPr>
              <a:t>Kudu</a:t>
            </a:r>
            <a:endParaRPr lang="en-US" altLang="zh-CN" sz="2000" b="1" dirty="0">
              <a:solidFill>
                <a:schemeClr val="tx1"/>
              </a:solidFill>
            </a:endParaRPr>
          </a:p>
          <a:p>
            <a:pPr>
              <a:lnSpc>
                <a:spcPct val="170000"/>
              </a:lnSpc>
              <a:buSzPct val="60000"/>
              <a:buFont typeface="Wingdings" pitchFamily="2" charset="2"/>
              <a:buChar char="u"/>
            </a:pPr>
            <a:r>
              <a:rPr lang="zh-CN" altLang="en-US" sz="2000" b="1" dirty="0">
                <a:solidFill>
                  <a:schemeClr val="tx1"/>
                </a:solidFill>
              </a:rPr>
              <a:t>其它</a:t>
            </a:r>
            <a:endParaRPr lang="en-US" altLang="zh-CN" sz="2000" b="1" dirty="0">
              <a:solidFill>
                <a:schemeClr val="tx1"/>
              </a:solidFill>
            </a:endParaRPr>
          </a:p>
          <a:p>
            <a:pPr>
              <a:lnSpc>
                <a:spcPct val="170000"/>
              </a:lnSpc>
              <a:buSzPct val="60000"/>
              <a:buFont typeface="Wingdings" pitchFamily="2" charset="2"/>
              <a:buChar char="u"/>
            </a:pPr>
            <a:endParaRPr lang="en-US" altLang="zh-CN" sz="2000" dirty="0">
              <a:solidFill>
                <a:schemeClr val="tx1"/>
              </a:solidFill>
            </a:endParaRPr>
          </a:p>
          <a:p>
            <a:endParaRPr lang="zh-CN" altLang="en-US" sz="2000" dirty="0">
              <a:solidFill>
                <a:schemeClr val="tx1"/>
              </a:solidFill>
            </a:endParaRPr>
          </a:p>
        </p:txBody>
      </p:sp>
      <p:sp>
        <p:nvSpPr>
          <p:cNvPr id="5" name="文本框 4"/>
          <p:cNvSpPr txBox="1"/>
          <p:nvPr/>
        </p:nvSpPr>
        <p:spPr>
          <a:xfrm>
            <a:off x="1763688" y="3789040"/>
            <a:ext cx="3672408" cy="923330"/>
          </a:xfrm>
          <a:prstGeom prst="rect">
            <a:avLst/>
          </a:prstGeom>
          <a:noFill/>
        </p:spPr>
        <p:txBody>
          <a:bodyPr wrap="square" rtlCol="0">
            <a:spAutoFit/>
          </a:bodyPr>
          <a:lstStyle/>
          <a:p>
            <a:pPr marL="285750" indent="-285750">
              <a:buFont typeface="Arial" panose="020B0604020202020204" pitchFamily="34" charset="0"/>
              <a:buChar char="•"/>
            </a:pPr>
            <a:r>
              <a:rPr lang="en-US" altLang="zh-CN" dirty="0" smtClean="0"/>
              <a:t>GPFS</a:t>
            </a:r>
          </a:p>
          <a:p>
            <a:pPr marL="285750" indent="-285750">
              <a:buFont typeface="Arial" panose="020B0604020202020204" pitchFamily="34" charset="0"/>
              <a:buChar char="•"/>
            </a:pPr>
            <a:r>
              <a:rPr lang="en-US" altLang="zh-CN" dirty="0" err="1" smtClean="0"/>
              <a:t>Lustre</a:t>
            </a:r>
            <a:endParaRPr lang="en-US" altLang="zh-CN" dirty="0" smtClean="0"/>
          </a:p>
          <a:p>
            <a:pPr marL="285750" indent="-285750">
              <a:buFont typeface="Arial" panose="020B0604020202020204" pitchFamily="34" charset="0"/>
              <a:buChar char="•"/>
            </a:pPr>
            <a:r>
              <a:rPr lang="en-US" altLang="zh-CN" dirty="0" err="1"/>
              <a:t>MooseFS</a:t>
            </a:r>
            <a:endParaRPr lang="zh-CN" altLang="en-US" dirty="0"/>
          </a:p>
        </p:txBody>
      </p:sp>
    </p:spTree>
    <p:extLst>
      <p:ext uri="{BB962C8B-B14F-4D97-AF65-F5344CB8AC3E}">
        <p14:creationId xmlns:p14="http://schemas.microsoft.com/office/powerpoint/2010/main" val="373874593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0" dirty="0"/>
              <a:t>分布式存储系统重要功能设计要点剖析</a:t>
            </a:r>
          </a:p>
        </p:txBody>
      </p:sp>
      <p:sp>
        <p:nvSpPr>
          <p:cNvPr id="3" name="内容占位符 2"/>
          <p:cNvSpPr>
            <a:spLocks noGrp="1"/>
          </p:cNvSpPr>
          <p:nvPr>
            <p:ph idx="1"/>
          </p:nvPr>
        </p:nvSpPr>
        <p:spPr/>
        <p:txBody>
          <a:bodyPr/>
          <a:lstStyle/>
          <a:p>
            <a:pPr>
              <a:lnSpc>
                <a:spcPct val="120000"/>
              </a:lnSpc>
              <a:buClr>
                <a:srgbClr val="0088EE"/>
              </a:buClr>
              <a:buFont typeface="Wingdings" pitchFamily="2" charset="2"/>
              <a:buChar char="Ø"/>
              <a:defRPr/>
            </a:pPr>
            <a:r>
              <a:rPr lang="en-US" altLang="zh-CN" sz="2400" dirty="0" smtClean="0">
                <a:solidFill>
                  <a:schemeClr val="tx1"/>
                </a:solidFill>
                <a:latin typeface="Courier New" panose="02070309020205020404" pitchFamily="49" charset="0"/>
                <a:cs typeface="Courier New" panose="02070309020205020404" pitchFamily="49" charset="0"/>
              </a:rPr>
              <a:t>Read and write</a:t>
            </a:r>
            <a:endParaRPr lang="en-US" altLang="zh-CN" sz="2400" dirty="0">
              <a:solidFill>
                <a:schemeClr val="tx1"/>
              </a:solidFill>
              <a:latin typeface="Courier New" panose="02070309020205020404" pitchFamily="49" charset="0"/>
              <a:cs typeface="Courier New" panose="02070309020205020404" pitchFamily="49" charset="0"/>
            </a:endParaRPr>
          </a:p>
          <a:p>
            <a:pPr>
              <a:lnSpc>
                <a:spcPct val="120000"/>
              </a:lnSpc>
              <a:buClr>
                <a:srgbClr val="0088EE"/>
              </a:buClr>
              <a:buFont typeface="Wingdings" pitchFamily="2" charset="2"/>
              <a:buChar char="Ø"/>
              <a:defRPr/>
            </a:pPr>
            <a:r>
              <a:rPr lang="zh-CN" altLang="zh-CN" sz="2400" dirty="0">
                <a:solidFill>
                  <a:schemeClr val="tx1"/>
                </a:solidFill>
                <a:latin typeface="Courier New" panose="02070309020205020404" pitchFamily="49" charset="0"/>
                <a:cs typeface="Courier New" panose="02070309020205020404" pitchFamily="49" charset="0"/>
              </a:rPr>
              <a:t>RackAware</a:t>
            </a:r>
            <a:endParaRPr lang="en-US" altLang="zh-CN" sz="2400" dirty="0">
              <a:solidFill>
                <a:schemeClr val="tx1"/>
              </a:solidFill>
            </a:endParaRPr>
          </a:p>
          <a:p>
            <a:pPr>
              <a:lnSpc>
                <a:spcPct val="120000"/>
              </a:lnSpc>
              <a:buClr>
                <a:srgbClr val="0088EE"/>
              </a:buClr>
              <a:buFont typeface="Wingdings" pitchFamily="2" charset="2"/>
              <a:buChar char="Ø"/>
              <a:defRPr/>
            </a:pPr>
            <a:r>
              <a:rPr lang="en-US" altLang="zh-CN" sz="2400" dirty="0" err="1">
                <a:solidFill>
                  <a:schemeClr val="tx1"/>
                </a:solidFill>
                <a:latin typeface="Courier New" panose="02070309020205020404" pitchFamily="49" charset="0"/>
                <a:cs typeface="Courier New" panose="02070309020205020404" pitchFamily="49" charset="0"/>
              </a:rPr>
              <a:t>QoS</a:t>
            </a:r>
            <a:endParaRPr lang="en-US" altLang="zh-CN" sz="2400" dirty="0">
              <a:solidFill>
                <a:schemeClr val="tx1"/>
              </a:solidFill>
              <a:latin typeface="Courier New" panose="02070309020205020404" pitchFamily="49" charset="0"/>
              <a:cs typeface="Courier New" panose="02070309020205020404" pitchFamily="49" charset="0"/>
            </a:endParaRPr>
          </a:p>
          <a:p>
            <a:pPr>
              <a:lnSpc>
                <a:spcPct val="120000"/>
              </a:lnSpc>
              <a:buClr>
                <a:srgbClr val="0088EE"/>
              </a:buClr>
              <a:buFont typeface="Wingdings" pitchFamily="2" charset="2"/>
              <a:buChar char="Ø"/>
              <a:defRPr/>
            </a:pPr>
            <a:r>
              <a:rPr lang="en-US" altLang="zh-CN" sz="2400" dirty="0">
                <a:solidFill>
                  <a:schemeClr val="tx1"/>
                </a:solidFill>
                <a:latin typeface="Courier New" panose="02070309020205020404" pitchFamily="49" charset="0"/>
                <a:cs typeface="Courier New" panose="02070309020205020404" pitchFamily="49" charset="0"/>
              </a:rPr>
              <a:t>Checksum</a:t>
            </a:r>
          </a:p>
          <a:p>
            <a:pPr>
              <a:lnSpc>
                <a:spcPct val="120000"/>
              </a:lnSpc>
              <a:buClr>
                <a:srgbClr val="0088EE"/>
              </a:buClr>
              <a:buFont typeface="Wingdings" pitchFamily="2" charset="2"/>
              <a:buChar char="Ø"/>
              <a:defRPr/>
            </a:pPr>
            <a:r>
              <a:rPr lang="en-US" altLang="zh-CN" sz="2400" dirty="0">
                <a:solidFill>
                  <a:schemeClr val="tx1"/>
                </a:solidFill>
                <a:latin typeface="Courier New" panose="02070309020205020404" pitchFamily="49" charset="0"/>
                <a:cs typeface="Courier New" panose="02070309020205020404" pitchFamily="49" charset="0"/>
              </a:rPr>
              <a:t>Replication</a:t>
            </a:r>
          </a:p>
          <a:p>
            <a:pPr>
              <a:lnSpc>
                <a:spcPct val="120000"/>
              </a:lnSpc>
              <a:buClr>
                <a:srgbClr val="0088EE"/>
              </a:buClr>
              <a:buFont typeface="Wingdings" pitchFamily="2" charset="2"/>
              <a:buChar char="Ø"/>
              <a:defRPr/>
            </a:pPr>
            <a:r>
              <a:rPr lang="en-US" altLang="zh-CN" sz="2400" dirty="0">
                <a:solidFill>
                  <a:schemeClr val="tx1"/>
                </a:solidFill>
                <a:latin typeface="Courier New" panose="02070309020205020404" pitchFamily="49" charset="0"/>
                <a:cs typeface="Courier New" panose="02070309020205020404" pitchFamily="49" charset="0"/>
              </a:rPr>
              <a:t>Rebalance</a:t>
            </a:r>
          </a:p>
          <a:p>
            <a:pPr>
              <a:lnSpc>
                <a:spcPct val="120000"/>
              </a:lnSpc>
              <a:buClr>
                <a:srgbClr val="0088EE"/>
              </a:buClr>
              <a:buFont typeface="Wingdings" pitchFamily="2" charset="2"/>
              <a:buChar char="Ø"/>
              <a:defRPr/>
            </a:pPr>
            <a:r>
              <a:rPr lang="en-US" altLang="zh-CN" sz="2400" dirty="0">
                <a:solidFill>
                  <a:schemeClr val="tx1"/>
                </a:solidFill>
                <a:latin typeface="Courier New" panose="02070309020205020404" pitchFamily="49" charset="0"/>
                <a:cs typeface="Courier New" panose="02070309020205020404" pitchFamily="49" charset="0"/>
              </a:rPr>
              <a:t>Garbage collection</a:t>
            </a:r>
          </a:p>
          <a:p>
            <a:pPr>
              <a:lnSpc>
                <a:spcPct val="120000"/>
              </a:lnSpc>
              <a:buClr>
                <a:srgbClr val="0088EE"/>
              </a:buClr>
              <a:buFont typeface="Wingdings" pitchFamily="2" charset="2"/>
              <a:buChar char="Ø"/>
              <a:defRPr/>
            </a:pPr>
            <a:r>
              <a:rPr lang="en-US" altLang="zh-CN" sz="2400" dirty="0">
                <a:solidFill>
                  <a:schemeClr val="tx1"/>
                </a:solidFill>
                <a:latin typeface="Courier New" panose="02070309020205020404" pitchFamily="49" charset="0"/>
                <a:cs typeface="Courier New" panose="02070309020205020404" pitchFamily="49" charset="0"/>
              </a:rPr>
              <a:t>Erasure coding</a:t>
            </a:r>
            <a:endParaRPr lang="zh-CN" altLang="en-US" sz="2400" dirty="0">
              <a:solidFill>
                <a:schemeClr val="tx1"/>
              </a:solidFill>
              <a:latin typeface="Courier New" panose="02070309020205020404" pitchFamily="49" charset="0"/>
              <a:cs typeface="Courier New" panose="02070309020205020404" pitchFamily="49" charset="0"/>
            </a:endParaRPr>
          </a:p>
          <a:p>
            <a:endParaRPr lang="zh-CN" altLang="en-US" sz="2400" dirty="0">
              <a:solidFill>
                <a:schemeClr val="tx1"/>
              </a:solidFill>
            </a:endParaRPr>
          </a:p>
        </p:txBody>
      </p:sp>
    </p:spTree>
    <p:extLst>
      <p:ext uri="{BB962C8B-B14F-4D97-AF65-F5344CB8AC3E}">
        <p14:creationId xmlns:p14="http://schemas.microsoft.com/office/powerpoint/2010/main" val="213552060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HDFS</a:t>
            </a:r>
            <a:r>
              <a:rPr lang="zh-CN" altLang="en-US" dirty="0" smtClean="0"/>
              <a:t>简介</a:t>
            </a:r>
            <a:endParaRPr lang="zh-CN" altLang="en-US" dirty="0"/>
          </a:p>
        </p:txBody>
      </p:sp>
      <p:sp>
        <p:nvSpPr>
          <p:cNvPr id="3" name="内容占位符 2"/>
          <p:cNvSpPr>
            <a:spLocks noGrp="1"/>
          </p:cNvSpPr>
          <p:nvPr>
            <p:ph idx="1"/>
          </p:nvPr>
        </p:nvSpPr>
        <p:spPr/>
        <p:txBody>
          <a:bodyPr/>
          <a:lstStyle/>
          <a:p>
            <a:r>
              <a:rPr lang="en-US" altLang="zh-CN" sz="1600" dirty="0"/>
              <a:t>HDFS </a:t>
            </a:r>
            <a:r>
              <a:rPr lang="zh-CN" altLang="en-US" sz="1600" dirty="0"/>
              <a:t>是一个能够面向大规模数据使用的，可进行扩展的文件存储与传递系统</a:t>
            </a:r>
            <a:r>
              <a:rPr lang="zh-CN" altLang="en-US" sz="1600" dirty="0" smtClean="0"/>
              <a:t>。</a:t>
            </a:r>
            <a:endParaRPr lang="en-US" altLang="zh-CN" sz="1600" dirty="0" smtClean="0"/>
          </a:p>
          <a:p>
            <a:endParaRPr lang="en-US" altLang="zh-CN" sz="1600" dirty="0"/>
          </a:p>
          <a:p>
            <a:r>
              <a:rPr lang="en-US" altLang="zh-CN" sz="1600" dirty="0" smtClean="0"/>
              <a:t>HDFS</a:t>
            </a:r>
            <a:r>
              <a:rPr lang="zh-CN" altLang="en-US" sz="1600" dirty="0" smtClean="0"/>
              <a:t>是</a:t>
            </a:r>
            <a:r>
              <a:rPr lang="zh-CN" altLang="en-US" sz="1600" dirty="0"/>
              <a:t>一种允许文件通过网络在多台主机上分享的文件系统，可让多机器上的多用户分享文件和存储空间</a:t>
            </a:r>
            <a:r>
              <a:rPr lang="zh-CN" altLang="en-US" sz="1600" dirty="0" smtClean="0"/>
              <a:t>。</a:t>
            </a:r>
            <a:endParaRPr lang="en-US" altLang="zh-CN" sz="1600" dirty="0" smtClean="0"/>
          </a:p>
          <a:p>
            <a:endParaRPr lang="en-US" altLang="zh-CN" sz="1600" dirty="0" smtClean="0"/>
          </a:p>
          <a:p>
            <a:r>
              <a:rPr lang="en-US" altLang="zh-CN" sz="1600" dirty="0"/>
              <a:t>HDFS</a:t>
            </a:r>
            <a:r>
              <a:rPr lang="zh-CN" altLang="en-US" sz="1600" dirty="0" smtClean="0"/>
              <a:t>让</a:t>
            </a:r>
            <a:r>
              <a:rPr lang="zh-CN" altLang="en-US" sz="1600" dirty="0"/>
              <a:t>实际上是通过网络来访问文件的动作，由程序与用户看来，就像是访问本地的磁盘一般。即使系统中有某些节点脱机，整体来说系统仍然可以持续运作而不会有数据损失。</a:t>
            </a:r>
          </a:p>
        </p:txBody>
      </p:sp>
    </p:spTree>
    <p:extLst>
      <p:ext uri="{BB962C8B-B14F-4D97-AF65-F5344CB8AC3E}">
        <p14:creationId xmlns:p14="http://schemas.microsoft.com/office/powerpoint/2010/main" val="333185225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HDFS</a:t>
            </a:r>
            <a:r>
              <a:rPr lang="zh-CN" altLang="en-US" dirty="0" smtClean="0"/>
              <a:t>设计</a:t>
            </a:r>
            <a:endParaRPr lang="zh-CN" altLang="en-US" dirty="0"/>
          </a:p>
        </p:txBody>
      </p:sp>
      <p:sp>
        <p:nvSpPr>
          <p:cNvPr id="3" name="内容占位符 2"/>
          <p:cNvSpPr>
            <a:spLocks noGrp="1"/>
          </p:cNvSpPr>
          <p:nvPr>
            <p:ph idx="1"/>
          </p:nvPr>
        </p:nvSpPr>
        <p:spPr/>
        <p:txBody>
          <a:bodyPr/>
          <a:lstStyle/>
          <a:p>
            <a:pPr marL="171450" indent="-171450">
              <a:buFont typeface="Arial" panose="020B0604020202020204" pitchFamily="34" charset="0"/>
              <a:buChar char="•"/>
            </a:pPr>
            <a:r>
              <a:rPr lang="en-US" altLang="zh-CN" sz="1600" dirty="0" smtClean="0"/>
              <a:t> </a:t>
            </a:r>
            <a:r>
              <a:rPr lang="zh-CN" altLang="en-US" sz="1600" dirty="0" smtClean="0"/>
              <a:t>超大文件：几百</a:t>
            </a:r>
            <a:r>
              <a:rPr lang="en-US" altLang="zh-CN" sz="1600" dirty="0" smtClean="0"/>
              <a:t>MB</a:t>
            </a:r>
            <a:r>
              <a:rPr lang="zh-CN" altLang="en-US" sz="1600" dirty="0" smtClean="0"/>
              <a:t>、几百</a:t>
            </a:r>
            <a:r>
              <a:rPr lang="en-US" altLang="zh-CN" sz="1600" dirty="0" smtClean="0"/>
              <a:t>GB</a:t>
            </a:r>
            <a:r>
              <a:rPr lang="zh-CN" altLang="en-US" sz="1600" dirty="0" smtClean="0"/>
              <a:t>、甚至几百</a:t>
            </a:r>
            <a:r>
              <a:rPr lang="en-US" altLang="zh-CN" sz="1600" dirty="0" smtClean="0"/>
              <a:t>TB</a:t>
            </a:r>
            <a:r>
              <a:rPr lang="zh-CN" altLang="en-US" sz="1600" dirty="0" smtClean="0"/>
              <a:t>的文件；</a:t>
            </a:r>
            <a:endParaRPr lang="en-US" altLang="zh-CN" sz="1600" dirty="0" smtClean="0"/>
          </a:p>
          <a:p>
            <a:pPr marL="171450" indent="-171450">
              <a:buFont typeface="Arial" panose="020B0604020202020204" pitchFamily="34" charset="0"/>
              <a:buChar char="•"/>
            </a:pPr>
            <a:endParaRPr lang="en-US" altLang="zh-CN" sz="1600" dirty="0" smtClean="0"/>
          </a:p>
          <a:p>
            <a:pPr marL="171450" indent="-171450">
              <a:buFont typeface="Arial" panose="020B0604020202020204" pitchFamily="34" charset="0"/>
              <a:buChar char="•"/>
            </a:pPr>
            <a:r>
              <a:rPr lang="zh-CN" altLang="en-US" sz="1600" dirty="0" smtClean="0"/>
              <a:t>流式数据访问：</a:t>
            </a:r>
            <a:r>
              <a:rPr lang="en-US" altLang="zh-CN" sz="1600" dirty="0" smtClean="0"/>
              <a:t>HDFS</a:t>
            </a:r>
            <a:r>
              <a:rPr lang="zh-CN" altLang="en-US" sz="1600" dirty="0" smtClean="0"/>
              <a:t>的构建思路是这样的：一次写入、多次读取是最高效的访问模式；</a:t>
            </a:r>
            <a:endParaRPr lang="en-US" altLang="zh-CN" sz="1600" dirty="0" smtClean="0"/>
          </a:p>
          <a:p>
            <a:pPr marL="171450" indent="-171450">
              <a:buFont typeface="Arial" panose="020B0604020202020204" pitchFamily="34" charset="0"/>
              <a:buChar char="•"/>
            </a:pPr>
            <a:endParaRPr lang="en-US" altLang="zh-CN" sz="1600" dirty="0" smtClean="0"/>
          </a:p>
          <a:p>
            <a:pPr marL="171450" indent="-171450">
              <a:buFont typeface="Arial" panose="020B0604020202020204" pitchFamily="34" charset="0"/>
              <a:buChar char="•"/>
            </a:pPr>
            <a:r>
              <a:rPr lang="zh-CN" altLang="en-US" sz="1600" dirty="0" smtClean="0"/>
              <a:t>商用硬件；</a:t>
            </a:r>
            <a:endParaRPr lang="en-US" altLang="zh-CN" sz="1600" dirty="0" smtClean="0"/>
          </a:p>
          <a:p>
            <a:pPr marL="171450" indent="-171450">
              <a:buFont typeface="Arial" panose="020B0604020202020204" pitchFamily="34" charset="0"/>
              <a:buChar char="•"/>
            </a:pPr>
            <a:endParaRPr lang="en-US" altLang="zh-CN" sz="1600" dirty="0" smtClean="0"/>
          </a:p>
          <a:p>
            <a:pPr marL="171450" indent="-171450">
              <a:buFont typeface="Arial" panose="020B0604020202020204" pitchFamily="34" charset="0"/>
              <a:buChar char="•"/>
            </a:pPr>
            <a:r>
              <a:rPr lang="zh-CN" altLang="en-US" sz="1600" dirty="0" smtClean="0"/>
              <a:t>低时间延迟的数据访问</a:t>
            </a:r>
            <a:r>
              <a:rPr lang="zh-CN" altLang="en-US" sz="1600" dirty="0"/>
              <a:t>；</a:t>
            </a:r>
            <a:endParaRPr lang="en-US" altLang="zh-CN" sz="1600" dirty="0" smtClean="0"/>
          </a:p>
          <a:p>
            <a:endParaRPr lang="en-US" altLang="zh-CN" sz="1600" dirty="0" smtClean="0"/>
          </a:p>
          <a:p>
            <a:pPr marL="171450" indent="-171450">
              <a:buFont typeface="Arial" panose="020B0604020202020204" pitchFamily="34" charset="0"/>
              <a:buChar char="•"/>
            </a:pPr>
            <a:r>
              <a:rPr lang="zh-CN" altLang="en-US" sz="1600" dirty="0" smtClean="0"/>
              <a:t>多用户写入</a:t>
            </a:r>
            <a:endParaRPr lang="zh-CN" altLang="en-US" sz="1600" dirty="0"/>
          </a:p>
        </p:txBody>
      </p:sp>
    </p:spTree>
    <p:extLst>
      <p:ext uri="{BB962C8B-B14F-4D97-AF65-F5344CB8AC3E}">
        <p14:creationId xmlns:p14="http://schemas.microsoft.com/office/powerpoint/2010/main" val="184181517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HDFS</a:t>
            </a:r>
            <a:r>
              <a:rPr lang="zh-CN" altLang="en-US" dirty="0" smtClean="0"/>
              <a:t>体系结构</a:t>
            </a:r>
            <a:r>
              <a:rPr lang="en-US" altLang="zh-CN" dirty="0" smtClean="0"/>
              <a:t>-</a:t>
            </a:r>
            <a:r>
              <a:rPr lang="zh-CN" altLang="en-US" dirty="0" smtClean="0"/>
              <a:t>宏观</a:t>
            </a:r>
            <a:endParaRPr lang="zh-CN" altLang="en-US" dirty="0"/>
          </a:p>
        </p:txBody>
      </p:sp>
      <p:sp>
        <p:nvSpPr>
          <p:cNvPr id="3" name="内容占位符 2"/>
          <p:cNvSpPr>
            <a:spLocks noGrp="1"/>
          </p:cNvSpPr>
          <p:nvPr>
            <p:ph idx="1"/>
          </p:nvPr>
        </p:nvSpPr>
        <p:spPr/>
        <p:txBody>
          <a:bodyPr/>
          <a:lstStyle/>
          <a:p>
            <a:endParaRPr lang="zh-CN" altLang="en-US" dirty="0"/>
          </a:p>
        </p:txBody>
      </p:sp>
      <p:pic>
        <p:nvPicPr>
          <p:cNvPr id="1026" name="Picture 2" descr="http://img2.tuicool.com/yuEBzi7.png!web"/>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1268760"/>
            <a:ext cx="6703602" cy="39604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939920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Outline</a:t>
            </a:r>
            <a:br>
              <a:rPr lang="en-US" altLang="zh-CN" dirty="0" smtClean="0"/>
            </a:br>
            <a:endParaRPr lang="zh-CN" altLang="en-US" dirty="0"/>
          </a:p>
        </p:txBody>
      </p:sp>
      <p:sp>
        <p:nvSpPr>
          <p:cNvPr id="3" name="内容占位符 2"/>
          <p:cNvSpPr>
            <a:spLocks noGrp="1"/>
          </p:cNvSpPr>
          <p:nvPr>
            <p:ph idx="1"/>
          </p:nvPr>
        </p:nvSpPr>
        <p:spPr>
          <a:xfrm>
            <a:off x="467544" y="1268760"/>
            <a:ext cx="8280920" cy="4946322"/>
          </a:xfrm>
        </p:spPr>
        <p:txBody>
          <a:bodyPr/>
          <a:lstStyle/>
          <a:p>
            <a:pPr>
              <a:buFont typeface="Wingdings" pitchFamily="2" charset="2"/>
              <a:buChar char="l"/>
            </a:pPr>
            <a:r>
              <a:rPr lang="zh-CN" altLang="en-US" sz="2400" dirty="0"/>
              <a:t>大</a:t>
            </a:r>
            <a:r>
              <a:rPr lang="zh-CN" altLang="en-US" sz="2400" dirty="0" smtClean="0"/>
              <a:t>数据对分布式文件存储的需求</a:t>
            </a:r>
            <a:endParaRPr lang="en-US" altLang="zh-CN" sz="2400" dirty="0" smtClean="0"/>
          </a:p>
          <a:p>
            <a:pPr>
              <a:buFont typeface="Wingdings" pitchFamily="2" charset="2"/>
              <a:buChar char="l"/>
            </a:pPr>
            <a:r>
              <a:rPr lang="en-US" altLang="zh-CN" sz="2400" dirty="0" smtClean="0"/>
              <a:t>HDFS</a:t>
            </a:r>
            <a:r>
              <a:rPr lang="zh-CN" altLang="en-US" sz="2400" dirty="0" smtClean="0"/>
              <a:t>简介</a:t>
            </a:r>
            <a:endParaRPr lang="en-US" altLang="zh-CN" sz="2400" dirty="0" smtClean="0"/>
          </a:p>
          <a:p>
            <a:pPr>
              <a:buFont typeface="Wingdings" pitchFamily="2" charset="2"/>
              <a:buChar char="l"/>
            </a:pPr>
            <a:r>
              <a:rPr lang="en-US" altLang="zh-CN" sz="2400" dirty="0" smtClean="0"/>
              <a:t>HDFS</a:t>
            </a:r>
            <a:r>
              <a:rPr lang="zh-CN" altLang="en-US" sz="2400" dirty="0" smtClean="0"/>
              <a:t>架构</a:t>
            </a:r>
            <a:endParaRPr lang="en-US" altLang="zh-CN" sz="2400" dirty="0" smtClean="0"/>
          </a:p>
          <a:p>
            <a:pPr>
              <a:buFont typeface="Wingdings" pitchFamily="2" charset="2"/>
              <a:buChar char="l"/>
            </a:pPr>
            <a:r>
              <a:rPr lang="en-US" altLang="zh-CN" sz="2400" dirty="0" smtClean="0"/>
              <a:t>HDFS</a:t>
            </a:r>
            <a:r>
              <a:rPr lang="zh-CN" altLang="en-US" sz="2400" dirty="0" smtClean="0"/>
              <a:t>原理</a:t>
            </a:r>
            <a:endParaRPr lang="en-US" altLang="zh-CN" sz="2400" dirty="0" smtClean="0"/>
          </a:p>
          <a:p>
            <a:pPr>
              <a:buFont typeface="Wingdings" pitchFamily="2" charset="2"/>
              <a:buChar char="l"/>
            </a:pPr>
            <a:endParaRPr lang="en-US" altLang="zh-CN" sz="2400" dirty="0" smtClean="0"/>
          </a:p>
          <a:p>
            <a:pPr>
              <a:buFont typeface="Wingdings" pitchFamily="2" charset="2"/>
              <a:buChar char="l"/>
            </a:pPr>
            <a:endParaRPr lang="en-US" altLang="zh-CN" sz="2400" dirty="0" smtClean="0"/>
          </a:p>
          <a:p>
            <a:pPr>
              <a:buFont typeface="Wingdings" pitchFamily="2" charset="2"/>
              <a:buChar char="l"/>
            </a:pPr>
            <a:endParaRPr lang="en-US" altLang="zh-CN" sz="2400" dirty="0" smtClean="0"/>
          </a:p>
          <a:p>
            <a:pPr>
              <a:buFont typeface="Wingdings" pitchFamily="2" charset="2"/>
              <a:buChar char="l"/>
            </a:pPr>
            <a:endParaRPr lang="en-US" altLang="zh-CN" sz="2400" dirty="0" smtClean="0"/>
          </a:p>
          <a:p>
            <a:pPr>
              <a:buFont typeface="Wingdings" pitchFamily="2" charset="2"/>
              <a:buChar char="l"/>
            </a:pPr>
            <a:endParaRPr lang="zh-CN" altLang="en-US" sz="24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HDFS</a:t>
            </a:r>
            <a:r>
              <a:rPr lang="zh-CN" altLang="en-US" dirty="0" smtClean="0"/>
              <a:t>体系结构</a:t>
            </a:r>
            <a:r>
              <a:rPr lang="en-US" altLang="zh-CN" dirty="0" smtClean="0"/>
              <a:t>-</a:t>
            </a:r>
            <a:r>
              <a:rPr lang="zh-CN" altLang="en-US" dirty="0" smtClean="0"/>
              <a:t>微观</a:t>
            </a:r>
            <a:endParaRPr lang="zh-CN" altLang="en-US" dirty="0"/>
          </a:p>
        </p:txBody>
      </p:sp>
      <p:sp>
        <p:nvSpPr>
          <p:cNvPr id="3" name="内容占位符 2"/>
          <p:cNvSpPr>
            <a:spLocks noGrp="1"/>
          </p:cNvSpPr>
          <p:nvPr>
            <p:ph idx="1"/>
          </p:nvPr>
        </p:nvSpPr>
        <p:spPr/>
        <p:txBody>
          <a:bodyPr/>
          <a:lstStyle/>
          <a:p>
            <a:endParaRPr lang="zh-CN" altLang="en-US" dirty="0"/>
          </a:p>
        </p:txBody>
      </p:sp>
      <p:pic>
        <p:nvPicPr>
          <p:cNvPr id="4" name="图片 3"/>
          <p:cNvPicPr>
            <a:picLocks noChangeAspect="1"/>
          </p:cNvPicPr>
          <p:nvPr/>
        </p:nvPicPr>
        <p:blipFill>
          <a:blip r:embed="rId2"/>
          <a:stretch>
            <a:fillRect/>
          </a:stretch>
        </p:blipFill>
        <p:spPr>
          <a:xfrm>
            <a:off x="854737" y="1124520"/>
            <a:ext cx="7096125" cy="4752975"/>
          </a:xfrm>
          <a:prstGeom prst="rect">
            <a:avLst/>
          </a:prstGeom>
        </p:spPr>
      </p:pic>
    </p:spTree>
    <p:extLst>
      <p:ext uri="{BB962C8B-B14F-4D97-AF65-F5344CB8AC3E}">
        <p14:creationId xmlns:p14="http://schemas.microsoft.com/office/powerpoint/2010/main" val="148762454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Namenode</a:t>
            </a:r>
            <a:endParaRPr lang="zh-CN" altLang="en-US" dirty="0"/>
          </a:p>
        </p:txBody>
      </p:sp>
      <p:sp>
        <p:nvSpPr>
          <p:cNvPr id="3" name="内容占位符 2"/>
          <p:cNvSpPr>
            <a:spLocks noGrp="1"/>
          </p:cNvSpPr>
          <p:nvPr>
            <p:ph idx="1"/>
          </p:nvPr>
        </p:nvSpPr>
        <p:spPr/>
        <p:txBody>
          <a:bodyPr/>
          <a:lstStyle/>
          <a:p>
            <a:pPr marL="285750" indent="-285750">
              <a:buFont typeface="Arial" panose="020B0604020202020204" pitchFamily="34" charset="0"/>
              <a:buChar char="•"/>
            </a:pPr>
            <a:r>
              <a:rPr lang="en-US" altLang="zh-CN" sz="1600" dirty="0" err="1"/>
              <a:t>Namenode</a:t>
            </a:r>
            <a:r>
              <a:rPr lang="zh-CN" altLang="en-US" sz="1600" dirty="0"/>
              <a:t>是整个文件系统的管理节点。它维护着整个文件系统的文件目录树，文件</a:t>
            </a:r>
            <a:r>
              <a:rPr lang="en-US" altLang="zh-CN" sz="1600" dirty="0"/>
              <a:t>/</a:t>
            </a:r>
            <a:r>
              <a:rPr lang="zh-CN" altLang="en-US" sz="1600" dirty="0"/>
              <a:t>目录的元信息和每个文件对应的数据块列表</a:t>
            </a:r>
            <a:r>
              <a:rPr lang="en-US" altLang="zh-CN" sz="1600" dirty="0"/>
              <a:t>, </a:t>
            </a:r>
            <a:r>
              <a:rPr lang="zh-CN" altLang="en-US" sz="1600" dirty="0"/>
              <a:t>接收用户的操作请求</a:t>
            </a:r>
            <a:r>
              <a:rPr lang="zh-CN" altLang="en-US" sz="1600" dirty="0" smtClean="0"/>
              <a:t>。</a:t>
            </a:r>
            <a:endParaRPr lang="en-US" altLang="zh-CN" sz="1600" dirty="0" smtClean="0"/>
          </a:p>
          <a:p>
            <a:pPr marL="285750" indent="-285750">
              <a:buFont typeface="Arial" panose="020B0604020202020204" pitchFamily="34" charset="0"/>
              <a:buChar char="•"/>
            </a:pPr>
            <a:endParaRPr lang="en-US" altLang="zh-CN" sz="1600" dirty="0"/>
          </a:p>
          <a:p>
            <a:pPr marL="285750" indent="-285750">
              <a:buFont typeface="Arial" panose="020B0604020202020204" pitchFamily="34" charset="0"/>
              <a:buChar char="•"/>
            </a:pPr>
            <a:r>
              <a:rPr lang="zh-CN" altLang="en-US" sz="1600" dirty="0" smtClean="0"/>
              <a:t>文件包括：</a:t>
            </a:r>
            <a:endParaRPr lang="en-US" altLang="zh-CN" sz="1600" dirty="0" smtClean="0"/>
          </a:p>
          <a:p>
            <a:pPr marL="285750" indent="-285750">
              <a:buFont typeface="Arial" panose="020B0604020202020204" pitchFamily="34" charset="0"/>
              <a:buChar char="•"/>
            </a:pPr>
            <a:endParaRPr lang="en-US" altLang="zh-CN" sz="1600" dirty="0"/>
          </a:p>
          <a:p>
            <a:pPr marL="342900" indent="-342900">
              <a:buFont typeface="+mj-lt"/>
              <a:buAutoNum type="arabicPeriod"/>
            </a:pPr>
            <a:r>
              <a:rPr lang="en-US" altLang="zh-CN" sz="1600" dirty="0" err="1"/>
              <a:t>fsimage</a:t>
            </a:r>
            <a:r>
              <a:rPr lang="en-US" altLang="zh-CN" sz="1600" dirty="0"/>
              <a:t>:</a:t>
            </a:r>
            <a:r>
              <a:rPr lang="zh-CN" altLang="en-US" sz="1600" dirty="0"/>
              <a:t>元数据镜像文件。存储某一时段</a:t>
            </a:r>
            <a:r>
              <a:rPr lang="en-US" altLang="zh-CN" sz="1600" dirty="0" err="1"/>
              <a:t>NameNode</a:t>
            </a:r>
            <a:r>
              <a:rPr lang="zh-CN" altLang="en-US" sz="1600" dirty="0"/>
              <a:t>内存元数据信息</a:t>
            </a:r>
            <a:r>
              <a:rPr lang="zh-CN" altLang="en-US" sz="1600" dirty="0" smtClean="0"/>
              <a:t>。</a:t>
            </a:r>
            <a:endParaRPr lang="en-US" altLang="zh-CN" sz="1600" dirty="0" smtClean="0"/>
          </a:p>
          <a:p>
            <a:pPr marL="342900" indent="-342900">
              <a:buFont typeface="+mj-lt"/>
              <a:buAutoNum type="arabicPeriod"/>
            </a:pPr>
            <a:endParaRPr lang="en-US" altLang="zh-CN" sz="1600" dirty="0"/>
          </a:p>
          <a:p>
            <a:pPr marL="342900" indent="-342900">
              <a:buFont typeface="+mj-lt"/>
              <a:buAutoNum type="arabicPeriod"/>
            </a:pPr>
            <a:r>
              <a:rPr lang="en-US" altLang="zh-CN" sz="1600" dirty="0"/>
              <a:t>edits:</a:t>
            </a:r>
            <a:r>
              <a:rPr lang="zh-CN" altLang="en-US" sz="1600" dirty="0"/>
              <a:t>操作日志文件。 </a:t>
            </a:r>
            <a:endParaRPr lang="en-US" altLang="zh-CN" sz="1600" dirty="0" smtClean="0"/>
          </a:p>
          <a:p>
            <a:pPr marL="342900" indent="-342900">
              <a:buFont typeface="+mj-lt"/>
              <a:buAutoNum type="arabicPeriod"/>
            </a:pPr>
            <a:endParaRPr lang="en-US" altLang="zh-CN" sz="1600" dirty="0"/>
          </a:p>
          <a:p>
            <a:pPr marL="342900" indent="-342900">
              <a:buFont typeface="+mj-lt"/>
              <a:buAutoNum type="arabicPeriod"/>
            </a:pPr>
            <a:r>
              <a:rPr lang="en-US" altLang="zh-CN" sz="1600" dirty="0" err="1"/>
              <a:t>fstime</a:t>
            </a:r>
            <a:r>
              <a:rPr lang="en-US" altLang="zh-CN" sz="1600" dirty="0"/>
              <a:t>:</a:t>
            </a:r>
            <a:r>
              <a:rPr lang="zh-CN" altLang="en-US" sz="1600" dirty="0"/>
              <a:t>保存最近一次</a:t>
            </a:r>
            <a:r>
              <a:rPr lang="en-US" altLang="zh-CN" sz="1600" dirty="0"/>
              <a:t>checkpoint</a:t>
            </a:r>
            <a:r>
              <a:rPr lang="zh-CN" altLang="en-US" sz="1600" dirty="0"/>
              <a:t>的时间 </a:t>
            </a:r>
          </a:p>
        </p:txBody>
      </p:sp>
    </p:spTree>
    <p:extLst>
      <p:ext uri="{BB962C8B-B14F-4D97-AF65-F5344CB8AC3E}">
        <p14:creationId xmlns:p14="http://schemas.microsoft.com/office/powerpoint/2010/main" val="393007277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查看</a:t>
            </a:r>
            <a:r>
              <a:rPr lang="en-US" altLang="zh-CN" dirty="0" err="1"/>
              <a:t>fsimage</a:t>
            </a:r>
            <a:r>
              <a:rPr lang="zh-CN" altLang="en-US" dirty="0"/>
              <a:t>和</a:t>
            </a:r>
            <a:r>
              <a:rPr lang="en-US" altLang="zh-CN" dirty="0"/>
              <a:t>edits</a:t>
            </a:r>
            <a:endParaRPr lang="zh-CN" altLang="en-US" dirty="0"/>
          </a:p>
        </p:txBody>
      </p:sp>
      <p:sp>
        <p:nvSpPr>
          <p:cNvPr id="3" name="内容占位符 2"/>
          <p:cNvSpPr>
            <a:spLocks noGrp="1"/>
          </p:cNvSpPr>
          <p:nvPr>
            <p:ph idx="1"/>
          </p:nvPr>
        </p:nvSpPr>
        <p:spPr/>
        <p:txBody>
          <a:bodyPr/>
          <a:lstStyle/>
          <a:p>
            <a:r>
              <a:rPr lang="en-US" altLang="zh-CN" sz="1600" dirty="0" err="1" smtClean="0">
                <a:solidFill>
                  <a:srgbClr val="FF0000"/>
                </a:solidFill>
              </a:rPr>
              <a:t>Fsimage</a:t>
            </a:r>
            <a:r>
              <a:rPr lang="zh-CN" altLang="en-US" sz="1600" dirty="0" smtClean="0">
                <a:solidFill>
                  <a:srgbClr val="FF0000"/>
                </a:solidFill>
              </a:rPr>
              <a:t>：</a:t>
            </a:r>
            <a:endParaRPr lang="en-US" altLang="zh-CN" sz="1600" dirty="0" smtClean="0">
              <a:solidFill>
                <a:srgbClr val="FF0000"/>
              </a:solidFill>
            </a:endParaRPr>
          </a:p>
          <a:p>
            <a:r>
              <a:rPr lang="en-US" altLang="zh-CN" sz="1600" dirty="0" err="1" smtClean="0"/>
              <a:t>hdfs</a:t>
            </a:r>
            <a:r>
              <a:rPr lang="en-US" altLang="zh-CN" sz="1600" dirty="0" smtClean="0"/>
              <a:t> </a:t>
            </a:r>
            <a:r>
              <a:rPr lang="en-US" altLang="zh-CN" sz="1600" dirty="0" err="1"/>
              <a:t>oiv</a:t>
            </a:r>
            <a:r>
              <a:rPr lang="en-US" altLang="zh-CN" sz="1600" dirty="0"/>
              <a:t> -</a:t>
            </a:r>
            <a:r>
              <a:rPr lang="en-US" altLang="zh-CN" sz="1600" dirty="0" err="1"/>
              <a:t>i</a:t>
            </a:r>
            <a:r>
              <a:rPr lang="en-US" altLang="zh-CN" sz="1600" dirty="0"/>
              <a:t> </a:t>
            </a:r>
            <a:r>
              <a:rPr lang="en-US" altLang="zh-CN" sz="1600" dirty="0" smtClean="0"/>
              <a:t>fsimage_0000000000000003821</a:t>
            </a:r>
          </a:p>
          <a:p>
            <a:endParaRPr lang="en-US" altLang="zh-CN" sz="1600" dirty="0"/>
          </a:p>
          <a:p>
            <a:r>
              <a:rPr lang="nn-NO" altLang="zh-CN" sz="1600" dirty="0"/>
              <a:t>curl -i </a:t>
            </a:r>
            <a:r>
              <a:rPr lang="nn-NO" altLang="zh-CN" sz="1600" dirty="0">
                <a:solidFill>
                  <a:schemeClr val="tx1"/>
                </a:solidFill>
                <a:hlinkClick r:id="rId2"/>
              </a:rPr>
              <a:t>http://127.0.0.1:5978/webhdfs/v1/?</a:t>
            </a:r>
            <a:r>
              <a:rPr lang="nn-NO" altLang="zh-CN" sz="1600" dirty="0" smtClean="0">
                <a:solidFill>
                  <a:schemeClr val="tx1"/>
                </a:solidFill>
                <a:hlinkClick r:id="rId2"/>
              </a:rPr>
              <a:t>op=liststatus</a:t>
            </a:r>
            <a:endParaRPr lang="nn-NO" altLang="zh-CN" sz="1600" dirty="0" smtClean="0">
              <a:solidFill>
                <a:schemeClr val="tx1"/>
              </a:solidFill>
            </a:endParaRPr>
          </a:p>
          <a:p>
            <a:endParaRPr lang="nn-NO" altLang="zh-CN" sz="1600" dirty="0"/>
          </a:p>
          <a:p>
            <a:r>
              <a:rPr lang="en-US" altLang="zh-CN" sz="1600" dirty="0" err="1"/>
              <a:t>hdfs</a:t>
            </a:r>
            <a:r>
              <a:rPr lang="en-US" altLang="zh-CN" sz="1600" dirty="0"/>
              <a:t> </a:t>
            </a:r>
            <a:r>
              <a:rPr lang="en-US" altLang="zh-CN" sz="1600" dirty="0" err="1"/>
              <a:t>dfs</a:t>
            </a:r>
            <a:r>
              <a:rPr lang="en-US" altLang="zh-CN" sz="1600" dirty="0"/>
              <a:t> -</a:t>
            </a:r>
            <a:r>
              <a:rPr lang="en-US" altLang="zh-CN" sz="1600" dirty="0" err="1"/>
              <a:t>ls</a:t>
            </a:r>
            <a:r>
              <a:rPr lang="en-US" altLang="zh-CN" sz="1600" dirty="0"/>
              <a:t> webhdfs://127.0.0.1:5978</a:t>
            </a:r>
            <a:r>
              <a:rPr lang="en-US" altLang="zh-CN" sz="1600" dirty="0" smtClean="0"/>
              <a:t>/</a:t>
            </a:r>
          </a:p>
          <a:p>
            <a:endParaRPr lang="en-US" altLang="zh-CN" sz="1600" dirty="0"/>
          </a:p>
          <a:p>
            <a:endParaRPr lang="en-US" altLang="zh-CN" sz="1600" dirty="0"/>
          </a:p>
          <a:p>
            <a:r>
              <a:rPr lang="en-US" altLang="zh-CN" sz="1600" dirty="0" smtClean="0">
                <a:solidFill>
                  <a:srgbClr val="FF0000"/>
                </a:solidFill>
              </a:rPr>
              <a:t>Edits</a:t>
            </a:r>
            <a:r>
              <a:rPr lang="zh-CN" altLang="en-US" sz="1600" dirty="0" smtClean="0">
                <a:solidFill>
                  <a:srgbClr val="FF0000"/>
                </a:solidFill>
              </a:rPr>
              <a:t>：</a:t>
            </a:r>
            <a:endParaRPr lang="en-US" altLang="zh-CN" sz="1600" dirty="0" smtClean="0">
              <a:solidFill>
                <a:srgbClr val="FF0000"/>
              </a:solidFill>
            </a:endParaRPr>
          </a:p>
          <a:p>
            <a:r>
              <a:rPr lang="pt-BR" altLang="zh-CN" sz="1600" dirty="0"/>
              <a:t>hdfs oev -i edits_0000000000000004706-0000000000000005075 -o edits.xml</a:t>
            </a:r>
            <a:endParaRPr lang="zh-CN" altLang="en-US" sz="1600" dirty="0"/>
          </a:p>
        </p:txBody>
      </p:sp>
    </p:spTree>
    <p:extLst>
      <p:ext uri="{BB962C8B-B14F-4D97-AF65-F5344CB8AC3E}">
        <p14:creationId xmlns:p14="http://schemas.microsoft.com/office/powerpoint/2010/main" val="218373996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查看</a:t>
            </a:r>
            <a:r>
              <a:rPr lang="en-US" altLang="zh-CN" dirty="0" err="1" smtClean="0"/>
              <a:t>fsimage</a:t>
            </a:r>
            <a:r>
              <a:rPr lang="zh-CN" altLang="en-US" dirty="0" smtClean="0"/>
              <a:t>和</a:t>
            </a:r>
            <a:r>
              <a:rPr lang="en-US" altLang="zh-CN" dirty="0" smtClean="0"/>
              <a:t>edits</a:t>
            </a:r>
            <a:endParaRPr lang="zh-CN" altLang="en-US" dirty="0"/>
          </a:p>
        </p:txBody>
      </p:sp>
      <p:sp>
        <p:nvSpPr>
          <p:cNvPr id="3" name="内容占位符 2"/>
          <p:cNvSpPr>
            <a:spLocks noGrp="1"/>
          </p:cNvSpPr>
          <p:nvPr>
            <p:ph idx="1"/>
          </p:nvPr>
        </p:nvSpPr>
        <p:spPr>
          <a:xfrm>
            <a:off x="467544" y="1268760"/>
            <a:ext cx="8280920" cy="4464496"/>
          </a:xfrm>
        </p:spPr>
        <p:txBody>
          <a:bodyPr/>
          <a:lstStyle/>
          <a:p>
            <a:r>
              <a:rPr lang="zh-CN" altLang="en-US" sz="1600" dirty="0" smtClean="0"/>
              <a:t>路径：</a:t>
            </a:r>
            <a:r>
              <a:rPr lang="en-US" altLang="zh-CN" sz="1600" dirty="0"/>
              <a:t>/</a:t>
            </a:r>
            <a:r>
              <a:rPr lang="en-US" altLang="zh-CN" sz="1600" dirty="0" err="1" smtClean="0"/>
              <a:t>bigdata</a:t>
            </a:r>
            <a:r>
              <a:rPr lang="en-US" altLang="zh-CN" sz="1600" dirty="0" smtClean="0"/>
              <a:t>/</a:t>
            </a:r>
            <a:r>
              <a:rPr lang="en-US" altLang="zh-CN" sz="1600" dirty="0" err="1" smtClean="0"/>
              <a:t>salut</a:t>
            </a:r>
            <a:r>
              <a:rPr lang="en-US" altLang="zh-CN" sz="1600" dirty="0" smtClean="0"/>
              <a:t>/data/</a:t>
            </a:r>
            <a:r>
              <a:rPr lang="en-US" altLang="zh-CN" sz="1600" dirty="0" err="1" smtClean="0"/>
              <a:t>hadoop</a:t>
            </a:r>
            <a:r>
              <a:rPr lang="en-US" altLang="zh-CN" sz="1600" dirty="0" smtClean="0"/>
              <a:t>/</a:t>
            </a:r>
            <a:r>
              <a:rPr lang="en-US" altLang="zh-CN" sz="1600" dirty="0" err="1" smtClean="0"/>
              <a:t>dfs</a:t>
            </a:r>
            <a:r>
              <a:rPr lang="en-US" altLang="zh-CN" sz="1600" dirty="0" smtClean="0"/>
              <a:t>/name/current</a:t>
            </a:r>
          </a:p>
          <a:p>
            <a:endParaRPr lang="en-US" altLang="zh-CN" sz="1600" dirty="0"/>
          </a:p>
          <a:p>
            <a:r>
              <a:rPr lang="en-US" altLang="zh-CN" sz="1600" dirty="0" err="1" smtClean="0"/>
              <a:t>Vesion</a:t>
            </a:r>
            <a:r>
              <a:rPr lang="zh-CN" altLang="en-US" sz="1600" dirty="0" smtClean="0"/>
              <a:t>文件内字段的意义：</a:t>
            </a:r>
            <a:endParaRPr lang="en-US" altLang="zh-CN" sz="1600" dirty="0" smtClean="0"/>
          </a:p>
          <a:p>
            <a:pPr marL="285750" indent="-285750">
              <a:buFont typeface="Arial" panose="020B0604020202020204" pitchFamily="34" charset="0"/>
              <a:buChar char="•"/>
            </a:pPr>
            <a:r>
              <a:rPr lang="en-US" altLang="zh-CN" sz="1600" dirty="0" err="1" smtClean="0"/>
              <a:t>namespaceID</a:t>
            </a:r>
            <a:r>
              <a:rPr lang="zh-CN" altLang="en-US" sz="1600" dirty="0"/>
              <a:t>是文件系统的唯一标识符，在文件系统首次格式化之后生成的</a:t>
            </a:r>
            <a:r>
              <a:rPr lang="zh-CN" altLang="en-US" sz="1600" dirty="0" smtClean="0"/>
              <a:t>；</a:t>
            </a:r>
            <a:endParaRPr lang="en-US" altLang="zh-CN" sz="1600" dirty="0" smtClean="0"/>
          </a:p>
          <a:p>
            <a:pPr marL="285750" indent="-285750">
              <a:buFont typeface="Arial" panose="020B0604020202020204" pitchFamily="34" charset="0"/>
              <a:buChar char="•"/>
            </a:pPr>
            <a:r>
              <a:rPr lang="en-US" altLang="zh-CN" sz="1600" dirty="0" err="1"/>
              <a:t>storageType</a:t>
            </a:r>
            <a:r>
              <a:rPr lang="zh-CN" altLang="en-US" sz="1600" dirty="0"/>
              <a:t>说明这个文件存储的是什么进程的数据结构信息（如果是</a:t>
            </a:r>
            <a:r>
              <a:rPr lang="en-US" altLang="zh-CN" sz="1600" dirty="0" err="1"/>
              <a:t>DataNode</a:t>
            </a:r>
            <a:r>
              <a:rPr lang="zh-CN" altLang="en-US" sz="1600" dirty="0"/>
              <a:t>，</a:t>
            </a:r>
            <a:r>
              <a:rPr lang="en-US" altLang="zh-CN" sz="1600" dirty="0" err="1"/>
              <a:t>storageType</a:t>
            </a:r>
            <a:r>
              <a:rPr lang="en-US" altLang="zh-CN" sz="1600" dirty="0"/>
              <a:t>=DATA_NODE</a:t>
            </a:r>
            <a:r>
              <a:rPr lang="zh-CN" altLang="en-US" sz="1600" dirty="0" smtClean="0"/>
              <a:t>）</a:t>
            </a:r>
            <a:endParaRPr lang="en-US" altLang="zh-CN" sz="1600" dirty="0" smtClean="0"/>
          </a:p>
          <a:p>
            <a:pPr marL="285750" indent="-285750">
              <a:buFont typeface="Arial" panose="020B0604020202020204" pitchFamily="34" charset="0"/>
              <a:buChar char="•"/>
            </a:pPr>
            <a:r>
              <a:rPr lang="en-US" altLang="zh-CN" sz="1600" dirty="0" err="1"/>
              <a:t>cTime</a:t>
            </a:r>
            <a:r>
              <a:rPr lang="zh-CN" altLang="en-US" sz="1600" dirty="0"/>
              <a:t>表示</a:t>
            </a:r>
            <a:r>
              <a:rPr lang="en-US" altLang="zh-CN" sz="1600" dirty="0" err="1"/>
              <a:t>NameNode</a:t>
            </a:r>
            <a:r>
              <a:rPr lang="zh-CN" altLang="en-US" sz="1600" dirty="0"/>
              <a:t>存储时间的创建时间，由于我的</a:t>
            </a:r>
            <a:r>
              <a:rPr lang="en-US" altLang="zh-CN" sz="1600" dirty="0" err="1"/>
              <a:t>NameNode</a:t>
            </a:r>
            <a:r>
              <a:rPr lang="zh-CN" altLang="en-US" sz="1600" dirty="0"/>
              <a:t>没有更新过，所以这里的记录值为</a:t>
            </a:r>
            <a:r>
              <a:rPr lang="en-US" altLang="zh-CN" sz="1600" dirty="0" smtClean="0"/>
              <a:t>0</a:t>
            </a:r>
            <a:r>
              <a:rPr lang="zh-CN" altLang="en-US" sz="1600" dirty="0" smtClean="0"/>
              <a:t>，</a:t>
            </a:r>
            <a:r>
              <a:rPr lang="zh-CN" altLang="en-US" sz="1600" dirty="0"/>
              <a:t>以后对</a:t>
            </a:r>
            <a:r>
              <a:rPr lang="en-US" altLang="zh-CN" sz="1600" dirty="0" err="1"/>
              <a:t>NameNode</a:t>
            </a:r>
            <a:r>
              <a:rPr lang="zh-CN" altLang="en-US" sz="1600" dirty="0"/>
              <a:t>升级之后，</a:t>
            </a:r>
            <a:r>
              <a:rPr lang="en-US" altLang="zh-CN" sz="1600" dirty="0" err="1"/>
              <a:t>cTime</a:t>
            </a:r>
            <a:r>
              <a:rPr lang="zh-CN" altLang="en-US" sz="1600" dirty="0"/>
              <a:t>将会记录更新时间</a:t>
            </a:r>
            <a:r>
              <a:rPr lang="zh-CN" altLang="en-US" sz="1600" dirty="0" smtClean="0"/>
              <a:t>戳</a:t>
            </a:r>
            <a:endParaRPr lang="en-US" altLang="zh-CN" sz="1600" dirty="0" smtClean="0"/>
          </a:p>
          <a:p>
            <a:pPr marL="285750" indent="-285750">
              <a:buFont typeface="Arial" panose="020B0604020202020204" pitchFamily="34" charset="0"/>
              <a:buChar char="•"/>
            </a:pPr>
            <a:r>
              <a:rPr lang="en-US" altLang="zh-CN" sz="1600" dirty="0" err="1"/>
              <a:t>layoutVersion</a:t>
            </a:r>
            <a:r>
              <a:rPr lang="zh-CN" altLang="en-US" sz="1600" dirty="0"/>
              <a:t>表示</a:t>
            </a:r>
            <a:r>
              <a:rPr lang="en-US" altLang="zh-CN" sz="1600" dirty="0"/>
              <a:t>HDFS</a:t>
            </a:r>
            <a:r>
              <a:rPr lang="zh-CN" altLang="en-US" sz="1600" dirty="0"/>
              <a:t>永久性数据结构的版本信息， 只要数据结构变更，版本号也要递减，此时的</a:t>
            </a:r>
            <a:r>
              <a:rPr lang="en-US" altLang="zh-CN" sz="1600" dirty="0"/>
              <a:t>HDFS</a:t>
            </a:r>
            <a:r>
              <a:rPr lang="zh-CN" altLang="en-US" sz="1600" dirty="0"/>
              <a:t>也需要升级，否则磁盘仍旧是使用旧版本的数据结构，这会导致新版本的</a:t>
            </a:r>
            <a:r>
              <a:rPr lang="en-US" altLang="zh-CN" sz="1600" dirty="0" err="1"/>
              <a:t>NameNode</a:t>
            </a:r>
            <a:r>
              <a:rPr lang="zh-CN" altLang="en-US" sz="1600" dirty="0"/>
              <a:t>无法</a:t>
            </a:r>
            <a:r>
              <a:rPr lang="zh-CN" altLang="en-US" sz="1600" dirty="0" smtClean="0"/>
              <a:t>使用</a:t>
            </a:r>
            <a:endParaRPr lang="en-US" altLang="zh-CN" sz="1600" dirty="0" smtClean="0"/>
          </a:p>
          <a:p>
            <a:pPr marL="285750" indent="-285750">
              <a:buFont typeface="Arial" panose="020B0604020202020204" pitchFamily="34" charset="0"/>
              <a:buChar char="•"/>
            </a:pPr>
            <a:r>
              <a:rPr lang="en-US" altLang="zh-CN" sz="1600" dirty="0" err="1"/>
              <a:t>blockpoolID</a:t>
            </a:r>
            <a:r>
              <a:rPr lang="zh-CN" altLang="en-US" sz="1600" dirty="0"/>
              <a:t>：是针对每一个</a:t>
            </a:r>
            <a:r>
              <a:rPr lang="en-US" altLang="zh-CN" sz="1600" dirty="0"/>
              <a:t>Namespace</a:t>
            </a:r>
            <a:r>
              <a:rPr lang="zh-CN" altLang="en-US" sz="1600" dirty="0"/>
              <a:t>所对应的</a:t>
            </a:r>
            <a:r>
              <a:rPr lang="en-US" altLang="zh-CN" sz="1600" dirty="0" err="1"/>
              <a:t>blockpool</a:t>
            </a:r>
            <a:r>
              <a:rPr lang="zh-CN" altLang="en-US" sz="1600" dirty="0"/>
              <a:t>的</a:t>
            </a:r>
            <a:r>
              <a:rPr lang="en-US" altLang="zh-CN" sz="1600" dirty="0"/>
              <a:t>ID</a:t>
            </a:r>
            <a:r>
              <a:rPr lang="zh-CN" altLang="en-US" sz="1600" dirty="0" smtClean="0"/>
              <a:t>，就是在</a:t>
            </a:r>
            <a:r>
              <a:rPr lang="en-US" altLang="zh-CN" sz="1600" dirty="0" smtClean="0"/>
              <a:t>namespace</a:t>
            </a:r>
            <a:r>
              <a:rPr lang="zh-CN" altLang="en-US" sz="1600" dirty="0"/>
              <a:t>下的存储块池的</a:t>
            </a:r>
            <a:r>
              <a:rPr lang="en-US" altLang="zh-CN" sz="1600" dirty="0"/>
              <a:t>ID</a:t>
            </a:r>
            <a:r>
              <a:rPr lang="zh-CN" altLang="en-US" sz="1600" dirty="0"/>
              <a:t>，这个</a:t>
            </a:r>
            <a:r>
              <a:rPr lang="en-US" altLang="zh-CN" sz="1600" dirty="0"/>
              <a:t>ID</a:t>
            </a:r>
            <a:r>
              <a:rPr lang="zh-CN" altLang="en-US" sz="1600" dirty="0"/>
              <a:t>包括了其对应的</a:t>
            </a:r>
            <a:r>
              <a:rPr lang="en-US" altLang="zh-CN" sz="1600" dirty="0" err="1"/>
              <a:t>NameNode</a:t>
            </a:r>
            <a:r>
              <a:rPr lang="zh-CN" altLang="en-US" sz="1600" dirty="0"/>
              <a:t>节点的</a:t>
            </a:r>
            <a:r>
              <a:rPr lang="en-US" altLang="zh-CN" sz="1600" dirty="0" err="1"/>
              <a:t>ip</a:t>
            </a:r>
            <a:r>
              <a:rPr lang="zh-CN" altLang="en-US" sz="1600" dirty="0"/>
              <a:t>地址。</a:t>
            </a:r>
            <a:br>
              <a:rPr lang="zh-CN" altLang="en-US" sz="1600" dirty="0"/>
            </a:br>
            <a:r>
              <a:rPr lang="zh-CN" altLang="en-US" sz="1600" dirty="0"/>
              <a:t>　　</a:t>
            </a:r>
          </a:p>
        </p:txBody>
      </p:sp>
    </p:spTree>
    <p:extLst>
      <p:ext uri="{BB962C8B-B14F-4D97-AF65-F5344CB8AC3E}">
        <p14:creationId xmlns:p14="http://schemas.microsoft.com/office/powerpoint/2010/main" val="124864898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0" dirty="0" err="1" smtClean="0"/>
              <a:t>Datanode</a:t>
            </a:r>
            <a:endParaRPr lang="zh-CN" altLang="en-US" b="0" dirty="0"/>
          </a:p>
        </p:txBody>
      </p:sp>
      <p:sp>
        <p:nvSpPr>
          <p:cNvPr id="3" name="内容占位符 2"/>
          <p:cNvSpPr>
            <a:spLocks noGrp="1"/>
          </p:cNvSpPr>
          <p:nvPr>
            <p:ph idx="1"/>
          </p:nvPr>
        </p:nvSpPr>
        <p:spPr/>
        <p:txBody>
          <a:bodyPr/>
          <a:lstStyle/>
          <a:p>
            <a:r>
              <a:rPr lang="zh-CN" altLang="en-US" sz="1600" dirty="0" smtClean="0"/>
              <a:t>作用：</a:t>
            </a:r>
            <a:r>
              <a:rPr lang="zh-CN" altLang="en-US" sz="1600" dirty="0"/>
              <a:t>提供真实文件数据的存储服务。 </a:t>
            </a:r>
            <a:endParaRPr lang="en-US" altLang="zh-CN" sz="1600" dirty="0" smtClean="0"/>
          </a:p>
          <a:p>
            <a:endParaRPr lang="en-US" altLang="zh-CN" sz="1600" dirty="0"/>
          </a:p>
          <a:p>
            <a:r>
              <a:rPr lang="zh-CN" altLang="en-US" sz="1600" dirty="0" smtClean="0"/>
              <a:t>术语：</a:t>
            </a:r>
            <a:endParaRPr lang="en-US" altLang="zh-CN" sz="1600" dirty="0" smtClean="0"/>
          </a:p>
          <a:p>
            <a:r>
              <a:rPr lang="zh-CN" altLang="en-US" sz="1600" dirty="0">
                <a:solidFill>
                  <a:srgbClr val="FF0000"/>
                </a:solidFill>
              </a:rPr>
              <a:t>文件</a:t>
            </a:r>
            <a:r>
              <a:rPr lang="zh-CN" altLang="en-US" sz="1600" dirty="0" smtClean="0">
                <a:solidFill>
                  <a:srgbClr val="FF0000"/>
                </a:solidFill>
              </a:rPr>
              <a:t>块</a:t>
            </a:r>
            <a:r>
              <a:rPr lang="en-US" altLang="zh-CN" sz="1600" dirty="0" smtClean="0">
                <a:solidFill>
                  <a:srgbClr val="FF0000"/>
                </a:solidFill>
              </a:rPr>
              <a:t>(block)</a:t>
            </a:r>
            <a:r>
              <a:rPr lang="zh-CN" altLang="en-US" sz="1600" dirty="0" smtClean="0">
                <a:solidFill>
                  <a:srgbClr val="FF0000"/>
                </a:solidFill>
              </a:rPr>
              <a:t>：</a:t>
            </a:r>
            <a:r>
              <a:rPr lang="zh-CN" altLang="en-US" sz="1600" dirty="0" smtClean="0"/>
              <a:t>最基本的存储单位。</a:t>
            </a:r>
            <a:endParaRPr lang="en-US" altLang="zh-CN" sz="1600" dirty="0" smtClean="0"/>
          </a:p>
          <a:p>
            <a:r>
              <a:rPr lang="zh-CN" altLang="en-US" sz="1600" dirty="0"/>
              <a:t>对于文件内容而言，一个文件的长度大小是</a:t>
            </a:r>
            <a:r>
              <a:rPr lang="en-US" altLang="zh-CN" sz="1600" dirty="0"/>
              <a:t>size</a:t>
            </a:r>
            <a:r>
              <a:rPr lang="zh-CN" altLang="en-US" sz="1600" dirty="0"/>
              <a:t>，那么从文件的０偏移开始，按照固定的大小，顺序对文件进行划分并编号，划分好的每一个块称一个</a:t>
            </a:r>
            <a:r>
              <a:rPr lang="en-US" altLang="zh-CN" sz="1600" dirty="0"/>
              <a:t>Block</a:t>
            </a:r>
            <a:r>
              <a:rPr lang="zh-CN" altLang="en-US" sz="1600" dirty="0"/>
              <a:t>。 </a:t>
            </a:r>
            <a:r>
              <a:rPr lang="en-US" altLang="zh-CN" sz="1600" dirty="0"/>
              <a:t>HDFS</a:t>
            </a:r>
            <a:r>
              <a:rPr lang="zh-CN" altLang="en-US" sz="1600" dirty="0"/>
              <a:t>默认</a:t>
            </a:r>
            <a:r>
              <a:rPr lang="en-US" altLang="zh-CN" sz="1600" dirty="0"/>
              <a:t>Block</a:t>
            </a:r>
            <a:r>
              <a:rPr lang="zh-CN" altLang="en-US" sz="1600" dirty="0"/>
              <a:t>大小</a:t>
            </a:r>
            <a:r>
              <a:rPr lang="zh-CN" altLang="en-US" sz="1600" dirty="0" smtClean="0"/>
              <a:t>是</a:t>
            </a:r>
            <a:r>
              <a:rPr lang="en-US" altLang="zh-CN" sz="1600" dirty="0" smtClean="0"/>
              <a:t>64MB</a:t>
            </a:r>
            <a:r>
              <a:rPr lang="zh-CN" altLang="en-US" sz="1600" dirty="0"/>
              <a:t>， 因此，一个</a:t>
            </a:r>
            <a:r>
              <a:rPr lang="en-US" altLang="zh-CN" sz="1600" dirty="0"/>
              <a:t>256MB</a:t>
            </a:r>
            <a:r>
              <a:rPr lang="zh-CN" altLang="en-US" sz="1600" dirty="0"/>
              <a:t>文件，共有</a:t>
            </a:r>
            <a:r>
              <a:rPr lang="en-US" altLang="zh-CN" sz="1600" dirty="0" smtClean="0"/>
              <a:t>256/64=4</a:t>
            </a:r>
            <a:r>
              <a:rPr lang="zh-CN" altLang="en-US" sz="1600" dirty="0" smtClean="0"/>
              <a:t>个</a:t>
            </a:r>
            <a:r>
              <a:rPr lang="en-US" altLang="zh-CN" sz="1600" dirty="0" smtClean="0"/>
              <a:t>Block</a:t>
            </a:r>
            <a:r>
              <a:rPr lang="zh-CN" altLang="en-US" sz="1600" dirty="0" smtClean="0"/>
              <a:t>。</a:t>
            </a:r>
            <a:r>
              <a:rPr lang="zh-CN" altLang="en-US" sz="1600" dirty="0"/>
              <a:t/>
            </a:r>
            <a:br>
              <a:rPr lang="zh-CN" altLang="en-US" sz="1600" dirty="0"/>
            </a:br>
            <a:r>
              <a:rPr lang="zh-CN" altLang="en-US" sz="1600" dirty="0"/>
              <a:t>与普通文件系统不同的是，在 </a:t>
            </a:r>
            <a:r>
              <a:rPr lang="en-US" altLang="zh-CN" sz="1600" dirty="0"/>
              <a:t>HDFS</a:t>
            </a:r>
            <a:r>
              <a:rPr lang="zh-CN" altLang="en-US" sz="1600" dirty="0" smtClean="0"/>
              <a:t>中</a:t>
            </a:r>
            <a:r>
              <a:rPr lang="zh-CN" altLang="en-US" sz="1600" dirty="0"/>
              <a:t>，如果一个文件小于一个数据块的大小，并不占用整个数据块存储空间。 </a:t>
            </a:r>
            <a:endParaRPr lang="en-US" altLang="zh-CN" sz="1600" dirty="0" smtClean="0"/>
          </a:p>
          <a:p>
            <a:endParaRPr lang="en-US" altLang="zh-CN" sz="1600" dirty="0" smtClean="0"/>
          </a:p>
          <a:p>
            <a:r>
              <a:rPr lang="en-US" altLang="zh-CN" sz="1600" dirty="0" smtClean="0">
                <a:solidFill>
                  <a:srgbClr val="FF0000"/>
                </a:solidFill>
              </a:rPr>
              <a:t>Replication</a:t>
            </a:r>
            <a:r>
              <a:rPr lang="zh-CN" altLang="en-US" sz="1600" dirty="0" smtClean="0">
                <a:solidFill>
                  <a:srgbClr val="FF0000"/>
                </a:solidFill>
              </a:rPr>
              <a:t>：</a:t>
            </a:r>
            <a:r>
              <a:rPr lang="zh-CN" altLang="en-US" sz="1600" dirty="0"/>
              <a:t>多复本。默认是三个。通过</a:t>
            </a:r>
            <a:r>
              <a:rPr lang="en-US" altLang="zh-CN" sz="1600" dirty="0"/>
              <a:t>hdfs-site.xml</a:t>
            </a:r>
            <a:r>
              <a:rPr lang="zh-CN" altLang="en-US" sz="1600" dirty="0"/>
              <a:t>的</a:t>
            </a:r>
            <a:r>
              <a:rPr lang="en-US" altLang="zh-CN" sz="1600" dirty="0" err="1"/>
              <a:t>dfs.replication</a:t>
            </a:r>
            <a:r>
              <a:rPr lang="zh-CN" altLang="en-US" sz="1600" dirty="0"/>
              <a:t>属性进行设置。</a:t>
            </a:r>
          </a:p>
        </p:txBody>
      </p:sp>
    </p:spTree>
    <p:extLst>
      <p:ext uri="{BB962C8B-B14F-4D97-AF65-F5344CB8AC3E}">
        <p14:creationId xmlns:p14="http://schemas.microsoft.com/office/powerpoint/2010/main" val="1761704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SecondaryNameNode</a:t>
            </a:r>
            <a:r>
              <a:rPr lang="zh-CN" altLang="en-US" dirty="0"/>
              <a:t>机制</a:t>
            </a:r>
            <a:br>
              <a:rPr lang="zh-CN" altLang="en-US" dirty="0"/>
            </a:br>
            <a:endParaRPr lang="zh-CN" altLang="en-US" dirty="0"/>
          </a:p>
        </p:txBody>
      </p:sp>
      <p:sp>
        <p:nvSpPr>
          <p:cNvPr id="3" name="内容占位符 2"/>
          <p:cNvSpPr>
            <a:spLocks noGrp="1"/>
          </p:cNvSpPr>
          <p:nvPr>
            <p:ph idx="1"/>
          </p:nvPr>
        </p:nvSpPr>
        <p:spPr/>
        <p:txBody>
          <a:bodyPr/>
          <a:lstStyle/>
          <a:p>
            <a:r>
              <a:rPr lang="zh-CN" altLang="en-US" sz="1600" dirty="0" smtClean="0"/>
              <a:t>作用：</a:t>
            </a:r>
            <a:endParaRPr lang="en-US" altLang="zh-CN" sz="1600" dirty="0" smtClean="0"/>
          </a:p>
          <a:p>
            <a:pPr marL="228600" indent="-228600">
              <a:buFont typeface="Arial" panose="020B0604020202020204" pitchFamily="34" charset="0"/>
              <a:buChar char="•"/>
            </a:pPr>
            <a:r>
              <a:rPr lang="en-US" altLang="zh-CN" sz="1600" dirty="0" err="1" smtClean="0"/>
              <a:t>SecondaryNameNode</a:t>
            </a:r>
            <a:r>
              <a:rPr lang="zh-CN" altLang="en-US" sz="1600" dirty="0"/>
              <a:t>不是说</a:t>
            </a:r>
            <a:r>
              <a:rPr lang="en-US" altLang="zh-CN" sz="1600" dirty="0" err="1"/>
              <a:t>NameNode</a:t>
            </a:r>
            <a:r>
              <a:rPr lang="zh-CN" altLang="en-US" sz="1600" dirty="0"/>
              <a:t>挂了的备用节点</a:t>
            </a:r>
          </a:p>
          <a:p>
            <a:pPr marL="228600" indent="-228600">
              <a:buFont typeface="Arial" panose="020B0604020202020204" pitchFamily="34" charset="0"/>
              <a:buChar char="•"/>
            </a:pPr>
            <a:r>
              <a:rPr lang="zh-CN" altLang="en-US" sz="1600" dirty="0"/>
              <a:t>他的主要功能只是定期合并日志</a:t>
            </a:r>
            <a:r>
              <a:rPr lang="en-US" altLang="zh-CN" sz="1600" dirty="0"/>
              <a:t>, </a:t>
            </a:r>
            <a:r>
              <a:rPr lang="zh-CN" altLang="en-US" sz="1600" dirty="0"/>
              <a:t>防止日志文件变得过大</a:t>
            </a:r>
          </a:p>
          <a:p>
            <a:pPr marL="228600" indent="-228600">
              <a:buFont typeface="Arial" panose="020B0604020202020204" pitchFamily="34" charset="0"/>
              <a:buChar char="•"/>
            </a:pPr>
            <a:r>
              <a:rPr lang="zh-CN" altLang="en-US" sz="1600" dirty="0"/>
              <a:t>合并过后的镜像文件在</a:t>
            </a:r>
            <a:r>
              <a:rPr lang="en-US" altLang="zh-CN" sz="1600" dirty="0" err="1"/>
              <a:t>NameNode</a:t>
            </a:r>
            <a:r>
              <a:rPr lang="zh-CN" altLang="en-US" sz="1600" dirty="0"/>
              <a:t>上也会保存一份</a:t>
            </a:r>
          </a:p>
          <a:p>
            <a:endParaRPr lang="en-US" altLang="zh-CN" sz="1600" dirty="0" smtClean="0"/>
          </a:p>
          <a:p>
            <a:r>
              <a:rPr lang="zh-CN" altLang="en-US" sz="1600" dirty="0" smtClean="0"/>
              <a:t>流程：</a:t>
            </a:r>
            <a:endParaRPr lang="en-US" altLang="zh-CN" sz="1600" dirty="0" smtClean="0"/>
          </a:p>
          <a:p>
            <a:pPr marL="342900" indent="-342900">
              <a:buFont typeface="+mj-lt"/>
              <a:buAutoNum type="arabicPeriod"/>
            </a:pPr>
            <a:r>
              <a:rPr lang="en-US" altLang="zh-CN" sz="1600" dirty="0" err="1"/>
              <a:t>SecondaryNameNode</a:t>
            </a:r>
            <a:r>
              <a:rPr lang="zh-CN" altLang="en-US" sz="1600" dirty="0"/>
              <a:t>向</a:t>
            </a:r>
            <a:r>
              <a:rPr lang="en-US" altLang="zh-CN" sz="1600" dirty="0" err="1"/>
              <a:t>NameNode</a:t>
            </a:r>
            <a:r>
              <a:rPr lang="zh-CN" altLang="en-US" sz="1600" dirty="0"/>
              <a:t>发起同步请求</a:t>
            </a:r>
            <a:r>
              <a:rPr lang="en-US" altLang="zh-CN" sz="1600" dirty="0"/>
              <a:t>, </a:t>
            </a:r>
            <a:r>
              <a:rPr lang="zh-CN" altLang="en-US" sz="1600" dirty="0"/>
              <a:t>此时</a:t>
            </a:r>
            <a:r>
              <a:rPr lang="en-US" altLang="zh-CN" sz="1600" dirty="0" err="1"/>
              <a:t>NameNode</a:t>
            </a:r>
            <a:r>
              <a:rPr lang="zh-CN" altLang="en-US" sz="1600" dirty="0"/>
              <a:t>会将日志都写到新的日志当中</a:t>
            </a:r>
          </a:p>
          <a:p>
            <a:pPr marL="342900" indent="-342900">
              <a:buFont typeface="+mj-lt"/>
              <a:buAutoNum type="arabicPeriod"/>
            </a:pPr>
            <a:r>
              <a:rPr lang="en-US" altLang="zh-CN" sz="1600" dirty="0" err="1"/>
              <a:t>SecondaryNameNode</a:t>
            </a:r>
            <a:r>
              <a:rPr lang="zh-CN" altLang="en-US" sz="1600" dirty="0"/>
              <a:t>向</a:t>
            </a:r>
            <a:r>
              <a:rPr lang="en-US" altLang="zh-CN" sz="1600" dirty="0" err="1"/>
              <a:t>NameNode</a:t>
            </a:r>
            <a:r>
              <a:rPr lang="zh-CN" altLang="en-US" sz="1600" dirty="0"/>
              <a:t>下载镜像文件</a:t>
            </a:r>
            <a:r>
              <a:rPr lang="en-US" altLang="zh-CN" sz="1600" dirty="0"/>
              <a:t>+</a:t>
            </a:r>
            <a:r>
              <a:rPr lang="zh-CN" altLang="en-US" sz="1600" dirty="0"/>
              <a:t>日志文件</a:t>
            </a:r>
          </a:p>
          <a:p>
            <a:pPr marL="342900" indent="-342900">
              <a:buFont typeface="+mj-lt"/>
              <a:buAutoNum type="arabicPeriod"/>
            </a:pPr>
            <a:r>
              <a:rPr lang="en-US" altLang="zh-CN" sz="1600" dirty="0" err="1"/>
              <a:t>SecondaryNameNode</a:t>
            </a:r>
            <a:r>
              <a:rPr lang="zh-CN" altLang="en-US" sz="1600" dirty="0"/>
              <a:t>开始</a:t>
            </a:r>
            <a:r>
              <a:rPr lang="en-US" altLang="zh-CN" sz="1600" dirty="0"/>
              <a:t>Merge</a:t>
            </a:r>
            <a:r>
              <a:rPr lang="zh-CN" altLang="en-US" sz="1600" dirty="0"/>
              <a:t>这两份文件并生成新的镜像文件</a:t>
            </a:r>
          </a:p>
          <a:p>
            <a:pPr marL="342900" indent="-342900">
              <a:buFont typeface="+mj-lt"/>
              <a:buAutoNum type="arabicPeriod"/>
            </a:pPr>
            <a:r>
              <a:rPr lang="en-US" altLang="zh-CN" sz="1600" dirty="0" err="1"/>
              <a:t>SecondaryNameNode</a:t>
            </a:r>
            <a:r>
              <a:rPr lang="zh-CN" altLang="en-US" sz="1600" dirty="0"/>
              <a:t>向</a:t>
            </a:r>
            <a:r>
              <a:rPr lang="en-US" altLang="zh-CN" sz="1600" dirty="0" err="1"/>
              <a:t>NameNode</a:t>
            </a:r>
            <a:r>
              <a:rPr lang="zh-CN" altLang="en-US" sz="1600" dirty="0"/>
              <a:t>传回新的镜像文件</a:t>
            </a:r>
          </a:p>
          <a:p>
            <a:pPr marL="342900" indent="-342900">
              <a:buFont typeface="+mj-lt"/>
              <a:buAutoNum type="arabicPeriod"/>
            </a:pPr>
            <a:r>
              <a:rPr lang="en-US" altLang="zh-CN" sz="1600" dirty="0" err="1"/>
              <a:t>NameNode</a:t>
            </a:r>
            <a:r>
              <a:rPr lang="zh-CN" altLang="en-US" sz="1600" dirty="0"/>
              <a:t>文件将新的镜像文件和日志文件替换成当前正在使用的文件</a:t>
            </a:r>
          </a:p>
          <a:p>
            <a:pPr marL="342900" indent="-342900">
              <a:buFont typeface="+mj-lt"/>
              <a:buAutoNum type="arabicPeriod"/>
            </a:pPr>
            <a:endParaRPr lang="zh-CN" altLang="en-US" sz="1600" dirty="0"/>
          </a:p>
        </p:txBody>
      </p:sp>
    </p:spTree>
    <p:extLst>
      <p:ext uri="{BB962C8B-B14F-4D97-AF65-F5344CB8AC3E}">
        <p14:creationId xmlns:p14="http://schemas.microsoft.com/office/powerpoint/2010/main" val="52301945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SecondaryNameNode</a:t>
            </a:r>
            <a:r>
              <a:rPr lang="zh-CN" altLang="en-US" dirty="0"/>
              <a:t>机制</a:t>
            </a:r>
          </a:p>
        </p:txBody>
      </p:sp>
      <p:sp>
        <p:nvSpPr>
          <p:cNvPr id="3" name="内容占位符 2"/>
          <p:cNvSpPr>
            <a:spLocks noGrp="1"/>
          </p:cNvSpPr>
          <p:nvPr>
            <p:ph idx="1"/>
          </p:nvPr>
        </p:nvSpPr>
        <p:spPr/>
        <p:txBody>
          <a:bodyPr/>
          <a:lstStyle/>
          <a:p>
            <a:endParaRPr lang="zh-CN" altLang="en-US" dirty="0"/>
          </a:p>
        </p:txBody>
      </p:sp>
      <p:pic>
        <p:nvPicPr>
          <p:cNvPr id="4098" name="Picture 2" descr="http://img2.tuicool.com/byiuUrj.png!web"/>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0880" y="1045796"/>
            <a:ext cx="7341479" cy="53259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056231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3"/>
          <p:cNvSpPr txBox="1">
            <a:spLocks noGrp="1"/>
          </p:cNvSpPr>
          <p:nvPr>
            <p:ph type="title"/>
          </p:nvPr>
        </p:nvSpPr>
        <p:spPr bwMode="auto">
          <a:ln>
            <a:miter lim="800000"/>
            <a:headEnd/>
            <a:tailEnd/>
          </a:ln>
        </p:spPr>
        <p:txBody>
          <a:bodyPr wrap="square" numCol="1" anchorCtr="0" compatLnSpc="1">
            <a:prstTxWarp prst="textNoShape">
              <a:avLst/>
            </a:prstTxWarp>
          </a:bodyPr>
          <a:lstStyle/>
          <a:p>
            <a:pPr algn="l" eaLnBrk="1" hangingPunct="1">
              <a:defRPr/>
            </a:pPr>
            <a:r>
              <a:rPr lang="zh-CN" altLang="en-US" sz="3200" dirty="0" smtClean="0">
                <a:latin typeface="宋体" charset="-122"/>
              </a:rPr>
              <a:t>写流程</a:t>
            </a:r>
            <a:r>
              <a:rPr lang="en-US" altLang="zh-CN" sz="3200" dirty="0" smtClean="0">
                <a:latin typeface="宋体" charset="-122"/>
              </a:rPr>
              <a:t>-</a:t>
            </a:r>
            <a:r>
              <a:rPr lang="zh-CN" altLang="en-US" sz="3200" dirty="0" smtClean="0">
                <a:latin typeface="宋体" charset="-122"/>
              </a:rPr>
              <a:t>链式</a:t>
            </a:r>
            <a:endParaRPr lang="en-US" altLang="zh-CN" sz="3200" dirty="0" smtClean="0">
              <a:solidFill>
                <a:schemeClr val="tx1"/>
              </a:solidFill>
              <a:effectLst/>
              <a:latin typeface="宋体" charset="-122"/>
            </a:endParaRPr>
          </a:p>
        </p:txBody>
      </p:sp>
      <p:sp>
        <p:nvSpPr>
          <p:cNvPr id="6" name="椭圆 5"/>
          <p:cNvSpPr/>
          <p:nvPr/>
        </p:nvSpPr>
        <p:spPr>
          <a:xfrm>
            <a:off x="1223962" y="2582467"/>
            <a:ext cx="1691879" cy="791765"/>
          </a:xfrm>
          <a:prstGeom prst="ellipse">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solidFill>
                  <a:schemeClr val="tx1"/>
                </a:solidFill>
              </a:rPr>
              <a:t>Client</a:t>
            </a:r>
          </a:p>
        </p:txBody>
      </p:sp>
      <p:sp>
        <p:nvSpPr>
          <p:cNvPr id="9" name="矩形 8"/>
          <p:cNvSpPr/>
          <p:nvPr/>
        </p:nvSpPr>
        <p:spPr>
          <a:xfrm>
            <a:off x="107157" y="4782742"/>
            <a:ext cx="1421606" cy="53578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solidFill>
                  <a:schemeClr val="tx1"/>
                </a:solidFill>
              </a:rPr>
              <a:t>CS1</a:t>
            </a:r>
            <a:endParaRPr lang="zh-CN" altLang="en-US" dirty="0">
              <a:solidFill>
                <a:schemeClr val="tx1"/>
              </a:solidFill>
            </a:endParaRPr>
          </a:p>
        </p:txBody>
      </p:sp>
      <p:sp>
        <p:nvSpPr>
          <p:cNvPr id="11" name="矩形 10"/>
          <p:cNvSpPr/>
          <p:nvPr/>
        </p:nvSpPr>
        <p:spPr>
          <a:xfrm>
            <a:off x="3527822" y="4783932"/>
            <a:ext cx="1409700" cy="53578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solidFill>
                  <a:schemeClr val="tx1"/>
                </a:solidFill>
              </a:rPr>
              <a:t>CS2</a:t>
            </a:r>
            <a:endParaRPr lang="zh-CN" altLang="en-US" dirty="0">
              <a:solidFill>
                <a:schemeClr val="tx1"/>
              </a:solidFill>
            </a:endParaRPr>
          </a:p>
        </p:txBody>
      </p:sp>
      <p:sp>
        <p:nvSpPr>
          <p:cNvPr id="13" name="矩形 12"/>
          <p:cNvSpPr/>
          <p:nvPr/>
        </p:nvSpPr>
        <p:spPr>
          <a:xfrm>
            <a:off x="6748462" y="4782742"/>
            <a:ext cx="1423988" cy="53578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solidFill>
                  <a:schemeClr val="tx1"/>
                </a:solidFill>
              </a:rPr>
              <a:t>CS3</a:t>
            </a:r>
            <a:endParaRPr lang="zh-CN" altLang="en-US" dirty="0">
              <a:solidFill>
                <a:schemeClr val="tx1"/>
              </a:solidFill>
            </a:endParaRPr>
          </a:p>
        </p:txBody>
      </p:sp>
      <p:cxnSp>
        <p:nvCxnSpPr>
          <p:cNvPr id="15" name="直接箭头连接符 14"/>
          <p:cNvCxnSpPr>
            <a:stCxn id="6" idx="4"/>
            <a:endCxn id="9" idx="0"/>
          </p:cNvCxnSpPr>
          <p:nvPr/>
        </p:nvCxnSpPr>
        <p:spPr>
          <a:xfrm flipH="1">
            <a:off x="817960" y="3374232"/>
            <a:ext cx="1251347" cy="1408510"/>
          </a:xfrm>
          <a:prstGeom prst="straightConnector1">
            <a:avLst/>
          </a:prstGeom>
          <a:ln>
            <a:solidFill>
              <a:srgbClr val="00B0F0"/>
            </a:solidFill>
            <a:tailEnd type="arrow"/>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a:stCxn id="9" idx="3"/>
            <a:endCxn id="11" idx="1"/>
          </p:cNvCxnSpPr>
          <p:nvPr/>
        </p:nvCxnSpPr>
        <p:spPr>
          <a:xfrm>
            <a:off x="1528763" y="5050631"/>
            <a:ext cx="1999060" cy="1191"/>
          </a:xfrm>
          <a:prstGeom prst="straightConnector1">
            <a:avLst/>
          </a:prstGeom>
          <a:ln>
            <a:solidFill>
              <a:srgbClr val="00B0F0"/>
            </a:solidFill>
            <a:tailEnd type="arrow"/>
          </a:ln>
        </p:spPr>
        <p:style>
          <a:lnRef idx="1">
            <a:schemeClr val="accent1"/>
          </a:lnRef>
          <a:fillRef idx="0">
            <a:schemeClr val="accent1"/>
          </a:fillRef>
          <a:effectRef idx="0">
            <a:schemeClr val="accent1"/>
          </a:effectRef>
          <a:fontRef idx="minor">
            <a:schemeClr val="tx1"/>
          </a:fontRef>
        </p:style>
      </p:cxnSp>
      <p:sp>
        <p:nvSpPr>
          <p:cNvPr id="41" name="矩形 40"/>
          <p:cNvSpPr/>
          <p:nvPr/>
        </p:nvSpPr>
        <p:spPr>
          <a:xfrm>
            <a:off x="7546182" y="2717007"/>
            <a:ext cx="1140619" cy="53578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solidFill>
                  <a:schemeClr val="tx1"/>
                </a:solidFill>
              </a:rPr>
              <a:t>Master</a:t>
            </a:r>
          </a:p>
        </p:txBody>
      </p:sp>
      <p:cxnSp>
        <p:nvCxnSpPr>
          <p:cNvPr id="42" name="直接箭头连接符 41"/>
          <p:cNvCxnSpPr>
            <a:stCxn id="6" idx="6"/>
            <a:endCxn id="41" idx="1"/>
          </p:cNvCxnSpPr>
          <p:nvPr/>
        </p:nvCxnSpPr>
        <p:spPr>
          <a:xfrm>
            <a:off x="2915842" y="2978944"/>
            <a:ext cx="4630340" cy="5954"/>
          </a:xfrm>
          <a:prstGeom prst="straightConnector1">
            <a:avLst/>
          </a:prstGeom>
          <a:ln>
            <a:solidFill>
              <a:srgbClr val="00B0F0"/>
            </a:solidFill>
            <a:tailEnd type="arrow"/>
          </a:ln>
        </p:spPr>
        <p:style>
          <a:lnRef idx="1">
            <a:schemeClr val="accent1"/>
          </a:lnRef>
          <a:fillRef idx="0">
            <a:schemeClr val="accent1"/>
          </a:fillRef>
          <a:effectRef idx="0">
            <a:schemeClr val="accent1"/>
          </a:effectRef>
          <a:fontRef idx="minor">
            <a:schemeClr val="tx1"/>
          </a:fontRef>
        </p:style>
      </p:cxnSp>
      <p:grpSp>
        <p:nvGrpSpPr>
          <p:cNvPr id="2" name="组合 62"/>
          <p:cNvGrpSpPr>
            <a:grpSpLocks/>
          </p:cNvGrpSpPr>
          <p:nvPr/>
        </p:nvGrpSpPr>
        <p:grpSpPr bwMode="auto">
          <a:xfrm>
            <a:off x="6771085" y="3590925"/>
            <a:ext cx="1915715" cy="353616"/>
            <a:chOff x="6771556" y="3648078"/>
            <a:chExt cx="1915244" cy="471522"/>
          </a:xfrm>
        </p:grpSpPr>
        <p:sp>
          <p:nvSpPr>
            <p:cNvPr id="60" name="矩形 59"/>
            <p:cNvSpPr/>
            <p:nvPr/>
          </p:nvSpPr>
          <p:spPr>
            <a:xfrm>
              <a:off x="6771556" y="3648078"/>
              <a:ext cx="248779" cy="47152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500" dirty="0"/>
                <a:t>W</a:t>
              </a:r>
              <a:endParaRPr lang="zh-CN" altLang="en-US" sz="1500" dirty="0"/>
            </a:p>
          </p:txBody>
        </p:sp>
        <p:sp>
          <p:nvSpPr>
            <p:cNvPr id="31768" name="TextBox 60"/>
            <p:cNvSpPr txBox="1">
              <a:spLocks noChangeArrowheads="1"/>
            </p:cNvSpPr>
            <p:nvPr/>
          </p:nvSpPr>
          <p:spPr bwMode="auto">
            <a:xfrm>
              <a:off x="7367015" y="3683785"/>
              <a:ext cx="1319785" cy="430918"/>
            </a:xfrm>
            <a:prstGeom prst="rect">
              <a:avLst/>
            </a:prstGeom>
            <a:noFill/>
            <a:ln w="9525">
              <a:noFill/>
              <a:miter lim="800000"/>
              <a:headEnd/>
              <a:tailEnd/>
            </a:ln>
          </p:spPr>
          <p:txBody>
            <a:bodyPr>
              <a:spAutoFit/>
            </a:bodyPr>
            <a:lstStyle/>
            <a:p>
              <a:r>
                <a:rPr lang="en-US" altLang="zh-CN" sz="1500">
                  <a:latin typeface="Calibri" pitchFamily="34" charset="0"/>
                </a:rPr>
                <a:t>WriteData</a:t>
              </a:r>
              <a:endParaRPr lang="zh-CN" altLang="en-US" sz="1500">
                <a:latin typeface="Calibri" pitchFamily="34" charset="0"/>
              </a:endParaRPr>
            </a:p>
          </p:txBody>
        </p:sp>
      </p:grpSp>
      <p:sp>
        <p:nvSpPr>
          <p:cNvPr id="65" name="矩形 64"/>
          <p:cNvSpPr/>
          <p:nvPr/>
        </p:nvSpPr>
        <p:spPr>
          <a:xfrm>
            <a:off x="1621631" y="3373042"/>
            <a:ext cx="247650" cy="35361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500" dirty="0"/>
              <a:t>W</a:t>
            </a:r>
            <a:endParaRPr lang="zh-CN" altLang="en-US" sz="1500" dirty="0"/>
          </a:p>
        </p:txBody>
      </p:sp>
      <p:sp>
        <p:nvSpPr>
          <p:cNvPr id="66" name="矩形 65"/>
          <p:cNvSpPr/>
          <p:nvPr/>
        </p:nvSpPr>
        <p:spPr>
          <a:xfrm>
            <a:off x="1587104" y="4697017"/>
            <a:ext cx="248840" cy="35361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500" dirty="0"/>
              <a:t>W</a:t>
            </a:r>
            <a:endParaRPr lang="zh-CN" altLang="en-US" sz="1500" dirty="0"/>
          </a:p>
        </p:txBody>
      </p:sp>
      <p:sp>
        <p:nvSpPr>
          <p:cNvPr id="67" name="矩形 66"/>
          <p:cNvSpPr/>
          <p:nvPr/>
        </p:nvSpPr>
        <p:spPr>
          <a:xfrm>
            <a:off x="4972050" y="4698206"/>
            <a:ext cx="247650" cy="3536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500" dirty="0"/>
              <a:t>W</a:t>
            </a:r>
            <a:endParaRPr lang="zh-CN" altLang="en-US" sz="1500" dirty="0"/>
          </a:p>
        </p:txBody>
      </p:sp>
      <p:grpSp>
        <p:nvGrpSpPr>
          <p:cNvPr id="3" name="组合 70"/>
          <p:cNvGrpSpPr>
            <a:grpSpLocks/>
          </p:cNvGrpSpPr>
          <p:nvPr/>
        </p:nvGrpSpPr>
        <p:grpSpPr bwMode="auto">
          <a:xfrm>
            <a:off x="6771085" y="4113610"/>
            <a:ext cx="2372915" cy="353615"/>
            <a:chOff x="6771555" y="3648078"/>
            <a:chExt cx="2372444" cy="471522"/>
          </a:xfrm>
        </p:grpSpPr>
        <p:sp>
          <p:nvSpPr>
            <p:cNvPr id="72" name="矩形 71"/>
            <p:cNvSpPr/>
            <p:nvPr/>
          </p:nvSpPr>
          <p:spPr>
            <a:xfrm>
              <a:off x="6771555" y="3648078"/>
              <a:ext cx="248791" cy="47152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500" dirty="0"/>
                <a:t>O</a:t>
              </a:r>
              <a:endParaRPr lang="zh-CN" altLang="en-US" sz="1500" dirty="0"/>
            </a:p>
          </p:txBody>
        </p:sp>
        <p:sp>
          <p:nvSpPr>
            <p:cNvPr id="31766" name="TextBox 72"/>
            <p:cNvSpPr txBox="1">
              <a:spLocks noChangeArrowheads="1"/>
            </p:cNvSpPr>
            <p:nvPr/>
          </p:nvSpPr>
          <p:spPr bwMode="auto">
            <a:xfrm>
              <a:off x="7367014" y="3683783"/>
              <a:ext cx="1776985" cy="430919"/>
            </a:xfrm>
            <a:prstGeom prst="rect">
              <a:avLst/>
            </a:prstGeom>
            <a:noFill/>
            <a:ln w="9525">
              <a:noFill/>
              <a:miter lim="800000"/>
              <a:headEnd/>
              <a:tailEnd/>
            </a:ln>
          </p:spPr>
          <p:txBody>
            <a:bodyPr>
              <a:spAutoFit/>
            </a:bodyPr>
            <a:lstStyle/>
            <a:p>
              <a:r>
                <a:rPr lang="en-US" altLang="zh-CN" sz="1500">
                  <a:latin typeface="Calibri" pitchFamily="34" charset="0"/>
                </a:rPr>
                <a:t>WriteOk</a:t>
              </a:r>
            </a:p>
          </p:txBody>
        </p:sp>
      </p:grpSp>
      <p:sp>
        <p:nvSpPr>
          <p:cNvPr id="77" name="矩形 76"/>
          <p:cNvSpPr/>
          <p:nvPr/>
        </p:nvSpPr>
        <p:spPr>
          <a:xfrm>
            <a:off x="3228975" y="4693444"/>
            <a:ext cx="248841" cy="353616"/>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500" dirty="0"/>
              <a:t>O</a:t>
            </a:r>
            <a:endParaRPr lang="zh-CN" altLang="en-US" sz="1500" dirty="0"/>
          </a:p>
        </p:txBody>
      </p:sp>
      <p:sp>
        <p:nvSpPr>
          <p:cNvPr id="78" name="矩形 77"/>
          <p:cNvSpPr/>
          <p:nvPr/>
        </p:nvSpPr>
        <p:spPr>
          <a:xfrm>
            <a:off x="575073" y="4371975"/>
            <a:ext cx="248840" cy="353616"/>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500" dirty="0"/>
              <a:t>O</a:t>
            </a:r>
            <a:endParaRPr lang="zh-CN" altLang="en-US" sz="1500" dirty="0"/>
          </a:p>
        </p:txBody>
      </p:sp>
      <p:sp>
        <p:nvSpPr>
          <p:cNvPr id="84" name="矩形 83"/>
          <p:cNvSpPr/>
          <p:nvPr/>
        </p:nvSpPr>
        <p:spPr>
          <a:xfrm>
            <a:off x="6391275" y="4698206"/>
            <a:ext cx="248841" cy="353616"/>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500" dirty="0"/>
              <a:t>O</a:t>
            </a:r>
            <a:endParaRPr lang="zh-CN" altLang="en-US" sz="1500" dirty="0"/>
          </a:p>
        </p:txBody>
      </p:sp>
      <p:sp>
        <p:nvSpPr>
          <p:cNvPr id="88" name="矩形 87"/>
          <p:cNvSpPr/>
          <p:nvPr/>
        </p:nvSpPr>
        <p:spPr>
          <a:xfrm>
            <a:off x="3184922" y="2582467"/>
            <a:ext cx="2646759" cy="35361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500" dirty="0"/>
              <a:t>Open4Write(</a:t>
            </a:r>
            <a:r>
              <a:rPr lang="en-US" altLang="zh-CN" sz="1500" dirty="0" err="1"/>
              <a:t>FileName</a:t>
            </a:r>
            <a:r>
              <a:rPr lang="en-US" altLang="zh-CN" sz="1500" dirty="0"/>
              <a:t>)</a:t>
            </a:r>
            <a:endParaRPr lang="zh-CN" altLang="en-US" sz="1500" dirty="0"/>
          </a:p>
        </p:txBody>
      </p:sp>
      <p:sp>
        <p:nvSpPr>
          <p:cNvPr id="89" name="矩形 88"/>
          <p:cNvSpPr/>
          <p:nvPr/>
        </p:nvSpPr>
        <p:spPr>
          <a:xfrm>
            <a:off x="5354242" y="3020617"/>
            <a:ext cx="2097881" cy="353615"/>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500" dirty="0" err="1"/>
              <a:t>Ack</a:t>
            </a:r>
            <a:r>
              <a:rPr lang="en-US" altLang="zh-CN" sz="1500" dirty="0"/>
              <a:t>(CS1, CS2, CS3)</a:t>
            </a:r>
            <a:endParaRPr lang="zh-CN" altLang="en-US" sz="1500" dirty="0"/>
          </a:p>
        </p:txBody>
      </p:sp>
      <p:cxnSp>
        <p:nvCxnSpPr>
          <p:cNvPr id="39" name="直接箭头连接符 38"/>
          <p:cNvCxnSpPr>
            <a:stCxn id="11" idx="3"/>
            <a:endCxn id="13" idx="1"/>
          </p:cNvCxnSpPr>
          <p:nvPr/>
        </p:nvCxnSpPr>
        <p:spPr>
          <a:xfrm flipV="1">
            <a:off x="4937523" y="5050631"/>
            <a:ext cx="1810940" cy="1191"/>
          </a:xfrm>
          <a:prstGeom prst="straightConnector1">
            <a:avLst/>
          </a:prstGeom>
          <a:ln>
            <a:solidFill>
              <a:srgbClr val="00B0F0"/>
            </a:solidFill>
            <a:tailEnd type="arrow"/>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428748220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0" presetClass="path" presetSubtype="0" accel="50000" decel="50000" fill="hold" grpId="1" nodeType="clickEffect">
                                  <p:stCondLst>
                                    <p:cond delay="0"/>
                                  </p:stCondLst>
                                  <p:childTnLst>
                                    <p:animMotion origin="layout" path="M 4.44444E-6 4.07407E-6 L 0.17621 4.07407E-6 " pathEditMode="relative" rAng="0" ptsTypes="AA">
                                      <p:cBhvr>
                                        <p:cTn id="10" dur="2000" fill="hold"/>
                                        <p:tgtEl>
                                          <p:spTgt spid="88"/>
                                        </p:tgtEl>
                                        <p:attrNameLst>
                                          <p:attrName>ppt_x</p:attrName>
                                          <p:attrName>ppt_y</p:attrName>
                                        </p:attrNameLst>
                                      </p:cBhvr>
                                      <p:rCtr x="8802" y="0"/>
                                    </p:animMotion>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2" nodeType="clickEffect">
                                  <p:stCondLst>
                                    <p:cond delay="0"/>
                                  </p:stCondLst>
                                  <p:childTnLst>
                                    <p:set>
                                      <p:cBhvr>
                                        <p:cTn id="14" dur="1" fill="hold">
                                          <p:stCondLst>
                                            <p:cond delay="0"/>
                                          </p:stCondLst>
                                        </p:cTn>
                                        <p:tgtEl>
                                          <p:spTgt spid="88"/>
                                        </p:tgtEl>
                                        <p:attrNameLst>
                                          <p:attrName>style.visibility</p:attrName>
                                        </p:attrNameLst>
                                      </p:cBhvr>
                                      <p:to>
                                        <p:strVal val="hidden"/>
                                      </p:to>
                                    </p:set>
                                  </p:childTnLst>
                                </p:cTn>
                              </p:par>
                            </p:childTnLst>
                          </p:cTn>
                        </p:par>
                        <p:par>
                          <p:cTn id="15" fill="hold">
                            <p:stCondLst>
                              <p:cond delay="0"/>
                            </p:stCondLst>
                            <p:childTnLst>
                              <p:par>
                                <p:cTn id="16" presetID="1" presetClass="entr" presetSubtype="0" fill="hold" grpId="0" nodeType="afterEffect">
                                  <p:stCondLst>
                                    <p:cond delay="0"/>
                                  </p:stCondLst>
                                  <p:childTnLst>
                                    <p:set>
                                      <p:cBhvr>
                                        <p:cTn id="17" dur="1" fill="hold">
                                          <p:stCondLst>
                                            <p:cond delay="0"/>
                                          </p:stCondLst>
                                        </p:cTn>
                                        <p:tgtEl>
                                          <p:spTgt spid="89"/>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0" presetClass="path" presetSubtype="0" accel="50000" decel="50000" fill="hold" grpId="1" nodeType="clickEffect">
                                  <p:stCondLst>
                                    <p:cond delay="0"/>
                                  </p:stCondLst>
                                  <p:childTnLst>
                                    <p:animMotion origin="layout" path="M -3.61111E-6 0.00324 L -0.23958 0.00324 " pathEditMode="relative" rAng="0" ptsTypes="AA">
                                      <p:cBhvr>
                                        <p:cTn id="21" dur="2000" fill="hold"/>
                                        <p:tgtEl>
                                          <p:spTgt spid="89"/>
                                        </p:tgtEl>
                                        <p:attrNameLst>
                                          <p:attrName>ppt_x</p:attrName>
                                          <p:attrName>ppt_y</p:attrName>
                                        </p:attrNameLst>
                                      </p:cBhvr>
                                      <p:rCtr x="-120" y="0"/>
                                    </p:animMotion>
                                  </p:childTnLst>
                                </p:cTn>
                              </p:par>
                            </p:childTnLst>
                          </p:cTn>
                        </p:par>
                      </p:childTnLst>
                    </p:cTn>
                  </p:par>
                  <p:par>
                    <p:cTn id="22" fill="hold">
                      <p:stCondLst>
                        <p:cond delay="indefinite"/>
                      </p:stCondLst>
                      <p:childTnLst>
                        <p:par>
                          <p:cTn id="23" fill="hold">
                            <p:stCondLst>
                              <p:cond delay="0"/>
                            </p:stCondLst>
                            <p:childTnLst>
                              <p:par>
                                <p:cTn id="24" presetID="1" presetClass="exit" presetSubtype="0" fill="hold" grpId="2" nodeType="clickEffect">
                                  <p:stCondLst>
                                    <p:cond delay="0"/>
                                  </p:stCondLst>
                                  <p:childTnLst>
                                    <p:set>
                                      <p:cBhvr>
                                        <p:cTn id="25" dur="1" fill="hold">
                                          <p:stCondLst>
                                            <p:cond delay="0"/>
                                          </p:stCondLst>
                                        </p:cTn>
                                        <p:tgtEl>
                                          <p:spTgt spid="89"/>
                                        </p:tgtEl>
                                        <p:attrNameLst>
                                          <p:attrName>style.visibility</p:attrName>
                                        </p:attrNameLst>
                                      </p:cBhvr>
                                      <p:to>
                                        <p:strVal val="hidden"/>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2"/>
                                        </p:tgtEl>
                                        <p:attrNameLst>
                                          <p:attrName>style.visibility</p:attrName>
                                        </p:attrNameLst>
                                      </p:cBhvr>
                                      <p:to>
                                        <p:strVal val="visible"/>
                                      </p:to>
                                    </p:set>
                                  </p:childTnLst>
                                </p:cTn>
                              </p:par>
                              <p:par>
                                <p:cTn id="30" presetID="1" presetClass="entr" presetSubtype="0" fill="hold" nodeType="withEffect">
                                  <p:stCondLst>
                                    <p:cond delay="0"/>
                                  </p:stCondLst>
                                  <p:childTnLst>
                                    <p:set>
                                      <p:cBhvr>
                                        <p:cTn id="31" dur="1" fill="hold">
                                          <p:stCondLst>
                                            <p:cond delay="0"/>
                                          </p:stCondLst>
                                        </p:cTn>
                                        <p:tgtEl>
                                          <p:spTgt spid="3"/>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65"/>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0" presetClass="path" presetSubtype="0" accel="50000" decel="50000" fill="hold" grpId="1" nodeType="clickEffect">
                                  <p:stCondLst>
                                    <p:cond delay="0"/>
                                  </p:stCondLst>
                                  <p:childTnLst>
                                    <p:animMotion origin="layout" path="M 0 0 L -0.09844 0.16786 " pathEditMode="relative" ptsTypes="AA">
                                      <p:cBhvr>
                                        <p:cTn id="39" dur="2000" fill="hold"/>
                                        <p:tgtEl>
                                          <p:spTgt spid="65"/>
                                        </p:tgtEl>
                                        <p:attrNameLst>
                                          <p:attrName>ppt_x</p:attrName>
                                          <p:attrName>ppt_y</p:attrName>
                                        </p:attrNameLst>
                                      </p:cBhvr>
                                    </p:animMotion>
                                  </p:childTnLst>
                                </p:cTn>
                              </p:par>
                            </p:childTnLst>
                          </p:cTn>
                        </p:par>
                      </p:childTnLst>
                    </p:cTn>
                  </p:par>
                  <p:par>
                    <p:cTn id="40" fill="hold">
                      <p:stCondLst>
                        <p:cond delay="indefinite"/>
                      </p:stCondLst>
                      <p:childTnLst>
                        <p:par>
                          <p:cTn id="41" fill="hold">
                            <p:stCondLst>
                              <p:cond delay="0"/>
                            </p:stCondLst>
                            <p:childTnLst>
                              <p:par>
                                <p:cTn id="42" presetID="1" presetClass="exit" presetSubtype="0" fill="hold" grpId="2" nodeType="clickEffect">
                                  <p:stCondLst>
                                    <p:cond delay="0"/>
                                  </p:stCondLst>
                                  <p:childTnLst>
                                    <p:set>
                                      <p:cBhvr>
                                        <p:cTn id="43" dur="1" fill="hold">
                                          <p:stCondLst>
                                            <p:cond delay="0"/>
                                          </p:stCondLst>
                                        </p:cTn>
                                        <p:tgtEl>
                                          <p:spTgt spid="65"/>
                                        </p:tgtEl>
                                        <p:attrNameLst>
                                          <p:attrName>style.visibility</p:attrName>
                                        </p:attrNameLst>
                                      </p:cBhvr>
                                      <p:to>
                                        <p:strVal val="hidden"/>
                                      </p:to>
                                    </p:set>
                                  </p:childTnLst>
                                </p:cTn>
                              </p:par>
                            </p:childTnLst>
                          </p:cTn>
                        </p:par>
                        <p:par>
                          <p:cTn id="44" fill="hold">
                            <p:stCondLst>
                              <p:cond delay="0"/>
                            </p:stCondLst>
                            <p:childTnLst>
                              <p:par>
                                <p:cTn id="45" presetID="1" presetClass="entr" presetSubtype="0" fill="hold" grpId="0" nodeType="afterEffect">
                                  <p:stCondLst>
                                    <p:cond delay="0"/>
                                  </p:stCondLst>
                                  <p:childTnLst>
                                    <p:set>
                                      <p:cBhvr>
                                        <p:cTn id="46" dur="1" fill="hold">
                                          <p:stCondLst>
                                            <p:cond delay="0"/>
                                          </p:stCondLst>
                                        </p:cTn>
                                        <p:tgtEl>
                                          <p:spTgt spid="6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0" presetClass="path" presetSubtype="0" accel="50000" decel="50000" fill="hold" grpId="1" nodeType="clickEffect">
                                  <p:stCondLst>
                                    <p:cond delay="0"/>
                                  </p:stCondLst>
                                  <p:childTnLst>
                                    <p:animMotion origin="layout" path="M -3.88889E-6 2.96296E-6 L 0.17882 0.00023 " pathEditMode="relative" rAng="0" ptsTypes="AA">
                                      <p:cBhvr>
                                        <p:cTn id="50" dur="2000" fill="hold"/>
                                        <p:tgtEl>
                                          <p:spTgt spid="66"/>
                                        </p:tgtEl>
                                        <p:attrNameLst>
                                          <p:attrName>ppt_x</p:attrName>
                                          <p:attrName>ppt_y</p:attrName>
                                        </p:attrNameLst>
                                      </p:cBhvr>
                                      <p:rCtr x="8941" y="0"/>
                                    </p:animMotion>
                                  </p:childTnLst>
                                </p:cTn>
                              </p:par>
                            </p:childTnLst>
                          </p:cTn>
                        </p:par>
                      </p:childTnLst>
                    </p:cTn>
                  </p:par>
                  <p:par>
                    <p:cTn id="51" fill="hold">
                      <p:stCondLst>
                        <p:cond delay="indefinite"/>
                      </p:stCondLst>
                      <p:childTnLst>
                        <p:par>
                          <p:cTn id="52" fill="hold">
                            <p:stCondLst>
                              <p:cond delay="0"/>
                            </p:stCondLst>
                            <p:childTnLst>
                              <p:par>
                                <p:cTn id="53" presetID="1" presetClass="exit" presetSubtype="0" fill="hold" grpId="2" nodeType="clickEffect">
                                  <p:stCondLst>
                                    <p:cond delay="0"/>
                                  </p:stCondLst>
                                  <p:childTnLst>
                                    <p:set>
                                      <p:cBhvr>
                                        <p:cTn id="54" dur="1" fill="hold">
                                          <p:stCondLst>
                                            <p:cond delay="0"/>
                                          </p:stCondLst>
                                        </p:cTn>
                                        <p:tgtEl>
                                          <p:spTgt spid="66"/>
                                        </p:tgtEl>
                                        <p:attrNameLst>
                                          <p:attrName>style.visibility</p:attrName>
                                        </p:attrNameLst>
                                      </p:cBhvr>
                                      <p:to>
                                        <p:strVal val="hidden"/>
                                      </p:to>
                                    </p:set>
                                  </p:childTnLst>
                                </p:cTn>
                              </p:par>
                            </p:childTnLst>
                          </p:cTn>
                        </p:par>
                        <p:par>
                          <p:cTn id="55" fill="hold">
                            <p:stCondLst>
                              <p:cond delay="0"/>
                            </p:stCondLst>
                            <p:childTnLst>
                              <p:par>
                                <p:cTn id="56" presetID="1" presetClass="entr" presetSubtype="0" fill="hold" grpId="0" nodeType="afterEffect">
                                  <p:stCondLst>
                                    <p:cond delay="0"/>
                                  </p:stCondLst>
                                  <p:childTnLst>
                                    <p:set>
                                      <p:cBhvr>
                                        <p:cTn id="57" dur="1" fill="hold">
                                          <p:stCondLst>
                                            <p:cond delay="0"/>
                                          </p:stCondLst>
                                        </p:cTn>
                                        <p:tgtEl>
                                          <p:spTgt spid="67"/>
                                        </p:tgtEl>
                                        <p:attrNameLst>
                                          <p:attrName>style.visibility</p:attrName>
                                        </p:attrNameLst>
                                      </p:cBhvr>
                                      <p:to>
                                        <p:strVal val="visible"/>
                                      </p:to>
                                    </p:set>
                                  </p:childTnLst>
                                </p:cTn>
                              </p:par>
                            </p:childTnLst>
                          </p:cTn>
                        </p:par>
                      </p:childTnLst>
                    </p:cTn>
                  </p:par>
                  <p:par>
                    <p:cTn id="58" fill="hold">
                      <p:stCondLst>
                        <p:cond delay="indefinite"/>
                      </p:stCondLst>
                      <p:childTnLst>
                        <p:par>
                          <p:cTn id="59" fill="hold">
                            <p:stCondLst>
                              <p:cond delay="0"/>
                            </p:stCondLst>
                            <p:childTnLst>
                              <p:par>
                                <p:cTn id="60" presetID="63" presetClass="path" presetSubtype="0" accel="50000" decel="50000" fill="hold" grpId="2" nodeType="clickEffect">
                                  <p:stCondLst>
                                    <p:cond delay="0"/>
                                  </p:stCondLst>
                                  <p:childTnLst>
                                    <p:animMotion origin="layout" path="M 0.00312 1.48148E-6 L 0.16215 -0.00023 " pathEditMode="relative" rAng="0" ptsTypes="AA">
                                      <p:cBhvr>
                                        <p:cTn id="61" dur="2000" fill="hold"/>
                                        <p:tgtEl>
                                          <p:spTgt spid="67"/>
                                        </p:tgtEl>
                                        <p:attrNameLst>
                                          <p:attrName>ppt_x</p:attrName>
                                          <p:attrName>ppt_y</p:attrName>
                                        </p:attrNameLst>
                                      </p:cBhvr>
                                      <p:rCtr x="7951" y="-23"/>
                                    </p:animMotion>
                                  </p:childTnLst>
                                </p:cTn>
                              </p:par>
                            </p:childTnLst>
                          </p:cTn>
                        </p:par>
                      </p:childTnLst>
                    </p:cTn>
                  </p:par>
                  <p:par>
                    <p:cTn id="62" fill="hold">
                      <p:stCondLst>
                        <p:cond delay="indefinite"/>
                      </p:stCondLst>
                      <p:childTnLst>
                        <p:par>
                          <p:cTn id="63" fill="hold">
                            <p:stCondLst>
                              <p:cond delay="0"/>
                            </p:stCondLst>
                            <p:childTnLst>
                              <p:par>
                                <p:cTn id="64" presetID="1" presetClass="exit" presetSubtype="0" fill="hold" grpId="1" nodeType="clickEffect">
                                  <p:stCondLst>
                                    <p:cond delay="0"/>
                                  </p:stCondLst>
                                  <p:childTnLst>
                                    <p:set>
                                      <p:cBhvr>
                                        <p:cTn id="65" dur="1" fill="hold">
                                          <p:stCondLst>
                                            <p:cond delay="0"/>
                                          </p:stCondLst>
                                        </p:cTn>
                                        <p:tgtEl>
                                          <p:spTgt spid="67"/>
                                        </p:tgtEl>
                                        <p:attrNameLst>
                                          <p:attrName>style.visibility</p:attrName>
                                        </p:attrNameLst>
                                      </p:cBhvr>
                                      <p:to>
                                        <p:strVal val="hidden"/>
                                      </p:to>
                                    </p:set>
                                  </p:childTnLst>
                                </p:cTn>
                              </p:par>
                            </p:childTnLst>
                          </p:cTn>
                        </p:par>
                        <p:par>
                          <p:cTn id="66" fill="hold">
                            <p:stCondLst>
                              <p:cond delay="0"/>
                            </p:stCondLst>
                            <p:childTnLst>
                              <p:par>
                                <p:cTn id="67" presetID="1" presetClass="entr" presetSubtype="0" fill="hold" grpId="0" nodeType="afterEffect">
                                  <p:stCondLst>
                                    <p:cond delay="0"/>
                                  </p:stCondLst>
                                  <p:childTnLst>
                                    <p:set>
                                      <p:cBhvr>
                                        <p:cTn id="68" dur="1" fill="hold">
                                          <p:stCondLst>
                                            <p:cond delay="0"/>
                                          </p:stCondLst>
                                        </p:cTn>
                                        <p:tgtEl>
                                          <p:spTgt spid="84"/>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0" presetClass="path" presetSubtype="0" accel="50000" decel="50000" fill="hold" grpId="1" nodeType="clickEffect">
                                  <p:stCondLst>
                                    <p:cond delay="0"/>
                                  </p:stCondLst>
                                  <p:childTnLst>
                                    <p:animMotion origin="layout" path="M -3.61111E-6 3.7037E-6 L -0.1559 3.7037E-6 " pathEditMode="relative" rAng="0" ptsTypes="AA">
                                      <p:cBhvr>
                                        <p:cTn id="72" dur="2000" fill="hold"/>
                                        <p:tgtEl>
                                          <p:spTgt spid="84"/>
                                        </p:tgtEl>
                                        <p:attrNameLst>
                                          <p:attrName>ppt_x</p:attrName>
                                          <p:attrName>ppt_y</p:attrName>
                                        </p:attrNameLst>
                                      </p:cBhvr>
                                      <p:rCtr x="-7795" y="0"/>
                                    </p:animMotion>
                                  </p:childTnLst>
                                </p:cTn>
                              </p:par>
                            </p:childTnLst>
                          </p:cTn>
                        </p:par>
                      </p:childTnLst>
                    </p:cTn>
                  </p:par>
                  <p:par>
                    <p:cTn id="73" fill="hold">
                      <p:stCondLst>
                        <p:cond delay="indefinite"/>
                      </p:stCondLst>
                      <p:childTnLst>
                        <p:par>
                          <p:cTn id="74" fill="hold">
                            <p:stCondLst>
                              <p:cond delay="0"/>
                            </p:stCondLst>
                            <p:childTnLst>
                              <p:par>
                                <p:cTn id="75" presetID="1" presetClass="exit" presetSubtype="0" fill="hold" grpId="2" nodeType="clickEffect">
                                  <p:stCondLst>
                                    <p:cond delay="0"/>
                                  </p:stCondLst>
                                  <p:childTnLst>
                                    <p:set>
                                      <p:cBhvr>
                                        <p:cTn id="76" dur="1" fill="hold">
                                          <p:stCondLst>
                                            <p:cond delay="0"/>
                                          </p:stCondLst>
                                        </p:cTn>
                                        <p:tgtEl>
                                          <p:spTgt spid="84"/>
                                        </p:tgtEl>
                                        <p:attrNameLst>
                                          <p:attrName>style.visibility</p:attrName>
                                        </p:attrNameLst>
                                      </p:cBhvr>
                                      <p:to>
                                        <p:strVal val="hidden"/>
                                      </p:to>
                                    </p:set>
                                  </p:childTnLst>
                                </p:cTn>
                              </p:par>
                              <p:par>
                                <p:cTn id="77" presetID="1" presetClass="entr" presetSubtype="0" fill="hold" grpId="0" nodeType="withEffect">
                                  <p:stCondLst>
                                    <p:cond delay="0"/>
                                  </p:stCondLst>
                                  <p:childTnLst>
                                    <p:set>
                                      <p:cBhvr>
                                        <p:cTn id="78" dur="1" fill="hold">
                                          <p:stCondLst>
                                            <p:cond delay="0"/>
                                          </p:stCondLst>
                                        </p:cTn>
                                        <p:tgtEl>
                                          <p:spTgt spid="77"/>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0" presetClass="path" presetSubtype="0" accel="50000" decel="50000" fill="hold" grpId="1" nodeType="clickEffect">
                                  <p:stCondLst>
                                    <p:cond delay="0"/>
                                  </p:stCondLst>
                                  <p:childTnLst>
                                    <p:animMotion origin="layout" path="M -0.00555 0.00092 L -0.18993 0.00185 " pathEditMode="relative" rAng="0" ptsTypes="AA">
                                      <p:cBhvr>
                                        <p:cTn id="82" dur="2000" fill="hold"/>
                                        <p:tgtEl>
                                          <p:spTgt spid="77"/>
                                        </p:tgtEl>
                                        <p:attrNameLst>
                                          <p:attrName>ppt_x</p:attrName>
                                          <p:attrName>ppt_y</p:attrName>
                                        </p:attrNameLst>
                                      </p:cBhvr>
                                      <p:rCtr x="-9219" y="46"/>
                                    </p:animMotion>
                                  </p:childTnLst>
                                </p:cTn>
                              </p:par>
                            </p:childTnLst>
                          </p:cTn>
                        </p:par>
                      </p:childTnLst>
                    </p:cTn>
                  </p:par>
                  <p:par>
                    <p:cTn id="83" fill="hold">
                      <p:stCondLst>
                        <p:cond delay="indefinite"/>
                      </p:stCondLst>
                      <p:childTnLst>
                        <p:par>
                          <p:cTn id="84" fill="hold">
                            <p:stCondLst>
                              <p:cond delay="0"/>
                            </p:stCondLst>
                            <p:childTnLst>
                              <p:par>
                                <p:cTn id="85" presetID="1" presetClass="exit" presetSubtype="0" fill="hold" grpId="2" nodeType="clickEffect">
                                  <p:stCondLst>
                                    <p:cond delay="0"/>
                                  </p:stCondLst>
                                  <p:childTnLst>
                                    <p:set>
                                      <p:cBhvr>
                                        <p:cTn id="86" dur="1" fill="hold">
                                          <p:stCondLst>
                                            <p:cond delay="0"/>
                                          </p:stCondLst>
                                        </p:cTn>
                                        <p:tgtEl>
                                          <p:spTgt spid="77"/>
                                        </p:tgtEl>
                                        <p:attrNameLst>
                                          <p:attrName>style.visibility</p:attrName>
                                        </p:attrNameLst>
                                      </p:cBhvr>
                                      <p:to>
                                        <p:strVal val="hidden"/>
                                      </p:to>
                                    </p:set>
                                  </p:childTnLst>
                                </p:cTn>
                              </p:par>
                              <p:par>
                                <p:cTn id="87" presetID="1" presetClass="entr" presetSubtype="0" fill="hold" grpId="0" nodeType="withEffect">
                                  <p:stCondLst>
                                    <p:cond delay="0"/>
                                  </p:stCondLst>
                                  <p:childTnLst>
                                    <p:set>
                                      <p:cBhvr>
                                        <p:cTn id="88" dur="1" fill="hold">
                                          <p:stCondLst>
                                            <p:cond delay="0"/>
                                          </p:stCondLst>
                                        </p:cTn>
                                        <p:tgtEl>
                                          <p:spTgt spid="78"/>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0" presetClass="path" presetSubtype="0" accel="50000" decel="50000" fill="hold" grpId="1" nodeType="clickEffect">
                                  <p:stCondLst>
                                    <p:cond delay="0"/>
                                  </p:stCondLst>
                                  <p:childTnLst>
                                    <p:animMotion origin="layout" path="M -1.11111E-6 -3.7037E-6 L 0.11424 -0.19421 " pathEditMode="relative" rAng="0" ptsTypes="AA">
                                      <p:cBhvr>
                                        <p:cTn id="92" dur="2000" fill="hold"/>
                                        <p:tgtEl>
                                          <p:spTgt spid="78"/>
                                        </p:tgtEl>
                                        <p:attrNameLst>
                                          <p:attrName>ppt_x</p:attrName>
                                          <p:attrName>ppt_y</p:attrName>
                                        </p:attrNameLst>
                                      </p:cBhvr>
                                      <p:rCtr x="5712" y="-9722"/>
                                    </p:animMotion>
                                  </p:childTnLst>
                                </p:cTn>
                              </p:par>
                            </p:childTnLst>
                          </p:cTn>
                        </p:par>
                      </p:childTnLst>
                    </p:cTn>
                  </p:par>
                  <p:par>
                    <p:cTn id="93" fill="hold">
                      <p:stCondLst>
                        <p:cond delay="indefinite"/>
                      </p:stCondLst>
                      <p:childTnLst>
                        <p:par>
                          <p:cTn id="94" fill="hold">
                            <p:stCondLst>
                              <p:cond delay="0"/>
                            </p:stCondLst>
                            <p:childTnLst>
                              <p:par>
                                <p:cTn id="95" presetID="1" presetClass="exit" presetSubtype="0" fill="hold" grpId="2" nodeType="clickEffect">
                                  <p:stCondLst>
                                    <p:cond delay="0"/>
                                  </p:stCondLst>
                                  <p:childTnLst>
                                    <p:set>
                                      <p:cBhvr>
                                        <p:cTn id="96" dur="1" fill="hold">
                                          <p:stCondLst>
                                            <p:cond delay="0"/>
                                          </p:stCondLst>
                                        </p:cTn>
                                        <p:tgtEl>
                                          <p:spTgt spid="7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animBg="1"/>
      <p:bldP spid="65" grpId="1" animBg="1"/>
      <p:bldP spid="65" grpId="2" animBg="1"/>
      <p:bldP spid="66" grpId="0" animBg="1"/>
      <p:bldP spid="66" grpId="1" animBg="1"/>
      <p:bldP spid="66" grpId="2" animBg="1"/>
      <p:bldP spid="67" grpId="0" animBg="1"/>
      <p:bldP spid="67" grpId="1" animBg="1"/>
      <p:bldP spid="67" grpId="2" animBg="1"/>
      <p:bldP spid="77" grpId="0" animBg="1"/>
      <p:bldP spid="77" grpId="1" animBg="1"/>
      <p:bldP spid="77" grpId="2" animBg="1"/>
      <p:bldP spid="78" grpId="0" animBg="1"/>
      <p:bldP spid="78" grpId="1" animBg="1"/>
      <p:bldP spid="78" grpId="2" animBg="1"/>
      <p:bldP spid="84" grpId="0" animBg="1"/>
      <p:bldP spid="84" grpId="1" animBg="1"/>
      <p:bldP spid="84" grpId="2" animBg="1"/>
      <p:bldP spid="88" grpId="0" animBg="1"/>
      <p:bldP spid="88" grpId="1" animBg="1"/>
      <p:bldP spid="88" grpId="2" animBg="1"/>
      <p:bldP spid="89" grpId="0" animBg="1"/>
      <p:bldP spid="89" grpId="1" animBg="1"/>
      <p:bldP spid="89" grpId="2"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3"/>
          <p:cNvSpPr txBox="1">
            <a:spLocks noGrp="1"/>
          </p:cNvSpPr>
          <p:nvPr>
            <p:ph type="title"/>
          </p:nvPr>
        </p:nvSpPr>
        <p:spPr bwMode="auto">
          <a:ln>
            <a:miter lim="800000"/>
            <a:headEnd/>
            <a:tailEnd/>
          </a:ln>
        </p:spPr>
        <p:txBody>
          <a:bodyPr wrap="square" numCol="1" anchorCtr="0" compatLnSpc="1">
            <a:prstTxWarp prst="textNoShape">
              <a:avLst/>
            </a:prstTxWarp>
          </a:bodyPr>
          <a:lstStyle/>
          <a:p>
            <a:pPr algn="l" eaLnBrk="1" hangingPunct="1">
              <a:defRPr/>
            </a:pPr>
            <a:r>
              <a:rPr lang="zh-CN" altLang="en-US" sz="3200" dirty="0" smtClean="0">
                <a:solidFill>
                  <a:schemeClr val="tx1"/>
                </a:solidFill>
                <a:effectLst/>
                <a:latin typeface="宋体" charset="-122"/>
              </a:rPr>
              <a:t>写流程</a:t>
            </a:r>
            <a:r>
              <a:rPr lang="en-US" altLang="zh-CN" sz="3200" dirty="0" smtClean="0">
                <a:solidFill>
                  <a:schemeClr val="tx1"/>
                </a:solidFill>
                <a:effectLst/>
                <a:latin typeface="宋体" charset="-122"/>
              </a:rPr>
              <a:t>-</a:t>
            </a:r>
            <a:r>
              <a:rPr lang="zh-CN" altLang="en-US" sz="3200" dirty="0" smtClean="0">
                <a:solidFill>
                  <a:schemeClr val="tx1"/>
                </a:solidFill>
                <a:effectLst/>
                <a:latin typeface="宋体" charset="-122"/>
              </a:rPr>
              <a:t>主从</a:t>
            </a:r>
            <a:endParaRPr lang="en-US" altLang="zh-CN" sz="3200" dirty="0" smtClean="0">
              <a:solidFill>
                <a:schemeClr val="tx1"/>
              </a:solidFill>
              <a:effectLst/>
              <a:latin typeface="宋体" charset="-122"/>
            </a:endParaRPr>
          </a:p>
        </p:txBody>
      </p:sp>
      <p:pic>
        <p:nvPicPr>
          <p:cNvPr id="33794" name="Picture 3"/>
          <p:cNvPicPr>
            <a:picLocks noChangeAspect="1" noChangeArrowheads="1"/>
          </p:cNvPicPr>
          <p:nvPr/>
        </p:nvPicPr>
        <p:blipFill>
          <a:blip r:embed="rId4"/>
          <a:srcRect/>
          <a:stretch>
            <a:fillRect/>
          </a:stretch>
        </p:blipFill>
        <p:spPr bwMode="auto">
          <a:xfrm>
            <a:off x="736998" y="2132410"/>
            <a:ext cx="7568803" cy="2808684"/>
          </a:xfrm>
          <a:prstGeom prst="rect">
            <a:avLst/>
          </a:prstGeom>
          <a:noFill/>
          <a:ln w="9525">
            <a:noFill/>
            <a:round/>
            <a:headEnd/>
            <a:tailEnd/>
          </a:ln>
        </p:spPr>
      </p:pic>
      <p:sp>
        <p:nvSpPr>
          <p:cNvPr id="33795" name="TextBox 3"/>
          <p:cNvSpPr txBox="1">
            <a:spLocks noChangeArrowheads="1"/>
          </p:cNvSpPr>
          <p:nvPr/>
        </p:nvSpPr>
        <p:spPr bwMode="auto">
          <a:xfrm>
            <a:off x="3762375" y="5597129"/>
            <a:ext cx="1133475" cy="230832"/>
          </a:xfrm>
          <a:prstGeom prst="rect">
            <a:avLst/>
          </a:prstGeom>
          <a:noFill/>
          <a:ln w="9525">
            <a:noFill/>
            <a:miter lim="800000"/>
            <a:headEnd/>
            <a:tailEnd/>
          </a:ln>
        </p:spPr>
        <p:txBody>
          <a:bodyPr>
            <a:spAutoFit/>
          </a:bodyPr>
          <a:lstStyle/>
          <a:p>
            <a:r>
              <a:rPr lang="zh-CN" altLang="en-US" sz="900">
                <a:latin typeface="Calibri" pitchFamily="34" charset="0"/>
              </a:rPr>
              <a:t>* </a:t>
            </a:r>
            <a:r>
              <a:rPr lang="en-US" altLang="zh-CN" sz="900">
                <a:latin typeface="Calibri" pitchFamily="34" charset="0"/>
              </a:rPr>
              <a:t>Cited from [14] </a:t>
            </a:r>
            <a:endParaRPr lang="zh-CN" altLang="en-US" sz="900">
              <a:latin typeface="Calibri" pitchFamily="34" charset="0"/>
            </a:endParaRPr>
          </a:p>
        </p:txBody>
      </p:sp>
      <p:sp>
        <p:nvSpPr>
          <p:cNvPr id="2" name="矩形 1"/>
          <p:cNvSpPr/>
          <p:nvPr/>
        </p:nvSpPr>
        <p:spPr>
          <a:xfrm>
            <a:off x="251521" y="5355059"/>
            <a:ext cx="5247655" cy="369332"/>
          </a:xfrm>
          <a:prstGeom prst="rect">
            <a:avLst/>
          </a:prstGeom>
        </p:spPr>
        <p:txBody>
          <a:bodyPr wrap="none">
            <a:spAutoFit/>
          </a:bodyPr>
          <a:lstStyle/>
          <a:p>
            <a:r>
              <a:rPr lang="en-US" altLang="zh-CN" dirty="0" err="1">
                <a:latin typeface="Calibri" pitchFamily="34" charset="0"/>
              </a:rPr>
              <a:t>Refercece</a:t>
            </a:r>
            <a:r>
              <a:rPr lang="en-US" altLang="zh-CN" dirty="0">
                <a:latin typeface="Calibri" pitchFamily="34" charset="0"/>
              </a:rPr>
              <a:t>: </a:t>
            </a:r>
            <a:r>
              <a:rPr lang="en-US" altLang="zh-CN" dirty="0">
                <a:hlinkClick r:id="rId5"/>
              </a:rPr>
              <a:t>www.ssrc.ucsc.edu/Papers/weil-osdi06.pdf</a:t>
            </a:r>
            <a:endParaRPr lang="zh-CN" altLang="en-US" dirty="0"/>
          </a:p>
        </p:txBody>
      </p:sp>
    </p:spTree>
    <p:custDataLst>
      <p:tags r:id="rId1"/>
    </p:custDataLst>
    <p:extLst>
      <p:ext uri="{BB962C8B-B14F-4D97-AF65-F5344CB8AC3E}">
        <p14:creationId xmlns:p14="http://schemas.microsoft.com/office/powerpoint/2010/main" val="1574579766"/>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3"/>
          <p:cNvSpPr txBox="1">
            <a:spLocks noGrp="1"/>
          </p:cNvSpPr>
          <p:nvPr>
            <p:ph type="title"/>
          </p:nvPr>
        </p:nvSpPr>
        <p:spPr bwMode="auto">
          <a:ln>
            <a:miter lim="800000"/>
            <a:headEnd/>
            <a:tailEnd/>
          </a:ln>
        </p:spPr>
        <p:txBody>
          <a:bodyPr wrap="square" numCol="1" anchorCtr="0" compatLnSpc="1">
            <a:prstTxWarp prst="textNoShape">
              <a:avLst/>
            </a:prstTxWarp>
          </a:bodyPr>
          <a:lstStyle/>
          <a:p>
            <a:pPr algn="l" eaLnBrk="1" hangingPunct="1">
              <a:defRPr/>
            </a:pPr>
            <a:r>
              <a:rPr lang="zh-CN" altLang="en-US" sz="3200" dirty="0" smtClean="0">
                <a:solidFill>
                  <a:schemeClr val="tx1"/>
                </a:solidFill>
                <a:effectLst/>
                <a:latin typeface="宋体" charset="-122"/>
              </a:rPr>
              <a:t>写异常</a:t>
            </a:r>
            <a:r>
              <a:rPr lang="en-US" altLang="zh-CN" sz="3200" dirty="0" smtClean="0">
                <a:solidFill>
                  <a:schemeClr val="tx1"/>
                </a:solidFill>
                <a:effectLst/>
                <a:latin typeface="宋体" charset="-122"/>
              </a:rPr>
              <a:t>-</a:t>
            </a:r>
            <a:r>
              <a:rPr lang="zh-CN" altLang="en-US" sz="3200" dirty="0" smtClean="0">
                <a:solidFill>
                  <a:schemeClr val="tx1"/>
                </a:solidFill>
                <a:effectLst/>
                <a:latin typeface="宋体" charset="-122"/>
              </a:rPr>
              <a:t>链式</a:t>
            </a:r>
            <a:endParaRPr lang="en-US" altLang="zh-CN" sz="3200" dirty="0" smtClean="0">
              <a:solidFill>
                <a:schemeClr val="tx1"/>
              </a:solidFill>
              <a:effectLst/>
              <a:latin typeface="宋体" charset="-122"/>
            </a:endParaRPr>
          </a:p>
        </p:txBody>
      </p:sp>
      <p:sp>
        <p:nvSpPr>
          <p:cNvPr id="6" name="椭圆 5"/>
          <p:cNvSpPr/>
          <p:nvPr/>
        </p:nvSpPr>
        <p:spPr>
          <a:xfrm>
            <a:off x="1223962" y="2582467"/>
            <a:ext cx="1691879" cy="791765"/>
          </a:xfrm>
          <a:prstGeom prst="ellipse">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solidFill>
                  <a:schemeClr val="tx1"/>
                </a:solidFill>
              </a:rPr>
              <a:t>Client</a:t>
            </a:r>
          </a:p>
        </p:txBody>
      </p:sp>
      <p:sp>
        <p:nvSpPr>
          <p:cNvPr id="9" name="矩形 8"/>
          <p:cNvSpPr/>
          <p:nvPr/>
        </p:nvSpPr>
        <p:spPr>
          <a:xfrm>
            <a:off x="107157" y="4782742"/>
            <a:ext cx="1421606" cy="53578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solidFill>
                  <a:schemeClr val="tx1"/>
                </a:solidFill>
              </a:rPr>
              <a:t>CS1</a:t>
            </a:r>
            <a:endParaRPr lang="zh-CN" altLang="en-US" dirty="0">
              <a:solidFill>
                <a:schemeClr val="tx1"/>
              </a:solidFill>
            </a:endParaRPr>
          </a:p>
        </p:txBody>
      </p:sp>
      <p:sp>
        <p:nvSpPr>
          <p:cNvPr id="11" name="矩形 10"/>
          <p:cNvSpPr/>
          <p:nvPr/>
        </p:nvSpPr>
        <p:spPr>
          <a:xfrm>
            <a:off x="3527822" y="4783932"/>
            <a:ext cx="1409700" cy="53578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solidFill>
                  <a:schemeClr val="tx1"/>
                </a:solidFill>
              </a:rPr>
              <a:t>CS2</a:t>
            </a:r>
            <a:endParaRPr lang="zh-CN" altLang="en-US" dirty="0">
              <a:solidFill>
                <a:schemeClr val="tx1"/>
              </a:solidFill>
            </a:endParaRPr>
          </a:p>
        </p:txBody>
      </p:sp>
      <p:sp>
        <p:nvSpPr>
          <p:cNvPr id="13" name="矩形 12"/>
          <p:cNvSpPr/>
          <p:nvPr/>
        </p:nvSpPr>
        <p:spPr>
          <a:xfrm>
            <a:off x="6748462" y="4782742"/>
            <a:ext cx="1423988" cy="53578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solidFill>
                  <a:schemeClr val="tx1"/>
                </a:solidFill>
              </a:rPr>
              <a:t>CS3</a:t>
            </a:r>
            <a:endParaRPr lang="zh-CN" altLang="en-US" dirty="0">
              <a:solidFill>
                <a:schemeClr val="tx1"/>
              </a:solidFill>
            </a:endParaRPr>
          </a:p>
        </p:txBody>
      </p:sp>
      <p:cxnSp>
        <p:nvCxnSpPr>
          <p:cNvPr id="15" name="直接箭头连接符 14"/>
          <p:cNvCxnSpPr>
            <a:stCxn id="6" idx="4"/>
            <a:endCxn id="9" idx="0"/>
          </p:cNvCxnSpPr>
          <p:nvPr/>
        </p:nvCxnSpPr>
        <p:spPr>
          <a:xfrm flipH="1">
            <a:off x="817960" y="3374232"/>
            <a:ext cx="1251347" cy="1408510"/>
          </a:xfrm>
          <a:prstGeom prst="straightConnector1">
            <a:avLst/>
          </a:prstGeom>
          <a:ln>
            <a:solidFill>
              <a:srgbClr val="00B0F0"/>
            </a:solidFill>
            <a:tailEnd type="arrow"/>
          </a:ln>
        </p:spPr>
        <p:style>
          <a:lnRef idx="1">
            <a:schemeClr val="accent1"/>
          </a:lnRef>
          <a:fillRef idx="0">
            <a:schemeClr val="accent1"/>
          </a:fillRef>
          <a:effectRef idx="0">
            <a:schemeClr val="accent1"/>
          </a:effectRef>
          <a:fontRef idx="minor">
            <a:schemeClr val="tx1"/>
          </a:fontRef>
        </p:style>
      </p:cxnSp>
      <p:sp>
        <p:nvSpPr>
          <p:cNvPr id="41" name="矩形 40"/>
          <p:cNvSpPr/>
          <p:nvPr/>
        </p:nvSpPr>
        <p:spPr>
          <a:xfrm>
            <a:off x="7546182" y="2717007"/>
            <a:ext cx="1140619" cy="53578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solidFill>
                  <a:schemeClr val="tx1"/>
                </a:solidFill>
              </a:rPr>
              <a:t>Master</a:t>
            </a:r>
          </a:p>
        </p:txBody>
      </p:sp>
      <p:cxnSp>
        <p:nvCxnSpPr>
          <p:cNvPr id="42" name="直接箭头连接符 41"/>
          <p:cNvCxnSpPr>
            <a:stCxn id="6" idx="6"/>
            <a:endCxn id="41" idx="1"/>
          </p:cNvCxnSpPr>
          <p:nvPr/>
        </p:nvCxnSpPr>
        <p:spPr>
          <a:xfrm>
            <a:off x="2915842" y="2978944"/>
            <a:ext cx="4630340" cy="5954"/>
          </a:xfrm>
          <a:prstGeom prst="straightConnector1">
            <a:avLst/>
          </a:prstGeom>
          <a:ln>
            <a:solidFill>
              <a:srgbClr val="00B0F0"/>
            </a:solidFill>
            <a:tailEnd type="arrow"/>
          </a:ln>
        </p:spPr>
        <p:style>
          <a:lnRef idx="1">
            <a:schemeClr val="accent1"/>
          </a:lnRef>
          <a:fillRef idx="0">
            <a:schemeClr val="accent1"/>
          </a:fillRef>
          <a:effectRef idx="0">
            <a:schemeClr val="accent1"/>
          </a:effectRef>
          <a:fontRef idx="minor">
            <a:schemeClr val="tx1"/>
          </a:fontRef>
        </p:style>
      </p:cxnSp>
      <p:grpSp>
        <p:nvGrpSpPr>
          <p:cNvPr id="3" name="组合 62"/>
          <p:cNvGrpSpPr>
            <a:grpSpLocks/>
          </p:cNvGrpSpPr>
          <p:nvPr/>
        </p:nvGrpSpPr>
        <p:grpSpPr bwMode="auto">
          <a:xfrm>
            <a:off x="6771085" y="3590925"/>
            <a:ext cx="1915715" cy="353616"/>
            <a:chOff x="6771556" y="3648078"/>
            <a:chExt cx="1915244" cy="471522"/>
          </a:xfrm>
        </p:grpSpPr>
        <p:sp>
          <p:nvSpPr>
            <p:cNvPr id="60" name="矩形 59"/>
            <p:cNvSpPr/>
            <p:nvPr/>
          </p:nvSpPr>
          <p:spPr>
            <a:xfrm>
              <a:off x="6771556" y="3648078"/>
              <a:ext cx="248779" cy="47152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500" dirty="0"/>
                <a:t>W</a:t>
              </a:r>
              <a:endParaRPr lang="zh-CN" altLang="en-US" sz="1500" dirty="0"/>
            </a:p>
          </p:txBody>
        </p:sp>
        <p:sp>
          <p:nvSpPr>
            <p:cNvPr id="35864" name="TextBox 60"/>
            <p:cNvSpPr txBox="1">
              <a:spLocks noChangeArrowheads="1"/>
            </p:cNvSpPr>
            <p:nvPr/>
          </p:nvSpPr>
          <p:spPr bwMode="auto">
            <a:xfrm>
              <a:off x="7367015" y="3683785"/>
              <a:ext cx="1319785" cy="430918"/>
            </a:xfrm>
            <a:prstGeom prst="rect">
              <a:avLst/>
            </a:prstGeom>
            <a:noFill/>
            <a:ln w="9525">
              <a:noFill/>
              <a:miter lim="800000"/>
              <a:headEnd/>
              <a:tailEnd/>
            </a:ln>
          </p:spPr>
          <p:txBody>
            <a:bodyPr>
              <a:spAutoFit/>
            </a:bodyPr>
            <a:lstStyle/>
            <a:p>
              <a:r>
                <a:rPr lang="en-US" altLang="zh-CN" sz="1500">
                  <a:latin typeface="Calibri" pitchFamily="34" charset="0"/>
                </a:rPr>
                <a:t>WriteData</a:t>
              </a:r>
              <a:endParaRPr lang="zh-CN" altLang="en-US" sz="1500">
                <a:latin typeface="Calibri" pitchFamily="34" charset="0"/>
              </a:endParaRPr>
            </a:p>
          </p:txBody>
        </p:sp>
      </p:grpSp>
      <p:sp>
        <p:nvSpPr>
          <p:cNvPr id="65" name="矩形 64"/>
          <p:cNvSpPr/>
          <p:nvPr/>
        </p:nvSpPr>
        <p:spPr>
          <a:xfrm>
            <a:off x="1621631" y="3373042"/>
            <a:ext cx="247650" cy="35361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500" dirty="0"/>
              <a:t>W</a:t>
            </a:r>
            <a:endParaRPr lang="zh-CN" altLang="en-US" sz="1500" dirty="0"/>
          </a:p>
        </p:txBody>
      </p:sp>
      <p:sp>
        <p:nvSpPr>
          <p:cNvPr id="66" name="矩形 65"/>
          <p:cNvSpPr/>
          <p:nvPr/>
        </p:nvSpPr>
        <p:spPr>
          <a:xfrm>
            <a:off x="1587104" y="4697017"/>
            <a:ext cx="248840" cy="35361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500" dirty="0"/>
              <a:t>W</a:t>
            </a:r>
            <a:endParaRPr lang="zh-CN" altLang="en-US" sz="1500" dirty="0"/>
          </a:p>
        </p:txBody>
      </p:sp>
      <p:grpSp>
        <p:nvGrpSpPr>
          <p:cNvPr id="4" name="组合 70"/>
          <p:cNvGrpSpPr>
            <a:grpSpLocks/>
          </p:cNvGrpSpPr>
          <p:nvPr/>
        </p:nvGrpSpPr>
        <p:grpSpPr bwMode="auto">
          <a:xfrm>
            <a:off x="6771085" y="4113610"/>
            <a:ext cx="2372915" cy="353615"/>
            <a:chOff x="6771555" y="3648078"/>
            <a:chExt cx="2372444" cy="471522"/>
          </a:xfrm>
        </p:grpSpPr>
        <p:sp>
          <p:nvSpPr>
            <p:cNvPr id="72" name="矩形 71"/>
            <p:cNvSpPr/>
            <p:nvPr/>
          </p:nvSpPr>
          <p:spPr>
            <a:xfrm>
              <a:off x="6771555" y="3648078"/>
              <a:ext cx="248791" cy="47152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500" dirty="0"/>
                <a:t>O</a:t>
              </a:r>
              <a:endParaRPr lang="zh-CN" altLang="en-US" sz="1500" dirty="0"/>
            </a:p>
          </p:txBody>
        </p:sp>
        <p:sp>
          <p:nvSpPr>
            <p:cNvPr id="35862" name="TextBox 72"/>
            <p:cNvSpPr txBox="1">
              <a:spLocks noChangeArrowheads="1"/>
            </p:cNvSpPr>
            <p:nvPr/>
          </p:nvSpPr>
          <p:spPr bwMode="auto">
            <a:xfrm>
              <a:off x="7367014" y="3683783"/>
              <a:ext cx="1776985" cy="430919"/>
            </a:xfrm>
            <a:prstGeom prst="rect">
              <a:avLst/>
            </a:prstGeom>
            <a:noFill/>
            <a:ln w="9525">
              <a:noFill/>
              <a:miter lim="800000"/>
              <a:headEnd/>
              <a:tailEnd/>
            </a:ln>
          </p:spPr>
          <p:txBody>
            <a:bodyPr>
              <a:spAutoFit/>
            </a:bodyPr>
            <a:lstStyle/>
            <a:p>
              <a:r>
                <a:rPr lang="en-US" altLang="zh-CN" sz="1500">
                  <a:latin typeface="Calibri" pitchFamily="34" charset="0"/>
                </a:rPr>
                <a:t>WriteOk</a:t>
              </a:r>
            </a:p>
          </p:txBody>
        </p:sp>
      </p:grpSp>
      <p:sp>
        <p:nvSpPr>
          <p:cNvPr id="78" name="矩形 77"/>
          <p:cNvSpPr/>
          <p:nvPr/>
        </p:nvSpPr>
        <p:spPr>
          <a:xfrm>
            <a:off x="575073" y="4371975"/>
            <a:ext cx="248840" cy="353616"/>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500" dirty="0"/>
              <a:t>O</a:t>
            </a:r>
            <a:endParaRPr lang="zh-CN" altLang="en-US" sz="1500" dirty="0"/>
          </a:p>
        </p:txBody>
      </p:sp>
      <p:sp>
        <p:nvSpPr>
          <p:cNvPr id="84" name="矩形 83"/>
          <p:cNvSpPr/>
          <p:nvPr/>
        </p:nvSpPr>
        <p:spPr>
          <a:xfrm>
            <a:off x="6391275" y="4698206"/>
            <a:ext cx="248841" cy="353616"/>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500" dirty="0"/>
              <a:t>O</a:t>
            </a:r>
            <a:endParaRPr lang="zh-CN" altLang="en-US" sz="1500" dirty="0"/>
          </a:p>
        </p:txBody>
      </p:sp>
      <p:sp>
        <p:nvSpPr>
          <p:cNvPr id="88" name="矩形 87"/>
          <p:cNvSpPr/>
          <p:nvPr/>
        </p:nvSpPr>
        <p:spPr>
          <a:xfrm>
            <a:off x="3184922" y="2582467"/>
            <a:ext cx="2646759" cy="35361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500" dirty="0"/>
              <a:t>Open4Write(</a:t>
            </a:r>
            <a:r>
              <a:rPr lang="en-US" altLang="zh-CN" sz="1500" dirty="0" err="1"/>
              <a:t>FileName</a:t>
            </a:r>
            <a:r>
              <a:rPr lang="en-US" altLang="zh-CN" sz="1500" dirty="0"/>
              <a:t>)</a:t>
            </a:r>
            <a:endParaRPr lang="zh-CN" altLang="en-US" sz="1500" dirty="0"/>
          </a:p>
        </p:txBody>
      </p:sp>
      <p:sp>
        <p:nvSpPr>
          <p:cNvPr id="89" name="矩形 88"/>
          <p:cNvSpPr/>
          <p:nvPr/>
        </p:nvSpPr>
        <p:spPr>
          <a:xfrm>
            <a:off x="5354242" y="3020617"/>
            <a:ext cx="2097881" cy="353615"/>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500" dirty="0" err="1"/>
              <a:t>Ack</a:t>
            </a:r>
            <a:r>
              <a:rPr lang="en-US" altLang="zh-CN" sz="1500" dirty="0"/>
              <a:t>(CS1, CS2, CS3)</a:t>
            </a:r>
            <a:endParaRPr lang="zh-CN" altLang="en-US" sz="1500" dirty="0"/>
          </a:p>
        </p:txBody>
      </p:sp>
      <p:sp>
        <p:nvSpPr>
          <p:cNvPr id="2" name="乘号 1"/>
          <p:cNvSpPr/>
          <p:nvPr/>
        </p:nvSpPr>
        <p:spPr>
          <a:xfrm>
            <a:off x="3655219" y="4714875"/>
            <a:ext cx="1169194" cy="685800"/>
          </a:xfrm>
          <a:prstGeom prst="mathMultiply">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p>
        </p:txBody>
      </p:sp>
      <p:cxnSp>
        <p:nvCxnSpPr>
          <p:cNvPr id="55" name="直接箭头连接符 54"/>
          <p:cNvCxnSpPr/>
          <p:nvPr/>
        </p:nvCxnSpPr>
        <p:spPr>
          <a:xfrm>
            <a:off x="1528763" y="5050631"/>
            <a:ext cx="1999060" cy="1191"/>
          </a:xfrm>
          <a:prstGeom prst="straightConnector1">
            <a:avLst/>
          </a:prstGeom>
          <a:ln>
            <a:solidFill>
              <a:srgbClr val="00B0F0"/>
            </a:solidFill>
            <a:tailEnd type="arrow"/>
          </a:ln>
        </p:spPr>
        <p:style>
          <a:lnRef idx="1">
            <a:schemeClr val="accent1"/>
          </a:lnRef>
          <a:fillRef idx="0">
            <a:schemeClr val="accent1"/>
          </a:fillRef>
          <a:effectRef idx="0">
            <a:schemeClr val="accent1"/>
          </a:effectRef>
          <a:fontRef idx="minor">
            <a:schemeClr val="tx1"/>
          </a:fontRef>
        </p:style>
      </p:cxnSp>
      <p:cxnSp>
        <p:nvCxnSpPr>
          <p:cNvPr id="56" name="直接箭头连接符 55"/>
          <p:cNvCxnSpPr/>
          <p:nvPr/>
        </p:nvCxnSpPr>
        <p:spPr>
          <a:xfrm flipV="1">
            <a:off x="4937523" y="5050631"/>
            <a:ext cx="1810940" cy="1191"/>
          </a:xfrm>
          <a:prstGeom prst="straightConnector1">
            <a:avLst/>
          </a:prstGeom>
          <a:ln>
            <a:solidFill>
              <a:srgbClr val="00B0F0"/>
            </a:solidFill>
            <a:tailEnd type="arrow"/>
          </a:ln>
        </p:spPr>
        <p:style>
          <a:lnRef idx="1">
            <a:schemeClr val="accent1"/>
          </a:lnRef>
          <a:fillRef idx="0">
            <a:schemeClr val="accent1"/>
          </a:fillRef>
          <a:effectRef idx="0">
            <a:schemeClr val="accent1"/>
          </a:effectRef>
          <a:fontRef idx="minor">
            <a:schemeClr val="tx1"/>
          </a:fontRef>
        </p:style>
      </p:cxnSp>
      <p:cxnSp>
        <p:nvCxnSpPr>
          <p:cNvPr id="25" name="肘形连接符 24"/>
          <p:cNvCxnSpPr/>
          <p:nvPr/>
        </p:nvCxnSpPr>
        <p:spPr>
          <a:xfrm rot="16200000" flipH="1">
            <a:off x="4140399" y="1997274"/>
            <a:ext cx="9525" cy="6642497"/>
          </a:xfrm>
          <a:prstGeom prst="bentConnector3">
            <a:avLst>
              <a:gd name="adj1" fmla="val 3793850"/>
            </a:avLst>
          </a:prstGeom>
          <a:ln>
            <a:solidFill>
              <a:srgbClr val="00B0F0"/>
            </a:solidFill>
            <a:tailEnd type="arrow"/>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89564200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0" presetClass="path" presetSubtype="0" accel="50000" decel="50000" fill="hold" grpId="1" nodeType="clickEffect">
                                  <p:stCondLst>
                                    <p:cond delay="0"/>
                                  </p:stCondLst>
                                  <p:childTnLst>
                                    <p:animMotion origin="layout" path="M 4.44444E-6 4.07407E-6 L 0.17621 4.07407E-6 " pathEditMode="relative" rAng="0" ptsTypes="AA">
                                      <p:cBhvr>
                                        <p:cTn id="10" dur="2000" fill="hold"/>
                                        <p:tgtEl>
                                          <p:spTgt spid="88"/>
                                        </p:tgtEl>
                                        <p:attrNameLst>
                                          <p:attrName>ppt_x</p:attrName>
                                          <p:attrName>ppt_y</p:attrName>
                                        </p:attrNameLst>
                                      </p:cBhvr>
                                      <p:rCtr x="8802" y="0"/>
                                    </p:animMotion>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2" nodeType="clickEffect">
                                  <p:stCondLst>
                                    <p:cond delay="0"/>
                                  </p:stCondLst>
                                  <p:childTnLst>
                                    <p:set>
                                      <p:cBhvr>
                                        <p:cTn id="14" dur="1" fill="hold">
                                          <p:stCondLst>
                                            <p:cond delay="0"/>
                                          </p:stCondLst>
                                        </p:cTn>
                                        <p:tgtEl>
                                          <p:spTgt spid="88"/>
                                        </p:tgtEl>
                                        <p:attrNameLst>
                                          <p:attrName>style.visibility</p:attrName>
                                        </p:attrNameLst>
                                      </p:cBhvr>
                                      <p:to>
                                        <p:strVal val="hidden"/>
                                      </p:to>
                                    </p:set>
                                  </p:childTnLst>
                                </p:cTn>
                              </p:par>
                            </p:childTnLst>
                          </p:cTn>
                        </p:par>
                        <p:par>
                          <p:cTn id="15" fill="hold">
                            <p:stCondLst>
                              <p:cond delay="0"/>
                            </p:stCondLst>
                            <p:childTnLst>
                              <p:par>
                                <p:cTn id="16" presetID="1" presetClass="entr" presetSubtype="0" fill="hold" grpId="0" nodeType="afterEffect">
                                  <p:stCondLst>
                                    <p:cond delay="0"/>
                                  </p:stCondLst>
                                  <p:childTnLst>
                                    <p:set>
                                      <p:cBhvr>
                                        <p:cTn id="17" dur="1" fill="hold">
                                          <p:stCondLst>
                                            <p:cond delay="0"/>
                                          </p:stCondLst>
                                        </p:cTn>
                                        <p:tgtEl>
                                          <p:spTgt spid="89"/>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0" presetClass="path" presetSubtype="0" accel="50000" decel="50000" fill="hold" grpId="1" nodeType="clickEffect">
                                  <p:stCondLst>
                                    <p:cond delay="0"/>
                                  </p:stCondLst>
                                  <p:childTnLst>
                                    <p:animMotion origin="layout" path="M -3.61111E-6 -1.11111E-6 L -0.23958 -1.11111E-6 " pathEditMode="relative" rAng="0" ptsTypes="AA">
                                      <p:cBhvr>
                                        <p:cTn id="21" dur="2000" fill="hold"/>
                                        <p:tgtEl>
                                          <p:spTgt spid="89"/>
                                        </p:tgtEl>
                                        <p:attrNameLst>
                                          <p:attrName>ppt_x</p:attrName>
                                          <p:attrName>ppt_y</p:attrName>
                                        </p:attrNameLst>
                                      </p:cBhvr>
                                      <p:rCtr x="-11979" y="0"/>
                                    </p:animMotion>
                                  </p:childTnLst>
                                </p:cTn>
                              </p:par>
                            </p:childTnLst>
                          </p:cTn>
                        </p:par>
                      </p:childTnLst>
                    </p:cTn>
                  </p:par>
                  <p:par>
                    <p:cTn id="22" fill="hold">
                      <p:stCondLst>
                        <p:cond delay="indefinite"/>
                      </p:stCondLst>
                      <p:childTnLst>
                        <p:par>
                          <p:cTn id="23" fill="hold">
                            <p:stCondLst>
                              <p:cond delay="0"/>
                            </p:stCondLst>
                            <p:childTnLst>
                              <p:par>
                                <p:cTn id="24" presetID="1" presetClass="exit" presetSubtype="0" fill="hold" grpId="2" nodeType="clickEffect">
                                  <p:stCondLst>
                                    <p:cond delay="0"/>
                                  </p:stCondLst>
                                  <p:childTnLst>
                                    <p:set>
                                      <p:cBhvr>
                                        <p:cTn id="25" dur="1" fill="hold">
                                          <p:stCondLst>
                                            <p:cond delay="0"/>
                                          </p:stCondLst>
                                        </p:cTn>
                                        <p:tgtEl>
                                          <p:spTgt spid="89"/>
                                        </p:tgtEl>
                                        <p:attrNameLst>
                                          <p:attrName>style.visibility</p:attrName>
                                        </p:attrNameLst>
                                      </p:cBhvr>
                                      <p:to>
                                        <p:strVal val="hidden"/>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3"/>
                                        </p:tgtEl>
                                        <p:attrNameLst>
                                          <p:attrName>style.visibility</p:attrName>
                                        </p:attrNameLst>
                                      </p:cBhvr>
                                      <p:to>
                                        <p:strVal val="visible"/>
                                      </p:to>
                                    </p:set>
                                  </p:childTnLst>
                                </p:cTn>
                              </p:par>
                              <p:par>
                                <p:cTn id="30" presetID="1" presetClass="entr" presetSubtype="0" fill="hold" nodeType="withEffect">
                                  <p:stCondLst>
                                    <p:cond delay="0"/>
                                  </p:stCondLst>
                                  <p:childTnLst>
                                    <p:set>
                                      <p:cBhvr>
                                        <p:cTn id="31" dur="1" fill="hold">
                                          <p:stCondLst>
                                            <p:cond delay="0"/>
                                          </p:stCondLst>
                                        </p:cTn>
                                        <p:tgtEl>
                                          <p:spTgt spid="4"/>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2"/>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65"/>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0" presetClass="path" presetSubtype="0" accel="50000" decel="50000" fill="hold" grpId="1" nodeType="clickEffect">
                                  <p:stCondLst>
                                    <p:cond delay="0"/>
                                  </p:stCondLst>
                                  <p:childTnLst>
                                    <p:animMotion origin="layout" path="M 0 0 L -0.09844 0.16786 " pathEditMode="relative" ptsTypes="AA">
                                      <p:cBhvr>
                                        <p:cTn id="43" dur="2000" fill="hold"/>
                                        <p:tgtEl>
                                          <p:spTgt spid="65"/>
                                        </p:tgtEl>
                                        <p:attrNameLst>
                                          <p:attrName>ppt_x</p:attrName>
                                          <p:attrName>ppt_y</p:attrName>
                                        </p:attrNameLst>
                                      </p:cBhvr>
                                    </p:animMotion>
                                  </p:childTnLst>
                                </p:cTn>
                              </p:par>
                            </p:childTnLst>
                          </p:cTn>
                        </p:par>
                      </p:childTnLst>
                    </p:cTn>
                  </p:par>
                  <p:par>
                    <p:cTn id="44" fill="hold">
                      <p:stCondLst>
                        <p:cond delay="indefinite"/>
                      </p:stCondLst>
                      <p:childTnLst>
                        <p:par>
                          <p:cTn id="45" fill="hold">
                            <p:stCondLst>
                              <p:cond delay="0"/>
                            </p:stCondLst>
                            <p:childTnLst>
                              <p:par>
                                <p:cTn id="46" presetID="1" presetClass="exit" presetSubtype="0" fill="hold" grpId="2" nodeType="clickEffect">
                                  <p:stCondLst>
                                    <p:cond delay="0"/>
                                  </p:stCondLst>
                                  <p:childTnLst>
                                    <p:set>
                                      <p:cBhvr>
                                        <p:cTn id="47" dur="1" fill="hold">
                                          <p:stCondLst>
                                            <p:cond delay="0"/>
                                          </p:stCondLst>
                                        </p:cTn>
                                        <p:tgtEl>
                                          <p:spTgt spid="65"/>
                                        </p:tgtEl>
                                        <p:attrNameLst>
                                          <p:attrName>style.visibility</p:attrName>
                                        </p:attrNameLst>
                                      </p:cBhvr>
                                      <p:to>
                                        <p:strVal val="hidden"/>
                                      </p:to>
                                    </p:set>
                                  </p:childTnLst>
                                </p:cTn>
                              </p:par>
                            </p:childTnLst>
                          </p:cTn>
                        </p:par>
                        <p:par>
                          <p:cTn id="48" fill="hold">
                            <p:stCondLst>
                              <p:cond delay="0"/>
                            </p:stCondLst>
                            <p:childTnLst>
                              <p:par>
                                <p:cTn id="49" presetID="1" presetClass="entr" presetSubtype="0" fill="hold" grpId="0" nodeType="afterEffect">
                                  <p:stCondLst>
                                    <p:cond delay="0"/>
                                  </p:stCondLst>
                                  <p:childTnLst>
                                    <p:set>
                                      <p:cBhvr>
                                        <p:cTn id="50" dur="1" fill="hold">
                                          <p:stCondLst>
                                            <p:cond delay="0"/>
                                          </p:stCondLst>
                                        </p:cTn>
                                        <p:tgtEl>
                                          <p:spTgt spid="66"/>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25"/>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37" presetClass="path" presetSubtype="0" accel="50000" decel="50000" fill="hold" grpId="2" nodeType="clickEffect">
                                  <p:stCondLst>
                                    <p:cond delay="0"/>
                                  </p:stCondLst>
                                  <p:childTnLst>
                                    <p:animMotion origin="layout" path="M 0.00364 0.00023 L 0.14427 0.11517 C 0.17378 0.14108 0.21788 0.15472 0.26389 0.15472 C 0.31649 0.15472 0.35833 0.14108 0.38784 0.11517 L 0.52899 0.00023 " pathEditMode="relative" rAng="0" ptsTypes="FffFF">
                                      <p:cBhvr>
                                        <p:cTn id="58" dur="2000" fill="hold"/>
                                        <p:tgtEl>
                                          <p:spTgt spid="66"/>
                                        </p:tgtEl>
                                        <p:attrNameLst>
                                          <p:attrName>ppt_x</p:attrName>
                                          <p:attrName>ppt_y</p:attrName>
                                        </p:attrNameLst>
                                      </p:cBhvr>
                                      <p:rCtr x="26267" y="7724"/>
                                    </p:animMotion>
                                  </p:childTnLst>
                                </p:cTn>
                              </p:par>
                            </p:childTnLst>
                          </p:cTn>
                        </p:par>
                      </p:childTnLst>
                    </p:cTn>
                  </p:par>
                  <p:par>
                    <p:cTn id="59" fill="hold">
                      <p:stCondLst>
                        <p:cond delay="indefinite"/>
                      </p:stCondLst>
                      <p:childTnLst>
                        <p:par>
                          <p:cTn id="60" fill="hold">
                            <p:stCondLst>
                              <p:cond delay="0"/>
                            </p:stCondLst>
                            <p:childTnLst>
                              <p:par>
                                <p:cTn id="61" presetID="1" presetClass="exit" presetSubtype="0" fill="hold" grpId="1" nodeType="clickEffect">
                                  <p:stCondLst>
                                    <p:cond delay="0"/>
                                  </p:stCondLst>
                                  <p:childTnLst>
                                    <p:set>
                                      <p:cBhvr>
                                        <p:cTn id="62" dur="1" fill="hold">
                                          <p:stCondLst>
                                            <p:cond delay="0"/>
                                          </p:stCondLst>
                                        </p:cTn>
                                        <p:tgtEl>
                                          <p:spTgt spid="66"/>
                                        </p:tgtEl>
                                        <p:attrNameLst>
                                          <p:attrName>style.visibility</p:attrName>
                                        </p:attrNameLst>
                                      </p:cBhvr>
                                      <p:to>
                                        <p:strVal val="hidden"/>
                                      </p:to>
                                    </p:set>
                                  </p:childTnLst>
                                </p:cTn>
                              </p:par>
                            </p:childTnLst>
                          </p:cTn>
                        </p:par>
                        <p:par>
                          <p:cTn id="63" fill="hold">
                            <p:stCondLst>
                              <p:cond delay="0"/>
                            </p:stCondLst>
                            <p:childTnLst>
                              <p:par>
                                <p:cTn id="64" presetID="1" presetClass="entr" presetSubtype="0" fill="hold" grpId="0" nodeType="afterEffect">
                                  <p:stCondLst>
                                    <p:cond delay="0"/>
                                  </p:stCondLst>
                                  <p:childTnLst>
                                    <p:set>
                                      <p:cBhvr>
                                        <p:cTn id="65" dur="1" fill="hold">
                                          <p:stCondLst>
                                            <p:cond delay="0"/>
                                          </p:stCondLst>
                                        </p:cTn>
                                        <p:tgtEl>
                                          <p:spTgt spid="84"/>
                                        </p:tgtEl>
                                        <p:attrNameLst>
                                          <p:attrName>style.visibility</p:attrName>
                                        </p:attrNameLst>
                                      </p:cBhvr>
                                      <p:to>
                                        <p:strVal val="visible"/>
                                      </p:to>
                                    </p:set>
                                  </p:childTnLst>
                                </p:cTn>
                              </p:par>
                            </p:childTnLst>
                          </p:cTn>
                        </p:par>
                      </p:childTnLst>
                    </p:cTn>
                  </p:par>
                  <p:par>
                    <p:cTn id="66" fill="hold">
                      <p:stCondLst>
                        <p:cond delay="indefinite"/>
                      </p:stCondLst>
                      <p:childTnLst>
                        <p:par>
                          <p:cTn id="67" fill="hold">
                            <p:stCondLst>
                              <p:cond delay="0"/>
                            </p:stCondLst>
                            <p:childTnLst>
                              <p:par>
                                <p:cTn id="68" presetID="44" presetClass="path" presetSubtype="0" accel="50000" decel="50000" fill="hold" grpId="2" nodeType="clickEffect">
                                  <p:stCondLst>
                                    <p:cond delay="0"/>
                                  </p:stCondLst>
                                  <p:childTnLst>
                                    <p:animMotion origin="layout" path="M 0 -4.75486E-6 L -0.13993 0.11518 C -0.16927 0.14131 -0.21319 0.15449 -0.25868 0.15449 C -0.31094 0.15449 -0.3526 0.14131 -0.38194 0.11518 L -0.5217 -4.75486E-6 " pathEditMode="relative" rAng="0" ptsTypes="FffFF">
                                      <p:cBhvr>
                                        <p:cTn id="69" dur="2000" fill="hold"/>
                                        <p:tgtEl>
                                          <p:spTgt spid="84"/>
                                        </p:tgtEl>
                                        <p:attrNameLst>
                                          <p:attrName>ppt_x</p:attrName>
                                          <p:attrName>ppt_y</p:attrName>
                                        </p:attrNameLst>
                                      </p:cBhvr>
                                      <p:rCtr x="-26094" y="7724"/>
                                    </p:animMotion>
                                  </p:childTnLst>
                                </p:cTn>
                              </p:par>
                            </p:childTnLst>
                          </p:cTn>
                        </p:par>
                      </p:childTnLst>
                    </p:cTn>
                  </p:par>
                  <p:par>
                    <p:cTn id="70" fill="hold">
                      <p:stCondLst>
                        <p:cond delay="indefinite"/>
                      </p:stCondLst>
                      <p:childTnLst>
                        <p:par>
                          <p:cTn id="71" fill="hold">
                            <p:stCondLst>
                              <p:cond delay="0"/>
                            </p:stCondLst>
                            <p:childTnLst>
                              <p:par>
                                <p:cTn id="72" presetID="1" presetClass="exit" presetSubtype="0" fill="hold" grpId="1" nodeType="clickEffect">
                                  <p:stCondLst>
                                    <p:cond delay="0"/>
                                  </p:stCondLst>
                                  <p:childTnLst>
                                    <p:set>
                                      <p:cBhvr>
                                        <p:cTn id="73" dur="1" fill="hold">
                                          <p:stCondLst>
                                            <p:cond delay="0"/>
                                          </p:stCondLst>
                                        </p:cTn>
                                        <p:tgtEl>
                                          <p:spTgt spid="84"/>
                                        </p:tgtEl>
                                        <p:attrNameLst>
                                          <p:attrName>style.visibility</p:attrName>
                                        </p:attrNameLst>
                                      </p:cBhvr>
                                      <p:to>
                                        <p:strVal val="hidden"/>
                                      </p:to>
                                    </p:set>
                                  </p:childTnLst>
                                </p:cTn>
                              </p:par>
                              <p:par>
                                <p:cTn id="74" presetID="1" presetClass="entr" presetSubtype="0" fill="hold" grpId="0" nodeType="withEffect">
                                  <p:stCondLst>
                                    <p:cond delay="0"/>
                                  </p:stCondLst>
                                  <p:childTnLst>
                                    <p:set>
                                      <p:cBhvr>
                                        <p:cTn id="75" dur="1" fill="hold">
                                          <p:stCondLst>
                                            <p:cond delay="0"/>
                                          </p:stCondLst>
                                        </p:cTn>
                                        <p:tgtEl>
                                          <p:spTgt spid="78"/>
                                        </p:tgtEl>
                                        <p:attrNameLst>
                                          <p:attrName>style.visibility</p:attrName>
                                        </p:attrNameLst>
                                      </p:cBhvr>
                                      <p:to>
                                        <p:strVal val="visible"/>
                                      </p:to>
                                    </p:set>
                                  </p:childTnLst>
                                </p:cTn>
                              </p:par>
                            </p:childTnLst>
                          </p:cTn>
                        </p:par>
                      </p:childTnLst>
                    </p:cTn>
                  </p:par>
                  <p:par>
                    <p:cTn id="76" fill="hold">
                      <p:stCondLst>
                        <p:cond delay="indefinite"/>
                      </p:stCondLst>
                      <p:childTnLst>
                        <p:par>
                          <p:cTn id="77" fill="hold">
                            <p:stCondLst>
                              <p:cond delay="0"/>
                            </p:stCondLst>
                            <p:childTnLst>
                              <p:par>
                                <p:cTn id="78" presetID="0" presetClass="path" presetSubtype="0" accel="50000" decel="50000" fill="hold" grpId="1" nodeType="clickEffect">
                                  <p:stCondLst>
                                    <p:cond delay="0"/>
                                  </p:stCondLst>
                                  <p:childTnLst>
                                    <p:animMotion origin="layout" path="M -1.11111E-6 -3.7037E-6 L 0.11424 -0.19421 " pathEditMode="relative" rAng="0" ptsTypes="AA">
                                      <p:cBhvr>
                                        <p:cTn id="79" dur="2000" fill="hold"/>
                                        <p:tgtEl>
                                          <p:spTgt spid="78"/>
                                        </p:tgtEl>
                                        <p:attrNameLst>
                                          <p:attrName>ppt_x</p:attrName>
                                          <p:attrName>ppt_y</p:attrName>
                                        </p:attrNameLst>
                                      </p:cBhvr>
                                      <p:rCtr x="5712" y="-9722"/>
                                    </p:animMotion>
                                  </p:childTnLst>
                                </p:cTn>
                              </p:par>
                            </p:childTnLst>
                          </p:cTn>
                        </p:par>
                      </p:childTnLst>
                    </p:cTn>
                  </p:par>
                  <p:par>
                    <p:cTn id="80" fill="hold">
                      <p:stCondLst>
                        <p:cond delay="indefinite"/>
                      </p:stCondLst>
                      <p:childTnLst>
                        <p:par>
                          <p:cTn id="81" fill="hold">
                            <p:stCondLst>
                              <p:cond delay="0"/>
                            </p:stCondLst>
                            <p:childTnLst>
                              <p:par>
                                <p:cTn id="82" presetID="1" presetClass="exit" presetSubtype="0" fill="hold" grpId="2" nodeType="clickEffect">
                                  <p:stCondLst>
                                    <p:cond delay="0"/>
                                  </p:stCondLst>
                                  <p:childTnLst>
                                    <p:set>
                                      <p:cBhvr>
                                        <p:cTn id="83" dur="1" fill="hold">
                                          <p:stCondLst>
                                            <p:cond delay="0"/>
                                          </p:stCondLst>
                                        </p:cTn>
                                        <p:tgtEl>
                                          <p:spTgt spid="7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animBg="1"/>
      <p:bldP spid="65" grpId="1" animBg="1"/>
      <p:bldP spid="65" grpId="2" animBg="1"/>
      <p:bldP spid="66" grpId="0" animBg="1"/>
      <p:bldP spid="66" grpId="1" animBg="1"/>
      <p:bldP spid="66" grpId="2" animBg="1"/>
      <p:bldP spid="78" grpId="0" animBg="1"/>
      <p:bldP spid="78" grpId="1" animBg="1"/>
      <p:bldP spid="78" grpId="2" animBg="1"/>
      <p:bldP spid="84" grpId="0" animBg="1"/>
      <p:bldP spid="84" grpId="1" animBg="1"/>
      <p:bldP spid="84" grpId="2" animBg="1"/>
      <p:bldP spid="88" grpId="0" animBg="1"/>
      <p:bldP spid="88" grpId="1" animBg="1"/>
      <p:bldP spid="88" grpId="2" animBg="1"/>
      <p:bldP spid="89" grpId="0" animBg="1"/>
      <p:bldP spid="89" grpId="1" animBg="1"/>
      <p:bldP spid="89" grpId="2"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大数据对分布式文件存储的需求</a:t>
            </a:r>
            <a:r>
              <a:rPr lang="en-US" altLang="zh-CN" dirty="0"/>
              <a:t/>
            </a:r>
            <a:br>
              <a:rPr lang="en-US" altLang="zh-CN" dirty="0"/>
            </a:br>
            <a:endParaRPr lang="zh-CN" altLang="en-US" dirty="0"/>
          </a:p>
        </p:txBody>
      </p:sp>
      <p:sp>
        <p:nvSpPr>
          <p:cNvPr id="3" name="内容占位符 2"/>
          <p:cNvSpPr>
            <a:spLocks noGrp="1"/>
          </p:cNvSpPr>
          <p:nvPr>
            <p:ph idx="1"/>
          </p:nvPr>
        </p:nvSpPr>
        <p:spPr/>
        <p:txBody>
          <a:bodyPr/>
          <a:lstStyle/>
          <a:p>
            <a:r>
              <a:rPr lang="zh-CN" altLang="en-US" sz="1600" dirty="0" smtClean="0"/>
              <a:t>问题：要完成</a:t>
            </a:r>
            <a:r>
              <a:rPr lang="en-US" altLang="zh-CN" sz="1600" dirty="0" smtClean="0"/>
              <a:t>100PB</a:t>
            </a:r>
            <a:r>
              <a:rPr lang="zh-CN" altLang="en-US" sz="1600" dirty="0" smtClean="0"/>
              <a:t>的数据的排序，需要底层存储提供什么样的能力？</a:t>
            </a:r>
            <a:endParaRPr lang="en-US" altLang="zh-CN" sz="1600" dirty="0" smtClean="0"/>
          </a:p>
          <a:p>
            <a:endParaRPr lang="en-US" altLang="zh-CN" sz="1600" dirty="0"/>
          </a:p>
          <a:p>
            <a:endParaRPr lang="zh-CN" altLang="en-US" sz="1600" dirty="0"/>
          </a:p>
        </p:txBody>
      </p:sp>
      <p:pic>
        <p:nvPicPr>
          <p:cNvPr id="4" name="图片 3"/>
          <p:cNvPicPr>
            <a:picLocks noChangeAspect="1"/>
          </p:cNvPicPr>
          <p:nvPr/>
        </p:nvPicPr>
        <p:blipFill>
          <a:blip r:embed="rId3"/>
          <a:stretch>
            <a:fillRect/>
          </a:stretch>
        </p:blipFill>
        <p:spPr>
          <a:xfrm>
            <a:off x="438501" y="4293096"/>
            <a:ext cx="8255905" cy="1736262"/>
          </a:xfrm>
          <a:prstGeom prst="rect">
            <a:avLst/>
          </a:prstGeom>
        </p:spPr>
      </p:pic>
      <p:pic>
        <p:nvPicPr>
          <p:cNvPr id="1028" name="Picture 4" descr="C:\Users\c02132\AppData\Roaming\feiq\RichOle\411901717.bm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008" y="1926480"/>
            <a:ext cx="8964488" cy="16465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5239353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defRPr/>
            </a:pPr>
            <a:r>
              <a:rPr lang="zh-CN" altLang="en-US" sz="3200" dirty="0" smtClean="0"/>
              <a:t>写异常 </a:t>
            </a:r>
            <a:r>
              <a:rPr lang="en-US" altLang="zh-CN" sz="3200" dirty="0" smtClean="0"/>
              <a:t>– Seal and New</a:t>
            </a:r>
            <a:endParaRPr lang="zh-CN" altLang="en-US" sz="3200" dirty="0"/>
          </a:p>
        </p:txBody>
      </p:sp>
      <p:sp>
        <p:nvSpPr>
          <p:cNvPr id="37890" name="内容占位符 2"/>
          <p:cNvSpPr>
            <a:spLocks noGrp="1"/>
          </p:cNvSpPr>
          <p:nvPr>
            <p:ph idx="1"/>
          </p:nvPr>
        </p:nvSpPr>
        <p:spPr/>
        <p:txBody>
          <a:bodyPr/>
          <a:lstStyle/>
          <a:p>
            <a:pPr eaLnBrk="1" hangingPunct="1"/>
            <a:endParaRPr lang="en-US" altLang="zh-CN" smtClean="0"/>
          </a:p>
          <a:p>
            <a:pPr eaLnBrk="1" hangingPunct="1"/>
            <a:endParaRPr lang="en-US" altLang="zh-CN" smtClean="0"/>
          </a:p>
          <a:p>
            <a:pPr eaLnBrk="1" hangingPunct="1"/>
            <a:endParaRPr lang="en-US" altLang="zh-CN" smtClean="0"/>
          </a:p>
          <a:p>
            <a:pPr eaLnBrk="1" hangingPunct="1"/>
            <a:endParaRPr lang="en-US" altLang="zh-CN" smtClean="0"/>
          </a:p>
          <a:p>
            <a:pPr eaLnBrk="1" hangingPunct="1"/>
            <a:endParaRPr lang="en-US" altLang="zh-CN" smtClean="0"/>
          </a:p>
          <a:p>
            <a:pPr eaLnBrk="1" hangingPunct="1"/>
            <a:endParaRPr lang="en-US" altLang="zh-CN" smtClean="0"/>
          </a:p>
          <a:p>
            <a:pPr eaLnBrk="1" hangingPunct="1">
              <a:buFont typeface="Arial" charset="0"/>
              <a:buNone/>
            </a:pPr>
            <a:endParaRPr lang="zh-CN" altLang="en-US" smtClean="0"/>
          </a:p>
        </p:txBody>
      </p:sp>
      <p:sp>
        <p:nvSpPr>
          <p:cNvPr id="4" name="椭圆 3"/>
          <p:cNvSpPr/>
          <p:nvPr/>
        </p:nvSpPr>
        <p:spPr>
          <a:xfrm>
            <a:off x="1223962" y="1863329"/>
            <a:ext cx="1691879" cy="791765"/>
          </a:xfrm>
          <a:prstGeom prst="ellipse">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solidFill>
                  <a:schemeClr val="tx1"/>
                </a:solidFill>
              </a:rPr>
              <a:t>Client</a:t>
            </a:r>
          </a:p>
        </p:txBody>
      </p:sp>
      <p:sp>
        <p:nvSpPr>
          <p:cNvPr id="5" name="矩形 4"/>
          <p:cNvSpPr/>
          <p:nvPr/>
        </p:nvSpPr>
        <p:spPr>
          <a:xfrm>
            <a:off x="107157" y="4062413"/>
            <a:ext cx="1421606" cy="53578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solidFill>
                  <a:schemeClr val="tx1"/>
                </a:solidFill>
              </a:rPr>
              <a:t>CS1</a:t>
            </a:r>
            <a:endParaRPr lang="zh-CN" altLang="en-US" dirty="0">
              <a:solidFill>
                <a:schemeClr val="tx1"/>
              </a:solidFill>
            </a:endParaRPr>
          </a:p>
        </p:txBody>
      </p:sp>
      <p:sp>
        <p:nvSpPr>
          <p:cNvPr id="6" name="矩形 5"/>
          <p:cNvSpPr/>
          <p:nvPr/>
        </p:nvSpPr>
        <p:spPr>
          <a:xfrm>
            <a:off x="3527822" y="4063604"/>
            <a:ext cx="1409700" cy="53578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solidFill>
                  <a:schemeClr val="tx1"/>
                </a:solidFill>
              </a:rPr>
              <a:t>CS2</a:t>
            </a:r>
            <a:endParaRPr lang="zh-CN" altLang="en-US" dirty="0">
              <a:solidFill>
                <a:schemeClr val="tx1"/>
              </a:solidFill>
            </a:endParaRPr>
          </a:p>
        </p:txBody>
      </p:sp>
      <p:sp>
        <p:nvSpPr>
          <p:cNvPr id="7" name="矩形 6"/>
          <p:cNvSpPr/>
          <p:nvPr/>
        </p:nvSpPr>
        <p:spPr>
          <a:xfrm>
            <a:off x="6748462" y="4062413"/>
            <a:ext cx="1423988" cy="53578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solidFill>
                  <a:schemeClr val="tx1"/>
                </a:solidFill>
              </a:rPr>
              <a:t>CS3</a:t>
            </a:r>
            <a:endParaRPr lang="zh-CN" altLang="en-US" dirty="0">
              <a:solidFill>
                <a:schemeClr val="tx1"/>
              </a:solidFill>
            </a:endParaRPr>
          </a:p>
        </p:txBody>
      </p:sp>
      <p:cxnSp>
        <p:nvCxnSpPr>
          <p:cNvPr id="8" name="直接箭头连接符 7"/>
          <p:cNvCxnSpPr>
            <a:stCxn id="4" idx="4"/>
            <a:endCxn id="5" idx="0"/>
          </p:cNvCxnSpPr>
          <p:nvPr/>
        </p:nvCxnSpPr>
        <p:spPr>
          <a:xfrm flipH="1">
            <a:off x="817960" y="2655094"/>
            <a:ext cx="1251347" cy="1407319"/>
          </a:xfrm>
          <a:prstGeom prst="straightConnector1">
            <a:avLst/>
          </a:prstGeom>
          <a:ln>
            <a:solidFill>
              <a:srgbClr val="00B0F0"/>
            </a:solidFill>
            <a:tailEnd type="arrow"/>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a:stCxn id="5" idx="3"/>
            <a:endCxn id="6" idx="1"/>
          </p:cNvCxnSpPr>
          <p:nvPr/>
        </p:nvCxnSpPr>
        <p:spPr>
          <a:xfrm>
            <a:off x="1528763" y="4330304"/>
            <a:ext cx="1999060" cy="1190"/>
          </a:xfrm>
          <a:prstGeom prst="straightConnector1">
            <a:avLst/>
          </a:prstGeom>
          <a:ln>
            <a:solidFill>
              <a:srgbClr val="00B0F0"/>
            </a:solidFill>
            <a:tailEnd type="arrow"/>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7546182" y="1997869"/>
            <a:ext cx="1140619" cy="53578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solidFill>
                  <a:schemeClr val="tx1"/>
                </a:solidFill>
              </a:rPr>
              <a:t>Master</a:t>
            </a:r>
          </a:p>
        </p:txBody>
      </p:sp>
      <p:cxnSp>
        <p:nvCxnSpPr>
          <p:cNvPr id="11" name="直接箭头连接符 10"/>
          <p:cNvCxnSpPr>
            <a:stCxn id="4" idx="6"/>
            <a:endCxn id="10" idx="1"/>
          </p:cNvCxnSpPr>
          <p:nvPr/>
        </p:nvCxnSpPr>
        <p:spPr>
          <a:xfrm>
            <a:off x="2915842" y="2258616"/>
            <a:ext cx="4630340" cy="7144"/>
          </a:xfrm>
          <a:prstGeom prst="straightConnector1">
            <a:avLst/>
          </a:prstGeom>
          <a:ln>
            <a:solidFill>
              <a:srgbClr val="00B0F0"/>
            </a:solidFill>
            <a:tailEnd type="arrow"/>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a:stCxn id="6" idx="3"/>
            <a:endCxn id="7" idx="1"/>
          </p:cNvCxnSpPr>
          <p:nvPr/>
        </p:nvCxnSpPr>
        <p:spPr>
          <a:xfrm flipV="1">
            <a:off x="4937523" y="4330304"/>
            <a:ext cx="1810940" cy="1190"/>
          </a:xfrm>
          <a:prstGeom prst="straightConnector1">
            <a:avLst/>
          </a:prstGeom>
          <a:ln>
            <a:solidFill>
              <a:srgbClr val="00B0F0"/>
            </a:solidFill>
            <a:tailEnd type="arrow"/>
          </a:ln>
        </p:spPr>
        <p:style>
          <a:lnRef idx="1">
            <a:schemeClr val="accent1"/>
          </a:lnRef>
          <a:fillRef idx="0">
            <a:schemeClr val="accent1"/>
          </a:fillRef>
          <a:effectRef idx="0">
            <a:schemeClr val="accent1"/>
          </a:effectRef>
          <a:fontRef idx="minor">
            <a:schemeClr val="tx1"/>
          </a:fontRef>
        </p:style>
      </p:cxnSp>
      <p:grpSp>
        <p:nvGrpSpPr>
          <p:cNvPr id="37900" name="组合 62"/>
          <p:cNvGrpSpPr>
            <a:grpSpLocks/>
          </p:cNvGrpSpPr>
          <p:nvPr/>
        </p:nvGrpSpPr>
        <p:grpSpPr bwMode="auto">
          <a:xfrm>
            <a:off x="6771085" y="2655094"/>
            <a:ext cx="1915715" cy="353616"/>
            <a:chOff x="6771555" y="3648078"/>
            <a:chExt cx="1915245" cy="471522"/>
          </a:xfrm>
        </p:grpSpPr>
        <p:sp>
          <p:nvSpPr>
            <p:cNvPr id="14" name="矩形 13"/>
            <p:cNvSpPr/>
            <p:nvPr/>
          </p:nvSpPr>
          <p:spPr>
            <a:xfrm>
              <a:off x="6771555" y="3648078"/>
              <a:ext cx="248779" cy="47152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500" dirty="0"/>
                <a:t>W</a:t>
              </a:r>
              <a:endParaRPr lang="zh-CN" altLang="en-US" sz="1500" dirty="0"/>
            </a:p>
          </p:txBody>
        </p:sp>
        <p:sp>
          <p:nvSpPr>
            <p:cNvPr id="37932" name="TextBox 14"/>
            <p:cNvSpPr txBox="1">
              <a:spLocks noChangeArrowheads="1"/>
            </p:cNvSpPr>
            <p:nvPr/>
          </p:nvSpPr>
          <p:spPr bwMode="auto">
            <a:xfrm>
              <a:off x="7367015" y="3683785"/>
              <a:ext cx="1319785" cy="430918"/>
            </a:xfrm>
            <a:prstGeom prst="rect">
              <a:avLst/>
            </a:prstGeom>
            <a:noFill/>
            <a:ln w="9525">
              <a:noFill/>
              <a:miter lim="800000"/>
              <a:headEnd/>
              <a:tailEnd/>
            </a:ln>
          </p:spPr>
          <p:txBody>
            <a:bodyPr>
              <a:spAutoFit/>
            </a:bodyPr>
            <a:lstStyle/>
            <a:p>
              <a:r>
                <a:rPr lang="en-US" altLang="zh-CN" sz="1500">
                  <a:latin typeface="Calibri" pitchFamily="34" charset="0"/>
                </a:rPr>
                <a:t>WriteData</a:t>
              </a:r>
              <a:endParaRPr lang="zh-CN" altLang="en-US" sz="1500">
                <a:latin typeface="Calibri" pitchFamily="34" charset="0"/>
              </a:endParaRPr>
            </a:p>
          </p:txBody>
        </p:sp>
      </p:grpSp>
      <p:grpSp>
        <p:nvGrpSpPr>
          <p:cNvPr id="37901" name="组合 70"/>
          <p:cNvGrpSpPr>
            <a:grpSpLocks/>
          </p:cNvGrpSpPr>
          <p:nvPr/>
        </p:nvGrpSpPr>
        <p:grpSpPr bwMode="auto">
          <a:xfrm>
            <a:off x="6771085" y="3177779"/>
            <a:ext cx="1915715" cy="353615"/>
            <a:chOff x="6771555" y="3648078"/>
            <a:chExt cx="1915245" cy="471522"/>
          </a:xfrm>
        </p:grpSpPr>
        <p:sp>
          <p:nvSpPr>
            <p:cNvPr id="17" name="矩形 16"/>
            <p:cNvSpPr/>
            <p:nvPr/>
          </p:nvSpPr>
          <p:spPr>
            <a:xfrm>
              <a:off x="6771555" y="3648078"/>
              <a:ext cx="248779" cy="47152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500" dirty="0"/>
                <a:t>O</a:t>
              </a:r>
              <a:endParaRPr lang="zh-CN" altLang="en-US" sz="1500" dirty="0"/>
            </a:p>
          </p:txBody>
        </p:sp>
        <p:sp>
          <p:nvSpPr>
            <p:cNvPr id="37930" name="TextBox 17"/>
            <p:cNvSpPr txBox="1">
              <a:spLocks noChangeArrowheads="1"/>
            </p:cNvSpPr>
            <p:nvPr/>
          </p:nvSpPr>
          <p:spPr bwMode="auto">
            <a:xfrm>
              <a:off x="7367014" y="3683783"/>
              <a:ext cx="1319786" cy="430919"/>
            </a:xfrm>
            <a:prstGeom prst="rect">
              <a:avLst/>
            </a:prstGeom>
            <a:noFill/>
            <a:ln w="9525">
              <a:noFill/>
              <a:miter lim="800000"/>
              <a:headEnd/>
              <a:tailEnd/>
            </a:ln>
          </p:spPr>
          <p:txBody>
            <a:bodyPr>
              <a:spAutoFit/>
            </a:bodyPr>
            <a:lstStyle/>
            <a:p>
              <a:r>
                <a:rPr lang="en-US" altLang="zh-CN" sz="1500">
                  <a:latin typeface="Calibri" pitchFamily="34" charset="0"/>
                </a:rPr>
                <a:t>WriteOk</a:t>
              </a:r>
            </a:p>
          </p:txBody>
        </p:sp>
      </p:grpSp>
      <p:grpSp>
        <p:nvGrpSpPr>
          <p:cNvPr id="37902" name="组合 70"/>
          <p:cNvGrpSpPr>
            <a:grpSpLocks/>
          </p:cNvGrpSpPr>
          <p:nvPr/>
        </p:nvGrpSpPr>
        <p:grpSpPr bwMode="auto">
          <a:xfrm>
            <a:off x="6748463" y="3689748"/>
            <a:ext cx="1915716" cy="353615"/>
            <a:chOff x="6771555" y="3648078"/>
            <a:chExt cx="1915245" cy="471522"/>
          </a:xfrm>
        </p:grpSpPr>
        <p:sp>
          <p:nvSpPr>
            <p:cNvPr id="20" name="矩形 19"/>
            <p:cNvSpPr/>
            <p:nvPr/>
          </p:nvSpPr>
          <p:spPr>
            <a:xfrm>
              <a:off x="6771555" y="3648078"/>
              <a:ext cx="248780" cy="471522"/>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500" dirty="0"/>
                <a:t>F</a:t>
              </a:r>
              <a:endParaRPr lang="zh-CN" altLang="en-US" sz="1500" dirty="0"/>
            </a:p>
          </p:txBody>
        </p:sp>
        <p:sp>
          <p:nvSpPr>
            <p:cNvPr id="37928" name="TextBox 20"/>
            <p:cNvSpPr txBox="1">
              <a:spLocks noChangeArrowheads="1"/>
            </p:cNvSpPr>
            <p:nvPr/>
          </p:nvSpPr>
          <p:spPr bwMode="auto">
            <a:xfrm>
              <a:off x="7367014" y="3683783"/>
              <a:ext cx="1319786" cy="430919"/>
            </a:xfrm>
            <a:prstGeom prst="rect">
              <a:avLst/>
            </a:prstGeom>
            <a:noFill/>
            <a:ln w="9525">
              <a:noFill/>
              <a:miter lim="800000"/>
              <a:headEnd/>
              <a:tailEnd/>
            </a:ln>
          </p:spPr>
          <p:txBody>
            <a:bodyPr>
              <a:spAutoFit/>
            </a:bodyPr>
            <a:lstStyle/>
            <a:p>
              <a:r>
                <a:rPr lang="en-US" altLang="zh-CN" sz="1500">
                  <a:latin typeface="Calibri" pitchFamily="34" charset="0"/>
                </a:rPr>
                <a:t>WriteFail</a:t>
              </a:r>
            </a:p>
          </p:txBody>
        </p:sp>
      </p:grpSp>
      <p:sp>
        <p:nvSpPr>
          <p:cNvPr id="24" name="矩形 23"/>
          <p:cNvSpPr/>
          <p:nvPr/>
        </p:nvSpPr>
        <p:spPr>
          <a:xfrm>
            <a:off x="1553767" y="3939779"/>
            <a:ext cx="248840" cy="35361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500" dirty="0"/>
              <a:t>W</a:t>
            </a:r>
            <a:endParaRPr lang="zh-CN" altLang="en-US" sz="1500" dirty="0"/>
          </a:p>
        </p:txBody>
      </p:sp>
      <p:sp>
        <p:nvSpPr>
          <p:cNvPr id="25" name="矩形 24"/>
          <p:cNvSpPr/>
          <p:nvPr/>
        </p:nvSpPr>
        <p:spPr>
          <a:xfrm>
            <a:off x="3527822" y="4062413"/>
            <a:ext cx="1409700" cy="53578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solidFill>
                <a:schemeClr val="tx1"/>
              </a:solidFill>
            </a:endParaRPr>
          </a:p>
        </p:txBody>
      </p:sp>
      <p:sp>
        <p:nvSpPr>
          <p:cNvPr id="26" name="乘号 25"/>
          <p:cNvSpPr/>
          <p:nvPr/>
        </p:nvSpPr>
        <p:spPr>
          <a:xfrm>
            <a:off x="3590925" y="3988594"/>
            <a:ext cx="1168004" cy="685800"/>
          </a:xfrm>
          <a:prstGeom prst="mathMultiply">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p>
        </p:txBody>
      </p:sp>
      <p:sp>
        <p:nvSpPr>
          <p:cNvPr id="27" name="矩形 26"/>
          <p:cNvSpPr/>
          <p:nvPr/>
        </p:nvSpPr>
        <p:spPr>
          <a:xfrm>
            <a:off x="197644" y="4913710"/>
            <a:ext cx="620316" cy="486965"/>
          </a:xfrm>
          <a:prstGeom prst="rect">
            <a:avLst/>
          </a:prstGeom>
        </p:spPr>
        <p:style>
          <a:lnRef idx="1">
            <a:schemeClr val="dk1"/>
          </a:lnRef>
          <a:fillRef idx="2">
            <a:schemeClr val="dk1"/>
          </a:fillRef>
          <a:effectRef idx="1">
            <a:schemeClr val="dk1"/>
          </a:effectRef>
          <a:fontRef idx="minor">
            <a:schemeClr val="dk1"/>
          </a:fontRef>
        </p:style>
        <p:txBody>
          <a:bodyPr anchor="ctr"/>
          <a:lstStyle/>
          <a:p>
            <a:pPr algn="ctr">
              <a:defRPr/>
            </a:pPr>
            <a:endParaRPr lang="zh-CN" altLang="en-US" sz="1350"/>
          </a:p>
        </p:txBody>
      </p:sp>
      <p:sp>
        <p:nvSpPr>
          <p:cNvPr id="29" name="矩形 28"/>
          <p:cNvSpPr/>
          <p:nvPr/>
        </p:nvSpPr>
        <p:spPr>
          <a:xfrm>
            <a:off x="3554017" y="4887516"/>
            <a:ext cx="620315" cy="485775"/>
          </a:xfrm>
          <a:prstGeom prst="rect">
            <a:avLst/>
          </a:prstGeom>
        </p:spPr>
        <p:style>
          <a:lnRef idx="1">
            <a:schemeClr val="dk1"/>
          </a:lnRef>
          <a:fillRef idx="2">
            <a:schemeClr val="dk1"/>
          </a:fillRef>
          <a:effectRef idx="1">
            <a:schemeClr val="dk1"/>
          </a:effectRef>
          <a:fontRef idx="minor">
            <a:schemeClr val="dk1"/>
          </a:fontRef>
        </p:style>
        <p:txBody>
          <a:bodyPr anchor="ctr"/>
          <a:lstStyle/>
          <a:p>
            <a:pPr algn="ctr">
              <a:defRPr/>
            </a:pPr>
            <a:endParaRPr lang="zh-CN" altLang="en-US" sz="1350"/>
          </a:p>
        </p:txBody>
      </p:sp>
      <p:sp>
        <p:nvSpPr>
          <p:cNvPr id="30" name="矩形 29"/>
          <p:cNvSpPr/>
          <p:nvPr/>
        </p:nvSpPr>
        <p:spPr>
          <a:xfrm>
            <a:off x="197644" y="5400675"/>
            <a:ext cx="620316" cy="134541"/>
          </a:xfrm>
          <a:prstGeom prst="rect">
            <a:avLst/>
          </a:prstGeom>
        </p:spPr>
        <p:style>
          <a:lnRef idx="1">
            <a:schemeClr val="dk1"/>
          </a:lnRef>
          <a:fillRef idx="2">
            <a:schemeClr val="dk1"/>
          </a:fillRef>
          <a:effectRef idx="1">
            <a:schemeClr val="dk1"/>
          </a:effectRef>
          <a:fontRef idx="minor">
            <a:schemeClr val="dk1"/>
          </a:fontRef>
        </p:style>
        <p:txBody>
          <a:bodyPr anchor="ctr"/>
          <a:lstStyle/>
          <a:p>
            <a:pPr algn="ctr">
              <a:defRPr/>
            </a:pPr>
            <a:endParaRPr lang="zh-CN" altLang="en-US" sz="1350"/>
          </a:p>
        </p:txBody>
      </p:sp>
      <p:sp>
        <p:nvSpPr>
          <p:cNvPr id="31" name="矩形 30"/>
          <p:cNvSpPr/>
          <p:nvPr/>
        </p:nvSpPr>
        <p:spPr>
          <a:xfrm>
            <a:off x="3242073" y="4337448"/>
            <a:ext cx="248840" cy="353615"/>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500" dirty="0"/>
              <a:t>F</a:t>
            </a:r>
            <a:endParaRPr lang="zh-CN" altLang="en-US" sz="1500" dirty="0"/>
          </a:p>
        </p:txBody>
      </p:sp>
      <p:sp>
        <p:nvSpPr>
          <p:cNvPr id="32" name="TextBox 31"/>
          <p:cNvSpPr txBox="1">
            <a:spLocks noChangeArrowheads="1"/>
          </p:cNvSpPr>
          <p:nvPr/>
        </p:nvSpPr>
        <p:spPr bwMode="auto">
          <a:xfrm>
            <a:off x="305991" y="5018485"/>
            <a:ext cx="350044" cy="300082"/>
          </a:xfrm>
          <a:prstGeom prst="rect">
            <a:avLst/>
          </a:prstGeom>
          <a:noFill/>
          <a:ln w="9525">
            <a:noFill/>
            <a:miter lim="800000"/>
            <a:headEnd/>
            <a:tailEnd/>
          </a:ln>
        </p:spPr>
        <p:txBody>
          <a:bodyPr>
            <a:spAutoFit/>
          </a:bodyPr>
          <a:lstStyle/>
          <a:p>
            <a:r>
              <a:rPr lang="en-US" altLang="zh-CN" sz="1350">
                <a:latin typeface="Calibri" pitchFamily="34" charset="0"/>
              </a:rPr>
              <a:t>N</a:t>
            </a:r>
            <a:endParaRPr lang="zh-CN" altLang="en-US" sz="1350">
              <a:latin typeface="Calibri" pitchFamily="34" charset="0"/>
            </a:endParaRPr>
          </a:p>
        </p:txBody>
      </p:sp>
      <p:sp>
        <p:nvSpPr>
          <p:cNvPr id="37911" name="TextBox 32"/>
          <p:cNvSpPr txBox="1">
            <a:spLocks noChangeArrowheads="1"/>
          </p:cNvSpPr>
          <p:nvPr/>
        </p:nvSpPr>
        <p:spPr bwMode="auto">
          <a:xfrm>
            <a:off x="3688557" y="4988719"/>
            <a:ext cx="351235" cy="300082"/>
          </a:xfrm>
          <a:prstGeom prst="rect">
            <a:avLst/>
          </a:prstGeom>
          <a:noFill/>
          <a:ln w="9525">
            <a:noFill/>
            <a:miter lim="800000"/>
            <a:headEnd/>
            <a:tailEnd/>
          </a:ln>
        </p:spPr>
        <p:txBody>
          <a:bodyPr>
            <a:spAutoFit/>
          </a:bodyPr>
          <a:lstStyle/>
          <a:p>
            <a:r>
              <a:rPr lang="en-US" altLang="zh-CN" sz="1350">
                <a:latin typeface="Calibri" pitchFamily="34" charset="0"/>
              </a:rPr>
              <a:t>N</a:t>
            </a:r>
            <a:endParaRPr lang="zh-CN" altLang="en-US" sz="1350">
              <a:latin typeface="Calibri" pitchFamily="34" charset="0"/>
            </a:endParaRPr>
          </a:p>
        </p:txBody>
      </p:sp>
      <p:sp>
        <p:nvSpPr>
          <p:cNvPr id="34" name="TextBox 33"/>
          <p:cNvSpPr txBox="1">
            <a:spLocks noChangeArrowheads="1"/>
          </p:cNvSpPr>
          <p:nvPr/>
        </p:nvSpPr>
        <p:spPr bwMode="auto">
          <a:xfrm>
            <a:off x="284560" y="5148262"/>
            <a:ext cx="533400" cy="507831"/>
          </a:xfrm>
          <a:prstGeom prst="rect">
            <a:avLst/>
          </a:prstGeom>
          <a:noFill/>
          <a:ln w="9525">
            <a:noFill/>
            <a:miter lim="800000"/>
            <a:headEnd/>
            <a:tailEnd/>
          </a:ln>
        </p:spPr>
        <p:txBody>
          <a:bodyPr>
            <a:spAutoFit/>
          </a:bodyPr>
          <a:lstStyle/>
          <a:p>
            <a:r>
              <a:rPr lang="en-US" altLang="zh-CN" sz="1350" dirty="0">
                <a:latin typeface="Calibri" pitchFamily="34" charset="0"/>
              </a:rPr>
              <a:t>N + 1</a:t>
            </a:r>
            <a:endParaRPr lang="zh-CN" altLang="en-US" sz="1350" dirty="0">
              <a:latin typeface="Calibri" pitchFamily="34" charset="0"/>
            </a:endParaRPr>
          </a:p>
        </p:txBody>
      </p:sp>
      <p:sp>
        <p:nvSpPr>
          <p:cNvPr id="35" name="矩形 34"/>
          <p:cNvSpPr/>
          <p:nvPr/>
        </p:nvSpPr>
        <p:spPr>
          <a:xfrm>
            <a:off x="1190625" y="3689748"/>
            <a:ext cx="248841" cy="353615"/>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500" dirty="0"/>
              <a:t>F</a:t>
            </a:r>
            <a:endParaRPr lang="zh-CN" altLang="en-US" sz="1500" dirty="0"/>
          </a:p>
        </p:txBody>
      </p:sp>
      <p:sp>
        <p:nvSpPr>
          <p:cNvPr id="37" name="矩形 36"/>
          <p:cNvSpPr/>
          <p:nvPr/>
        </p:nvSpPr>
        <p:spPr>
          <a:xfrm>
            <a:off x="2988469" y="1863329"/>
            <a:ext cx="1789510" cy="35361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500" dirty="0"/>
              <a:t>Seal and New</a:t>
            </a:r>
            <a:endParaRPr lang="zh-CN" altLang="en-US" sz="1500" dirty="0"/>
          </a:p>
        </p:txBody>
      </p:sp>
      <p:sp>
        <p:nvSpPr>
          <p:cNvPr id="38" name="矩形 37"/>
          <p:cNvSpPr/>
          <p:nvPr/>
        </p:nvSpPr>
        <p:spPr>
          <a:xfrm>
            <a:off x="5354242" y="2301479"/>
            <a:ext cx="2097881" cy="353615"/>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500" dirty="0" err="1"/>
              <a:t>Ack</a:t>
            </a:r>
            <a:r>
              <a:rPr lang="en-US" altLang="zh-CN" sz="1500" dirty="0"/>
              <a:t>(CS1, CS3)</a:t>
            </a:r>
            <a:endParaRPr lang="zh-CN" altLang="en-US" sz="1500" dirty="0"/>
          </a:p>
        </p:txBody>
      </p:sp>
      <p:sp>
        <p:nvSpPr>
          <p:cNvPr id="44" name="矩形 43"/>
          <p:cNvSpPr/>
          <p:nvPr/>
        </p:nvSpPr>
        <p:spPr>
          <a:xfrm>
            <a:off x="908448" y="4913710"/>
            <a:ext cx="620315" cy="135731"/>
          </a:xfrm>
          <a:prstGeom prst="rect">
            <a:avLst/>
          </a:prstGeom>
        </p:spPr>
        <p:style>
          <a:lnRef idx="1">
            <a:schemeClr val="dk1"/>
          </a:lnRef>
          <a:fillRef idx="2">
            <a:schemeClr val="dk1"/>
          </a:fillRef>
          <a:effectRef idx="1">
            <a:schemeClr val="dk1"/>
          </a:effectRef>
          <a:fontRef idx="minor">
            <a:schemeClr val="dk1"/>
          </a:fontRef>
        </p:style>
        <p:txBody>
          <a:bodyPr anchor="ctr"/>
          <a:lstStyle/>
          <a:p>
            <a:pPr algn="ctr">
              <a:defRPr/>
            </a:pPr>
            <a:r>
              <a:rPr lang="en-US" altLang="zh-CN" sz="1350" dirty="0"/>
              <a:t>1</a:t>
            </a:r>
            <a:endParaRPr lang="zh-CN" altLang="en-US" sz="1350" dirty="0"/>
          </a:p>
        </p:txBody>
      </p:sp>
      <p:sp>
        <p:nvSpPr>
          <p:cNvPr id="45" name="矩形 44"/>
          <p:cNvSpPr/>
          <p:nvPr/>
        </p:nvSpPr>
        <p:spPr>
          <a:xfrm>
            <a:off x="6831806" y="4860131"/>
            <a:ext cx="620316" cy="134541"/>
          </a:xfrm>
          <a:prstGeom prst="rect">
            <a:avLst/>
          </a:prstGeom>
        </p:spPr>
        <p:style>
          <a:lnRef idx="1">
            <a:schemeClr val="dk1"/>
          </a:lnRef>
          <a:fillRef idx="2">
            <a:schemeClr val="dk1"/>
          </a:fillRef>
          <a:effectRef idx="1">
            <a:schemeClr val="dk1"/>
          </a:effectRef>
          <a:fontRef idx="minor">
            <a:schemeClr val="dk1"/>
          </a:fontRef>
        </p:style>
        <p:txBody>
          <a:bodyPr anchor="ctr"/>
          <a:lstStyle/>
          <a:p>
            <a:pPr algn="ctr">
              <a:defRPr/>
            </a:pPr>
            <a:r>
              <a:rPr lang="en-US" altLang="zh-CN" sz="1350" dirty="0"/>
              <a:t>1</a:t>
            </a:r>
            <a:endParaRPr lang="zh-CN" altLang="en-US" sz="1350" dirty="0"/>
          </a:p>
        </p:txBody>
      </p:sp>
      <p:sp>
        <p:nvSpPr>
          <p:cNvPr id="51" name="矩形 50"/>
          <p:cNvSpPr/>
          <p:nvPr/>
        </p:nvSpPr>
        <p:spPr>
          <a:xfrm>
            <a:off x="1385888" y="2619375"/>
            <a:ext cx="248841" cy="3536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500" dirty="0"/>
              <a:t>W</a:t>
            </a:r>
            <a:endParaRPr lang="zh-CN" altLang="en-US" sz="1500" dirty="0"/>
          </a:p>
        </p:txBody>
      </p:sp>
      <p:sp>
        <p:nvSpPr>
          <p:cNvPr id="52" name="矩形 51"/>
          <p:cNvSpPr/>
          <p:nvPr/>
        </p:nvSpPr>
        <p:spPr>
          <a:xfrm>
            <a:off x="1385888" y="2619375"/>
            <a:ext cx="248841" cy="3536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500" dirty="0"/>
              <a:t>W</a:t>
            </a:r>
            <a:endParaRPr lang="zh-CN" altLang="en-US" sz="1500" dirty="0"/>
          </a:p>
        </p:txBody>
      </p:sp>
      <p:sp>
        <p:nvSpPr>
          <p:cNvPr id="53" name="矩形 52"/>
          <p:cNvSpPr/>
          <p:nvPr/>
        </p:nvSpPr>
        <p:spPr>
          <a:xfrm>
            <a:off x="1569244" y="3939779"/>
            <a:ext cx="248841" cy="35361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500" dirty="0"/>
              <a:t>W</a:t>
            </a:r>
            <a:endParaRPr lang="zh-CN" altLang="en-US" sz="1500" dirty="0"/>
          </a:p>
        </p:txBody>
      </p:sp>
      <p:sp>
        <p:nvSpPr>
          <p:cNvPr id="54" name="矩形 53"/>
          <p:cNvSpPr/>
          <p:nvPr/>
        </p:nvSpPr>
        <p:spPr>
          <a:xfrm>
            <a:off x="6354367" y="4400550"/>
            <a:ext cx="248840" cy="353616"/>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500" dirty="0"/>
              <a:t>O</a:t>
            </a:r>
            <a:endParaRPr lang="zh-CN" altLang="en-US" sz="1500" dirty="0"/>
          </a:p>
        </p:txBody>
      </p:sp>
      <p:sp>
        <p:nvSpPr>
          <p:cNvPr id="55" name="矩形 54"/>
          <p:cNvSpPr/>
          <p:nvPr/>
        </p:nvSpPr>
        <p:spPr>
          <a:xfrm>
            <a:off x="1190625" y="3699273"/>
            <a:ext cx="248841" cy="353615"/>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500" dirty="0"/>
              <a:t>O</a:t>
            </a:r>
            <a:endParaRPr lang="zh-CN" altLang="en-US" sz="1500" dirty="0"/>
          </a:p>
        </p:txBody>
      </p:sp>
      <p:sp>
        <p:nvSpPr>
          <p:cNvPr id="37923" name="TextBox 55"/>
          <p:cNvSpPr txBox="1">
            <a:spLocks noChangeArrowheads="1"/>
          </p:cNvSpPr>
          <p:nvPr/>
        </p:nvSpPr>
        <p:spPr bwMode="auto">
          <a:xfrm>
            <a:off x="184548" y="4663678"/>
            <a:ext cx="710803" cy="507831"/>
          </a:xfrm>
          <a:prstGeom prst="rect">
            <a:avLst/>
          </a:prstGeom>
          <a:noFill/>
          <a:ln w="9525">
            <a:noFill/>
            <a:miter lim="800000"/>
            <a:headEnd/>
            <a:tailEnd/>
          </a:ln>
        </p:spPr>
        <p:txBody>
          <a:bodyPr>
            <a:spAutoFit/>
          </a:bodyPr>
          <a:lstStyle/>
          <a:p>
            <a:r>
              <a:rPr lang="en-US" altLang="zh-CN" sz="1350">
                <a:latin typeface="Calibri" pitchFamily="34" charset="0"/>
              </a:rPr>
              <a:t>Chunk1</a:t>
            </a:r>
            <a:endParaRPr lang="zh-CN" altLang="en-US" sz="1350">
              <a:latin typeface="Calibri" pitchFamily="34" charset="0"/>
            </a:endParaRPr>
          </a:p>
        </p:txBody>
      </p:sp>
      <p:sp>
        <p:nvSpPr>
          <p:cNvPr id="57" name="TextBox 56"/>
          <p:cNvSpPr txBox="1">
            <a:spLocks noChangeArrowheads="1"/>
          </p:cNvSpPr>
          <p:nvPr/>
        </p:nvSpPr>
        <p:spPr bwMode="auto">
          <a:xfrm>
            <a:off x="890587" y="4663678"/>
            <a:ext cx="710804" cy="507831"/>
          </a:xfrm>
          <a:prstGeom prst="rect">
            <a:avLst/>
          </a:prstGeom>
          <a:noFill/>
          <a:ln w="9525">
            <a:noFill/>
            <a:miter lim="800000"/>
            <a:headEnd/>
            <a:tailEnd/>
          </a:ln>
        </p:spPr>
        <p:txBody>
          <a:bodyPr>
            <a:spAutoFit/>
          </a:bodyPr>
          <a:lstStyle/>
          <a:p>
            <a:r>
              <a:rPr lang="en-US" altLang="zh-CN" sz="1350">
                <a:latin typeface="Calibri" pitchFamily="34" charset="0"/>
              </a:rPr>
              <a:t>Chunk2</a:t>
            </a:r>
            <a:endParaRPr lang="zh-CN" altLang="en-US" sz="1350">
              <a:latin typeface="Calibri" pitchFamily="34" charset="0"/>
            </a:endParaRPr>
          </a:p>
        </p:txBody>
      </p:sp>
      <p:sp>
        <p:nvSpPr>
          <p:cNvPr id="58" name="TextBox 57"/>
          <p:cNvSpPr txBox="1">
            <a:spLocks noChangeArrowheads="1"/>
          </p:cNvSpPr>
          <p:nvPr/>
        </p:nvSpPr>
        <p:spPr bwMode="auto">
          <a:xfrm>
            <a:off x="6769894" y="4610100"/>
            <a:ext cx="710804" cy="507831"/>
          </a:xfrm>
          <a:prstGeom prst="rect">
            <a:avLst/>
          </a:prstGeom>
          <a:noFill/>
          <a:ln w="9525">
            <a:noFill/>
            <a:miter lim="800000"/>
            <a:headEnd/>
            <a:tailEnd/>
          </a:ln>
        </p:spPr>
        <p:txBody>
          <a:bodyPr>
            <a:spAutoFit/>
          </a:bodyPr>
          <a:lstStyle/>
          <a:p>
            <a:r>
              <a:rPr lang="en-US" altLang="zh-CN" sz="1350" dirty="0">
                <a:latin typeface="Calibri" pitchFamily="34" charset="0"/>
              </a:rPr>
              <a:t>Chunk2</a:t>
            </a:r>
            <a:endParaRPr lang="zh-CN" altLang="en-US" sz="1350" dirty="0">
              <a:latin typeface="Calibri" pitchFamily="34" charset="0"/>
            </a:endParaRPr>
          </a:p>
        </p:txBody>
      </p:sp>
      <p:sp>
        <p:nvSpPr>
          <p:cNvPr id="37926" name="TextBox 58"/>
          <p:cNvSpPr txBox="1">
            <a:spLocks noChangeArrowheads="1"/>
          </p:cNvSpPr>
          <p:nvPr/>
        </p:nvSpPr>
        <p:spPr bwMode="auto">
          <a:xfrm>
            <a:off x="3492104" y="4637485"/>
            <a:ext cx="710803" cy="507831"/>
          </a:xfrm>
          <a:prstGeom prst="rect">
            <a:avLst/>
          </a:prstGeom>
          <a:noFill/>
          <a:ln w="9525">
            <a:noFill/>
            <a:miter lim="800000"/>
            <a:headEnd/>
            <a:tailEnd/>
          </a:ln>
        </p:spPr>
        <p:txBody>
          <a:bodyPr>
            <a:spAutoFit/>
          </a:bodyPr>
          <a:lstStyle/>
          <a:p>
            <a:r>
              <a:rPr lang="en-US" altLang="zh-CN" sz="1350">
                <a:latin typeface="Calibri" pitchFamily="34" charset="0"/>
              </a:rPr>
              <a:t>Chunk1</a:t>
            </a:r>
            <a:endParaRPr lang="zh-CN" altLang="en-US" sz="1350">
              <a:latin typeface="Calibri" pitchFamily="34" charset="0"/>
            </a:endParaRPr>
          </a:p>
        </p:txBody>
      </p:sp>
    </p:spTree>
    <p:extLst>
      <p:ext uri="{BB962C8B-B14F-4D97-AF65-F5344CB8AC3E}">
        <p14:creationId xmlns:p14="http://schemas.microsoft.com/office/powerpoint/2010/main" val="334752481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
                                        </p:tgtEl>
                                        <p:attrNameLst>
                                          <p:attrName>style.visibility</p:attrName>
                                        </p:attrNameLst>
                                      </p:cBhvr>
                                      <p:to>
                                        <p:strVal val="visible"/>
                                      </p:to>
                                    </p:set>
                                  </p:childTnLst>
                                </p:cTn>
                              </p:par>
                            </p:childTnLst>
                          </p:cTn>
                        </p:par>
                        <p:par>
                          <p:cTn id="7" fill="hold">
                            <p:stCondLst>
                              <p:cond delay="0"/>
                            </p:stCondLst>
                            <p:childTnLst>
                              <p:par>
                                <p:cTn id="8" presetID="0" presetClass="path" presetSubtype="0" accel="50000" decel="50000" fill="hold" grpId="1" nodeType="afterEffect">
                                  <p:stCondLst>
                                    <p:cond delay="0"/>
                                  </p:stCondLst>
                                  <p:childTnLst>
                                    <p:animMotion origin="layout" path="M 3.01965E-7 -1.85185E-6 L -0.09033 0.20718 " pathEditMode="relative" rAng="0" ptsTypes="AA">
                                      <p:cBhvr>
                                        <p:cTn id="9" dur="2000" fill="hold"/>
                                        <p:tgtEl>
                                          <p:spTgt spid="51"/>
                                        </p:tgtEl>
                                        <p:attrNameLst>
                                          <p:attrName>ppt_x</p:attrName>
                                          <p:attrName>ppt_y</p:attrName>
                                        </p:attrNameLst>
                                      </p:cBhvr>
                                      <p:rCtr x="-4516" y="10347"/>
                                    </p:animMotion>
                                  </p:childTnLst>
                                </p:cTn>
                              </p:par>
                            </p:childTnLst>
                          </p:cTn>
                        </p:par>
                        <p:par>
                          <p:cTn id="10" fill="hold">
                            <p:stCondLst>
                              <p:cond delay="2000"/>
                            </p:stCondLst>
                            <p:childTnLst>
                              <p:par>
                                <p:cTn id="11" presetID="1" presetClass="entr" presetSubtype="0" fill="hold" grpId="0" nodeType="afterEffect">
                                  <p:stCondLst>
                                    <p:cond delay="0"/>
                                  </p:stCondLst>
                                  <p:childTnLst>
                                    <p:set>
                                      <p:cBhvr>
                                        <p:cTn id="12" dur="1" fill="hold">
                                          <p:stCondLst>
                                            <p:cond delay="0"/>
                                          </p:stCondLst>
                                        </p:cTn>
                                        <p:tgtEl>
                                          <p:spTgt spid="30"/>
                                        </p:tgtEl>
                                        <p:attrNameLst>
                                          <p:attrName>style.visibility</p:attrName>
                                        </p:attrNameLst>
                                      </p:cBhvr>
                                      <p:to>
                                        <p:strVal val="visible"/>
                                      </p:to>
                                    </p:set>
                                  </p:childTnLst>
                                </p:cTn>
                              </p:par>
                              <p:par>
                                <p:cTn id="13" presetID="10" presetClass="exit" presetSubtype="0" fill="hold" grpId="0" nodeType="withEffect">
                                  <p:stCondLst>
                                    <p:cond delay="0"/>
                                  </p:stCondLst>
                                  <p:childTnLst>
                                    <p:animEffect transition="out" filter="fade">
                                      <p:cBhvr>
                                        <p:cTn id="14" dur="500"/>
                                        <p:tgtEl>
                                          <p:spTgt spid="32"/>
                                        </p:tgtEl>
                                      </p:cBhvr>
                                    </p:animEffect>
                                    <p:set>
                                      <p:cBhvr>
                                        <p:cTn id="15" dur="1" fill="hold">
                                          <p:stCondLst>
                                            <p:cond delay="499"/>
                                          </p:stCondLst>
                                        </p:cTn>
                                        <p:tgtEl>
                                          <p:spTgt spid="32"/>
                                        </p:tgtEl>
                                        <p:attrNameLst>
                                          <p:attrName>style.visibility</p:attrName>
                                        </p:attrNameLst>
                                      </p:cBhvr>
                                      <p:to>
                                        <p:strVal val="hidden"/>
                                      </p:to>
                                    </p:set>
                                  </p:childTnLst>
                                </p:cTn>
                              </p:par>
                            </p:childTnLst>
                          </p:cTn>
                        </p:par>
                        <p:par>
                          <p:cTn id="16" fill="hold">
                            <p:stCondLst>
                              <p:cond delay="2500"/>
                            </p:stCondLst>
                            <p:childTnLst>
                              <p:par>
                                <p:cTn id="17" presetID="1" presetClass="entr" presetSubtype="0" fill="hold" grpId="0" nodeType="afterEffect">
                                  <p:stCondLst>
                                    <p:cond delay="0"/>
                                  </p:stCondLst>
                                  <p:childTnLst>
                                    <p:set>
                                      <p:cBhvr>
                                        <p:cTn id="18" dur="1" fill="hold">
                                          <p:stCondLst>
                                            <p:cond delay="0"/>
                                          </p:stCondLst>
                                        </p:cTn>
                                        <p:tgtEl>
                                          <p:spTgt spid="3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2" nodeType="clickEffect">
                                  <p:stCondLst>
                                    <p:cond delay="0"/>
                                  </p:stCondLst>
                                  <p:childTnLst>
                                    <p:set>
                                      <p:cBhvr>
                                        <p:cTn id="22" dur="1" fill="hold">
                                          <p:stCondLst>
                                            <p:cond delay="0"/>
                                          </p:stCondLst>
                                        </p:cTn>
                                        <p:tgtEl>
                                          <p:spTgt spid="51"/>
                                        </p:tgtEl>
                                        <p:attrNameLst>
                                          <p:attrName>style.visibility</p:attrName>
                                        </p:attrNameLst>
                                      </p:cBhvr>
                                      <p:to>
                                        <p:strVal val="hidden"/>
                                      </p:to>
                                    </p:set>
                                  </p:childTnLst>
                                </p:cTn>
                              </p:par>
                            </p:childTnLst>
                          </p:cTn>
                        </p:par>
                        <p:par>
                          <p:cTn id="23" fill="hold">
                            <p:stCondLst>
                              <p:cond delay="0"/>
                            </p:stCondLst>
                            <p:childTnLst>
                              <p:par>
                                <p:cTn id="24" presetID="1" presetClass="entr" presetSubtype="0" fill="hold" grpId="0" nodeType="afterEffect">
                                  <p:stCondLst>
                                    <p:cond delay="0"/>
                                  </p:stCondLst>
                                  <p:childTnLst>
                                    <p:set>
                                      <p:cBhvr>
                                        <p:cTn id="25" dur="1" fill="hold">
                                          <p:stCondLst>
                                            <p:cond delay="0"/>
                                          </p:stCondLst>
                                        </p:cTn>
                                        <p:tgtEl>
                                          <p:spTgt spid="24"/>
                                        </p:tgtEl>
                                        <p:attrNameLst>
                                          <p:attrName>style.visibility</p:attrName>
                                        </p:attrNameLst>
                                      </p:cBhvr>
                                      <p:to>
                                        <p:strVal val="visible"/>
                                      </p:to>
                                    </p:set>
                                  </p:childTnLst>
                                </p:cTn>
                              </p:par>
                            </p:childTnLst>
                          </p:cTn>
                        </p:par>
                        <p:par>
                          <p:cTn id="26" fill="hold">
                            <p:stCondLst>
                              <p:cond delay="0"/>
                            </p:stCondLst>
                            <p:childTnLst>
                              <p:par>
                                <p:cTn id="27" presetID="0" presetClass="path" presetSubtype="0" accel="50000" decel="50000" fill="hold" grpId="1" nodeType="afterEffect">
                                  <p:stCondLst>
                                    <p:cond delay="0"/>
                                  </p:stCondLst>
                                  <p:childTnLst>
                                    <p:animMotion origin="layout" path="M -1.9042E-6 -4.81481E-6 L 0.16882 0.00301 " pathEditMode="relative" rAng="0" ptsTypes="AA">
                                      <p:cBhvr>
                                        <p:cTn id="28" dur="700" fill="hold"/>
                                        <p:tgtEl>
                                          <p:spTgt spid="24"/>
                                        </p:tgtEl>
                                        <p:attrNameLst>
                                          <p:attrName>ppt_x</p:attrName>
                                          <p:attrName>ppt_y</p:attrName>
                                        </p:attrNameLst>
                                      </p:cBhvr>
                                      <p:rCtr x="8434" y="139"/>
                                    </p:animMotion>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grpId="2" nodeType="clickEffect">
                                  <p:stCondLst>
                                    <p:cond delay="0"/>
                                  </p:stCondLst>
                                  <p:childTnLst>
                                    <p:set>
                                      <p:cBhvr>
                                        <p:cTn id="32" dur="1" fill="hold">
                                          <p:stCondLst>
                                            <p:cond delay="0"/>
                                          </p:stCondLst>
                                        </p:cTn>
                                        <p:tgtEl>
                                          <p:spTgt spid="24"/>
                                        </p:tgtEl>
                                        <p:attrNameLst>
                                          <p:attrName>style.visibility</p:attrName>
                                        </p:attrNameLst>
                                      </p:cBhvr>
                                      <p:to>
                                        <p:strVal val="hidden"/>
                                      </p:to>
                                    </p:set>
                                  </p:childTnLst>
                                </p:cTn>
                              </p:par>
                            </p:childTnLst>
                          </p:cTn>
                        </p:par>
                        <p:par>
                          <p:cTn id="33" fill="hold">
                            <p:stCondLst>
                              <p:cond delay="0"/>
                            </p:stCondLst>
                            <p:childTnLst>
                              <p:par>
                                <p:cTn id="34" presetID="1" presetClass="entr" presetSubtype="0" fill="hold" grpId="0" nodeType="afterEffect">
                                  <p:stCondLst>
                                    <p:cond delay="0"/>
                                  </p:stCondLst>
                                  <p:childTnLst>
                                    <p:set>
                                      <p:cBhvr>
                                        <p:cTn id="35" dur="1" fill="hold">
                                          <p:stCondLst>
                                            <p:cond delay="0"/>
                                          </p:stCondLst>
                                        </p:cTn>
                                        <p:tgtEl>
                                          <p:spTgt spid="25"/>
                                        </p:tgtEl>
                                        <p:attrNameLst>
                                          <p:attrName>style.visibility</p:attrName>
                                        </p:attrNameLst>
                                      </p:cBhvr>
                                      <p:to>
                                        <p:strVal val="visible"/>
                                      </p:to>
                                    </p:set>
                                  </p:childTnLst>
                                </p:cTn>
                              </p:par>
                              <p:par>
                                <p:cTn id="36" presetID="1" presetClass="entr" presetSubtype="0" fill="hold" nodeType="withEffect">
                                  <p:stCondLst>
                                    <p:cond delay="0"/>
                                  </p:stCondLst>
                                  <p:childTnLst>
                                    <p:set>
                                      <p:cBhvr>
                                        <p:cTn id="37" dur="1" fill="hold">
                                          <p:stCondLst>
                                            <p:cond delay="0"/>
                                          </p:stCondLst>
                                        </p:cTn>
                                        <p:tgtEl>
                                          <p:spTgt spid="26"/>
                                        </p:tgtEl>
                                        <p:attrNameLst>
                                          <p:attrName>style.visibility</p:attrName>
                                        </p:attrNameLst>
                                      </p:cBhvr>
                                      <p:to>
                                        <p:strVal val="visible"/>
                                      </p:to>
                                    </p:set>
                                  </p:childTnLst>
                                </p:cTn>
                              </p:par>
                              <p:par>
                                <p:cTn id="38" presetID="1" presetClass="entr" presetSubtype="0" fill="hold" grpId="0" nodeType="withEffect">
                                  <p:stCondLst>
                                    <p:cond delay="0"/>
                                  </p:stCondLst>
                                  <p:childTnLst>
                                    <p:set>
                                      <p:cBhvr>
                                        <p:cTn id="39" dur="1" fill="hold">
                                          <p:stCondLst>
                                            <p:cond delay="0"/>
                                          </p:stCondLst>
                                        </p:cTn>
                                        <p:tgtEl>
                                          <p:spTgt spid="31"/>
                                        </p:tgtEl>
                                        <p:attrNameLst>
                                          <p:attrName>style.visibility</p:attrName>
                                        </p:attrNameLst>
                                      </p:cBhvr>
                                      <p:to>
                                        <p:strVal val="visible"/>
                                      </p:to>
                                    </p:set>
                                  </p:childTnLst>
                                </p:cTn>
                              </p:par>
                              <p:par>
                                <p:cTn id="40" presetID="0" presetClass="path" presetSubtype="0" accel="50000" decel="50000" fill="hold" grpId="1" nodeType="withEffect">
                                  <p:stCondLst>
                                    <p:cond delay="0"/>
                                  </p:stCondLst>
                                  <p:childTnLst>
                                    <p:animMotion origin="layout" path="M 4.77418E-6 3.7037E-7 L -0.1929 -0.00093 " pathEditMode="relative" rAng="0" ptsTypes="AA">
                                      <p:cBhvr>
                                        <p:cTn id="41" dur="2000" fill="hold"/>
                                        <p:tgtEl>
                                          <p:spTgt spid="31"/>
                                        </p:tgtEl>
                                        <p:attrNameLst>
                                          <p:attrName>ppt_x</p:attrName>
                                          <p:attrName>ppt_y</p:attrName>
                                        </p:attrNameLst>
                                      </p:cBhvr>
                                      <p:rCtr x="-9645" y="-46"/>
                                    </p:animMotion>
                                  </p:childTnLst>
                                </p:cTn>
                              </p:par>
                            </p:childTnLst>
                          </p:cTn>
                        </p:par>
                      </p:childTnLst>
                    </p:cTn>
                  </p:par>
                  <p:par>
                    <p:cTn id="42" fill="hold">
                      <p:stCondLst>
                        <p:cond delay="indefinite"/>
                      </p:stCondLst>
                      <p:childTnLst>
                        <p:par>
                          <p:cTn id="43" fill="hold">
                            <p:stCondLst>
                              <p:cond delay="0"/>
                            </p:stCondLst>
                            <p:childTnLst>
                              <p:par>
                                <p:cTn id="44" presetID="1" presetClass="exit" presetSubtype="0" fill="hold" grpId="2" nodeType="clickEffect">
                                  <p:stCondLst>
                                    <p:cond delay="0"/>
                                  </p:stCondLst>
                                  <p:childTnLst>
                                    <p:set>
                                      <p:cBhvr>
                                        <p:cTn id="45" dur="1" fill="hold">
                                          <p:stCondLst>
                                            <p:cond delay="0"/>
                                          </p:stCondLst>
                                        </p:cTn>
                                        <p:tgtEl>
                                          <p:spTgt spid="31"/>
                                        </p:tgtEl>
                                        <p:attrNameLst>
                                          <p:attrName>style.visibility</p:attrName>
                                        </p:attrNameLst>
                                      </p:cBhvr>
                                      <p:to>
                                        <p:strVal val="hidden"/>
                                      </p:to>
                                    </p:set>
                                  </p:childTnLst>
                                </p:cTn>
                              </p:par>
                              <p:par>
                                <p:cTn id="46" presetID="1" presetClass="entr" presetSubtype="0" fill="hold" grpId="0" nodeType="withEffect">
                                  <p:stCondLst>
                                    <p:cond delay="0"/>
                                  </p:stCondLst>
                                  <p:childTnLst>
                                    <p:set>
                                      <p:cBhvr>
                                        <p:cTn id="47" dur="1" fill="hold">
                                          <p:stCondLst>
                                            <p:cond delay="0"/>
                                          </p:stCondLst>
                                        </p:cTn>
                                        <p:tgtEl>
                                          <p:spTgt spid="35"/>
                                        </p:tgtEl>
                                        <p:attrNameLst>
                                          <p:attrName>style.visibility</p:attrName>
                                        </p:attrNameLst>
                                      </p:cBhvr>
                                      <p:to>
                                        <p:strVal val="visible"/>
                                      </p:to>
                                    </p:set>
                                  </p:childTnLst>
                                </p:cTn>
                              </p:par>
                            </p:childTnLst>
                          </p:cTn>
                        </p:par>
                        <p:par>
                          <p:cTn id="48" fill="hold">
                            <p:stCondLst>
                              <p:cond delay="0"/>
                            </p:stCondLst>
                            <p:childTnLst>
                              <p:par>
                                <p:cTn id="49" presetID="0" presetClass="path" presetSubtype="0" accel="50000" decel="50000" fill="hold" grpId="1" nodeType="afterEffect">
                                  <p:stCondLst>
                                    <p:cond delay="0"/>
                                  </p:stCondLst>
                                  <p:childTnLst>
                                    <p:animMotion origin="layout" path="M -3.86958E-6 -3.7037E-6 L 0.09046 -0.19004 " pathEditMode="relative" rAng="0" ptsTypes="AA">
                                      <p:cBhvr>
                                        <p:cTn id="50" dur="2000" fill="hold"/>
                                        <p:tgtEl>
                                          <p:spTgt spid="35"/>
                                        </p:tgtEl>
                                        <p:attrNameLst>
                                          <p:attrName>ppt_x</p:attrName>
                                          <p:attrName>ppt_y</p:attrName>
                                        </p:attrNameLst>
                                      </p:cBhvr>
                                      <p:rCtr x="4516" y="-9514"/>
                                    </p:animMotion>
                                  </p:childTnLst>
                                </p:cTn>
                              </p:par>
                            </p:childTnLst>
                          </p:cTn>
                        </p:par>
                      </p:childTnLst>
                    </p:cTn>
                  </p:par>
                  <p:par>
                    <p:cTn id="51" fill="hold">
                      <p:stCondLst>
                        <p:cond delay="indefinite"/>
                      </p:stCondLst>
                      <p:childTnLst>
                        <p:par>
                          <p:cTn id="52" fill="hold">
                            <p:stCondLst>
                              <p:cond delay="0"/>
                            </p:stCondLst>
                            <p:childTnLst>
                              <p:par>
                                <p:cTn id="53" presetID="1" presetClass="exit" presetSubtype="0" fill="hold" grpId="2" nodeType="clickEffect">
                                  <p:stCondLst>
                                    <p:cond delay="0"/>
                                  </p:stCondLst>
                                  <p:childTnLst>
                                    <p:set>
                                      <p:cBhvr>
                                        <p:cTn id="54" dur="1" fill="hold">
                                          <p:stCondLst>
                                            <p:cond delay="0"/>
                                          </p:stCondLst>
                                        </p:cTn>
                                        <p:tgtEl>
                                          <p:spTgt spid="35"/>
                                        </p:tgtEl>
                                        <p:attrNameLst>
                                          <p:attrName>style.visibility</p:attrName>
                                        </p:attrNameLst>
                                      </p:cBhvr>
                                      <p:to>
                                        <p:strVal val="hidden"/>
                                      </p:to>
                                    </p:set>
                                  </p:childTnLst>
                                </p:cTn>
                              </p:par>
                            </p:childTnLst>
                          </p:cTn>
                        </p:par>
                        <p:par>
                          <p:cTn id="55" fill="hold">
                            <p:stCondLst>
                              <p:cond delay="0"/>
                            </p:stCondLst>
                            <p:childTnLst>
                              <p:par>
                                <p:cTn id="56" presetID="1" presetClass="entr" presetSubtype="0" fill="hold" grpId="0" nodeType="afterEffect">
                                  <p:stCondLst>
                                    <p:cond delay="0"/>
                                  </p:stCondLst>
                                  <p:childTnLst>
                                    <p:set>
                                      <p:cBhvr>
                                        <p:cTn id="57" dur="1" fill="hold">
                                          <p:stCondLst>
                                            <p:cond delay="0"/>
                                          </p:stCondLst>
                                        </p:cTn>
                                        <p:tgtEl>
                                          <p:spTgt spid="37"/>
                                        </p:tgtEl>
                                        <p:attrNameLst>
                                          <p:attrName>style.visibility</p:attrName>
                                        </p:attrNameLst>
                                      </p:cBhvr>
                                      <p:to>
                                        <p:strVal val="visible"/>
                                      </p:to>
                                    </p:set>
                                  </p:childTnLst>
                                </p:cTn>
                              </p:par>
                              <p:par>
                                <p:cTn id="58" presetID="0" presetClass="path" presetSubtype="0" accel="50000" decel="50000" fill="hold" grpId="1" nodeType="withEffect">
                                  <p:stCondLst>
                                    <p:cond delay="0"/>
                                  </p:stCondLst>
                                  <p:childTnLst>
                                    <p:animMotion origin="layout" path="M -3.57673E-6 -1.11111E-6 L 0.29976 -0.00278 " pathEditMode="relative" rAng="0" ptsTypes="AA">
                                      <p:cBhvr>
                                        <p:cTn id="59" dur="2000" fill="hold"/>
                                        <p:tgtEl>
                                          <p:spTgt spid="37"/>
                                        </p:tgtEl>
                                        <p:attrNameLst>
                                          <p:attrName>ppt_x</p:attrName>
                                          <p:attrName>ppt_y</p:attrName>
                                        </p:attrNameLst>
                                      </p:cBhvr>
                                      <p:rCtr x="14981" y="-139"/>
                                    </p:animMotion>
                                  </p:childTnLst>
                                </p:cTn>
                              </p:par>
                            </p:childTnLst>
                          </p:cTn>
                        </p:par>
                      </p:childTnLst>
                    </p:cTn>
                  </p:par>
                  <p:par>
                    <p:cTn id="60" fill="hold">
                      <p:stCondLst>
                        <p:cond delay="indefinite"/>
                      </p:stCondLst>
                      <p:childTnLst>
                        <p:par>
                          <p:cTn id="61" fill="hold">
                            <p:stCondLst>
                              <p:cond delay="0"/>
                            </p:stCondLst>
                            <p:childTnLst>
                              <p:par>
                                <p:cTn id="62" presetID="1" presetClass="exit" presetSubtype="0" fill="hold" grpId="2" nodeType="clickEffect">
                                  <p:stCondLst>
                                    <p:cond delay="0"/>
                                  </p:stCondLst>
                                  <p:childTnLst>
                                    <p:set>
                                      <p:cBhvr>
                                        <p:cTn id="63" dur="1" fill="hold">
                                          <p:stCondLst>
                                            <p:cond delay="0"/>
                                          </p:stCondLst>
                                        </p:cTn>
                                        <p:tgtEl>
                                          <p:spTgt spid="37"/>
                                        </p:tgtEl>
                                        <p:attrNameLst>
                                          <p:attrName>style.visibility</p:attrName>
                                        </p:attrNameLst>
                                      </p:cBhvr>
                                      <p:to>
                                        <p:strVal val="hidden"/>
                                      </p:to>
                                    </p:set>
                                  </p:childTnLst>
                                </p:cTn>
                              </p:par>
                            </p:childTnLst>
                          </p:cTn>
                        </p:par>
                        <p:par>
                          <p:cTn id="64" fill="hold">
                            <p:stCondLst>
                              <p:cond delay="0"/>
                            </p:stCondLst>
                            <p:childTnLst>
                              <p:par>
                                <p:cTn id="65" presetID="1" presetClass="entr" presetSubtype="0" fill="hold" grpId="0" nodeType="afterEffect">
                                  <p:stCondLst>
                                    <p:cond delay="0"/>
                                  </p:stCondLst>
                                  <p:childTnLst>
                                    <p:set>
                                      <p:cBhvr>
                                        <p:cTn id="66" dur="1" fill="hold">
                                          <p:stCondLst>
                                            <p:cond delay="0"/>
                                          </p:stCondLst>
                                        </p:cTn>
                                        <p:tgtEl>
                                          <p:spTgt spid="38"/>
                                        </p:tgtEl>
                                        <p:attrNameLst>
                                          <p:attrName>style.visibility</p:attrName>
                                        </p:attrNameLst>
                                      </p:cBhvr>
                                      <p:to>
                                        <p:strVal val="visible"/>
                                      </p:to>
                                    </p:set>
                                  </p:childTnLst>
                                </p:cTn>
                              </p:par>
                            </p:childTnLst>
                          </p:cTn>
                        </p:par>
                        <p:par>
                          <p:cTn id="67" fill="hold">
                            <p:stCondLst>
                              <p:cond delay="0"/>
                            </p:stCondLst>
                            <p:childTnLst>
                              <p:par>
                                <p:cTn id="68" presetID="0" presetClass="path" presetSubtype="0" accel="50000" decel="50000" fill="hold" grpId="1" nodeType="afterEffect">
                                  <p:stCondLst>
                                    <p:cond delay="0"/>
                                  </p:stCondLst>
                                  <p:childTnLst>
                                    <p:animMotion origin="layout" path="M 3.01575E-6 3.7037E-6 L -0.26513 -0.00394 " pathEditMode="relative" rAng="0" ptsTypes="AA">
                                      <p:cBhvr>
                                        <p:cTn id="69" dur="2000" fill="hold"/>
                                        <p:tgtEl>
                                          <p:spTgt spid="38"/>
                                        </p:tgtEl>
                                        <p:attrNameLst>
                                          <p:attrName>ppt_x</p:attrName>
                                          <p:attrName>ppt_y</p:attrName>
                                        </p:attrNameLst>
                                      </p:cBhvr>
                                      <p:rCtr x="-13263" y="-208"/>
                                    </p:animMotion>
                                  </p:childTnLst>
                                </p:cTn>
                              </p:par>
                            </p:childTnLst>
                          </p:cTn>
                        </p:par>
                      </p:childTnLst>
                    </p:cTn>
                  </p:par>
                  <p:par>
                    <p:cTn id="70" fill="hold">
                      <p:stCondLst>
                        <p:cond delay="indefinite"/>
                      </p:stCondLst>
                      <p:childTnLst>
                        <p:par>
                          <p:cTn id="71" fill="hold">
                            <p:stCondLst>
                              <p:cond delay="0"/>
                            </p:stCondLst>
                            <p:childTnLst>
                              <p:par>
                                <p:cTn id="72" presetID="1" presetClass="exit" presetSubtype="0" fill="hold" grpId="2" nodeType="clickEffect">
                                  <p:stCondLst>
                                    <p:cond delay="0"/>
                                  </p:stCondLst>
                                  <p:childTnLst>
                                    <p:set>
                                      <p:cBhvr>
                                        <p:cTn id="73" dur="1" fill="hold">
                                          <p:stCondLst>
                                            <p:cond delay="0"/>
                                          </p:stCondLst>
                                        </p:cTn>
                                        <p:tgtEl>
                                          <p:spTgt spid="38"/>
                                        </p:tgtEl>
                                        <p:attrNameLst>
                                          <p:attrName>style.visibility</p:attrName>
                                        </p:attrNameLst>
                                      </p:cBhvr>
                                      <p:to>
                                        <p:strVal val="hidden"/>
                                      </p:to>
                                    </p:set>
                                  </p:childTnLst>
                                </p:cTn>
                              </p:par>
                            </p:childTnLst>
                          </p:cTn>
                        </p:par>
                        <p:par>
                          <p:cTn id="74" fill="hold">
                            <p:stCondLst>
                              <p:cond delay="0"/>
                            </p:stCondLst>
                            <p:childTnLst>
                              <p:par>
                                <p:cTn id="75" presetID="1" presetClass="entr" presetSubtype="0" fill="hold" grpId="0" nodeType="afterEffect">
                                  <p:stCondLst>
                                    <p:cond delay="0"/>
                                  </p:stCondLst>
                                  <p:childTnLst>
                                    <p:set>
                                      <p:cBhvr>
                                        <p:cTn id="76" dur="1" fill="hold">
                                          <p:stCondLst>
                                            <p:cond delay="0"/>
                                          </p:stCondLst>
                                        </p:cTn>
                                        <p:tgtEl>
                                          <p:spTgt spid="52"/>
                                        </p:tgtEl>
                                        <p:attrNameLst>
                                          <p:attrName>style.visibility</p:attrName>
                                        </p:attrNameLst>
                                      </p:cBhvr>
                                      <p:to>
                                        <p:strVal val="visible"/>
                                      </p:to>
                                    </p:set>
                                  </p:childTnLst>
                                </p:cTn>
                              </p:par>
                            </p:childTnLst>
                          </p:cTn>
                        </p:par>
                        <p:par>
                          <p:cTn id="77" fill="hold">
                            <p:stCondLst>
                              <p:cond delay="0"/>
                            </p:stCondLst>
                            <p:childTnLst>
                              <p:par>
                                <p:cTn id="78" presetID="0" presetClass="path" presetSubtype="0" accel="50000" decel="50000" fill="hold" grpId="1" nodeType="afterEffect">
                                  <p:stCondLst>
                                    <p:cond delay="0"/>
                                  </p:stCondLst>
                                  <p:childTnLst>
                                    <p:animMotion origin="layout" path="M 3.01965E-7 -1.85185E-6 L -0.09033 0.20718 " pathEditMode="relative" rAng="0" ptsTypes="AA">
                                      <p:cBhvr>
                                        <p:cTn id="79" dur="2000" fill="hold"/>
                                        <p:tgtEl>
                                          <p:spTgt spid="52"/>
                                        </p:tgtEl>
                                        <p:attrNameLst>
                                          <p:attrName>ppt_x</p:attrName>
                                          <p:attrName>ppt_y</p:attrName>
                                        </p:attrNameLst>
                                      </p:cBhvr>
                                      <p:rCtr x="-4516" y="10347"/>
                                    </p:animMotion>
                                  </p:childTnLst>
                                </p:cTn>
                              </p:par>
                            </p:childTnLst>
                          </p:cTn>
                        </p:par>
                        <p:par>
                          <p:cTn id="80" fill="hold">
                            <p:stCondLst>
                              <p:cond delay="2000"/>
                            </p:stCondLst>
                            <p:childTnLst>
                              <p:par>
                                <p:cTn id="81" presetID="1" presetClass="entr" presetSubtype="0" fill="hold" grpId="0" nodeType="afterEffect">
                                  <p:stCondLst>
                                    <p:cond delay="0"/>
                                  </p:stCondLst>
                                  <p:childTnLst>
                                    <p:set>
                                      <p:cBhvr>
                                        <p:cTn id="82" dur="1" fill="hold">
                                          <p:stCondLst>
                                            <p:cond delay="0"/>
                                          </p:stCondLst>
                                        </p:cTn>
                                        <p:tgtEl>
                                          <p:spTgt spid="44"/>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57"/>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xit" presetSubtype="0" fill="hold" grpId="2" nodeType="clickEffect">
                                  <p:stCondLst>
                                    <p:cond delay="0"/>
                                  </p:stCondLst>
                                  <p:childTnLst>
                                    <p:set>
                                      <p:cBhvr>
                                        <p:cTn id="88" dur="1" fill="hold">
                                          <p:stCondLst>
                                            <p:cond delay="0"/>
                                          </p:stCondLst>
                                        </p:cTn>
                                        <p:tgtEl>
                                          <p:spTgt spid="52"/>
                                        </p:tgtEl>
                                        <p:attrNameLst>
                                          <p:attrName>style.visibility</p:attrName>
                                        </p:attrNameLst>
                                      </p:cBhvr>
                                      <p:to>
                                        <p:strVal val="hidden"/>
                                      </p:to>
                                    </p:set>
                                  </p:childTnLst>
                                </p:cTn>
                              </p:par>
                            </p:childTnLst>
                          </p:cTn>
                        </p:par>
                        <p:par>
                          <p:cTn id="89" fill="hold">
                            <p:stCondLst>
                              <p:cond delay="0"/>
                            </p:stCondLst>
                            <p:childTnLst>
                              <p:par>
                                <p:cTn id="90" presetID="1" presetClass="entr" presetSubtype="0" fill="hold" grpId="1" nodeType="afterEffect">
                                  <p:stCondLst>
                                    <p:cond delay="0"/>
                                  </p:stCondLst>
                                  <p:childTnLst>
                                    <p:set>
                                      <p:cBhvr>
                                        <p:cTn id="91" dur="1" fill="hold">
                                          <p:stCondLst>
                                            <p:cond delay="0"/>
                                          </p:stCondLst>
                                        </p:cTn>
                                        <p:tgtEl>
                                          <p:spTgt spid="53"/>
                                        </p:tgtEl>
                                        <p:attrNameLst>
                                          <p:attrName>style.visibility</p:attrName>
                                        </p:attrNameLst>
                                      </p:cBhvr>
                                      <p:to>
                                        <p:strVal val="visible"/>
                                      </p:to>
                                    </p:set>
                                  </p:childTnLst>
                                </p:cTn>
                              </p:par>
                            </p:childTnLst>
                          </p:cTn>
                        </p:par>
                        <p:par>
                          <p:cTn id="92" fill="hold">
                            <p:stCondLst>
                              <p:cond delay="0"/>
                            </p:stCondLst>
                            <p:childTnLst>
                              <p:par>
                                <p:cTn id="93" presetID="37" presetClass="path" presetSubtype="0" accel="50000" decel="50000" fill="hold" grpId="0" nodeType="afterEffect">
                                  <p:stCondLst>
                                    <p:cond delay="0"/>
                                  </p:stCondLst>
                                  <p:childTnLst>
                                    <p:animMotion origin="layout" path="M -3.95158E-6 0.00301 L 0.13966 -0.09282 C 0.16869 -0.11458 0.21268 -0.12615 0.25863 -0.12615 C 0.31069 -0.12615 0.35221 -0.11458 0.3815 -0.09282 L 0.52141 0.00301 " pathEditMode="relative" rAng="0" ptsTypes="FffFF">
                                      <p:cBhvr>
                                        <p:cTn id="94" dur="2000" fill="hold"/>
                                        <p:tgtEl>
                                          <p:spTgt spid="53"/>
                                        </p:tgtEl>
                                        <p:attrNameLst>
                                          <p:attrName>ppt_x</p:attrName>
                                          <p:attrName>ppt_y</p:attrName>
                                        </p:attrNameLst>
                                      </p:cBhvr>
                                      <p:rCtr x="26071" y="-6458"/>
                                    </p:animMotion>
                                  </p:childTnLst>
                                </p:cTn>
                              </p:par>
                            </p:childTnLst>
                          </p:cTn>
                        </p:par>
                        <p:par>
                          <p:cTn id="95" fill="hold">
                            <p:stCondLst>
                              <p:cond delay="2000"/>
                            </p:stCondLst>
                            <p:childTnLst>
                              <p:par>
                                <p:cTn id="96" presetID="1" presetClass="entr" presetSubtype="0" fill="hold" grpId="0" nodeType="afterEffect">
                                  <p:stCondLst>
                                    <p:cond delay="0"/>
                                  </p:stCondLst>
                                  <p:childTnLst>
                                    <p:set>
                                      <p:cBhvr>
                                        <p:cTn id="97" dur="1" fill="hold">
                                          <p:stCondLst>
                                            <p:cond delay="0"/>
                                          </p:stCondLst>
                                        </p:cTn>
                                        <p:tgtEl>
                                          <p:spTgt spid="45"/>
                                        </p:tgtEl>
                                        <p:attrNameLst>
                                          <p:attrName>style.visibility</p:attrName>
                                        </p:attrNameLst>
                                      </p:cBhvr>
                                      <p:to>
                                        <p:strVal val="visible"/>
                                      </p:to>
                                    </p:set>
                                  </p:childTnLst>
                                </p:cTn>
                              </p:par>
                              <p:par>
                                <p:cTn id="98" presetID="1" presetClass="entr" presetSubtype="0" fill="hold" grpId="0" nodeType="withEffect">
                                  <p:stCondLst>
                                    <p:cond delay="0"/>
                                  </p:stCondLst>
                                  <p:childTnLst>
                                    <p:set>
                                      <p:cBhvr>
                                        <p:cTn id="99" dur="1" fill="hold">
                                          <p:stCondLst>
                                            <p:cond delay="0"/>
                                          </p:stCondLst>
                                        </p:cTn>
                                        <p:tgtEl>
                                          <p:spTgt spid="58"/>
                                        </p:tgtEl>
                                        <p:attrNameLst>
                                          <p:attrName>style.visibility</p:attrName>
                                        </p:attrNameLst>
                                      </p:cBhvr>
                                      <p:to>
                                        <p:strVal val="visible"/>
                                      </p:to>
                                    </p:set>
                                  </p:childTnLst>
                                </p:cTn>
                              </p:par>
                            </p:childTnLst>
                          </p:cTn>
                        </p:par>
                      </p:childTnLst>
                    </p:cTn>
                  </p:par>
                  <p:par>
                    <p:cTn id="100" fill="hold">
                      <p:stCondLst>
                        <p:cond delay="indefinite"/>
                      </p:stCondLst>
                      <p:childTnLst>
                        <p:par>
                          <p:cTn id="101" fill="hold">
                            <p:stCondLst>
                              <p:cond delay="0"/>
                            </p:stCondLst>
                            <p:childTnLst>
                              <p:par>
                                <p:cTn id="102" presetID="1" presetClass="entr" presetSubtype="0" fill="hold" grpId="0" nodeType="clickEffect">
                                  <p:stCondLst>
                                    <p:cond delay="0"/>
                                  </p:stCondLst>
                                  <p:childTnLst>
                                    <p:set>
                                      <p:cBhvr>
                                        <p:cTn id="103" dur="1" fill="hold">
                                          <p:stCondLst>
                                            <p:cond delay="0"/>
                                          </p:stCondLst>
                                        </p:cTn>
                                        <p:tgtEl>
                                          <p:spTgt spid="54"/>
                                        </p:tgtEl>
                                        <p:attrNameLst>
                                          <p:attrName>style.visibility</p:attrName>
                                        </p:attrNameLst>
                                      </p:cBhvr>
                                      <p:to>
                                        <p:strVal val="visible"/>
                                      </p:to>
                                    </p:set>
                                  </p:childTnLst>
                                </p:cTn>
                              </p:par>
                            </p:childTnLst>
                          </p:cTn>
                        </p:par>
                        <p:par>
                          <p:cTn id="104" fill="hold">
                            <p:stCondLst>
                              <p:cond delay="0"/>
                            </p:stCondLst>
                            <p:childTnLst>
                              <p:par>
                                <p:cTn id="105" presetID="44" presetClass="path" presetSubtype="0" accel="50000" decel="50000" fill="hold" grpId="2" nodeType="afterEffect">
                                  <p:stCondLst>
                                    <p:cond delay="0"/>
                                  </p:stCondLst>
                                  <p:childTnLst>
                                    <p:animMotion origin="layout" path="M 0 -4.75486E-6 L -0.13993 0.11518 C -0.16927 0.14131 -0.21319 0.15449 -0.25868 0.15449 C -0.31094 0.15449 -0.3526 0.14131 -0.38194 0.11518 L -0.5217 -4.75486E-6 " pathEditMode="relative" rAng="0" ptsTypes="FffFF">
                                      <p:cBhvr>
                                        <p:cTn id="106" dur="2000" fill="hold"/>
                                        <p:tgtEl>
                                          <p:spTgt spid="54"/>
                                        </p:tgtEl>
                                        <p:attrNameLst>
                                          <p:attrName>ppt_x</p:attrName>
                                          <p:attrName>ppt_y</p:attrName>
                                        </p:attrNameLst>
                                      </p:cBhvr>
                                      <p:rCtr x="-26094" y="7724"/>
                                    </p:animMotion>
                                  </p:childTnLst>
                                </p:cTn>
                              </p:par>
                            </p:childTnLst>
                          </p:cTn>
                        </p:par>
                      </p:childTnLst>
                    </p:cTn>
                  </p:par>
                  <p:par>
                    <p:cTn id="107" fill="hold">
                      <p:stCondLst>
                        <p:cond delay="indefinite"/>
                      </p:stCondLst>
                      <p:childTnLst>
                        <p:par>
                          <p:cTn id="108" fill="hold">
                            <p:stCondLst>
                              <p:cond delay="0"/>
                            </p:stCondLst>
                            <p:childTnLst>
                              <p:par>
                                <p:cTn id="109" presetID="1" presetClass="exit" presetSubtype="0" fill="hold" grpId="1" nodeType="clickEffect">
                                  <p:stCondLst>
                                    <p:cond delay="0"/>
                                  </p:stCondLst>
                                  <p:childTnLst>
                                    <p:set>
                                      <p:cBhvr>
                                        <p:cTn id="110" dur="1" fill="hold">
                                          <p:stCondLst>
                                            <p:cond delay="0"/>
                                          </p:stCondLst>
                                        </p:cTn>
                                        <p:tgtEl>
                                          <p:spTgt spid="54"/>
                                        </p:tgtEl>
                                        <p:attrNameLst>
                                          <p:attrName>style.visibility</p:attrName>
                                        </p:attrNameLst>
                                      </p:cBhvr>
                                      <p:to>
                                        <p:strVal val="hidden"/>
                                      </p:to>
                                    </p:set>
                                  </p:childTnLst>
                                </p:cTn>
                              </p:par>
                            </p:childTnLst>
                          </p:cTn>
                        </p:par>
                        <p:par>
                          <p:cTn id="111" fill="hold">
                            <p:stCondLst>
                              <p:cond delay="0"/>
                            </p:stCondLst>
                            <p:childTnLst>
                              <p:par>
                                <p:cTn id="112" presetID="1" presetClass="entr" presetSubtype="0" fill="hold" grpId="0" nodeType="afterEffect">
                                  <p:stCondLst>
                                    <p:cond delay="0"/>
                                  </p:stCondLst>
                                  <p:childTnLst>
                                    <p:set>
                                      <p:cBhvr>
                                        <p:cTn id="113" dur="1" fill="hold">
                                          <p:stCondLst>
                                            <p:cond delay="0"/>
                                          </p:stCondLst>
                                        </p:cTn>
                                        <p:tgtEl>
                                          <p:spTgt spid="55"/>
                                        </p:tgtEl>
                                        <p:attrNameLst>
                                          <p:attrName>style.visibility</p:attrName>
                                        </p:attrNameLst>
                                      </p:cBhvr>
                                      <p:to>
                                        <p:strVal val="visible"/>
                                      </p:to>
                                    </p:set>
                                  </p:childTnLst>
                                </p:cTn>
                              </p:par>
                            </p:childTnLst>
                          </p:cTn>
                        </p:par>
                        <p:par>
                          <p:cTn id="114" fill="hold">
                            <p:stCondLst>
                              <p:cond delay="0"/>
                            </p:stCondLst>
                            <p:childTnLst>
                              <p:par>
                                <p:cTn id="115" presetID="0" presetClass="path" presetSubtype="0" accel="50000" decel="50000" fill="hold" grpId="1" nodeType="afterEffect">
                                  <p:stCondLst>
                                    <p:cond delay="0"/>
                                  </p:stCondLst>
                                  <p:childTnLst>
                                    <p:animMotion origin="layout" path="M -3.86958E-6 4.44444E-6 L 0.09046 -0.1919 " pathEditMode="relative" rAng="0" ptsTypes="AA">
                                      <p:cBhvr>
                                        <p:cTn id="116" dur="2000" fill="hold"/>
                                        <p:tgtEl>
                                          <p:spTgt spid="55"/>
                                        </p:tgtEl>
                                        <p:attrNameLst>
                                          <p:attrName>ppt_x</p:attrName>
                                          <p:attrName>ppt_y</p:attrName>
                                        </p:attrNameLst>
                                      </p:cBhvr>
                                      <p:rCtr x="4516" y="-9606"/>
                                    </p:animMotion>
                                  </p:childTnLst>
                                </p:cTn>
                              </p:par>
                            </p:childTnLst>
                          </p:cTn>
                        </p:par>
                      </p:childTnLst>
                    </p:cTn>
                  </p:par>
                  <p:par>
                    <p:cTn id="117" fill="hold">
                      <p:stCondLst>
                        <p:cond delay="indefinite"/>
                      </p:stCondLst>
                      <p:childTnLst>
                        <p:par>
                          <p:cTn id="118" fill="hold">
                            <p:stCondLst>
                              <p:cond delay="0"/>
                            </p:stCondLst>
                            <p:childTnLst>
                              <p:par>
                                <p:cTn id="119" presetID="1" presetClass="exit" presetSubtype="0" fill="hold" grpId="2" nodeType="clickEffect">
                                  <p:stCondLst>
                                    <p:cond delay="0"/>
                                  </p:stCondLst>
                                  <p:childTnLst>
                                    <p:set>
                                      <p:cBhvr>
                                        <p:cTn id="120" dur="1" fill="hold">
                                          <p:stCondLst>
                                            <p:cond delay="0"/>
                                          </p:stCondLst>
                                        </p:cTn>
                                        <p:tgtEl>
                                          <p:spTgt spid="5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4" grpId="1" animBg="1"/>
      <p:bldP spid="24" grpId="2" animBg="1"/>
      <p:bldP spid="25" grpId="0" animBg="1"/>
      <p:bldP spid="30" grpId="0" animBg="1"/>
      <p:bldP spid="31" grpId="0" animBg="1"/>
      <p:bldP spid="31" grpId="1" animBg="1"/>
      <p:bldP spid="31" grpId="2" animBg="1"/>
      <p:bldP spid="32" grpId="0"/>
      <p:bldP spid="34" grpId="0"/>
      <p:bldP spid="35" grpId="0" animBg="1"/>
      <p:bldP spid="35" grpId="1" animBg="1"/>
      <p:bldP spid="35" grpId="2" animBg="1"/>
      <p:bldP spid="37" grpId="0" animBg="1"/>
      <p:bldP spid="37" grpId="1" animBg="1"/>
      <p:bldP spid="37" grpId="2" animBg="1"/>
      <p:bldP spid="38" grpId="0" animBg="1"/>
      <p:bldP spid="38" grpId="1" animBg="1"/>
      <p:bldP spid="38" grpId="2" animBg="1"/>
      <p:bldP spid="44" grpId="0" animBg="1"/>
      <p:bldP spid="45" grpId="0" animBg="1"/>
      <p:bldP spid="51" grpId="0" animBg="1"/>
      <p:bldP spid="51" grpId="1" animBg="1"/>
      <p:bldP spid="51" grpId="2" animBg="1"/>
      <p:bldP spid="52" grpId="0" animBg="1"/>
      <p:bldP spid="52" grpId="1" animBg="1"/>
      <p:bldP spid="52" grpId="2" animBg="1"/>
      <p:bldP spid="53" grpId="0" animBg="1"/>
      <p:bldP spid="53" grpId="1" animBg="1"/>
      <p:bldP spid="54" grpId="0" animBg="1"/>
      <p:bldP spid="54" grpId="1" animBg="1"/>
      <p:bldP spid="54" grpId="2" animBg="1"/>
      <p:bldP spid="55" grpId="0" animBg="1"/>
      <p:bldP spid="55" grpId="1" animBg="1"/>
      <p:bldP spid="55" grpId="2" animBg="1"/>
      <p:bldP spid="57" grpId="0"/>
      <p:bldP spid="58"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HDFS</a:t>
            </a:r>
            <a:r>
              <a:rPr lang="zh-CN" altLang="en-US" dirty="0" smtClean="0"/>
              <a:t>写入</a:t>
            </a:r>
            <a:r>
              <a:rPr lang="zh-CN" altLang="en-US" dirty="0"/>
              <a:t>流</a:t>
            </a:r>
            <a:r>
              <a:rPr lang="zh-CN" altLang="en-US" dirty="0" smtClean="0"/>
              <a:t>程</a:t>
            </a:r>
            <a:endParaRPr lang="zh-CN" altLang="en-US" dirty="0"/>
          </a:p>
        </p:txBody>
      </p:sp>
      <p:sp>
        <p:nvSpPr>
          <p:cNvPr id="3" name="内容占位符 2"/>
          <p:cNvSpPr>
            <a:spLocks noGrp="1"/>
          </p:cNvSpPr>
          <p:nvPr>
            <p:ph idx="1"/>
          </p:nvPr>
        </p:nvSpPr>
        <p:spPr/>
        <p:txBody>
          <a:bodyPr/>
          <a:lstStyle/>
          <a:p>
            <a:endParaRPr lang="zh-CN" altLang="en-US" dirty="0"/>
          </a:p>
        </p:txBody>
      </p:sp>
      <p:pic>
        <p:nvPicPr>
          <p:cNvPr id="2050" name="Picture 2" descr="hdfs写入数据流图"/>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1268760"/>
            <a:ext cx="7488832" cy="46385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59192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HDFS</a:t>
            </a:r>
            <a:r>
              <a:rPr lang="zh-CN" altLang="en-US" dirty="0" smtClean="0"/>
              <a:t>写入流程</a:t>
            </a:r>
            <a:endParaRPr lang="zh-CN" altLang="en-US" dirty="0"/>
          </a:p>
        </p:txBody>
      </p:sp>
      <p:sp>
        <p:nvSpPr>
          <p:cNvPr id="3" name="内容占位符 2"/>
          <p:cNvSpPr>
            <a:spLocks noGrp="1"/>
          </p:cNvSpPr>
          <p:nvPr>
            <p:ph idx="1"/>
          </p:nvPr>
        </p:nvSpPr>
        <p:spPr/>
        <p:txBody>
          <a:bodyPr/>
          <a:lstStyle/>
          <a:p>
            <a:pPr marL="342900" indent="-342900">
              <a:buFont typeface="+mj-lt"/>
              <a:buAutoNum type="arabicPeriod"/>
            </a:pPr>
            <a:r>
              <a:rPr lang="zh-CN" altLang="en-US" sz="1600" dirty="0"/>
              <a:t>客户端通知</a:t>
            </a:r>
            <a:r>
              <a:rPr lang="en-US" altLang="zh-CN" sz="1600" dirty="0" err="1"/>
              <a:t>NameNode</a:t>
            </a:r>
            <a:r>
              <a:rPr lang="zh-CN" altLang="en-US" sz="1600" dirty="0"/>
              <a:t>创建目录</a:t>
            </a:r>
          </a:p>
          <a:p>
            <a:pPr marL="342900" indent="-342900">
              <a:buFont typeface="+mj-lt"/>
              <a:buAutoNum type="arabicPeriod"/>
            </a:pPr>
            <a:r>
              <a:rPr lang="zh-CN" altLang="en-US" sz="1600" dirty="0"/>
              <a:t>客户端开始写数据</a:t>
            </a:r>
            <a:r>
              <a:rPr lang="en-US" altLang="zh-CN" sz="1600" dirty="0"/>
              <a:t>, </a:t>
            </a:r>
            <a:r>
              <a:rPr lang="zh-CN" altLang="en-US" sz="1600" dirty="0"/>
              <a:t>先写到本地</a:t>
            </a:r>
            <a:r>
              <a:rPr lang="en-US" altLang="zh-CN" sz="1600" dirty="0"/>
              <a:t>, </a:t>
            </a:r>
            <a:r>
              <a:rPr lang="zh-CN" altLang="en-US" sz="1600" dirty="0"/>
              <a:t>然后定期分块</a:t>
            </a:r>
          </a:p>
          <a:p>
            <a:pPr marL="342900" indent="-342900">
              <a:buFont typeface="+mj-lt"/>
              <a:buAutoNum type="arabicPeriod"/>
            </a:pPr>
            <a:r>
              <a:rPr lang="zh-CN" altLang="en-US" sz="1600" dirty="0"/>
              <a:t>要写新块的时候再跟</a:t>
            </a:r>
            <a:r>
              <a:rPr lang="en-US" altLang="zh-CN" sz="1600" dirty="0" err="1"/>
              <a:t>NameNode</a:t>
            </a:r>
            <a:r>
              <a:rPr lang="zh-CN" altLang="en-US" sz="1600" dirty="0"/>
              <a:t>打交道</a:t>
            </a:r>
            <a:r>
              <a:rPr lang="en-US" altLang="zh-CN" sz="1600" dirty="0"/>
              <a:t>, </a:t>
            </a:r>
            <a:r>
              <a:rPr lang="zh-CN" altLang="en-US" sz="1600" dirty="0"/>
              <a:t>获取到新块的目标地址</a:t>
            </a:r>
          </a:p>
          <a:p>
            <a:pPr marL="342900" indent="-342900">
              <a:buFont typeface="+mj-lt"/>
              <a:buAutoNum type="arabicPeriod"/>
            </a:pPr>
            <a:r>
              <a:rPr lang="zh-CN" altLang="en-US" sz="1600" dirty="0"/>
              <a:t>同一个数据块的不同副本是链式同步</a:t>
            </a:r>
            <a:r>
              <a:rPr lang="en-US" altLang="zh-CN" sz="1600" dirty="0"/>
              <a:t>, </a:t>
            </a:r>
            <a:r>
              <a:rPr lang="zh-CN" altLang="en-US" sz="1600" dirty="0"/>
              <a:t>客户端只跟第一个副本打交道</a:t>
            </a:r>
          </a:p>
          <a:p>
            <a:pPr marL="342900" indent="-342900">
              <a:buFont typeface="+mj-lt"/>
              <a:buAutoNum type="arabicPeriod"/>
            </a:pPr>
            <a:r>
              <a:rPr lang="zh-CN" altLang="en-US" sz="1600" dirty="0"/>
              <a:t>只有所有副本都写入成功</a:t>
            </a:r>
            <a:r>
              <a:rPr lang="en-US" altLang="zh-CN" sz="1600" dirty="0"/>
              <a:t>, </a:t>
            </a:r>
            <a:r>
              <a:rPr lang="zh-CN" altLang="en-US" sz="1600" dirty="0"/>
              <a:t>才开始下一个块的写操作</a:t>
            </a:r>
          </a:p>
          <a:p>
            <a:pPr marL="342900" indent="-342900">
              <a:buFont typeface="+mj-lt"/>
              <a:buAutoNum type="arabicPeriod"/>
            </a:pPr>
            <a:r>
              <a:rPr lang="zh-CN" altLang="en-US" sz="1600" dirty="0"/>
              <a:t>如果有一个写失败</a:t>
            </a:r>
            <a:r>
              <a:rPr lang="en-US" altLang="zh-CN" sz="1600" dirty="0"/>
              <a:t>, </a:t>
            </a:r>
            <a:r>
              <a:rPr lang="zh-CN" altLang="en-US" sz="1600" dirty="0"/>
              <a:t>则</a:t>
            </a:r>
            <a:r>
              <a:rPr lang="en-US" altLang="zh-CN" sz="1600" dirty="0" smtClean="0"/>
              <a:t>:</a:t>
            </a:r>
          </a:p>
          <a:p>
            <a:pPr marL="342900" indent="-342900">
              <a:buFont typeface="+mj-lt"/>
              <a:buAutoNum type="arabicPeriod"/>
            </a:pPr>
            <a:endParaRPr lang="en-US" altLang="zh-CN" sz="1600" dirty="0"/>
          </a:p>
          <a:p>
            <a:pPr marL="285750" indent="-285750">
              <a:buFont typeface="Arial" panose="020B0604020202020204" pitchFamily="34" charset="0"/>
              <a:buChar char="•"/>
            </a:pPr>
            <a:r>
              <a:rPr lang="zh-CN" altLang="en-US" sz="1600" dirty="0"/>
              <a:t>失败的</a:t>
            </a:r>
            <a:r>
              <a:rPr lang="en-US" altLang="zh-CN" sz="1600" dirty="0" err="1"/>
              <a:t>DataNode</a:t>
            </a:r>
            <a:r>
              <a:rPr lang="zh-CN" altLang="en-US" sz="1600" dirty="0"/>
              <a:t>会加一个标记</a:t>
            </a:r>
            <a:r>
              <a:rPr lang="en-US" altLang="zh-CN" sz="1600" dirty="0"/>
              <a:t>, </a:t>
            </a:r>
            <a:r>
              <a:rPr lang="zh-CN" altLang="en-US" sz="1600" dirty="0"/>
              <a:t>根据这个标记</a:t>
            </a:r>
            <a:r>
              <a:rPr lang="en-US" altLang="zh-CN" sz="1600" dirty="0"/>
              <a:t>, </a:t>
            </a:r>
            <a:r>
              <a:rPr lang="zh-CN" altLang="en-US" sz="1600" dirty="0"/>
              <a:t>这份不完全的数据回头会被删除</a:t>
            </a:r>
          </a:p>
          <a:p>
            <a:pPr marL="285750" indent="-285750">
              <a:buFont typeface="Arial" panose="020B0604020202020204" pitchFamily="34" charset="0"/>
              <a:buChar char="•"/>
            </a:pPr>
            <a:r>
              <a:rPr lang="zh-CN" altLang="en-US" sz="1600" dirty="0"/>
              <a:t>不再往失败的</a:t>
            </a:r>
            <a:r>
              <a:rPr lang="en-US" altLang="zh-CN" sz="1600" dirty="0" err="1"/>
              <a:t>DataNode</a:t>
            </a:r>
            <a:r>
              <a:rPr lang="zh-CN" altLang="en-US" sz="1600" dirty="0"/>
              <a:t>上面写</a:t>
            </a:r>
            <a:r>
              <a:rPr lang="en-US" altLang="zh-CN" sz="1600" dirty="0"/>
              <a:t>, </a:t>
            </a:r>
            <a:r>
              <a:rPr lang="zh-CN" altLang="en-US" sz="1600" dirty="0"/>
              <a:t>其他两个</a:t>
            </a:r>
            <a:r>
              <a:rPr lang="en-US" altLang="zh-CN" sz="1600" dirty="0" err="1"/>
              <a:t>DataNode</a:t>
            </a:r>
            <a:r>
              <a:rPr lang="zh-CN" altLang="en-US" sz="1600" dirty="0"/>
              <a:t>继续写</a:t>
            </a:r>
          </a:p>
          <a:p>
            <a:pPr marL="285750" indent="-285750">
              <a:buFont typeface="Arial" panose="020B0604020202020204" pitchFamily="34" charset="0"/>
              <a:buChar char="•"/>
            </a:pPr>
            <a:r>
              <a:rPr lang="zh-CN" altLang="en-US" sz="1600" dirty="0"/>
              <a:t>告诉</a:t>
            </a:r>
            <a:r>
              <a:rPr lang="en-US" altLang="zh-CN" sz="1600" dirty="0" err="1"/>
              <a:t>NameNode</a:t>
            </a:r>
            <a:r>
              <a:rPr lang="zh-CN" altLang="en-US" sz="1600" dirty="0"/>
              <a:t>这份数据副本数不足</a:t>
            </a:r>
            <a:r>
              <a:rPr lang="en-US" altLang="zh-CN" sz="1600" dirty="0"/>
              <a:t>, </a:t>
            </a:r>
            <a:r>
              <a:rPr lang="en-US" altLang="zh-CN" sz="1600" dirty="0" err="1"/>
              <a:t>NameNode</a:t>
            </a:r>
            <a:r>
              <a:rPr lang="zh-CN" altLang="en-US" sz="1600" dirty="0"/>
              <a:t>回头会异步的补上</a:t>
            </a:r>
          </a:p>
          <a:p>
            <a:pPr marL="285750" indent="-285750">
              <a:buFont typeface="Arial" panose="020B0604020202020204" pitchFamily="34" charset="0"/>
              <a:buChar char="•"/>
            </a:pPr>
            <a:r>
              <a:rPr lang="zh-CN" altLang="en-US" sz="1600" dirty="0"/>
              <a:t>如果副本数少于某个配置</a:t>
            </a:r>
            <a:r>
              <a:rPr lang="en-US" altLang="zh-CN" sz="1600" dirty="0"/>
              <a:t>(</a:t>
            </a:r>
            <a:r>
              <a:rPr lang="zh-CN" altLang="en-US" sz="1600" dirty="0"/>
              <a:t>比如</a:t>
            </a:r>
            <a:r>
              <a:rPr lang="en-US" altLang="zh-CN" sz="1600" dirty="0"/>
              <a:t>1</a:t>
            </a:r>
            <a:r>
              <a:rPr lang="zh-CN" altLang="en-US" sz="1600" dirty="0"/>
              <a:t>个</a:t>
            </a:r>
            <a:r>
              <a:rPr lang="en-US" altLang="zh-CN" sz="1600" dirty="0"/>
              <a:t>), </a:t>
            </a:r>
            <a:r>
              <a:rPr lang="zh-CN" altLang="en-US" sz="1600" dirty="0"/>
              <a:t>整个写入就算失败</a:t>
            </a:r>
          </a:p>
          <a:p>
            <a:pPr marL="285750" indent="-285750">
              <a:buFont typeface="Arial" panose="020B0604020202020204" pitchFamily="34" charset="0"/>
              <a:buChar char="•"/>
            </a:pPr>
            <a:endParaRPr lang="zh-CN" altLang="en-US" sz="1600" dirty="0"/>
          </a:p>
        </p:txBody>
      </p:sp>
    </p:spTree>
    <p:extLst>
      <p:ext uri="{BB962C8B-B14F-4D97-AF65-F5344CB8AC3E}">
        <p14:creationId xmlns:p14="http://schemas.microsoft.com/office/powerpoint/2010/main" val="191178225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3"/>
          <p:cNvSpPr txBox="1">
            <a:spLocks noGrp="1"/>
          </p:cNvSpPr>
          <p:nvPr>
            <p:ph type="title"/>
          </p:nvPr>
        </p:nvSpPr>
        <p:spPr bwMode="auto">
          <a:ln>
            <a:miter lim="800000"/>
            <a:headEnd/>
            <a:tailEnd/>
          </a:ln>
        </p:spPr>
        <p:txBody>
          <a:bodyPr wrap="square" numCol="1" anchorCtr="0" compatLnSpc="1">
            <a:prstTxWarp prst="textNoShape">
              <a:avLst/>
            </a:prstTxWarp>
          </a:bodyPr>
          <a:lstStyle/>
          <a:p>
            <a:pPr eaLnBrk="1" hangingPunct="1">
              <a:defRPr/>
            </a:pPr>
            <a:r>
              <a:rPr lang="zh-CN" altLang="en-US" smtClean="0">
                <a:effectLst>
                  <a:outerShdw blurRad="38100" dist="38100" dir="2700000" algn="tl">
                    <a:srgbClr val="C0C0C0"/>
                  </a:outerShdw>
                </a:effectLst>
                <a:latin typeface="宋体" charset="-122"/>
              </a:rPr>
              <a:t>数据写入流程总结</a:t>
            </a:r>
            <a:r>
              <a:rPr lang="en-US" altLang="zh-CN" smtClean="0">
                <a:effectLst>
                  <a:outerShdw blurRad="38100" dist="38100" dir="2700000" algn="tl">
                    <a:srgbClr val="C0C0C0"/>
                  </a:outerShdw>
                </a:effectLst>
                <a:latin typeface="宋体" charset="-122"/>
              </a:rPr>
              <a:t>(1)</a:t>
            </a:r>
            <a:endParaRPr lang="en-US" altLang="zh-CN" smtClean="0">
              <a:solidFill>
                <a:schemeClr val="tx1"/>
              </a:solidFill>
              <a:effectLst/>
              <a:latin typeface="宋体" charset="-122"/>
            </a:endParaRPr>
          </a:p>
        </p:txBody>
      </p:sp>
      <p:graphicFrame>
        <p:nvGraphicFramePr>
          <p:cNvPr id="5" name="表格 4"/>
          <p:cNvGraphicFramePr>
            <a:graphicFrameLocks noGrp="1"/>
          </p:cNvGraphicFramePr>
          <p:nvPr/>
        </p:nvGraphicFramePr>
        <p:xfrm>
          <a:off x="575073" y="2132410"/>
          <a:ext cx="7560838" cy="3024339"/>
        </p:xfrm>
        <a:graphic>
          <a:graphicData uri="http://schemas.openxmlformats.org/drawingml/2006/table">
            <a:tbl>
              <a:tblPr firstRow="1" bandRow="1">
                <a:tableStyleId>{5C22544A-7EE6-4342-B048-85BDC9FD1C3A}</a:tableStyleId>
              </a:tblPr>
              <a:tblGrid>
                <a:gridCol w="1242137"/>
                <a:gridCol w="2052228"/>
                <a:gridCol w="1965348"/>
                <a:gridCol w="2301125"/>
              </a:tblGrid>
              <a:tr h="1008113">
                <a:tc>
                  <a:txBody>
                    <a:bodyPr/>
                    <a:lstStyle/>
                    <a:p>
                      <a:r>
                        <a:rPr lang="zh-CN" altLang="en-US" sz="1400" dirty="0" smtClean="0"/>
                        <a:t>数据写入方式</a:t>
                      </a:r>
                      <a:endParaRPr lang="zh-CN" altLang="en-US" sz="1400" dirty="0"/>
                    </a:p>
                  </a:txBody>
                  <a:tcPr marL="68580" marR="68580" marT="34290" marB="34290"/>
                </a:tc>
                <a:tc>
                  <a:txBody>
                    <a:bodyPr/>
                    <a:lstStyle/>
                    <a:p>
                      <a:r>
                        <a:rPr lang="zh-CN" altLang="en-US" sz="1400" dirty="0" smtClean="0"/>
                        <a:t>概述</a:t>
                      </a:r>
                      <a:endParaRPr lang="zh-CN" altLang="en-US" sz="1400" dirty="0"/>
                    </a:p>
                  </a:txBody>
                  <a:tcPr marL="68580" marR="68580" marT="34290" marB="34290"/>
                </a:tc>
                <a:tc>
                  <a:txBody>
                    <a:bodyPr/>
                    <a:lstStyle/>
                    <a:p>
                      <a:r>
                        <a:rPr lang="zh-CN" altLang="en-US" sz="1400" dirty="0" smtClean="0"/>
                        <a:t>优点</a:t>
                      </a:r>
                      <a:endParaRPr lang="en-US" altLang="zh-CN" sz="1400" dirty="0" smtClean="0"/>
                    </a:p>
                    <a:p>
                      <a:endParaRPr lang="zh-CN" altLang="en-US" sz="1400" dirty="0"/>
                    </a:p>
                  </a:txBody>
                  <a:tcPr marL="68580" marR="68580" marT="34290" marB="34290"/>
                </a:tc>
                <a:tc>
                  <a:txBody>
                    <a:bodyPr/>
                    <a:lstStyle/>
                    <a:p>
                      <a:r>
                        <a:rPr lang="zh-CN" altLang="en-US" sz="1400" dirty="0" smtClean="0"/>
                        <a:t>不足</a:t>
                      </a:r>
                      <a:endParaRPr lang="zh-CN" altLang="en-US" sz="1400" dirty="0"/>
                    </a:p>
                  </a:txBody>
                  <a:tcPr marL="68580" marR="68580" marT="34290" marB="34290"/>
                </a:tc>
              </a:tr>
              <a:tr h="1008113">
                <a:tc>
                  <a:txBody>
                    <a:bodyPr/>
                    <a:lstStyle/>
                    <a:p>
                      <a:r>
                        <a:rPr lang="zh-CN" altLang="en-US" sz="1400" dirty="0" smtClean="0"/>
                        <a:t>链式写入</a:t>
                      </a:r>
                      <a:endParaRPr lang="zh-CN" altLang="en-US" sz="1400" dirty="0"/>
                    </a:p>
                  </a:txBody>
                  <a:tcPr marL="68580" marR="68580" marT="34290" marB="34290"/>
                </a:tc>
                <a:tc>
                  <a:txBody>
                    <a:bodyPr/>
                    <a:lstStyle/>
                    <a:p>
                      <a:r>
                        <a:rPr lang="en-US" altLang="zh-CN" sz="1400" dirty="0" smtClean="0"/>
                        <a:t>Client</a:t>
                      </a:r>
                      <a:r>
                        <a:rPr lang="en-US" altLang="zh-CN" sz="1400" baseline="0" dirty="0" smtClean="0"/>
                        <a:t> -&gt; Replica A </a:t>
                      </a:r>
                    </a:p>
                    <a:p>
                      <a:r>
                        <a:rPr lang="en-US" altLang="zh-CN" sz="1400" baseline="0" dirty="0" smtClean="0"/>
                        <a:t>-&gt; Replica B -&gt; Replica C</a:t>
                      </a:r>
                      <a:endParaRPr lang="zh-CN" altLang="en-US" sz="1400" dirty="0"/>
                    </a:p>
                  </a:txBody>
                  <a:tcPr marL="68580" marR="68580" marT="34290" marB="34290"/>
                </a:tc>
                <a:tc>
                  <a:txBody>
                    <a:bodyPr/>
                    <a:lstStyle/>
                    <a:p>
                      <a:r>
                        <a:rPr lang="zh-CN" altLang="en-US" sz="1400" dirty="0" smtClean="0"/>
                        <a:t>每个节点负载和流量比较均衡</a:t>
                      </a:r>
                      <a:endParaRPr lang="zh-CN" altLang="en-US" sz="1400" dirty="0"/>
                    </a:p>
                  </a:txBody>
                  <a:tcPr marL="68580" marR="68580" marT="34290" marB="34290"/>
                </a:tc>
                <a:tc>
                  <a:txBody>
                    <a:bodyPr/>
                    <a:lstStyle/>
                    <a:p>
                      <a:r>
                        <a:rPr lang="zh-CN" altLang="en-US" sz="1400" dirty="0" smtClean="0"/>
                        <a:t>链条过长，出现异常时诊断和修复过程比较复杂</a:t>
                      </a:r>
                      <a:endParaRPr lang="zh-CN" altLang="en-US" sz="1400" dirty="0"/>
                    </a:p>
                  </a:txBody>
                  <a:tcPr marL="68580" marR="68580" marT="34290" marB="34290"/>
                </a:tc>
              </a:tr>
              <a:tr h="1008113">
                <a:tc>
                  <a:txBody>
                    <a:bodyPr/>
                    <a:lstStyle/>
                    <a:p>
                      <a:r>
                        <a:rPr lang="zh-CN" altLang="en-US" sz="1400" dirty="0" smtClean="0"/>
                        <a:t>主从写入</a:t>
                      </a:r>
                      <a:endParaRPr lang="zh-CN" altLang="en-US" sz="1400" dirty="0"/>
                    </a:p>
                  </a:txBody>
                  <a:tcPr marL="68580" marR="68580" marT="34290" marB="34290"/>
                </a:tc>
                <a:tc>
                  <a:txBody>
                    <a:bodyPr/>
                    <a:lstStyle/>
                    <a:p>
                      <a:r>
                        <a:rPr lang="en-US" altLang="zh-CN" sz="1400" dirty="0" smtClean="0"/>
                        <a:t>Client -&gt; Replica A </a:t>
                      </a:r>
                      <a:r>
                        <a:rPr lang="en-US" altLang="zh-CN" sz="1400" baseline="0" dirty="0" smtClean="0"/>
                        <a:t> </a:t>
                      </a:r>
                    </a:p>
                    <a:p>
                      <a:r>
                        <a:rPr lang="en-US" altLang="zh-CN" sz="1400" baseline="0" dirty="0" smtClean="0"/>
                        <a:t> -&gt;  Replica B </a:t>
                      </a:r>
                    </a:p>
                    <a:p>
                      <a:r>
                        <a:rPr lang="en-US" altLang="zh-CN" sz="1400" baseline="0" dirty="0" smtClean="0"/>
                        <a:t> -&gt;  </a:t>
                      </a:r>
                      <a:r>
                        <a:rPr lang="en-US" altLang="zh-CN" sz="1400" baseline="0" dirty="0" err="1" smtClean="0"/>
                        <a:t>Repllica</a:t>
                      </a:r>
                      <a:r>
                        <a:rPr lang="en-US" altLang="zh-CN" sz="1400" baseline="0" dirty="0" smtClean="0"/>
                        <a:t> C</a:t>
                      </a:r>
                      <a:endParaRPr lang="en-US" altLang="zh-CN" sz="1400" dirty="0" smtClean="0"/>
                    </a:p>
                  </a:txBody>
                  <a:tcPr marL="68580" marR="68580" marT="34290" marB="34290"/>
                </a:tc>
                <a:tc>
                  <a:txBody>
                    <a:bodyPr/>
                    <a:lstStyle/>
                    <a:p>
                      <a:r>
                        <a:rPr lang="zh-CN" altLang="en-US" sz="1400" dirty="0" smtClean="0"/>
                        <a:t>总路径较短，管理逻辑由主节点负责</a:t>
                      </a:r>
                      <a:endParaRPr lang="zh-CN" altLang="en-US" sz="1400" dirty="0"/>
                    </a:p>
                  </a:txBody>
                  <a:tcPr marL="68580" marR="68580" marT="34290" marB="34290"/>
                </a:tc>
                <a:tc>
                  <a:txBody>
                    <a:bodyPr/>
                    <a:lstStyle/>
                    <a:p>
                      <a:r>
                        <a:rPr lang="zh-CN" altLang="en-US" sz="1400" dirty="0" smtClean="0"/>
                        <a:t>主节点有可能成为负载和流量瓶颈</a:t>
                      </a:r>
                      <a:endParaRPr lang="zh-CN" altLang="en-US" sz="1400" dirty="0"/>
                    </a:p>
                  </a:txBody>
                  <a:tcPr marL="68580" marR="68580" marT="34290" marB="34290"/>
                </a:tc>
              </a:tr>
            </a:tbl>
          </a:graphicData>
        </a:graphic>
      </p:graphicFrame>
    </p:spTree>
    <p:custDataLst>
      <p:tags r:id="rId1"/>
    </p:custDataLst>
    <p:extLst>
      <p:ext uri="{BB962C8B-B14F-4D97-AF65-F5344CB8AC3E}">
        <p14:creationId xmlns:p14="http://schemas.microsoft.com/office/powerpoint/2010/main" val="614920077"/>
      </p:ext>
    </p:extLst>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3"/>
          <p:cNvSpPr txBox="1">
            <a:spLocks noGrp="1"/>
          </p:cNvSpPr>
          <p:nvPr>
            <p:ph type="title"/>
          </p:nvPr>
        </p:nvSpPr>
        <p:spPr bwMode="auto">
          <a:ln>
            <a:miter lim="800000"/>
            <a:headEnd/>
            <a:tailEnd/>
          </a:ln>
        </p:spPr>
        <p:txBody>
          <a:bodyPr wrap="square" numCol="1" anchorCtr="0" compatLnSpc="1">
            <a:prstTxWarp prst="textNoShape">
              <a:avLst/>
            </a:prstTxWarp>
          </a:bodyPr>
          <a:lstStyle/>
          <a:p>
            <a:pPr eaLnBrk="1" hangingPunct="1">
              <a:defRPr/>
            </a:pPr>
            <a:r>
              <a:rPr lang="zh-CN" altLang="en-US" smtClean="0">
                <a:effectLst>
                  <a:outerShdw blurRad="38100" dist="38100" dir="2700000" algn="tl">
                    <a:srgbClr val="C0C0C0"/>
                  </a:outerShdw>
                </a:effectLst>
                <a:latin typeface="宋体" charset="-122"/>
              </a:rPr>
              <a:t>数据写入流程总结</a:t>
            </a:r>
            <a:r>
              <a:rPr lang="en-US" altLang="zh-CN" smtClean="0">
                <a:effectLst>
                  <a:outerShdw blurRad="38100" dist="38100" dir="2700000" algn="tl">
                    <a:srgbClr val="C0C0C0"/>
                  </a:outerShdw>
                </a:effectLst>
                <a:latin typeface="宋体" charset="-122"/>
              </a:rPr>
              <a:t>(2)</a:t>
            </a:r>
            <a:endParaRPr lang="en-US" altLang="zh-CN" smtClean="0">
              <a:solidFill>
                <a:schemeClr val="tx1"/>
              </a:solidFill>
              <a:effectLst/>
              <a:latin typeface="宋体" charset="-122"/>
            </a:endParaRPr>
          </a:p>
        </p:txBody>
      </p:sp>
      <p:graphicFrame>
        <p:nvGraphicFramePr>
          <p:cNvPr id="6" name="表格 5"/>
          <p:cNvGraphicFramePr>
            <a:graphicFrameLocks noGrp="1"/>
          </p:cNvGraphicFramePr>
          <p:nvPr/>
        </p:nvGraphicFramePr>
        <p:xfrm>
          <a:off x="305991" y="1808560"/>
          <a:ext cx="7992889" cy="3585863"/>
        </p:xfrm>
        <a:graphic>
          <a:graphicData uri="http://schemas.openxmlformats.org/drawingml/2006/table">
            <a:tbl>
              <a:tblPr firstRow="1" bandRow="1">
                <a:tableStyleId>{5C22544A-7EE6-4342-B048-85BDC9FD1C3A}</a:tableStyleId>
              </a:tblPr>
              <a:tblGrid>
                <a:gridCol w="1380067"/>
                <a:gridCol w="2256764"/>
                <a:gridCol w="2170952"/>
                <a:gridCol w="2185106"/>
              </a:tblGrid>
              <a:tr h="461663">
                <a:tc>
                  <a:txBody>
                    <a:bodyPr/>
                    <a:lstStyle/>
                    <a:p>
                      <a:r>
                        <a:rPr lang="zh-CN" altLang="en-US" sz="1400" dirty="0" smtClean="0"/>
                        <a:t>异常处理方式</a:t>
                      </a:r>
                      <a:endParaRPr lang="zh-CN" altLang="en-US" sz="1400" dirty="0"/>
                    </a:p>
                  </a:txBody>
                  <a:tcPr marL="68580" marR="68580" marT="34290" marB="34290"/>
                </a:tc>
                <a:tc>
                  <a:txBody>
                    <a:bodyPr/>
                    <a:lstStyle/>
                    <a:p>
                      <a:r>
                        <a:rPr lang="zh-CN" altLang="en-US" sz="1400" dirty="0" smtClean="0"/>
                        <a:t>概述</a:t>
                      </a:r>
                      <a:endParaRPr lang="zh-CN" altLang="en-US" sz="1400" dirty="0"/>
                    </a:p>
                  </a:txBody>
                  <a:tcPr marL="68580" marR="68580" marT="34290" marB="34290"/>
                </a:tc>
                <a:tc>
                  <a:txBody>
                    <a:bodyPr/>
                    <a:lstStyle/>
                    <a:p>
                      <a:r>
                        <a:rPr lang="zh-CN" altLang="en-US" sz="1400" dirty="0" smtClean="0"/>
                        <a:t>优点</a:t>
                      </a:r>
                      <a:endParaRPr lang="zh-CN" altLang="en-US" sz="1400" dirty="0"/>
                    </a:p>
                  </a:txBody>
                  <a:tcPr marL="68580" marR="68580" marT="34290" marB="34290"/>
                </a:tc>
                <a:tc>
                  <a:txBody>
                    <a:bodyPr/>
                    <a:lstStyle/>
                    <a:p>
                      <a:r>
                        <a:rPr lang="zh-CN" altLang="en-US" sz="1400" dirty="0" smtClean="0"/>
                        <a:t>不足</a:t>
                      </a:r>
                      <a:endParaRPr lang="zh-CN" altLang="en-US" sz="1400" dirty="0"/>
                    </a:p>
                  </a:txBody>
                  <a:tcPr marL="68580" marR="68580" marT="34290" marB="34290"/>
                </a:tc>
              </a:tr>
              <a:tr h="1212523">
                <a:tc>
                  <a:txBody>
                    <a:bodyPr/>
                    <a:lstStyle/>
                    <a:p>
                      <a:r>
                        <a:rPr lang="zh-CN" altLang="en-US" sz="1400" dirty="0" smtClean="0"/>
                        <a:t>重新修复</a:t>
                      </a:r>
                      <a:endParaRPr lang="zh-CN" altLang="en-US" sz="1400" dirty="0"/>
                    </a:p>
                  </a:txBody>
                  <a:tcPr marL="68580" marR="68580" marT="34290" marB="34290"/>
                </a:tc>
                <a:tc>
                  <a:txBody>
                    <a:bodyPr/>
                    <a:lstStyle/>
                    <a:p>
                      <a:r>
                        <a:rPr lang="zh-CN" altLang="en-US" sz="1400" dirty="0" smtClean="0"/>
                        <a:t>剔除异常节点，提升</a:t>
                      </a:r>
                      <a:r>
                        <a:rPr lang="en-US" altLang="zh-CN" sz="1400" dirty="0" smtClean="0"/>
                        <a:t>replica</a:t>
                      </a:r>
                      <a:r>
                        <a:rPr lang="zh-CN" altLang="en-US" sz="1400" dirty="0" smtClean="0"/>
                        <a:t>版本，重新组织当前写入的</a:t>
                      </a:r>
                      <a:r>
                        <a:rPr lang="en-US" altLang="zh-CN" sz="1400" dirty="0" err="1" smtClean="0"/>
                        <a:t>repilca</a:t>
                      </a:r>
                      <a:r>
                        <a:rPr lang="en-US" altLang="zh-CN" sz="1400" dirty="0" smtClean="0"/>
                        <a:t> group</a:t>
                      </a:r>
                    </a:p>
                  </a:txBody>
                  <a:tcPr marL="68580" marR="68580" marT="34290" marB="34290"/>
                </a:tc>
                <a:tc>
                  <a:txBody>
                    <a:bodyPr/>
                    <a:lstStyle/>
                    <a:p>
                      <a:r>
                        <a:rPr lang="zh-CN" altLang="en-US" sz="1400" dirty="0" smtClean="0"/>
                        <a:t>最大程度保留之前写入的数据</a:t>
                      </a:r>
                      <a:endParaRPr lang="zh-CN" altLang="en-US" sz="1400" dirty="0"/>
                    </a:p>
                  </a:txBody>
                  <a:tcPr marL="68580" marR="68580" marT="34290" marB="34290"/>
                </a:tc>
                <a:tc>
                  <a:txBody>
                    <a:bodyPr/>
                    <a:lstStyle/>
                    <a:p>
                      <a:r>
                        <a:rPr lang="en-US" altLang="zh-CN" sz="1400" dirty="0" smtClean="0"/>
                        <a:t>- </a:t>
                      </a:r>
                      <a:r>
                        <a:rPr lang="zh-CN" altLang="en-US" sz="1400" dirty="0" smtClean="0"/>
                        <a:t>直接剔除异常节点会导致后续写入的</a:t>
                      </a:r>
                      <a:r>
                        <a:rPr lang="en-US" altLang="zh-CN" sz="1400" dirty="0" smtClean="0"/>
                        <a:t>replica</a:t>
                      </a:r>
                      <a:r>
                        <a:rPr lang="zh-CN" altLang="en-US" sz="1400" dirty="0" smtClean="0"/>
                        <a:t>数降低</a:t>
                      </a:r>
                      <a:endParaRPr lang="en-US" altLang="zh-CN" sz="1400" dirty="0" smtClean="0"/>
                    </a:p>
                    <a:p>
                      <a:r>
                        <a:rPr lang="en-US" altLang="zh-CN" sz="1400" dirty="0" smtClean="0"/>
                        <a:t>- </a:t>
                      </a:r>
                      <a:r>
                        <a:rPr lang="zh-CN" altLang="en-US" sz="1400" dirty="0" smtClean="0"/>
                        <a:t>如果补充新的</a:t>
                      </a:r>
                      <a:r>
                        <a:rPr lang="en-US" altLang="zh-CN" sz="1400" dirty="0" smtClean="0"/>
                        <a:t>replica</a:t>
                      </a:r>
                      <a:r>
                        <a:rPr lang="zh-CN" altLang="en-US" sz="1400" dirty="0" smtClean="0"/>
                        <a:t>进来，需要补齐之前写入的数据给新的</a:t>
                      </a:r>
                      <a:r>
                        <a:rPr lang="en-US" altLang="zh-CN" sz="1400" dirty="0" smtClean="0"/>
                        <a:t>replica</a:t>
                      </a:r>
                      <a:endParaRPr lang="zh-CN" altLang="en-US" sz="1400" dirty="0"/>
                    </a:p>
                  </a:txBody>
                  <a:tcPr marL="68580" marR="68580" marT="34290" marB="34290"/>
                </a:tc>
              </a:tr>
              <a:tr h="1628466">
                <a:tc>
                  <a:txBody>
                    <a:bodyPr/>
                    <a:lstStyle/>
                    <a:p>
                      <a:r>
                        <a:rPr lang="en-US" altLang="zh-CN" sz="1400" dirty="0" smtClean="0"/>
                        <a:t>Seal and New</a:t>
                      </a:r>
                      <a:endParaRPr lang="zh-CN" altLang="en-US" sz="1400" dirty="0"/>
                    </a:p>
                  </a:txBody>
                  <a:tcPr marL="68580" marR="68580" marT="34290" marB="34290"/>
                </a:tc>
                <a:tc>
                  <a:txBody>
                    <a:bodyPr/>
                    <a:lstStyle/>
                    <a:p>
                      <a:pPr marL="342900" indent="-342900">
                        <a:buAutoNum type="arabicPeriod"/>
                      </a:pPr>
                      <a:r>
                        <a:rPr lang="en-US" altLang="zh-CN" sz="1400" dirty="0" smtClean="0"/>
                        <a:t>Seal</a:t>
                      </a:r>
                      <a:r>
                        <a:rPr lang="zh-CN" altLang="en-US" sz="1400" dirty="0" smtClean="0"/>
                        <a:t>所有当前正在写的</a:t>
                      </a:r>
                      <a:r>
                        <a:rPr lang="en-US" altLang="zh-CN" sz="1400" dirty="0" smtClean="0"/>
                        <a:t>chunk replica</a:t>
                      </a:r>
                      <a:r>
                        <a:rPr lang="zh-CN" altLang="en-US" sz="1400" dirty="0" smtClean="0"/>
                        <a:t>，不再允许写入，以当前最短</a:t>
                      </a:r>
                      <a:r>
                        <a:rPr lang="en-US" altLang="zh-CN" sz="1400" dirty="0" smtClean="0"/>
                        <a:t>replica</a:t>
                      </a:r>
                      <a:r>
                        <a:rPr lang="zh-CN" altLang="en-US" sz="1400" dirty="0" smtClean="0"/>
                        <a:t>作为</a:t>
                      </a:r>
                      <a:r>
                        <a:rPr lang="en-US" altLang="zh-CN" sz="1400" dirty="0" smtClean="0"/>
                        <a:t>chunk</a:t>
                      </a:r>
                      <a:r>
                        <a:rPr lang="zh-CN" altLang="en-US" sz="1400" dirty="0" smtClean="0"/>
                        <a:t>标准长度</a:t>
                      </a:r>
                      <a:endParaRPr lang="en-US" altLang="zh-CN" sz="1400" dirty="0" smtClean="0"/>
                    </a:p>
                    <a:p>
                      <a:r>
                        <a:rPr lang="en-US" altLang="zh-CN" sz="1400" dirty="0" smtClean="0"/>
                        <a:t>2.  </a:t>
                      </a:r>
                      <a:r>
                        <a:rPr lang="en-US" altLang="zh-CN" sz="1400" baseline="0" dirty="0" smtClean="0"/>
                        <a:t> </a:t>
                      </a:r>
                      <a:r>
                        <a:rPr lang="zh-CN" altLang="en-US" sz="1400" dirty="0" smtClean="0"/>
                        <a:t>申请新的</a:t>
                      </a:r>
                      <a:r>
                        <a:rPr lang="en-US" altLang="zh-CN" sz="1400" dirty="0" smtClean="0"/>
                        <a:t>chunk</a:t>
                      </a:r>
                      <a:r>
                        <a:rPr lang="zh-CN" altLang="en-US" sz="1400" dirty="0" smtClean="0"/>
                        <a:t>，在新 </a:t>
                      </a:r>
                      <a:r>
                        <a:rPr lang="en-US" altLang="zh-CN" sz="1400" dirty="0" smtClean="0"/>
                        <a:t>chunk replica</a:t>
                      </a:r>
                      <a:r>
                        <a:rPr lang="zh-CN" altLang="en-US" sz="1400" dirty="0" smtClean="0"/>
                        <a:t>继续写入数据</a:t>
                      </a:r>
                    </a:p>
                    <a:p>
                      <a:endParaRPr lang="zh-CN" altLang="en-US" sz="1400" dirty="0"/>
                    </a:p>
                  </a:txBody>
                  <a:tcPr marL="68580" marR="68580" marT="34290" marB="34290"/>
                </a:tc>
                <a:tc>
                  <a:txBody>
                    <a:bodyPr/>
                    <a:lstStyle/>
                    <a:p>
                      <a:r>
                        <a:rPr lang="zh-CN" altLang="en-US" sz="1400" dirty="0" smtClean="0"/>
                        <a:t>简单快速，可以绕过异常节点</a:t>
                      </a:r>
                      <a:endParaRPr lang="zh-CN" altLang="en-US" sz="1400" dirty="0"/>
                    </a:p>
                  </a:txBody>
                  <a:tcPr marL="68580" marR="68580" marT="34290" marB="34290"/>
                </a:tc>
                <a:tc>
                  <a:txBody>
                    <a:bodyPr/>
                    <a:lstStyle/>
                    <a:p>
                      <a:r>
                        <a:rPr lang="en-US" altLang="zh-CN" sz="1400" dirty="0" smtClean="0"/>
                        <a:t>Chunk</a:t>
                      </a:r>
                      <a:r>
                        <a:rPr lang="zh-CN" altLang="en-US" sz="1400" dirty="0" smtClean="0"/>
                        <a:t>长度不固定，需要更多的</a:t>
                      </a:r>
                      <a:r>
                        <a:rPr lang="en-US" altLang="zh-CN" sz="1400" dirty="0" smtClean="0"/>
                        <a:t>meta</a:t>
                      </a:r>
                      <a:r>
                        <a:rPr lang="zh-CN" altLang="en-US" sz="1400" dirty="0" smtClean="0"/>
                        <a:t>管理</a:t>
                      </a:r>
                      <a:endParaRPr lang="zh-CN" altLang="en-US" sz="1400" dirty="0"/>
                    </a:p>
                  </a:txBody>
                  <a:tcPr marL="68580" marR="68580" marT="34290" marB="34290"/>
                </a:tc>
              </a:tr>
            </a:tbl>
          </a:graphicData>
        </a:graphic>
      </p:graphicFrame>
    </p:spTree>
    <p:custDataLst>
      <p:tags r:id="rId1"/>
    </p:custDataLst>
    <p:extLst>
      <p:ext uri="{BB962C8B-B14F-4D97-AF65-F5344CB8AC3E}">
        <p14:creationId xmlns:p14="http://schemas.microsoft.com/office/powerpoint/2010/main" val="4011719624"/>
      </p:ext>
    </p:extLst>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3"/>
          <p:cNvSpPr txBox="1">
            <a:spLocks noGrp="1"/>
          </p:cNvSpPr>
          <p:nvPr>
            <p:ph type="title"/>
          </p:nvPr>
        </p:nvSpPr>
        <p:spPr bwMode="auto">
          <a:ln>
            <a:miter lim="800000"/>
            <a:headEnd/>
            <a:tailEnd/>
          </a:ln>
        </p:spPr>
        <p:txBody>
          <a:bodyPr wrap="square" numCol="1" anchorCtr="0" compatLnSpc="1">
            <a:prstTxWarp prst="textNoShape">
              <a:avLst/>
            </a:prstTxWarp>
          </a:bodyPr>
          <a:lstStyle/>
          <a:p>
            <a:pPr algn="l" eaLnBrk="1" hangingPunct="1">
              <a:defRPr/>
            </a:pPr>
            <a:r>
              <a:rPr lang="zh-CN" altLang="en-US" sz="3200" dirty="0" smtClean="0">
                <a:effectLst>
                  <a:outerShdw blurRad="38100" dist="38100" dir="2700000" algn="tl">
                    <a:srgbClr val="C0C0C0"/>
                  </a:outerShdw>
                </a:effectLst>
                <a:latin typeface="宋体" charset="-122"/>
              </a:rPr>
              <a:t>读正常流程</a:t>
            </a:r>
            <a:endParaRPr lang="en-US" altLang="zh-CN" sz="3200" dirty="0" smtClean="0">
              <a:solidFill>
                <a:schemeClr val="tx1"/>
              </a:solidFill>
              <a:effectLst/>
              <a:latin typeface="宋体" charset="-122"/>
            </a:endParaRPr>
          </a:p>
        </p:txBody>
      </p:sp>
      <p:sp>
        <p:nvSpPr>
          <p:cNvPr id="6" name="椭圆 5"/>
          <p:cNvSpPr/>
          <p:nvPr/>
        </p:nvSpPr>
        <p:spPr>
          <a:xfrm>
            <a:off x="1076326" y="2636044"/>
            <a:ext cx="1803797" cy="711994"/>
          </a:xfrm>
          <a:prstGeom prst="ellipse">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solidFill>
                  <a:schemeClr val="tx1"/>
                </a:solidFill>
              </a:rPr>
              <a:t>Client</a:t>
            </a:r>
          </a:p>
        </p:txBody>
      </p:sp>
      <p:sp>
        <p:nvSpPr>
          <p:cNvPr id="9" name="矩形 8"/>
          <p:cNvSpPr/>
          <p:nvPr/>
        </p:nvSpPr>
        <p:spPr>
          <a:xfrm>
            <a:off x="44054" y="4661298"/>
            <a:ext cx="1421606" cy="53578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solidFill>
                  <a:schemeClr val="tx1"/>
                </a:solidFill>
              </a:rPr>
              <a:t>CS1</a:t>
            </a:r>
            <a:endParaRPr lang="zh-CN" altLang="en-US" dirty="0">
              <a:solidFill>
                <a:schemeClr val="tx1"/>
              </a:solidFill>
            </a:endParaRPr>
          </a:p>
        </p:txBody>
      </p:sp>
      <p:sp>
        <p:nvSpPr>
          <p:cNvPr id="11" name="矩形 10"/>
          <p:cNvSpPr/>
          <p:nvPr/>
        </p:nvSpPr>
        <p:spPr>
          <a:xfrm>
            <a:off x="1724025" y="4662488"/>
            <a:ext cx="1409700" cy="53578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solidFill>
                  <a:schemeClr val="tx1"/>
                </a:solidFill>
              </a:rPr>
              <a:t>CS2</a:t>
            </a:r>
            <a:endParaRPr lang="zh-CN" altLang="en-US" dirty="0">
              <a:solidFill>
                <a:schemeClr val="tx1"/>
              </a:solidFill>
            </a:endParaRPr>
          </a:p>
        </p:txBody>
      </p:sp>
      <p:sp>
        <p:nvSpPr>
          <p:cNvPr id="13" name="矩形 12"/>
          <p:cNvSpPr/>
          <p:nvPr/>
        </p:nvSpPr>
        <p:spPr>
          <a:xfrm>
            <a:off x="3367087" y="4661298"/>
            <a:ext cx="1423988" cy="53578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solidFill>
                  <a:schemeClr val="tx1"/>
                </a:solidFill>
              </a:rPr>
              <a:t>CS3</a:t>
            </a:r>
            <a:endParaRPr lang="zh-CN" altLang="en-US" dirty="0">
              <a:solidFill>
                <a:schemeClr val="tx1"/>
              </a:solidFill>
            </a:endParaRPr>
          </a:p>
        </p:txBody>
      </p:sp>
      <p:cxnSp>
        <p:nvCxnSpPr>
          <p:cNvPr id="15" name="直接箭头连接符 14"/>
          <p:cNvCxnSpPr>
            <a:stCxn id="6" idx="4"/>
            <a:endCxn id="9" idx="0"/>
          </p:cNvCxnSpPr>
          <p:nvPr/>
        </p:nvCxnSpPr>
        <p:spPr>
          <a:xfrm flipH="1">
            <a:off x="754857" y="3348038"/>
            <a:ext cx="1222772" cy="1313260"/>
          </a:xfrm>
          <a:prstGeom prst="straightConnector1">
            <a:avLst/>
          </a:prstGeom>
          <a:ln>
            <a:solidFill>
              <a:srgbClr val="00B0F0"/>
            </a:solidFill>
            <a:tailEnd type="arrow"/>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a:stCxn id="6" idx="4"/>
            <a:endCxn id="13" idx="0"/>
          </p:cNvCxnSpPr>
          <p:nvPr/>
        </p:nvCxnSpPr>
        <p:spPr>
          <a:xfrm>
            <a:off x="1977629" y="3348038"/>
            <a:ext cx="2101453" cy="1313260"/>
          </a:xfrm>
          <a:prstGeom prst="straightConnector1">
            <a:avLst/>
          </a:prstGeom>
          <a:ln>
            <a:solidFill>
              <a:srgbClr val="00B0F0"/>
            </a:solidFill>
            <a:tailEnd type="arrow"/>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a:stCxn id="6" idx="4"/>
            <a:endCxn id="11" idx="0"/>
          </p:cNvCxnSpPr>
          <p:nvPr/>
        </p:nvCxnSpPr>
        <p:spPr>
          <a:xfrm>
            <a:off x="1977628" y="3348038"/>
            <a:ext cx="451247" cy="1314450"/>
          </a:xfrm>
          <a:prstGeom prst="straightConnector1">
            <a:avLst/>
          </a:prstGeom>
          <a:ln>
            <a:solidFill>
              <a:srgbClr val="00B0F0"/>
            </a:solidFill>
            <a:tailEnd type="arrow"/>
          </a:ln>
        </p:spPr>
        <p:style>
          <a:lnRef idx="1">
            <a:schemeClr val="accent1"/>
          </a:lnRef>
          <a:fillRef idx="0">
            <a:schemeClr val="accent1"/>
          </a:fillRef>
          <a:effectRef idx="0">
            <a:schemeClr val="accent1"/>
          </a:effectRef>
          <a:fontRef idx="minor">
            <a:schemeClr val="tx1"/>
          </a:fontRef>
        </p:style>
      </p:cxnSp>
      <p:sp>
        <p:nvSpPr>
          <p:cNvPr id="41" name="矩形 40"/>
          <p:cNvSpPr/>
          <p:nvPr/>
        </p:nvSpPr>
        <p:spPr>
          <a:xfrm>
            <a:off x="7546182" y="2717007"/>
            <a:ext cx="1140619" cy="53578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solidFill>
                  <a:schemeClr val="tx1"/>
                </a:solidFill>
              </a:rPr>
              <a:t>Master</a:t>
            </a:r>
          </a:p>
        </p:txBody>
      </p:sp>
      <p:cxnSp>
        <p:nvCxnSpPr>
          <p:cNvPr id="42" name="直接箭头连接符 41"/>
          <p:cNvCxnSpPr>
            <a:stCxn id="6" idx="6"/>
            <a:endCxn id="41" idx="1"/>
          </p:cNvCxnSpPr>
          <p:nvPr/>
        </p:nvCxnSpPr>
        <p:spPr>
          <a:xfrm flipV="1">
            <a:off x="2880122" y="2984898"/>
            <a:ext cx="4666059" cy="7144"/>
          </a:xfrm>
          <a:prstGeom prst="straightConnector1">
            <a:avLst/>
          </a:prstGeom>
          <a:ln>
            <a:solidFill>
              <a:srgbClr val="00B0F0"/>
            </a:solidFill>
            <a:tailEnd type="arrow"/>
          </a:ln>
        </p:spPr>
        <p:style>
          <a:lnRef idx="1">
            <a:schemeClr val="accent1"/>
          </a:lnRef>
          <a:fillRef idx="0">
            <a:schemeClr val="accent1"/>
          </a:fillRef>
          <a:effectRef idx="0">
            <a:schemeClr val="accent1"/>
          </a:effectRef>
          <a:fontRef idx="minor">
            <a:schemeClr val="tx1"/>
          </a:fontRef>
        </p:style>
      </p:cxnSp>
      <p:grpSp>
        <p:nvGrpSpPr>
          <p:cNvPr id="2" name="组合 62"/>
          <p:cNvGrpSpPr>
            <a:grpSpLocks/>
          </p:cNvGrpSpPr>
          <p:nvPr/>
        </p:nvGrpSpPr>
        <p:grpSpPr bwMode="auto">
          <a:xfrm>
            <a:off x="6771085" y="3930254"/>
            <a:ext cx="2228850" cy="353615"/>
            <a:chOff x="6771556" y="3648078"/>
            <a:chExt cx="1915244" cy="471522"/>
          </a:xfrm>
        </p:grpSpPr>
        <p:sp>
          <p:nvSpPr>
            <p:cNvPr id="60" name="矩形 59"/>
            <p:cNvSpPr/>
            <p:nvPr/>
          </p:nvSpPr>
          <p:spPr>
            <a:xfrm>
              <a:off x="6771556" y="3648078"/>
              <a:ext cx="248613" cy="47152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500" dirty="0"/>
                <a:t>R</a:t>
              </a:r>
              <a:endParaRPr lang="zh-CN" altLang="en-US" sz="1500" dirty="0"/>
            </a:p>
          </p:txBody>
        </p:sp>
        <p:sp>
          <p:nvSpPr>
            <p:cNvPr id="44052" name="TextBox 60"/>
            <p:cNvSpPr txBox="1">
              <a:spLocks noChangeArrowheads="1"/>
            </p:cNvSpPr>
            <p:nvPr/>
          </p:nvSpPr>
          <p:spPr bwMode="auto">
            <a:xfrm>
              <a:off x="7367015" y="3683783"/>
              <a:ext cx="1319785" cy="430919"/>
            </a:xfrm>
            <a:prstGeom prst="rect">
              <a:avLst/>
            </a:prstGeom>
            <a:noFill/>
            <a:ln w="9525">
              <a:noFill/>
              <a:miter lim="800000"/>
              <a:headEnd/>
              <a:tailEnd/>
            </a:ln>
          </p:spPr>
          <p:txBody>
            <a:bodyPr>
              <a:spAutoFit/>
            </a:bodyPr>
            <a:lstStyle/>
            <a:p>
              <a:r>
                <a:rPr lang="en-US" altLang="zh-CN" sz="1500">
                  <a:latin typeface="Calibri" pitchFamily="34" charset="0"/>
                </a:rPr>
                <a:t>ReadData</a:t>
              </a:r>
              <a:endParaRPr lang="zh-CN" altLang="en-US" sz="1500">
                <a:latin typeface="Calibri" pitchFamily="34" charset="0"/>
              </a:endParaRPr>
            </a:p>
          </p:txBody>
        </p:sp>
      </p:grpSp>
      <p:sp>
        <p:nvSpPr>
          <p:cNvPr id="65" name="矩形 64"/>
          <p:cNvSpPr/>
          <p:nvPr/>
        </p:nvSpPr>
        <p:spPr>
          <a:xfrm>
            <a:off x="1358504" y="3458767"/>
            <a:ext cx="248840" cy="35361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500" dirty="0"/>
              <a:t>R</a:t>
            </a:r>
            <a:endParaRPr lang="zh-CN" altLang="en-US" sz="1500" dirty="0"/>
          </a:p>
        </p:txBody>
      </p:sp>
      <p:grpSp>
        <p:nvGrpSpPr>
          <p:cNvPr id="3" name="组合 70"/>
          <p:cNvGrpSpPr>
            <a:grpSpLocks/>
          </p:cNvGrpSpPr>
          <p:nvPr/>
        </p:nvGrpSpPr>
        <p:grpSpPr bwMode="auto">
          <a:xfrm>
            <a:off x="6771085" y="4452938"/>
            <a:ext cx="2842022" cy="353616"/>
            <a:chOff x="6771555" y="3648078"/>
            <a:chExt cx="2372444" cy="471522"/>
          </a:xfrm>
        </p:grpSpPr>
        <p:sp>
          <p:nvSpPr>
            <p:cNvPr id="72" name="矩形 71"/>
            <p:cNvSpPr/>
            <p:nvPr/>
          </p:nvSpPr>
          <p:spPr>
            <a:xfrm>
              <a:off x="6771555" y="3648078"/>
              <a:ext cx="248476" cy="47152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500" dirty="0"/>
                <a:t>O</a:t>
              </a:r>
              <a:endParaRPr lang="zh-CN" altLang="en-US" sz="1500" dirty="0"/>
            </a:p>
          </p:txBody>
        </p:sp>
        <p:sp>
          <p:nvSpPr>
            <p:cNvPr id="44050" name="TextBox 72"/>
            <p:cNvSpPr txBox="1">
              <a:spLocks noChangeArrowheads="1"/>
            </p:cNvSpPr>
            <p:nvPr/>
          </p:nvSpPr>
          <p:spPr bwMode="auto">
            <a:xfrm>
              <a:off x="7367014" y="3683785"/>
              <a:ext cx="1776985" cy="430918"/>
            </a:xfrm>
            <a:prstGeom prst="rect">
              <a:avLst/>
            </a:prstGeom>
            <a:noFill/>
            <a:ln w="9525">
              <a:noFill/>
              <a:miter lim="800000"/>
              <a:headEnd/>
              <a:tailEnd/>
            </a:ln>
          </p:spPr>
          <p:txBody>
            <a:bodyPr>
              <a:spAutoFit/>
            </a:bodyPr>
            <a:lstStyle/>
            <a:p>
              <a:r>
                <a:rPr lang="en-US" altLang="zh-CN" sz="1500">
                  <a:latin typeface="Calibri" pitchFamily="34" charset="0"/>
                </a:rPr>
                <a:t>ReadOk</a:t>
              </a:r>
            </a:p>
          </p:txBody>
        </p:sp>
      </p:grpSp>
      <p:sp>
        <p:nvSpPr>
          <p:cNvPr id="78" name="矩形 77"/>
          <p:cNvSpPr/>
          <p:nvPr/>
        </p:nvSpPr>
        <p:spPr>
          <a:xfrm>
            <a:off x="397669" y="4293394"/>
            <a:ext cx="248841" cy="353616"/>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500" dirty="0"/>
              <a:t>O</a:t>
            </a:r>
            <a:endParaRPr lang="zh-CN" altLang="en-US" sz="1500" dirty="0"/>
          </a:p>
        </p:txBody>
      </p:sp>
      <p:sp>
        <p:nvSpPr>
          <p:cNvPr id="88" name="矩形 87"/>
          <p:cNvSpPr/>
          <p:nvPr/>
        </p:nvSpPr>
        <p:spPr>
          <a:xfrm>
            <a:off x="3184922" y="2582467"/>
            <a:ext cx="2646759" cy="35361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500" dirty="0"/>
              <a:t>Open4Read(</a:t>
            </a:r>
            <a:r>
              <a:rPr lang="en-US" altLang="zh-CN" sz="1500" dirty="0" err="1"/>
              <a:t>FileName</a:t>
            </a:r>
            <a:r>
              <a:rPr lang="en-US" altLang="zh-CN" sz="1500" dirty="0"/>
              <a:t>)</a:t>
            </a:r>
            <a:endParaRPr lang="zh-CN" altLang="en-US" sz="1500" dirty="0"/>
          </a:p>
        </p:txBody>
      </p:sp>
      <p:sp>
        <p:nvSpPr>
          <p:cNvPr id="89" name="矩形 88"/>
          <p:cNvSpPr/>
          <p:nvPr/>
        </p:nvSpPr>
        <p:spPr>
          <a:xfrm>
            <a:off x="5354242" y="3020617"/>
            <a:ext cx="2097881" cy="353615"/>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500" dirty="0" err="1"/>
              <a:t>Ack</a:t>
            </a:r>
            <a:r>
              <a:rPr lang="en-US" altLang="zh-CN" sz="1500" dirty="0"/>
              <a:t>(CS1, CS2, CS3)</a:t>
            </a:r>
            <a:endParaRPr lang="zh-CN" altLang="en-US" sz="1500" dirty="0"/>
          </a:p>
        </p:txBody>
      </p:sp>
    </p:spTree>
    <p:custDataLst>
      <p:tags r:id="rId1"/>
    </p:custDataLst>
    <p:extLst>
      <p:ext uri="{BB962C8B-B14F-4D97-AF65-F5344CB8AC3E}">
        <p14:creationId xmlns:p14="http://schemas.microsoft.com/office/powerpoint/2010/main" val="365407037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0" presetClass="path" presetSubtype="0" accel="50000" decel="50000" fill="hold" grpId="1" nodeType="clickEffect">
                                  <p:stCondLst>
                                    <p:cond delay="0"/>
                                  </p:stCondLst>
                                  <p:childTnLst>
                                    <p:animMotion origin="layout" path="M 4.44444E-6 4.07407E-6 L 0.15659 4.07407E-6 " pathEditMode="relative" rAng="0" ptsTypes="AA">
                                      <p:cBhvr>
                                        <p:cTn id="10" dur="2000" fill="hold"/>
                                        <p:tgtEl>
                                          <p:spTgt spid="88"/>
                                        </p:tgtEl>
                                        <p:attrNameLst>
                                          <p:attrName>ppt_x</p:attrName>
                                          <p:attrName>ppt_y</p:attrName>
                                        </p:attrNameLst>
                                      </p:cBhvr>
                                      <p:rCtr x="7830" y="0"/>
                                    </p:animMotion>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2" nodeType="clickEffect">
                                  <p:stCondLst>
                                    <p:cond delay="0"/>
                                  </p:stCondLst>
                                  <p:childTnLst>
                                    <p:set>
                                      <p:cBhvr>
                                        <p:cTn id="14" dur="1" fill="hold">
                                          <p:stCondLst>
                                            <p:cond delay="0"/>
                                          </p:stCondLst>
                                        </p:cTn>
                                        <p:tgtEl>
                                          <p:spTgt spid="88"/>
                                        </p:tgtEl>
                                        <p:attrNameLst>
                                          <p:attrName>style.visibility</p:attrName>
                                        </p:attrNameLst>
                                      </p:cBhvr>
                                      <p:to>
                                        <p:strVal val="hidden"/>
                                      </p:to>
                                    </p:set>
                                  </p:childTnLst>
                                </p:cTn>
                              </p:par>
                            </p:childTnLst>
                          </p:cTn>
                        </p:par>
                        <p:par>
                          <p:cTn id="15" fill="hold">
                            <p:stCondLst>
                              <p:cond delay="0"/>
                            </p:stCondLst>
                            <p:childTnLst>
                              <p:par>
                                <p:cTn id="16" presetID="1" presetClass="entr" presetSubtype="0" fill="hold" grpId="0" nodeType="afterEffect">
                                  <p:stCondLst>
                                    <p:cond delay="0"/>
                                  </p:stCondLst>
                                  <p:childTnLst>
                                    <p:set>
                                      <p:cBhvr>
                                        <p:cTn id="17" dur="1" fill="hold">
                                          <p:stCondLst>
                                            <p:cond delay="0"/>
                                          </p:stCondLst>
                                        </p:cTn>
                                        <p:tgtEl>
                                          <p:spTgt spid="89"/>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0" presetClass="path" presetSubtype="0" accel="50000" decel="50000" fill="hold" grpId="1" nodeType="clickEffect">
                                  <p:stCondLst>
                                    <p:cond delay="0"/>
                                  </p:stCondLst>
                                  <p:childTnLst>
                                    <p:animMotion origin="layout" path="M -3.61111E-6 -1.11111E-6 L -0.20711 -1.11111E-6 " pathEditMode="relative" rAng="0" ptsTypes="AA">
                                      <p:cBhvr>
                                        <p:cTn id="21" dur="2000" fill="hold"/>
                                        <p:tgtEl>
                                          <p:spTgt spid="89"/>
                                        </p:tgtEl>
                                        <p:attrNameLst>
                                          <p:attrName>ppt_x</p:attrName>
                                          <p:attrName>ppt_y</p:attrName>
                                        </p:attrNameLst>
                                      </p:cBhvr>
                                      <p:rCtr x="-10365" y="0"/>
                                    </p:animMotion>
                                  </p:childTnLst>
                                </p:cTn>
                              </p:par>
                            </p:childTnLst>
                          </p:cTn>
                        </p:par>
                      </p:childTnLst>
                    </p:cTn>
                  </p:par>
                  <p:par>
                    <p:cTn id="22" fill="hold">
                      <p:stCondLst>
                        <p:cond delay="indefinite"/>
                      </p:stCondLst>
                      <p:childTnLst>
                        <p:par>
                          <p:cTn id="23" fill="hold">
                            <p:stCondLst>
                              <p:cond delay="0"/>
                            </p:stCondLst>
                            <p:childTnLst>
                              <p:par>
                                <p:cTn id="24" presetID="1" presetClass="exit" presetSubtype="0" fill="hold" grpId="2" nodeType="clickEffect">
                                  <p:stCondLst>
                                    <p:cond delay="0"/>
                                  </p:stCondLst>
                                  <p:childTnLst>
                                    <p:set>
                                      <p:cBhvr>
                                        <p:cTn id="25" dur="1" fill="hold">
                                          <p:stCondLst>
                                            <p:cond delay="0"/>
                                          </p:stCondLst>
                                        </p:cTn>
                                        <p:tgtEl>
                                          <p:spTgt spid="89"/>
                                        </p:tgtEl>
                                        <p:attrNameLst>
                                          <p:attrName>style.visibility</p:attrName>
                                        </p:attrNameLst>
                                      </p:cBhvr>
                                      <p:to>
                                        <p:strVal val="hidden"/>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2"/>
                                        </p:tgtEl>
                                        <p:attrNameLst>
                                          <p:attrName>style.visibility</p:attrName>
                                        </p:attrNameLst>
                                      </p:cBhvr>
                                      <p:to>
                                        <p:strVal val="visible"/>
                                      </p:to>
                                    </p:set>
                                  </p:childTnLst>
                                </p:cTn>
                              </p:par>
                              <p:par>
                                <p:cTn id="30" presetID="1" presetClass="entr" presetSubtype="0" fill="hold" nodeType="withEffect">
                                  <p:stCondLst>
                                    <p:cond delay="0"/>
                                  </p:stCondLst>
                                  <p:childTnLst>
                                    <p:set>
                                      <p:cBhvr>
                                        <p:cTn id="31" dur="1" fill="hold">
                                          <p:stCondLst>
                                            <p:cond delay="0"/>
                                          </p:stCondLst>
                                        </p:cTn>
                                        <p:tgtEl>
                                          <p:spTgt spid="3"/>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65"/>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0" presetClass="path" presetSubtype="0" accel="50000" decel="50000" fill="hold" grpId="1" nodeType="clickEffect">
                                  <p:stCondLst>
                                    <p:cond delay="0"/>
                                  </p:stCondLst>
                                  <p:childTnLst>
                                    <p:animMotion origin="layout" path="M 0 0 L -0.09844 0.16786 " pathEditMode="relative" ptsTypes="AA">
                                      <p:cBhvr>
                                        <p:cTn id="39" dur="2000" fill="hold"/>
                                        <p:tgtEl>
                                          <p:spTgt spid="65"/>
                                        </p:tgtEl>
                                        <p:attrNameLst>
                                          <p:attrName>ppt_x</p:attrName>
                                          <p:attrName>ppt_y</p:attrName>
                                        </p:attrNameLst>
                                      </p:cBhvr>
                                    </p:animMotion>
                                  </p:childTnLst>
                                </p:cTn>
                              </p:par>
                            </p:childTnLst>
                          </p:cTn>
                        </p:par>
                      </p:childTnLst>
                    </p:cTn>
                  </p:par>
                  <p:par>
                    <p:cTn id="40" fill="hold">
                      <p:stCondLst>
                        <p:cond delay="indefinite"/>
                      </p:stCondLst>
                      <p:childTnLst>
                        <p:par>
                          <p:cTn id="41" fill="hold">
                            <p:stCondLst>
                              <p:cond delay="0"/>
                            </p:stCondLst>
                            <p:childTnLst>
                              <p:par>
                                <p:cTn id="42" presetID="1" presetClass="exit" presetSubtype="0" fill="hold" grpId="2" nodeType="clickEffect">
                                  <p:stCondLst>
                                    <p:cond delay="0"/>
                                  </p:stCondLst>
                                  <p:childTnLst>
                                    <p:set>
                                      <p:cBhvr>
                                        <p:cTn id="43" dur="1" fill="hold">
                                          <p:stCondLst>
                                            <p:cond delay="0"/>
                                          </p:stCondLst>
                                        </p:cTn>
                                        <p:tgtEl>
                                          <p:spTgt spid="65"/>
                                        </p:tgtEl>
                                        <p:attrNameLst>
                                          <p:attrName>style.visibility</p:attrName>
                                        </p:attrNameLst>
                                      </p:cBhvr>
                                      <p:to>
                                        <p:strVal val="hidden"/>
                                      </p:to>
                                    </p:set>
                                  </p:childTnLst>
                                </p:cTn>
                              </p:par>
                            </p:childTnLst>
                          </p:cTn>
                        </p:par>
                        <p:par>
                          <p:cTn id="44" fill="hold">
                            <p:stCondLst>
                              <p:cond delay="0"/>
                            </p:stCondLst>
                            <p:childTnLst>
                              <p:par>
                                <p:cTn id="45" presetID="1" presetClass="entr" presetSubtype="0" fill="hold" grpId="0" nodeType="afterEffect">
                                  <p:stCondLst>
                                    <p:cond delay="0"/>
                                  </p:stCondLst>
                                  <p:childTnLst>
                                    <p:set>
                                      <p:cBhvr>
                                        <p:cTn id="46" dur="1" fill="hold">
                                          <p:stCondLst>
                                            <p:cond delay="0"/>
                                          </p:stCondLst>
                                        </p:cTn>
                                        <p:tgtEl>
                                          <p:spTgt spid="78"/>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0" presetClass="path" presetSubtype="0" accel="50000" decel="50000" fill="hold" grpId="1" nodeType="clickEffect">
                                  <p:stCondLst>
                                    <p:cond delay="0"/>
                                  </p:stCondLst>
                                  <p:childTnLst>
                                    <p:animMotion origin="layout" path="M 0 0 L 0.09843 -0.16254 " pathEditMode="relative" ptsTypes="AA">
                                      <p:cBhvr>
                                        <p:cTn id="50" dur="2000" fill="hold"/>
                                        <p:tgtEl>
                                          <p:spTgt spid="78"/>
                                        </p:tgtEl>
                                        <p:attrNameLst>
                                          <p:attrName>ppt_x</p:attrName>
                                          <p:attrName>ppt_y</p:attrName>
                                        </p:attrNameLst>
                                      </p:cBhvr>
                                    </p:animMotion>
                                  </p:childTnLst>
                                </p:cTn>
                              </p:par>
                            </p:childTnLst>
                          </p:cTn>
                        </p:par>
                      </p:childTnLst>
                    </p:cTn>
                  </p:par>
                  <p:par>
                    <p:cTn id="51" fill="hold">
                      <p:stCondLst>
                        <p:cond delay="indefinite"/>
                      </p:stCondLst>
                      <p:childTnLst>
                        <p:par>
                          <p:cTn id="52" fill="hold">
                            <p:stCondLst>
                              <p:cond delay="0"/>
                            </p:stCondLst>
                            <p:childTnLst>
                              <p:par>
                                <p:cTn id="53" presetID="1" presetClass="exit" presetSubtype="0" fill="hold" grpId="2" nodeType="clickEffect">
                                  <p:stCondLst>
                                    <p:cond delay="0"/>
                                  </p:stCondLst>
                                  <p:childTnLst>
                                    <p:set>
                                      <p:cBhvr>
                                        <p:cTn id="54" dur="1" fill="hold">
                                          <p:stCondLst>
                                            <p:cond delay="0"/>
                                          </p:stCondLst>
                                        </p:cTn>
                                        <p:tgtEl>
                                          <p:spTgt spid="7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animBg="1"/>
      <p:bldP spid="65" grpId="1" animBg="1"/>
      <p:bldP spid="65" grpId="2" animBg="1"/>
      <p:bldP spid="78" grpId="0" animBg="1"/>
      <p:bldP spid="78" grpId="1" animBg="1"/>
      <p:bldP spid="78" grpId="2" animBg="1"/>
      <p:bldP spid="88" grpId="0" animBg="1"/>
      <p:bldP spid="88" grpId="1" animBg="1"/>
      <p:bldP spid="88" grpId="2" animBg="1"/>
      <p:bldP spid="89" grpId="0" animBg="1"/>
      <p:bldP spid="89" grpId="1" animBg="1"/>
      <p:bldP spid="89" grpId="2"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3"/>
          <p:cNvSpPr txBox="1">
            <a:spLocks noGrp="1"/>
          </p:cNvSpPr>
          <p:nvPr>
            <p:ph type="title"/>
          </p:nvPr>
        </p:nvSpPr>
        <p:spPr bwMode="auto">
          <a:ln>
            <a:miter lim="800000"/>
            <a:headEnd/>
            <a:tailEnd/>
          </a:ln>
        </p:spPr>
        <p:txBody>
          <a:bodyPr wrap="square" numCol="1" anchorCtr="0" compatLnSpc="1">
            <a:prstTxWarp prst="textNoShape">
              <a:avLst/>
            </a:prstTxWarp>
          </a:bodyPr>
          <a:lstStyle/>
          <a:p>
            <a:pPr algn="l" eaLnBrk="1" hangingPunct="1">
              <a:defRPr/>
            </a:pPr>
            <a:r>
              <a:rPr lang="zh-CN" altLang="en-US" sz="3200" dirty="0" smtClean="0">
                <a:effectLst>
                  <a:outerShdw blurRad="38100" dist="38100" dir="2700000" algn="tl">
                    <a:srgbClr val="C0C0C0"/>
                  </a:outerShdw>
                </a:effectLst>
                <a:latin typeface="宋体" charset="-122"/>
              </a:rPr>
              <a:t>读异常流程</a:t>
            </a:r>
            <a:endParaRPr lang="en-US" altLang="zh-CN" sz="3200" dirty="0" smtClean="0">
              <a:solidFill>
                <a:schemeClr val="tx1"/>
              </a:solidFill>
              <a:effectLst/>
              <a:latin typeface="宋体" charset="-122"/>
            </a:endParaRPr>
          </a:p>
        </p:txBody>
      </p:sp>
      <p:sp>
        <p:nvSpPr>
          <p:cNvPr id="6" name="椭圆 5"/>
          <p:cNvSpPr/>
          <p:nvPr/>
        </p:nvSpPr>
        <p:spPr>
          <a:xfrm>
            <a:off x="1076326" y="2636044"/>
            <a:ext cx="1803797" cy="711994"/>
          </a:xfrm>
          <a:prstGeom prst="ellipse">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solidFill>
                  <a:schemeClr val="tx1"/>
                </a:solidFill>
              </a:rPr>
              <a:t>Client</a:t>
            </a:r>
          </a:p>
        </p:txBody>
      </p:sp>
      <p:sp>
        <p:nvSpPr>
          <p:cNvPr id="9" name="矩形 8"/>
          <p:cNvSpPr/>
          <p:nvPr/>
        </p:nvSpPr>
        <p:spPr>
          <a:xfrm>
            <a:off x="44054" y="4661298"/>
            <a:ext cx="1421606" cy="53578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solidFill>
                  <a:schemeClr val="tx1"/>
                </a:solidFill>
              </a:rPr>
              <a:t>CS1</a:t>
            </a:r>
            <a:endParaRPr lang="zh-CN" altLang="en-US" dirty="0">
              <a:solidFill>
                <a:schemeClr val="tx1"/>
              </a:solidFill>
            </a:endParaRPr>
          </a:p>
        </p:txBody>
      </p:sp>
      <p:sp>
        <p:nvSpPr>
          <p:cNvPr id="11" name="矩形 10"/>
          <p:cNvSpPr/>
          <p:nvPr/>
        </p:nvSpPr>
        <p:spPr>
          <a:xfrm>
            <a:off x="1724025" y="4662488"/>
            <a:ext cx="1409700" cy="53578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solidFill>
                  <a:schemeClr val="tx1"/>
                </a:solidFill>
              </a:rPr>
              <a:t>CS2</a:t>
            </a:r>
            <a:endParaRPr lang="zh-CN" altLang="en-US" dirty="0">
              <a:solidFill>
                <a:schemeClr val="tx1"/>
              </a:solidFill>
            </a:endParaRPr>
          </a:p>
        </p:txBody>
      </p:sp>
      <p:sp>
        <p:nvSpPr>
          <p:cNvPr id="13" name="矩形 12"/>
          <p:cNvSpPr/>
          <p:nvPr/>
        </p:nvSpPr>
        <p:spPr>
          <a:xfrm>
            <a:off x="3367087" y="4661298"/>
            <a:ext cx="1423988" cy="53578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solidFill>
                  <a:schemeClr val="tx1"/>
                </a:solidFill>
              </a:rPr>
              <a:t>CS3</a:t>
            </a:r>
            <a:endParaRPr lang="zh-CN" altLang="en-US" dirty="0">
              <a:solidFill>
                <a:schemeClr val="tx1"/>
              </a:solidFill>
            </a:endParaRPr>
          </a:p>
        </p:txBody>
      </p:sp>
      <p:cxnSp>
        <p:nvCxnSpPr>
          <p:cNvPr id="15" name="直接箭头连接符 14"/>
          <p:cNvCxnSpPr>
            <a:stCxn id="6" idx="4"/>
            <a:endCxn id="9" idx="0"/>
          </p:cNvCxnSpPr>
          <p:nvPr/>
        </p:nvCxnSpPr>
        <p:spPr>
          <a:xfrm flipH="1">
            <a:off x="754857" y="3348038"/>
            <a:ext cx="1222772" cy="1313260"/>
          </a:xfrm>
          <a:prstGeom prst="straightConnector1">
            <a:avLst/>
          </a:prstGeom>
          <a:ln>
            <a:solidFill>
              <a:srgbClr val="00B0F0"/>
            </a:solidFill>
            <a:tailEnd type="arrow"/>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a:stCxn id="6" idx="4"/>
            <a:endCxn id="13" idx="0"/>
          </p:cNvCxnSpPr>
          <p:nvPr/>
        </p:nvCxnSpPr>
        <p:spPr>
          <a:xfrm>
            <a:off x="1977629" y="3348038"/>
            <a:ext cx="2101453" cy="1313260"/>
          </a:xfrm>
          <a:prstGeom prst="straightConnector1">
            <a:avLst/>
          </a:prstGeom>
          <a:ln>
            <a:solidFill>
              <a:srgbClr val="00B0F0"/>
            </a:solidFill>
            <a:tailEnd type="arrow"/>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a:stCxn id="6" idx="4"/>
            <a:endCxn id="11" idx="0"/>
          </p:cNvCxnSpPr>
          <p:nvPr/>
        </p:nvCxnSpPr>
        <p:spPr>
          <a:xfrm>
            <a:off x="1977628" y="3348038"/>
            <a:ext cx="451247" cy="1314450"/>
          </a:xfrm>
          <a:prstGeom prst="straightConnector1">
            <a:avLst/>
          </a:prstGeom>
          <a:ln>
            <a:solidFill>
              <a:srgbClr val="00B0F0"/>
            </a:solidFill>
            <a:tailEnd type="arrow"/>
          </a:ln>
        </p:spPr>
        <p:style>
          <a:lnRef idx="1">
            <a:schemeClr val="accent1"/>
          </a:lnRef>
          <a:fillRef idx="0">
            <a:schemeClr val="accent1"/>
          </a:fillRef>
          <a:effectRef idx="0">
            <a:schemeClr val="accent1"/>
          </a:effectRef>
          <a:fontRef idx="minor">
            <a:schemeClr val="tx1"/>
          </a:fontRef>
        </p:style>
      </p:cxnSp>
      <p:sp>
        <p:nvSpPr>
          <p:cNvPr id="41" name="矩形 40"/>
          <p:cNvSpPr/>
          <p:nvPr/>
        </p:nvSpPr>
        <p:spPr>
          <a:xfrm>
            <a:off x="7546182" y="2717007"/>
            <a:ext cx="1140619" cy="53578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solidFill>
                  <a:schemeClr val="tx1"/>
                </a:solidFill>
              </a:rPr>
              <a:t>Master</a:t>
            </a:r>
          </a:p>
        </p:txBody>
      </p:sp>
      <p:cxnSp>
        <p:nvCxnSpPr>
          <p:cNvPr id="42" name="直接箭头连接符 41"/>
          <p:cNvCxnSpPr>
            <a:stCxn id="6" idx="6"/>
            <a:endCxn id="41" idx="1"/>
          </p:cNvCxnSpPr>
          <p:nvPr/>
        </p:nvCxnSpPr>
        <p:spPr>
          <a:xfrm flipV="1">
            <a:off x="2880122" y="2984898"/>
            <a:ext cx="4666059" cy="7144"/>
          </a:xfrm>
          <a:prstGeom prst="straightConnector1">
            <a:avLst/>
          </a:prstGeom>
          <a:ln>
            <a:solidFill>
              <a:srgbClr val="00B0F0"/>
            </a:solidFill>
            <a:tailEnd type="arrow"/>
          </a:ln>
        </p:spPr>
        <p:style>
          <a:lnRef idx="1">
            <a:schemeClr val="accent1"/>
          </a:lnRef>
          <a:fillRef idx="0">
            <a:schemeClr val="accent1"/>
          </a:fillRef>
          <a:effectRef idx="0">
            <a:schemeClr val="accent1"/>
          </a:effectRef>
          <a:fontRef idx="minor">
            <a:schemeClr val="tx1"/>
          </a:fontRef>
        </p:style>
      </p:cxnSp>
      <p:sp>
        <p:nvSpPr>
          <p:cNvPr id="65" name="矩形 64"/>
          <p:cNvSpPr/>
          <p:nvPr/>
        </p:nvSpPr>
        <p:spPr>
          <a:xfrm>
            <a:off x="1358504" y="3458767"/>
            <a:ext cx="248840" cy="35361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500" dirty="0"/>
              <a:t>R</a:t>
            </a:r>
            <a:endParaRPr lang="zh-CN" altLang="en-US" sz="1500" dirty="0"/>
          </a:p>
        </p:txBody>
      </p:sp>
      <p:sp>
        <p:nvSpPr>
          <p:cNvPr id="66" name="矩形 65"/>
          <p:cNvSpPr/>
          <p:nvPr/>
        </p:nvSpPr>
        <p:spPr>
          <a:xfrm>
            <a:off x="1833563" y="3483769"/>
            <a:ext cx="248841" cy="3536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500" dirty="0"/>
              <a:t>R</a:t>
            </a:r>
            <a:endParaRPr lang="zh-CN" altLang="en-US" sz="1500" dirty="0"/>
          </a:p>
        </p:txBody>
      </p:sp>
      <p:sp>
        <p:nvSpPr>
          <p:cNvPr id="77" name="矩形 76"/>
          <p:cNvSpPr/>
          <p:nvPr/>
        </p:nvSpPr>
        <p:spPr>
          <a:xfrm>
            <a:off x="2096691" y="4307681"/>
            <a:ext cx="247650" cy="353616"/>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500" dirty="0"/>
              <a:t>O</a:t>
            </a:r>
            <a:endParaRPr lang="zh-CN" altLang="en-US" sz="1500" dirty="0"/>
          </a:p>
        </p:txBody>
      </p:sp>
      <p:sp>
        <p:nvSpPr>
          <p:cNvPr id="88" name="矩形 87"/>
          <p:cNvSpPr/>
          <p:nvPr/>
        </p:nvSpPr>
        <p:spPr>
          <a:xfrm>
            <a:off x="3184922" y="2582467"/>
            <a:ext cx="2646759" cy="35361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500" dirty="0"/>
              <a:t>Open4Read(</a:t>
            </a:r>
            <a:r>
              <a:rPr lang="en-US" altLang="zh-CN" sz="1500" dirty="0" err="1"/>
              <a:t>FileName</a:t>
            </a:r>
            <a:r>
              <a:rPr lang="en-US" altLang="zh-CN" sz="1500" dirty="0"/>
              <a:t>)</a:t>
            </a:r>
            <a:endParaRPr lang="zh-CN" altLang="en-US" sz="1500" dirty="0"/>
          </a:p>
        </p:txBody>
      </p:sp>
      <p:sp>
        <p:nvSpPr>
          <p:cNvPr id="89" name="矩形 88"/>
          <p:cNvSpPr/>
          <p:nvPr/>
        </p:nvSpPr>
        <p:spPr>
          <a:xfrm>
            <a:off x="5354242" y="3020617"/>
            <a:ext cx="2097881" cy="353615"/>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500" dirty="0" err="1"/>
              <a:t>Ack</a:t>
            </a:r>
            <a:r>
              <a:rPr lang="en-US" altLang="zh-CN" sz="1500" dirty="0"/>
              <a:t>(CS1, CS2, CS3)</a:t>
            </a:r>
            <a:endParaRPr lang="zh-CN" altLang="en-US" sz="1500" dirty="0"/>
          </a:p>
        </p:txBody>
      </p:sp>
      <p:sp>
        <p:nvSpPr>
          <p:cNvPr id="26" name="乘号 25"/>
          <p:cNvSpPr/>
          <p:nvPr/>
        </p:nvSpPr>
        <p:spPr>
          <a:xfrm>
            <a:off x="163116" y="4586288"/>
            <a:ext cx="1168003" cy="685800"/>
          </a:xfrm>
          <a:prstGeom prst="mathMultiply">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p>
        </p:txBody>
      </p:sp>
      <p:grpSp>
        <p:nvGrpSpPr>
          <p:cNvPr id="2" name="组合 26"/>
          <p:cNvGrpSpPr>
            <a:grpSpLocks/>
          </p:cNvGrpSpPr>
          <p:nvPr/>
        </p:nvGrpSpPr>
        <p:grpSpPr bwMode="auto">
          <a:xfrm>
            <a:off x="6771085" y="3807619"/>
            <a:ext cx="2228850" cy="353616"/>
            <a:chOff x="6771556" y="3648078"/>
            <a:chExt cx="1915244" cy="471522"/>
          </a:xfrm>
        </p:grpSpPr>
        <p:sp>
          <p:nvSpPr>
            <p:cNvPr id="28" name="矩形 27"/>
            <p:cNvSpPr/>
            <p:nvPr/>
          </p:nvSpPr>
          <p:spPr>
            <a:xfrm>
              <a:off x="6771556" y="3648078"/>
              <a:ext cx="248613" cy="47152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500" dirty="0"/>
                <a:t>R</a:t>
              </a:r>
              <a:endParaRPr lang="zh-CN" altLang="en-US" sz="1500" dirty="0"/>
            </a:p>
          </p:txBody>
        </p:sp>
        <p:sp>
          <p:nvSpPr>
            <p:cNvPr id="46106" name="TextBox 28"/>
            <p:cNvSpPr txBox="1">
              <a:spLocks noChangeArrowheads="1"/>
            </p:cNvSpPr>
            <p:nvPr/>
          </p:nvSpPr>
          <p:spPr bwMode="auto">
            <a:xfrm>
              <a:off x="7367015" y="3683785"/>
              <a:ext cx="1319785" cy="430918"/>
            </a:xfrm>
            <a:prstGeom prst="rect">
              <a:avLst/>
            </a:prstGeom>
            <a:noFill/>
            <a:ln w="9525">
              <a:noFill/>
              <a:miter lim="800000"/>
              <a:headEnd/>
              <a:tailEnd/>
            </a:ln>
          </p:spPr>
          <p:txBody>
            <a:bodyPr>
              <a:spAutoFit/>
            </a:bodyPr>
            <a:lstStyle/>
            <a:p>
              <a:r>
                <a:rPr lang="en-US" altLang="zh-CN" sz="1500">
                  <a:latin typeface="Calibri" pitchFamily="34" charset="0"/>
                </a:rPr>
                <a:t>ReadData</a:t>
              </a:r>
              <a:endParaRPr lang="zh-CN" altLang="en-US" sz="1500">
                <a:latin typeface="Calibri" pitchFamily="34" charset="0"/>
              </a:endParaRPr>
            </a:p>
          </p:txBody>
        </p:sp>
      </p:grpSp>
      <p:grpSp>
        <p:nvGrpSpPr>
          <p:cNvPr id="3" name="组合 30"/>
          <p:cNvGrpSpPr>
            <a:grpSpLocks/>
          </p:cNvGrpSpPr>
          <p:nvPr/>
        </p:nvGrpSpPr>
        <p:grpSpPr bwMode="auto">
          <a:xfrm>
            <a:off x="6771085" y="4330304"/>
            <a:ext cx="2842022" cy="353615"/>
            <a:chOff x="6771555" y="3648078"/>
            <a:chExt cx="2372444" cy="471522"/>
          </a:xfrm>
        </p:grpSpPr>
        <p:sp>
          <p:nvSpPr>
            <p:cNvPr id="32" name="矩形 31"/>
            <p:cNvSpPr/>
            <p:nvPr/>
          </p:nvSpPr>
          <p:spPr>
            <a:xfrm>
              <a:off x="6771555" y="3648078"/>
              <a:ext cx="248476" cy="47152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500" dirty="0"/>
                <a:t>O</a:t>
              </a:r>
              <a:endParaRPr lang="zh-CN" altLang="en-US" sz="1500" dirty="0"/>
            </a:p>
          </p:txBody>
        </p:sp>
        <p:sp>
          <p:nvSpPr>
            <p:cNvPr id="46104" name="TextBox 32"/>
            <p:cNvSpPr txBox="1">
              <a:spLocks noChangeArrowheads="1"/>
            </p:cNvSpPr>
            <p:nvPr/>
          </p:nvSpPr>
          <p:spPr bwMode="auto">
            <a:xfrm>
              <a:off x="7367014" y="3683783"/>
              <a:ext cx="1776985" cy="430919"/>
            </a:xfrm>
            <a:prstGeom prst="rect">
              <a:avLst/>
            </a:prstGeom>
            <a:noFill/>
            <a:ln w="9525">
              <a:noFill/>
              <a:miter lim="800000"/>
              <a:headEnd/>
              <a:tailEnd/>
            </a:ln>
          </p:spPr>
          <p:txBody>
            <a:bodyPr>
              <a:spAutoFit/>
            </a:bodyPr>
            <a:lstStyle/>
            <a:p>
              <a:r>
                <a:rPr lang="en-US" altLang="zh-CN" sz="1500">
                  <a:latin typeface="Calibri" pitchFamily="34" charset="0"/>
                </a:rPr>
                <a:t>ReadOk</a:t>
              </a:r>
            </a:p>
          </p:txBody>
        </p:sp>
      </p:grpSp>
      <p:grpSp>
        <p:nvGrpSpPr>
          <p:cNvPr id="4" name="组合 33"/>
          <p:cNvGrpSpPr>
            <a:grpSpLocks/>
          </p:cNvGrpSpPr>
          <p:nvPr/>
        </p:nvGrpSpPr>
        <p:grpSpPr bwMode="auto">
          <a:xfrm>
            <a:off x="6768704" y="4806554"/>
            <a:ext cx="2840831" cy="353615"/>
            <a:chOff x="6771555" y="3648078"/>
            <a:chExt cx="2372444" cy="471522"/>
          </a:xfrm>
        </p:grpSpPr>
        <p:sp>
          <p:nvSpPr>
            <p:cNvPr id="35" name="矩形 34"/>
            <p:cNvSpPr/>
            <p:nvPr/>
          </p:nvSpPr>
          <p:spPr>
            <a:xfrm>
              <a:off x="6771555" y="3648078"/>
              <a:ext cx="248580" cy="471522"/>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500" dirty="0"/>
                <a:t>F</a:t>
              </a:r>
              <a:endParaRPr lang="zh-CN" altLang="en-US" sz="1500" dirty="0"/>
            </a:p>
          </p:txBody>
        </p:sp>
        <p:sp>
          <p:nvSpPr>
            <p:cNvPr id="46102" name="TextBox 35"/>
            <p:cNvSpPr txBox="1">
              <a:spLocks noChangeArrowheads="1"/>
            </p:cNvSpPr>
            <p:nvPr/>
          </p:nvSpPr>
          <p:spPr bwMode="auto">
            <a:xfrm>
              <a:off x="7367014" y="3683783"/>
              <a:ext cx="1776985" cy="430919"/>
            </a:xfrm>
            <a:prstGeom prst="rect">
              <a:avLst/>
            </a:prstGeom>
            <a:noFill/>
            <a:ln w="9525">
              <a:noFill/>
              <a:miter lim="800000"/>
              <a:headEnd/>
              <a:tailEnd/>
            </a:ln>
          </p:spPr>
          <p:txBody>
            <a:bodyPr>
              <a:spAutoFit/>
            </a:bodyPr>
            <a:lstStyle/>
            <a:p>
              <a:r>
                <a:rPr lang="en-US" altLang="zh-CN" sz="1500">
                  <a:latin typeface="Calibri" pitchFamily="34" charset="0"/>
                </a:rPr>
                <a:t>ReadFail</a:t>
              </a:r>
            </a:p>
          </p:txBody>
        </p:sp>
      </p:grpSp>
      <p:sp>
        <p:nvSpPr>
          <p:cNvPr id="37" name="矩形 36"/>
          <p:cNvSpPr/>
          <p:nvPr/>
        </p:nvSpPr>
        <p:spPr>
          <a:xfrm>
            <a:off x="522685" y="4232673"/>
            <a:ext cx="247650" cy="353615"/>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500" dirty="0"/>
              <a:t>F</a:t>
            </a:r>
            <a:endParaRPr lang="zh-CN" altLang="en-US" sz="1500" dirty="0"/>
          </a:p>
        </p:txBody>
      </p:sp>
    </p:spTree>
    <p:custDataLst>
      <p:tags r:id="rId1"/>
    </p:custDataLst>
    <p:extLst>
      <p:ext uri="{BB962C8B-B14F-4D97-AF65-F5344CB8AC3E}">
        <p14:creationId xmlns:p14="http://schemas.microsoft.com/office/powerpoint/2010/main" val="401305433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0" presetClass="path" presetSubtype="0" accel="50000" decel="50000" fill="hold" grpId="1" nodeType="clickEffect">
                                  <p:stCondLst>
                                    <p:cond delay="0"/>
                                  </p:stCondLst>
                                  <p:childTnLst>
                                    <p:animMotion origin="layout" path="M 4.44444E-6 4.07407E-6 L 0.15659 4.07407E-6 " pathEditMode="relative" rAng="0" ptsTypes="AA">
                                      <p:cBhvr>
                                        <p:cTn id="10" dur="2000" fill="hold"/>
                                        <p:tgtEl>
                                          <p:spTgt spid="88"/>
                                        </p:tgtEl>
                                        <p:attrNameLst>
                                          <p:attrName>ppt_x</p:attrName>
                                          <p:attrName>ppt_y</p:attrName>
                                        </p:attrNameLst>
                                      </p:cBhvr>
                                      <p:rCtr x="7830" y="0"/>
                                    </p:animMotion>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2" nodeType="clickEffect">
                                  <p:stCondLst>
                                    <p:cond delay="0"/>
                                  </p:stCondLst>
                                  <p:childTnLst>
                                    <p:set>
                                      <p:cBhvr>
                                        <p:cTn id="14" dur="1" fill="hold">
                                          <p:stCondLst>
                                            <p:cond delay="0"/>
                                          </p:stCondLst>
                                        </p:cTn>
                                        <p:tgtEl>
                                          <p:spTgt spid="88"/>
                                        </p:tgtEl>
                                        <p:attrNameLst>
                                          <p:attrName>style.visibility</p:attrName>
                                        </p:attrNameLst>
                                      </p:cBhvr>
                                      <p:to>
                                        <p:strVal val="hidden"/>
                                      </p:to>
                                    </p:set>
                                  </p:childTnLst>
                                </p:cTn>
                              </p:par>
                            </p:childTnLst>
                          </p:cTn>
                        </p:par>
                        <p:par>
                          <p:cTn id="15" fill="hold">
                            <p:stCondLst>
                              <p:cond delay="0"/>
                            </p:stCondLst>
                            <p:childTnLst>
                              <p:par>
                                <p:cTn id="16" presetID="1" presetClass="entr" presetSubtype="0" fill="hold" grpId="0" nodeType="afterEffect">
                                  <p:stCondLst>
                                    <p:cond delay="0"/>
                                  </p:stCondLst>
                                  <p:childTnLst>
                                    <p:set>
                                      <p:cBhvr>
                                        <p:cTn id="17" dur="1" fill="hold">
                                          <p:stCondLst>
                                            <p:cond delay="0"/>
                                          </p:stCondLst>
                                        </p:cTn>
                                        <p:tgtEl>
                                          <p:spTgt spid="89"/>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0" presetClass="path" presetSubtype="0" accel="50000" decel="50000" fill="hold" grpId="1" nodeType="clickEffect">
                                  <p:stCondLst>
                                    <p:cond delay="0"/>
                                  </p:stCondLst>
                                  <p:childTnLst>
                                    <p:animMotion origin="layout" path="M -3.61111E-6 -1.11111E-6 L -0.20711 -1.11111E-6 " pathEditMode="relative" rAng="0" ptsTypes="AA">
                                      <p:cBhvr>
                                        <p:cTn id="21" dur="2000" fill="hold"/>
                                        <p:tgtEl>
                                          <p:spTgt spid="89"/>
                                        </p:tgtEl>
                                        <p:attrNameLst>
                                          <p:attrName>ppt_x</p:attrName>
                                          <p:attrName>ppt_y</p:attrName>
                                        </p:attrNameLst>
                                      </p:cBhvr>
                                      <p:rCtr x="-10365" y="0"/>
                                    </p:animMotion>
                                  </p:childTnLst>
                                </p:cTn>
                              </p:par>
                            </p:childTnLst>
                          </p:cTn>
                        </p:par>
                      </p:childTnLst>
                    </p:cTn>
                  </p:par>
                  <p:par>
                    <p:cTn id="22" fill="hold">
                      <p:stCondLst>
                        <p:cond delay="indefinite"/>
                      </p:stCondLst>
                      <p:childTnLst>
                        <p:par>
                          <p:cTn id="23" fill="hold">
                            <p:stCondLst>
                              <p:cond delay="0"/>
                            </p:stCondLst>
                            <p:childTnLst>
                              <p:par>
                                <p:cTn id="24" presetID="1" presetClass="exit" presetSubtype="0" fill="hold" grpId="2" nodeType="clickEffect">
                                  <p:stCondLst>
                                    <p:cond delay="0"/>
                                  </p:stCondLst>
                                  <p:childTnLst>
                                    <p:set>
                                      <p:cBhvr>
                                        <p:cTn id="25" dur="1" fill="hold">
                                          <p:stCondLst>
                                            <p:cond delay="0"/>
                                          </p:stCondLst>
                                        </p:cTn>
                                        <p:tgtEl>
                                          <p:spTgt spid="89"/>
                                        </p:tgtEl>
                                        <p:attrNameLst>
                                          <p:attrName>style.visibility</p:attrName>
                                        </p:attrNameLst>
                                      </p:cBhvr>
                                      <p:to>
                                        <p:strVal val="hidden"/>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2"/>
                                        </p:tgtEl>
                                        <p:attrNameLst>
                                          <p:attrName>style.visibility</p:attrName>
                                        </p:attrNameLst>
                                      </p:cBhvr>
                                      <p:to>
                                        <p:strVal val="visible"/>
                                      </p:to>
                                    </p:set>
                                  </p:childTnLst>
                                </p:cTn>
                              </p:par>
                              <p:par>
                                <p:cTn id="30" presetID="1" presetClass="entr" presetSubtype="0" fill="hold" nodeType="withEffect">
                                  <p:stCondLst>
                                    <p:cond delay="0"/>
                                  </p:stCondLst>
                                  <p:childTnLst>
                                    <p:set>
                                      <p:cBhvr>
                                        <p:cTn id="31" dur="1" fill="hold">
                                          <p:stCondLst>
                                            <p:cond delay="0"/>
                                          </p:stCondLst>
                                        </p:cTn>
                                        <p:tgtEl>
                                          <p:spTgt spid="3"/>
                                        </p:tgtEl>
                                        <p:attrNameLst>
                                          <p:attrName>style.visibility</p:attrName>
                                        </p:attrNameLst>
                                      </p:cBhvr>
                                      <p:to>
                                        <p:strVal val="visible"/>
                                      </p:to>
                                    </p:set>
                                  </p:childTnLst>
                                </p:cTn>
                              </p:par>
                              <p:par>
                                <p:cTn id="32" presetID="1" presetClass="entr" presetSubtype="0" fill="hold" nodeType="withEffect">
                                  <p:stCondLst>
                                    <p:cond delay="0"/>
                                  </p:stCondLst>
                                  <p:childTnLst>
                                    <p:set>
                                      <p:cBhvr>
                                        <p:cTn id="33" dur="1" fill="hold">
                                          <p:stCondLst>
                                            <p:cond delay="0"/>
                                          </p:stCondLst>
                                        </p:cTn>
                                        <p:tgtEl>
                                          <p:spTgt spid="4"/>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nodeType="clickEffect">
                                  <p:stCondLst>
                                    <p:cond delay="0"/>
                                  </p:stCondLst>
                                  <p:childTnLst>
                                    <p:set>
                                      <p:cBhvr>
                                        <p:cTn id="37" dur="1" fill="hold">
                                          <p:stCondLst>
                                            <p:cond delay="0"/>
                                          </p:stCondLst>
                                        </p:cTn>
                                        <p:tgtEl>
                                          <p:spTgt spid="26"/>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65"/>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0" presetClass="path" presetSubtype="0" accel="50000" decel="50000" fill="hold" grpId="1" nodeType="clickEffect">
                                  <p:stCondLst>
                                    <p:cond delay="0"/>
                                  </p:stCondLst>
                                  <p:childTnLst>
                                    <p:animMotion origin="layout" path="M 0 0 L -0.09844 0.16786 " pathEditMode="relative" ptsTypes="AA">
                                      <p:cBhvr>
                                        <p:cTn id="45" dur="2000" fill="hold"/>
                                        <p:tgtEl>
                                          <p:spTgt spid="65"/>
                                        </p:tgtEl>
                                        <p:attrNameLst>
                                          <p:attrName>ppt_x</p:attrName>
                                          <p:attrName>ppt_y</p:attrName>
                                        </p:attrNameLst>
                                      </p:cBhvr>
                                    </p:animMotion>
                                  </p:childTnLst>
                                </p:cTn>
                              </p:par>
                            </p:childTnLst>
                          </p:cTn>
                        </p:par>
                      </p:childTnLst>
                    </p:cTn>
                  </p:par>
                  <p:par>
                    <p:cTn id="46" fill="hold">
                      <p:stCondLst>
                        <p:cond delay="indefinite"/>
                      </p:stCondLst>
                      <p:childTnLst>
                        <p:par>
                          <p:cTn id="47" fill="hold">
                            <p:stCondLst>
                              <p:cond delay="0"/>
                            </p:stCondLst>
                            <p:childTnLst>
                              <p:par>
                                <p:cTn id="48" presetID="1" presetClass="exit" presetSubtype="0" fill="hold" grpId="2" nodeType="clickEffect">
                                  <p:stCondLst>
                                    <p:cond delay="0"/>
                                  </p:stCondLst>
                                  <p:childTnLst>
                                    <p:set>
                                      <p:cBhvr>
                                        <p:cTn id="49" dur="1" fill="hold">
                                          <p:stCondLst>
                                            <p:cond delay="0"/>
                                          </p:stCondLst>
                                        </p:cTn>
                                        <p:tgtEl>
                                          <p:spTgt spid="65"/>
                                        </p:tgtEl>
                                        <p:attrNameLst>
                                          <p:attrName>style.visibility</p:attrName>
                                        </p:attrNameLst>
                                      </p:cBhvr>
                                      <p:to>
                                        <p:strVal val="hidden"/>
                                      </p:to>
                                    </p:set>
                                  </p:childTnLst>
                                </p:cTn>
                              </p:par>
                            </p:childTnLst>
                          </p:cTn>
                        </p:par>
                        <p:par>
                          <p:cTn id="50" fill="hold">
                            <p:stCondLst>
                              <p:cond delay="0"/>
                            </p:stCondLst>
                            <p:childTnLst>
                              <p:par>
                                <p:cTn id="51" presetID="1" presetClass="entr" presetSubtype="0" fill="hold" grpId="0" nodeType="afterEffect">
                                  <p:stCondLst>
                                    <p:cond delay="0"/>
                                  </p:stCondLst>
                                  <p:childTnLst>
                                    <p:set>
                                      <p:cBhvr>
                                        <p:cTn id="52" dur="1" fill="hold">
                                          <p:stCondLst>
                                            <p:cond delay="0"/>
                                          </p:stCondLst>
                                        </p:cTn>
                                        <p:tgtEl>
                                          <p:spTgt spid="37"/>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64" presetClass="path" presetSubtype="0" accel="50000" decel="50000" fill="hold" grpId="2" nodeType="clickEffect">
                                  <p:stCondLst>
                                    <p:cond delay="0"/>
                                  </p:stCondLst>
                                  <p:childTnLst>
                                    <p:animMotion origin="layout" path="M -0.00069 0.00185 L 0.0908 -0.14861 " pathEditMode="relative" rAng="0" ptsTypes="AA">
                                      <p:cBhvr>
                                        <p:cTn id="56" dur="2000" fill="hold"/>
                                        <p:tgtEl>
                                          <p:spTgt spid="37"/>
                                        </p:tgtEl>
                                        <p:attrNameLst>
                                          <p:attrName>ppt_x</p:attrName>
                                          <p:attrName>ppt_y</p:attrName>
                                        </p:attrNameLst>
                                      </p:cBhvr>
                                      <p:rCtr x="4566" y="-7523"/>
                                    </p:animMotion>
                                  </p:childTnLst>
                                </p:cTn>
                              </p:par>
                            </p:childTnLst>
                          </p:cTn>
                        </p:par>
                      </p:childTnLst>
                    </p:cTn>
                  </p:par>
                  <p:par>
                    <p:cTn id="57" fill="hold">
                      <p:stCondLst>
                        <p:cond delay="indefinite"/>
                      </p:stCondLst>
                      <p:childTnLst>
                        <p:par>
                          <p:cTn id="58" fill="hold">
                            <p:stCondLst>
                              <p:cond delay="0"/>
                            </p:stCondLst>
                            <p:childTnLst>
                              <p:par>
                                <p:cTn id="59" presetID="1" presetClass="exit" presetSubtype="0" fill="hold" grpId="1" nodeType="clickEffect">
                                  <p:stCondLst>
                                    <p:cond delay="0"/>
                                  </p:stCondLst>
                                  <p:childTnLst>
                                    <p:set>
                                      <p:cBhvr>
                                        <p:cTn id="60" dur="1" fill="hold">
                                          <p:stCondLst>
                                            <p:cond delay="0"/>
                                          </p:stCondLst>
                                        </p:cTn>
                                        <p:tgtEl>
                                          <p:spTgt spid="37"/>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66"/>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0" presetClass="path" presetSubtype="0" accel="50000" decel="50000" fill="hold" grpId="1" nodeType="clickEffect">
                                  <p:stCondLst>
                                    <p:cond delay="0"/>
                                  </p:stCondLst>
                                  <p:childTnLst>
                                    <p:animMotion origin="layout" path="M 0 0 L 0.0316 0.16786 " pathEditMode="relative" ptsTypes="AA">
                                      <p:cBhvr>
                                        <p:cTn id="68" dur="2000" fill="hold"/>
                                        <p:tgtEl>
                                          <p:spTgt spid="66"/>
                                        </p:tgtEl>
                                        <p:attrNameLst>
                                          <p:attrName>ppt_x</p:attrName>
                                          <p:attrName>ppt_y</p:attrName>
                                        </p:attrNameLst>
                                      </p:cBhvr>
                                    </p:animMotion>
                                  </p:childTnLst>
                                </p:cTn>
                              </p:par>
                            </p:childTnLst>
                          </p:cTn>
                        </p:par>
                      </p:childTnLst>
                    </p:cTn>
                  </p:par>
                  <p:par>
                    <p:cTn id="69" fill="hold">
                      <p:stCondLst>
                        <p:cond delay="indefinite"/>
                      </p:stCondLst>
                      <p:childTnLst>
                        <p:par>
                          <p:cTn id="70" fill="hold">
                            <p:stCondLst>
                              <p:cond delay="0"/>
                            </p:stCondLst>
                            <p:childTnLst>
                              <p:par>
                                <p:cTn id="71" presetID="1" presetClass="exit" presetSubtype="0" fill="hold" grpId="2" nodeType="clickEffect">
                                  <p:stCondLst>
                                    <p:cond delay="0"/>
                                  </p:stCondLst>
                                  <p:childTnLst>
                                    <p:set>
                                      <p:cBhvr>
                                        <p:cTn id="72" dur="1" fill="hold">
                                          <p:stCondLst>
                                            <p:cond delay="0"/>
                                          </p:stCondLst>
                                        </p:cTn>
                                        <p:tgtEl>
                                          <p:spTgt spid="66"/>
                                        </p:tgtEl>
                                        <p:attrNameLst>
                                          <p:attrName>style.visibility</p:attrName>
                                        </p:attrNameLst>
                                      </p:cBhvr>
                                      <p:to>
                                        <p:strVal val="hidden"/>
                                      </p:to>
                                    </p:set>
                                  </p:childTnLst>
                                </p:cTn>
                              </p:par>
                            </p:childTnLst>
                          </p:cTn>
                        </p:par>
                        <p:par>
                          <p:cTn id="73" fill="hold">
                            <p:stCondLst>
                              <p:cond delay="0"/>
                            </p:stCondLst>
                            <p:childTnLst>
                              <p:par>
                                <p:cTn id="74" presetID="1" presetClass="entr" presetSubtype="0" fill="hold" grpId="0" nodeType="afterEffect">
                                  <p:stCondLst>
                                    <p:cond delay="0"/>
                                  </p:stCondLst>
                                  <p:childTnLst>
                                    <p:set>
                                      <p:cBhvr>
                                        <p:cTn id="75" dur="1" fill="hold">
                                          <p:stCondLst>
                                            <p:cond delay="0"/>
                                          </p:stCondLst>
                                        </p:cTn>
                                        <p:tgtEl>
                                          <p:spTgt spid="77"/>
                                        </p:tgtEl>
                                        <p:attrNameLst>
                                          <p:attrName>style.visibility</p:attrName>
                                        </p:attrNameLst>
                                      </p:cBhvr>
                                      <p:to>
                                        <p:strVal val="visible"/>
                                      </p:to>
                                    </p:set>
                                  </p:childTnLst>
                                </p:cTn>
                              </p:par>
                            </p:childTnLst>
                          </p:cTn>
                        </p:par>
                      </p:childTnLst>
                    </p:cTn>
                  </p:par>
                  <p:par>
                    <p:cTn id="76" fill="hold">
                      <p:stCondLst>
                        <p:cond delay="indefinite"/>
                      </p:stCondLst>
                      <p:childTnLst>
                        <p:par>
                          <p:cTn id="77" fill="hold">
                            <p:stCondLst>
                              <p:cond delay="0"/>
                            </p:stCondLst>
                            <p:childTnLst>
                              <p:par>
                                <p:cTn id="78" presetID="0" presetClass="path" presetSubtype="0" accel="50000" decel="50000" fill="hold" grpId="1" nodeType="clickEffect">
                                  <p:stCondLst>
                                    <p:cond delay="0"/>
                                  </p:stCondLst>
                                  <p:childTnLst>
                                    <p:animMotion origin="layout" path="M 0 0 L -0.0316 -0.16786 " pathEditMode="relative" ptsTypes="AA">
                                      <p:cBhvr>
                                        <p:cTn id="79" dur="2000" fill="hold"/>
                                        <p:tgtEl>
                                          <p:spTgt spid="77"/>
                                        </p:tgtEl>
                                        <p:attrNameLst>
                                          <p:attrName>ppt_x</p:attrName>
                                          <p:attrName>ppt_y</p:attrName>
                                        </p:attrNameLst>
                                      </p:cBhvr>
                                    </p:animMotion>
                                  </p:childTnLst>
                                </p:cTn>
                              </p:par>
                            </p:childTnLst>
                          </p:cTn>
                        </p:par>
                      </p:childTnLst>
                    </p:cTn>
                  </p:par>
                  <p:par>
                    <p:cTn id="80" fill="hold">
                      <p:stCondLst>
                        <p:cond delay="indefinite"/>
                      </p:stCondLst>
                      <p:childTnLst>
                        <p:par>
                          <p:cTn id="81" fill="hold">
                            <p:stCondLst>
                              <p:cond delay="0"/>
                            </p:stCondLst>
                            <p:childTnLst>
                              <p:par>
                                <p:cTn id="82" presetID="1" presetClass="exit" presetSubtype="0" fill="hold" grpId="2" nodeType="clickEffect">
                                  <p:stCondLst>
                                    <p:cond delay="0"/>
                                  </p:stCondLst>
                                  <p:childTnLst>
                                    <p:set>
                                      <p:cBhvr>
                                        <p:cTn id="83" dur="1" fill="hold">
                                          <p:stCondLst>
                                            <p:cond delay="0"/>
                                          </p:stCondLst>
                                        </p:cTn>
                                        <p:tgtEl>
                                          <p:spTgt spid="7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animBg="1"/>
      <p:bldP spid="65" grpId="1" animBg="1"/>
      <p:bldP spid="65" grpId="2" animBg="1"/>
      <p:bldP spid="66" grpId="0" animBg="1"/>
      <p:bldP spid="66" grpId="1" animBg="1"/>
      <p:bldP spid="66" grpId="2" animBg="1"/>
      <p:bldP spid="77" grpId="0" animBg="1"/>
      <p:bldP spid="77" grpId="1" animBg="1"/>
      <p:bldP spid="77" grpId="2" animBg="1"/>
      <p:bldP spid="88" grpId="0" animBg="1"/>
      <p:bldP spid="88" grpId="1" animBg="1"/>
      <p:bldP spid="88" grpId="2" animBg="1"/>
      <p:bldP spid="89" grpId="0" animBg="1"/>
      <p:bldP spid="89" grpId="1" animBg="1"/>
      <p:bldP spid="89" grpId="2" animBg="1"/>
      <p:bldP spid="37" grpId="0" animBg="1"/>
      <p:bldP spid="37" grpId="1" animBg="1"/>
      <p:bldP spid="37" grpId="2"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矩形 64"/>
          <p:cNvSpPr/>
          <p:nvPr/>
        </p:nvSpPr>
        <p:spPr>
          <a:xfrm>
            <a:off x="1358504" y="3458767"/>
            <a:ext cx="248840" cy="35361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500" dirty="0"/>
              <a:t>R</a:t>
            </a:r>
            <a:endParaRPr lang="zh-CN" altLang="en-US" sz="1500" dirty="0"/>
          </a:p>
        </p:txBody>
      </p:sp>
      <p:sp>
        <p:nvSpPr>
          <p:cNvPr id="48" name="矩形 47"/>
          <p:cNvSpPr/>
          <p:nvPr/>
        </p:nvSpPr>
        <p:spPr>
          <a:xfrm>
            <a:off x="1309688" y="3452813"/>
            <a:ext cx="297656" cy="354806"/>
          </a:xfrm>
          <a:prstGeom prst="rect">
            <a:avLst/>
          </a:prstGeom>
          <a:solidFill>
            <a:srgbClr val="3CC43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500" dirty="0"/>
              <a:t>C</a:t>
            </a:r>
            <a:endParaRPr lang="zh-CN" altLang="en-US" sz="1500" dirty="0"/>
          </a:p>
        </p:txBody>
      </p:sp>
      <p:sp>
        <p:nvSpPr>
          <p:cNvPr id="8" name="标题 3"/>
          <p:cNvSpPr txBox="1">
            <a:spLocks noGrp="1"/>
          </p:cNvSpPr>
          <p:nvPr>
            <p:ph type="title"/>
          </p:nvPr>
        </p:nvSpPr>
        <p:spPr bwMode="auto">
          <a:ln>
            <a:miter lim="800000"/>
            <a:headEnd/>
            <a:tailEnd/>
          </a:ln>
        </p:spPr>
        <p:txBody>
          <a:bodyPr wrap="square" numCol="1" anchorCtr="0" compatLnSpc="1">
            <a:prstTxWarp prst="textNoShape">
              <a:avLst/>
            </a:prstTxWarp>
          </a:bodyPr>
          <a:lstStyle/>
          <a:p>
            <a:pPr eaLnBrk="1" hangingPunct="1">
              <a:defRPr/>
            </a:pPr>
            <a:r>
              <a:rPr lang="zh-CN" altLang="en-US" smtClean="0">
                <a:effectLst>
                  <a:outerShdw blurRad="38100" dist="38100" dir="2700000" algn="tl">
                    <a:srgbClr val="C0C0C0"/>
                  </a:outerShdw>
                </a:effectLst>
                <a:latin typeface="宋体" charset="-122"/>
              </a:rPr>
              <a:t>读流程优化</a:t>
            </a:r>
            <a:r>
              <a:rPr lang="en-US" altLang="zh-CN" smtClean="0">
                <a:effectLst>
                  <a:outerShdw blurRad="38100" dist="38100" dir="2700000" algn="tl">
                    <a:srgbClr val="C0C0C0"/>
                  </a:outerShdw>
                </a:effectLst>
                <a:latin typeface="宋体" charset="-122"/>
              </a:rPr>
              <a:t>——BackupRead</a:t>
            </a:r>
            <a:endParaRPr lang="en-US" altLang="zh-CN" smtClean="0">
              <a:solidFill>
                <a:schemeClr val="tx1"/>
              </a:solidFill>
              <a:effectLst/>
              <a:latin typeface="宋体" charset="-122"/>
            </a:endParaRPr>
          </a:p>
        </p:txBody>
      </p:sp>
      <p:sp>
        <p:nvSpPr>
          <p:cNvPr id="6" name="椭圆 5"/>
          <p:cNvSpPr/>
          <p:nvPr/>
        </p:nvSpPr>
        <p:spPr>
          <a:xfrm>
            <a:off x="1076326" y="2636044"/>
            <a:ext cx="1803797" cy="711994"/>
          </a:xfrm>
          <a:prstGeom prst="ellipse">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solidFill>
                  <a:schemeClr val="tx1"/>
                </a:solidFill>
              </a:rPr>
              <a:t>Client</a:t>
            </a:r>
          </a:p>
        </p:txBody>
      </p:sp>
      <p:sp>
        <p:nvSpPr>
          <p:cNvPr id="9" name="矩形 8"/>
          <p:cNvSpPr/>
          <p:nvPr/>
        </p:nvSpPr>
        <p:spPr>
          <a:xfrm>
            <a:off x="44054" y="4661298"/>
            <a:ext cx="1421606" cy="53578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solidFill>
                  <a:schemeClr val="tx1"/>
                </a:solidFill>
              </a:rPr>
              <a:t>CS1</a:t>
            </a:r>
            <a:endParaRPr lang="zh-CN" altLang="en-US" dirty="0">
              <a:solidFill>
                <a:schemeClr val="tx1"/>
              </a:solidFill>
            </a:endParaRPr>
          </a:p>
        </p:txBody>
      </p:sp>
      <p:sp>
        <p:nvSpPr>
          <p:cNvPr id="11" name="矩形 10"/>
          <p:cNvSpPr/>
          <p:nvPr/>
        </p:nvSpPr>
        <p:spPr>
          <a:xfrm>
            <a:off x="1724025" y="4662488"/>
            <a:ext cx="1409700" cy="53578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solidFill>
                  <a:schemeClr val="tx1"/>
                </a:solidFill>
              </a:rPr>
              <a:t>CS2</a:t>
            </a:r>
            <a:endParaRPr lang="zh-CN" altLang="en-US" dirty="0">
              <a:solidFill>
                <a:schemeClr val="tx1"/>
              </a:solidFill>
            </a:endParaRPr>
          </a:p>
        </p:txBody>
      </p:sp>
      <p:sp>
        <p:nvSpPr>
          <p:cNvPr id="13" name="矩形 12"/>
          <p:cNvSpPr/>
          <p:nvPr/>
        </p:nvSpPr>
        <p:spPr>
          <a:xfrm>
            <a:off x="3367087" y="4661298"/>
            <a:ext cx="1423988" cy="53578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solidFill>
                  <a:schemeClr val="tx1"/>
                </a:solidFill>
              </a:rPr>
              <a:t>CS3</a:t>
            </a:r>
            <a:endParaRPr lang="zh-CN" altLang="en-US" dirty="0">
              <a:solidFill>
                <a:schemeClr val="tx1"/>
              </a:solidFill>
            </a:endParaRPr>
          </a:p>
        </p:txBody>
      </p:sp>
      <p:cxnSp>
        <p:nvCxnSpPr>
          <p:cNvPr id="15" name="直接箭头连接符 14"/>
          <p:cNvCxnSpPr>
            <a:stCxn id="6" idx="4"/>
            <a:endCxn id="9" idx="0"/>
          </p:cNvCxnSpPr>
          <p:nvPr/>
        </p:nvCxnSpPr>
        <p:spPr>
          <a:xfrm flipH="1">
            <a:off x="754857" y="3348038"/>
            <a:ext cx="1222772" cy="1313260"/>
          </a:xfrm>
          <a:prstGeom prst="straightConnector1">
            <a:avLst/>
          </a:prstGeom>
          <a:ln>
            <a:solidFill>
              <a:srgbClr val="00B0F0"/>
            </a:solidFill>
            <a:tailEnd type="arrow"/>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a:stCxn id="6" idx="4"/>
            <a:endCxn id="13" idx="0"/>
          </p:cNvCxnSpPr>
          <p:nvPr/>
        </p:nvCxnSpPr>
        <p:spPr>
          <a:xfrm>
            <a:off x="1977629" y="3348038"/>
            <a:ext cx="2101453" cy="1313260"/>
          </a:xfrm>
          <a:prstGeom prst="straightConnector1">
            <a:avLst/>
          </a:prstGeom>
          <a:ln>
            <a:solidFill>
              <a:srgbClr val="00B0F0"/>
            </a:solidFill>
            <a:tailEnd type="arrow"/>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a:stCxn id="6" idx="4"/>
            <a:endCxn id="11" idx="0"/>
          </p:cNvCxnSpPr>
          <p:nvPr/>
        </p:nvCxnSpPr>
        <p:spPr>
          <a:xfrm>
            <a:off x="1977628" y="3348038"/>
            <a:ext cx="451247" cy="1314450"/>
          </a:xfrm>
          <a:prstGeom prst="straightConnector1">
            <a:avLst/>
          </a:prstGeom>
          <a:ln>
            <a:solidFill>
              <a:srgbClr val="00B0F0"/>
            </a:solidFill>
            <a:tailEnd type="arrow"/>
          </a:ln>
        </p:spPr>
        <p:style>
          <a:lnRef idx="1">
            <a:schemeClr val="accent1"/>
          </a:lnRef>
          <a:fillRef idx="0">
            <a:schemeClr val="accent1"/>
          </a:fillRef>
          <a:effectRef idx="0">
            <a:schemeClr val="accent1"/>
          </a:effectRef>
          <a:fontRef idx="minor">
            <a:schemeClr val="tx1"/>
          </a:fontRef>
        </p:style>
      </p:cxnSp>
      <p:sp>
        <p:nvSpPr>
          <p:cNvPr id="41" name="矩形 40"/>
          <p:cNvSpPr/>
          <p:nvPr/>
        </p:nvSpPr>
        <p:spPr>
          <a:xfrm>
            <a:off x="7546182" y="2717007"/>
            <a:ext cx="1140619" cy="53578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solidFill>
                  <a:schemeClr val="tx1"/>
                </a:solidFill>
              </a:rPr>
              <a:t>Master</a:t>
            </a:r>
          </a:p>
        </p:txBody>
      </p:sp>
      <p:cxnSp>
        <p:nvCxnSpPr>
          <p:cNvPr id="42" name="直接箭头连接符 41"/>
          <p:cNvCxnSpPr>
            <a:stCxn id="6" idx="6"/>
            <a:endCxn id="41" idx="1"/>
          </p:cNvCxnSpPr>
          <p:nvPr/>
        </p:nvCxnSpPr>
        <p:spPr>
          <a:xfrm flipV="1">
            <a:off x="2880122" y="2984898"/>
            <a:ext cx="4666059" cy="7144"/>
          </a:xfrm>
          <a:prstGeom prst="straightConnector1">
            <a:avLst/>
          </a:prstGeom>
          <a:ln>
            <a:solidFill>
              <a:srgbClr val="00B0F0"/>
            </a:solidFill>
            <a:tailEnd type="arrow"/>
          </a:ln>
        </p:spPr>
        <p:style>
          <a:lnRef idx="1">
            <a:schemeClr val="accent1"/>
          </a:lnRef>
          <a:fillRef idx="0">
            <a:schemeClr val="accent1"/>
          </a:fillRef>
          <a:effectRef idx="0">
            <a:schemeClr val="accent1"/>
          </a:effectRef>
          <a:fontRef idx="minor">
            <a:schemeClr val="tx1"/>
          </a:fontRef>
        </p:style>
      </p:cxnSp>
      <p:sp>
        <p:nvSpPr>
          <p:cNvPr id="66" name="矩形 65"/>
          <p:cNvSpPr/>
          <p:nvPr/>
        </p:nvSpPr>
        <p:spPr>
          <a:xfrm>
            <a:off x="1833563" y="3483769"/>
            <a:ext cx="248841" cy="3536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500" dirty="0"/>
              <a:t>R</a:t>
            </a:r>
            <a:endParaRPr lang="zh-CN" altLang="en-US" sz="1500" dirty="0"/>
          </a:p>
        </p:txBody>
      </p:sp>
      <p:sp>
        <p:nvSpPr>
          <p:cNvPr id="88" name="矩形 87"/>
          <p:cNvSpPr/>
          <p:nvPr/>
        </p:nvSpPr>
        <p:spPr>
          <a:xfrm>
            <a:off x="3184922" y="2582467"/>
            <a:ext cx="2646759" cy="35361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500" dirty="0"/>
              <a:t>Open4Read(</a:t>
            </a:r>
            <a:r>
              <a:rPr lang="en-US" altLang="zh-CN" sz="1500" dirty="0" err="1"/>
              <a:t>FileName</a:t>
            </a:r>
            <a:r>
              <a:rPr lang="en-US" altLang="zh-CN" sz="1500" dirty="0"/>
              <a:t>)</a:t>
            </a:r>
            <a:endParaRPr lang="zh-CN" altLang="en-US" sz="1500" dirty="0"/>
          </a:p>
        </p:txBody>
      </p:sp>
      <p:sp>
        <p:nvSpPr>
          <p:cNvPr id="89" name="矩形 88"/>
          <p:cNvSpPr/>
          <p:nvPr/>
        </p:nvSpPr>
        <p:spPr>
          <a:xfrm>
            <a:off x="5354242" y="3020617"/>
            <a:ext cx="2097881" cy="353615"/>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500" dirty="0" err="1"/>
              <a:t>Ack</a:t>
            </a:r>
            <a:r>
              <a:rPr lang="en-US" altLang="zh-CN" sz="1500" dirty="0"/>
              <a:t>(CS1, CS2, CS3)</a:t>
            </a:r>
            <a:endParaRPr lang="zh-CN" altLang="en-US" sz="1500" dirty="0"/>
          </a:p>
        </p:txBody>
      </p:sp>
      <p:grpSp>
        <p:nvGrpSpPr>
          <p:cNvPr id="2" name="组合 35"/>
          <p:cNvGrpSpPr>
            <a:grpSpLocks/>
          </p:cNvGrpSpPr>
          <p:nvPr/>
        </p:nvGrpSpPr>
        <p:grpSpPr bwMode="auto">
          <a:xfrm>
            <a:off x="6771085" y="3807619"/>
            <a:ext cx="2228850" cy="353616"/>
            <a:chOff x="6771556" y="3648078"/>
            <a:chExt cx="1915244" cy="471522"/>
          </a:xfrm>
        </p:grpSpPr>
        <p:sp>
          <p:nvSpPr>
            <p:cNvPr id="37" name="矩形 36"/>
            <p:cNvSpPr/>
            <p:nvPr/>
          </p:nvSpPr>
          <p:spPr>
            <a:xfrm>
              <a:off x="6771556" y="3648078"/>
              <a:ext cx="248613" cy="47152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500" dirty="0"/>
                <a:t>R</a:t>
              </a:r>
              <a:endParaRPr lang="zh-CN" altLang="en-US" sz="1500" dirty="0"/>
            </a:p>
          </p:txBody>
        </p:sp>
        <p:sp>
          <p:nvSpPr>
            <p:cNvPr id="48153" name="TextBox 37"/>
            <p:cNvSpPr txBox="1">
              <a:spLocks noChangeArrowheads="1"/>
            </p:cNvSpPr>
            <p:nvPr/>
          </p:nvSpPr>
          <p:spPr bwMode="auto">
            <a:xfrm>
              <a:off x="7367015" y="3683785"/>
              <a:ext cx="1319785" cy="430918"/>
            </a:xfrm>
            <a:prstGeom prst="rect">
              <a:avLst/>
            </a:prstGeom>
            <a:noFill/>
            <a:ln w="9525">
              <a:noFill/>
              <a:miter lim="800000"/>
              <a:headEnd/>
              <a:tailEnd/>
            </a:ln>
          </p:spPr>
          <p:txBody>
            <a:bodyPr>
              <a:spAutoFit/>
            </a:bodyPr>
            <a:lstStyle/>
            <a:p>
              <a:r>
                <a:rPr lang="en-US" altLang="zh-CN" sz="1500">
                  <a:latin typeface="Calibri" pitchFamily="34" charset="0"/>
                </a:rPr>
                <a:t>ReadData</a:t>
              </a:r>
              <a:endParaRPr lang="zh-CN" altLang="en-US" sz="1500">
                <a:latin typeface="Calibri" pitchFamily="34" charset="0"/>
              </a:endParaRPr>
            </a:p>
          </p:txBody>
        </p:sp>
      </p:grpSp>
      <p:grpSp>
        <p:nvGrpSpPr>
          <p:cNvPr id="3" name="组合 38"/>
          <p:cNvGrpSpPr>
            <a:grpSpLocks/>
          </p:cNvGrpSpPr>
          <p:nvPr/>
        </p:nvGrpSpPr>
        <p:grpSpPr bwMode="auto">
          <a:xfrm>
            <a:off x="6771085" y="4330304"/>
            <a:ext cx="2842022" cy="353615"/>
            <a:chOff x="6771555" y="3648078"/>
            <a:chExt cx="2372444" cy="471522"/>
          </a:xfrm>
        </p:grpSpPr>
        <p:sp>
          <p:nvSpPr>
            <p:cNvPr id="40" name="矩形 39"/>
            <p:cNvSpPr/>
            <p:nvPr/>
          </p:nvSpPr>
          <p:spPr>
            <a:xfrm>
              <a:off x="6771555" y="3648078"/>
              <a:ext cx="248476" cy="47152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500" dirty="0"/>
                <a:t>O</a:t>
              </a:r>
              <a:endParaRPr lang="zh-CN" altLang="en-US" sz="1500" dirty="0"/>
            </a:p>
          </p:txBody>
        </p:sp>
        <p:sp>
          <p:nvSpPr>
            <p:cNvPr id="48151" name="TextBox 42"/>
            <p:cNvSpPr txBox="1">
              <a:spLocks noChangeArrowheads="1"/>
            </p:cNvSpPr>
            <p:nvPr/>
          </p:nvSpPr>
          <p:spPr bwMode="auto">
            <a:xfrm>
              <a:off x="7367014" y="3683783"/>
              <a:ext cx="1776985" cy="430919"/>
            </a:xfrm>
            <a:prstGeom prst="rect">
              <a:avLst/>
            </a:prstGeom>
            <a:noFill/>
            <a:ln w="9525">
              <a:noFill/>
              <a:miter lim="800000"/>
              <a:headEnd/>
              <a:tailEnd/>
            </a:ln>
          </p:spPr>
          <p:txBody>
            <a:bodyPr>
              <a:spAutoFit/>
            </a:bodyPr>
            <a:lstStyle/>
            <a:p>
              <a:r>
                <a:rPr lang="en-US" altLang="zh-CN" sz="1500">
                  <a:latin typeface="Calibri" pitchFamily="34" charset="0"/>
                </a:rPr>
                <a:t>ReadOk</a:t>
              </a:r>
            </a:p>
          </p:txBody>
        </p:sp>
      </p:grpSp>
      <p:grpSp>
        <p:nvGrpSpPr>
          <p:cNvPr id="4" name="组合 43"/>
          <p:cNvGrpSpPr>
            <a:grpSpLocks/>
          </p:cNvGrpSpPr>
          <p:nvPr/>
        </p:nvGrpSpPr>
        <p:grpSpPr bwMode="auto">
          <a:xfrm>
            <a:off x="6768704" y="4806554"/>
            <a:ext cx="2840831" cy="353615"/>
            <a:chOff x="6771555" y="3648078"/>
            <a:chExt cx="2372444" cy="471522"/>
          </a:xfrm>
        </p:grpSpPr>
        <p:sp>
          <p:nvSpPr>
            <p:cNvPr id="45" name="矩形 44"/>
            <p:cNvSpPr/>
            <p:nvPr/>
          </p:nvSpPr>
          <p:spPr>
            <a:xfrm>
              <a:off x="6771555" y="3648078"/>
              <a:ext cx="248580" cy="471522"/>
            </a:xfrm>
            <a:prstGeom prst="rect">
              <a:avLst/>
            </a:prstGeom>
            <a:solidFill>
              <a:srgbClr val="3CC43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500" dirty="0"/>
                <a:t>C</a:t>
              </a:r>
              <a:endParaRPr lang="zh-CN" altLang="en-US" sz="1500" dirty="0"/>
            </a:p>
          </p:txBody>
        </p:sp>
        <p:sp>
          <p:nvSpPr>
            <p:cNvPr id="48149" name="TextBox 45"/>
            <p:cNvSpPr txBox="1">
              <a:spLocks noChangeArrowheads="1"/>
            </p:cNvSpPr>
            <p:nvPr/>
          </p:nvSpPr>
          <p:spPr bwMode="auto">
            <a:xfrm>
              <a:off x="7367014" y="3683783"/>
              <a:ext cx="1776985" cy="430919"/>
            </a:xfrm>
            <a:prstGeom prst="rect">
              <a:avLst/>
            </a:prstGeom>
            <a:noFill/>
            <a:ln w="9525">
              <a:noFill/>
              <a:miter lim="800000"/>
              <a:headEnd/>
              <a:tailEnd/>
            </a:ln>
          </p:spPr>
          <p:txBody>
            <a:bodyPr>
              <a:spAutoFit/>
            </a:bodyPr>
            <a:lstStyle/>
            <a:p>
              <a:r>
                <a:rPr lang="en-US" altLang="zh-CN" sz="1500">
                  <a:latin typeface="Calibri" pitchFamily="34" charset="0"/>
                </a:rPr>
                <a:t>CancelRead</a:t>
              </a:r>
            </a:p>
          </p:txBody>
        </p:sp>
      </p:grpSp>
      <p:sp>
        <p:nvSpPr>
          <p:cNvPr id="47" name="矩形 46"/>
          <p:cNvSpPr/>
          <p:nvPr/>
        </p:nvSpPr>
        <p:spPr>
          <a:xfrm>
            <a:off x="2096691" y="4307681"/>
            <a:ext cx="247650" cy="353616"/>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500" dirty="0"/>
              <a:t>O</a:t>
            </a:r>
            <a:endParaRPr lang="zh-CN" altLang="en-US" sz="1500" dirty="0"/>
          </a:p>
        </p:txBody>
      </p:sp>
    </p:spTree>
    <p:custDataLst>
      <p:tags r:id="rId1"/>
    </p:custDataLst>
    <p:extLst>
      <p:ext uri="{BB962C8B-B14F-4D97-AF65-F5344CB8AC3E}">
        <p14:creationId xmlns:p14="http://schemas.microsoft.com/office/powerpoint/2010/main" val="70585346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0" presetClass="path" presetSubtype="0" accel="50000" decel="50000" fill="hold" grpId="1" nodeType="clickEffect">
                                  <p:stCondLst>
                                    <p:cond delay="0"/>
                                  </p:stCondLst>
                                  <p:childTnLst>
                                    <p:animMotion origin="layout" path="M 4.44444E-6 4.07407E-6 L 0.15659 4.07407E-6 " pathEditMode="relative" rAng="0" ptsTypes="AA">
                                      <p:cBhvr>
                                        <p:cTn id="10" dur="2000" fill="hold"/>
                                        <p:tgtEl>
                                          <p:spTgt spid="88"/>
                                        </p:tgtEl>
                                        <p:attrNameLst>
                                          <p:attrName>ppt_x</p:attrName>
                                          <p:attrName>ppt_y</p:attrName>
                                        </p:attrNameLst>
                                      </p:cBhvr>
                                      <p:rCtr x="7830" y="0"/>
                                    </p:animMotion>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2" nodeType="clickEffect">
                                  <p:stCondLst>
                                    <p:cond delay="0"/>
                                  </p:stCondLst>
                                  <p:childTnLst>
                                    <p:set>
                                      <p:cBhvr>
                                        <p:cTn id="14" dur="1" fill="hold">
                                          <p:stCondLst>
                                            <p:cond delay="0"/>
                                          </p:stCondLst>
                                        </p:cTn>
                                        <p:tgtEl>
                                          <p:spTgt spid="88"/>
                                        </p:tgtEl>
                                        <p:attrNameLst>
                                          <p:attrName>style.visibility</p:attrName>
                                        </p:attrNameLst>
                                      </p:cBhvr>
                                      <p:to>
                                        <p:strVal val="hidden"/>
                                      </p:to>
                                    </p:set>
                                  </p:childTnLst>
                                </p:cTn>
                              </p:par>
                            </p:childTnLst>
                          </p:cTn>
                        </p:par>
                        <p:par>
                          <p:cTn id="15" fill="hold">
                            <p:stCondLst>
                              <p:cond delay="0"/>
                            </p:stCondLst>
                            <p:childTnLst>
                              <p:par>
                                <p:cTn id="16" presetID="1" presetClass="entr" presetSubtype="0" fill="hold" grpId="0" nodeType="afterEffect">
                                  <p:stCondLst>
                                    <p:cond delay="0"/>
                                  </p:stCondLst>
                                  <p:childTnLst>
                                    <p:set>
                                      <p:cBhvr>
                                        <p:cTn id="17" dur="1" fill="hold">
                                          <p:stCondLst>
                                            <p:cond delay="0"/>
                                          </p:stCondLst>
                                        </p:cTn>
                                        <p:tgtEl>
                                          <p:spTgt spid="89"/>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0" presetClass="path" presetSubtype="0" accel="50000" decel="50000" fill="hold" grpId="1" nodeType="clickEffect">
                                  <p:stCondLst>
                                    <p:cond delay="0"/>
                                  </p:stCondLst>
                                  <p:childTnLst>
                                    <p:animMotion origin="layout" path="M -3.61111E-6 -1.11111E-6 L -0.20711 -1.11111E-6 " pathEditMode="relative" rAng="0" ptsTypes="AA">
                                      <p:cBhvr>
                                        <p:cTn id="21" dur="2000" fill="hold"/>
                                        <p:tgtEl>
                                          <p:spTgt spid="89"/>
                                        </p:tgtEl>
                                        <p:attrNameLst>
                                          <p:attrName>ppt_x</p:attrName>
                                          <p:attrName>ppt_y</p:attrName>
                                        </p:attrNameLst>
                                      </p:cBhvr>
                                      <p:rCtr x="-10365" y="0"/>
                                    </p:animMotion>
                                  </p:childTnLst>
                                </p:cTn>
                              </p:par>
                            </p:childTnLst>
                          </p:cTn>
                        </p:par>
                      </p:childTnLst>
                    </p:cTn>
                  </p:par>
                  <p:par>
                    <p:cTn id="22" fill="hold">
                      <p:stCondLst>
                        <p:cond delay="indefinite"/>
                      </p:stCondLst>
                      <p:childTnLst>
                        <p:par>
                          <p:cTn id="23" fill="hold">
                            <p:stCondLst>
                              <p:cond delay="0"/>
                            </p:stCondLst>
                            <p:childTnLst>
                              <p:par>
                                <p:cTn id="24" presetID="1" presetClass="exit" presetSubtype="0" fill="hold" grpId="2" nodeType="clickEffect">
                                  <p:stCondLst>
                                    <p:cond delay="0"/>
                                  </p:stCondLst>
                                  <p:childTnLst>
                                    <p:set>
                                      <p:cBhvr>
                                        <p:cTn id="25" dur="1" fill="hold">
                                          <p:stCondLst>
                                            <p:cond delay="0"/>
                                          </p:stCondLst>
                                        </p:cTn>
                                        <p:tgtEl>
                                          <p:spTgt spid="89"/>
                                        </p:tgtEl>
                                        <p:attrNameLst>
                                          <p:attrName>style.visibility</p:attrName>
                                        </p:attrNameLst>
                                      </p:cBhvr>
                                      <p:to>
                                        <p:strVal val="hidden"/>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2"/>
                                        </p:tgtEl>
                                        <p:attrNameLst>
                                          <p:attrName>style.visibility</p:attrName>
                                        </p:attrNameLst>
                                      </p:cBhvr>
                                      <p:to>
                                        <p:strVal val="visible"/>
                                      </p:to>
                                    </p:set>
                                  </p:childTnLst>
                                </p:cTn>
                              </p:par>
                              <p:par>
                                <p:cTn id="30" presetID="1" presetClass="entr" presetSubtype="0" fill="hold" nodeType="withEffect">
                                  <p:stCondLst>
                                    <p:cond delay="0"/>
                                  </p:stCondLst>
                                  <p:childTnLst>
                                    <p:set>
                                      <p:cBhvr>
                                        <p:cTn id="31" dur="1" fill="hold">
                                          <p:stCondLst>
                                            <p:cond delay="0"/>
                                          </p:stCondLst>
                                        </p:cTn>
                                        <p:tgtEl>
                                          <p:spTgt spid="3"/>
                                        </p:tgtEl>
                                        <p:attrNameLst>
                                          <p:attrName>style.visibility</p:attrName>
                                        </p:attrNameLst>
                                      </p:cBhvr>
                                      <p:to>
                                        <p:strVal val="visible"/>
                                      </p:to>
                                    </p:set>
                                  </p:childTnLst>
                                </p:cTn>
                              </p:par>
                              <p:par>
                                <p:cTn id="32" presetID="1" presetClass="entr" presetSubtype="0" fill="hold" nodeType="withEffect">
                                  <p:stCondLst>
                                    <p:cond delay="0"/>
                                  </p:stCondLst>
                                  <p:childTnLst>
                                    <p:set>
                                      <p:cBhvr>
                                        <p:cTn id="33" dur="1" fill="hold">
                                          <p:stCondLst>
                                            <p:cond delay="0"/>
                                          </p:stCondLst>
                                        </p:cTn>
                                        <p:tgtEl>
                                          <p:spTgt spid="4"/>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65"/>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0" presetClass="path" presetSubtype="0" accel="50000" decel="50000" fill="hold" grpId="1" nodeType="clickEffect">
                                  <p:stCondLst>
                                    <p:cond delay="0"/>
                                  </p:stCondLst>
                                  <p:childTnLst>
                                    <p:animMotion origin="layout" path="M 0 0 L -0.09844 0.16786 " pathEditMode="relative" ptsTypes="AA">
                                      <p:cBhvr>
                                        <p:cTn id="41" dur="2000" fill="hold"/>
                                        <p:tgtEl>
                                          <p:spTgt spid="65"/>
                                        </p:tgtEl>
                                        <p:attrNameLst>
                                          <p:attrName>ppt_x</p:attrName>
                                          <p:attrName>ppt_y</p:attrName>
                                        </p:attrNameLst>
                                      </p:cBhvr>
                                    </p:animMotion>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66"/>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0" presetClass="path" presetSubtype="0" accel="50000" decel="50000" fill="hold" grpId="1" nodeType="clickEffect">
                                  <p:stCondLst>
                                    <p:cond delay="0"/>
                                  </p:stCondLst>
                                  <p:childTnLst>
                                    <p:animMotion origin="layout" path="M 0 0 L 0.0316 0.16786 " pathEditMode="relative" ptsTypes="AA">
                                      <p:cBhvr>
                                        <p:cTn id="49" dur="2000" fill="hold"/>
                                        <p:tgtEl>
                                          <p:spTgt spid="66"/>
                                        </p:tgtEl>
                                        <p:attrNameLst>
                                          <p:attrName>ppt_x</p:attrName>
                                          <p:attrName>ppt_y</p:attrName>
                                        </p:attrNameLst>
                                      </p:cBhvr>
                                    </p:animMotion>
                                  </p:childTnLst>
                                </p:cTn>
                              </p:par>
                            </p:childTnLst>
                          </p:cTn>
                        </p:par>
                      </p:childTnLst>
                    </p:cTn>
                  </p:par>
                  <p:par>
                    <p:cTn id="50" fill="hold">
                      <p:stCondLst>
                        <p:cond delay="indefinite"/>
                      </p:stCondLst>
                      <p:childTnLst>
                        <p:par>
                          <p:cTn id="51" fill="hold">
                            <p:stCondLst>
                              <p:cond delay="0"/>
                            </p:stCondLst>
                            <p:childTnLst>
                              <p:par>
                                <p:cTn id="52" presetID="1" presetClass="exit" presetSubtype="0" fill="hold" grpId="2" nodeType="clickEffect">
                                  <p:stCondLst>
                                    <p:cond delay="0"/>
                                  </p:stCondLst>
                                  <p:childTnLst>
                                    <p:set>
                                      <p:cBhvr>
                                        <p:cTn id="53" dur="1" fill="hold">
                                          <p:stCondLst>
                                            <p:cond delay="0"/>
                                          </p:stCondLst>
                                        </p:cTn>
                                        <p:tgtEl>
                                          <p:spTgt spid="66"/>
                                        </p:tgtEl>
                                        <p:attrNameLst>
                                          <p:attrName>style.visibility</p:attrName>
                                        </p:attrNameLst>
                                      </p:cBhvr>
                                      <p:to>
                                        <p:strVal val="hidden"/>
                                      </p:to>
                                    </p:set>
                                  </p:childTnLst>
                                </p:cTn>
                              </p:par>
                              <p:par>
                                <p:cTn id="54" presetID="1" presetClass="entr" presetSubtype="0" fill="hold" grpId="0" nodeType="withEffect">
                                  <p:stCondLst>
                                    <p:cond delay="0"/>
                                  </p:stCondLst>
                                  <p:childTnLst>
                                    <p:set>
                                      <p:cBhvr>
                                        <p:cTn id="55" dur="1" fill="hold">
                                          <p:stCondLst>
                                            <p:cond delay="0"/>
                                          </p:stCondLst>
                                        </p:cTn>
                                        <p:tgtEl>
                                          <p:spTgt spid="47"/>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0" presetClass="path" presetSubtype="0" accel="50000" decel="50000" fill="hold" grpId="1" nodeType="clickEffect">
                                  <p:stCondLst>
                                    <p:cond delay="0"/>
                                  </p:stCondLst>
                                  <p:childTnLst>
                                    <p:animMotion origin="layout" path="M 0 0 L -0.0316 -0.16786 " pathEditMode="relative" ptsTypes="AA">
                                      <p:cBhvr>
                                        <p:cTn id="59" dur="2000" fill="hold"/>
                                        <p:tgtEl>
                                          <p:spTgt spid="47"/>
                                        </p:tgtEl>
                                        <p:attrNameLst>
                                          <p:attrName>ppt_x</p:attrName>
                                          <p:attrName>ppt_y</p:attrName>
                                        </p:attrNameLst>
                                      </p:cBhvr>
                                    </p:animMotion>
                                  </p:childTnLst>
                                </p:cTn>
                              </p:par>
                            </p:childTnLst>
                          </p:cTn>
                        </p:par>
                      </p:childTnLst>
                    </p:cTn>
                  </p:par>
                  <p:par>
                    <p:cTn id="60" fill="hold">
                      <p:stCondLst>
                        <p:cond delay="indefinite"/>
                      </p:stCondLst>
                      <p:childTnLst>
                        <p:par>
                          <p:cTn id="61" fill="hold">
                            <p:stCondLst>
                              <p:cond delay="0"/>
                            </p:stCondLst>
                            <p:childTnLst>
                              <p:par>
                                <p:cTn id="62" presetID="1" presetClass="exit" presetSubtype="0" fill="hold" grpId="2" nodeType="clickEffect">
                                  <p:stCondLst>
                                    <p:cond delay="0"/>
                                  </p:stCondLst>
                                  <p:childTnLst>
                                    <p:set>
                                      <p:cBhvr>
                                        <p:cTn id="63" dur="1" fill="hold">
                                          <p:stCondLst>
                                            <p:cond delay="0"/>
                                          </p:stCondLst>
                                        </p:cTn>
                                        <p:tgtEl>
                                          <p:spTgt spid="47"/>
                                        </p:tgtEl>
                                        <p:attrNameLst>
                                          <p:attrName>style.visibility</p:attrName>
                                        </p:attrNameLst>
                                      </p:cBhvr>
                                      <p:to>
                                        <p:strVal val="hidden"/>
                                      </p:to>
                                    </p:set>
                                  </p:childTnLst>
                                </p:cTn>
                              </p:par>
                            </p:childTnLst>
                          </p:cTn>
                        </p:par>
                        <p:par>
                          <p:cTn id="64" fill="hold">
                            <p:stCondLst>
                              <p:cond delay="0"/>
                            </p:stCondLst>
                            <p:childTnLst>
                              <p:par>
                                <p:cTn id="65" presetID="1" presetClass="entr" presetSubtype="0" fill="hold" grpId="0" nodeType="afterEffect">
                                  <p:stCondLst>
                                    <p:cond delay="0"/>
                                  </p:stCondLst>
                                  <p:childTnLst>
                                    <p:set>
                                      <p:cBhvr>
                                        <p:cTn id="66" dur="1" fill="hold">
                                          <p:stCondLst>
                                            <p:cond delay="0"/>
                                          </p:stCondLst>
                                        </p:cTn>
                                        <p:tgtEl>
                                          <p:spTgt spid="48"/>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0" presetClass="path" presetSubtype="0" accel="50000" decel="50000" fill="hold" grpId="1" nodeType="clickEffect">
                                  <p:stCondLst>
                                    <p:cond delay="0"/>
                                  </p:stCondLst>
                                  <p:childTnLst>
                                    <p:animMotion origin="layout" path="M 1.38889E-6 -0.00231 L -0.13594 0.16366 " pathEditMode="relative" rAng="0" ptsTypes="AA">
                                      <p:cBhvr>
                                        <p:cTn id="70" dur="2000" fill="hold"/>
                                        <p:tgtEl>
                                          <p:spTgt spid="48"/>
                                        </p:tgtEl>
                                        <p:attrNameLst>
                                          <p:attrName>ppt_x</p:attrName>
                                          <p:attrName>ppt_y</p:attrName>
                                        </p:attrNameLst>
                                      </p:cBhvr>
                                      <p:rCtr x="-6806" y="8287"/>
                                    </p:animMotion>
                                  </p:childTnLst>
                                </p:cTn>
                              </p:par>
                            </p:childTnLst>
                          </p:cTn>
                        </p:par>
                      </p:childTnLst>
                    </p:cTn>
                  </p:par>
                  <p:par>
                    <p:cTn id="71" fill="hold">
                      <p:stCondLst>
                        <p:cond delay="indefinite"/>
                      </p:stCondLst>
                      <p:childTnLst>
                        <p:par>
                          <p:cTn id="72" fill="hold">
                            <p:stCondLst>
                              <p:cond delay="0"/>
                            </p:stCondLst>
                            <p:childTnLst>
                              <p:par>
                                <p:cTn id="73" presetID="1" presetClass="exit" presetSubtype="0" fill="hold" grpId="2" nodeType="clickEffect">
                                  <p:stCondLst>
                                    <p:cond delay="0"/>
                                  </p:stCondLst>
                                  <p:childTnLst>
                                    <p:set>
                                      <p:cBhvr>
                                        <p:cTn id="74" dur="1" fill="hold">
                                          <p:stCondLst>
                                            <p:cond delay="0"/>
                                          </p:stCondLst>
                                        </p:cTn>
                                        <p:tgtEl>
                                          <p:spTgt spid="65"/>
                                        </p:tgtEl>
                                        <p:attrNameLst>
                                          <p:attrName>style.visibility</p:attrName>
                                        </p:attrNameLst>
                                      </p:cBhvr>
                                      <p:to>
                                        <p:strVal val="hidden"/>
                                      </p:to>
                                    </p:set>
                                  </p:childTnLst>
                                </p:cTn>
                              </p:par>
                              <p:par>
                                <p:cTn id="75" presetID="1" presetClass="exit" presetSubtype="0" fill="hold" grpId="2" nodeType="withEffect">
                                  <p:stCondLst>
                                    <p:cond delay="0"/>
                                  </p:stCondLst>
                                  <p:childTnLst>
                                    <p:set>
                                      <p:cBhvr>
                                        <p:cTn id="76" dur="1" fill="hold">
                                          <p:stCondLst>
                                            <p:cond delay="0"/>
                                          </p:stCondLst>
                                        </p:cTn>
                                        <p:tgtEl>
                                          <p:spTgt spid="4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animBg="1"/>
      <p:bldP spid="65" grpId="1" animBg="1"/>
      <p:bldP spid="65" grpId="2" animBg="1"/>
      <p:bldP spid="48" grpId="0" animBg="1"/>
      <p:bldP spid="48" grpId="1" animBg="1"/>
      <p:bldP spid="48" grpId="2" animBg="1"/>
      <p:bldP spid="66" grpId="0" animBg="1"/>
      <p:bldP spid="66" grpId="1" animBg="1"/>
      <p:bldP spid="66" grpId="2" animBg="1"/>
      <p:bldP spid="88" grpId="0" animBg="1"/>
      <p:bldP spid="88" grpId="1" animBg="1"/>
      <p:bldP spid="88" grpId="2" animBg="1"/>
      <p:bldP spid="89" grpId="0" animBg="1"/>
      <p:bldP spid="89" grpId="1" animBg="1"/>
      <p:bldP spid="89" grpId="2" animBg="1"/>
      <p:bldP spid="47" grpId="0" animBg="1"/>
      <p:bldP spid="47" grpId="1" animBg="1"/>
      <p:bldP spid="47" grpId="2"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矩形 64"/>
          <p:cNvSpPr/>
          <p:nvPr/>
        </p:nvSpPr>
        <p:spPr>
          <a:xfrm>
            <a:off x="1358504" y="3458767"/>
            <a:ext cx="248840" cy="35361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500" dirty="0"/>
              <a:t>R</a:t>
            </a:r>
            <a:endParaRPr lang="zh-CN" altLang="en-US" sz="1500" dirty="0"/>
          </a:p>
        </p:txBody>
      </p:sp>
      <p:sp>
        <p:nvSpPr>
          <p:cNvPr id="48" name="矩形 47"/>
          <p:cNvSpPr/>
          <p:nvPr/>
        </p:nvSpPr>
        <p:spPr>
          <a:xfrm>
            <a:off x="1309688" y="3452813"/>
            <a:ext cx="297656" cy="354806"/>
          </a:xfrm>
          <a:prstGeom prst="rect">
            <a:avLst/>
          </a:prstGeom>
          <a:solidFill>
            <a:srgbClr val="3CC43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500" dirty="0"/>
              <a:t>C</a:t>
            </a:r>
            <a:endParaRPr lang="zh-CN" altLang="en-US" sz="1500" dirty="0"/>
          </a:p>
        </p:txBody>
      </p:sp>
      <p:sp>
        <p:nvSpPr>
          <p:cNvPr id="8" name="标题 3"/>
          <p:cNvSpPr txBox="1">
            <a:spLocks noGrp="1"/>
          </p:cNvSpPr>
          <p:nvPr>
            <p:ph type="title"/>
          </p:nvPr>
        </p:nvSpPr>
        <p:spPr bwMode="auto">
          <a:ln>
            <a:miter lim="800000"/>
            <a:headEnd/>
            <a:tailEnd/>
          </a:ln>
        </p:spPr>
        <p:txBody>
          <a:bodyPr wrap="square" numCol="1" anchorCtr="0" compatLnSpc="1">
            <a:prstTxWarp prst="textNoShape">
              <a:avLst/>
            </a:prstTxWarp>
          </a:bodyPr>
          <a:lstStyle/>
          <a:p>
            <a:pPr eaLnBrk="1" hangingPunct="1">
              <a:defRPr/>
            </a:pPr>
            <a:r>
              <a:rPr lang="zh-CN" altLang="en-US" smtClean="0">
                <a:effectLst>
                  <a:outerShdw blurRad="38100" dist="38100" dir="2700000" algn="tl">
                    <a:srgbClr val="C0C0C0"/>
                  </a:outerShdw>
                </a:effectLst>
                <a:latin typeface="宋体" charset="-122"/>
              </a:rPr>
              <a:t>读流程优化</a:t>
            </a:r>
            <a:r>
              <a:rPr lang="en-US" altLang="zh-CN" smtClean="0">
                <a:effectLst>
                  <a:outerShdw blurRad="38100" dist="38100" dir="2700000" algn="tl">
                    <a:srgbClr val="C0C0C0"/>
                  </a:outerShdw>
                </a:effectLst>
                <a:latin typeface="宋体" charset="-122"/>
              </a:rPr>
              <a:t>——</a:t>
            </a:r>
            <a:r>
              <a:rPr lang="zh-CN" altLang="en-US" smtClean="0">
                <a:effectLst>
                  <a:outerShdw blurRad="38100" dist="38100" dir="2700000" algn="tl">
                    <a:srgbClr val="C0C0C0"/>
                  </a:outerShdw>
                </a:effectLst>
                <a:latin typeface="宋体" charset="-122"/>
              </a:rPr>
              <a:t>规避慢节点</a:t>
            </a:r>
            <a:endParaRPr lang="en-US" altLang="zh-CN" smtClean="0">
              <a:solidFill>
                <a:schemeClr val="tx1"/>
              </a:solidFill>
              <a:effectLst/>
              <a:latin typeface="宋体" charset="-122"/>
            </a:endParaRPr>
          </a:p>
        </p:txBody>
      </p:sp>
      <p:sp>
        <p:nvSpPr>
          <p:cNvPr id="6" name="椭圆 5"/>
          <p:cNvSpPr/>
          <p:nvPr/>
        </p:nvSpPr>
        <p:spPr>
          <a:xfrm>
            <a:off x="1076326" y="2636044"/>
            <a:ext cx="1803797" cy="711994"/>
          </a:xfrm>
          <a:prstGeom prst="ellipse">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solidFill>
                  <a:schemeClr val="tx1"/>
                </a:solidFill>
              </a:rPr>
              <a:t>Client</a:t>
            </a:r>
          </a:p>
        </p:txBody>
      </p:sp>
      <p:sp>
        <p:nvSpPr>
          <p:cNvPr id="9" name="矩形 8"/>
          <p:cNvSpPr/>
          <p:nvPr/>
        </p:nvSpPr>
        <p:spPr>
          <a:xfrm>
            <a:off x="44054" y="4661298"/>
            <a:ext cx="1421606" cy="53578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solidFill>
                  <a:schemeClr val="tx1"/>
                </a:solidFill>
              </a:rPr>
              <a:t>CS1</a:t>
            </a:r>
            <a:endParaRPr lang="zh-CN" altLang="en-US" dirty="0">
              <a:solidFill>
                <a:schemeClr val="tx1"/>
              </a:solidFill>
            </a:endParaRPr>
          </a:p>
        </p:txBody>
      </p:sp>
      <p:sp>
        <p:nvSpPr>
          <p:cNvPr id="11" name="矩形 10"/>
          <p:cNvSpPr/>
          <p:nvPr/>
        </p:nvSpPr>
        <p:spPr>
          <a:xfrm>
            <a:off x="1724025" y="4662488"/>
            <a:ext cx="1409700" cy="53578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solidFill>
                  <a:schemeClr val="tx1"/>
                </a:solidFill>
              </a:rPr>
              <a:t>CS2</a:t>
            </a:r>
            <a:endParaRPr lang="zh-CN" altLang="en-US" dirty="0">
              <a:solidFill>
                <a:schemeClr val="tx1"/>
              </a:solidFill>
            </a:endParaRPr>
          </a:p>
        </p:txBody>
      </p:sp>
      <p:sp>
        <p:nvSpPr>
          <p:cNvPr id="13" name="矩形 12"/>
          <p:cNvSpPr/>
          <p:nvPr/>
        </p:nvSpPr>
        <p:spPr>
          <a:xfrm>
            <a:off x="3367087" y="4661298"/>
            <a:ext cx="1423988" cy="53578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solidFill>
                  <a:schemeClr val="tx1"/>
                </a:solidFill>
              </a:rPr>
              <a:t>CS3</a:t>
            </a:r>
            <a:endParaRPr lang="zh-CN" altLang="en-US" dirty="0">
              <a:solidFill>
                <a:schemeClr val="tx1"/>
              </a:solidFill>
            </a:endParaRPr>
          </a:p>
        </p:txBody>
      </p:sp>
      <p:cxnSp>
        <p:nvCxnSpPr>
          <p:cNvPr id="15" name="直接箭头连接符 14"/>
          <p:cNvCxnSpPr>
            <a:stCxn id="6" idx="4"/>
            <a:endCxn id="9" idx="0"/>
          </p:cNvCxnSpPr>
          <p:nvPr/>
        </p:nvCxnSpPr>
        <p:spPr>
          <a:xfrm flipH="1">
            <a:off x="754857" y="3348038"/>
            <a:ext cx="1222772" cy="1313260"/>
          </a:xfrm>
          <a:prstGeom prst="straightConnector1">
            <a:avLst/>
          </a:prstGeom>
          <a:ln>
            <a:solidFill>
              <a:srgbClr val="00B0F0"/>
            </a:solidFill>
            <a:tailEnd type="arrow"/>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a:stCxn id="6" idx="4"/>
            <a:endCxn id="13" idx="0"/>
          </p:cNvCxnSpPr>
          <p:nvPr/>
        </p:nvCxnSpPr>
        <p:spPr>
          <a:xfrm>
            <a:off x="1977629" y="3348038"/>
            <a:ext cx="2101453" cy="1313260"/>
          </a:xfrm>
          <a:prstGeom prst="straightConnector1">
            <a:avLst/>
          </a:prstGeom>
          <a:ln>
            <a:solidFill>
              <a:srgbClr val="00B0F0"/>
            </a:solidFill>
            <a:tailEnd type="arrow"/>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a:stCxn id="6" idx="4"/>
            <a:endCxn id="11" idx="0"/>
          </p:cNvCxnSpPr>
          <p:nvPr/>
        </p:nvCxnSpPr>
        <p:spPr>
          <a:xfrm>
            <a:off x="1977628" y="3348038"/>
            <a:ext cx="451247" cy="1314450"/>
          </a:xfrm>
          <a:prstGeom prst="straightConnector1">
            <a:avLst/>
          </a:prstGeom>
          <a:ln>
            <a:solidFill>
              <a:srgbClr val="00B0F0"/>
            </a:solidFill>
            <a:tailEnd type="arrow"/>
          </a:ln>
        </p:spPr>
        <p:style>
          <a:lnRef idx="1">
            <a:schemeClr val="accent1"/>
          </a:lnRef>
          <a:fillRef idx="0">
            <a:schemeClr val="accent1"/>
          </a:fillRef>
          <a:effectRef idx="0">
            <a:schemeClr val="accent1"/>
          </a:effectRef>
          <a:fontRef idx="minor">
            <a:schemeClr val="tx1"/>
          </a:fontRef>
        </p:style>
      </p:cxnSp>
      <p:sp>
        <p:nvSpPr>
          <p:cNvPr id="41" name="矩形 40"/>
          <p:cNvSpPr/>
          <p:nvPr/>
        </p:nvSpPr>
        <p:spPr>
          <a:xfrm>
            <a:off x="7546182" y="2717007"/>
            <a:ext cx="1140619" cy="53578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solidFill>
                  <a:schemeClr val="tx1"/>
                </a:solidFill>
              </a:rPr>
              <a:t>Master</a:t>
            </a:r>
          </a:p>
        </p:txBody>
      </p:sp>
      <p:cxnSp>
        <p:nvCxnSpPr>
          <p:cNvPr id="42" name="直接箭头连接符 41"/>
          <p:cNvCxnSpPr>
            <a:stCxn id="6" idx="6"/>
            <a:endCxn id="41" idx="1"/>
          </p:cNvCxnSpPr>
          <p:nvPr/>
        </p:nvCxnSpPr>
        <p:spPr>
          <a:xfrm flipV="1">
            <a:off x="2880122" y="2984898"/>
            <a:ext cx="4666059" cy="7144"/>
          </a:xfrm>
          <a:prstGeom prst="straightConnector1">
            <a:avLst/>
          </a:prstGeom>
          <a:ln>
            <a:solidFill>
              <a:srgbClr val="00B0F0"/>
            </a:solidFill>
            <a:tailEnd type="arrow"/>
          </a:ln>
        </p:spPr>
        <p:style>
          <a:lnRef idx="1">
            <a:schemeClr val="accent1"/>
          </a:lnRef>
          <a:fillRef idx="0">
            <a:schemeClr val="accent1"/>
          </a:fillRef>
          <a:effectRef idx="0">
            <a:schemeClr val="accent1"/>
          </a:effectRef>
          <a:fontRef idx="minor">
            <a:schemeClr val="tx1"/>
          </a:fontRef>
        </p:style>
      </p:cxnSp>
      <p:sp>
        <p:nvSpPr>
          <p:cNvPr id="88" name="矩形 87"/>
          <p:cNvSpPr/>
          <p:nvPr/>
        </p:nvSpPr>
        <p:spPr>
          <a:xfrm>
            <a:off x="3184922" y="2582467"/>
            <a:ext cx="2646759" cy="35361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500" dirty="0"/>
              <a:t>Open4Read(</a:t>
            </a:r>
            <a:r>
              <a:rPr lang="en-US" altLang="zh-CN" sz="1500" dirty="0" err="1"/>
              <a:t>FileName</a:t>
            </a:r>
            <a:r>
              <a:rPr lang="en-US" altLang="zh-CN" sz="1500" dirty="0"/>
              <a:t>)</a:t>
            </a:r>
            <a:endParaRPr lang="zh-CN" altLang="en-US" sz="1500" dirty="0"/>
          </a:p>
        </p:txBody>
      </p:sp>
      <p:sp>
        <p:nvSpPr>
          <p:cNvPr id="89" name="矩形 88"/>
          <p:cNvSpPr/>
          <p:nvPr/>
        </p:nvSpPr>
        <p:spPr>
          <a:xfrm>
            <a:off x="5354242" y="3020617"/>
            <a:ext cx="2097881" cy="353615"/>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500" dirty="0" err="1"/>
              <a:t>Ack</a:t>
            </a:r>
            <a:r>
              <a:rPr lang="en-US" altLang="zh-CN" sz="1500" dirty="0"/>
              <a:t>(CS1, CS2, CS3)</a:t>
            </a:r>
            <a:endParaRPr lang="zh-CN" altLang="en-US" sz="1500" dirty="0"/>
          </a:p>
        </p:txBody>
      </p:sp>
      <p:grpSp>
        <p:nvGrpSpPr>
          <p:cNvPr id="2" name="组合 35"/>
          <p:cNvGrpSpPr>
            <a:grpSpLocks/>
          </p:cNvGrpSpPr>
          <p:nvPr/>
        </p:nvGrpSpPr>
        <p:grpSpPr bwMode="auto">
          <a:xfrm>
            <a:off x="6771085" y="3807619"/>
            <a:ext cx="2228850" cy="353616"/>
            <a:chOff x="6771556" y="3648078"/>
            <a:chExt cx="1915244" cy="471522"/>
          </a:xfrm>
        </p:grpSpPr>
        <p:sp>
          <p:nvSpPr>
            <p:cNvPr id="37" name="矩形 36"/>
            <p:cNvSpPr/>
            <p:nvPr/>
          </p:nvSpPr>
          <p:spPr>
            <a:xfrm>
              <a:off x="6771556" y="3648078"/>
              <a:ext cx="248613" cy="47152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500" dirty="0"/>
                <a:t>R</a:t>
              </a:r>
              <a:endParaRPr lang="zh-CN" altLang="en-US" sz="1500" dirty="0"/>
            </a:p>
          </p:txBody>
        </p:sp>
        <p:sp>
          <p:nvSpPr>
            <p:cNvPr id="50235" name="TextBox 37"/>
            <p:cNvSpPr txBox="1">
              <a:spLocks noChangeArrowheads="1"/>
            </p:cNvSpPr>
            <p:nvPr/>
          </p:nvSpPr>
          <p:spPr bwMode="auto">
            <a:xfrm>
              <a:off x="7367015" y="3683785"/>
              <a:ext cx="1319785" cy="430918"/>
            </a:xfrm>
            <a:prstGeom prst="rect">
              <a:avLst/>
            </a:prstGeom>
            <a:noFill/>
            <a:ln w="9525">
              <a:noFill/>
              <a:miter lim="800000"/>
              <a:headEnd/>
              <a:tailEnd/>
            </a:ln>
          </p:spPr>
          <p:txBody>
            <a:bodyPr>
              <a:spAutoFit/>
            </a:bodyPr>
            <a:lstStyle/>
            <a:p>
              <a:r>
                <a:rPr lang="en-US" altLang="zh-CN" sz="1500">
                  <a:latin typeface="Calibri" pitchFamily="34" charset="0"/>
                </a:rPr>
                <a:t>ReadData</a:t>
              </a:r>
              <a:endParaRPr lang="zh-CN" altLang="en-US" sz="1500">
                <a:latin typeface="Calibri" pitchFamily="34" charset="0"/>
              </a:endParaRPr>
            </a:p>
          </p:txBody>
        </p:sp>
      </p:grpSp>
      <p:grpSp>
        <p:nvGrpSpPr>
          <p:cNvPr id="4" name="组合 38"/>
          <p:cNvGrpSpPr>
            <a:grpSpLocks/>
          </p:cNvGrpSpPr>
          <p:nvPr/>
        </p:nvGrpSpPr>
        <p:grpSpPr bwMode="auto">
          <a:xfrm>
            <a:off x="6771085" y="4330304"/>
            <a:ext cx="2842022" cy="353615"/>
            <a:chOff x="6771555" y="3648078"/>
            <a:chExt cx="2372444" cy="471522"/>
          </a:xfrm>
        </p:grpSpPr>
        <p:sp>
          <p:nvSpPr>
            <p:cNvPr id="40" name="矩形 39"/>
            <p:cNvSpPr/>
            <p:nvPr/>
          </p:nvSpPr>
          <p:spPr>
            <a:xfrm>
              <a:off x="6771555" y="3648078"/>
              <a:ext cx="248476" cy="47152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500" dirty="0"/>
                <a:t>O</a:t>
              </a:r>
              <a:endParaRPr lang="zh-CN" altLang="en-US" sz="1500" dirty="0"/>
            </a:p>
          </p:txBody>
        </p:sp>
        <p:sp>
          <p:nvSpPr>
            <p:cNvPr id="50233" name="TextBox 42"/>
            <p:cNvSpPr txBox="1">
              <a:spLocks noChangeArrowheads="1"/>
            </p:cNvSpPr>
            <p:nvPr/>
          </p:nvSpPr>
          <p:spPr bwMode="auto">
            <a:xfrm>
              <a:off x="7367014" y="3683783"/>
              <a:ext cx="1776985" cy="430919"/>
            </a:xfrm>
            <a:prstGeom prst="rect">
              <a:avLst/>
            </a:prstGeom>
            <a:noFill/>
            <a:ln w="9525">
              <a:noFill/>
              <a:miter lim="800000"/>
              <a:headEnd/>
              <a:tailEnd/>
            </a:ln>
          </p:spPr>
          <p:txBody>
            <a:bodyPr>
              <a:spAutoFit/>
            </a:bodyPr>
            <a:lstStyle/>
            <a:p>
              <a:r>
                <a:rPr lang="en-US" altLang="zh-CN" sz="1500">
                  <a:latin typeface="Calibri" pitchFamily="34" charset="0"/>
                </a:rPr>
                <a:t>ReadOk</a:t>
              </a:r>
            </a:p>
          </p:txBody>
        </p:sp>
      </p:grpSp>
      <p:grpSp>
        <p:nvGrpSpPr>
          <p:cNvPr id="5" name="组合 43"/>
          <p:cNvGrpSpPr>
            <a:grpSpLocks/>
          </p:cNvGrpSpPr>
          <p:nvPr/>
        </p:nvGrpSpPr>
        <p:grpSpPr bwMode="auto">
          <a:xfrm>
            <a:off x="6768704" y="4806554"/>
            <a:ext cx="2840831" cy="353615"/>
            <a:chOff x="6771555" y="3648078"/>
            <a:chExt cx="2372444" cy="471522"/>
          </a:xfrm>
        </p:grpSpPr>
        <p:sp>
          <p:nvSpPr>
            <p:cNvPr id="45" name="矩形 44"/>
            <p:cNvSpPr/>
            <p:nvPr/>
          </p:nvSpPr>
          <p:spPr>
            <a:xfrm>
              <a:off x="6771555" y="3648078"/>
              <a:ext cx="248580" cy="471522"/>
            </a:xfrm>
            <a:prstGeom prst="rect">
              <a:avLst/>
            </a:prstGeom>
            <a:solidFill>
              <a:srgbClr val="3CC43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500" dirty="0"/>
                <a:t>C</a:t>
              </a:r>
              <a:endParaRPr lang="zh-CN" altLang="en-US" sz="1500" dirty="0"/>
            </a:p>
          </p:txBody>
        </p:sp>
        <p:sp>
          <p:nvSpPr>
            <p:cNvPr id="50231" name="TextBox 45"/>
            <p:cNvSpPr txBox="1">
              <a:spLocks noChangeArrowheads="1"/>
            </p:cNvSpPr>
            <p:nvPr/>
          </p:nvSpPr>
          <p:spPr bwMode="auto">
            <a:xfrm>
              <a:off x="7367014" y="3683783"/>
              <a:ext cx="1776985" cy="430919"/>
            </a:xfrm>
            <a:prstGeom prst="rect">
              <a:avLst/>
            </a:prstGeom>
            <a:noFill/>
            <a:ln w="9525">
              <a:noFill/>
              <a:miter lim="800000"/>
              <a:headEnd/>
              <a:tailEnd/>
            </a:ln>
          </p:spPr>
          <p:txBody>
            <a:bodyPr>
              <a:spAutoFit/>
            </a:bodyPr>
            <a:lstStyle/>
            <a:p>
              <a:r>
                <a:rPr lang="en-US" altLang="zh-CN" sz="1500">
                  <a:latin typeface="Calibri" pitchFamily="34" charset="0"/>
                </a:rPr>
                <a:t>CancelRead</a:t>
              </a:r>
            </a:p>
          </p:txBody>
        </p:sp>
      </p:grpSp>
      <p:sp>
        <p:nvSpPr>
          <p:cNvPr id="27" name="矩形 26"/>
          <p:cNvSpPr/>
          <p:nvPr/>
        </p:nvSpPr>
        <p:spPr>
          <a:xfrm>
            <a:off x="2234804" y="3486150"/>
            <a:ext cx="248840" cy="3536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500" dirty="0"/>
              <a:t>R</a:t>
            </a:r>
            <a:endParaRPr lang="zh-CN" altLang="en-US" sz="1500" dirty="0"/>
          </a:p>
        </p:txBody>
      </p:sp>
      <p:sp>
        <p:nvSpPr>
          <p:cNvPr id="28" name="矩形 27"/>
          <p:cNvSpPr/>
          <p:nvPr/>
        </p:nvSpPr>
        <p:spPr>
          <a:xfrm>
            <a:off x="3665935" y="4305300"/>
            <a:ext cx="248840" cy="353616"/>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500" dirty="0"/>
              <a:t>O</a:t>
            </a:r>
            <a:endParaRPr lang="zh-CN" altLang="en-US" sz="1500" dirty="0"/>
          </a:p>
        </p:txBody>
      </p:sp>
      <p:graphicFrame>
        <p:nvGraphicFramePr>
          <p:cNvPr id="3" name="表格 2"/>
          <p:cNvGraphicFramePr>
            <a:graphicFrameLocks noGrp="1"/>
          </p:cNvGraphicFramePr>
          <p:nvPr/>
        </p:nvGraphicFramePr>
        <p:xfrm>
          <a:off x="44054" y="1710929"/>
          <a:ext cx="1438761" cy="1127760"/>
        </p:xfrm>
        <a:graphic>
          <a:graphicData uri="http://schemas.openxmlformats.org/drawingml/2006/table">
            <a:tbl>
              <a:tblPr firstRow="1" bandRow="1">
                <a:tableStyleId>{5C22544A-7EE6-4342-B048-85BDC9FD1C3A}</a:tableStyleId>
              </a:tblPr>
              <a:tblGrid>
                <a:gridCol w="542357"/>
                <a:gridCol w="896404"/>
              </a:tblGrid>
              <a:tr h="274320">
                <a:tc>
                  <a:txBody>
                    <a:bodyPr/>
                    <a:lstStyle/>
                    <a:p>
                      <a:r>
                        <a:rPr lang="en-US" altLang="zh-CN" sz="1400" dirty="0" smtClean="0"/>
                        <a:t>CS</a:t>
                      </a:r>
                      <a:endParaRPr lang="zh-CN" altLang="en-US" sz="1400" dirty="0"/>
                    </a:p>
                  </a:txBody>
                  <a:tcPr marT="34290" marB="34290"/>
                </a:tc>
                <a:tc>
                  <a:txBody>
                    <a:bodyPr/>
                    <a:lstStyle/>
                    <a:p>
                      <a:r>
                        <a:rPr lang="en-US" altLang="zh-CN" sz="1400" dirty="0" smtClean="0"/>
                        <a:t>latency</a:t>
                      </a:r>
                      <a:endParaRPr lang="zh-CN" altLang="en-US" sz="1400" dirty="0"/>
                    </a:p>
                  </a:txBody>
                  <a:tcPr marT="34290" marB="34290"/>
                </a:tc>
              </a:tr>
              <a:tr h="274320">
                <a:tc>
                  <a:txBody>
                    <a:bodyPr/>
                    <a:lstStyle/>
                    <a:p>
                      <a:r>
                        <a:rPr lang="en-US" altLang="zh-CN" sz="1400" dirty="0" smtClean="0"/>
                        <a:t>CS1</a:t>
                      </a:r>
                      <a:endParaRPr lang="zh-CN" altLang="en-US" sz="1400" dirty="0"/>
                    </a:p>
                  </a:txBody>
                  <a:tcPr marT="34290" marB="34290"/>
                </a:tc>
                <a:tc>
                  <a:txBody>
                    <a:bodyPr/>
                    <a:lstStyle/>
                    <a:p>
                      <a:r>
                        <a:rPr lang="en-US" altLang="zh-CN" sz="1400" dirty="0" smtClean="0"/>
                        <a:t>15ms</a:t>
                      </a:r>
                      <a:endParaRPr lang="zh-CN" altLang="en-US" sz="1400" dirty="0"/>
                    </a:p>
                  </a:txBody>
                  <a:tcPr marT="34290" marB="34290"/>
                </a:tc>
              </a:tr>
              <a:tr h="274320">
                <a:tc>
                  <a:txBody>
                    <a:bodyPr/>
                    <a:lstStyle/>
                    <a:p>
                      <a:r>
                        <a:rPr lang="en-US" altLang="zh-CN" sz="1400" dirty="0" smtClean="0"/>
                        <a:t>CS2</a:t>
                      </a:r>
                      <a:endParaRPr lang="zh-CN" altLang="en-US" sz="1400" dirty="0"/>
                    </a:p>
                  </a:txBody>
                  <a:tcPr marT="34290" marB="34290"/>
                </a:tc>
                <a:tc>
                  <a:txBody>
                    <a:bodyPr/>
                    <a:lstStyle/>
                    <a:p>
                      <a:r>
                        <a:rPr lang="en-US" altLang="zh-CN" sz="1400" dirty="0" smtClean="0"/>
                        <a:t>30ms</a:t>
                      </a:r>
                      <a:endParaRPr lang="zh-CN" altLang="en-US" sz="1400" dirty="0"/>
                    </a:p>
                  </a:txBody>
                  <a:tcPr marT="34290" marB="34290"/>
                </a:tc>
              </a:tr>
              <a:tr h="274320">
                <a:tc>
                  <a:txBody>
                    <a:bodyPr/>
                    <a:lstStyle/>
                    <a:p>
                      <a:r>
                        <a:rPr lang="en-US" altLang="zh-CN" sz="1400" dirty="0" smtClean="0"/>
                        <a:t>CS3</a:t>
                      </a:r>
                      <a:endParaRPr lang="zh-CN" altLang="en-US" sz="1400" dirty="0"/>
                    </a:p>
                  </a:txBody>
                  <a:tcPr marT="34290" marB="34290"/>
                </a:tc>
                <a:tc>
                  <a:txBody>
                    <a:bodyPr/>
                    <a:lstStyle/>
                    <a:p>
                      <a:r>
                        <a:rPr lang="en-US" altLang="zh-CN" sz="1400" dirty="0" smtClean="0"/>
                        <a:t>18ms</a:t>
                      </a:r>
                      <a:endParaRPr lang="zh-CN" altLang="en-US" sz="1400" dirty="0"/>
                    </a:p>
                  </a:txBody>
                  <a:tcPr marT="34290" marB="34290"/>
                </a:tc>
              </a:tr>
            </a:tbl>
          </a:graphicData>
        </a:graphic>
      </p:graphicFrame>
      <p:graphicFrame>
        <p:nvGraphicFramePr>
          <p:cNvPr id="31" name="表格 30"/>
          <p:cNvGraphicFramePr>
            <a:graphicFrameLocks noGrp="1"/>
          </p:cNvGraphicFramePr>
          <p:nvPr/>
        </p:nvGraphicFramePr>
        <p:xfrm>
          <a:off x="44054" y="1710929"/>
          <a:ext cx="1438761" cy="1127760"/>
        </p:xfrm>
        <a:graphic>
          <a:graphicData uri="http://schemas.openxmlformats.org/drawingml/2006/table">
            <a:tbl>
              <a:tblPr firstRow="1" bandRow="1">
                <a:tableStyleId>{5C22544A-7EE6-4342-B048-85BDC9FD1C3A}</a:tableStyleId>
              </a:tblPr>
              <a:tblGrid>
                <a:gridCol w="542357"/>
                <a:gridCol w="896404"/>
              </a:tblGrid>
              <a:tr h="274320">
                <a:tc>
                  <a:txBody>
                    <a:bodyPr/>
                    <a:lstStyle/>
                    <a:p>
                      <a:r>
                        <a:rPr lang="en-US" altLang="zh-CN" sz="1400" dirty="0" smtClean="0"/>
                        <a:t>CS</a:t>
                      </a:r>
                      <a:endParaRPr lang="zh-CN" altLang="en-US" sz="1400" dirty="0"/>
                    </a:p>
                  </a:txBody>
                  <a:tcPr marT="34290" marB="34290"/>
                </a:tc>
                <a:tc>
                  <a:txBody>
                    <a:bodyPr/>
                    <a:lstStyle/>
                    <a:p>
                      <a:r>
                        <a:rPr lang="en-US" altLang="zh-CN" sz="1400" dirty="0" smtClean="0"/>
                        <a:t>latency</a:t>
                      </a:r>
                      <a:endParaRPr lang="zh-CN" altLang="en-US" sz="1400" dirty="0"/>
                    </a:p>
                  </a:txBody>
                  <a:tcPr marT="34290" marB="34290"/>
                </a:tc>
              </a:tr>
              <a:tr h="274320">
                <a:tc>
                  <a:txBody>
                    <a:bodyPr/>
                    <a:lstStyle/>
                    <a:p>
                      <a:r>
                        <a:rPr lang="en-US" altLang="zh-CN" sz="1400" dirty="0" smtClean="0"/>
                        <a:t>CS1</a:t>
                      </a:r>
                      <a:endParaRPr lang="zh-CN" altLang="en-US" sz="1400" dirty="0"/>
                    </a:p>
                  </a:txBody>
                  <a:tcPr marT="34290" marB="34290"/>
                </a:tc>
                <a:tc>
                  <a:txBody>
                    <a:bodyPr/>
                    <a:lstStyle/>
                    <a:p>
                      <a:r>
                        <a:rPr lang="en-US" altLang="zh-CN" sz="1400" dirty="0" smtClean="0"/>
                        <a:t>50ms</a:t>
                      </a:r>
                      <a:endParaRPr lang="zh-CN" altLang="en-US" sz="1400" dirty="0"/>
                    </a:p>
                  </a:txBody>
                  <a:tcPr marT="34290" marB="34290"/>
                </a:tc>
              </a:tr>
              <a:tr h="274320">
                <a:tc>
                  <a:txBody>
                    <a:bodyPr/>
                    <a:lstStyle/>
                    <a:p>
                      <a:r>
                        <a:rPr lang="en-US" altLang="zh-CN" sz="1400" dirty="0" smtClean="0"/>
                        <a:t>CS2</a:t>
                      </a:r>
                      <a:endParaRPr lang="zh-CN" altLang="en-US" sz="1400" dirty="0"/>
                    </a:p>
                  </a:txBody>
                  <a:tcPr marT="34290" marB="34290"/>
                </a:tc>
                <a:tc>
                  <a:txBody>
                    <a:bodyPr/>
                    <a:lstStyle/>
                    <a:p>
                      <a:r>
                        <a:rPr lang="en-US" altLang="zh-CN" sz="1400" dirty="0" smtClean="0"/>
                        <a:t>30ms</a:t>
                      </a:r>
                      <a:endParaRPr lang="zh-CN" altLang="en-US" sz="1400" dirty="0"/>
                    </a:p>
                  </a:txBody>
                  <a:tcPr marT="34290" marB="34290"/>
                </a:tc>
              </a:tr>
              <a:tr h="274320">
                <a:tc>
                  <a:txBody>
                    <a:bodyPr/>
                    <a:lstStyle/>
                    <a:p>
                      <a:r>
                        <a:rPr lang="en-US" altLang="zh-CN" sz="1400" dirty="0" smtClean="0"/>
                        <a:t>CS3</a:t>
                      </a:r>
                      <a:endParaRPr lang="zh-CN" altLang="en-US" sz="1400" dirty="0"/>
                    </a:p>
                  </a:txBody>
                  <a:tcPr marT="34290" marB="34290"/>
                </a:tc>
                <a:tc>
                  <a:txBody>
                    <a:bodyPr/>
                    <a:lstStyle/>
                    <a:p>
                      <a:r>
                        <a:rPr lang="en-US" altLang="zh-CN" sz="1400" dirty="0" smtClean="0"/>
                        <a:t>12ms</a:t>
                      </a:r>
                      <a:endParaRPr lang="zh-CN" altLang="en-US" sz="1400" dirty="0"/>
                    </a:p>
                  </a:txBody>
                  <a:tcPr marT="34290" marB="34290"/>
                </a:tc>
              </a:tr>
            </a:tbl>
          </a:graphicData>
        </a:graphic>
      </p:graphicFrame>
    </p:spTree>
    <p:custDataLst>
      <p:tags r:id="rId1"/>
    </p:custDataLst>
    <p:extLst>
      <p:ext uri="{BB962C8B-B14F-4D97-AF65-F5344CB8AC3E}">
        <p14:creationId xmlns:p14="http://schemas.microsoft.com/office/powerpoint/2010/main" val="234550400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0" presetClass="path" presetSubtype="0" accel="50000" decel="50000" fill="hold" grpId="1" nodeType="clickEffect">
                                  <p:stCondLst>
                                    <p:cond delay="0"/>
                                  </p:stCondLst>
                                  <p:childTnLst>
                                    <p:animMotion origin="layout" path="M 4.44444E-6 4.07407E-6 L 0.15659 4.07407E-6 " pathEditMode="relative" rAng="0" ptsTypes="AA">
                                      <p:cBhvr>
                                        <p:cTn id="10" dur="2000" fill="hold"/>
                                        <p:tgtEl>
                                          <p:spTgt spid="88"/>
                                        </p:tgtEl>
                                        <p:attrNameLst>
                                          <p:attrName>ppt_x</p:attrName>
                                          <p:attrName>ppt_y</p:attrName>
                                        </p:attrNameLst>
                                      </p:cBhvr>
                                      <p:rCtr x="7830" y="0"/>
                                    </p:animMotion>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2" nodeType="clickEffect">
                                  <p:stCondLst>
                                    <p:cond delay="0"/>
                                  </p:stCondLst>
                                  <p:childTnLst>
                                    <p:set>
                                      <p:cBhvr>
                                        <p:cTn id="14" dur="1" fill="hold">
                                          <p:stCondLst>
                                            <p:cond delay="0"/>
                                          </p:stCondLst>
                                        </p:cTn>
                                        <p:tgtEl>
                                          <p:spTgt spid="88"/>
                                        </p:tgtEl>
                                        <p:attrNameLst>
                                          <p:attrName>style.visibility</p:attrName>
                                        </p:attrNameLst>
                                      </p:cBhvr>
                                      <p:to>
                                        <p:strVal val="hidden"/>
                                      </p:to>
                                    </p:set>
                                  </p:childTnLst>
                                </p:cTn>
                              </p:par>
                            </p:childTnLst>
                          </p:cTn>
                        </p:par>
                        <p:par>
                          <p:cTn id="15" fill="hold">
                            <p:stCondLst>
                              <p:cond delay="0"/>
                            </p:stCondLst>
                            <p:childTnLst>
                              <p:par>
                                <p:cTn id="16" presetID="1" presetClass="entr" presetSubtype="0" fill="hold" grpId="0" nodeType="afterEffect">
                                  <p:stCondLst>
                                    <p:cond delay="0"/>
                                  </p:stCondLst>
                                  <p:childTnLst>
                                    <p:set>
                                      <p:cBhvr>
                                        <p:cTn id="17" dur="1" fill="hold">
                                          <p:stCondLst>
                                            <p:cond delay="0"/>
                                          </p:stCondLst>
                                        </p:cTn>
                                        <p:tgtEl>
                                          <p:spTgt spid="89"/>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0" presetClass="path" presetSubtype="0" accel="50000" decel="50000" fill="hold" grpId="1" nodeType="clickEffect">
                                  <p:stCondLst>
                                    <p:cond delay="0"/>
                                  </p:stCondLst>
                                  <p:childTnLst>
                                    <p:animMotion origin="layout" path="M -3.61111E-6 -1.11111E-6 L -0.20711 -1.11111E-6 " pathEditMode="relative" rAng="0" ptsTypes="AA">
                                      <p:cBhvr>
                                        <p:cTn id="21" dur="2000" fill="hold"/>
                                        <p:tgtEl>
                                          <p:spTgt spid="89"/>
                                        </p:tgtEl>
                                        <p:attrNameLst>
                                          <p:attrName>ppt_x</p:attrName>
                                          <p:attrName>ppt_y</p:attrName>
                                        </p:attrNameLst>
                                      </p:cBhvr>
                                      <p:rCtr x="-10365" y="0"/>
                                    </p:animMotion>
                                  </p:childTnLst>
                                </p:cTn>
                              </p:par>
                            </p:childTnLst>
                          </p:cTn>
                        </p:par>
                      </p:childTnLst>
                    </p:cTn>
                  </p:par>
                  <p:par>
                    <p:cTn id="22" fill="hold">
                      <p:stCondLst>
                        <p:cond delay="indefinite"/>
                      </p:stCondLst>
                      <p:childTnLst>
                        <p:par>
                          <p:cTn id="23" fill="hold">
                            <p:stCondLst>
                              <p:cond delay="0"/>
                            </p:stCondLst>
                            <p:childTnLst>
                              <p:par>
                                <p:cTn id="24" presetID="1" presetClass="exit" presetSubtype="0" fill="hold" grpId="2" nodeType="clickEffect">
                                  <p:stCondLst>
                                    <p:cond delay="0"/>
                                  </p:stCondLst>
                                  <p:childTnLst>
                                    <p:set>
                                      <p:cBhvr>
                                        <p:cTn id="25" dur="1" fill="hold">
                                          <p:stCondLst>
                                            <p:cond delay="0"/>
                                          </p:stCondLst>
                                        </p:cTn>
                                        <p:tgtEl>
                                          <p:spTgt spid="89"/>
                                        </p:tgtEl>
                                        <p:attrNameLst>
                                          <p:attrName>style.visibility</p:attrName>
                                        </p:attrNameLst>
                                      </p:cBhvr>
                                      <p:to>
                                        <p:strVal val="hidden"/>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2"/>
                                        </p:tgtEl>
                                        <p:attrNameLst>
                                          <p:attrName>style.visibility</p:attrName>
                                        </p:attrNameLst>
                                      </p:cBhvr>
                                      <p:to>
                                        <p:strVal val="visible"/>
                                      </p:to>
                                    </p:set>
                                  </p:childTnLst>
                                </p:cTn>
                              </p:par>
                              <p:par>
                                <p:cTn id="30" presetID="1" presetClass="entr" presetSubtype="0" fill="hold" nodeType="withEffect">
                                  <p:stCondLst>
                                    <p:cond delay="0"/>
                                  </p:stCondLst>
                                  <p:childTnLst>
                                    <p:set>
                                      <p:cBhvr>
                                        <p:cTn id="31" dur="1" fill="hold">
                                          <p:stCondLst>
                                            <p:cond delay="0"/>
                                          </p:stCondLst>
                                        </p:cTn>
                                        <p:tgtEl>
                                          <p:spTgt spid="4"/>
                                        </p:tgtEl>
                                        <p:attrNameLst>
                                          <p:attrName>style.visibility</p:attrName>
                                        </p:attrNameLst>
                                      </p:cBhvr>
                                      <p:to>
                                        <p:strVal val="visible"/>
                                      </p:to>
                                    </p:set>
                                  </p:childTnLst>
                                </p:cTn>
                              </p:par>
                              <p:par>
                                <p:cTn id="32" presetID="1" presetClass="entr" presetSubtype="0" fill="hold" nodeType="withEffect">
                                  <p:stCondLst>
                                    <p:cond delay="0"/>
                                  </p:stCondLst>
                                  <p:childTnLst>
                                    <p:set>
                                      <p:cBhvr>
                                        <p:cTn id="33" dur="1" fill="hold">
                                          <p:stCondLst>
                                            <p:cond delay="0"/>
                                          </p:stCondLst>
                                        </p:cTn>
                                        <p:tgtEl>
                                          <p:spTgt spid="5"/>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nodeType="clickEffect">
                                  <p:stCondLst>
                                    <p:cond delay="0"/>
                                  </p:stCondLst>
                                  <p:childTnLst>
                                    <p:set>
                                      <p:cBhvr>
                                        <p:cTn id="37" dur="1" fill="hold">
                                          <p:stCondLst>
                                            <p:cond delay="0"/>
                                          </p:stCondLst>
                                        </p:cTn>
                                        <p:tgtEl>
                                          <p:spTgt spid="3"/>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65"/>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0" presetClass="path" presetSubtype="0" accel="50000" decel="50000" fill="hold" grpId="1" nodeType="clickEffect">
                                  <p:stCondLst>
                                    <p:cond delay="0"/>
                                  </p:stCondLst>
                                  <p:childTnLst>
                                    <p:animMotion origin="layout" path="M 0 0 L -0.09844 0.16786 " pathEditMode="relative" ptsTypes="AA">
                                      <p:cBhvr>
                                        <p:cTn id="45" dur="2000" fill="hold"/>
                                        <p:tgtEl>
                                          <p:spTgt spid="65"/>
                                        </p:tgtEl>
                                        <p:attrNameLst>
                                          <p:attrName>ppt_x</p:attrName>
                                          <p:attrName>ppt_y</p:attrName>
                                        </p:attrNameLst>
                                      </p:cBhvr>
                                    </p:animMotion>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0"/>
                                          </p:stCondLst>
                                        </p:cTn>
                                        <p:tgtEl>
                                          <p:spTgt spid="27"/>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0" presetClass="path" presetSubtype="0" accel="50000" decel="50000" fill="hold" grpId="1" nodeType="clickEffect">
                                  <p:stCondLst>
                                    <p:cond delay="0"/>
                                  </p:stCondLst>
                                  <p:childTnLst>
                                    <p:animMotion origin="layout" path="M 0 0 L 0.1559 0.16786 " pathEditMode="relative" ptsTypes="AA">
                                      <p:cBhvr>
                                        <p:cTn id="53" dur="2000" fill="hold"/>
                                        <p:tgtEl>
                                          <p:spTgt spid="27"/>
                                        </p:tgtEl>
                                        <p:attrNameLst>
                                          <p:attrName>ppt_x</p:attrName>
                                          <p:attrName>ppt_y</p:attrName>
                                        </p:attrNameLst>
                                      </p:cBhvr>
                                    </p:animMotion>
                                  </p:childTnLst>
                                </p:cTn>
                              </p:par>
                            </p:childTnLst>
                          </p:cTn>
                        </p:par>
                      </p:childTnLst>
                    </p:cTn>
                  </p:par>
                  <p:par>
                    <p:cTn id="54" fill="hold">
                      <p:stCondLst>
                        <p:cond delay="indefinite"/>
                      </p:stCondLst>
                      <p:childTnLst>
                        <p:par>
                          <p:cTn id="55" fill="hold">
                            <p:stCondLst>
                              <p:cond delay="0"/>
                            </p:stCondLst>
                            <p:childTnLst>
                              <p:par>
                                <p:cTn id="56" presetID="1" presetClass="exit" presetSubtype="0" fill="hold" grpId="2" nodeType="clickEffect">
                                  <p:stCondLst>
                                    <p:cond delay="0"/>
                                  </p:stCondLst>
                                  <p:childTnLst>
                                    <p:set>
                                      <p:cBhvr>
                                        <p:cTn id="57" dur="1" fill="hold">
                                          <p:stCondLst>
                                            <p:cond delay="0"/>
                                          </p:stCondLst>
                                        </p:cTn>
                                        <p:tgtEl>
                                          <p:spTgt spid="27"/>
                                        </p:tgtEl>
                                        <p:attrNameLst>
                                          <p:attrName>style.visibility</p:attrName>
                                        </p:attrNameLst>
                                      </p:cBhvr>
                                      <p:to>
                                        <p:strVal val="hidden"/>
                                      </p:to>
                                    </p:set>
                                  </p:childTnLst>
                                </p:cTn>
                              </p:par>
                            </p:childTnLst>
                          </p:cTn>
                        </p:par>
                        <p:par>
                          <p:cTn id="58" fill="hold">
                            <p:stCondLst>
                              <p:cond delay="0"/>
                            </p:stCondLst>
                            <p:childTnLst>
                              <p:par>
                                <p:cTn id="59" presetID="1" presetClass="entr" presetSubtype="0" fill="hold" grpId="0" nodeType="afterEffect">
                                  <p:stCondLst>
                                    <p:cond delay="0"/>
                                  </p:stCondLst>
                                  <p:childTnLst>
                                    <p:set>
                                      <p:cBhvr>
                                        <p:cTn id="60" dur="1" fill="hold">
                                          <p:stCondLst>
                                            <p:cond delay="0"/>
                                          </p:stCondLst>
                                        </p:cTn>
                                        <p:tgtEl>
                                          <p:spTgt spid="28"/>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0" presetClass="path" presetSubtype="0" accel="50000" decel="50000" fill="hold" grpId="1" nodeType="clickEffect">
                                  <p:stCondLst>
                                    <p:cond delay="0"/>
                                  </p:stCondLst>
                                  <p:childTnLst>
                                    <p:animMotion origin="layout" path="M 0 0 L -0.1559 -0.15722 " pathEditMode="relative" ptsTypes="AA">
                                      <p:cBhvr>
                                        <p:cTn id="64" dur="2000" fill="hold"/>
                                        <p:tgtEl>
                                          <p:spTgt spid="28"/>
                                        </p:tgtEl>
                                        <p:attrNameLst>
                                          <p:attrName>ppt_x</p:attrName>
                                          <p:attrName>ppt_y</p:attrName>
                                        </p:attrNameLst>
                                      </p:cBhvr>
                                    </p:animMotion>
                                  </p:childTnLst>
                                </p:cTn>
                              </p:par>
                            </p:childTnLst>
                          </p:cTn>
                        </p:par>
                      </p:childTnLst>
                    </p:cTn>
                  </p:par>
                  <p:par>
                    <p:cTn id="65" fill="hold">
                      <p:stCondLst>
                        <p:cond delay="indefinite"/>
                      </p:stCondLst>
                      <p:childTnLst>
                        <p:par>
                          <p:cTn id="66" fill="hold">
                            <p:stCondLst>
                              <p:cond delay="0"/>
                            </p:stCondLst>
                            <p:childTnLst>
                              <p:par>
                                <p:cTn id="67" presetID="1" presetClass="exit" presetSubtype="0" fill="hold" grpId="2" nodeType="clickEffect">
                                  <p:stCondLst>
                                    <p:cond delay="0"/>
                                  </p:stCondLst>
                                  <p:childTnLst>
                                    <p:set>
                                      <p:cBhvr>
                                        <p:cTn id="68" dur="1" fill="hold">
                                          <p:stCondLst>
                                            <p:cond delay="0"/>
                                          </p:stCondLst>
                                        </p:cTn>
                                        <p:tgtEl>
                                          <p:spTgt spid="28"/>
                                        </p:tgtEl>
                                        <p:attrNameLst>
                                          <p:attrName>style.visibility</p:attrName>
                                        </p:attrNameLst>
                                      </p:cBhvr>
                                      <p:to>
                                        <p:strVal val="hidden"/>
                                      </p:to>
                                    </p:set>
                                  </p:childTnLst>
                                </p:cTn>
                              </p:par>
                            </p:childTnLst>
                          </p:cTn>
                        </p:par>
                        <p:par>
                          <p:cTn id="69" fill="hold">
                            <p:stCondLst>
                              <p:cond delay="0"/>
                            </p:stCondLst>
                            <p:childTnLst>
                              <p:par>
                                <p:cTn id="70" presetID="1" presetClass="entr" presetSubtype="0" fill="hold" grpId="0" nodeType="afterEffect">
                                  <p:stCondLst>
                                    <p:cond delay="0"/>
                                  </p:stCondLst>
                                  <p:childTnLst>
                                    <p:set>
                                      <p:cBhvr>
                                        <p:cTn id="71" dur="1" fill="hold">
                                          <p:stCondLst>
                                            <p:cond delay="0"/>
                                          </p:stCondLst>
                                        </p:cTn>
                                        <p:tgtEl>
                                          <p:spTgt spid="48"/>
                                        </p:tgtEl>
                                        <p:attrNameLst>
                                          <p:attrName>style.visibility</p:attrName>
                                        </p:attrNameLst>
                                      </p:cBhvr>
                                      <p:to>
                                        <p:strVal val="visible"/>
                                      </p:to>
                                    </p:set>
                                  </p:childTnLst>
                                </p:cTn>
                              </p:par>
                            </p:childTnLst>
                          </p:cTn>
                        </p:par>
                      </p:childTnLst>
                    </p:cTn>
                  </p:par>
                  <p:par>
                    <p:cTn id="72" fill="hold">
                      <p:stCondLst>
                        <p:cond delay="indefinite"/>
                      </p:stCondLst>
                      <p:childTnLst>
                        <p:par>
                          <p:cTn id="73" fill="hold">
                            <p:stCondLst>
                              <p:cond delay="0"/>
                            </p:stCondLst>
                            <p:childTnLst>
                              <p:par>
                                <p:cTn id="74" presetID="0" presetClass="path" presetSubtype="0" accel="50000" decel="50000" fill="hold" grpId="1" nodeType="clickEffect">
                                  <p:stCondLst>
                                    <p:cond delay="0"/>
                                  </p:stCondLst>
                                  <p:childTnLst>
                                    <p:animMotion origin="layout" path="M 1.38889E-6 -0.00231 L -0.13594 0.16366 " pathEditMode="relative" rAng="0" ptsTypes="AA">
                                      <p:cBhvr>
                                        <p:cTn id="75" dur="2000" fill="hold"/>
                                        <p:tgtEl>
                                          <p:spTgt spid="48"/>
                                        </p:tgtEl>
                                        <p:attrNameLst>
                                          <p:attrName>ppt_x</p:attrName>
                                          <p:attrName>ppt_y</p:attrName>
                                        </p:attrNameLst>
                                      </p:cBhvr>
                                      <p:rCtr x="-6806" y="8287"/>
                                    </p:animMotion>
                                  </p:childTnLst>
                                </p:cTn>
                              </p:par>
                            </p:childTnLst>
                          </p:cTn>
                        </p:par>
                      </p:childTnLst>
                    </p:cTn>
                  </p:par>
                  <p:par>
                    <p:cTn id="76" fill="hold">
                      <p:stCondLst>
                        <p:cond delay="indefinite"/>
                      </p:stCondLst>
                      <p:childTnLst>
                        <p:par>
                          <p:cTn id="77" fill="hold">
                            <p:stCondLst>
                              <p:cond delay="0"/>
                            </p:stCondLst>
                            <p:childTnLst>
                              <p:par>
                                <p:cTn id="78" presetID="1" presetClass="exit" presetSubtype="0" fill="hold" grpId="2" nodeType="clickEffect">
                                  <p:stCondLst>
                                    <p:cond delay="0"/>
                                  </p:stCondLst>
                                  <p:childTnLst>
                                    <p:set>
                                      <p:cBhvr>
                                        <p:cTn id="79" dur="1" fill="hold">
                                          <p:stCondLst>
                                            <p:cond delay="0"/>
                                          </p:stCondLst>
                                        </p:cTn>
                                        <p:tgtEl>
                                          <p:spTgt spid="65"/>
                                        </p:tgtEl>
                                        <p:attrNameLst>
                                          <p:attrName>style.visibility</p:attrName>
                                        </p:attrNameLst>
                                      </p:cBhvr>
                                      <p:to>
                                        <p:strVal val="hidden"/>
                                      </p:to>
                                    </p:set>
                                  </p:childTnLst>
                                </p:cTn>
                              </p:par>
                              <p:par>
                                <p:cTn id="80" presetID="1" presetClass="exit" presetSubtype="0" fill="hold" grpId="2" nodeType="withEffect">
                                  <p:stCondLst>
                                    <p:cond delay="0"/>
                                  </p:stCondLst>
                                  <p:childTnLst>
                                    <p:set>
                                      <p:cBhvr>
                                        <p:cTn id="81" dur="1" fill="hold">
                                          <p:stCondLst>
                                            <p:cond delay="0"/>
                                          </p:stCondLst>
                                        </p:cTn>
                                        <p:tgtEl>
                                          <p:spTgt spid="48"/>
                                        </p:tgtEl>
                                        <p:attrNameLst>
                                          <p:attrName>style.visibility</p:attrName>
                                        </p:attrNameLst>
                                      </p:cBhvr>
                                      <p:to>
                                        <p:strVal val="hidden"/>
                                      </p:to>
                                    </p:set>
                                  </p:childTnLst>
                                </p:cTn>
                              </p:par>
                            </p:childTnLst>
                          </p:cTn>
                        </p:par>
                      </p:childTnLst>
                    </p:cTn>
                  </p:par>
                  <p:par>
                    <p:cTn id="82" fill="hold">
                      <p:stCondLst>
                        <p:cond delay="indefinite"/>
                      </p:stCondLst>
                      <p:childTnLst>
                        <p:par>
                          <p:cTn id="83" fill="hold">
                            <p:stCondLst>
                              <p:cond delay="0"/>
                            </p:stCondLst>
                            <p:childTnLst>
                              <p:par>
                                <p:cTn id="84" presetID="1" presetClass="entr" presetSubtype="0" fill="hold" nodeType="clickEffect">
                                  <p:stCondLst>
                                    <p:cond delay="0"/>
                                  </p:stCondLst>
                                  <p:childTnLst>
                                    <p:set>
                                      <p:cBhvr>
                                        <p:cTn id="85"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animBg="1"/>
      <p:bldP spid="65" grpId="1" animBg="1"/>
      <p:bldP spid="65" grpId="2" animBg="1"/>
      <p:bldP spid="48" grpId="0" animBg="1"/>
      <p:bldP spid="48" grpId="1" animBg="1"/>
      <p:bldP spid="48" grpId="2" animBg="1"/>
      <p:bldP spid="88" grpId="0" animBg="1"/>
      <p:bldP spid="88" grpId="1" animBg="1"/>
      <p:bldP spid="88" grpId="2" animBg="1"/>
      <p:bldP spid="89" grpId="0" animBg="1"/>
      <p:bldP spid="89" grpId="1" animBg="1"/>
      <p:bldP spid="89" grpId="2" animBg="1"/>
      <p:bldP spid="27" grpId="0" animBg="1"/>
      <p:bldP spid="27" grpId="1" animBg="1"/>
      <p:bldP spid="27" grpId="2" animBg="1"/>
      <p:bldP spid="28" grpId="0" animBg="1"/>
      <p:bldP spid="28" grpId="1" animBg="1"/>
      <p:bldP spid="28" grpId="2"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HDFS</a:t>
            </a:r>
            <a:r>
              <a:rPr lang="zh-CN" altLang="en-US" dirty="0" smtClean="0"/>
              <a:t>读取流程</a:t>
            </a:r>
            <a:endParaRPr lang="zh-CN" altLang="en-US" dirty="0"/>
          </a:p>
        </p:txBody>
      </p:sp>
      <p:sp>
        <p:nvSpPr>
          <p:cNvPr id="3" name="内容占位符 2"/>
          <p:cNvSpPr>
            <a:spLocks noGrp="1"/>
          </p:cNvSpPr>
          <p:nvPr>
            <p:ph idx="1"/>
          </p:nvPr>
        </p:nvSpPr>
        <p:spPr/>
        <p:txBody>
          <a:bodyPr/>
          <a:lstStyle/>
          <a:p>
            <a:endParaRPr lang="zh-CN" altLang="en-US" dirty="0"/>
          </a:p>
        </p:txBody>
      </p:sp>
      <p:pic>
        <p:nvPicPr>
          <p:cNvPr id="1026" name="Picture 2" descr="http://img1.tuicool.com/ZrUbam.png!web"/>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1300439"/>
            <a:ext cx="7272808" cy="44298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445388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大数据对分布式文件存储的需求</a:t>
            </a:r>
          </a:p>
        </p:txBody>
      </p:sp>
      <p:sp>
        <p:nvSpPr>
          <p:cNvPr id="3" name="内容占位符 2"/>
          <p:cNvSpPr>
            <a:spLocks noGrp="1"/>
          </p:cNvSpPr>
          <p:nvPr>
            <p:ph idx="1"/>
          </p:nvPr>
        </p:nvSpPr>
        <p:spPr/>
        <p:txBody>
          <a:bodyPr/>
          <a:lstStyle/>
          <a:p>
            <a:pPr marL="285750" indent="-285750">
              <a:buFont typeface="Arial" panose="020B0604020202020204" pitchFamily="34" charset="0"/>
              <a:buChar char="•"/>
              <a:defRPr/>
            </a:pPr>
            <a:r>
              <a:rPr lang="zh-CN" altLang="en-US" sz="1800" dirty="0">
                <a:solidFill>
                  <a:schemeClr val="tx1"/>
                </a:solidFill>
                <a:effectLst>
                  <a:outerShdw blurRad="38100" dist="38100" dir="2700000" algn="tl">
                    <a:srgbClr val="C0C0C0"/>
                  </a:outerShdw>
                </a:effectLst>
              </a:rPr>
              <a:t>大存储容量 </a:t>
            </a:r>
            <a:r>
              <a:rPr lang="en-US" altLang="zh-CN" sz="1800" dirty="0">
                <a:solidFill>
                  <a:schemeClr val="tx1"/>
                </a:solidFill>
                <a:effectLst>
                  <a:outerShdw blurRad="38100" dist="38100" dir="2700000" algn="tl">
                    <a:srgbClr val="C0C0C0"/>
                  </a:outerShdw>
                </a:effectLst>
              </a:rPr>
              <a:t>(&gt;100PB)</a:t>
            </a:r>
          </a:p>
          <a:p>
            <a:pPr marL="285750" indent="-285750">
              <a:buFont typeface="Arial" panose="020B0604020202020204" pitchFamily="34" charset="0"/>
              <a:buChar char="•"/>
              <a:defRPr/>
            </a:pPr>
            <a:r>
              <a:rPr lang="zh-CN" altLang="en-US" sz="1800" dirty="0">
                <a:solidFill>
                  <a:schemeClr val="tx1"/>
                </a:solidFill>
                <a:effectLst>
                  <a:outerShdw blurRad="38100" dist="38100" dir="2700000" algn="tl">
                    <a:srgbClr val="C0C0C0"/>
                  </a:outerShdw>
                </a:effectLst>
              </a:rPr>
              <a:t>高吞吐处理 </a:t>
            </a:r>
            <a:r>
              <a:rPr lang="en-US" altLang="zh-CN" sz="1800" dirty="0">
                <a:solidFill>
                  <a:schemeClr val="tx1"/>
                </a:solidFill>
                <a:effectLst>
                  <a:outerShdw blurRad="38100" dist="38100" dir="2700000" algn="tl">
                    <a:srgbClr val="C0C0C0"/>
                  </a:outerShdw>
                </a:effectLst>
              </a:rPr>
              <a:t>(1PB sort &lt; 2</a:t>
            </a:r>
            <a:r>
              <a:rPr lang="zh-CN" altLang="en-US" sz="1800" dirty="0">
                <a:solidFill>
                  <a:schemeClr val="tx1"/>
                </a:solidFill>
                <a:effectLst>
                  <a:outerShdw blurRad="38100" dist="38100" dir="2700000" algn="tl">
                    <a:srgbClr val="C0C0C0"/>
                  </a:outerShdw>
                </a:effectLst>
              </a:rPr>
              <a:t>小时）</a:t>
            </a:r>
            <a:endParaRPr lang="en-US" altLang="zh-CN" sz="1800" dirty="0">
              <a:solidFill>
                <a:schemeClr val="tx1"/>
              </a:solidFill>
              <a:effectLst>
                <a:outerShdw blurRad="38100" dist="38100" dir="2700000" algn="tl">
                  <a:srgbClr val="C0C0C0"/>
                </a:outerShdw>
              </a:effectLst>
            </a:endParaRPr>
          </a:p>
          <a:p>
            <a:pPr marL="285750" indent="-285750">
              <a:buFont typeface="Arial" panose="020B0604020202020204" pitchFamily="34" charset="0"/>
              <a:buChar char="•"/>
              <a:defRPr/>
            </a:pPr>
            <a:r>
              <a:rPr lang="zh-CN" altLang="en-US" sz="1800" dirty="0">
                <a:solidFill>
                  <a:schemeClr val="tx1"/>
                </a:solidFill>
                <a:effectLst>
                  <a:outerShdw blurRad="38100" dist="38100" dir="2700000" algn="tl">
                    <a:srgbClr val="C0C0C0"/>
                  </a:outerShdw>
                </a:effectLst>
              </a:rPr>
              <a:t>数据高可靠 (&gt;99.999</a:t>
            </a:r>
            <a:r>
              <a:rPr lang="en-US" altLang="zh-CN" sz="1800" dirty="0">
                <a:solidFill>
                  <a:schemeClr val="tx1"/>
                </a:solidFill>
                <a:effectLst>
                  <a:outerShdw blurRad="38100" dist="38100" dir="2700000" algn="tl">
                    <a:srgbClr val="C0C0C0"/>
                  </a:outerShdw>
                </a:effectLst>
              </a:rPr>
              <a:t>999</a:t>
            </a:r>
            <a:r>
              <a:rPr lang="zh-CN" altLang="en-US" sz="1800" dirty="0">
                <a:solidFill>
                  <a:schemeClr val="tx1"/>
                </a:solidFill>
                <a:effectLst>
                  <a:outerShdw blurRad="38100" dist="38100" dir="2700000" algn="tl">
                    <a:srgbClr val="C0C0C0"/>
                  </a:outerShdw>
                </a:effectLst>
              </a:rPr>
              <a:t>%)</a:t>
            </a:r>
          </a:p>
          <a:p>
            <a:pPr marL="285750" indent="-285750">
              <a:buFont typeface="Arial" panose="020B0604020202020204" pitchFamily="34" charset="0"/>
              <a:buChar char="•"/>
              <a:defRPr/>
            </a:pPr>
            <a:r>
              <a:rPr lang="zh-CN" altLang="en-US" sz="1800" dirty="0">
                <a:solidFill>
                  <a:schemeClr val="tx1"/>
                </a:solidFill>
                <a:effectLst>
                  <a:outerShdw blurRad="38100" dist="38100" dir="2700000" algn="tl">
                    <a:srgbClr val="C0C0C0"/>
                  </a:outerShdw>
                </a:effectLst>
              </a:rPr>
              <a:t>服务高可用 (&gt;99.9</a:t>
            </a:r>
            <a:r>
              <a:rPr lang="en-US" altLang="zh-CN" sz="1800" dirty="0">
                <a:solidFill>
                  <a:schemeClr val="tx1"/>
                </a:solidFill>
                <a:effectLst>
                  <a:outerShdw blurRad="38100" dist="38100" dir="2700000" algn="tl">
                    <a:srgbClr val="C0C0C0"/>
                  </a:outerShdw>
                </a:effectLst>
              </a:rPr>
              <a:t>5</a:t>
            </a:r>
            <a:r>
              <a:rPr lang="zh-CN" altLang="en-US" sz="1800" dirty="0">
                <a:solidFill>
                  <a:schemeClr val="tx1"/>
                </a:solidFill>
                <a:effectLst>
                  <a:outerShdw blurRad="38100" dist="38100" dir="2700000" algn="tl">
                    <a:srgbClr val="C0C0C0"/>
                  </a:outerShdw>
                </a:effectLst>
              </a:rPr>
              <a:t>%)</a:t>
            </a:r>
          </a:p>
          <a:p>
            <a:pPr marL="285750" indent="-285750">
              <a:buFont typeface="Arial" panose="020B0604020202020204" pitchFamily="34" charset="0"/>
              <a:buChar char="•"/>
              <a:defRPr/>
            </a:pPr>
            <a:r>
              <a:rPr lang="zh-CN" altLang="en-US" sz="1800" dirty="0">
                <a:solidFill>
                  <a:schemeClr val="tx1"/>
                </a:solidFill>
                <a:effectLst>
                  <a:outerShdw blurRad="38100" dist="38100" dir="2700000" algn="tl">
                    <a:srgbClr val="C0C0C0"/>
                  </a:outerShdw>
                </a:effectLst>
              </a:rPr>
              <a:t>高效运维</a:t>
            </a:r>
            <a:endParaRPr lang="en-US" altLang="zh-CN" sz="1800" dirty="0">
              <a:solidFill>
                <a:schemeClr val="tx1"/>
              </a:solidFill>
              <a:effectLst>
                <a:outerShdw blurRad="38100" dist="38100" dir="2700000" algn="tl">
                  <a:srgbClr val="C0C0C0"/>
                </a:outerShdw>
              </a:effectLst>
            </a:endParaRPr>
          </a:p>
          <a:p>
            <a:pPr marL="285750" indent="-285750">
              <a:buFont typeface="Arial" panose="020B0604020202020204" pitchFamily="34" charset="0"/>
              <a:buChar char="•"/>
              <a:defRPr/>
            </a:pPr>
            <a:r>
              <a:rPr lang="zh-CN" altLang="en-US" sz="1800" dirty="0">
                <a:solidFill>
                  <a:schemeClr val="tx1"/>
                </a:solidFill>
                <a:effectLst>
                  <a:outerShdw blurRad="38100" dist="38100" dir="2700000" algn="tl">
                    <a:srgbClr val="C0C0C0"/>
                  </a:outerShdw>
                </a:effectLst>
              </a:rPr>
              <a:t>低成本</a:t>
            </a:r>
          </a:p>
          <a:p>
            <a:endParaRPr lang="zh-CN" altLang="en-US" sz="1800" dirty="0"/>
          </a:p>
        </p:txBody>
      </p:sp>
    </p:spTree>
    <p:extLst>
      <p:ext uri="{BB962C8B-B14F-4D97-AF65-F5344CB8AC3E}">
        <p14:creationId xmlns:p14="http://schemas.microsoft.com/office/powerpoint/2010/main" val="147978175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HDFS</a:t>
            </a:r>
            <a:r>
              <a:rPr lang="zh-CN" altLang="en-US" dirty="0" smtClean="0"/>
              <a:t>读取流程</a:t>
            </a:r>
            <a:endParaRPr lang="zh-CN" altLang="en-US" dirty="0"/>
          </a:p>
        </p:txBody>
      </p:sp>
      <p:sp>
        <p:nvSpPr>
          <p:cNvPr id="3" name="内容占位符 2"/>
          <p:cNvSpPr>
            <a:spLocks noGrp="1"/>
          </p:cNvSpPr>
          <p:nvPr>
            <p:ph idx="1"/>
          </p:nvPr>
        </p:nvSpPr>
        <p:spPr/>
        <p:txBody>
          <a:bodyPr/>
          <a:lstStyle/>
          <a:p>
            <a:pPr marL="228600" indent="-228600">
              <a:buFont typeface="+mj-lt"/>
              <a:buAutoNum type="arabicPeriod"/>
            </a:pPr>
            <a:r>
              <a:rPr lang="en-US" altLang="zh-CN" sz="1600" dirty="0"/>
              <a:t>Client</a:t>
            </a:r>
            <a:r>
              <a:rPr lang="zh-CN" altLang="en-US" sz="1600" dirty="0"/>
              <a:t>向</a:t>
            </a:r>
            <a:r>
              <a:rPr lang="en-US" altLang="zh-CN" sz="1600" dirty="0" err="1"/>
              <a:t>NameNode</a:t>
            </a:r>
            <a:r>
              <a:rPr lang="zh-CN" altLang="en-US" sz="1600" dirty="0"/>
              <a:t>读取数据分布式信息</a:t>
            </a:r>
          </a:p>
          <a:p>
            <a:pPr marL="228600" indent="-228600">
              <a:buFont typeface="+mj-lt"/>
              <a:buAutoNum type="arabicPeriod"/>
            </a:pPr>
            <a:r>
              <a:rPr lang="en-US" altLang="zh-CN" sz="1600" dirty="0"/>
              <a:t>Client</a:t>
            </a:r>
            <a:r>
              <a:rPr lang="zh-CN" altLang="en-US" sz="1600" dirty="0"/>
              <a:t>找到第一个数据块离自己最近的</a:t>
            </a:r>
            <a:r>
              <a:rPr lang="en-US" altLang="zh-CN" sz="1600" dirty="0" err="1"/>
              <a:t>DataNode</a:t>
            </a:r>
            <a:endParaRPr lang="en-US" altLang="zh-CN" sz="1600" dirty="0"/>
          </a:p>
          <a:p>
            <a:pPr marL="228600" indent="-228600">
              <a:buFont typeface="+mj-lt"/>
              <a:buAutoNum type="arabicPeriod"/>
            </a:pPr>
            <a:r>
              <a:rPr lang="zh-CN" altLang="en-US" sz="1600" dirty="0"/>
              <a:t>跟这个</a:t>
            </a:r>
            <a:r>
              <a:rPr lang="en-US" altLang="zh-CN" sz="1600" dirty="0" err="1"/>
              <a:t>DataNode</a:t>
            </a:r>
            <a:r>
              <a:rPr lang="zh-CN" altLang="en-US" sz="1600" dirty="0"/>
              <a:t>交互并获取数据</a:t>
            </a:r>
          </a:p>
          <a:p>
            <a:pPr marL="228600" indent="-228600">
              <a:buFont typeface="+mj-lt"/>
              <a:buAutoNum type="arabicPeriod"/>
            </a:pPr>
            <a:r>
              <a:rPr lang="zh-CN" altLang="en-US" sz="1600" dirty="0"/>
              <a:t>读完之后开始跟下一个数据块离自己最近的</a:t>
            </a:r>
            <a:r>
              <a:rPr lang="en-US" altLang="zh-CN" sz="1600" dirty="0" err="1"/>
              <a:t>DataNode</a:t>
            </a:r>
            <a:r>
              <a:rPr lang="zh-CN" altLang="en-US" sz="1600" dirty="0"/>
              <a:t>交互</a:t>
            </a:r>
          </a:p>
          <a:p>
            <a:pPr marL="228600" indent="-228600">
              <a:buFont typeface="+mj-lt"/>
              <a:buAutoNum type="arabicPeriod"/>
            </a:pPr>
            <a:r>
              <a:rPr lang="zh-CN" altLang="en-US" sz="1600" dirty="0"/>
              <a:t>读完之后</a:t>
            </a:r>
            <a:r>
              <a:rPr lang="en-US" altLang="zh-CN" sz="1600" dirty="0"/>
              <a:t>close</a:t>
            </a:r>
            <a:r>
              <a:rPr lang="zh-CN" altLang="en-US" sz="1600" dirty="0"/>
              <a:t>连接</a:t>
            </a:r>
          </a:p>
          <a:p>
            <a:pPr marL="228600" indent="-228600">
              <a:buFont typeface="+mj-lt"/>
              <a:buAutoNum type="arabicPeriod"/>
            </a:pPr>
            <a:r>
              <a:rPr lang="zh-CN" altLang="en-US" sz="1600" dirty="0"/>
              <a:t>如果读取过程中读取失败</a:t>
            </a:r>
            <a:r>
              <a:rPr lang="en-US" altLang="zh-CN" sz="1600" dirty="0"/>
              <a:t>, </a:t>
            </a:r>
            <a:r>
              <a:rPr lang="zh-CN" altLang="en-US" sz="1600" dirty="0"/>
              <a:t>将会依次读取该数据块下一个副本</a:t>
            </a:r>
            <a:r>
              <a:rPr lang="en-US" altLang="zh-CN" sz="1600" dirty="0"/>
              <a:t>, </a:t>
            </a:r>
            <a:r>
              <a:rPr lang="zh-CN" altLang="en-US" sz="1600" dirty="0"/>
              <a:t>失败的节点将被记录</a:t>
            </a:r>
            <a:r>
              <a:rPr lang="en-US" altLang="zh-CN" sz="1600" dirty="0"/>
              <a:t>, </a:t>
            </a:r>
            <a:r>
              <a:rPr lang="zh-CN" altLang="en-US" sz="1600" dirty="0"/>
              <a:t>不再</a:t>
            </a:r>
            <a:r>
              <a:rPr lang="zh-CN" altLang="en-US" sz="1600" dirty="0" smtClean="0"/>
              <a:t>连接</a:t>
            </a:r>
            <a:endParaRPr lang="en-US" altLang="zh-CN" sz="1600" dirty="0" smtClean="0"/>
          </a:p>
          <a:p>
            <a:pPr marL="228600" indent="-228600">
              <a:buFont typeface="+mj-lt"/>
              <a:buAutoNum type="arabicPeriod"/>
            </a:pPr>
            <a:endParaRPr lang="en-US" altLang="zh-CN" sz="1600" dirty="0"/>
          </a:p>
          <a:p>
            <a:r>
              <a:rPr lang="zh-CN" altLang="en-US" sz="1600" dirty="0" smtClean="0"/>
              <a:t>近还是远的判断标准是：</a:t>
            </a:r>
            <a:endParaRPr lang="en-US" altLang="zh-CN" sz="1600" dirty="0" smtClean="0"/>
          </a:p>
          <a:p>
            <a:pPr marL="342900" indent="-342900">
              <a:buFont typeface="+mj-lt"/>
              <a:buAutoNum type="arabicPeriod"/>
            </a:pPr>
            <a:r>
              <a:rPr lang="zh-CN" altLang="en-US" sz="1600" dirty="0"/>
              <a:t>如果客户端和某个</a:t>
            </a:r>
            <a:r>
              <a:rPr lang="en-US" altLang="zh-CN" sz="1600" dirty="0" err="1"/>
              <a:t>Datanode</a:t>
            </a:r>
            <a:r>
              <a:rPr lang="zh-CN" altLang="en-US" sz="1600" dirty="0"/>
              <a:t>在同一台机器上</a:t>
            </a:r>
            <a:r>
              <a:rPr lang="en-US" altLang="zh-CN" sz="1600" dirty="0"/>
              <a:t>, </a:t>
            </a:r>
            <a:r>
              <a:rPr lang="zh-CN" altLang="en-US" sz="1600" dirty="0"/>
              <a:t>优先</a:t>
            </a:r>
          </a:p>
          <a:p>
            <a:pPr marL="342900" indent="-342900">
              <a:buFont typeface="+mj-lt"/>
              <a:buAutoNum type="arabicPeriod"/>
            </a:pPr>
            <a:r>
              <a:rPr lang="zh-CN" altLang="en-US" sz="1600" dirty="0"/>
              <a:t>如果客户端和某个</a:t>
            </a:r>
            <a:r>
              <a:rPr lang="en-US" altLang="zh-CN" sz="1600" dirty="0" err="1"/>
              <a:t>Datanode</a:t>
            </a:r>
            <a:r>
              <a:rPr lang="zh-CN" altLang="en-US" sz="1600" dirty="0"/>
              <a:t>在同一个</a:t>
            </a:r>
            <a:r>
              <a:rPr lang="en-US" altLang="zh-CN" sz="1600" dirty="0"/>
              <a:t>rack</a:t>
            </a:r>
            <a:r>
              <a:rPr lang="zh-CN" altLang="en-US" sz="1600" dirty="0"/>
              <a:t>上</a:t>
            </a:r>
            <a:r>
              <a:rPr lang="en-US" altLang="zh-CN" sz="1600" dirty="0"/>
              <a:t>, </a:t>
            </a:r>
            <a:r>
              <a:rPr lang="zh-CN" altLang="en-US" sz="1600" dirty="0"/>
              <a:t>次优先</a:t>
            </a:r>
          </a:p>
          <a:p>
            <a:pPr marL="342900" indent="-342900">
              <a:buFont typeface="+mj-lt"/>
              <a:buAutoNum type="arabicPeriod"/>
            </a:pPr>
            <a:r>
              <a:rPr lang="zh-CN" altLang="en-US" sz="1600" dirty="0"/>
              <a:t>否则随机</a:t>
            </a:r>
          </a:p>
          <a:p>
            <a:pPr marL="342900" indent="-342900">
              <a:buFont typeface="+mj-lt"/>
              <a:buAutoNum type="arabicPeriod"/>
            </a:pPr>
            <a:endParaRPr lang="zh-CN" altLang="en-US" sz="1600" dirty="0"/>
          </a:p>
          <a:p>
            <a:pPr marL="228600" indent="-228600">
              <a:buFont typeface="+mj-lt"/>
              <a:buAutoNum type="arabicPeriod"/>
            </a:pPr>
            <a:endParaRPr lang="zh-CN" altLang="en-US" sz="1600" dirty="0"/>
          </a:p>
        </p:txBody>
      </p:sp>
    </p:spTree>
    <p:extLst>
      <p:ext uri="{BB962C8B-B14F-4D97-AF65-F5344CB8AC3E}">
        <p14:creationId xmlns:p14="http://schemas.microsoft.com/office/powerpoint/2010/main" val="293358631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smtClean="0"/>
              <a:t>读流程总结</a:t>
            </a:r>
            <a:endParaRPr lang="zh-CN" altLang="en-US" dirty="0"/>
          </a:p>
        </p:txBody>
      </p:sp>
      <p:sp>
        <p:nvSpPr>
          <p:cNvPr id="52226" name="内容占位符 2"/>
          <p:cNvSpPr>
            <a:spLocks noGrp="1"/>
          </p:cNvSpPr>
          <p:nvPr>
            <p:ph idx="1"/>
          </p:nvPr>
        </p:nvSpPr>
        <p:spPr>
          <a:xfrm>
            <a:off x="395536" y="1127522"/>
            <a:ext cx="8641556" cy="4083844"/>
          </a:xfrm>
        </p:spPr>
        <p:txBody>
          <a:bodyPr/>
          <a:lstStyle/>
          <a:p>
            <a:pPr eaLnBrk="1" hangingPunct="1">
              <a:lnSpc>
                <a:spcPct val="200000"/>
              </a:lnSpc>
              <a:defRPr/>
            </a:pPr>
            <a:r>
              <a:rPr lang="zh-CN" altLang="en-US" sz="2100" b="1" dirty="0"/>
              <a:t>可以选取任意一个有效副本读取</a:t>
            </a:r>
            <a:endParaRPr lang="en-US" altLang="zh-CN" sz="2100" b="1" dirty="0"/>
          </a:p>
          <a:p>
            <a:pPr eaLnBrk="1" hangingPunct="1">
              <a:lnSpc>
                <a:spcPct val="200000"/>
              </a:lnSpc>
              <a:defRPr/>
            </a:pPr>
            <a:r>
              <a:rPr lang="zh-CN" altLang="en-US" sz="2100" b="1" dirty="0"/>
              <a:t>如果出现异常，尝试其它副本</a:t>
            </a:r>
            <a:endParaRPr lang="en-US" altLang="zh-CN" sz="2100" b="1" dirty="0"/>
          </a:p>
          <a:p>
            <a:pPr eaLnBrk="1" hangingPunct="1">
              <a:lnSpc>
                <a:spcPct val="200000"/>
              </a:lnSpc>
              <a:defRPr/>
            </a:pPr>
            <a:r>
              <a:rPr lang="en-US" altLang="zh-CN" sz="2100" b="1" dirty="0"/>
              <a:t>Backup read</a:t>
            </a:r>
            <a:r>
              <a:rPr lang="zh-CN" altLang="en-US" sz="2100" b="1" dirty="0"/>
              <a:t>可以有效减少读取延迟</a:t>
            </a:r>
            <a:endParaRPr lang="en-US" altLang="zh-CN" sz="2100" b="1" dirty="0"/>
          </a:p>
          <a:p>
            <a:pPr eaLnBrk="1" hangingPunct="1">
              <a:lnSpc>
                <a:spcPct val="200000"/>
              </a:lnSpc>
              <a:defRPr/>
            </a:pPr>
            <a:r>
              <a:rPr lang="zh-CN" altLang="en-US" sz="2100" b="1" dirty="0"/>
              <a:t>根据局部性原理选取当前最优的副本访问</a:t>
            </a:r>
            <a:endParaRPr lang="en-US" altLang="zh-CN" sz="2100" b="1" dirty="0"/>
          </a:p>
          <a:p>
            <a:pPr eaLnBrk="1" hangingPunct="1">
              <a:buFont typeface="Arial" charset="0"/>
              <a:buNone/>
              <a:defRPr/>
            </a:pPr>
            <a:endParaRPr lang="zh-CN" altLang="en-US" sz="2100" b="1" dirty="0"/>
          </a:p>
        </p:txBody>
      </p:sp>
    </p:spTree>
    <p:extLst>
      <p:ext uri="{BB962C8B-B14F-4D97-AF65-F5344CB8AC3E}">
        <p14:creationId xmlns:p14="http://schemas.microsoft.com/office/powerpoint/2010/main" val="3854661473"/>
      </p:ext>
    </p:extLst>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机架感知</a:t>
            </a:r>
            <a:endParaRPr lang="zh-CN" altLang="en-US" dirty="0"/>
          </a:p>
        </p:txBody>
      </p:sp>
      <p:sp>
        <p:nvSpPr>
          <p:cNvPr id="3" name="内容占位符 2"/>
          <p:cNvSpPr>
            <a:spLocks noGrp="1"/>
          </p:cNvSpPr>
          <p:nvPr>
            <p:ph idx="1"/>
          </p:nvPr>
        </p:nvSpPr>
        <p:spPr>
          <a:xfrm>
            <a:off x="467544" y="1268760"/>
            <a:ext cx="8280920" cy="4824536"/>
          </a:xfrm>
        </p:spPr>
        <p:txBody>
          <a:bodyPr/>
          <a:lstStyle/>
          <a:p>
            <a:r>
              <a:rPr lang="zh-CN" altLang="en-US" sz="1600" dirty="0" smtClean="0"/>
              <a:t>背景：</a:t>
            </a:r>
            <a:endParaRPr lang="en-US" altLang="zh-CN" sz="1600" dirty="0" smtClean="0"/>
          </a:p>
          <a:p>
            <a:endParaRPr lang="en-US" altLang="zh-CN" sz="1600" dirty="0" smtClean="0"/>
          </a:p>
          <a:p>
            <a:endParaRPr lang="en-US" altLang="zh-CN" sz="1600" dirty="0"/>
          </a:p>
          <a:p>
            <a:endParaRPr lang="en-US" altLang="zh-CN" sz="1600" dirty="0" smtClean="0"/>
          </a:p>
          <a:p>
            <a:r>
              <a:rPr lang="zh-CN" altLang="en-US" sz="1600" dirty="0" smtClean="0"/>
              <a:t>副本存放策略：</a:t>
            </a:r>
            <a:endParaRPr lang="en-US" altLang="zh-CN" sz="1600" dirty="0" smtClean="0"/>
          </a:p>
          <a:p>
            <a:pPr marL="285750" indent="-285750">
              <a:buFont typeface="Arial" panose="020B0604020202020204" pitchFamily="34" charset="0"/>
              <a:buChar char="•"/>
            </a:pPr>
            <a:r>
              <a:rPr lang="zh-CN" altLang="en-US" sz="1600" dirty="0"/>
              <a:t>第一个</a:t>
            </a:r>
            <a:r>
              <a:rPr lang="en-US" altLang="zh-CN" sz="1600" dirty="0"/>
              <a:t>block</a:t>
            </a:r>
            <a:r>
              <a:rPr lang="zh-CN" altLang="en-US" sz="1600" dirty="0"/>
              <a:t>副本放在和</a:t>
            </a:r>
            <a:r>
              <a:rPr lang="en-US" altLang="zh-CN" sz="1600" dirty="0"/>
              <a:t>client</a:t>
            </a:r>
            <a:r>
              <a:rPr lang="zh-CN" altLang="en-US" sz="1600" dirty="0"/>
              <a:t>所在的</a:t>
            </a:r>
            <a:r>
              <a:rPr lang="en-US" altLang="zh-CN" sz="1600" dirty="0"/>
              <a:t>node</a:t>
            </a:r>
            <a:r>
              <a:rPr lang="zh-CN" altLang="en-US" sz="1600" dirty="0"/>
              <a:t>里（如果</a:t>
            </a:r>
            <a:r>
              <a:rPr lang="en-US" altLang="zh-CN" sz="1600" dirty="0"/>
              <a:t>client</a:t>
            </a:r>
            <a:r>
              <a:rPr lang="zh-CN" altLang="en-US" sz="1600" dirty="0"/>
              <a:t>不在集群范围内，则这第一个</a:t>
            </a:r>
            <a:r>
              <a:rPr lang="en-US" altLang="zh-CN" sz="1600" dirty="0"/>
              <a:t>node</a:t>
            </a:r>
            <a:r>
              <a:rPr lang="zh-CN" altLang="en-US" sz="1600" dirty="0"/>
              <a:t>是随机选取的）。</a:t>
            </a:r>
          </a:p>
          <a:p>
            <a:pPr marL="285750" indent="-285750">
              <a:buFont typeface="Arial" panose="020B0604020202020204" pitchFamily="34" charset="0"/>
              <a:buChar char="•"/>
            </a:pPr>
            <a:r>
              <a:rPr lang="zh-CN" altLang="en-US" sz="1600" dirty="0"/>
              <a:t>第二个副本放置在与第一个节点不同的机架中的</a:t>
            </a:r>
            <a:r>
              <a:rPr lang="en-US" altLang="zh-CN" sz="1600" dirty="0"/>
              <a:t>node</a:t>
            </a:r>
            <a:r>
              <a:rPr lang="zh-CN" altLang="en-US" sz="1600" dirty="0"/>
              <a:t>中（随机选择）。 </a:t>
            </a:r>
          </a:p>
          <a:p>
            <a:pPr marL="285750" indent="-285750">
              <a:buFont typeface="Arial" panose="020B0604020202020204" pitchFamily="34" charset="0"/>
              <a:buChar char="•"/>
            </a:pPr>
            <a:r>
              <a:rPr lang="zh-CN" altLang="en-US" sz="1600" dirty="0"/>
              <a:t>第三个副本似乎放置在与第一个副本所在节点同一机架的另一个节点上</a:t>
            </a:r>
          </a:p>
          <a:p>
            <a:pPr marL="285750" indent="-285750">
              <a:buFont typeface="Arial" panose="020B0604020202020204" pitchFamily="34" charset="0"/>
              <a:buChar char="•"/>
            </a:pPr>
            <a:r>
              <a:rPr lang="zh-CN" altLang="en-US" sz="1600" dirty="0"/>
              <a:t>如果还有更多的副本就随机放在集群的</a:t>
            </a:r>
            <a:r>
              <a:rPr lang="en-US" altLang="zh-CN" sz="1600" dirty="0"/>
              <a:t>node</a:t>
            </a:r>
            <a:r>
              <a:rPr lang="zh-CN" altLang="en-US" sz="1600" dirty="0"/>
              <a:t>里</a:t>
            </a:r>
            <a:r>
              <a:rPr lang="zh-CN" altLang="en-US" sz="1600" dirty="0" smtClean="0"/>
              <a:t>。</a:t>
            </a:r>
            <a:endParaRPr lang="en-US" altLang="zh-CN" sz="1600" dirty="0" smtClean="0"/>
          </a:p>
          <a:p>
            <a:pPr marL="285750" indent="-285750">
              <a:buFont typeface="Arial" panose="020B0604020202020204" pitchFamily="34" charset="0"/>
              <a:buChar char="•"/>
            </a:pPr>
            <a:endParaRPr lang="zh-CN" altLang="en-US" sz="1600" dirty="0"/>
          </a:p>
          <a:p>
            <a:r>
              <a:rPr lang="zh-CN" altLang="en-US" sz="1600" dirty="0" smtClean="0"/>
              <a:t>问题：怎么知道哪些节点在哪些机架上？</a:t>
            </a:r>
            <a:endParaRPr lang="en-US" altLang="zh-CN" sz="1600" dirty="0" smtClean="0"/>
          </a:p>
          <a:p>
            <a:endParaRPr lang="zh-CN" altLang="en-US" sz="1600" dirty="0"/>
          </a:p>
        </p:txBody>
      </p:sp>
      <p:sp>
        <p:nvSpPr>
          <p:cNvPr id="4" name="矩形 3"/>
          <p:cNvSpPr/>
          <p:nvPr/>
        </p:nvSpPr>
        <p:spPr>
          <a:xfrm>
            <a:off x="683568" y="1916832"/>
            <a:ext cx="936104"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机器多</a:t>
            </a:r>
            <a:endParaRPr lang="zh-CN" altLang="en-US" sz="1600" dirty="0"/>
          </a:p>
        </p:txBody>
      </p:sp>
      <p:sp>
        <p:nvSpPr>
          <p:cNvPr id="5" name="右箭头 4"/>
          <p:cNvSpPr/>
          <p:nvPr/>
        </p:nvSpPr>
        <p:spPr>
          <a:xfrm>
            <a:off x="1835696" y="1864248"/>
            <a:ext cx="777631"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2829351" y="1916832"/>
            <a:ext cx="936104"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t>交换机网口有限</a:t>
            </a:r>
            <a:endParaRPr lang="zh-CN" altLang="en-US" sz="1400" dirty="0"/>
          </a:p>
        </p:txBody>
      </p:sp>
      <p:sp>
        <p:nvSpPr>
          <p:cNvPr id="7" name="右箭头 6"/>
          <p:cNvSpPr/>
          <p:nvPr/>
        </p:nvSpPr>
        <p:spPr>
          <a:xfrm>
            <a:off x="3909609" y="1864248"/>
            <a:ext cx="777631"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4859963" y="1890540"/>
            <a:ext cx="936104"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t>跨机架</a:t>
            </a:r>
            <a:endParaRPr lang="zh-CN" altLang="en-US" sz="1400" dirty="0"/>
          </a:p>
        </p:txBody>
      </p:sp>
      <p:sp>
        <p:nvSpPr>
          <p:cNvPr id="9" name="右箭头 8"/>
          <p:cNvSpPr/>
          <p:nvPr/>
        </p:nvSpPr>
        <p:spPr>
          <a:xfrm>
            <a:off x="5940220" y="1865111"/>
            <a:ext cx="777631"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6883780" y="1916832"/>
            <a:ext cx="936104"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t>网络会成为瓶颈</a:t>
            </a:r>
            <a:endParaRPr lang="zh-CN" altLang="en-US" sz="1400" dirty="0"/>
          </a:p>
        </p:txBody>
      </p:sp>
    </p:spTree>
    <p:extLst>
      <p:ext uri="{BB962C8B-B14F-4D97-AF65-F5344CB8AC3E}">
        <p14:creationId xmlns:p14="http://schemas.microsoft.com/office/powerpoint/2010/main" val="128159264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机架感知</a:t>
            </a:r>
            <a:endParaRPr lang="zh-CN" altLang="en-US" dirty="0"/>
          </a:p>
        </p:txBody>
      </p:sp>
      <p:sp>
        <p:nvSpPr>
          <p:cNvPr id="3" name="内容占位符 2"/>
          <p:cNvSpPr>
            <a:spLocks noGrp="1"/>
          </p:cNvSpPr>
          <p:nvPr>
            <p:ph idx="1"/>
          </p:nvPr>
        </p:nvSpPr>
        <p:spPr/>
        <p:txBody>
          <a:bodyPr/>
          <a:lstStyle/>
          <a:p>
            <a:r>
              <a:rPr lang="zh-CN" altLang="en-US" sz="1600" dirty="0" smtClean="0"/>
              <a:t>配置：</a:t>
            </a:r>
            <a:endParaRPr lang="en-US" altLang="zh-CN" sz="1600" dirty="0" smtClean="0"/>
          </a:p>
          <a:p>
            <a:endParaRPr lang="en-US" altLang="zh-CN" sz="1600" dirty="0" smtClean="0"/>
          </a:p>
          <a:p>
            <a:endParaRPr lang="en-US" altLang="zh-CN" sz="1600" dirty="0"/>
          </a:p>
          <a:p>
            <a:endParaRPr lang="en-US" altLang="zh-CN" sz="1600" dirty="0" smtClean="0"/>
          </a:p>
          <a:p>
            <a:endParaRPr lang="en-US" altLang="zh-CN" sz="1600" dirty="0"/>
          </a:p>
          <a:p>
            <a:endParaRPr lang="en-US" altLang="zh-CN" sz="1600" dirty="0" smtClean="0"/>
          </a:p>
          <a:p>
            <a:r>
              <a:rPr lang="zh-CN" altLang="en-US" sz="1600" dirty="0" smtClean="0"/>
              <a:t>这个配置选项的</a:t>
            </a:r>
            <a:r>
              <a:rPr lang="en-US" altLang="zh-CN" sz="1600" dirty="0" smtClean="0"/>
              <a:t>value</a:t>
            </a:r>
            <a:r>
              <a:rPr lang="zh-CN" altLang="en-US" sz="1600" dirty="0" smtClean="0"/>
              <a:t>指定一个可执行的程序，通常为一个脚本。</a:t>
            </a:r>
            <a:endParaRPr lang="en-US" altLang="zh-CN" sz="1600" dirty="0" smtClean="0"/>
          </a:p>
          <a:p>
            <a:r>
              <a:rPr lang="zh-CN" altLang="en-US" sz="1600" dirty="0" smtClean="0"/>
              <a:t>该脚本接受一个参数</a:t>
            </a:r>
            <a:r>
              <a:rPr lang="en-US" altLang="zh-CN" sz="1600" dirty="0" smtClean="0"/>
              <a:t>(</a:t>
            </a:r>
            <a:r>
              <a:rPr lang="zh-CN" altLang="en-US" sz="1600" dirty="0" smtClean="0"/>
              <a:t>某台</a:t>
            </a:r>
            <a:r>
              <a:rPr lang="en-US" altLang="zh-CN" sz="1600" dirty="0" err="1" smtClean="0"/>
              <a:t>datanode</a:t>
            </a:r>
            <a:r>
              <a:rPr lang="zh-CN" altLang="en-US" sz="1600" dirty="0" smtClean="0"/>
              <a:t>集群的</a:t>
            </a:r>
            <a:r>
              <a:rPr lang="en-US" altLang="zh-CN" sz="1600" dirty="0" err="1" smtClean="0"/>
              <a:t>ip</a:t>
            </a:r>
            <a:r>
              <a:rPr lang="zh-CN" altLang="en-US" sz="1600" dirty="0" smtClean="0"/>
              <a:t>地址</a:t>
            </a:r>
            <a:r>
              <a:rPr lang="en-US" altLang="zh-CN" sz="1600" dirty="0" smtClean="0"/>
              <a:t>)</a:t>
            </a:r>
            <a:r>
              <a:rPr lang="zh-CN" altLang="en-US" sz="1600" dirty="0" smtClean="0"/>
              <a:t>，输出一个值</a:t>
            </a:r>
            <a:r>
              <a:rPr lang="en-US" altLang="zh-CN" sz="1600" dirty="0" smtClean="0"/>
              <a:t>(</a:t>
            </a:r>
            <a:r>
              <a:rPr lang="zh-CN" altLang="en-US" sz="1600" dirty="0" smtClean="0"/>
              <a:t>对于的</a:t>
            </a:r>
            <a:r>
              <a:rPr lang="en-US" altLang="zh-CN" sz="1600" dirty="0" smtClean="0"/>
              <a:t>rack)</a:t>
            </a:r>
            <a:r>
              <a:rPr lang="zh-CN" altLang="en-US" sz="1600" dirty="0" smtClean="0"/>
              <a:t>。</a:t>
            </a:r>
            <a:endParaRPr lang="zh-CN" altLang="en-US" sz="1600" dirty="0"/>
          </a:p>
        </p:txBody>
      </p:sp>
      <p:sp>
        <p:nvSpPr>
          <p:cNvPr id="4" name="Rectangle 1"/>
          <p:cNvSpPr>
            <a:spLocks noChangeArrowheads="1"/>
          </p:cNvSpPr>
          <p:nvPr/>
        </p:nvSpPr>
        <p:spPr bwMode="auto">
          <a:xfrm>
            <a:off x="488049" y="1762944"/>
            <a:ext cx="5184576" cy="861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&lt;property&gt;</a:t>
            </a:r>
            <a:endParaRPr kumimoji="0" lang="en-US" altLang="zh-CN"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&lt;name&gt;topology.script.file.name&lt;/name&gt;</a:t>
            </a:r>
            <a:endParaRPr kumimoji="0" lang="en-US" altLang="zh-CN"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&lt;value</a:t>
            </a:r>
            <a:r>
              <a:rPr kumimoji="0" lang="zh-CN" altLang="zh-CN" sz="1400" b="0" i="0" u="none" strike="noStrike" cap="none" normalizeH="0" baseline="0" dirty="0" smtClean="0">
                <a:ln>
                  <a:noFill/>
                </a:ln>
                <a:effectLst/>
                <a:latin typeface="Courier New" panose="02070309020205020404" pitchFamily="49" charset="0"/>
                <a:cs typeface="Courier New" panose="02070309020205020404" pitchFamily="49" charset="0"/>
              </a:rPr>
              <a:t>&gt;</a:t>
            </a:r>
            <a:r>
              <a:rPr kumimoji="0" lang="zh-CN" altLang="zh-CN" sz="1400" b="0" i="0" u="none" strike="noStrike" cap="none" normalizeH="0" baseline="0" dirty="0" smtClean="0">
                <a:ln>
                  <a:noFill/>
                </a:ln>
                <a:solidFill>
                  <a:srgbClr val="FF0000"/>
                </a:solidFill>
                <a:effectLst/>
                <a:latin typeface="Courier New" panose="02070309020205020404" pitchFamily="49" charset="0"/>
                <a:cs typeface="Courier New" panose="02070309020205020404" pitchFamily="49" charset="0"/>
              </a:rPr>
              <a:t>/path/to/RackAware.py</a:t>
            </a:r>
            <a:r>
              <a:rPr kumimoji="0" lang="zh-CN" altLang="zh-CN"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&lt;/value&gt;</a:t>
            </a:r>
            <a:endParaRPr kumimoji="0" lang="en-US" altLang="zh-CN"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&lt;/property</a:t>
            </a:r>
            <a:r>
              <a:rPr kumimoji="0" lang="zh-CN" altLang="zh-CN" sz="1400" b="0" i="0" u="none" strike="noStrike" cap="none" normalizeH="0" baseline="0" dirty="0" smtClean="0">
                <a:ln>
                  <a:noFill/>
                </a:ln>
                <a:solidFill>
                  <a:schemeClr val="tx1"/>
                </a:solidFill>
                <a:effectLst/>
              </a:rPr>
              <a:t> </a:t>
            </a:r>
            <a:endParaRPr kumimoji="0" lang="zh-CN" altLang="zh-CN" sz="1400" b="0" i="0" u="none" strike="noStrike" cap="none" normalizeH="0" baseline="0" dirty="0" smtClean="0">
              <a:ln>
                <a:noFill/>
              </a:ln>
              <a:solidFill>
                <a:schemeClr val="tx1"/>
              </a:solidFill>
              <a:effectLst/>
              <a:latin typeface="Arial" panose="020B0604020202020204" pitchFamily="34" charset="0"/>
            </a:endParaRPr>
          </a:p>
        </p:txBody>
      </p:sp>
      <p:graphicFrame>
        <p:nvGraphicFramePr>
          <p:cNvPr id="5" name="对象 4"/>
          <p:cNvGraphicFramePr>
            <a:graphicFrameLocks noChangeAspect="1"/>
          </p:cNvGraphicFramePr>
          <p:nvPr>
            <p:extLst/>
          </p:nvPr>
        </p:nvGraphicFramePr>
        <p:xfrm>
          <a:off x="7389813" y="2852738"/>
          <a:ext cx="1295400" cy="712787"/>
        </p:xfrm>
        <a:graphic>
          <a:graphicData uri="http://schemas.openxmlformats.org/presentationml/2006/ole">
            <mc:AlternateContent xmlns:mc="http://schemas.openxmlformats.org/markup-compatibility/2006">
              <mc:Choice xmlns:v="urn:schemas-microsoft-com:vml" Requires="v">
                <p:oleObj spid="_x0000_s6159" name="包装程序外壳对象" showAsIcon="1" r:id="rId4" imgW="1295280" imgH="712440" progId="Package">
                  <p:embed/>
                </p:oleObj>
              </mc:Choice>
              <mc:Fallback>
                <p:oleObj name="包装程序外壳对象" showAsIcon="1" r:id="rId4" imgW="1295280" imgH="712440" progId="Package">
                  <p:embed/>
                  <p:pic>
                    <p:nvPicPr>
                      <p:cNvPr id="0" name=""/>
                      <p:cNvPicPr/>
                      <p:nvPr/>
                    </p:nvPicPr>
                    <p:blipFill>
                      <a:blip r:embed="rId5"/>
                      <a:stretch>
                        <a:fillRect/>
                      </a:stretch>
                    </p:blipFill>
                    <p:spPr>
                      <a:xfrm>
                        <a:off x="7389813" y="2852738"/>
                        <a:ext cx="1295400" cy="712787"/>
                      </a:xfrm>
                      <a:prstGeom prst="rect">
                        <a:avLst/>
                      </a:prstGeom>
                    </p:spPr>
                  </p:pic>
                </p:oleObj>
              </mc:Fallback>
            </mc:AlternateContent>
          </a:graphicData>
        </a:graphic>
      </p:graphicFrame>
    </p:spTree>
    <p:extLst>
      <p:ext uri="{BB962C8B-B14F-4D97-AF65-F5344CB8AC3E}">
        <p14:creationId xmlns:p14="http://schemas.microsoft.com/office/powerpoint/2010/main" val="201369827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网络拓扑距离</a:t>
            </a:r>
            <a:endParaRPr lang="zh-CN" altLang="en-US" dirty="0"/>
          </a:p>
        </p:txBody>
      </p:sp>
      <p:sp>
        <p:nvSpPr>
          <p:cNvPr id="3" name="内容占位符 2"/>
          <p:cNvSpPr>
            <a:spLocks noGrp="1"/>
          </p:cNvSpPr>
          <p:nvPr>
            <p:ph idx="1"/>
          </p:nvPr>
        </p:nvSpPr>
        <p:spPr/>
        <p:txBody>
          <a:bodyPr/>
          <a:lstStyle/>
          <a:p>
            <a:r>
              <a:rPr lang="zh-CN" altLang="en-US" sz="1600" dirty="0" smtClean="0"/>
              <a:t>通过前面的机架感知可以计算网络拓扑机器之间的距离</a:t>
            </a:r>
            <a:endParaRPr lang="en-US" altLang="zh-CN" sz="1600" dirty="0" smtClean="0"/>
          </a:p>
          <a:p>
            <a:endParaRPr lang="en-US" altLang="zh-CN" sz="1600" dirty="0"/>
          </a:p>
          <a:p>
            <a:endParaRPr lang="en-US" altLang="zh-CN" sz="1600" dirty="0" smtClean="0"/>
          </a:p>
          <a:p>
            <a:endParaRPr lang="en-US" altLang="zh-CN" sz="1600" dirty="0"/>
          </a:p>
          <a:p>
            <a:endParaRPr lang="en-US" altLang="zh-CN" sz="1600" dirty="0" smtClean="0"/>
          </a:p>
          <a:p>
            <a:endParaRPr lang="en-US" altLang="zh-CN" sz="1600" dirty="0"/>
          </a:p>
          <a:p>
            <a:endParaRPr lang="en-US" altLang="zh-CN" sz="1600" dirty="0" smtClean="0"/>
          </a:p>
          <a:p>
            <a:endParaRPr lang="en-US" altLang="zh-CN" sz="1600" dirty="0"/>
          </a:p>
          <a:p>
            <a:endParaRPr lang="en-US" altLang="zh-CN" sz="1600" dirty="0" smtClean="0"/>
          </a:p>
          <a:p>
            <a:r>
              <a:rPr lang="en-US" altLang="zh-CN" sz="1600" dirty="0" smtClean="0"/>
              <a:t>D1,R1</a:t>
            </a:r>
            <a:r>
              <a:rPr lang="zh-CN" altLang="en-US" sz="1600" dirty="0"/>
              <a:t>都是交换机，最底层是</a:t>
            </a:r>
            <a:r>
              <a:rPr lang="en-US" altLang="zh-CN" sz="1600" dirty="0" err="1"/>
              <a:t>datanode</a:t>
            </a:r>
            <a:r>
              <a:rPr lang="zh-CN" altLang="en-US" sz="1600" dirty="0"/>
              <a:t>。则</a:t>
            </a:r>
            <a:r>
              <a:rPr lang="en-US" altLang="zh-CN" sz="1600" dirty="0"/>
              <a:t>H1</a:t>
            </a:r>
            <a:r>
              <a:rPr lang="zh-CN" altLang="en-US" sz="1600" dirty="0"/>
              <a:t>的</a:t>
            </a:r>
            <a:r>
              <a:rPr lang="en-US" altLang="zh-CN" sz="1600" dirty="0" err="1"/>
              <a:t>rackid</a:t>
            </a:r>
            <a:r>
              <a:rPr lang="en-US" altLang="zh-CN" sz="1600" dirty="0"/>
              <a:t>=/D1/R1/H1</a:t>
            </a:r>
            <a:r>
              <a:rPr lang="zh-CN" altLang="en-US" sz="1600" dirty="0"/>
              <a:t>，</a:t>
            </a:r>
            <a:r>
              <a:rPr lang="en-US" altLang="zh-CN" sz="1600" dirty="0"/>
              <a:t>H1</a:t>
            </a:r>
            <a:r>
              <a:rPr lang="zh-CN" altLang="en-US" sz="1600" dirty="0"/>
              <a:t>的</a:t>
            </a:r>
            <a:r>
              <a:rPr lang="en-US" altLang="zh-CN" sz="1600" dirty="0"/>
              <a:t>parent</a:t>
            </a:r>
            <a:r>
              <a:rPr lang="zh-CN" altLang="en-US" sz="1600" dirty="0"/>
              <a:t>是</a:t>
            </a:r>
            <a:r>
              <a:rPr lang="en-US" altLang="zh-CN" sz="1600" dirty="0"/>
              <a:t>R1</a:t>
            </a:r>
            <a:r>
              <a:rPr lang="zh-CN" altLang="en-US" sz="1600" dirty="0"/>
              <a:t>，</a:t>
            </a:r>
            <a:r>
              <a:rPr lang="en-US" altLang="zh-CN" sz="1600" dirty="0"/>
              <a:t>R1</a:t>
            </a:r>
            <a:r>
              <a:rPr lang="zh-CN" altLang="en-US" sz="1600" dirty="0"/>
              <a:t>的是</a:t>
            </a:r>
            <a:r>
              <a:rPr lang="en-US" altLang="zh-CN" sz="1600" dirty="0"/>
              <a:t>D1</a:t>
            </a:r>
            <a:r>
              <a:rPr lang="zh-CN" altLang="en-US" sz="1600" dirty="0"/>
              <a:t>。这些</a:t>
            </a:r>
            <a:r>
              <a:rPr lang="en-US" altLang="zh-CN" sz="1600" dirty="0" err="1"/>
              <a:t>rackid</a:t>
            </a:r>
            <a:r>
              <a:rPr lang="zh-CN" altLang="en-US" sz="1600" dirty="0"/>
              <a:t>信息可以通过</a:t>
            </a:r>
            <a:r>
              <a:rPr lang="en-US" altLang="zh-CN" sz="1600" dirty="0"/>
              <a:t>topology.script.file.name</a:t>
            </a:r>
            <a:r>
              <a:rPr lang="zh-CN" altLang="en-US" sz="1600" dirty="0"/>
              <a:t>配置。有了这些</a:t>
            </a:r>
            <a:r>
              <a:rPr lang="en-US" altLang="zh-CN" sz="1600" dirty="0" err="1"/>
              <a:t>rackid</a:t>
            </a:r>
            <a:r>
              <a:rPr lang="zh-CN" altLang="en-US" sz="1600" dirty="0"/>
              <a:t>信息就可以计算出任意两台</a:t>
            </a:r>
            <a:r>
              <a:rPr lang="en-US" altLang="zh-CN" sz="1600" dirty="0" err="1"/>
              <a:t>datanode</a:t>
            </a:r>
            <a:r>
              <a:rPr lang="zh-CN" altLang="en-US" sz="1600" dirty="0"/>
              <a:t>之间的距离。</a:t>
            </a:r>
            <a:endParaRPr lang="en-US" altLang="zh-CN" sz="1600" dirty="0" smtClean="0"/>
          </a:p>
          <a:p>
            <a:endParaRPr lang="en-US" altLang="zh-CN" sz="1600" dirty="0"/>
          </a:p>
          <a:p>
            <a:endParaRPr lang="en-US" altLang="zh-CN" sz="1600" dirty="0" smtClean="0"/>
          </a:p>
          <a:p>
            <a:endParaRPr lang="en-US" altLang="zh-CN" sz="1600" dirty="0" smtClean="0"/>
          </a:p>
          <a:p>
            <a:endParaRPr lang="en-US" altLang="zh-CN" sz="1600" dirty="0"/>
          </a:p>
          <a:p>
            <a:endParaRPr lang="zh-CN" altLang="en-US" sz="1600" dirty="0"/>
          </a:p>
        </p:txBody>
      </p:sp>
      <p:pic>
        <p:nvPicPr>
          <p:cNvPr id="1026" name="Picture 2" descr="http://pic002.cnblogs.com/images/2013/360373/2013010315170913.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8" y="1656952"/>
            <a:ext cx="6105525" cy="29241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3147210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网络拓扑距离</a:t>
            </a:r>
          </a:p>
        </p:txBody>
      </p:sp>
      <p:sp>
        <p:nvSpPr>
          <p:cNvPr id="4" name="Rectangle 1"/>
          <p:cNvSpPr>
            <a:spLocks noGrp="1" noChangeArrowheads="1"/>
          </p:cNvSpPr>
          <p:nvPr>
            <p:ph idx="1"/>
          </p:nvPr>
        </p:nvSpPr>
        <p:spPr bwMode="auto">
          <a:xfrm>
            <a:off x="467544" y="2885455"/>
            <a:ext cx="8648521" cy="1231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distance(/D1/R1/H1,/D1/R1/H1)=0 </a:t>
            </a:r>
            <a:r>
              <a:rPr kumimoji="0" lang="zh-CN" sz="2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相同的</a:t>
            </a:r>
            <a:r>
              <a:rPr kumimoji="0" lang="zh-CN" altLang="zh-CN" sz="2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datanode </a:t>
            </a:r>
            <a:endParaRPr kumimoji="0" lang="en-US" altLang="zh-CN" sz="2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distance(/D1/R1/H1,/D1/R1/H2)=2 </a:t>
            </a:r>
            <a:r>
              <a:rPr kumimoji="0" lang="zh-CN" sz="2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同一</a:t>
            </a:r>
            <a:r>
              <a:rPr kumimoji="0" lang="zh-CN" altLang="zh-CN" sz="2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rack</a:t>
            </a:r>
            <a:r>
              <a:rPr kumimoji="0" lang="zh-CN" sz="2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下的不同</a:t>
            </a:r>
            <a:r>
              <a:rPr kumimoji="0" lang="zh-CN" altLang="zh-CN" sz="2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datanode </a:t>
            </a:r>
            <a:endParaRPr kumimoji="0" lang="en-US" altLang="zh-CN" sz="2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distance(/D1/R1/H1,/D1/R1/H4)=4 </a:t>
            </a:r>
            <a:r>
              <a:rPr kumimoji="0" lang="zh-CN" sz="2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同一</a:t>
            </a:r>
            <a:r>
              <a:rPr kumimoji="0" lang="zh-CN" altLang="zh-CN" sz="2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IDC</a:t>
            </a:r>
            <a:r>
              <a:rPr kumimoji="0" lang="zh-CN" sz="2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下的不同</a:t>
            </a:r>
            <a:r>
              <a:rPr kumimoji="0" lang="zh-CN" altLang="zh-CN" sz="2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datanode </a:t>
            </a:r>
            <a:endParaRPr kumimoji="0" lang="en-US" altLang="zh-CN" sz="2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distance(/D1/R1/H1,/D2/R3/H7)=6 </a:t>
            </a:r>
            <a:r>
              <a:rPr kumimoji="0" lang="zh-CN" sz="2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不同</a:t>
            </a:r>
            <a:r>
              <a:rPr kumimoji="0" lang="zh-CN" altLang="zh-CN" sz="2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IDC</a:t>
            </a:r>
            <a:r>
              <a:rPr kumimoji="0" lang="zh-CN" sz="2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下的</a:t>
            </a:r>
            <a:r>
              <a:rPr kumimoji="0" lang="zh-CN" altLang="zh-CN" sz="2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datanode</a:t>
            </a:r>
            <a:r>
              <a:rPr kumimoji="0" lang="zh-CN" altLang="zh-CN" sz="2000" b="0" i="0" u="none" strike="noStrike" cap="none" normalizeH="0" baseline="0" dirty="0" smtClean="0">
                <a:ln>
                  <a:noFill/>
                </a:ln>
                <a:solidFill>
                  <a:schemeClr val="tx1"/>
                </a:solidFill>
                <a:effectLst/>
              </a:rPr>
              <a:t> </a:t>
            </a:r>
            <a:endParaRPr kumimoji="0" lang="zh-CN" altLang="zh-CN" sz="20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2025519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defRPr/>
            </a:pPr>
            <a:r>
              <a:rPr lang="en-US" altLang="zh-CN" sz="3200" dirty="0" smtClean="0"/>
              <a:t>IO </a:t>
            </a:r>
            <a:r>
              <a:rPr lang="en-US" altLang="zh-CN" sz="3200" dirty="0" err="1" smtClean="0"/>
              <a:t>QoS</a:t>
            </a:r>
            <a:endParaRPr lang="zh-CN" altLang="en-US" sz="3200" dirty="0"/>
          </a:p>
        </p:txBody>
      </p:sp>
      <p:grpSp>
        <p:nvGrpSpPr>
          <p:cNvPr id="53250" name="组合 121"/>
          <p:cNvGrpSpPr>
            <a:grpSpLocks/>
          </p:cNvGrpSpPr>
          <p:nvPr/>
        </p:nvGrpSpPr>
        <p:grpSpPr bwMode="auto">
          <a:xfrm>
            <a:off x="35719" y="3375423"/>
            <a:ext cx="3671888" cy="2430065"/>
            <a:chOff x="-1" y="1700808"/>
            <a:chExt cx="8544796" cy="3240360"/>
          </a:xfrm>
        </p:grpSpPr>
        <p:grpSp>
          <p:nvGrpSpPr>
            <p:cNvPr id="53255" name="组合 119"/>
            <p:cNvGrpSpPr>
              <a:grpSpLocks/>
            </p:cNvGrpSpPr>
            <p:nvPr/>
          </p:nvGrpSpPr>
          <p:grpSpPr bwMode="auto">
            <a:xfrm>
              <a:off x="-1" y="1700808"/>
              <a:ext cx="8256645" cy="3240360"/>
              <a:chOff x="93086" y="1844824"/>
              <a:chExt cx="4239896" cy="2373436"/>
            </a:xfrm>
          </p:grpSpPr>
          <p:sp>
            <p:nvSpPr>
              <p:cNvPr id="78" name="Rectangle 2"/>
              <p:cNvSpPr>
                <a:spLocks noChangeArrowheads="1"/>
              </p:cNvSpPr>
              <p:nvPr/>
            </p:nvSpPr>
            <p:spPr bwMode="auto">
              <a:xfrm>
                <a:off x="228251" y="1844824"/>
                <a:ext cx="4104731" cy="2373436"/>
              </a:xfrm>
              <a:prstGeom prst="rect">
                <a:avLst/>
              </a:prstGeom>
              <a:solidFill>
                <a:schemeClr val="accent6">
                  <a:lumMod val="20000"/>
                  <a:lumOff val="80000"/>
                </a:schemeClr>
              </a:solidFill>
              <a:ln w="12700">
                <a:solidFill>
                  <a:schemeClr val="tx1"/>
                </a:solidFill>
                <a:miter lim="800000"/>
                <a:headEnd/>
                <a:tailEnd/>
              </a:ln>
              <a:effectLst>
                <a:outerShdw dist="107763" sx="1000" sy="1000" algn="ctr" rotWithShape="0">
                  <a:schemeClr val="bg2"/>
                </a:outerShdw>
              </a:effectLst>
            </p:spPr>
            <p:txBody>
              <a:bodyPr wrap="none" lIns="67757" tIns="33284" rIns="67757" bIns="33284" anchor="ctr"/>
              <a:lstStyle/>
              <a:p>
                <a:pPr algn="ctr" defTabSz="684610">
                  <a:defRPr/>
                </a:pPr>
                <a:endParaRPr lang="zh-CN" altLang="zh-CN" sz="1350"/>
              </a:p>
            </p:txBody>
          </p:sp>
          <p:sp>
            <p:nvSpPr>
              <p:cNvPr id="79" name="Rectangle 3"/>
              <p:cNvSpPr>
                <a:spLocks noChangeArrowheads="1"/>
              </p:cNvSpPr>
              <p:nvPr/>
            </p:nvSpPr>
            <p:spPr bwMode="auto">
              <a:xfrm>
                <a:off x="1557131" y="2220434"/>
                <a:ext cx="1065665" cy="1444296"/>
              </a:xfrm>
              <a:prstGeom prst="rect">
                <a:avLst/>
              </a:prstGeom>
              <a:solidFill>
                <a:schemeClr val="accent6">
                  <a:lumMod val="20000"/>
                  <a:lumOff val="80000"/>
                </a:schemeClr>
              </a:solidFill>
              <a:ln w="12700">
                <a:solidFill>
                  <a:schemeClr val="tx1"/>
                </a:solidFill>
                <a:miter lim="800000"/>
                <a:headEnd/>
                <a:tailEnd/>
              </a:ln>
              <a:effectLst>
                <a:outerShdw sx="1000" sy="1000" algn="ctr" rotWithShape="0">
                  <a:schemeClr val="bg2"/>
                </a:outerShdw>
              </a:effectLst>
            </p:spPr>
            <p:txBody>
              <a:bodyPr wrap="none" lIns="67866" tIns="33338" rIns="67866" bIns="33338" anchor="ctr"/>
              <a:lstStyle/>
              <a:p>
                <a:pPr>
                  <a:defRPr/>
                </a:pPr>
                <a:endParaRPr lang="zh-CN" altLang="en-US" sz="1350"/>
              </a:p>
            </p:txBody>
          </p:sp>
          <p:sp>
            <p:nvSpPr>
              <p:cNvPr id="80" name="Rectangle 31"/>
              <p:cNvSpPr>
                <a:spLocks noChangeArrowheads="1"/>
              </p:cNvSpPr>
              <p:nvPr/>
            </p:nvSpPr>
            <p:spPr bwMode="auto">
              <a:xfrm>
                <a:off x="3143535" y="2683260"/>
                <a:ext cx="913427" cy="532599"/>
              </a:xfrm>
              <a:prstGeom prst="rect">
                <a:avLst/>
              </a:prstGeom>
              <a:solidFill>
                <a:schemeClr val="accent3"/>
              </a:solidFill>
              <a:ln w="12700">
                <a:solidFill>
                  <a:schemeClr val="tx1"/>
                </a:solidFill>
                <a:miter lim="800000"/>
                <a:headEnd/>
                <a:tailEnd/>
              </a:ln>
              <a:effectLst/>
            </p:spPr>
            <p:txBody>
              <a:bodyPr wrap="none" lIns="67866" tIns="33338" rIns="67866" bIns="33338" anchor="ctr"/>
              <a:lstStyle/>
              <a:p>
                <a:pPr>
                  <a:defRPr/>
                </a:pPr>
                <a:endParaRPr lang="zh-CN" altLang="en-US" sz="1350"/>
              </a:p>
            </p:txBody>
          </p:sp>
          <p:grpSp>
            <p:nvGrpSpPr>
              <p:cNvPr id="53260" name="Group 32"/>
              <p:cNvGrpSpPr>
                <a:grpSpLocks/>
              </p:cNvGrpSpPr>
              <p:nvPr/>
            </p:nvGrpSpPr>
            <p:grpSpPr bwMode="auto">
              <a:xfrm>
                <a:off x="1709565" y="2447280"/>
                <a:ext cx="781050" cy="153988"/>
                <a:chOff x="3636" y="2064"/>
                <a:chExt cx="493" cy="97"/>
              </a:xfrm>
            </p:grpSpPr>
            <p:sp>
              <p:nvSpPr>
                <p:cNvPr id="53292" name="Rectangle 33"/>
                <p:cNvSpPr>
                  <a:spLocks noChangeArrowheads="1"/>
                </p:cNvSpPr>
                <p:nvPr/>
              </p:nvSpPr>
              <p:spPr bwMode="auto">
                <a:xfrm>
                  <a:off x="3696" y="2064"/>
                  <a:ext cx="432" cy="96"/>
                </a:xfrm>
                <a:prstGeom prst="rect">
                  <a:avLst/>
                </a:prstGeom>
                <a:noFill/>
                <a:ln w="12700">
                  <a:solidFill>
                    <a:schemeClr val="tx1"/>
                  </a:solidFill>
                  <a:miter lim="800000"/>
                  <a:headEnd/>
                  <a:tailEnd/>
                </a:ln>
              </p:spPr>
              <p:txBody>
                <a:bodyPr wrap="none" lIns="67866" tIns="33338" rIns="67866" bIns="33338" anchor="ctr"/>
                <a:lstStyle/>
                <a:p>
                  <a:endParaRPr lang="zh-CN" altLang="en-US" sz="1350">
                    <a:latin typeface="Calibri" pitchFamily="34" charset="0"/>
                  </a:endParaRPr>
                </a:p>
              </p:txBody>
            </p:sp>
            <p:sp>
              <p:nvSpPr>
                <p:cNvPr id="53293" name="Line 34"/>
                <p:cNvSpPr>
                  <a:spLocks noChangeShapeType="1"/>
                </p:cNvSpPr>
                <p:nvPr/>
              </p:nvSpPr>
              <p:spPr bwMode="auto">
                <a:xfrm>
                  <a:off x="4128" y="2064"/>
                  <a:ext cx="1" cy="96"/>
                </a:xfrm>
                <a:prstGeom prst="line">
                  <a:avLst/>
                </a:prstGeom>
                <a:noFill/>
                <a:ln w="12700">
                  <a:solidFill>
                    <a:schemeClr val="tx1"/>
                  </a:solidFill>
                  <a:round/>
                  <a:headEnd/>
                  <a:tailEnd/>
                </a:ln>
              </p:spPr>
              <p:txBody>
                <a:bodyPr lIns="67866" tIns="33338" rIns="67866" bIns="33338"/>
                <a:lstStyle/>
                <a:p>
                  <a:endParaRPr lang="zh-CN" altLang="en-US" sz="1350"/>
                </a:p>
              </p:txBody>
            </p:sp>
            <p:sp>
              <p:nvSpPr>
                <p:cNvPr id="53294" name="Line 35"/>
                <p:cNvSpPr>
                  <a:spLocks noChangeShapeType="1"/>
                </p:cNvSpPr>
                <p:nvPr/>
              </p:nvSpPr>
              <p:spPr bwMode="auto">
                <a:xfrm>
                  <a:off x="3984" y="2064"/>
                  <a:ext cx="0" cy="96"/>
                </a:xfrm>
                <a:prstGeom prst="line">
                  <a:avLst/>
                </a:prstGeom>
                <a:noFill/>
                <a:ln w="12700">
                  <a:solidFill>
                    <a:schemeClr val="tx1"/>
                  </a:solidFill>
                  <a:round/>
                  <a:headEnd/>
                  <a:tailEnd/>
                </a:ln>
              </p:spPr>
              <p:txBody>
                <a:bodyPr lIns="67866" tIns="33338" rIns="67866" bIns="33338"/>
                <a:lstStyle/>
                <a:p>
                  <a:endParaRPr lang="zh-CN" altLang="en-US" sz="1350"/>
                </a:p>
              </p:txBody>
            </p:sp>
            <p:sp>
              <p:nvSpPr>
                <p:cNvPr id="53295" name="Line 36"/>
                <p:cNvSpPr>
                  <a:spLocks noChangeShapeType="1"/>
                </p:cNvSpPr>
                <p:nvPr/>
              </p:nvSpPr>
              <p:spPr bwMode="auto">
                <a:xfrm>
                  <a:off x="3840" y="2064"/>
                  <a:ext cx="1" cy="96"/>
                </a:xfrm>
                <a:prstGeom prst="line">
                  <a:avLst/>
                </a:prstGeom>
                <a:noFill/>
                <a:ln w="12700">
                  <a:solidFill>
                    <a:schemeClr val="tx1"/>
                  </a:solidFill>
                  <a:round/>
                  <a:headEnd/>
                  <a:tailEnd/>
                </a:ln>
              </p:spPr>
              <p:txBody>
                <a:bodyPr lIns="67866" tIns="33338" rIns="67866" bIns="33338"/>
                <a:lstStyle/>
                <a:p>
                  <a:endParaRPr lang="zh-CN" altLang="en-US" sz="1350"/>
                </a:p>
              </p:txBody>
            </p:sp>
            <p:sp>
              <p:nvSpPr>
                <p:cNvPr id="53296" name="Line 37"/>
                <p:cNvSpPr>
                  <a:spLocks noChangeShapeType="1"/>
                </p:cNvSpPr>
                <p:nvPr/>
              </p:nvSpPr>
              <p:spPr bwMode="auto">
                <a:xfrm>
                  <a:off x="3636" y="2064"/>
                  <a:ext cx="108" cy="1"/>
                </a:xfrm>
                <a:prstGeom prst="line">
                  <a:avLst/>
                </a:prstGeom>
                <a:noFill/>
                <a:ln w="12700">
                  <a:solidFill>
                    <a:schemeClr val="tx1"/>
                  </a:solidFill>
                  <a:round/>
                  <a:headEnd/>
                  <a:tailEnd/>
                </a:ln>
              </p:spPr>
              <p:txBody>
                <a:bodyPr lIns="67866" tIns="33338" rIns="67866" bIns="33338"/>
                <a:lstStyle/>
                <a:p>
                  <a:endParaRPr lang="zh-CN" altLang="en-US" sz="1350"/>
                </a:p>
              </p:txBody>
            </p:sp>
            <p:sp>
              <p:nvSpPr>
                <p:cNvPr id="53297" name="Line 38"/>
                <p:cNvSpPr>
                  <a:spLocks noChangeShapeType="1"/>
                </p:cNvSpPr>
                <p:nvPr/>
              </p:nvSpPr>
              <p:spPr bwMode="auto">
                <a:xfrm>
                  <a:off x="3636" y="2160"/>
                  <a:ext cx="108" cy="1"/>
                </a:xfrm>
                <a:prstGeom prst="line">
                  <a:avLst/>
                </a:prstGeom>
                <a:noFill/>
                <a:ln w="12700">
                  <a:solidFill>
                    <a:schemeClr val="tx1"/>
                  </a:solidFill>
                  <a:round/>
                  <a:headEnd/>
                  <a:tailEnd/>
                </a:ln>
              </p:spPr>
              <p:txBody>
                <a:bodyPr lIns="67866" tIns="33338" rIns="67866" bIns="33338"/>
                <a:lstStyle/>
                <a:p>
                  <a:endParaRPr lang="zh-CN" altLang="en-US" sz="1350"/>
                </a:p>
              </p:txBody>
            </p:sp>
          </p:grpSp>
          <p:sp>
            <p:nvSpPr>
              <p:cNvPr id="53261" name="Text Box 39"/>
              <p:cNvSpPr txBox="1">
                <a:spLocks noChangeArrowheads="1"/>
              </p:cNvSpPr>
              <p:nvPr/>
            </p:nvSpPr>
            <p:spPr bwMode="auto">
              <a:xfrm>
                <a:off x="3116392" y="2789375"/>
                <a:ext cx="1002541" cy="268559"/>
              </a:xfrm>
              <a:prstGeom prst="rect">
                <a:avLst/>
              </a:prstGeom>
              <a:noFill/>
              <a:ln w="12700">
                <a:noFill/>
                <a:miter lim="800000"/>
                <a:headEnd/>
                <a:tailEnd/>
              </a:ln>
            </p:spPr>
            <p:txBody>
              <a:bodyPr wrap="none" lIns="67757" tIns="33284" rIns="67757" bIns="33284">
                <a:spAutoFit/>
              </a:bodyPr>
              <a:lstStyle/>
              <a:p>
                <a:pPr algn="ctr" defTabSz="684610"/>
                <a:r>
                  <a:rPr lang="en-US" altLang="zh-CN" sz="1350">
                    <a:latin typeface="Calibri" pitchFamily="34" charset="0"/>
                  </a:rPr>
                  <a:t>Scheduler</a:t>
                </a:r>
              </a:p>
            </p:txBody>
          </p:sp>
          <p:sp>
            <p:nvSpPr>
              <p:cNvPr id="53262" name="Text Box 40"/>
              <p:cNvSpPr txBox="1">
                <a:spLocks noChangeArrowheads="1"/>
              </p:cNvSpPr>
              <p:nvPr/>
            </p:nvSpPr>
            <p:spPr bwMode="auto">
              <a:xfrm>
                <a:off x="1700850" y="2220268"/>
                <a:ext cx="904846" cy="223469"/>
              </a:xfrm>
              <a:prstGeom prst="rect">
                <a:avLst/>
              </a:prstGeom>
              <a:noFill/>
              <a:ln w="12700">
                <a:noFill/>
                <a:miter lim="800000"/>
                <a:headEnd/>
                <a:tailEnd/>
              </a:ln>
            </p:spPr>
            <p:txBody>
              <a:bodyPr wrap="none" lIns="67757" tIns="33284" rIns="67757" bIns="33284">
                <a:spAutoFit/>
              </a:bodyPr>
              <a:lstStyle/>
              <a:p>
                <a:pPr algn="ctr" defTabSz="684610"/>
                <a:r>
                  <a:rPr lang="en-US" altLang="zh-CN" sz="1050">
                    <a:latin typeface="Calibri" pitchFamily="34" charset="0"/>
                  </a:rPr>
                  <a:t>IO Queue 1</a:t>
                </a:r>
              </a:p>
            </p:txBody>
          </p:sp>
          <p:grpSp>
            <p:nvGrpSpPr>
              <p:cNvPr id="53263" name="Group 42"/>
              <p:cNvGrpSpPr>
                <a:grpSpLocks/>
              </p:cNvGrpSpPr>
              <p:nvPr/>
            </p:nvGrpSpPr>
            <p:grpSpPr bwMode="auto">
              <a:xfrm>
                <a:off x="1728615" y="2902893"/>
                <a:ext cx="781050" cy="153987"/>
                <a:chOff x="3636" y="2064"/>
                <a:chExt cx="493" cy="97"/>
              </a:xfrm>
            </p:grpSpPr>
            <p:sp>
              <p:nvSpPr>
                <p:cNvPr id="53286" name="Rectangle 43"/>
                <p:cNvSpPr>
                  <a:spLocks noChangeArrowheads="1"/>
                </p:cNvSpPr>
                <p:nvPr/>
              </p:nvSpPr>
              <p:spPr bwMode="auto">
                <a:xfrm>
                  <a:off x="3696" y="2064"/>
                  <a:ext cx="432" cy="96"/>
                </a:xfrm>
                <a:prstGeom prst="rect">
                  <a:avLst/>
                </a:prstGeom>
                <a:noFill/>
                <a:ln w="12700">
                  <a:solidFill>
                    <a:schemeClr val="tx1"/>
                  </a:solidFill>
                  <a:miter lim="800000"/>
                  <a:headEnd/>
                  <a:tailEnd/>
                </a:ln>
              </p:spPr>
              <p:txBody>
                <a:bodyPr wrap="none" lIns="67866" tIns="33338" rIns="67866" bIns="33338" anchor="ctr"/>
                <a:lstStyle/>
                <a:p>
                  <a:endParaRPr lang="zh-CN" altLang="en-US" sz="1350">
                    <a:latin typeface="Calibri" pitchFamily="34" charset="0"/>
                  </a:endParaRPr>
                </a:p>
              </p:txBody>
            </p:sp>
            <p:sp>
              <p:nvSpPr>
                <p:cNvPr id="53287" name="Line 44"/>
                <p:cNvSpPr>
                  <a:spLocks noChangeShapeType="1"/>
                </p:cNvSpPr>
                <p:nvPr/>
              </p:nvSpPr>
              <p:spPr bwMode="auto">
                <a:xfrm>
                  <a:off x="4128" y="2064"/>
                  <a:ext cx="1" cy="96"/>
                </a:xfrm>
                <a:prstGeom prst="line">
                  <a:avLst/>
                </a:prstGeom>
                <a:noFill/>
                <a:ln w="12700">
                  <a:solidFill>
                    <a:schemeClr val="tx1"/>
                  </a:solidFill>
                  <a:round/>
                  <a:headEnd/>
                  <a:tailEnd/>
                </a:ln>
              </p:spPr>
              <p:txBody>
                <a:bodyPr lIns="67866" tIns="33338" rIns="67866" bIns="33338"/>
                <a:lstStyle/>
                <a:p>
                  <a:endParaRPr lang="zh-CN" altLang="en-US" sz="1350"/>
                </a:p>
              </p:txBody>
            </p:sp>
            <p:sp>
              <p:nvSpPr>
                <p:cNvPr id="53288" name="Line 45"/>
                <p:cNvSpPr>
                  <a:spLocks noChangeShapeType="1"/>
                </p:cNvSpPr>
                <p:nvPr/>
              </p:nvSpPr>
              <p:spPr bwMode="auto">
                <a:xfrm>
                  <a:off x="3984" y="2064"/>
                  <a:ext cx="0" cy="96"/>
                </a:xfrm>
                <a:prstGeom prst="line">
                  <a:avLst/>
                </a:prstGeom>
                <a:noFill/>
                <a:ln w="12700">
                  <a:solidFill>
                    <a:schemeClr val="tx1"/>
                  </a:solidFill>
                  <a:round/>
                  <a:headEnd/>
                  <a:tailEnd/>
                </a:ln>
              </p:spPr>
              <p:txBody>
                <a:bodyPr lIns="67866" tIns="33338" rIns="67866" bIns="33338"/>
                <a:lstStyle/>
                <a:p>
                  <a:endParaRPr lang="zh-CN" altLang="en-US" sz="1350"/>
                </a:p>
              </p:txBody>
            </p:sp>
            <p:sp>
              <p:nvSpPr>
                <p:cNvPr id="53289" name="Line 46"/>
                <p:cNvSpPr>
                  <a:spLocks noChangeShapeType="1"/>
                </p:cNvSpPr>
                <p:nvPr/>
              </p:nvSpPr>
              <p:spPr bwMode="auto">
                <a:xfrm>
                  <a:off x="3840" y="2064"/>
                  <a:ext cx="1" cy="96"/>
                </a:xfrm>
                <a:prstGeom prst="line">
                  <a:avLst/>
                </a:prstGeom>
                <a:noFill/>
                <a:ln w="12700">
                  <a:solidFill>
                    <a:schemeClr val="tx1"/>
                  </a:solidFill>
                  <a:round/>
                  <a:headEnd/>
                  <a:tailEnd/>
                </a:ln>
              </p:spPr>
              <p:txBody>
                <a:bodyPr lIns="67866" tIns="33338" rIns="67866" bIns="33338"/>
                <a:lstStyle/>
                <a:p>
                  <a:endParaRPr lang="zh-CN" altLang="en-US" sz="1350"/>
                </a:p>
              </p:txBody>
            </p:sp>
            <p:sp>
              <p:nvSpPr>
                <p:cNvPr id="53290" name="Line 47"/>
                <p:cNvSpPr>
                  <a:spLocks noChangeShapeType="1"/>
                </p:cNvSpPr>
                <p:nvPr/>
              </p:nvSpPr>
              <p:spPr bwMode="auto">
                <a:xfrm>
                  <a:off x="3636" y="2064"/>
                  <a:ext cx="108" cy="1"/>
                </a:xfrm>
                <a:prstGeom prst="line">
                  <a:avLst/>
                </a:prstGeom>
                <a:noFill/>
                <a:ln w="12700">
                  <a:solidFill>
                    <a:schemeClr val="tx1"/>
                  </a:solidFill>
                  <a:round/>
                  <a:headEnd/>
                  <a:tailEnd/>
                </a:ln>
              </p:spPr>
              <p:txBody>
                <a:bodyPr lIns="67866" tIns="33338" rIns="67866" bIns="33338"/>
                <a:lstStyle/>
                <a:p>
                  <a:endParaRPr lang="zh-CN" altLang="en-US" sz="1350"/>
                </a:p>
              </p:txBody>
            </p:sp>
            <p:sp>
              <p:nvSpPr>
                <p:cNvPr id="53291" name="Line 48"/>
                <p:cNvSpPr>
                  <a:spLocks noChangeShapeType="1"/>
                </p:cNvSpPr>
                <p:nvPr/>
              </p:nvSpPr>
              <p:spPr bwMode="auto">
                <a:xfrm>
                  <a:off x="3636" y="2160"/>
                  <a:ext cx="108" cy="1"/>
                </a:xfrm>
                <a:prstGeom prst="line">
                  <a:avLst/>
                </a:prstGeom>
                <a:noFill/>
                <a:ln w="12700">
                  <a:solidFill>
                    <a:schemeClr val="tx1"/>
                  </a:solidFill>
                  <a:round/>
                  <a:headEnd/>
                  <a:tailEnd/>
                </a:ln>
              </p:spPr>
              <p:txBody>
                <a:bodyPr lIns="67866" tIns="33338" rIns="67866" bIns="33338"/>
                <a:lstStyle/>
                <a:p>
                  <a:endParaRPr lang="zh-CN" altLang="en-US" sz="1350"/>
                </a:p>
              </p:txBody>
            </p:sp>
          </p:grpSp>
          <p:sp>
            <p:nvSpPr>
              <p:cNvPr id="53264" name="Text Box 49"/>
              <p:cNvSpPr txBox="1">
                <a:spLocks noChangeArrowheads="1"/>
              </p:cNvSpPr>
              <p:nvPr/>
            </p:nvSpPr>
            <p:spPr bwMode="auto">
              <a:xfrm>
                <a:off x="1719901" y="2679055"/>
                <a:ext cx="904846" cy="223469"/>
              </a:xfrm>
              <a:prstGeom prst="rect">
                <a:avLst/>
              </a:prstGeom>
              <a:noFill/>
              <a:ln w="12700">
                <a:noFill/>
                <a:miter lim="800000"/>
                <a:headEnd/>
                <a:tailEnd/>
              </a:ln>
            </p:spPr>
            <p:txBody>
              <a:bodyPr wrap="none" lIns="67757" tIns="33284" rIns="67757" bIns="33284">
                <a:spAutoFit/>
              </a:bodyPr>
              <a:lstStyle/>
              <a:p>
                <a:pPr algn="ctr" defTabSz="684610"/>
                <a:r>
                  <a:rPr lang="en-US" altLang="zh-CN" sz="1050">
                    <a:latin typeface="Calibri" pitchFamily="34" charset="0"/>
                  </a:rPr>
                  <a:t>IO Queue 2</a:t>
                </a:r>
              </a:p>
            </p:txBody>
          </p:sp>
          <p:grpSp>
            <p:nvGrpSpPr>
              <p:cNvPr id="53265" name="Group 50"/>
              <p:cNvGrpSpPr>
                <a:grpSpLocks/>
              </p:cNvGrpSpPr>
              <p:nvPr/>
            </p:nvGrpSpPr>
            <p:grpSpPr bwMode="auto">
              <a:xfrm>
                <a:off x="1728615" y="3434705"/>
                <a:ext cx="781050" cy="153988"/>
                <a:chOff x="3636" y="2064"/>
                <a:chExt cx="493" cy="97"/>
              </a:xfrm>
            </p:grpSpPr>
            <p:sp>
              <p:nvSpPr>
                <p:cNvPr id="53280" name="Rectangle 51"/>
                <p:cNvSpPr>
                  <a:spLocks noChangeArrowheads="1"/>
                </p:cNvSpPr>
                <p:nvPr/>
              </p:nvSpPr>
              <p:spPr bwMode="auto">
                <a:xfrm>
                  <a:off x="3696" y="2064"/>
                  <a:ext cx="432" cy="96"/>
                </a:xfrm>
                <a:prstGeom prst="rect">
                  <a:avLst/>
                </a:prstGeom>
                <a:noFill/>
                <a:ln w="12700">
                  <a:solidFill>
                    <a:schemeClr val="tx1"/>
                  </a:solidFill>
                  <a:miter lim="800000"/>
                  <a:headEnd/>
                  <a:tailEnd/>
                </a:ln>
              </p:spPr>
              <p:txBody>
                <a:bodyPr wrap="none" lIns="67866" tIns="33338" rIns="67866" bIns="33338" anchor="ctr"/>
                <a:lstStyle/>
                <a:p>
                  <a:endParaRPr lang="zh-CN" altLang="en-US" sz="1350">
                    <a:latin typeface="Calibri" pitchFamily="34" charset="0"/>
                  </a:endParaRPr>
                </a:p>
              </p:txBody>
            </p:sp>
            <p:sp>
              <p:nvSpPr>
                <p:cNvPr id="53281" name="Line 52"/>
                <p:cNvSpPr>
                  <a:spLocks noChangeShapeType="1"/>
                </p:cNvSpPr>
                <p:nvPr/>
              </p:nvSpPr>
              <p:spPr bwMode="auto">
                <a:xfrm>
                  <a:off x="4128" y="2064"/>
                  <a:ext cx="1" cy="96"/>
                </a:xfrm>
                <a:prstGeom prst="line">
                  <a:avLst/>
                </a:prstGeom>
                <a:noFill/>
                <a:ln w="12700">
                  <a:solidFill>
                    <a:schemeClr val="tx1"/>
                  </a:solidFill>
                  <a:round/>
                  <a:headEnd/>
                  <a:tailEnd/>
                </a:ln>
              </p:spPr>
              <p:txBody>
                <a:bodyPr lIns="67866" tIns="33338" rIns="67866" bIns="33338"/>
                <a:lstStyle/>
                <a:p>
                  <a:endParaRPr lang="zh-CN" altLang="en-US" sz="1350"/>
                </a:p>
              </p:txBody>
            </p:sp>
            <p:sp>
              <p:nvSpPr>
                <p:cNvPr id="53282" name="Line 53"/>
                <p:cNvSpPr>
                  <a:spLocks noChangeShapeType="1"/>
                </p:cNvSpPr>
                <p:nvPr/>
              </p:nvSpPr>
              <p:spPr bwMode="auto">
                <a:xfrm>
                  <a:off x="3984" y="2064"/>
                  <a:ext cx="0" cy="96"/>
                </a:xfrm>
                <a:prstGeom prst="line">
                  <a:avLst/>
                </a:prstGeom>
                <a:noFill/>
                <a:ln w="12700">
                  <a:solidFill>
                    <a:schemeClr val="tx1"/>
                  </a:solidFill>
                  <a:round/>
                  <a:headEnd/>
                  <a:tailEnd/>
                </a:ln>
              </p:spPr>
              <p:txBody>
                <a:bodyPr lIns="67866" tIns="33338" rIns="67866" bIns="33338"/>
                <a:lstStyle/>
                <a:p>
                  <a:endParaRPr lang="zh-CN" altLang="en-US" sz="1350"/>
                </a:p>
              </p:txBody>
            </p:sp>
            <p:sp>
              <p:nvSpPr>
                <p:cNvPr id="53283" name="Line 54"/>
                <p:cNvSpPr>
                  <a:spLocks noChangeShapeType="1"/>
                </p:cNvSpPr>
                <p:nvPr/>
              </p:nvSpPr>
              <p:spPr bwMode="auto">
                <a:xfrm>
                  <a:off x="3840" y="2064"/>
                  <a:ext cx="1" cy="96"/>
                </a:xfrm>
                <a:prstGeom prst="line">
                  <a:avLst/>
                </a:prstGeom>
                <a:noFill/>
                <a:ln w="12700">
                  <a:solidFill>
                    <a:schemeClr val="tx1"/>
                  </a:solidFill>
                  <a:round/>
                  <a:headEnd/>
                  <a:tailEnd/>
                </a:ln>
              </p:spPr>
              <p:txBody>
                <a:bodyPr lIns="67866" tIns="33338" rIns="67866" bIns="33338"/>
                <a:lstStyle/>
                <a:p>
                  <a:endParaRPr lang="zh-CN" altLang="en-US" sz="1350"/>
                </a:p>
              </p:txBody>
            </p:sp>
            <p:sp>
              <p:nvSpPr>
                <p:cNvPr id="53284" name="Line 55"/>
                <p:cNvSpPr>
                  <a:spLocks noChangeShapeType="1"/>
                </p:cNvSpPr>
                <p:nvPr/>
              </p:nvSpPr>
              <p:spPr bwMode="auto">
                <a:xfrm>
                  <a:off x="3636" y="2064"/>
                  <a:ext cx="108" cy="1"/>
                </a:xfrm>
                <a:prstGeom prst="line">
                  <a:avLst/>
                </a:prstGeom>
                <a:noFill/>
                <a:ln w="12700">
                  <a:solidFill>
                    <a:schemeClr val="tx1"/>
                  </a:solidFill>
                  <a:round/>
                  <a:headEnd/>
                  <a:tailEnd/>
                </a:ln>
              </p:spPr>
              <p:txBody>
                <a:bodyPr lIns="67866" tIns="33338" rIns="67866" bIns="33338"/>
                <a:lstStyle/>
                <a:p>
                  <a:endParaRPr lang="zh-CN" altLang="en-US" sz="1350"/>
                </a:p>
              </p:txBody>
            </p:sp>
            <p:sp>
              <p:nvSpPr>
                <p:cNvPr id="53285" name="Line 56"/>
                <p:cNvSpPr>
                  <a:spLocks noChangeShapeType="1"/>
                </p:cNvSpPr>
                <p:nvPr/>
              </p:nvSpPr>
              <p:spPr bwMode="auto">
                <a:xfrm>
                  <a:off x="3636" y="2160"/>
                  <a:ext cx="108" cy="1"/>
                </a:xfrm>
                <a:prstGeom prst="line">
                  <a:avLst/>
                </a:prstGeom>
                <a:noFill/>
                <a:ln w="12700">
                  <a:solidFill>
                    <a:schemeClr val="tx1"/>
                  </a:solidFill>
                  <a:round/>
                  <a:headEnd/>
                  <a:tailEnd/>
                </a:ln>
              </p:spPr>
              <p:txBody>
                <a:bodyPr lIns="67866" tIns="33338" rIns="67866" bIns="33338"/>
                <a:lstStyle/>
                <a:p>
                  <a:endParaRPr lang="zh-CN" altLang="en-US" sz="1350"/>
                </a:p>
              </p:txBody>
            </p:sp>
          </p:grpSp>
          <p:sp>
            <p:nvSpPr>
              <p:cNvPr id="53266" name="Text Box 57"/>
              <p:cNvSpPr txBox="1">
                <a:spLocks noChangeArrowheads="1"/>
              </p:cNvSpPr>
              <p:nvPr/>
            </p:nvSpPr>
            <p:spPr bwMode="auto">
              <a:xfrm>
                <a:off x="1718941" y="3210868"/>
                <a:ext cx="906762" cy="223469"/>
              </a:xfrm>
              <a:prstGeom prst="rect">
                <a:avLst/>
              </a:prstGeom>
              <a:noFill/>
              <a:ln w="12700">
                <a:noFill/>
                <a:miter lim="800000"/>
                <a:headEnd/>
                <a:tailEnd/>
              </a:ln>
            </p:spPr>
            <p:txBody>
              <a:bodyPr wrap="none" lIns="67757" tIns="33284" rIns="67757" bIns="33284">
                <a:spAutoFit/>
              </a:bodyPr>
              <a:lstStyle/>
              <a:p>
                <a:pPr algn="ctr" defTabSz="684610"/>
                <a:r>
                  <a:rPr lang="en-US" altLang="zh-CN" sz="1050">
                    <a:latin typeface="Calibri" pitchFamily="34" charset="0"/>
                  </a:rPr>
                  <a:t>IO Queue n</a:t>
                </a:r>
              </a:p>
            </p:txBody>
          </p:sp>
          <p:sp>
            <p:nvSpPr>
              <p:cNvPr id="106" name="Rectangle 58"/>
              <p:cNvSpPr>
                <a:spLocks noChangeArrowheads="1"/>
              </p:cNvSpPr>
              <p:nvPr/>
            </p:nvSpPr>
            <p:spPr bwMode="auto">
              <a:xfrm>
                <a:off x="531303" y="2689074"/>
                <a:ext cx="863630" cy="532599"/>
              </a:xfrm>
              <a:prstGeom prst="rect">
                <a:avLst/>
              </a:prstGeom>
              <a:solidFill>
                <a:schemeClr val="tx2">
                  <a:lumMod val="40000"/>
                  <a:lumOff val="60000"/>
                </a:schemeClr>
              </a:solidFill>
              <a:ln w="12700">
                <a:solidFill>
                  <a:schemeClr val="tx1"/>
                </a:solidFill>
                <a:miter lim="800000"/>
                <a:headEnd/>
                <a:tailEnd/>
              </a:ln>
              <a:effectLst/>
            </p:spPr>
            <p:txBody>
              <a:bodyPr wrap="none" lIns="67866" tIns="33338" rIns="67866" bIns="33338" anchor="ctr"/>
              <a:lstStyle/>
              <a:p>
                <a:pPr>
                  <a:defRPr/>
                </a:pPr>
                <a:endParaRPr lang="zh-CN" altLang="en-US" sz="1350"/>
              </a:p>
            </p:txBody>
          </p:sp>
          <p:sp>
            <p:nvSpPr>
              <p:cNvPr id="53268" name="Text Box 59"/>
              <p:cNvSpPr txBox="1">
                <a:spLocks noChangeArrowheads="1"/>
              </p:cNvSpPr>
              <p:nvPr/>
            </p:nvSpPr>
            <p:spPr bwMode="auto">
              <a:xfrm>
                <a:off x="487645" y="2794198"/>
                <a:ext cx="918256" cy="268559"/>
              </a:xfrm>
              <a:prstGeom prst="rect">
                <a:avLst/>
              </a:prstGeom>
              <a:noFill/>
              <a:ln w="12700">
                <a:noFill/>
                <a:miter lim="800000"/>
                <a:headEnd/>
                <a:tailEnd/>
              </a:ln>
            </p:spPr>
            <p:txBody>
              <a:bodyPr wrap="none" lIns="67757" tIns="33284" rIns="67757" bIns="33284">
                <a:spAutoFit/>
              </a:bodyPr>
              <a:lstStyle/>
              <a:p>
                <a:pPr algn="ctr" defTabSz="684610"/>
                <a:r>
                  <a:rPr lang="en-US" altLang="zh-CN" sz="1350">
                    <a:latin typeface="Calibri" pitchFamily="34" charset="0"/>
                  </a:rPr>
                  <a:t>Classifier</a:t>
                </a:r>
                <a:endParaRPr lang="en-US" altLang="zh-CN" sz="1500">
                  <a:latin typeface="Calibri" pitchFamily="34" charset="0"/>
                </a:endParaRPr>
              </a:p>
            </p:txBody>
          </p:sp>
          <p:sp>
            <p:nvSpPr>
              <p:cNvPr id="53269" name="Line 60"/>
              <p:cNvSpPr>
                <a:spLocks noChangeShapeType="1"/>
              </p:cNvSpPr>
              <p:nvPr/>
            </p:nvSpPr>
            <p:spPr bwMode="auto">
              <a:xfrm flipV="1">
                <a:off x="93086" y="2952427"/>
                <a:ext cx="475066" cy="0"/>
              </a:xfrm>
              <a:prstGeom prst="line">
                <a:avLst/>
              </a:prstGeom>
              <a:noFill/>
              <a:ln w="38100">
                <a:solidFill>
                  <a:schemeClr val="tx1"/>
                </a:solidFill>
                <a:round/>
                <a:headEnd/>
                <a:tailEnd type="triangle" w="med" len="med"/>
              </a:ln>
            </p:spPr>
            <p:txBody>
              <a:bodyPr lIns="67866" tIns="33338" rIns="67866" bIns="33338"/>
              <a:lstStyle/>
              <a:p>
                <a:endParaRPr lang="zh-CN" altLang="en-US" sz="1350"/>
              </a:p>
            </p:txBody>
          </p:sp>
          <p:sp>
            <p:nvSpPr>
              <p:cNvPr id="53270" name="Line 61"/>
              <p:cNvSpPr>
                <a:spLocks noChangeShapeType="1"/>
              </p:cNvSpPr>
              <p:nvPr/>
            </p:nvSpPr>
            <p:spPr bwMode="auto">
              <a:xfrm flipV="1">
                <a:off x="1395241" y="2523480"/>
                <a:ext cx="314325" cy="425962"/>
              </a:xfrm>
              <a:prstGeom prst="line">
                <a:avLst/>
              </a:prstGeom>
              <a:noFill/>
              <a:ln w="38100">
                <a:solidFill>
                  <a:schemeClr val="tx1"/>
                </a:solidFill>
                <a:round/>
                <a:headEnd/>
                <a:tailEnd type="triangle" w="med" len="med"/>
              </a:ln>
            </p:spPr>
            <p:txBody>
              <a:bodyPr lIns="67866" tIns="33338" rIns="67866" bIns="33338"/>
              <a:lstStyle/>
              <a:p>
                <a:endParaRPr lang="zh-CN" altLang="en-US" sz="1350"/>
              </a:p>
            </p:txBody>
          </p:sp>
          <p:sp>
            <p:nvSpPr>
              <p:cNvPr id="53271" name="Line 62"/>
              <p:cNvSpPr>
                <a:spLocks noChangeShapeType="1"/>
              </p:cNvSpPr>
              <p:nvPr/>
            </p:nvSpPr>
            <p:spPr bwMode="auto">
              <a:xfrm>
                <a:off x="1395240" y="2979093"/>
                <a:ext cx="314327" cy="1585"/>
              </a:xfrm>
              <a:prstGeom prst="line">
                <a:avLst/>
              </a:prstGeom>
              <a:noFill/>
              <a:ln w="38100">
                <a:solidFill>
                  <a:schemeClr val="tx1"/>
                </a:solidFill>
                <a:round/>
                <a:headEnd/>
                <a:tailEnd type="triangle" w="med" len="med"/>
              </a:ln>
            </p:spPr>
            <p:txBody>
              <a:bodyPr lIns="67866" tIns="33338" rIns="67866" bIns="33338"/>
              <a:lstStyle/>
              <a:p>
                <a:endParaRPr lang="zh-CN" altLang="en-US" sz="1350"/>
              </a:p>
            </p:txBody>
          </p:sp>
          <p:sp>
            <p:nvSpPr>
              <p:cNvPr id="53272" name="Line 63"/>
              <p:cNvSpPr>
                <a:spLocks noChangeShapeType="1"/>
              </p:cNvSpPr>
              <p:nvPr/>
            </p:nvSpPr>
            <p:spPr bwMode="auto">
              <a:xfrm>
                <a:off x="1395241" y="2979093"/>
                <a:ext cx="314325" cy="533400"/>
              </a:xfrm>
              <a:prstGeom prst="line">
                <a:avLst/>
              </a:prstGeom>
              <a:noFill/>
              <a:ln w="38100">
                <a:solidFill>
                  <a:schemeClr val="tx1"/>
                </a:solidFill>
                <a:round/>
                <a:headEnd/>
                <a:tailEnd type="triangle" w="med" len="med"/>
              </a:ln>
            </p:spPr>
            <p:txBody>
              <a:bodyPr lIns="67866" tIns="33338" rIns="67866" bIns="33338"/>
              <a:lstStyle/>
              <a:p>
                <a:endParaRPr lang="zh-CN" altLang="en-US" sz="1350"/>
              </a:p>
            </p:txBody>
          </p:sp>
          <p:sp>
            <p:nvSpPr>
              <p:cNvPr id="53273" name="Line 64"/>
              <p:cNvSpPr>
                <a:spLocks noChangeShapeType="1"/>
              </p:cNvSpPr>
              <p:nvPr/>
            </p:nvSpPr>
            <p:spPr bwMode="auto">
              <a:xfrm>
                <a:off x="2498552" y="2533005"/>
                <a:ext cx="645120" cy="416438"/>
              </a:xfrm>
              <a:prstGeom prst="line">
                <a:avLst/>
              </a:prstGeom>
              <a:noFill/>
              <a:ln w="38100">
                <a:solidFill>
                  <a:schemeClr val="tx1"/>
                </a:solidFill>
                <a:round/>
                <a:headEnd/>
                <a:tailEnd type="triangle" w="med" len="med"/>
              </a:ln>
            </p:spPr>
            <p:txBody>
              <a:bodyPr lIns="67866" tIns="33338" rIns="67866" bIns="33338"/>
              <a:lstStyle/>
              <a:p>
                <a:endParaRPr lang="zh-CN" altLang="en-US" sz="1350"/>
              </a:p>
            </p:txBody>
          </p:sp>
          <p:sp>
            <p:nvSpPr>
              <p:cNvPr id="53274" name="Line 65"/>
              <p:cNvSpPr>
                <a:spLocks noChangeShapeType="1"/>
              </p:cNvSpPr>
              <p:nvPr/>
            </p:nvSpPr>
            <p:spPr bwMode="auto">
              <a:xfrm flipV="1">
                <a:off x="2546177" y="2979093"/>
                <a:ext cx="597495" cy="1585"/>
              </a:xfrm>
              <a:prstGeom prst="line">
                <a:avLst/>
              </a:prstGeom>
              <a:noFill/>
              <a:ln w="38100">
                <a:solidFill>
                  <a:schemeClr val="tx1"/>
                </a:solidFill>
                <a:round/>
                <a:headEnd/>
                <a:tailEnd type="triangle" w="med" len="med"/>
              </a:ln>
            </p:spPr>
            <p:txBody>
              <a:bodyPr lIns="67866" tIns="33338" rIns="67866" bIns="33338"/>
              <a:lstStyle/>
              <a:p>
                <a:endParaRPr lang="zh-CN" altLang="en-US" sz="1350"/>
              </a:p>
            </p:txBody>
          </p:sp>
          <p:sp>
            <p:nvSpPr>
              <p:cNvPr id="53275" name="Line 66"/>
              <p:cNvSpPr>
                <a:spLocks noChangeShapeType="1"/>
              </p:cNvSpPr>
              <p:nvPr/>
            </p:nvSpPr>
            <p:spPr bwMode="auto">
              <a:xfrm flipV="1">
                <a:off x="2517602" y="2996952"/>
                <a:ext cx="626070" cy="506016"/>
              </a:xfrm>
              <a:prstGeom prst="line">
                <a:avLst/>
              </a:prstGeom>
              <a:noFill/>
              <a:ln w="38100">
                <a:solidFill>
                  <a:schemeClr val="tx1"/>
                </a:solidFill>
                <a:round/>
                <a:headEnd/>
                <a:tailEnd type="triangle" w="med" len="med"/>
              </a:ln>
            </p:spPr>
            <p:txBody>
              <a:bodyPr lIns="67866" tIns="33338" rIns="67866" bIns="33338"/>
              <a:lstStyle/>
              <a:p>
                <a:endParaRPr lang="zh-CN" altLang="en-US" sz="1350"/>
              </a:p>
            </p:txBody>
          </p:sp>
          <p:sp>
            <p:nvSpPr>
              <p:cNvPr id="53276" name="Text Box 68"/>
              <p:cNvSpPr txBox="1">
                <a:spLocks noChangeArrowheads="1"/>
              </p:cNvSpPr>
              <p:nvPr/>
            </p:nvSpPr>
            <p:spPr bwMode="auto">
              <a:xfrm>
                <a:off x="1570710" y="3743573"/>
                <a:ext cx="1741635" cy="223469"/>
              </a:xfrm>
              <a:prstGeom prst="rect">
                <a:avLst/>
              </a:prstGeom>
              <a:noFill/>
              <a:ln w="12700">
                <a:noFill/>
                <a:miter lim="800000"/>
                <a:headEnd/>
                <a:tailEnd/>
              </a:ln>
            </p:spPr>
            <p:txBody>
              <a:bodyPr lIns="67757" tIns="33284" rIns="67757" bIns="33284">
                <a:spAutoFit/>
              </a:bodyPr>
              <a:lstStyle/>
              <a:p>
                <a:pPr defTabSz="684610"/>
                <a:r>
                  <a:rPr lang="en-US" altLang="zh-CN" sz="1050">
                    <a:latin typeface="Calibri" pitchFamily="34" charset="0"/>
                  </a:rPr>
                  <a:t>Queue management</a:t>
                </a:r>
              </a:p>
            </p:txBody>
          </p:sp>
          <p:sp>
            <p:nvSpPr>
              <p:cNvPr id="53277" name="TextBox 116"/>
              <p:cNvSpPr txBox="1">
                <a:spLocks noChangeArrowheads="1"/>
              </p:cNvSpPr>
              <p:nvPr/>
            </p:nvSpPr>
            <p:spPr bwMode="auto">
              <a:xfrm>
                <a:off x="2625040" y="2348880"/>
                <a:ext cx="648072" cy="293089"/>
              </a:xfrm>
              <a:prstGeom prst="rect">
                <a:avLst/>
              </a:prstGeom>
              <a:noFill/>
              <a:ln w="9525">
                <a:noFill/>
                <a:miter lim="800000"/>
                <a:headEnd/>
                <a:tailEnd/>
              </a:ln>
            </p:spPr>
            <p:txBody>
              <a:bodyPr>
                <a:spAutoFit/>
              </a:bodyPr>
              <a:lstStyle/>
              <a:p>
                <a:r>
                  <a:rPr lang="en-US" altLang="zh-CN" sz="1350">
                    <a:latin typeface="Calibri" pitchFamily="34" charset="0"/>
                  </a:rPr>
                  <a:t>w</a:t>
                </a:r>
                <a:r>
                  <a:rPr lang="en-US" altLang="zh-CN" sz="750">
                    <a:latin typeface="Calibri" pitchFamily="34" charset="0"/>
                  </a:rPr>
                  <a:t>1</a:t>
                </a:r>
                <a:endParaRPr lang="zh-CN" altLang="en-US" sz="750">
                  <a:latin typeface="Calibri" pitchFamily="34" charset="0"/>
                </a:endParaRPr>
              </a:p>
            </p:txBody>
          </p:sp>
          <p:sp>
            <p:nvSpPr>
              <p:cNvPr id="53278" name="TextBox 117"/>
              <p:cNvSpPr txBox="1">
                <a:spLocks noChangeArrowheads="1"/>
              </p:cNvSpPr>
              <p:nvPr/>
            </p:nvSpPr>
            <p:spPr bwMode="auto">
              <a:xfrm>
                <a:off x="2625040" y="2699628"/>
                <a:ext cx="648072" cy="293089"/>
              </a:xfrm>
              <a:prstGeom prst="rect">
                <a:avLst/>
              </a:prstGeom>
              <a:noFill/>
              <a:ln w="9525">
                <a:noFill/>
                <a:miter lim="800000"/>
                <a:headEnd/>
                <a:tailEnd/>
              </a:ln>
            </p:spPr>
            <p:txBody>
              <a:bodyPr>
                <a:spAutoFit/>
              </a:bodyPr>
              <a:lstStyle/>
              <a:p>
                <a:r>
                  <a:rPr lang="en-US" altLang="zh-CN" sz="1350">
                    <a:latin typeface="Calibri" pitchFamily="34" charset="0"/>
                  </a:rPr>
                  <a:t>w</a:t>
                </a:r>
                <a:r>
                  <a:rPr lang="en-US" altLang="zh-CN" sz="750">
                    <a:latin typeface="Calibri" pitchFamily="34" charset="0"/>
                  </a:rPr>
                  <a:t>2</a:t>
                </a:r>
                <a:endParaRPr lang="zh-CN" altLang="en-US" sz="750">
                  <a:latin typeface="Calibri" pitchFamily="34" charset="0"/>
                </a:endParaRPr>
              </a:p>
            </p:txBody>
          </p:sp>
          <p:sp>
            <p:nvSpPr>
              <p:cNvPr id="53279" name="TextBox 118"/>
              <p:cNvSpPr txBox="1">
                <a:spLocks noChangeArrowheads="1"/>
              </p:cNvSpPr>
              <p:nvPr/>
            </p:nvSpPr>
            <p:spPr bwMode="auto">
              <a:xfrm>
                <a:off x="2639616" y="3284984"/>
                <a:ext cx="648072" cy="293089"/>
              </a:xfrm>
              <a:prstGeom prst="rect">
                <a:avLst/>
              </a:prstGeom>
              <a:noFill/>
              <a:ln w="9525">
                <a:noFill/>
                <a:miter lim="800000"/>
                <a:headEnd/>
                <a:tailEnd/>
              </a:ln>
            </p:spPr>
            <p:txBody>
              <a:bodyPr>
                <a:spAutoFit/>
              </a:bodyPr>
              <a:lstStyle/>
              <a:p>
                <a:r>
                  <a:rPr lang="en-US" altLang="zh-CN" sz="1350">
                    <a:latin typeface="Calibri" pitchFamily="34" charset="0"/>
                  </a:rPr>
                  <a:t>w</a:t>
                </a:r>
                <a:r>
                  <a:rPr lang="en-US" altLang="zh-CN" sz="750">
                    <a:latin typeface="Calibri" pitchFamily="34" charset="0"/>
                  </a:rPr>
                  <a:t>n</a:t>
                </a:r>
                <a:endParaRPr lang="zh-CN" altLang="en-US" sz="750">
                  <a:latin typeface="Calibri" pitchFamily="34" charset="0"/>
                </a:endParaRPr>
              </a:p>
            </p:txBody>
          </p:sp>
        </p:grpSp>
        <p:sp>
          <p:nvSpPr>
            <p:cNvPr id="53256" name="Line 60"/>
            <p:cNvSpPr>
              <a:spLocks noChangeShapeType="1"/>
            </p:cNvSpPr>
            <p:nvPr/>
          </p:nvSpPr>
          <p:spPr bwMode="auto">
            <a:xfrm flipV="1">
              <a:off x="7709671" y="3208172"/>
              <a:ext cx="835124" cy="0"/>
            </a:xfrm>
            <a:prstGeom prst="line">
              <a:avLst/>
            </a:prstGeom>
            <a:noFill/>
            <a:ln w="38100">
              <a:solidFill>
                <a:schemeClr val="tx1"/>
              </a:solidFill>
              <a:round/>
              <a:headEnd/>
              <a:tailEnd type="triangle" w="med" len="med"/>
            </a:ln>
          </p:spPr>
          <p:txBody>
            <a:bodyPr lIns="67866" tIns="33338" rIns="67866" bIns="33338"/>
            <a:lstStyle/>
            <a:p>
              <a:endParaRPr lang="zh-CN" altLang="en-US" sz="1350"/>
            </a:p>
          </p:txBody>
        </p:sp>
      </p:grpSp>
      <p:sp>
        <p:nvSpPr>
          <p:cNvPr id="123" name="内容占位符 2"/>
          <p:cNvSpPr>
            <a:spLocks noGrp="1"/>
          </p:cNvSpPr>
          <p:nvPr>
            <p:ph idx="1"/>
          </p:nvPr>
        </p:nvSpPr>
        <p:spPr>
          <a:xfrm>
            <a:off x="251223" y="1322785"/>
            <a:ext cx="8641556" cy="2052638"/>
          </a:xfrm>
        </p:spPr>
        <p:txBody>
          <a:bodyPr rtlCol="0">
            <a:normAutofit fontScale="77500" lnSpcReduction="20000"/>
          </a:bodyPr>
          <a:lstStyle/>
          <a:p>
            <a:pPr>
              <a:lnSpc>
                <a:spcPct val="200000"/>
              </a:lnSpc>
              <a:defRPr/>
            </a:pPr>
            <a:r>
              <a:rPr lang="zh-CN" altLang="en-US" sz="1725" dirty="0"/>
              <a:t>问题：当多个用户共同访问存储系统，如何保证优先级和公平性</a:t>
            </a:r>
            <a:endParaRPr lang="en-US" altLang="zh-CN" sz="1725" dirty="0"/>
          </a:p>
          <a:p>
            <a:pPr>
              <a:lnSpc>
                <a:spcPct val="200000"/>
              </a:lnSpc>
              <a:defRPr/>
            </a:pPr>
            <a:r>
              <a:rPr lang="zh-CN" altLang="en-US" sz="1725" dirty="0"/>
              <a:t>设计方案</a:t>
            </a:r>
            <a:endParaRPr lang="en-US" altLang="zh-CN" sz="1725" dirty="0"/>
          </a:p>
          <a:p>
            <a:pPr lvl="1">
              <a:lnSpc>
                <a:spcPct val="200000"/>
              </a:lnSpc>
              <a:defRPr/>
            </a:pPr>
            <a:r>
              <a:rPr lang="zh-CN" altLang="en-US" sz="1425" dirty="0"/>
              <a:t>将</a:t>
            </a:r>
            <a:r>
              <a:rPr lang="en-US" altLang="zh-CN" sz="1425" dirty="0"/>
              <a:t>IO</a:t>
            </a:r>
            <a:r>
              <a:rPr lang="zh-CN" altLang="en-US" sz="1425" dirty="0"/>
              <a:t>请求按优先级分成多个类别，每个类有相应的权重表示该类请求占用</a:t>
            </a:r>
            <a:r>
              <a:rPr lang="en-US" altLang="zh-CN" sz="1425" dirty="0"/>
              <a:t>IO</a:t>
            </a:r>
            <a:r>
              <a:rPr lang="zh-CN" altLang="en-US" sz="1425" dirty="0"/>
              <a:t>带宽的比例</a:t>
            </a:r>
            <a:endParaRPr lang="en-US" altLang="zh-CN" sz="1425" dirty="0"/>
          </a:p>
          <a:p>
            <a:pPr lvl="1">
              <a:lnSpc>
                <a:spcPct val="200000"/>
              </a:lnSpc>
              <a:defRPr/>
            </a:pPr>
            <a:r>
              <a:rPr lang="en-US" altLang="zh-CN" sz="1425" dirty="0"/>
              <a:t>IO</a:t>
            </a:r>
            <a:r>
              <a:rPr lang="zh-CN" altLang="en-US" sz="1425" dirty="0"/>
              <a:t>请求根据分类放入相应的队列，队列内根据队列限制和任务做调度和丢弃</a:t>
            </a:r>
            <a:endParaRPr lang="en-US" altLang="zh-CN" sz="1425" dirty="0"/>
          </a:p>
          <a:p>
            <a:pPr lvl="1">
              <a:lnSpc>
                <a:spcPct val="200000"/>
              </a:lnSpc>
              <a:defRPr/>
            </a:pPr>
            <a:r>
              <a:rPr lang="zh-CN" altLang="en-US" sz="1425" dirty="0"/>
              <a:t>调度器根据相应权重从队列取出请求进行调度</a:t>
            </a:r>
            <a:endParaRPr lang="en-US" altLang="zh-CN" sz="1425" dirty="0"/>
          </a:p>
          <a:p>
            <a:pPr lvl="1">
              <a:buNone/>
              <a:defRPr/>
            </a:pPr>
            <a:endParaRPr lang="en-US" altLang="zh-CN" sz="1725" dirty="0"/>
          </a:p>
        </p:txBody>
      </p:sp>
      <p:sp>
        <p:nvSpPr>
          <p:cNvPr id="53252" name="TextBox 2"/>
          <p:cNvSpPr txBox="1">
            <a:spLocks noChangeArrowheads="1"/>
          </p:cNvSpPr>
          <p:nvPr/>
        </p:nvSpPr>
        <p:spPr bwMode="auto">
          <a:xfrm>
            <a:off x="366712" y="3644504"/>
            <a:ext cx="586979" cy="253916"/>
          </a:xfrm>
          <a:prstGeom prst="rect">
            <a:avLst/>
          </a:prstGeom>
          <a:noFill/>
          <a:ln w="9525">
            <a:noFill/>
            <a:miter lim="800000"/>
            <a:headEnd/>
            <a:tailEnd/>
          </a:ln>
        </p:spPr>
        <p:txBody>
          <a:bodyPr>
            <a:spAutoFit/>
          </a:bodyPr>
          <a:lstStyle/>
          <a:p>
            <a:r>
              <a:rPr lang="zh-CN" altLang="en-US" sz="1050">
                <a:latin typeface="Calibri" pitchFamily="34" charset="0"/>
              </a:rPr>
              <a:t>队列间</a:t>
            </a:r>
          </a:p>
        </p:txBody>
      </p:sp>
      <p:pic>
        <p:nvPicPr>
          <p:cNvPr id="49" name="Picture 3"/>
          <p:cNvPicPr>
            <a:picLocks noChangeAspect="1" noChangeArrowheads="1"/>
          </p:cNvPicPr>
          <p:nvPr/>
        </p:nvPicPr>
        <p:blipFill>
          <a:blip r:embed="rId3"/>
          <a:srcRect/>
          <a:stretch>
            <a:fillRect/>
          </a:stretch>
        </p:blipFill>
        <p:spPr bwMode="auto">
          <a:xfrm>
            <a:off x="3924300" y="3474244"/>
            <a:ext cx="5019675" cy="2276475"/>
          </a:xfrm>
          <a:prstGeom prst="rect">
            <a:avLst/>
          </a:prstGeom>
          <a:solidFill>
            <a:schemeClr val="accent6">
              <a:lumMod val="20000"/>
              <a:lumOff val="80000"/>
            </a:schemeClr>
          </a:solidFill>
          <a:ln w="3175">
            <a:solidFill>
              <a:schemeClr val="tx1"/>
            </a:solidFill>
          </a:ln>
          <a:effectLst/>
          <a:extLst/>
        </p:spPr>
      </p:pic>
      <p:sp>
        <p:nvSpPr>
          <p:cNvPr id="53254" name="TextBox 49"/>
          <p:cNvSpPr txBox="1">
            <a:spLocks noChangeArrowheads="1"/>
          </p:cNvSpPr>
          <p:nvPr/>
        </p:nvSpPr>
        <p:spPr bwMode="auto">
          <a:xfrm>
            <a:off x="4040981" y="3529013"/>
            <a:ext cx="585788" cy="253916"/>
          </a:xfrm>
          <a:prstGeom prst="rect">
            <a:avLst/>
          </a:prstGeom>
          <a:noFill/>
          <a:ln w="9525">
            <a:noFill/>
            <a:miter lim="800000"/>
            <a:headEnd/>
            <a:tailEnd/>
          </a:ln>
        </p:spPr>
        <p:txBody>
          <a:bodyPr>
            <a:spAutoFit/>
          </a:bodyPr>
          <a:lstStyle/>
          <a:p>
            <a:r>
              <a:rPr lang="zh-CN" altLang="en-US" sz="1050">
                <a:latin typeface="Calibri" pitchFamily="34" charset="0"/>
              </a:rPr>
              <a:t>队列内</a:t>
            </a:r>
          </a:p>
        </p:txBody>
      </p:sp>
    </p:spTree>
    <p:extLst>
      <p:ext uri="{BB962C8B-B14F-4D97-AF65-F5344CB8AC3E}">
        <p14:creationId xmlns:p14="http://schemas.microsoft.com/office/powerpoint/2010/main" val="929535487"/>
      </p:ext>
    </p:extLst>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3528" y="476672"/>
            <a:ext cx="7560840" cy="720080"/>
          </a:xfrm>
        </p:spPr>
        <p:txBody>
          <a:bodyPr/>
          <a:lstStyle/>
          <a:p>
            <a:pPr algn="l">
              <a:defRPr/>
            </a:pPr>
            <a:r>
              <a:rPr lang="zh-CN" altLang="en-US" sz="3200" dirty="0" smtClean="0"/>
              <a:t>数据正确性：</a:t>
            </a:r>
            <a:r>
              <a:rPr lang="en-US" altLang="zh-CN" sz="3200" dirty="0" smtClean="0"/>
              <a:t>checksum</a:t>
            </a:r>
            <a:endParaRPr lang="zh-CN" altLang="en-US" sz="3200" dirty="0"/>
          </a:p>
        </p:txBody>
      </p:sp>
      <p:sp>
        <p:nvSpPr>
          <p:cNvPr id="3" name="内容占位符 2"/>
          <p:cNvSpPr>
            <a:spLocks noGrp="1"/>
          </p:cNvSpPr>
          <p:nvPr>
            <p:ph idx="1"/>
          </p:nvPr>
        </p:nvSpPr>
        <p:spPr>
          <a:xfrm>
            <a:off x="539353" y="1549004"/>
            <a:ext cx="8062913" cy="3046809"/>
          </a:xfrm>
        </p:spPr>
        <p:txBody>
          <a:bodyPr>
            <a:normAutofit fontScale="92500"/>
          </a:bodyPr>
          <a:lstStyle/>
          <a:p>
            <a:pPr eaLnBrk="1" hangingPunct="1">
              <a:lnSpc>
                <a:spcPct val="90000"/>
              </a:lnSpc>
              <a:defRPr/>
            </a:pPr>
            <a:endParaRPr lang="en-US" altLang="zh-CN" dirty="0" smtClean="0"/>
          </a:p>
          <a:p>
            <a:pPr eaLnBrk="1" hangingPunct="1">
              <a:lnSpc>
                <a:spcPct val="90000"/>
              </a:lnSpc>
              <a:defRPr/>
            </a:pPr>
            <a:r>
              <a:rPr lang="en-US" altLang="zh-CN" sz="2325" dirty="0"/>
              <a:t>IO</a:t>
            </a:r>
            <a:r>
              <a:rPr lang="zh-CN" altLang="en-US" sz="2325" dirty="0"/>
              <a:t>全路径</a:t>
            </a:r>
            <a:r>
              <a:rPr lang="en-US" altLang="zh-CN" sz="2325" dirty="0"/>
              <a:t>Checksum</a:t>
            </a:r>
            <a:r>
              <a:rPr lang="zh-CN" altLang="en-US" sz="2325" dirty="0"/>
              <a:t>检查</a:t>
            </a:r>
            <a:endParaRPr lang="en-US" altLang="zh-CN" sz="2325" dirty="0"/>
          </a:p>
          <a:p>
            <a:pPr lvl="1" eaLnBrk="1" hangingPunct="1">
              <a:lnSpc>
                <a:spcPct val="190000"/>
              </a:lnSpc>
              <a:defRPr/>
            </a:pPr>
            <a:r>
              <a:rPr lang="en-US" altLang="zh-CN" sz="2100" dirty="0"/>
              <a:t>&lt;buffer, </a:t>
            </a:r>
            <a:r>
              <a:rPr lang="en-US" altLang="zh-CN" sz="2100" dirty="0" err="1"/>
              <a:t>len</a:t>
            </a:r>
            <a:r>
              <a:rPr lang="en-US" altLang="zh-CN" sz="2100" dirty="0"/>
              <a:t>, </a:t>
            </a:r>
            <a:r>
              <a:rPr lang="en-US" altLang="zh-CN" sz="2100" dirty="0" err="1"/>
              <a:t>crc</a:t>
            </a:r>
            <a:r>
              <a:rPr lang="en-US" altLang="zh-CN" sz="2100" dirty="0"/>
              <a:t>&gt;</a:t>
            </a:r>
            <a:endParaRPr lang="en-US" altLang="zh-CN" sz="2025" dirty="0"/>
          </a:p>
          <a:p>
            <a:pPr lvl="1" eaLnBrk="1" hangingPunct="1">
              <a:lnSpc>
                <a:spcPct val="190000"/>
              </a:lnSpc>
              <a:defRPr/>
            </a:pPr>
            <a:r>
              <a:rPr lang="zh-CN" altLang="en-US" sz="1725" dirty="0"/>
              <a:t>存储和网络传输中验证</a:t>
            </a:r>
            <a:endParaRPr lang="en-US" altLang="zh-CN" sz="1725" dirty="0"/>
          </a:p>
          <a:p>
            <a:pPr lvl="1" eaLnBrk="1" hangingPunct="1">
              <a:lnSpc>
                <a:spcPct val="190000"/>
              </a:lnSpc>
              <a:defRPr/>
            </a:pPr>
            <a:r>
              <a:rPr lang="en-US" altLang="zh-CN" sz="1725" dirty="0"/>
              <a:t>Checksum</a:t>
            </a:r>
            <a:r>
              <a:rPr lang="zh-CN" altLang="en-US" sz="1725" dirty="0"/>
              <a:t>和数据持久存储</a:t>
            </a:r>
            <a:endParaRPr lang="en-US" altLang="zh-CN" sz="1725" dirty="0"/>
          </a:p>
          <a:p>
            <a:pPr lvl="1" eaLnBrk="1" hangingPunct="1">
              <a:lnSpc>
                <a:spcPct val="190000"/>
              </a:lnSpc>
              <a:defRPr/>
            </a:pPr>
            <a:r>
              <a:rPr lang="zh-CN" altLang="en-US" sz="1725" dirty="0"/>
              <a:t>定期后台扫描磁盘数据进行</a:t>
            </a:r>
            <a:r>
              <a:rPr lang="en-US" altLang="zh-CN" sz="1725" dirty="0"/>
              <a:t>checksum</a:t>
            </a:r>
            <a:r>
              <a:rPr lang="zh-CN" altLang="en-US" sz="1725" dirty="0"/>
              <a:t>检查</a:t>
            </a:r>
            <a:endParaRPr lang="en-US" altLang="zh-CN" sz="1725" dirty="0"/>
          </a:p>
        </p:txBody>
      </p:sp>
    </p:spTree>
    <p:extLst>
      <p:ext uri="{BB962C8B-B14F-4D97-AF65-F5344CB8AC3E}">
        <p14:creationId xmlns:p14="http://schemas.microsoft.com/office/powerpoint/2010/main" val="3079730704"/>
      </p:ext>
    </p:extLst>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defRPr/>
            </a:pPr>
            <a:r>
              <a:rPr lang="zh-CN" altLang="en-US" sz="3200" dirty="0" smtClean="0"/>
              <a:t>数据可靠性 </a:t>
            </a:r>
            <a:r>
              <a:rPr lang="en-US" altLang="zh-CN" sz="3200" dirty="0" smtClean="0"/>
              <a:t>- Replication</a:t>
            </a:r>
            <a:endParaRPr lang="zh-CN" altLang="en-US" sz="3200" dirty="0"/>
          </a:p>
        </p:txBody>
      </p:sp>
      <p:sp>
        <p:nvSpPr>
          <p:cNvPr id="3" name="内容占位符 2"/>
          <p:cNvSpPr>
            <a:spLocks noGrp="1"/>
          </p:cNvSpPr>
          <p:nvPr>
            <p:ph idx="1"/>
          </p:nvPr>
        </p:nvSpPr>
        <p:spPr>
          <a:xfrm>
            <a:off x="251223" y="1549004"/>
            <a:ext cx="8641556" cy="1609725"/>
          </a:xfrm>
        </p:spPr>
        <p:txBody>
          <a:bodyPr>
            <a:normAutofit lnSpcReduction="10000"/>
          </a:bodyPr>
          <a:lstStyle/>
          <a:p>
            <a:pPr eaLnBrk="1" hangingPunct="1">
              <a:lnSpc>
                <a:spcPct val="200000"/>
              </a:lnSpc>
              <a:defRPr/>
            </a:pPr>
            <a:r>
              <a:rPr lang="zh-CN" altLang="en-US" sz="1575" dirty="0"/>
              <a:t>当机器</a:t>
            </a:r>
            <a:r>
              <a:rPr lang="en-US" altLang="zh-CN" sz="1575" dirty="0"/>
              <a:t>/</a:t>
            </a:r>
            <a:r>
              <a:rPr lang="zh-CN" altLang="en-US" sz="1575" dirty="0"/>
              <a:t>磁盘出现异常，通过其它副本快速恢复</a:t>
            </a:r>
            <a:endParaRPr lang="en-US" altLang="zh-CN" sz="1575" dirty="0"/>
          </a:p>
          <a:p>
            <a:pPr eaLnBrk="1" hangingPunct="1">
              <a:lnSpc>
                <a:spcPct val="200000"/>
              </a:lnSpc>
              <a:defRPr/>
            </a:pPr>
            <a:r>
              <a:rPr lang="zh-CN" altLang="en-US" sz="1575" dirty="0"/>
              <a:t>充分利用多台机器的复制带宽</a:t>
            </a:r>
            <a:endParaRPr lang="en-US" altLang="zh-CN" sz="1575" dirty="0"/>
          </a:p>
          <a:p>
            <a:pPr eaLnBrk="1" hangingPunct="1">
              <a:lnSpc>
                <a:spcPct val="200000"/>
              </a:lnSpc>
              <a:defRPr/>
            </a:pPr>
            <a:r>
              <a:rPr lang="zh-CN" altLang="en-US" sz="1575" dirty="0"/>
              <a:t>复制优先级和流量控制</a:t>
            </a:r>
            <a:endParaRPr lang="en-US" altLang="zh-CN" sz="1575" dirty="0"/>
          </a:p>
        </p:txBody>
      </p:sp>
      <p:sp>
        <p:nvSpPr>
          <p:cNvPr id="4" name="Can 12"/>
          <p:cNvSpPr/>
          <p:nvPr/>
        </p:nvSpPr>
        <p:spPr>
          <a:xfrm>
            <a:off x="1439652" y="3756459"/>
            <a:ext cx="810090" cy="864096"/>
          </a:xfrm>
          <a:prstGeom prst="can">
            <a:avLst/>
          </a:prstGeom>
        </p:spPr>
        <p:style>
          <a:lnRef idx="0">
            <a:schemeClr val="accent6"/>
          </a:lnRef>
          <a:fillRef idx="3">
            <a:schemeClr val="accent6"/>
          </a:fillRef>
          <a:effectRef idx="3">
            <a:schemeClr val="accent6"/>
          </a:effectRef>
          <a:fontRef idx="minor">
            <a:schemeClr val="lt1"/>
          </a:fontRef>
        </p:style>
        <p:txBody>
          <a:bodyPr anchor="ctr"/>
          <a:lstStyle/>
          <a:p>
            <a:pPr algn="ctr">
              <a:defRPr/>
            </a:pPr>
            <a:r>
              <a:rPr lang="en-US" altLang="zh-CN" sz="1350" b="1" dirty="0">
                <a:latin typeface="Microsoft YaHei"/>
                <a:ea typeface="Hiragino Sans GB W3"/>
                <a:cs typeface="Microsoft YaHei"/>
              </a:rPr>
              <a:t>1TB</a:t>
            </a:r>
            <a:endParaRPr lang="en-US" sz="1350" b="1" dirty="0">
              <a:latin typeface="Microsoft YaHei"/>
              <a:ea typeface="Hiragino Sans GB W3"/>
              <a:cs typeface="Microsoft YaHei"/>
            </a:endParaRPr>
          </a:p>
        </p:txBody>
      </p:sp>
      <p:sp>
        <p:nvSpPr>
          <p:cNvPr id="5" name="Can 13"/>
          <p:cNvSpPr/>
          <p:nvPr/>
        </p:nvSpPr>
        <p:spPr>
          <a:xfrm>
            <a:off x="3059832" y="3756459"/>
            <a:ext cx="810090" cy="864096"/>
          </a:xfrm>
          <a:prstGeom prst="can">
            <a:avLst/>
          </a:prstGeom>
        </p:spPr>
        <p:style>
          <a:lnRef idx="0">
            <a:schemeClr val="accent6"/>
          </a:lnRef>
          <a:fillRef idx="3">
            <a:schemeClr val="accent6"/>
          </a:fillRef>
          <a:effectRef idx="3">
            <a:schemeClr val="accent6"/>
          </a:effectRef>
          <a:fontRef idx="minor">
            <a:schemeClr val="lt1"/>
          </a:fontRef>
        </p:style>
        <p:txBody>
          <a:bodyPr anchor="ctr"/>
          <a:lstStyle/>
          <a:p>
            <a:pPr algn="ctr">
              <a:defRPr/>
            </a:pPr>
            <a:r>
              <a:rPr lang="en-US" altLang="zh-CN" sz="1350" b="1" dirty="0">
                <a:latin typeface="Microsoft YaHei"/>
                <a:ea typeface="Hiragino Sans GB W3"/>
                <a:cs typeface="Microsoft YaHei"/>
              </a:rPr>
              <a:t>1TB</a:t>
            </a:r>
            <a:endParaRPr lang="en-US" sz="1350" b="1" dirty="0">
              <a:latin typeface="Microsoft YaHei"/>
              <a:ea typeface="Hiragino Sans GB W3"/>
              <a:cs typeface="Microsoft YaHei"/>
            </a:endParaRPr>
          </a:p>
        </p:txBody>
      </p:sp>
      <p:sp>
        <p:nvSpPr>
          <p:cNvPr id="6" name="Can 15"/>
          <p:cNvSpPr/>
          <p:nvPr/>
        </p:nvSpPr>
        <p:spPr>
          <a:xfrm>
            <a:off x="4626006" y="3756459"/>
            <a:ext cx="810090" cy="864096"/>
          </a:xfrm>
          <a:prstGeom prst="can">
            <a:avLst/>
          </a:prstGeom>
        </p:spPr>
        <p:style>
          <a:lnRef idx="0">
            <a:schemeClr val="accent6"/>
          </a:lnRef>
          <a:fillRef idx="3">
            <a:schemeClr val="accent6"/>
          </a:fillRef>
          <a:effectRef idx="3">
            <a:schemeClr val="accent6"/>
          </a:effectRef>
          <a:fontRef idx="minor">
            <a:schemeClr val="lt1"/>
          </a:fontRef>
        </p:style>
        <p:txBody>
          <a:bodyPr anchor="ctr"/>
          <a:lstStyle/>
          <a:p>
            <a:pPr algn="ctr">
              <a:defRPr/>
            </a:pPr>
            <a:r>
              <a:rPr lang="en-US" altLang="zh-CN" sz="1350" b="1" dirty="0">
                <a:latin typeface="Microsoft YaHei"/>
                <a:ea typeface="Hiragino Sans GB W3"/>
                <a:cs typeface="Microsoft YaHei"/>
              </a:rPr>
              <a:t>1TB</a:t>
            </a:r>
            <a:endParaRPr lang="en-US" sz="1350" b="1" dirty="0">
              <a:latin typeface="Microsoft YaHei"/>
              <a:ea typeface="Hiragino Sans GB W3"/>
              <a:cs typeface="Microsoft YaHei"/>
            </a:endParaRPr>
          </a:p>
        </p:txBody>
      </p:sp>
      <p:sp>
        <p:nvSpPr>
          <p:cNvPr id="9" name="Can 20"/>
          <p:cNvSpPr/>
          <p:nvPr/>
        </p:nvSpPr>
        <p:spPr>
          <a:xfrm>
            <a:off x="6192180" y="3756459"/>
            <a:ext cx="810090" cy="864096"/>
          </a:xfrm>
          <a:prstGeom prst="can">
            <a:avLst/>
          </a:prstGeom>
        </p:spPr>
        <p:style>
          <a:lnRef idx="0">
            <a:schemeClr val="accent6"/>
          </a:lnRef>
          <a:fillRef idx="3">
            <a:schemeClr val="accent6"/>
          </a:fillRef>
          <a:effectRef idx="3">
            <a:schemeClr val="accent6"/>
          </a:effectRef>
          <a:fontRef idx="minor">
            <a:schemeClr val="lt1"/>
          </a:fontRef>
        </p:style>
        <p:txBody>
          <a:bodyPr anchor="ctr"/>
          <a:lstStyle/>
          <a:p>
            <a:pPr algn="ctr">
              <a:defRPr/>
            </a:pPr>
            <a:r>
              <a:rPr lang="en-US" altLang="zh-CN" sz="1350" b="1" dirty="0">
                <a:latin typeface="Microsoft YaHei"/>
                <a:ea typeface="Hiragino Sans GB W3"/>
                <a:cs typeface="Microsoft YaHei"/>
              </a:rPr>
              <a:t>1TB</a:t>
            </a:r>
            <a:endParaRPr lang="en-US" sz="1350" b="1" dirty="0">
              <a:latin typeface="Microsoft YaHei"/>
              <a:ea typeface="Hiragino Sans GB W3"/>
              <a:cs typeface="Microsoft YaHei"/>
            </a:endParaRPr>
          </a:p>
        </p:txBody>
      </p:sp>
      <p:sp>
        <p:nvSpPr>
          <p:cNvPr id="10" name="Oval 21"/>
          <p:cNvSpPr/>
          <p:nvPr/>
        </p:nvSpPr>
        <p:spPr>
          <a:xfrm>
            <a:off x="3113485" y="4188619"/>
            <a:ext cx="216694" cy="215504"/>
          </a:xfrm>
          <a:prstGeom prst="ellipse">
            <a:avLst/>
          </a:prstGeom>
          <a:solidFill>
            <a:schemeClr val="accent1">
              <a:lumMod val="75000"/>
            </a:schemeClr>
          </a:solidFill>
          <a:ln>
            <a:solidFill>
              <a:schemeClr val="accent1">
                <a:lumMod val="75000"/>
              </a:schemeClr>
            </a:solidFill>
          </a:ln>
        </p:spPr>
        <p:style>
          <a:lnRef idx="1">
            <a:schemeClr val="accent4"/>
          </a:lnRef>
          <a:fillRef idx="3">
            <a:schemeClr val="accent4"/>
          </a:fillRef>
          <a:effectRef idx="2">
            <a:schemeClr val="accent4"/>
          </a:effectRef>
          <a:fontRef idx="minor">
            <a:schemeClr val="lt1"/>
          </a:fontRef>
        </p:style>
        <p:txBody>
          <a:bodyPr anchor="ctr"/>
          <a:lstStyle/>
          <a:p>
            <a:pPr algn="ctr">
              <a:defRPr/>
            </a:pPr>
            <a:endParaRPr lang="en-US" altLang="zh-CN" sz="1350">
              <a:solidFill>
                <a:srgbClr val="FFFFFF"/>
              </a:solidFill>
              <a:latin typeface="微软雅黑" pitchFamily="34" charset="-122"/>
              <a:ea typeface="微软雅黑" pitchFamily="34" charset="-122"/>
            </a:endParaRPr>
          </a:p>
        </p:txBody>
      </p:sp>
      <p:sp>
        <p:nvSpPr>
          <p:cNvPr id="11" name="Isosceles Triangle 27"/>
          <p:cNvSpPr/>
          <p:nvPr/>
        </p:nvSpPr>
        <p:spPr>
          <a:xfrm>
            <a:off x="1547813" y="3971926"/>
            <a:ext cx="313135" cy="270272"/>
          </a:xfrm>
          <a:prstGeom prst="triangle">
            <a:avLst/>
          </a:prstGeom>
          <a:solidFill>
            <a:schemeClr val="accent4">
              <a:lumMod val="40000"/>
              <a:lumOff val="60000"/>
            </a:schemeClr>
          </a:solidFill>
          <a:ln>
            <a:solidFill>
              <a:schemeClr val="accent4">
                <a:lumMod val="40000"/>
                <a:lumOff val="60000"/>
              </a:schemeClr>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ltLang="zh-CN" sz="1350">
              <a:solidFill>
                <a:srgbClr val="FFFFFF"/>
              </a:solidFill>
              <a:latin typeface="微软雅黑" pitchFamily="34" charset="-122"/>
              <a:ea typeface="微软雅黑" pitchFamily="34" charset="-122"/>
            </a:endParaRPr>
          </a:p>
        </p:txBody>
      </p:sp>
      <p:sp>
        <p:nvSpPr>
          <p:cNvPr id="12" name="Diamond 28"/>
          <p:cNvSpPr/>
          <p:nvPr/>
        </p:nvSpPr>
        <p:spPr>
          <a:xfrm>
            <a:off x="1871663" y="3864769"/>
            <a:ext cx="270272" cy="270272"/>
          </a:xfrm>
          <a:prstGeom prst="diamond">
            <a:avLst/>
          </a:prstGeom>
          <a:solidFill>
            <a:schemeClr val="accent2">
              <a:lumMod val="75000"/>
            </a:schemeClr>
          </a:solidFill>
          <a:ln>
            <a:solidFill>
              <a:schemeClr val="accent2">
                <a:lumMod val="75000"/>
              </a:schemeClr>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ltLang="zh-CN" sz="1350">
              <a:solidFill>
                <a:srgbClr val="FFFFFF"/>
              </a:solidFill>
              <a:latin typeface="微软雅黑" pitchFamily="34" charset="-122"/>
              <a:ea typeface="微软雅黑" pitchFamily="34" charset="-122"/>
            </a:endParaRPr>
          </a:p>
        </p:txBody>
      </p:sp>
      <p:sp>
        <p:nvSpPr>
          <p:cNvPr id="13" name="Isosceles Triangle 30"/>
          <p:cNvSpPr/>
          <p:nvPr/>
        </p:nvSpPr>
        <p:spPr>
          <a:xfrm>
            <a:off x="4842272" y="4135042"/>
            <a:ext cx="313134" cy="269081"/>
          </a:xfrm>
          <a:prstGeom prst="triangle">
            <a:avLst/>
          </a:prstGeom>
          <a:solidFill>
            <a:schemeClr val="accent4">
              <a:lumMod val="40000"/>
              <a:lumOff val="60000"/>
            </a:schemeClr>
          </a:solidFill>
          <a:ln>
            <a:solidFill>
              <a:schemeClr val="accent4">
                <a:lumMod val="40000"/>
                <a:lumOff val="60000"/>
              </a:schemeClr>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ltLang="zh-CN" sz="1350">
              <a:solidFill>
                <a:srgbClr val="FFFFFF"/>
              </a:solidFill>
              <a:latin typeface="微软雅黑" pitchFamily="34" charset="-122"/>
              <a:ea typeface="微软雅黑" pitchFamily="34" charset="-122"/>
            </a:endParaRPr>
          </a:p>
        </p:txBody>
      </p:sp>
      <p:sp>
        <p:nvSpPr>
          <p:cNvPr id="14" name="Oval 31"/>
          <p:cNvSpPr/>
          <p:nvPr/>
        </p:nvSpPr>
        <p:spPr>
          <a:xfrm>
            <a:off x="1871662" y="4242198"/>
            <a:ext cx="215504" cy="216694"/>
          </a:xfrm>
          <a:prstGeom prst="ellipse">
            <a:avLst/>
          </a:prstGeom>
          <a:solidFill>
            <a:schemeClr val="accent1">
              <a:lumMod val="75000"/>
            </a:schemeClr>
          </a:solidFill>
          <a:ln>
            <a:solidFill>
              <a:schemeClr val="accent1">
                <a:lumMod val="75000"/>
              </a:schemeClr>
            </a:solidFill>
          </a:ln>
        </p:spPr>
        <p:style>
          <a:lnRef idx="1">
            <a:schemeClr val="accent4"/>
          </a:lnRef>
          <a:fillRef idx="3">
            <a:schemeClr val="accent4"/>
          </a:fillRef>
          <a:effectRef idx="2">
            <a:schemeClr val="accent4"/>
          </a:effectRef>
          <a:fontRef idx="minor">
            <a:schemeClr val="lt1"/>
          </a:fontRef>
        </p:style>
        <p:txBody>
          <a:bodyPr anchor="ctr"/>
          <a:lstStyle/>
          <a:p>
            <a:pPr algn="ctr">
              <a:defRPr/>
            </a:pPr>
            <a:endParaRPr lang="en-US" altLang="zh-CN" sz="1350">
              <a:solidFill>
                <a:srgbClr val="FFFFFF"/>
              </a:solidFill>
              <a:latin typeface="微软雅黑" pitchFamily="34" charset="-122"/>
              <a:ea typeface="微软雅黑" pitchFamily="34" charset="-122"/>
            </a:endParaRPr>
          </a:p>
        </p:txBody>
      </p:sp>
      <p:sp>
        <p:nvSpPr>
          <p:cNvPr id="15" name="Diamond 32"/>
          <p:cNvSpPr/>
          <p:nvPr/>
        </p:nvSpPr>
        <p:spPr>
          <a:xfrm>
            <a:off x="6516291" y="4135042"/>
            <a:ext cx="270272" cy="269081"/>
          </a:xfrm>
          <a:prstGeom prst="diamond">
            <a:avLst/>
          </a:prstGeom>
          <a:solidFill>
            <a:schemeClr val="accent2">
              <a:lumMod val="75000"/>
            </a:schemeClr>
          </a:solidFill>
          <a:ln>
            <a:solidFill>
              <a:schemeClr val="accent2">
                <a:lumMod val="75000"/>
              </a:schemeClr>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ltLang="zh-CN" sz="1350">
              <a:solidFill>
                <a:srgbClr val="FFFFFF"/>
              </a:solidFill>
              <a:latin typeface="微软雅黑" pitchFamily="34" charset="-122"/>
              <a:ea typeface="微软雅黑" pitchFamily="34" charset="-122"/>
            </a:endParaRPr>
          </a:p>
        </p:txBody>
      </p:sp>
      <p:sp>
        <p:nvSpPr>
          <p:cNvPr id="16" name="Right Triangle 33"/>
          <p:cNvSpPr/>
          <p:nvPr/>
        </p:nvSpPr>
        <p:spPr>
          <a:xfrm>
            <a:off x="3330178" y="3810001"/>
            <a:ext cx="270272" cy="270272"/>
          </a:xfrm>
          <a:prstGeom prst="rtTriangle">
            <a:avLst/>
          </a:prstGeom>
          <a:solidFill>
            <a:schemeClr val="accent4">
              <a:lumMod val="75000"/>
            </a:schemeClr>
          </a:solidFill>
          <a:ln>
            <a:solidFill>
              <a:schemeClr val="accent4">
                <a:lumMod val="75000"/>
              </a:schemeClr>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350"/>
          </a:p>
        </p:txBody>
      </p:sp>
      <p:sp>
        <p:nvSpPr>
          <p:cNvPr id="17" name="Right Triangle 34"/>
          <p:cNvSpPr/>
          <p:nvPr/>
        </p:nvSpPr>
        <p:spPr>
          <a:xfrm>
            <a:off x="5166122" y="3971926"/>
            <a:ext cx="270272" cy="270272"/>
          </a:xfrm>
          <a:prstGeom prst="rtTriangle">
            <a:avLst/>
          </a:prstGeom>
          <a:solidFill>
            <a:schemeClr val="accent4">
              <a:lumMod val="75000"/>
            </a:schemeClr>
          </a:solidFill>
          <a:ln>
            <a:solidFill>
              <a:schemeClr val="accent4">
                <a:lumMod val="75000"/>
              </a:schemeClr>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350"/>
          </a:p>
        </p:txBody>
      </p:sp>
      <p:sp>
        <p:nvSpPr>
          <p:cNvPr id="18" name="Regular Pentagon 35"/>
          <p:cNvSpPr/>
          <p:nvPr/>
        </p:nvSpPr>
        <p:spPr>
          <a:xfrm>
            <a:off x="3492103" y="4242197"/>
            <a:ext cx="270272" cy="257175"/>
          </a:xfrm>
          <a:prstGeom prst="pentagon">
            <a:avLst/>
          </a:prstGeom>
          <a:solidFill>
            <a:schemeClr val="accent2">
              <a:lumMod val="60000"/>
              <a:lumOff val="40000"/>
            </a:schemeClr>
          </a:solidFill>
          <a:ln>
            <a:solidFill>
              <a:schemeClr val="accent2">
                <a:lumMod val="60000"/>
                <a:lumOff val="40000"/>
              </a:schemeClr>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350"/>
          </a:p>
        </p:txBody>
      </p:sp>
      <p:sp>
        <p:nvSpPr>
          <p:cNvPr id="19" name="Regular Pentagon 36"/>
          <p:cNvSpPr/>
          <p:nvPr/>
        </p:nvSpPr>
        <p:spPr>
          <a:xfrm>
            <a:off x="6407944" y="3864769"/>
            <a:ext cx="270272" cy="257175"/>
          </a:xfrm>
          <a:prstGeom prst="pentagon">
            <a:avLst/>
          </a:prstGeom>
          <a:solidFill>
            <a:schemeClr val="accent2">
              <a:lumMod val="60000"/>
              <a:lumOff val="40000"/>
            </a:schemeClr>
          </a:solidFill>
          <a:ln>
            <a:solidFill>
              <a:schemeClr val="accent2">
                <a:lumMod val="60000"/>
                <a:lumOff val="40000"/>
              </a:schemeClr>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350"/>
          </a:p>
        </p:txBody>
      </p:sp>
      <p:sp>
        <p:nvSpPr>
          <p:cNvPr id="20" name="Multiply 14"/>
          <p:cNvSpPr/>
          <p:nvPr/>
        </p:nvSpPr>
        <p:spPr>
          <a:xfrm>
            <a:off x="1277541" y="3756422"/>
            <a:ext cx="1026319" cy="917972"/>
          </a:xfrm>
          <a:prstGeom prst="mathMultiply">
            <a:avLst>
              <a:gd name="adj1" fmla="val 10033"/>
            </a:avLst>
          </a:prstGeom>
          <a:solidFill>
            <a:schemeClr val="accent3"/>
          </a:solid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350"/>
          </a:p>
        </p:txBody>
      </p:sp>
      <p:sp>
        <p:nvSpPr>
          <p:cNvPr id="21" name="Isosceles Triangle 37"/>
          <p:cNvSpPr/>
          <p:nvPr/>
        </p:nvSpPr>
        <p:spPr>
          <a:xfrm>
            <a:off x="3545682" y="3810001"/>
            <a:ext cx="313135" cy="270272"/>
          </a:xfrm>
          <a:prstGeom prst="triangle">
            <a:avLst/>
          </a:prstGeom>
          <a:solidFill>
            <a:schemeClr val="accent4">
              <a:lumMod val="40000"/>
              <a:lumOff val="60000"/>
            </a:schemeClr>
          </a:solidFill>
          <a:ln>
            <a:solidFill>
              <a:schemeClr val="accent4">
                <a:lumMod val="40000"/>
                <a:lumOff val="60000"/>
              </a:schemeClr>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ltLang="zh-CN" sz="1350">
              <a:solidFill>
                <a:srgbClr val="FFFFFF"/>
              </a:solidFill>
              <a:latin typeface="微软雅黑" pitchFamily="34" charset="-122"/>
              <a:ea typeface="微软雅黑" pitchFamily="34" charset="-122"/>
            </a:endParaRPr>
          </a:p>
        </p:txBody>
      </p:sp>
      <p:sp>
        <p:nvSpPr>
          <p:cNvPr id="22" name="Diamond 38"/>
          <p:cNvSpPr/>
          <p:nvPr/>
        </p:nvSpPr>
        <p:spPr>
          <a:xfrm>
            <a:off x="4680347" y="3864769"/>
            <a:ext cx="270272" cy="270272"/>
          </a:xfrm>
          <a:prstGeom prst="diamond">
            <a:avLst/>
          </a:prstGeom>
          <a:solidFill>
            <a:schemeClr val="accent2">
              <a:lumMod val="75000"/>
            </a:schemeClr>
          </a:solidFill>
          <a:ln>
            <a:solidFill>
              <a:schemeClr val="accent2">
                <a:lumMod val="75000"/>
              </a:schemeClr>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ltLang="zh-CN" sz="1350">
              <a:solidFill>
                <a:srgbClr val="FFFFFF"/>
              </a:solidFill>
              <a:latin typeface="微软雅黑" pitchFamily="34" charset="-122"/>
              <a:ea typeface="微软雅黑" pitchFamily="34" charset="-122"/>
            </a:endParaRPr>
          </a:p>
        </p:txBody>
      </p:sp>
      <p:sp>
        <p:nvSpPr>
          <p:cNvPr id="23" name="Oval 39"/>
          <p:cNvSpPr/>
          <p:nvPr/>
        </p:nvSpPr>
        <p:spPr>
          <a:xfrm>
            <a:off x="6786562" y="3971925"/>
            <a:ext cx="215504" cy="216694"/>
          </a:xfrm>
          <a:prstGeom prst="ellipse">
            <a:avLst/>
          </a:prstGeom>
          <a:solidFill>
            <a:schemeClr val="accent1">
              <a:lumMod val="75000"/>
            </a:schemeClr>
          </a:solidFill>
          <a:ln>
            <a:solidFill>
              <a:schemeClr val="accent1">
                <a:lumMod val="75000"/>
              </a:schemeClr>
            </a:solidFill>
          </a:ln>
        </p:spPr>
        <p:style>
          <a:lnRef idx="1">
            <a:schemeClr val="accent4"/>
          </a:lnRef>
          <a:fillRef idx="3">
            <a:schemeClr val="accent4"/>
          </a:fillRef>
          <a:effectRef idx="2">
            <a:schemeClr val="accent4"/>
          </a:effectRef>
          <a:fontRef idx="minor">
            <a:schemeClr val="lt1"/>
          </a:fontRef>
        </p:style>
        <p:txBody>
          <a:bodyPr anchor="ctr"/>
          <a:lstStyle/>
          <a:p>
            <a:pPr algn="ctr">
              <a:defRPr/>
            </a:pPr>
            <a:endParaRPr lang="en-US" altLang="zh-CN" sz="1350">
              <a:solidFill>
                <a:srgbClr val="FFFFFF"/>
              </a:solidFill>
              <a:latin typeface="微软雅黑" pitchFamily="34" charset="-122"/>
              <a:ea typeface="微软雅黑" pitchFamily="34" charset="-122"/>
            </a:endParaRPr>
          </a:p>
        </p:txBody>
      </p:sp>
      <p:sp>
        <p:nvSpPr>
          <p:cNvPr id="24" name="Freeform 46"/>
          <p:cNvSpPr/>
          <p:nvPr/>
        </p:nvSpPr>
        <p:spPr>
          <a:xfrm>
            <a:off x="3790950" y="4057650"/>
            <a:ext cx="981075" cy="276225"/>
          </a:xfrm>
          <a:custGeom>
            <a:avLst/>
            <a:gdLst>
              <a:gd name="connsiteX0" fmla="*/ 1308100 w 1308100"/>
              <a:gd name="connsiteY0" fmla="*/ 368300 h 368300"/>
              <a:gd name="connsiteX1" fmla="*/ 508000 w 1308100"/>
              <a:gd name="connsiteY1" fmla="*/ 254000 h 368300"/>
              <a:gd name="connsiteX2" fmla="*/ 0 w 1308100"/>
              <a:gd name="connsiteY2" fmla="*/ 0 h 368300"/>
              <a:gd name="connsiteX3" fmla="*/ 0 w 1308100"/>
              <a:gd name="connsiteY3" fmla="*/ 0 h 368300"/>
            </a:gdLst>
            <a:ahLst/>
            <a:cxnLst>
              <a:cxn ang="0">
                <a:pos x="connsiteX0" y="connsiteY0"/>
              </a:cxn>
              <a:cxn ang="0">
                <a:pos x="connsiteX1" y="connsiteY1"/>
              </a:cxn>
              <a:cxn ang="0">
                <a:pos x="connsiteX2" y="connsiteY2"/>
              </a:cxn>
              <a:cxn ang="0">
                <a:pos x="connsiteX3" y="connsiteY3"/>
              </a:cxn>
            </a:cxnLst>
            <a:rect l="l" t="t" r="r" b="b"/>
            <a:pathLst>
              <a:path w="1308100" h="368300">
                <a:moveTo>
                  <a:pt x="1308100" y="368300"/>
                </a:moveTo>
                <a:cubicBezTo>
                  <a:pt x="1017058" y="341841"/>
                  <a:pt x="726017" y="315383"/>
                  <a:pt x="508000" y="254000"/>
                </a:cubicBezTo>
                <a:cubicBezTo>
                  <a:pt x="289983" y="192617"/>
                  <a:pt x="0" y="0"/>
                  <a:pt x="0" y="0"/>
                </a:cubicBezTo>
                <a:lnTo>
                  <a:pt x="0" y="0"/>
                </a:lnTo>
              </a:path>
            </a:pathLst>
          </a:custGeom>
          <a:ln>
            <a:solidFill>
              <a:srgbClr val="FFFF00"/>
            </a:solidFill>
            <a:headEnd type="none"/>
            <a:tailEnd type="triangle" w="lg" len="lg"/>
          </a:ln>
        </p:spPr>
        <p:style>
          <a:lnRef idx="2">
            <a:schemeClr val="accent1"/>
          </a:lnRef>
          <a:fillRef idx="0">
            <a:schemeClr val="accent1"/>
          </a:fillRef>
          <a:effectRef idx="1">
            <a:schemeClr val="accent1"/>
          </a:effectRef>
          <a:fontRef idx="minor">
            <a:schemeClr val="tx1"/>
          </a:fontRef>
        </p:style>
        <p:txBody>
          <a:bodyPr anchor="ctr"/>
          <a:lstStyle/>
          <a:p>
            <a:pPr algn="ctr">
              <a:defRPr/>
            </a:pPr>
            <a:endParaRPr lang="en-US" sz="1350"/>
          </a:p>
        </p:txBody>
      </p:sp>
      <p:sp>
        <p:nvSpPr>
          <p:cNvPr id="25" name="Freeform 48"/>
          <p:cNvSpPr/>
          <p:nvPr/>
        </p:nvSpPr>
        <p:spPr>
          <a:xfrm>
            <a:off x="4829175" y="3757612"/>
            <a:ext cx="1819275" cy="547688"/>
          </a:xfrm>
          <a:custGeom>
            <a:avLst/>
            <a:gdLst>
              <a:gd name="connsiteX0" fmla="*/ 2425700 w 2425700"/>
              <a:gd name="connsiteY0" fmla="*/ 730331 h 730331"/>
              <a:gd name="connsiteX1" fmla="*/ 1181100 w 2425700"/>
              <a:gd name="connsiteY1" fmla="*/ 19131 h 730331"/>
              <a:gd name="connsiteX2" fmla="*/ 0 w 2425700"/>
              <a:gd name="connsiteY2" fmla="*/ 273131 h 730331"/>
            </a:gdLst>
            <a:ahLst/>
            <a:cxnLst>
              <a:cxn ang="0">
                <a:pos x="connsiteX0" y="connsiteY0"/>
              </a:cxn>
              <a:cxn ang="0">
                <a:pos x="connsiteX1" y="connsiteY1"/>
              </a:cxn>
              <a:cxn ang="0">
                <a:pos x="connsiteX2" y="connsiteY2"/>
              </a:cxn>
            </a:cxnLst>
            <a:rect l="l" t="t" r="r" b="b"/>
            <a:pathLst>
              <a:path w="2425700" h="730331">
                <a:moveTo>
                  <a:pt x="2425700" y="730331"/>
                </a:moveTo>
                <a:cubicBezTo>
                  <a:pt x="2005541" y="412831"/>
                  <a:pt x="1585383" y="95331"/>
                  <a:pt x="1181100" y="19131"/>
                </a:cubicBezTo>
                <a:cubicBezTo>
                  <a:pt x="776817" y="-57069"/>
                  <a:pt x="388408" y="108031"/>
                  <a:pt x="0" y="273131"/>
                </a:cubicBezTo>
              </a:path>
            </a:pathLst>
          </a:custGeom>
          <a:ln>
            <a:solidFill>
              <a:srgbClr val="FFFF00"/>
            </a:solidFill>
            <a:headEnd type="none"/>
            <a:tailEnd type="triangle" w="lg" len="lg"/>
          </a:ln>
        </p:spPr>
        <p:style>
          <a:lnRef idx="2">
            <a:schemeClr val="accent1"/>
          </a:lnRef>
          <a:fillRef idx="0">
            <a:schemeClr val="accent1"/>
          </a:fillRef>
          <a:effectRef idx="1">
            <a:schemeClr val="accent1"/>
          </a:effectRef>
          <a:fontRef idx="minor">
            <a:schemeClr val="tx1"/>
          </a:fontRef>
        </p:style>
        <p:txBody>
          <a:bodyPr anchor="ctr"/>
          <a:lstStyle/>
          <a:p>
            <a:pPr algn="ctr">
              <a:defRPr/>
            </a:pPr>
            <a:endParaRPr lang="en-US" sz="1350"/>
          </a:p>
        </p:txBody>
      </p:sp>
      <p:sp>
        <p:nvSpPr>
          <p:cNvPr id="26" name="Freeform 49"/>
          <p:cNvSpPr/>
          <p:nvPr/>
        </p:nvSpPr>
        <p:spPr>
          <a:xfrm>
            <a:off x="3228975" y="4133851"/>
            <a:ext cx="3676650" cy="821531"/>
          </a:xfrm>
          <a:custGeom>
            <a:avLst/>
            <a:gdLst>
              <a:gd name="connsiteX0" fmla="*/ 0 w 4902200"/>
              <a:gd name="connsiteY0" fmla="*/ 292100 h 1096024"/>
              <a:gd name="connsiteX1" fmla="*/ 2019300 w 4902200"/>
              <a:gd name="connsiteY1" fmla="*/ 1092200 h 1096024"/>
              <a:gd name="connsiteX2" fmla="*/ 4902200 w 4902200"/>
              <a:gd name="connsiteY2" fmla="*/ 0 h 1096024"/>
            </a:gdLst>
            <a:ahLst/>
            <a:cxnLst>
              <a:cxn ang="0">
                <a:pos x="connsiteX0" y="connsiteY0"/>
              </a:cxn>
              <a:cxn ang="0">
                <a:pos x="connsiteX1" y="connsiteY1"/>
              </a:cxn>
              <a:cxn ang="0">
                <a:pos x="connsiteX2" y="connsiteY2"/>
              </a:cxn>
            </a:cxnLst>
            <a:rect l="l" t="t" r="r" b="b"/>
            <a:pathLst>
              <a:path w="4902200" h="1096024">
                <a:moveTo>
                  <a:pt x="0" y="292100"/>
                </a:moveTo>
                <a:cubicBezTo>
                  <a:pt x="601133" y="716491"/>
                  <a:pt x="1202267" y="1140883"/>
                  <a:pt x="2019300" y="1092200"/>
                </a:cubicBezTo>
                <a:cubicBezTo>
                  <a:pt x="2836333" y="1043517"/>
                  <a:pt x="4902200" y="0"/>
                  <a:pt x="4902200" y="0"/>
                </a:cubicBezTo>
              </a:path>
            </a:pathLst>
          </a:custGeom>
          <a:ln>
            <a:solidFill>
              <a:srgbClr val="FFFF00"/>
            </a:solidFill>
            <a:headEnd type="none"/>
            <a:tailEnd type="triangle" w="lg" len="lg"/>
          </a:ln>
        </p:spPr>
        <p:style>
          <a:lnRef idx="2">
            <a:schemeClr val="accent1"/>
          </a:lnRef>
          <a:fillRef idx="0">
            <a:schemeClr val="accent1"/>
          </a:fillRef>
          <a:effectRef idx="1">
            <a:schemeClr val="accent1"/>
          </a:effectRef>
          <a:fontRef idx="minor">
            <a:schemeClr val="tx1"/>
          </a:fontRef>
        </p:style>
        <p:txBody>
          <a:bodyPr anchor="ctr"/>
          <a:lstStyle/>
          <a:p>
            <a:pPr algn="ctr">
              <a:defRPr/>
            </a:pPr>
            <a:endParaRPr lang="en-US" sz="1350"/>
          </a:p>
        </p:txBody>
      </p:sp>
      <p:pic>
        <p:nvPicPr>
          <p:cNvPr id="55328" name="Picture 5"/>
          <p:cNvPicPr>
            <a:picLocks noChangeAspect="1" noChangeArrowheads="1"/>
          </p:cNvPicPr>
          <p:nvPr/>
        </p:nvPicPr>
        <p:blipFill>
          <a:blip r:embed="rId3"/>
          <a:srcRect/>
          <a:stretch>
            <a:fillRect/>
          </a:stretch>
        </p:blipFill>
        <p:spPr bwMode="auto">
          <a:xfrm>
            <a:off x="5057776" y="1916907"/>
            <a:ext cx="3851672" cy="1283494"/>
          </a:xfrm>
          <a:prstGeom prst="rect">
            <a:avLst/>
          </a:prstGeom>
          <a:noFill/>
          <a:ln w="9525">
            <a:noFill/>
            <a:miter lim="800000"/>
            <a:headEnd/>
            <a:tailEnd/>
          </a:ln>
        </p:spPr>
      </p:pic>
    </p:spTree>
    <p:extLst>
      <p:ext uri="{BB962C8B-B14F-4D97-AF65-F5344CB8AC3E}">
        <p14:creationId xmlns:p14="http://schemas.microsoft.com/office/powerpoint/2010/main" val="389678462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par>
                                <p:cTn id="14" presetID="10" presetClass="entr" presetSubtype="0" fill="hold"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500"/>
                                        <p:tgtEl>
                                          <p:spTgt spid="10"/>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fade">
                                      <p:cBhvr>
                                        <p:cTn id="25" dur="500"/>
                                        <p:tgtEl>
                                          <p:spTgt spid="12"/>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fade">
                                      <p:cBhvr>
                                        <p:cTn id="28" dur="500"/>
                                        <p:tgtEl>
                                          <p:spTgt spid="13"/>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fade">
                                      <p:cBhvr>
                                        <p:cTn id="31" dur="500"/>
                                        <p:tgtEl>
                                          <p:spTgt spid="14"/>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5"/>
                                        </p:tgtEl>
                                        <p:attrNameLst>
                                          <p:attrName>style.visibility</p:attrName>
                                        </p:attrNameLst>
                                      </p:cBhvr>
                                      <p:to>
                                        <p:strVal val="visible"/>
                                      </p:to>
                                    </p:set>
                                    <p:animEffect transition="in" filter="fade">
                                      <p:cBhvr>
                                        <p:cTn id="34" dur="500"/>
                                        <p:tgtEl>
                                          <p:spTgt spid="15"/>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fade">
                                      <p:cBhvr>
                                        <p:cTn id="37" dur="500"/>
                                        <p:tgtEl>
                                          <p:spTgt spid="16"/>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7"/>
                                        </p:tgtEl>
                                        <p:attrNameLst>
                                          <p:attrName>style.visibility</p:attrName>
                                        </p:attrNameLst>
                                      </p:cBhvr>
                                      <p:to>
                                        <p:strVal val="visible"/>
                                      </p:to>
                                    </p:set>
                                    <p:animEffect transition="in" filter="fade">
                                      <p:cBhvr>
                                        <p:cTn id="40" dur="500"/>
                                        <p:tgtEl>
                                          <p:spTgt spid="17"/>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8"/>
                                        </p:tgtEl>
                                        <p:attrNameLst>
                                          <p:attrName>style.visibility</p:attrName>
                                        </p:attrNameLst>
                                      </p:cBhvr>
                                      <p:to>
                                        <p:strVal val="visible"/>
                                      </p:to>
                                    </p:set>
                                    <p:animEffect transition="in" filter="fade">
                                      <p:cBhvr>
                                        <p:cTn id="43" dur="500"/>
                                        <p:tgtEl>
                                          <p:spTgt spid="18"/>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9"/>
                                        </p:tgtEl>
                                        <p:attrNameLst>
                                          <p:attrName>style.visibility</p:attrName>
                                        </p:attrNameLst>
                                      </p:cBhvr>
                                      <p:to>
                                        <p:strVal val="visible"/>
                                      </p:to>
                                    </p:set>
                                    <p:animEffect transition="in" filter="fade">
                                      <p:cBhvr>
                                        <p:cTn id="46" dur="500"/>
                                        <p:tgtEl>
                                          <p:spTgt spid="19"/>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20"/>
                                        </p:tgtEl>
                                        <p:attrNameLst>
                                          <p:attrName>style.visibility</p:attrName>
                                        </p:attrNameLst>
                                      </p:cBhvr>
                                      <p:to>
                                        <p:strVal val="visible"/>
                                      </p:to>
                                    </p:set>
                                    <p:animEffect transition="in" filter="fade">
                                      <p:cBhvr>
                                        <p:cTn id="51" dur="500"/>
                                        <p:tgtEl>
                                          <p:spTgt spid="20"/>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nodeType="clickEffect">
                                  <p:stCondLst>
                                    <p:cond delay="0"/>
                                  </p:stCondLst>
                                  <p:childTnLst>
                                    <p:set>
                                      <p:cBhvr>
                                        <p:cTn id="55" dur="1" fill="hold">
                                          <p:stCondLst>
                                            <p:cond delay="0"/>
                                          </p:stCondLst>
                                        </p:cTn>
                                        <p:tgtEl>
                                          <p:spTgt spid="25"/>
                                        </p:tgtEl>
                                        <p:attrNameLst>
                                          <p:attrName>style.visibility</p:attrName>
                                        </p:attrNameLst>
                                      </p:cBhvr>
                                      <p:to>
                                        <p:strVal val="visible"/>
                                      </p:to>
                                    </p:set>
                                    <p:animEffect transition="in" filter="fade">
                                      <p:cBhvr>
                                        <p:cTn id="56" dur="500"/>
                                        <p:tgtEl>
                                          <p:spTgt spid="25"/>
                                        </p:tgtEl>
                                      </p:cBhvr>
                                    </p:animEffect>
                                  </p:childTnLst>
                                </p:cTn>
                              </p:par>
                              <p:par>
                                <p:cTn id="57" presetID="10" presetClass="entr" presetSubtype="0" fill="hold" nodeType="withEffect">
                                  <p:stCondLst>
                                    <p:cond delay="0"/>
                                  </p:stCondLst>
                                  <p:childTnLst>
                                    <p:set>
                                      <p:cBhvr>
                                        <p:cTn id="58" dur="1" fill="hold">
                                          <p:stCondLst>
                                            <p:cond delay="0"/>
                                          </p:stCondLst>
                                        </p:cTn>
                                        <p:tgtEl>
                                          <p:spTgt spid="24"/>
                                        </p:tgtEl>
                                        <p:attrNameLst>
                                          <p:attrName>style.visibility</p:attrName>
                                        </p:attrNameLst>
                                      </p:cBhvr>
                                      <p:to>
                                        <p:strVal val="visible"/>
                                      </p:to>
                                    </p:set>
                                    <p:animEffect transition="in" filter="fade">
                                      <p:cBhvr>
                                        <p:cTn id="59" dur="500"/>
                                        <p:tgtEl>
                                          <p:spTgt spid="24"/>
                                        </p:tgtEl>
                                      </p:cBhvr>
                                    </p:animEffect>
                                  </p:childTnLst>
                                </p:cTn>
                              </p:par>
                              <p:par>
                                <p:cTn id="60" presetID="10" presetClass="entr" presetSubtype="0" fill="hold" nodeType="withEffect">
                                  <p:stCondLst>
                                    <p:cond delay="0"/>
                                  </p:stCondLst>
                                  <p:childTnLst>
                                    <p:set>
                                      <p:cBhvr>
                                        <p:cTn id="61" dur="1" fill="hold">
                                          <p:stCondLst>
                                            <p:cond delay="0"/>
                                          </p:stCondLst>
                                        </p:cTn>
                                        <p:tgtEl>
                                          <p:spTgt spid="26"/>
                                        </p:tgtEl>
                                        <p:attrNameLst>
                                          <p:attrName>style.visibility</p:attrName>
                                        </p:attrNameLst>
                                      </p:cBhvr>
                                      <p:to>
                                        <p:strVal val="visible"/>
                                      </p:to>
                                    </p:set>
                                    <p:animEffect transition="in" filter="fade">
                                      <p:cBhvr>
                                        <p:cTn id="62" dur="500"/>
                                        <p:tgtEl>
                                          <p:spTgt spid="26"/>
                                        </p:tgtEl>
                                      </p:cBhvr>
                                    </p:animEffect>
                                  </p:childTnLst>
                                </p:cTn>
                              </p:par>
                            </p:childTnLst>
                          </p:cTn>
                        </p:par>
                        <p:par>
                          <p:cTn id="63" fill="hold">
                            <p:stCondLst>
                              <p:cond delay="500"/>
                            </p:stCondLst>
                            <p:childTnLst>
                              <p:par>
                                <p:cTn id="64" presetID="10" presetClass="entr" presetSubtype="0" fill="hold" grpId="0" nodeType="afterEffect">
                                  <p:stCondLst>
                                    <p:cond delay="0"/>
                                  </p:stCondLst>
                                  <p:childTnLst>
                                    <p:set>
                                      <p:cBhvr>
                                        <p:cTn id="65" dur="1" fill="hold">
                                          <p:stCondLst>
                                            <p:cond delay="0"/>
                                          </p:stCondLst>
                                        </p:cTn>
                                        <p:tgtEl>
                                          <p:spTgt spid="23"/>
                                        </p:tgtEl>
                                        <p:attrNameLst>
                                          <p:attrName>style.visibility</p:attrName>
                                        </p:attrNameLst>
                                      </p:cBhvr>
                                      <p:to>
                                        <p:strVal val="visible"/>
                                      </p:to>
                                    </p:set>
                                    <p:animEffect transition="in" filter="fade">
                                      <p:cBhvr>
                                        <p:cTn id="66" dur="500"/>
                                        <p:tgtEl>
                                          <p:spTgt spid="23"/>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21"/>
                                        </p:tgtEl>
                                        <p:attrNameLst>
                                          <p:attrName>style.visibility</p:attrName>
                                        </p:attrNameLst>
                                      </p:cBhvr>
                                      <p:to>
                                        <p:strVal val="visible"/>
                                      </p:to>
                                    </p:set>
                                    <p:animEffect transition="in" filter="fade">
                                      <p:cBhvr>
                                        <p:cTn id="69" dur="500"/>
                                        <p:tgtEl>
                                          <p:spTgt spid="21"/>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22"/>
                                        </p:tgtEl>
                                        <p:attrNameLst>
                                          <p:attrName>style.visibility</p:attrName>
                                        </p:attrNameLst>
                                      </p:cBhvr>
                                      <p:to>
                                        <p:strVal val="visible"/>
                                      </p:to>
                                    </p:set>
                                    <p:animEffect transition="in" filter="fade">
                                      <p:cBhvr>
                                        <p:cTn id="72"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1" grpId="0" animBg="1"/>
      <p:bldP spid="22" grpId="0" animBg="1"/>
      <p:bldP spid="23"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defRPr/>
            </a:pPr>
            <a:r>
              <a:rPr lang="zh-CN" altLang="en-US" sz="3200" dirty="0" smtClean="0"/>
              <a:t>数据均衡 </a:t>
            </a:r>
            <a:r>
              <a:rPr lang="en-US" altLang="zh-CN" sz="3200" dirty="0" smtClean="0"/>
              <a:t>- Rebalance</a:t>
            </a:r>
            <a:endParaRPr lang="zh-CN" altLang="en-US" sz="3200" dirty="0"/>
          </a:p>
        </p:txBody>
      </p:sp>
      <p:sp>
        <p:nvSpPr>
          <p:cNvPr id="3" name="内容占位符 2"/>
          <p:cNvSpPr>
            <a:spLocks noGrp="1"/>
          </p:cNvSpPr>
          <p:nvPr>
            <p:ph idx="1"/>
          </p:nvPr>
        </p:nvSpPr>
        <p:spPr>
          <a:xfrm>
            <a:off x="251223" y="1549004"/>
            <a:ext cx="8641556" cy="1609725"/>
          </a:xfrm>
        </p:spPr>
        <p:txBody>
          <a:bodyPr>
            <a:normAutofit lnSpcReduction="10000"/>
          </a:bodyPr>
          <a:lstStyle/>
          <a:p>
            <a:pPr eaLnBrk="1" hangingPunct="1">
              <a:lnSpc>
                <a:spcPct val="200000"/>
              </a:lnSpc>
              <a:defRPr/>
            </a:pPr>
            <a:r>
              <a:rPr lang="zh-CN" altLang="en-US" sz="1575" dirty="0"/>
              <a:t>当新的机器</a:t>
            </a:r>
            <a:r>
              <a:rPr lang="en-US" altLang="zh-CN" sz="1575" dirty="0"/>
              <a:t>/</a:t>
            </a:r>
            <a:r>
              <a:rPr lang="zh-CN" altLang="en-US" sz="1575" dirty="0"/>
              <a:t>磁盘上线，迁移数据保证负载均衡</a:t>
            </a:r>
            <a:endParaRPr lang="en-US" altLang="zh-CN" sz="1575" dirty="0"/>
          </a:p>
          <a:p>
            <a:pPr eaLnBrk="1" hangingPunct="1">
              <a:lnSpc>
                <a:spcPct val="200000"/>
              </a:lnSpc>
              <a:defRPr/>
            </a:pPr>
            <a:r>
              <a:rPr lang="zh-CN" altLang="en-US" sz="1575" dirty="0"/>
              <a:t>充分利用多台机器的复制带宽</a:t>
            </a:r>
            <a:endParaRPr lang="en-US" altLang="zh-CN" sz="1575" dirty="0"/>
          </a:p>
          <a:p>
            <a:pPr eaLnBrk="1" hangingPunct="1">
              <a:lnSpc>
                <a:spcPct val="200000"/>
              </a:lnSpc>
              <a:defRPr/>
            </a:pPr>
            <a:r>
              <a:rPr lang="zh-CN" altLang="en-US" sz="1575" dirty="0"/>
              <a:t>复制优先级和流量控制</a:t>
            </a:r>
            <a:endParaRPr lang="en-US" altLang="zh-CN" sz="1575" dirty="0"/>
          </a:p>
          <a:p>
            <a:pPr lvl="1" eaLnBrk="1" hangingPunct="1">
              <a:buFont typeface="Arial" charset="0"/>
              <a:buNone/>
              <a:defRPr/>
            </a:pPr>
            <a:endParaRPr lang="en-US" altLang="zh-CN" sz="1575" dirty="0"/>
          </a:p>
        </p:txBody>
      </p:sp>
      <p:sp>
        <p:nvSpPr>
          <p:cNvPr id="5" name="Can 13"/>
          <p:cNvSpPr/>
          <p:nvPr/>
        </p:nvSpPr>
        <p:spPr>
          <a:xfrm>
            <a:off x="1871700" y="3756459"/>
            <a:ext cx="810090" cy="864096"/>
          </a:xfrm>
          <a:prstGeom prst="can">
            <a:avLst/>
          </a:prstGeom>
        </p:spPr>
        <p:style>
          <a:lnRef idx="0">
            <a:schemeClr val="accent6"/>
          </a:lnRef>
          <a:fillRef idx="3">
            <a:schemeClr val="accent6"/>
          </a:fillRef>
          <a:effectRef idx="3">
            <a:schemeClr val="accent6"/>
          </a:effectRef>
          <a:fontRef idx="minor">
            <a:schemeClr val="lt1"/>
          </a:fontRef>
        </p:style>
        <p:txBody>
          <a:bodyPr anchor="ctr"/>
          <a:lstStyle/>
          <a:p>
            <a:pPr algn="ctr">
              <a:defRPr/>
            </a:pPr>
            <a:r>
              <a:rPr lang="en-US" altLang="zh-CN" sz="1350" b="1" dirty="0">
                <a:latin typeface="Microsoft YaHei"/>
                <a:ea typeface="Hiragino Sans GB W3"/>
                <a:cs typeface="Microsoft YaHei"/>
              </a:rPr>
              <a:t>1TB</a:t>
            </a:r>
            <a:endParaRPr lang="en-US" sz="1350" b="1" dirty="0">
              <a:latin typeface="Microsoft YaHei"/>
              <a:ea typeface="Hiragino Sans GB W3"/>
              <a:cs typeface="Microsoft YaHei"/>
            </a:endParaRPr>
          </a:p>
        </p:txBody>
      </p:sp>
      <p:sp>
        <p:nvSpPr>
          <p:cNvPr id="6" name="Can 15"/>
          <p:cNvSpPr/>
          <p:nvPr/>
        </p:nvSpPr>
        <p:spPr>
          <a:xfrm>
            <a:off x="3437874" y="3756459"/>
            <a:ext cx="810090" cy="864096"/>
          </a:xfrm>
          <a:prstGeom prst="can">
            <a:avLst/>
          </a:prstGeom>
        </p:spPr>
        <p:style>
          <a:lnRef idx="0">
            <a:schemeClr val="accent6"/>
          </a:lnRef>
          <a:fillRef idx="3">
            <a:schemeClr val="accent6"/>
          </a:fillRef>
          <a:effectRef idx="3">
            <a:schemeClr val="accent6"/>
          </a:effectRef>
          <a:fontRef idx="minor">
            <a:schemeClr val="lt1"/>
          </a:fontRef>
        </p:style>
        <p:txBody>
          <a:bodyPr anchor="ctr"/>
          <a:lstStyle/>
          <a:p>
            <a:pPr algn="ctr">
              <a:defRPr/>
            </a:pPr>
            <a:r>
              <a:rPr lang="en-US" altLang="zh-CN" sz="1350" b="1" dirty="0">
                <a:latin typeface="Microsoft YaHei"/>
                <a:ea typeface="Hiragino Sans GB W3"/>
                <a:cs typeface="Microsoft YaHei"/>
              </a:rPr>
              <a:t>1TB</a:t>
            </a:r>
            <a:endParaRPr lang="en-US" sz="1350" b="1" dirty="0">
              <a:latin typeface="Microsoft YaHei"/>
              <a:ea typeface="Hiragino Sans GB W3"/>
              <a:cs typeface="Microsoft YaHei"/>
            </a:endParaRPr>
          </a:p>
        </p:txBody>
      </p:sp>
      <p:sp>
        <p:nvSpPr>
          <p:cNvPr id="9" name="Can 20"/>
          <p:cNvSpPr/>
          <p:nvPr/>
        </p:nvSpPr>
        <p:spPr>
          <a:xfrm>
            <a:off x="5004048" y="3756459"/>
            <a:ext cx="810090" cy="864096"/>
          </a:xfrm>
          <a:prstGeom prst="can">
            <a:avLst/>
          </a:prstGeom>
        </p:spPr>
        <p:style>
          <a:lnRef idx="0">
            <a:schemeClr val="accent6"/>
          </a:lnRef>
          <a:fillRef idx="3">
            <a:schemeClr val="accent6"/>
          </a:fillRef>
          <a:effectRef idx="3">
            <a:schemeClr val="accent6"/>
          </a:effectRef>
          <a:fontRef idx="minor">
            <a:schemeClr val="lt1"/>
          </a:fontRef>
        </p:style>
        <p:txBody>
          <a:bodyPr anchor="ctr"/>
          <a:lstStyle/>
          <a:p>
            <a:pPr algn="ctr">
              <a:defRPr/>
            </a:pPr>
            <a:r>
              <a:rPr lang="en-US" altLang="zh-CN" sz="1350" b="1" dirty="0">
                <a:latin typeface="Microsoft YaHei"/>
                <a:ea typeface="Hiragino Sans GB W3"/>
                <a:cs typeface="Microsoft YaHei"/>
              </a:rPr>
              <a:t>1TB</a:t>
            </a:r>
            <a:endParaRPr lang="en-US" sz="1350" b="1" dirty="0">
              <a:latin typeface="Microsoft YaHei"/>
              <a:ea typeface="Hiragino Sans GB W3"/>
              <a:cs typeface="Microsoft YaHei"/>
            </a:endParaRPr>
          </a:p>
        </p:txBody>
      </p:sp>
      <p:sp>
        <p:nvSpPr>
          <p:cNvPr id="10" name="Oval 21"/>
          <p:cNvSpPr/>
          <p:nvPr/>
        </p:nvSpPr>
        <p:spPr>
          <a:xfrm>
            <a:off x="1925241" y="4188619"/>
            <a:ext cx="216694" cy="215504"/>
          </a:xfrm>
          <a:prstGeom prst="ellipse">
            <a:avLst/>
          </a:prstGeom>
          <a:solidFill>
            <a:schemeClr val="accent1">
              <a:lumMod val="75000"/>
            </a:schemeClr>
          </a:solidFill>
          <a:ln>
            <a:solidFill>
              <a:schemeClr val="accent1">
                <a:lumMod val="75000"/>
              </a:schemeClr>
            </a:solidFill>
          </a:ln>
        </p:spPr>
        <p:style>
          <a:lnRef idx="1">
            <a:schemeClr val="accent4"/>
          </a:lnRef>
          <a:fillRef idx="3">
            <a:schemeClr val="accent4"/>
          </a:fillRef>
          <a:effectRef idx="2">
            <a:schemeClr val="accent4"/>
          </a:effectRef>
          <a:fontRef idx="minor">
            <a:schemeClr val="lt1"/>
          </a:fontRef>
        </p:style>
        <p:txBody>
          <a:bodyPr anchor="ctr"/>
          <a:lstStyle/>
          <a:p>
            <a:pPr algn="ctr">
              <a:defRPr/>
            </a:pPr>
            <a:endParaRPr lang="en-US" altLang="zh-CN" sz="1350">
              <a:solidFill>
                <a:srgbClr val="FFFFFF"/>
              </a:solidFill>
              <a:latin typeface="微软雅黑" pitchFamily="34" charset="-122"/>
              <a:ea typeface="微软雅黑" pitchFamily="34" charset="-122"/>
            </a:endParaRPr>
          </a:p>
        </p:txBody>
      </p:sp>
      <p:sp>
        <p:nvSpPr>
          <p:cNvPr id="13" name="Isosceles Triangle 30"/>
          <p:cNvSpPr/>
          <p:nvPr/>
        </p:nvSpPr>
        <p:spPr>
          <a:xfrm>
            <a:off x="3654029" y="4135042"/>
            <a:ext cx="313134" cy="269081"/>
          </a:xfrm>
          <a:prstGeom prst="triangle">
            <a:avLst/>
          </a:prstGeom>
          <a:solidFill>
            <a:schemeClr val="accent4">
              <a:lumMod val="40000"/>
              <a:lumOff val="60000"/>
            </a:schemeClr>
          </a:solidFill>
          <a:ln>
            <a:solidFill>
              <a:schemeClr val="accent4">
                <a:lumMod val="40000"/>
                <a:lumOff val="60000"/>
              </a:schemeClr>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ltLang="zh-CN" sz="1350">
              <a:solidFill>
                <a:srgbClr val="FFFFFF"/>
              </a:solidFill>
              <a:latin typeface="微软雅黑" pitchFamily="34" charset="-122"/>
              <a:ea typeface="微软雅黑" pitchFamily="34" charset="-122"/>
            </a:endParaRPr>
          </a:p>
        </p:txBody>
      </p:sp>
      <p:sp>
        <p:nvSpPr>
          <p:cNvPr id="15" name="Diamond 32"/>
          <p:cNvSpPr/>
          <p:nvPr/>
        </p:nvSpPr>
        <p:spPr>
          <a:xfrm>
            <a:off x="5328047" y="4135042"/>
            <a:ext cx="270272" cy="269081"/>
          </a:xfrm>
          <a:prstGeom prst="diamond">
            <a:avLst/>
          </a:prstGeom>
          <a:solidFill>
            <a:schemeClr val="accent2">
              <a:lumMod val="75000"/>
            </a:schemeClr>
          </a:solidFill>
          <a:ln>
            <a:solidFill>
              <a:schemeClr val="accent2">
                <a:lumMod val="75000"/>
              </a:schemeClr>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ltLang="zh-CN" sz="1350">
              <a:solidFill>
                <a:srgbClr val="FFFFFF"/>
              </a:solidFill>
              <a:latin typeface="微软雅黑" pitchFamily="34" charset="-122"/>
              <a:ea typeface="微软雅黑" pitchFamily="34" charset="-122"/>
            </a:endParaRPr>
          </a:p>
        </p:txBody>
      </p:sp>
      <p:sp>
        <p:nvSpPr>
          <p:cNvPr id="16" name="Right Triangle 33"/>
          <p:cNvSpPr/>
          <p:nvPr/>
        </p:nvSpPr>
        <p:spPr>
          <a:xfrm>
            <a:off x="2141935" y="3810001"/>
            <a:ext cx="270272" cy="270272"/>
          </a:xfrm>
          <a:prstGeom prst="rtTriangle">
            <a:avLst/>
          </a:prstGeom>
          <a:solidFill>
            <a:schemeClr val="accent4">
              <a:lumMod val="75000"/>
            </a:schemeClr>
          </a:solidFill>
          <a:ln>
            <a:solidFill>
              <a:schemeClr val="accent4">
                <a:lumMod val="75000"/>
              </a:schemeClr>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350"/>
          </a:p>
        </p:txBody>
      </p:sp>
      <p:sp>
        <p:nvSpPr>
          <p:cNvPr id="17" name="Right Triangle 34"/>
          <p:cNvSpPr/>
          <p:nvPr/>
        </p:nvSpPr>
        <p:spPr>
          <a:xfrm>
            <a:off x="3977878" y="3971926"/>
            <a:ext cx="270272" cy="270272"/>
          </a:xfrm>
          <a:prstGeom prst="rtTriangle">
            <a:avLst/>
          </a:prstGeom>
          <a:solidFill>
            <a:schemeClr val="accent4">
              <a:lumMod val="75000"/>
            </a:schemeClr>
          </a:solidFill>
          <a:ln>
            <a:solidFill>
              <a:schemeClr val="accent4">
                <a:lumMod val="75000"/>
              </a:schemeClr>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350"/>
          </a:p>
        </p:txBody>
      </p:sp>
      <p:sp>
        <p:nvSpPr>
          <p:cNvPr id="18" name="Regular Pentagon 35"/>
          <p:cNvSpPr/>
          <p:nvPr/>
        </p:nvSpPr>
        <p:spPr>
          <a:xfrm>
            <a:off x="2303860" y="4242197"/>
            <a:ext cx="270272" cy="257175"/>
          </a:xfrm>
          <a:prstGeom prst="pentagon">
            <a:avLst/>
          </a:prstGeom>
          <a:solidFill>
            <a:schemeClr val="accent2">
              <a:lumMod val="60000"/>
              <a:lumOff val="40000"/>
            </a:schemeClr>
          </a:solidFill>
          <a:ln>
            <a:solidFill>
              <a:schemeClr val="accent2">
                <a:lumMod val="60000"/>
                <a:lumOff val="40000"/>
              </a:schemeClr>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350"/>
          </a:p>
        </p:txBody>
      </p:sp>
      <p:sp>
        <p:nvSpPr>
          <p:cNvPr id="19" name="Regular Pentagon 36"/>
          <p:cNvSpPr/>
          <p:nvPr/>
        </p:nvSpPr>
        <p:spPr>
          <a:xfrm>
            <a:off x="5219701" y="3864769"/>
            <a:ext cx="270272" cy="257175"/>
          </a:xfrm>
          <a:prstGeom prst="pentagon">
            <a:avLst/>
          </a:prstGeom>
          <a:solidFill>
            <a:schemeClr val="accent2">
              <a:lumMod val="60000"/>
              <a:lumOff val="40000"/>
            </a:schemeClr>
          </a:solidFill>
          <a:ln>
            <a:solidFill>
              <a:schemeClr val="accent2">
                <a:lumMod val="60000"/>
                <a:lumOff val="40000"/>
              </a:schemeClr>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350"/>
          </a:p>
        </p:txBody>
      </p:sp>
      <p:sp>
        <p:nvSpPr>
          <p:cNvPr id="21" name="Isosceles Triangle 37"/>
          <p:cNvSpPr/>
          <p:nvPr/>
        </p:nvSpPr>
        <p:spPr>
          <a:xfrm>
            <a:off x="2357438" y="3810001"/>
            <a:ext cx="313135" cy="270272"/>
          </a:xfrm>
          <a:prstGeom prst="triangle">
            <a:avLst/>
          </a:prstGeom>
          <a:solidFill>
            <a:schemeClr val="accent4">
              <a:lumMod val="40000"/>
              <a:lumOff val="60000"/>
            </a:schemeClr>
          </a:solidFill>
          <a:ln>
            <a:solidFill>
              <a:schemeClr val="accent4">
                <a:lumMod val="40000"/>
                <a:lumOff val="60000"/>
              </a:schemeClr>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ltLang="zh-CN" sz="1350">
              <a:solidFill>
                <a:srgbClr val="FFFFFF"/>
              </a:solidFill>
              <a:latin typeface="微软雅黑" pitchFamily="34" charset="-122"/>
              <a:ea typeface="微软雅黑" pitchFamily="34" charset="-122"/>
            </a:endParaRPr>
          </a:p>
        </p:txBody>
      </p:sp>
      <p:sp>
        <p:nvSpPr>
          <p:cNvPr id="22" name="Diamond 38"/>
          <p:cNvSpPr/>
          <p:nvPr/>
        </p:nvSpPr>
        <p:spPr>
          <a:xfrm>
            <a:off x="3492103" y="3864769"/>
            <a:ext cx="270272" cy="270272"/>
          </a:xfrm>
          <a:prstGeom prst="diamond">
            <a:avLst/>
          </a:prstGeom>
          <a:solidFill>
            <a:schemeClr val="accent2">
              <a:lumMod val="75000"/>
            </a:schemeClr>
          </a:solidFill>
          <a:ln>
            <a:solidFill>
              <a:schemeClr val="accent2">
                <a:lumMod val="75000"/>
              </a:schemeClr>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ltLang="zh-CN" sz="1350">
              <a:solidFill>
                <a:srgbClr val="FFFFFF"/>
              </a:solidFill>
              <a:latin typeface="微软雅黑" pitchFamily="34" charset="-122"/>
              <a:ea typeface="微软雅黑" pitchFamily="34" charset="-122"/>
            </a:endParaRPr>
          </a:p>
        </p:txBody>
      </p:sp>
      <p:sp>
        <p:nvSpPr>
          <p:cNvPr id="23" name="Oval 39"/>
          <p:cNvSpPr/>
          <p:nvPr/>
        </p:nvSpPr>
        <p:spPr>
          <a:xfrm>
            <a:off x="5598319" y="3971925"/>
            <a:ext cx="215504" cy="216694"/>
          </a:xfrm>
          <a:prstGeom prst="ellipse">
            <a:avLst/>
          </a:prstGeom>
          <a:solidFill>
            <a:schemeClr val="accent1">
              <a:lumMod val="75000"/>
            </a:schemeClr>
          </a:solidFill>
          <a:ln>
            <a:solidFill>
              <a:schemeClr val="accent1">
                <a:lumMod val="75000"/>
              </a:schemeClr>
            </a:solidFill>
          </a:ln>
        </p:spPr>
        <p:style>
          <a:lnRef idx="1">
            <a:schemeClr val="accent4"/>
          </a:lnRef>
          <a:fillRef idx="3">
            <a:schemeClr val="accent4"/>
          </a:fillRef>
          <a:effectRef idx="2">
            <a:schemeClr val="accent4"/>
          </a:effectRef>
          <a:fontRef idx="minor">
            <a:schemeClr val="lt1"/>
          </a:fontRef>
        </p:style>
        <p:txBody>
          <a:bodyPr anchor="ctr"/>
          <a:lstStyle/>
          <a:p>
            <a:pPr algn="ctr">
              <a:defRPr/>
            </a:pPr>
            <a:endParaRPr lang="en-US" altLang="zh-CN" sz="1350">
              <a:solidFill>
                <a:srgbClr val="FFFFFF"/>
              </a:solidFill>
              <a:latin typeface="微软雅黑" pitchFamily="34" charset="-122"/>
              <a:ea typeface="微软雅黑" pitchFamily="34" charset="-122"/>
            </a:endParaRPr>
          </a:p>
        </p:txBody>
      </p:sp>
      <p:sp>
        <p:nvSpPr>
          <p:cNvPr id="25" name="Freeform 48"/>
          <p:cNvSpPr/>
          <p:nvPr/>
        </p:nvSpPr>
        <p:spPr>
          <a:xfrm flipH="1">
            <a:off x="5381625" y="3644504"/>
            <a:ext cx="1458516" cy="216694"/>
          </a:xfrm>
          <a:custGeom>
            <a:avLst/>
            <a:gdLst>
              <a:gd name="connsiteX0" fmla="*/ 2425700 w 2425700"/>
              <a:gd name="connsiteY0" fmla="*/ 730331 h 730331"/>
              <a:gd name="connsiteX1" fmla="*/ 1181100 w 2425700"/>
              <a:gd name="connsiteY1" fmla="*/ 19131 h 730331"/>
              <a:gd name="connsiteX2" fmla="*/ 0 w 2425700"/>
              <a:gd name="connsiteY2" fmla="*/ 273131 h 730331"/>
            </a:gdLst>
            <a:ahLst/>
            <a:cxnLst>
              <a:cxn ang="0">
                <a:pos x="connsiteX0" y="connsiteY0"/>
              </a:cxn>
              <a:cxn ang="0">
                <a:pos x="connsiteX1" y="connsiteY1"/>
              </a:cxn>
              <a:cxn ang="0">
                <a:pos x="connsiteX2" y="connsiteY2"/>
              </a:cxn>
            </a:cxnLst>
            <a:rect l="l" t="t" r="r" b="b"/>
            <a:pathLst>
              <a:path w="2425700" h="730331">
                <a:moveTo>
                  <a:pt x="2425700" y="730331"/>
                </a:moveTo>
                <a:cubicBezTo>
                  <a:pt x="2005541" y="412831"/>
                  <a:pt x="1585383" y="95331"/>
                  <a:pt x="1181100" y="19131"/>
                </a:cubicBezTo>
                <a:cubicBezTo>
                  <a:pt x="776817" y="-57069"/>
                  <a:pt x="388408" y="108031"/>
                  <a:pt x="0" y="273131"/>
                </a:cubicBezTo>
              </a:path>
            </a:pathLst>
          </a:custGeom>
          <a:ln>
            <a:solidFill>
              <a:srgbClr val="FFFF00"/>
            </a:solidFill>
            <a:headEnd type="none"/>
            <a:tailEnd type="triangle" w="lg" len="lg"/>
          </a:ln>
        </p:spPr>
        <p:style>
          <a:lnRef idx="2">
            <a:schemeClr val="accent1"/>
          </a:lnRef>
          <a:fillRef idx="0">
            <a:schemeClr val="accent1"/>
          </a:fillRef>
          <a:effectRef idx="1">
            <a:schemeClr val="accent1"/>
          </a:effectRef>
          <a:fontRef idx="minor">
            <a:schemeClr val="tx1"/>
          </a:fontRef>
        </p:style>
        <p:txBody>
          <a:bodyPr anchor="ctr"/>
          <a:lstStyle/>
          <a:p>
            <a:pPr algn="ctr">
              <a:defRPr/>
            </a:pPr>
            <a:endParaRPr lang="en-US" sz="1350"/>
          </a:p>
        </p:txBody>
      </p:sp>
      <p:sp>
        <p:nvSpPr>
          <p:cNvPr id="27" name="Can 15"/>
          <p:cNvSpPr/>
          <p:nvPr/>
        </p:nvSpPr>
        <p:spPr>
          <a:xfrm>
            <a:off x="6462210" y="3753036"/>
            <a:ext cx="810090" cy="864096"/>
          </a:xfrm>
          <a:prstGeom prst="can">
            <a:avLst/>
          </a:prstGeom>
        </p:spPr>
        <p:style>
          <a:lnRef idx="0">
            <a:schemeClr val="accent6"/>
          </a:lnRef>
          <a:fillRef idx="3">
            <a:schemeClr val="accent6"/>
          </a:fillRef>
          <a:effectRef idx="3">
            <a:schemeClr val="accent6"/>
          </a:effectRef>
          <a:fontRef idx="minor">
            <a:schemeClr val="lt1"/>
          </a:fontRef>
        </p:style>
        <p:txBody>
          <a:bodyPr anchor="ctr"/>
          <a:lstStyle/>
          <a:p>
            <a:pPr algn="ctr">
              <a:defRPr/>
            </a:pPr>
            <a:r>
              <a:rPr lang="en-US" altLang="zh-CN" sz="1350" b="1" dirty="0">
                <a:latin typeface="Microsoft YaHei"/>
                <a:ea typeface="Hiragino Sans GB W3"/>
                <a:cs typeface="Microsoft YaHei"/>
              </a:rPr>
              <a:t>1TB</a:t>
            </a:r>
            <a:endParaRPr lang="en-US" sz="1350" b="1" dirty="0">
              <a:latin typeface="Microsoft YaHei"/>
              <a:ea typeface="Hiragino Sans GB W3"/>
              <a:cs typeface="Microsoft YaHei"/>
            </a:endParaRPr>
          </a:p>
        </p:txBody>
      </p:sp>
      <p:sp>
        <p:nvSpPr>
          <p:cNvPr id="26" name="Freeform 49"/>
          <p:cNvSpPr/>
          <p:nvPr/>
        </p:nvSpPr>
        <p:spPr>
          <a:xfrm>
            <a:off x="2033588" y="4185047"/>
            <a:ext cx="4745831" cy="608409"/>
          </a:xfrm>
          <a:custGeom>
            <a:avLst/>
            <a:gdLst>
              <a:gd name="connsiteX0" fmla="*/ 0 w 4902200"/>
              <a:gd name="connsiteY0" fmla="*/ 292100 h 1096024"/>
              <a:gd name="connsiteX1" fmla="*/ 2019300 w 4902200"/>
              <a:gd name="connsiteY1" fmla="*/ 1092200 h 1096024"/>
              <a:gd name="connsiteX2" fmla="*/ 4902200 w 4902200"/>
              <a:gd name="connsiteY2" fmla="*/ 0 h 1096024"/>
            </a:gdLst>
            <a:ahLst/>
            <a:cxnLst>
              <a:cxn ang="0">
                <a:pos x="connsiteX0" y="connsiteY0"/>
              </a:cxn>
              <a:cxn ang="0">
                <a:pos x="connsiteX1" y="connsiteY1"/>
              </a:cxn>
              <a:cxn ang="0">
                <a:pos x="connsiteX2" y="connsiteY2"/>
              </a:cxn>
            </a:cxnLst>
            <a:rect l="l" t="t" r="r" b="b"/>
            <a:pathLst>
              <a:path w="4902200" h="1096024">
                <a:moveTo>
                  <a:pt x="0" y="292100"/>
                </a:moveTo>
                <a:cubicBezTo>
                  <a:pt x="601133" y="716491"/>
                  <a:pt x="1202267" y="1140883"/>
                  <a:pt x="2019300" y="1092200"/>
                </a:cubicBezTo>
                <a:cubicBezTo>
                  <a:pt x="2836333" y="1043517"/>
                  <a:pt x="4902200" y="0"/>
                  <a:pt x="4902200" y="0"/>
                </a:cubicBezTo>
              </a:path>
            </a:pathLst>
          </a:custGeom>
          <a:ln>
            <a:solidFill>
              <a:srgbClr val="FFFF00"/>
            </a:solidFill>
            <a:headEnd type="none"/>
            <a:tailEnd type="triangle" w="lg" len="lg"/>
          </a:ln>
        </p:spPr>
        <p:style>
          <a:lnRef idx="2">
            <a:schemeClr val="accent1"/>
          </a:lnRef>
          <a:fillRef idx="0">
            <a:schemeClr val="accent1"/>
          </a:fillRef>
          <a:effectRef idx="1">
            <a:schemeClr val="accent1"/>
          </a:effectRef>
          <a:fontRef idx="minor">
            <a:schemeClr val="tx1"/>
          </a:fontRef>
        </p:style>
        <p:txBody>
          <a:bodyPr anchor="ctr"/>
          <a:lstStyle/>
          <a:p>
            <a:pPr algn="ctr">
              <a:defRPr/>
            </a:pPr>
            <a:endParaRPr lang="en-US" sz="1350"/>
          </a:p>
        </p:txBody>
      </p:sp>
      <p:sp>
        <p:nvSpPr>
          <p:cNvPr id="28" name="Oval 21"/>
          <p:cNvSpPr/>
          <p:nvPr/>
        </p:nvSpPr>
        <p:spPr>
          <a:xfrm>
            <a:off x="6731794" y="4076700"/>
            <a:ext cx="216694" cy="216694"/>
          </a:xfrm>
          <a:prstGeom prst="ellipse">
            <a:avLst/>
          </a:prstGeom>
          <a:solidFill>
            <a:schemeClr val="accent1">
              <a:lumMod val="75000"/>
            </a:schemeClr>
          </a:solidFill>
          <a:ln>
            <a:solidFill>
              <a:schemeClr val="accent1">
                <a:lumMod val="75000"/>
              </a:schemeClr>
            </a:solidFill>
          </a:ln>
        </p:spPr>
        <p:style>
          <a:lnRef idx="1">
            <a:schemeClr val="accent4"/>
          </a:lnRef>
          <a:fillRef idx="3">
            <a:schemeClr val="accent4"/>
          </a:fillRef>
          <a:effectRef idx="2">
            <a:schemeClr val="accent4"/>
          </a:effectRef>
          <a:fontRef idx="minor">
            <a:schemeClr val="lt1"/>
          </a:fontRef>
        </p:style>
        <p:txBody>
          <a:bodyPr anchor="ctr"/>
          <a:lstStyle/>
          <a:p>
            <a:pPr algn="ctr">
              <a:defRPr/>
            </a:pPr>
            <a:endParaRPr lang="en-US" altLang="zh-CN" sz="1350">
              <a:solidFill>
                <a:srgbClr val="FFFFFF"/>
              </a:solidFill>
              <a:latin typeface="微软雅黑" pitchFamily="34" charset="-122"/>
              <a:ea typeface="微软雅黑" pitchFamily="34" charset="-122"/>
            </a:endParaRPr>
          </a:p>
        </p:txBody>
      </p:sp>
      <p:sp>
        <p:nvSpPr>
          <p:cNvPr id="29" name="Regular Pentagon 36"/>
          <p:cNvSpPr/>
          <p:nvPr/>
        </p:nvSpPr>
        <p:spPr>
          <a:xfrm>
            <a:off x="6948488" y="3861197"/>
            <a:ext cx="270272" cy="257175"/>
          </a:xfrm>
          <a:prstGeom prst="pentagon">
            <a:avLst/>
          </a:prstGeom>
          <a:solidFill>
            <a:schemeClr val="accent2">
              <a:lumMod val="60000"/>
              <a:lumOff val="40000"/>
            </a:schemeClr>
          </a:solidFill>
          <a:ln>
            <a:solidFill>
              <a:schemeClr val="accent2">
                <a:lumMod val="60000"/>
                <a:lumOff val="40000"/>
              </a:schemeClr>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350"/>
          </a:p>
        </p:txBody>
      </p:sp>
    </p:spTree>
    <p:extLst>
      <p:ext uri="{BB962C8B-B14F-4D97-AF65-F5344CB8AC3E}">
        <p14:creationId xmlns:p14="http://schemas.microsoft.com/office/powerpoint/2010/main" val="56147017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additive="base">
                                        <p:cTn id="7" dur="500" fill="hold"/>
                                        <p:tgtEl>
                                          <p:spTgt spid="26"/>
                                        </p:tgtEl>
                                        <p:attrNameLst>
                                          <p:attrName>ppt_x</p:attrName>
                                        </p:attrNameLst>
                                      </p:cBhvr>
                                      <p:tavLst>
                                        <p:tav tm="0">
                                          <p:val>
                                            <p:strVal val="#ppt_x"/>
                                          </p:val>
                                        </p:tav>
                                        <p:tav tm="100000">
                                          <p:val>
                                            <p:strVal val="#ppt_x"/>
                                          </p:val>
                                        </p:tav>
                                      </p:tavLst>
                                    </p:anim>
                                    <p:anim calcmode="lin" valueType="num">
                                      <p:cBhvr additive="base">
                                        <p:cTn id="8" dur="500" fill="hold"/>
                                        <p:tgtEl>
                                          <p:spTgt spid="26"/>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5"/>
                                        </p:tgtEl>
                                        <p:attrNameLst>
                                          <p:attrName>style.visibility</p:attrName>
                                        </p:attrNameLst>
                                      </p:cBhvr>
                                      <p:to>
                                        <p:strVal val="visible"/>
                                      </p:to>
                                    </p:set>
                                    <p:anim calcmode="lin" valueType="num">
                                      <p:cBhvr additive="base">
                                        <p:cTn id="11" dur="500" fill="hold"/>
                                        <p:tgtEl>
                                          <p:spTgt spid="25"/>
                                        </p:tgtEl>
                                        <p:attrNameLst>
                                          <p:attrName>ppt_x</p:attrName>
                                        </p:attrNameLst>
                                      </p:cBhvr>
                                      <p:tavLst>
                                        <p:tav tm="0">
                                          <p:val>
                                            <p:strVal val="#ppt_x"/>
                                          </p:val>
                                        </p:tav>
                                        <p:tav tm="100000">
                                          <p:val>
                                            <p:strVal val="#ppt_x"/>
                                          </p:val>
                                        </p:tav>
                                      </p:tavLst>
                                    </p:anim>
                                    <p:anim calcmode="lin" valueType="num">
                                      <p:cBhvr additive="base">
                                        <p:cTn id="12"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9"/>
                                        </p:tgtEl>
                                        <p:attrNameLst>
                                          <p:attrName>style.visibility</p:attrName>
                                        </p:attrNameLst>
                                      </p:cBhvr>
                                      <p:to>
                                        <p:strVal val="visible"/>
                                      </p:to>
                                    </p:set>
                                  </p:childTnLst>
                                </p:cTn>
                              </p:par>
                              <p:par>
                                <p:cTn id="19" presetID="10" presetClass="exit" presetSubtype="0" fill="hold" grpId="0" nodeType="withEffect">
                                  <p:stCondLst>
                                    <p:cond delay="0"/>
                                  </p:stCondLst>
                                  <p:childTnLst>
                                    <p:animEffect transition="out" filter="fade">
                                      <p:cBhvr>
                                        <p:cTn id="20" dur="2000"/>
                                        <p:tgtEl>
                                          <p:spTgt spid="19"/>
                                        </p:tgtEl>
                                      </p:cBhvr>
                                    </p:animEffect>
                                    <p:set>
                                      <p:cBhvr>
                                        <p:cTn id="21" dur="1" fill="hold">
                                          <p:stCondLst>
                                            <p:cond delay="1999"/>
                                          </p:stCondLst>
                                        </p:cTn>
                                        <p:tgtEl>
                                          <p:spTgt spid="19"/>
                                        </p:tgtEl>
                                        <p:attrNameLst>
                                          <p:attrName>style.visibility</p:attrName>
                                        </p:attrNameLst>
                                      </p:cBhvr>
                                      <p:to>
                                        <p:strVal val="hidden"/>
                                      </p:to>
                                    </p:set>
                                  </p:childTnLst>
                                </p:cTn>
                              </p:par>
                              <p:par>
                                <p:cTn id="22" presetID="10" presetClass="exit" presetSubtype="0" fill="hold" grpId="0" nodeType="withEffect">
                                  <p:stCondLst>
                                    <p:cond delay="0"/>
                                  </p:stCondLst>
                                  <p:childTnLst>
                                    <p:animEffect transition="out" filter="fade">
                                      <p:cBhvr>
                                        <p:cTn id="23" dur="2000"/>
                                        <p:tgtEl>
                                          <p:spTgt spid="10"/>
                                        </p:tgtEl>
                                      </p:cBhvr>
                                    </p:animEffect>
                                    <p:set>
                                      <p:cBhvr>
                                        <p:cTn id="24" dur="1" fill="hold">
                                          <p:stCondLst>
                                            <p:cond delay="1999"/>
                                          </p:stCondLst>
                                        </p:cTn>
                                        <p:tgtEl>
                                          <p:spTgt spid="10"/>
                                        </p:tgtEl>
                                        <p:attrNameLst>
                                          <p:attrName>style.visibility</p:attrName>
                                        </p:attrNameLst>
                                      </p:cBhvr>
                                      <p:to>
                                        <p:strVal val="hidden"/>
                                      </p:to>
                                    </p:set>
                                  </p:childTnLst>
                                </p:cTn>
                              </p:par>
                              <p:par>
                                <p:cTn id="25" presetID="1" presetClass="exit" presetSubtype="0" fill="hold" nodeType="withEffect">
                                  <p:stCondLst>
                                    <p:cond delay="0"/>
                                  </p:stCondLst>
                                  <p:childTnLst>
                                    <p:set>
                                      <p:cBhvr>
                                        <p:cTn id="26" dur="1" fill="hold">
                                          <p:stCondLst>
                                            <p:cond delay="0"/>
                                          </p:stCondLst>
                                        </p:cTn>
                                        <p:tgtEl>
                                          <p:spTgt spid="25"/>
                                        </p:tgtEl>
                                        <p:attrNameLst>
                                          <p:attrName>style.visibility</p:attrName>
                                        </p:attrNameLst>
                                      </p:cBhvr>
                                      <p:to>
                                        <p:strVal val="hidden"/>
                                      </p:to>
                                    </p:set>
                                  </p:childTnLst>
                                </p:cTn>
                              </p:par>
                              <p:par>
                                <p:cTn id="27" presetID="1" presetClass="exit" presetSubtype="0" fill="hold" nodeType="withEffect">
                                  <p:stCondLst>
                                    <p:cond delay="0"/>
                                  </p:stCondLst>
                                  <p:childTnLst>
                                    <p:set>
                                      <p:cBhvr>
                                        <p:cTn id="28" dur="1" fill="hold">
                                          <p:stCondLst>
                                            <p:cond delay="0"/>
                                          </p:stCondLst>
                                        </p:cTn>
                                        <p:tgtEl>
                                          <p:spTgt spid="2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9" grpId="0" animBg="1"/>
      <p:bldP spid="28" grpId="0" animBg="1"/>
      <p:bldP spid="2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0" dirty="0"/>
              <a:t>大规模分布式存储的挑战</a:t>
            </a:r>
          </a:p>
        </p:txBody>
      </p:sp>
      <p:sp>
        <p:nvSpPr>
          <p:cNvPr id="3" name="内容占位符 2"/>
          <p:cNvSpPr>
            <a:spLocks noGrp="1"/>
          </p:cNvSpPr>
          <p:nvPr>
            <p:ph idx="1"/>
          </p:nvPr>
        </p:nvSpPr>
        <p:spPr/>
        <p:txBody>
          <a:bodyPr/>
          <a:lstStyle/>
          <a:p>
            <a:pPr algn="ctr">
              <a:lnSpc>
                <a:spcPct val="200000"/>
              </a:lnSpc>
              <a:defRPr/>
            </a:pPr>
            <a:r>
              <a:rPr lang="zh-CN" altLang="en-US" sz="1600" dirty="0">
                <a:solidFill>
                  <a:schemeClr val="tx1"/>
                </a:solidFill>
              </a:rPr>
              <a:t>单机硬件</a:t>
            </a:r>
            <a:r>
              <a:rPr lang="en-US" altLang="zh-CN" sz="1600" dirty="0">
                <a:solidFill>
                  <a:schemeClr val="tx1"/>
                </a:solidFill>
              </a:rPr>
              <a:t>/</a:t>
            </a:r>
            <a:r>
              <a:rPr lang="zh-CN" altLang="en-US" sz="1600" dirty="0">
                <a:solidFill>
                  <a:schemeClr val="tx1"/>
                </a:solidFill>
              </a:rPr>
              <a:t>系统的不完美（小概率出错）</a:t>
            </a:r>
            <a:r>
              <a:rPr lang="en-US" altLang="zh-CN" sz="1600" dirty="0">
                <a:solidFill>
                  <a:schemeClr val="tx1"/>
                </a:solidFill>
              </a:rPr>
              <a:t>                           </a:t>
            </a:r>
          </a:p>
          <a:p>
            <a:pPr algn="ctr">
              <a:lnSpc>
                <a:spcPct val="200000"/>
              </a:lnSpc>
              <a:defRPr/>
            </a:pPr>
            <a:r>
              <a:rPr lang="en-US" altLang="zh-CN" sz="1600" b="1" dirty="0">
                <a:solidFill>
                  <a:schemeClr val="tx1"/>
                </a:solidFill>
                <a:effectLst>
                  <a:outerShdw blurRad="38100" dist="38100" dir="2700000" algn="tl">
                    <a:srgbClr val="C0C0C0"/>
                  </a:outerShdw>
                </a:effectLst>
              </a:rPr>
              <a:t>+</a:t>
            </a:r>
            <a:r>
              <a:rPr lang="en-US" altLang="zh-CN" sz="1600" dirty="0">
                <a:solidFill>
                  <a:schemeClr val="tx1"/>
                </a:solidFill>
                <a:effectLst>
                  <a:outerShdw blurRad="38100" dist="38100" dir="2700000" algn="tl">
                    <a:srgbClr val="C0C0C0"/>
                  </a:outerShdw>
                </a:effectLst>
              </a:rPr>
              <a:t>  </a:t>
            </a:r>
          </a:p>
          <a:p>
            <a:pPr algn="ctr">
              <a:lnSpc>
                <a:spcPct val="200000"/>
              </a:lnSpc>
              <a:defRPr/>
            </a:pPr>
            <a:r>
              <a:rPr lang="zh-CN" altLang="en-US" sz="1600" dirty="0">
                <a:solidFill>
                  <a:schemeClr val="tx1"/>
                </a:solidFill>
              </a:rPr>
              <a:t>大规模下需要水平扩展（管理大量的机器）</a:t>
            </a:r>
            <a:endParaRPr lang="en-US" altLang="zh-CN" sz="1600" dirty="0">
              <a:solidFill>
                <a:schemeClr val="tx1"/>
              </a:solidFill>
            </a:endParaRPr>
          </a:p>
          <a:p>
            <a:pPr algn="ctr">
              <a:lnSpc>
                <a:spcPct val="200000"/>
              </a:lnSpc>
              <a:defRPr/>
            </a:pPr>
            <a:endParaRPr lang="en-US" altLang="zh-CN" sz="1600" dirty="0">
              <a:solidFill>
                <a:schemeClr val="tx1"/>
              </a:solidFill>
              <a:effectLst>
                <a:outerShdw blurRad="38100" dist="38100" dir="2700000" algn="tl">
                  <a:srgbClr val="C0C0C0"/>
                </a:outerShdw>
              </a:effectLst>
            </a:endParaRPr>
          </a:p>
          <a:p>
            <a:pPr algn="ctr">
              <a:lnSpc>
                <a:spcPct val="200000"/>
              </a:lnSpc>
              <a:defRPr/>
            </a:pPr>
            <a:r>
              <a:rPr lang="zh-CN" altLang="en-US" sz="1600" dirty="0">
                <a:solidFill>
                  <a:schemeClr val="tx1"/>
                </a:solidFill>
              </a:rPr>
              <a:t>在大规模下小概率事件将成为常态</a:t>
            </a:r>
          </a:p>
          <a:p>
            <a:endParaRPr lang="zh-CN" altLang="en-US" b="1" dirty="0">
              <a:solidFill>
                <a:schemeClr val="tx1"/>
              </a:solidFill>
              <a:latin typeface="Calibri" pitchFamily="34" charset="0"/>
            </a:endParaRPr>
          </a:p>
          <a:p>
            <a:endParaRPr lang="zh-CN" altLang="en-US" dirty="0">
              <a:solidFill>
                <a:schemeClr val="tx1"/>
              </a:solidFill>
            </a:endParaRPr>
          </a:p>
        </p:txBody>
      </p:sp>
      <p:sp>
        <p:nvSpPr>
          <p:cNvPr id="4" name="矩形 3"/>
          <p:cNvSpPr>
            <a:spLocks noChangeArrowheads="1"/>
          </p:cNvSpPr>
          <p:nvPr/>
        </p:nvSpPr>
        <p:spPr bwMode="auto">
          <a:xfrm>
            <a:off x="1115616" y="4437112"/>
            <a:ext cx="7632848" cy="487703"/>
          </a:xfrm>
          <a:prstGeom prst="rect">
            <a:avLst/>
          </a:prstGeom>
          <a:noFill/>
          <a:ln w="9525">
            <a:noFill/>
            <a:miter lim="800000"/>
            <a:headEnd/>
            <a:tailEnd/>
          </a:ln>
        </p:spPr>
        <p:txBody>
          <a:bodyPr wrap="square" lIns="117226" tIns="58613" rIns="117226" bIns="58613">
            <a:spAutoFit/>
          </a:bodyPr>
          <a:lstStyle/>
          <a:p>
            <a:pPr algn="ctr"/>
            <a:r>
              <a:rPr lang="zh-CN" altLang="en-US" sz="2400" b="1" dirty="0">
                <a:latin typeface="Calibri" pitchFamily="34" charset="0"/>
              </a:rPr>
              <a:t>正确高效处理这些小概率事件是分布式存储的工程挑战</a:t>
            </a:r>
          </a:p>
        </p:txBody>
      </p:sp>
    </p:spTree>
    <p:extLst>
      <p:ext uri="{BB962C8B-B14F-4D97-AF65-F5344CB8AC3E}">
        <p14:creationId xmlns:p14="http://schemas.microsoft.com/office/powerpoint/2010/main" val="118391803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defRPr/>
            </a:pPr>
            <a:r>
              <a:rPr lang="zh-CN" altLang="en-US" sz="3200" dirty="0" smtClean="0"/>
              <a:t>垃圾回收 </a:t>
            </a:r>
            <a:r>
              <a:rPr lang="en-US" altLang="zh-CN" sz="3200" dirty="0" smtClean="0"/>
              <a:t>– Garbage collection</a:t>
            </a:r>
            <a:endParaRPr lang="zh-CN" altLang="en-US" sz="3200" dirty="0"/>
          </a:p>
        </p:txBody>
      </p:sp>
      <p:sp>
        <p:nvSpPr>
          <p:cNvPr id="57346" name="内容占位符 2"/>
          <p:cNvSpPr>
            <a:spLocks noGrp="1"/>
          </p:cNvSpPr>
          <p:nvPr>
            <p:ph idx="1"/>
          </p:nvPr>
        </p:nvSpPr>
        <p:spPr/>
        <p:txBody>
          <a:bodyPr/>
          <a:lstStyle/>
          <a:p>
            <a:pPr eaLnBrk="1" hangingPunct="1">
              <a:defRPr/>
            </a:pPr>
            <a:r>
              <a:rPr lang="zh-CN" altLang="en-US" dirty="0" smtClean="0">
                <a:effectLst>
                  <a:outerShdw blurRad="38100" dist="38100" dir="2700000" algn="tl">
                    <a:srgbClr val="C0C0C0"/>
                  </a:outerShdw>
                </a:effectLst>
              </a:rPr>
              <a:t>异步完成，系统稳定平滑</a:t>
            </a:r>
            <a:endParaRPr lang="en-US" altLang="zh-CN" dirty="0" smtClean="0">
              <a:effectLst>
                <a:outerShdw blurRad="38100" dist="38100" dir="2700000" algn="tl">
                  <a:srgbClr val="C0C0C0"/>
                </a:outerShdw>
              </a:effectLst>
            </a:endParaRPr>
          </a:p>
          <a:p>
            <a:pPr eaLnBrk="1" hangingPunct="1">
              <a:defRPr/>
            </a:pPr>
            <a:r>
              <a:rPr lang="zh-CN" altLang="en-US" dirty="0" smtClean="0">
                <a:effectLst>
                  <a:outerShdw blurRad="38100" dist="38100" dir="2700000" algn="tl">
                    <a:srgbClr val="C0C0C0"/>
                  </a:outerShdw>
                </a:effectLst>
              </a:rPr>
              <a:t>基于版本回收，避免脏数据存在</a:t>
            </a:r>
          </a:p>
        </p:txBody>
      </p:sp>
      <p:sp>
        <p:nvSpPr>
          <p:cNvPr id="4" name="Can 12"/>
          <p:cNvSpPr/>
          <p:nvPr/>
        </p:nvSpPr>
        <p:spPr>
          <a:xfrm>
            <a:off x="1439652" y="4134501"/>
            <a:ext cx="810090" cy="864096"/>
          </a:xfrm>
          <a:prstGeom prst="can">
            <a:avLst/>
          </a:prstGeom>
        </p:spPr>
        <p:style>
          <a:lnRef idx="0">
            <a:schemeClr val="accent6"/>
          </a:lnRef>
          <a:fillRef idx="3">
            <a:schemeClr val="accent6"/>
          </a:fillRef>
          <a:effectRef idx="3">
            <a:schemeClr val="accent6"/>
          </a:effectRef>
          <a:fontRef idx="minor">
            <a:schemeClr val="lt1"/>
          </a:fontRef>
        </p:style>
        <p:txBody>
          <a:bodyPr anchor="ctr"/>
          <a:lstStyle/>
          <a:p>
            <a:pPr algn="ctr">
              <a:defRPr/>
            </a:pPr>
            <a:r>
              <a:rPr lang="en-US" altLang="zh-CN" sz="1350" b="1" dirty="0">
                <a:latin typeface="Microsoft YaHei"/>
                <a:ea typeface="Hiragino Sans GB W3"/>
                <a:cs typeface="Microsoft YaHei"/>
              </a:rPr>
              <a:t>1TB</a:t>
            </a:r>
            <a:endParaRPr lang="en-US" sz="1350" b="1" dirty="0">
              <a:latin typeface="Microsoft YaHei"/>
              <a:ea typeface="Hiragino Sans GB W3"/>
              <a:cs typeface="Microsoft YaHei"/>
            </a:endParaRPr>
          </a:p>
        </p:txBody>
      </p:sp>
      <p:sp>
        <p:nvSpPr>
          <p:cNvPr id="5" name="Can 13"/>
          <p:cNvSpPr/>
          <p:nvPr/>
        </p:nvSpPr>
        <p:spPr>
          <a:xfrm>
            <a:off x="3059832" y="4134501"/>
            <a:ext cx="810090" cy="864096"/>
          </a:xfrm>
          <a:prstGeom prst="can">
            <a:avLst/>
          </a:prstGeom>
        </p:spPr>
        <p:style>
          <a:lnRef idx="0">
            <a:schemeClr val="accent6"/>
          </a:lnRef>
          <a:fillRef idx="3">
            <a:schemeClr val="accent6"/>
          </a:fillRef>
          <a:effectRef idx="3">
            <a:schemeClr val="accent6"/>
          </a:effectRef>
          <a:fontRef idx="minor">
            <a:schemeClr val="lt1"/>
          </a:fontRef>
        </p:style>
        <p:txBody>
          <a:bodyPr anchor="ctr"/>
          <a:lstStyle/>
          <a:p>
            <a:pPr algn="ctr">
              <a:defRPr/>
            </a:pPr>
            <a:r>
              <a:rPr lang="en-US" altLang="zh-CN" sz="1350" b="1" dirty="0">
                <a:latin typeface="Microsoft YaHei"/>
                <a:ea typeface="Hiragino Sans GB W3"/>
                <a:cs typeface="Microsoft YaHei"/>
              </a:rPr>
              <a:t>1TB</a:t>
            </a:r>
            <a:endParaRPr lang="en-US" sz="1350" b="1" dirty="0">
              <a:latin typeface="Microsoft YaHei"/>
              <a:ea typeface="Hiragino Sans GB W3"/>
              <a:cs typeface="Microsoft YaHei"/>
            </a:endParaRPr>
          </a:p>
        </p:txBody>
      </p:sp>
      <p:sp>
        <p:nvSpPr>
          <p:cNvPr id="6" name="Can 15"/>
          <p:cNvSpPr/>
          <p:nvPr/>
        </p:nvSpPr>
        <p:spPr>
          <a:xfrm>
            <a:off x="4626006" y="4134501"/>
            <a:ext cx="810090" cy="864096"/>
          </a:xfrm>
          <a:prstGeom prst="can">
            <a:avLst/>
          </a:prstGeom>
        </p:spPr>
        <p:style>
          <a:lnRef idx="0">
            <a:schemeClr val="accent6"/>
          </a:lnRef>
          <a:fillRef idx="3">
            <a:schemeClr val="accent6"/>
          </a:fillRef>
          <a:effectRef idx="3">
            <a:schemeClr val="accent6"/>
          </a:effectRef>
          <a:fontRef idx="minor">
            <a:schemeClr val="lt1"/>
          </a:fontRef>
        </p:style>
        <p:txBody>
          <a:bodyPr anchor="ctr"/>
          <a:lstStyle/>
          <a:p>
            <a:pPr algn="ctr">
              <a:defRPr/>
            </a:pPr>
            <a:r>
              <a:rPr lang="en-US" altLang="zh-CN" sz="1350" b="1" dirty="0">
                <a:latin typeface="Microsoft YaHei"/>
                <a:ea typeface="Hiragino Sans GB W3"/>
                <a:cs typeface="Microsoft YaHei"/>
              </a:rPr>
              <a:t>1TB</a:t>
            </a:r>
            <a:endParaRPr lang="en-US" sz="1350" b="1" dirty="0">
              <a:latin typeface="Microsoft YaHei"/>
              <a:ea typeface="Hiragino Sans GB W3"/>
              <a:cs typeface="Microsoft YaHei"/>
            </a:endParaRPr>
          </a:p>
        </p:txBody>
      </p:sp>
      <p:sp>
        <p:nvSpPr>
          <p:cNvPr id="7" name="Can 20"/>
          <p:cNvSpPr/>
          <p:nvPr/>
        </p:nvSpPr>
        <p:spPr>
          <a:xfrm>
            <a:off x="6192180" y="4134501"/>
            <a:ext cx="810090" cy="864096"/>
          </a:xfrm>
          <a:prstGeom prst="can">
            <a:avLst/>
          </a:prstGeom>
        </p:spPr>
        <p:style>
          <a:lnRef idx="0">
            <a:schemeClr val="accent6"/>
          </a:lnRef>
          <a:fillRef idx="3">
            <a:schemeClr val="accent6"/>
          </a:fillRef>
          <a:effectRef idx="3">
            <a:schemeClr val="accent6"/>
          </a:effectRef>
          <a:fontRef idx="minor">
            <a:schemeClr val="lt1"/>
          </a:fontRef>
        </p:style>
        <p:txBody>
          <a:bodyPr anchor="ctr"/>
          <a:lstStyle/>
          <a:p>
            <a:pPr algn="ctr">
              <a:defRPr/>
            </a:pPr>
            <a:r>
              <a:rPr lang="en-US" altLang="zh-CN" sz="1350" b="1" dirty="0">
                <a:latin typeface="Microsoft YaHei"/>
                <a:ea typeface="Hiragino Sans GB W3"/>
                <a:cs typeface="Microsoft YaHei"/>
              </a:rPr>
              <a:t>1TB</a:t>
            </a:r>
            <a:endParaRPr lang="en-US" sz="1350" b="1" dirty="0">
              <a:latin typeface="Microsoft YaHei"/>
              <a:ea typeface="Hiragino Sans GB W3"/>
              <a:cs typeface="Microsoft YaHei"/>
            </a:endParaRPr>
          </a:p>
        </p:txBody>
      </p:sp>
      <p:sp>
        <p:nvSpPr>
          <p:cNvPr id="8" name="Oval 21"/>
          <p:cNvSpPr/>
          <p:nvPr/>
        </p:nvSpPr>
        <p:spPr>
          <a:xfrm>
            <a:off x="3168254" y="4674394"/>
            <a:ext cx="215503" cy="216694"/>
          </a:xfrm>
          <a:prstGeom prst="ellipse">
            <a:avLst/>
          </a:prstGeom>
          <a:solidFill>
            <a:schemeClr val="accent1">
              <a:lumMod val="75000"/>
            </a:schemeClr>
          </a:solidFill>
          <a:ln>
            <a:solidFill>
              <a:schemeClr val="accent1">
                <a:lumMod val="75000"/>
              </a:schemeClr>
            </a:solidFill>
          </a:ln>
        </p:spPr>
        <p:style>
          <a:lnRef idx="1">
            <a:schemeClr val="accent4"/>
          </a:lnRef>
          <a:fillRef idx="3">
            <a:schemeClr val="accent4"/>
          </a:fillRef>
          <a:effectRef idx="2">
            <a:schemeClr val="accent4"/>
          </a:effectRef>
          <a:fontRef idx="minor">
            <a:schemeClr val="lt1"/>
          </a:fontRef>
        </p:style>
        <p:txBody>
          <a:bodyPr anchor="ctr"/>
          <a:lstStyle/>
          <a:p>
            <a:pPr algn="ctr">
              <a:defRPr/>
            </a:pPr>
            <a:endParaRPr lang="en-US" altLang="zh-CN" sz="1350">
              <a:solidFill>
                <a:srgbClr val="FFFFFF"/>
              </a:solidFill>
              <a:latin typeface="微软雅黑" pitchFamily="34" charset="-122"/>
              <a:ea typeface="微软雅黑" pitchFamily="34" charset="-122"/>
            </a:endParaRPr>
          </a:p>
        </p:txBody>
      </p:sp>
      <p:sp>
        <p:nvSpPr>
          <p:cNvPr id="9" name="Isosceles Triangle 27"/>
          <p:cNvSpPr/>
          <p:nvPr/>
        </p:nvSpPr>
        <p:spPr>
          <a:xfrm>
            <a:off x="1547813" y="4350544"/>
            <a:ext cx="313135" cy="270272"/>
          </a:xfrm>
          <a:prstGeom prst="triangle">
            <a:avLst/>
          </a:prstGeom>
          <a:solidFill>
            <a:schemeClr val="accent4">
              <a:lumMod val="40000"/>
              <a:lumOff val="60000"/>
            </a:schemeClr>
          </a:solidFill>
          <a:ln>
            <a:solidFill>
              <a:schemeClr val="accent4">
                <a:lumMod val="40000"/>
                <a:lumOff val="60000"/>
              </a:schemeClr>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altLang="zh-CN" sz="1350">
                <a:solidFill>
                  <a:srgbClr val="FFFFFF"/>
                </a:solidFill>
                <a:latin typeface="微软雅黑" pitchFamily="34" charset="-122"/>
                <a:ea typeface="微软雅黑" pitchFamily="34" charset="-122"/>
              </a:rPr>
              <a:t>2</a:t>
            </a:r>
          </a:p>
        </p:txBody>
      </p:sp>
      <p:sp>
        <p:nvSpPr>
          <p:cNvPr id="10" name="Diamond 28"/>
          <p:cNvSpPr/>
          <p:nvPr/>
        </p:nvSpPr>
        <p:spPr>
          <a:xfrm>
            <a:off x="3138488" y="4251722"/>
            <a:ext cx="270272" cy="270272"/>
          </a:xfrm>
          <a:prstGeom prst="diamond">
            <a:avLst/>
          </a:prstGeom>
          <a:solidFill>
            <a:schemeClr val="accent2">
              <a:lumMod val="75000"/>
            </a:schemeClr>
          </a:solidFill>
          <a:ln>
            <a:solidFill>
              <a:schemeClr val="accent2">
                <a:lumMod val="75000"/>
              </a:schemeClr>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ltLang="zh-CN" sz="1350">
              <a:solidFill>
                <a:srgbClr val="FFFFFF"/>
              </a:solidFill>
              <a:latin typeface="微软雅黑" pitchFamily="34" charset="-122"/>
              <a:ea typeface="微软雅黑" pitchFamily="34" charset="-122"/>
            </a:endParaRPr>
          </a:p>
        </p:txBody>
      </p:sp>
      <p:sp>
        <p:nvSpPr>
          <p:cNvPr id="11" name="Isosceles Triangle 30"/>
          <p:cNvSpPr/>
          <p:nvPr/>
        </p:nvSpPr>
        <p:spPr>
          <a:xfrm>
            <a:off x="3526632" y="4587478"/>
            <a:ext cx="313135" cy="270272"/>
          </a:xfrm>
          <a:prstGeom prst="triangle">
            <a:avLst/>
          </a:prstGeom>
          <a:solidFill>
            <a:schemeClr val="accent4">
              <a:lumMod val="40000"/>
              <a:lumOff val="60000"/>
            </a:schemeClr>
          </a:solidFill>
          <a:ln>
            <a:solidFill>
              <a:schemeClr val="accent4">
                <a:lumMod val="40000"/>
                <a:lumOff val="60000"/>
              </a:schemeClr>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altLang="zh-CN" sz="1350">
                <a:solidFill>
                  <a:srgbClr val="FFFFFF"/>
                </a:solidFill>
                <a:latin typeface="微软雅黑" pitchFamily="34" charset="-122"/>
                <a:ea typeface="微软雅黑" pitchFamily="34" charset="-122"/>
              </a:rPr>
              <a:t>1</a:t>
            </a:r>
          </a:p>
        </p:txBody>
      </p:sp>
      <p:sp>
        <p:nvSpPr>
          <p:cNvPr id="12" name="Oval 31"/>
          <p:cNvSpPr/>
          <p:nvPr/>
        </p:nvSpPr>
        <p:spPr>
          <a:xfrm>
            <a:off x="1871662" y="4620816"/>
            <a:ext cx="215504" cy="215503"/>
          </a:xfrm>
          <a:prstGeom prst="ellipse">
            <a:avLst/>
          </a:prstGeom>
          <a:solidFill>
            <a:schemeClr val="accent1">
              <a:lumMod val="75000"/>
            </a:schemeClr>
          </a:solidFill>
          <a:ln>
            <a:solidFill>
              <a:schemeClr val="accent1">
                <a:lumMod val="75000"/>
              </a:schemeClr>
            </a:solidFill>
          </a:ln>
        </p:spPr>
        <p:style>
          <a:lnRef idx="1">
            <a:schemeClr val="accent4"/>
          </a:lnRef>
          <a:fillRef idx="3">
            <a:schemeClr val="accent4"/>
          </a:fillRef>
          <a:effectRef idx="2">
            <a:schemeClr val="accent4"/>
          </a:effectRef>
          <a:fontRef idx="minor">
            <a:schemeClr val="lt1"/>
          </a:fontRef>
        </p:style>
        <p:txBody>
          <a:bodyPr anchor="ctr"/>
          <a:lstStyle/>
          <a:p>
            <a:pPr algn="ctr">
              <a:defRPr/>
            </a:pPr>
            <a:endParaRPr lang="en-US" altLang="zh-CN" sz="1350">
              <a:solidFill>
                <a:srgbClr val="FFFFFF"/>
              </a:solidFill>
              <a:latin typeface="微软雅黑" pitchFamily="34" charset="-122"/>
              <a:ea typeface="微软雅黑" pitchFamily="34" charset="-122"/>
            </a:endParaRPr>
          </a:p>
        </p:txBody>
      </p:sp>
      <p:sp>
        <p:nvSpPr>
          <p:cNvPr id="13" name="Diamond 32"/>
          <p:cNvSpPr/>
          <p:nvPr/>
        </p:nvSpPr>
        <p:spPr>
          <a:xfrm>
            <a:off x="6632972" y="4607719"/>
            <a:ext cx="270272" cy="270272"/>
          </a:xfrm>
          <a:prstGeom prst="diamond">
            <a:avLst/>
          </a:prstGeom>
          <a:solidFill>
            <a:schemeClr val="accent2">
              <a:lumMod val="75000"/>
            </a:schemeClr>
          </a:solidFill>
          <a:ln>
            <a:solidFill>
              <a:schemeClr val="accent2">
                <a:lumMod val="75000"/>
              </a:schemeClr>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ltLang="zh-CN" sz="1350">
              <a:solidFill>
                <a:srgbClr val="FFFFFF"/>
              </a:solidFill>
              <a:latin typeface="微软雅黑" pitchFamily="34" charset="-122"/>
              <a:ea typeface="微软雅黑" pitchFamily="34" charset="-122"/>
            </a:endParaRPr>
          </a:p>
        </p:txBody>
      </p:sp>
      <p:sp>
        <p:nvSpPr>
          <p:cNvPr id="14" name="Right Triangle 33"/>
          <p:cNvSpPr/>
          <p:nvPr/>
        </p:nvSpPr>
        <p:spPr>
          <a:xfrm>
            <a:off x="1871663" y="4296967"/>
            <a:ext cx="270272" cy="269081"/>
          </a:xfrm>
          <a:prstGeom prst="rtTriangle">
            <a:avLst/>
          </a:prstGeom>
          <a:solidFill>
            <a:schemeClr val="accent4">
              <a:lumMod val="75000"/>
            </a:schemeClr>
          </a:solidFill>
          <a:ln>
            <a:solidFill>
              <a:schemeClr val="accent4">
                <a:lumMod val="75000"/>
              </a:schemeClr>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350"/>
          </a:p>
        </p:txBody>
      </p:sp>
      <p:sp>
        <p:nvSpPr>
          <p:cNvPr id="16" name="Regular Pentagon 35"/>
          <p:cNvSpPr/>
          <p:nvPr/>
        </p:nvSpPr>
        <p:spPr>
          <a:xfrm>
            <a:off x="4805363" y="4633913"/>
            <a:ext cx="270272" cy="257175"/>
          </a:xfrm>
          <a:prstGeom prst="pentagon">
            <a:avLst/>
          </a:prstGeom>
          <a:solidFill>
            <a:schemeClr val="accent2">
              <a:lumMod val="60000"/>
              <a:lumOff val="40000"/>
            </a:schemeClr>
          </a:solidFill>
          <a:ln>
            <a:solidFill>
              <a:schemeClr val="accent2">
                <a:lumMod val="60000"/>
                <a:lumOff val="40000"/>
              </a:schemeClr>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350"/>
          </a:p>
        </p:txBody>
      </p:sp>
      <p:sp>
        <p:nvSpPr>
          <p:cNvPr id="17" name="Regular Pentagon 36"/>
          <p:cNvSpPr/>
          <p:nvPr/>
        </p:nvSpPr>
        <p:spPr>
          <a:xfrm>
            <a:off x="6407944" y="4242197"/>
            <a:ext cx="270272" cy="257175"/>
          </a:xfrm>
          <a:prstGeom prst="pentagon">
            <a:avLst/>
          </a:prstGeom>
          <a:solidFill>
            <a:schemeClr val="accent2">
              <a:lumMod val="60000"/>
              <a:lumOff val="40000"/>
            </a:schemeClr>
          </a:solidFill>
          <a:ln>
            <a:solidFill>
              <a:schemeClr val="accent2">
                <a:lumMod val="60000"/>
                <a:lumOff val="40000"/>
              </a:schemeClr>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350"/>
          </a:p>
        </p:txBody>
      </p:sp>
      <p:sp>
        <p:nvSpPr>
          <p:cNvPr id="19" name="Isosceles Triangle 37"/>
          <p:cNvSpPr/>
          <p:nvPr/>
        </p:nvSpPr>
        <p:spPr>
          <a:xfrm>
            <a:off x="6218635" y="4670822"/>
            <a:ext cx="313134" cy="270272"/>
          </a:xfrm>
          <a:prstGeom prst="triangle">
            <a:avLst/>
          </a:prstGeom>
          <a:solidFill>
            <a:schemeClr val="accent4">
              <a:lumMod val="40000"/>
              <a:lumOff val="60000"/>
            </a:schemeClr>
          </a:solidFill>
          <a:ln>
            <a:solidFill>
              <a:schemeClr val="accent4">
                <a:lumMod val="40000"/>
                <a:lumOff val="60000"/>
              </a:schemeClr>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altLang="zh-CN" sz="1350">
                <a:solidFill>
                  <a:srgbClr val="FFFFFF"/>
                </a:solidFill>
                <a:latin typeface="微软雅黑" pitchFamily="34" charset="-122"/>
                <a:ea typeface="微软雅黑" pitchFamily="34" charset="-122"/>
              </a:rPr>
              <a:t>2</a:t>
            </a:r>
          </a:p>
        </p:txBody>
      </p:sp>
      <p:sp>
        <p:nvSpPr>
          <p:cNvPr id="20" name="Diamond 38"/>
          <p:cNvSpPr/>
          <p:nvPr/>
        </p:nvSpPr>
        <p:spPr>
          <a:xfrm>
            <a:off x="4680347" y="4242197"/>
            <a:ext cx="270272" cy="270272"/>
          </a:xfrm>
          <a:prstGeom prst="diamond">
            <a:avLst/>
          </a:prstGeom>
          <a:solidFill>
            <a:schemeClr val="accent2">
              <a:lumMod val="75000"/>
            </a:schemeClr>
          </a:solidFill>
          <a:ln>
            <a:solidFill>
              <a:schemeClr val="accent2">
                <a:lumMod val="75000"/>
              </a:schemeClr>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ltLang="zh-CN" sz="1350">
              <a:solidFill>
                <a:srgbClr val="FFFFFF"/>
              </a:solidFill>
              <a:latin typeface="微软雅黑" pitchFamily="34" charset="-122"/>
              <a:ea typeface="微软雅黑" pitchFamily="34" charset="-122"/>
            </a:endParaRPr>
          </a:p>
        </p:txBody>
      </p:sp>
      <p:sp>
        <p:nvSpPr>
          <p:cNvPr id="21" name="Oval 39"/>
          <p:cNvSpPr/>
          <p:nvPr/>
        </p:nvSpPr>
        <p:spPr>
          <a:xfrm>
            <a:off x="5047060" y="4323160"/>
            <a:ext cx="216694" cy="216694"/>
          </a:xfrm>
          <a:prstGeom prst="ellipse">
            <a:avLst/>
          </a:prstGeom>
          <a:solidFill>
            <a:schemeClr val="accent1">
              <a:lumMod val="75000"/>
            </a:schemeClr>
          </a:solidFill>
          <a:ln>
            <a:solidFill>
              <a:schemeClr val="accent1">
                <a:lumMod val="75000"/>
              </a:schemeClr>
            </a:solidFill>
          </a:ln>
        </p:spPr>
        <p:style>
          <a:lnRef idx="1">
            <a:schemeClr val="accent4"/>
          </a:lnRef>
          <a:fillRef idx="3">
            <a:schemeClr val="accent4"/>
          </a:fillRef>
          <a:effectRef idx="2">
            <a:schemeClr val="accent4"/>
          </a:effectRef>
          <a:fontRef idx="minor">
            <a:schemeClr val="lt1"/>
          </a:fontRef>
        </p:style>
        <p:txBody>
          <a:bodyPr anchor="ctr"/>
          <a:lstStyle/>
          <a:p>
            <a:pPr algn="ctr">
              <a:defRPr/>
            </a:pPr>
            <a:endParaRPr lang="en-US" altLang="zh-CN" sz="1350">
              <a:solidFill>
                <a:srgbClr val="FFFFFF"/>
              </a:solidFill>
              <a:latin typeface="微软雅黑" pitchFamily="34" charset="-122"/>
              <a:ea typeface="微软雅黑" pitchFamily="34" charset="-122"/>
            </a:endParaRPr>
          </a:p>
        </p:txBody>
      </p:sp>
      <p:sp>
        <p:nvSpPr>
          <p:cNvPr id="22" name="Freeform 46"/>
          <p:cNvSpPr/>
          <p:nvPr/>
        </p:nvSpPr>
        <p:spPr>
          <a:xfrm rot="5796430">
            <a:off x="1514476" y="3595688"/>
            <a:ext cx="1135856" cy="276225"/>
          </a:xfrm>
          <a:custGeom>
            <a:avLst/>
            <a:gdLst>
              <a:gd name="connsiteX0" fmla="*/ 1308100 w 1308100"/>
              <a:gd name="connsiteY0" fmla="*/ 368300 h 368300"/>
              <a:gd name="connsiteX1" fmla="*/ 508000 w 1308100"/>
              <a:gd name="connsiteY1" fmla="*/ 254000 h 368300"/>
              <a:gd name="connsiteX2" fmla="*/ 0 w 1308100"/>
              <a:gd name="connsiteY2" fmla="*/ 0 h 368300"/>
              <a:gd name="connsiteX3" fmla="*/ 0 w 1308100"/>
              <a:gd name="connsiteY3" fmla="*/ 0 h 368300"/>
            </a:gdLst>
            <a:ahLst/>
            <a:cxnLst>
              <a:cxn ang="0">
                <a:pos x="connsiteX0" y="connsiteY0"/>
              </a:cxn>
              <a:cxn ang="0">
                <a:pos x="connsiteX1" y="connsiteY1"/>
              </a:cxn>
              <a:cxn ang="0">
                <a:pos x="connsiteX2" y="connsiteY2"/>
              </a:cxn>
              <a:cxn ang="0">
                <a:pos x="connsiteX3" y="connsiteY3"/>
              </a:cxn>
            </a:cxnLst>
            <a:rect l="l" t="t" r="r" b="b"/>
            <a:pathLst>
              <a:path w="1308100" h="368300">
                <a:moveTo>
                  <a:pt x="1308100" y="368300"/>
                </a:moveTo>
                <a:cubicBezTo>
                  <a:pt x="1017058" y="341841"/>
                  <a:pt x="726017" y="315383"/>
                  <a:pt x="508000" y="254000"/>
                </a:cubicBezTo>
                <a:cubicBezTo>
                  <a:pt x="289983" y="192617"/>
                  <a:pt x="0" y="0"/>
                  <a:pt x="0" y="0"/>
                </a:cubicBezTo>
                <a:lnTo>
                  <a:pt x="0" y="0"/>
                </a:lnTo>
              </a:path>
            </a:pathLst>
          </a:custGeom>
          <a:ln>
            <a:solidFill>
              <a:srgbClr val="FFFF00"/>
            </a:solidFill>
            <a:headEnd type="none"/>
            <a:tailEnd type="triangle" w="lg" len="lg"/>
          </a:ln>
        </p:spPr>
        <p:style>
          <a:lnRef idx="2">
            <a:schemeClr val="accent1"/>
          </a:lnRef>
          <a:fillRef idx="0">
            <a:schemeClr val="accent1"/>
          </a:fillRef>
          <a:effectRef idx="1">
            <a:schemeClr val="accent1"/>
          </a:effectRef>
          <a:fontRef idx="minor">
            <a:schemeClr val="tx1"/>
          </a:fontRef>
        </p:style>
        <p:txBody>
          <a:bodyPr anchor="ctr"/>
          <a:lstStyle/>
          <a:p>
            <a:pPr algn="ctr">
              <a:defRPr/>
            </a:pPr>
            <a:endParaRPr lang="en-US" sz="1350"/>
          </a:p>
        </p:txBody>
      </p:sp>
      <p:sp>
        <p:nvSpPr>
          <p:cNvPr id="26" name="矩形 25"/>
          <p:cNvSpPr/>
          <p:nvPr/>
        </p:nvSpPr>
        <p:spPr>
          <a:xfrm>
            <a:off x="2006204" y="2187178"/>
            <a:ext cx="513159" cy="432197"/>
          </a:xfrm>
          <a:prstGeom prst="rect">
            <a:avLst/>
          </a:prstGeom>
          <a:ln w="3175"/>
        </p:spPr>
        <p:style>
          <a:lnRef idx="2">
            <a:schemeClr val="dk1"/>
          </a:lnRef>
          <a:fillRef idx="1">
            <a:schemeClr val="lt1"/>
          </a:fillRef>
          <a:effectRef idx="0">
            <a:schemeClr val="dk1"/>
          </a:effectRef>
          <a:fontRef idx="minor">
            <a:schemeClr val="dk1"/>
          </a:fontRef>
        </p:style>
        <p:txBody>
          <a:bodyPr anchor="ctr"/>
          <a:lstStyle/>
          <a:p>
            <a:pPr algn="ctr">
              <a:defRPr/>
            </a:pPr>
            <a:endParaRPr lang="zh-CN" altLang="en-US" sz="1350"/>
          </a:p>
        </p:txBody>
      </p:sp>
      <p:sp>
        <p:nvSpPr>
          <p:cNvPr id="27" name="Diamond 28"/>
          <p:cNvSpPr/>
          <p:nvPr/>
        </p:nvSpPr>
        <p:spPr>
          <a:xfrm>
            <a:off x="2127647" y="2268141"/>
            <a:ext cx="270272" cy="270272"/>
          </a:xfrm>
          <a:prstGeom prst="diamond">
            <a:avLst/>
          </a:prstGeom>
          <a:solidFill>
            <a:schemeClr val="accent2">
              <a:lumMod val="75000"/>
            </a:schemeClr>
          </a:solidFill>
          <a:ln>
            <a:solidFill>
              <a:schemeClr val="accent2">
                <a:lumMod val="75000"/>
              </a:schemeClr>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ltLang="zh-CN" sz="1350">
              <a:solidFill>
                <a:srgbClr val="FFFFFF"/>
              </a:solidFill>
              <a:latin typeface="微软雅黑" pitchFamily="34" charset="-122"/>
              <a:ea typeface="微软雅黑" pitchFamily="34" charset="-122"/>
            </a:endParaRPr>
          </a:p>
        </p:txBody>
      </p:sp>
      <p:sp>
        <p:nvSpPr>
          <p:cNvPr id="28" name="矩形 27"/>
          <p:cNvSpPr/>
          <p:nvPr/>
        </p:nvSpPr>
        <p:spPr>
          <a:xfrm>
            <a:off x="2519363" y="2187178"/>
            <a:ext cx="513160" cy="432197"/>
          </a:xfrm>
          <a:prstGeom prst="rect">
            <a:avLst/>
          </a:prstGeom>
          <a:ln w="3175"/>
        </p:spPr>
        <p:style>
          <a:lnRef idx="2">
            <a:schemeClr val="dk1"/>
          </a:lnRef>
          <a:fillRef idx="1">
            <a:schemeClr val="lt1"/>
          </a:fillRef>
          <a:effectRef idx="0">
            <a:schemeClr val="dk1"/>
          </a:effectRef>
          <a:fontRef idx="minor">
            <a:schemeClr val="dk1"/>
          </a:fontRef>
        </p:style>
        <p:txBody>
          <a:bodyPr anchor="ctr"/>
          <a:lstStyle/>
          <a:p>
            <a:pPr algn="ctr">
              <a:defRPr/>
            </a:pPr>
            <a:endParaRPr lang="zh-CN" altLang="en-US" sz="1350"/>
          </a:p>
        </p:txBody>
      </p:sp>
      <p:sp>
        <p:nvSpPr>
          <p:cNvPr id="29" name="矩形 28"/>
          <p:cNvSpPr/>
          <p:nvPr/>
        </p:nvSpPr>
        <p:spPr>
          <a:xfrm>
            <a:off x="3032522" y="2187178"/>
            <a:ext cx="513159" cy="432197"/>
          </a:xfrm>
          <a:prstGeom prst="rect">
            <a:avLst/>
          </a:prstGeom>
          <a:ln w="3175"/>
        </p:spPr>
        <p:style>
          <a:lnRef idx="2">
            <a:schemeClr val="dk1"/>
          </a:lnRef>
          <a:fillRef idx="1">
            <a:schemeClr val="lt1"/>
          </a:fillRef>
          <a:effectRef idx="0">
            <a:schemeClr val="dk1"/>
          </a:effectRef>
          <a:fontRef idx="minor">
            <a:schemeClr val="dk1"/>
          </a:fontRef>
        </p:style>
        <p:txBody>
          <a:bodyPr anchor="ctr"/>
          <a:lstStyle/>
          <a:p>
            <a:pPr algn="ctr">
              <a:defRPr/>
            </a:pPr>
            <a:endParaRPr lang="zh-CN" altLang="en-US" sz="1350"/>
          </a:p>
        </p:txBody>
      </p:sp>
      <p:sp>
        <p:nvSpPr>
          <p:cNvPr id="30" name="矩形 29"/>
          <p:cNvSpPr/>
          <p:nvPr/>
        </p:nvSpPr>
        <p:spPr>
          <a:xfrm>
            <a:off x="3545682" y="2187178"/>
            <a:ext cx="513160" cy="432197"/>
          </a:xfrm>
          <a:prstGeom prst="rect">
            <a:avLst/>
          </a:prstGeom>
          <a:ln w="3175"/>
        </p:spPr>
        <p:style>
          <a:lnRef idx="2">
            <a:schemeClr val="dk1"/>
          </a:lnRef>
          <a:fillRef idx="1">
            <a:schemeClr val="lt1"/>
          </a:fillRef>
          <a:effectRef idx="0">
            <a:schemeClr val="dk1"/>
          </a:effectRef>
          <a:fontRef idx="minor">
            <a:schemeClr val="dk1"/>
          </a:fontRef>
        </p:style>
        <p:txBody>
          <a:bodyPr anchor="ctr"/>
          <a:lstStyle/>
          <a:p>
            <a:pPr algn="ctr">
              <a:defRPr/>
            </a:pPr>
            <a:endParaRPr lang="zh-CN" altLang="en-US" sz="1350"/>
          </a:p>
        </p:txBody>
      </p:sp>
      <p:sp>
        <p:nvSpPr>
          <p:cNvPr id="32" name="Isosceles Triangle 27"/>
          <p:cNvSpPr/>
          <p:nvPr/>
        </p:nvSpPr>
        <p:spPr>
          <a:xfrm>
            <a:off x="2619375" y="2268141"/>
            <a:ext cx="313135" cy="270272"/>
          </a:xfrm>
          <a:prstGeom prst="triangle">
            <a:avLst/>
          </a:prstGeom>
          <a:solidFill>
            <a:schemeClr val="accent4">
              <a:lumMod val="40000"/>
              <a:lumOff val="60000"/>
            </a:schemeClr>
          </a:solidFill>
          <a:ln>
            <a:solidFill>
              <a:schemeClr val="accent4">
                <a:lumMod val="40000"/>
                <a:lumOff val="60000"/>
              </a:schemeClr>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ltLang="zh-CN" sz="1350">
              <a:solidFill>
                <a:srgbClr val="FFFFFF"/>
              </a:solidFill>
              <a:latin typeface="微软雅黑" pitchFamily="34" charset="-122"/>
              <a:ea typeface="微软雅黑" pitchFamily="34" charset="-122"/>
            </a:endParaRPr>
          </a:p>
        </p:txBody>
      </p:sp>
      <p:sp>
        <p:nvSpPr>
          <p:cNvPr id="33" name="Oval 31"/>
          <p:cNvSpPr/>
          <p:nvPr/>
        </p:nvSpPr>
        <p:spPr>
          <a:xfrm>
            <a:off x="3192066" y="2269332"/>
            <a:ext cx="216694" cy="216694"/>
          </a:xfrm>
          <a:prstGeom prst="ellipse">
            <a:avLst/>
          </a:prstGeom>
          <a:solidFill>
            <a:schemeClr val="accent1">
              <a:lumMod val="75000"/>
            </a:schemeClr>
          </a:solidFill>
          <a:ln>
            <a:solidFill>
              <a:schemeClr val="accent1">
                <a:lumMod val="75000"/>
              </a:schemeClr>
            </a:solidFill>
          </a:ln>
        </p:spPr>
        <p:style>
          <a:lnRef idx="1">
            <a:schemeClr val="accent4"/>
          </a:lnRef>
          <a:fillRef idx="3">
            <a:schemeClr val="accent4"/>
          </a:fillRef>
          <a:effectRef idx="2">
            <a:schemeClr val="accent4"/>
          </a:effectRef>
          <a:fontRef idx="minor">
            <a:schemeClr val="lt1"/>
          </a:fontRef>
        </p:style>
        <p:txBody>
          <a:bodyPr anchor="ctr"/>
          <a:lstStyle/>
          <a:p>
            <a:pPr algn="ctr">
              <a:defRPr/>
            </a:pPr>
            <a:endParaRPr lang="en-US" altLang="zh-CN" sz="1350">
              <a:solidFill>
                <a:srgbClr val="FFFFFF"/>
              </a:solidFill>
              <a:latin typeface="微软雅黑" pitchFamily="34" charset="-122"/>
              <a:ea typeface="微软雅黑" pitchFamily="34" charset="-122"/>
            </a:endParaRPr>
          </a:p>
        </p:txBody>
      </p:sp>
      <p:sp>
        <p:nvSpPr>
          <p:cNvPr id="34" name="Regular Pentagon 35"/>
          <p:cNvSpPr/>
          <p:nvPr/>
        </p:nvSpPr>
        <p:spPr>
          <a:xfrm>
            <a:off x="3682603" y="2268141"/>
            <a:ext cx="270272" cy="257175"/>
          </a:xfrm>
          <a:prstGeom prst="pentagon">
            <a:avLst/>
          </a:prstGeom>
          <a:solidFill>
            <a:schemeClr val="accent2">
              <a:lumMod val="60000"/>
              <a:lumOff val="40000"/>
            </a:schemeClr>
          </a:solidFill>
          <a:ln>
            <a:solidFill>
              <a:schemeClr val="accent2">
                <a:lumMod val="60000"/>
                <a:lumOff val="40000"/>
              </a:schemeClr>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350"/>
          </a:p>
        </p:txBody>
      </p:sp>
      <p:sp>
        <p:nvSpPr>
          <p:cNvPr id="36" name="矩形 35"/>
          <p:cNvSpPr/>
          <p:nvPr/>
        </p:nvSpPr>
        <p:spPr>
          <a:xfrm>
            <a:off x="2006204" y="2619375"/>
            <a:ext cx="513159" cy="295275"/>
          </a:xfrm>
          <a:prstGeom prst="rect">
            <a:avLst/>
          </a:prstGeom>
          <a:ln w="3175"/>
        </p:spPr>
        <p:style>
          <a:lnRef idx="2">
            <a:schemeClr val="dk1"/>
          </a:lnRef>
          <a:fillRef idx="1">
            <a:schemeClr val="lt1"/>
          </a:fillRef>
          <a:effectRef idx="0">
            <a:schemeClr val="dk1"/>
          </a:effectRef>
          <a:fontRef idx="minor">
            <a:schemeClr val="dk1"/>
          </a:fontRef>
        </p:style>
        <p:txBody>
          <a:bodyPr anchor="ctr"/>
          <a:lstStyle/>
          <a:p>
            <a:pPr algn="ctr">
              <a:defRPr/>
            </a:pPr>
            <a:r>
              <a:rPr lang="en-US" altLang="zh-CN" sz="1350" dirty="0"/>
              <a:t>2:3</a:t>
            </a:r>
            <a:endParaRPr lang="zh-CN" altLang="en-US" sz="1350" dirty="0"/>
          </a:p>
        </p:txBody>
      </p:sp>
      <p:sp>
        <p:nvSpPr>
          <p:cNvPr id="38" name="矩形 37"/>
          <p:cNvSpPr/>
          <p:nvPr/>
        </p:nvSpPr>
        <p:spPr>
          <a:xfrm>
            <a:off x="2519363" y="2619375"/>
            <a:ext cx="513160" cy="295275"/>
          </a:xfrm>
          <a:prstGeom prst="rect">
            <a:avLst/>
          </a:prstGeom>
          <a:ln w="3175"/>
        </p:spPr>
        <p:style>
          <a:lnRef idx="2">
            <a:schemeClr val="dk1"/>
          </a:lnRef>
          <a:fillRef idx="1">
            <a:schemeClr val="lt1"/>
          </a:fillRef>
          <a:effectRef idx="0">
            <a:schemeClr val="dk1"/>
          </a:effectRef>
          <a:fontRef idx="minor">
            <a:schemeClr val="dk1"/>
          </a:fontRef>
        </p:style>
        <p:txBody>
          <a:bodyPr anchor="ctr"/>
          <a:lstStyle/>
          <a:p>
            <a:pPr algn="ctr">
              <a:defRPr/>
            </a:pPr>
            <a:r>
              <a:rPr lang="en-US" altLang="zh-CN" sz="1350" dirty="0"/>
              <a:t>2:2</a:t>
            </a:r>
            <a:endParaRPr lang="zh-CN" altLang="en-US" sz="1350" dirty="0"/>
          </a:p>
        </p:txBody>
      </p:sp>
      <p:sp>
        <p:nvSpPr>
          <p:cNvPr id="39" name="矩形 38"/>
          <p:cNvSpPr/>
          <p:nvPr/>
        </p:nvSpPr>
        <p:spPr>
          <a:xfrm>
            <a:off x="3032522" y="2619375"/>
            <a:ext cx="513159" cy="295275"/>
          </a:xfrm>
          <a:prstGeom prst="rect">
            <a:avLst/>
          </a:prstGeom>
          <a:ln w="3175"/>
        </p:spPr>
        <p:style>
          <a:lnRef idx="2">
            <a:schemeClr val="dk1"/>
          </a:lnRef>
          <a:fillRef idx="1">
            <a:schemeClr val="lt1"/>
          </a:fillRef>
          <a:effectRef idx="0">
            <a:schemeClr val="dk1"/>
          </a:effectRef>
          <a:fontRef idx="minor">
            <a:schemeClr val="dk1"/>
          </a:fontRef>
        </p:style>
        <p:txBody>
          <a:bodyPr anchor="ctr"/>
          <a:lstStyle/>
          <a:p>
            <a:pPr algn="ctr">
              <a:defRPr/>
            </a:pPr>
            <a:r>
              <a:rPr lang="en-US" altLang="zh-CN" sz="1350" dirty="0"/>
              <a:t>3:3</a:t>
            </a:r>
            <a:endParaRPr lang="zh-CN" altLang="en-US" sz="1350" dirty="0"/>
          </a:p>
        </p:txBody>
      </p:sp>
      <p:sp>
        <p:nvSpPr>
          <p:cNvPr id="40" name="矩形 39"/>
          <p:cNvSpPr/>
          <p:nvPr/>
        </p:nvSpPr>
        <p:spPr>
          <a:xfrm>
            <a:off x="3545682" y="2619375"/>
            <a:ext cx="513160" cy="295275"/>
          </a:xfrm>
          <a:prstGeom prst="rect">
            <a:avLst/>
          </a:prstGeom>
          <a:ln w="3175"/>
        </p:spPr>
        <p:style>
          <a:lnRef idx="2">
            <a:schemeClr val="dk1"/>
          </a:lnRef>
          <a:fillRef idx="1">
            <a:schemeClr val="lt1"/>
          </a:fillRef>
          <a:effectRef idx="0">
            <a:schemeClr val="dk1"/>
          </a:effectRef>
          <a:fontRef idx="minor">
            <a:schemeClr val="dk1"/>
          </a:fontRef>
        </p:style>
        <p:txBody>
          <a:bodyPr anchor="ctr"/>
          <a:lstStyle/>
          <a:p>
            <a:pPr algn="ctr">
              <a:defRPr/>
            </a:pPr>
            <a:r>
              <a:rPr lang="en-US" altLang="zh-CN" sz="1350" dirty="0"/>
              <a:t>2:2</a:t>
            </a:r>
            <a:endParaRPr lang="zh-CN" altLang="en-US" sz="1350" dirty="0"/>
          </a:p>
        </p:txBody>
      </p:sp>
      <p:sp>
        <p:nvSpPr>
          <p:cNvPr id="46" name="矩形 45"/>
          <p:cNvSpPr/>
          <p:nvPr/>
        </p:nvSpPr>
        <p:spPr>
          <a:xfrm>
            <a:off x="2006204" y="2917031"/>
            <a:ext cx="513159" cy="296466"/>
          </a:xfrm>
          <a:prstGeom prst="rect">
            <a:avLst/>
          </a:prstGeom>
          <a:ln w="3175"/>
        </p:spPr>
        <p:style>
          <a:lnRef idx="2">
            <a:schemeClr val="dk1"/>
          </a:lnRef>
          <a:fillRef idx="1">
            <a:schemeClr val="lt1"/>
          </a:fillRef>
          <a:effectRef idx="0">
            <a:schemeClr val="dk1"/>
          </a:effectRef>
          <a:fontRef idx="minor">
            <a:schemeClr val="dk1"/>
          </a:fontRef>
        </p:style>
        <p:txBody>
          <a:bodyPr anchor="ctr"/>
          <a:lstStyle/>
          <a:p>
            <a:pPr algn="ctr">
              <a:defRPr/>
            </a:pPr>
            <a:r>
              <a:rPr lang="en-US" altLang="zh-CN" sz="1350" dirty="0"/>
              <a:t>1</a:t>
            </a:r>
            <a:endParaRPr lang="zh-CN" altLang="en-US" sz="1350" dirty="0"/>
          </a:p>
        </p:txBody>
      </p:sp>
      <p:sp>
        <p:nvSpPr>
          <p:cNvPr id="47" name="矩形 46"/>
          <p:cNvSpPr/>
          <p:nvPr/>
        </p:nvSpPr>
        <p:spPr>
          <a:xfrm>
            <a:off x="2519363" y="2917031"/>
            <a:ext cx="513160" cy="296466"/>
          </a:xfrm>
          <a:prstGeom prst="rect">
            <a:avLst/>
          </a:prstGeom>
          <a:ln w="3175"/>
        </p:spPr>
        <p:style>
          <a:lnRef idx="2">
            <a:schemeClr val="dk1"/>
          </a:lnRef>
          <a:fillRef idx="1">
            <a:schemeClr val="lt1"/>
          </a:fillRef>
          <a:effectRef idx="0">
            <a:schemeClr val="dk1"/>
          </a:effectRef>
          <a:fontRef idx="minor">
            <a:schemeClr val="dk1"/>
          </a:fontRef>
        </p:style>
        <p:txBody>
          <a:bodyPr anchor="ctr"/>
          <a:lstStyle/>
          <a:p>
            <a:pPr algn="ctr">
              <a:defRPr/>
            </a:pPr>
            <a:r>
              <a:rPr lang="en-US" altLang="zh-CN" sz="1350" dirty="0"/>
              <a:t>2</a:t>
            </a:r>
            <a:endParaRPr lang="zh-CN" altLang="en-US" sz="1350" dirty="0"/>
          </a:p>
        </p:txBody>
      </p:sp>
      <p:sp>
        <p:nvSpPr>
          <p:cNvPr id="48" name="矩形 47"/>
          <p:cNvSpPr/>
          <p:nvPr/>
        </p:nvSpPr>
        <p:spPr>
          <a:xfrm>
            <a:off x="3032522" y="2917031"/>
            <a:ext cx="513159" cy="296466"/>
          </a:xfrm>
          <a:prstGeom prst="rect">
            <a:avLst/>
          </a:prstGeom>
          <a:ln w="3175"/>
        </p:spPr>
        <p:style>
          <a:lnRef idx="2">
            <a:schemeClr val="dk1"/>
          </a:lnRef>
          <a:fillRef idx="1">
            <a:schemeClr val="lt1"/>
          </a:fillRef>
          <a:effectRef idx="0">
            <a:schemeClr val="dk1"/>
          </a:effectRef>
          <a:fontRef idx="minor">
            <a:schemeClr val="dk1"/>
          </a:fontRef>
        </p:style>
        <p:txBody>
          <a:bodyPr anchor="ctr"/>
          <a:lstStyle/>
          <a:p>
            <a:pPr algn="ctr">
              <a:defRPr/>
            </a:pPr>
            <a:r>
              <a:rPr lang="en-US" altLang="zh-CN" sz="1350" dirty="0"/>
              <a:t>3</a:t>
            </a:r>
            <a:endParaRPr lang="zh-CN" altLang="en-US" sz="1350" dirty="0"/>
          </a:p>
        </p:txBody>
      </p:sp>
      <p:sp>
        <p:nvSpPr>
          <p:cNvPr id="49" name="矩形 48"/>
          <p:cNvSpPr/>
          <p:nvPr/>
        </p:nvSpPr>
        <p:spPr>
          <a:xfrm>
            <a:off x="3545682" y="2917031"/>
            <a:ext cx="513160" cy="296466"/>
          </a:xfrm>
          <a:prstGeom prst="rect">
            <a:avLst/>
          </a:prstGeom>
          <a:ln w="3175"/>
        </p:spPr>
        <p:style>
          <a:lnRef idx="2">
            <a:schemeClr val="dk1"/>
          </a:lnRef>
          <a:fillRef idx="1">
            <a:schemeClr val="lt1"/>
          </a:fillRef>
          <a:effectRef idx="0">
            <a:schemeClr val="dk1"/>
          </a:effectRef>
          <a:fontRef idx="minor">
            <a:schemeClr val="dk1"/>
          </a:fontRef>
        </p:style>
        <p:txBody>
          <a:bodyPr anchor="ctr"/>
          <a:lstStyle/>
          <a:p>
            <a:pPr algn="ctr">
              <a:defRPr/>
            </a:pPr>
            <a:r>
              <a:rPr lang="en-US" altLang="zh-CN" sz="1350" dirty="0"/>
              <a:t>1</a:t>
            </a:r>
            <a:endParaRPr lang="zh-CN" altLang="en-US" sz="1350" dirty="0"/>
          </a:p>
        </p:txBody>
      </p:sp>
      <p:sp>
        <p:nvSpPr>
          <p:cNvPr id="57388" name="TextBox 50"/>
          <p:cNvSpPr txBox="1">
            <a:spLocks noChangeArrowheads="1"/>
          </p:cNvSpPr>
          <p:nvPr/>
        </p:nvSpPr>
        <p:spPr bwMode="auto">
          <a:xfrm>
            <a:off x="1259632" y="2240756"/>
            <a:ext cx="746572" cy="300082"/>
          </a:xfrm>
          <a:prstGeom prst="rect">
            <a:avLst/>
          </a:prstGeom>
          <a:noFill/>
          <a:ln w="9525">
            <a:noFill/>
            <a:miter lim="800000"/>
            <a:headEnd/>
            <a:tailEnd/>
          </a:ln>
        </p:spPr>
        <p:txBody>
          <a:bodyPr wrap="square">
            <a:spAutoFit/>
          </a:bodyPr>
          <a:lstStyle/>
          <a:p>
            <a:r>
              <a:rPr lang="en-US" altLang="zh-CN" sz="1350" dirty="0">
                <a:latin typeface="Calibri" pitchFamily="34" charset="0"/>
              </a:rPr>
              <a:t>Chunk</a:t>
            </a:r>
            <a:endParaRPr lang="zh-CN" altLang="en-US" sz="1350" dirty="0">
              <a:latin typeface="Calibri" pitchFamily="34" charset="0"/>
            </a:endParaRPr>
          </a:p>
        </p:txBody>
      </p:sp>
      <p:sp>
        <p:nvSpPr>
          <p:cNvPr id="57389" name="TextBox 51"/>
          <p:cNvSpPr txBox="1">
            <a:spLocks noChangeArrowheads="1"/>
          </p:cNvSpPr>
          <p:nvPr/>
        </p:nvSpPr>
        <p:spPr bwMode="auto">
          <a:xfrm>
            <a:off x="1385888" y="2612231"/>
            <a:ext cx="620316" cy="300082"/>
          </a:xfrm>
          <a:prstGeom prst="rect">
            <a:avLst/>
          </a:prstGeom>
          <a:noFill/>
          <a:ln w="9525">
            <a:noFill/>
            <a:miter lim="800000"/>
            <a:headEnd/>
            <a:tailEnd/>
          </a:ln>
        </p:spPr>
        <p:txBody>
          <a:bodyPr>
            <a:spAutoFit/>
          </a:bodyPr>
          <a:lstStyle/>
          <a:p>
            <a:r>
              <a:rPr lang="en-US" altLang="zh-CN" sz="1350">
                <a:latin typeface="Calibri" pitchFamily="34" charset="0"/>
              </a:rPr>
              <a:t>Copy</a:t>
            </a:r>
            <a:endParaRPr lang="zh-CN" altLang="en-US" sz="1350">
              <a:latin typeface="Calibri" pitchFamily="34" charset="0"/>
            </a:endParaRPr>
          </a:p>
        </p:txBody>
      </p:sp>
      <p:sp>
        <p:nvSpPr>
          <p:cNvPr id="57390" name="TextBox 52"/>
          <p:cNvSpPr txBox="1">
            <a:spLocks noChangeArrowheads="1"/>
          </p:cNvSpPr>
          <p:nvPr/>
        </p:nvSpPr>
        <p:spPr bwMode="auto">
          <a:xfrm>
            <a:off x="1385888" y="2888456"/>
            <a:ext cx="756047" cy="300082"/>
          </a:xfrm>
          <a:prstGeom prst="rect">
            <a:avLst/>
          </a:prstGeom>
          <a:noFill/>
          <a:ln w="9525">
            <a:noFill/>
            <a:miter lim="800000"/>
            <a:headEnd/>
            <a:tailEnd/>
          </a:ln>
        </p:spPr>
        <p:txBody>
          <a:bodyPr>
            <a:spAutoFit/>
          </a:bodyPr>
          <a:lstStyle/>
          <a:p>
            <a:r>
              <a:rPr lang="en-US" altLang="zh-CN" sz="1350">
                <a:latin typeface="Calibri" pitchFamily="34" charset="0"/>
              </a:rPr>
              <a:t>Version</a:t>
            </a:r>
            <a:endParaRPr lang="zh-CN" altLang="en-US" sz="1350">
              <a:latin typeface="Calibri" pitchFamily="34" charset="0"/>
            </a:endParaRPr>
          </a:p>
        </p:txBody>
      </p:sp>
      <p:sp>
        <p:nvSpPr>
          <p:cNvPr id="54" name="Freeform 46"/>
          <p:cNvSpPr/>
          <p:nvPr/>
        </p:nvSpPr>
        <p:spPr>
          <a:xfrm rot="16892602">
            <a:off x="1649612" y="3624858"/>
            <a:ext cx="1151334" cy="276225"/>
          </a:xfrm>
          <a:custGeom>
            <a:avLst/>
            <a:gdLst>
              <a:gd name="connsiteX0" fmla="*/ 1308100 w 1308100"/>
              <a:gd name="connsiteY0" fmla="*/ 368300 h 368300"/>
              <a:gd name="connsiteX1" fmla="*/ 508000 w 1308100"/>
              <a:gd name="connsiteY1" fmla="*/ 254000 h 368300"/>
              <a:gd name="connsiteX2" fmla="*/ 0 w 1308100"/>
              <a:gd name="connsiteY2" fmla="*/ 0 h 368300"/>
              <a:gd name="connsiteX3" fmla="*/ 0 w 1308100"/>
              <a:gd name="connsiteY3" fmla="*/ 0 h 368300"/>
            </a:gdLst>
            <a:ahLst/>
            <a:cxnLst>
              <a:cxn ang="0">
                <a:pos x="connsiteX0" y="connsiteY0"/>
              </a:cxn>
              <a:cxn ang="0">
                <a:pos x="connsiteX1" y="connsiteY1"/>
              </a:cxn>
              <a:cxn ang="0">
                <a:pos x="connsiteX2" y="connsiteY2"/>
              </a:cxn>
              <a:cxn ang="0">
                <a:pos x="connsiteX3" y="connsiteY3"/>
              </a:cxn>
            </a:cxnLst>
            <a:rect l="l" t="t" r="r" b="b"/>
            <a:pathLst>
              <a:path w="1308100" h="368300">
                <a:moveTo>
                  <a:pt x="1308100" y="368300"/>
                </a:moveTo>
                <a:cubicBezTo>
                  <a:pt x="1017058" y="341841"/>
                  <a:pt x="726017" y="315383"/>
                  <a:pt x="508000" y="254000"/>
                </a:cubicBezTo>
                <a:cubicBezTo>
                  <a:pt x="289983" y="192617"/>
                  <a:pt x="0" y="0"/>
                  <a:pt x="0" y="0"/>
                </a:cubicBezTo>
                <a:lnTo>
                  <a:pt x="0" y="0"/>
                </a:lnTo>
              </a:path>
            </a:pathLst>
          </a:custGeom>
          <a:ln>
            <a:solidFill>
              <a:srgbClr val="FF0000"/>
            </a:solidFill>
            <a:headEnd type="none"/>
            <a:tailEnd type="triangle" w="lg" len="lg"/>
          </a:ln>
        </p:spPr>
        <p:style>
          <a:lnRef idx="2">
            <a:schemeClr val="accent1"/>
          </a:lnRef>
          <a:fillRef idx="0">
            <a:schemeClr val="accent1"/>
          </a:fillRef>
          <a:effectRef idx="1">
            <a:schemeClr val="accent1"/>
          </a:effectRef>
          <a:fontRef idx="minor">
            <a:schemeClr val="tx1"/>
          </a:fontRef>
        </p:style>
        <p:txBody>
          <a:bodyPr anchor="ctr"/>
          <a:lstStyle/>
          <a:p>
            <a:pPr algn="ctr">
              <a:defRPr/>
            </a:pPr>
            <a:endParaRPr lang="en-US" sz="1350"/>
          </a:p>
        </p:txBody>
      </p:sp>
      <p:sp>
        <p:nvSpPr>
          <p:cNvPr id="55" name="Freeform 46"/>
          <p:cNvSpPr/>
          <p:nvPr/>
        </p:nvSpPr>
        <p:spPr>
          <a:xfrm rot="2553684">
            <a:off x="2499123" y="3580210"/>
            <a:ext cx="1253728" cy="276225"/>
          </a:xfrm>
          <a:custGeom>
            <a:avLst/>
            <a:gdLst>
              <a:gd name="connsiteX0" fmla="*/ 1308100 w 1308100"/>
              <a:gd name="connsiteY0" fmla="*/ 368300 h 368300"/>
              <a:gd name="connsiteX1" fmla="*/ 508000 w 1308100"/>
              <a:gd name="connsiteY1" fmla="*/ 254000 h 368300"/>
              <a:gd name="connsiteX2" fmla="*/ 0 w 1308100"/>
              <a:gd name="connsiteY2" fmla="*/ 0 h 368300"/>
              <a:gd name="connsiteX3" fmla="*/ 0 w 1308100"/>
              <a:gd name="connsiteY3" fmla="*/ 0 h 368300"/>
            </a:gdLst>
            <a:ahLst/>
            <a:cxnLst>
              <a:cxn ang="0">
                <a:pos x="connsiteX0" y="connsiteY0"/>
              </a:cxn>
              <a:cxn ang="0">
                <a:pos x="connsiteX1" y="connsiteY1"/>
              </a:cxn>
              <a:cxn ang="0">
                <a:pos x="connsiteX2" y="connsiteY2"/>
              </a:cxn>
              <a:cxn ang="0">
                <a:pos x="connsiteX3" y="connsiteY3"/>
              </a:cxn>
            </a:cxnLst>
            <a:rect l="l" t="t" r="r" b="b"/>
            <a:pathLst>
              <a:path w="1308100" h="368300">
                <a:moveTo>
                  <a:pt x="1308100" y="368300"/>
                </a:moveTo>
                <a:cubicBezTo>
                  <a:pt x="1017058" y="341841"/>
                  <a:pt x="726017" y="315383"/>
                  <a:pt x="508000" y="254000"/>
                </a:cubicBezTo>
                <a:cubicBezTo>
                  <a:pt x="289983" y="192617"/>
                  <a:pt x="0" y="0"/>
                  <a:pt x="0" y="0"/>
                </a:cubicBezTo>
                <a:lnTo>
                  <a:pt x="0" y="0"/>
                </a:lnTo>
              </a:path>
            </a:pathLst>
          </a:custGeom>
          <a:ln>
            <a:solidFill>
              <a:srgbClr val="FFFF00"/>
            </a:solidFill>
            <a:headEnd type="none"/>
            <a:tailEnd type="triangle" w="lg" len="lg"/>
          </a:ln>
        </p:spPr>
        <p:style>
          <a:lnRef idx="2">
            <a:schemeClr val="accent1"/>
          </a:lnRef>
          <a:fillRef idx="0">
            <a:schemeClr val="accent1"/>
          </a:fillRef>
          <a:effectRef idx="1">
            <a:schemeClr val="accent1"/>
          </a:effectRef>
          <a:fontRef idx="minor">
            <a:schemeClr val="tx1"/>
          </a:fontRef>
        </p:style>
        <p:txBody>
          <a:bodyPr anchor="ctr"/>
          <a:lstStyle/>
          <a:p>
            <a:pPr algn="ctr">
              <a:defRPr/>
            </a:pPr>
            <a:endParaRPr lang="en-US" sz="1350"/>
          </a:p>
        </p:txBody>
      </p:sp>
      <p:sp>
        <p:nvSpPr>
          <p:cNvPr id="56" name="Freeform 46"/>
          <p:cNvSpPr/>
          <p:nvPr/>
        </p:nvSpPr>
        <p:spPr>
          <a:xfrm rot="12310167">
            <a:off x="2876550" y="3419475"/>
            <a:ext cx="1109663" cy="616744"/>
          </a:xfrm>
          <a:custGeom>
            <a:avLst/>
            <a:gdLst>
              <a:gd name="connsiteX0" fmla="*/ 1308100 w 1308100"/>
              <a:gd name="connsiteY0" fmla="*/ 368300 h 368300"/>
              <a:gd name="connsiteX1" fmla="*/ 508000 w 1308100"/>
              <a:gd name="connsiteY1" fmla="*/ 254000 h 368300"/>
              <a:gd name="connsiteX2" fmla="*/ 0 w 1308100"/>
              <a:gd name="connsiteY2" fmla="*/ 0 h 368300"/>
              <a:gd name="connsiteX3" fmla="*/ 0 w 1308100"/>
              <a:gd name="connsiteY3" fmla="*/ 0 h 368300"/>
            </a:gdLst>
            <a:ahLst/>
            <a:cxnLst>
              <a:cxn ang="0">
                <a:pos x="connsiteX0" y="connsiteY0"/>
              </a:cxn>
              <a:cxn ang="0">
                <a:pos x="connsiteX1" y="connsiteY1"/>
              </a:cxn>
              <a:cxn ang="0">
                <a:pos x="connsiteX2" y="connsiteY2"/>
              </a:cxn>
              <a:cxn ang="0">
                <a:pos x="connsiteX3" y="connsiteY3"/>
              </a:cxn>
            </a:cxnLst>
            <a:rect l="l" t="t" r="r" b="b"/>
            <a:pathLst>
              <a:path w="1308100" h="368300">
                <a:moveTo>
                  <a:pt x="1308100" y="368300"/>
                </a:moveTo>
                <a:cubicBezTo>
                  <a:pt x="1017058" y="341841"/>
                  <a:pt x="726017" y="315383"/>
                  <a:pt x="508000" y="254000"/>
                </a:cubicBezTo>
                <a:cubicBezTo>
                  <a:pt x="289983" y="192617"/>
                  <a:pt x="0" y="0"/>
                  <a:pt x="0" y="0"/>
                </a:cubicBezTo>
                <a:lnTo>
                  <a:pt x="0" y="0"/>
                </a:lnTo>
              </a:path>
            </a:pathLst>
          </a:custGeom>
          <a:ln>
            <a:solidFill>
              <a:srgbClr val="FF0000"/>
            </a:solidFill>
            <a:headEnd type="none"/>
            <a:tailEnd type="triangle" w="lg" len="lg"/>
          </a:ln>
        </p:spPr>
        <p:style>
          <a:lnRef idx="2">
            <a:schemeClr val="accent1"/>
          </a:lnRef>
          <a:fillRef idx="0">
            <a:schemeClr val="accent1"/>
          </a:fillRef>
          <a:effectRef idx="1">
            <a:schemeClr val="accent1"/>
          </a:effectRef>
          <a:fontRef idx="minor">
            <a:schemeClr val="tx1"/>
          </a:fontRef>
        </p:style>
        <p:txBody>
          <a:bodyPr anchor="ctr"/>
          <a:lstStyle/>
          <a:p>
            <a:pPr algn="ctr">
              <a:defRPr/>
            </a:pPr>
            <a:endParaRPr lang="en-US" sz="1350"/>
          </a:p>
        </p:txBody>
      </p:sp>
      <p:sp>
        <p:nvSpPr>
          <p:cNvPr id="57" name="Freeform 46"/>
          <p:cNvSpPr/>
          <p:nvPr/>
        </p:nvSpPr>
        <p:spPr>
          <a:xfrm rot="12310167">
            <a:off x="3444479" y="3517107"/>
            <a:ext cx="1524000" cy="421481"/>
          </a:xfrm>
          <a:custGeom>
            <a:avLst/>
            <a:gdLst>
              <a:gd name="connsiteX0" fmla="*/ 1308100 w 1308100"/>
              <a:gd name="connsiteY0" fmla="*/ 368300 h 368300"/>
              <a:gd name="connsiteX1" fmla="*/ 508000 w 1308100"/>
              <a:gd name="connsiteY1" fmla="*/ 254000 h 368300"/>
              <a:gd name="connsiteX2" fmla="*/ 0 w 1308100"/>
              <a:gd name="connsiteY2" fmla="*/ 0 h 368300"/>
              <a:gd name="connsiteX3" fmla="*/ 0 w 1308100"/>
              <a:gd name="connsiteY3" fmla="*/ 0 h 368300"/>
            </a:gdLst>
            <a:ahLst/>
            <a:cxnLst>
              <a:cxn ang="0">
                <a:pos x="connsiteX0" y="connsiteY0"/>
              </a:cxn>
              <a:cxn ang="0">
                <a:pos x="connsiteX1" y="connsiteY1"/>
              </a:cxn>
              <a:cxn ang="0">
                <a:pos x="connsiteX2" y="connsiteY2"/>
              </a:cxn>
              <a:cxn ang="0">
                <a:pos x="connsiteX3" y="connsiteY3"/>
              </a:cxn>
            </a:cxnLst>
            <a:rect l="l" t="t" r="r" b="b"/>
            <a:pathLst>
              <a:path w="1308100" h="368300">
                <a:moveTo>
                  <a:pt x="1308100" y="368300"/>
                </a:moveTo>
                <a:cubicBezTo>
                  <a:pt x="1017058" y="341841"/>
                  <a:pt x="726017" y="315383"/>
                  <a:pt x="508000" y="254000"/>
                </a:cubicBezTo>
                <a:cubicBezTo>
                  <a:pt x="289983" y="192617"/>
                  <a:pt x="0" y="0"/>
                  <a:pt x="0" y="0"/>
                </a:cubicBezTo>
                <a:lnTo>
                  <a:pt x="0" y="0"/>
                </a:lnTo>
              </a:path>
            </a:pathLst>
          </a:custGeom>
          <a:ln>
            <a:solidFill>
              <a:srgbClr val="FF0000"/>
            </a:solidFill>
            <a:headEnd type="none"/>
            <a:tailEnd type="triangle" w="lg" len="lg"/>
          </a:ln>
        </p:spPr>
        <p:style>
          <a:lnRef idx="2">
            <a:schemeClr val="accent1"/>
          </a:lnRef>
          <a:fillRef idx="0">
            <a:schemeClr val="accent1"/>
          </a:fillRef>
          <a:effectRef idx="1">
            <a:schemeClr val="accent1"/>
          </a:effectRef>
          <a:fontRef idx="minor">
            <a:schemeClr val="tx1"/>
          </a:fontRef>
        </p:style>
        <p:txBody>
          <a:bodyPr anchor="ctr"/>
          <a:lstStyle/>
          <a:p>
            <a:pPr algn="ctr">
              <a:defRPr/>
            </a:pPr>
            <a:endParaRPr lang="en-US" sz="1350"/>
          </a:p>
        </p:txBody>
      </p:sp>
      <p:sp>
        <p:nvSpPr>
          <p:cNvPr id="58" name="矩形 57"/>
          <p:cNvSpPr/>
          <p:nvPr/>
        </p:nvSpPr>
        <p:spPr>
          <a:xfrm>
            <a:off x="2006204" y="2620566"/>
            <a:ext cx="513159" cy="295275"/>
          </a:xfrm>
          <a:prstGeom prst="rect">
            <a:avLst/>
          </a:prstGeom>
          <a:ln w="3175"/>
        </p:spPr>
        <p:style>
          <a:lnRef idx="2">
            <a:schemeClr val="dk1"/>
          </a:lnRef>
          <a:fillRef idx="1">
            <a:schemeClr val="lt1"/>
          </a:fillRef>
          <a:effectRef idx="0">
            <a:schemeClr val="dk1"/>
          </a:effectRef>
          <a:fontRef idx="minor">
            <a:schemeClr val="dk1"/>
          </a:fontRef>
        </p:style>
        <p:txBody>
          <a:bodyPr anchor="ctr"/>
          <a:lstStyle/>
          <a:p>
            <a:pPr algn="ctr">
              <a:defRPr/>
            </a:pPr>
            <a:r>
              <a:rPr lang="en-US" altLang="zh-CN" sz="1350" dirty="0"/>
              <a:t>2:2</a:t>
            </a:r>
            <a:endParaRPr lang="zh-CN" altLang="en-US" sz="1350" dirty="0"/>
          </a:p>
        </p:txBody>
      </p:sp>
    </p:spTree>
    <p:extLst>
      <p:ext uri="{BB962C8B-B14F-4D97-AF65-F5344CB8AC3E}">
        <p14:creationId xmlns:p14="http://schemas.microsoft.com/office/powerpoint/2010/main" val="16697777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par>
                          <p:cTn id="7" fill="hold">
                            <p:stCondLst>
                              <p:cond delay="0"/>
                            </p:stCondLst>
                            <p:childTnLst>
                              <p:par>
                                <p:cTn id="8" presetID="26" presetClass="emph" presetSubtype="0" fill="hold" grpId="0" nodeType="afterEffect">
                                  <p:stCondLst>
                                    <p:cond delay="0"/>
                                  </p:stCondLst>
                                  <p:childTnLst>
                                    <p:animEffect transition="out" filter="fade">
                                      <p:cBhvr>
                                        <p:cTn id="9" dur="500" tmFilter="0, 0; .2, .5; .8, .5; 1, 0"/>
                                        <p:tgtEl>
                                          <p:spTgt spid="26"/>
                                        </p:tgtEl>
                                      </p:cBhvr>
                                    </p:animEffect>
                                    <p:animScale>
                                      <p:cBhvr>
                                        <p:cTn id="10" dur="250" autoRev="1" fill="hold"/>
                                        <p:tgtEl>
                                          <p:spTgt spid="26"/>
                                        </p:tgtEl>
                                      </p:cBhvr>
                                      <p:by x="105000" y="105000"/>
                                    </p:animScale>
                                  </p:childTnLst>
                                </p:cTn>
                              </p:par>
                              <p:par>
                                <p:cTn id="11" presetID="26" presetClass="emph" presetSubtype="0" fill="hold" grpId="0" nodeType="withEffect">
                                  <p:stCondLst>
                                    <p:cond delay="0"/>
                                  </p:stCondLst>
                                  <p:childTnLst>
                                    <p:animEffect transition="out" filter="fade">
                                      <p:cBhvr>
                                        <p:cTn id="12" dur="500" tmFilter="0, 0; .2, .5; .8, .5; 1, 0"/>
                                        <p:tgtEl>
                                          <p:spTgt spid="27"/>
                                        </p:tgtEl>
                                      </p:cBhvr>
                                    </p:animEffect>
                                    <p:animScale>
                                      <p:cBhvr>
                                        <p:cTn id="13" dur="250" autoRev="1" fill="hold"/>
                                        <p:tgtEl>
                                          <p:spTgt spid="27"/>
                                        </p:tgtEl>
                                      </p:cBhvr>
                                      <p:by x="105000" y="105000"/>
                                    </p:animScale>
                                  </p:childTnLst>
                                </p:cTn>
                              </p:par>
                              <p:par>
                                <p:cTn id="14" presetID="26" presetClass="emph" presetSubtype="0" fill="hold" grpId="0" nodeType="withEffect">
                                  <p:stCondLst>
                                    <p:cond delay="0"/>
                                  </p:stCondLst>
                                  <p:childTnLst>
                                    <p:animEffect transition="out" filter="fade">
                                      <p:cBhvr>
                                        <p:cTn id="15" dur="500" tmFilter="0, 0; .2, .5; .8, .5; 1, 0"/>
                                        <p:tgtEl>
                                          <p:spTgt spid="28"/>
                                        </p:tgtEl>
                                      </p:cBhvr>
                                    </p:animEffect>
                                    <p:animScale>
                                      <p:cBhvr>
                                        <p:cTn id="16" dur="250" autoRev="1" fill="hold"/>
                                        <p:tgtEl>
                                          <p:spTgt spid="28"/>
                                        </p:tgtEl>
                                      </p:cBhvr>
                                      <p:by x="105000" y="105000"/>
                                    </p:animScale>
                                  </p:childTnLst>
                                </p:cTn>
                              </p:par>
                              <p:par>
                                <p:cTn id="17" presetID="26" presetClass="emph" presetSubtype="0" fill="hold" grpId="0" nodeType="withEffect">
                                  <p:stCondLst>
                                    <p:cond delay="0"/>
                                  </p:stCondLst>
                                  <p:childTnLst>
                                    <p:animEffect transition="out" filter="fade">
                                      <p:cBhvr>
                                        <p:cTn id="18" dur="500" tmFilter="0, 0; .2, .5; .8, .5; 1, 0"/>
                                        <p:tgtEl>
                                          <p:spTgt spid="29"/>
                                        </p:tgtEl>
                                      </p:cBhvr>
                                    </p:animEffect>
                                    <p:animScale>
                                      <p:cBhvr>
                                        <p:cTn id="19" dur="250" autoRev="1" fill="hold"/>
                                        <p:tgtEl>
                                          <p:spTgt spid="29"/>
                                        </p:tgtEl>
                                      </p:cBhvr>
                                      <p:by x="105000" y="105000"/>
                                    </p:animScale>
                                  </p:childTnLst>
                                </p:cTn>
                              </p:par>
                              <p:par>
                                <p:cTn id="20" presetID="26" presetClass="emph" presetSubtype="0" fill="hold" grpId="0" nodeType="withEffect">
                                  <p:stCondLst>
                                    <p:cond delay="0"/>
                                  </p:stCondLst>
                                  <p:childTnLst>
                                    <p:animEffect transition="out" filter="fade">
                                      <p:cBhvr>
                                        <p:cTn id="21" dur="500" tmFilter="0, 0; .2, .5; .8, .5; 1, 0"/>
                                        <p:tgtEl>
                                          <p:spTgt spid="30"/>
                                        </p:tgtEl>
                                      </p:cBhvr>
                                    </p:animEffect>
                                    <p:animScale>
                                      <p:cBhvr>
                                        <p:cTn id="22" dur="250" autoRev="1" fill="hold"/>
                                        <p:tgtEl>
                                          <p:spTgt spid="30"/>
                                        </p:tgtEl>
                                      </p:cBhvr>
                                      <p:by x="105000" y="105000"/>
                                    </p:animScale>
                                  </p:childTnLst>
                                </p:cTn>
                              </p:par>
                              <p:par>
                                <p:cTn id="23" presetID="26" presetClass="emph" presetSubtype="0" fill="hold" grpId="0" nodeType="withEffect">
                                  <p:stCondLst>
                                    <p:cond delay="0"/>
                                  </p:stCondLst>
                                  <p:childTnLst>
                                    <p:animEffect transition="out" filter="fade">
                                      <p:cBhvr>
                                        <p:cTn id="24" dur="500" tmFilter="0, 0; .2, .5; .8, .5; 1, 0"/>
                                        <p:tgtEl>
                                          <p:spTgt spid="32"/>
                                        </p:tgtEl>
                                      </p:cBhvr>
                                    </p:animEffect>
                                    <p:animScale>
                                      <p:cBhvr>
                                        <p:cTn id="25" dur="250" autoRev="1" fill="hold"/>
                                        <p:tgtEl>
                                          <p:spTgt spid="32"/>
                                        </p:tgtEl>
                                      </p:cBhvr>
                                      <p:by x="105000" y="105000"/>
                                    </p:animScale>
                                  </p:childTnLst>
                                </p:cTn>
                              </p:par>
                              <p:par>
                                <p:cTn id="26" presetID="26" presetClass="emph" presetSubtype="0" fill="hold" grpId="0" nodeType="withEffect">
                                  <p:stCondLst>
                                    <p:cond delay="0"/>
                                  </p:stCondLst>
                                  <p:childTnLst>
                                    <p:animEffect transition="out" filter="fade">
                                      <p:cBhvr>
                                        <p:cTn id="27" dur="500" tmFilter="0, 0; .2, .5; .8, .5; 1, 0"/>
                                        <p:tgtEl>
                                          <p:spTgt spid="33"/>
                                        </p:tgtEl>
                                      </p:cBhvr>
                                    </p:animEffect>
                                    <p:animScale>
                                      <p:cBhvr>
                                        <p:cTn id="28" dur="250" autoRev="1" fill="hold"/>
                                        <p:tgtEl>
                                          <p:spTgt spid="33"/>
                                        </p:tgtEl>
                                      </p:cBhvr>
                                      <p:by x="105000" y="105000"/>
                                    </p:animScale>
                                  </p:childTnLst>
                                </p:cTn>
                              </p:par>
                              <p:par>
                                <p:cTn id="29" presetID="26" presetClass="emph" presetSubtype="0" fill="hold" grpId="0" nodeType="withEffect">
                                  <p:stCondLst>
                                    <p:cond delay="0"/>
                                  </p:stCondLst>
                                  <p:childTnLst>
                                    <p:animEffect transition="out" filter="fade">
                                      <p:cBhvr>
                                        <p:cTn id="30" dur="500" tmFilter="0, 0; .2, .5; .8, .5; 1, 0"/>
                                        <p:tgtEl>
                                          <p:spTgt spid="34"/>
                                        </p:tgtEl>
                                      </p:cBhvr>
                                    </p:animEffect>
                                    <p:animScale>
                                      <p:cBhvr>
                                        <p:cTn id="31" dur="250" autoRev="1" fill="hold"/>
                                        <p:tgtEl>
                                          <p:spTgt spid="34"/>
                                        </p:tgtEl>
                                      </p:cBhvr>
                                      <p:by x="105000" y="105000"/>
                                    </p:animScale>
                                  </p:childTnLst>
                                </p:cTn>
                              </p:par>
                            </p:childTnLst>
                          </p:cTn>
                        </p:par>
                      </p:childTnLst>
                    </p:cTn>
                  </p:par>
                  <p:par>
                    <p:cTn id="32" fill="hold">
                      <p:stCondLst>
                        <p:cond delay="indefinite"/>
                      </p:stCondLst>
                      <p:childTnLst>
                        <p:par>
                          <p:cTn id="33" fill="hold">
                            <p:stCondLst>
                              <p:cond delay="0"/>
                            </p:stCondLst>
                            <p:childTnLst>
                              <p:par>
                                <p:cTn id="34" presetID="1" presetClass="exit" presetSubtype="0" fill="hold" nodeType="clickEffect">
                                  <p:stCondLst>
                                    <p:cond delay="0"/>
                                  </p:stCondLst>
                                  <p:childTnLst>
                                    <p:set>
                                      <p:cBhvr>
                                        <p:cTn id="35" dur="1" fill="hold">
                                          <p:stCondLst>
                                            <p:cond delay="0"/>
                                          </p:stCondLst>
                                        </p:cTn>
                                        <p:tgtEl>
                                          <p:spTgt spid="22"/>
                                        </p:tgtEl>
                                        <p:attrNameLst>
                                          <p:attrName>style.visibility</p:attrName>
                                        </p:attrNameLst>
                                      </p:cBhvr>
                                      <p:to>
                                        <p:strVal val="hidden"/>
                                      </p:to>
                                    </p:set>
                                  </p:childTnLst>
                                </p:cTn>
                              </p:par>
                            </p:childTnLst>
                          </p:cTn>
                        </p:par>
                        <p:par>
                          <p:cTn id="36" fill="hold">
                            <p:stCondLst>
                              <p:cond delay="0"/>
                            </p:stCondLst>
                            <p:childTnLst>
                              <p:par>
                                <p:cTn id="37" presetID="1" presetClass="entr" presetSubtype="0" fill="hold" nodeType="afterEffect">
                                  <p:stCondLst>
                                    <p:cond delay="0"/>
                                  </p:stCondLst>
                                  <p:childTnLst>
                                    <p:set>
                                      <p:cBhvr>
                                        <p:cTn id="38" dur="1" fill="hold">
                                          <p:stCondLst>
                                            <p:cond delay="0"/>
                                          </p:stCondLst>
                                        </p:cTn>
                                        <p:tgtEl>
                                          <p:spTgt spid="5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grpId="0" nodeType="clickEffect">
                                  <p:stCondLst>
                                    <p:cond delay="0"/>
                                  </p:stCondLst>
                                  <p:childTnLst>
                                    <p:set>
                                      <p:cBhvr>
                                        <p:cTn id="42" dur="1" fill="hold">
                                          <p:stCondLst>
                                            <p:cond delay="0"/>
                                          </p:stCondLst>
                                        </p:cTn>
                                        <p:tgtEl>
                                          <p:spTgt spid="14"/>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 presetClass="exit" presetSubtype="0" fill="hold" nodeType="clickEffect">
                                  <p:stCondLst>
                                    <p:cond delay="0"/>
                                  </p:stCondLst>
                                  <p:childTnLst>
                                    <p:set>
                                      <p:cBhvr>
                                        <p:cTn id="46" dur="1" fill="hold">
                                          <p:stCondLst>
                                            <p:cond delay="0"/>
                                          </p:stCondLst>
                                        </p:cTn>
                                        <p:tgtEl>
                                          <p:spTgt spid="54"/>
                                        </p:tgtEl>
                                        <p:attrNameLst>
                                          <p:attrName>style.visibility</p:attrName>
                                        </p:attrNameLst>
                                      </p:cBhvr>
                                      <p:to>
                                        <p:strVal val="hidden"/>
                                      </p:to>
                                    </p:set>
                                  </p:childTnLst>
                                </p:cTn>
                              </p:par>
                            </p:childTnLst>
                          </p:cTn>
                        </p:par>
                        <p:par>
                          <p:cTn id="47" fill="hold">
                            <p:stCondLst>
                              <p:cond delay="0"/>
                            </p:stCondLst>
                            <p:childTnLst>
                              <p:par>
                                <p:cTn id="48" presetID="1" presetClass="entr" presetSubtype="0" fill="hold" nodeType="afterEffect">
                                  <p:stCondLst>
                                    <p:cond delay="0"/>
                                  </p:stCondLst>
                                  <p:childTnLst>
                                    <p:set>
                                      <p:cBhvr>
                                        <p:cTn id="49" dur="1" fill="hold">
                                          <p:stCondLst>
                                            <p:cond delay="0"/>
                                          </p:stCondLst>
                                        </p:cTn>
                                        <p:tgtEl>
                                          <p:spTgt spid="55"/>
                                        </p:tgtEl>
                                        <p:attrNameLst>
                                          <p:attrName>style.visibility</p:attrName>
                                        </p:attrNameLst>
                                      </p:cBhvr>
                                      <p:to>
                                        <p:strVal val="visible"/>
                                      </p:to>
                                    </p:set>
                                  </p:childTnLst>
                                </p:cTn>
                              </p:par>
                            </p:childTnLst>
                          </p:cTn>
                        </p:par>
                        <p:par>
                          <p:cTn id="50" fill="hold">
                            <p:stCondLst>
                              <p:cond delay="0"/>
                            </p:stCondLst>
                            <p:childTnLst>
                              <p:par>
                                <p:cTn id="51" presetID="27" presetClass="emph" presetSubtype="0" fill="remove" grpId="1" nodeType="afterEffect">
                                  <p:stCondLst>
                                    <p:cond delay="0"/>
                                  </p:stCondLst>
                                  <p:childTnLst>
                                    <p:animClr clrSpc="rgb" dir="cw">
                                      <p:cBhvr override="childStyle">
                                        <p:cTn id="52" dur="250" autoRev="1" fill="remove"/>
                                        <p:tgtEl>
                                          <p:spTgt spid="32"/>
                                        </p:tgtEl>
                                        <p:attrNameLst>
                                          <p:attrName>style.color</p:attrName>
                                        </p:attrNameLst>
                                      </p:cBhvr>
                                      <p:to>
                                        <a:schemeClr val="bg1"/>
                                      </p:to>
                                    </p:animClr>
                                    <p:animClr clrSpc="rgb" dir="cw">
                                      <p:cBhvr>
                                        <p:cTn id="53" dur="250" autoRev="1" fill="remove"/>
                                        <p:tgtEl>
                                          <p:spTgt spid="32"/>
                                        </p:tgtEl>
                                        <p:attrNameLst>
                                          <p:attrName>fillcolor</p:attrName>
                                        </p:attrNameLst>
                                      </p:cBhvr>
                                      <p:to>
                                        <a:schemeClr val="bg1"/>
                                      </p:to>
                                    </p:animClr>
                                    <p:set>
                                      <p:cBhvr>
                                        <p:cTn id="54" dur="250" autoRev="1" fill="remove"/>
                                        <p:tgtEl>
                                          <p:spTgt spid="32"/>
                                        </p:tgtEl>
                                        <p:attrNameLst>
                                          <p:attrName>fill.type</p:attrName>
                                        </p:attrNameLst>
                                      </p:cBhvr>
                                      <p:to>
                                        <p:strVal val="solid"/>
                                      </p:to>
                                    </p:set>
                                    <p:set>
                                      <p:cBhvr>
                                        <p:cTn id="55" dur="250" autoRev="1" fill="remove"/>
                                        <p:tgtEl>
                                          <p:spTgt spid="32"/>
                                        </p:tgtEl>
                                        <p:attrNameLst>
                                          <p:attrName>fill.on</p:attrName>
                                        </p:attrNameLst>
                                      </p:cBhvr>
                                      <p:to>
                                        <p:strVal val="true"/>
                                      </p:to>
                                    </p:set>
                                  </p:childTnLst>
                                </p:cTn>
                              </p:par>
                            </p:childTnLst>
                          </p:cTn>
                        </p:par>
                        <p:par>
                          <p:cTn id="56" fill="hold">
                            <p:stCondLst>
                              <p:cond delay="500"/>
                            </p:stCondLst>
                            <p:childTnLst>
                              <p:par>
                                <p:cTn id="57" presetID="8" presetClass="emph" presetSubtype="0" fill="hold" grpId="0" nodeType="afterEffect">
                                  <p:stCondLst>
                                    <p:cond delay="0"/>
                                  </p:stCondLst>
                                  <p:childTnLst>
                                    <p:animRot by="21600000">
                                      <p:cBhvr>
                                        <p:cTn id="58" dur="2000" fill="hold"/>
                                        <p:tgtEl>
                                          <p:spTgt spid="47"/>
                                        </p:tgtEl>
                                        <p:attrNameLst>
                                          <p:attrName>r</p:attrName>
                                        </p:attrNameLst>
                                      </p:cBhvr>
                                    </p:animRot>
                                  </p:childTnLst>
                                </p:cTn>
                              </p:par>
                            </p:childTnLst>
                          </p:cTn>
                        </p:par>
                      </p:childTnLst>
                    </p:cTn>
                  </p:par>
                  <p:par>
                    <p:cTn id="59" fill="hold">
                      <p:stCondLst>
                        <p:cond delay="indefinite"/>
                      </p:stCondLst>
                      <p:childTnLst>
                        <p:par>
                          <p:cTn id="60" fill="hold">
                            <p:stCondLst>
                              <p:cond delay="0"/>
                            </p:stCondLst>
                            <p:childTnLst>
                              <p:par>
                                <p:cTn id="61" presetID="1" presetClass="exit" presetSubtype="0" fill="hold" nodeType="clickEffect">
                                  <p:stCondLst>
                                    <p:cond delay="0"/>
                                  </p:stCondLst>
                                  <p:childTnLst>
                                    <p:set>
                                      <p:cBhvr>
                                        <p:cTn id="62" dur="1" fill="hold">
                                          <p:stCondLst>
                                            <p:cond delay="0"/>
                                          </p:stCondLst>
                                        </p:cTn>
                                        <p:tgtEl>
                                          <p:spTgt spid="55"/>
                                        </p:tgtEl>
                                        <p:attrNameLst>
                                          <p:attrName>style.visibility</p:attrName>
                                        </p:attrNameLst>
                                      </p:cBhvr>
                                      <p:to>
                                        <p:strVal val="hidden"/>
                                      </p:to>
                                    </p:set>
                                  </p:childTnLst>
                                </p:cTn>
                              </p:par>
                            </p:childTnLst>
                          </p:cTn>
                        </p:par>
                        <p:par>
                          <p:cTn id="63" fill="hold">
                            <p:stCondLst>
                              <p:cond delay="0"/>
                            </p:stCondLst>
                            <p:childTnLst>
                              <p:par>
                                <p:cTn id="64" presetID="1" presetClass="entr" presetSubtype="0" fill="hold" nodeType="afterEffect">
                                  <p:stCondLst>
                                    <p:cond delay="0"/>
                                  </p:stCondLst>
                                  <p:childTnLst>
                                    <p:set>
                                      <p:cBhvr>
                                        <p:cTn id="65" dur="1" fill="hold">
                                          <p:stCondLst>
                                            <p:cond delay="0"/>
                                          </p:stCondLst>
                                        </p:cTn>
                                        <p:tgtEl>
                                          <p:spTgt spid="56"/>
                                        </p:tgtEl>
                                        <p:attrNameLst>
                                          <p:attrName>style.visibility</p:attrName>
                                        </p:attrNameLst>
                                      </p:cBhvr>
                                      <p:to>
                                        <p:strVal val="visible"/>
                                      </p:to>
                                    </p:set>
                                  </p:childTnLst>
                                </p:cTn>
                              </p:par>
                            </p:childTnLst>
                          </p:cTn>
                        </p:par>
                      </p:childTnLst>
                    </p:cTn>
                  </p:par>
                  <p:par>
                    <p:cTn id="66" fill="hold">
                      <p:stCondLst>
                        <p:cond delay="indefinite"/>
                      </p:stCondLst>
                      <p:childTnLst>
                        <p:par>
                          <p:cTn id="67" fill="hold">
                            <p:stCondLst>
                              <p:cond delay="0"/>
                            </p:stCondLst>
                            <p:childTnLst>
                              <p:par>
                                <p:cTn id="68" presetID="1" presetClass="exit" presetSubtype="0" fill="hold" grpId="0" nodeType="clickEffect">
                                  <p:stCondLst>
                                    <p:cond delay="0"/>
                                  </p:stCondLst>
                                  <p:childTnLst>
                                    <p:set>
                                      <p:cBhvr>
                                        <p:cTn id="69" dur="1" fill="hold">
                                          <p:stCondLst>
                                            <p:cond delay="0"/>
                                          </p:stCondLst>
                                        </p:cTn>
                                        <p:tgtEl>
                                          <p:spTgt spid="11"/>
                                        </p:tgtEl>
                                        <p:attrNameLst>
                                          <p:attrName>style.visibility</p:attrName>
                                        </p:attrNameLst>
                                      </p:cBhvr>
                                      <p:to>
                                        <p:strVal val="hidden"/>
                                      </p:to>
                                    </p:set>
                                  </p:childTnLst>
                                </p:cTn>
                              </p:par>
                            </p:childTnLst>
                          </p:cTn>
                        </p:par>
                      </p:childTnLst>
                    </p:cTn>
                  </p:par>
                  <p:par>
                    <p:cTn id="70" fill="hold">
                      <p:stCondLst>
                        <p:cond delay="indefinite"/>
                      </p:stCondLst>
                      <p:childTnLst>
                        <p:par>
                          <p:cTn id="71" fill="hold">
                            <p:stCondLst>
                              <p:cond delay="0"/>
                            </p:stCondLst>
                            <p:childTnLst>
                              <p:par>
                                <p:cTn id="72" presetID="1" presetClass="exit" presetSubtype="0" fill="hold" nodeType="clickEffect">
                                  <p:stCondLst>
                                    <p:cond delay="0"/>
                                  </p:stCondLst>
                                  <p:childTnLst>
                                    <p:set>
                                      <p:cBhvr>
                                        <p:cTn id="73" dur="1" fill="hold">
                                          <p:stCondLst>
                                            <p:cond delay="0"/>
                                          </p:stCondLst>
                                        </p:cTn>
                                        <p:tgtEl>
                                          <p:spTgt spid="56"/>
                                        </p:tgtEl>
                                        <p:attrNameLst>
                                          <p:attrName>style.visibility</p:attrName>
                                        </p:attrNameLst>
                                      </p:cBhvr>
                                      <p:to>
                                        <p:strVal val="hidden"/>
                                      </p:to>
                                    </p:set>
                                  </p:childTnLst>
                                </p:cTn>
                              </p:par>
                            </p:childTnLst>
                          </p:cTn>
                        </p:par>
                        <p:par>
                          <p:cTn id="74" fill="hold">
                            <p:stCondLst>
                              <p:cond delay="0"/>
                            </p:stCondLst>
                            <p:childTnLst>
                              <p:par>
                                <p:cTn id="75" presetID="1" presetClass="entr" presetSubtype="0" fill="hold" nodeType="afterEffect">
                                  <p:stCondLst>
                                    <p:cond delay="0"/>
                                  </p:stCondLst>
                                  <p:childTnLst>
                                    <p:set>
                                      <p:cBhvr>
                                        <p:cTn id="76" dur="1" fill="hold">
                                          <p:stCondLst>
                                            <p:cond delay="0"/>
                                          </p:stCondLst>
                                        </p:cTn>
                                        <p:tgtEl>
                                          <p:spTgt spid="57"/>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xit" presetSubtype="0" fill="hold" grpId="0" nodeType="clickEffect">
                                  <p:stCondLst>
                                    <p:cond delay="0"/>
                                  </p:stCondLst>
                                  <p:childTnLst>
                                    <p:set>
                                      <p:cBhvr>
                                        <p:cTn id="80" dur="1" fill="hold">
                                          <p:stCondLst>
                                            <p:cond delay="0"/>
                                          </p:stCondLst>
                                        </p:cTn>
                                        <p:tgtEl>
                                          <p:spTgt spid="20"/>
                                        </p:tgtEl>
                                        <p:attrNameLst>
                                          <p:attrName>style.visibility</p:attrName>
                                        </p:attrNameLst>
                                      </p:cBhvr>
                                      <p:to>
                                        <p:strVal val="hidden"/>
                                      </p:to>
                                    </p:set>
                                  </p:childTnLst>
                                </p:cTn>
                              </p:par>
                            </p:childTnLst>
                          </p:cTn>
                        </p:par>
                        <p:par>
                          <p:cTn id="81" fill="hold">
                            <p:stCondLst>
                              <p:cond delay="0"/>
                            </p:stCondLst>
                            <p:childTnLst>
                              <p:par>
                                <p:cTn id="82" presetID="1" presetClass="entr" presetSubtype="0" fill="hold" grpId="0" nodeType="afterEffect">
                                  <p:stCondLst>
                                    <p:cond delay="0"/>
                                  </p:stCondLst>
                                  <p:childTnLst>
                                    <p:set>
                                      <p:cBhvr>
                                        <p:cTn id="83" dur="1" fill="hold">
                                          <p:stCondLst>
                                            <p:cond delay="0"/>
                                          </p:stCondLst>
                                        </p:cTn>
                                        <p:tgtEl>
                                          <p:spTgt spid="58"/>
                                        </p:tgtEl>
                                        <p:attrNameLst>
                                          <p:attrName>style.visibility</p:attrName>
                                        </p:attrNameLst>
                                      </p:cBhvr>
                                      <p:to>
                                        <p:strVal val="visible"/>
                                      </p:to>
                                    </p:set>
                                  </p:childTnLst>
                                </p:cTn>
                              </p:par>
                              <p:par>
                                <p:cTn id="84" presetID="1" presetClass="exit" presetSubtype="0" fill="hold" nodeType="withEffect">
                                  <p:stCondLst>
                                    <p:cond delay="0"/>
                                  </p:stCondLst>
                                  <p:childTnLst>
                                    <p:set>
                                      <p:cBhvr>
                                        <p:cTn id="85" dur="1" fill="hold">
                                          <p:stCondLst>
                                            <p:cond delay="0"/>
                                          </p:stCondLst>
                                        </p:cTn>
                                        <p:tgtEl>
                                          <p:spTgt spid="57"/>
                                        </p:tgtEl>
                                        <p:attrNameLst>
                                          <p:attrName>style.visibility</p:attrName>
                                        </p:attrNameLst>
                                      </p:cBhvr>
                                      <p:to>
                                        <p:strVal val="hidden"/>
                                      </p:to>
                                    </p:set>
                                  </p:childTnLst>
                                </p:cTn>
                              </p:par>
                            </p:childTnLst>
                          </p:cTn>
                        </p:par>
                        <p:par>
                          <p:cTn id="86" fill="hold">
                            <p:stCondLst>
                              <p:cond delay="0"/>
                            </p:stCondLst>
                            <p:childTnLst>
                              <p:par>
                                <p:cTn id="87" presetID="6" presetClass="emph" presetSubtype="0" fill="hold" grpId="1" nodeType="afterEffect">
                                  <p:stCondLst>
                                    <p:cond delay="0"/>
                                  </p:stCondLst>
                                  <p:childTnLst>
                                    <p:animScale>
                                      <p:cBhvr>
                                        <p:cTn id="88" dur="2000" fill="hold"/>
                                        <p:tgtEl>
                                          <p:spTgt spid="58"/>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4" grpId="0" animBg="1"/>
      <p:bldP spid="20" grpId="0" animBg="1"/>
      <p:bldP spid="26" grpId="0" animBg="1"/>
      <p:bldP spid="27" grpId="0" animBg="1"/>
      <p:bldP spid="28" grpId="0" animBg="1"/>
      <p:bldP spid="29" grpId="0" animBg="1"/>
      <p:bldP spid="30" grpId="0" animBg="1"/>
      <p:bldP spid="32" grpId="0" animBg="1"/>
      <p:bldP spid="32" grpId="1" animBg="1"/>
      <p:bldP spid="33" grpId="0" animBg="1"/>
      <p:bldP spid="34" grpId="0" animBg="1"/>
      <p:bldP spid="47" grpId="0" animBg="1"/>
      <p:bldP spid="58" grpId="0" animBg="1"/>
      <p:bldP spid="58" grpId="1"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45864" y="431206"/>
            <a:ext cx="7771209" cy="601266"/>
          </a:xfrm>
        </p:spPr>
        <p:txBody>
          <a:bodyPr/>
          <a:lstStyle/>
          <a:p>
            <a:pPr algn="l">
              <a:defRPr/>
            </a:pPr>
            <a:r>
              <a:rPr lang="en-US" altLang="zh-CN" sz="3200" dirty="0" smtClean="0"/>
              <a:t>Erasure coding</a:t>
            </a:r>
            <a:endParaRPr lang="zh-CN" altLang="en-US" sz="3200" dirty="0"/>
          </a:p>
        </p:txBody>
      </p:sp>
      <p:sp>
        <p:nvSpPr>
          <p:cNvPr id="58370" name="内容占位符 2"/>
          <p:cNvSpPr>
            <a:spLocks noGrp="1"/>
          </p:cNvSpPr>
          <p:nvPr>
            <p:ph idx="1"/>
          </p:nvPr>
        </p:nvSpPr>
        <p:spPr>
          <a:xfrm>
            <a:off x="539353" y="1549004"/>
            <a:ext cx="8062913" cy="3046809"/>
          </a:xfrm>
        </p:spPr>
        <p:txBody>
          <a:bodyPr/>
          <a:lstStyle/>
          <a:p>
            <a:pPr eaLnBrk="1" hangingPunct="1"/>
            <a:r>
              <a:rPr lang="zh-CN" altLang="en-US" sz="2325"/>
              <a:t>复制</a:t>
            </a:r>
            <a:endParaRPr lang="en-US" altLang="zh-CN" sz="2325"/>
          </a:p>
          <a:p>
            <a:pPr lvl="1" eaLnBrk="1" hangingPunct="1"/>
            <a:r>
              <a:rPr lang="zh-CN" altLang="en-US" sz="1725"/>
              <a:t>多个数据拷贝</a:t>
            </a:r>
            <a:endParaRPr lang="en-US" altLang="zh-CN" sz="1725"/>
          </a:p>
          <a:p>
            <a:pPr lvl="1" eaLnBrk="1" hangingPunct="1"/>
            <a:r>
              <a:rPr lang="zh-CN" altLang="en-US" sz="1725"/>
              <a:t>恢复代价低，存储代价高</a:t>
            </a:r>
            <a:endParaRPr lang="en-US" altLang="zh-CN" sz="1725"/>
          </a:p>
          <a:p>
            <a:pPr eaLnBrk="1" hangingPunct="1"/>
            <a:endParaRPr lang="en-US" altLang="zh-CN" sz="2325"/>
          </a:p>
          <a:p>
            <a:pPr eaLnBrk="1" hangingPunct="1"/>
            <a:r>
              <a:rPr lang="zh-CN" altLang="en-US" sz="2325"/>
              <a:t>纠删码 </a:t>
            </a:r>
            <a:r>
              <a:rPr lang="en-US" altLang="zh-CN" sz="2325"/>
              <a:t>(Erasure coding)</a:t>
            </a:r>
          </a:p>
          <a:p>
            <a:pPr lvl="1" eaLnBrk="1" hangingPunct="1"/>
            <a:r>
              <a:rPr lang="zh-CN" altLang="en-US" sz="1725"/>
              <a:t>多个数据块</a:t>
            </a:r>
            <a:r>
              <a:rPr lang="en-US" altLang="zh-CN" sz="1725"/>
              <a:t>+</a:t>
            </a:r>
            <a:r>
              <a:rPr lang="zh-CN" altLang="en-US" sz="1725"/>
              <a:t>编码块</a:t>
            </a:r>
            <a:endParaRPr lang="en-US" altLang="zh-CN" sz="1725"/>
          </a:p>
          <a:p>
            <a:pPr lvl="1" eaLnBrk="1" hangingPunct="1"/>
            <a:r>
              <a:rPr lang="zh-CN" altLang="en-US" sz="1725"/>
              <a:t>恢复代价高，存储代价低</a:t>
            </a:r>
            <a:endParaRPr lang="en-US" altLang="zh-CN" sz="1725"/>
          </a:p>
          <a:p>
            <a:pPr lvl="1" eaLnBrk="1" hangingPunct="1"/>
            <a:endParaRPr lang="zh-CN" altLang="en-US" smtClean="0"/>
          </a:p>
        </p:txBody>
      </p:sp>
      <p:grpSp>
        <p:nvGrpSpPr>
          <p:cNvPr id="58371" name="组合 49"/>
          <p:cNvGrpSpPr>
            <a:grpSpLocks/>
          </p:cNvGrpSpPr>
          <p:nvPr/>
        </p:nvGrpSpPr>
        <p:grpSpPr bwMode="auto">
          <a:xfrm>
            <a:off x="611981" y="4346973"/>
            <a:ext cx="7848600" cy="976771"/>
            <a:chOff x="611560" y="4081636"/>
            <a:chExt cx="7848872" cy="1084596"/>
          </a:xfrm>
        </p:grpSpPr>
        <p:cxnSp>
          <p:nvCxnSpPr>
            <p:cNvPr id="6" name="直接连接符 5"/>
            <p:cNvCxnSpPr/>
            <p:nvPr/>
          </p:nvCxnSpPr>
          <p:spPr>
            <a:xfrm>
              <a:off x="1225944" y="4504694"/>
              <a:ext cx="1159709" cy="234004"/>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1225944" y="4504694"/>
              <a:ext cx="3002860" cy="234004"/>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1225944" y="4504694"/>
              <a:ext cx="4913880" cy="234004"/>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flipH="1">
              <a:off x="2385653" y="4504694"/>
              <a:ext cx="136927" cy="234004"/>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2522580" y="4504694"/>
              <a:ext cx="1706224" cy="234004"/>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2522580" y="4504694"/>
              <a:ext cx="3617244" cy="234004"/>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flipH="1">
              <a:off x="2385653" y="4504694"/>
              <a:ext cx="1570489" cy="234004"/>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3956142" y="4504694"/>
              <a:ext cx="272662" cy="234004"/>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3956142" y="4504694"/>
              <a:ext cx="2183682" cy="234004"/>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flipH="1">
              <a:off x="2385653" y="4504694"/>
              <a:ext cx="2934993" cy="234004"/>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flipH="1">
              <a:off x="4228804" y="4504694"/>
              <a:ext cx="1091841" cy="234004"/>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5320645" y="4504694"/>
              <a:ext cx="819178" cy="234004"/>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flipH="1">
              <a:off x="2385653" y="4504694"/>
              <a:ext cx="4231628" cy="234004"/>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flipH="1">
              <a:off x="4228804" y="4504694"/>
              <a:ext cx="2388477" cy="234004"/>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flipH="1">
              <a:off x="6139824" y="4504694"/>
              <a:ext cx="477457" cy="234004"/>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flipH="1">
              <a:off x="2385653" y="4504694"/>
              <a:ext cx="5528264" cy="234004"/>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flipH="1">
              <a:off x="4139505" y="4513948"/>
              <a:ext cx="3686303" cy="234004"/>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flipH="1">
              <a:off x="6139824" y="4504694"/>
              <a:ext cx="1774093" cy="234004"/>
            </a:xfrm>
            <a:prstGeom prst="line">
              <a:avLst/>
            </a:prstGeom>
          </p:spPr>
          <p:style>
            <a:lnRef idx="1">
              <a:schemeClr val="accent1"/>
            </a:lnRef>
            <a:fillRef idx="0">
              <a:schemeClr val="accent1"/>
            </a:fillRef>
            <a:effectRef idx="0">
              <a:schemeClr val="accent1"/>
            </a:effectRef>
            <a:fontRef idx="minor">
              <a:schemeClr val="tx1"/>
            </a:fontRef>
          </p:style>
        </p:cxnSp>
        <p:sp>
          <p:nvSpPr>
            <p:cNvPr id="24" name="圆角矩形 23"/>
            <p:cNvSpPr/>
            <p:nvPr/>
          </p:nvSpPr>
          <p:spPr>
            <a:xfrm>
              <a:off x="611560" y="4081636"/>
              <a:ext cx="887047" cy="423058"/>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p>
          </p:txBody>
        </p:sp>
        <p:sp>
          <p:nvSpPr>
            <p:cNvPr id="25" name="圆角矩形 24"/>
            <p:cNvSpPr/>
            <p:nvPr/>
          </p:nvSpPr>
          <p:spPr>
            <a:xfrm>
              <a:off x="2045122" y="4081636"/>
              <a:ext cx="887047" cy="423058"/>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p>
          </p:txBody>
        </p:sp>
        <p:sp>
          <p:nvSpPr>
            <p:cNvPr id="26" name="圆角矩形 25"/>
            <p:cNvSpPr/>
            <p:nvPr/>
          </p:nvSpPr>
          <p:spPr>
            <a:xfrm>
              <a:off x="3478684" y="4081636"/>
              <a:ext cx="887047" cy="423058"/>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p>
          </p:txBody>
        </p:sp>
        <p:sp>
          <p:nvSpPr>
            <p:cNvPr id="27" name="圆角矩形 26"/>
            <p:cNvSpPr/>
            <p:nvPr/>
          </p:nvSpPr>
          <p:spPr>
            <a:xfrm>
              <a:off x="4843188" y="4081636"/>
              <a:ext cx="887047" cy="423058"/>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p>
          </p:txBody>
        </p:sp>
        <p:sp>
          <p:nvSpPr>
            <p:cNvPr id="28" name="圆角矩形 27"/>
            <p:cNvSpPr/>
            <p:nvPr/>
          </p:nvSpPr>
          <p:spPr>
            <a:xfrm>
              <a:off x="6207691" y="4081636"/>
              <a:ext cx="888237" cy="423058"/>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p>
          </p:txBody>
        </p:sp>
        <p:sp>
          <p:nvSpPr>
            <p:cNvPr id="29" name="圆角矩形 28"/>
            <p:cNvSpPr/>
            <p:nvPr/>
          </p:nvSpPr>
          <p:spPr>
            <a:xfrm>
              <a:off x="7573386" y="4081636"/>
              <a:ext cx="887046" cy="423058"/>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p>
          </p:txBody>
        </p:sp>
        <p:sp>
          <p:nvSpPr>
            <p:cNvPr id="30" name="圆角矩形 29"/>
            <p:cNvSpPr/>
            <p:nvPr/>
          </p:nvSpPr>
          <p:spPr>
            <a:xfrm>
              <a:off x="1976064" y="4738698"/>
              <a:ext cx="888237" cy="423058"/>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p>
          </p:txBody>
        </p:sp>
        <p:sp>
          <p:nvSpPr>
            <p:cNvPr id="31" name="圆角矩形 30"/>
            <p:cNvSpPr/>
            <p:nvPr/>
          </p:nvSpPr>
          <p:spPr>
            <a:xfrm>
              <a:off x="3751347" y="4738698"/>
              <a:ext cx="887046" cy="423058"/>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p>
          </p:txBody>
        </p:sp>
        <p:sp>
          <p:nvSpPr>
            <p:cNvPr id="32" name="圆角矩形 31"/>
            <p:cNvSpPr/>
            <p:nvPr/>
          </p:nvSpPr>
          <p:spPr>
            <a:xfrm>
              <a:off x="5662366" y="4738698"/>
              <a:ext cx="887047" cy="423058"/>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p>
          </p:txBody>
        </p:sp>
        <p:sp>
          <p:nvSpPr>
            <p:cNvPr id="58410" name="TextBox 32"/>
            <p:cNvSpPr txBox="1">
              <a:spLocks noChangeArrowheads="1"/>
            </p:cNvSpPr>
            <p:nvPr/>
          </p:nvSpPr>
          <p:spPr bwMode="auto">
            <a:xfrm>
              <a:off x="816313" y="4128598"/>
              <a:ext cx="659343" cy="333208"/>
            </a:xfrm>
            <a:prstGeom prst="rect">
              <a:avLst/>
            </a:prstGeom>
            <a:noFill/>
            <a:ln w="9525">
              <a:noFill/>
              <a:miter lim="800000"/>
              <a:headEnd/>
              <a:tailEnd/>
            </a:ln>
          </p:spPr>
          <p:txBody>
            <a:bodyPr>
              <a:spAutoFit/>
            </a:bodyPr>
            <a:lstStyle/>
            <a:p>
              <a:r>
                <a:rPr lang="en-US" altLang="zh-CN" sz="1350">
                  <a:solidFill>
                    <a:schemeClr val="bg1"/>
                  </a:solidFill>
                  <a:latin typeface="Calibri" pitchFamily="34" charset="0"/>
                </a:rPr>
                <a:t>D1</a:t>
              </a:r>
              <a:endParaRPr lang="zh-CN" altLang="en-US" sz="1350">
                <a:solidFill>
                  <a:schemeClr val="bg1"/>
                </a:solidFill>
                <a:latin typeface="Calibri" pitchFamily="34" charset="0"/>
              </a:endParaRPr>
            </a:p>
          </p:txBody>
        </p:sp>
        <p:sp>
          <p:nvSpPr>
            <p:cNvPr id="58411" name="TextBox 33"/>
            <p:cNvSpPr txBox="1">
              <a:spLocks noChangeArrowheads="1"/>
            </p:cNvSpPr>
            <p:nvPr/>
          </p:nvSpPr>
          <p:spPr bwMode="auto">
            <a:xfrm>
              <a:off x="2249585" y="4128598"/>
              <a:ext cx="594223" cy="333208"/>
            </a:xfrm>
            <a:prstGeom prst="rect">
              <a:avLst/>
            </a:prstGeom>
            <a:noFill/>
            <a:ln w="9525">
              <a:noFill/>
              <a:miter lim="800000"/>
              <a:headEnd/>
              <a:tailEnd/>
            </a:ln>
          </p:spPr>
          <p:txBody>
            <a:bodyPr>
              <a:spAutoFit/>
            </a:bodyPr>
            <a:lstStyle/>
            <a:p>
              <a:r>
                <a:rPr lang="en-US" altLang="zh-CN" sz="1350">
                  <a:solidFill>
                    <a:schemeClr val="bg1"/>
                  </a:solidFill>
                  <a:latin typeface="Calibri" pitchFamily="34" charset="0"/>
                </a:rPr>
                <a:t>D2</a:t>
              </a:r>
              <a:endParaRPr lang="zh-CN" altLang="en-US" sz="1350">
                <a:solidFill>
                  <a:schemeClr val="bg1"/>
                </a:solidFill>
                <a:latin typeface="Calibri" pitchFamily="34" charset="0"/>
              </a:endParaRPr>
            </a:p>
          </p:txBody>
        </p:sp>
        <p:sp>
          <p:nvSpPr>
            <p:cNvPr id="58412" name="TextBox 34"/>
            <p:cNvSpPr txBox="1">
              <a:spLocks noChangeArrowheads="1"/>
            </p:cNvSpPr>
            <p:nvPr/>
          </p:nvSpPr>
          <p:spPr bwMode="auto">
            <a:xfrm>
              <a:off x="3682858" y="4128598"/>
              <a:ext cx="601110" cy="333208"/>
            </a:xfrm>
            <a:prstGeom prst="rect">
              <a:avLst/>
            </a:prstGeom>
            <a:noFill/>
            <a:ln w="9525">
              <a:noFill/>
              <a:miter lim="800000"/>
              <a:headEnd/>
              <a:tailEnd/>
            </a:ln>
          </p:spPr>
          <p:txBody>
            <a:bodyPr>
              <a:spAutoFit/>
            </a:bodyPr>
            <a:lstStyle/>
            <a:p>
              <a:r>
                <a:rPr lang="en-US" altLang="zh-CN" sz="1350">
                  <a:solidFill>
                    <a:schemeClr val="bg1"/>
                  </a:solidFill>
                  <a:latin typeface="Calibri" pitchFamily="34" charset="0"/>
                </a:rPr>
                <a:t>D3</a:t>
              </a:r>
              <a:endParaRPr lang="zh-CN" altLang="en-US" sz="1350">
                <a:solidFill>
                  <a:schemeClr val="bg1"/>
                </a:solidFill>
                <a:latin typeface="Calibri" pitchFamily="34" charset="0"/>
              </a:endParaRPr>
            </a:p>
          </p:txBody>
        </p:sp>
        <p:sp>
          <p:nvSpPr>
            <p:cNvPr id="58413" name="TextBox 35"/>
            <p:cNvSpPr txBox="1">
              <a:spLocks noChangeArrowheads="1"/>
            </p:cNvSpPr>
            <p:nvPr/>
          </p:nvSpPr>
          <p:spPr bwMode="auto">
            <a:xfrm>
              <a:off x="4979628" y="4139440"/>
              <a:ext cx="614260" cy="333208"/>
            </a:xfrm>
            <a:prstGeom prst="rect">
              <a:avLst/>
            </a:prstGeom>
            <a:noFill/>
            <a:ln w="9525">
              <a:noFill/>
              <a:miter lim="800000"/>
              <a:headEnd/>
              <a:tailEnd/>
            </a:ln>
          </p:spPr>
          <p:txBody>
            <a:bodyPr>
              <a:spAutoFit/>
            </a:bodyPr>
            <a:lstStyle/>
            <a:p>
              <a:r>
                <a:rPr lang="en-US" altLang="zh-CN" sz="1350">
                  <a:solidFill>
                    <a:schemeClr val="bg1"/>
                  </a:solidFill>
                  <a:latin typeface="Calibri" pitchFamily="34" charset="0"/>
                </a:rPr>
                <a:t>D4</a:t>
              </a:r>
              <a:endParaRPr lang="zh-CN" altLang="en-US" sz="1350">
                <a:solidFill>
                  <a:schemeClr val="bg1"/>
                </a:solidFill>
                <a:latin typeface="Calibri" pitchFamily="34" charset="0"/>
              </a:endParaRPr>
            </a:p>
          </p:txBody>
        </p:sp>
        <p:sp>
          <p:nvSpPr>
            <p:cNvPr id="58414" name="TextBox 36"/>
            <p:cNvSpPr txBox="1">
              <a:spLocks noChangeArrowheads="1"/>
            </p:cNvSpPr>
            <p:nvPr/>
          </p:nvSpPr>
          <p:spPr bwMode="auto">
            <a:xfrm>
              <a:off x="6344649" y="4121402"/>
              <a:ext cx="614260" cy="333208"/>
            </a:xfrm>
            <a:prstGeom prst="rect">
              <a:avLst/>
            </a:prstGeom>
            <a:noFill/>
            <a:ln w="9525">
              <a:noFill/>
              <a:miter lim="800000"/>
              <a:headEnd/>
              <a:tailEnd/>
            </a:ln>
          </p:spPr>
          <p:txBody>
            <a:bodyPr>
              <a:spAutoFit/>
            </a:bodyPr>
            <a:lstStyle/>
            <a:p>
              <a:r>
                <a:rPr lang="en-US" altLang="zh-CN" sz="1350">
                  <a:solidFill>
                    <a:schemeClr val="bg1"/>
                  </a:solidFill>
                  <a:latin typeface="Calibri" pitchFamily="34" charset="0"/>
                </a:rPr>
                <a:t>D5</a:t>
              </a:r>
              <a:endParaRPr lang="zh-CN" altLang="en-US" sz="1350">
                <a:solidFill>
                  <a:schemeClr val="bg1"/>
                </a:solidFill>
                <a:latin typeface="Calibri" pitchFamily="34" charset="0"/>
              </a:endParaRPr>
            </a:p>
          </p:txBody>
        </p:sp>
        <p:sp>
          <p:nvSpPr>
            <p:cNvPr id="58415" name="TextBox 37"/>
            <p:cNvSpPr txBox="1">
              <a:spLocks noChangeArrowheads="1"/>
            </p:cNvSpPr>
            <p:nvPr/>
          </p:nvSpPr>
          <p:spPr bwMode="auto">
            <a:xfrm>
              <a:off x="7777921" y="4127462"/>
              <a:ext cx="614260" cy="333208"/>
            </a:xfrm>
            <a:prstGeom prst="rect">
              <a:avLst/>
            </a:prstGeom>
            <a:noFill/>
            <a:ln w="9525">
              <a:noFill/>
              <a:miter lim="800000"/>
              <a:headEnd/>
              <a:tailEnd/>
            </a:ln>
          </p:spPr>
          <p:txBody>
            <a:bodyPr>
              <a:spAutoFit/>
            </a:bodyPr>
            <a:lstStyle/>
            <a:p>
              <a:r>
                <a:rPr lang="en-US" altLang="zh-CN" sz="1350">
                  <a:solidFill>
                    <a:schemeClr val="bg1"/>
                  </a:solidFill>
                  <a:latin typeface="Calibri" pitchFamily="34" charset="0"/>
                </a:rPr>
                <a:t>D6</a:t>
              </a:r>
              <a:endParaRPr lang="zh-CN" altLang="en-US" sz="1350">
                <a:solidFill>
                  <a:schemeClr val="bg1"/>
                </a:solidFill>
                <a:latin typeface="Calibri" pitchFamily="34" charset="0"/>
              </a:endParaRPr>
            </a:p>
          </p:txBody>
        </p:sp>
        <p:sp>
          <p:nvSpPr>
            <p:cNvPr id="58416" name="TextBox 38"/>
            <p:cNvSpPr txBox="1">
              <a:spLocks noChangeArrowheads="1"/>
            </p:cNvSpPr>
            <p:nvPr/>
          </p:nvSpPr>
          <p:spPr bwMode="auto">
            <a:xfrm>
              <a:off x="2181334" y="4833024"/>
              <a:ext cx="477757" cy="333208"/>
            </a:xfrm>
            <a:prstGeom prst="rect">
              <a:avLst/>
            </a:prstGeom>
            <a:noFill/>
            <a:ln w="9525">
              <a:noFill/>
              <a:miter lim="800000"/>
              <a:headEnd/>
              <a:tailEnd/>
            </a:ln>
          </p:spPr>
          <p:txBody>
            <a:bodyPr>
              <a:spAutoFit/>
            </a:bodyPr>
            <a:lstStyle/>
            <a:p>
              <a:r>
                <a:rPr lang="en-US" altLang="zh-CN" sz="1350">
                  <a:solidFill>
                    <a:schemeClr val="bg1"/>
                  </a:solidFill>
                  <a:latin typeface="Calibri" pitchFamily="34" charset="0"/>
                </a:rPr>
                <a:t>C1</a:t>
              </a:r>
              <a:endParaRPr lang="zh-CN" altLang="en-US" sz="1350">
                <a:solidFill>
                  <a:schemeClr val="bg1"/>
                </a:solidFill>
                <a:latin typeface="Calibri" pitchFamily="34" charset="0"/>
              </a:endParaRPr>
            </a:p>
          </p:txBody>
        </p:sp>
        <p:sp>
          <p:nvSpPr>
            <p:cNvPr id="58417" name="TextBox 39"/>
            <p:cNvSpPr txBox="1">
              <a:spLocks noChangeArrowheads="1"/>
            </p:cNvSpPr>
            <p:nvPr/>
          </p:nvSpPr>
          <p:spPr bwMode="auto">
            <a:xfrm>
              <a:off x="3955862" y="4833024"/>
              <a:ext cx="477757" cy="333208"/>
            </a:xfrm>
            <a:prstGeom prst="rect">
              <a:avLst/>
            </a:prstGeom>
            <a:noFill/>
            <a:ln w="9525">
              <a:noFill/>
              <a:miter lim="800000"/>
              <a:headEnd/>
              <a:tailEnd/>
            </a:ln>
          </p:spPr>
          <p:txBody>
            <a:bodyPr>
              <a:spAutoFit/>
            </a:bodyPr>
            <a:lstStyle/>
            <a:p>
              <a:r>
                <a:rPr lang="en-US" altLang="zh-CN" sz="1350">
                  <a:solidFill>
                    <a:schemeClr val="bg1"/>
                  </a:solidFill>
                  <a:latin typeface="Calibri" pitchFamily="34" charset="0"/>
                </a:rPr>
                <a:t>C2</a:t>
              </a:r>
              <a:endParaRPr lang="zh-CN" altLang="en-US" sz="1350">
                <a:solidFill>
                  <a:schemeClr val="bg1"/>
                </a:solidFill>
                <a:latin typeface="Calibri" pitchFamily="34" charset="0"/>
              </a:endParaRPr>
            </a:p>
          </p:txBody>
        </p:sp>
        <p:sp>
          <p:nvSpPr>
            <p:cNvPr id="58418" name="TextBox 40"/>
            <p:cNvSpPr txBox="1">
              <a:spLocks noChangeArrowheads="1"/>
            </p:cNvSpPr>
            <p:nvPr/>
          </p:nvSpPr>
          <p:spPr bwMode="auto">
            <a:xfrm>
              <a:off x="5866892" y="4833024"/>
              <a:ext cx="477757" cy="333208"/>
            </a:xfrm>
            <a:prstGeom prst="rect">
              <a:avLst/>
            </a:prstGeom>
            <a:noFill/>
            <a:ln w="9525">
              <a:noFill/>
              <a:miter lim="800000"/>
              <a:headEnd/>
              <a:tailEnd/>
            </a:ln>
          </p:spPr>
          <p:txBody>
            <a:bodyPr>
              <a:spAutoFit/>
            </a:bodyPr>
            <a:lstStyle/>
            <a:p>
              <a:r>
                <a:rPr lang="en-US" altLang="zh-CN" sz="1350">
                  <a:solidFill>
                    <a:schemeClr val="bg1"/>
                  </a:solidFill>
                  <a:latin typeface="Calibri" pitchFamily="34" charset="0"/>
                </a:rPr>
                <a:t>C3</a:t>
              </a:r>
              <a:endParaRPr lang="zh-CN" altLang="en-US" sz="1350">
                <a:solidFill>
                  <a:schemeClr val="bg1"/>
                </a:solidFill>
                <a:latin typeface="Calibri" pitchFamily="34" charset="0"/>
              </a:endParaRPr>
            </a:p>
          </p:txBody>
        </p:sp>
      </p:grpSp>
      <p:grpSp>
        <p:nvGrpSpPr>
          <p:cNvPr id="58372" name="组合 56"/>
          <p:cNvGrpSpPr>
            <a:grpSpLocks/>
          </p:cNvGrpSpPr>
          <p:nvPr/>
        </p:nvGrpSpPr>
        <p:grpSpPr bwMode="auto">
          <a:xfrm>
            <a:off x="4405313" y="1593056"/>
            <a:ext cx="3982641" cy="971550"/>
            <a:chOff x="4355976" y="2137420"/>
            <a:chExt cx="3983608" cy="1080120"/>
          </a:xfrm>
        </p:grpSpPr>
        <p:sp>
          <p:nvSpPr>
            <p:cNvPr id="42" name="圆角矩形 41"/>
            <p:cNvSpPr/>
            <p:nvPr/>
          </p:nvSpPr>
          <p:spPr>
            <a:xfrm>
              <a:off x="4355976" y="2137420"/>
              <a:ext cx="887231" cy="422253"/>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altLang="zh-CN" sz="1350" dirty="0">
                  <a:solidFill>
                    <a:schemeClr val="bg1"/>
                  </a:solidFill>
                </a:rPr>
                <a:t>    D1</a:t>
              </a:r>
              <a:endParaRPr lang="zh-CN" altLang="en-US" sz="1350" dirty="0">
                <a:solidFill>
                  <a:schemeClr val="bg1"/>
                </a:solidFill>
              </a:endParaRPr>
            </a:p>
          </p:txBody>
        </p:sp>
        <p:sp>
          <p:nvSpPr>
            <p:cNvPr id="44" name="圆角矩形 43"/>
            <p:cNvSpPr/>
            <p:nvPr/>
          </p:nvSpPr>
          <p:spPr>
            <a:xfrm>
              <a:off x="5939892" y="2137420"/>
              <a:ext cx="887231" cy="422253"/>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altLang="zh-CN" sz="1350" dirty="0">
                  <a:solidFill>
                    <a:schemeClr val="bg1"/>
                  </a:solidFill>
                </a:rPr>
                <a:t>    D1</a:t>
              </a:r>
              <a:endParaRPr lang="zh-CN" altLang="en-US" sz="1350" dirty="0">
                <a:solidFill>
                  <a:schemeClr val="bg1"/>
                </a:solidFill>
              </a:endParaRPr>
            </a:p>
          </p:txBody>
        </p:sp>
        <p:sp>
          <p:nvSpPr>
            <p:cNvPr id="45" name="圆角矩形 44"/>
            <p:cNvSpPr/>
            <p:nvPr/>
          </p:nvSpPr>
          <p:spPr>
            <a:xfrm>
              <a:off x="7452353" y="2137420"/>
              <a:ext cx="887231" cy="422253"/>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altLang="zh-CN" sz="1350" dirty="0">
                  <a:solidFill>
                    <a:schemeClr val="bg1"/>
                  </a:solidFill>
                </a:rPr>
                <a:t>    D1</a:t>
              </a:r>
              <a:endParaRPr lang="zh-CN" altLang="en-US" sz="1350" dirty="0">
                <a:solidFill>
                  <a:schemeClr val="bg1"/>
                </a:solidFill>
              </a:endParaRPr>
            </a:p>
          </p:txBody>
        </p:sp>
        <p:cxnSp>
          <p:nvCxnSpPr>
            <p:cNvPr id="46" name="直接连接符 45"/>
            <p:cNvCxnSpPr>
              <a:stCxn id="44" idx="1"/>
              <a:endCxn id="42" idx="3"/>
            </p:cNvCxnSpPr>
            <p:nvPr/>
          </p:nvCxnSpPr>
          <p:spPr>
            <a:xfrm flipH="1">
              <a:off x="5243207" y="2349208"/>
              <a:ext cx="69668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flipH="1">
              <a:off x="6804495" y="2353180"/>
              <a:ext cx="696685" cy="0"/>
            </a:xfrm>
            <a:prstGeom prst="line">
              <a:avLst/>
            </a:prstGeom>
          </p:spPr>
          <p:style>
            <a:lnRef idx="1">
              <a:schemeClr val="accent1"/>
            </a:lnRef>
            <a:fillRef idx="0">
              <a:schemeClr val="accent1"/>
            </a:fillRef>
            <a:effectRef idx="0">
              <a:schemeClr val="accent1"/>
            </a:effectRef>
            <a:fontRef idx="minor">
              <a:schemeClr val="tx1"/>
            </a:fontRef>
          </p:style>
        </p:cxnSp>
        <p:sp>
          <p:nvSpPr>
            <p:cNvPr id="52" name="圆角矩形 51"/>
            <p:cNvSpPr/>
            <p:nvPr/>
          </p:nvSpPr>
          <p:spPr>
            <a:xfrm>
              <a:off x="4355976" y="2795288"/>
              <a:ext cx="887231" cy="422252"/>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altLang="zh-CN" sz="1350" dirty="0">
                  <a:solidFill>
                    <a:schemeClr val="bg1"/>
                  </a:solidFill>
                </a:rPr>
                <a:t>    D2</a:t>
              </a:r>
              <a:endParaRPr lang="zh-CN" altLang="en-US" sz="1350" dirty="0">
                <a:solidFill>
                  <a:schemeClr val="bg1"/>
                </a:solidFill>
              </a:endParaRPr>
            </a:p>
          </p:txBody>
        </p:sp>
        <p:sp>
          <p:nvSpPr>
            <p:cNvPr id="53" name="圆角矩形 52"/>
            <p:cNvSpPr/>
            <p:nvPr/>
          </p:nvSpPr>
          <p:spPr>
            <a:xfrm>
              <a:off x="5939892" y="2795288"/>
              <a:ext cx="887231" cy="422252"/>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altLang="zh-CN" sz="1350" dirty="0">
                  <a:solidFill>
                    <a:schemeClr val="bg1"/>
                  </a:solidFill>
                </a:rPr>
                <a:t>    D2</a:t>
              </a:r>
              <a:endParaRPr lang="zh-CN" altLang="en-US" sz="1350" dirty="0">
                <a:solidFill>
                  <a:schemeClr val="bg1"/>
                </a:solidFill>
              </a:endParaRPr>
            </a:p>
          </p:txBody>
        </p:sp>
        <p:sp>
          <p:nvSpPr>
            <p:cNvPr id="54" name="圆角矩形 53"/>
            <p:cNvSpPr/>
            <p:nvPr/>
          </p:nvSpPr>
          <p:spPr>
            <a:xfrm>
              <a:off x="7452353" y="2795288"/>
              <a:ext cx="887231" cy="422252"/>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altLang="zh-CN" sz="1350" dirty="0">
                  <a:solidFill>
                    <a:schemeClr val="bg1"/>
                  </a:solidFill>
                </a:rPr>
                <a:t>    D2</a:t>
              </a:r>
              <a:endParaRPr lang="zh-CN" altLang="en-US" sz="1350" dirty="0">
                <a:solidFill>
                  <a:schemeClr val="bg1"/>
                </a:solidFill>
              </a:endParaRPr>
            </a:p>
          </p:txBody>
        </p:sp>
        <p:cxnSp>
          <p:nvCxnSpPr>
            <p:cNvPr id="55" name="直接连接符 54"/>
            <p:cNvCxnSpPr>
              <a:stCxn id="53" idx="1"/>
              <a:endCxn id="52" idx="3"/>
            </p:cNvCxnSpPr>
            <p:nvPr/>
          </p:nvCxnSpPr>
          <p:spPr>
            <a:xfrm flipH="1">
              <a:off x="5243207" y="3005752"/>
              <a:ext cx="69668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直接连接符 55"/>
            <p:cNvCxnSpPr/>
            <p:nvPr/>
          </p:nvCxnSpPr>
          <p:spPr>
            <a:xfrm flipH="1">
              <a:off x="6804495" y="3011046"/>
              <a:ext cx="696685" cy="0"/>
            </a:xfrm>
            <a:prstGeom prst="line">
              <a:avLst/>
            </a:prstGeom>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485270186"/>
      </p:ext>
    </p:extLst>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en-US" altLang="zh-CN" sz="3200" dirty="0" smtClean="0"/>
              <a:t>Erasure coding(3,2)</a:t>
            </a:r>
            <a:r>
              <a:rPr lang="zh-CN" altLang="en-US" sz="3200" dirty="0" smtClean="0"/>
              <a:t>写入和读取过程</a:t>
            </a:r>
            <a:endParaRPr lang="zh-CN" altLang="en-US" sz="3200" dirty="0"/>
          </a:p>
        </p:txBody>
      </p:sp>
      <p:sp>
        <p:nvSpPr>
          <p:cNvPr id="59394" name="内容占位符 2"/>
          <p:cNvSpPr>
            <a:spLocks noGrp="1"/>
          </p:cNvSpPr>
          <p:nvPr>
            <p:ph idx="1"/>
          </p:nvPr>
        </p:nvSpPr>
        <p:spPr/>
        <p:txBody>
          <a:bodyPr/>
          <a:lstStyle/>
          <a:p>
            <a:pPr eaLnBrk="1" hangingPunct="1"/>
            <a:endParaRPr lang="zh-CN" altLang="en-US" smtClean="0"/>
          </a:p>
        </p:txBody>
      </p:sp>
      <p:pic>
        <p:nvPicPr>
          <p:cNvPr id="59395" name="Picture 2" descr="http://ceph.com/docs/master/_images/ditaa-96fe8c3c73e5e54cf27fa8a4d64ed08d17679ba3.png"/>
          <p:cNvPicPr>
            <a:picLocks noChangeAspect="1" noChangeArrowheads="1"/>
          </p:cNvPicPr>
          <p:nvPr/>
        </p:nvPicPr>
        <p:blipFill>
          <a:blip r:embed="rId3"/>
          <a:srcRect/>
          <a:stretch>
            <a:fillRect/>
          </a:stretch>
        </p:blipFill>
        <p:spPr bwMode="auto">
          <a:xfrm>
            <a:off x="197644" y="1376363"/>
            <a:ext cx="4500563" cy="4385072"/>
          </a:xfrm>
          <a:prstGeom prst="rect">
            <a:avLst/>
          </a:prstGeom>
          <a:noFill/>
          <a:ln w="9525">
            <a:noFill/>
            <a:miter lim="800000"/>
            <a:headEnd/>
            <a:tailEnd/>
          </a:ln>
        </p:spPr>
      </p:pic>
      <p:pic>
        <p:nvPicPr>
          <p:cNvPr id="59396" name="Picture 4" descr="http://ceph.com/docs/master/_images/ditaa-1f3acf28921568db86bb22bb748cbf42c9db7059.png"/>
          <p:cNvPicPr>
            <a:picLocks noChangeAspect="1" noChangeArrowheads="1"/>
          </p:cNvPicPr>
          <p:nvPr/>
        </p:nvPicPr>
        <p:blipFill>
          <a:blip r:embed="rId4"/>
          <a:srcRect/>
          <a:stretch>
            <a:fillRect/>
          </a:stretch>
        </p:blipFill>
        <p:spPr bwMode="auto">
          <a:xfrm>
            <a:off x="4680347" y="1376363"/>
            <a:ext cx="4266009" cy="4374356"/>
          </a:xfrm>
          <a:prstGeom prst="rect">
            <a:avLst/>
          </a:prstGeom>
          <a:noFill/>
          <a:ln w="9525">
            <a:noFill/>
            <a:miter lim="800000"/>
            <a:headEnd/>
            <a:tailEnd/>
          </a:ln>
        </p:spPr>
      </p:pic>
      <p:sp>
        <p:nvSpPr>
          <p:cNvPr id="59397" name="TextBox 3"/>
          <p:cNvSpPr txBox="1">
            <a:spLocks noChangeArrowheads="1"/>
          </p:cNvSpPr>
          <p:nvPr/>
        </p:nvSpPr>
        <p:spPr bwMode="auto">
          <a:xfrm>
            <a:off x="2033588" y="5525691"/>
            <a:ext cx="8803481" cy="323165"/>
          </a:xfrm>
          <a:prstGeom prst="rect">
            <a:avLst/>
          </a:prstGeom>
          <a:noFill/>
          <a:ln w="9525">
            <a:noFill/>
            <a:miter lim="800000"/>
            <a:headEnd/>
            <a:tailEnd/>
          </a:ln>
        </p:spPr>
        <p:txBody>
          <a:bodyPr>
            <a:spAutoFit/>
          </a:bodyPr>
          <a:lstStyle/>
          <a:p>
            <a:r>
              <a:rPr lang="en-US" altLang="zh-CN" sz="1500">
                <a:latin typeface="Calibri" pitchFamily="34" charset="0"/>
              </a:rPr>
              <a:t>Refercece:  </a:t>
            </a:r>
            <a:r>
              <a:rPr lang="en-US" altLang="zh-CN" sz="1500">
                <a:latin typeface="Calibri" pitchFamily="34" charset="0"/>
                <a:hlinkClick r:id="rId5"/>
              </a:rPr>
              <a:t>http://ceph.com/docs/master/architecture/</a:t>
            </a:r>
            <a:endParaRPr lang="en-US" altLang="zh-CN" sz="1500">
              <a:latin typeface="Calibri" pitchFamily="34" charset="0"/>
            </a:endParaRPr>
          </a:p>
        </p:txBody>
      </p:sp>
    </p:spTree>
    <p:extLst>
      <p:ext uri="{BB962C8B-B14F-4D97-AF65-F5344CB8AC3E}">
        <p14:creationId xmlns:p14="http://schemas.microsoft.com/office/powerpoint/2010/main" val="1425993349"/>
      </p:ext>
    </p:extLst>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9512" y="404664"/>
            <a:ext cx="7771209" cy="601265"/>
          </a:xfrm>
        </p:spPr>
        <p:txBody>
          <a:bodyPr/>
          <a:lstStyle/>
          <a:p>
            <a:pPr algn="l">
              <a:defRPr/>
            </a:pPr>
            <a:r>
              <a:rPr lang="zh-CN" altLang="en-US" sz="3200" dirty="0" smtClean="0"/>
              <a:t>元数据管理的高可用性和可扩展性</a:t>
            </a:r>
            <a:endParaRPr lang="zh-CN" altLang="en-US" sz="3200" dirty="0"/>
          </a:p>
        </p:txBody>
      </p:sp>
      <p:sp>
        <p:nvSpPr>
          <p:cNvPr id="60418" name="内容占位符 2"/>
          <p:cNvSpPr>
            <a:spLocks noGrp="1"/>
          </p:cNvSpPr>
          <p:nvPr>
            <p:ph idx="1"/>
          </p:nvPr>
        </p:nvSpPr>
        <p:spPr>
          <a:xfrm>
            <a:off x="467916" y="1604963"/>
            <a:ext cx="8208169" cy="3714750"/>
          </a:xfrm>
        </p:spPr>
        <p:txBody>
          <a:bodyPr/>
          <a:lstStyle/>
          <a:p>
            <a:pPr lvl="1" eaLnBrk="1" hangingPunct="1"/>
            <a:endParaRPr lang="en-US" altLang="zh-CN" sz="1725" dirty="0"/>
          </a:p>
          <a:p>
            <a:pPr eaLnBrk="1" hangingPunct="1">
              <a:lnSpc>
                <a:spcPct val="130000"/>
              </a:lnSpc>
              <a:buFontTx/>
              <a:buChar char="•"/>
            </a:pPr>
            <a:r>
              <a:rPr lang="zh-CN" altLang="en-US" sz="2025" b="1" dirty="0"/>
              <a:t>高可用：不成为故障单点</a:t>
            </a:r>
            <a:r>
              <a:rPr lang="zh-CN" altLang="en-US" sz="2025" dirty="0"/>
              <a:t>（</a:t>
            </a:r>
            <a:r>
              <a:rPr lang="en-US" altLang="zh-CN" sz="2025" dirty="0"/>
              <a:t>Single Point of Failure</a:t>
            </a:r>
            <a:r>
              <a:rPr lang="zh-CN" altLang="en-US" sz="2025" dirty="0"/>
              <a:t>）</a:t>
            </a:r>
            <a:endParaRPr lang="en-US" altLang="zh-CN" sz="2025" dirty="0"/>
          </a:p>
          <a:p>
            <a:pPr lvl="1" eaLnBrk="1" hangingPunct="1">
              <a:lnSpc>
                <a:spcPct val="130000"/>
              </a:lnSpc>
            </a:pPr>
            <a:r>
              <a:rPr lang="zh-CN" altLang="en-US" sz="1800" b="1" dirty="0"/>
              <a:t>多个备份，并在故障时快速切换</a:t>
            </a:r>
            <a:endParaRPr lang="en-US" altLang="zh-CN" sz="1800" b="1" dirty="0"/>
          </a:p>
          <a:p>
            <a:pPr lvl="1" eaLnBrk="1" hangingPunct="1">
              <a:lnSpc>
                <a:spcPct val="130000"/>
              </a:lnSpc>
            </a:pPr>
            <a:r>
              <a:rPr lang="zh-CN" altLang="en-US" sz="1800" b="1" dirty="0"/>
              <a:t>保证状态一致性</a:t>
            </a:r>
            <a:endParaRPr lang="en-US" altLang="zh-CN" sz="1800" b="1" dirty="0"/>
          </a:p>
          <a:p>
            <a:pPr lvl="1" eaLnBrk="1" hangingPunct="1">
              <a:lnSpc>
                <a:spcPct val="130000"/>
              </a:lnSpc>
            </a:pPr>
            <a:endParaRPr lang="en-US" altLang="zh-CN" sz="1800" b="1" dirty="0"/>
          </a:p>
          <a:p>
            <a:pPr eaLnBrk="1" hangingPunct="1">
              <a:lnSpc>
                <a:spcPct val="130000"/>
              </a:lnSpc>
            </a:pPr>
            <a:r>
              <a:rPr lang="zh-CN" altLang="en-US" sz="2025" b="1" dirty="0"/>
              <a:t>可扩展：不成为系统瓶颈，能随数据服务器数量的增多而线性扩展</a:t>
            </a:r>
            <a:endParaRPr lang="en-US" altLang="zh-CN" sz="2025" b="1" dirty="0"/>
          </a:p>
          <a:p>
            <a:pPr lvl="1" eaLnBrk="1" hangingPunct="1">
              <a:lnSpc>
                <a:spcPct val="130000"/>
              </a:lnSpc>
            </a:pPr>
            <a:r>
              <a:rPr lang="zh-CN" altLang="en-US" sz="1800" b="1" dirty="0"/>
              <a:t>元数据的容量不成为系统瓶颈</a:t>
            </a:r>
            <a:endParaRPr lang="en-US" altLang="zh-CN" sz="1800" b="1" dirty="0"/>
          </a:p>
          <a:p>
            <a:pPr lvl="1" eaLnBrk="1" hangingPunct="1">
              <a:lnSpc>
                <a:spcPct val="130000"/>
              </a:lnSpc>
            </a:pPr>
            <a:r>
              <a:rPr lang="zh-CN" altLang="en-US" sz="1800" b="1" dirty="0"/>
              <a:t>服务请求能力不成为系统瓶颈</a:t>
            </a:r>
            <a:endParaRPr lang="en-US" altLang="zh-CN" sz="1800" b="1" dirty="0"/>
          </a:p>
        </p:txBody>
      </p:sp>
    </p:spTree>
    <p:extLst>
      <p:ext uri="{BB962C8B-B14F-4D97-AF65-F5344CB8AC3E}">
        <p14:creationId xmlns:p14="http://schemas.microsoft.com/office/powerpoint/2010/main" val="3183088324"/>
      </p:ext>
    </p:extLst>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3528" y="548680"/>
            <a:ext cx="7771209" cy="601265"/>
          </a:xfrm>
        </p:spPr>
        <p:txBody>
          <a:bodyPr/>
          <a:lstStyle/>
          <a:p>
            <a:pPr algn="l">
              <a:defRPr/>
            </a:pPr>
            <a:r>
              <a:rPr lang="zh-CN" altLang="en-US" sz="3200" dirty="0" smtClean="0"/>
              <a:t>元数据管理的高可用性方案</a:t>
            </a:r>
            <a:endParaRPr lang="zh-CN" altLang="en-US" sz="3200" dirty="0"/>
          </a:p>
        </p:txBody>
      </p:sp>
      <p:sp>
        <p:nvSpPr>
          <p:cNvPr id="62466" name="内容占位符 2"/>
          <p:cNvSpPr>
            <a:spLocks noGrp="1"/>
          </p:cNvSpPr>
          <p:nvPr>
            <p:ph idx="1"/>
          </p:nvPr>
        </p:nvSpPr>
        <p:spPr>
          <a:xfrm>
            <a:off x="413147" y="1593056"/>
            <a:ext cx="8262938" cy="4039791"/>
          </a:xfrm>
        </p:spPr>
        <p:txBody>
          <a:bodyPr/>
          <a:lstStyle/>
          <a:p>
            <a:pPr lvl="1" eaLnBrk="1" hangingPunct="1"/>
            <a:endParaRPr lang="en-US" altLang="zh-CN" sz="1725" dirty="0"/>
          </a:p>
          <a:p>
            <a:pPr eaLnBrk="1" hangingPunct="1"/>
            <a:r>
              <a:rPr lang="zh-CN" altLang="en-US" sz="2025" b="1" dirty="0"/>
              <a:t>主从同步常用的方案描述（通过共享存储或其他方式）：</a:t>
            </a:r>
            <a:endParaRPr lang="en-US" altLang="zh-CN" sz="2025" b="1" dirty="0"/>
          </a:p>
          <a:p>
            <a:pPr lvl="1" eaLnBrk="1" hangingPunct="1">
              <a:lnSpc>
                <a:spcPct val="130000"/>
              </a:lnSpc>
            </a:pPr>
            <a:r>
              <a:rPr lang="zh-CN" altLang="en-US" sz="1800" b="1" dirty="0"/>
              <a:t>通过锁互斥技术选举出一个主服务器，其它为从服务器</a:t>
            </a:r>
            <a:endParaRPr lang="en-US" altLang="zh-CN" sz="1800" b="1" dirty="0"/>
          </a:p>
          <a:p>
            <a:pPr lvl="1" eaLnBrk="1" hangingPunct="1">
              <a:lnSpc>
                <a:spcPct val="130000"/>
              </a:lnSpc>
            </a:pPr>
            <a:r>
              <a:rPr lang="zh-CN" altLang="en-US" sz="1800" b="1" dirty="0"/>
              <a:t>主服务器将状态变更以日志方式持久化到共享存储</a:t>
            </a:r>
            <a:endParaRPr lang="en-US" altLang="zh-CN" sz="1800" b="1" dirty="0"/>
          </a:p>
          <a:p>
            <a:pPr lvl="1" eaLnBrk="1" hangingPunct="1">
              <a:lnSpc>
                <a:spcPct val="130000"/>
              </a:lnSpc>
            </a:pPr>
            <a:r>
              <a:rPr lang="zh-CN" altLang="en-US" sz="1800" b="1" dirty="0"/>
              <a:t>从服务器从共享存储读取日志并更新状态</a:t>
            </a:r>
            <a:endParaRPr lang="en-US" altLang="zh-CN" sz="1800" b="1" dirty="0"/>
          </a:p>
          <a:p>
            <a:pPr lvl="1" eaLnBrk="1" hangingPunct="1">
              <a:lnSpc>
                <a:spcPct val="130000"/>
              </a:lnSpc>
            </a:pPr>
            <a:r>
              <a:rPr lang="zh-CN" altLang="en-US" sz="1800" b="1" dirty="0"/>
              <a:t>通过心跳检测到主服务器失效后，从服务器成为新的主服务器继续服务</a:t>
            </a:r>
            <a:endParaRPr lang="en-US" altLang="zh-CN" sz="1800" b="1" dirty="0"/>
          </a:p>
          <a:p>
            <a:pPr lvl="1" eaLnBrk="1" hangingPunct="1"/>
            <a:endParaRPr lang="en-US" altLang="zh-CN" sz="1800" b="1" dirty="0"/>
          </a:p>
          <a:p>
            <a:pPr eaLnBrk="1" hangingPunct="1"/>
            <a:r>
              <a:rPr lang="zh-CN" altLang="en-US" sz="2025" b="1" dirty="0"/>
              <a:t>通过分布式一致性协议在多个备份达到状态一致</a:t>
            </a:r>
            <a:endParaRPr lang="en-US" altLang="zh-CN" sz="2025" b="1" dirty="0"/>
          </a:p>
          <a:p>
            <a:pPr lvl="1" eaLnBrk="1" hangingPunct="1">
              <a:buFont typeface="Arial" charset="0"/>
              <a:buChar char="•"/>
            </a:pPr>
            <a:r>
              <a:rPr lang="en-US" altLang="zh-CN" sz="1800" b="1" dirty="0" err="1"/>
              <a:t>Paxos</a:t>
            </a:r>
            <a:r>
              <a:rPr lang="en-US" altLang="zh-CN" sz="1800" b="1" dirty="0"/>
              <a:t>/Raft</a:t>
            </a:r>
            <a:r>
              <a:rPr lang="zh-CN" altLang="en-US" sz="1800" b="1" dirty="0"/>
              <a:t>协议</a:t>
            </a:r>
            <a:endParaRPr lang="en-US" altLang="zh-CN" sz="1800" b="1" dirty="0"/>
          </a:p>
        </p:txBody>
      </p:sp>
    </p:spTree>
    <p:extLst>
      <p:ext uri="{BB962C8B-B14F-4D97-AF65-F5344CB8AC3E}">
        <p14:creationId xmlns:p14="http://schemas.microsoft.com/office/powerpoint/2010/main" val="3368525078"/>
      </p:ext>
    </p:extLst>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04005" y="347068"/>
            <a:ext cx="7771209" cy="601265"/>
          </a:xfrm>
        </p:spPr>
        <p:txBody>
          <a:bodyPr/>
          <a:lstStyle/>
          <a:p>
            <a:pPr algn="l">
              <a:defRPr/>
            </a:pPr>
            <a:r>
              <a:rPr lang="zh-CN" altLang="en-US" sz="3200" dirty="0" smtClean="0"/>
              <a:t>元数据管理的高可用性</a:t>
            </a:r>
            <a:r>
              <a:rPr lang="en-US" altLang="zh-CN" sz="3200" dirty="0" smtClean="0"/>
              <a:t>-HDFS</a:t>
            </a:r>
            <a:endParaRPr lang="zh-CN" altLang="en-US" sz="3200" dirty="0"/>
          </a:p>
        </p:txBody>
      </p:sp>
      <p:sp>
        <p:nvSpPr>
          <p:cNvPr id="64514" name="内容占位符 2"/>
          <p:cNvSpPr>
            <a:spLocks noGrp="1"/>
          </p:cNvSpPr>
          <p:nvPr>
            <p:ph idx="1"/>
          </p:nvPr>
        </p:nvSpPr>
        <p:spPr>
          <a:xfrm>
            <a:off x="0" y="1167705"/>
            <a:ext cx="8640366" cy="800100"/>
          </a:xfrm>
        </p:spPr>
        <p:txBody>
          <a:bodyPr/>
          <a:lstStyle/>
          <a:p>
            <a:pPr eaLnBrk="1" hangingPunct="1"/>
            <a:r>
              <a:rPr lang="en-US" altLang="zh-CN" dirty="0" smtClean="0"/>
              <a:t>HDFS </a:t>
            </a:r>
            <a:r>
              <a:rPr lang="en-US" altLang="zh-CN" dirty="0" err="1" smtClean="0"/>
              <a:t>NameNode</a:t>
            </a:r>
            <a:endParaRPr lang="en-US" altLang="zh-CN" dirty="0" smtClean="0"/>
          </a:p>
          <a:p>
            <a:pPr lvl="1" eaLnBrk="1" hangingPunct="1"/>
            <a:r>
              <a:rPr lang="zh-CN" altLang="en-US" sz="1725" dirty="0"/>
              <a:t>通过共享存储持久化元数据，</a:t>
            </a:r>
            <a:r>
              <a:rPr lang="en-US" altLang="zh-CN" sz="1725" dirty="0"/>
              <a:t>Standby</a:t>
            </a:r>
            <a:r>
              <a:rPr lang="zh-CN" altLang="en-US" sz="1725" dirty="0"/>
              <a:t>热备</a:t>
            </a:r>
            <a:endParaRPr lang="en-US" altLang="zh-CN" sz="1725" dirty="0"/>
          </a:p>
          <a:p>
            <a:pPr lvl="1" eaLnBrk="1" hangingPunct="1"/>
            <a:endParaRPr lang="en-US" altLang="zh-CN" sz="1725" dirty="0"/>
          </a:p>
        </p:txBody>
      </p:sp>
      <p:pic>
        <p:nvPicPr>
          <p:cNvPr id="64515" name="Picture 4" descr="HDFS HA arch"/>
          <p:cNvPicPr>
            <a:picLocks noChangeAspect="1" noChangeArrowheads="1"/>
          </p:cNvPicPr>
          <p:nvPr/>
        </p:nvPicPr>
        <p:blipFill>
          <a:blip r:embed="rId3"/>
          <a:srcRect/>
          <a:stretch>
            <a:fillRect/>
          </a:stretch>
        </p:blipFill>
        <p:spPr bwMode="auto">
          <a:xfrm>
            <a:off x="1980010" y="2187178"/>
            <a:ext cx="5400675" cy="3205163"/>
          </a:xfrm>
          <a:prstGeom prst="rect">
            <a:avLst/>
          </a:prstGeom>
          <a:noFill/>
          <a:ln w="9525">
            <a:noFill/>
            <a:miter lim="800000"/>
            <a:headEnd/>
            <a:tailEnd/>
          </a:ln>
        </p:spPr>
      </p:pic>
      <p:sp>
        <p:nvSpPr>
          <p:cNvPr id="64516" name="TextBox 7"/>
          <p:cNvSpPr txBox="1">
            <a:spLocks noChangeArrowheads="1"/>
          </p:cNvSpPr>
          <p:nvPr/>
        </p:nvSpPr>
        <p:spPr bwMode="auto">
          <a:xfrm>
            <a:off x="197644" y="5373291"/>
            <a:ext cx="8892779" cy="415498"/>
          </a:xfrm>
          <a:prstGeom prst="rect">
            <a:avLst/>
          </a:prstGeom>
          <a:noFill/>
          <a:ln w="9525">
            <a:noFill/>
            <a:miter lim="800000"/>
            <a:headEnd/>
            <a:tailEnd/>
          </a:ln>
        </p:spPr>
        <p:txBody>
          <a:bodyPr>
            <a:spAutoFit/>
          </a:bodyPr>
          <a:lstStyle/>
          <a:p>
            <a:pPr marL="342900" indent="-342900"/>
            <a:r>
              <a:rPr lang="en-US" altLang="zh-CN" sz="2100">
                <a:latin typeface="Calibri" pitchFamily="34" charset="0"/>
              </a:rPr>
              <a:t>Refercece: </a:t>
            </a:r>
            <a:r>
              <a:rPr lang="en-US" altLang="zh-CN" sz="1875">
                <a:latin typeface="Calibri" pitchFamily="34" charset="0"/>
                <a:hlinkClick r:id="rId4"/>
              </a:rPr>
              <a:t>http://www.slideshare.net/hortonworks/nn-ha-hadoop-worldfinal-10173419</a:t>
            </a:r>
            <a:endParaRPr lang="en-US" altLang="zh-CN" sz="1875">
              <a:latin typeface="Calibri" pitchFamily="34" charset="0"/>
            </a:endParaRPr>
          </a:p>
        </p:txBody>
      </p:sp>
    </p:spTree>
    <p:extLst>
      <p:ext uri="{BB962C8B-B14F-4D97-AF65-F5344CB8AC3E}">
        <p14:creationId xmlns:p14="http://schemas.microsoft.com/office/powerpoint/2010/main" val="2002264603"/>
      </p:ext>
    </p:extLst>
  </p:cSld>
  <p:clrMapOvr>
    <a:masterClrMapping/>
  </p:clrMapOv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HDFS Federation</a:t>
            </a:r>
            <a:endParaRPr lang="zh-CN" altLang="en-US" dirty="0"/>
          </a:p>
        </p:txBody>
      </p:sp>
      <p:sp>
        <p:nvSpPr>
          <p:cNvPr id="3" name="内容占位符 2"/>
          <p:cNvSpPr>
            <a:spLocks noGrp="1"/>
          </p:cNvSpPr>
          <p:nvPr>
            <p:ph idx="1"/>
          </p:nvPr>
        </p:nvSpPr>
        <p:spPr/>
        <p:txBody>
          <a:bodyPr/>
          <a:lstStyle/>
          <a:p>
            <a:r>
              <a:rPr lang="zh-CN" altLang="en-US" sz="1600" dirty="0" smtClean="0"/>
              <a:t>原理：</a:t>
            </a:r>
            <a:endParaRPr lang="en-US" altLang="zh-CN" sz="1600" dirty="0" smtClean="0"/>
          </a:p>
          <a:p>
            <a:r>
              <a:rPr lang="zh-CN" altLang="en-US" sz="1600" dirty="0" smtClean="0"/>
              <a:t>将原来所有的信息都放在一个</a:t>
            </a:r>
            <a:r>
              <a:rPr lang="en-US" altLang="zh-CN" sz="1600" dirty="0" err="1" smtClean="0"/>
              <a:t>NameNode</a:t>
            </a:r>
            <a:r>
              <a:rPr lang="zh-CN" altLang="en-US" sz="1600" dirty="0" smtClean="0"/>
              <a:t>节点里，变成了可以将</a:t>
            </a:r>
            <a:r>
              <a:rPr lang="en-US" altLang="zh-CN" sz="1600" dirty="0" err="1" smtClean="0"/>
              <a:t>NameNode</a:t>
            </a:r>
            <a:r>
              <a:rPr lang="zh-CN" altLang="en-US" sz="1600" dirty="0" smtClean="0"/>
              <a:t>信息拆分放到多个节点里。</a:t>
            </a:r>
            <a:endParaRPr lang="en-US" altLang="zh-CN" sz="1600" dirty="0" smtClean="0"/>
          </a:p>
          <a:p>
            <a:r>
              <a:rPr lang="zh-CN" altLang="en-US" sz="1600" dirty="0" smtClean="0"/>
              <a:t>或者说把原理的一个命名空间拆成了多个命名空间。</a:t>
            </a:r>
            <a:endParaRPr lang="en-US" altLang="zh-CN" sz="1600" dirty="0" smtClean="0"/>
          </a:p>
          <a:p>
            <a:endParaRPr lang="en-US" altLang="zh-CN" sz="1600" dirty="0"/>
          </a:p>
          <a:p>
            <a:r>
              <a:rPr lang="zh-CN" altLang="en-US" sz="1600" dirty="0" smtClean="0"/>
              <a:t>涉及概念：</a:t>
            </a:r>
            <a:endParaRPr lang="en-US" altLang="zh-CN" sz="1600" dirty="0" smtClean="0"/>
          </a:p>
          <a:p>
            <a:r>
              <a:rPr lang="en-US" altLang="zh-CN" sz="1600" dirty="0" smtClean="0"/>
              <a:t>Block Pool</a:t>
            </a:r>
            <a:r>
              <a:rPr lang="zh-CN" altLang="en-US" sz="1600" dirty="0" smtClean="0"/>
              <a:t>：</a:t>
            </a:r>
            <a:r>
              <a:rPr lang="zh-CN" altLang="en-US" sz="1600" dirty="0"/>
              <a:t>为了避免在分配</a:t>
            </a:r>
            <a:r>
              <a:rPr lang="en-US" altLang="zh-CN" sz="1600" dirty="0" err="1"/>
              <a:t>DataNode</a:t>
            </a:r>
            <a:r>
              <a:rPr lang="zh-CN" altLang="en-US" sz="1600" dirty="0"/>
              <a:t>上的打架</a:t>
            </a:r>
            <a:r>
              <a:rPr lang="en-US" altLang="zh-CN" sz="1600" dirty="0"/>
              <a:t>, </a:t>
            </a:r>
            <a:r>
              <a:rPr lang="zh-CN" altLang="en-US" sz="1600" dirty="0"/>
              <a:t>为每个</a:t>
            </a:r>
            <a:r>
              <a:rPr lang="en-US" altLang="zh-CN" sz="1600" dirty="0" err="1"/>
              <a:t>NameNode</a:t>
            </a:r>
            <a:r>
              <a:rPr lang="zh-CN" altLang="en-US" sz="1600" dirty="0"/>
              <a:t>分配了一个专属的</a:t>
            </a:r>
            <a:r>
              <a:rPr lang="en-US" altLang="zh-CN" sz="1600" dirty="0"/>
              <a:t>block pool, </a:t>
            </a:r>
            <a:r>
              <a:rPr lang="zh-CN" altLang="en-US" sz="1600" dirty="0"/>
              <a:t>这样大家就分开了</a:t>
            </a:r>
            <a:r>
              <a:rPr lang="en-US" altLang="zh-CN" sz="1600" dirty="0"/>
              <a:t>, </a:t>
            </a:r>
            <a:r>
              <a:rPr lang="zh-CN" altLang="en-US" sz="1600" dirty="0"/>
              <a:t>需要一开始配置自己的</a:t>
            </a:r>
            <a:r>
              <a:rPr lang="en-US" altLang="zh-CN" sz="1600" dirty="0" err="1"/>
              <a:t>NameNode</a:t>
            </a:r>
            <a:r>
              <a:rPr lang="zh-CN" altLang="en-US" sz="1600" dirty="0"/>
              <a:t>需要多少空间</a:t>
            </a:r>
            <a:r>
              <a:rPr lang="en-US" altLang="zh-CN" sz="1600" dirty="0"/>
              <a:t>, </a:t>
            </a:r>
            <a:r>
              <a:rPr lang="zh-CN" altLang="en-US" sz="1600" dirty="0"/>
              <a:t>即</a:t>
            </a:r>
            <a:r>
              <a:rPr lang="en-US" altLang="zh-CN" sz="1600" dirty="0"/>
              <a:t>Namespace Volume</a:t>
            </a:r>
            <a:r>
              <a:rPr lang="zh-CN" altLang="en-US" sz="1600" dirty="0" smtClean="0"/>
              <a:t>。</a:t>
            </a:r>
            <a:endParaRPr lang="en-US" altLang="zh-CN" sz="1600" dirty="0" smtClean="0"/>
          </a:p>
          <a:p>
            <a:r>
              <a:rPr lang="zh-CN" altLang="en-US" sz="1600" dirty="0" smtClean="0"/>
              <a:t>或者可以理解为分配了各自的磁盘空间或者内存，其实就是资源隔离。</a:t>
            </a:r>
            <a:endParaRPr lang="en-US" altLang="zh-CN" sz="1600" dirty="0" smtClean="0"/>
          </a:p>
        </p:txBody>
      </p:sp>
    </p:spTree>
    <p:extLst>
      <p:ext uri="{BB962C8B-B14F-4D97-AF65-F5344CB8AC3E}">
        <p14:creationId xmlns:p14="http://schemas.microsoft.com/office/powerpoint/2010/main" val="1283498796"/>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1222" y="336534"/>
            <a:ext cx="7771209" cy="601265"/>
          </a:xfrm>
        </p:spPr>
        <p:txBody>
          <a:bodyPr/>
          <a:lstStyle/>
          <a:p>
            <a:pPr algn="l">
              <a:defRPr/>
            </a:pPr>
            <a:r>
              <a:rPr lang="zh-CN" altLang="en-US" sz="3200" dirty="0" smtClean="0"/>
              <a:t>元数据管理的可扩展性</a:t>
            </a:r>
            <a:r>
              <a:rPr lang="en-US" altLang="zh-CN" sz="3200" dirty="0" smtClean="0"/>
              <a:t>-HDFS</a:t>
            </a:r>
            <a:endParaRPr lang="zh-CN" altLang="en-US" sz="3200" dirty="0"/>
          </a:p>
        </p:txBody>
      </p:sp>
      <p:sp>
        <p:nvSpPr>
          <p:cNvPr id="74754" name="内容占位符 2"/>
          <p:cNvSpPr>
            <a:spLocks noGrp="1"/>
          </p:cNvSpPr>
          <p:nvPr>
            <p:ph idx="1"/>
          </p:nvPr>
        </p:nvSpPr>
        <p:spPr>
          <a:xfrm>
            <a:off x="35719" y="1052736"/>
            <a:ext cx="8640366" cy="4580112"/>
          </a:xfrm>
        </p:spPr>
        <p:txBody>
          <a:bodyPr/>
          <a:lstStyle/>
          <a:p>
            <a:pPr eaLnBrk="1" hangingPunct="1"/>
            <a:r>
              <a:rPr lang="en-US" altLang="zh-CN" dirty="0" smtClean="0"/>
              <a:t>HDFS </a:t>
            </a:r>
            <a:r>
              <a:rPr lang="en-US" altLang="zh-CN" dirty="0" err="1" smtClean="0"/>
              <a:t>NameNode</a:t>
            </a:r>
            <a:endParaRPr lang="en-US" altLang="zh-CN" dirty="0" smtClean="0"/>
          </a:p>
          <a:p>
            <a:pPr lvl="1" eaLnBrk="1" hangingPunct="1"/>
            <a:r>
              <a:rPr lang="zh-CN" altLang="en-US" sz="1725" dirty="0"/>
              <a:t>可扩展：</a:t>
            </a:r>
            <a:r>
              <a:rPr lang="en-US" altLang="zh-CN" sz="1725" dirty="0"/>
              <a:t>Namespace</a:t>
            </a:r>
            <a:r>
              <a:rPr lang="zh-CN" altLang="en-US" sz="1725" dirty="0"/>
              <a:t>切分的</a:t>
            </a:r>
            <a:r>
              <a:rPr lang="en-US" altLang="zh-CN" sz="1725" dirty="0"/>
              <a:t>Federation</a:t>
            </a:r>
          </a:p>
        </p:txBody>
      </p:sp>
      <p:pic>
        <p:nvPicPr>
          <p:cNvPr id="74755" name="Picture 2" descr="HDFS Federation Architecture"/>
          <p:cNvPicPr>
            <a:picLocks noChangeAspect="1" noChangeArrowheads="1"/>
          </p:cNvPicPr>
          <p:nvPr/>
        </p:nvPicPr>
        <p:blipFill>
          <a:blip r:embed="rId3"/>
          <a:srcRect/>
          <a:stretch>
            <a:fillRect/>
          </a:stretch>
        </p:blipFill>
        <p:spPr bwMode="auto">
          <a:xfrm>
            <a:off x="1763316" y="2230041"/>
            <a:ext cx="5293519" cy="3305175"/>
          </a:xfrm>
          <a:prstGeom prst="rect">
            <a:avLst/>
          </a:prstGeom>
          <a:noFill/>
          <a:ln w="9525">
            <a:noFill/>
            <a:miter lim="800000"/>
            <a:headEnd/>
            <a:tailEnd/>
          </a:ln>
        </p:spPr>
      </p:pic>
    </p:spTree>
    <p:extLst>
      <p:ext uri="{BB962C8B-B14F-4D97-AF65-F5344CB8AC3E}">
        <p14:creationId xmlns:p14="http://schemas.microsoft.com/office/powerpoint/2010/main" val="26775619"/>
      </p:ext>
    </p:extLst>
  </p:cSld>
  <p:clrMapOvr>
    <a:masterClrMapping/>
  </p:clrMapOv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HDFS Federation</a:t>
            </a:r>
            <a:endParaRPr lang="zh-CN" altLang="en-US" dirty="0"/>
          </a:p>
        </p:txBody>
      </p:sp>
      <p:sp>
        <p:nvSpPr>
          <p:cNvPr id="3" name="内容占位符 2"/>
          <p:cNvSpPr>
            <a:spLocks noGrp="1"/>
          </p:cNvSpPr>
          <p:nvPr>
            <p:ph idx="1"/>
          </p:nvPr>
        </p:nvSpPr>
        <p:spPr/>
        <p:txBody>
          <a:bodyPr/>
          <a:lstStyle/>
          <a:p>
            <a:endParaRPr lang="zh-CN" altLang="en-US" dirty="0"/>
          </a:p>
        </p:txBody>
      </p:sp>
      <p:pic>
        <p:nvPicPr>
          <p:cNvPr id="5122" name="Picture 2" descr="Federation架构图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624" y="1301417"/>
            <a:ext cx="5472608" cy="46144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6004042"/>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未涉及但很重要的主题</a:t>
            </a:r>
            <a:endParaRPr lang="zh-CN" altLang="en-US" dirty="0"/>
          </a:p>
        </p:txBody>
      </p:sp>
      <p:sp>
        <p:nvSpPr>
          <p:cNvPr id="3" name="内容占位符 2"/>
          <p:cNvSpPr>
            <a:spLocks noGrp="1"/>
          </p:cNvSpPr>
          <p:nvPr>
            <p:ph idx="1"/>
          </p:nvPr>
        </p:nvSpPr>
        <p:spPr/>
        <p:txBody>
          <a:bodyPr/>
          <a:lstStyle/>
          <a:p>
            <a:pPr marL="171450" indent="-171450">
              <a:buFont typeface="Arial" panose="020B0604020202020204" pitchFamily="34" charset="0"/>
              <a:buChar char="•"/>
            </a:pPr>
            <a:r>
              <a:rPr lang="en-US" altLang="zh-CN" sz="1600" b="1" dirty="0"/>
              <a:t>HDFS </a:t>
            </a:r>
            <a:r>
              <a:rPr lang="en-US" altLang="zh-CN" sz="1600" b="1" dirty="0" err="1"/>
              <a:t>distcp</a:t>
            </a:r>
            <a:endParaRPr lang="en-US" altLang="zh-CN" sz="1600" b="1" dirty="0"/>
          </a:p>
          <a:p>
            <a:pPr marL="171450" indent="-171450">
              <a:buFont typeface="Arial" panose="020B0604020202020204" pitchFamily="34" charset="0"/>
              <a:buChar char="•"/>
            </a:pPr>
            <a:r>
              <a:rPr lang="en-US" altLang="zh-CN" sz="1600" b="1" dirty="0"/>
              <a:t>HDFS Balancer</a:t>
            </a:r>
          </a:p>
          <a:p>
            <a:pPr marL="171450" indent="-171450">
              <a:buFont typeface="Arial" panose="020B0604020202020204" pitchFamily="34" charset="0"/>
              <a:buChar char="•"/>
            </a:pPr>
            <a:r>
              <a:rPr lang="en-US" altLang="zh-CN" sz="1600" b="1" dirty="0"/>
              <a:t>HDFS </a:t>
            </a:r>
            <a:r>
              <a:rPr lang="zh-CN" altLang="en-US" sz="1600" b="1" dirty="0"/>
              <a:t>快照</a:t>
            </a:r>
          </a:p>
          <a:p>
            <a:pPr marL="171450" indent="-171450">
              <a:buFont typeface="Arial" panose="020B0604020202020204" pitchFamily="34" charset="0"/>
              <a:buChar char="•"/>
            </a:pPr>
            <a:r>
              <a:rPr lang="en-US" altLang="zh-CN" sz="1600" b="1" dirty="0"/>
              <a:t>HDFS NFSv3</a:t>
            </a:r>
          </a:p>
          <a:p>
            <a:pPr marL="171450" indent="-171450">
              <a:buFont typeface="Arial" panose="020B0604020202020204" pitchFamily="34" charset="0"/>
              <a:buChar char="•"/>
            </a:pPr>
            <a:r>
              <a:rPr lang="en-US" altLang="zh-CN" sz="1600" b="1" dirty="0"/>
              <a:t>HDFS </a:t>
            </a:r>
            <a:r>
              <a:rPr lang="en-US" altLang="zh-CN" sz="1600" b="1" dirty="0" err="1"/>
              <a:t>dfsadmin</a:t>
            </a:r>
            <a:endParaRPr lang="en-US" altLang="zh-CN" sz="1600" b="1" dirty="0"/>
          </a:p>
          <a:p>
            <a:pPr marL="171450" indent="-171450">
              <a:buFont typeface="Arial" panose="020B0604020202020204" pitchFamily="34" charset="0"/>
              <a:buChar char="•"/>
            </a:pPr>
            <a:r>
              <a:rPr lang="en-US" altLang="zh-CN" sz="1600" b="1" dirty="0" err="1"/>
              <a:t>hdfs</a:t>
            </a:r>
            <a:r>
              <a:rPr lang="en-US" altLang="zh-CN" sz="1600" b="1" dirty="0"/>
              <a:t> </a:t>
            </a:r>
            <a:r>
              <a:rPr lang="zh-CN" altLang="en-US" sz="1600" b="1" dirty="0"/>
              <a:t>权限控制</a:t>
            </a:r>
          </a:p>
          <a:p>
            <a:pPr marL="171450" indent="-171450">
              <a:buFont typeface="Arial" panose="020B0604020202020204" pitchFamily="34" charset="0"/>
              <a:buChar char="•"/>
            </a:pPr>
            <a:r>
              <a:rPr lang="zh-CN" altLang="en-US" sz="1600" b="1" dirty="0" smtClean="0"/>
              <a:t>源码</a:t>
            </a:r>
            <a:endParaRPr lang="en-US" altLang="zh-CN" sz="1600" b="1" dirty="0" smtClean="0"/>
          </a:p>
          <a:p>
            <a:pPr marL="171450" indent="-171450">
              <a:buFont typeface="Arial" panose="020B0604020202020204" pitchFamily="34" charset="0"/>
              <a:buChar char="•"/>
            </a:pPr>
            <a:r>
              <a:rPr lang="zh-CN" altLang="en-US" sz="1600" b="1" dirty="0" smtClean="0"/>
              <a:t>纠删码</a:t>
            </a:r>
            <a:endParaRPr lang="zh-CN" altLang="en-US" sz="1600" b="1" dirty="0"/>
          </a:p>
        </p:txBody>
      </p:sp>
    </p:spTree>
    <p:extLst>
      <p:ext uri="{BB962C8B-B14F-4D97-AF65-F5344CB8AC3E}">
        <p14:creationId xmlns:p14="http://schemas.microsoft.com/office/powerpoint/2010/main" val="51790741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p:cNvSpPr txBox="1">
            <a:spLocks/>
          </p:cNvSpPr>
          <p:nvPr/>
        </p:nvSpPr>
        <p:spPr bwMode="auto">
          <a:xfrm>
            <a:off x="2569648" y="1538288"/>
            <a:ext cx="3807711" cy="431695"/>
          </a:xfrm>
          <a:prstGeom prst="rect">
            <a:avLst/>
          </a:prstGeom>
          <a:noFill/>
          <a:ln w="9525">
            <a:noFill/>
            <a:miter lim="800000"/>
            <a:headEnd/>
            <a:tailEnd/>
          </a:ln>
        </p:spPr>
        <p:txBody>
          <a:bodyPr vert="horz" wrap="square" lIns="68580" tIns="34290" rIns="68580" bIns="34290" numCol="1" anchor="t" anchorCtr="0" compatLnSpc="1">
            <a:prstTxWarp prst="textNoShape">
              <a:avLst/>
            </a:prstTxWarp>
            <a:normAutofit/>
          </a:bodyPr>
          <a:lstStyle>
            <a:lvl1pPr marL="342900" indent="-342900" algn="l" rtl="0" eaLnBrk="0" fontAlgn="base" hangingPunct="0">
              <a:spcBef>
                <a:spcPct val="20000"/>
              </a:spcBef>
              <a:spcAft>
                <a:spcPct val="0"/>
              </a:spcAft>
              <a:buFont typeface="Arial" charset="0"/>
              <a:buChar char="•"/>
              <a:defRPr sz="2400" kern="1200">
                <a:solidFill>
                  <a:schemeClr val="tx1"/>
                </a:solidFill>
                <a:latin typeface="微软雅黑" pitchFamily="34" charset="-122"/>
                <a:ea typeface="微软雅黑" pitchFamily="34" charset="-122"/>
                <a:cs typeface="+mn-cs"/>
              </a:defRPr>
            </a:lvl1pPr>
            <a:lvl2pPr marL="742950" indent="-285750" algn="l" rtl="0" eaLnBrk="0" fontAlgn="base" hangingPunct="0">
              <a:spcBef>
                <a:spcPct val="20000"/>
              </a:spcBef>
              <a:spcAft>
                <a:spcPct val="0"/>
              </a:spcAft>
              <a:buFont typeface="Arial" charset="0"/>
              <a:buChar char="–"/>
              <a:defRPr sz="2000" kern="1200">
                <a:solidFill>
                  <a:schemeClr val="tx1"/>
                </a:solidFill>
                <a:latin typeface="微软雅黑" pitchFamily="34" charset="-122"/>
                <a:ea typeface="微软雅黑" pitchFamily="34" charset="-122"/>
                <a:cs typeface="+mn-cs"/>
              </a:defRPr>
            </a:lvl2pPr>
            <a:lvl3pPr marL="1143000" indent="-228600" algn="l" rtl="0" eaLnBrk="0" fontAlgn="base" hangingPunct="0">
              <a:spcBef>
                <a:spcPct val="20000"/>
              </a:spcBef>
              <a:spcAft>
                <a:spcPct val="0"/>
              </a:spcAft>
              <a:buFont typeface="Arial" charset="0"/>
              <a:buChar char="•"/>
              <a:defRPr kern="1200">
                <a:solidFill>
                  <a:schemeClr val="tx1"/>
                </a:solidFill>
                <a:latin typeface="微软雅黑" pitchFamily="34" charset="-122"/>
                <a:ea typeface="微软雅黑" pitchFamily="34" charset="-122"/>
                <a:cs typeface="+mn-cs"/>
              </a:defRPr>
            </a:lvl3pPr>
            <a:lvl4pPr marL="1600200" indent="-228600" algn="l" rtl="0" eaLnBrk="0" fontAlgn="base" hangingPunct="0">
              <a:spcBef>
                <a:spcPct val="20000"/>
              </a:spcBef>
              <a:spcAft>
                <a:spcPct val="0"/>
              </a:spcAft>
              <a:buFont typeface="Arial" charset="0"/>
              <a:buChar char="–"/>
              <a:defRPr sz="1600" kern="1200">
                <a:solidFill>
                  <a:schemeClr val="tx1"/>
                </a:solidFill>
                <a:latin typeface="微软雅黑" pitchFamily="34" charset="-122"/>
                <a:ea typeface="微软雅黑" pitchFamily="34" charset="-122"/>
                <a:cs typeface="+mn-cs"/>
              </a:defRPr>
            </a:lvl4pPr>
            <a:lvl5pPr marL="2057400" indent="-228600" algn="l" rtl="0" eaLnBrk="0" fontAlgn="base" hangingPunct="0">
              <a:spcBef>
                <a:spcPct val="20000"/>
              </a:spcBef>
              <a:spcAft>
                <a:spcPct val="0"/>
              </a:spcAft>
              <a:buFont typeface="Arial" charset="0"/>
              <a:buChar char="»"/>
              <a:defRPr sz="1600" kern="1200">
                <a:solidFill>
                  <a:schemeClr val="tx1"/>
                </a:solidFill>
                <a:latin typeface="微软雅黑" pitchFamily="34" charset="-122"/>
                <a:ea typeface="微软雅黑"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eaLnBrk="1" hangingPunct="1">
              <a:lnSpc>
                <a:spcPct val="150000"/>
              </a:lnSpc>
              <a:buNone/>
              <a:defRPr/>
            </a:pPr>
            <a:r>
              <a:rPr lang="en-US" altLang="zh-CN" sz="1575" dirty="0">
                <a:solidFill>
                  <a:srgbClr val="0088EE"/>
                </a:solidFill>
              </a:rPr>
              <a:t>4%</a:t>
            </a:r>
            <a:r>
              <a:rPr lang="zh-CN" altLang="en-US" sz="1575" dirty="0">
                <a:solidFill>
                  <a:srgbClr val="0088EE"/>
                </a:solidFill>
              </a:rPr>
              <a:t>磁盘年损坏率，</a:t>
            </a:r>
            <a:r>
              <a:rPr lang="en-US" altLang="zh-CN" sz="1575" dirty="0">
                <a:solidFill>
                  <a:srgbClr val="0088EE"/>
                </a:solidFill>
              </a:rPr>
              <a:t>1%%</a:t>
            </a:r>
            <a:r>
              <a:rPr lang="zh-CN" altLang="en-US" sz="1575" dirty="0">
                <a:solidFill>
                  <a:srgbClr val="0088EE"/>
                </a:solidFill>
              </a:rPr>
              <a:t>机器日宕机率</a:t>
            </a:r>
            <a:endParaRPr lang="en-US" altLang="zh-CN" sz="1575" dirty="0">
              <a:solidFill>
                <a:srgbClr val="0088EE"/>
              </a:solidFill>
            </a:endParaRPr>
          </a:p>
        </p:txBody>
      </p:sp>
      <p:grpSp>
        <p:nvGrpSpPr>
          <p:cNvPr id="13" name="组合 12"/>
          <p:cNvGrpSpPr/>
          <p:nvPr/>
        </p:nvGrpSpPr>
        <p:grpSpPr>
          <a:xfrm>
            <a:off x="329508" y="3861048"/>
            <a:ext cx="1944216" cy="756084"/>
            <a:chOff x="767408" y="2420888"/>
            <a:chExt cx="2592288" cy="1008112"/>
          </a:xfrm>
        </p:grpSpPr>
        <p:sp>
          <p:nvSpPr>
            <p:cNvPr id="6" name="矩形 5"/>
            <p:cNvSpPr/>
            <p:nvPr/>
          </p:nvSpPr>
          <p:spPr>
            <a:xfrm>
              <a:off x="767408" y="2420888"/>
              <a:ext cx="2592288" cy="1008112"/>
            </a:xfrm>
            <a:prstGeom prst="rect">
              <a:avLst/>
            </a:prstGeom>
            <a:solidFill>
              <a:schemeClr val="accent3">
                <a:lumMod val="20000"/>
                <a:lumOff val="8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7" name="矩形 6"/>
            <p:cNvSpPr/>
            <p:nvPr/>
          </p:nvSpPr>
          <p:spPr>
            <a:xfrm>
              <a:off x="911424" y="2567057"/>
              <a:ext cx="677765" cy="288032"/>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50" dirty="0">
                  <a:solidFill>
                    <a:schemeClr val="tx1"/>
                  </a:solidFill>
                </a:rPr>
                <a:t>Disk</a:t>
              </a:r>
              <a:endParaRPr lang="zh-CN" altLang="en-US" sz="1350" dirty="0">
                <a:solidFill>
                  <a:schemeClr val="tx1"/>
                </a:solidFill>
              </a:endParaRPr>
            </a:p>
          </p:txBody>
        </p:sp>
        <p:sp>
          <p:nvSpPr>
            <p:cNvPr id="8" name="矩形 7"/>
            <p:cNvSpPr/>
            <p:nvPr/>
          </p:nvSpPr>
          <p:spPr>
            <a:xfrm>
              <a:off x="1691777" y="2567057"/>
              <a:ext cx="677765" cy="288032"/>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50" dirty="0">
                  <a:solidFill>
                    <a:schemeClr val="tx1"/>
                  </a:solidFill>
                </a:rPr>
                <a:t>Disk</a:t>
              </a:r>
              <a:endParaRPr lang="zh-CN" altLang="en-US" sz="1350" dirty="0">
                <a:solidFill>
                  <a:schemeClr val="tx1"/>
                </a:solidFill>
              </a:endParaRPr>
            </a:p>
          </p:txBody>
        </p:sp>
        <p:sp>
          <p:nvSpPr>
            <p:cNvPr id="9" name="矩形 8"/>
            <p:cNvSpPr/>
            <p:nvPr/>
          </p:nvSpPr>
          <p:spPr>
            <a:xfrm>
              <a:off x="2521942" y="2567057"/>
              <a:ext cx="677765" cy="288032"/>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50" dirty="0">
                  <a:solidFill>
                    <a:schemeClr val="tx1"/>
                  </a:solidFill>
                </a:rPr>
                <a:t>Disk</a:t>
              </a:r>
              <a:endParaRPr lang="zh-CN" altLang="en-US" sz="1350" dirty="0">
                <a:solidFill>
                  <a:schemeClr val="tx1"/>
                </a:solidFill>
              </a:endParaRPr>
            </a:p>
          </p:txBody>
        </p:sp>
        <p:sp>
          <p:nvSpPr>
            <p:cNvPr id="10" name="矩形 9"/>
            <p:cNvSpPr/>
            <p:nvPr/>
          </p:nvSpPr>
          <p:spPr>
            <a:xfrm>
              <a:off x="911424" y="3007489"/>
              <a:ext cx="677765" cy="288032"/>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50" dirty="0">
                  <a:solidFill>
                    <a:schemeClr val="tx1"/>
                  </a:solidFill>
                </a:rPr>
                <a:t>Disk</a:t>
              </a:r>
              <a:endParaRPr lang="zh-CN" altLang="en-US" sz="1350" dirty="0">
                <a:solidFill>
                  <a:schemeClr val="tx1"/>
                </a:solidFill>
              </a:endParaRPr>
            </a:p>
          </p:txBody>
        </p:sp>
        <p:sp>
          <p:nvSpPr>
            <p:cNvPr id="11" name="矩形 10"/>
            <p:cNvSpPr/>
            <p:nvPr/>
          </p:nvSpPr>
          <p:spPr>
            <a:xfrm>
              <a:off x="1691777" y="3007489"/>
              <a:ext cx="677765" cy="288032"/>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50" dirty="0">
                  <a:solidFill>
                    <a:schemeClr val="tx1"/>
                  </a:solidFill>
                </a:rPr>
                <a:t>Disk</a:t>
              </a:r>
              <a:endParaRPr lang="zh-CN" altLang="en-US" sz="1350" dirty="0">
                <a:solidFill>
                  <a:schemeClr val="tx1"/>
                </a:solidFill>
              </a:endParaRPr>
            </a:p>
          </p:txBody>
        </p:sp>
        <p:sp>
          <p:nvSpPr>
            <p:cNvPr id="12" name="矩形 11"/>
            <p:cNvSpPr/>
            <p:nvPr/>
          </p:nvSpPr>
          <p:spPr>
            <a:xfrm>
              <a:off x="2521942" y="3007489"/>
              <a:ext cx="677765" cy="288032"/>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50" dirty="0">
                  <a:solidFill>
                    <a:schemeClr val="tx1"/>
                  </a:solidFill>
                </a:rPr>
                <a:t>Disk</a:t>
              </a:r>
              <a:endParaRPr lang="zh-CN" altLang="en-US" sz="1350" dirty="0">
                <a:solidFill>
                  <a:schemeClr val="tx1"/>
                </a:solidFill>
              </a:endParaRPr>
            </a:p>
          </p:txBody>
        </p:sp>
      </p:grpSp>
      <p:sp>
        <p:nvSpPr>
          <p:cNvPr id="14" name="圆角矩形标注 13"/>
          <p:cNvSpPr/>
          <p:nvPr/>
        </p:nvSpPr>
        <p:spPr>
          <a:xfrm>
            <a:off x="691682" y="2888940"/>
            <a:ext cx="953727" cy="702078"/>
          </a:xfrm>
          <a:prstGeom prst="wedgeRoundRectCallout">
            <a:avLst>
              <a:gd name="adj1" fmla="val -37070"/>
              <a:gd name="adj2" fmla="val 90859"/>
              <a:gd name="adj3" fmla="val 16667"/>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350" dirty="0">
                <a:solidFill>
                  <a:schemeClr val="tx1"/>
                </a:solidFill>
              </a:rPr>
              <a:t>运行稳定</a:t>
            </a:r>
            <a:endParaRPr lang="en-US" altLang="zh-CN" sz="1350" dirty="0">
              <a:solidFill>
                <a:schemeClr val="tx1"/>
              </a:solidFill>
            </a:endParaRPr>
          </a:p>
          <a:p>
            <a:pPr algn="ctr"/>
            <a:r>
              <a:rPr lang="zh-CN" altLang="en-US" sz="1350" dirty="0">
                <a:solidFill>
                  <a:schemeClr val="tx1"/>
                </a:solidFill>
              </a:rPr>
              <a:t>数据正确</a:t>
            </a:r>
          </a:p>
        </p:txBody>
      </p:sp>
      <p:sp>
        <p:nvSpPr>
          <p:cNvPr id="15" name="右箭头 14"/>
          <p:cNvSpPr/>
          <p:nvPr/>
        </p:nvSpPr>
        <p:spPr>
          <a:xfrm>
            <a:off x="2465766" y="4019922"/>
            <a:ext cx="918102" cy="438336"/>
          </a:xfrm>
          <a:prstGeom prst="rightArrow">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nvGrpSpPr>
          <p:cNvPr id="116" name="组合 115"/>
          <p:cNvGrpSpPr/>
          <p:nvPr/>
        </p:nvGrpSpPr>
        <p:grpSpPr>
          <a:xfrm>
            <a:off x="3599892" y="2834934"/>
            <a:ext cx="5346594" cy="2862318"/>
            <a:chOff x="4799856" y="2636912"/>
            <a:chExt cx="7128792" cy="3816424"/>
          </a:xfrm>
        </p:grpSpPr>
        <p:grpSp>
          <p:nvGrpSpPr>
            <p:cNvPr id="16" name="组合 15"/>
            <p:cNvGrpSpPr/>
            <p:nvPr/>
          </p:nvGrpSpPr>
          <p:grpSpPr>
            <a:xfrm>
              <a:off x="5098976" y="2852936"/>
              <a:ext cx="2592288" cy="1008112"/>
              <a:chOff x="767408" y="2420888"/>
              <a:chExt cx="2592288" cy="1008112"/>
            </a:xfrm>
          </p:grpSpPr>
          <p:sp>
            <p:nvSpPr>
              <p:cNvPr id="17" name="矩形 16"/>
              <p:cNvSpPr/>
              <p:nvPr/>
            </p:nvSpPr>
            <p:spPr>
              <a:xfrm>
                <a:off x="767408" y="2420888"/>
                <a:ext cx="2592288" cy="1008112"/>
              </a:xfrm>
              <a:prstGeom prst="rect">
                <a:avLst/>
              </a:prstGeom>
              <a:solidFill>
                <a:schemeClr val="accent3">
                  <a:lumMod val="20000"/>
                  <a:lumOff val="8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8" name="矩形 17"/>
              <p:cNvSpPr/>
              <p:nvPr/>
            </p:nvSpPr>
            <p:spPr>
              <a:xfrm>
                <a:off x="911424" y="2567057"/>
                <a:ext cx="677765" cy="288032"/>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50" dirty="0">
                    <a:solidFill>
                      <a:schemeClr val="tx1"/>
                    </a:solidFill>
                  </a:rPr>
                  <a:t>Disk</a:t>
                </a:r>
                <a:endParaRPr lang="zh-CN" altLang="en-US" sz="1350" dirty="0">
                  <a:solidFill>
                    <a:schemeClr val="tx1"/>
                  </a:solidFill>
                </a:endParaRPr>
              </a:p>
            </p:txBody>
          </p:sp>
          <p:sp>
            <p:nvSpPr>
              <p:cNvPr id="19" name="矩形 18"/>
              <p:cNvSpPr/>
              <p:nvPr/>
            </p:nvSpPr>
            <p:spPr>
              <a:xfrm>
                <a:off x="1691777" y="2567057"/>
                <a:ext cx="677765" cy="288032"/>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50" dirty="0">
                    <a:solidFill>
                      <a:schemeClr val="tx1"/>
                    </a:solidFill>
                  </a:rPr>
                  <a:t>Disk</a:t>
                </a:r>
                <a:endParaRPr lang="zh-CN" altLang="en-US" sz="1350" dirty="0">
                  <a:solidFill>
                    <a:schemeClr val="tx1"/>
                  </a:solidFill>
                </a:endParaRPr>
              </a:p>
            </p:txBody>
          </p:sp>
          <p:sp>
            <p:nvSpPr>
              <p:cNvPr id="20" name="矩形 19"/>
              <p:cNvSpPr/>
              <p:nvPr/>
            </p:nvSpPr>
            <p:spPr>
              <a:xfrm>
                <a:off x="2521942" y="2567057"/>
                <a:ext cx="677765" cy="288032"/>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50" dirty="0">
                    <a:solidFill>
                      <a:schemeClr val="tx1"/>
                    </a:solidFill>
                  </a:rPr>
                  <a:t>Disk</a:t>
                </a:r>
                <a:endParaRPr lang="zh-CN" altLang="en-US" sz="1350" dirty="0">
                  <a:solidFill>
                    <a:schemeClr val="tx1"/>
                  </a:solidFill>
                </a:endParaRPr>
              </a:p>
            </p:txBody>
          </p:sp>
          <p:sp>
            <p:nvSpPr>
              <p:cNvPr id="21" name="矩形 20"/>
              <p:cNvSpPr/>
              <p:nvPr/>
            </p:nvSpPr>
            <p:spPr>
              <a:xfrm>
                <a:off x="911424" y="3007489"/>
                <a:ext cx="677765" cy="288032"/>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50" dirty="0">
                    <a:solidFill>
                      <a:schemeClr val="tx1"/>
                    </a:solidFill>
                  </a:rPr>
                  <a:t>Disk</a:t>
                </a:r>
                <a:endParaRPr lang="zh-CN" altLang="en-US" sz="1350" dirty="0">
                  <a:solidFill>
                    <a:schemeClr val="tx1"/>
                  </a:solidFill>
                </a:endParaRPr>
              </a:p>
            </p:txBody>
          </p:sp>
          <p:sp>
            <p:nvSpPr>
              <p:cNvPr id="22" name="矩形 21"/>
              <p:cNvSpPr/>
              <p:nvPr/>
            </p:nvSpPr>
            <p:spPr>
              <a:xfrm>
                <a:off x="1691777" y="3007489"/>
                <a:ext cx="677765" cy="288032"/>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50" dirty="0">
                    <a:solidFill>
                      <a:schemeClr val="tx1"/>
                    </a:solidFill>
                  </a:rPr>
                  <a:t>Disk</a:t>
                </a:r>
                <a:endParaRPr lang="zh-CN" altLang="en-US" sz="1350" dirty="0">
                  <a:solidFill>
                    <a:schemeClr val="tx1"/>
                  </a:solidFill>
                </a:endParaRPr>
              </a:p>
            </p:txBody>
          </p:sp>
          <p:sp>
            <p:nvSpPr>
              <p:cNvPr id="23" name="矩形 22"/>
              <p:cNvSpPr/>
              <p:nvPr/>
            </p:nvSpPr>
            <p:spPr>
              <a:xfrm>
                <a:off x="2521942" y="3007489"/>
                <a:ext cx="677765" cy="288032"/>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50" dirty="0">
                    <a:solidFill>
                      <a:schemeClr val="tx1"/>
                    </a:solidFill>
                  </a:rPr>
                  <a:t>Disk</a:t>
                </a:r>
                <a:endParaRPr lang="zh-CN" altLang="en-US" sz="1350" dirty="0">
                  <a:solidFill>
                    <a:schemeClr val="tx1"/>
                  </a:solidFill>
                </a:endParaRPr>
              </a:p>
            </p:txBody>
          </p:sp>
        </p:grpSp>
        <p:grpSp>
          <p:nvGrpSpPr>
            <p:cNvPr id="24" name="组合 23"/>
            <p:cNvGrpSpPr/>
            <p:nvPr/>
          </p:nvGrpSpPr>
          <p:grpSpPr>
            <a:xfrm>
              <a:off x="5098976" y="5229200"/>
              <a:ext cx="2592288" cy="1008112"/>
              <a:chOff x="767408" y="2420888"/>
              <a:chExt cx="2592288" cy="1008112"/>
            </a:xfrm>
          </p:grpSpPr>
          <p:sp>
            <p:nvSpPr>
              <p:cNvPr id="25" name="矩形 24"/>
              <p:cNvSpPr/>
              <p:nvPr/>
            </p:nvSpPr>
            <p:spPr>
              <a:xfrm>
                <a:off x="767408" y="2420888"/>
                <a:ext cx="2592288" cy="1008112"/>
              </a:xfrm>
              <a:prstGeom prst="rect">
                <a:avLst/>
              </a:prstGeom>
              <a:solidFill>
                <a:schemeClr val="accent3">
                  <a:lumMod val="20000"/>
                  <a:lumOff val="8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6" name="矩形 25"/>
              <p:cNvSpPr/>
              <p:nvPr/>
            </p:nvSpPr>
            <p:spPr>
              <a:xfrm>
                <a:off x="911424" y="2567057"/>
                <a:ext cx="677765" cy="288032"/>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50" dirty="0">
                    <a:solidFill>
                      <a:schemeClr val="tx1"/>
                    </a:solidFill>
                  </a:rPr>
                  <a:t>Disk</a:t>
                </a:r>
                <a:endParaRPr lang="zh-CN" altLang="en-US" sz="1350" dirty="0">
                  <a:solidFill>
                    <a:schemeClr val="tx1"/>
                  </a:solidFill>
                </a:endParaRPr>
              </a:p>
            </p:txBody>
          </p:sp>
          <p:sp>
            <p:nvSpPr>
              <p:cNvPr id="27" name="矩形 26"/>
              <p:cNvSpPr/>
              <p:nvPr/>
            </p:nvSpPr>
            <p:spPr>
              <a:xfrm>
                <a:off x="1691777" y="2567057"/>
                <a:ext cx="677765" cy="288032"/>
              </a:xfrm>
              <a:prstGeom prst="rect">
                <a:avLst/>
              </a:prstGeom>
              <a:solidFill>
                <a:srgbClr val="FF0000"/>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50" dirty="0">
                    <a:solidFill>
                      <a:schemeClr val="tx1"/>
                    </a:solidFill>
                  </a:rPr>
                  <a:t>Disk</a:t>
                </a:r>
                <a:endParaRPr lang="zh-CN" altLang="en-US" sz="1350" dirty="0">
                  <a:solidFill>
                    <a:schemeClr val="tx1"/>
                  </a:solidFill>
                </a:endParaRPr>
              </a:p>
            </p:txBody>
          </p:sp>
          <p:sp>
            <p:nvSpPr>
              <p:cNvPr id="28" name="矩形 27"/>
              <p:cNvSpPr/>
              <p:nvPr/>
            </p:nvSpPr>
            <p:spPr>
              <a:xfrm>
                <a:off x="2521942" y="2567057"/>
                <a:ext cx="677765" cy="288032"/>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50" dirty="0">
                    <a:solidFill>
                      <a:schemeClr val="tx1"/>
                    </a:solidFill>
                  </a:rPr>
                  <a:t>Disk</a:t>
                </a:r>
                <a:endParaRPr lang="zh-CN" altLang="en-US" sz="1350" dirty="0">
                  <a:solidFill>
                    <a:schemeClr val="tx1"/>
                  </a:solidFill>
                </a:endParaRPr>
              </a:p>
            </p:txBody>
          </p:sp>
          <p:sp>
            <p:nvSpPr>
              <p:cNvPr id="29" name="矩形 28"/>
              <p:cNvSpPr/>
              <p:nvPr/>
            </p:nvSpPr>
            <p:spPr>
              <a:xfrm>
                <a:off x="911424" y="3007489"/>
                <a:ext cx="677765" cy="288032"/>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50" dirty="0">
                    <a:solidFill>
                      <a:schemeClr val="tx1"/>
                    </a:solidFill>
                  </a:rPr>
                  <a:t>Disk</a:t>
                </a:r>
                <a:endParaRPr lang="zh-CN" altLang="en-US" sz="1350" dirty="0">
                  <a:solidFill>
                    <a:schemeClr val="tx1"/>
                  </a:solidFill>
                </a:endParaRPr>
              </a:p>
            </p:txBody>
          </p:sp>
          <p:sp>
            <p:nvSpPr>
              <p:cNvPr id="30" name="矩形 29"/>
              <p:cNvSpPr/>
              <p:nvPr/>
            </p:nvSpPr>
            <p:spPr>
              <a:xfrm>
                <a:off x="1691777" y="3007489"/>
                <a:ext cx="677765" cy="288032"/>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50" dirty="0">
                    <a:solidFill>
                      <a:schemeClr val="tx1"/>
                    </a:solidFill>
                  </a:rPr>
                  <a:t>Disk</a:t>
                </a:r>
                <a:endParaRPr lang="zh-CN" altLang="en-US" sz="1350" dirty="0">
                  <a:solidFill>
                    <a:schemeClr val="tx1"/>
                  </a:solidFill>
                </a:endParaRPr>
              </a:p>
            </p:txBody>
          </p:sp>
          <p:sp>
            <p:nvSpPr>
              <p:cNvPr id="31" name="矩形 30"/>
              <p:cNvSpPr/>
              <p:nvPr/>
            </p:nvSpPr>
            <p:spPr>
              <a:xfrm>
                <a:off x="2521942" y="3007489"/>
                <a:ext cx="677765" cy="288032"/>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50" dirty="0">
                    <a:solidFill>
                      <a:schemeClr val="tx1"/>
                    </a:solidFill>
                  </a:rPr>
                  <a:t>Disk</a:t>
                </a:r>
                <a:endParaRPr lang="zh-CN" altLang="en-US" sz="1350" dirty="0">
                  <a:solidFill>
                    <a:schemeClr val="tx1"/>
                  </a:solidFill>
                </a:endParaRPr>
              </a:p>
            </p:txBody>
          </p:sp>
        </p:grpSp>
        <p:grpSp>
          <p:nvGrpSpPr>
            <p:cNvPr id="32" name="组合 31"/>
            <p:cNvGrpSpPr/>
            <p:nvPr/>
          </p:nvGrpSpPr>
          <p:grpSpPr>
            <a:xfrm>
              <a:off x="5098976" y="4058417"/>
              <a:ext cx="2592288" cy="1008112"/>
              <a:chOff x="767408" y="2420888"/>
              <a:chExt cx="2592288" cy="1008112"/>
            </a:xfrm>
          </p:grpSpPr>
          <p:sp>
            <p:nvSpPr>
              <p:cNvPr id="33" name="矩形 32"/>
              <p:cNvSpPr/>
              <p:nvPr/>
            </p:nvSpPr>
            <p:spPr>
              <a:xfrm>
                <a:off x="767408" y="2420888"/>
                <a:ext cx="2592288" cy="1008112"/>
              </a:xfrm>
              <a:prstGeom prst="rect">
                <a:avLst/>
              </a:prstGeom>
              <a:solidFill>
                <a:schemeClr val="accent3">
                  <a:lumMod val="20000"/>
                  <a:lumOff val="8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4" name="矩形 33"/>
              <p:cNvSpPr/>
              <p:nvPr/>
            </p:nvSpPr>
            <p:spPr>
              <a:xfrm>
                <a:off x="911424" y="2567057"/>
                <a:ext cx="677765" cy="288032"/>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50" dirty="0">
                    <a:solidFill>
                      <a:schemeClr val="tx1"/>
                    </a:solidFill>
                  </a:rPr>
                  <a:t>Disk</a:t>
                </a:r>
                <a:endParaRPr lang="zh-CN" altLang="en-US" sz="1350" dirty="0">
                  <a:solidFill>
                    <a:schemeClr val="tx1"/>
                  </a:solidFill>
                </a:endParaRPr>
              </a:p>
            </p:txBody>
          </p:sp>
          <p:sp>
            <p:nvSpPr>
              <p:cNvPr id="35" name="矩形 34"/>
              <p:cNvSpPr/>
              <p:nvPr/>
            </p:nvSpPr>
            <p:spPr>
              <a:xfrm>
                <a:off x="1691777" y="2567057"/>
                <a:ext cx="677765" cy="288032"/>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50" dirty="0">
                    <a:solidFill>
                      <a:schemeClr val="tx1"/>
                    </a:solidFill>
                  </a:rPr>
                  <a:t>Disk</a:t>
                </a:r>
                <a:endParaRPr lang="zh-CN" altLang="en-US" sz="1350" dirty="0">
                  <a:solidFill>
                    <a:schemeClr val="tx1"/>
                  </a:solidFill>
                </a:endParaRPr>
              </a:p>
            </p:txBody>
          </p:sp>
          <p:sp>
            <p:nvSpPr>
              <p:cNvPr id="36" name="矩形 35"/>
              <p:cNvSpPr/>
              <p:nvPr/>
            </p:nvSpPr>
            <p:spPr>
              <a:xfrm>
                <a:off x="2521942" y="2567057"/>
                <a:ext cx="677765" cy="288032"/>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50" dirty="0">
                    <a:solidFill>
                      <a:schemeClr val="tx1"/>
                    </a:solidFill>
                  </a:rPr>
                  <a:t>Disk</a:t>
                </a:r>
                <a:endParaRPr lang="zh-CN" altLang="en-US" sz="1350" dirty="0">
                  <a:solidFill>
                    <a:schemeClr val="tx1"/>
                  </a:solidFill>
                </a:endParaRPr>
              </a:p>
            </p:txBody>
          </p:sp>
          <p:sp>
            <p:nvSpPr>
              <p:cNvPr id="37" name="矩形 36"/>
              <p:cNvSpPr/>
              <p:nvPr/>
            </p:nvSpPr>
            <p:spPr>
              <a:xfrm>
                <a:off x="911424" y="3007489"/>
                <a:ext cx="677765" cy="288032"/>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50" dirty="0">
                    <a:solidFill>
                      <a:schemeClr val="tx1"/>
                    </a:solidFill>
                  </a:rPr>
                  <a:t>Disk</a:t>
                </a:r>
                <a:endParaRPr lang="zh-CN" altLang="en-US" sz="1350" dirty="0">
                  <a:solidFill>
                    <a:schemeClr val="tx1"/>
                  </a:solidFill>
                </a:endParaRPr>
              </a:p>
            </p:txBody>
          </p:sp>
          <p:sp>
            <p:nvSpPr>
              <p:cNvPr id="38" name="矩形 37"/>
              <p:cNvSpPr/>
              <p:nvPr/>
            </p:nvSpPr>
            <p:spPr>
              <a:xfrm>
                <a:off x="1691777" y="3007489"/>
                <a:ext cx="677765" cy="288032"/>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50" dirty="0">
                    <a:solidFill>
                      <a:schemeClr val="tx1"/>
                    </a:solidFill>
                  </a:rPr>
                  <a:t>Disk</a:t>
                </a:r>
                <a:endParaRPr lang="zh-CN" altLang="en-US" sz="1350" dirty="0">
                  <a:solidFill>
                    <a:schemeClr val="tx1"/>
                  </a:solidFill>
                </a:endParaRPr>
              </a:p>
            </p:txBody>
          </p:sp>
          <p:sp>
            <p:nvSpPr>
              <p:cNvPr id="39" name="矩形 38"/>
              <p:cNvSpPr/>
              <p:nvPr/>
            </p:nvSpPr>
            <p:spPr>
              <a:xfrm>
                <a:off x="2521942" y="3007489"/>
                <a:ext cx="677765" cy="288032"/>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50" dirty="0">
                    <a:solidFill>
                      <a:schemeClr val="tx1"/>
                    </a:solidFill>
                  </a:rPr>
                  <a:t>Disk</a:t>
                </a:r>
                <a:endParaRPr lang="zh-CN" altLang="en-US" sz="1350" dirty="0">
                  <a:solidFill>
                    <a:schemeClr val="tx1"/>
                  </a:solidFill>
                </a:endParaRPr>
              </a:p>
            </p:txBody>
          </p:sp>
        </p:grpSp>
        <p:grpSp>
          <p:nvGrpSpPr>
            <p:cNvPr id="64" name="组合 63"/>
            <p:cNvGrpSpPr/>
            <p:nvPr/>
          </p:nvGrpSpPr>
          <p:grpSpPr>
            <a:xfrm>
              <a:off x="7824192" y="2852936"/>
              <a:ext cx="2592288" cy="1008112"/>
              <a:chOff x="767408" y="2420888"/>
              <a:chExt cx="2592288" cy="1008112"/>
            </a:xfrm>
          </p:grpSpPr>
          <p:sp>
            <p:nvSpPr>
              <p:cNvPr id="65" name="矩形 64"/>
              <p:cNvSpPr/>
              <p:nvPr/>
            </p:nvSpPr>
            <p:spPr>
              <a:xfrm>
                <a:off x="767408" y="2420888"/>
                <a:ext cx="2592288" cy="1008112"/>
              </a:xfrm>
              <a:prstGeom prst="rect">
                <a:avLst/>
              </a:prstGeom>
              <a:solidFill>
                <a:schemeClr val="accent3">
                  <a:lumMod val="20000"/>
                  <a:lumOff val="8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66" name="矩形 65"/>
              <p:cNvSpPr/>
              <p:nvPr/>
            </p:nvSpPr>
            <p:spPr>
              <a:xfrm>
                <a:off x="911424" y="2567057"/>
                <a:ext cx="677765" cy="288032"/>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50" dirty="0">
                    <a:solidFill>
                      <a:schemeClr val="tx1"/>
                    </a:solidFill>
                  </a:rPr>
                  <a:t>Disk</a:t>
                </a:r>
                <a:endParaRPr lang="zh-CN" altLang="en-US" sz="1350" dirty="0">
                  <a:solidFill>
                    <a:schemeClr val="tx1"/>
                  </a:solidFill>
                </a:endParaRPr>
              </a:p>
            </p:txBody>
          </p:sp>
          <p:sp>
            <p:nvSpPr>
              <p:cNvPr id="67" name="矩形 66"/>
              <p:cNvSpPr/>
              <p:nvPr/>
            </p:nvSpPr>
            <p:spPr>
              <a:xfrm>
                <a:off x="1691777" y="2567057"/>
                <a:ext cx="677765" cy="288032"/>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50" dirty="0">
                    <a:solidFill>
                      <a:schemeClr val="tx1"/>
                    </a:solidFill>
                  </a:rPr>
                  <a:t>Disk</a:t>
                </a:r>
                <a:endParaRPr lang="zh-CN" altLang="en-US" sz="1350" dirty="0">
                  <a:solidFill>
                    <a:schemeClr val="tx1"/>
                  </a:solidFill>
                </a:endParaRPr>
              </a:p>
            </p:txBody>
          </p:sp>
          <p:sp>
            <p:nvSpPr>
              <p:cNvPr id="68" name="矩形 67"/>
              <p:cNvSpPr/>
              <p:nvPr/>
            </p:nvSpPr>
            <p:spPr>
              <a:xfrm>
                <a:off x="2521942" y="2567057"/>
                <a:ext cx="677765" cy="288032"/>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50" dirty="0">
                    <a:solidFill>
                      <a:schemeClr val="tx1"/>
                    </a:solidFill>
                  </a:rPr>
                  <a:t>Disk</a:t>
                </a:r>
                <a:endParaRPr lang="zh-CN" altLang="en-US" sz="1350" dirty="0">
                  <a:solidFill>
                    <a:schemeClr val="tx1"/>
                  </a:solidFill>
                </a:endParaRPr>
              </a:p>
            </p:txBody>
          </p:sp>
          <p:sp>
            <p:nvSpPr>
              <p:cNvPr id="69" name="矩形 68"/>
              <p:cNvSpPr/>
              <p:nvPr/>
            </p:nvSpPr>
            <p:spPr>
              <a:xfrm>
                <a:off x="911424" y="3007489"/>
                <a:ext cx="677765" cy="288032"/>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50" dirty="0">
                    <a:solidFill>
                      <a:schemeClr val="tx1"/>
                    </a:solidFill>
                  </a:rPr>
                  <a:t>Disk</a:t>
                </a:r>
                <a:endParaRPr lang="zh-CN" altLang="en-US" sz="1350" dirty="0">
                  <a:solidFill>
                    <a:schemeClr val="tx1"/>
                  </a:solidFill>
                </a:endParaRPr>
              </a:p>
            </p:txBody>
          </p:sp>
          <p:sp>
            <p:nvSpPr>
              <p:cNvPr id="70" name="矩形 69"/>
              <p:cNvSpPr/>
              <p:nvPr/>
            </p:nvSpPr>
            <p:spPr>
              <a:xfrm>
                <a:off x="1691777" y="3007489"/>
                <a:ext cx="677765" cy="288032"/>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50" dirty="0">
                    <a:solidFill>
                      <a:schemeClr val="tx1"/>
                    </a:solidFill>
                  </a:rPr>
                  <a:t>Disk</a:t>
                </a:r>
                <a:endParaRPr lang="zh-CN" altLang="en-US" sz="1350" dirty="0">
                  <a:solidFill>
                    <a:schemeClr val="tx1"/>
                  </a:solidFill>
                </a:endParaRPr>
              </a:p>
            </p:txBody>
          </p:sp>
          <p:sp>
            <p:nvSpPr>
              <p:cNvPr id="71" name="矩形 70"/>
              <p:cNvSpPr/>
              <p:nvPr/>
            </p:nvSpPr>
            <p:spPr>
              <a:xfrm>
                <a:off x="2521942" y="3007489"/>
                <a:ext cx="677765" cy="288032"/>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50" dirty="0">
                    <a:solidFill>
                      <a:schemeClr val="tx1"/>
                    </a:solidFill>
                  </a:rPr>
                  <a:t>Disk</a:t>
                </a:r>
                <a:endParaRPr lang="zh-CN" altLang="en-US" sz="1350" dirty="0">
                  <a:solidFill>
                    <a:schemeClr val="tx1"/>
                  </a:solidFill>
                </a:endParaRPr>
              </a:p>
            </p:txBody>
          </p:sp>
        </p:grpSp>
        <p:grpSp>
          <p:nvGrpSpPr>
            <p:cNvPr id="72" name="组合 71"/>
            <p:cNvGrpSpPr/>
            <p:nvPr/>
          </p:nvGrpSpPr>
          <p:grpSpPr>
            <a:xfrm>
              <a:off x="7824192" y="5229200"/>
              <a:ext cx="2592288" cy="1008112"/>
              <a:chOff x="767408" y="2420888"/>
              <a:chExt cx="2592288" cy="1008112"/>
            </a:xfrm>
          </p:grpSpPr>
          <p:sp>
            <p:nvSpPr>
              <p:cNvPr id="73" name="矩形 72"/>
              <p:cNvSpPr/>
              <p:nvPr/>
            </p:nvSpPr>
            <p:spPr>
              <a:xfrm>
                <a:off x="767408" y="2420888"/>
                <a:ext cx="2592288" cy="1008112"/>
              </a:xfrm>
              <a:prstGeom prst="rect">
                <a:avLst/>
              </a:prstGeom>
              <a:solidFill>
                <a:schemeClr val="accent3">
                  <a:lumMod val="20000"/>
                  <a:lumOff val="8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74" name="矩形 73"/>
              <p:cNvSpPr/>
              <p:nvPr/>
            </p:nvSpPr>
            <p:spPr>
              <a:xfrm>
                <a:off x="911424" y="2567057"/>
                <a:ext cx="677765" cy="288032"/>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50" dirty="0">
                    <a:solidFill>
                      <a:schemeClr val="tx1"/>
                    </a:solidFill>
                  </a:rPr>
                  <a:t>Disk</a:t>
                </a:r>
                <a:endParaRPr lang="zh-CN" altLang="en-US" sz="1350" dirty="0">
                  <a:solidFill>
                    <a:schemeClr val="tx1"/>
                  </a:solidFill>
                </a:endParaRPr>
              </a:p>
            </p:txBody>
          </p:sp>
          <p:sp>
            <p:nvSpPr>
              <p:cNvPr id="75" name="矩形 74"/>
              <p:cNvSpPr/>
              <p:nvPr/>
            </p:nvSpPr>
            <p:spPr>
              <a:xfrm>
                <a:off x="1691777" y="2567057"/>
                <a:ext cx="677765" cy="288032"/>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50" dirty="0">
                    <a:solidFill>
                      <a:schemeClr val="tx1"/>
                    </a:solidFill>
                  </a:rPr>
                  <a:t>Disk</a:t>
                </a:r>
                <a:endParaRPr lang="zh-CN" altLang="en-US" sz="1350" dirty="0">
                  <a:solidFill>
                    <a:schemeClr val="tx1"/>
                  </a:solidFill>
                </a:endParaRPr>
              </a:p>
            </p:txBody>
          </p:sp>
          <p:sp>
            <p:nvSpPr>
              <p:cNvPr id="76" name="矩形 75"/>
              <p:cNvSpPr/>
              <p:nvPr/>
            </p:nvSpPr>
            <p:spPr>
              <a:xfrm>
                <a:off x="2521942" y="2567057"/>
                <a:ext cx="677765" cy="288032"/>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50" dirty="0">
                    <a:solidFill>
                      <a:schemeClr val="tx1"/>
                    </a:solidFill>
                  </a:rPr>
                  <a:t>Disk</a:t>
                </a:r>
                <a:endParaRPr lang="zh-CN" altLang="en-US" sz="1350" dirty="0">
                  <a:solidFill>
                    <a:schemeClr val="tx1"/>
                  </a:solidFill>
                </a:endParaRPr>
              </a:p>
            </p:txBody>
          </p:sp>
          <p:sp>
            <p:nvSpPr>
              <p:cNvPr id="77" name="矩形 76"/>
              <p:cNvSpPr/>
              <p:nvPr/>
            </p:nvSpPr>
            <p:spPr>
              <a:xfrm>
                <a:off x="911424" y="3007489"/>
                <a:ext cx="677765" cy="288032"/>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50" dirty="0">
                    <a:solidFill>
                      <a:schemeClr val="tx1"/>
                    </a:solidFill>
                  </a:rPr>
                  <a:t>Disk</a:t>
                </a:r>
                <a:endParaRPr lang="zh-CN" altLang="en-US" sz="1350" dirty="0">
                  <a:solidFill>
                    <a:schemeClr val="tx1"/>
                  </a:solidFill>
                </a:endParaRPr>
              </a:p>
            </p:txBody>
          </p:sp>
          <p:sp>
            <p:nvSpPr>
              <p:cNvPr id="78" name="矩形 77"/>
              <p:cNvSpPr/>
              <p:nvPr/>
            </p:nvSpPr>
            <p:spPr>
              <a:xfrm>
                <a:off x="1691777" y="3007489"/>
                <a:ext cx="677765" cy="288032"/>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50" dirty="0">
                    <a:solidFill>
                      <a:schemeClr val="tx1"/>
                    </a:solidFill>
                  </a:rPr>
                  <a:t>Disk</a:t>
                </a:r>
                <a:endParaRPr lang="zh-CN" altLang="en-US" sz="1350" dirty="0">
                  <a:solidFill>
                    <a:schemeClr val="tx1"/>
                  </a:solidFill>
                </a:endParaRPr>
              </a:p>
            </p:txBody>
          </p:sp>
          <p:sp>
            <p:nvSpPr>
              <p:cNvPr id="79" name="矩形 78"/>
              <p:cNvSpPr/>
              <p:nvPr/>
            </p:nvSpPr>
            <p:spPr>
              <a:xfrm>
                <a:off x="2521942" y="3007489"/>
                <a:ext cx="677765" cy="288032"/>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50" dirty="0">
                    <a:solidFill>
                      <a:schemeClr val="tx1"/>
                    </a:solidFill>
                  </a:rPr>
                  <a:t>Disk</a:t>
                </a:r>
                <a:endParaRPr lang="zh-CN" altLang="en-US" sz="1350" dirty="0">
                  <a:solidFill>
                    <a:schemeClr val="tx1"/>
                  </a:solidFill>
                </a:endParaRPr>
              </a:p>
            </p:txBody>
          </p:sp>
        </p:grpSp>
        <p:grpSp>
          <p:nvGrpSpPr>
            <p:cNvPr id="80" name="组合 79"/>
            <p:cNvGrpSpPr/>
            <p:nvPr/>
          </p:nvGrpSpPr>
          <p:grpSpPr>
            <a:xfrm>
              <a:off x="7824192" y="4058417"/>
              <a:ext cx="2592288" cy="1008112"/>
              <a:chOff x="767408" y="2420888"/>
              <a:chExt cx="2592288" cy="1008112"/>
            </a:xfrm>
          </p:grpSpPr>
          <p:sp>
            <p:nvSpPr>
              <p:cNvPr id="81" name="矩形 80"/>
              <p:cNvSpPr/>
              <p:nvPr/>
            </p:nvSpPr>
            <p:spPr>
              <a:xfrm>
                <a:off x="767408" y="2420888"/>
                <a:ext cx="2592288" cy="1008112"/>
              </a:xfrm>
              <a:prstGeom prst="rect">
                <a:avLst/>
              </a:prstGeom>
              <a:solidFill>
                <a:schemeClr val="accent3">
                  <a:lumMod val="20000"/>
                  <a:lumOff val="8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82" name="矩形 81"/>
              <p:cNvSpPr/>
              <p:nvPr/>
            </p:nvSpPr>
            <p:spPr>
              <a:xfrm>
                <a:off x="911424" y="2567057"/>
                <a:ext cx="677765" cy="288032"/>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50" dirty="0">
                    <a:solidFill>
                      <a:schemeClr val="tx1"/>
                    </a:solidFill>
                  </a:rPr>
                  <a:t>Disk</a:t>
                </a:r>
                <a:endParaRPr lang="zh-CN" altLang="en-US" sz="1350" dirty="0">
                  <a:solidFill>
                    <a:schemeClr val="tx1"/>
                  </a:solidFill>
                </a:endParaRPr>
              </a:p>
            </p:txBody>
          </p:sp>
          <p:sp>
            <p:nvSpPr>
              <p:cNvPr id="83" name="矩形 82"/>
              <p:cNvSpPr/>
              <p:nvPr/>
            </p:nvSpPr>
            <p:spPr>
              <a:xfrm>
                <a:off x="1691777" y="2567057"/>
                <a:ext cx="677765" cy="288032"/>
              </a:xfrm>
              <a:prstGeom prst="rect">
                <a:avLst/>
              </a:prstGeom>
              <a:solidFill>
                <a:srgbClr val="FF0000"/>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50" dirty="0">
                    <a:solidFill>
                      <a:schemeClr val="tx1"/>
                    </a:solidFill>
                  </a:rPr>
                  <a:t>Disk</a:t>
                </a:r>
                <a:endParaRPr lang="zh-CN" altLang="en-US" sz="1350" dirty="0">
                  <a:solidFill>
                    <a:schemeClr val="tx1"/>
                  </a:solidFill>
                </a:endParaRPr>
              </a:p>
            </p:txBody>
          </p:sp>
          <p:sp>
            <p:nvSpPr>
              <p:cNvPr id="84" name="矩形 83"/>
              <p:cNvSpPr/>
              <p:nvPr/>
            </p:nvSpPr>
            <p:spPr>
              <a:xfrm>
                <a:off x="2521942" y="2567057"/>
                <a:ext cx="677765" cy="288032"/>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50" dirty="0">
                    <a:solidFill>
                      <a:schemeClr val="tx1"/>
                    </a:solidFill>
                  </a:rPr>
                  <a:t>Disk</a:t>
                </a:r>
                <a:endParaRPr lang="zh-CN" altLang="en-US" sz="1350" dirty="0">
                  <a:solidFill>
                    <a:schemeClr val="tx1"/>
                  </a:solidFill>
                </a:endParaRPr>
              </a:p>
            </p:txBody>
          </p:sp>
          <p:sp>
            <p:nvSpPr>
              <p:cNvPr id="85" name="矩形 84"/>
              <p:cNvSpPr/>
              <p:nvPr/>
            </p:nvSpPr>
            <p:spPr>
              <a:xfrm>
                <a:off x="911424" y="3007489"/>
                <a:ext cx="677765" cy="288032"/>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50" dirty="0">
                    <a:solidFill>
                      <a:schemeClr val="tx1"/>
                    </a:solidFill>
                  </a:rPr>
                  <a:t>Disk</a:t>
                </a:r>
                <a:endParaRPr lang="zh-CN" altLang="en-US" sz="1350" dirty="0">
                  <a:solidFill>
                    <a:schemeClr val="tx1"/>
                  </a:solidFill>
                </a:endParaRPr>
              </a:p>
            </p:txBody>
          </p:sp>
          <p:sp>
            <p:nvSpPr>
              <p:cNvPr id="86" name="矩形 85"/>
              <p:cNvSpPr/>
              <p:nvPr/>
            </p:nvSpPr>
            <p:spPr>
              <a:xfrm>
                <a:off x="1691777" y="3007489"/>
                <a:ext cx="677765" cy="288032"/>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50" dirty="0">
                    <a:solidFill>
                      <a:schemeClr val="tx1"/>
                    </a:solidFill>
                  </a:rPr>
                  <a:t>Disk</a:t>
                </a:r>
                <a:endParaRPr lang="zh-CN" altLang="en-US" sz="1350" dirty="0">
                  <a:solidFill>
                    <a:schemeClr val="tx1"/>
                  </a:solidFill>
                </a:endParaRPr>
              </a:p>
            </p:txBody>
          </p:sp>
          <p:sp>
            <p:nvSpPr>
              <p:cNvPr id="87" name="矩形 86"/>
              <p:cNvSpPr/>
              <p:nvPr/>
            </p:nvSpPr>
            <p:spPr>
              <a:xfrm>
                <a:off x="2521942" y="3007489"/>
                <a:ext cx="677765" cy="288032"/>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50" dirty="0">
                    <a:solidFill>
                      <a:schemeClr val="tx1"/>
                    </a:solidFill>
                  </a:rPr>
                  <a:t>Disk</a:t>
                </a:r>
                <a:endParaRPr lang="zh-CN" altLang="en-US" sz="1350" dirty="0">
                  <a:solidFill>
                    <a:schemeClr val="tx1"/>
                  </a:solidFill>
                </a:endParaRPr>
              </a:p>
            </p:txBody>
          </p:sp>
        </p:grpSp>
        <p:sp>
          <p:nvSpPr>
            <p:cNvPr id="88" name="圆角矩形 87"/>
            <p:cNvSpPr/>
            <p:nvPr/>
          </p:nvSpPr>
          <p:spPr>
            <a:xfrm>
              <a:off x="4799856" y="2636912"/>
              <a:ext cx="7128792" cy="3816424"/>
            </a:xfrm>
            <a:prstGeom prst="round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nvGrpSpPr>
            <p:cNvPr id="102" name="组合 101"/>
            <p:cNvGrpSpPr/>
            <p:nvPr/>
          </p:nvGrpSpPr>
          <p:grpSpPr>
            <a:xfrm>
              <a:off x="10568880" y="2852936"/>
              <a:ext cx="999728" cy="1008112"/>
              <a:chOff x="10280848" y="2871857"/>
              <a:chExt cx="999728" cy="1008112"/>
            </a:xfrm>
          </p:grpSpPr>
          <p:sp>
            <p:nvSpPr>
              <p:cNvPr id="90" name="矩形 89"/>
              <p:cNvSpPr/>
              <p:nvPr/>
            </p:nvSpPr>
            <p:spPr>
              <a:xfrm>
                <a:off x="10280848" y="2871857"/>
                <a:ext cx="999728" cy="1008112"/>
              </a:xfrm>
              <a:prstGeom prst="rect">
                <a:avLst/>
              </a:prstGeom>
              <a:solidFill>
                <a:schemeClr val="accent3">
                  <a:lumMod val="20000"/>
                  <a:lumOff val="8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91" name="矩形 90"/>
              <p:cNvSpPr/>
              <p:nvPr/>
            </p:nvSpPr>
            <p:spPr>
              <a:xfrm>
                <a:off x="10424864" y="3018026"/>
                <a:ext cx="279649" cy="288032"/>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schemeClr val="tx1"/>
                  </a:solidFill>
                </a:endParaRPr>
              </a:p>
            </p:txBody>
          </p:sp>
          <p:sp>
            <p:nvSpPr>
              <p:cNvPr id="97" name="矩形 96"/>
              <p:cNvSpPr/>
              <p:nvPr/>
            </p:nvSpPr>
            <p:spPr>
              <a:xfrm>
                <a:off x="10424863" y="3458458"/>
                <a:ext cx="279649" cy="288032"/>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schemeClr val="tx1"/>
                  </a:solidFill>
                </a:endParaRPr>
              </a:p>
            </p:txBody>
          </p:sp>
          <p:sp>
            <p:nvSpPr>
              <p:cNvPr id="100" name="矩形 99"/>
              <p:cNvSpPr/>
              <p:nvPr/>
            </p:nvSpPr>
            <p:spPr>
              <a:xfrm>
                <a:off x="10828220" y="3018026"/>
                <a:ext cx="279649" cy="288032"/>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schemeClr val="tx1"/>
                  </a:solidFill>
                </a:endParaRPr>
              </a:p>
            </p:txBody>
          </p:sp>
          <p:sp>
            <p:nvSpPr>
              <p:cNvPr id="101" name="矩形 100"/>
              <p:cNvSpPr/>
              <p:nvPr/>
            </p:nvSpPr>
            <p:spPr>
              <a:xfrm>
                <a:off x="10828219" y="3458458"/>
                <a:ext cx="279649" cy="288032"/>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schemeClr val="tx1"/>
                  </a:solidFill>
                </a:endParaRPr>
              </a:p>
            </p:txBody>
          </p:sp>
        </p:grpSp>
        <p:grpSp>
          <p:nvGrpSpPr>
            <p:cNvPr id="103" name="组合 102"/>
            <p:cNvGrpSpPr/>
            <p:nvPr/>
          </p:nvGrpSpPr>
          <p:grpSpPr>
            <a:xfrm>
              <a:off x="10568882" y="4058417"/>
              <a:ext cx="999728" cy="1008112"/>
              <a:chOff x="10280848" y="2871857"/>
              <a:chExt cx="999728" cy="1008112"/>
            </a:xfrm>
          </p:grpSpPr>
          <p:sp>
            <p:nvSpPr>
              <p:cNvPr id="104" name="矩形 103"/>
              <p:cNvSpPr/>
              <p:nvPr/>
            </p:nvSpPr>
            <p:spPr>
              <a:xfrm>
                <a:off x="10280848" y="2871857"/>
                <a:ext cx="999728" cy="1008112"/>
              </a:xfrm>
              <a:prstGeom prst="rect">
                <a:avLst/>
              </a:prstGeom>
              <a:solidFill>
                <a:schemeClr val="accent3">
                  <a:lumMod val="20000"/>
                  <a:lumOff val="8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05" name="矩形 104"/>
              <p:cNvSpPr/>
              <p:nvPr/>
            </p:nvSpPr>
            <p:spPr>
              <a:xfrm>
                <a:off x="10424864" y="3018026"/>
                <a:ext cx="279649" cy="288032"/>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schemeClr val="tx1"/>
                  </a:solidFill>
                </a:endParaRPr>
              </a:p>
            </p:txBody>
          </p:sp>
          <p:sp>
            <p:nvSpPr>
              <p:cNvPr id="106" name="矩形 105"/>
              <p:cNvSpPr/>
              <p:nvPr/>
            </p:nvSpPr>
            <p:spPr>
              <a:xfrm>
                <a:off x="10424863" y="3458458"/>
                <a:ext cx="279649" cy="288032"/>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schemeClr val="tx1"/>
                  </a:solidFill>
                </a:endParaRPr>
              </a:p>
            </p:txBody>
          </p:sp>
          <p:sp>
            <p:nvSpPr>
              <p:cNvPr id="107" name="矩形 106"/>
              <p:cNvSpPr/>
              <p:nvPr/>
            </p:nvSpPr>
            <p:spPr>
              <a:xfrm>
                <a:off x="10828220" y="3018026"/>
                <a:ext cx="279649" cy="288032"/>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schemeClr val="tx1"/>
                  </a:solidFill>
                </a:endParaRPr>
              </a:p>
            </p:txBody>
          </p:sp>
          <p:sp>
            <p:nvSpPr>
              <p:cNvPr id="108" name="矩形 107"/>
              <p:cNvSpPr/>
              <p:nvPr/>
            </p:nvSpPr>
            <p:spPr>
              <a:xfrm>
                <a:off x="10828219" y="3458458"/>
                <a:ext cx="279649" cy="288032"/>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schemeClr val="tx1"/>
                  </a:solidFill>
                </a:endParaRPr>
              </a:p>
            </p:txBody>
          </p:sp>
        </p:grpSp>
        <p:grpSp>
          <p:nvGrpSpPr>
            <p:cNvPr id="109" name="组合 108"/>
            <p:cNvGrpSpPr/>
            <p:nvPr/>
          </p:nvGrpSpPr>
          <p:grpSpPr>
            <a:xfrm>
              <a:off x="10568882" y="5229200"/>
              <a:ext cx="999728" cy="1008112"/>
              <a:chOff x="10280848" y="2871857"/>
              <a:chExt cx="999728" cy="1008112"/>
            </a:xfrm>
            <a:solidFill>
              <a:srgbClr val="FF0000"/>
            </a:solidFill>
          </p:grpSpPr>
          <p:sp>
            <p:nvSpPr>
              <p:cNvPr id="110" name="矩形 109"/>
              <p:cNvSpPr/>
              <p:nvPr/>
            </p:nvSpPr>
            <p:spPr>
              <a:xfrm>
                <a:off x="10280848" y="2871857"/>
                <a:ext cx="999728" cy="1008112"/>
              </a:xfrm>
              <a:prstGeom prst="rect">
                <a:avLst/>
              </a:prstGeom>
              <a:grp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11" name="矩形 110"/>
              <p:cNvSpPr/>
              <p:nvPr/>
            </p:nvSpPr>
            <p:spPr>
              <a:xfrm>
                <a:off x="10424864" y="3018026"/>
                <a:ext cx="279649" cy="288032"/>
              </a:xfrm>
              <a:prstGeom prst="rect">
                <a:avLst/>
              </a:prstGeom>
              <a:solidFill>
                <a:schemeClr val="accent3">
                  <a:lumMod val="20000"/>
                  <a:lumOff val="8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schemeClr val="tx1"/>
                  </a:solidFill>
                </a:endParaRPr>
              </a:p>
            </p:txBody>
          </p:sp>
          <p:sp>
            <p:nvSpPr>
              <p:cNvPr id="112" name="矩形 111"/>
              <p:cNvSpPr/>
              <p:nvPr/>
            </p:nvSpPr>
            <p:spPr>
              <a:xfrm>
                <a:off x="10424863" y="3458458"/>
                <a:ext cx="279649" cy="288032"/>
              </a:xfrm>
              <a:prstGeom prst="rect">
                <a:avLst/>
              </a:prstGeom>
              <a:solidFill>
                <a:schemeClr val="accent3">
                  <a:lumMod val="20000"/>
                  <a:lumOff val="8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schemeClr val="tx1"/>
                  </a:solidFill>
                </a:endParaRPr>
              </a:p>
            </p:txBody>
          </p:sp>
          <p:sp>
            <p:nvSpPr>
              <p:cNvPr id="113" name="矩形 112"/>
              <p:cNvSpPr/>
              <p:nvPr/>
            </p:nvSpPr>
            <p:spPr>
              <a:xfrm>
                <a:off x="10828220" y="3018026"/>
                <a:ext cx="279649" cy="288032"/>
              </a:xfrm>
              <a:prstGeom prst="rect">
                <a:avLst/>
              </a:prstGeom>
              <a:solidFill>
                <a:schemeClr val="accent3">
                  <a:lumMod val="20000"/>
                  <a:lumOff val="8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schemeClr val="tx1"/>
                  </a:solidFill>
                </a:endParaRPr>
              </a:p>
            </p:txBody>
          </p:sp>
          <p:sp>
            <p:nvSpPr>
              <p:cNvPr id="114" name="矩形 113"/>
              <p:cNvSpPr/>
              <p:nvPr/>
            </p:nvSpPr>
            <p:spPr>
              <a:xfrm>
                <a:off x="10828219" y="3458458"/>
                <a:ext cx="279649" cy="288032"/>
              </a:xfrm>
              <a:prstGeom prst="rect">
                <a:avLst/>
              </a:prstGeom>
              <a:solidFill>
                <a:schemeClr val="accent3">
                  <a:lumMod val="20000"/>
                  <a:lumOff val="8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schemeClr val="tx1"/>
                  </a:solidFill>
                </a:endParaRPr>
              </a:p>
            </p:txBody>
          </p:sp>
        </p:grpSp>
      </p:grpSp>
      <p:sp>
        <p:nvSpPr>
          <p:cNvPr id="115" name="圆角矩形标注 114"/>
          <p:cNvSpPr/>
          <p:nvPr/>
        </p:nvSpPr>
        <p:spPr>
          <a:xfrm>
            <a:off x="6377358" y="1862826"/>
            <a:ext cx="1651027" cy="702078"/>
          </a:xfrm>
          <a:prstGeom prst="wedgeRoundRectCallout">
            <a:avLst>
              <a:gd name="adj1" fmla="val -37070"/>
              <a:gd name="adj2" fmla="val 90859"/>
              <a:gd name="adj3" fmla="val 16667"/>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350" dirty="0">
                <a:solidFill>
                  <a:schemeClr val="tx1"/>
                </a:solidFill>
              </a:rPr>
              <a:t>每天都有磁盘损坏</a:t>
            </a:r>
            <a:endParaRPr lang="en-US" altLang="zh-CN" sz="1350" dirty="0">
              <a:solidFill>
                <a:schemeClr val="tx1"/>
              </a:solidFill>
            </a:endParaRPr>
          </a:p>
          <a:p>
            <a:pPr algn="ctr"/>
            <a:r>
              <a:rPr lang="zh-CN" altLang="en-US" sz="1350" dirty="0">
                <a:solidFill>
                  <a:schemeClr val="tx1"/>
                </a:solidFill>
              </a:rPr>
              <a:t>时常有机器宕机</a:t>
            </a:r>
          </a:p>
        </p:txBody>
      </p:sp>
      <p:sp>
        <p:nvSpPr>
          <p:cNvPr id="3" name="文本框 2"/>
          <p:cNvSpPr txBox="1"/>
          <p:nvPr/>
        </p:nvSpPr>
        <p:spPr>
          <a:xfrm>
            <a:off x="539552" y="404664"/>
            <a:ext cx="7272808" cy="584775"/>
          </a:xfrm>
          <a:prstGeom prst="rect">
            <a:avLst/>
          </a:prstGeom>
          <a:noFill/>
        </p:spPr>
        <p:txBody>
          <a:bodyPr wrap="square" rtlCol="0">
            <a:spAutoFit/>
          </a:bodyPr>
          <a:lstStyle/>
          <a:p>
            <a:r>
              <a:rPr lang="zh-CN" altLang="en-US" sz="3200" dirty="0"/>
              <a:t>小概率事件</a:t>
            </a:r>
            <a:r>
              <a:rPr lang="en-US" altLang="zh-CN" sz="3200" dirty="0"/>
              <a:t>-</a:t>
            </a:r>
            <a:r>
              <a:rPr lang="zh-CN" altLang="en-US" sz="3200" dirty="0" smtClean="0"/>
              <a:t>磁盘损坏</a:t>
            </a:r>
            <a:endParaRPr lang="zh-CN" altLang="en-US" sz="3200" dirty="0"/>
          </a:p>
        </p:txBody>
      </p:sp>
    </p:spTree>
    <p:extLst>
      <p:ext uri="{BB962C8B-B14F-4D97-AF65-F5344CB8AC3E}">
        <p14:creationId xmlns:p14="http://schemas.microsoft.com/office/powerpoint/2010/main" val="310598295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6" presetClass="entr" presetSubtype="21"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barn(inVertical)">
                                      <p:cBhvr>
                                        <p:cTn id="11" dur="500"/>
                                        <p:tgtEl>
                                          <p:spTgt spid="14"/>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anim calcmode="lin" valueType="num">
                                      <p:cBhvr additive="base">
                                        <p:cTn id="16" dur="500" fill="hold"/>
                                        <p:tgtEl>
                                          <p:spTgt spid="5"/>
                                        </p:tgtEl>
                                        <p:attrNameLst>
                                          <p:attrName>ppt_x</p:attrName>
                                        </p:attrNameLst>
                                      </p:cBhvr>
                                      <p:tavLst>
                                        <p:tav tm="0">
                                          <p:val>
                                            <p:strVal val="#ppt_x"/>
                                          </p:val>
                                        </p:tav>
                                        <p:tav tm="100000">
                                          <p:val>
                                            <p:strVal val="#ppt_x"/>
                                          </p:val>
                                        </p:tav>
                                      </p:tavLst>
                                    </p:anim>
                                    <p:anim calcmode="lin" valueType="num">
                                      <p:cBhvr additive="base">
                                        <p:cTn id="17" dur="500" fill="hold"/>
                                        <p:tgtEl>
                                          <p:spTgt spid="5"/>
                                        </p:tgtEl>
                                        <p:attrNameLst>
                                          <p:attrName>ppt_y</p:attrName>
                                        </p:attrNameLst>
                                      </p:cBhvr>
                                      <p:tavLst>
                                        <p:tav tm="0">
                                          <p:val>
                                            <p:strVal val="1+#ppt_h/2"/>
                                          </p:val>
                                        </p:tav>
                                        <p:tav tm="100000">
                                          <p:val>
                                            <p:strVal val="#ppt_y"/>
                                          </p:val>
                                        </p:tav>
                                      </p:tavLst>
                                    </p:anim>
                                  </p:childTnLst>
                                </p:cTn>
                              </p:par>
                              <p:par>
                                <p:cTn id="18" presetID="2" presetClass="entr" presetSubtype="8" fill="hold" grpId="0" nodeType="withEffect">
                                  <p:stCondLst>
                                    <p:cond delay="0"/>
                                  </p:stCondLst>
                                  <p:childTnLst>
                                    <p:set>
                                      <p:cBhvr>
                                        <p:cTn id="19" dur="1" fill="hold">
                                          <p:stCondLst>
                                            <p:cond delay="0"/>
                                          </p:stCondLst>
                                        </p:cTn>
                                        <p:tgtEl>
                                          <p:spTgt spid="15"/>
                                        </p:tgtEl>
                                        <p:attrNameLst>
                                          <p:attrName>style.visibility</p:attrName>
                                        </p:attrNameLst>
                                      </p:cBhvr>
                                      <p:to>
                                        <p:strVal val="visible"/>
                                      </p:to>
                                    </p:set>
                                    <p:anim calcmode="lin" valueType="num">
                                      <p:cBhvr additive="base">
                                        <p:cTn id="20" dur="500" fill="hold"/>
                                        <p:tgtEl>
                                          <p:spTgt spid="15"/>
                                        </p:tgtEl>
                                        <p:attrNameLst>
                                          <p:attrName>ppt_x</p:attrName>
                                        </p:attrNameLst>
                                      </p:cBhvr>
                                      <p:tavLst>
                                        <p:tav tm="0">
                                          <p:val>
                                            <p:strVal val="0-#ppt_w/2"/>
                                          </p:val>
                                        </p:tav>
                                        <p:tav tm="100000">
                                          <p:val>
                                            <p:strVal val="#ppt_x"/>
                                          </p:val>
                                        </p:tav>
                                      </p:tavLst>
                                    </p:anim>
                                    <p:anim calcmode="lin" valueType="num">
                                      <p:cBhvr additive="base">
                                        <p:cTn id="21" dur="500" fill="hold"/>
                                        <p:tgtEl>
                                          <p:spTgt spid="15"/>
                                        </p:tgtEl>
                                        <p:attrNameLst>
                                          <p:attrName>ppt_y</p:attrName>
                                        </p:attrNameLst>
                                      </p:cBhvr>
                                      <p:tavLst>
                                        <p:tav tm="0">
                                          <p:val>
                                            <p:strVal val="#ppt_y"/>
                                          </p:val>
                                        </p:tav>
                                        <p:tav tm="100000">
                                          <p:val>
                                            <p:strVal val="#ppt_y"/>
                                          </p:val>
                                        </p:tav>
                                      </p:tavLst>
                                    </p:anim>
                                  </p:childTnLst>
                                </p:cTn>
                              </p:par>
                            </p:childTnLst>
                          </p:cTn>
                        </p:par>
                        <p:par>
                          <p:cTn id="22" fill="hold">
                            <p:stCondLst>
                              <p:cond delay="500"/>
                            </p:stCondLst>
                            <p:childTnLst>
                              <p:par>
                                <p:cTn id="23" presetID="1" presetClass="entr" presetSubtype="0" fill="hold" nodeType="afterEffect">
                                  <p:stCondLst>
                                    <p:cond delay="0"/>
                                  </p:stCondLst>
                                  <p:childTnLst>
                                    <p:set>
                                      <p:cBhvr>
                                        <p:cTn id="24" dur="1" fill="hold">
                                          <p:stCondLst>
                                            <p:cond delay="0"/>
                                          </p:stCondLst>
                                        </p:cTn>
                                        <p:tgtEl>
                                          <p:spTgt spid="11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6" presetClass="entr" presetSubtype="21" fill="hold" grpId="0" nodeType="clickEffect">
                                  <p:stCondLst>
                                    <p:cond delay="0"/>
                                  </p:stCondLst>
                                  <p:childTnLst>
                                    <p:set>
                                      <p:cBhvr>
                                        <p:cTn id="28" dur="1" fill="hold">
                                          <p:stCondLst>
                                            <p:cond delay="0"/>
                                          </p:stCondLst>
                                        </p:cTn>
                                        <p:tgtEl>
                                          <p:spTgt spid="115"/>
                                        </p:tgtEl>
                                        <p:attrNameLst>
                                          <p:attrName>style.visibility</p:attrName>
                                        </p:attrNameLst>
                                      </p:cBhvr>
                                      <p:to>
                                        <p:strVal val="visible"/>
                                      </p:to>
                                    </p:set>
                                    <p:animEffect transition="in" filter="barn(inVertical)">
                                      <p:cBhvr>
                                        <p:cTn id="29" dur="500"/>
                                        <p:tgtEl>
                                          <p:spTgt spid="1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4" grpId="0" animBg="1"/>
      <p:bldP spid="15" grpId="0" animBg="1"/>
      <p:bldP spid="115"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title" idx="4294967295"/>
          </p:nvPr>
        </p:nvSpPr>
        <p:spPr>
          <a:xfrm>
            <a:off x="251222" y="937023"/>
            <a:ext cx="7771209" cy="601265"/>
          </a:xfrm>
          <a:prstGeom prst="rect">
            <a:avLst/>
          </a:prstGeom>
        </p:spPr>
        <p:txBody>
          <a:bodyPr/>
          <a:lstStyle/>
          <a:p>
            <a:pPr>
              <a:defRPr/>
            </a:pPr>
            <a:r>
              <a:rPr lang="en-US" altLang="zh-CN" dirty="0" smtClean="0"/>
              <a:t>References</a:t>
            </a:r>
            <a:endParaRPr lang="zh-CN" altLang="en-US" dirty="0"/>
          </a:p>
        </p:txBody>
      </p:sp>
      <p:sp>
        <p:nvSpPr>
          <p:cNvPr id="82946" name="内容占位符 2"/>
          <p:cNvSpPr>
            <a:spLocks noGrp="1"/>
          </p:cNvSpPr>
          <p:nvPr>
            <p:ph idx="4294967295"/>
          </p:nvPr>
        </p:nvSpPr>
        <p:spPr>
          <a:xfrm>
            <a:off x="323850" y="1484710"/>
            <a:ext cx="8424863" cy="3707606"/>
          </a:xfrm>
          <a:prstGeom prst="rect">
            <a:avLst/>
          </a:prstGeom>
        </p:spPr>
        <p:txBody>
          <a:bodyPr/>
          <a:lstStyle/>
          <a:p>
            <a:pPr>
              <a:buFont typeface="Calibri" pitchFamily="34" charset="0"/>
              <a:buAutoNum type="arabicPeriod"/>
            </a:pPr>
            <a:r>
              <a:rPr lang="en-US" altLang="zh-CN" sz="1575" dirty="0"/>
              <a:t>Google File System, </a:t>
            </a:r>
            <a:r>
              <a:rPr lang="en-US" altLang="zh-CN" sz="1575" dirty="0">
                <a:hlinkClick r:id="rId3"/>
              </a:rPr>
              <a:t>http://research.google.com/archive/gfs.html</a:t>
            </a:r>
            <a:endParaRPr lang="en-US" altLang="zh-CN" sz="1575" dirty="0"/>
          </a:p>
          <a:p>
            <a:pPr>
              <a:buFont typeface="Calibri" pitchFamily="34" charset="0"/>
              <a:buAutoNum type="arabicPeriod"/>
            </a:pPr>
            <a:r>
              <a:rPr lang="en-US" altLang="zh-CN" sz="1575" dirty="0" err="1"/>
              <a:t>Ceph</a:t>
            </a:r>
            <a:r>
              <a:rPr lang="en-US" altLang="zh-CN" sz="1575" dirty="0"/>
              <a:t>, </a:t>
            </a:r>
            <a:r>
              <a:rPr lang="en-US" altLang="zh-CN" sz="1575" dirty="0">
                <a:hlinkClick r:id="rId4"/>
              </a:rPr>
              <a:t>http://ceph.com/docs/master/architecture/</a:t>
            </a:r>
            <a:endParaRPr lang="en-US" altLang="zh-CN" sz="1575" dirty="0"/>
          </a:p>
          <a:p>
            <a:pPr>
              <a:buFont typeface="Calibri" pitchFamily="34" charset="0"/>
              <a:buAutoNum type="arabicPeriod"/>
            </a:pPr>
            <a:r>
              <a:rPr lang="en-US" altLang="zh-CN" sz="1575" dirty="0"/>
              <a:t>HDFS, </a:t>
            </a:r>
            <a:r>
              <a:rPr lang="en-US" altLang="zh-CN" sz="1575" dirty="0">
                <a:hlinkClick r:id="rId5"/>
              </a:rPr>
              <a:t>http://hadoop.apache.org/docs/r1.0.4/hdfs_design.html</a:t>
            </a:r>
            <a:endParaRPr lang="en-US" altLang="zh-CN" sz="1575" dirty="0"/>
          </a:p>
          <a:p>
            <a:pPr>
              <a:buFont typeface="Calibri" pitchFamily="34" charset="0"/>
              <a:buAutoNum type="arabicPeriod"/>
            </a:pPr>
            <a:r>
              <a:rPr lang="en-US" altLang="zh-CN" sz="1575" dirty="0" err="1"/>
              <a:t>Paxos</a:t>
            </a:r>
            <a:r>
              <a:rPr lang="en-US" altLang="zh-CN" sz="1575" dirty="0"/>
              <a:t>, </a:t>
            </a:r>
            <a:r>
              <a:rPr lang="en-US" altLang="zh-CN" sz="1575" dirty="0">
                <a:hlinkClick r:id="rId6"/>
              </a:rPr>
              <a:t>http://research.microsoft.com/en-us/um/people/lamport/pubs/paxos-simple.pdf</a:t>
            </a:r>
            <a:endParaRPr lang="en-US" altLang="zh-CN" sz="1575" dirty="0"/>
          </a:p>
          <a:p>
            <a:pPr>
              <a:buFont typeface="Calibri" pitchFamily="34" charset="0"/>
              <a:buAutoNum type="arabicPeriod"/>
            </a:pPr>
            <a:r>
              <a:rPr lang="en-US" altLang="zh-CN" sz="1575" dirty="0"/>
              <a:t>Raft, </a:t>
            </a:r>
            <a:r>
              <a:rPr lang="en-US" altLang="zh-CN" sz="1575" dirty="0">
                <a:hlinkClick r:id="rId7"/>
              </a:rPr>
              <a:t>https://ramcloud.stanford.edu/wiki/download/attachments/11370504/raft.pdf</a:t>
            </a:r>
            <a:endParaRPr lang="en-US" altLang="zh-CN" sz="1575" dirty="0"/>
          </a:p>
          <a:p>
            <a:pPr>
              <a:buFont typeface="Calibri" pitchFamily="34" charset="0"/>
              <a:buAutoNum type="arabicPeriod"/>
            </a:pPr>
            <a:r>
              <a:rPr lang="en-US" altLang="zh-CN" sz="1575" dirty="0"/>
              <a:t>Tutorial: Erasure Coding for Storage Systems, </a:t>
            </a:r>
            <a:br>
              <a:rPr lang="en-US" altLang="zh-CN" sz="1575" dirty="0"/>
            </a:br>
            <a:r>
              <a:rPr lang="en-US" altLang="zh-CN" sz="1575" dirty="0"/>
              <a:t> </a:t>
            </a:r>
            <a:r>
              <a:rPr lang="en-US" altLang="zh-CN" sz="1575" dirty="0">
                <a:hlinkClick r:id="rId8"/>
              </a:rPr>
              <a:t>http://web.eecs.utk.edu/~plank/plank/papers/FAST-2013-Tutorial.html</a:t>
            </a:r>
            <a:endParaRPr lang="en-US" altLang="zh-CN" sz="1575" dirty="0"/>
          </a:p>
          <a:p>
            <a:pPr>
              <a:buFont typeface="Calibri" pitchFamily="34" charset="0"/>
              <a:buAutoNum type="arabicPeriod"/>
            </a:pPr>
            <a:r>
              <a:rPr lang="en-US" altLang="zh-CN" sz="1575" dirty="0"/>
              <a:t>Erasure Coding in Windows Azure Storage, </a:t>
            </a:r>
            <a:r>
              <a:rPr lang="en-US" altLang="zh-CN" sz="1575" dirty="0">
                <a:hlinkClick r:id="rId9"/>
              </a:rPr>
              <a:t>http://research.microsoft.com/en-us/um/people/chengh/papers/LRC12.pdf</a:t>
            </a:r>
            <a:endParaRPr lang="en-US" altLang="zh-CN" sz="1575" dirty="0"/>
          </a:p>
          <a:p>
            <a:pPr>
              <a:buFont typeface="Calibri" pitchFamily="34" charset="0"/>
              <a:buAutoNum type="arabicPeriod"/>
            </a:pPr>
            <a:r>
              <a:rPr lang="en-US" altLang="zh-CN" sz="1575" dirty="0"/>
              <a:t>How long do disk drives last? </a:t>
            </a:r>
            <a:r>
              <a:rPr lang="en-US" altLang="zh-CN" sz="1575" dirty="0">
                <a:hlinkClick r:id="rId10"/>
              </a:rPr>
              <a:t>https://www.backblaze.com/blog/how-long-do-disk-drives-last/</a:t>
            </a:r>
            <a:endParaRPr lang="en-US" altLang="zh-CN" sz="1575" dirty="0"/>
          </a:p>
          <a:p>
            <a:pPr>
              <a:buFont typeface="Calibri" pitchFamily="34" charset="0"/>
              <a:buAutoNum type="arabicPeriod"/>
            </a:pPr>
            <a:r>
              <a:rPr lang="en-US" altLang="zh-CN" sz="1575" dirty="0"/>
              <a:t>Tape is Dead, Disk is Tape, Flash is Disk, RAM Locality is King. </a:t>
            </a:r>
            <a:r>
              <a:rPr lang="en-US" altLang="zh-CN" sz="1575" dirty="0">
                <a:hlinkClick r:id="rId11"/>
              </a:rPr>
              <a:t>http://www.signallake.com/innovation/Flash_is_Good.pdf</a:t>
            </a:r>
            <a:endParaRPr lang="en-US" altLang="zh-CN" sz="1575" dirty="0"/>
          </a:p>
          <a:p>
            <a:pPr>
              <a:buFont typeface="Calibri" pitchFamily="34" charset="0"/>
              <a:buAutoNum type="arabicPeriod"/>
            </a:pPr>
            <a:r>
              <a:rPr lang="en-US" altLang="zh-CN" sz="1575" dirty="0" err="1"/>
              <a:t>RAMCloud</a:t>
            </a:r>
            <a:r>
              <a:rPr lang="en-US" altLang="zh-CN" sz="1575" dirty="0"/>
              <a:t>, </a:t>
            </a:r>
            <a:r>
              <a:rPr lang="en-US" altLang="zh-CN" sz="1575" dirty="0">
                <a:hlinkClick r:id="rId12"/>
              </a:rPr>
              <a:t>https://ramcloud.atlassian.net/wiki/display/RAM/RAMCloud</a:t>
            </a:r>
            <a:endParaRPr lang="en-US" altLang="zh-CN" sz="1575" dirty="0"/>
          </a:p>
        </p:txBody>
      </p:sp>
    </p:spTree>
    <p:extLst>
      <p:ext uri="{BB962C8B-B14F-4D97-AF65-F5344CB8AC3E}">
        <p14:creationId xmlns:p14="http://schemas.microsoft.com/office/powerpoint/2010/main" val="2404769247"/>
      </p:ext>
    </p:extLst>
  </p:cSld>
  <p:clrMapOvr>
    <a:masterClrMapping/>
  </p:clrMapOv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title" idx="4294967295"/>
          </p:nvPr>
        </p:nvSpPr>
        <p:spPr>
          <a:xfrm>
            <a:off x="251222" y="937023"/>
            <a:ext cx="7771209" cy="601265"/>
          </a:xfrm>
          <a:prstGeom prst="rect">
            <a:avLst/>
          </a:prstGeom>
        </p:spPr>
        <p:txBody>
          <a:bodyPr/>
          <a:lstStyle/>
          <a:p>
            <a:pPr>
              <a:defRPr/>
            </a:pPr>
            <a:r>
              <a:rPr lang="en-US" altLang="zh-CN" dirty="0" smtClean="0"/>
              <a:t>References</a:t>
            </a:r>
            <a:endParaRPr lang="zh-CN" altLang="en-US" dirty="0"/>
          </a:p>
        </p:txBody>
      </p:sp>
      <p:sp>
        <p:nvSpPr>
          <p:cNvPr id="14339" name="内容占位符 2"/>
          <p:cNvSpPr>
            <a:spLocks noGrp="1"/>
          </p:cNvSpPr>
          <p:nvPr>
            <p:ph idx="4294967295"/>
          </p:nvPr>
        </p:nvSpPr>
        <p:spPr>
          <a:xfrm>
            <a:off x="323850" y="1484710"/>
            <a:ext cx="8568929" cy="3707606"/>
          </a:xfrm>
          <a:prstGeom prst="rect">
            <a:avLst/>
          </a:prstGeom>
        </p:spPr>
        <p:txBody>
          <a:bodyPr rtlCol="0">
            <a:noAutofit/>
          </a:bodyPr>
          <a:lstStyle/>
          <a:p>
            <a:pPr>
              <a:buFont typeface="Arial" pitchFamily="34" charset="0"/>
              <a:buAutoNum type="arabicPeriod" startAt="11"/>
              <a:defRPr/>
            </a:pPr>
            <a:r>
              <a:rPr lang="en-US" altLang="zh-CN" sz="1575" dirty="0"/>
              <a:t>Spark, </a:t>
            </a:r>
            <a:r>
              <a:rPr lang="en-US" altLang="zh-CN" sz="1575" dirty="0">
                <a:hlinkClick r:id="rId3"/>
              </a:rPr>
              <a:t>http://spark.apache.org</a:t>
            </a:r>
            <a:r>
              <a:rPr lang="en-US" altLang="zh-CN" sz="1350" dirty="0">
                <a:hlinkClick r:id="rId3"/>
              </a:rPr>
              <a:t>/</a:t>
            </a:r>
            <a:endParaRPr lang="en-US" altLang="zh-CN" sz="1575" dirty="0"/>
          </a:p>
          <a:p>
            <a:pPr>
              <a:buNone/>
              <a:defRPr/>
            </a:pPr>
            <a:r>
              <a:rPr lang="en-US" altLang="zh-CN" sz="1575" dirty="0"/>
              <a:t>12. Packet Scheduling: Weighted Fair </a:t>
            </a:r>
            <a:r>
              <a:rPr lang="en-US" altLang="zh-CN" sz="1575" dirty="0" err="1"/>
              <a:t>Queueing</a:t>
            </a:r>
            <a:r>
              <a:rPr lang="en-US" altLang="zh-CN" sz="1575" dirty="0"/>
              <a:t> (WFQ) and Virtual Clock (VC), </a:t>
            </a:r>
            <a:r>
              <a:rPr lang="en-US" altLang="zh-CN" sz="1575" dirty="0">
                <a:hlinkClick r:id="rId4"/>
              </a:rPr>
              <a:t>http://www.cs.utexas.edu/users/lam/386p/slides/Packet_Scheduling_algorithms.pdf</a:t>
            </a:r>
            <a:endParaRPr lang="en-US" altLang="zh-CN" sz="1575" dirty="0"/>
          </a:p>
          <a:p>
            <a:pPr>
              <a:buNone/>
              <a:defRPr/>
            </a:pPr>
            <a:r>
              <a:rPr lang="en-US" altLang="zh-CN" sz="1575" dirty="0"/>
              <a:t>13. Heterogeneous Storages in HDFS</a:t>
            </a:r>
            <a:r>
              <a:rPr lang="zh-CN" altLang="en-US" sz="1575" dirty="0"/>
              <a:t>，</a:t>
            </a:r>
            <a:r>
              <a:rPr lang="en-US" altLang="zh-CN" sz="1575" dirty="0">
                <a:hlinkClick r:id="rId5"/>
              </a:rPr>
              <a:t>http://hortonworks.com/blog/heterogeneous-storages-hdfs/</a:t>
            </a:r>
            <a:endParaRPr lang="en-US" altLang="zh-CN" sz="1575" dirty="0"/>
          </a:p>
          <a:p>
            <a:pPr>
              <a:buNone/>
              <a:defRPr/>
            </a:pPr>
            <a:r>
              <a:rPr lang="en-US" altLang="zh-CN" sz="1575" dirty="0"/>
              <a:t>14. </a:t>
            </a:r>
            <a:r>
              <a:rPr lang="en-US" altLang="zh-CN" sz="1575" dirty="0" err="1"/>
              <a:t>Ceph</a:t>
            </a:r>
            <a:r>
              <a:rPr lang="en-US" altLang="zh-CN" sz="1575" dirty="0"/>
              <a:t>: A Scalable, High-Performance Distributed File System, </a:t>
            </a:r>
            <a:r>
              <a:rPr lang="en-US" altLang="zh-CN" sz="1575" dirty="0">
                <a:hlinkClick r:id="rId6"/>
              </a:rPr>
              <a:t>www.ssrc.ucsc.edu/Papers/weil-osdi06.pdf</a:t>
            </a:r>
            <a:endParaRPr lang="en-US" altLang="zh-CN" sz="1575" dirty="0">
              <a:hlinkClick r:id="rId5"/>
            </a:endParaRPr>
          </a:p>
          <a:p>
            <a:pPr>
              <a:buNone/>
              <a:defRPr/>
            </a:pPr>
            <a:r>
              <a:rPr lang="en-US" altLang="zh-CN" sz="1575" dirty="0"/>
              <a:t>15. HDFS </a:t>
            </a:r>
            <a:r>
              <a:rPr lang="en-US" altLang="zh-CN" sz="1575" dirty="0" err="1"/>
              <a:t>NameNode</a:t>
            </a:r>
            <a:r>
              <a:rPr lang="en-US" altLang="zh-CN" sz="1575" dirty="0"/>
              <a:t> HA, </a:t>
            </a:r>
            <a:r>
              <a:rPr lang="en-US" altLang="zh-CN" sz="1575" dirty="0">
                <a:hlinkClick r:id="rId7"/>
              </a:rPr>
              <a:t>http://www.slideshare.net/hortonworks/nn-ha-hadoop-worldfinal-10173419</a:t>
            </a:r>
            <a:endParaRPr lang="en-US" altLang="zh-CN" sz="1575" dirty="0"/>
          </a:p>
          <a:p>
            <a:pPr>
              <a:buNone/>
              <a:defRPr/>
            </a:pPr>
            <a:r>
              <a:rPr lang="en-US" altLang="zh-CN" sz="1575" dirty="0"/>
              <a:t>16. HDFS Federation, </a:t>
            </a:r>
            <a:r>
              <a:rPr lang="en-US" altLang="zh-CN" sz="1575" dirty="0">
                <a:hlinkClick r:id="rId8"/>
              </a:rPr>
              <a:t>https://hadoop.apache.org/docs/r2.4.1/hadoop-project-dist/hadoop-hdfs/Federation.html</a:t>
            </a:r>
            <a:endParaRPr lang="en-US" altLang="zh-CN" sz="1575" dirty="0"/>
          </a:p>
          <a:p>
            <a:pPr>
              <a:buNone/>
              <a:defRPr/>
            </a:pPr>
            <a:endParaRPr lang="en-US" altLang="zh-CN" sz="1575" dirty="0"/>
          </a:p>
          <a:p>
            <a:pPr>
              <a:buNone/>
              <a:defRPr/>
            </a:pPr>
            <a:endParaRPr lang="en-US" altLang="zh-CN" sz="1575" dirty="0"/>
          </a:p>
          <a:p>
            <a:pPr>
              <a:buNone/>
              <a:defRPr/>
            </a:pPr>
            <a:endParaRPr lang="en-US" altLang="zh-CN" sz="1575" dirty="0"/>
          </a:p>
          <a:p>
            <a:pPr>
              <a:defRPr/>
            </a:pPr>
            <a:endParaRPr lang="en-US" altLang="zh-CN" sz="1575" dirty="0"/>
          </a:p>
          <a:p>
            <a:pPr>
              <a:defRPr/>
            </a:pPr>
            <a:endParaRPr lang="en-US" altLang="zh-CN" sz="1575" dirty="0"/>
          </a:p>
          <a:p>
            <a:pPr>
              <a:defRPr/>
            </a:pPr>
            <a:endParaRPr lang="en-US" altLang="zh-CN" sz="1575" dirty="0"/>
          </a:p>
        </p:txBody>
      </p:sp>
    </p:spTree>
    <p:extLst>
      <p:ext uri="{BB962C8B-B14F-4D97-AF65-F5344CB8AC3E}">
        <p14:creationId xmlns:p14="http://schemas.microsoft.com/office/powerpoint/2010/main" val="2002827038"/>
      </p:ext>
    </p:extLst>
  </p:cSld>
  <p:clrMapOvr>
    <a:masterClrMapping/>
  </p:clrMapOvr>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流程图: 磁盘 5"/>
          <p:cNvSpPr/>
          <p:nvPr/>
        </p:nvSpPr>
        <p:spPr>
          <a:xfrm>
            <a:off x="2438763" y="4239090"/>
            <a:ext cx="4482498" cy="1242138"/>
          </a:xfrm>
          <a:prstGeom prst="flowChartMagneticDisk">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schemeClr val="tx1"/>
              </a:solidFill>
            </a:endParaRPr>
          </a:p>
        </p:txBody>
      </p:sp>
      <p:sp>
        <p:nvSpPr>
          <p:cNvPr id="12" name="圆角矩形 11"/>
          <p:cNvSpPr/>
          <p:nvPr/>
        </p:nvSpPr>
        <p:spPr>
          <a:xfrm>
            <a:off x="2627784" y="2726922"/>
            <a:ext cx="4104456" cy="1080120"/>
          </a:xfrm>
          <a:prstGeom prst="round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3" name="矩形 22"/>
          <p:cNvSpPr/>
          <p:nvPr/>
        </p:nvSpPr>
        <p:spPr>
          <a:xfrm>
            <a:off x="2830306" y="2826219"/>
            <a:ext cx="2659796" cy="893464"/>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schemeClr val="tx1"/>
              </a:solidFill>
            </a:endParaRPr>
          </a:p>
        </p:txBody>
      </p:sp>
      <p:grpSp>
        <p:nvGrpSpPr>
          <p:cNvPr id="64" name="组合 63"/>
          <p:cNvGrpSpPr/>
          <p:nvPr/>
        </p:nvGrpSpPr>
        <p:grpSpPr>
          <a:xfrm>
            <a:off x="5714969" y="2874750"/>
            <a:ext cx="881600" cy="862293"/>
            <a:chOff x="7062893" y="2492896"/>
            <a:chExt cx="874704" cy="1149724"/>
          </a:xfrm>
        </p:grpSpPr>
        <p:sp>
          <p:nvSpPr>
            <p:cNvPr id="26" name="圆柱形 25"/>
            <p:cNvSpPr/>
            <p:nvPr/>
          </p:nvSpPr>
          <p:spPr>
            <a:xfrm>
              <a:off x="7062893" y="2492896"/>
              <a:ext cx="874704" cy="1149724"/>
            </a:xfrm>
            <a:prstGeom prst="can">
              <a:avLst/>
            </a:prstGeom>
            <a:solidFill>
              <a:srgbClr val="92D050"/>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nvGrpSpPr>
            <p:cNvPr id="61" name="组合 60"/>
            <p:cNvGrpSpPr/>
            <p:nvPr/>
          </p:nvGrpSpPr>
          <p:grpSpPr>
            <a:xfrm>
              <a:off x="7153162" y="2785063"/>
              <a:ext cx="694165" cy="565390"/>
              <a:chOff x="8205891" y="908050"/>
              <a:chExt cx="1058462" cy="1728862"/>
            </a:xfrm>
          </p:grpSpPr>
          <p:cxnSp>
            <p:nvCxnSpPr>
              <p:cNvPr id="33" name="直接连接符 32"/>
              <p:cNvCxnSpPr/>
              <p:nvPr/>
            </p:nvCxnSpPr>
            <p:spPr>
              <a:xfrm>
                <a:off x="8594667" y="1574794"/>
                <a:ext cx="669686" cy="54006"/>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flipH="1">
                <a:off x="8594667" y="908050"/>
                <a:ext cx="264034" cy="666744"/>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flipV="1">
                <a:off x="8205891" y="908050"/>
                <a:ext cx="652810" cy="936774"/>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flipH="1">
                <a:off x="8408645" y="1844824"/>
                <a:ext cx="318039" cy="792088"/>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flipH="1">
                <a:off x="8408646" y="1628800"/>
                <a:ext cx="855706" cy="1008112"/>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a:off x="8205891" y="1844824"/>
                <a:ext cx="524449" cy="0"/>
              </a:xfrm>
              <a:prstGeom prst="line">
                <a:avLst/>
              </a:prstGeom>
            </p:spPr>
            <p:style>
              <a:lnRef idx="1">
                <a:schemeClr val="accent1"/>
              </a:lnRef>
              <a:fillRef idx="0">
                <a:schemeClr val="accent1"/>
              </a:fillRef>
              <a:effectRef idx="0">
                <a:schemeClr val="accent1"/>
              </a:effectRef>
              <a:fontRef idx="minor">
                <a:schemeClr val="tx1"/>
              </a:fontRef>
            </p:style>
          </p:cxnSp>
        </p:grpSp>
      </p:grpSp>
      <p:sp>
        <p:nvSpPr>
          <p:cNvPr id="65" name="TextBox 64"/>
          <p:cNvSpPr txBox="1"/>
          <p:nvPr/>
        </p:nvSpPr>
        <p:spPr>
          <a:xfrm>
            <a:off x="1871700" y="3050110"/>
            <a:ext cx="682119" cy="300082"/>
          </a:xfrm>
          <a:prstGeom prst="rect">
            <a:avLst/>
          </a:prstGeom>
          <a:noFill/>
        </p:spPr>
        <p:txBody>
          <a:bodyPr wrap="square" rtlCol="0">
            <a:spAutoFit/>
          </a:bodyPr>
          <a:lstStyle/>
          <a:p>
            <a:r>
              <a:rPr lang="en-US" altLang="zh-CN" sz="1350" dirty="0"/>
              <a:t>Raid</a:t>
            </a:r>
            <a:r>
              <a:rPr lang="zh-CN" altLang="en-US" sz="1350" dirty="0"/>
              <a:t>卡</a:t>
            </a:r>
          </a:p>
        </p:txBody>
      </p:sp>
      <p:sp>
        <p:nvSpPr>
          <p:cNvPr id="66" name="矩形 65"/>
          <p:cNvSpPr/>
          <p:nvPr/>
        </p:nvSpPr>
        <p:spPr>
          <a:xfrm>
            <a:off x="3829884" y="1774103"/>
            <a:ext cx="553093" cy="286745"/>
          </a:xfrm>
          <a:prstGeom prst="rect">
            <a:avLst/>
          </a:prstGeom>
          <a:solidFill>
            <a:schemeClr val="bg1">
              <a:lumMod val="85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50" dirty="0">
                <a:solidFill>
                  <a:schemeClr val="tx1"/>
                </a:solidFill>
              </a:rPr>
              <a:t>Data</a:t>
            </a:r>
            <a:endParaRPr lang="zh-CN" altLang="en-US" sz="1350" dirty="0">
              <a:solidFill>
                <a:schemeClr val="tx1"/>
              </a:solidFill>
            </a:endParaRPr>
          </a:p>
        </p:txBody>
      </p:sp>
      <p:sp>
        <p:nvSpPr>
          <p:cNvPr id="67" name="TextBox 66"/>
          <p:cNvSpPr txBox="1"/>
          <p:nvPr/>
        </p:nvSpPr>
        <p:spPr>
          <a:xfrm>
            <a:off x="2773625" y="2773111"/>
            <a:ext cx="694861" cy="300082"/>
          </a:xfrm>
          <a:prstGeom prst="rect">
            <a:avLst/>
          </a:prstGeom>
          <a:noFill/>
        </p:spPr>
        <p:txBody>
          <a:bodyPr wrap="square" rtlCol="0">
            <a:spAutoFit/>
          </a:bodyPr>
          <a:lstStyle/>
          <a:p>
            <a:r>
              <a:rPr lang="en-US" altLang="zh-CN" sz="1350" dirty="0"/>
              <a:t>Cache</a:t>
            </a:r>
            <a:endParaRPr lang="zh-CN" altLang="en-US" sz="1350" dirty="0"/>
          </a:p>
        </p:txBody>
      </p:sp>
      <p:sp>
        <p:nvSpPr>
          <p:cNvPr id="68" name="矩形 67"/>
          <p:cNvSpPr/>
          <p:nvPr/>
        </p:nvSpPr>
        <p:spPr>
          <a:xfrm>
            <a:off x="3831013" y="1772816"/>
            <a:ext cx="551964" cy="288032"/>
          </a:xfrm>
          <a:prstGeom prst="rect">
            <a:avLst/>
          </a:prstGeom>
          <a:solidFill>
            <a:schemeClr val="bg1">
              <a:lumMod val="85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50" dirty="0">
                <a:solidFill>
                  <a:schemeClr val="tx1"/>
                </a:solidFill>
              </a:rPr>
              <a:t>Data</a:t>
            </a:r>
            <a:endParaRPr lang="zh-CN" altLang="en-US" sz="1350" dirty="0">
              <a:solidFill>
                <a:schemeClr val="tx1"/>
              </a:solidFill>
            </a:endParaRPr>
          </a:p>
        </p:txBody>
      </p:sp>
      <p:sp>
        <p:nvSpPr>
          <p:cNvPr id="71" name="矩形 70"/>
          <p:cNvSpPr/>
          <p:nvPr/>
        </p:nvSpPr>
        <p:spPr>
          <a:xfrm>
            <a:off x="3779249" y="3212976"/>
            <a:ext cx="603729" cy="362691"/>
          </a:xfrm>
          <a:prstGeom prst="rect">
            <a:avLst/>
          </a:prstGeom>
          <a:solidFill>
            <a:schemeClr val="bg1">
              <a:lumMod val="85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50" dirty="0">
                <a:solidFill>
                  <a:schemeClr val="tx1"/>
                </a:solidFill>
              </a:rPr>
              <a:t>Data</a:t>
            </a:r>
            <a:endParaRPr lang="zh-CN" altLang="en-US" sz="1350" dirty="0">
              <a:solidFill>
                <a:schemeClr val="tx1"/>
              </a:solidFill>
            </a:endParaRPr>
          </a:p>
        </p:txBody>
      </p:sp>
      <p:sp>
        <p:nvSpPr>
          <p:cNvPr id="72" name="矩形 71"/>
          <p:cNvSpPr/>
          <p:nvPr/>
        </p:nvSpPr>
        <p:spPr>
          <a:xfrm>
            <a:off x="3779249" y="2852936"/>
            <a:ext cx="603729" cy="325632"/>
          </a:xfrm>
          <a:prstGeom prst="rect">
            <a:avLst/>
          </a:prstGeom>
          <a:solidFill>
            <a:schemeClr val="bg1">
              <a:lumMod val="85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50" dirty="0">
                <a:solidFill>
                  <a:schemeClr val="tx1"/>
                </a:solidFill>
              </a:rPr>
              <a:t>Data</a:t>
            </a:r>
            <a:endParaRPr lang="zh-CN" altLang="en-US" sz="1350" dirty="0">
              <a:solidFill>
                <a:schemeClr val="tx1"/>
              </a:solidFill>
            </a:endParaRPr>
          </a:p>
        </p:txBody>
      </p:sp>
      <p:grpSp>
        <p:nvGrpSpPr>
          <p:cNvPr id="73" name="组合 72"/>
          <p:cNvGrpSpPr/>
          <p:nvPr/>
        </p:nvGrpSpPr>
        <p:grpSpPr>
          <a:xfrm>
            <a:off x="5714969" y="2874750"/>
            <a:ext cx="881600" cy="862293"/>
            <a:chOff x="7062893" y="2492896"/>
            <a:chExt cx="874704" cy="1149724"/>
          </a:xfrm>
          <a:solidFill>
            <a:srgbClr val="FF0000"/>
          </a:solidFill>
        </p:grpSpPr>
        <p:sp>
          <p:nvSpPr>
            <p:cNvPr id="74" name="圆柱形 73"/>
            <p:cNvSpPr/>
            <p:nvPr/>
          </p:nvSpPr>
          <p:spPr>
            <a:xfrm>
              <a:off x="7062893" y="2492896"/>
              <a:ext cx="874704" cy="1149724"/>
            </a:xfrm>
            <a:prstGeom prst="can">
              <a:avLst/>
            </a:prstGeom>
            <a:grp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nvGrpSpPr>
            <p:cNvPr id="75" name="组合 74"/>
            <p:cNvGrpSpPr/>
            <p:nvPr/>
          </p:nvGrpSpPr>
          <p:grpSpPr>
            <a:xfrm>
              <a:off x="7153162" y="2785063"/>
              <a:ext cx="694165" cy="565390"/>
              <a:chOff x="8205891" y="908050"/>
              <a:chExt cx="1058462" cy="1728862"/>
            </a:xfrm>
            <a:grpFill/>
          </p:grpSpPr>
          <p:cxnSp>
            <p:nvCxnSpPr>
              <p:cNvPr id="76" name="直接连接符 75"/>
              <p:cNvCxnSpPr/>
              <p:nvPr/>
            </p:nvCxnSpPr>
            <p:spPr>
              <a:xfrm>
                <a:off x="8594667" y="1574794"/>
                <a:ext cx="669686" cy="54006"/>
              </a:xfrm>
              <a:prstGeom prst="line">
                <a:avLst/>
              </a:prstGeom>
              <a:grpFill/>
            </p:spPr>
            <p:style>
              <a:lnRef idx="1">
                <a:schemeClr val="accent1"/>
              </a:lnRef>
              <a:fillRef idx="0">
                <a:schemeClr val="accent1"/>
              </a:fillRef>
              <a:effectRef idx="0">
                <a:schemeClr val="accent1"/>
              </a:effectRef>
              <a:fontRef idx="minor">
                <a:schemeClr val="tx1"/>
              </a:fontRef>
            </p:style>
          </p:cxnSp>
          <p:cxnSp>
            <p:nvCxnSpPr>
              <p:cNvPr id="77" name="直接连接符 76"/>
              <p:cNvCxnSpPr/>
              <p:nvPr/>
            </p:nvCxnSpPr>
            <p:spPr>
              <a:xfrm flipH="1">
                <a:off x="8594667" y="908050"/>
                <a:ext cx="264034" cy="666744"/>
              </a:xfrm>
              <a:prstGeom prst="line">
                <a:avLst/>
              </a:prstGeom>
              <a:grpFill/>
            </p:spPr>
            <p:style>
              <a:lnRef idx="1">
                <a:schemeClr val="accent1"/>
              </a:lnRef>
              <a:fillRef idx="0">
                <a:schemeClr val="accent1"/>
              </a:fillRef>
              <a:effectRef idx="0">
                <a:schemeClr val="accent1"/>
              </a:effectRef>
              <a:fontRef idx="minor">
                <a:schemeClr val="tx1"/>
              </a:fontRef>
            </p:style>
          </p:cxnSp>
          <p:cxnSp>
            <p:nvCxnSpPr>
              <p:cNvPr id="78" name="直接连接符 77"/>
              <p:cNvCxnSpPr/>
              <p:nvPr/>
            </p:nvCxnSpPr>
            <p:spPr>
              <a:xfrm flipV="1">
                <a:off x="8205891" y="908050"/>
                <a:ext cx="652810" cy="936774"/>
              </a:xfrm>
              <a:prstGeom prst="line">
                <a:avLst/>
              </a:prstGeom>
              <a:grpFill/>
            </p:spPr>
            <p:style>
              <a:lnRef idx="1">
                <a:schemeClr val="accent1"/>
              </a:lnRef>
              <a:fillRef idx="0">
                <a:schemeClr val="accent1"/>
              </a:fillRef>
              <a:effectRef idx="0">
                <a:schemeClr val="accent1"/>
              </a:effectRef>
              <a:fontRef idx="minor">
                <a:schemeClr val="tx1"/>
              </a:fontRef>
            </p:style>
          </p:cxnSp>
          <p:cxnSp>
            <p:nvCxnSpPr>
              <p:cNvPr id="79" name="直接连接符 78"/>
              <p:cNvCxnSpPr/>
              <p:nvPr/>
            </p:nvCxnSpPr>
            <p:spPr>
              <a:xfrm flipH="1">
                <a:off x="8408645" y="1844824"/>
                <a:ext cx="318039" cy="792088"/>
              </a:xfrm>
              <a:prstGeom prst="line">
                <a:avLst/>
              </a:prstGeom>
              <a:grpFill/>
            </p:spPr>
            <p:style>
              <a:lnRef idx="1">
                <a:schemeClr val="accent1"/>
              </a:lnRef>
              <a:fillRef idx="0">
                <a:schemeClr val="accent1"/>
              </a:fillRef>
              <a:effectRef idx="0">
                <a:schemeClr val="accent1"/>
              </a:effectRef>
              <a:fontRef idx="minor">
                <a:schemeClr val="tx1"/>
              </a:fontRef>
            </p:style>
          </p:cxnSp>
          <p:cxnSp>
            <p:nvCxnSpPr>
              <p:cNvPr id="80" name="直接连接符 79"/>
              <p:cNvCxnSpPr/>
              <p:nvPr/>
            </p:nvCxnSpPr>
            <p:spPr>
              <a:xfrm flipH="1">
                <a:off x="8408646" y="1628800"/>
                <a:ext cx="855706" cy="1008112"/>
              </a:xfrm>
              <a:prstGeom prst="line">
                <a:avLst/>
              </a:prstGeom>
              <a:grpFill/>
            </p:spPr>
            <p:style>
              <a:lnRef idx="1">
                <a:schemeClr val="accent1"/>
              </a:lnRef>
              <a:fillRef idx="0">
                <a:schemeClr val="accent1"/>
              </a:fillRef>
              <a:effectRef idx="0">
                <a:schemeClr val="accent1"/>
              </a:effectRef>
              <a:fontRef idx="minor">
                <a:schemeClr val="tx1"/>
              </a:fontRef>
            </p:style>
          </p:cxnSp>
          <p:cxnSp>
            <p:nvCxnSpPr>
              <p:cNvPr id="81" name="直接连接符 80"/>
              <p:cNvCxnSpPr/>
              <p:nvPr/>
            </p:nvCxnSpPr>
            <p:spPr>
              <a:xfrm>
                <a:off x="8205891" y="1844824"/>
                <a:ext cx="524449" cy="0"/>
              </a:xfrm>
              <a:prstGeom prst="line">
                <a:avLst/>
              </a:prstGeom>
              <a:grpFill/>
            </p:spPr>
            <p:style>
              <a:lnRef idx="1">
                <a:schemeClr val="accent1"/>
              </a:lnRef>
              <a:fillRef idx="0">
                <a:schemeClr val="accent1"/>
              </a:fillRef>
              <a:effectRef idx="0">
                <a:schemeClr val="accent1"/>
              </a:effectRef>
              <a:fontRef idx="minor">
                <a:schemeClr val="tx1"/>
              </a:fontRef>
            </p:style>
          </p:cxnSp>
        </p:grpSp>
      </p:grpSp>
      <p:sp>
        <p:nvSpPr>
          <p:cNvPr id="82" name="矩形 81"/>
          <p:cNvSpPr/>
          <p:nvPr/>
        </p:nvSpPr>
        <p:spPr>
          <a:xfrm>
            <a:off x="4626006" y="1772816"/>
            <a:ext cx="522058" cy="267648"/>
          </a:xfrm>
          <a:prstGeom prst="rect">
            <a:avLst/>
          </a:prstGeom>
          <a:solidFill>
            <a:schemeClr val="bg1">
              <a:lumMod val="85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50" dirty="0">
                <a:solidFill>
                  <a:schemeClr val="tx1"/>
                </a:solidFill>
              </a:rPr>
              <a:t>Data</a:t>
            </a:r>
            <a:endParaRPr lang="zh-CN" altLang="en-US" sz="1350" dirty="0">
              <a:solidFill>
                <a:schemeClr val="tx1"/>
              </a:solidFill>
            </a:endParaRPr>
          </a:p>
        </p:txBody>
      </p:sp>
      <p:sp>
        <p:nvSpPr>
          <p:cNvPr id="83" name="左大括号 82"/>
          <p:cNvSpPr/>
          <p:nvPr/>
        </p:nvSpPr>
        <p:spPr>
          <a:xfrm>
            <a:off x="3221850" y="1884018"/>
            <a:ext cx="378042" cy="1388933"/>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350"/>
          </a:p>
        </p:txBody>
      </p:sp>
      <p:sp>
        <p:nvSpPr>
          <p:cNvPr id="84" name="TextBox 83"/>
          <p:cNvSpPr txBox="1"/>
          <p:nvPr/>
        </p:nvSpPr>
        <p:spPr>
          <a:xfrm>
            <a:off x="2735796" y="2439985"/>
            <a:ext cx="648072" cy="300082"/>
          </a:xfrm>
          <a:prstGeom prst="rect">
            <a:avLst/>
          </a:prstGeom>
          <a:noFill/>
        </p:spPr>
        <p:txBody>
          <a:bodyPr wrap="square" rtlCol="0">
            <a:spAutoFit/>
          </a:bodyPr>
          <a:lstStyle/>
          <a:p>
            <a:r>
              <a:rPr lang="en-US" altLang="zh-CN" sz="1350" dirty="0"/>
              <a:t>200us</a:t>
            </a:r>
            <a:endParaRPr lang="zh-CN" altLang="en-US" sz="1350" dirty="0"/>
          </a:p>
        </p:txBody>
      </p:sp>
      <p:sp>
        <p:nvSpPr>
          <p:cNvPr id="87" name="左大括号 86"/>
          <p:cNvSpPr/>
          <p:nvPr/>
        </p:nvSpPr>
        <p:spPr>
          <a:xfrm>
            <a:off x="3221850" y="3521468"/>
            <a:ext cx="378042" cy="1388933"/>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350"/>
          </a:p>
        </p:txBody>
      </p:sp>
      <p:sp>
        <p:nvSpPr>
          <p:cNvPr id="88" name="TextBox 87"/>
          <p:cNvSpPr txBox="1"/>
          <p:nvPr/>
        </p:nvSpPr>
        <p:spPr>
          <a:xfrm>
            <a:off x="2573778" y="4094342"/>
            <a:ext cx="648072" cy="300082"/>
          </a:xfrm>
          <a:prstGeom prst="rect">
            <a:avLst/>
          </a:prstGeom>
          <a:noFill/>
        </p:spPr>
        <p:txBody>
          <a:bodyPr wrap="square" rtlCol="0">
            <a:spAutoFit/>
          </a:bodyPr>
          <a:lstStyle/>
          <a:p>
            <a:r>
              <a:rPr lang="en-US" altLang="zh-CN" sz="1350" dirty="0"/>
              <a:t>20ms</a:t>
            </a:r>
            <a:endParaRPr lang="zh-CN" altLang="en-US" sz="1350" dirty="0"/>
          </a:p>
        </p:txBody>
      </p:sp>
      <p:sp>
        <p:nvSpPr>
          <p:cNvPr id="89" name="TextBox 88"/>
          <p:cNvSpPr txBox="1"/>
          <p:nvPr/>
        </p:nvSpPr>
        <p:spPr>
          <a:xfrm>
            <a:off x="1692659" y="4771901"/>
            <a:ext cx="682119" cy="300082"/>
          </a:xfrm>
          <a:prstGeom prst="rect">
            <a:avLst/>
          </a:prstGeom>
          <a:noFill/>
        </p:spPr>
        <p:txBody>
          <a:bodyPr wrap="square" rtlCol="0">
            <a:spAutoFit/>
          </a:bodyPr>
          <a:lstStyle/>
          <a:p>
            <a:r>
              <a:rPr lang="en-US" altLang="zh-CN" sz="1350" dirty="0"/>
              <a:t>DISK</a:t>
            </a:r>
            <a:endParaRPr lang="zh-CN" altLang="en-US" sz="1350" dirty="0"/>
          </a:p>
        </p:txBody>
      </p:sp>
      <p:sp>
        <p:nvSpPr>
          <p:cNvPr id="36" name="内容占位符 2"/>
          <p:cNvSpPr txBox="1">
            <a:spLocks/>
          </p:cNvSpPr>
          <p:nvPr/>
        </p:nvSpPr>
        <p:spPr bwMode="auto">
          <a:xfrm>
            <a:off x="3441436" y="1411842"/>
            <a:ext cx="2036966" cy="431695"/>
          </a:xfrm>
          <a:prstGeom prst="rect">
            <a:avLst/>
          </a:prstGeom>
          <a:noFill/>
          <a:ln w="9525">
            <a:noFill/>
            <a:miter lim="800000"/>
            <a:headEnd/>
            <a:tailEnd/>
          </a:ln>
        </p:spPr>
        <p:txBody>
          <a:bodyPr vert="horz" wrap="square" lIns="68580" tIns="34290" rIns="68580" bIns="34290" numCol="1" anchor="t" anchorCtr="0" compatLnSpc="1">
            <a:prstTxWarp prst="textNoShape">
              <a:avLst/>
            </a:prstTxWarp>
            <a:normAutofit/>
          </a:bodyPr>
          <a:lstStyle>
            <a:lvl1pPr marL="342900" indent="-342900" algn="l" rtl="0" eaLnBrk="0" fontAlgn="base" hangingPunct="0">
              <a:spcBef>
                <a:spcPct val="20000"/>
              </a:spcBef>
              <a:spcAft>
                <a:spcPct val="0"/>
              </a:spcAft>
              <a:buFont typeface="Arial" charset="0"/>
              <a:buChar char="•"/>
              <a:defRPr sz="2400" kern="1200">
                <a:solidFill>
                  <a:schemeClr val="tx1"/>
                </a:solidFill>
                <a:latin typeface="微软雅黑" pitchFamily="34" charset="-122"/>
                <a:ea typeface="微软雅黑" pitchFamily="34" charset="-122"/>
                <a:cs typeface="+mn-cs"/>
              </a:defRPr>
            </a:lvl1pPr>
            <a:lvl2pPr marL="742950" indent="-285750" algn="l" rtl="0" eaLnBrk="0" fontAlgn="base" hangingPunct="0">
              <a:spcBef>
                <a:spcPct val="20000"/>
              </a:spcBef>
              <a:spcAft>
                <a:spcPct val="0"/>
              </a:spcAft>
              <a:buFont typeface="Arial" charset="0"/>
              <a:buChar char="–"/>
              <a:defRPr sz="2000" kern="1200">
                <a:solidFill>
                  <a:schemeClr val="tx1"/>
                </a:solidFill>
                <a:latin typeface="微软雅黑" pitchFamily="34" charset="-122"/>
                <a:ea typeface="微软雅黑" pitchFamily="34" charset="-122"/>
                <a:cs typeface="+mn-cs"/>
              </a:defRPr>
            </a:lvl2pPr>
            <a:lvl3pPr marL="1143000" indent="-228600" algn="l" rtl="0" eaLnBrk="0" fontAlgn="base" hangingPunct="0">
              <a:spcBef>
                <a:spcPct val="20000"/>
              </a:spcBef>
              <a:spcAft>
                <a:spcPct val="0"/>
              </a:spcAft>
              <a:buFont typeface="Arial" charset="0"/>
              <a:buChar char="•"/>
              <a:defRPr kern="1200">
                <a:solidFill>
                  <a:schemeClr val="tx1"/>
                </a:solidFill>
                <a:latin typeface="微软雅黑" pitchFamily="34" charset="-122"/>
                <a:ea typeface="微软雅黑" pitchFamily="34" charset="-122"/>
                <a:cs typeface="+mn-cs"/>
              </a:defRPr>
            </a:lvl3pPr>
            <a:lvl4pPr marL="1600200" indent="-228600" algn="l" rtl="0" eaLnBrk="0" fontAlgn="base" hangingPunct="0">
              <a:spcBef>
                <a:spcPct val="20000"/>
              </a:spcBef>
              <a:spcAft>
                <a:spcPct val="0"/>
              </a:spcAft>
              <a:buFont typeface="Arial" charset="0"/>
              <a:buChar char="–"/>
              <a:defRPr sz="1600" kern="1200">
                <a:solidFill>
                  <a:schemeClr val="tx1"/>
                </a:solidFill>
                <a:latin typeface="微软雅黑" pitchFamily="34" charset="-122"/>
                <a:ea typeface="微软雅黑" pitchFamily="34" charset="-122"/>
                <a:cs typeface="+mn-cs"/>
              </a:defRPr>
            </a:lvl4pPr>
            <a:lvl5pPr marL="2057400" indent="-228600" algn="l" rtl="0" eaLnBrk="0" fontAlgn="base" hangingPunct="0">
              <a:spcBef>
                <a:spcPct val="20000"/>
              </a:spcBef>
              <a:spcAft>
                <a:spcPct val="0"/>
              </a:spcAft>
              <a:buFont typeface="Arial" charset="0"/>
              <a:buChar char="»"/>
              <a:defRPr sz="1600" kern="1200">
                <a:solidFill>
                  <a:schemeClr val="tx1"/>
                </a:solidFill>
                <a:latin typeface="微软雅黑" pitchFamily="34" charset="-122"/>
                <a:ea typeface="微软雅黑"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eaLnBrk="1" hangingPunct="1">
              <a:lnSpc>
                <a:spcPct val="150000"/>
              </a:lnSpc>
              <a:buNone/>
              <a:defRPr/>
            </a:pPr>
            <a:r>
              <a:rPr lang="en-US" altLang="zh-CN" sz="1575" dirty="0">
                <a:solidFill>
                  <a:srgbClr val="0088EE"/>
                </a:solidFill>
              </a:rPr>
              <a:t>Raid </a:t>
            </a:r>
            <a:r>
              <a:rPr lang="zh-CN" altLang="en-US" sz="1575" dirty="0">
                <a:solidFill>
                  <a:srgbClr val="0088EE"/>
                </a:solidFill>
              </a:rPr>
              <a:t>卡充放电过程</a:t>
            </a:r>
            <a:endParaRPr lang="en-US" altLang="zh-CN" sz="1575" dirty="0">
              <a:solidFill>
                <a:srgbClr val="0088EE"/>
              </a:solidFill>
            </a:endParaRPr>
          </a:p>
        </p:txBody>
      </p:sp>
      <p:sp>
        <p:nvSpPr>
          <p:cNvPr id="4" name="文本框 3"/>
          <p:cNvSpPr txBox="1"/>
          <p:nvPr/>
        </p:nvSpPr>
        <p:spPr>
          <a:xfrm>
            <a:off x="611560" y="260648"/>
            <a:ext cx="7200800" cy="369332"/>
          </a:xfrm>
          <a:prstGeom prst="rect">
            <a:avLst/>
          </a:prstGeom>
          <a:noFill/>
        </p:spPr>
        <p:txBody>
          <a:bodyPr wrap="square" rtlCol="0">
            <a:spAutoFit/>
          </a:bodyPr>
          <a:lstStyle/>
          <a:p>
            <a:r>
              <a:rPr lang="zh-CN" altLang="en-US" dirty="0"/>
              <a:t>小概率事件</a:t>
            </a:r>
            <a:r>
              <a:rPr lang="en-US" altLang="zh-CN" dirty="0" smtClean="0"/>
              <a:t>-RAID</a:t>
            </a:r>
            <a:r>
              <a:rPr lang="zh-CN" altLang="en-US" dirty="0" smtClean="0"/>
              <a:t>卡故障</a:t>
            </a:r>
            <a:endParaRPr lang="zh-CN" altLang="en-US" dirty="0"/>
          </a:p>
        </p:txBody>
      </p:sp>
    </p:spTree>
    <p:extLst>
      <p:ext uri="{BB962C8B-B14F-4D97-AF65-F5344CB8AC3E}">
        <p14:creationId xmlns:p14="http://schemas.microsoft.com/office/powerpoint/2010/main" val="255896314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6"/>
                                        </p:tgtEl>
                                        <p:attrNameLst>
                                          <p:attrName>style.visibility</p:attrName>
                                        </p:attrNameLst>
                                      </p:cBhvr>
                                      <p:to>
                                        <p:strVal val="visible"/>
                                      </p:to>
                                    </p:set>
                                  </p:childTnLst>
                                </p:cTn>
                              </p:par>
                            </p:childTnLst>
                          </p:cTn>
                        </p:par>
                        <p:par>
                          <p:cTn id="7" fill="hold">
                            <p:stCondLst>
                              <p:cond delay="0"/>
                            </p:stCondLst>
                            <p:childTnLst>
                              <p:par>
                                <p:cTn id="8" presetID="42" presetClass="path" presetSubtype="0" accel="50000" decel="50000" fill="hold" grpId="1" nodeType="afterEffect">
                                  <p:stCondLst>
                                    <p:cond delay="0"/>
                                  </p:stCondLst>
                                  <p:childTnLst>
                                    <p:animMotion origin="layout" path="M 1.8667E-6 -2.72959E-6 L -0.0056 0.29771 " pathEditMode="relative" rAng="0" ptsTypes="AA">
                                      <p:cBhvr>
                                        <p:cTn id="9" dur="2000" fill="hold"/>
                                        <p:tgtEl>
                                          <p:spTgt spid="66"/>
                                        </p:tgtEl>
                                        <p:attrNameLst>
                                          <p:attrName>ppt_x</p:attrName>
                                          <p:attrName>ppt_y</p:attrName>
                                        </p:attrNameLst>
                                      </p:cBhvr>
                                      <p:rCtr x="-3" y="149"/>
                                    </p:animMotion>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83"/>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84"/>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xit" presetSubtype="0" fill="hold" grpId="1" nodeType="clickEffect">
                                  <p:stCondLst>
                                    <p:cond delay="0"/>
                                  </p:stCondLst>
                                  <p:childTnLst>
                                    <p:set>
                                      <p:cBhvr>
                                        <p:cTn id="19" dur="1" fill="hold">
                                          <p:stCondLst>
                                            <p:cond delay="0"/>
                                          </p:stCondLst>
                                        </p:cTn>
                                        <p:tgtEl>
                                          <p:spTgt spid="83"/>
                                        </p:tgtEl>
                                        <p:attrNameLst>
                                          <p:attrName>style.visibility</p:attrName>
                                        </p:attrNameLst>
                                      </p:cBhvr>
                                      <p:to>
                                        <p:strVal val="hidden"/>
                                      </p:to>
                                    </p:set>
                                  </p:childTnLst>
                                </p:cTn>
                              </p:par>
                              <p:par>
                                <p:cTn id="20" presetID="1" presetClass="exit" presetSubtype="0" fill="hold" grpId="1" nodeType="withEffect">
                                  <p:stCondLst>
                                    <p:cond delay="0"/>
                                  </p:stCondLst>
                                  <p:childTnLst>
                                    <p:set>
                                      <p:cBhvr>
                                        <p:cTn id="21" dur="1" fill="hold">
                                          <p:stCondLst>
                                            <p:cond delay="0"/>
                                          </p:stCondLst>
                                        </p:cTn>
                                        <p:tgtEl>
                                          <p:spTgt spid="84"/>
                                        </p:tgtEl>
                                        <p:attrNameLst>
                                          <p:attrName>style.visibility</p:attrName>
                                        </p:attrNameLst>
                                      </p:cBhvr>
                                      <p:to>
                                        <p:strVal val="hidden"/>
                                      </p:to>
                                    </p:set>
                                  </p:childTnLst>
                                </p:cTn>
                              </p:par>
                            </p:childTnLst>
                          </p:cTn>
                        </p:par>
                        <p:par>
                          <p:cTn id="22" fill="hold">
                            <p:stCondLst>
                              <p:cond delay="0"/>
                            </p:stCondLst>
                            <p:childTnLst>
                              <p:par>
                                <p:cTn id="23" presetID="1" presetClass="entr" presetSubtype="0" fill="hold" grpId="0" nodeType="afterEffect">
                                  <p:stCondLst>
                                    <p:cond delay="0"/>
                                  </p:stCondLst>
                                  <p:childTnLst>
                                    <p:set>
                                      <p:cBhvr>
                                        <p:cTn id="24" dur="1" fill="hold">
                                          <p:stCondLst>
                                            <p:cond delay="0"/>
                                          </p:stCondLst>
                                        </p:cTn>
                                        <p:tgtEl>
                                          <p:spTgt spid="68"/>
                                        </p:tgtEl>
                                        <p:attrNameLst>
                                          <p:attrName>style.visibility</p:attrName>
                                        </p:attrNameLst>
                                      </p:cBhvr>
                                      <p:to>
                                        <p:strVal val="visible"/>
                                      </p:to>
                                    </p:set>
                                  </p:childTnLst>
                                </p:cTn>
                              </p:par>
                            </p:childTnLst>
                          </p:cTn>
                        </p:par>
                        <p:par>
                          <p:cTn id="25" fill="hold">
                            <p:stCondLst>
                              <p:cond delay="0"/>
                            </p:stCondLst>
                            <p:childTnLst>
                              <p:par>
                                <p:cTn id="26" presetID="42" presetClass="path" presetSubtype="0" accel="50000" decel="50000" fill="hold" grpId="1" nodeType="afterEffect">
                                  <p:stCondLst>
                                    <p:cond delay="0"/>
                                  </p:stCondLst>
                                  <p:childTnLst>
                                    <p:animMotion origin="layout" path="M 0.00078 0.02222 L -0.00468 0.24676 " pathEditMode="relative" rAng="0" ptsTypes="AA">
                                      <p:cBhvr>
                                        <p:cTn id="27" dur="2000" fill="hold"/>
                                        <p:tgtEl>
                                          <p:spTgt spid="68"/>
                                        </p:tgtEl>
                                        <p:attrNameLst>
                                          <p:attrName>ppt_x</p:attrName>
                                          <p:attrName>ppt_y</p:attrName>
                                        </p:attrNameLst>
                                      </p:cBhvr>
                                      <p:rCtr x="-3" y="112"/>
                                    </p:animMotion>
                                  </p:childTnLst>
                                </p:cTn>
                              </p:par>
                            </p:childTnLst>
                          </p:cTn>
                        </p:par>
                      </p:childTnLst>
                    </p:cTn>
                  </p:par>
                  <p:par>
                    <p:cTn id="28" fill="hold">
                      <p:stCondLst>
                        <p:cond delay="indefinite"/>
                      </p:stCondLst>
                      <p:childTnLst>
                        <p:par>
                          <p:cTn id="29" fill="hold">
                            <p:stCondLst>
                              <p:cond delay="0"/>
                            </p:stCondLst>
                            <p:childTnLst>
                              <p:par>
                                <p:cTn id="30" presetID="1" presetClass="exit" presetSubtype="0" fill="hold" grpId="2" nodeType="clickEffect">
                                  <p:stCondLst>
                                    <p:cond delay="0"/>
                                  </p:stCondLst>
                                  <p:childTnLst>
                                    <p:set>
                                      <p:cBhvr>
                                        <p:cTn id="31" dur="1" fill="hold">
                                          <p:stCondLst>
                                            <p:cond delay="0"/>
                                          </p:stCondLst>
                                        </p:cTn>
                                        <p:tgtEl>
                                          <p:spTgt spid="66"/>
                                        </p:tgtEl>
                                        <p:attrNameLst>
                                          <p:attrName>style.visibility</p:attrName>
                                        </p:attrNameLst>
                                      </p:cBhvr>
                                      <p:to>
                                        <p:strVal val="hidden"/>
                                      </p:to>
                                    </p:set>
                                  </p:childTnLst>
                                </p:cTn>
                              </p:par>
                              <p:par>
                                <p:cTn id="32" presetID="1" presetClass="exit" presetSubtype="0" fill="hold" grpId="2" nodeType="withEffect">
                                  <p:stCondLst>
                                    <p:cond delay="0"/>
                                  </p:stCondLst>
                                  <p:childTnLst>
                                    <p:set>
                                      <p:cBhvr>
                                        <p:cTn id="33" dur="1" fill="hold">
                                          <p:stCondLst>
                                            <p:cond delay="0"/>
                                          </p:stCondLst>
                                        </p:cTn>
                                        <p:tgtEl>
                                          <p:spTgt spid="68"/>
                                        </p:tgtEl>
                                        <p:attrNameLst>
                                          <p:attrName>style.visibility</p:attrName>
                                        </p:attrNameLst>
                                      </p:cBhvr>
                                      <p:to>
                                        <p:strVal val="hidden"/>
                                      </p:to>
                                    </p:set>
                                  </p:childTnLst>
                                </p:cTn>
                              </p:par>
                              <p:par>
                                <p:cTn id="34" presetID="1" presetClass="entr" presetSubtype="0" fill="hold" grpId="0" nodeType="withEffect">
                                  <p:stCondLst>
                                    <p:cond delay="0"/>
                                  </p:stCondLst>
                                  <p:childTnLst>
                                    <p:set>
                                      <p:cBhvr>
                                        <p:cTn id="35" dur="1" fill="hold">
                                          <p:stCondLst>
                                            <p:cond delay="0"/>
                                          </p:stCondLst>
                                        </p:cTn>
                                        <p:tgtEl>
                                          <p:spTgt spid="71"/>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72"/>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42" presetClass="path" presetSubtype="0" accel="50000" decel="50000" fill="hold" grpId="1" nodeType="clickEffect">
                                  <p:stCondLst>
                                    <p:cond delay="0"/>
                                  </p:stCondLst>
                                  <p:childTnLst>
                                    <p:animMotion origin="layout" path="M 0.00208 0.00995 L -0.00183 0.33495 " pathEditMode="relative" rAng="0" ptsTypes="AA">
                                      <p:cBhvr>
                                        <p:cTn id="41" dur="2000" fill="hold"/>
                                        <p:tgtEl>
                                          <p:spTgt spid="71"/>
                                        </p:tgtEl>
                                        <p:attrNameLst>
                                          <p:attrName>ppt_x</p:attrName>
                                          <p:attrName>ppt_y</p:attrName>
                                        </p:attrNameLst>
                                      </p:cBhvr>
                                      <p:rCtr x="-195" y="16250"/>
                                    </p:animMotion>
                                  </p:childTnLst>
                                </p:cTn>
                              </p:par>
                              <p:par>
                                <p:cTn id="42" presetID="42" presetClass="path" presetSubtype="0" accel="50000" decel="50000" fill="hold" grpId="1" nodeType="withEffect">
                                  <p:stCondLst>
                                    <p:cond delay="0"/>
                                  </p:stCondLst>
                                  <p:childTnLst>
                                    <p:animMotion origin="layout" path="M 0.00183 -0.00046 L -0.00234 0.33488 " pathEditMode="relative" rAng="0" ptsTypes="AA">
                                      <p:cBhvr>
                                        <p:cTn id="43" dur="2000" fill="hold"/>
                                        <p:tgtEl>
                                          <p:spTgt spid="72"/>
                                        </p:tgtEl>
                                        <p:attrNameLst>
                                          <p:attrName>ppt_x</p:attrName>
                                          <p:attrName>ppt_y</p:attrName>
                                        </p:attrNameLst>
                                      </p:cBhvr>
                                      <p:rCtr x="-208" y="16755"/>
                                    </p:animMotion>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87"/>
                                        </p:tgtEl>
                                        <p:attrNameLst>
                                          <p:attrName>style.visibility</p:attrName>
                                        </p:attrNameLst>
                                      </p:cBhvr>
                                      <p:to>
                                        <p:strVal val="visible"/>
                                      </p:to>
                                    </p:set>
                                  </p:childTnLst>
                                </p:cTn>
                              </p:par>
                              <p:par>
                                <p:cTn id="48" presetID="1" presetClass="entr" presetSubtype="0" fill="hold" grpId="0" nodeType="withEffect">
                                  <p:stCondLst>
                                    <p:cond delay="0"/>
                                  </p:stCondLst>
                                  <p:childTnLst>
                                    <p:set>
                                      <p:cBhvr>
                                        <p:cTn id="49" dur="1" fill="hold">
                                          <p:stCondLst>
                                            <p:cond delay="0"/>
                                          </p:stCondLst>
                                        </p:cTn>
                                        <p:tgtEl>
                                          <p:spTgt spid="88"/>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 presetClass="exit" presetSubtype="0" fill="hold" grpId="1" nodeType="clickEffect">
                                  <p:stCondLst>
                                    <p:cond delay="0"/>
                                  </p:stCondLst>
                                  <p:childTnLst>
                                    <p:set>
                                      <p:cBhvr>
                                        <p:cTn id="53" dur="1" fill="hold">
                                          <p:stCondLst>
                                            <p:cond delay="0"/>
                                          </p:stCondLst>
                                        </p:cTn>
                                        <p:tgtEl>
                                          <p:spTgt spid="87"/>
                                        </p:tgtEl>
                                        <p:attrNameLst>
                                          <p:attrName>style.visibility</p:attrName>
                                        </p:attrNameLst>
                                      </p:cBhvr>
                                      <p:to>
                                        <p:strVal val="hidden"/>
                                      </p:to>
                                    </p:set>
                                  </p:childTnLst>
                                </p:cTn>
                              </p:par>
                              <p:par>
                                <p:cTn id="54" presetID="1" presetClass="exit" presetSubtype="0" fill="hold" grpId="1" nodeType="withEffect">
                                  <p:stCondLst>
                                    <p:cond delay="0"/>
                                  </p:stCondLst>
                                  <p:childTnLst>
                                    <p:set>
                                      <p:cBhvr>
                                        <p:cTn id="55" dur="1" fill="hold">
                                          <p:stCondLst>
                                            <p:cond delay="0"/>
                                          </p:stCondLst>
                                        </p:cTn>
                                        <p:tgtEl>
                                          <p:spTgt spid="88"/>
                                        </p:tgtEl>
                                        <p:attrNameLst>
                                          <p:attrName>style.visibility</p:attrName>
                                        </p:attrNameLst>
                                      </p:cBhvr>
                                      <p:to>
                                        <p:strVal val="hidden"/>
                                      </p:to>
                                    </p:set>
                                  </p:childTnLst>
                                </p:cTn>
                              </p:par>
                            </p:childTnLst>
                          </p:cTn>
                        </p:par>
                      </p:childTnLst>
                    </p:cTn>
                  </p:par>
                  <p:par>
                    <p:cTn id="56" fill="hold">
                      <p:stCondLst>
                        <p:cond delay="indefinite"/>
                      </p:stCondLst>
                      <p:childTnLst>
                        <p:par>
                          <p:cTn id="57" fill="hold">
                            <p:stCondLst>
                              <p:cond delay="0"/>
                            </p:stCondLst>
                            <p:childTnLst>
                              <p:par>
                                <p:cTn id="58" presetID="16" presetClass="entr" presetSubtype="21" fill="hold" nodeType="clickEffect">
                                  <p:stCondLst>
                                    <p:cond delay="0"/>
                                  </p:stCondLst>
                                  <p:childTnLst>
                                    <p:set>
                                      <p:cBhvr>
                                        <p:cTn id="59" dur="1" fill="hold">
                                          <p:stCondLst>
                                            <p:cond delay="0"/>
                                          </p:stCondLst>
                                        </p:cTn>
                                        <p:tgtEl>
                                          <p:spTgt spid="73"/>
                                        </p:tgtEl>
                                        <p:attrNameLst>
                                          <p:attrName>style.visibility</p:attrName>
                                        </p:attrNameLst>
                                      </p:cBhvr>
                                      <p:to>
                                        <p:strVal val="visible"/>
                                      </p:to>
                                    </p:set>
                                    <p:animEffect transition="in" filter="barn(inVertical)">
                                      <p:cBhvr>
                                        <p:cTn id="60" dur="500"/>
                                        <p:tgtEl>
                                          <p:spTgt spid="73"/>
                                        </p:tgtEl>
                                      </p:cBhvr>
                                    </p:animEffec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82"/>
                                        </p:tgtEl>
                                        <p:attrNameLst>
                                          <p:attrName>style.visibility</p:attrName>
                                        </p:attrNameLst>
                                      </p:cBhvr>
                                      <p:to>
                                        <p:strVal val="visible"/>
                                      </p:to>
                                    </p:set>
                                  </p:childTnLst>
                                </p:cTn>
                              </p:par>
                            </p:childTnLst>
                          </p:cTn>
                        </p:par>
                        <p:par>
                          <p:cTn id="65" fill="hold">
                            <p:stCondLst>
                              <p:cond delay="0"/>
                            </p:stCondLst>
                            <p:childTnLst>
                              <p:par>
                                <p:cTn id="66" presetID="42" presetClass="path" presetSubtype="0" accel="50000" decel="50000" fill="hold" grpId="1" nodeType="afterEffect">
                                  <p:stCondLst>
                                    <p:cond delay="0"/>
                                  </p:stCondLst>
                                  <p:childTnLst>
                                    <p:animMotion origin="layout" path="M 2.08333E-6 -2.45143E-6 L -0.00222 0.6043 " pathEditMode="relative" rAng="0" ptsTypes="AA">
                                      <p:cBhvr>
                                        <p:cTn id="67" dur="2000" fill="hold"/>
                                        <p:tgtEl>
                                          <p:spTgt spid="82"/>
                                        </p:tgtEl>
                                        <p:attrNameLst>
                                          <p:attrName>ppt_x</p:attrName>
                                          <p:attrName>ppt_y</p:attrName>
                                        </p:attrNameLst>
                                      </p:cBhvr>
                                      <p:rCtr x="-117" y="3020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 grpId="0" animBg="1"/>
      <p:bldP spid="66" grpId="1" animBg="1"/>
      <p:bldP spid="66" grpId="2" animBg="1"/>
      <p:bldP spid="68" grpId="0" animBg="1"/>
      <p:bldP spid="68" grpId="1" animBg="1"/>
      <p:bldP spid="68" grpId="2" animBg="1"/>
      <p:bldP spid="71" grpId="0" animBg="1"/>
      <p:bldP spid="71" grpId="1" animBg="1"/>
      <p:bldP spid="72" grpId="0" animBg="1"/>
      <p:bldP spid="72" grpId="1" animBg="1"/>
      <p:bldP spid="82" grpId="0" animBg="1"/>
      <p:bldP spid="82" grpId="1" animBg="1"/>
      <p:bldP spid="83" grpId="0" animBg="1"/>
      <p:bldP spid="83" grpId="1" animBg="1"/>
      <p:bldP spid="84" grpId="0"/>
      <p:bldP spid="84" grpId="1"/>
      <p:bldP spid="87" grpId="0" animBg="1"/>
      <p:bldP spid="87" grpId="1" animBg="1"/>
      <p:bldP spid="88" grpId="0"/>
      <p:bldP spid="88" grpId="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76" name="直接连接符 175"/>
          <p:cNvCxnSpPr>
            <a:stCxn id="26" idx="2"/>
            <a:endCxn id="168" idx="6"/>
          </p:cNvCxnSpPr>
          <p:nvPr/>
        </p:nvCxnSpPr>
        <p:spPr>
          <a:xfrm rot="5400000">
            <a:off x="3604906" y="4203208"/>
            <a:ext cx="910835" cy="5362"/>
          </a:xfrm>
          <a:prstGeom prst="line">
            <a:avLst/>
          </a:prstGeom>
        </p:spPr>
        <p:style>
          <a:lnRef idx="1">
            <a:schemeClr val="accent1"/>
          </a:lnRef>
          <a:fillRef idx="0">
            <a:schemeClr val="accent1"/>
          </a:fillRef>
          <a:effectRef idx="0">
            <a:schemeClr val="accent1"/>
          </a:effectRef>
          <a:fontRef idx="minor">
            <a:schemeClr val="tx1"/>
          </a:fontRef>
        </p:style>
      </p:cxnSp>
      <p:grpSp>
        <p:nvGrpSpPr>
          <p:cNvPr id="22" name="组合 21"/>
          <p:cNvGrpSpPr/>
          <p:nvPr/>
        </p:nvGrpSpPr>
        <p:grpSpPr>
          <a:xfrm>
            <a:off x="1571604" y="3214686"/>
            <a:ext cx="1393041" cy="535785"/>
            <a:chOff x="1595406" y="2214554"/>
            <a:chExt cx="1857388" cy="714380"/>
          </a:xfrm>
        </p:grpSpPr>
        <p:grpSp>
          <p:nvGrpSpPr>
            <p:cNvPr id="20" name="组合 19"/>
            <p:cNvGrpSpPr/>
            <p:nvPr/>
          </p:nvGrpSpPr>
          <p:grpSpPr>
            <a:xfrm>
              <a:off x="1666844" y="2428868"/>
              <a:ext cx="1785950" cy="500066"/>
              <a:chOff x="1881158" y="1928802"/>
              <a:chExt cx="1785950" cy="500066"/>
            </a:xfrm>
          </p:grpSpPr>
          <p:sp>
            <p:nvSpPr>
              <p:cNvPr id="3" name="矩形 2"/>
              <p:cNvSpPr/>
              <p:nvPr/>
            </p:nvSpPr>
            <p:spPr>
              <a:xfrm>
                <a:off x="1881158" y="1928802"/>
                <a:ext cx="1785950" cy="500066"/>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4" name="矩形 3"/>
              <p:cNvSpPr/>
              <p:nvPr/>
            </p:nvSpPr>
            <p:spPr>
              <a:xfrm>
                <a:off x="1952596" y="2000240"/>
                <a:ext cx="133352" cy="133352"/>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5" name="矩形 4"/>
              <p:cNvSpPr/>
              <p:nvPr/>
            </p:nvSpPr>
            <p:spPr>
              <a:xfrm>
                <a:off x="2166910" y="2000240"/>
                <a:ext cx="133352" cy="133352"/>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6" name="矩形 5"/>
              <p:cNvSpPr/>
              <p:nvPr/>
            </p:nvSpPr>
            <p:spPr>
              <a:xfrm>
                <a:off x="2381224" y="2000240"/>
                <a:ext cx="133352" cy="133352"/>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7" name="矩形 6"/>
              <p:cNvSpPr/>
              <p:nvPr/>
            </p:nvSpPr>
            <p:spPr>
              <a:xfrm>
                <a:off x="2595538" y="2000240"/>
                <a:ext cx="133352" cy="133352"/>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8" name="矩形 7"/>
              <p:cNvSpPr/>
              <p:nvPr/>
            </p:nvSpPr>
            <p:spPr>
              <a:xfrm>
                <a:off x="2809852" y="2000240"/>
                <a:ext cx="133352" cy="133352"/>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9" name="矩形 8"/>
              <p:cNvSpPr/>
              <p:nvPr/>
            </p:nvSpPr>
            <p:spPr>
              <a:xfrm>
                <a:off x="3024166" y="2000240"/>
                <a:ext cx="133352" cy="133352"/>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0" name="矩形 9"/>
              <p:cNvSpPr/>
              <p:nvPr/>
            </p:nvSpPr>
            <p:spPr>
              <a:xfrm>
                <a:off x="3238480" y="2000240"/>
                <a:ext cx="133352" cy="133352"/>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1" name="矩形 10"/>
              <p:cNvSpPr/>
              <p:nvPr/>
            </p:nvSpPr>
            <p:spPr>
              <a:xfrm>
                <a:off x="3452794" y="2000240"/>
                <a:ext cx="133352" cy="133352"/>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2" name="矩形 11"/>
              <p:cNvSpPr/>
              <p:nvPr/>
            </p:nvSpPr>
            <p:spPr>
              <a:xfrm>
                <a:off x="1952596" y="2214554"/>
                <a:ext cx="133352" cy="133352"/>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3" name="矩形 12"/>
              <p:cNvSpPr/>
              <p:nvPr/>
            </p:nvSpPr>
            <p:spPr>
              <a:xfrm>
                <a:off x="2166910" y="2214554"/>
                <a:ext cx="133352" cy="133352"/>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4" name="矩形 13"/>
              <p:cNvSpPr/>
              <p:nvPr/>
            </p:nvSpPr>
            <p:spPr>
              <a:xfrm>
                <a:off x="2381224" y="2214554"/>
                <a:ext cx="133352" cy="133352"/>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5" name="矩形 14"/>
              <p:cNvSpPr/>
              <p:nvPr/>
            </p:nvSpPr>
            <p:spPr>
              <a:xfrm>
                <a:off x="2595538" y="2214554"/>
                <a:ext cx="133352" cy="133352"/>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6" name="矩形 15"/>
              <p:cNvSpPr/>
              <p:nvPr/>
            </p:nvSpPr>
            <p:spPr>
              <a:xfrm>
                <a:off x="2809852" y="2214554"/>
                <a:ext cx="133352" cy="133352"/>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7" name="矩形 16"/>
              <p:cNvSpPr/>
              <p:nvPr/>
            </p:nvSpPr>
            <p:spPr>
              <a:xfrm>
                <a:off x="3024166" y="2214554"/>
                <a:ext cx="133352" cy="133352"/>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8" name="矩形 17"/>
              <p:cNvSpPr/>
              <p:nvPr/>
            </p:nvSpPr>
            <p:spPr>
              <a:xfrm>
                <a:off x="3238480" y="2214554"/>
                <a:ext cx="133352" cy="133352"/>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9" name="矩形 18"/>
              <p:cNvSpPr/>
              <p:nvPr/>
            </p:nvSpPr>
            <p:spPr>
              <a:xfrm>
                <a:off x="3452794" y="2214554"/>
                <a:ext cx="133352" cy="133352"/>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
          <p:nvSpPr>
            <p:cNvPr id="21" name="TextBox 20"/>
            <p:cNvSpPr txBox="1"/>
            <p:nvPr/>
          </p:nvSpPr>
          <p:spPr>
            <a:xfrm>
              <a:off x="1595406" y="2214554"/>
              <a:ext cx="642943" cy="307776"/>
            </a:xfrm>
            <a:prstGeom prst="rect">
              <a:avLst/>
            </a:prstGeom>
            <a:noFill/>
          </p:spPr>
          <p:txBody>
            <a:bodyPr wrap="square" rtlCol="0">
              <a:spAutoFit/>
            </a:bodyPr>
            <a:lstStyle/>
            <a:p>
              <a:r>
                <a:rPr lang="en-US" altLang="zh-CN" sz="900" dirty="0"/>
                <a:t>switch</a:t>
              </a:r>
              <a:endParaRPr lang="zh-CN" altLang="en-US" sz="900" dirty="0"/>
            </a:p>
          </p:txBody>
        </p:sp>
      </p:grpSp>
      <p:grpSp>
        <p:nvGrpSpPr>
          <p:cNvPr id="23" name="组合 22"/>
          <p:cNvGrpSpPr/>
          <p:nvPr/>
        </p:nvGrpSpPr>
        <p:grpSpPr>
          <a:xfrm>
            <a:off x="3339695" y="3214686"/>
            <a:ext cx="1393041" cy="535785"/>
            <a:chOff x="1595406" y="2214554"/>
            <a:chExt cx="1857388" cy="714380"/>
          </a:xfrm>
        </p:grpSpPr>
        <p:grpSp>
          <p:nvGrpSpPr>
            <p:cNvPr id="24" name="组合 19"/>
            <p:cNvGrpSpPr/>
            <p:nvPr/>
          </p:nvGrpSpPr>
          <p:grpSpPr>
            <a:xfrm>
              <a:off x="1666844" y="2428868"/>
              <a:ext cx="1785950" cy="500066"/>
              <a:chOff x="1881158" y="1928802"/>
              <a:chExt cx="1785950" cy="500066"/>
            </a:xfrm>
          </p:grpSpPr>
          <p:sp>
            <p:nvSpPr>
              <p:cNvPr id="26" name="矩形 2"/>
              <p:cNvSpPr/>
              <p:nvPr/>
            </p:nvSpPr>
            <p:spPr>
              <a:xfrm>
                <a:off x="1881158" y="1928802"/>
                <a:ext cx="1785950" cy="500066"/>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7" name="矩形 26"/>
              <p:cNvSpPr/>
              <p:nvPr/>
            </p:nvSpPr>
            <p:spPr>
              <a:xfrm>
                <a:off x="1952596" y="2000240"/>
                <a:ext cx="133352" cy="133352"/>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8" name="矩形 27"/>
              <p:cNvSpPr/>
              <p:nvPr/>
            </p:nvSpPr>
            <p:spPr>
              <a:xfrm>
                <a:off x="2166910" y="2000240"/>
                <a:ext cx="133352" cy="133352"/>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9" name="矩形 28"/>
              <p:cNvSpPr/>
              <p:nvPr/>
            </p:nvSpPr>
            <p:spPr>
              <a:xfrm>
                <a:off x="2381224" y="2000240"/>
                <a:ext cx="133352" cy="133352"/>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0" name="矩形 29"/>
              <p:cNvSpPr/>
              <p:nvPr/>
            </p:nvSpPr>
            <p:spPr>
              <a:xfrm>
                <a:off x="2595538" y="2000240"/>
                <a:ext cx="133352" cy="133352"/>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1" name="矩形 30"/>
              <p:cNvSpPr/>
              <p:nvPr/>
            </p:nvSpPr>
            <p:spPr>
              <a:xfrm>
                <a:off x="2809852" y="2000240"/>
                <a:ext cx="133352" cy="133352"/>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2" name="矩形 31"/>
              <p:cNvSpPr/>
              <p:nvPr/>
            </p:nvSpPr>
            <p:spPr>
              <a:xfrm>
                <a:off x="3024166" y="2000240"/>
                <a:ext cx="133352" cy="133352"/>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3" name="矩形 32"/>
              <p:cNvSpPr/>
              <p:nvPr/>
            </p:nvSpPr>
            <p:spPr>
              <a:xfrm>
                <a:off x="3238480" y="2000240"/>
                <a:ext cx="133352" cy="133352"/>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4" name="矩形 33"/>
              <p:cNvSpPr/>
              <p:nvPr/>
            </p:nvSpPr>
            <p:spPr>
              <a:xfrm>
                <a:off x="3452794" y="2000240"/>
                <a:ext cx="133352" cy="133352"/>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5" name="矩形 34"/>
              <p:cNvSpPr/>
              <p:nvPr/>
            </p:nvSpPr>
            <p:spPr>
              <a:xfrm>
                <a:off x="1952596" y="2214554"/>
                <a:ext cx="133352" cy="133352"/>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6" name="矩形 35"/>
              <p:cNvSpPr/>
              <p:nvPr/>
            </p:nvSpPr>
            <p:spPr>
              <a:xfrm>
                <a:off x="2166910" y="2214554"/>
                <a:ext cx="133352" cy="133352"/>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7" name="矩形 36"/>
              <p:cNvSpPr/>
              <p:nvPr/>
            </p:nvSpPr>
            <p:spPr>
              <a:xfrm>
                <a:off x="2381224" y="2214554"/>
                <a:ext cx="133352" cy="133352"/>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8" name="矩形 37"/>
              <p:cNvSpPr/>
              <p:nvPr/>
            </p:nvSpPr>
            <p:spPr>
              <a:xfrm>
                <a:off x="2595538" y="2214554"/>
                <a:ext cx="133352" cy="133352"/>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9" name="矩形 38"/>
              <p:cNvSpPr/>
              <p:nvPr/>
            </p:nvSpPr>
            <p:spPr>
              <a:xfrm>
                <a:off x="2809852" y="2214554"/>
                <a:ext cx="133352" cy="133352"/>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40" name="矩形 39"/>
              <p:cNvSpPr/>
              <p:nvPr/>
            </p:nvSpPr>
            <p:spPr>
              <a:xfrm>
                <a:off x="3024166" y="2214554"/>
                <a:ext cx="133352" cy="133352"/>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41" name="矩形 40"/>
              <p:cNvSpPr/>
              <p:nvPr/>
            </p:nvSpPr>
            <p:spPr>
              <a:xfrm>
                <a:off x="3238480" y="2214554"/>
                <a:ext cx="133352" cy="133352"/>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42" name="矩形 41"/>
              <p:cNvSpPr/>
              <p:nvPr/>
            </p:nvSpPr>
            <p:spPr>
              <a:xfrm>
                <a:off x="3452794" y="2214554"/>
                <a:ext cx="133352" cy="133352"/>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
          <p:nvSpPr>
            <p:cNvPr id="25" name="TextBox 24"/>
            <p:cNvSpPr txBox="1"/>
            <p:nvPr/>
          </p:nvSpPr>
          <p:spPr>
            <a:xfrm>
              <a:off x="1595406" y="2214554"/>
              <a:ext cx="642943" cy="307776"/>
            </a:xfrm>
            <a:prstGeom prst="rect">
              <a:avLst/>
            </a:prstGeom>
            <a:noFill/>
          </p:spPr>
          <p:txBody>
            <a:bodyPr wrap="square" rtlCol="0">
              <a:spAutoFit/>
            </a:bodyPr>
            <a:lstStyle/>
            <a:p>
              <a:r>
                <a:rPr lang="en-US" altLang="zh-CN" sz="900" dirty="0"/>
                <a:t>switch</a:t>
              </a:r>
              <a:endParaRPr lang="zh-CN" altLang="en-US" sz="900" dirty="0"/>
            </a:p>
          </p:txBody>
        </p:sp>
      </p:grpSp>
      <p:grpSp>
        <p:nvGrpSpPr>
          <p:cNvPr id="43" name="组合 42"/>
          <p:cNvGrpSpPr/>
          <p:nvPr/>
        </p:nvGrpSpPr>
        <p:grpSpPr>
          <a:xfrm>
            <a:off x="5214942" y="3214686"/>
            <a:ext cx="1393041" cy="535785"/>
            <a:chOff x="1595406" y="2214554"/>
            <a:chExt cx="1857388" cy="714380"/>
          </a:xfrm>
        </p:grpSpPr>
        <p:grpSp>
          <p:nvGrpSpPr>
            <p:cNvPr id="44" name="组合 19"/>
            <p:cNvGrpSpPr/>
            <p:nvPr/>
          </p:nvGrpSpPr>
          <p:grpSpPr>
            <a:xfrm>
              <a:off x="1666844" y="2428868"/>
              <a:ext cx="1785950" cy="500066"/>
              <a:chOff x="1881158" y="1928802"/>
              <a:chExt cx="1785950" cy="500066"/>
            </a:xfrm>
          </p:grpSpPr>
          <p:sp>
            <p:nvSpPr>
              <p:cNvPr id="46" name="矩形 2"/>
              <p:cNvSpPr/>
              <p:nvPr/>
            </p:nvSpPr>
            <p:spPr>
              <a:xfrm>
                <a:off x="1881158" y="1928802"/>
                <a:ext cx="1785950" cy="500066"/>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47" name="矩形 46"/>
              <p:cNvSpPr/>
              <p:nvPr/>
            </p:nvSpPr>
            <p:spPr>
              <a:xfrm>
                <a:off x="1952596" y="2000240"/>
                <a:ext cx="133352" cy="133352"/>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48" name="矩形 47"/>
              <p:cNvSpPr/>
              <p:nvPr/>
            </p:nvSpPr>
            <p:spPr>
              <a:xfrm>
                <a:off x="2166910" y="2000240"/>
                <a:ext cx="133352" cy="133352"/>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49" name="矩形 48"/>
              <p:cNvSpPr/>
              <p:nvPr/>
            </p:nvSpPr>
            <p:spPr>
              <a:xfrm>
                <a:off x="2381224" y="2000240"/>
                <a:ext cx="133352" cy="133352"/>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50" name="矩形 49"/>
              <p:cNvSpPr/>
              <p:nvPr/>
            </p:nvSpPr>
            <p:spPr>
              <a:xfrm>
                <a:off x="2595538" y="2000240"/>
                <a:ext cx="133352" cy="133352"/>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51" name="矩形 50"/>
              <p:cNvSpPr/>
              <p:nvPr/>
            </p:nvSpPr>
            <p:spPr>
              <a:xfrm>
                <a:off x="2809852" y="2000240"/>
                <a:ext cx="133352" cy="133352"/>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52" name="矩形 51"/>
              <p:cNvSpPr/>
              <p:nvPr/>
            </p:nvSpPr>
            <p:spPr>
              <a:xfrm>
                <a:off x="3024166" y="2000240"/>
                <a:ext cx="133352" cy="133352"/>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53" name="矩形 52"/>
              <p:cNvSpPr/>
              <p:nvPr/>
            </p:nvSpPr>
            <p:spPr>
              <a:xfrm>
                <a:off x="3238480" y="2000240"/>
                <a:ext cx="133352" cy="133352"/>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54" name="矩形 53"/>
              <p:cNvSpPr/>
              <p:nvPr/>
            </p:nvSpPr>
            <p:spPr>
              <a:xfrm>
                <a:off x="3452794" y="2000240"/>
                <a:ext cx="133352" cy="133352"/>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55" name="矩形 54"/>
              <p:cNvSpPr/>
              <p:nvPr/>
            </p:nvSpPr>
            <p:spPr>
              <a:xfrm>
                <a:off x="1952596" y="2214554"/>
                <a:ext cx="133352" cy="133352"/>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56" name="矩形 55"/>
              <p:cNvSpPr/>
              <p:nvPr/>
            </p:nvSpPr>
            <p:spPr>
              <a:xfrm>
                <a:off x="2166910" y="2214554"/>
                <a:ext cx="133352" cy="133352"/>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57" name="矩形 56"/>
              <p:cNvSpPr/>
              <p:nvPr/>
            </p:nvSpPr>
            <p:spPr>
              <a:xfrm>
                <a:off x="2381224" y="2214554"/>
                <a:ext cx="133352" cy="133352"/>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58" name="矩形 57"/>
              <p:cNvSpPr/>
              <p:nvPr/>
            </p:nvSpPr>
            <p:spPr>
              <a:xfrm>
                <a:off x="2595538" y="2214554"/>
                <a:ext cx="133352" cy="133352"/>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59" name="矩形 58"/>
              <p:cNvSpPr/>
              <p:nvPr/>
            </p:nvSpPr>
            <p:spPr>
              <a:xfrm>
                <a:off x="2809852" y="2214554"/>
                <a:ext cx="133352" cy="133352"/>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60" name="矩形 59"/>
              <p:cNvSpPr/>
              <p:nvPr/>
            </p:nvSpPr>
            <p:spPr>
              <a:xfrm>
                <a:off x="3024166" y="2214554"/>
                <a:ext cx="133352" cy="133352"/>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61" name="矩形 60"/>
              <p:cNvSpPr/>
              <p:nvPr/>
            </p:nvSpPr>
            <p:spPr>
              <a:xfrm>
                <a:off x="3238480" y="2214554"/>
                <a:ext cx="133352" cy="133352"/>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62" name="矩形 61"/>
              <p:cNvSpPr/>
              <p:nvPr/>
            </p:nvSpPr>
            <p:spPr>
              <a:xfrm>
                <a:off x="3452794" y="2214554"/>
                <a:ext cx="133352" cy="133352"/>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
          <p:nvSpPr>
            <p:cNvPr id="45" name="TextBox 44"/>
            <p:cNvSpPr txBox="1"/>
            <p:nvPr/>
          </p:nvSpPr>
          <p:spPr>
            <a:xfrm>
              <a:off x="1595406" y="2214554"/>
              <a:ext cx="642943" cy="307776"/>
            </a:xfrm>
            <a:prstGeom prst="rect">
              <a:avLst/>
            </a:prstGeom>
            <a:noFill/>
          </p:spPr>
          <p:txBody>
            <a:bodyPr wrap="square" rtlCol="0">
              <a:spAutoFit/>
            </a:bodyPr>
            <a:lstStyle/>
            <a:p>
              <a:r>
                <a:rPr lang="en-US" altLang="zh-CN" sz="900" dirty="0"/>
                <a:t>switch</a:t>
              </a:r>
              <a:endParaRPr lang="zh-CN" altLang="en-US" sz="900" dirty="0"/>
            </a:p>
          </p:txBody>
        </p:sp>
      </p:grpSp>
      <p:grpSp>
        <p:nvGrpSpPr>
          <p:cNvPr id="123" name="组合 122"/>
          <p:cNvGrpSpPr/>
          <p:nvPr/>
        </p:nvGrpSpPr>
        <p:grpSpPr>
          <a:xfrm>
            <a:off x="3339695" y="1875224"/>
            <a:ext cx="1393041" cy="535785"/>
            <a:chOff x="1595406" y="2214554"/>
            <a:chExt cx="1857388" cy="714380"/>
          </a:xfrm>
        </p:grpSpPr>
        <p:grpSp>
          <p:nvGrpSpPr>
            <p:cNvPr id="124" name="组合 19"/>
            <p:cNvGrpSpPr/>
            <p:nvPr/>
          </p:nvGrpSpPr>
          <p:grpSpPr>
            <a:xfrm>
              <a:off x="1666844" y="2428868"/>
              <a:ext cx="1785950" cy="500066"/>
              <a:chOff x="1881158" y="1928802"/>
              <a:chExt cx="1785950" cy="500066"/>
            </a:xfrm>
          </p:grpSpPr>
          <p:sp>
            <p:nvSpPr>
              <p:cNvPr id="126" name="矩形 2"/>
              <p:cNvSpPr/>
              <p:nvPr/>
            </p:nvSpPr>
            <p:spPr>
              <a:xfrm>
                <a:off x="1881158" y="1928802"/>
                <a:ext cx="1785950" cy="500066"/>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27" name="矩形 126"/>
              <p:cNvSpPr/>
              <p:nvPr/>
            </p:nvSpPr>
            <p:spPr>
              <a:xfrm>
                <a:off x="1952596" y="2000240"/>
                <a:ext cx="133352" cy="133352"/>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28" name="矩形 127"/>
              <p:cNvSpPr/>
              <p:nvPr/>
            </p:nvSpPr>
            <p:spPr>
              <a:xfrm>
                <a:off x="2166910" y="2000240"/>
                <a:ext cx="133352" cy="133352"/>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29" name="矩形 128"/>
              <p:cNvSpPr/>
              <p:nvPr/>
            </p:nvSpPr>
            <p:spPr>
              <a:xfrm>
                <a:off x="2381224" y="2000240"/>
                <a:ext cx="133352" cy="133352"/>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30" name="矩形 129"/>
              <p:cNvSpPr/>
              <p:nvPr/>
            </p:nvSpPr>
            <p:spPr>
              <a:xfrm>
                <a:off x="2595538" y="2000240"/>
                <a:ext cx="133352" cy="133352"/>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31" name="矩形 130"/>
              <p:cNvSpPr/>
              <p:nvPr/>
            </p:nvSpPr>
            <p:spPr>
              <a:xfrm>
                <a:off x="2809852" y="2000240"/>
                <a:ext cx="133352" cy="133352"/>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32" name="矩形 131"/>
              <p:cNvSpPr/>
              <p:nvPr/>
            </p:nvSpPr>
            <p:spPr>
              <a:xfrm>
                <a:off x="3024166" y="2000240"/>
                <a:ext cx="133352" cy="133352"/>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33" name="矩形 132"/>
              <p:cNvSpPr/>
              <p:nvPr/>
            </p:nvSpPr>
            <p:spPr>
              <a:xfrm>
                <a:off x="3238480" y="2000240"/>
                <a:ext cx="133352" cy="133352"/>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34" name="矩形 133"/>
              <p:cNvSpPr/>
              <p:nvPr/>
            </p:nvSpPr>
            <p:spPr>
              <a:xfrm>
                <a:off x="3452794" y="2000240"/>
                <a:ext cx="133352" cy="133352"/>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35" name="矩形 134"/>
              <p:cNvSpPr/>
              <p:nvPr/>
            </p:nvSpPr>
            <p:spPr>
              <a:xfrm>
                <a:off x="1952596" y="2214554"/>
                <a:ext cx="133352" cy="133352"/>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36" name="矩形 135"/>
              <p:cNvSpPr/>
              <p:nvPr/>
            </p:nvSpPr>
            <p:spPr>
              <a:xfrm>
                <a:off x="2166910" y="2214554"/>
                <a:ext cx="133352" cy="133352"/>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37" name="矩形 136"/>
              <p:cNvSpPr/>
              <p:nvPr/>
            </p:nvSpPr>
            <p:spPr>
              <a:xfrm>
                <a:off x="2381224" y="2214554"/>
                <a:ext cx="133352" cy="133352"/>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38" name="矩形 137"/>
              <p:cNvSpPr/>
              <p:nvPr/>
            </p:nvSpPr>
            <p:spPr>
              <a:xfrm>
                <a:off x="2595538" y="2214554"/>
                <a:ext cx="133352" cy="133352"/>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39" name="矩形 138"/>
              <p:cNvSpPr/>
              <p:nvPr/>
            </p:nvSpPr>
            <p:spPr>
              <a:xfrm>
                <a:off x="2809852" y="2214554"/>
                <a:ext cx="133352" cy="133352"/>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40" name="矩形 139"/>
              <p:cNvSpPr/>
              <p:nvPr/>
            </p:nvSpPr>
            <p:spPr>
              <a:xfrm>
                <a:off x="3024166" y="2214554"/>
                <a:ext cx="133352" cy="133352"/>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41" name="矩形 140"/>
              <p:cNvSpPr/>
              <p:nvPr/>
            </p:nvSpPr>
            <p:spPr>
              <a:xfrm>
                <a:off x="3238480" y="2214554"/>
                <a:ext cx="133352" cy="133352"/>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42" name="矩形 141"/>
              <p:cNvSpPr/>
              <p:nvPr/>
            </p:nvSpPr>
            <p:spPr>
              <a:xfrm>
                <a:off x="3452794" y="2214554"/>
                <a:ext cx="133352" cy="133352"/>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
          <p:nvSpPr>
            <p:cNvPr id="125" name="TextBox 124"/>
            <p:cNvSpPr txBox="1"/>
            <p:nvPr/>
          </p:nvSpPr>
          <p:spPr>
            <a:xfrm>
              <a:off x="1595406" y="2214554"/>
              <a:ext cx="642943" cy="307776"/>
            </a:xfrm>
            <a:prstGeom prst="rect">
              <a:avLst/>
            </a:prstGeom>
            <a:noFill/>
          </p:spPr>
          <p:txBody>
            <a:bodyPr wrap="square" rtlCol="0">
              <a:spAutoFit/>
            </a:bodyPr>
            <a:lstStyle/>
            <a:p>
              <a:r>
                <a:rPr lang="en-US" altLang="zh-CN" sz="900" dirty="0"/>
                <a:t>switch</a:t>
              </a:r>
              <a:endParaRPr lang="zh-CN" altLang="en-US" sz="900" dirty="0"/>
            </a:p>
          </p:txBody>
        </p:sp>
      </p:grpSp>
      <p:cxnSp>
        <p:nvCxnSpPr>
          <p:cNvPr id="144" name="直接连接符 143"/>
          <p:cNvCxnSpPr>
            <a:stCxn id="3" idx="0"/>
            <a:endCxn id="126" idx="2"/>
          </p:cNvCxnSpPr>
          <p:nvPr/>
        </p:nvCxnSpPr>
        <p:spPr>
          <a:xfrm rot="5400000" flipH="1" flipV="1">
            <a:off x="2696753" y="2009170"/>
            <a:ext cx="964413" cy="1768091"/>
          </a:xfrm>
          <a:prstGeom prst="line">
            <a:avLst/>
          </a:prstGeom>
        </p:spPr>
        <p:style>
          <a:lnRef idx="1">
            <a:schemeClr val="accent1"/>
          </a:lnRef>
          <a:fillRef idx="0">
            <a:schemeClr val="accent1"/>
          </a:fillRef>
          <a:effectRef idx="0">
            <a:schemeClr val="accent1"/>
          </a:effectRef>
          <a:fontRef idx="minor">
            <a:schemeClr val="tx1"/>
          </a:fontRef>
        </p:style>
      </p:cxnSp>
      <p:cxnSp>
        <p:nvCxnSpPr>
          <p:cNvPr id="146" name="直接连接符 145"/>
          <p:cNvCxnSpPr>
            <a:stCxn id="26" idx="0"/>
            <a:endCxn id="126" idx="2"/>
          </p:cNvCxnSpPr>
          <p:nvPr/>
        </p:nvCxnSpPr>
        <p:spPr>
          <a:xfrm rot="5400000" flipH="1" flipV="1">
            <a:off x="3580798" y="2893215"/>
            <a:ext cx="964413" cy="1191"/>
          </a:xfrm>
          <a:prstGeom prst="line">
            <a:avLst/>
          </a:prstGeom>
        </p:spPr>
        <p:style>
          <a:lnRef idx="1">
            <a:schemeClr val="accent1"/>
          </a:lnRef>
          <a:fillRef idx="0">
            <a:schemeClr val="accent1"/>
          </a:fillRef>
          <a:effectRef idx="0">
            <a:schemeClr val="accent1"/>
          </a:effectRef>
          <a:fontRef idx="minor">
            <a:schemeClr val="tx1"/>
          </a:fontRef>
        </p:style>
      </p:cxnSp>
      <p:cxnSp>
        <p:nvCxnSpPr>
          <p:cNvPr id="148" name="直接连接符 147"/>
          <p:cNvCxnSpPr>
            <a:stCxn id="126" idx="2"/>
            <a:endCxn id="46" idx="0"/>
          </p:cNvCxnSpPr>
          <p:nvPr/>
        </p:nvCxnSpPr>
        <p:spPr>
          <a:xfrm rot="16200000" flipH="1">
            <a:off x="4518422" y="1955591"/>
            <a:ext cx="964413" cy="1875248"/>
          </a:xfrm>
          <a:prstGeom prst="line">
            <a:avLst/>
          </a:prstGeom>
        </p:spPr>
        <p:style>
          <a:lnRef idx="1">
            <a:schemeClr val="accent1"/>
          </a:lnRef>
          <a:fillRef idx="0">
            <a:schemeClr val="accent1"/>
          </a:fillRef>
          <a:effectRef idx="0">
            <a:schemeClr val="accent1"/>
          </a:effectRef>
          <a:fontRef idx="minor">
            <a:schemeClr val="tx1"/>
          </a:fontRef>
        </p:style>
      </p:cxnSp>
      <p:grpSp>
        <p:nvGrpSpPr>
          <p:cNvPr id="156" name="组合 155"/>
          <p:cNvGrpSpPr/>
          <p:nvPr/>
        </p:nvGrpSpPr>
        <p:grpSpPr>
          <a:xfrm>
            <a:off x="5375678" y="4554149"/>
            <a:ext cx="2357454" cy="750099"/>
            <a:chOff x="595274" y="4714884"/>
            <a:chExt cx="3143272" cy="1000132"/>
          </a:xfrm>
        </p:grpSpPr>
        <p:sp>
          <p:nvSpPr>
            <p:cNvPr id="149" name="圆角矩形 148"/>
            <p:cNvSpPr/>
            <p:nvPr/>
          </p:nvSpPr>
          <p:spPr>
            <a:xfrm>
              <a:off x="595274" y="4714884"/>
              <a:ext cx="3143272" cy="1000132"/>
            </a:xfrm>
            <a:prstGeom prst="round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026" name="modem"/>
            <p:cNvSpPr>
              <a:spLocks noEditPoints="1" noChangeArrowheads="1"/>
            </p:cNvSpPr>
            <p:nvPr/>
          </p:nvSpPr>
          <p:spPr bwMode="auto">
            <a:xfrm>
              <a:off x="738150" y="4857760"/>
              <a:ext cx="914396" cy="300028"/>
            </a:xfrm>
            <a:custGeom>
              <a:avLst/>
              <a:gdLst>
                <a:gd name="T0" fmla="*/ 0 w 21600"/>
                <a:gd name="T1" fmla="*/ 5152 h 21600"/>
                <a:gd name="T2" fmla="*/ 2941 w 21600"/>
                <a:gd name="T3" fmla="*/ 0 h 21600"/>
                <a:gd name="T4" fmla="*/ 18625 w 21600"/>
                <a:gd name="T5" fmla="*/ 0 h 21600"/>
                <a:gd name="T6" fmla="*/ 21600 w 21600"/>
                <a:gd name="T7" fmla="*/ 5152 h 21600"/>
                <a:gd name="T8" fmla="*/ 21600 w 21600"/>
                <a:gd name="T9" fmla="*/ 21600 h 21600"/>
                <a:gd name="T10" fmla="*/ 0 w 21600"/>
                <a:gd name="T11" fmla="*/ 21600 h 21600"/>
                <a:gd name="T12" fmla="*/ 10800 w 21600"/>
                <a:gd name="T13" fmla="*/ 0 h 21600"/>
                <a:gd name="T14" fmla="*/ 10800 w 21600"/>
                <a:gd name="T15" fmla="*/ 21600 h 21600"/>
                <a:gd name="T16" fmla="*/ 0 w 21600"/>
                <a:gd name="T17" fmla="*/ 13376 h 21600"/>
                <a:gd name="T18" fmla="*/ 21600 w 21600"/>
                <a:gd name="T19" fmla="*/ 13376 h 21600"/>
                <a:gd name="T20" fmla="*/ 400 w 21600"/>
                <a:gd name="T21" fmla="*/ 22400 h 21600"/>
                <a:gd name="T22" fmla="*/ 21200 w 21600"/>
                <a:gd name="T23" fmla="*/ 30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5152"/>
                  </a:moveTo>
                  <a:lnTo>
                    <a:pt x="2941" y="0"/>
                  </a:lnTo>
                  <a:lnTo>
                    <a:pt x="18625" y="0"/>
                  </a:lnTo>
                  <a:lnTo>
                    <a:pt x="21600" y="5152"/>
                  </a:lnTo>
                  <a:lnTo>
                    <a:pt x="21600" y="21600"/>
                  </a:lnTo>
                  <a:lnTo>
                    <a:pt x="0" y="21600"/>
                  </a:lnTo>
                  <a:lnTo>
                    <a:pt x="0" y="5152"/>
                  </a:lnTo>
                  <a:close/>
                </a:path>
                <a:path w="21600" h="21600" extrusionOk="0">
                  <a:moveTo>
                    <a:pt x="0" y="5251"/>
                  </a:moveTo>
                  <a:lnTo>
                    <a:pt x="21600" y="5251"/>
                  </a:lnTo>
                  <a:moveTo>
                    <a:pt x="1961" y="11791"/>
                  </a:moveTo>
                  <a:lnTo>
                    <a:pt x="1961" y="14268"/>
                  </a:lnTo>
                  <a:lnTo>
                    <a:pt x="2806" y="14268"/>
                  </a:lnTo>
                  <a:lnTo>
                    <a:pt x="2806" y="11791"/>
                  </a:lnTo>
                  <a:lnTo>
                    <a:pt x="1961" y="11791"/>
                  </a:lnTo>
                  <a:close/>
                </a:path>
                <a:path w="21600" h="21600" extrusionOk="0">
                  <a:moveTo>
                    <a:pt x="3685" y="11791"/>
                  </a:moveTo>
                  <a:lnTo>
                    <a:pt x="3685" y="14268"/>
                  </a:lnTo>
                  <a:lnTo>
                    <a:pt x="4530" y="14268"/>
                  </a:lnTo>
                  <a:lnTo>
                    <a:pt x="4530" y="11791"/>
                  </a:lnTo>
                  <a:lnTo>
                    <a:pt x="3685" y="11791"/>
                  </a:lnTo>
                  <a:close/>
                </a:path>
                <a:path w="21600" h="21600" extrusionOk="0">
                  <a:moveTo>
                    <a:pt x="5408" y="11791"/>
                  </a:moveTo>
                  <a:lnTo>
                    <a:pt x="5408" y="14268"/>
                  </a:lnTo>
                  <a:lnTo>
                    <a:pt x="6254" y="14268"/>
                  </a:lnTo>
                  <a:lnTo>
                    <a:pt x="6254" y="11791"/>
                  </a:lnTo>
                  <a:lnTo>
                    <a:pt x="5408" y="11791"/>
                  </a:lnTo>
                  <a:close/>
                </a:path>
                <a:path w="21600" h="21600" extrusionOk="0">
                  <a:moveTo>
                    <a:pt x="7132" y="11791"/>
                  </a:moveTo>
                  <a:lnTo>
                    <a:pt x="7132" y="14268"/>
                  </a:lnTo>
                  <a:lnTo>
                    <a:pt x="7977" y="14268"/>
                  </a:lnTo>
                  <a:lnTo>
                    <a:pt x="7977" y="11791"/>
                  </a:lnTo>
                  <a:lnTo>
                    <a:pt x="7132" y="11791"/>
                  </a:lnTo>
                  <a:close/>
                </a:path>
              </a:pathLst>
            </a:custGeom>
            <a:solidFill>
              <a:srgbClr val="C0C0C0"/>
            </a:solidFill>
            <a:ln w="9525">
              <a:solidFill>
                <a:srgbClr val="000000"/>
              </a:solidFill>
              <a:miter lim="800000"/>
              <a:headEnd/>
              <a:tailEnd/>
            </a:ln>
          </p:spPr>
          <p:txBody>
            <a:bodyPr vert="horz" wrap="square" lIns="68580" tIns="34290" rIns="68580" bIns="34290" numCol="1" anchor="t" anchorCtr="0" compatLnSpc="1">
              <a:prstTxWarp prst="textNoShape">
                <a:avLst/>
              </a:prstTxWarp>
            </a:bodyPr>
            <a:lstStyle/>
            <a:p>
              <a:endParaRPr lang="zh-CN" altLang="en-US" sz="1350"/>
            </a:p>
          </p:txBody>
        </p:sp>
        <p:sp>
          <p:nvSpPr>
            <p:cNvPr id="151" name="modem"/>
            <p:cNvSpPr>
              <a:spLocks noEditPoints="1" noChangeArrowheads="1"/>
            </p:cNvSpPr>
            <p:nvPr/>
          </p:nvSpPr>
          <p:spPr bwMode="auto">
            <a:xfrm>
              <a:off x="1738282" y="4857760"/>
              <a:ext cx="914396" cy="300028"/>
            </a:xfrm>
            <a:custGeom>
              <a:avLst/>
              <a:gdLst>
                <a:gd name="T0" fmla="*/ 0 w 21600"/>
                <a:gd name="T1" fmla="*/ 5152 h 21600"/>
                <a:gd name="T2" fmla="*/ 2941 w 21600"/>
                <a:gd name="T3" fmla="*/ 0 h 21600"/>
                <a:gd name="T4" fmla="*/ 18625 w 21600"/>
                <a:gd name="T5" fmla="*/ 0 h 21600"/>
                <a:gd name="T6" fmla="*/ 21600 w 21600"/>
                <a:gd name="T7" fmla="*/ 5152 h 21600"/>
                <a:gd name="T8" fmla="*/ 21600 w 21600"/>
                <a:gd name="T9" fmla="*/ 21600 h 21600"/>
                <a:gd name="T10" fmla="*/ 0 w 21600"/>
                <a:gd name="T11" fmla="*/ 21600 h 21600"/>
                <a:gd name="T12" fmla="*/ 10800 w 21600"/>
                <a:gd name="T13" fmla="*/ 0 h 21600"/>
                <a:gd name="T14" fmla="*/ 10800 w 21600"/>
                <a:gd name="T15" fmla="*/ 21600 h 21600"/>
                <a:gd name="T16" fmla="*/ 0 w 21600"/>
                <a:gd name="T17" fmla="*/ 13376 h 21600"/>
                <a:gd name="T18" fmla="*/ 21600 w 21600"/>
                <a:gd name="T19" fmla="*/ 13376 h 21600"/>
                <a:gd name="T20" fmla="*/ 400 w 21600"/>
                <a:gd name="T21" fmla="*/ 22400 h 21600"/>
                <a:gd name="T22" fmla="*/ 21200 w 21600"/>
                <a:gd name="T23" fmla="*/ 30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5152"/>
                  </a:moveTo>
                  <a:lnTo>
                    <a:pt x="2941" y="0"/>
                  </a:lnTo>
                  <a:lnTo>
                    <a:pt x="18625" y="0"/>
                  </a:lnTo>
                  <a:lnTo>
                    <a:pt x="21600" y="5152"/>
                  </a:lnTo>
                  <a:lnTo>
                    <a:pt x="21600" y="21600"/>
                  </a:lnTo>
                  <a:lnTo>
                    <a:pt x="0" y="21600"/>
                  </a:lnTo>
                  <a:lnTo>
                    <a:pt x="0" y="5152"/>
                  </a:lnTo>
                  <a:close/>
                </a:path>
                <a:path w="21600" h="21600" extrusionOk="0">
                  <a:moveTo>
                    <a:pt x="0" y="5251"/>
                  </a:moveTo>
                  <a:lnTo>
                    <a:pt x="21600" y="5251"/>
                  </a:lnTo>
                  <a:moveTo>
                    <a:pt x="1961" y="11791"/>
                  </a:moveTo>
                  <a:lnTo>
                    <a:pt x="1961" y="14268"/>
                  </a:lnTo>
                  <a:lnTo>
                    <a:pt x="2806" y="14268"/>
                  </a:lnTo>
                  <a:lnTo>
                    <a:pt x="2806" y="11791"/>
                  </a:lnTo>
                  <a:lnTo>
                    <a:pt x="1961" y="11791"/>
                  </a:lnTo>
                  <a:close/>
                </a:path>
                <a:path w="21600" h="21600" extrusionOk="0">
                  <a:moveTo>
                    <a:pt x="3685" y="11791"/>
                  </a:moveTo>
                  <a:lnTo>
                    <a:pt x="3685" y="14268"/>
                  </a:lnTo>
                  <a:lnTo>
                    <a:pt x="4530" y="14268"/>
                  </a:lnTo>
                  <a:lnTo>
                    <a:pt x="4530" y="11791"/>
                  </a:lnTo>
                  <a:lnTo>
                    <a:pt x="3685" y="11791"/>
                  </a:lnTo>
                  <a:close/>
                </a:path>
                <a:path w="21600" h="21600" extrusionOk="0">
                  <a:moveTo>
                    <a:pt x="5408" y="11791"/>
                  </a:moveTo>
                  <a:lnTo>
                    <a:pt x="5408" y="14268"/>
                  </a:lnTo>
                  <a:lnTo>
                    <a:pt x="6254" y="14268"/>
                  </a:lnTo>
                  <a:lnTo>
                    <a:pt x="6254" y="11791"/>
                  </a:lnTo>
                  <a:lnTo>
                    <a:pt x="5408" y="11791"/>
                  </a:lnTo>
                  <a:close/>
                </a:path>
                <a:path w="21600" h="21600" extrusionOk="0">
                  <a:moveTo>
                    <a:pt x="7132" y="11791"/>
                  </a:moveTo>
                  <a:lnTo>
                    <a:pt x="7132" y="14268"/>
                  </a:lnTo>
                  <a:lnTo>
                    <a:pt x="7977" y="14268"/>
                  </a:lnTo>
                  <a:lnTo>
                    <a:pt x="7977" y="11791"/>
                  </a:lnTo>
                  <a:lnTo>
                    <a:pt x="7132" y="11791"/>
                  </a:lnTo>
                  <a:close/>
                </a:path>
              </a:pathLst>
            </a:custGeom>
            <a:solidFill>
              <a:srgbClr val="C0C0C0"/>
            </a:solidFill>
            <a:ln w="9525">
              <a:solidFill>
                <a:srgbClr val="000000"/>
              </a:solidFill>
              <a:miter lim="800000"/>
              <a:headEnd/>
              <a:tailEnd/>
            </a:ln>
          </p:spPr>
          <p:txBody>
            <a:bodyPr vert="horz" wrap="square" lIns="68580" tIns="34290" rIns="68580" bIns="34290" numCol="1" anchor="t" anchorCtr="0" compatLnSpc="1">
              <a:prstTxWarp prst="textNoShape">
                <a:avLst/>
              </a:prstTxWarp>
            </a:bodyPr>
            <a:lstStyle/>
            <a:p>
              <a:endParaRPr lang="zh-CN" altLang="en-US" sz="1350"/>
            </a:p>
          </p:txBody>
        </p:sp>
        <p:sp>
          <p:nvSpPr>
            <p:cNvPr id="152" name="modem"/>
            <p:cNvSpPr>
              <a:spLocks noEditPoints="1" noChangeArrowheads="1"/>
            </p:cNvSpPr>
            <p:nvPr/>
          </p:nvSpPr>
          <p:spPr bwMode="auto">
            <a:xfrm>
              <a:off x="2738414" y="4857760"/>
              <a:ext cx="914396" cy="300028"/>
            </a:xfrm>
            <a:custGeom>
              <a:avLst/>
              <a:gdLst>
                <a:gd name="T0" fmla="*/ 0 w 21600"/>
                <a:gd name="T1" fmla="*/ 5152 h 21600"/>
                <a:gd name="T2" fmla="*/ 2941 w 21600"/>
                <a:gd name="T3" fmla="*/ 0 h 21600"/>
                <a:gd name="T4" fmla="*/ 18625 w 21600"/>
                <a:gd name="T5" fmla="*/ 0 h 21600"/>
                <a:gd name="T6" fmla="*/ 21600 w 21600"/>
                <a:gd name="T7" fmla="*/ 5152 h 21600"/>
                <a:gd name="T8" fmla="*/ 21600 w 21600"/>
                <a:gd name="T9" fmla="*/ 21600 h 21600"/>
                <a:gd name="T10" fmla="*/ 0 w 21600"/>
                <a:gd name="T11" fmla="*/ 21600 h 21600"/>
                <a:gd name="T12" fmla="*/ 10800 w 21600"/>
                <a:gd name="T13" fmla="*/ 0 h 21600"/>
                <a:gd name="T14" fmla="*/ 10800 w 21600"/>
                <a:gd name="T15" fmla="*/ 21600 h 21600"/>
                <a:gd name="T16" fmla="*/ 0 w 21600"/>
                <a:gd name="T17" fmla="*/ 13376 h 21600"/>
                <a:gd name="T18" fmla="*/ 21600 w 21600"/>
                <a:gd name="T19" fmla="*/ 13376 h 21600"/>
                <a:gd name="T20" fmla="*/ 400 w 21600"/>
                <a:gd name="T21" fmla="*/ 22400 h 21600"/>
                <a:gd name="T22" fmla="*/ 21200 w 21600"/>
                <a:gd name="T23" fmla="*/ 30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5152"/>
                  </a:moveTo>
                  <a:lnTo>
                    <a:pt x="2941" y="0"/>
                  </a:lnTo>
                  <a:lnTo>
                    <a:pt x="18625" y="0"/>
                  </a:lnTo>
                  <a:lnTo>
                    <a:pt x="21600" y="5152"/>
                  </a:lnTo>
                  <a:lnTo>
                    <a:pt x="21600" y="21600"/>
                  </a:lnTo>
                  <a:lnTo>
                    <a:pt x="0" y="21600"/>
                  </a:lnTo>
                  <a:lnTo>
                    <a:pt x="0" y="5152"/>
                  </a:lnTo>
                  <a:close/>
                </a:path>
                <a:path w="21600" h="21600" extrusionOk="0">
                  <a:moveTo>
                    <a:pt x="0" y="5251"/>
                  </a:moveTo>
                  <a:lnTo>
                    <a:pt x="21600" y="5251"/>
                  </a:lnTo>
                  <a:moveTo>
                    <a:pt x="1961" y="11791"/>
                  </a:moveTo>
                  <a:lnTo>
                    <a:pt x="1961" y="14268"/>
                  </a:lnTo>
                  <a:lnTo>
                    <a:pt x="2806" y="14268"/>
                  </a:lnTo>
                  <a:lnTo>
                    <a:pt x="2806" y="11791"/>
                  </a:lnTo>
                  <a:lnTo>
                    <a:pt x="1961" y="11791"/>
                  </a:lnTo>
                  <a:close/>
                </a:path>
                <a:path w="21600" h="21600" extrusionOk="0">
                  <a:moveTo>
                    <a:pt x="3685" y="11791"/>
                  </a:moveTo>
                  <a:lnTo>
                    <a:pt x="3685" y="14268"/>
                  </a:lnTo>
                  <a:lnTo>
                    <a:pt x="4530" y="14268"/>
                  </a:lnTo>
                  <a:lnTo>
                    <a:pt x="4530" y="11791"/>
                  </a:lnTo>
                  <a:lnTo>
                    <a:pt x="3685" y="11791"/>
                  </a:lnTo>
                  <a:close/>
                </a:path>
                <a:path w="21600" h="21600" extrusionOk="0">
                  <a:moveTo>
                    <a:pt x="5408" y="11791"/>
                  </a:moveTo>
                  <a:lnTo>
                    <a:pt x="5408" y="14268"/>
                  </a:lnTo>
                  <a:lnTo>
                    <a:pt x="6254" y="14268"/>
                  </a:lnTo>
                  <a:lnTo>
                    <a:pt x="6254" y="11791"/>
                  </a:lnTo>
                  <a:lnTo>
                    <a:pt x="5408" y="11791"/>
                  </a:lnTo>
                  <a:close/>
                </a:path>
                <a:path w="21600" h="21600" extrusionOk="0">
                  <a:moveTo>
                    <a:pt x="7132" y="11791"/>
                  </a:moveTo>
                  <a:lnTo>
                    <a:pt x="7132" y="14268"/>
                  </a:lnTo>
                  <a:lnTo>
                    <a:pt x="7977" y="14268"/>
                  </a:lnTo>
                  <a:lnTo>
                    <a:pt x="7977" y="11791"/>
                  </a:lnTo>
                  <a:lnTo>
                    <a:pt x="7132" y="11791"/>
                  </a:lnTo>
                  <a:close/>
                </a:path>
              </a:pathLst>
            </a:custGeom>
            <a:solidFill>
              <a:srgbClr val="C0C0C0"/>
            </a:solidFill>
            <a:ln w="9525">
              <a:solidFill>
                <a:srgbClr val="000000"/>
              </a:solidFill>
              <a:miter lim="800000"/>
              <a:headEnd/>
              <a:tailEnd/>
            </a:ln>
          </p:spPr>
          <p:txBody>
            <a:bodyPr vert="horz" wrap="square" lIns="68580" tIns="34290" rIns="68580" bIns="34290" numCol="1" anchor="t" anchorCtr="0" compatLnSpc="1">
              <a:prstTxWarp prst="textNoShape">
                <a:avLst/>
              </a:prstTxWarp>
            </a:bodyPr>
            <a:lstStyle/>
            <a:p>
              <a:endParaRPr lang="zh-CN" altLang="en-US" sz="1350"/>
            </a:p>
          </p:txBody>
        </p:sp>
        <p:sp>
          <p:nvSpPr>
            <p:cNvPr id="153" name="modem"/>
            <p:cNvSpPr>
              <a:spLocks noEditPoints="1" noChangeArrowheads="1"/>
            </p:cNvSpPr>
            <p:nvPr/>
          </p:nvSpPr>
          <p:spPr bwMode="auto">
            <a:xfrm>
              <a:off x="738150" y="5286388"/>
              <a:ext cx="914396" cy="300028"/>
            </a:xfrm>
            <a:custGeom>
              <a:avLst/>
              <a:gdLst>
                <a:gd name="T0" fmla="*/ 0 w 21600"/>
                <a:gd name="T1" fmla="*/ 5152 h 21600"/>
                <a:gd name="T2" fmla="*/ 2941 w 21600"/>
                <a:gd name="T3" fmla="*/ 0 h 21600"/>
                <a:gd name="T4" fmla="*/ 18625 w 21600"/>
                <a:gd name="T5" fmla="*/ 0 h 21600"/>
                <a:gd name="T6" fmla="*/ 21600 w 21600"/>
                <a:gd name="T7" fmla="*/ 5152 h 21600"/>
                <a:gd name="T8" fmla="*/ 21600 w 21600"/>
                <a:gd name="T9" fmla="*/ 21600 h 21600"/>
                <a:gd name="T10" fmla="*/ 0 w 21600"/>
                <a:gd name="T11" fmla="*/ 21600 h 21600"/>
                <a:gd name="T12" fmla="*/ 10800 w 21600"/>
                <a:gd name="T13" fmla="*/ 0 h 21600"/>
                <a:gd name="T14" fmla="*/ 10800 w 21600"/>
                <a:gd name="T15" fmla="*/ 21600 h 21600"/>
                <a:gd name="T16" fmla="*/ 0 w 21600"/>
                <a:gd name="T17" fmla="*/ 13376 h 21600"/>
                <a:gd name="T18" fmla="*/ 21600 w 21600"/>
                <a:gd name="T19" fmla="*/ 13376 h 21600"/>
                <a:gd name="T20" fmla="*/ 400 w 21600"/>
                <a:gd name="T21" fmla="*/ 22400 h 21600"/>
                <a:gd name="T22" fmla="*/ 21200 w 21600"/>
                <a:gd name="T23" fmla="*/ 30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5152"/>
                  </a:moveTo>
                  <a:lnTo>
                    <a:pt x="2941" y="0"/>
                  </a:lnTo>
                  <a:lnTo>
                    <a:pt x="18625" y="0"/>
                  </a:lnTo>
                  <a:lnTo>
                    <a:pt x="21600" y="5152"/>
                  </a:lnTo>
                  <a:lnTo>
                    <a:pt x="21600" y="21600"/>
                  </a:lnTo>
                  <a:lnTo>
                    <a:pt x="0" y="21600"/>
                  </a:lnTo>
                  <a:lnTo>
                    <a:pt x="0" y="5152"/>
                  </a:lnTo>
                  <a:close/>
                </a:path>
                <a:path w="21600" h="21600" extrusionOk="0">
                  <a:moveTo>
                    <a:pt x="0" y="5251"/>
                  </a:moveTo>
                  <a:lnTo>
                    <a:pt x="21600" y="5251"/>
                  </a:lnTo>
                  <a:moveTo>
                    <a:pt x="1961" y="11791"/>
                  </a:moveTo>
                  <a:lnTo>
                    <a:pt x="1961" y="14268"/>
                  </a:lnTo>
                  <a:lnTo>
                    <a:pt x="2806" y="14268"/>
                  </a:lnTo>
                  <a:lnTo>
                    <a:pt x="2806" y="11791"/>
                  </a:lnTo>
                  <a:lnTo>
                    <a:pt x="1961" y="11791"/>
                  </a:lnTo>
                  <a:close/>
                </a:path>
                <a:path w="21600" h="21600" extrusionOk="0">
                  <a:moveTo>
                    <a:pt x="3685" y="11791"/>
                  </a:moveTo>
                  <a:lnTo>
                    <a:pt x="3685" y="14268"/>
                  </a:lnTo>
                  <a:lnTo>
                    <a:pt x="4530" y="14268"/>
                  </a:lnTo>
                  <a:lnTo>
                    <a:pt x="4530" y="11791"/>
                  </a:lnTo>
                  <a:lnTo>
                    <a:pt x="3685" y="11791"/>
                  </a:lnTo>
                  <a:close/>
                </a:path>
                <a:path w="21600" h="21600" extrusionOk="0">
                  <a:moveTo>
                    <a:pt x="5408" y="11791"/>
                  </a:moveTo>
                  <a:lnTo>
                    <a:pt x="5408" y="14268"/>
                  </a:lnTo>
                  <a:lnTo>
                    <a:pt x="6254" y="14268"/>
                  </a:lnTo>
                  <a:lnTo>
                    <a:pt x="6254" y="11791"/>
                  </a:lnTo>
                  <a:lnTo>
                    <a:pt x="5408" y="11791"/>
                  </a:lnTo>
                  <a:close/>
                </a:path>
                <a:path w="21600" h="21600" extrusionOk="0">
                  <a:moveTo>
                    <a:pt x="7132" y="11791"/>
                  </a:moveTo>
                  <a:lnTo>
                    <a:pt x="7132" y="14268"/>
                  </a:lnTo>
                  <a:lnTo>
                    <a:pt x="7977" y="14268"/>
                  </a:lnTo>
                  <a:lnTo>
                    <a:pt x="7977" y="11791"/>
                  </a:lnTo>
                  <a:lnTo>
                    <a:pt x="7132" y="11791"/>
                  </a:lnTo>
                  <a:close/>
                </a:path>
              </a:pathLst>
            </a:custGeom>
            <a:solidFill>
              <a:srgbClr val="C0C0C0"/>
            </a:solidFill>
            <a:ln w="9525">
              <a:solidFill>
                <a:srgbClr val="000000"/>
              </a:solidFill>
              <a:miter lim="800000"/>
              <a:headEnd/>
              <a:tailEnd/>
            </a:ln>
          </p:spPr>
          <p:txBody>
            <a:bodyPr vert="horz" wrap="square" lIns="68580" tIns="34290" rIns="68580" bIns="34290" numCol="1" anchor="t" anchorCtr="0" compatLnSpc="1">
              <a:prstTxWarp prst="textNoShape">
                <a:avLst/>
              </a:prstTxWarp>
            </a:bodyPr>
            <a:lstStyle/>
            <a:p>
              <a:endParaRPr lang="zh-CN" altLang="en-US" sz="1350"/>
            </a:p>
          </p:txBody>
        </p:sp>
        <p:sp>
          <p:nvSpPr>
            <p:cNvPr id="154" name="modem"/>
            <p:cNvSpPr>
              <a:spLocks noEditPoints="1" noChangeArrowheads="1"/>
            </p:cNvSpPr>
            <p:nvPr/>
          </p:nvSpPr>
          <p:spPr bwMode="auto">
            <a:xfrm>
              <a:off x="1738282" y="5286388"/>
              <a:ext cx="914396" cy="300028"/>
            </a:xfrm>
            <a:custGeom>
              <a:avLst/>
              <a:gdLst>
                <a:gd name="T0" fmla="*/ 0 w 21600"/>
                <a:gd name="T1" fmla="*/ 5152 h 21600"/>
                <a:gd name="T2" fmla="*/ 2941 w 21600"/>
                <a:gd name="T3" fmla="*/ 0 h 21600"/>
                <a:gd name="T4" fmla="*/ 18625 w 21600"/>
                <a:gd name="T5" fmla="*/ 0 h 21600"/>
                <a:gd name="T6" fmla="*/ 21600 w 21600"/>
                <a:gd name="T7" fmla="*/ 5152 h 21600"/>
                <a:gd name="T8" fmla="*/ 21600 w 21600"/>
                <a:gd name="T9" fmla="*/ 21600 h 21600"/>
                <a:gd name="T10" fmla="*/ 0 w 21600"/>
                <a:gd name="T11" fmla="*/ 21600 h 21600"/>
                <a:gd name="T12" fmla="*/ 10800 w 21600"/>
                <a:gd name="T13" fmla="*/ 0 h 21600"/>
                <a:gd name="T14" fmla="*/ 10800 w 21600"/>
                <a:gd name="T15" fmla="*/ 21600 h 21600"/>
                <a:gd name="T16" fmla="*/ 0 w 21600"/>
                <a:gd name="T17" fmla="*/ 13376 h 21600"/>
                <a:gd name="T18" fmla="*/ 21600 w 21600"/>
                <a:gd name="T19" fmla="*/ 13376 h 21600"/>
                <a:gd name="T20" fmla="*/ 400 w 21600"/>
                <a:gd name="T21" fmla="*/ 22400 h 21600"/>
                <a:gd name="T22" fmla="*/ 21200 w 21600"/>
                <a:gd name="T23" fmla="*/ 30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5152"/>
                  </a:moveTo>
                  <a:lnTo>
                    <a:pt x="2941" y="0"/>
                  </a:lnTo>
                  <a:lnTo>
                    <a:pt x="18625" y="0"/>
                  </a:lnTo>
                  <a:lnTo>
                    <a:pt x="21600" y="5152"/>
                  </a:lnTo>
                  <a:lnTo>
                    <a:pt x="21600" y="21600"/>
                  </a:lnTo>
                  <a:lnTo>
                    <a:pt x="0" y="21600"/>
                  </a:lnTo>
                  <a:lnTo>
                    <a:pt x="0" y="5152"/>
                  </a:lnTo>
                  <a:close/>
                </a:path>
                <a:path w="21600" h="21600" extrusionOk="0">
                  <a:moveTo>
                    <a:pt x="0" y="5251"/>
                  </a:moveTo>
                  <a:lnTo>
                    <a:pt x="21600" y="5251"/>
                  </a:lnTo>
                  <a:moveTo>
                    <a:pt x="1961" y="11791"/>
                  </a:moveTo>
                  <a:lnTo>
                    <a:pt x="1961" y="14268"/>
                  </a:lnTo>
                  <a:lnTo>
                    <a:pt x="2806" y="14268"/>
                  </a:lnTo>
                  <a:lnTo>
                    <a:pt x="2806" y="11791"/>
                  </a:lnTo>
                  <a:lnTo>
                    <a:pt x="1961" y="11791"/>
                  </a:lnTo>
                  <a:close/>
                </a:path>
                <a:path w="21600" h="21600" extrusionOk="0">
                  <a:moveTo>
                    <a:pt x="3685" y="11791"/>
                  </a:moveTo>
                  <a:lnTo>
                    <a:pt x="3685" y="14268"/>
                  </a:lnTo>
                  <a:lnTo>
                    <a:pt x="4530" y="14268"/>
                  </a:lnTo>
                  <a:lnTo>
                    <a:pt x="4530" y="11791"/>
                  </a:lnTo>
                  <a:lnTo>
                    <a:pt x="3685" y="11791"/>
                  </a:lnTo>
                  <a:close/>
                </a:path>
                <a:path w="21600" h="21600" extrusionOk="0">
                  <a:moveTo>
                    <a:pt x="5408" y="11791"/>
                  </a:moveTo>
                  <a:lnTo>
                    <a:pt x="5408" y="14268"/>
                  </a:lnTo>
                  <a:lnTo>
                    <a:pt x="6254" y="14268"/>
                  </a:lnTo>
                  <a:lnTo>
                    <a:pt x="6254" y="11791"/>
                  </a:lnTo>
                  <a:lnTo>
                    <a:pt x="5408" y="11791"/>
                  </a:lnTo>
                  <a:close/>
                </a:path>
                <a:path w="21600" h="21600" extrusionOk="0">
                  <a:moveTo>
                    <a:pt x="7132" y="11791"/>
                  </a:moveTo>
                  <a:lnTo>
                    <a:pt x="7132" y="14268"/>
                  </a:lnTo>
                  <a:lnTo>
                    <a:pt x="7977" y="14268"/>
                  </a:lnTo>
                  <a:lnTo>
                    <a:pt x="7977" y="11791"/>
                  </a:lnTo>
                  <a:lnTo>
                    <a:pt x="7132" y="11791"/>
                  </a:lnTo>
                  <a:close/>
                </a:path>
              </a:pathLst>
            </a:custGeom>
            <a:solidFill>
              <a:srgbClr val="C0C0C0"/>
            </a:solidFill>
            <a:ln w="9525">
              <a:solidFill>
                <a:srgbClr val="000000"/>
              </a:solidFill>
              <a:miter lim="800000"/>
              <a:headEnd/>
              <a:tailEnd/>
            </a:ln>
          </p:spPr>
          <p:txBody>
            <a:bodyPr vert="horz" wrap="square" lIns="68580" tIns="34290" rIns="68580" bIns="34290" numCol="1" anchor="t" anchorCtr="0" compatLnSpc="1">
              <a:prstTxWarp prst="textNoShape">
                <a:avLst/>
              </a:prstTxWarp>
            </a:bodyPr>
            <a:lstStyle/>
            <a:p>
              <a:endParaRPr lang="zh-CN" altLang="en-US" sz="1350"/>
            </a:p>
          </p:txBody>
        </p:sp>
        <p:sp>
          <p:nvSpPr>
            <p:cNvPr id="155" name="modem"/>
            <p:cNvSpPr>
              <a:spLocks noEditPoints="1" noChangeArrowheads="1"/>
            </p:cNvSpPr>
            <p:nvPr/>
          </p:nvSpPr>
          <p:spPr bwMode="auto">
            <a:xfrm>
              <a:off x="2738414" y="5286388"/>
              <a:ext cx="914396" cy="300028"/>
            </a:xfrm>
            <a:custGeom>
              <a:avLst/>
              <a:gdLst>
                <a:gd name="T0" fmla="*/ 0 w 21600"/>
                <a:gd name="T1" fmla="*/ 5152 h 21600"/>
                <a:gd name="T2" fmla="*/ 2941 w 21600"/>
                <a:gd name="T3" fmla="*/ 0 h 21600"/>
                <a:gd name="T4" fmla="*/ 18625 w 21600"/>
                <a:gd name="T5" fmla="*/ 0 h 21600"/>
                <a:gd name="T6" fmla="*/ 21600 w 21600"/>
                <a:gd name="T7" fmla="*/ 5152 h 21600"/>
                <a:gd name="T8" fmla="*/ 21600 w 21600"/>
                <a:gd name="T9" fmla="*/ 21600 h 21600"/>
                <a:gd name="T10" fmla="*/ 0 w 21600"/>
                <a:gd name="T11" fmla="*/ 21600 h 21600"/>
                <a:gd name="T12" fmla="*/ 10800 w 21600"/>
                <a:gd name="T13" fmla="*/ 0 h 21600"/>
                <a:gd name="T14" fmla="*/ 10800 w 21600"/>
                <a:gd name="T15" fmla="*/ 21600 h 21600"/>
                <a:gd name="T16" fmla="*/ 0 w 21600"/>
                <a:gd name="T17" fmla="*/ 13376 h 21600"/>
                <a:gd name="T18" fmla="*/ 21600 w 21600"/>
                <a:gd name="T19" fmla="*/ 13376 h 21600"/>
                <a:gd name="T20" fmla="*/ 400 w 21600"/>
                <a:gd name="T21" fmla="*/ 22400 h 21600"/>
                <a:gd name="T22" fmla="*/ 21200 w 21600"/>
                <a:gd name="T23" fmla="*/ 30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5152"/>
                  </a:moveTo>
                  <a:lnTo>
                    <a:pt x="2941" y="0"/>
                  </a:lnTo>
                  <a:lnTo>
                    <a:pt x="18625" y="0"/>
                  </a:lnTo>
                  <a:lnTo>
                    <a:pt x="21600" y="5152"/>
                  </a:lnTo>
                  <a:lnTo>
                    <a:pt x="21600" y="21600"/>
                  </a:lnTo>
                  <a:lnTo>
                    <a:pt x="0" y="21600"/>
                  </a:lnTo>
                  <a:lnTo>
                    <a:pt x="0" y="5152"/>
                  </a:lnTo>
                  <a:close/>
                </a:path>
                <a:path w="21600" h="21600" extrusionOk="0">
                  <a:moveTo>
                    <a:pt x="0" y="5251"/>
                  </a:moveTo>
                  <a:lnTo>
                    <a:pt x="21600" y="5251"/>
                  </a:lnTo>
                  <a:moveTo>
                    <a:pt x="1961" y="11791"/>
                  </a:moveTo>
                  <a:lnTo>
                    <a:pt x="1961" y="14268"/>
                  </a:lnTo>
                  <a:lnTo>
                    <a:pt x="2806" y="14268"/>
                  </a:lnTo>
                  <a:lnTo>
                    <a:pt x="2806" y="11791"/>
                  </a:lnTo>
                  <a:lnTo>
                    <a:pt x="1961" y="11791"/>
                  </a:lnTo>
                  <a:close/>
                </a:path>
                <a:path w="21600" h="21600" extrusionOk="0">
                  <a:moveTo>
                    <a:pt x="3685" y="11791"/>
                  </a:moveTo>
                  <a:lnTo>
                    <a:pt x="3685" y="14268"/>
                  </a:lnTo>
                  <a:lnTo>
                    <a:pt x="4530" y="14268"/>
                  </a:lnTo>
                  <a:lnTo>
                    <a:pt x="4530" y="11791"/>
                  </a:lnTo>
                  <a:lnTo>
                    <a:pt x="3685" y="11791"/>
                  </a:lnTo>
                  <a:close/>
                </a:path>
                <a:path w="21600" h="21600" extrusionOk="0">
                  <a:moveTo>
                    <a:pt x="5408" y="11791"/>
                  </a:moveTo>
                  <a:lnTo>
                    <a:pt x="5408" y="14268"/>
                  </a:lnTo>
                  <a:lnTo>
                    <a:pt x="6254" y="14268"/>
                  </a:lnTo>
                  <a:lnTo>
                    <a:pt x="6254" y="11791"/>
                  </a:lnTo>
                  <a:lnTo>
                    <a:pt x="5408" y="11791"/>
                  </a:lnTo>
                  <a:close/>
                </a:path>
                <a:path w="21600" h="21600" extrusionOk="0">
                  <a:moveTo>
                    <a:pt x="7132" y="11791"/>
                  </a:moveTo>
                  <a:lnTo>
                    <a:pt x="7132" y="14268"/>
                  </a:lnTo>
                  <a:lnTo>
                    <a:pt x="7977" y="14268"/>
                  </a:lnTo>
                  <a:lnTo>
                    <a:pt x="7977" y="11791"/>
                  </a:lnTo>
                  <a:lnTo>
                    <a:pt x="7132" y="11791"/>
                  </a:lnTo>
                  <a:close/>
                </a:path>
              </a:pathLst>
            </a:custGeom>
            <a:solidFill>
              <a:srgbClr val="C0C0C0"/>
            </a:solidFill>
            <a:ln w="9525">
              <a:solidFill>
                <a:srgbClr val="000000"/>
              </a:solidFill>
              <a:miter lim="800000"/>
              <a:headEnd/>
              <a:tailEnd/>
            </a:ln>
          </p:spPr>
          <p:txBody>
            <a:bodyPr vert="horz" wrap="square" lIns="68580" tIns="34290" rIns="68580" bIns="34290" numCol="1" anchor="t" anchorCtr="0" compatLnSpc="1">
              <a:prstTxWarp prst="textNoShape">
                <a:avLst/>
              </a:prstTxWarp>
            </a:bodyPr>
            <a:lstStyle/>
            <a:p>
              <a:endParaRPr lang="zh-CN" altLang="en-US" sz="1350"/>
            </a:p>
          </p:txBody>
        </p:sp>
      </p:grpSp>
      <p:grpSp>
        <p:nvGrpSpPr>
          <p:cNvPr id="157" name="组合 156"/>
          <p:cNvGrpSpPr/>
          <p:nvPr/>
        </p:nvGrpSpPr>
        <p:grpSpPr>
          <a:xfrm>
            <a:off x="339299" y="4554149"/>
            <a:ext cx="2357454" cy="750099"/>
            <a:chOff x="595274" y="4714884"/>
            <a:chExt cx="3143272" cy="1000132"/>
          </a:xfrm>
        </p:grpSpPr>
        <p:sp>
          <p:nvSpPr>
            <p:cNvPr id="158" name="圆角矩形 157"/>
            <p:cNvSpPr/>
            <p:nvPr/>
          </p:nvSpPr>
          <p:spPr>
            <a:xfrm>
              <a:off x="595274" y="4714884"/>
              <a:ext cx="3143272" cy="1000132"/>
            </a:xfrm>
            <a:prstGeom prst="round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59" name="modem"/>
            <p:cNvSpPr>
              <a:spLocks noEditPoints="1" noChangeArrowheads="1"/>
            </p:cNvSpPr>
            <p:nvPr/>
          </p:nvSpPr>
          <p:spPr bwMode="auto">
            <a:xfrm>
              <a:off x="738150" y="4857760"/>
              <a:ext cx="914396" cy="300028"/>
            </a:xfrm>
            <a:custGeom>
              <a:avLst/>
              <a:gdLst>
                <a:gd name="T0" fmla="*/ 0 w 21600"/>
                <a:gd name="T1" fmla="*/ 5152 h 21600"/>
                <a:gd name="T2" fmla="*/ 2941 w 21600"/>
                <a:gd name="T3" fmla="*/ 0 h 21600"/>
                <a:gd name="T4" fmla="*/ 18625 w 21600"/>
                <a:gd name="T5" fmla="*/ 0 h 21600"/>
                <a:gd name="T6" fmla="*/ 21600 w 21600"/>
                <a:gd name="T7" fmla="*/ 5152 h 21600"/>
                <a:gd name="T8" fmla="*/ 21600 w 21600"/>
                <a:gd name="T9" fmla="*/ 21600 h 21600"/>
                <a:gd name="T10" fmla="*/ 0 w 21600"/>
                <a:gd name="T11" fmla="*/ 21600 h 21600"/>
                <a:gd name="T12" fmla="*/ 10800 w 21600"/>
                <a:gd name="T13" fmla="*/ 0 h 21600"/>
                <a:gd name="T14" fmla="*/ 10800 w 21600"/>
                <a:gd name="T15" fmla="*/ 21600 h 21600"/>
                <a:gd name="T16" fmla="*/ 0 w 21600"/>
                <a:gd name="T17" fmla="*/ 13376 h 21600"/>
                <a:gd name="T18" fmla="*/ 21600 w 21600"/>
                <a:gd name="T19" fmla="*/ 13376 h 21600"/>
                <a:gd name="T20" fmla="*/ 400 w 21600"/>
                <a:gd name="T21" fmla="*/ 22400 h 21600"/>
                <a:gd name="T22" fmla="*/ 21200 w 21600"/>
                <a:gd name="T23" fmla="*/ 30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5152"/>
                  </a:moveTo>
                  <a:lnTo>
                    <a:pt x="2941" y="0"/>
                  </a:lnTo>
                  <a:lnTo>
                    <a:pt x="18625" y="0"/>
                  </a:lnTo>
                  <a:lnTo>
                    <a:pt x="21600" y="5152"/>
                  </a:lnTo>
                  <a:lnTo>
                    <a:pt x="21600" y="21600"/>
                  </a:lnTo>
                  <a:lnTo>
                    <a:pt x="0" y="21600"/>
                  </a:lnTo>
                  <a:lnTo>
                    <a:pt x="0" y="5152"/>
                  </a:lnTo>
                  <a:close/>
                </a:path>
                <a:path w="21600" h="21600" extrusionOk="0">
                  <a:moveTo>
                    <a:pt x="0" y="5251"/>
                  </a:moveTo>
                  <a:lnTo>
                    <a:pt x="21600" y="5251"/>
                  </a:lnTo>
                  <a:moveTo>
                    <a:pt x="1961" y="11791"/>
                  </a:moveTo>
                  <a:lnTo>
                    <a:pt x="1961" y="14268"/>
                  </a:lnTo>
                  <a:lnTo>
                    <a:pt x="2806" y="14268"/>
                  </a:lnTo>
                  <a:lnTo>
                    <a:pt x="2806" y="11791"/>
                  </a:lnTo>
                  <a:lnTo>
                    <a:pt x="1961" y="11791"/>
                  </a:lnTo>
                  <a:close/>
                </a:path>
                <a:path w="21600" h="21600" extrusionOk="0">
                  <a:moveTo>
                    <a:pt x="3685" y="11791"/>
                  </a:moveTo>
                  <a:lnTo>
                    <a:pt x="3685" y="14268"/>
                  </a:lnTo>
                  <a:lnTo>
                    <a:pt x="4530" y="14268"/>
                  </a:lnTo>
                  <a:lnTo>
                    <a:pt x="4530" y="11791"/>
                  </a:lnTo>
                  <a:lnTo>
                    <a:pt x="3685" y="11791"/>
                  </a:lnTo>
                  <a:close/>
                </a:path>
                <a:path w="21600" h="21600" extrusionOk="0">
                  <a:moveTo>
                    <a:pt x="5408" y="11791"/>
                  </a:moveTo>
                  <a:lnTo>
                    <a:pt x="5408" y="14268"/>
                  </a:lnTo>
                  <a:lnTo>
                    <a:pt x="6254" y="14268"/>
                  </a:lnTo>
                  <a:lnTo>
                    <a:pt x="6254" y="11791"/>
                  </a:lnTo>
                  <a:lnTo>
                    <a:pt x="5408" y="11791"/>
                  </a:lnTo>
                  <a:close/>
                </a:path>
                <a:path w="21600" h="21600" extrusionOk="0">
                  <a:moveTo>
                    <a:pt x="7132" y="11791"/>
                  </a:moveTo>
                  <a:lnTo>
                    <a:pt x="7132" y="14268"/>
                  </a:lnTo>
                  <a:lnTo>
                    <a:pt x="7977" y="14268"/>
                  </a:lnTo>
                  <a:lnTo>
                    <a:pt x="7977" y="11791"/>
                  </a:lnTo>
                  <a:lnTo>
                    <a:pt x="7132" y="11791"/>
                  </a:lnTo>
                  <a:close/>
                </a:path>
              </a:pathLst>
            </a:custGeom>
            <a:solidFill>
              <a:srgbClr val="C0C0C0"/>
            </a:solidFill>
            <a:ln w="9525">
              <a:solidFill>
                <a:srgbClr val="000000"/>
              </a:solidFill>
              <a:miter lim="800000"/>
              <a:headEnd/>
              <a:tailEnd/>
            </a:ln>
          </p:spPr>
          <p:txBody>
            <a:bodyPr vert="horz" wrap="square" lIns="68580" tIns="34290" rIns="68580" bIns="34290" numCol="1" anchor="t" anchorCtr="0" compatLnSpc="1">
              <a:prstTxWarp prst="textNoShape">
                <a:avLst/>
              </a:prstTxWarp>
            </a:bodyPr>
            <a:lstStyle/>
            <a:p>
              <a:endParaRPr lang="zh-CN" altLang="en-US" sz="1350"/>
            </a:p>
          </p:txBody>
        </p:sp>
        <p:sp>
          <p:nvSpPr>
            <p:cNvPr id="160" name="modem"/>
            <p:cNvSpPr>
              <a:spLocks noEditPoints="1" noChangeArrowheads="1"/>
            </p:cNvSpPr>
            <p:nvPr/>
          </p:nvSpPr>
          <p:spPr bwMode="auto">
            <a:xfrm>
              <a:off x="1738282" y="4857760"/>
              <a:ext cx="914396" cy="300028"/>
            </a:xfrm>
            <a:custGeom>
              <a:avLst/>
              <a:gdLst>
                <a:gd name="T0" fmla="*/ 0 w 21600"/>
                <a:gd name="T1" fmla="*/ 5152 h 21600"/>
                <a:gd name="T2" fmla="*/ 2941 w 21600"/>
                <a:gd name="T3" fmla="*/ 0 h 21600"/>
                <a:gd name="T4" fmla="*/ 18625 w 21600"/>
                <a:gd name="T5" fmla="*/ 0 h 21600"/>
                <a:gd name="T6" fmla="*/ 21600 w 21600"/>
                <a:gd name="T7" fmla="*/ 5152 h 21600"/>
                <a:gd name="T8" fmla="*/ 21600 w 21600"/>
                <a:gd name="T9" fmla="*/ 21600 h 21600"/>
                <a:gd name="T10" fmla="*/ 0 w 21600"/>
                <a:gd name="T11" fmla="*/ 21600 h 21600"/>
                <a:gd name="T12" fmla="*/ 10800 w 21600"/>
                <a:gd name="T13" fmla="*/ 0 h 21600"/>
                <a:gd name="T14" fmla="*/ 10800 w 21600"/>
                <a:gd name="T15" fmla="*/ 21600 h 21600"/>
                <a:gd name="T16" fmla="*/ 0 w 21600"/>
                <a:gd name="T17" fmla="*/ 13376 h 21600"/>
                <a:gd name="T18" fmla="*/ 21600 w 21600"/>
                <a:gd name="T19" fmla="*/ 13376 h 21600"/>
                <a:gd name="T20" fmla="*/ 400 w 21600"/>
                <a:gd name="T21" fmla="*/ 22400 h 21600"/>
                <a:gd name="T22" fmla="*/ 21200 w 21600"/>
                <a:gd name="T23" fmla="*/ 30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5152"/>
                  </a:moveTo>
                  <a:lnTo>
                    <a:pt x="2941" y="0"/>
                  </a:lnTo>
                  <a:lnTo>
                    <a:pt x="18625" y="0"/>
                  </a:lnTo>
                  <a:lnTo>
                    <a:pt x="21600" y="5152"/>
                  </a:lnTo>
                  <a:lnTo>
                    <a:pt x="21600" y="21600"/>
                  </a:lnTo>
                  <a:lnTo>
                    <a:pt x="0" y="21600"/>
                  </a:lnTo>
                  <a:lnTo>
                    <a:pt x="0" y="5152"/>
                  </a:lnTo>
                  <a:close/>
                </a:path>
                <a:path w="21600" h="21600" extrusionOk="0">
                  <a:moveTo>
                    <a:pt x="0" y="5251"/>
                  </a:moveTo>
                  <a:lnTo>
                    <a:pt x="21600" y="5251"/>
                  </a:lnTo>
                  <a:moveTo>
                    <a:pt x="1961" y="11791"/>
                  </a:moveTo>
                  <a:lnTo>
                    <a:pt x="1961" y="14268"/>
                  </a:lnTo>
                  <a:lnTo>
                    <a:pt x="2806" y="14268"/>
                  </a:lnTo>
                  <a:lnTo>
                    <a:pt x="2806" y="11791"/>
                  </a:lnTo>
                  <a:lnTo>
                    <a:pt x="1961" y="11791"/>
                  </a:lnTo>
                  <a:close/>
                </a:path>
                <a:path w="21600" h="21600" extrusionOk="0">
                  <a:moveTo>
                    <a:pt x="3685" y="11791"/>
                  </a:moveTo>
                  <a:lnTo>
                    <a:pt x="3685" y="14268"/>
                  </a:lnTo>
                  <a:lnTo>
                    <a:pt x="4530" y="14268"/>
                  </a:lnTo>
                  <a:lnTo>
                    <a:pt x="4530" y="11791"/>
                  </a:lnTo>
                  <a:lnTo>
                    <a:pt x="3685" y="11791"/>
                  </a:lnTo>
                  <a:close/>
                </a:path>
                <a:path w="21600" h="21600" extrusionOk="0">
                  <a:moveTo>
                    <a:pt x="5408" y="11791"/>
                  </a:moveTo>
                  <a:lnTo>
                    <a:pt x="5408" y="14268"/>
                  </a:lnTo>
                  <a:lnTo>
                    <a:pt x="6254" y="14268"/>
                  </a:lnTo>
                  <a:lnTo>
                    <a:pt x="6254" y="11791"/>
                  </a:lnTo>
                  <a:lnTo>
                    <a:pt x="5408" y="11791"/>
                  </a:lnTo>
                  <a:close/>
                </a:path>
                <a:path w="21600" h="21600" extrusionOk="0">
                  <a:moveTo>
                    <a:pt x="7132" y="11791"/>
                  </a:moveTo>
                  <a:lnTo>
                    <a:pt x="7132" y="14268"/>
                  </a:lnTo>
                  <a:lnTo>
                    <a:pt x="7977" y="14268"/>
                  </a:lnTo>
                  <a:lnTo>
                    <a:pt x="7977" y="11791"/>
                  </a:lnTo>
                  <a:lnTo>
                    <a:pt x="7132" y="11791"/>
                  </a:lnTo>
                  <a:close/>
                </a:path>
              </a:pathLst>
            </a:custGeom>
            <a:solidFill>
              <a:srgbClr val="C0C0C0"/>
            </a:solidFill>
            <a:ln w="9525">
              <a:solidFill>
                <a:srgbClr val="000000"/>
              </a:solidFill>
              <a:miter lim="800000"/>
              <a:headEnd/>
              <a:tailEnd/>
            </a:ln>
          </p:spPr>
          <p:txBody>
            <a:bodyPr vert="horz" wrap="square" lIns="68580" tIns="34290" rIns="68580" bIns="34290" numCol="1" anchor="t" anchorCtr="0" compatLnSpc="1">
              <a:prstTxWarp prst="textNoShape">
                <a:avLst/>
              </a:prstTxWarp>
            </a:bodyPr>
            <a:lstStyle/>
            <a:p>
              <a:endParaRPr lang="zh-CN" altLang="en-US" sz="1350"/>
            </a:p>
          </p:txBody>
        </p:sp>
        <p:sp>
          <p:nvSpPr>
            <p:cNvPr id="161" name="modem"/>
            <p:cNvSpPr>
              <a:spLocks noEditPoints="1" noChangeArrowheads="1"/>
            </p:cNvSpPr>
            <p:nvPr/>
          </p:nvSpPr>
          <p:spPr bwMode="auto">
            <a:xfrm>
              <a:off x="2738414" y="4857760"/>
              <a:ext cx="914396" cy="300028"/>
            </a:xfrm>
            <a:custGeom>
              <a:avLst/>
              <a:gdLst>
                <a:gd name="T0" fmla="*/ 0 w 21600"/>
                <a:gd name="T1" fmla="*/ 5152 h 21600"/>
                <a:gd name="T2" fmla="*/ 2941 w 21600"/>
                <a:gd name="T3" fmla="*/ 0 h 21600"/>
                <a:gd name="T4" fmla="*/ 18625 w 21600"/>
                <a:gd name="T5" fmla="*/ 0 h 21600"/>
                <a:gd name="T6" fmla="*/ 21600 w 21600"/>
                <a:gd name="T7" fmla="*/ 5152 h 21600"/>
                <a:gd name="T8" fmla="*/ 21600 w 21600"/>
                <a:gd name="T9" fmla="*/ 21600 h 21600"/>
                <a:gd name="T10" fmla="*/ 0 w 21600"/>
                <a:gd name="T11" fmla="*/ 21600 h 21600"/>
                <a:gd name="T12" fmla="*/ 10800 w 21600"/>
                <a:gd name="T13" fmla="*/ 0 h 21600"/>
                <a:gd name="T14" fmla="*/ 10800 w 21600"/>
                <a:gd name="T15" fmla="*/ 21600 h 21600"/>
                <a:gd name="T16" fmla="*/ 0 w 21600"/>
                <a:gd name="T17" fmla="*/ 13376 h 21600"/>
                <a:gd name="T18" fmla="*/ 21600 w 21600"/>
                <a:gd name="T19" fmla="*/ 13376 h 21600"/>
                <a:gd name="T20" fmla="*/ 400 w 21600"/>
                <a:gd name="T21" fmla="*/ 22400 h 21600"/>
                <a:gd name="T22" fmla="*/ 21200 w 21600"/>
                <a:gd name="T23" fmla="*/ 30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5152"/>
                  </a:moveTo>
                  <a:lnTo>
                    <a:pt x="2941" y="0"/>
                  </a:lnTo>
                  <a:lnTo>
                    <a:pt x="18625" y="0"/>
                  </a:lnTo>
                  <a:lnTo>
                    <a:pt x="21600" y="5152"/>
                  </a:lnTo>
                  <a:lnTo>
                    <a:pt x="21600" y="21600"/>
                  </a:lnTo>
                  <a:lnTo>
                    <a:pt x="0" y="21600"/>
                  </a:lnTo>
                  <a:lnTo>
                    <a:pt x="0" y="5152"/>
                  </a:lnTo>
                  <a:close/>
                </a:path>
                <a:path w="21600" h="21600" extrusionOk="0">
                  <a:moveTo>
                    <a:pt x="0" y="5251"/>
                  </a:moveTo>
                  <a:lnTo>
                    <a:pt x="21600" y="5251"/>
                  </a:lnTo>
                  <a:moveTo>
                    <a:pt x="1961" y="11791"/>
                  </a:moveTo>
                  <a:lnTo>
                    <a:pt x="1961" y="14268"/>
                  </a:lnTo>
                  <a:lnTo>
                    <a:pt x="2806" y="14268"/>
                  </a:lnTo>
                  <a:lnTo>
                    <a:pt x="2806" y="11791"/>
                  </a:lnTo>
                  <a:lnTo>
                    <a:pt x="1961" y="11791"/>
                  </a:lnTo>
                  <a:close/>
                </a:path>
                <a:path w="21600" h="21600" extrusionOk="0">
                  <a:moveTo>
                    <a:pt x="3685" y="11791"/>
                  </a:moveTo>
                  <a:lnTo>
                    <a:pt x="3685" y="14268"/>
                  </a:lnTo>
                  <a:lnTo>
                    <a:pt x="4530" y="14268"/>
                  </a:lnTo>
                  <a:lnTo>
                    <a:pt x="4530" y="11791"/>
                  </a:lnTo>
                  <a:lnTo>
                    <a:pt x="3685" y="11791"/>
                  </a:lnTo>
                  <a:close/>
                </a:path>
                <a:path w="21600" h="21600" extrusionOk="0">
                  <a:moveTo>
                    <a:pt x="5408" y="11791"/>
                  </a:moveTo>
                  <a:lnTo>
                    <a:pt x="5408" y="14268"/>
                  </a:lnTo>
                  <a:lnTo>
                    <a:pt x="6254" y="14268"/>
                  </a:lnTo>
                  <a:lnTo>
                    <a:pt x="6254" y="11791"/>
                  </a:lnTo>
                  <a:lnTo>
                    <a:pt x="5408" y="11791"/>
                  </a:lnTo>
                  <a:close/>
                </a:path>
                <a:path w="21600" h="21600" extrusionOk="0">
                  <a:moveTo>
                    <a:pt x="7132" y="11791"/>
                  </a:moveTo>
                  <a:lnTo>
                    <a:pt x="7132" y="14268"/>
                  </a:lnTo>
                  <a:lnTo>
                    <a:pt x="7977" y="14268"/>
                  </a:lnTo>
                  <a:lnTo>
                    <a:pt x="7977" y="11791"/>
                  </a:lnTo>
                  <a:lnTo>
                    <a:pt x="7132" y="11791"/>
                  </a:lnTo>
                  <a:close/>
                </a:path>
              </a:pathLst>
            </a:custGeom>
            <a:solidFill>
              <a:srgbClr val="C0C0C0"/>
            </a:solidFill>
            <a:ln w="9525">
              <a:solidFill>
                <a:srgbClr val="000000"/>
              </a:solidFill>
              <a:miter lim="800000"/>
              <a:headEnd/>
              <a:tailEnd/>
            </a:ln>
          </p:spPr>
          <p:txBody>
            <a:bodyPr vert="horz" wrap="square" lIns="68580" tIns="34290" rIns="68580" bIns="34290" numCol="1" anchor="t" anchorCtr="0" compatLnSpc="1">
              <a:prstTxWarp prst="textNoShape">
                <a:avLst/>
              </a:prstTxWarp>
            </a:bodyPr>
            <a:lstStyle/>
            <a:p>
              <a:endParaRPr lang="zh-CN" altLang="en-US" sz="1350"/>
            </a:p>
          </p:txBody>
        </p:sp>
        <p:sp>
          <p:nvSpPr>
            <p:cNvPr id="162" name="modem"/>
            <p:cNvSpPr>
              <a:spLocks noEditPoints="1" noChangeArrowheads="1"/>
            </p:cNvSpPr>
            <p:nvPr/>
          </p:nvSpPr>
          <p:spPr bwMode="auto">
            <a:xfrm>
              <a:off x="738150" y="5286388"/>
              <a:ext cx="914396" cy="300028"/>
            </a:xfrm>
            <a:custGeom>
              <a:avLst/>
              <a:gdLst>
                <a:gd name="T0" fmla="*/ 0 w 21600"/>
                <a:gd name="T1" fmla="*/ 5152 h 21600"/>
                <a:gd name="T2" fmla="*/ 2941 w 21600"/>
                <a:gd name="T3" fmla="*/ 0 h 21600"/>
                <a:gd name="T4" fmla="*/ 18625 w 21600"/>
                <a:gd name="T5" fmla="*/ 0 h 21600"/>
                <a:gd name="T6" fmla="*/ 21600 w 21600"/>
                <a:gd name="T7" fmla="*/ 5152 h 21600"/>
                <a:gd name="T8" fmla="*/ 21600 w 21600"/>
                <a:gd name="T9" fmla="*/ 21600 h 21600"/>
                <a:gd name="T10" fmla="*/ 0 w 21600"/>
                <a:gd name="T11" fmla="*/ 21600 h 21600"/>
                <a:gd name="T12" fmla="*/ 10800 w 21600"/>
                <a:gd name="T13" fmla="*/ 0 h 21600"/>
                <a:gd name="T14" fmla="*/ 10800 w 21600"/>
                <a:gd name="T15" fmla="*/ 21600 h 21600"/>
                <a:gd name="T16" fmla="*/ 0 w 21600"/>
                <a:gd name="T17" fmla="*/ 13376 h 21600"/>
                <a:gd name="T18" fmla="*/ 21600 w 21600"/>
                <a:gd name="T19" fmla="*/ 13376 h 21600"/>
                <a:gd name="T20" fmla="*/ 400 w 21600"/>
                <a:gd name="T21" fmla="*/ 22400 h 21600"/>
                <a:gd name="T22" fmla="*/ 21200 w 21600"/>
                <a:gd name="T23" fmla="*/ 30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5152"/>
                  </a:moveTo>
                  <a:lnTo>
                    <a:pt x="2941" y="0"/>
                  </a:lnTo>
                  <a:lnTo>
                    <a:pt x="18625" y="0"/>
                  </a:lnTo>
                  <a:lnTo>
                    <a:pt x="21600" y="5152"/>
                  </a:lnTo>
                  <a:lnTo>
                    <a:pt x="21600" y="21600"/>
                  </a:lnTo>
                  <a:lnTo>
                    <a:pt x="0" y="21600"/>
                  </a:lnTo>
                  <a:lnTo>
                    <a:pt x="0" y="5152"/>
                  </a:lnTo>
                  <a:close/>
                </a:path>
                <a:path w="21600" h="21600" extrusionOk="0">
                  <a:moveTo>
                    <a:pt x="0" y="5251"/>
                  </a:moveTo>
                  <a:lnTo>
                    <a:pt x="21600" y="5251"/>
                  </a:lnTo>
                  <a:moveTo>
                    <a:pt x="1961" y="11791"/>
                  </a:moveTo>
                  <a:lnTo>
                    <a:pt x="1961" y="14268"/>
                  </a:lnTo>
                  <a:lnTo>
                    <a:pt x="2806" y="14268"/>
                  </a:lnTo>
                  <a:lnTo>
                    <a:pt x="2806" y="11791"/>
                  </a:lnTo>
                  <a:lnTo>
                    <a:pt x="1961" y="11791"/>
                  </a:lnTo>
                  <a:close/>
                </a:path>
                <a:path w="21600" h="21600" extrusionOk="0">
                  <a:moveTo>
                    <a:pt x="3685" y="11791"/>
                  </a:moveTo>
                  <a:lnTo>
                    <a:pt x="3685" y="14268"/>
                  </a:lnTo>
                  <a:lnTo>
                    <a:pt x="4530" y="14268"/>
                  </a:lnTo>
                  <a:lnTo>
                    <a:pt x="4530" y="11791"/>
                  </a:lnTo>
                  <a:lnTo>
                    <a:pt x="3685" y="11791"/>
                  </a:lnTo>
                  <a:close/>
                </a:path>
                <a:path w="21600" h="21600" extrusionOk="0">
                  <a:moveTo>
                    <a:pt x="5408" y="11791"/>
                  </a:moveTo>
                  <a:lnTo>
                    <a:pt x="5408" y="14268"/>
                  </a:lnTo>
                  <a:lnTo>
                    <a:pt x="6254" y="14268"/>
                  </a:lnTo>
                  <a:lnTo>
                    <a:pt x="6254" y="11791"/>
                  </a:lnTo>
                  <a:lnTo>
                    <a:pt x="5408" y="11791"/>
                  </a:lnTo>
                  <a:close/>
                </a:path>
                <a:path w="21600" h="21600" extrusionOk="0">
                  <a:moveTo>
                    <a:pt x="7132" y="11791"/>
                  </a:moveTo>
                  <a:lnTo>
                    <a:pt x="7132" y="14268"/>
                  </a:lnTo>
                  <a:lnTo>
                    <a:pt x="7977" y="14268"/>
                  </a:lnTo>
                  <a:lnTo>
                    <a:pt x="7977" y="11791"/>
                  </a:lnTo>
                  <a:lnTo>
                    <a:pt x="7132" y="11791"/>
                  </a:lnTo>
                  <a:close/>
                </a:path>
              </a:pathLst>
            </a:custGeom>
            <a:solidFill>
              <a:srgbClr val="C0C0C0"/>
            </a:solidFill>
            <a:ln w="9525">
              <a:solidFill>
                <a:srgbClr val="000000"/>
              </a:solidFill>
              <a:miter lim="800000"/>
              <a:headEnd/>
              <a:tailEnd/>
            </a:ln>
          </p:spPr>
          <p:txBody>
            <a:bodyPr vert="horz" wrap="square" lIns="68580" tIns="34290" rIns="68580" bIns="34290" numCol="1" anchor="t" anchorCtr="0" compatLnSpc="1">
              <a:prstTxWarp prst="textNoShape">
                <a:avLst/>
              </a:prstTxWarp>
            </a:bodyPr>
            <a:lstStyle/>
            <a:p>
              <a:endParaRPr lang="zh-CN" altLang="en-US" sz="1350"/>
            </a:p>
          </p:txBody>
        </p:sp>
        <p:sp>
          <p:nvSpPr>
            <p:cNvPr id="163" name="modem"/>
            <p:cNvSpPr>
              <a:spLocks noEditPoints="1" noChangeArrowheads="1"/>
            </p:cNvSpPr>
            <p:nvPr/>
          </p:nvSpPr>
          <p:spPr bwMode="auto">
            <a:xfrm>
              <a:off x="1738282" y="5286388"/>
              <a:ext cx="914396" cy="300028"/>
            </a:xfrm>
            <a:custGeom>
              <a:avLst/>
              <a:gdLst>
                <a:gd name="T0" fmla="*/ 0 w 21600"/>
                <a:gd name="T1" fmla="*/ 5152 h 21600"/>
                <a:gd name="T2" fmla="*/ 2941 w 21600"/>
                <a:gd name="T3" fmla="*/ 0 h 21600"/>
                <a:gd name="T4" fmla="*/ 18625 w 21600"/>
                <a:gd name="T5" fmla="*/ 0 h 21600"/>
                <a:gd name="T6" fmla="*/ 21600 w 21600"/>
                <a:gd name="T7" fmla="*/ 5152 h 21600"/>
                <a:gd name="T8" fmla="*/ 21600 w 21600"/>
                <a:gd name="T9" fmla="*/ 21600 h 21600"/>
                <a:gd name="T10" fmla="*/ 0 w 21600"/>
                <a:gd name="T11" fmla="*/ 21600 h 21600"/>
                <a:gd name="T12" fmla="*/ 10800 w 21600"/>
                <a:gd name="T13" fmla="*/ 0 h 21600"/>
                <a:gd name="T14" fmla="*/ 10800 w 21600"/>
                <a:gd name="T15" fmla="*/ 21600 h 21600"/>
                <a:gd name="T16" fmla="*/ 0 w 21600"/>
                <a:gd name="T17" fmla="*/ 13376 h 21600"/>
                <a:gd name="T18" fmla="*/ 21600 w 21600"/>
                <a:gd name="T19" fmla="*/ 13376 h 21600"/>
                <a:gd name="T20" fmla="*/ 400 w 21600"/>
                <a:gd name="T21" fmla="*/ 22400 h 21600"/>
                <a:gd name="T22" fmla="*/ 21200 w 21600"/>
                <a:gd name="T23" fmla="*/ 30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5152"/>
                  </a:moveTo>
                  <a:lnTo>
                    <a:pt x="2941" y="0"/>
                  </a:lnTo>
                  <a:lnTo>
                    <a:pt x="18625" y="0"/>
                  </a:lnTo>
                  <a:lnTo>
                    <a:pt x="21600" y="5152"/>
                  </a:lnTo>
                  <a:lnTo>
                    <a:pt x="21600" y="21600"/>
                  </a:lnTo>
                  <a:lnTo>
                    <a:pt x="0" y="21600"/>
                  </a:lnTo>
                  <a:lnTo>
                    <a:pt x="0" y="5152"/>
                  </a:lnTo>
                  <a:close/>
                </a:path>
                <a:path w="21600" h="21600" extrusionOk="0">
                  <a:moveTo>
                    <a:pt x="0" y="5251"/>
                  </a:moveTo>
                  <a:lnTo>
                    <a:pt x="21600" y="5251"/>
                  </a:lnTo>
                  <a:moveTo>
                    <a:pt x="1961" y="11791"/>
                  </a:moveTo>
                  <a:lnTo>
                    <a:pt x="1961" y="14268"/>
                  </a:lnTo>
                  <a:lnTo>
                    <a:pt x="2806" y="14268"/>
                  </a:lnTo>
                  <a:lnTo>
                    <a:pt x="2806" y="11791"/>
                  </a:lnTo>
                  <a:lnTo>
                    <a:pt x="1961" y="11791"/>
                  </a:lnTo>
                  <a:close/>
                </a:path>
                <a:path w="21600" h="21600" extrusionOk="0">
                  <a:moveTo>
                    <a:pt x="3685" y="11791"/>
                  </a:moveTo>
                  <a:lnTo>
                    <a:pt x="3685" y="14268"/>
                  </a:lnTo>
                  <a:lnTo>
                    <a:pt x="4530" y="14268"/>
                  </a:lnTo>
                  <a:lnTo>
                    <a:pt x="4530" y="11791"/>
                  </a:lnTo>
                  <a:lnTo>
                    <a:pt x="3685" y="11791"/>
                  </a:lnTo>
                  <a:close/>
                </a:path>
                <a:path w="21600" h="21600" extrusionOk="0">
                  <a:moveTo>
                    <a:pt x="5408" y="11791"/>
                  </a:moveTo>
                  <a:lnTo>
                    <a:pt x="5408" y="14268"/>
                  </a:lnTo>
                  <a:lnTo>
                    <a:pt x="6254" y="14268"/>
                  </a:lnTo>
                  <a:lnTo>
                    <a:pt x="6254" y="11791"/>
                  </a:lnTo>
                  <a:lnTo>
                    <a:pt x="5408" y="11791"/>
                  </a:lnTo>
                  <a:close/>
                </a:path>
                <a:path w="21600" h="21600" extrusionOk="0">
                  <a:moveTo>
                    <a:pt x="7132" y="11791"/>
                  </a:moveTo>
                  <a:lnTo>
                    <a:pt x="7132" y="14268"/>
                  </a:lnTo>
                  <a:lnTo>
                    <a:pt x="7977" y="14268"/>
                  </a:lnTo>
                  <a:lnTo>
                    <a:pt x="7977" y="11791"/>
                  </a:lnTo>
                  <a:lnTo>
                    <a:pt x="7132" y="11791"/>
                  </a:lnTo>
                  <a:close/>
                </a:path>
              </a:pathLst>
            </a:custGeom>
            <a:solidFill>
              <a:srgbClr val="C0C0C0"/>
            </a:solidFill>
            <a:ln w="9525">
              <a:solidFill>
                <a:srgbClr val="000000"/>
              </a:solidFill>
              <a:miter lim="800000"/>
              <a:headEnd/>
              <a:tailEnd/>
            </a:ln>
          </p:spPr>
          <p:txBody>
            <a:bodyPr vert="horz" wrap="square" lIns="68580" tIns="34290" rIns="68580" bIns="34290" numCol="1" anchor="t" anchorCtr="0" compatLnSpc="1">
              <a:prstTxWarp prst="textNoShape">
                <a:avLst/>
              </a:prstTxWarp>
            </a:bodyPr>
            <a:lstStyle/>
            <a:p>
              <a:endParaRPr lang="zh-CN" altLang="en-US" sz="1350"/>
            </a:p>
          </p:txBody>
        </p:sp>
        <p:sp>
          <p:nvSpPr>
            <p:cNvPr id="164" name="modem"/>
            <p:cNvSpPr>
              <a:spLocks noEditPoints="1" noChangeArrowheads="1"/>
            </p:cNvSpPr>
            <p:nvPr/>
          </p:nvSpPr>
          <p:spPr bwMode="auto">
            <a:xfrm>
              <a:off x="2738414" y="5286388"/>
              <a:ext cx="914396" cy="300028"/>
            </a:xfrm>
            <a:custGeom>
              <a:avLst/>
              <a:gdLst>
                <a:gd name="T0" fmla="*/ 0 w 21600"/>
                <a:gd name="T1" fmla="*/ 5152 h 21600"/>
                <a:gd name="T2" fmla="*/ 2941 w 21600"/>
                <a:gd name="T3" fmla="*/ 0 h 21600"/>
                <a:gd name="T4" fmla="*/ 18625 w 21600"/>
                <a:gd name="T5" fmla="*/ 0 h 21600"/>
                <a:gd name="T6" fmla="*/ 21600 w 21600"/>
                <a:gd name="T7" fmla="*/ 5152 h 21600"/>
                <a:gd name="T8" fmla="*/ 21600 w 21600"/>
                <a:gd name="T9" fmla="*/ 21600 h 21600"/>
                <a:gd name="T10" fmla="*/ 0 w 21600"/>
                <a:gd name="T11" fmla="*/ 21600 h 21600"/>
                <a:gd name="T12" fmla="*/ 10800 w 21600"/>
                <a:gd name="T13" fmla="*/ 0 h 21600"/>
                <a:gd name="T14" fmla="*/ 10800 w 21600"/>
                <a:gd name="T15" fmla="*/ 21600 h 21600"/>
                <a:gd name="T16" fmla="*/ 0 w 21600"/>
                <a:gd name="T17" fmla="*/ 13376 h 21600"/>
                <a:gd name="T18" fmla="*/ 21600 w 21600"/>
                <a:gd name="T19" fmla="*/ 13376 h 21600"/>
                <a:gd name="T20" fmla="*/ 400 w 21600"/>
                <a:gd name="T21" fmla="*/ 22400 h 21600"/>
                <a:gd name="T22" fmla="*/ 21200 w 21600"/>
                <a:gd name="T23" fmla="*/ 30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5152"/>
                  </a:moveTo>
                  <a:lnTo>
                    <a:pt x="2941" y="0"/>
                  </a:lnTo>
                  <a:lnTo>
                    <a:pt x="18625" y="0"/>
                  </a:lnTo>
                  <a:lnTo>
                    <a:pt x="21600" y="5152"/>
                  </a:lnTo>
                  <a:lnTo>
                    <a:pt x="21600" y="21600"/>
                  </a:lnTo>
                  <a:lnTo>
                    <a:pt x="0" y="21600"/>
                  </a:lnTo>
                  <a:lnTo>
                    <a:pt x="0" y="5152"/>
                  </a:lnTo>
                  <a:close/>
                </a:path>
                <a:path w="21600" h="21600" extrusionOk="0">
                  <a:moveTo>
                    <a:pt x="0" y="5251"/>
                  </a:moveTo>
                  <a:lnTo>
                    <a:pt x="21600" y="5251"/>
                  </a:lnTo>
                  <a:moveTo>
                    <a:pt x="1961" y="11791"/>
                  </a:moveTo>
                  <a:lnTo>
                    <a:pt x="1961" y="14268"/>
                  </a:lnTo>
                  <a:lnTo>
                    <a:pt x="2806" y="14268"/>
                  </a:lnTo>
                  <a:lnTo>
                    <a:pt x="2806" y="11791"/>
                  </a:lnTo>
                  <a:lnTo>
                    <a:pt x="1961" y="11791"/>
                  </a:lnTo>
                  <a:close/>
                </a:path>
                <a:path w="21600" h="21600" extrusionOk="0">
                  <a:moveTo>
                    <a:pt x="3685" y="11791"/>
                  </a:moveTo>
                  <a:lnTo>
                    <a:pt x="3685" y="14268"/>
                  </a:lnTo>
                  <a:lnTo>
                    <a:pt x="4530" y="14268"/>
                  </a:lnTo>
                  <a:lnTo>
                    <a:pt x="4530" y="11791"/>
                  </a:lnTo>
                  <a:lnTo>
                    <a:pt x="3685" y="11791"/>
                  </a:lnTo>
                  <a:close/>
                </a:path>
                <a:path w="21600" h="21600" extrusionOk="0">
                  <a:moveTo>
                    <a:pt x="5408" y="11791"/>
                  </a:moveTo>
                  <a:lnTo>
                    <a:pt x="5408" y="14268"/>
                  </a:lnTo>
                  <a:lnTo>
                    <a:pt x="6254" y="14268"/>
                  </a:lnTo>
                  <a:lnTo>
                    <a:pt x="6254" y="11791"/>
                  </a:lnTo>
                  <a:lnTo>
                    <a:pt x="5408" y="11791"/>
                  </a:lnTo>
                  <a:close/>
                </a:path>
                <a:path w="21600" h="21600" extrusionOk="0">
                  <a:moveTo>
                    <a:pt x="7132" y="11791"/>
                  </a:moveTo>
                  <a:lnTo>
                    <a:pt x="7132" y="14268"/>
                  </a:lnTo>
                  <a:lnTo>
                    <a:pt x="7977" y="14268"/>
                  </a:lnTo>
                  <a:lnTo>
                    <a:pt x="7977" y="11791"/>
                  </a:lnTo>
                  <a:lnTo>
                    <a:pt x="7132" y="11791"/>
                  </a:lnTo>
                  <a:close/>
                </a:path>
              </a:pathLst>
            </a:custGeom>
            <a:solidFill>
              <a:srgbClr val="C0C0C0"/>
            </a:solidFill>
            <a:ln w="9525">
              <a:solidFill>
                <a:srgbClr val="000000"/>
              </a:solidFill>
              <a:miter lim="800000"/>
              <a:headEnd/>
              <a:tailEnd/>
            </a:ln>
          </p:spPr>
          <p:txBody>
            <a:bodyPr vert="horz" wrap="square" lIns="68580" tIns="34290" rIns="68580" bIns="34290" numCol="1" anchor="t" anchorCtr="0" compatLnSpc="1">
              <a:prstTxWarp prst="textNoShape">
                <a:avLst/>
              </a:prstTxWarp>
            </a:bodyPr>
            <a:lstStyle/>
            <a:p>
              <a:endParaRPr lang="zh-CN" altLang="en-US" sz="1350"/>
            </a:p>
          </p:txBody>
        </p:sp>
      </p:grpSp>
      <p:grpSp>
        <p:nvGrpSpPr>
          <p:cNvPr id="165" name="组合 164"/>
          <p:cNvGrpSpPr/>
          <p:nvPr/>
        </p:nvGrpSpPr>
        <p:grpSpPr>
          <a:xfrm>
            <a:off x="2857488" y="4554149"/>
            <a:ext cx="2357454" cy="750099"/>
            <a:chOff x="595274" y="4714884"/>
            <a:chExt cx="3143272" cy="1000132"/>
          </a:xfrm>
        </p:grpSpPr>
        <p:sp>
          <p:nvSpPr>
            <p:cNvPr id="166" name="圆角矩形 165"/>
            <p:cNvSpPr/>
            <p:nvPr/>
          </p:nvSpPr>
          <p:spPr>
            <a:xfrm>
              <a:off x="595274" y="4714884"/>
              <a:ext cx="3143272" cy="1000132"/>
            </a:xfrm>
            <a:prstGeom prst="round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bg1"/>
                </a:solidFill>
              </a:endParaRPr>
            </a:p>
          </p:txBody>
        </p:sp>
        <p:sp>
          <p:nvSpPr>
            <p:cNvPr id="167" name="modem"/>
            <p:cNvSpPr>
              <a:spLocks noEditPoints="1" noChangeArrowheads="1"/>
            </p:cNvSpPr>
            <p:nvPr/>
          </p:nvSpPr>
          <p:spPr bwMode="auto">
            <a:xfrm>
              <a:off x="738150" y="4857760"/>
              <a:ext cx="914396" cy="300028"/>
            </a:xfrm>
            <a:custGeom>
              <a:avLst/>
              <a:gdLst>
                <a:gd name="T0" fmla="*/ 0 w 21600"/>
                <a:gd name="T1" fmla="*/ 5152 h 21600"/>
                <a:gd name="T2" fmla="*/ 2941 w 21600"/>
                <a:gd name="T3" fmla="*/ 0 h 21600"/>
                <a:gd name="T4" fmla="*/ 18625 w 21600"/>
                <a:gd name="T5" fmla="*/ 0 h 21600"/>
                <a:gd name="T6" fmla="*/ 21600 w 21600"/>
                <a:gd name="T7" fmla="*/ 5152 h 21600"/>
                <a:gd name="T8" fmla="*/ 21600 w 21600"/>
                <a:gd name="T9" fmla="*/ 21600 h 21600"/>
                <a:gd name="T10" fmla="*/ 0 w 21600"/>
                <a:gd name="T11" fmla="*/ 21600 h 21600"/>
                <a:gd name="T12" fmla="*/ 10800 w 21600"/>
                <a:gd name="T13" fmla="*/ 0 h 21600"/>
                <a:gd name="T14" fmla="*/ 10800 w 21600"/>
                <a:gd name="T15" fmla="*/ 21600 h 21600"/>
                <a:gd name="T16" fmla="*/ 0 w 21600"/>
                <a:gd name="T17" fmla="*/ 13376 h 21600"/>
                <a:gd name="T18" fmla="*/ 21600 w 21600"/>
                <a:gd name="T19" fmla="*/ 13376 h 21600"/>
                <a:gd name="T20" fmla="*/ 400 w 21600"/>
                <a:gd name="T21" fmla="*/ 22400 h 21600"/>
                <a:gd name="T22" fmla="*/ 21200 w 21600"/>
                <a:gd name="T23" fmla="*/ 30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5152"/>
                  </a:moveTo>
                  <a:lnTo>
                    <a:pt x="2941" y="0"/>
                  </a:lnTo>
                  <a:lnTo>
                    <a:pt x="18625" y="0"/>
                  </a:lnTo>
                  <a:lnTo>
                    <a:pt x="21600" y="5152"/>
                  </a:lnTo>
                  <a:lnTo>
                    <a:pt x="21600" y="21600"/>
                  </a:lnTo>
                  <a:lnTo>
                    <a:pt x="0" y="21600"/>
                  </a:lnTo>
                  <a:lnTo>
                    <a:pt x="0" y="5152"/>
                  </a:lnTo>
                  <a:close/>
                </a:path>
                <a:path w="21600" h="21600" extrusionOk="0">
                  <a:moveTo>
                    <a:pt x="0" y="5251"/>
                  </a:moveTo>
                  <a:lnTo>
                    <a:pt x="21600" y="5251"/>
                  </a:lnTo>
                  <a:moveTo>
                    <a:pt x="1961" y="11791"/>
                  </a:moveTo>
                  <a:lnTo>
                    <a:pt x="1961" y="14268"/>
                  </a:lnTo>
                  <a:lnTo>
                    <a:pt x="2806" y="14268"/>
                  </a:lnTo>
                  <a:lnTo>
                    <a:pt x="2806" y="11791"/>
                  </a:lnTo>
                  <a:lnTo>
                    <a:pt x="1961" y="11791"/>
                  </a:lnTo>
                  <a:close/>
                </a:path>
                <a:path w="21600" h="21600" extrusionOk="0">
                  <a:moveTo>
                    <a:pt x="3685" y="11791"/>
                  </a:moveTo>
                  <a:lnTo>
                    <a:pt x="3685" y="14268"/>
                  </a:lnTo>
                  <a:lnTo>
                    <a:pt x="4530" y="14268"/>
                  </a:lnTo>
                  <a:lnTo>
                    <a:pt x="4530" y="11791"/>
                  </a:lnTo>
                  <a:lnTo>
                    <a:pt x="3685" y="11791"/>
                  </a:lnTo>
                  <a:close/>
                </a:path>
                <a:path w="21600" h="21600" extrusionOk="0">
                  <a:moveTo>
                    <a:pt x="5408" y="11791"/>
                  </a:moveTo>
                  <a:lnTo>
                    <a:pt x="5408" y="14268"/>
                  </a:lnTo>
                  <a:lnTo>
                    <a:pt x="6254" y="14268"/>
                  </a:lnTo>
                  <a:lnTo>
                    <a:pt x="6254" y="11791"/>
                  </a:lnTo>
                  <a:lnTo>
                    <a:pt x="5408" y="11791"/>
                  </a:lnTo>
                  <a:close/>
                </a:path>
                <a:path w="21600" h="21600" extrusionOk="0">
                  <a:moveTo>
                    <a:pt x="7132" y="11791"/>
                  </a:moveTo>
                  <a:lnTo>
                    <a:pt x="7132" y="14268"/>
                  </a:lnTo>
                  <a:lnTo>
                    <a:pt x="7977" y="14268"/>
                  </a:lnTo>
                  <a:lnTo>
                    <a:pt x="7977" y="11791"/>
                  </a:lnTo>
                  <a:lnTo>
                    <a:pt x="7132" y="11791"/>
                  </a:lnTo>
                  <a:close/>
                </a:path>
              </a:pathLst>
            </a:custGeom>
            <a:solidFill>
              <a:srgbClr val="C0C0C0"/>
            </a:solidFill>
            <a:ln w="9525">
              <a:solidFill>
                <a:srgbClr val="000000"/>
              </a:solidFill>
              <a:miter lim="800000"/>
              <a:headEnd/>
              <a:tailEnd/>
            </a:ln>
          </p:spPr>
          <p:txBody>
            <a:bodyPr vert="horz" wrap="square" lIns="68580" tIns="34290" rIns="68580" bIns="34290" numCol="1" anchor="t" anchorCtr="0" compatLnSpc="1">
              <a:prstTxWarp prst="textNoShape">
                <a:avLst/>
              </a:prstTxWarp>
            </a:bodyPr>
            <a:lstStyle/>
            <a:p>
              <a:endParaRPr lang="zh-CN" altLang="en-US" sz="1350">
                <a:solidFill>
                  <a:schemeClr val="bg1"/>
                </a:solidFill>
              </a:endParaRPr>
            </a:p>
          </p:txBody>
        </p:sp>
        <p:sp>
          <p:nvSpPr>
            <p:cNvPr id="168" name="modem"/>
            <p:cNvSpPr>
              <a:spLocks noEditPoints="1" noChangeArrowheads="1"/>
            </p:cNvSpPr>
            <p:nvPr/>
          </p:nvSpPr>
          <p:spPr bwMode="auto">
            <a:xfrm>
              <a:off x="1738282" y="4857760"/>
              <a:ext cx="914396" cy="300028"/>
            </a:xfrm>
            <a:custGeom>
              <a:avLst/>
              <a:gdLst>
                <a:gd name="T0" fmla="*/ 0 w 21600"/>
                <a:gd name="T1" fmla="*/ 5152 h 21600"/>
                <a:gd name="T2" fmla="*/ 2941 w 21600"/>
                <a:gd name="T3" fmla="*/ 0 h 21600"/>
                <a:gd name="T4" fmla="*/ 18625 w 21600"/>
                <a:gd name="T5" fmla="*/ 0 h 21600"/>
                <a:gd name="T6" fmla="*/ 21600 w 21600"/>
                <a:gd name="T7" fmla="*/ 5152 h 21600"/>
                <a:gd name="T8" fmla="*/ 21600 w 21600"/>
                <a:gd name="T9" fmla="*/ 21600 h 21600"/>
                <a:gd name="T10" fmla="*/ 0 w 21600"/>
                <a:gd name="T11" fmla="*/ 21600 h 21600"/>
                <a:gd name="T12" fmla="*/ 10800 w 21600"/>
                <a:gd name="T13" fmla="*/ 0 h 21600"/>
                <a:gd name="T14" fmla="*/ 10800 w 21600"/>
                <a:gd name="T15" fmla="*/ 21600 h 21600"/>
                <a:gd name="T16" fmla="*/ 0 w 21600"/>
                <a:gd name="T17" fmla="*/ 13376 h 21600"/>
                <a:gd name="T18" fmla="*/ 21600 w 21600"/>
                <a:gd name="T19" fmla="*/ 13376 h 21600"/>
                <a:gd name="T20" fmla="*/ 400 w 21600"/>
                <a:gd name="T21" fmla="*/ 22400 h 21600"/>
                <a:gd name="T22" fmla="*/ 21200 w 21600"/>
                <a:gd name="T23" fmla="*/ 30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5152"/>
                  </a:moveTo>
                  <a:lnTo>
                    <a:pt x="2941" y="0"/>
                  </a:lnTo>
                  <a:lnTo>
                    <a:pt x="18625" y="0"/>
                  </a:lnTo>
                  <a:lnTo>
                    <a:pt x="21600" y="5152"/>
                  </a:lnTo>
                  <a:lnTo>
                    <a:pt x="21600" y="21600"/>
                  </a:lnTo>
                  <a:lnTo>
                    <a:pt x="0" y="21600"/>
                  </a:lnTo>
                  <a:lnTo>
                    <a:pt x="0" y="5152"/>
                  </a:lnTo>
                  <a:close/>
                </a:path>
                <a:path w="21600" h="21600" extrusionOk="0">
                  <a:moveTo>
                    <a:pt x="0" y="5251"/>
                  </a:moveTo>
                  <a:lnTo>
                    <a:pt x="21600" y="5251"/>
                  </a:lnTo>
                  <a:moveTo>
                    <a:pt x="1961" y="11791"/>
                  </a:moveTo>
                  <a:lnTo>
                    <a:pt x="1961" y="14268"/>
                  </a:lnTo>
                  <a:lnTo>
                    <a:pt x="2806" y="14268"/>
                  </a:lnTo>
                  <a:lnTo>
                    <a:pt x="2806" y="11791"/>
                  </a:lnTo>
                  <a:lnTo>
                    <a:pt x="1961" y="11791"/>
                  </a:lnTo>
                  <a:close/>
                </a:path>
                <a:path w="21600" h="21600" extrusionOk="0">
                  <a:moveTo>
                    <a:pt x="3685" y="11791"/>
                  </a:moveTo>
                  <a:lnTo>
                    <a:pt x="3685" y="14268"/>
                  </a:lnTo>
                  <a:lnTo>
                    <a:pt x="4530" y="14268"/>
                  </a:lnTo>
                  <a:lnTo>
                    <a:pt x="4530" y="11791"/>
                  </a:lnTo>
                  <a:lnTo>
                    <a:pt x="3685" y="11791"/>
                  </a:lnTo>
                  <a:close/>
                </a:path>
                <a:path w="21600" h="21600" extrusionOk="0">
                  <a:moveTo>
                    <a:pt x="5408" y="11791"/>
                  </a:moveTo>
                  <a:lnTo>
                    <a:pt x="5408" y="14268"/>
                  </a:lnTo>
                  <a:lnTo>
                    <a:pt x="6254" y="14268"/>
                  </a:lnTo>
                  <a:lnTo>
                    <a:pt x="6254" y="11791"/>
                  </a:lnTo>
                  <a:lnTo>
                    <a:pt x="5408" y="11791"/>
                  </a:lnTo>
                  <a:close/>
                </a:path>
                <a:path w="21600" h="21600" extrusionOk="0">
                  <a:moveTo>
                    <a:pt x="7132" y="11791"/>
                  </a:moveTo>
                  <a:lnTo>
                    <a:pt x="7132" y="14268"/>
                  </a:lnTo>
                  <a:lnTo>
                    <a:pt x="7977" y="14268"/>
                  </a:lnTo>
                  <a:lnTo>
                    <a:pt x="7977" y="11791"/>
                  </a:lnTo>
                  <a:lnTo>
                    <a:pt x="7132" y="11791"/>
                  </a:lnTo>
                  <a:close/>
                </a:path>
              </a:pathLst>
            </a:custGeom>
            <a:solidFill>
              <a:srgbClr val="C0C0C0"/>
            </a:solidFill>
            <a:ln w="9525">
              <a:solidFill>
                <a:srgbClr val="000000"/>
              </a:solidFill>
              <a:miter lim="800000"/>
              <a:headEnd/>
              <a:tailEnd/>
            </a:ln>
          </p:spPr>
          <p:txBody>
            <a:bodyPr vert="horz" wrap="square" lIns="68580" tIns="34290" rIns="68580" bIns="34290" numCol="1" anchor="t" anchorCtr="0" compatLnSpc="1">
              <a:prstTxWarp prst="textNoShape">
                <a:avLst/>
              </a:prstTxWarp>
            </a:bodyPr>
            <a:lstStyle/>
            <a:p>
              <a:endParaRPr lang="zh-CN" altLang="en-US" sz="1350">
                <a:solidFill>
                  <a:schemeClr val="bg1"/>
                </a:solidFill>
              </a:endParaRPr>
            </a:p>
          </p:txBody>
        </p:sp>
        <p:sp>
          <p:nvSpPr>
            <p:cNvPr id="169" name="modem"/>
            <p:cNvSpPr>
              <a:spLocks noEditPoints="1" noChangeArrowheads="1"/>
            </p:cNvSpPr>
            <p:nvPr/>
          </p:nvSpPr>
          <p:spPr bwMode="auto">
            <a:xfrm>
              <a:off x="2738414" y="4857760"/>
              <a:ext cx="914396" cy="300028"/>
            </a:xfrm>
            <a:custGeom>
              <a:avLst/>
              <a:gdLst>
                <a:gd name="T0" fmla="*/ 0 w 21600"/>
                <a:gd name="T1" fmla="*/ 5152 h 21600"/>
                <a:gd name="T2" fmla="*/ 2941 w 21600"/>
                <a:gd name="T3" fmla="*/ 0 h 21600"/>
                <a:gd name="T4" fmla="*/ 18625 w 21600"/>
                <a:gd name="T5" fmla="*/ 0 h 21600"/>
                <a:gd name="T6" fmla="*/ 21600 w 21600"/>
                <a:gd name="T7" fmla="*/ 5152 h 21600"/>
                <a:gd name="T8" fmla="*/ 21600 w 21600"/>
                <a:gd name="T9" fmla="*/ 21600 h 21600"/>
                <a:gd name="T10" fmla="*/ 0 w 21600"/>
                <a:gd name="T11" fmla="*/ 21600 h 21600"/>
                <a:gd name="T12" fmla="*/ 10800 w 21600"/>
                <a:gd name="T13" fmla="*/ 0 h 21600"/>
                <a:gd name="T14" fmla="*/ 10800 w 21600"/>
                <a:gd name="T15" fmla="*/ 21600 h 21600"/>
                <a:gd name="T16" fmla="*/ 0 w 21600"/>
                <a:gd name="T17" fmla="*/ 13376 h 21600"/>
                <a:gd name="T18" fmla="*/ 21600 w 21600"/>
                <a:gd name="T19" fmla="*/ 13376 h 21600"/>
                <a:gd name="T20" fmla="*/ 400 w 21600"/>
                <a:gd name="T21" fmla="*/ 22400 h 21600"/>
                <a:gd name="T22" fmla="*/ 21200 w 21600"/>
                <a:gd name="T23" fmla="*/ 30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5152"/>
                  </a:moveTo>
                  <a:lnTo>
                    <a:pt x="2941" y="0"/>
                  </a:lnTo>
                  <a:lnTo>
                    <a:pt x="18625" y="0"/>
                  </a:lnTo>
                  <a:lnTo>
                    <a:pt x="21600" y="5152"/>
                  </a:lnTo>
                  <a:lnTo>
                    <a:pt x="21600" y="21600"/>
                  </a:lnTo>
                  <a:lnTo>
                    <a:pt x="0" y="21600"/>
                  </a:lnTo>
                  <a:lnTo>
                    <a:pt x="0" y="5152"/>
                  </a:lnTo>
                  <a:close/>
                </a:path>
                <a:path w="21600" h="21600" extrusionOk="0">
                  <a:moveTo>
                    <a:pt x="0" y="5251"/>
                  </a:moveTo>
                  <a:lnTo>
                    <a:pt x="21600" y="5251"/>
                  </a:lnTo>
                  <a:moveTo>
                    <a:pt x="1961" y="11791"/>
                  </a:moveTo>
                  <a:lnTo>
                    <a:pt x="1961" y="14268"/>
                  </a:lnTo>
                  <a:lnTo>
                    <a:pt x="2806" y="14268"/>
                  </a:lnTo>
                  <a:lnTo>
                    <a:pt x="2806" y="11791"/>
                  </a:lnTo>
                  <a:lnTo>
                    <a:pt x="1961" y="11791"/>
                  </a:lnTo>
                  <a:close/>
                </a:path>
                <a:path w="21600" h="21600" extrusionOk="0">
                  <a:moveTo>
                    <a:pt x="3685" y="11791"/>
                  </a:moveTo>
                  <a:lnTo>
                    <a:pt x="3685" y="14268"/>
                  </a:lnTo>
                  <a:lnTo>
                    <a:pt x="4530" y="14268"/>
                  </a:lnTo>
                  <a:lnTo>
                    <a:pt x="4530" y="11791"/>
                  </a:lnTo>
                  <a:lnTo>
                    <a:pt x="3685" y="11791"/>
                  </a:lnTo>
                  <a:close/>
                </a:path>
                <a:path w="21600" h="21600" extrusionOk="0">
                  <a:moveTo>
                    <a:pt x="5408" y="11791"/>
                  </a:moveTo>
                  <a:lnTo>
                    <a:pt x="5408" y="14268"/>
                  </a:lnTo>
                  <a:lnTo>
                    <a:pt x="6254" y="14268"/>
                  </a:lnTo>
                  <a:lnTo>
                    <a:pt x="6254" y="11791"/>
                  </a:lnTo>
                  <a:lnTo>
                    <a:pt x="5408" y="11791"/>
                  </a:lnTo>
                  <a:close/>
                </a:path>
                <a:path w="21600" h="21600" extrusionOk="0">
                  <a:moveTo>
                    <a:pt x="7132" y="11791"/>
                  </a:moveTo>
                  <a:lnTo>
                    <a:pt x="7132" y="14268"/>
                  </a:lnTo>
                  <a:lnTo>
                    <a:pt x="7977" y="14268"/>
                  </a:lnTo>
                  <a:lnTo>
                    <a:pt x="7977" y="11791"/>
                  </a:lnTo>
                  <a:lnTo>
                    <a:pt x="7132" y="11791"/>
                  </a:lnTo>
                  <a:close/>
                </a:path>
              </a:pathLst>
            </a:custGeom>
            <a:solidFill>
              <a:srgbClr val="C0C0C0"/>
            </a:solidFill>
            <a:ln w="9525">
              <a:solidFill>
                <a:srgbClr val="000000"/>
              </a:solidFill>
              <a:miter lim="800000"/>
              <a:headEnd/>
              <a:tailEnd/>
            </a:ln>
          </p:spPr>
          <p:txBody>
            <a:bodyPr vert="horz" wrap="square" lIns="68580" tIns="34290" rIns="68580" bIns="34290" numCol="1" anchor="t" anchorCtr="0" compatLnSpc="1">
              <a:prstTxWarp prst="textNoShape">
                <a:avLst/>
              </a:prstTxWarp>
            </a:bodyPr>
            <a:lstStyle/>
            <a:p>
              <a:endParaRPr lang="zh-CN" altLang="en-US" sz="1350">
                <a:solidFill>
                  <a:schemeClr val="bg1"/>
                </a:solidFill>
              </a:endParaRPr>
            </a:p>
          </p:txBody>
        </p:sp>
        <p:sp>
          <p:nvSpPr>
            <p:cNvPr id="170" name="modem"/>
            <p:cNvSpPr>
              <a:spLocks noEditPoints="1" noChangeArrowheads="1"/>
            </p:cNvSpPr>
            <p:nvPr/>
          </p:nvSpPr>
          <p:spPr bwMode="auto">
            <a:xfrm>
              <a:off x="738150" y="5286388"/>
              <a:ext cx="914396" cy="300028"/>
            </a:xfrm>
            <a:custGeom>
              <a:avLst/>
              <a:gdLst>
                <a:gd name="T0" fmla="*/ 0 w 21600"/>
                <a:gd name="T1" fmla="*/ 5152 h 21600"/>
                <a:gd name="T2" fmla="*/ 2941 w 21600"/>
                <a:gd name="T3" fmla="*/ 0 h 21600"/>
                <a:gd name="T4" fmla="*/ 18625 w 21600"/>
                <a:gd name="T5" fmla="*/ 0 h 21600"/>
                <a:gd name="T6" fmla="*/ 21600 w 21600"/>
                <a:gd name="T7" fmla="*/ 5152 h 21600"/>
                <a:gd name="T8" fmla="*/ 21600 w 21600"/>
                <a:gd name="T9" fmla="*/ 21600 h 21600"/>
                <a:gd name="T10" fmla="*/ 0 w 21600"/>
                <a:gd name="T11" fmla="*/ 21600 h 21600"/>
                <a:gd name="T12" fmla="*/ 10800 w 21600"/>
                <a:gd name="T13" fmla="*/ 0 h 21600"/>
                <a:gd name="T14" fmla="*/ 10800 w 21600"/>
                <a:gd name="T15" fmla="*/ 21600 h 21600"/>
                <a:gd name="T16" fmla="*/ 0 w 21600"/>
                <a:gd name="T17" fmla="*/ 13376 h 21600"/>
                <a:gd name="T18" fmla="*/ 21600 w 21600"/>
                <a:gd name="T19" fmla="*/ 13376 h 21600"/>
                <a:gd name="T20" fmla="*/ 400 w 21600"/>
                <a:gd name="T21" fmla="*/ 22400 h 21600"/>
                <a:gd name="T22" fmla="*/ 21200 w 21600"/>
                <a:gd name="T23" fmla="*/ 30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5152"/>
                  </a:moveTo>
                  <a:lnTo>
                    <a:pt x="2941" y="0"/>
                  </a:lnTo>
                  <a:lnTo>
                    <a:pt x="18625" y="0"/>
                  </a:lnTo>
                  <a:lnTo>
                    <a:pt x="21600" y="5152"/>
                  </a:lnTo>
                  <a:lnTo>
                    <a:pt x="21600" y="21600"/>
                  </a:lnTo>
                  <a:lnTo>
                    <a:pt x="0" y="21600"/>
                  </a:lnTo>
                  <a:lnTo>
                    <a:pt x="0" y="5152"/>
                  </a:lnTo>
                  <a:close/>
                </a:path>
                <a:path w="21600" h="21600" extrusionOk="0">
                  <a:moveTo>
                    <a:pt x="0" y="5251"/>
                  </a:moveTo>
                  <a:lnTo>
                    <a:pt x="21600" y="5251"/>
                  </a:lnTo>
                  <a:moveTo>
                    <a:pt x="1961" y="11791"/>
                  </a:moveTo>
                  <a:lnTo>
                    <a:pt x="1961" y="14268"/>
                  </a:lnTo>
                  <a:lnTo>
                    <a:pt x="2806" y="14268"/>
                  </a:lnTo>
                  <a:lnTo>
                    <a:pt x="2806" y="11791"/>
                  </a:lnTo>
                  <a:lnTo>
                    <a:pt x="1961" y="11791"/>
                  </a:lnTo>
                  <a:close/>
                </a:path>
                <a:path w="21600" h="21600" extrusionOk="0">
                  <a:moveTo>
                    <a:pt x="3685" y="11791"/>
                  </a:moveTo>
                  <a:lnTo>
                    <a:pt x="3685" y="14268"/>
                  </a:lnTo>
                  <a:lnTo>
                    <a:pt x="4530" y="14268"/>
                  </a:lnTo>
                  <a:lnTo>
                    <a:pt x="4530" y="11791"/>
                  </a:lnTo>
                  <a:lnTo>
                    <a:pt x="3685" y="11791"/>
                  </a:lnTo>
                  <a:close/>
                </a:path>
                <a:path w="21600" h="21600" extrusionOk="0">
                  <a:moveTo>
                    <a:pt x="5408" y="11791"/>
                  </a:moveTo>
                  <a:lnTo>
                    <a:pt x="5408" y="14268"/>
                  </a:lnTo>
                  <a:lnTo>
                    <a:pt x="6254" y="14268"/>
                  </a:lnTo>
                  <a:lnTo>
                    <a:pt x="6254" y="11791"/>
                  </a:lnTo>
                  <a:lnTo>
                    <a:pt x="5408" y="11791"/>
                  </a:lnTo>
                  <a:close/>
                </a:path>
                <a:path w="21600" h="21600" extrusionOk="0">
                  <a:moveTo>
                    <a:pt x="7132" y="11791"/>
                  </a:moveTo>
                  <a:lnTo>
                    <a:pt x="7132" y="14268"/>
                  </a:lnTo>
                  <a:lnTo>
                    <a:pt x="7977" y="14268"/>
                  </a:lnTo>
                  <a:lnTo>
                    <a:pt x="7977" y="11791"/>
                  </a:lnTo>
                  <a:lnTo>
                    <a:pt x="7132" y="11791"/>
                  </a:lnTo>
                  <a:close/>
                </a:path>
              </a:pathLst>
            </a:custGeom>
            <a:solidFill>
              <a:srgbClr val="C0C0C0"/>
            </a:solidFill>
            <a:ln w="9525">
              <a:solidFill>
                <a:srgbClr val="000000"/>
              </a:solidFill>
              <a:miter lim="800000"/>
              <a:headEnd/>
              <a:tailEnd/>
            </a:ln>
          </p:spPr>
          <p:txBody>
            <a:bodyPr vert="horz" wrap="square" lIns="68580" tIns="34290" rIns="68580" bIns="34290" numCol="1" anchor="t" anchorCtr="0" compatLnSpc="1">
              <a:prstTxWarp prst="textNoShape">
                <a:avLst/>
              </a:prstTxWarp>
            </a:bodyPr>
            <a:lstStyle/>
            <a:p>
              <a:endParaRPr lang="zh-CN" altLang="en-US" sz="1350">
                <a:solidFill>
                  <a:schemeClr val="bg1"/>
                </a:solidFill>
              </a:endParaRPr>
            </a:p>
          </p:txBody>
        </p:sp>
        <p:sp>
          <p:nvSpPr>
            <p:cNvPr id="171" name="modem"/>
            <p:cNvSpPr>
              <a:spLocks noEditPoints="1" noChangeArrowheads="1"/>
            </p:cNvSpPr>
            <p:nvPr/>
          </p:nvSpPr>
          <p:spPr bwMode="auto">
            <a:xfrm>
              <a:off x="1738282" y="5286388"/>
              <a:ext cx="914396" cy="300028"/>
            </a:xfrm>
            <a:custGeom>
              <a:avLst/>
              <a:gdLst>
                <a:gd name="T0" fmla="*/ 0 w 21600"/>
                <a:gd name="T1" fmla="*/ 5152 h 21600"/>
                <a:gd name="T2" fmla="*/ 2941 w 21600"/>
                <a:gd name="T3" fmla="*/ 0 h 21600"/>
                <a:gd name="T4" fmla="*/ 18625 w 21600"/>
                <a:gd name="T5" fmla="*/ 0 h 21600"/>
                <a:gd name="T6" fmla="*/ 21600 w 21600"/>
                <a:gd name="T7" fmla="*/ 5152 h 21600"/>
                <a:gd name="T8" fmla="*/ 21600 w 21600"/>
                <a:gd name="T9" fmla="*/ 21600 h 21600"/>
                <a:gd name="T10" fmla="*/ 0 w 21600"/>
                <a:gd name="T11" fmla="*/ 21600 h 21600"/>
                <a:gd name="T12" fmla="*/ 10800 w 21600"/>
                <a:gd name="T13" fmla="*/ 0 h 21600"/>
                <a:gd name="T14" fmla="*/ 10800 w 21600"/>
                <a:gd name="T15" fmla="*/ 21600 h 21600"/>
                <a:gd name="T16" fmla="*/ 0 w 21600"/>
                <a:gd name="T17" fmla="*/ 13376 h 21600"/>
                <a:gd name="T18" fmla="*/ 21600 w 21600"/>
                <a:gd name="T19" fmla="*/ 13376 h 21600"/>
                <a:gd name="T20" fmla="*/ 400 w 21600"/>
                <a:gd name="T21" fmla="*/ 22400 h 21600"/>
                <a:gd name="T22" fmla="*/ 21200 w 21600"/>
                <a:gd name="T23" fmla="*/ 30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5152"/>
                  </a:moveTo>
                  <a:lnTo>
                    <a:pt x="2941" y="0"/>
                  </a:lnTo>
                  <a:lnTo>
                    <a:pt x="18625" y="0"/>
                  </a:lnTo>
                  <a:lnTo>
                    <a:pt x="21600" y="5152"/>
                  </a:lnTo>
                  <a:lnTo>
                    <a:pt x="21600" y="21600"/>
                  </a:lnTo>
                  <a:lnTo>
                    <a:pt x="0" y="21600"/>
                  </a:lnTo>
                  <a:lnTo>
                    <a:pt x="0" y="5152"/>
                  </a:lnTo>
                  <a:close/>
                </a:path>
                <a:path w="21600" h="21600" extrusionOk="0">
                  <a:moveTo>
                    <a:pt x="0" y="5251"/>
                  </a:moveTo>
                  <a:lnTo>
                    <a:pt x="21600" y="5251"/>
                  </a:lnTo>
                  <a:moveTo>
                    <a:pt x="1961" y="11791"/>
                  </a:moveTo>
                  <a:lnTo>
                    <a:pt x="1961" y="14268"/>
                  </a:lnTo>
                  <a:lnTo>
                    <a:pt x="2806" y="14268"/>
                  </a:lnTo>
                  <a:lnTo>
                    <a:pt x="2806" y="11791"/>
                  </a:lnTo>
                  <a:lnTo>
                    <a:pt x="1961" y="11791"/>
                  </a:lnTo>
                  <a:close/>
                </a:path>
                <a:path w="21600" h="21600" extrusionOk="0">
                  <a:moveTo>
                    <a:pt x="3685" y="11791"/>
                  </a:moveTo>
                  <a:lnTo>
                    <a:pt x="3685" y="14268"/>
                  </a:lnTo>
                  <a:lnTo>
                    <a:pt x="4530" y="14268"/>
                  </a:lnTo>
                  <a:lnTo>
                    <a:pt x="4530" y="11791"/>
                  </a:lnTo>
                  <a:lnTo>
                    <a:pt x="3685" y="11791"/>
                  </a:lnTo>
                  <a:close/>
                </a:path>
                <a:path w="21600" h="21600" extrusionOk="0">
                  <a:moveTo>
                    <a:pt x="5408" y="11791"/>
                  </a:moveTo>
                  <a:lnTo>
                    <a:pt x="5408" y="14268"/>
                  </a:lnTo>
                  <a:lnTo>
                    <a:pt x="6254" y="14268"/>
                  </a:lnTo>
                  <a:lnTo>
                    <a:pt x="6254" y="11791"/>
                  </a:lnTo>
                  <a:lnTo>
                    <a:pt x="5408" y="11791"/>
                  </a:lnTo>
                  <a:close/>
                </a:path>
                <a:path w="21600" h="21600" extrusionOk="0">
                  <a:moveTo>
                    <a:pt x="7132" y="11791"/>
                  </a:moveTo>
                  <a:lnTo>
                    <a:pt x="7132" y="14268"/>
                  </a:lnTo>
                  <a:lnTo>
                    <a:pt x="7977" y="14268"/>
                  </a:lnTo>
                  <a:lnTo>
                    <a:pt x="7977" y="11791"/>
                  </a:lnTo>
                  <a:lnTo>
                    <a:pt x="7132" y="11791"/>
                  </a:lnTo>
                  <a:close/>
                </a:path>
              </a:pathLst>
            </a:custGeom>
            <a:solidFill>
              <a:srgbClr val="C0C0C0"/>
            </a:solidFill>
            <a:ln w="9525">
              <a:solidFill>
                <a:srgbClr val="000000"/>
              </a:solidFill>
              <a:miter lim="800000"/>
              <a:headEnd/>
              <a:tailEnd/>
            </a:ln>
          </p:spPr>
          <p:txBody>
            <a:bodyPr vert="horz" wrap="square" lIns="68580" tIns="34290" rIns="68580" bIns="34290" numCol="1" anchor="t" anchorCtr="0" compatLnSpc="1">
              <a:prstTxWarp prst="textNoShape">
                <a:avLst/>
              </a:prstTxWarp>
            </a:bodyPr>
            <a:lstStyle/>
            <a:p>
              <a:endParaRPr lang="zh-CN" altLang="en-US" sz="1350">
                <a:solidFill>
                  <a:schemeClr val="bg1"/>
                </a:solidFill>
              </a:endParaRPr>
            </a:p>
          </p:txBody>
        </p:sp>
        <p:sp>
          <p:nvSpPr>
            <p:cNvPr id="172" name="modem"/>
            <p:cNvSpPr>
              <a:spLocks noEditPoints="1" noChangeArrowheads="1"/>
            </p:cNvSpPr>
            <p:nvPr/>
          </p:nvSpPr>
          <p:spPr bwMode="auto">
            <a:xfrm>
              <a:off x="2738414" y="5286388"/>
              <a:ext cx="914396" cy="300028"/>
            </a:xfrm>
            <a:custGeom>
              <a:avLst/>
              <a:gdLst>
                <a:gd name="T0" fmla="*/ 0 w 21600"/>
                <a:gd name="T1" fmla="*/ 5152 h 21600"/>
                <a:gd name="T2" fmla="*/ 2941 w 21600"/>
                <a:gd name="T3" fmla="*/ 0 h 21600"/>
                <a:gd name="T4" fmla="*/ 18625 w 21600"/>
                <a:gd name="T5" fmla="*/ 0 h 21600"/>
                <a:gd name="T6" fmla="*/ 21600 w 21600"/>
                <a:gd name="T7" fmla="*/ 5152 h 21600"/>
                <a:gd name="T8" fmla="*/ 21600 w 21600"/>
                <a:gd name="T9" fmla="*/ 21600 h 21600"/>
                <a:gd name="T10" fmla="*/ 0 w 21600"/>
                <a:gd name="T11" fmla="*/ 21600 h 21600"/>
                <a:gd name="T12" fmla="*/ 10800 w 21600"/>
                <a:gd name="T13" fmla="*/ 0 h 21600"/>
                <a:gd name="T14" fmla="*/ 10800 w 21600"/>
                <a:gd name="T15" fmla="*/ 21600 h 21600"/>
                <a:gd name="T16" fmla="*/ 0 w 21600"/>
                <a:gd name="T17" fmla="*/ 13376 h 21600"/>
                <a:gd name="T18" fmla="*/ 21600 w 21600"/>
                <a:gd name="T19" fmla="*/ 13376 h 21600"/>
                <a:gd name="T20" fmla="*/ 400 w 21600"/>
                <a:gd name="T21" fmla="*/ 22400 h 21600"/>
                <a:gd name="T22" fmla="*/ 21200 w 21600"/>
                <a:gd name="T23" fmla="*/ 30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5152"/>
                  </a:moveTo>
                  <a:lnTo>
                    <a:pt x="2941" y="0"/>
                  </a:lnTo>
                  <a:lnTo>
                    <a:pt x="18625" y="0"/>
                  </a:lnTo>
                  <a:lnTo>
                    <a:pt x="21600" y="5152"/>
                  </a:lnTo>
                  <a:lnTo>
                    <a:pt x="21600" y="21600"/>
                  </a:lnTo>
                  <a:lnTo>
                    <a:pt x="0" y="21600"/>
                  </a:lnTo>
                  <a:lnTo>
                    <a:pt x="0" y="5152"/>
                  </a:lnTo>
                  <a:close/>
                </a:path>
                <a:path w="21600" h="21600" extrusionOk="0">
                  <a:moveTo>
                    <a:pt x="0" y="5251"/>
                  </a:moveTo>
                  <a:lnTo>
                    <a:pt x="21600" y="5251"/>
                  </a:lnTo>
                  <a:moveTo>
                    <a:pt x="1961" y="11791"/>
                  </a:moveTo>
                  <a:lnTo>
                    <a:pt x="1961" y="14268"/>
                  </a:lnTo>
                  <a:lnTo>
                    <a:pt x="2806" y="14268"/>
                  </a:lnTo>
                  <a:lnTo>
                    <a:pt x="2806" y="11791"/>
                  </a:lnTo>
                  <a:lnTo>
                    <a:pt x="1961" y="11791"/>
                  </a:lnTo>
                  <a:close/>
                </a:path>
                <a:path w="21600" h="21600" extrusionOk="0">
                  <a:moveTo>
                    <a:pt x="3685" y="11791"/>
                  </a:moveTo>
                  <a:lnTo>
                    <a:pt x="3685" y="14268"/>
                  </a:lnTo>
                  <a:lnTo>
                    <a:pt x="4530" y="14268"/>
                  </a:lnTo>
                  <a:lnTo>
                    <a:pt x="4530" y="11791"/>
                  </a:lnTo>
                  <a:lnTo>
                    <a:pt x="3685" y="11791"/>
                  </a:lnTo>
                  <a:close/>
                </a:path>
                <a:path w="21600" h="21600" extrusionOk="0">
                  <a:moveTo>
                    <a:pt x="5408" y="11791"/>
                  </a:moveTo>
                  <a:lnTo>
                    <a:pt x="5408" y="14268"/>
                  </a:lnTo>
                  <a:lnTo>
                    <a:pt x="6254" y="14268"/>
                  </a:lnTo>
                  <a:lnTo>
                    <a:pt x="6254" y="11791"/>
                  </a:lnTo>
                  <a:lnTo>
                    <a:pt x="5408" y="11791"/>
                  </a:lnTo>
                  <a:close/>
                </a:path>
                <a:path w="21600" h="21600" extrusionOk="0">
                  <a:moveTo>
                    <a:pt x="7132" y="11791"/>
                  </a:moveTo>
                  <a:lnTo>
                    <a:pt x="7132" y="14268"/>
                  </a:lnTo>
                  <a:lnTo>
                    <a:pt x="7977" y="14268"/>
                  </a:lnTo>
                  <a:lnTo>
                    <a:pt x="7977" y="11791"/>
                  </a:lnTo>
                  <a:lnTo>
                    <a:pt x="7132" y="11791"/>
                  </a:lnTo>
                  <a:close/>
                </a:path>
              </a:pathLst>
            </a:custGeom>
            <a:solidFill>
              <a:srgbClr val="C0C0C0"/>
            </a:solidFill>
            <a:ln w="9525">
              <a:solidFill>
                <a:srgbClr val="000000"/>
              </a:solidFill>
              <a:miter lim="800000"/>
              <a:headEnd/>
              <a:tailEnd/>
            </a:ln>
          </p:spPr>
          <p:txBody>
            <a:bodyPr vert="horz" wrap="square" lIns="68580" tIns="34290" rIns="68580" bIns="34290" numCol="1" anchor="t" anchorCtr="0" compatLnSpc="1">
              <a:prstTxWarp prst="textNoShape">
                <a:avLst/>
              </a:prstTxWarp>
            </a:bodyPr>
            <a:lstStyle/>
            <a:p>
              <a:endParaRPr lang="zh-CN" altLang="en-US" sz="1350">
                <a:solidFill>
                  <a:schemeClr val="bg1"/>
                </a:solidFill>
              </a:endParaRPr>
            </a:p>
          </p:txBody>
        </p:sp>
      </p:grpSp>
      <p:cxnSp>
        <p:nvCxnSpPr>
          <p:cNvPr id="174" name="直接连接符 173"/>
          <p:cNvCxnSpPr>
            <a:stCxn id="3" idx="2"/>
            <a:endCxn id="158" idx="0"/>
          </p:cNvCxnSpPr>
          <p:nvPr/>
        </p:nvCxnSpPr>
        <p:spPr>
          <a:xfrm rot="5400000">
            <a:off x="1504631" y="3763867"/>
            <a:ext cx="803678" cy="7768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86" name="直接连接符 185"/>
          <p:cNvCxnSpPr>
            <a:stCxn id="46" idx="2"/>
            <a:endCxn id="149" idx="0"/>
          </p:cNvCxnSpPr>
          <p:nvPr/>
        </p:nvCxnSpPr>
        <p:spPr>
          <a:xfrm rot="16200000" flipH="1">
            <a:off x="5844489" y="3844233"/>
            <a:ext cx="803678" cy="616153"/>
          </a:xfrm>
          <a:prstGeom prst="line">
            <a:avLst/>
          </a:prstGeom>
        </p:spPr>
        <p:style>
          <a:lnRef idx="1">
            <a:schemeClr val="accent1"/>
          </a:lnRef>
          <a:fillRef idx="0">
            <a:schemeClr val="accent1"/>
          </a:fillRef>
          <a:effectRef idx="0">
            <a:schemeClr val="accent1"/>
          </a:effectRef>
          <a:fontRef idx="minor">
            <a:schemeClr val="tx1"/>
          </a:fontRef>
        </p:style>
      </p:cxnSp>
      <p:pic>
        <p:nvPicPr>
          <p:cNvPr id="1027" name="Picture 3" descr="C:\Users\wenhui\AppData\Local\Microsoft\Windows\Temporary Internet Files\Content.IE5\F1K2LJPZ\Nuvola_apps_error[1].png"/>
          <p:cNvPicPr>
            <a:picLocks noChangeAspect="1" noChangeArrowheads="1"/>
          </p:cNvPicPr>
          <p:nvPr/>
        </p:nvPicPr>
        <p:blipFill>
          <a:blip r:embed="rId3" cstate="print"/>
          <a:srcRect/>
          <a:stretch>
            <a:fillRect/>
          </a:stretch>
        </p:blipFill>
        <p:spPr bwMode="auto">
          <a:xfrm>
            <a:off x="2857488" y="2786058"/>
            <a:ext cx="375050" cy="375050"/>
          </a:xfrm>
          <a:prstGeom prst="rect">
            <a:avLst/>
          </a:prstGeom>
          <a:noFill/>
        </p:spPr>
      </p:pic>
      <p:sp>
        <p:nvSpPr>
          <p:cNvPr id="198" name="矩形 197"/>
          <p:cNvSpPr/>
          <p:nvPr/>
        </p:nvSpPr>
        <p:spPr>
          <a:xfrm>
            <a:off x="607191" y="4607727"/>
            <a:ext cx="375050" cy="107157"/>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25" dirty="0">
                <a:solidFill>
                  <a:schemeClr val="tx1"/>
                </a:solidFill>
              </a:rPr>
              <a:t>Data</a:t>
            </a:r>
            <a:endParaRPr lang="zh-CN" altLang="en-US" sz="825" dirty="0">
              <a:solidFill>
                <a:schemeClr val="tx1"/>
              </a:solidFill>
            </a:endParaRPr>
          </a:p>
        </p:txBody>
      </p:sp>
      <p:sp>
        <p:nvSpPr>
          <p:cNvPr id="199" name="矩形 198"/>
          <p:cNvSpPr/>
          <p:nvPr/>
        </p:nvSpPr>
        <p:spPr>
          <a:xfrm>
            <a:off x="1357290" y="4607727"/>
            <a:ext cx="375050" cy="107157"/>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25" dirty="0">
                <a:solidFill>
                  <a:schemeClr val="tx1"/>
                </a:solidFill>
              </a:rPr>
              <a:t>Data</a:t>
            </a:r>
            <a:endParaRPr lang="zh-CN" altLang="en-US" sz="825" dirty="0">
              <a:solidFill>
                <a:schemeClr val="tx1"/>
              </a:solidFill>
            </a:endParaRPr>
          </a:p>
        </p:txBody>
      </p:sp>
      <p:sp>
        <p:nvSpPr>
          <p:cNvPr id="201" name="矩形 200"/>
          <p:cNvSpPr/>
          <p:nvPr/>
        </p:nvSpPr>
        <p:spPr>
          <a:xfrm>
            <a:off x="3875479" y="4554149"/>
            <a:ext cx="375050" cy="107157"/>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25" dirty="0">
                <a:solidFill>
                  <a:schemeClr val="tx1"/>
                </a:solidFill>
              </a:rPr>
              <a:t>Data</a:t>
            </a:r>
            <a:endParaRPr lang="zh-CN" altLang="en-US" sz="825" dirty="0">
              <a:solidFill>
                <a:schemeClr val="tx1"/>
              </a:solidFill>
            </a:endParaRPr>
          </a:p>
        </p:txBody>
      </p:sp>
      <p:sp>
        <p:nvSpPr>
          <p:cNvPr id="117" name="内容占位符 2"/>
          <p:cNvSpPr txBox="1">
            <a:spLocks/>
          </p:cNvSpPr>
          <p:nvPr/>
        </p:nvSpPr>
        <p:spPr bwMode="auto">
          <a:xfrm>
            <a:off x="3290970" y="1411842"/>
            <a:ext cx="1443048" cy="431695"/>
          </a:xfrm>
          <a:prstGeom prst="rect">
            <a:avLst/>
          </a:prstGeom>
          <a:noFill/>
          <a:ln w="9525">
            <a:noFill/>
            <a:miter lim="800000"/>
            <a:headEnd/>
            <a:tailEnd/>
          </a:ln>
        </p:spPr>
        <p:txBody>
          <a:bodyPr vert="horz" wrap="square" lIns="68580" tIns="34290" rIns="68580" bIns="34290" numCol="1" anchor="t" anchorCtr="0" compatLnSpc="1">
            <a:prstTxWarp prst="textNoShape">
              <a:avLst/>
            </a:prstTxWarp>
            <a:normAutofit/>
          </a:bodyPr>
          <a:lstStyle>
            <a:lvl1pPr marL="342900" indent="-342900" algn="l" rtl="0" eaLnBrk="0" fontAlgn="base" hangingPunct="0">
              <a:spcBef>
                <a:spcPct val="20000"/>
              </a:spcBef>
              <a:spcAft>
                <a:spcPct val="0"/>
              </a:spcAft>
              <a:buFont typeface="Arial" charset="0"/>
              <a:buChar char="•"/>
              <a:defRPr sz="2400" kern="1200">
                <a:solidFill>
                  <a:schemeClr val="tx1"/>
                </a:solidFill>
                <a:latin typeface="微软雅黑" pitchFamily="34" charset="-122"/>
                <a:ea typeface="微软雅黑" pitchFamily="34" charset="-122"/>
                <a:cs typeface="+mn-cs"/>
              </a:defRPr>
            </a:lvl1pPr>
            <a:lvl2pPr marL="742950" indent="-285750" algn="l" rtl="0" eaLnBrk="0" fontAlgn="base" hangingPunct="0">
              <a:spcBef>
                <a:spcPct val="20000"/>
              </a:spcBef>
              <a:spcAft>
                <a:spcPct val="0"/>
              </a:spcAft>
              <a:buFont typeface="Arial" charset="0"/>
              <a:buChar char="–"/>
              <a:defRPr sz="2000" kern="1200">
                <a:solidFill>
                  <a:schemeClr val="tx1"/>
                </a:solidFill>
                <a:latin typeface="微软雅黑" pitchFamily="34" charset="-122"/>
                <a:ea typeface="微软雅黑" pitchFamily="34" charset="-122"/>
                <a:cs typeface="+mn-cs"/>
              </a:defRPr>
            </a:lvl2pPr>
            <a:lvl3pPr marL="1143000" indent="-228600" algn="l" rtl="0" eaLnBrk="0" fontAlgn="base" hangingPunct="0">
              <a:spcBef>
                <a:spcPct val="20000"/>
              </a:spcBef>
              <a:spcAft>
                <a:spcPct val="0"/>
              </a:spcAft>
              <a:buFont typeface="Arial" charset="0"/>
              <a:buChar char="•"/>
              <a:defRPr kern="1200">
                <a:solidFill>
                  <a:schemeClr val="tx1"/>
                </a:solidFill>
                <a:latin typeface="微软雅黑" pitchFamily="34" charset="-122"/>
                <a:ea typeface="微软雅黑" pitchFamily="34" charset="-122"/>
                <a:cs typeface="+mn-cs"/>
              </a:defRPr>
            </a:lvl3pPr>
            <a:lvl4pPr marL="1600200" indent="-228600" algn="l" rtl="0" eaLnBrk="0" fontAlgn="base" hangingPunct="0">
              <a:spcBef>
                <a:spcPct val="20000"/>
              </a:spcBef>
              <a:spcAft>
                <a:spcPct val="0"/>
              </a:spcAft>
              <a:buFont typeface="Arial" charset="0"/>
              <a:buChar char="–"/>
              <a:defRPr sz="1600" kern="1200">
                <a:solidFill>
                  <a:schemeClr val="tx1"/>
                </a:solidFill>
                <a:latin typeface="微软雅黑" pitchFamily="34" charset="-122"/>
                <a:ea typeface="微软雅黑" pitchFamily="34" charset="-122"/>
                <a:cs typeface="+mn-cs"/>
              </a:defRPr>
            </a:lvl4pPr>
            <a:lvl5pPr marL="2057400" indent="-228600" algn="l" rtl="0" eaLnBrk="0" fontAlgn="base" hangingPunct="0">
              <a:spcBef>
                <a:spcPct val="20000"/>
              </a:spcBef>
              <a:spcAft>
                <a:spcPct val="0"/>
              </a:spcAft>
              <a:buFont typeface="Arial" charset="0"/>
              <a:buChar char="»"/>
              <a:defRPr sz="1600" kern="1200">
                <a:solidFill>
                  <a:schemeClr val="tx1"/>
                </a:solidFill>
                <a:latin typeface="微软雅黑" pitchFamily="34" charset="-122"/>
                <a:ea typeface="微软雅黑"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eaLnBrk="1" hangingPunct="1">
              <a:lnSpc>
                <a:spcPct val="150000"/>
              </a:lnSpc>
              <a:buNone/>
              <a:defRPr/>
            </a:pPr>
            <a:r>
              <a:rPr lang="zh-CN" altLang="en-US" sz="1575" dirty="0">
                <a:solidFill>
                  <a:srgbClr val="0088EE"/>
                </a:solidFill>
              </a:rPr>
              <a:t>网络</a:t>
            </a:r>
            <a:r>
              <a:rPr lang="en-US" altLang="zh-CN" sz="1575" dirty="0">
                <a:solidFill>
                  <a:srgbClr val="0088EE"/>
                </a:solidFill>
              </a:rPr>
              <a:t>partition</a:t>
            </a:r>
          </a:p>
        </p:txBody>
      </p:sp>
      <p:sp>
        <p:nvSpPr>
          <p:cNvPr id="63" name="文本框 62"/>
          <p:cNvSpPr txBox="1"/>
          <p:nvPr/>
        </p:nvSpPr>
        <p:spPr>
          <a:xfrm>
            <a:off x="339299" y="260648"/>
            <a:ext cx="7617077" cy="584775"/>
          </a:xfrm>
          <a:prstGeom prst="rect">
            <a:avLst/>
          </a:prstGeom>
          <a:noFill/>
        </p:spPr>
        <p:txBody>
          <a:bodyPr wrap="square" rtlCol="0">
            <a:spAutoFit/>
          </a:bodyPr>
          <a:lstStyle/>
          <a:p>
            <a:pPr>
              <a:defRPr/>
            </a:pPr>
            <a:r>
              <a:rPr lang="zh-CN" altLang="en-US" sz="3200" dirty="0"/>
              <a:t>小概率事件</a:t>
            </a:r>
            <a:r>
              <a:rPr lang="en-US" altLang="zh-CN" sz="3200" dirty="0"/>
              <a:t>-</a:t>
            </a:r>
            <a:r>
              <a:rPr lang="zh-CN" altLang="en-US" sz="3200" dirty="0"/>
              <a:t>网络故障</a:t>
            </a:r>
          </a:p>
        </p:txBody>
      </p:sp>
    </p:spTree>
    <p:extLst>
      <p:ext uri="{BB962C8B-B14F-4D97-AF65-F5344CB8AC3E}">
        <p14:creationId xmlns:p14="http://schemas.microsoft.com/office/powerpoint/2010/main" val="305452129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7"/>
                                        </p:tgtEl>
                                        <p:attrNameLst>
                                          <p:attrName>style.visibility</p:attrName>
                                        </p:attrNameLst>
                                      </p:cBhvr>
                                      <p:to>
                                        <p:strVal val="visible"/>
                                      </p:to>
                                    </p:set>
                                    <p:animEffect transition="in" filter="fade">
                                      <p:cBhvr>
                                        <p:cTn id="7" dur="2000"/>
                                        <p:tgtEl>
                                          <p:spTgt spid="1027"/>
                                        </p:tgtEl>
                                      </p:cBhvr>
                                    </p:animEffect>
                                  </p:childTnLst>
                                </p:cTn>
                              </p:par>
                            </p:childTnLst>
                          </p:cTn>
                        </p:par>
                      </p:childTnLst>
                    </p:cTn>
                  </p:par>
                  <p:par>
                    <p:cTn id="8" fill="hold">
                      <p:stCondLst>
                        <p:cond delay="indefinite"/>
                      </p:stCondLst>
                      <p:childTnLst>
                        <p:par>
                          <p:cTn id="9" fill="hold">
                            <p:stCondLst>
                              <p:cond delay="0"/>
                            </p:stCondLst>
                            <p:childTnLst>
                              <p:par>
                                <p:cTn id="10" presetID="0" presetClass="path" presetSubtype="0" accel="50000" decel="50000" fill="hold" grpId="0" nodeType="clickEffect">
                                  <p:stCondLst>
                                    <p:cond delay="0"/>
                                  </p:stCondLst>
                                  <p:childTnLst>
                                    <p:animMotion origin="layout" path="M 1.04167E-6 -0.0118 C 0.06745 -0.09514 0.13503 -0.17824 0.16315 -0.17615 C 0.19128 -0.17407 0.17995 -0.0868 0.16875 0.00047 " pathEditMode="relative" ptsTypes="aaA">
                                      <p:cBhvr>
                                        <p:cTn id="11" dur="2000" fill="hold"/>
                                        <p:tgtEl>
                                          <p:spTgt spid="198"/>
                                        </p:tgtEl>
                                        <p:attrNameLst>
                                          <p:attrName>ppt_x</p:attrName>
                                          <p:attrName>ppt_y</p:attrName>
                                        </p:attrNameLst>
                                      </p:cBhvr>
                                    </p:animMotion>
                                  </p:childTnLst>
                                </p:cTn>
                              </p:par>
                            </p:childTnLst>
                          </p:cTn>
                        </p:par>
                      </p:childTnLst>
                    </p:cTn>
                  </p:par>
                  <p:par>
                    <p:cTn id="12" fill="hold">
                      <p:stCondLst>
                        <p:cond delay="indefinite"/>
                      </p:stCondLst>
                      <p:childTnLst>
                        <p:par>
                          <p:cTn id="13" fill="hold">
                            <p:stCondLst>
                              <p:cond delay="0"/>
                            </p:stCondLst>
                            <p:childTnLst>
                              <p:par>
                                <p:cTn id="14" presetID="0" presetClass="path" presetSubtype="0" accel="50000" decel="50000" fill="hold" grpId="0" nodeType="clickEffect">
                                  <p:stCondLst>
                                    <p:cond delay="0"/>
                                  </p:stCondLst>
                                  <p:childTnLst>
                                    <p:animMotion origin="layout" path="M -0.00703 -0.01064 C 0.02487 -0.10486 0.0569 -0.19884 0.08425 -0.25069 C 0.11159 -0.30254 0.15117 -0.32268 0.15677 -0.32176 C 0.16237 -0.32083 0.1401 -0.2831 0.11797 -0.24514 " pathEditMode="relative" ptsTypes="aaaA">
                                      <p:cBhvr>
                                        <p:cTn id="15" dur="2000" fill="hold"/>
                                        <p:tgtEl>
                                          <p:spTgt spid="199"/>
                                        </p:tgtEl>
                                        <p:attrNameLst>
                                          <p:attrName>ppt_x</p:attrName>
                                          <p:attrName>ppt_y</p:attrName>
                                        </p:attrNameLst>
                                      </p:cBhvr>
                                    </p:animMotion>
                                  </p:childTnLst>
                                </p:cTn>
                              </p:par>
                            </p:childTnLst>
                          </p:cTn>
                        </p:par>
                      </p:childTnLst>
                    </p:cTn>
                  </p:par>
                  <p:par>
                    <p:cTn id="16" fill="hold">
                      <p:stCondLst>
                        <p:cond delay="indefinite"/>
                      </p:stCondLst>
                      <p:childTnLst>
                        <p:par>
                          <p:cTn id="17" fill="hold">
                            <p:stCondLst>
                              <p:cond delay="0"/>
                            </p:stCondLst>
                            <p:childTnLst>
                              <p:par>
                                <p:cTn id="18" presetID="3" presetClass="exit" presetSubtype="10" fill="hold" grpId="1" nodeType="clickEffect">
                                  <p:stCondLst>
                                    <p:cond delay="0"/>
                                  </p:stCondLst>
                                  <p:childTnLst>
                                    <p:animEffect transition="out" filter="blinds(horizontal)">
                                      <p:cBhvr>
                                        <p:cTn id="19" dur="500"/>
                                        <p:tgtEl>
                                          <p:spTgt spid="199"/>
                                        </p:tgtEl>
                                      </p:cBhvr>
                                    </p:animEffect>
                                    <p:set>
                                      <p:cBhvr>
                                        <p:cTn id="20" dur="1" fill="hold">
                                          <p:stCondLst>
                                            <p:cond delay="499"/>
                                          </p:stCondLst>
                                        </p:cTn>
                                        <p:tgtEl>
                                          <p:spTgt spid="199"/>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0" presetClass="path" presetSubtype="0" accel="50000" decel="50000" fill="hold" grpId="0" nodeType="clickEffect">
                                  <p:stCondLst>
                                    <p:cond delay="0"/>
                                  </p:stCondLst>
                                  <p:childTnLst>
                                    <p:animMotion origin="layout" path="M -0.00117 -0.0125 C -0.00117 -0.07361 -0.00117 -0.13449 -0.00117 -0.20371 C -0.00117 -0.27292 -0.03529 -0.42199 -0.00117 -0.42801 C 0.03294 -0.43403 0.15742 -0.31181 0.20326 -0.24028 C 0.24909 -0.16875 0.26133 -0.03519 0.27383 0.00092 " pathEditMode="relative" ptsTypes="aaaaA">
                                      <p:cBhvr>
                                        <p:cTn id="24" dur="2000" fill="hold"/>
                                        <p:tgtEl>
                                          <p:spTgt spid="201"/>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8" grpId="0" animBg="1"/>
      <p:bldP spid="199" grpId="0" animBg="1"/>
      <p:bldP spid="199" grpId="1" animBg="1"/>
      <p:bldP spid="20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圆角矩形 2"/>
          <p:cNvSpPr/>
          <p:nvPr/>
        </p:nvSpPr>
        <p:spPr>
          <a:xfrm>
            <a:off x="446455" y="2250273"/>
            <a:ext cx="1285885" cy="2839661"/>
          </a:xfrm>
          <a:prstGeom prst="round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4" name="TextBox 3"/>
          <p:cNvSpPr txBox="1"/>
          <p:nvPr/>
        </p:nvSpPr>
        <p:spPr>
          <a:xfrm>
            <a:off x="446455" y="2250273"/>
            <a:ext cx="803678" cy="300082"/>
          </a:xfrm>
          <a:prstGeom prst="rect">
            <a:avLst/>
          </a:prstGeom>
          <a:noFill/>
        </p:spPr>
        <p:txBody>
          <a:bodyPr wrap="square" rtlCol="0">
            <a:spAutoFit/>
          </a:bodyPr>
          <a:lstStyle/>
          <a:p>
            <a:r>
              <a:rPr lang="en-US" altLang="zh-CN" sz="1350" dirty="0"/>
              <a:t>Machine</a:t>
            </a:r>
            <a:endParaRPr lang="zh-CN" altLang="en-US" sz="1350" dirty="0"/>
          </a:p>
        </p:txBody>
      </p:sp>
      <p:sp>
        <p:nvSpPr>
          <p:cNvPr id="7" name="矩形 6"/>
          <p:cNvSpPr/>
          <p:nvPr/>
        </p:nvSpPr>
        <p:spPr>
          <a:xfrm>
            <a:off x="553612" y="3107529"/>
            <a:ext cx="910835" cy="642942"/>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noFill/>
            </a:endParaRPr>
          </a:p>
        </p:txBody>
      </p:sp>
      <p:sp>
        <p:nvSpPr>
          <p:cNvPr id="8" name="TextBox 7"/>
          <p:cNvSpPr txBox="1"/>
          <p:nvPr/>
        </p:nvSpPr>
        <p:spPr>
          <a:xfrm>
            <a:off x="500033" y="3053951"/>
            <a:ext cx="910835" cy="230832"/>
          </a:xfrm>
          <a:prstGeom prst="rect">
            <a:avLst/>
          </a:prstGeom>
          <a:noFill/>
        </p:spPr>
        <p:txBody>
          <a:bodyPr wrap="square" rtlCol="0">
            <a:spAutoFit/>
          </a:bodyPr>
          <a:lstStyle/>
          <a:p>
            <a:r>
              <a:rPr lang="en-US" altLang="zh-CN" sz="900" dirty="0" err="1"/>
              <a:t>Redis</a:t>
            </a:r>
            <a:endParaRPr lang="zh-CN" altLang="en-US" sz="900" dirty="0"/>
          </a:p>
        </p:txBody>
      </p:sp>
      <p:sp>
        <p:nvSpPr>
          <p:cNvPr id="9" name="圆柱形 8"/>
          <p:cNvSpPr/>
          <p:nvPr/>
        </p:nvSpPr>
        <p:spPr>
          <a:xfrm>
            <a:off x="607191" y="4018363"/>
            <a:ext cx="803678" cy="803678"/>
          </a:xfrm>
          <a:prstGeom prst="can">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0" name="TextBox 9"/>
          <p:cNvSpPr txBox="1"/>
          <p:nvPr/>
        </p:nvSpPr>
        <p:spPr>
          <a:xfrm>
            <a:off x="821504" y="4018364"/>
            <a:ext cx="482207" cy="230832"/>
          </a:xfrm>
          <a:prstGeom prst="rect">
            <a:avLst/>
          </a:prstGeom>
          <a:noFill/>
        </p:spPr>
        <p:txBody>
          <a:bodyPr wrap="square" rtlCol="0">
            <a:spAutoFit/>
          </a:bodyPr>
          <a:lstStyle/>
          <a:p>
            <a:r>
              <a:rPr lang="en-US" altLang="zh-CN" sz="900" dirty="0"/>
              <a:t>Disk</a:t>
            </a:r>
            <a:endParaRPr lang="zh-CN" altLang="en-US" sz="900" dirty="0"/>
          </a:p>
        </p:txBody>
      </p:sp>
      <p:grpSp>
        <p:nvGrpSpPr>
          <p:cNvPr id="15" name="组合 14"/>
          <p:cNvGrpSpPr/>
          <p:nvPr/>
        </p:nvGrpSpPr>
        <p:grpSpPr>
          <a:xfrm>
            <a:off x="660770" y="2678901"/>
            <a:ext cx="428628" cy="428628"/>
            <a:chOff x="1381092" y="2429662"/>
            <a:chExt cx="571504" cy="571504"/>
          </a:xfrm>
        </p:grpSpPr>
        <p:cxnSp>
          <p:nvCxnSpPr>
            <p:cNvPr id="12" name="直接箭头连接符 11"/>
            <p:cNvCxnSpPr/>
            <p:nvPr/>
          </p:nvCxnSpPr>
          <p:spPr>
            <a:xfrm rot="5400000">
              <a:off x="1166778" y="2714620"/>
              <a:ext cx="571504"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1381092" y="2524449"/>
              <a:ext cx="571504" cy="292388"/>
            </a:xfrm>
            <a:prstGeom prst="rect">
              <a:avLst/>
            </a:prstGeom>
            <a:noFill/>
          </p:spPr>
          <p:txBody>
            <a:bodyPr wrap="square" rtlCol="0">
              <a:spAutoFit/>
            </a:bodyPr>
            <a:lstStyle/>
            <a:p>
              <a:r>
                <a:rPr lang="en-US" altLang="zh-CN" sz="825" dirty="0"/>
                <a:t>Write</a:t>
              </a:r>
              <a:endParaRPr lang="zh-CN" altLang="en-US" sz="825" dirty="0"/>
            </a:p>
          </p:txBody>
        </p:sp>
      </p:grpSp>
      <p:sp>
        <p:nvSpPr>
          <p:cNvPr id="16" name="矩形 15"/>
          <p:cNvSpPr/>
          <p:nvPr/>
        </p:nvSpPr>
        <p:spPr>
          <a:xfrm>
            <a:off x="767925" y="3375422"/>
            <a:ext cx="482207" cy="107157"/>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25" dirty="0">
                <a:solidFill>
                  <a:schemeClr val="tx1"/>
                </a:solidFill>
              </a:rPr>
              <a:t>Data</a:t>
            </a:r>
            <a:endParaRPr lang="zh-CN" altLang="en-US" sz="825" dirty="0">
              <a:solidFill>
                <a:schemeClr val="tx1"/>
              </a:solidFill>
            </a:endParaRPr>
          </a:p>
        </p:txBody>
      </p:sp>
      <p:grpSp>
        <p:nvGrpSpPr>
          <p:cNvPr id="21" name="组合 20"/>
          <p:cNvGrpSpPr/>
          <p:nvPr/>
        </p:nvGrpSpPr>
        <p:grpSpPr>
          <a:xfrm>
            <a:off x="1035819" y="2678901"/>
            <a:ext cx="321471" cy="429224"/>
            <a:chOff x="1523968" y="2428868"/>
            <a:chExt cx="428628" cy="572298"/>
          </a:xfrm>
        </p:grpSpPr>
        <p:cxnSp>
          <p:nvCxnSpPr>
            <p:cNvPr id="18" name="直接箭头连接符 17"/>
            <p:cNvCxnSpPr/>
            <p:nvPr/>
          </p:nvCxnSpPr>
          <p:spPr>
            <a:xfrm rot="5400000" flipH="1" flipV="1">
              <a:off x="1308860" y="2714620"/>
              <a:ext cx="572298" cy="79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1523968" y="2524448"/>
              <a:ext cx="428628" cy="292388"/>
            </a:xfrm>
            <a:prstGeom prst="rect">
              <a:avLst/>
            </a:prstGeom>
            <a:noFill/>
          </p:spPr>
          <p:txBody>
            <a:bodyPr wrap="square" rtlCol="0">
              <a:spAutoFit/>
            </a:bodyPr>
            <a:lstStyle/>
            <a:p>
              <a:r>
                <a:rPr lang="en-US" altLang="zh-CN" sz="825" dirty="0"/>
                <a:t>OK</a:t>
              </a:r>
              <a:endParaRPr lang="zh-CN" altLang="en-US" sz="825" dirty="0"/>
            </a:p>
          </p:txBody>
        </p:sp>
      </p:grpSp>
      <p:grpSp>
        <p:nvGrpSpPr>
          <p:cNvPr id="33" name="组合 32"/>
          <p:cNvGrpSpPr/>
          <p:nvPr/>
        </p:nvGrpSpPr>
        <p:grpSpPr>
          <a:xfrm>
            <a:off x="2643174" y="2518166"/>
            <a:ext cx="1125149" cy="2893239"/>
            <a:chOff x="4524364" y="1643050"/>
            <a:chExt cx="1500198" cy="3857652"/>
          </a:xfrm>
        </p:grpSpPr>
        <p:sp>
          <p:nvSpPr>
            <p:cNvPr id="22" name="圆角矩形 21"/>
            <p:cNvSpPr/>
            <p:nvPr/>
          </p:nvSpPr>
          <p:spPr>
            <a:xfrm>
              <a:off x="4524364" y="1857364"/>
              <a:ext cx="1500198" cy="3643338"/>
            </a:xfrm>
            <a:prstGeom prst="round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3" name="modem"/>
            <p:cNvSpPr>
              <a:spLocks noEditPoints="1" noChangeArrowheads="1"/>
            </p:cNvSpPr>
            <p:nvPr/>
          </p:nvSpPr>
          <p:spPr bwMode="auto">
            <a:xfrm>
              <a:off x="4595802" y="2071678"/>
              <a:ext cx="1285884" cy="300028"/>
            </a:xfrm>
            <a:custGeom>
              <a:avLst/>
              <a:gdLst>
                <a:gd name="T0" fmla="*/ 0 w 21600"/>
                <a:gd name="T1" fmla="*/ 5152 h 21600"/>
                <a:gd name="T2" fmla="*/ 2941 w 21600"/>
                <a:gd name="T3" fmla="*/ 0 h 21600"/>
                <a:gd name="T4" fmla="*/ 18625 w 21600"/>
                <a:gd name="T5" fmla="*/ 0 h 21600"/>
                <a:gd name="T6" fmla="*/ 21600 w 21600"/>
                <a:gd name="T7" fmla="*/ 5152 h 21600"/>
                <a:gd name="T8" fmla="*/ 21600 w 21600"/>
                <a:gd name="T9" fmla="*/ 21600 h 21600"/>
                <a:gd name="T10" fmla="*/ 0 w 21600"/>
                <a:gd name="T11" fmla="*/ 21600 h 21600"/>
                <a:gd name="T12" fmla="*/ 10800 w 21600"/>
                <a:gd name="T13" fmla="*/ 0 h 21600"/>
                <a:gd name="T14" fmla="*/ 10800 w 21600"/>
                <a:gd name="T15" fmla="*/ 21600 h 21600"/>
                <a:gd name="T16" fmla="*/ 0 w 21600"/>
                <a:gd name="T17" fmla="*/ 13376 h 21600"/>
                <a:gd name="T18" fmla="*/ 21600 w 21600"/>
                <a:gd name="T19" fmla="*/ 13376 h 21600"/>
                <a:gd name="T20" fmla="*/ 400 w 21600"/>
                <a:gd name="T21" fmla="*/ 22400 h 21600"/>
                <a:gd name="T22" fmla="*/ 21200 w 21600"/>
                <a:gd name="T23" fmla="*/ 30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5152"/>
                  </a:moveTo>
                  <a:lnTo>
                    <a:pt x="2941" y="0"/>
                  </a:lnTo>
                  <a:lnTo>
                    <a:pt x="18625" y="0"/>
                  </a:lnTo>
                  <a:lnTo>
                    <a:pt x="21600" y="5152"/>
                  </a:lnTo>
                  <a:lnTo>
                    <a:pt x="21600" y="21600"/>
                  </a:lnTo>
                  <a:lnTo>
                    <a:pt x="0" y="21600"/>
                  </a:lnTo>
                  <a:lnTo>
                    <a:pt x="0" y="5152"/>
                  </a:lnTo>
                  <a:close/>
                </a:path>
                <a:path w="21600" h="21600" extrusionOk="0">
                  <a:moveTo>
                    <a:pt x="0" y="5251"/>
                  </a:moveTo>
                  <a:lnTo>
                    <a:pt x="21600" y="5251"/>
                  </a:lnTo>
                  <a:moveTo>
                    <a:pt x="1961" y="11791"/>
                  </a:moveTo>
                  <a:lnTo>
                    <a:pt x="1961" y="14268"/>
                  </a:lnTo>
                  <a:lnTo>
                    <a:pt x="2806" y="14268"/>
                  </a:lnTo>
                  <a:lnTo>
                    <a:pt x="2806" y="11791"/>
                  </a:lnTo>
                  <a:lnTo>
                    <a:pt x="1961" y="11791"/>
                  </a:lnTo>
                  <a:close/>
                </a:path>
                <a:path w="21600" h="21600" extrusionOk="0">
                  <a:moveTo>
                    <a:pt x="3685" y="11791"/>
                  </a:moveTo>
                  <a:lnTo>
                    <a:pt x="3685" y="14268"/>
                  </a:lnTo>
                  <a:lnTo>
                    <a:pt x="4530" y="14268"/>
                  </a:lnTo>
                  <a:lnTo>
                    <a:pt x="4530" y="11791"/>
                  </a:lnTo>
                  <a:lnTo>
                    <a:pt x="3685" y="11791"/>
                  </a:lnTo>
                  <a:close/>
                </a:path>
                <a:path w="21600" h="21600" extrusionOk="0">
                  <a:moveTo>
                    <a:pt x="5408" y="11791"/>
                  </a:moveTo>
                  <a:lnTo>
                    <a:pt x="5408" y="14268"/>
                  </a:lnTo>
                  <a:lnTo>
                    <a:pt x="6254" y="14268"/>
                  </a:lnTo>
                  <a:lnTo>
                    <a:pt x="6254" y="11791"/>
                  </a:lnTo>
                  <a:lnTo>
                    <a:pt x="5408" y="11791"/>
                  </a:lnTo>
                  <a:close/>
                </a:path>
                <a:path w="21600" h="21600" extrusionOk="0">
                  <a:moveTo>
                    <a:pt x="7132" y="11791"/>
                  </a:moveTo>
                  <a:lnTo>
                    <a:pt x="7132" y="14268"/>
                  </a:lnTo>
                  <a:lnTo>
                    <a:pt x="7977" y="14268"/>
                  </a:lnTo>
                  <a:lnTo>
                    <a:pt x="7977" y="11791"/>
                  </a:lnTo>
                  <a:lnTo>
                    <a:pt x="7132" y="11791"/>
                  </a:lnTo>
                  <a:close/>
                </a:path>
              </a:pathLst>
            </a:custGeom>
            <a:solidFill>
              <a:srgbClr val="C0C0C0"/>
            </a:solidFill>
            <a:ln w="9525">
              <a:solidFill>
                <a:srgbClr val="000000"/>
              </a:solidFill>
              <a:miter lim="800000"/>
              <a:headEnd/>
              <a:tailEnd/>
            </a:ln>
          </p:spPr>
          <p:txBody>
            <a:bodyPr vert="horz" wrap="square" lIns="68580" tIns="34290" rIns="68580" bIns="34290" numCol="1" anchor="t" anchorCtr="0" compatLnSpc="1">
              <a:prstTxWarp prst="textNoShape">
                <a:avLst/>
              </a:prstTxWarp>
            </a:bodyPr>
            <a:lstStyle/>
            <a:p>
              <a:endParaRPr lang="zh-CN" altLang="en-US" sz="1350"/>
            </a:p>
          </p:txBody>
        </p:sp>
        <p:sp>
          <p:nvSpPr>
            <p:cNvPr id="24" name="modem"/>
            <p:cNvSpPr>
              <a:spLocks noEditPoints="1" noChangeArrowheads="1"/>
            </p:cNvSpPr>
            <p:nvPr/>
          </p:nvSpPr>
          <p:spPr bwMode="auto">
            <a:xfrm>
              <a:off x="4595802" y="2500306"/>
              <a:ext cx="1285884" cy="300028"/>
            </a:xfrm>
            <a:custGeom>
              <a:avLst/>
              <a:gdLst>
                <a:gd name="T0" fmla="*/ 0 w 21600"/>
                <a:gd name="T1" fmla="*/ 5152 h 21600"/>
                <a:gd name="T2" fmla="*/ 2941 w 21600"/>
                <a:gd name="T3" fmla="*/ 0 h 21600"/>
                <a:gd name="T4" fmla="*/ 18625 w 21600"/>
                <a:gd name="T5" fmla="*/ 0 h 21600"/>
                <a:gd name="T6" fmla="*/ 21600 w 21600"/>
                <a:gd name="T7" fmla="*/ 5152 h 21600"/>
                <a:gd name="T8" fmla="*/ 21600 w 21600"/>
                <a:gd name="T9" fmla="*/ 21600 h 21600"/>
                <a:gd name="T10" fmla="*/ 0 w 21600"/>
                <a:gd name="T11" fmla="*/ 21600 h 21600"/>
                <a:gd name="T12" fmla="*/ 10800 w 21600"/>
                <a:gd name="T13" fmla="*/ 0 h 21600"/>
                <a:gd name="T14" fmla="*/ 10800 w 21600"/>
                <a:gd name="T15" fmla="*/ 21600 h 21600"/>
                <a:gd name="T16" fmla="*/ 0 w 21600"/>
                <a:gd name="T17" fmla="*/ 13376 h 21600"/>
                <a:gd name="T18" fmla="*/ 21600 w 21600"/>
                <a:gd name="T19" fmla="*/ 13376 h 21600"/>
                <a:gd name="T20" fmla="*/ 400 w 21600"/>
                <a:gd name="T21" fmla="*/ 22400 h 21600"/>
                <a:gd name="T22" fmla="*/ 21200 w 21600"/>
                <a:gd name="T23" fmla="*/ 30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5152"/>
                  </a:moveTo>
                  <a:lnTo>
                    <a:pt x="2941" y="0"/>
                  </a:lnTo>
                  <a:lnTo>
                    <a:pt x="18625" y="0"/>
                  </a:lnTo>
                  <a:lnTo>
                    <a:pt x="21600" y="5152"/>
                  </a:lnTo>
                  <a:lnTo>
                    <a:pt x="21600" y="21600"/>
                  </a:lnTo>
                  <a:lnTo>
                    <a:pt x="0" y="21600"/>
                  </a:lnTo>
                  <a:lnTo>
                    <a:pt x="0" y="5152"/>
                  </a:lnTo>
                  <a:close/>
                </a:path>
                <a:path w="21600" h="21600" extrusionOk="0">
                  <a:moveTo>
                    <a:pt x="0" y="5251"/>
                  </a:moveTo>
                  <a:lnTo>
                    <a:pt x="21600" y="5251"/>
                  </a:lnTo>
                  <a:moveTo>
                    <a:pt x="1961" y="11791"/>
                  </a:moveTo>
                  <a:lnTo>
                    <a:pt x="1961" y="14268"/>
                  </a:lnTo>
                  <a:lnTo>
                    <a:pt x="2806" y="14268"/>
                  </a:lnTo>
                  <a:lnTo>
                    <a:pt x="2806" y="11791"/>
                  </a:lnTo>
                  <a:lnTo>
                    <a:pt x="1961" y="11791"/>
                  </a:lnTo>
                  <a:close/>
                </a:path>
                <a:path w="21600" h="21600" extrusionOk="0">
                  <a:moveTo>
                    <a:pt x="3685" y="11791"/>
                  </a:moveTo>
                  <a:lnTo>
                    <a:pt x="3685" y="14268"/>
                  </a:lnTo>
                  <a:lnTo>
                    <a:pt x="4530" y="14268"/>
                  </a:lnTo>
                  <a:lnTo>
                    <a:pt x="4530" y="11791"/>
                  </a:lnTo>
                  <a:lnTo>
                    <a:pt x="3685" y="11791"/>
                  </a:lnTo>
                  <a:close/>
                </a:path>
                <a:path w="21600" h="21600" extrusionOk="0">
                  <a:moveTo>
                    <a:pt x="5408" y="11791"/>
                  </a:moveTo>
                  <a:lnTo>
                    <a:pt x="5408" y="14268"/>
                  </a:lnTo>
                  <a:lnTo>
                    <a:pt x="6254" y="14268"/>
                  </a:lnTo>
                  <a:lnTo>
                    <a:pt x="6254" y="11791"/>
                  </a:lnTo>
                  <a:lnTo>
                    <a:pt x="5408" y="11791"/>
                  </a:lnTo>
                  <a:close/>
                </a:path>
                <a:path w="21600" h="21600" extrusionOk="0">
                  <a:moveTo>
                    <a:pt x="7132" y="11791"/>
                  </a:moveTo>
                  <a:lnTo>
                    <a:pt x="7132" y="14268"/>
                  </a:lnTo>
                  <a:lnTo>
                    <a:pt x="7977" y="14268"/>
                  </a:lnTo>
                  <a:lnTo>
                    <a:pt x="7977" y="11791"/>
                  </a:lnTo>
                  <a:lnTo>
                    <a:pt x="7132" y="11791"/>
                  </a:lnTo>
                  <a:close/>
                </a:path>
              </a:pathLst>
            </a:custGeom>
            <a:solidFill>
              <a:srgbClr val="C0C0C0"/>
            </a:solidFill>
            <a:ln w="9525">
              <a:solidFill>
                <a:srgbClr val="000000"/>
              </a:solidFill>
              <a:miter lim="800000"/>
              <a:headEnd/>
              <a:tailEnd/>
            </a:ln>
          </p:spPr>
          <p:txBody>
            <a:bodyPr vert="horz" wrap="square" lIns="68580" tIns="34290" rIns="68580" bIns="34290" numCol="1" anchor="t" anchorCtr="0" compatLnSpc="1">
              <a:prstTxWarp prst="textNoShape">
                <a:avLst/>
              </a:prstTxWarp>
            </a:bodyPr>
            <a:lstStyle/>
            <a:p>
              <a:endParaRPr lang="zh-CN" altLang="en-US" sz="1350"/>
            </a:p>
          </p:txBody>
        </p:sp>
        <p:sp>
          <p:nvSpPr>
            <p:cNvPr id="25" name="modem"/>
            <p:cNvSpPr>
              <a:spLocks noEditPoints="1" noChangeArrowheads="1"/>
            </p:cNvSpPr>
            <p:nvPr/>
          </p:nvSpPr>
          <p:spPr bwMode="auto">
            <a:xfrm>
              <a:off x="4595802" y="2928934"/>
              <a:ext cx="1285884" cy="300028"/>
            </a:xfrm>
            <a:custGeom>
              <a:avLst/>
              <a:gdLst>
                <a:gd name="T0" fmla="*/ 0 w 21600"/>
                <a:gd name="T1" fmla="*/ 5152 h 21600"/>
                <a:gd name="T2" fmla="*/ 2941 w 21600"/>
                <a:gd name="T3" fmla="*/ 0 h 21600"/>
                <a:gd name="T4" fmla="*/ 18625 w 21600"/>
                <a:gd name="T5" fmla="*/ 0 h 21600"/>
                <a:gd name="T6" fmla="*/ 21600 w 21600"/>
                <a:gd name="T7" fmla="*/ 5152 h 21600"/>
                <a:gd name="T8" fmla="*/ 21600 w 21600"/>
                <a:gd name="T9" fmla="*/ 21600 h 21600"/>
                <a:gd name="T10" fmla="*/ 0 w 21600"/>
                <a:gd name="T11" fmla="*/ 21600 h 21600"/>
                <a:gd name="T12" fmla="*/ 10800 w 21600"/>
                <a:gd name="T13" fmla="*/ 0 h 21600"/>
                <a:gd name="T14" fmla="*/ 10800 w 21600"/>
                <a:gd name="T15" fmla="*/ 21600 h 21600"/>
                <a:gd name="T16" fmla="*/ 0 w 21600"/>
                <a:gd name="T17" fmla="*/ 13376 h 21600"/>
                <a:gd name="T18" fmla="*/ 21600 w 21600"/>
                <a:gd name="T19" fmla="*/ 13376 h 21600"/>
                <a:gd name="T20" fmla="*/ 400 w 21600"/>
                <a:gd name="T21" fmla="*/ 22400 h 21600"/>
                <a:gd name="T22" fmla="*/ 21200 w 21600"/>
                <a:gd name="T23" fmla="*/ 30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5152"/>
                  </a:moveTo>
                  <a:lnTo>
                    <a:pt x="2941" y="0"/>
                  </a:lnTo>
                  <a:lnTo>
                    <a:pt x="18625" y="0"/>
                  </a:lnTo>
                  <a:lnTo>
                    <a:pt x="21600" y="5152"/>
                  </a:lnTo>
                  <a:lnTo>
                    <a:pt x="21600" y="21600"/>
                  </a:lnTo>
                  <a:lnTo>
                    <a:pt x="0" y="21600"/>
                  </a:lnTo>
                  <a:lnTo>
                    <a:pt x="0" y="5152"/>
                  </a:lnTo>
                  <a:close/>
                </a:path>
                <a:path w="21600" h="21600" extrusionOk="0">
                  <a:moveTo>
                    <a:pt x="0" y="5251"/>
                  </a:moveTo>
                  <a:lnTo>
                    <a:pt x="21600" y="5251"/>
                  </a:lnTo>
                  <a:moveTo>
                    <a:pt x="1961" y="11791"/>
                  </a:moveTo>
                  <a:lnTo>
                    <a:pt x="1961" y="14268"/>
                  </a:lnTo>
                  <a:lnTo>
                    <a:pt x="2806" y="14268"/>
                  </a:lnTo>
                  <a:lnTo>
                    <a:pt x="2806" y="11791"/>
                  </a:lnTo>
                  <a:lnTo>
                    <a:pt x="1961" y="11791"/>
                  </a:lnTo>
                  <a:close/>
                </a:path>
                <a:path w="21600" h="21600" extrusionOk="0">
                  <a:moveTo>
                    <a:pt x="3685" y="11791"/>
                  </a:moveTo>
                  <a:lnTo>
                    <a:pt x="3685" y="14268"/>
                  </a:lnTo>
                  <a:lnTo>
                    <a:pt x="4530" y="14268"/>
                  </a:lnTo>
                  <a:lnTo>
                    <a:pt x="4530" y="11791"/>
                  </a:lnTo>
                  <a:lnTo>
                    <a:pt x="3685" y="11791"/>
                  </a:lnTo>
                  <a:close/>
                </a:path>
                <a:path w="21600" h="21600" extrusionOk="0">
                  <a:moveTo>
                    <a:pt x="5408" y="11791"/>
                  </a:moveTo>
                  <a:lnTo>
                    <a:pt x="5408" y="14268"/>
                  </a:lnTo>
                  <a:lnTo>
                    <a:pt x="6254" y="14268"/>
                  </a:lnTo>
                  <a:lnTo>
                    <a:pt x="6254" y="11791"/>
                  </a:lnTo>
                  <a:lnTo>
                    <a:pt x="5408" y="11791"/>
                  </a:lnTo>
                  <a:close/>
                </a:path>
                <a:path w="21600" h="21600" extrusionOk="0">
                  <a:moveTo>
                    <a:pt x="7132" y="11791"/>
                  </a:moveTo>
                  <a:lnTo>
                    <a:pt x="7132" y="14268"/>
                  </a:lnTo>
                  <a:lnTo>
                    <a:pt x="7977" y="14268"/>
                  </a:lnTo>
                  <a:lnTo>
                    <a:pt x="7977" y="11791"/>
                  </a:lnTo>
                  <a:lnTo>
                    <a:pt x="7132" y="11791"/>
                  </a:lnTo>
                  <a:close/>
                </a:path>
              </a:pathLst>
            </a:custGeom>
            <a:solidFill>
              <a:srgbClr val="C0C0C0"/>
            </a:solidFill>
            <a:ln w="9525">
              <a:solidFill>
                <a:srgbClr val="000000"/>
              </a:solidFill>
              <a:miter lim="800000"/>
              <a:headEnd/>
              <a:tailEnd/>
            </a:ln>
          </p:spPr>
          <p:txBody>
            <a:bodyPr vert="horz" wrap="square" lIns="68580" tIns="34290" rIns="68580" bIns="34290" numCol="1" anchor="t" anchorCtr="0" compatLnSpc="1">
              <a:prstTxWarp prst="textNoShape">
                <a:avLst/>
              </a:prstTxWarp>
            </a:bodyPr>
            <a:lstStyle/>
            <a:p>
              <a:endParaRPr lang="zh-CN" altLang="en-US" sz="1350"/>
            </a:p>
          </p:txBody>
        </p:sp>
        <p:sp>
          <p:nvSpPr>
            <p:cNvPr id="26" name="modem"/>
            <p:cNvSpPr>
              <a:spLocks noEditPoints="1" noChangeArrowheads="1"/>
            </p:cNvSpPr>
            <p:nvPr/>
          </p:nvSpPr>
          <p:spPr bwMode="auto">
            <a:xfrm>
              <a:off x="4595802" y="3357562"/>
              <a:ext cx="1285884" cy="300028"/>
            </a:xfrm>
            <a:custGeom>
              <a:avLst/>
              <a:gdLst>
                <a:gd name="T0" fmla="*/ 0 w 21600"/>
                <a:gd name="T1" fmla="*/ 5152 h 21600"/>
                <a:gd name="T2" fmla="*/ 2941 w 21600"/>
                <a:gd name="T3" fmla="*/ 0 h 21600"/>
                <a:gd name="T4" fmla="*/ 18625 w 21600"/>
                <a:gd name="T5" fmla="*/ 0 h 21600"/>
                <a:gd name="T6" fmla="*/ 21600 w 21600"/>
                <a:gd name="T7" fmla="*/ 5152 h 21600"/>
                <a:gd name="T8" fmla="*/ 21600 w 21600"/>
                <a:gd name="T9" fmla="*/ 21600 h 21600"/>
                <a:gd name="T10" fmla="*/ 0 w 21600"/>
                <a:gd name="T11" fmla="*/ 21600 h 21600"/>
                <a:gd name="T12" fmla="*/ 10800 w 21600"/>
                <a:gd name="T13" fmla="*/ 0 h 21600"/>
                <a:gd name="T14" fmla="*/ 10800 w 21600"/>
                <a:gd name="T15" fmla="*/ 21600 h 21600"/>
                <a:gd name="T16" fmla="*/ 0 w 21600"/>
                <a:gd name="T17" fmla="*/ 13376 h 21600"/>
                <a:gd name="T18" fmla="*/ 21600 w 21600"/>
                <a:gd name="T19" fmla="*/ 13376 h 21600"/>
                <a:gd name="T20" fmla="*/ 400 w 21600"/>
                <a:gd name="T21" fmla="*/ 22400 h 21600"/>
                <a:gd name="T22" fmla="*/ 21200 w 21600"/>
                <a:gd name="T23" fmla="*/ 30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5152"/>
                  </a:moveTo>
                  <a:lnTo>
                    <a:pt x="2941" y="0"/>
                  </a:lnTo>
                  <a:lnTo>
                    <a:pt x="18625" y="0"/>
                  </a:lnTo>
                  <a:lnTo>
                    <a:pt x="21600" y="5152"/>
                  </a:lnTo>
                  <a:lnTo>
                    <a:pt x="21600" y="21600"/>
                  </a:lnTo>
                  <a:lnTo>
                    <a:pt x="0" y="21600"/>
                  </a:lnTo>
                  <a:lnTo>
                    <a:pt x="0" y="5152"/>
                  </a:lnTo>
                  <a:close/>
                </a:path>
                <a:path w="21600" h="21600" extrusionOk="0">
                  <a:moveTo>
                    <a:pt x="0" y="5251"/>
                  </a:moveTo>
                  <a:lnTo>
                    <a:pt x="21600" y="5251"/>
                  </a:lnTo>
                  <a:moveTo>
                    <a:pt x="1961" y="11791"/>
                  </a:moveTo>
                  <a:lnTo>
                    <a:pt x="1961" y="14268"/>
                  </a:lnTo>
                  <a:lnTo>
                    <a:pt x="2806" y="14268"/>
                  </a:lnTo>
                  <a:lnTo>
                    <a:pt x="2806" y="11791"/>
                  </a:lnTo>
                  <a:lnTo>
                    <a:pt x="1961" y="11791"/>
                  </a:lnTo>
                  <a:close/>
                </a:path>
                <a:path w="21600" h="21600" extrusionOk="0">
                  <a:moveTo>
                    <a:pt x="3685" y="11791"/>
                  </a:moveTo>
                  <a:lnTo>
                    <a:pt x="3685" y="14268"/>
                  </a:lnTo>
                  <a:lnTo>
                    <a:pt x="4530" y="14268"/>
                  </a:lnTo>
                  <a:lnTo>
                    <a:pt x="4530" y="11791"/>
                  </a:lnTo>
                  <a:lnTo>
                    <a:pt x="3685" y="11791"/>
                  </a:lnTo>
                  <a:close/>
                </a:path>
                <a:path w="21600" h="21600" extrusionOk="0">
                  <a:moveTo>
                    <a:pt x="5408" y="11791"/>
                  </a:moveTo>
                  <a:lnTo>
                    <a:pt x="5408" y="14268"/>
                  </a:lnTo>
                  <a:lnTo>
                    <a:pt x="6254" y="14268"/>
                  </a:lnTo>
                  <a:lnTo>
                    <a:pt x="6254" y="11791"/>
                  </a:lnTo>
                  <a:lnTo>
                    <a:pt x="5408" y="11791"/>
                  </a:lnTo>
                  <a:close/>
                </a:path>
                <a:path w="21600" h="21600" extrusionOk="0">
                  <a:moveTo>
                    <a:pt x="7132" y="11791"/>
                  </a:moveTo>
                  <a:lnTo>
                    <a:pt x="7132" y="14268"/>
                  </a:lnTo>
                  <a:lnTo>
                    <a:pt x="7977" y="14268"/>
                  </a:lnTo>
                  <a:lnTo>
                    <a:pt x="7977" y="11791"/>
                  </a:lnTo>
                  <a:lnTo>
                    <a:pt x="7132" y="11791"/>
                  </a:lnTo>
                  <a:close/>
                </a:path>
              </a:pathLst>
            </a:custGeom>
            <a:solidFill>
              <a:srgbClr val="C0C0C0"/>
            </a:solidFill>
            <a:ln w="9525">
              <a:solidFill>
                <a:srgbClr val="000000"/>
              </a:solidFill>
              <a:miter lim="800000"/>
              <a:headEnd/>
              <a:tailEnd/>
            </a:ln>
          </p:spPr>
          <p:txBody>
            <a:bodyPr vert="horz" wrap="square" lIns="68580" tIns="34290" rIns="68580" bIns="34290" numCol="1" anchor="t" anchorCtr="0" compatLnSpc="1">
              <a:prstTxWarp prst="textNoShape">
                <a:avLst/>
              </a:prstTxWarp>
            </a:bodyPr>
            <a:lstStyle/>
            <a:p>
              <a:endParaRPr lang="zh-CN" altLang="en-US" sz="1350"/>
            </a:p>
          </p:txBody>
        </p:sp>
        <p:sp>
          <p:nvSpPr>
            <p:cNvPr id="27" name="modem"/>
            <p:cNvSpPr>
              <a:spLocks noEditPoints="1" noChangeArrowheads="1"/>
            </p:cNvSpPr>
            <p:nvPr/>
          </p:nvSpPr>
          <p:spPr bwMode="auto">
            <a:xfrm>
              <a:off x="4595802" y="3786190"/>
              <a:ext cx="1285884" cy="300028"/>
            </a:xfrm>
            <a:custGeom>
              <a:avLst/>
              <a:gdLst>
                <a:gd name="T0" fmla="*/ 0 w 21600"/>
                <a:gd name="T1" fmla="*/ 5152 h 21600"/>
                <a:gd name="T2" fmla="*/ 2941 w 21600"/>
                <a:gd name="T3" fmla="*/ 0 h 21600"/>
                <a:gd name="T4" fmla="*/ 18625 w 21600"/>
                <a:gd name="T5" fmla="*/ 0 h 21600"/>
                <a:gd name="T6" fmla="*/ 21600 w 21600"/>
                <a:gd name="T7" fmla="*/ 5152 h 21600"/>
                <a:gd name="T8" fmla="*/ 21600 w 21600"/>
                <a:gd name="T9" fmla="*/ 21600 h 21600"/>
                <a:gd name="T10" fmla="*/ 0 w 21600"/>
                <a:gd name="T11" fmla="*/ 21600 h 21600"/>
                <a:gd name="T12" fmla="*/ 10800 w 21600"/>
                <a:gd name="T13" fmla="*/ 0 h 21600"/>
                <a:gd name="T14" fmla="*/ 10800 w 21600"/>
                <a:gd name="T15" fmla="*/ 21600 h 21600"/>
                <a:gd name="T16" fmla="*/ 0 w 21600"/>
                <a:gd name="T17" fmla="*/ 13376 h 21600"/>
                <a:gd name="T18" fmla="*/ 21600 w 21600"/>
                <a:gd name="T19" fmla="*/ 13376 h 21600"/>
                <a:gd name="T20" fmla="*/ 400 w 21600"/>
                <a:gd name="T21" fmla="*/ 22400 h 21600"/>
                <a:gd name="T22" fmla="*/ 21200 w 21600"/>
                <a:gd name="T23" fmla="*/ 30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5152"/>
                  </a:moveTo>
                  <a:lnTo>
                    <a:pt x="2941" y="0"/>
                  </a:lnTo>
                  <a:lnTo>
                    <a:pt x="18625" y="0"/>
                  </a:lnTo>
                  <a:lnTo>
                    <a:pt x="21600" y="5152"/>
                  </a:lnTo>
                  <a:lnTo>
                    <a:pt x="21600" y="21600"/>
                  </a:lnTo>
                  <a:lnTo>
                    <a:pt x="0" y="21600"/>
                  </a:lnTo>
                  <a:lnTo>
                    <a:pt x="0" y="5152"/>
                  </a:lnTo>
                  <a:close/>
                </a:path>
                <a:path w="21600" h="21600" extrusionOk="0">
                  <a:moveTo>
                    <a:pt x="0" y="5251"/>
                  </a:moveTo>
                  <a:lnTo>
                    <a:pt x="21600" y="5251"/>
                  </a:lnTo>
                  <a:moveTo>
                    <a:pt x="1961" y="11791"/>
                  </a:moveTo>
                  <a:lnTo>
                    <a:pt x="1961" y="14268"/>
                  </a:lnTo>
                  <a:lnTo>
                    <a:pt x="2806" y="14268"/>
                  </a:lnTo>
                  <a:lnTo>
                    <a:pt x="2806" y="11791"/>
                  </a:lnTo>
                  <a:lnTo>
                    <a:pt x="1961" y="11791"/>
                  </a:lnTo>
                  <a:close/>
                </a:path>
                <a:path w="21600" h="21600" extrusionOk="0">
                  <a:moveTo>
                    <a:pt x="3685" y="11791"/>
                  </a:moveTo>
                  <a:lnTo>
                    <a:pt x="3685" y="14268"/>
                  </a:lnTo>
                  <a:lnTo>
                    <a:pt x="4530" y="14268"/>
                  </a:lnTo>
                  <a:lnTo>
                    <a:pt x="4530" y="11791"/>
                  </a:lnTo>
                  <a:lnTo>
                    <a:pt x="3685" y="11791"/>
                  </a:lnTo>
                  <a:close/>
                </a:path>
                <a:path w="21600" h="21600" extrusionOk="0">
                  <a:moveTo>
                    <a:pt x="5408" y="11791"/>
                  </a:moveTo>
                  <a:lnTo>
                    <a:pt x="5408" y="14268"/>
                  </a:lnTo>
                  <a:lnTo>
                    <a:pt x="6254" y="14268"/>
                  </a:lnTo>
                  <a:lnTo>
                    <a:pt x="6254" y="11791"/>
                  </a:lnTo>
                  <a:lnTo>
                    <a:pt x="5408" y="11791"/>
                  </a:lnTo>
                  <a:close/>
                </a:path>
                <a:path w="21600" h="21600" extrusionOk="0">
                  <a:moveTo>
                    <a:pt x="7132" y="11791"/>
                  </a:moveTo>
                  <a:lnTo>
                    <a:pt x="7132" y="14268"/>
                  </a:lnTo>
                  <a:lnTo>
                    <a:pt x="7977" y="14268"/>
                  </a:lnTo>
                  <a:lnTo>
                    <a:pt x="7977" y="11791"/>
                  </a:lnTo>
                  <a:lnTo>
                    <a:pt x="7132" y="11791"/>
                  </a:lnTo>
                  <a:close/>
                </a:path>
              </a:pathLst>
            </a:custGeom>
            <a:solidFill>
              <a:srgbClr val="C0C0C0"/>
            </a:solidFill>
            <a:ln w="9525">
              <a:solidFill>
                <a:srgbClr val="000000"/>
              </a:solidFill>
              <a:miter lim="800000"/>
              <a:headEnd/>
              <a:tailEnd/>
            </a:ln>
          </p:spPr>
          <p:txBody>
            <a:bodyPr vert="horz" wrap="square" lIns="68580" tIns="34290" rIns="68580" bIns="34290" numCol="1" anchor="t" anchorCtr="0" compatLnSpc="1">
              <a:prstTxWarp prst="textNoShape">
                <a:avLst/>
              </a:prstTxWarp>
            </a:bodyPr>
            <a:lstStyle/>
            <a:p>
              <a:endParaRPr lang="zh-CN" altLang="en-US" sz="1350"/>
            </a:p>
          </p:txBody>
        </p:sp>
        <p:sp>
          <p:nvSpPr>
            <p:cNvPr id="28" name="modem"/>
            <p:cNvSpPr>
              <a:spLocks noEditPoints="1" noChangeArrowheads="1"/>
            </p:cNvSpPr>
            <p:nvPr/>
          </p:nvSpPr>
          <p:spPr bwMode="auto">
            <a:xfrm>
              <a:off x="4595802" y="4214818"/>
              <a:ext cx="1285884" cy="300028"/>
            </a:xfrm>
            <a:custGeom>
              <a:avLst/>
              <a:gdLst>
                <a:gd name="T0" fmla="*/ 0 w 21600"/>
                <a:gd name="T1" fmla="*/ 5152 h 21600"/>
                <a:gd name="T2" fmla="*/ 2941 w 21600"/>
                <a:gd name="T3" fmla="*/ 0 h 21600"/>
                <a:gd name="T4" fmla="*/ 18625 w 21600"/>
                <a:gd name="T5" fmla="*/ 0 h 21600"/>
                <a:gd name="T6" fmla="*/ 21600 w 21600"/>
                <a:gd name="T7" fmla="*/ 5152 h 21600"/>
                <a:gd name="T8" fmla="*/ 21600 w 21600"/>
                <a:gd name="T9" fmla="*/ 21600 h 21600"/>
                <a:gd name="T10" fmla="*/ 0 w 21600"/>
                <a:gd name="T11" fmla="*/ 21600 h 21600"/>
                <a:gd name="T12" fmla="*/ 10800 w 21600"/>
                <a:gd name="T13" fmla="*/ 0 h 21600"/>
                <a:gd name="T14" fmla="*/ 10800 w 21600"/>
                <a:gd name="T15" fmla="*/ 21600 h 21600"/>
                <a:gd name="T16" fmla="*/ 0 w 21600"/>
                <a:gd name="T17" fmla="*/ 13376 h 21600"/>
                <a:gd name="T18" fmla="*/ 21600 w 21600"/>
                <a:gd name="T19" fmla="*/ 13376 h 21600"/>
                <a:gd name="T20" fmla="*/ 400 w 21600"/>
                <a:gd name="T21" fmla="*/ 22400 h 21600"/>
                <a:gd name="T22" fmla="*/ 21200 w 21600"/>
                <a:gd name="T23" fmla="*/ 30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5152"/>
                  </a:moveTo>
                  <a:lnTo>
                    <a:pt x="2941" y="0"/>
                  </a:lnTo>
                  <a:lnTo>
                    <a:pt x="18625" y="0"/>
                  </a:lnTo>
                  <a:lnTo>
                    <a:pt x="21600" y="5152"/>
                  </a:lnTo>
                  <a:lnTo>
                    <a:pt x="21600" y="21600"/>
                  </a:lnTo>
                  <a:lnTo>
                    <a:pt x="0" y="21600"/>
                  </a:lnTo>
                  <a:lnTo>
                    <a:pt x="0" y="5152"/>
                  </a:lnTo>
                  <a:close/>
                </a:path>
                <a:path w="21600" h="21600" extrusionOk="0">
                  <a:moveTo>
                    <a:pt x="0" y="5251"/>
                  </a:moveTo>
                  <a:lnTo>
                    <a:pt x="21600" y="5251"/>
                  </a:lnTo>
                  <a:moveTo>
                    <a:pt x="1961" y="11791"/>
                  </a:moveTo>
                  <a:lnTo>
                    <a:pt x="1961" y="14268"/>
                  </a:lnTo>
                  <a:lnTo>
                    <a:pt x="2806" y="14268"/>
                  </a:lnTo>
                  <a:lnTo>
                    <a:pt x="2806" y="11791"/>
                  </a:lnTo>
                  <a:lnTo>
                    <a:pt x="1961" y="11791"/>
                  </a:lnTo>
                  <a:close/>
                </a:path>
                <a:path w="21600" h="21600" extrusionOk="0">
                  <a:moveTo>
                    <a:pt x="3685" y="11791"/>
                  </a:moveTo>
                  <a:lnTo>
                    <a:pt x="3685" y="14268"/>
                  </a:lnTo>
                  <a:lnTo>
                    <a:pt x="4530" y="14268"/>
                  </a:lnTo>
                  <a:lnTo>
                    <a:pt x="4530" y="11791"/>
                  </a:lnTo>
                  <a:lnTo>
                    <a:pt x="3685" y="11791"/>
                  </a:lnTo>
                  <a:close/>
                </a:path>
                <a:path w="21600" h="21600" extrusionOk="0">
                  <a:moveTo>
                    <a:pt x="5408" y="11791"/>
                  </a:moveTo>
                  <a:lnTo>
                    <a:pt x="5408" y="14268"/>
                  </a:lnTo>
                  <a:lnTo>
                    <a:pt x="6254" y="14268"/>
                  </a:lnTo>
                  <a:lnTo>
                    <a:pt x="6254" y="11791"/>
                  </a:lnTo>
                  <a:lnTo>
                    <a:pt x="5408" y="11791"/>
                  </a:lnTo>
                  <a:close/>
                </a:path>
                <a:path w="21600" h="21600" extrusionOk="0">
                  <a:moveTo>
                    <a:pt x="7132" y="11791"/>
                  </a:moveTo>
                  <a:lnTo>
                    <a:pt x="7132" y="14268"/>
                  </a:lnTo>
                  <a:lnTo>
                    <a:pt x="7977" y="14268"/>
                  </a:lnTo>
                  <a:lnTo>
                    <a:pt x="7977" y="11791"/>
                  </a:lnTo>
                  <a:lnTo>
                    <a:pt x="7132" y="11791"/>
                  </a:lnTo>
                  <a:close/>
                </a:path>
              </a:pathLst>
            </a:custGeom>
            <a:solidFill>
              <a:srgbClr val="C0C0C0"/>
            </a:solidFill>
            <a:ln w="9525">
              <a:solidFill>
                <a:srgbClr val="000000"/>
              </a:solidFill>
              <a:miter lim="800000"/>
              <a:headEnd/>
              <a:tailEnd/>
            </a:ln>
          </p:spPr>
          <p:txBody>
            <a:bodyPr vert="horz" wrap="square" lIns="68580" tIns="34290" rIns="68580" bIns="34290" numCol="1" anchor="t" anchorCtr="0" compatLnSpc="1">
              <a:prstTxWarp prst="textNoShape">
                <a:avLst/>
              </a:prstTxWarp>
            </a:bodyPr>
            <a:lstStyle/>
            <a:p>
              <a:endParaRPr lang="zh-CN" altLang="en-US" sz="1350"/>
            </a:p>
          </p:txBody>
        </p:sp>
        <p:sp>
          <p:nvSpPr>
            <p:cNvPr id="29" name="modem"/>
            <p:cNvSpPr>
              <a:spLocks noEditPoints="1" noChangeArrowheads="1"/>
            </p:cNvSpPr>
            <p:nvPr/>
          </p:nvSpPr>
          <p:spPr bwMode="auto">
            <a:xfrm>
              <a:off x="4595802" y="4643446"/>
              <a:ext cx="1285884" cy="300028"/>
            </a:xfrm>
            <a:custGeom>
              <a:avLst/>
              <a:gdLst>
                <a:gd name="T0" fmla="*/ 0 w 21600"/>
                <a:gd name="T1" fmla="*/ 5152 h 21600"/>
                <a:gd name="T2" fmla="*/ 2941 w 21600"/>
                <a:gd name="T3" fmla="*/ 0 h 21600"/>
                <a:gd name="T4" fmla="*/ 18625 w 21600"/>
                <a:gd name="T5" fmla="*/ 0 h 21600"/>
                <a:gd name="T6" fmla="*/ 21600 w 21600"/>
                <a:gd name="T7" fmla="*/ 5152 h 21600"/>
                <a:gd name="T8" fmla="*/ 21600 w 21600"/>
                <a:gd name="T9" fmla="*/ 21600 h 21600"/>
                <a:gd name="T10" fmla="*/ 0 w 21600"/>
                <a:gd name="T11" fmla="*/ 21600 h 21600"/>
                <a:gd name="T12" fmla="*/ 10800 w 21600"/>
                <a:gd name="T13" fmla="*/ 0 h 21600"/>
                <a:gd name="T14" fmla="*/ 10800 w 21600"/>
                <a:gd name="T15" fmla="*/ 21600 h 21600"/>
                <a:gd name="T16" fmla="*/ 0 w 21600"/>
                <a:gd name="T17" fmla="*/ 13376 h 21600"/>
                <a:gd name="T18" fmla="*/ 21600 w 21600"/>
                <a:gd name="T19" fmla="*/ 13376 h 21600"/>
                <a:gd name="T20" fmla="*/ 400 w 21600"/>
                <a:gd name="T21" fmla="*/ 22400 h 21600"/>
                <a:gd name="T22" fmla="*/ 21200 w 21600"/>
                <a:gd name="T23" fmla="*/ 30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5152"/>
                  </a:moveTo>
                  <a:lnTo>
                    <a:pt x="2941" y="0"/>
                  </a:lnTo>
                  <a:lnTo>
                    <a:pt x="18625" y="0"/>
                  </a:lnTo>
                  <a:lnTo>
                    <a:pt x="21600" y="5152"/>
                  </a:lnTo>
                  <a:lnTo>
                    <a:pt x="21600" y="21600"/>
                  </a:lnTo>
                  <a:lnTo>
                    <a:pt x="0" y="21600"/>
                  </a:lnTo>
                  <a:lnTo>
                    <a:pt x="0" y="5152"/>
                  </a:lnTo>
                  <a:close/>
                </a:path>
                <a:path w="21600" h="21600" extrusionOk="0">
                  <a:moveTo>
                    <a:pt x="0" y="5251"/>
                  </a:moveTo>
                  <a:lnTo>
                    <a:pt x="21600" y="5251"/>
                  </a:lnTo>
                  <a:moveTo>
                    <a:pt x="1961" y="11791"/>
                  </a:moveTo>
                  <a:lnTo>
                    <a:pt x="1961" y="14268"/>
                  </a:lnTo>
                  <a:lnTo>
                    <a:pt x="2806" y="14268"/>
                  </a:lnTo>
                  <a:lnTo>
                    <a:pt x="2806" y="11791"/>
                  </a:lnTo>
                  <a:lnTo>
                    <a:pt x="1961" y="11791"/>
                  </a:lnTo>
                  <a:close/>
                </a:path>
                <a:path w="21600" h="21600" extrusionOk="0">
                  <a:moveTo>
                    <a:pt x="3685" y="11791"/>
                  </a:moveTo>
                  <a:lnTo>
                    <a:pt x="3685" y="14268"/>
                  </a:lnTo>
                  <a:lnTo>
                    <a:pt x="4530" y="14268"/>
                  </a:lnTo>
                  <a:lnTo>
                    <a:pt x="4530" y="11791"/>
                  </a:lnTo>
                  <a:lnTo>
                    <a:pt x="3685" y="11791"/>
                  </a:lnTo>
                  <a:close/>
                </a:path>
                <a:path w="21600" h="21600" extrusionOk="0">
                  <a:moveTo>
                    <a:pt x="5408" y="11791"/>
                  </a:moveTo>
                  <a:lnTo>
                    <a:pt x="5408" y="14268"/>
                  </a:lnTo>
                  <a:lnTo>
                    <a:pt x="6254" y="14268"/>
                  </a:lnTo>
                  <a:lnTo>
                    <a:pt x="6254" y="11791"/>
                  </a:lnTo>
                  <a:lnTo>
                    <a:pt x="5408" y="11791"/>
                  </a:lnTo>
                  <a:close/>
                </a:path>
                <a:path w="21600" h="21600" extrusionOk="0">
                  <a:moveTo>
                    <a:pt x="7132" y="11791"/>
                  </a:moveTo>
                  <a:lnTo>
                    <a:pt x="7132" y="14268"/>
                  </a:lnTo>
                  <a:lnTo>
                    <a:pt x="7977" y="14268"/>
                  </a:lnTo>
                  <a:lnTo>
                    <a:pt x="7977" y="11791"/>
                  </a:lnTo>
                  <a:lnTo>
                    <a:pt x="7132" y="11791"/>
                  </a:lnTo>
                  <a:close/>
                </a:path>
              </a:pathLst>
            </a:custGeom>
            <a:solidFill>
              <a:srgbClr val="C0C0C0"/>
            </a:solidFill>
            <a:ln w="9525">
              <a:solidFill>
                <a:srgbClr val="000000"/>
              </a:solidFill>
              <a:miter lim="800000"/>
              <a:headEnd/>
              <a:tailEnd/>
            </a:ln>
          </p:spPr>
          <p:txBody>
            <a:bodyPr vert="horz" wrap="square" lIns="68580" tIns="34290" rIns="68580" bIns="34290" numCol="1" anchor="t" anchorCtr="0" compatLnSpc="1">
              <a:prstTxWarp prst="textNoShape">
                <a:avLst/>
              </a:prstTxWarp>
            </a:bodyPr>
            <a:lstStyle/>
            <a:p>
              <a:endParaRPr lang="zh-CN" altLang="en-US" sz="1350"/>
            </a:p>
          </p:txBody>
        </p:sp>
        <p:sp>
          <p:nvSpPr>
            <p:cNvPr id="30" name="modem"/>
            <p:cNvSpPr>
              <a:spLocks noEditPoints="1" noChangeArrowheads="1"/>
            </p:cNvSpPr>
            <p:nvPr/>
          </p:nvSpPr>
          <p:spPr bwMode="auto">
            <a:xfrm>
              <a:off x="4595802" y="5072074"/>
              <a:ext cx="1285884" cy="300028"/>
            </a:xfrm>
            <a:custGeom>
              <a:avLst/>
              <a:gdLst>
                <a:gd name="T0" fmla="*/ 0 w 21600"/>
                <a:gd name="T1" fmla="*/ 5152 h 21600"/>
                <a:gd name="T2" fmla="*/ 2941 w 21600"/>
                <a:gd name="T3" fmla="*/ 0 h 21600"/>
                <a:gd name="T4" fmla="*/ 18625 w 21600"/>
                <a:gd name="T5" fmla="*/ 0 h 21600"/>
                <a:gd name="T6" fmla="*/ 21600 w 21600"/>
                <a:gd name="T7" fmla="*/ 5152 h 21600"/>
                <a:gd name="T8" fmla="*/ 21600 w 21600"/>
                <a:gd name="T9" fmla="*/ 21600 h 21600"/>
                <a:gd name="T10" fmla="*/ 0 w 21600"/>
                <a:gd name="T11" fmla="*/ 21600 h 21600"/>
                <a:gd name="T12" fmla="*/ 10800 w 21600"/>
                <a:gd name="T13" fmla="*/ 0 h 21600"/>
                <a:gd name="T14" fmla="*/ 10800 w 21600"/>
                <a:gd name="T15" fmla="*/ 21600 h 21600"/>
                <a:gd name="T16" fmla="*/ 0 w 21600"/>
                <a:gd name="T17" fmla="*/ 13376 h 21600"/>
                <a:gd name="T18" fmla="*/ 21600 w 21600"/>
                <a:gd name="T19" fmla="*/ 13376 h 21600"/>
                <a:gd name="T20" fmla="*/ 400 w 21600"/>
                <a:gd name="T21" fmla="*/ 22400 h 21600"/>
                <a:gd name="T22" fmla="*/ 21200 w 21600"/>
                <a:gd name="T23" fmla="*/ 30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5152"/>
                  </a:moveTo>
                  <a:lnTo>
                    <a:pt x="2941" y="0"/>
                  </a:lnTo>
                  <a:lnTo>
                    <a:pt x="18625" y="0"/>
                  </a:lnTo>
                  <a:lnTo>
                    <a:pt x="21600" y="5152"/>
                  </a:lnTo>
                  <a:lnTo>
                    <a:pt x="21600" y="21600"/>
                  </a:lnTo>
                  <a:lnTo>
                    <a:pt x="0" y="21600"/>
                  </a:lnTo>
                  <a:lnTo>
                    <a:pt x="0" y="5152"/>
                  </a:lnTo>
                  <a:close/>
                </a:path>
                <a:path w="21600" h="21600" extrusionOk="0">
                  <a:moveTo>
                    <a:pt x="0" y="5251"/>
                  </a:moveTo>
                  <a:lnTo>
                    <a:pt x="21600" y="5251"/>
                  </a:lnTo>
                  <a:moveTo>
                    <a:pt x="1961" y="11791"/>
                  </a:moveTo>
                  <a:lnTo>
                    <a:pt x="1961" y="14268"/>
                  </a:lnTo>
                  <a:lnTo>
                    <a:pt x="2806" y="14268"/>
                  </a:lnTo>
                  <a:lnTo>
                    <a:pt x="2806" y="11791"/>
                  </a:lnTo>
                  <a:lnTo>
                    <a:pt x="1961" y="11791"/>
                  </a:lnTo>
                  <a:close/>
                </a:path>
                <a:path w="21600" h="21600" extrusionOk="0">
                  <a:moveTo>
                    <a:pt x="3685" y="11791"/>
                  </a:moveTo>
                  <a:lnTo>
                    <a:pt x="3685" y="14268"/>
                  </a:lnTo>
                  <a:lnTo>
                    <a:pt x="4530" y="14268"/>
                  </a:lnTo>
                  <a:lnTo>
                    <a:pt x="4530" y="11791"/>
                  </a:lnTo>
                  <a:lnTo>
                    <a:pt x="3685" y="11791"/>
                  </a:lnTo>
                  <a:close/>
                </a:path>
                <a:path w="21600" h="21600" extrusionOk="0">
                  <a:moveTo>
                    <a:pt x="5408" y="11791"/>
                  </a:moveTo>
                  <a:lnTo>
                    <a:pt x="5408" y="14268"/>
                  </a:lnTo>
                  <a:lnTo>
                    <a:pt x="6254" y="14268"/>
                  </a:lnTo>
                  <a:lnTo>
                    <a:pt x="6254" y="11791"/>
                  </a:lnTo>
                  <a:lnTo>
                    <a:pt x="5408" y="11791"/>
                  </a:lnTo>
                  <a:close/>
                </a:path>
                <a:path w="21600" h="21600" extrusionOk="0">
                  <a:moveTo>
                    <a:pt x="7132" y="11791"/>
                  </a:moveTo>
                  <a:lnTo>
                    <a:pt x="7132" y="14268"/>
                  </a:lnTo>
                  <a:lnTo>
                    <a:pt x="7977" y="14268"/>
                  </a:lnTo>
                  <a:lnTo>
                    <a:pt x="7977" y="11791"/>
                  </a:lnTo>
                  <a:lnTo>
                    <a:pt x="7132" y="11791"/>
                  </a:lnTo>
                  <a:close/>
                </a:path>
              </a:pathLst>
            </a:custGeom>
            <a:solidFill>
              <a:srgbClr val="C0C0C0"/>
            </a:solidFill>
            <a:ln w="9525">
              <a:solidFill>
                <a:srgbClr val="000000"/>
              </a:solidFill>
              <a:miter lim="800000"/>
              <a:headEnd/>
              <a:tailEnd/>
            </a:ln>
          </p:spPr>
          <p:txBody>
            <a:bodyPr vert="horz" wrap="square" lIns="68580" tIns="34290" rIns="68580" bIns="34290" numCol="1" anchor="t" anchorCtr="0" compatLnSpc="1">
              <a:prstTxWarp prst="textNoShape">
                <a:avLst/>
              </a:prstTxWarp>
            </a:bodyPr>
            <a:lstStyle/>
            <a:p>
              <a:endParaRPr lang="zh-CN" altLang="en-US" sz="1350"/>
            </a:p>
          </p:txBody>
        </p:sp>
        <p:sp>
          <p:nvSpPr>
            <p:cNvPr id="32" name="矩形 31"/>
            <p:cNvSpPr/>
            <p:nvPr/>
          </p:nvSpPr>
          <p:spPr>
            <a:xfrm>
              <a:off x="5024430" y="1643050"/>
              <a:ext cx="642942" cy="428628"/>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50" dirty="0">
                  <a:solidFill>
                    <a:schemeClr val="tx1"/>
                  </a:solidFill>
                </a:rPr>
                <a:t>Power</a:t>
              </a:r>
            </a:p>
            <a:p>
              <a:pPr algn="ctr"/>
              <a:endParaRPr lang="zh-CN" altLang="en-US" sz="1050" dirty="0">
                <a:solidFill>
                  <a:schemeClr val="tx1"/>
                </a:solidFill>
              </a:endParaRPr>
            </a:p>
          </p:txBody>
        </p:sp>
      </p:grpSp>
      <p:grpSp>
        <p:nvGrpSpPr>
          <p:cNvPr id="34" name="组合 33"/>
          <p:cNvGrpSpPr/>
          <p:nvPr/>
        </p:nvGrpSpPr>
        <p:grpSpPr>
          <a:xfrm>
            <a:off x="4679157" y="2518166"/>
            <a:ext cx="1125149" cy="2893239"/>
            <a:chOff x="4524364" y="1643050"/>
            <a:chExt cx="1500198" cy="3857652"/>
          </a:xfrm>
        </p:grpSpPr>
        <p:sp>
          <p:nvSpPr>
            <p:cNvPr id="35" name="圆角矩形 34"/>
            <p:cNvSpPr/>
            <p:nvPr/>
          </p:nvSpPr>
          <p:spPr>
            <a:xfrm>
              <a:off x="4524364" y="1857364"/>
              <a:ext cx="1500198" cy="3643338"/>
            </a:xfrm>
            <a:prstGeom prst="round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6" name="modem"/>
            <p:cNvSpPr>
              <a:spLocks noEditPoints="1" noChangeArrowheads="1"/>
            </p:cNvSpPr>
            <p:nvPr/>
          </p:nvSpPr>
          <p:spPr bwMode="auto">
            <a:xfrm>
              <a:off x="4595802" y="2071678"/>
              <a:ext cx="1285884" cy="300028"/>
            </a:xfrm>
            <a:custGeom>
              <a:avLst/>
              <a:gdLst>
                <a:gd name="T0" fmla="*/ 0 w 21600"/>
                <a:gd name="T1" fmla="*/ 5152 h 21600"/>
                <a:gd name="T2" fmla="*/ 2941 w 21600"/>
                <a:gd name="T3" fmla="*/ 0 h 21600"/>
                <a:gd name="T4" fmla="*/ 18625 w 21600"/>
                <a:gd name="T5" fmla="*/ 0 h 21600"/>
                <a:gd name="T6" fmla="*/ 21600 w 21600"/>
                <a:gd name="T7" fmla="*/ 5152 h 21600"/>
                <a:gd name="T8" fmla="*/ 21600 w 21600"/>
                <a:gd name="T9" fmla="*/ 21600 h 21600"/>
                <a:gd name="T10" fmla="*/ 0 w 21600"/>
                <a:gd name="T11" fmla="*/ 21600 h 21600"/>
                <a:gd name="T12" fmla="*/ 10800 w 21600"/>
                <a:gd name="T13" fmla="*/ 0 h 21600"/>
                <a:gd name="T14" fmla="*/ 10800 w 21600"/>
                <a:gd name="T15" fmla="*/ 21600 h 21600"/>
                <a:gd name="T16" fmla="*/ 0 w 21600"/>
                <a:gd name="T17" fmla="*/ 13376 h 21600"/>
                <a:gd name="T18" fmla="*/ 21600 w 21600"/>
                <a:gd name="T19" fmla="*/ 13376 h 21600"/>
                <a:gd name="T20" fmla="*/ 400 w 21600"/>
                <a:gd name="T21" fmla="*/ 22400 h 21600"/>
                <a:gd name="T22" fmla="*/ 21200 w 21600"/>
                <a:gd name="T23" fmla="*/ 30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5152"/>
                  </a:moveTo>
                  <a:lnTo>
                    <a:pt x="2941" y="0"/>
                  </a:lnTo>
                  <a:lnTo>
                    <a:pt x="18625" y="0"/>
                  </a:lnTo>
                  <a:lnTo>
                    <a:pt x="21600" y="5152"/>
                  </a:lnTo>
                  <a:lnTo>
                    <a:pt x="21600" y="21600"/>
                  </a:lnTo>
                  <a:lnTo>
                    <a:pt x="0" y="21600"/>
                  </a:lnTo>
                  <a:lnTo>
                    <a:pt x="0" y="5152"/>
                  </a:lnTo>
                  <a:close/>
                </a:path>
                <a:path w="21600" h="21600" extrusionOk="0">
                  <a:moveTo>
                    <a:pt x="0" y="5251"/>
                  </a:moveTo>
                  <a:lnTo>
                    <a:pt x="21600" y="5251"/>
                  </a:lnTo>
                  <a:moveTo>
                    <a:pt x="1961" y="11791"/>
                  </a:moveTo>
                  <a:lnTo>
                    <a:pt x="1961" y="14268"/>
                  </a:lnTo>
                  <a:lnTo>
                    <a:pt x="2806" y="14268"/>
                  </a:lnTo>
                  <a:lnTo>
                    <a:pt x="2806" y="11791"/>
                  </a:lnTo>
                  <a:lnTo>
                    <a:pt x="1961" y="11791"/>
                  </a:lnTo>
                  <a:close/>
                </a:path>
                <a:path w="21600" h="21600" extrusionOk="0">
                  <a:moveTo>
                    <a:pt x="3685" y="11791"/>
                  </a:moveTo>
                  <a:lnTo>
                    <a:pt x="3685" y="14268"/>
                  </a:lnTo>
                  <a:lnTo>
                    <a:pt x="4530" y="14268"/>
                  </a:lnTo>
                  <a:lnTo>
                    <a:pt x="4530" y="11791"/>
                  </a:lnTo>
                  <a:lnTo>
                    <a:pt x="3685" y="11791"/>
                  </a:lnTo>
                  <a:close/>
                </a:path>
                <a:path w="21600" h="21600" extrusionOk="0">
                  <a:moveTo>
                    <a:pt x="5408" y="11791"/>
                  </a:moveTo>
                  <a:lnTo>
                    <a:pt x="5408" y="14268"/>
                  </a:lnTo>
                  <a:lnTo>
                    <a:pt x="6254" y="14268"/>
                  </a:lnTo>
                  <a:lnTo>
                    <a:pt x="6254" y="11791"/>
                  </a:lnTo>
                  <a:lnTo>
                    <a:pt x="5408" y="11791"/>
                  </a:lnTo>
                  <a:close/>
                </a:path>
                <a:path w="21600" h="21600" extrusionOk="0">
                  <a:moveTo>
                    <a:pt x="7132" y="11791"/>
                  </a:moveTo>
                  <a:lnTo>
                    <a:pt x="7132" y="14268"/>
                  </a:lnTo>
                  <a:lnTo>
                    <a:pt x="7977" y="14268"/>
                  </a:lnTo>
                  <a:lnTo>
                    <a:pt x="7977" y="11791"/>
                  </a:lnTo>
                  <a:lnTo>
                    <a:pt x="7132" y="11791"/>
                  </a:lnTo>
                  <a:close/>
                </a:path>
              </a:pathLst>
            </a:custGeom>
            <a:solidFill>
              <a:srgbClr val="C0C0C0"/>
            </a:solidFill>
            <a:ln w="9525">
              <a:solidFill>
                <a:srgbClr val="000000"/>
              </a:solidFill>
              <a:miter lim="800000"/>
              <a:headEnd/>
              <a:tailEnd/>
            </a:ln>
          </p:spPr>
          <p:txBody>
            <a:bodyPr vert="horz" wrap="square" lIns="68580" tIns="34290" rIns="68580" bIns="34290" numCol="1" anchor="t" anchorCtr="0" compatLnSpc="1">
              <a:prstTxWarp prst="textNoShape">
                <a:avLst/>
              </a:prstTxWarp>
            </a:bodyPr>
            <a:lstStyle/>
            <a:p>
              <a:endParaRPr lang="zh-CN" altLang="en-US" sz="1350"/>
            </a:p>
          </p:txBody>
        </p:sp>
        <p:sp>
          <p:nvSpPr>
            <p:cNvPr id="37" name="modem"/>
            <p:cNvSpPr>
              <a:spLocks noEditPoints="1" noChangeArrowheads="1"/>
            </p:cNvSpPr>
            <p:nvPr/>
          </p:nvSpPr>
          <p:spPr bwMode="auto">
            <a:xfrm>
              <a:off x="4595802" y="2500306"/>
              <a:ext cx="1285884" cy="300028"/>
            </a:xfrm>
            <a:custGeom>
              <a:avLst/>
              <a:gdLst>
                <a:gd name="T0" fmla="*/ 0 w 21600"/>
                <a:gd name="T1" fmla="*/ 5152 h 21600"/>
                <a:gd name="T2" fmla="*/ 2941 w 21600"/>
                <a:gd name="T3" fmla="*/ 0 h 21600"/>
                <a:gd name="T4" fmla="*/ 18625 w 21600"/>
                <a:gd name="T5" fmla="*/ 0 h 21600"/>
                <a:gd name="T6" fmla="*/ 21600 w 21600"/>
                <a:gd name="T7" fmla="*/ 5152 h 21600"/>
                <a:gd name="T8" fmla="*/ 21600 w 21600"/>
                <a:gd name="T9" fmla="*/ 21600 h 21600"/>
                <a:gd name="T10" fmla="*/ 0 w 21600"/>
                <a:gd name="T11" fmla="*/ 21600 h 21600"/>
                <a:gd name="T12" fmla="*/ 10800 w 21600"/>
                <a:gd name="T13" fmla="*/ 0 h 21600"/>
                <a:gd name="T14" fmla="*/ 10800 w 21600"/>
                <a:gd name="T15" fmla="*/ 21600 h 21600"/>
                <a:gd name="T16" fmla="*/ 0 w 21600"/>
                <a:gd name="T17" fmla="*/ 13376 h 21600"/>
                <a:gd name="T18" fmla="*/ 21600 w 21600"/>
                <a:gd name="T19" fmla="*/ 13376 h 21600"/>
                <a:gd name="T20" fmla="*/ 400 w 21600"/>
                <a:gd name="T21" fmla="*/ 22400 h 21600"/>
                <a:gd name="T22" fmla="*/ 21200 w 21600"/>
                <a:gd name="T23" fmla="*/ 30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5152"/>
                  </a:moveTo>
                  <a:lnTo>
                    <a:pt x="2941" y="0"/>
                  </a:lnTo>
                  <a:lnTo>
                    <a:pt x="18625" y="0"/>
                  </a:lnTo>
                  <a:lnTo>
                    <a:pt x="21600" y="5152"/>
                  </a:lnTo>
                  <a:lnTo>
                    <a:pt x="21600" y="21600"/>
                  </a:lnTo>
                  <a:lnTo>
                    <a:pt x="0" y="21600"/>
                  </a:lnTo>
                  <a:lnTo>
                    <a:pt x="0" y="5152"/>
                  </a:lnTo>
                  <a:close/>
                </a:path>
                <a:path w="21600" h="21600" extrusionOk="0">
                  <a:moveTo>
                    <a:pt x="0" y="5251"/>
                  </a:moveTo>
                  <a:lnTo>
                    <a:pt x="21600" y="5251"/>
                  </a:lnTo>
                  <a:moveTo>
                    <a:pt x="1961" y="11791"/>
                  </a:moveTo>
                  <a:lnTo>
                    <a:pt x="1961" y="14268"/>
                  </a:lnTo>
                  <a:lnTo>
                    <a:pt x="2806" y="14268"/>
                  </a:lnTo>
                  <a:lnTo>
                    <a:pt x="2806" y="11791"/>
                  </a:lnTo>
                  <a:lnTo>
                    <a:pt x="1961" y="11791"/>
                  </a:lnTo>
                  <a:close/>
                </a:path>
                <a:path w="21600" h="21600" extrusionOk="0">
                  <a:moveTo>
                    <a:pt x="3685" y="11791"/>
                  </a:moveTo>
                  <a:lnTo>
                    <a:pt x="3685" y="14268"/>
                  </a:lnTo>
                  <a:lnTo>
                    <a:pt x="4530" y="14268"/>
                  </a:lnTo>
                  <a:lnTo>
                    <a:pt x="4530" y="11791"/>
                  </a:lnTo>
                  <a:lnTo>
                    <a:pt x="3685" y="11791"/>
                  </a:lnTo>
                  <a:close/>
                </a:path>
                <a:path w="21600" h="21600" extrusionOk="0">
                  <a:moveTo>
                    <a:pt x="5408" y="11791"/>
                  </a:moveTo>
                  <a:lnTo>
                    <a:pt x="5408" y="14268"/>
                  </a:lnTo>
                  <a:lnTo>
                    <a:pt x="6254" y="14268"/>
                  </a:lnTo>
                  <a:lnTo>
                    <a:pt x="6254" y="11791"/>
                  </a:lnTo>
                  <a:lnTo>
                    <a:pt x="5408" y="11791"/>
                  </a:lnTo>
                  <a:close/>
                </a:path>
                <a:path w="21600" h="21600" extrusionOk="0">
                  <a:moveTo>
                    <a:pt x="7132" y="11791"/>
                  </a:moveTo>
                  <a:lnTo>
                    <a:pt x="7132" y="14268"/>
                  </a:lnTo>
                  <a:lnTo>
                    <a:pt x="7977" y="14268"/>
                  </a:lnTo>
                  <a:lnTo>
                    <a:pt x="7977" y="11791"/>
                  </a:lnTo>
                  <a:lnTo>
                    <a:pt x="7132" y="11791"/>
                  </a:lnTo>
                  <a:close/>
                </a:path>
              </a:pathLst>
            </a:custGeom>
            <a:solidFill>
              <a:srgbClr val="C0C0C0"/>
            </a:solidFill>
            <a:ln w="9525">
              <a:solidFill>
                <a:srgbClr val="000000"/>
              </a:solidFill>
              <a:miter lim="800000"/>
              <a:headEnd/>
              <a:tailEnd/>
            </a:ln>
          </p:spPr>
          <p:txBody>
            <a:bodyPr vert="horz" wrap="square" lIns="68580" tIns="34290" rIns="68580" bIns="34290" numCol="1" anchor="t" anchorCtr="0" compatLnSpc="1">
              <a:prstTxWarp prst="textNoShape">
                <a:avLst/>
              </a:prstTxWarp>
            </a:bodyPr>
            <a:lstStyle/>
            <a:p>
              <a:endParaRPr lang="zh-CN" altLang="en-US" sz="1350"/>
            </a:p>
          </p:txBody>
        </p:sp>
        <p:sp>
          <p:nvSpPr>
            <p:cNvPr id="38" name="modem"/>
            <p:cNvSpPr>
              <a:spLocks noEditPoints="1" noChangeArrowheads="1"/>
            </p:cNvSpPr>
            <p:nvPr/>
          </p:nvSpPr>
          <p:spPr bwMode="auto">
            <a:xfrm>
              <a:off x="4595802" y="2928934"/>
              <a:ext cx="1285884" cy="300028"/>
            </a:xfrm>
            <a:custGeom>
              <a:avLst/>
              <a:gdLst>
                <a:gd name="T0" fmla="*/ 0 w 21600"/>
                <a:gd name="T1" fmla="*/ 5152 h 21600"/>
                <a:gd name="T2" fmla="*/ 2941 w 21600"/>
                <a:gd name="T3" fmla="*/ 0 h 21600"/>
                <a:gd name="T4" fmla="*/ 18625 w 21600"/>
                <a:gd name="T5" fmla="*/ 0 h 21600"/>
                <a:gd name="T6" fmla="*/ 21600 w 21600"/>
                <a:gd name="T7" fmla="*/ 5152 h 21600"/>
                <a:gd name="T8" fmla="*/ 21600 w 21600"/>
                <a:gd name="T9" fmla="*/ 21600 h 21600"/>
                <a:gd name="T10" fmla="*/ 0 w 21600"/>
                <a:gd name="T11" fmla="*/ 21600 h 21600"/>
                <a:gd name="T12" fmla="*/ 10800 w 21600"/>
                <a:gd name="T13" fmla="*/ 0 h 21600"/>
                <a:gd name="T14" fmla="*/ 10800 w 21600"/>
                <a:gd name="T15" fmla="*/ 21600 h 21600"/>
                <a:gd name="T16" fmla="*/ 0 w 21600"/>
                <a:gd name="T17" fmla="*/ 13376 h 21600"/>
                <a:gd name="T18" fmla="*/ 21600 w 21600"/>
                <a:gd name="T19" fmla="*/ 13376 h 21600"/>
                <a:gd name="T20" fmla="*/ 400 w 21600"/>
                <a:gd name="T21" fmla="*/ 22400 h 21600"/>
                <a:gd name="T22" fmla="*/ 21200 w 21600"/>
                <a:gd name="T23" fmla="*/ 30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5152"/>
                  </a:moveTo>
                  <a:lnTo>
                    <a:pt x="2941" y="0"/>
                  </a:lnTo>
                  <a:lnTo>
                    <a:pt x="18625" y="0"/>
                  </a:lnTo>
                  <a:lnTo>
                    <a:pt x="21600" y="5152"/>
                  </a:lnTo>
                  <a:lnTo>
                    <a:pt x="21600" y="21600"/>
                  </a:lnTo>
                  <a:lnTo>
                    <a:pt x="0" y="21600"/>
                  </a:lnTo>
                  <a:lnTo>
                    <a:pt x="0" y="5152"/>
                  </a:lnTo>
                  <a:close/>
                </a:path>
                <a:path w="21600" h="21600" extrusionOk="0">
                  <a:moveTo>
                    <a:pt x="0" y="5251"/>
                  </a:moveTo>
                  <a:lnTo>
                    <a:pt x="21600" y="5251"/>
                  </a:lnTo>
                  <a:moveTo>
                    <a:pt x="1961" y="11791"/>
                  </a:moveTo>
                  <a:lnTo>
                    <a:pt x="1961" y="14268"/>
                  </a:lnTo>
                  <a:lnTo>
                    <a:pt x="2806" y="14268"/>
                  </a:lnTo>
                  <a:lnTo>
                    <a:pt x="2806" y="11791"/>
                  </a:lnTo>
                  <a:lnTo>
                    <a:pt x="1961" y="11791"/>
                  </a:lnTo>
                  <a:close/>
                </a:path>
                <a:path w="21600" h="21600" extrusionOk="0">
                  <a:moveTo>
                    <a:pt x="3685" y="11791"/>
                  </a:moveTo>
                  <a:lnTo>
                    <a:pt x="3685" y="14268"/>
                  </a:lnTo>
                  <a:lnTo>
                    <a:pt x="4530" y="14268"/>
                  </a:lnTo>
                  <a:lnTo>
                    <a:pt x="4530" y="11791"/>
                  </a:lnTo>
                  <a:lnTo>
                    <a:pt x="3685" y="11791"/>
                  </a:lnTo>
                  <a:close/>
                </a:path>
                <a:path w="21600" h="21600" extrusionOk="0">
                  <a:moveTo>
                    <a:pt x="5408" y="11791"/>
                  </a:moveTo>
                  <a:lnTo>
                    <a:pt x="5408" y="14268"/>
                  </a:lnTo>
                  <a:lnTo>
                    <a:pt x="6254" y="14268"/>
                  </a:lnTo>
                  <a:lnTo>
                    <a:pt x="6254" y="11791"/>
                  </a:lnTo>
                  <a:lnTo>
                    <a:pt x="5408" y="11791"/>
                  </a:lnTo>
                  <a:close/>
                </a:path>
                <a:path w="21600" h="21600" extrusionOk="0">
                  <a:moveTo>
                    <a:pt x="7132" y="11791"/>
                  </a:moveTo>
                  <a:lnTo>
                    <a:pt x="7132" y="14268"/>
                  </a:lnTo>
                  <a:lnTo>
                    <a:pt x="7977" y="14268"/>
                  </a:lnTo>
                  <a:lnTo>
                    <a:pt x="7977" y="11791"/>
                  </a:lnTo>
                  <a:lnTo>
                    <a:pt x="7132" y="11791"/>
                  </a:lnTo>
                  <a:close/>
                </a:path>
              </a:pathLst>
            </a:custGeom>
            <a:solidFill>
              <a:srgbClr val="C0C0C0"/>
            </a:solidFill>
            <a:ln w="9525">
              <a:solidFill>
                <a:srgbClr val="000000"/>
              </a:solidFill>
              <a:miter lim="800000"/>
              <a:headEnd/>
              <a:tailEnd/>
            </a:ln>
          </p:spPr>
          <p:txBody>
            <a:bodyPr vert="horz" wrap="square" lIns="68580" tIns="34290" rIns="68580" bIns="34290" numCol="1" anchor="t" anchorCtr="0" compatLnSpc="1">
              <a:prstTxWarp prst="textNoShape">
                <a:avLst/>
              </a:prstTxWarp>
            </a:bodyPr>
            <a:lstStyle/>
            <a:p>
              <a:endParaRPr lang="zh-CN" altLang="en-US" sz="1350"/>
            </a:p>
          </p:txBody>
        </p:sp>
        <p:sp>
          <p:nvSpPr>
            <p:cNvPr id="39" name="modem"/>
            <p:cNvSpPr>
              <a:spLocks noEditPoints="1" noChangeArrowheads="1"/>
            </p:cNvSpPr>
            <p:nvPr/>
          </p:nvSpPr>
          <p:spPr bwMode="auto">
            <a:xfrm>
              <a:off x="4595802" y="3357562"/>
              <a:ext cx="1285884" cy="300028"/>
            </a:xfrm>
            <a:custGeom>
              <a:avLst/>
              <a:gdLst>
                <a:gd name="T0" fmla="*/ 0 w 21600"/>
                <a:gd name="T1" fmla="*/ 5152 h 21600"/>
                <a:gd name="T2" fmla="*/ 2941 w 21600"/>
                <a:gd name="T3" fmla="*/ 0 h 21600"/>
                <a:gd name="T4" fmla="*/ 18625 w 21600"/>
                <a:gd name="T5" fmla="*/ 0 h 21600"/>
                <a:gd name="T6" fmla="*/ 21600 w 21600"/>
                <a:gd name="T7" fmla="*/ 5152 h 21600"/>
                <a:gd name="T8" fmla="*/ 21600 w 21600"/>
                <a:gd name="T9" fmla="*/ 21600 h 21600"/>
                <a:gd name="T10" fmla="*/ 0 w 21600"/>
                <a:gd name="T11" fmla="*/ 21600 h 21600"/>
                <a:gd name="T12" fmla="*/ 10800 w 21600"/>
                <a:gd name="T13" fmla="*/ 0 h 21600"/>
                <a:gd name="T14" fmla="*/ 10800 w 21600"/>
                <a:gd name="T15" fmla="*/ 21600 h 21600"/>
                <a:gd name="T16" fmla="*/ 0 w 21600"/>
                <a:gd name="T17" fmla="*/ 13376 h 21600"/>
                <a:gd name="T18" fmla="*/ 21600 w 21600"/>
                <a:gd name="T19" fmla="*/ 13376 h 21600"/>
                <a:gd name="T20" fmla="*/ 400 w 21600"/>
                <a:gd name="T21" fmla="*/ 22400 h 21600"/>
                <a:gd name="T22" fmla="*/ 21200 w 21600"/>
                <a:gd name="T23" fmla="*/ 30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5152"/>
                  </a:moveTo>
                  <a:lnTo>
                    <a:pt x="2941" y="0"/>
                  </a:lnTo>
                  <a:lnTo>
                    <a:pt x="18625" y="0"/>
                  </a:lnTo>
                  <a:lnTo>
                    <a:pt x="21600" y="5152"/>
                  </a:lnTo>
                  <a:lnTo>
                    <a:pt x="21600" y="21600"/>
                  </a:lnTo>
                  <a:lnTo>
                    <a:pt x="0" y="21600"/>
                  </a:lnTo>
                  <a:lnTo>
                    <a:pt x="0" y="5152"/>
                  </a:lnTo>
                  <a:close/>
                </a:path>
                <a:path w="21600" h="21600" extrusionOk="0">
                  <a:moveTo>
                    <a:pt x="0" y="5251"/>
                  </a:moveTo>
                  <a:lnTo>
                    <a:pt x="21600" y="5251"/>
                  </a:lnTo>
                  <a:moveTo>
                    <a:pt x="1961" y="11791"/>
                  </a:moveTo>
                  <a:lnTo>
                    <a:pt x="1961" y="14268"/>
                  </a:lnTo>
                  <a:lnTo>
                    <a:pt x="2806" y="14268"/>
                  </a:lnTo>
                  <a:lnTo>
                    <a:pt x="2806" y="11791"/>
                  </a:lnTo>
                  <a:lnTo>
                    <a:pt x="1961" y="11791"/>
                  </a:lnTo>
                  <a:close/>
                </a:path>
                <a:path w="21600" h="21600" extrusionOk="0">
                  <a:moveTo>
                    <a:pt x="3685" y="11791"/>
                  </a:moveTo>
                  <a:lnTo>
                    <a:pt x="3685" y="14268"/>
                  </a:lnTo>
                  <a:lnTo>
                    <a:pt x="4530" y="14268"/>
                  </a:lnTo>
                  <a:lnTo>
                    <a:pt x="4530" y="11791"/>
                  </a:lnTo>
                  <a:lnTo>
                    <a:pt x="3685" y="11791"/>
                  </a:lnTo>
                  <a:close/>
                </a:path>
                <a:path w="21600" h="21600" extrusionOk="0">
                  <a:moveTo>
                    <a:pt x="5408" y="11791"/>
                  </a:moveTo>
                  <a:lnTo>
                    <a:pt x="5408" y="14268"/>
                  </a:lnTo>
                  <a:lnTo>
                    <a:pt x="6254" y="14268"/>
                  </a:lnTo>
                  <a:lnTo>
                    <a:pt x="6254" y="11791"/>
                  </a:lnTo>
                  <a:lnTo>
                    <a:pt x="5408" y="11791"/>
                  </a:lnTo>
                  <a:close/>
                </a:path>
                <a:path w="21600" h="21600" extrusionOk="0">
                  <a:moveTo>
                    <a:pt x="7132" y="11791"/>
                  </a:moveTo>
                  <a:lnTo>
                    <a:pt x="7132" y="14268"/>
                  </a:lnTo>
                  <a:lnTo>
                    <a:pt x="7977" y="14268"/>
                  </a:lnTo>
                  <a:lnTo>
                    <a:pt x="7977" y="11791"/>
                  </a:lnTo>
                  <a:lnTo>
                    <a:pt x="7132" y="11791"/>
                  </a:lnTo>
                  <a:close/>
                </a:path>
              </a:pathLst>
            </a:custGeom>
            <a:solidFill>
              <a:srgbClr val="C0C0C0"/>
            </a:solidFill>
            <a:ln w="9525">
              <a:solidFill>
                <a:srgbClr val="000000"/>
              </a:solidFill>
              <a:miter lim="800000"/>
              <a:headEnd/>
              <a:tailEnd/>
            </a:ln>
          </p:spPr>
          <p:txBody>
            <a:bodyPr vert="horz" wrap="square" lIns="68580" tIns="34290" rIns="68580" bIns="34290" numCol="1" anchor="t" anchorCtr="0" compatLnSpc="1">
              <a:prstTxWarp prst="textNoShape">
                <a:avLst/>
              </a:prstTxWarp>
            </a:bodyPr>
            <a:lstStyle/>
            <a:p>
              <a:endParaRPr lang="zh-CN" altLang="en-US" sz="1350"/>
            </a:p>
          </p:txBody>
        </p:sp>
        <p:sp>
          <p:nvSpPr>
            <p:cNvPr id="40" name="modem"/>
            <p:cNvSpPr>
              <a:spLocks noEditPoints="1" noChangeArrowheads="1"/>
            </p:cNvSpPr>
            <p:nvPr/>
          </p:nvSpPr>
          <p:spPr bwMode="auto">
            <a:xfrm>
              <a:off x="4595802" y="3786190"/>
              <a:ext cx="1285884" cy="300028"/>
            </a:xfrm>
            <a:custGeom>
              <a:avLst/>
              <a:gdLst>
                <a:gd name="T0" fmla="*/ 0 w 21600"/>
                <a:gd name="T1" fmla="*/ 5152 h 21600"/>
                <a:gd name="T2" fmla="*/ 2941 w 21600"/>
                <a:gd name="T3" fmla="*/ 0 h 21600"/>
                <a:gd name="T4" fmla="*/ 18625 w 21600"/>
                <a:gd name="T5" fmla="*/ 0 h 21600"/>
                <a:gd name="T6" fmla="*/ 21600 w 21600"/>
                <a:gd name="T7" fmla="*/ 5152 h 21600"/>
                <a:gd name="T8" fmla="*/ 21600 w 21600"/>
                <a:gd name="T9" fmla="*/ 21600 h 21600"/>
                <a:gd name="T10" fmla="*/ 0 w 21600"/>
                <a:gd name="T11" fmla="*/ 21600 h 21600"/>
                <a:gd name="T12" fmla="*/ 10800 w 21600"/>
                <a:gd name="T13" fmla="*/ 0 h 21600"/>
                <a:gd name="T14" fmla="*/ 10800 w 21600"/>
                <a:gd name="T15" fmla="*/ 21600 h 21600"/>
                <a:gd name="T16" fmla="*/ 0 w 21600"/>
                <a:gd name="T17" fmla="*/ 13376 h 21600"/>
                <a:gd name="T18" fmla="*/ 21600 w 21600"/>
                <a:gd name="T19" fmla="*/ 13376 h 21600"/>
                <a:gd name="T20" fmla="*/ 400 w 21600"/>
                <a:gd name="T21" fmla="*/ 22400 h 21600"/>
                <a:gd name="T22" fmla="*/ 21200 w 21600"/>
                <a:gd name="T23" fmla="*/ 30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5152"/>
                  </a:moveTo>
                  <a:lnTo>
                    <a:pt x="2941" y="0"/>
                  </a:lnTo>
                  <a:lnTo>
                    <a:pt x="18625" y="0"/>
                  </a:lnTo>
                  <a:lnTo>
                    <a:pt x="21600" y="5152"/>
                  </a:lnTo>
                  <a:lnTo>
                    <a:pt x="21600" y="21600"/>
                  </a:lnTo>
                  <a:lnTo>
                    <a:pt x="0" y="21600"/>
                  </a:lnTo>
                  <a:lnTo>
                    <a:pt x="0" y="5152"/>
                  </a:lnTo>
                  <a:close/>
                </a:path>
                <a:path w="21600" h="21600" extrusionOk="0">
                  <a:moveTo>
                    <a:pt x="0" y="5251"/>
                  </a:moveTo>
                  <a:lnTo>
                    <a:pt x="21600" y="5251"/>
                  </a:lnTo>
                  <a:moveTo>
                    <a:pt x="1961" y="11791"/>
                  </a:moveTo>
                  <a:lnTo>
                    <a:pt x="1961" y="14268"/>
                  </a:lnTo>
                  <a:lnTo>
                    <a:pt x="2806" y="14268"/>
                  </a:lnTo>
                  <a:lnTo>
                    <a:pt x="2806" y="11791"/>
                  </a:lnTo>
                  <a:lnTo>
                    <a:pt x="1961" y="11791"/>
                  </a:lnTo>
                  <a:close/>
                </a:path>
                <a:path w="21600" h="21600" extrusionOk="0">
                  <a:moveTo>
                    <a:pt x="3685" y="11791"/>
                  </a:moveTo>
                  <a:lnTo>
                    <a:pt x="3685" y="14268"/>
                  </a:lnTo>
                  <a:lnTo>
                    <a:pt x="4530" y="14268"/>
                  </a:lnTo>
                  <a:lnTo>
                    <a:pt x="4530" y="11791"/>
                  </a:lnTo>
                  <a:lnTo>
                    <a:pt x="3685" y="11791"/>
                  </a:lnTo>
                  <a:close/>
                </a:path>
                <a:path w="21600" h="21600" extrusionOk="0">
                  <a:moveTo>
                    <a:pt x="5408" y="11791"/>
                  </a:moveTo>
                  <a:lnTo>
                    <a:pt x="5408" y="14268"/>
                  </a:lnTo>
                  <a:lnTo>
                    <a:pt x="6254" y="14268"/>
                  </a:lnTo>
                  <a:lnTo>
                    <a:pt x="6254" y="11791"/>
                  </a:lnTo>
                  <a:lnTo>
                    <a:pt x="5408" y="11791"/>
                  </a:lnTo>
                  <a:close/>
                </a:path>
                <a:path w="21600" h="21600" extrusionOk="0">
                  <a:moveTo>
                    <a:pt x="7132" y="11791"/>
                  </a:moveTo>
                  <a:lnTo>
                    <a:pt x="7132" y="14268"/>
                  </a:lnTo>
                  <a:lnTo>
                    <a:pt x="7977" y="14268"/>
                  </a:lnTo>
                  <a:lnTo>
                    <a:pt x="7977" y="11791"/>
                  </a:lnTo>
                  <a:lnTo>
                    <a:pt x="7132" y="11791"/>
                  </a:lnTo>
                  <a:close/>
                </a:path>
              </a:pathLst>
            </a:custGeom>
            <a:solidFill>
              <a:srgbClr val="C0C0C0"/>
            </a:solidFill>
            <a:ln w="9525">
              <a:solidFill>
                <a:srgbClr val="000000"/>
              </a:solidFill>
              <a:miter lim="800000"/>
              <a:headEnd/>
              <a:tailEnd/>
            </a:ln>
          </p:spPr>
          <p:txBody>
            <a:bodyPr vert="horz" wrap="square" lIns="68580" tIns="34290" rIns="68580" bIns="34290" numCol="1" anchor="t" anchorCtr="0" compatLnSpc="1">
              <a:prstTxWarp prst="textNoShape">
                <a:avLst/>
              </a:prstTxWarp>
            </a:bodyPr>
            <a:lstStyle/>
            <a:p>
              <a:endParaRPr lang="zh-CN" altLang="en-US" sz="1350"/>
            </a:p>
          </p:txBody>
        </p:sp>
        <p:sp>
          <p:nvSpPr>
            <p:cNvPr id="41" name="modem"/>
            <p:cNvSpPr>
              <a:spLocks noEditPoints="1" noChangeArrowheads="1"/>
            </p:cNvSpPr>
            <p:nvPr/>
          </p:nvSpPr>
          <p:spPr bwMode="auto">
            <a:xfrm>
              <a:off x="4595802" y="4214818"/>
              <a:ext cx="1285884" cy="300028"/>
            </a:xfrm>
            <a:custGeom>
              <a:avLst/>
              <a:gdLst>
                <a:gd name="T0" fmla="*/ 0 w 21600"/>
                <a:gd name="T1" fmla="*/ 5152 h 21600"/>
                <a:gd name="T2" fmla="*/ 2941 w 21600"/>
                <a:gd name="T3" fmla="*/ 0 h 21600"/>
                <a:gd name="T4" fmla="*/ 18625 w 21600"/>
                <a:gd name="T5" fmla="*/ 0 h 21600"/>
                <a:gd name="T6" fmla="*/ 21600 w 21600"/>
                <a:gd name="T7" fmla="*/ 5152 h 21600"/>
                <a:gd name="T8" fmla="*/ 21600 w 21600"/>
                <a:gd name="T9" fmla="*/ 21600 h 21600"/>
                <a:gd name="T10" fmla="*/ 0 w 21600"/>
                <a:gd name="T11" fmla="*/ 21600 h 21600"/>
                <a:gd name="T12" fmla="*/ 10800 w 21600"/>
                <a:gd name="T13" fmla="*/ 0 h 21600"/>
                <a:gd name="T14" fmla="*/ 10800 w 21600"/>
                <a:gd name="T15" fmla="*/ 21600 h 21600"/>
                <a:gd name="T16" fmla="*/ 0 w 21600"/>
                <a:gd name="T17" fmla="*/ 13376 h 21600"/>
                <a:gd name="T18" fmla="*/ 21600 w 21600"/>
                <a:gd name="T19" fmla="*/ 13376 h 21600"/>
                <a:gd name="T20" fmla="*/ 400 w 21600"/>
                <a:gd name="T21" fmla="*/ 22400 h 21600"/>
                <a:gd name="T22" fmla="*/ 21200 w 21600"/>
                <a:gd name="T23" fmla="*/ 30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5152"/>
                  </a:moveTo>
                  <a:lnTo>
                    <a:pt x="2941" y="0"/>
                  </a:lnTo>
                  <a:lnTo>
                    <a:pt x="18625" y="0"/>
                  </a:lnTo>
                  <a:lnTo>
                    <a:pt x="21600" y="5152"/>
                  </a:lnTo>
                  <a:lnTo>
                    <a:pt x="21600" y="21600"/>
                  </a:lnTo>
                  <a:lnTo>
                    <a:pt x="0" y="21600"/>
                  </a:lnTo>
                  <a:lnTo>
                    <a:pt x="0" y="5152"/>
                  </a:lnTo>
                  <a:close/>
                </a:path>
                <a:path w="21600" h="21600" extrusionOk="0">
                  <a:moveTo>
                    <a:pt x="0" y="5251"/>
                  </a:moveTo>
                  <a:lnTo>
                    <a:pt x="21600" y="5251"/>
                  </a:lnTo>
                  <a:moveTo>
                    <a:pt x="1961" y="11791"/>
                  </a:moveTo>
                  <a:lnTo>
                    <a:pt x="1961" y="14268"/>
                  </a:lnTo>
                  <a:lnTo>
                    <a:pt x="2806" y="14268"/>
                  </a:lnTo>
                  <a:lnTo>
                    <a:pt x="2806" y="11791"/>
                  </a:lnTo>
                  <a:lnTo>
                    <a:pt x="1961" y="11791"/>
                  </a:lnTo>
                  <a:close/>
                </a:path>
                <a:path w="21600" h="21600" extrusionOk="0">
                  <a:moveTo>
                    <a:pt x="3685" y="11791"/>
                  </a:moveTo>
                  <a:lnTo>
                    <a:pt x="3685" y="14268"/>
                  </a:lnTo>
                  <a:lnTo>
                    <a:pt x="4530" y="14268"/>
                  </a:lnTo>
                  <a:lnTo>
                    <a:pt x="4530" y="11791"/>
                  </a:lnTo>
                  <a:lnTo>
                    <a:pt x="3685" y="11791"/>
                  </a:lnTo>
                  <a:close/>
                </a:path>
                <a:path w="21600" h="21600" extrusionOk="0">
                  <a:moveTo>
                    <a:pt x="5408" y="11791"/>
                  </a:moveTo>
                  <a:lnTo>
                    <a:pt x="5408" y="14268"/>
                  </a:lnTo>
                  <a:lnTo>
                    <a:pt x="6254" y="14268"/>
                  </a:lnTo>
                  <a:lnTo>
                    <a:pt x="6254" y="11791"/>
                  </a:lnTo>
                  <a:lnTo>
                    <a:pt x="5408" y="11791"/>
                  </a:lnTo>
                  <a:close/>
                </a:path>
                <a:path w="21600" h="21600" extrusionOk="0">
                  <a:moveTo>
                    <a:pt x="7132" y="11791"/>
                  </a:moveTo>
                  <a:lnTo>
                    <a:pt x="7132" y="14268"/>
                  </a:lnTo>
                  <a:lnTo>
                    <a:pt x="7977" y="14268"/>
                  </a:lnTo>
                  <a:lnTo>
                    <a:pt x="7977" y="11791"/>
                  </a:lnTo>
                  <a:lnTo>
                    <a:pt x="7132" y="11791"/>
                  </a:lnTo>
                  <a:close/>
                </a:path>
              </a:pathLst>
            </a:custGeom>
            <a:solidFill>
              <a:srgbClr val="C0C0C0"/>
            </a:solidFill>
            <a:ln w="9525">
              <a:solidFill>
                <a:srgbClr val="000000"/>
              </a:solidFill>
              <a:miter lim="800000"/>
              <a:headEnd/>
              <a:tailEnd/>
            </a:ln>
          </p:spPr>
          <p:txBody>
            <a:bodyPr vert="horz" wrap="square" lIns="68580" tIns="34290" rIns="68580" bIns="34290" numCol="1" anchor="t" anchorCtr="0" compatLnSpc="1">
              <a:prstTxWarp prst="textNoShape">
                <a:avLst/>
              </a:prstTxWarp>
            </a:bodyPr>
            <a:lstStyle/>
            <a:p>
              <a:endParaRPr lang="zh-CN" altLang="en-US" sz="1350"/>
            </a:p>
          </p:txBody>
        </p:sp>
        <p:sp>
          <p:nvSpPr>
            <p:cNvPr id="42" name="modem"/>
            <p:cNvSpPr>
              <a:spLocks noEditPoints="1" noChangeArrowheads="1"/>
            </p:cNvSpPr>
            <p:nvPr/>
          </p:nvSpPr>
          <p:spPr bwMode="auto">
            <a:xfrm>
              <a:off x="4595802" y="4643446"/>
              <a:ext cx="1285884" cy="300028"/>
            </a:xfrm>
            <a:custGeom>
              <a:avLst/>
              <a:gdLst>
                <a:gd name="T0" fmla="*/ 0 w 21600"/>
                <a:gd name="T1" fmla="*/ 5152 h 21600"/>
                <a:gd name="T2" fmla="*/ 2941 w 21600"/>
                <a:gd name="T3" fmla="*/ 0 h 21600"/>
                <a:gd name="T4" fmla="*/ 18625 w 21600"/>
                <a:gd name="T5" fmla="*/ 0 h 21600"/>
                <a:gd name="T6" fmla="*/ 21600 w 21600"/>
                <a:gd name="T7" fmla="*/ 5152 h 21600"/>
                <a:gd name="T8" fmla="*/ 21600 w 21600"/>
                <a:gd name="T9" fmla="*/ 21600 h 21600"/>
                <a:gd name="T10" fmla="*/ 0 w 21600"/>
                <a:gd name="T11" fmla="*/ 21600 h 21600"/>
                <a:gd name="T12" fmla="*/ 10800 w 21600"/>
                <a:gd name="T13" fmla="*/ 0 h 21600"/>
                <a:gd name="T14" fmla="*/ 10800 w 21600"/>
                <a:gd name="T15" fmla="*/ 21600 h 21600"/>
                <a:gd name="T16" fmla="*/ 0 w 21600"/>
                <a:gd name="T17" fmla="*/ 13376 h 21600"/>
                <a:gd name="T18" fmla="*/ 21600 w 21600"/>
                <a:gd name="T19" fmla="*/ 13376 h 21600"/>
                <a:gd name="T20" fmla="*/ 400 w 21600"/>
                <a:gd name="T21" fmla="*/ 22400 h 21600"/>
                <a:gd name="T22" fmla="*/ 21200 w 21600"/>
                <a:gd name="T23" fmla="*/ 30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5152"/>
                  </a:moveTo>
                  <a:lnTo>
                    <a:pt x="2941" y="0"/>
                  </a:lnTo>
                  <a:lnTo>
                    <a:pt x="18625" y="0"/>
                  </a:lnTo>
                  <a:lnTo>
                    <a:pt x="21600" y="5152"/>
                  </a:lnTo>
                  <a:lnTo>
                    <a:pt x="21600" y="21600"/>
                  </a:lnTo>
                  <a:lnTo>
                    <a:pt x="0" y="21600"/>
                  </a:lnTo>
                  <a:lnTo>
                    <a:pt x="0" y="5152"/>
                  </a:lnTo>
                  <a:close/>
                </a:path>
                <a:path w="21600" h="21600" extrusionOk="0">
                  <a:moveTo>
                    <a:pt x="0" y="5251"/>
                  </a:moveTo>
                  <a:lnTo>
                    <a:pt x="21600" y="5251"/>
                  </a:lnTo>
                  <a:moveTo>
                    <a:pt x="1961" y="11791"/>
                  </a:moveTo>
                  <a:lnTo>
                    <a:pt x="1961" y="14268"/>
                  </a:lnTo>
                  <a:lnTo>
                    <a:pt x="2806" y="14268"/>
                  </a:lnTo>
                  <a:lnTo>
                    <a:pt x="2806" y="11791"/>
                  </a:lnTo>
                  <a:lnTo>
                    <a:pt x="1961" y="11791"/>
                  </a:lnTo>
                  <a:close/>
                </a:path>
                <a:path w="21600" h="21600" extrusionOk="0">
                  <a:moveTo>
                    <a:pt x="3685" y="11791"/>
                  </a:moveTo>
                  <a:lnTo>
                    <a:pt x="3685" y="14268"/>
                  </a:lnTo>
                  <a:lnTo>
                    <a:pt x="4530" y="14268"/>
                  </a:lnTo>
                  <a:lnTo>
                    <a:pt x="4530" y="11791"/>
                  </a:lnTo>
                  <a:lnTo>
                    <a:pt x="3685" y="11791"/>
                  </a:lnTo>
                  <a:close/>
                </a:path>
                <a:path w="21600" h="21600" extrusionOk="0">
                  <a:moveTo>
                    <a:pt x="5408" y="11791"/>
                  </a:moveTo>
                  <a:lnTo>
                    <a:pt x="5408" y="14268"/>
                  </a:lnTo>
                  <a:lnTo>
                    <a:pt x="6254" y="14268"/>
                  </a:lnTo>
                  <a:lnTo>
                    <a:pt x="6254" y="11791"/>
                  </a:lnTo>
                  <a:lnTo>
                    <a:pt x="5408" y="11791"/>
                  </a:lnTo>
                  <a:close/>
                </a:path>
                <a:path w="21600" h="21600" extrusionOk="0">
                  <a:moveTo>
                    <a:pt x="7132" y="11791"/>
                  </a:moveTo>
                  <a:lnTo>
                    <a:pt x="7132" y="14268"/>
                  </a:lnTo>
                  <a:lnTo>
                    <a:pt x="7977" y="14268"/>
                  </a:lnTo>
                  <a:lnTo>
                    <a:pt x="7977" y="11791"/>
                  </a:lnTo>
                  <a:lnTo>
                    <a:pt x="7132" y="11791"/>
                  </a:lnTo>
                  <a:close/>
                </a:path>
              </a:pathLst>
            </a:custGeom>
            <a:solidFill>
              <a:srgbClr val="C0C0C0"/>
            </a:solidFill>
            <a:ln w="9525">
              <a:solidFill>
                <a:srgbClr val="000000"/>
              </a:solidFill>
              <a:miter lim="800000"/>
              <a:headEnd/>
              <a:tailEnd/>
            </a:ln>
          </p:spPr>
          <p:txBody>
            <a:bodyPr vert="horz" wrap="square" lIns="68580" tIns="34290" rIns="68580" bIns="34290" numCol="1" anchor="t" anchorCtr="0" compatLnSpc="1">
              <a:prstTxWarp prst="textNoShape">
                <a:avLst/>
              </a:prstTxWarp>
            </a:bodyPr>
            <a:lstStyle/>
            <a:p>
              <a:endParaRPr lang="zh-CN" altLang="en-US" sz="1350"/>
            </a:p>
          </p:txBody>
        </p:sp>
        <p:sp>
          <p:nvSpPr>
            <p:cNvPr id="43" name="modem"/>
            <p:cNvSpPr>
              <a:spLocks noEditPoints="1" noChangeArrowheads="1"/>
            </p:cNvSpPr>
            <p:nvPr/>
          </p:nvSpPr>
          <p:spPr bwMode="auto">
            <a:xfrm>
              <a:off x="4595802" y="5072074"/>
              <a:ext cx="1285884" cy="300028"/>
            </a:xfrm>
            <a:custGeom>
              <a:avLst/>
              <a:gdLst>
                <a:gd name="T0" fmla="*/ 0 w 21600"/>
                <a:gd name="T1" fmla="*/ 5152 h 21600"/>
                <a:gd name="T2" fmla="*/ 2941 w 21600"/>
                <a:gd name="T3" fmla="*/ 0 h 21600"/>
                <a:gd name="T4" fmla="*/ 18625 w 21600"/>
                <a:gd name="T5" fmla="*/ 0 h 21600"/>
                <a:gd name="T6" fmla="*/ 21600 w 21600"/>
                <a:gd name="T7" fmla="*/ 5152 h 21600"/>
                <a:gd name="T8" fmla="*/ 21600 w 21600"/>
                <a:gd name="T9" fmla="*/ 21600 h 21600"/>
                <a:gd name="T10" fmla="*/ 0 w 21600"/>
                <a:gd name="T11" fmla="*/ 21600 h 21600"/>
                <a:gd name="T12" fmla="*/ 10800 w 21600"/>
                <a:gd name="T13" fmla="*/ 0 h 21600"/>
                <a:gd name="T14" fmla="*/ 10800 w 21600"/>
                <a:gd name="T15" fmla="*/ 21600 h 21600"/>
                <a:gd name="T16" fmla="*/ 0 w 21600"/>
                <a:gd name="T17" fmla="*/ 13376 h 21600"/>
                <a:gd name="T18" fmla="*/ 21600 w 21600"/>
                <a:gd name="T19" fmla="*/ 13376 h 21600"/>
                <a:gd name="T20" fmla="*/ 400 w 21600"/>
                <a:gd name="T21" fmla="*/ 22400 h 21600"/>
                <a:gd name="T22" fmla="*/ 21200 w 21600"/>
                <a:gd name="T23" fmla="*/ 30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5152"/>
                  </a:moveTo>
                  <a:lnTo>
                    <a:pt x="2941" y="0"/>
                  </a:lnTo>
                  <a:lnTo>
                    <a:pt x="18625" y="0"/>
                  </a:lnTo>
                  <a:lnTo>
                    <a:pt x="21600" y="5152"/>
                  </a:lnTo>
                  <a:lnTo>
                    <a:pt x="21600" y="21600"/>
                  </a:lnTo>
                  <a:lnTo>
                    <a:pt x="0" y="21600"/>
                  </a:lnTo>
                  <a:lnTo>
                    <a:pt x="0" y="5152"/>
                  </a:lnTo>
                  <a:close/>
                </a:path>
                <a:path w="21600" h="21600" extrusionOk="0">
                  <a:moveTo>
                    <a:pt x="0" y="5251"/>
                  </a:moveTo>
                  <a:lnTo>
                    <a:pt x="21600" y="5251"/>
                  </a:lnTo>
                  <a:moveTo>
                    <a:pt x="1961" y="11791"/>
                  </a:moveTo>
                  <a:lnTo>
                    <a:pt x="1961" y="14268"/>
                  </a:lnTo>
                  <a:lnTo>
                    <a:pt x="2806" y="14268"/>
                  </a:lnTo>
                  <a:lnTo>
                    <a:pt x="2806" y="11791"/>
                  </a:lnTo>
                  <a:lnTo>
                    <a:pt x="1961" y="11791"/>
                  </a:lnTo>
                  <a:close/>
                </a:path>
                <a:path w="21600" h="21600" extrusionOk="0">
                  <a:moveTo>
                    <a:pt x="3685" y="11791"/>
                  </a:moveTo>
                  <a:lnTo>
                    <a:pt x="3685" y="14268"/>
                  </a:lnTo>
                  <a:lnTo>
                    <a:pt x="4530" y="14268"/>
                  </a:lnTo>
                  <a:lnTo>
                    <a:pt x="4530" y="11791"/>
                  </a:lnTo>
                  <a:lnTo>
                    <a:pt x="3685" y="11791"/>
                  </a:lnTo>
                  <a:close/>
                </a:path>
                <a:path w="21600" h="21600" extrusionOk="0">
                  <a:moveTo>
                    <a:pt x="5408" y="11791"/>
                  </a:moveTo>
                  <a:lnTo>
                    <a:pt x="5408" y="14268"/>
                  </a:lnTo>
                  <a:lnTo>
                    <a:pt x="6254" y="14268"/>
                  </a:lnTo>
                  <a:lnTo>
                    <a:pt x="6254" y="11791"/>
                  </a:lnTo>
                  <a:lnTo>
                    <a:pt x="5408" y="11791"/>
                  </a:lnTo>
                  <a:close/>
                </a:path>
                <a:path w="21600" h="21600" extrusionOk="0">
                  <a:moveTo>
                    <a:pt x="7132" y="11791"/>
                  </a:moveTo>
                  <a:lnTo>
                    <a:pt x="7132" y="14268"/>
                  </a:lnTo>
                  <a:lnTo>
                    <a:pt x="7977" y="14268"/>
                  </a:lnTo>
                  <a:lnTo>
                    <a:pt x="7977" y="11791"/>
                  </a:lnTo>
                  <a:lnTo>
                    <a:pt x="7132" y="11791"/>
                  </a:lnTo>
                  <a:close/>
                </a:path>
              </a:pathLst>
            </a:custGeom>
            <a:solidFill>
              <a:srgbClr val="C0C0C0"/>
            </a:solidFill>
            <a:ln w="9525">
              <a:solidFill>
                <a:srgbClr val="000000"/>
              </a:solidFill>
              <a:miter lim="800000"/>
              <a:headEnd/>
              <a:tailEnd/>
            </a:ln>
          </p:spPr>
          <p:txBody>
            <a:bodyPr vert="horz" wrap="square" lIns="68580" tIns="34290" rIns="68580" bIns="34290" numCol="1" anchor="t" anchorCtr="0" compatLnSpc="1">
              <a:prstTxWarp prst="textNoShape">
                <a:avLst/>
              </a:prstTxWarp>
            </a:bodyPr>
            <a:lstStyle/>
            <a:p>
              <a:endParaRPr lang="zh-CN" altLang="en-US" sz="1350"/>
            </a:p>
          </p:txBody>
        </p:sp>
        <p:sp>
          <p:nvSpPr>
            <p:cNvPr id="44" name="矩形 43"/>
            <p:cNvSpPr/>
            <p:nvPr/>
          </p:nvSpPr>
          <p:spPr>
            <a:xfrm>
              <a:off x="5024430" y="1643050"/>
              <a:ext cx="642942" cy="428628"/>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50" dirty="0">
                  <a:solidFill>
                    <a:schemeClr val="tx1"/>
                  </a:solidFill>
                </a:rPr>
                <a:t>Power</a:t>
              </a:r>
            </a:p>
            <a:p>
              <a:pPr algn="ctr"/>
              <a:endParaRPr lang="zh-CN" altLang="en-US" sz="1050" dirty="0">
                <a:solidFill>
                  <a:schemeClr val="tx1"/>
                </a:solidFill>
              </a:endParaRPr>
            </a:p>
          </p:txBody>
        </p:sp>
      </p:grpSp>
      <p:grpSp>
        <p:nvGrpSpPr>
          <p:cNvPr id="45" name="组合 44"/>
          <p:cNvGrpSpPr/>
          <p:nvPr/>
        </p:nvGrpSpPr>
        <p:grpSpPr>
          <a:xfrm>
            <a:off x="6661561" y="2518166"/>
            <a:ext cx="1125149" cy="2893239"/>
            <a:chOff x="4524364" y="1643050"/>
            <a:chExt cx="1500198" cy="3857652"/>
          </a:xfrm>
        </p:grpSpPr>
        <p:sp>
          <p:nvSpPr>
            <p:cNvPr id="46" name="圆角矩形 45"/>
            <p:cNvSpPr/>
            <p:nvPr/>
          </p:nvSpPr>
          <p:spPr>
            <a:xfrm>
              <a:off x="4524364" y="1857364"/>
              <a:ext cx="1500198" cy="3643338"/>
            </a:xfrm>
            <a:prstGeom prst="round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47" name="modem"/>
            <p:cNvSpPr>
              <a:spLocks noEditPoints="1" noChangeArrowheads="1"/>
            </p:cNvSpPr>
            <p:nvPr/>
          </p:nvSpPr>
          <p:spPr bwMode="auto">
            <a:xfrm>
              <a:off x="4595802" y="2071678"/>
              <a:ext cx="1285884" cy="300028"/>
            </a:xfrm>
            <a:custGeom>
              <a:avLst/>
              <a:gdLst>
                <a:gd name="T0" fmla="*/ 0 w 21600"/>
                <a:gd name="T1" fmla="*/ 5152 h 21600"/>
                <a:gd name="T2" fmla="*/ 2941 w 21600"/>
                <a:gd name="T3" fmla="*/ 0 h 21600"/>
                <a:gd name="T4" fmla="*/ 18625 w 21600"/>
                <a:gd name="T5" fmla="*/ 0 h 21600"/>
                <a:gd name="T6" fmla="*/ 21600 w 21600"/>
                <a:gd name="T7" fmla="*/ 5152 h 21600"/>
                <a:gd name="T8" fmla="*/ 21600 w 21600"/>
                <a:gd name="T9" fmla="*/ 21600 h 21600"/>
                <a:gd name="T10" fmla="*/ 0 w 21600"/>
                <a:gd name="T11" fmla="*/ 21600 h 21600"/>
                <a:gd name="T12" fmla="*/ 10800 w 21600"/>
                <a:gd name="T13" fmla="*/ 0 h 21600"/>
                <a:gd name="T14" fmla="*/ 10800 w 21600"/>
                <a:gd name="T15" fmla="*/ 21600 h 21600"/>
                <a:gd name="T16" fmla="*/ 0 w 21600"/>
                <a:gd name="T17" fmla="*/ 13376 h 21600"/>
                <a:gd name="T18" fmla="*/ 21600 w 21600"/>
                <a:gd name="T19" fmla="*/ 13376 h 21600"/>
                <a:gd name="T20" fmla="*/ 400 w 21600"/>
                <a:gd name="T21" fmla="*/ 22400 h 21600"/>
                <a:gd name="T22" fmla="*/ 21200 w 21600"/>
                <a:gd name="T23" fmla="*/ 30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5152"/>
                  </a:moveTo>
                  <a:lnTo>
                    <a:pt x="2941" y="0"/>
                  </a:lnTo>
                  <a:lnTo>
                    <a:pt x="18625" y="0"/>
                  </a:lnTo>
                  <a:lnTo>
                    <a:pt x="21600" y="5152"/>
                  </a:lnTo>
                  <a:lnTo>
                    <a:pt x="21600" y="21600"/>
                  </a:lnTo>
                  <a:lnTo>
                    <a:pt x="0" y="21600"/>
                  </a:lnTo>
                  <a:lnTo>
                    <a:pt x="0" y="5152"/>
                  </a:lnTo>
                  <a:close/>
                </a:path>
                <a:path w="21600" h="21600" extrusionOk="0">
                  <a:moveTo>
                    <a:pt x="0" y="5251"/>
                  </a:moveTo>
                  <a:lnTo>
                    <a:pt x="21600" y="5251"/>
                  </a:lnTo>
                  <a:moveTo>
                    <a:pt x="1961" y="11791"/>
                  </a:moveTo>
                  <a:lnTo>
                    <a:pt x="1961" y="14268"/>
                  </a:lnTo>
                  <a:lnTo>
                    <a:pt x="2806" y="14268"/>
                  </a:lnTo>
                  <a:lnTo>
                    <a:pt x="2806" y="11791"/>
                  </a:lnTo>
                  <a:lnTo>
                    <a:pt x="1961" y="11791"/>
                  </a:lnTo>
                  <a:close/>
                </a:path>
                <a:path w="21600" h="21600" extrusionOk="0">
                  <a:moveTo>
                    <a:pt x="3685" y="11791"/>
                  </a:moveTo>
                  <a:lnTo>
                    <a:pt x="3685" y="14268"/>
                  </a:lnTo>
                  <a:lnTo>
                    <a:pt x="4530" y="14268"/>
                  </a:lnTo>
                  <a:lnTo>
                    <a:pt x="4530" y="11791"/>
                  </a:lnTo>
                  <a:lnTo>
                    <a:pt x="3685" y="11791"/>
                  </a:lnTo>
                  <a:close/>
                </a:path>
                <a:path w="21600" h="21600" extrusionOk="0">
                  <a:moveTo>
                    <a:pt x="5408" y="11791"/>
                  </a:moveTo>
                  <a:lnTo>
                    <a:pt x="5408" y="14268"/>
                  </a:lnTo>
                  <a:lnTo>
                    <a:pt x="6254" y="14268"/>
                  </a:lnTo>
                  <a:lnTo>
                    <a:pt x="6254" y="11791"/>
                  </a:lnTo>
                  <a:lnTo>
                    <a:pt x="5408" y="11791"/>
                  </a:lnTo>
                  <a:close/>
                </a:path>
                <a:path w="21600" h="21600" extrusionOk="0">
                  <a:moveTo>
                    <a:pt x="7132" y="11791"/>
                  </a:moveTo>
                  <a:lnTo>
                    <a:pt x="7132" y="14268"/>
                  </a:lnTo>
                  <a:lnTo>
                    <a:pt x="7977" y="14268"/>
                  </a:lnTo>
                  <a:lnTo>
                    <a:pt x="7977" y="11791"/>
                  </a:lnTo>
                  <a:lnTo>
                    <a:pt x="7132" y="11791"/>
                  </a:lnTo>
                  <a:close/>
                </a:path>
              </a:pathLst>
            </a:custGeom>
            <a:solidFill>
              <a:srgbClr val="C0C0C0"/>
            </a:solidFill>
            <a:ln w="9525">
              <a:solidFill>
                <a:srgbClr val="000000"/>
              </a:solidFill>
              <a:miter lim="800000"/>
              <a:headEnd/>
              <a:tailEnd/>
            </a:ln>
          </p:spPr>
          <p:txBody>
            <a:bodyPr vert="horz" wrap="square" lIns="68580" tIns="34290" rIns="68580" bIns="34290" numCol="1" anchor="t" anchorCtr="0" compatLnSpc="1">
              <a:prstTxWarp prst="textNoShape">
                <a:avLst/>
              </a:prstTxWarp>
            </a:bodyPr>
            <a:lstStyle/>
            <a:p>
              <a:endParaRPr lang="zh-CN" altLang="en-US" sz="1350"/>
            </a:p>
          </p:txBody>
        </p:sp>
        <p:sp>
          <p:nvSpPr>
            <p:cNvPr id="48" name="modem"/>
            <p:cNvSpPr>
              <a:spLocks noEditPoints="1" noChangeArrowheads="1"/>
            </p:cNvSpPr>
            <p:nvPr/>
          </p:nvSpPr>
          <p:spPr bwMode="auto">
            <a:xfrm>
              <a:off x="4595802" y="2500306"/>
              <a:ext cx="1285884" cy="300028"/>
            </a:xfrm>
            <a:custGeom>
              <a:avLst/>
              <a:gdLst>
                <a:gd name="T0" fmla="*/ 0 w 21600"/>
                <a:gd name="T1" fmla="*/ 5152 h 21600"/>
                <a:gd name="T2" fmla="*/ 2941 w 21600"/>
                <a:gd name="T3" fmla="*/ 0 h 21600"/>
                <a:gd name="T4" fmla="*/ 18625 w 21600"/>
                <a:gd name="T5" fmla="*/ 0 h 21600"/>
                <a:gd name="T6" fmla="*/ 21600 w 21600"/>
                <a:gd name="T7" fmla="*/ 5152 h 21600"/>
                <a:gd name="T8" fmla="*/ 21600 w 21600"/>
                <a:gd name="T9" fmla="*/ 21600 h 21600"/>
                <a:gd name="T10" fmla="*/ 0 w 21600"/>
                <a:gd name="T11" fmla="*/ 21600 h 21600"/>
                <a:gd name="T12" fmla="*/ 10800 w 21600"/>
                <a:gd name="T13" fmla="*/ 0 h 21600"/>
                <a:gd name="T14" fmla="*/ 10800 w 21600"/>
                <a:gd name="T15" fmla="*/ 21600 h 21600"/>
                <a:gd name="T16" fmla="*/ 0 w 21600"/>
                <a:gd name="T17" fmla="*/ 13376 h 21600"/>
                <a:gd name="T18" fmla="*/ 21600 w 21600"/>
                <a:gd name="T19" fmla="*/ 13376 h 21600"/>
                <a:gd name="T20" fmla="*/ 400 w 21600"/>
                <a:gd name="T21" fmla="*/ 22400 h 21600"/>
                <a:gd name="T22" fmla="*/ 21200 w 21600"/>
                <a:gd name="T23" fmla="*/ 30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5152"/>
                  </a:moveTo>
                  <a:lnTo>
                    <a:pt x="2941" y="0"/>
                  </a:lnTo>
                  <a:lnTo>
                    <a:pt x="18625" y="0"/>
                  </a:lnTo>
                  <a:lnTo>
                    <a:pt x="21600" y="5152"/>
                  </a:lnTo>
                  <a:lnTo>
                    <a:pt x="21600" y="21600"/>
                  </a:lnTo>
                  <a:lnTo>
                    <a:pt x="0" y="21600"/>
                  </a:lnTo>
                  <a:lnTo>
                    <a:pt x="0" y="5152"/>
                  </a:lnTo>
                  <a:close/>
                </a:path>
                <a:path w="21600" h="21600" extrusionOk="0">
                  <a:moveTo>
                    <a:pt x="0" y="5251"/>
                  </a:moveTo>
                  <a:lnTo>
                    <a:pt x="21600" y="5251"/>
                  </a:lnTo>
                  <a:moveTo>
                    <a:pt x="1961" y="11791"/>
                  </a:moveTo>
                  <a:lnTo>
                    <a:pt x="1961" y="14268"/>
                  </a:lnTo>
                  <a:lnTo>
                    <a:pt x="2806" y="14268"/>
                  </a:lnTo>
                  <a:lnTo>
                    <a:pt x="2806" y="11791"/>
                  </a:lnTo>
                  <a:lnTo>
                    <a:pt x="1961" y="11791"/>
                  </a:lnTo>
                  <a:close/>
                </a:path>
                <a:path w="21600" h="21600" extrusionOk="0">
                  <a:moveTo>
                    <a:pt x="3685" y="11791"/>
                  </a:moveTo>
                  <a:lnTo>
                    <a:pt x="3685" y="14268"/>
                  </a:lnTo>
                  <a:lnTo>
                    <a:pt x="4530" y="14268"/>
                  </a:lnTo>
                  <a:lnTo>
                    <a:pt x="4530" y="11791"/>
                  </a:lnTo>
                  <a:lnTo>
                    <a:pt x="3685" y="11791"/>
                  </a:lnTo>
                  <a:close/>
                </a:path>
                <a:path w="21600" h="21600" extrusionOk="0">
                  <a:moveTo>
                    <a:pt x="5408" y="11791"/>
                  </a:moveTo>
                  <a:lnTo>
                    <a:pt x="5408" y="14268"/>
                  </a:lnTo>
                  <a:lnTo>
                    <a:pt x="6254" y="14268"/>
                  </a:lnTo>
                  <a:lnTo>
                    <a:pt x="6254" y="11791"/>
                  </a:lnTo>
                  <a:lnTo>
                    <a:pt x="5408" y="11791"/>
                  </a:lnTo>
                  <a:close/>
                </a:path>
                <a:path w="21600" h="21600" extrusionOk="0">
                  <a:moveTo>
                    <a:pt x="7132" y="11791"/>
                  </a:moveTo>
                  <a:lnTo>
                    <a:pt x="7132" y="14268"/>
                  </a:lnTo>
                  <a:lnTo>
                    <a:pt x="7977" y="14268"/>
                  </a:lnTo>
                  <a:lnTo>
                    <a:pt x="7977" y="11791"/>
                  </a:lnTo>
                  <a:lnTo>
                    <a:pt x="7132" y="11791"/>
                  </a:lnTo>
                  <a:close/>
                </a:path>
              </a:pathLst>
            </a:custGeom>
            <a:solidFill>
              <a:srgbClr val="C0C0C0"/>
            </a:solidFill>
            <a:ln w="9525">
              <a:solidFill>
                <a:srgbClr val="000000"/>
              </a:solidFill>
              <a:miter lim="800000"/>
              <a:headEnd/>
              <a:tailEnd/>
            </a:ln>
          </p:spPr>
          <p:txBody>
            <a:bodyPr vert="horz" wrap="square" lIns="68580" tIns="34290" rIns="68580" bIns="34290" numCol="1" anchor="t" anchorCtr="0" compatLnSpc="1">
              <a:prstTxWarp prst="textNoShape">
                <a:avLst/>
              </a:prstTxWarp>
            </a:bodyPr>
            <a:lstStyle/>
            <a:p>
              <a:endParaRPr lang="zh-CN" altLang="en-US" sz="1350"/>
            </a:p>
          </p:txBody>
        </p:sp>
        <p:sp>
          <p:nvSpPr>
            <p:cNvPr id="49" name="modem"/>
            <p:cNvSpPr>
              <a:spLocks noEditPoints="1" noChangeArrowheads="1"/>
            </p:cNvSpPr>
            <p:nvPr/>
          </p:nvSpPr>
          <p:spPr bwMode="auto">
            <a:xfrm>
              <a:off x="4595802" y="2928934"/>
              <a:ext cx="1285884" cy="300028"/>
            </a:xfrm>
            <a:custGeom>
              <a:avLst/>
              <a:gdLst>
                <a:gd name="T0" fmla="*/ 0 w 21600"/>
                <a:gd name="T1" fmla="*/ 5152 h 21600"/>
                <a:gd name="T2" fmla="*/ 2941 w 21600"/>
                <a:gd name="T3" fmla="*/ 0 h 21600"/>
                <a:gd name="T4" fmla="*/ 18625 w 21600"/>
                <a:gd name="T5" fmla="*/ 0 h 21600"/>
                <a:gd name="T6" fmla="*/ 21600 w 21600"/>
                <a:gd name="T7" fmla="*/ 5152 h 21600"/>
                <a:gd name="T8" fmla="*/ 21600 w 21600"/>
                <a:gd name="T9" fmla="*/ 21600 h 21600"/>
                <a:gd name="T10" fmla="*/ 0 w 21600"/>
                <a:gd name="T11" fmla="*/ 21600 h 21600"/>
                <a:gd name="T12" fmla="*/ 10800 w 21600"/>
                <a:gd name="T13" fmla="*/ 0 h 21600"/>
                <a:gd name="T14" fmla="*/ 10800 w 21600"/>
                <a:gd name="T15" fmla="*/ 21600 h 21600"/>
                <a:gd name="T16" fmla="*/ 0 w 21600"/>
                <a:gd name="T17" fmla="*/ 13376 h 21600"/>
                <a:gd name="T18" fmla="*/ 21600 w 21600"/>
                <a:gd name="T19" fmla="*/ 13376 h 21600"/>
                <a:gd name="T20" fmla="*/ 400 w 21600"/>
                <a:gd name="T21" fmla="*/ 22400 h 21600"/>
                <a:gd name="T22" fmla="*/ 21200 w 21600"/>
                <a:gd name="T23" fmla="*/ 30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5152"/>
                  </a:moveTo>
                  <a:lnTo>
                    <a:pt x="2941" y="0"/>
                  </a:lnTo>
                  <a:lnTo>
                    <a:pt x="18625" y="0"/>
                  </a:lnTo>
                  <a:lnTo>
                    <a:pt x="21600" y="5152"/>
                  </a:lnTo>
                  <a:lnTo>
                    <a:pt x="21600" y="21600"/>
                  </a:lnTo>
                  <a:lnTo>
                    <a:pt x="0" y="21600"/>
                  </a:lnTo>
                  <a:lnTo>
                    <a:pt x="0" y="5152"/>
                  </a:lnTo>
                  <a:close/>
                </a:path>
                <a:path w="21600" h="21600" extrusionOk="0">
                  <a:moveTo>
                    <a:pt x="0" y="5251"/>
                  </a:moveTo>
                  <a:lnTo>
                    <a:pt x="21600" y="5251"/>
                  </a:lnTo>
                  <a:moveTo>
                    <a:pt x="1961" y="11791"/>
                  </a:moveTo>
                  <a:lnTo>
                    <a:pt x="1961" y="14268"/>
                  </a:lnTo>
                  <a:lnTo>
                    <a:pt x="2806" y="14268"/>
                  </a:lnTo>
                  <a:lnTo>
                    <a:pt x="2806" y="11791"/>
                  </a:lnTo>
                  <a:lnTo>
                    <a:pt x="1961" y="11791"/>
                  </a:lnTo>
                  <a:close/>
                </a:path>
                <a:path w="21600" h="21600" extrusionOk="0">
                  <a:moveTo>
                    <a:pt x="3685" y="11791"/>
                  </a:moveTo>
                  <a:lnTo>
                    <a:pt x="3685" y="14268"/>
                  </a:lnTo>
                  <a:lnTo>
                    <a:pt x="4530" y="14268"/>
                  </a:lnTo>
                  <a:lnTo>
                    <a:pt x="4530" y="11791"/>
                  </a:lnTo>
                  <a:lnTo>
                    <a:pt x="3685" y="11791"/>
                  </a:lnTo>
                  <a:close/>
                </a:path>
                <a:path w="21600" h="21600" extrusionOk="0">
                  <a:moveTo>
                    <a:pt x="5408" y="11791"/>
                  </a:moveTo>
                  <a:lnTo>
                    <a:pt x="5408" y="14268"/>
                  </a:lnTo>
                  <a:lnTo>
                    <a:pt x="6254" y="14268"/>
                  </a:lnTo>
                  <a:lnTo>
                    <a:pt x="6254" y="11791"/>
                  </a:lnTo>
                  <a:lnTo>
                    <a:pt x="5408" y="11791"/>
                  </a:lnTo>
                  <a:close/>
                </a:path>
                <a:path w="21600" h="21600" extrusionOk="0">
                  <a:moveTo>
                    <a:pt x="7132" y="11791"/>
                  </a:moveTo>
                  <a:lnTo>
                    <a:pt x="7132" y="14268"/>
                  </a:lnTo>
                  <a:lnTo>
                    <a:pt x="7977" y="14268"/>
                  </a:lnTo>
                  <a:lnTo>
                    <a:pt x="7977" y="11791"/>
                  </a:lnTo>
                  <a:lnTo>
                    <a:pt x="7132" y="11791"/>
                  </a:lnTo>
                  <a:close/>
                </a:path>
              </a:pathLst>
            </a:custGeom>
            <a:solidFill>
              <a:srgbClr val="C0C0C0"/>
            </a:solidFill>
            <a:ln w="9525">
              <a:solidFill>
                <a:srgbClr val="000000"/>
              </a:solidFill>
              <a:miter lim="800000"/>
              <a:headEnd/>
              <a:tailEnd/>
            </a:ln>
          </p:spPr>
          <p:txBody>
            <a:bodyPr vert="horz" wrap="square" lIns="68580" tIns="34290" rIns="68580" bIns="34290" numCol="1" anchor="t" anchorCtr="0" compatLnSpc="1">
              <a:prstTxWarp prst="textNoShape">
                <a:avLst/>
              </a:prstTxWarp>
            </a:bodyPr>
            <a:lstStyle/>
            <a:p>
              <a:endParaRPr lang="zh-CN" altLang="en-US" sz="1350"/>
            </a:p>
          </p:txBody>
        </p:sp>
        <p:sp>
          <p:nvSpPr>
            <p:cNvPr id="50" name="modem"/>
            <p:cNvSpPr>
              <a:spLocks noEditPoints="1" noChangeArrowheads="1"/>
            </p:cNvSpPr>
            <p:nvPr/>
          </p:nvSpPr>
          <p:spPr bwMode="auto">
            <a:xfrm>
              <a:off x="4595802" y="3357562"/>
              <a:ext cx="1285884" cy="300028"/>
            </a:xfrm>
            <a:custGeom>
              <a:avLst/>
              <a:gdLst>
                <a:gd name="T0" fmla="*/ 0 w 21600"/>
                <a:gd name="T1" fmla="*/ 5152 h 21600"/>
                <a:gd name="T2" fmla="*/ 2941 w 21600"/>
                <a:gd name="T3" fmla="*/ 0 h 21600"/>
                <a:gd name="T4" fmla="*/ 18625 w 21600"/>
                <a:gd name="T5" fmla="*/ 0 h 21600"/>
                <a:gd name="T6" fmla="*/ 21600 w 21600"/>
                <a:gd name="T7" fmla="*/ 5152 h 21600"/>
                <a:gd name="T8" fmla="*/ 21600 w 21600"/>
                <a:gd name="T9" fmla="*/ 21600 h 21600"/>
                <a:gd name="T10" fmla="*/ 0 w 21600"/>
                <a:gd name="T11" fmla="*/ 21600 h 21600"/>
                <a:gd name="T12" fmla="*/ 10800 w 21600"/>
                <a:gd name="T13" fmla="*/ 0 h 21600"/>
                <a:gd name="T14" fmla="*/ 10800 w 21600"/>
                <a:gd name="T15" fmla="*/ 21600 h 21600"/>
                <a:gd name="T16" fmla="*/ 0 w 21600"/>
                <a:gd name="T17" fmla="*/ 13376 h 21600"/>
                <a:gd name="T18" fmla="*/ 21600 w 21600"/>
                <a:gd name="T19" fmla="*/ 13376 h 21600"/>
                <a:gd name="T20" fmla="*/ 400 w 21600"/>
                <a:gd name="T21" fmla="*/ 22400 h 21600"/>
                <a:gd name="T22" fmla="*/ 21200 w 21600"/>
                <a:gd name="T23" fmla="*/ 30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5152"/>
                  </a:moveTo>
                  <a:lnTo>
                    <a:pt x="2941" y="0"/>
                  </a:lnTo>
                  <a:lnTo>
                    <a:pt x="18625" y="0"/>
                  </a:lnTo>
                  <a:lnTo>
                    <a:pt x="21600" y="5152"/>
                  </a:lnTo>
                  <a:lnTo>
                    <a:pt x="21600" y="21600"/>
                  </a:lnTo>
                  <a:lnTo>
                    <a:pt x="0" y="21600"/>
                  </a:lnTo>
                  <a:lnTo>
                    <a:pt x="0" y="5152"/>
                  </a:lnTo>
                  <a:close/>
                </a:path>
                <a:path w="21600" h="21600" extrusionOk="0">
                  <a:moveTo>
                    <a:pt x="0" y="5251"/>
                  </a:moveTo>
                  <a:lnTo>
                    <a:pt x="21600" y="5251"/>
                  </a:lnTo>
                  <a:moveTo>
                    <a:pt x="1961" y="11791"/>
                  </a:moveTo>
                  <a:lnTo>
                    <a:pt x="1961" y="14268"/>
                  </a:lnTo>
                  <a:lnTo>
                    <a:pt x="2806" y="14268"/>
                  </a:lnTo>
                  <a:lnTo>
                    <a:pt x="2806" y="11791"/>
                  </a:lnTo>
                  <a:lnTo>
                    <a:pt x="1961" y="11791"/>
                  </a:lnTo>
                  <a:close/>
                </a:path>
                <a:path w="21600" h="21600" extrusionOk="0">
                  <a:moveTo>
                    <a:pt x="3685" y="11791"/>
                  </a:moveTo>
                  <a:lnTo>
                    <a:pt x="3685" y="14268"/>
                  </a:lnTo>
                  <a:lnTo>
                    <a:pt x="4530" y="14268"/>
                  </a:lnTo>
                  <a:lnTo>
                    <a:pt x="4530" y="11791"/>
                  </a:lnTo>
                  <a:lnTo>
                    <a:pt x="3685" y="11791"/>
                  </a:lnTo>
                  <a:close/>
                </a:path>
                <a:path w="21600" h="21600" extrusionOk="0">
                  <a:moveTo>
                    <a:pt x="5408" y="11791"/>
                  </a:moveTo>
                  <a:lnTo>
                    <a:pt x="5408" y="14268"/>
                  </a:lnTo>
                  <a:lnTo>
                    <a:pt x="6254" y="14268"/>
                  </a:lnTo>
                  <a:lnTo>
                    <a:pt x="6254" y="11791"/>
                  </a:lnTo>
                  <a:lnTo>
                    <a:pt x="5408" y="11791"/>
                  </a:lnTo>
                  <a:close/>
                </a:path>
                <a:path w="21600" h="21600" extrusionOk="0">
                  <a:moveTo>
                    <a:pt x="7132" y="11791"/>
                  </a:moveTo>
                  <a:lnTo>
                    <a:pt x="7132" y="14268"/>
                  </a:lnTo>
                  <a:lnTo>
                    <a:pt x="7977" y="14268"/>
                  </a:lnTo>
                  <a:lnTo>
                    <a:pt x="7977" y="11791"/>
                  </a:lnTo>
                  <a:lnTo>
                    <a:pt x="7132" y="11791"/>
                  </a:lnTo>
                  <a:close/>
                </a:path>
              </a:pathLst>
            </a:custGeom>
            <a:solidFill>
              <a:srgbClr val="C0C0C0"/>
            </a:solidFill>
            <a:ln w="9525">
              <a:solidFill>
                <a:srgbClr val="000000"/>
              </a:solidFill>
              <a:miter lim="800000"/>
              <a:headEnd/>
              <a:tailEnd/>
            </a:ln>
          </p:spPr>
          <p:txBody>
            <a:bodyPr vert="horz" wrap="square" lIns="68580" tIns="34290" rIns="68580" bIns="34290" numCol="1" anchor="t" anchorCtr="0" compatLnSpc="1">
              <a:prstTxWarp prst="textNoShape">
                <a:avLst/>
              </a:prstTxWarp>
            </a:bodyPr>
            <a:lstStyle/>
            <a:p>
              <a:endParaRPr lang="zh-CN" altLang="en-US" sz="1350"/>
            </a:p>
          </p:txBody>
        </p:sp>
        <p:sp>
          <p:nvSpPr>
            <p:cNvPr id="51" name="modem"/>
            <p:cNvSpPr>
              <a:spLocks noEditPoints="1" noChangeArrowheads="1"/>
            </p:cNvSpPr>
            <p:nvPr/>
          </p:nvSpPr>
          <p:spPr bwMode="auto">
            <a:xfrm>
              <a:off x="4595802" y="3786190"/>
              <a:ext cx="1285884" cy="300028"/>
            </a:xfrm>
            <a:custGeom>
              <a:avLst/>
              <a:gdLst>
                <a:gd name="T0" fmla="*/ 0 w 21600"/>
                <a:gd name="T1" fmla="*/ 5152 h 21600"/>
                <a:gd name="T2" fmla="*/ 2941 w 21600"/>
                <a:gd name="T3" fmla="*/ 0 h 21600"/>
                <a:gd name="T4" fmla="*/ 18625 w 21600"/>
                <a:gd name="T5" fmla="*/ 0 h 21600"/>
                <a:gd name="T6" fmla="*/ 21600 w 21600"/>
                <a:gd name="T7" fmla="*/ 5152 h 21600"/>
                <a:gd name="T8" fmla="*/ 21600 w 21600"/>
                <a:gd name="T9" fmla="*/ 21600 h 21600"/>
                <a:gd name="T10" fmla="*/ 0 w 21600"/>
                <a:gd name="T11" fmla="*/ 21600 h 21600"/>
                <a:gd name="T12" fmla="*/ 10800 w 21600"/>
                <a:gd name="T13" fmla="*/ 0 h 21600"/>
                <a:gd name="T14" fmla="*/ 10800 w 21600"/>
                <a:gd name="T15" fmla="*/ 21600 h 21600"/>
                <a:gd name="T16" fmla="*/ 0 w 21600"/>
                <a:gd name="T17" fmla="*/ 13376 h 21600"/>
                <a:gd name="T18" fmla="*/ 21600 w 21600"/>
                <a:gd name="T19" fmla="*/ 13376 h 21600"/>
                <a:gd name="T20" fmla="*/ 400 w 21600"/>
                <a:gd name="T21" fmla="*/ 22400 h 21600"/>
                <a:gd name="T22" fmla="*/ 21200 w 21600"/>
                <a:gd name="T23" fmla="*/ 30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5152"/>
                  </a:moveTo>
                  <a:lnTo>
                    <a:pt x="2941" y="0"/>
                  </a:lnTo>
                  <a:lnTo>
                    <a:pt x="18625" y="0"/>
                  </a:lnTo>
                  <a:lnTo>
                    <a:pt x="21600" y="5152"/>
                  </a:lnTo>
                  <a:lnTo>
                    <a:pt x="21600" y="21600"/>
                  </a:lnTo>
                  <a:lnTo>
                    <a:pt x="0" y="21600"/>
                  </a:lnTo>
                  <a:lnTo>
                    <a:pt x="0" y="5152"/>
                  </a:lnTo>
                  <a:close/>
                </a:path>
                <a:path w="21600" h="21600" extrusionOk="0">
                  <a:moveTo>
                    <a:pt x="0" y="5251"/>
                  </a:moveTo>
                  <a:lnTo>
                    <a:pt x="21600" y="5251"/>
                  </a:lnTo>
                  <a:moveTo>
                    <a:pt x="1961" y="11791"/>
                  </a:moveTo>
                  <a:lnTo>
                    <a:pt x="1961" y="14268"/>
                  </a:lnTo>
                  <a:lnTo>
                    <a:pt x="2806" y="14268"/>
                  </a:lnTo>
                  <a:lnTo>
                    <a:pt x="2806" y="11791"/>
                  </a:lnTo>
                  <a:lnTo>
                    <a:pt x="1961" y="11791"/>
                  </a:lnTo>
                  <a:close/>
                </a:path>
                <a:path w="21600" h="21600" extrusionOk="0">
                  <a:moveTo>
                    <a:pt x="3685" y="11791"/>
                  </a:moveTo>
                  <a:lnTo>
                    <a:pt x="3685" y="14268"/>
                  </a:lnTo>
                  <a:lnTo>
                    <a:pt x="4530" y="14268"/>
                  </a:lnTo>
                  <a:lnTo>
                    <a:pt x="4530" y="11791"/>
                  </a:lnTo>
                  <a:lnTo>
                    <a:pt x="3685" y="11791"/>
                  </a:lnTo>
                  <a:close/>
                </a:path>
                <a:path w="21600" h="21600" extrusionOk="0">
                  <a:moveTo>
                    <a:pt x="5408" y="11791"/>
                  </a:moveTo>
                  <a:lnTo>
                    <a:pt x="5408" y="14268"/>
                  </a:lnTo>
                  <a:lnTo>
                    <a:pt x="6254" y="14268"/>
                  </a:lnTo>
                  <a:lnTo>
                    <a:pt x="6254" y="11791"/>
                  </a:lnTo>
                  <a:lnTo>
                    <a:pt x="5408" y="11791"/>
                  </a:lnTo>
                  <a:close/>
                </a:path>
                <a:path w="21600" h="21600" extrusionOk="0">
                  <a:moveTo>
                    <a:pt x="7132" y="11791"/>
                  </a:moveTo>
                  <a:lnTo>
                    <a:pt x="7132" y="14268"/>
                  </a:lnTo>
                  <a:lnTo>
                    <a:pt x="7977" y="14268"/>
                  </a:lnTo>
                  <a:lnTo>
                    <a:pt x="7977" y="11791"/>
                  </a:lnTo>
                  <a:lnTo>
                    <a:pt x="7132" y="11791"/>
                  </a:lnTo>
                  <a:close/>
                </a:path>
              </a:pathLst>
            </a:custGeom>
            <a:solidFill>
              <a:srgbClr val="C0C0C0"/>
            </a:solidFill>
            <a:ln w="9525">
              <a:solidFill>
                <a:srgbClr val="000000"/>
              </a:solidFill>
              <a:miter lim="800000"/>
              <a:headEnd/>
              <a:tailEnd/>
            </a:ln>
          </p:spPr>
          <p:txBody>
            <a:bodyPr vert="horz" wrap="square" lIns="68580" tIns="34290" rIns="68580" bIns="34290" numCol="1" anchor="t" anchorCtr="0" compatLnSpc="1">
              <a:prstTxWarp prst="textNoShape">
                <a:avLst/>
              </a:prstTxWarp>
            </a:bodyPr>
            <a:lstStyle/>
            <a:p>
              <a:endParaRPr lang="zh-CN" altLang="en-US" sz="1350"/>
            </a:p>
          </p:txBody>
        </p:sp>
        <p:sp>
          <p:nvSpPr>
            <p:cNvPr id="52" name="modem"/>
            <p:cNvSpPr>
              <a:spLocks noEditPoints="1" noChangeArrowheads="1"/>
            </p:cNvSpPr>
            <p:nvPr/>
          </p:nvSpPr>
          <p:spPr bwMode="auto">
            <a:xfrm>
              <a:off x="4595802" y="4214818"/>
              <a:ext cx="1285884" cy="300028"/>
            </a:xfrm>
            <a:custGeom>
              <a:avLst/>
              <a:gdLst>
                <a:gd name="T0" fmla="*/ 0 w 21600"/>
                <a:gd name="T1" fmla="*/ 5152 h 21600"/>
                <a:gd name="T2" fmla="*/ 2941 w 21600"/>
                <a:gd name="T3" fmla="*/ 0 h 21600"/>
                <a:gd name="T4" fmla="*/ 18625 w 21600"/>
                <a:gd name="T5" fmla="*/ 0 h 21600"/>
                <a:gd name="T6" fmla="*/ 21600 w 21600"/>
                <a:gd name="T7" fmla="*/ 5152 h 21600"/>
                <a:gd name="T8" fmla="*/ 21600 w 21600"/>
                <a:gd name="T9" fmla="*/ 21600 h 21600"/>
                <a:gd name="T10" fmla="*/ 0 w 21600"/>
                <a:gd name="T11" fmla="*/ 21600 h 21600"/>
                <a:gd name="T12" fmla="*/ 10800 w 21600"/>
                <a:gd name="T13" fmla="*/ 0 h 21600"/>
                <a:gd name="T14" fmla="*/ 10800 w 21600"/>
                <a:gd name="T15" fmla="*/ 21600 h 21600"/>
                <a:gd name="T16" fmla="*/ 0 w 21600"/>
                <a:gd name="T17" fmla="*/ 13376 h 21600"/>
                <a:gd name="T18" fmla="*/ 21600 w 21600"/>
                <a:gd name="T19" fmla="*/ 13376 h 21600"/>
                <a:gd name="T20" fmla="*/ 400 w 21600"/>
                <a:gd name="T21" fmla="*/ 22400 h 21600"/>
                <a:gd name="T22" fmla="*/ 21200 w 21600"/>
                <a:gd name="T23" fmla="*/ 30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5152"/>
                  </a:moveTo>
                  <a:lnTo>
                    <a:pt x="2941" y="0"/>
                  </a:lnTo>
                  <a:lnTo>
                    <a:pt x="18625" y="0"/>
                  </a:lnTo>
                  <a:lnTo>
                    <a:pt x="21600" y="5152"/>
                  </a:lnTo>
                  <a:lnTo>
                    <a:pt x="21600" y="21600"/>
                  </a:lnTo>
                  <a:lnTo>
                    <a:pt x="0" y="21600"/>
                  </a:lnTo>
                  <a:lnTo>
                    <a:pt x="0" y="5152"/>
                  </a:lnTo>
                  <a:close/>
                </a:path>
                <a:path w="21600" h="21600" extrusionOk="0">
                  <a:moveTo>
                    <a:pt x="0" y="5251"/>
                  </a:moveTo>
                  <a:lnTo>
                    <a:pt x="21600" y="5251"/>
                  </a:lnTo>
                  <a:moveTo>
                    <a:pt x="1961" y="11791"/>
                  </a:moveTo>
                  <a:lnTo>
                    <a:pt x="1961" y="14268"/>
                  </a:lnTo>
                  <a:lnTo>
                    <a:pt x="2806" y="14268"/>
                  </a:lnTo>
                  <a:lnTo>
                    <a:pt x="2806" y="11791"/>
                  </a:lnTo>
                  <a:lnTo>
                    <a:pt x="1961" y="11791"/>
                  </a:lnTo>
                  <a:close/>
                </a:path>
                <a:path w="21600" h="21600" extrusionOk="0">
                  <a:moveTo>
                    <a:pt x="3685" y="11791"/>
                  </a:moveTo>
                  <a:lnTo>
                    <a:pt x="3685" y="14268"/>
                  </a:lnTo>
                  <a:lnTo>
                    <a:pt x="4530" y="14268"/>
                  </a:lnTo>
                  <a:lnTo>
                    <a:pt x="4530" y="11791"/>
                  </a:lnTo>
                  <a:lnTo>
                    <a:pt x="3685" y="11791"/>
                  </a:lnTo>
                  <a:close/>
                </a:path>
                <a:path w="21600" h="21600" extrusionOk="0">
                  <a:moveTo>
                    <a:pt x="5408" y="11791"/>
                  </a:moveTo>
                  <a:lnTo>
                    <a:pt x="5408" y="14268"/>
                  </a:lnTo>
                  <a:lnTo>
                    <a:pt x="6254" y="14268"/>
                  </a:lnTo>
                  <a:lnTo>
                    <a:pt x="6254" y="11791"/>
                  </a:lnTo>
                  <a:lnTo>
                    <a:pt x="5408" y="11791"/>
                  </a:lnTo>
                  <a:close/>
                </a:path>
                <a:path w="21600" h="21600" extrusionOk="0">
                  <a:moveTo>
                    <a:pt x="7132" y="11791"/>
                  </a:moveTo>
                  <a:lnTo>
                    <a:pt x="7132" y="14268"/>
                  </a:lnTo>
                  <a:lnTo>
                    <a:pt x="7977" y="14268"/>
                  </a:lnTo>
                  <a:lnTo>
                    <a:pt x="7977" y="11791"/>
                  </a:lnTo>
                  <a:lnTo>
                    <a:pt x="7132" y="11791"/>
                  </a:lnTo>
                  <a:close/>
                </a:path>
              </a:pathLst>
            </a:custGeom>
            <a:solidFill>
              <a:srgbClr val="C0C0C0"/>
            </a:solidFill>
            <a:ln w="9525">
              <a:solidFill>
                <a:srgbClr val="000000"/>
              </a:solidFill>
              <a:miter lim="800000"/>
              <a:headEnd/>
              <a:tailEnd/>
            </a:ln>
          </p:spPr>
          <p:txBody>
            <a:bodyPr vert="horz" wrap="square" lIns="68580" tIns="34290" rIns="68580" bIns="34290" numCol="1" anchor="t" anchorCtr="0" compatLnSpc="1">
              <a:prstTxWarp prst="textNoShape">
                <a:avLst/>
              </a:prstTxWarp>
            </a:bodyPr>
            <a:lstStyle/>
            <a:p>
              <a:endParaRPr lang="zh-CN" altLang="en-US" sz="1350"/>
            </a:p>
          </p:txBody>
        </p:sp>
        <p:sp>
          <p:nvSpPr>
            <p:cNvPr id="53" name="modem"/>
            <p:cNvSpPr>
              <a:spLocks noEditPoints="1" noChangeArrowheads="1"/>
            </p:cNvSpPr>
            <p:nvPr/>
          </p:nvSpPr>
          <p:spPr bwMode="auto">
            <a:xfrm>
              <a:off x="4595802" y="4643446"/>
              <a:ext cx="1285884" cy="300028"/>
            </a:xfrm>
            <a:custGeom>
              <a:avLst/>
              <a:gdLst>
                <a:gd name="T0" fmla="*/ 0 w 21600"/>
                <a:gd name="T1" fmla="*/ 5152 h 21600"/>
                <a:gd name="T2" fmla="*/ 2941 w 21600"/>
                <a:gd name="T3" fmla="*/ 0 h 21600"/>
                <a:gd name="T4" fmla="*/ 18625 w 21600"/>
                <a:gd name="T5" fmla="*/ 0 h 21600"/>
                <a:gd name="T6" fmla="*/ 21600 w 21600"/>
                <a:gd name="T7" fmla="*/ 5152 h 21600"/>
                <a:gd name="T8" fmla="*/ 21600 w 21600"/>
                <a:gd name="T9" fmla="*/ 21600 h 21600"/>
                <a:gd name="T10" fmla="*/ 0 w 21600"/>
                <a:gd name="T11" fmla="*/ 21600 h 21600"/>
                <a:gd name="T12" fmla="*/ 10800 w 21600"/>
                <a:gd name="T13" fmla="*/ 0 h 21600"/>
                <a:gd name="T14" fmla="*/ 10800 w 21600"/>
                <a:gd name="T15" fmla="*/ 21600 h 21600"/>
                <a:gd name="T16" fmla="*/ 0 w 21600"/>
                <a:gd name="T17" fmla="*/ 13376 h 21600"/>
                <a:gd name="T18" fmla="*/ 21600 w 21600"/>
                <a:gd name="T19" fmla="*/ 13376 h 21600"/>
                <a:gd name="T20" fmla="*/ 400 w 21600"/>
                <a:gd name="T21" fmla="*/ 22400 h 21600"/>
                <a:gd name="T22" fmla="*/ 21200 w 21600"/>
                <a:gd name="T23" fmla="*/ 30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5152"/>
                  </a:moveTo>
                  <a:lnTo>
                    <a:pt x="2941" y="0"/>
                  </a:lnTo>
                  <a:lnTo>
                    <a:pt x="18625" y="0"/>
                  </a:lnTo>
                  <a:lnTo>
                    <a:pt x="21600" y="5152"/>
                  </a:lnTo>
                  <a:lnTo>
                    <a:pt x="21600" y="21600"/>
                  </a:lnTo>
                  <a:lnTo>
                    <a:pt x="0" y="21600"/>
                  </a:lnTo>
                  <a:lnTo>
                    <a:pt x="0" y="5152"/>
                  </a:lnTo>
                  <a:close/>
                </a:path>
                <a:path w="21600" h="21600" extrusionOk="0">
                  <a:moveTo>
                    <a:pt x="0" y="5251"/>
                  </a:moveTo>
                  <a:lnTo>
                    <a:pt x="21600" y="5251"/>
                  </a:lnTo>
                  <a:moveTo>
                    <a:pt x="1961" y="11791"/>
                  </a:moveTo>
                  <a:lnTo>
                    <a:pt x="1961" y="14268"/>
                  </a:lnTo>
                  <a:lnTo>
                    <a:pt x="2806" y="14268"/>
                  </a:lnTo>
                  <a:lnTo>
                    <a:pt x="2806" y="11791"/>
                  </a:lnTo>
                  <a:lnTo>
                    <a:pt x="1961" y="11791"/>
                  </a:lnTo>
                  <a:close/>
                </a:path>
                <a:path w="21600" h="21600" extrusionOk="0">
                  <a:moveTo>
                    <a:pt x="3685" y="11791"/>
                  </a:moveTo>
                  <a:lnTo>
                    <a:pt x="3685" y="14268"/>
                  </a:lnTo>
                  <a:lnTo>
                    <a:pt x="4530" y="14268"/>
                  </a:lnTo>
                  <a:lnTo>
                    <a:pt x="4530" y="11791"/>
                  </a:lnTo>
                  <a:lnTo>
                    <a:pt x="3685" y="11791"/>
                  </a:lnTo>
                  <a:close/>
                </a:path>
                <a:path w="21600" h="21600" extrusionOk="0">
                  <a:moveTo>
                    <a:pt x="5408" y="11791"/>
                  </a:moveTo>
                  <a:lnTo>
                    <a:pt x="5408" y="14268"/>
                  </a:lnTo>
                  <a:lnTo>
                    <a:pt x="6254" y="14268"/>
                  </a:lnTo>
                  <a:lnTo>
                    <a:pt x="6254" y="11791"/>
                  </a:lnTo>
                  <a:lnTo>
                    <a:pt x="5408" y="11791"/>
                  </a:lnTo>
                  <a:close/>
                </a:path>
                <a:path w="21600" h="21600" extrusionOk="0">
                  <a:moveTo>
                    <a:pt x="7132" y="11791"/>
                  </a:moveTo>
                  <a:lnTo>
                    <a:pt x="7132" y="14268"/>
                  </a:lnTo>
                  <a:lnTo>
                    <a:pt x="7977" y="14268"/>
                  </a:lnTo>
                  <a:lnTo>
                    <a:pt x="7977" y="11791"/>
                  </a:lnTo>
                  <a:lnTo>
                    <a:pt x="7132" y="11791"/>
                  </a:lnTo>
                  <a:close/>
                </a:path>
              </a:pathLst>
            </a:custGeom>
            <a:solidFill>
              <a:srgbClr val="C0C0C0"/>
            </a:solidFill>
            <a:ln w="9525">
              <a:solidFill>
                <a:srgbClr val="000000"/>
              </a:solidFill>
              <a:miter lim="800000"/>
              <a:headEnd/>
              <a:tailEnd/>
            </a:ln>
          </p:spPr>
          <p:txBody>
            <a:bodyPr vert="horz" wrap="square" lIns="68580" tIns="34290" rIns="68580" bIns="34290" numCol="1" anchor="t" anchorCtr="0" compatLnSpc="1">
              <a:prstTxWarp prst="textNoShape">
                <a:avLst/>
              </a:prstTxWarp>
            </a:bodyPr>
            <a:lstStyle/>
            <a:p>
              <a:endParaRPr lang="zh-CN" altLang="en-US" sz="1350"/>
            </a:p>
          </p:txBody>
        </p:sp>
        <p:sp>
          <p:nvSpPr>
            <p:cNvPr id="54" name="modem"/>
            <p:cNvSpPr>
              <a:spLocks noEditPoints="1" noChangeArrowheads="1"/>
            </p:cNvSpPr>
            <p:nvPr/>
          </p:nvSpPr>
          <p:spPr bwMode="auto">
            <a:xfrm>
              <a:off x="4595802" y="5072074"/>
              <a:ext cx="1285884" cy="300028"/>
            </a:xfrm>
            <a:custGeom>
              <a:avLst/>
              <a:gdLst>
                <a:gd name="T0" fmla="*/ 0 w 21600"/>
                <a:gd name="T1" fmla="*/ 5152 h 21600"/>
                <a:gd name="T2" fmla="*/ 2941 w 21600"/>
                <a:gd name="T3" fmla="*/ 0 h 21600"/>
                <a:gd name="T4" fmla="*/ 18625 w 21600"/>
                <a:gd name="T5" fmla="*/ 0 h 21600"/>
                <a:gd name="T6" fmla="*/ 21600 w 21600"/>
                <a:gd name="T7" fmla="*/ 5152 h 21600"/>
                <a:gd name="T8" fmla="*/ 21600 w 21600"/>
                <a:gd name="T9" fmla="*/ 21600 h 21600"/>
                <a:gd name="T10" fmla="*/ 0 w 21600"/>
                <a:gd name="T11" fmla="*/ 21600 h 21600"/>
                <a:gd name="T12" fmla="*/ 10800 w 21600"/>
                <a:gd name="T13" fmla="*/ 0 h 21600"/>
                <a:gd name="T14" fmla="*/ 10800 w 21600"/>
                <a:gd name="T15" fmla="*/ 21600 h 21600"/>
                <a:gd name="T16" fmla="*/ 0 w 21600"/>
                <a:gd name="T17" fmla="*/ 13376 h 21600"/>
                <a:gd name="T18" fmla="*/ 21600 w 21600"/>
                <a:gd name="T19" fmla="*/ 13376 h 21600"/>
                <a:gd name="T20" fmla="*/ 400 w 21600"/>
                <a:gd name="T21" fmla="*/ 22400 h 21600"/>
                <a:gd name="T22" fmla="*/ 21200 w 21600"/>
                <a:gd name="T23" fmla="*/ 30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5152"/>
                  </a:moveTo>
                  <a:lnTo>
                    <a:pt x="2941" y="0"/>
                  </a:lnTo>
                  <a:lnTo>
                    <a:pt x="18625" y="0"/>
                  </a:lnTo>
                  <a:lnTo>
                    <a:pt x="21600" y="5152"/>
                  </a:lnTo>
                  <a:lnTo>
                    <a:pt x="21600" y="21600"/>
                  </a:lnTo>
                  <a:lnTo>
                    <a:pt x="0" y="21600"/>
                  </a:lnTo>
                  <a:lnTo>
                    <a:pt x="0" y="5152"/>
                  </a:lnTo>
                  <a:close/>
                </a:path>
                <a:path w="21600" h="21600" extrusionOk="0">
                  <a:moveTo>
                    <a:pt x="0" y="5251"/>
                  </a:moveTo>
                  <a:lnTo>
                    <a:pt x="21600" y="5251"/>
                  </a:lnTo>
                  <a:moveTo>
                    <a:pt x="1961" y="11791"/>
                  </a:moveTo>
                  <a:lnTo>
                    <a:pt x="1961" y="14268"/>
                  </a:lnTo>
                  <a:lnTo>
                    <a:pt x="2806" y="14268"/>
                  </a:lnTo>
                  <a:lnTo>
                    <a:pt x="2806" y="11791"/>
                  </a:lnTo>
                  <a:lnTo>
                    <a:pt x="1961" y="11791"/>
                  </a:lnTo>
                  <a:close/>
                </a:path>
                <a:path w="21600" h="21600" extrusionOk="0">
                  <a:moveTo>
                    <a:pt x="3685" y="11791"/>
                  </a:moveTo>
                  <a:lnTo>
                    <a:pt x="3685" y="14268"/>
                  </a:lnTo>
                  <a:lnTo>
                    <a:pt x="4530" y="14268"/>
                  </a:lnTo>
                  <a:lnTo>
                    <a:pt x="4530" y="11791"/>
                  </a:lnTo>
                  <a:lnTo>
                    <a:pt x="3685" y="11791"/>
                  </a:lnTo>
                  <a:close/>
                </a:path>
                <a:path w="21600" h="21600" extrusionOk="0">
                  <a:moveTo>
                    <a:pt x="5408" y="11791"/>
                  </a:moveTo>
                  <a:lnTo>
                    <a:pt x="5408" y="14268"/>
                  </a:lnTo>
                  <a:lnTo>
                    <a:pt x="6254" y="14268"/>
                  </a:lnTo>
                  <a:lnTo>
                    <a:pt x="6254" y="11791"/>
                  </a:lnTo>
                  <a:lnTo>
                    <a:pt x="5408" y="11791"/>
                  </a:lnTo>
                  <a:close/>
                </a:path>
                <a:path w="21600" h="21600" extrusionOk="0">
                  <a:moveTo>
                    <a:pt x="7132" y="11791"/>
                  </a:moveTo>
                  <a:lnTo>
                    <a:pt x="7132" y="14268"/>
                  </a:lnTo>
                  <a:lnTo>
                    <a:pt x="7977" y="14268"/>
                  </a:lnTo>
                  <a:lnTo>
                    <a:pt x="7977" y="11791"/>
                  </a:lnTo>
                  <a:lnTo>
                    <a:pt x="7132" y="11791"/>
                  </a:lnTo>
                  <a:close/>
                </a:path>
              </a:pathLst>
            </a:custGeom>
            <a:solidFill>
              <a:srgbClr val="C0C0C0"/>
            </a:solidFill>
            <a:ln w="9525">
              <a:solidFill>
                <a:srgbClr val="000000"/>
              </a:solidFill>
              <a:miter lim="800000"/>
              <a:headEnd/>
              <a:tailEnd/>
            </a:ln>
          </p:spPr>
          <p:txBody>
            <a:bodyPr vert="horz" wrap="square" lIns="68580" tIns="34290" rIns="68580" bIns="34290" numCol="1" anchor="t" anchorCtr="0" compatLnSpc="1">
              <a:prstTxWarp prst="textNoShape">
                <a:avLst/>
              </a:prstTxWarp>
            </a:bodyPr>
            <a:lstStyle/>
            <a:p>
              <a:endParaRPr lang="zh-CN" altLang="en-US" sz="1350"/>
            </a:p>
          </p:txBody>
        </p:sp>
        <p:sp>
          <p:nvSpPr>
            <p:cNvPr id="55" name="矩形 54"/>
            <p:cNvSpPr/>
            <p:nvPr/>
          </p:nvSpPr>
          <p:spPr>
            <a:xfrm>
              <a:off x="5024430" y="1643050"/>
              <a:ext cx="642942" cy="428628"/>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50" dirty="0">
                  <a:solidFill>
                    <a:schemeClr val="tx1"/>
                  </a:solidFill>
                </a:rPr>
                <a:t>Power</a:t>
              </a:r>
            </a:p>
            <a:p>
              <a:pPr algn="ctr"/>
              <a:endParaRPr lang="zh-CN" altLang="en-US" sz="1050" dirty="0">
                <a:solidFill>
                  <a:schemeClr val="tx1"/>
                </a:solidFill>
              </a:endParaRPr>
            </a:p>
          </p:txBody>
        </p:sp>
      </p:grpSp>
      <p:cxnSp>
        <p:nvCxnSpPr>
          <p:cNvPr id="57" name="直接连接符 56"/>
          <p:cNvCxnSpPr/>
          <p:nvPr/>
        </p:nvCxnSpPr>
        <p:spPr>
          <a:xfrm>
            <a:off x="2643174" y="1821645"/>
            <a:ext cx="5518586" cy="1191"/>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58" name="直接连接符 57"/>
          <p:cNvCxnSpPr/>
          <p:nvPr/>
        </p:nvCxnSpPr>
        <p:spPr>
          <a:xfrm>
            <a:off x="2643174" y="2035959"/>
            <a:ext cx="5518586" cy="1191"/>
          </a:xfrm>
          <a:prstGeom prst="line">
            <a:avLst/>
          </a:prstGeom>
          <a:ln w="57150">
            <a:solidFill>
              <a:srgbClr val="009900"/>
            </a:solidFill>
          </a:ln>
        </p:spPr>
        <p:style>
          <a:lnRef idx="1">
            <a:schemeClr val="accent1"/>
          </a:lnRef>
          <a:fillRef idx="0">
            <a:schemeClr val="accent1"/>
          </a:fillRef>
          <a:effectRef idx="0">
            <a:schemeClr val="accent1"/>
          </a:effectRef>
          <a:fontRef idx="minor">
            <a:schemeClr val="tx1"/>
          </a:fontRef>
        </p:style>
      </p:cxnSp>
      <p:cxnSp>
        <p:nvCxnSpPr>
          <p:cNvPr id="60" name="直接连接符 59"/>
          <p:cNvCxnSpPr/>
          <p:nvPr/>
        </p:nvCxnSpPr>
        <p:spPr>
          <a:xfrm rot="5400000">
            <a:off x="2777120" y="2169905"/>
            <a:ext cx="696521" cy="1191"/>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直接连接符 61"/>
          <p:cNvCxnSpPr/>
          <p:nvPr/>
        </p:nvCxnSpPr>
        <p:spPr>
          <a:xfrm rot="5400000">
            <a:off x="3205748" y="2277062"/>
            <a:ext cx="482207" cy="1191"/>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rot="5400000">
            <a:off x="4760120" y="2169310"/>
            <a:ext cx="696521" cy="1191"/>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直接连接符 63"/>
          <p:cNvCxnSpPr/>
          <p:nvPr/>
        </p:nvCxnSpPr>
        <p:spPr>
          <a:xfrm rot="5400000">
            <a:off x="5188748" y="2276467"/>
            <a:ext cx="482207" cy="1191"/>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nvCxnSpPr>
        <p:spPr>
          <a:xfrm rot="5400000">
            <a:off x="6742525" y="2169310"/>
            <a:ext cx="696521" cy="1191"/>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直接连接符 65"/>
          <p:cNvCxnSpPr/>
          <p:nvPr/>
        </p:nvCxnSpPr>
        <p:spPr>
          <a:xfrm rot="5400000">
            <a:off x="7171153" y="2276467"/>
            <a:ext cx="482207" cy="1191"/>
          </a:xfrm>
          <a:prstGeom prst="line">
            <a:avLst/>
          </a:prstGeom>
        </p:spPr>
        <p:style>
          <a:lnRef idx="1">
            <a:schemeClr val="accent1"/>
          </a:lnRef>
          <a:fillRef idx="0">
            <a:schemeClr val="accent1"/>
          </a:fillRef>
          <a:effectRef idx="0">
            <a:schemeClr val="accent1"/>
          </a:effectRef>
          <a:fontRef idx="minor">
            <a:schemeClr val="tx1"/>
          </a:fontRef>
        </p:style>
      </p:cxnSp>
      <p:pic>
        <p:nvPicPr>
          <p:cNvPr id="67" name="Picture 3" descr="C:\Users\wenhui\AppData\Local\Microsoft\Windows\Temporary Internet Files\Content.IE5\F1K2LJPZ\Nuvola_apps_error[1].png"/>
          <p:cNvPicPr>
            <a:picLocks noChangeAspect="1" noChangeArrowheads="1"/>
          </p:cNvPicPr>
          <p:nvPr/>
        </p:nvPicPr>
        <p:blipFill>
          <a:blip r:embed="rId3" cstate="print"/>
          <a:srcRect/>
          <a:stretch>
            <a:fillRect/>
          </a:stretch>
        </p:blipFill>
        <p:spPr bwMode="auto">
          <a:xfrm>
            <a:off x="3071802" y="2464587"/>
            <a:ext cx="375050" cy="375050"/>
          </a:xfrm>
          <a:prstGeom prst="rect">
            <a:avLst/>
          </a:prstGeom>
          <a:noFill/>
        </p:spPr>
      </p:pic>
      <p:grpSp>
        <p:nvGrpSpPr>
          <p:cNvPr id="68" name="组合 67"/>
          <p:cNvGrpSpPr/>
          <p:nvPr/>
        </p:nvGrpSpPr>
        <p:grpSpPr>
          <a:xfrm>
            <a:off x="2643174" y="2518166"/>
            <a:ext cx="1125149" cy="2893239"/>
            <a:chOff x="4524364" y="1643050"/>
            <a:chExt cx="1500198" cy="3857652"/>
          </a:xfrm>
        </p:grpSpPr>
        <p:sp>
          <p:nvSpPr>
            <p:cNvPr id="69" name="圆角矩形 68"/>
            <p:cNvSpPr/>
            <p:nvPr/>
          </p:nvSpPr>
          <p:spPr>
            <a:xfrm>
              <a:off x="4524364" y="1857364"/>
              <a:ext cx="1500198" cy="3643338"/>
            </a:xfrm>
            <a:prstGeom prst="round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70" name="modem"/>
            <p:cNvSpPr>
              <a:spLocks noEditPoints="1" noChangeArrowheads="1"/>
            </p:cNvSpPr>
            <p:nvPr/>
          </p:nvSpPr>
          <p:spPr bwMode="auto">
            <a:xfrm>
              <a:off x="4595802" y="2071678"/>
              <a:ext cx="1285884" cy="300028"/>
            </a:xfrm>
            <a:custGeom>
              <a:avLst/>
              <a:gdLst>
                <a:gd name="T0" fmla="*/ 0 w 21600"/>
                <a:gd name="T1" fmla="*/ 5152 h 21600"/>
                <a:gd name="T2" fmla="*/ 2941 w 21600"/>
                <a:gd name="T3" fmla="*/ 0 h 21600"/>
                <a:gd name="T4" fmla="*/ 18625 w 21600"/>
                <a:gd name="T5" fmla="*/ 0 h 21600"/>
                <a:gd name="T6" fmla="*/ 21600 w 21600"/>
                <a:gd name="T7" fmla="*/ 5152 h 21600"/>
                <a:gd name="T8" fmla="*/ 21600 w 21600"/>
                <a:gd name="T9" fmla="*/ 21600 h 21600"/>
                <a:gd name="T10" fmla="*/ 0 w 21600"/>
                <a:gd name="T11" fmla="*/ 21600 h 21600"/>
                <a:gd name="T12" fmla="*/ 10800 w 21600"/>
                <a:gd name="T13" fmla="*/ 0 h 21600"/>
                <a:gd name="T14" fmla="*/ 10800 w 21600"/>
                <a:gd name="T15" fmla="*/ 21600 h 21600"/>
                <a:gd name="T16" fmla="*/ 0 w 21600"/>
                <a:gd name="T17" fmla="*/ 13376 h 21600"/>
                <a:gd name="T18" fmla="*/ 21600 w 21600"/>
                <a:gd name="T19" fmla="*/ 13376 h 21600"/>
                <a:gd name="T20" fmla="*/ 400 w 21600"/>
                <a:gd name="T21" fmla="*/ 22400 h 21600"/>
                <a:gd name="T22" fmla="*/ 21200 w 21600"/>
                <a:gd name="T23" fmla="*/ 30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5152"/>
                  </a:moveTo>
                  <a:lnTo>
                    <a:pt x="2941" y="0"/>
                  </a:lnTo>
                  <a:lnTo>
                    <a:pt x="18625" y="0"/>
                  </a:lnTo>
                  <a:lnTo>
                    <a:pt x="21600" y="5152"/>
                  </a:lnTo>
                  <a:lnTo>
                    <a:pt x="21600" y="21600"/>
                  </a:lnTo>
                  <a:lnTo>
                    <a:pt x="0" y="21600"/>
                  </a:lnTo>
                  <a:lnTo>
                    <a:pt x="0" y="5152"/>
                  </a:lnTo>
                  <a:close/>
                </a:path>
                <a:path w="21600" h="21600" extrusionOk="0">
                  <a:moveTo>
                    <a:pt x="0" y="5251"/>
                  </a:moveTo>
                  <a:lnTo>
                    <a:pt x="21600" y="5251"/>
                  </a:lnTo>
                  <a:moveTo>
                    <a:pt x="1961" y="11791"/>
                  </a:moveTo>
                  <a:lnTo>
                    <a:pt x="1961" y="14268"/>
                  </a:lnTo>
                  <a:lnTo>
                    <a:pt x="2806" y="14268"/>
                  </a:lnTo>
                  <a:lnTo>
                    <a:pt x="2806" y="11791"/>
                  </a:lnTo>
                  <a:lnTo>
                    <a:pt x="1961" y="11791"/>
                  </a:lnTo>
                  <a:close/>
                </a:path>
                <a:path w="21600" h="21600" extrusionOk="0">
                  <a:moveTo>
                    <a:pt x="3685" y="11791"/>
                  </a:moveTo>
                  <a:lnTo>
                    <a:pt x="3685" y="14268"/>
                  </a:lnTo>
                  <a:lnTo>
                    <a:pt x="4530" y="14268"/>
                  </a:lnTo>
                  <a:lnTo>
                    <a:pt x="4530" y="11791"/>
                  </a:lnTo>
                  <a:lnTo>
                    <a:pt x="3685" y="11791"/>
                  </a:lnTo>
                  <a:close/>
                </a:path>
                <a:path w="21600" h="21600" extrusionOk="0">
                  <a:moveTo>
                    <a:pt x="5408" y="11791"/>
                  </a:moveTo>
                  <a:lnTo>
                    <a:pt x="5408" y="14268"/>
                  </a:lnTo>
                  <a:lnTo>
                    <a:pt x="6254" y="14268"/>
                  </a:lnTo>
                  <a:lnTo>
                    <a:pt x="6254" y="11791"/>
                  </a:lnTo>
                  <a:lnTo>
                    <a:pt x="5408" y="11791"/>
                  </a:lnTo>
                  <a:close/>
                </a:path>
                <a:path w="21600" h="21600" extrusionOk="0">
                  <a:moveTo>
                    <a:pt x="7132" y="11791"/>
                  </a:moveTo>
                  <a:lnTo>
                    <a:pt x="7132" y="14268"/>
                  </a:lnTo>
                  <a:lnTo>
                    <a:pt x="7977" y="14268"/>
                  </a:lnTo>
                  <a:lnTo>
                    <a:pt x="7977" y="11791"/>
                  </a:lnTo>
                  <a:lnTo>
                    <a:pt x="7132" y="11791"/>
                  </a:lnTo>
                  <a:close/>
                </a:path>
              </a:pathLst>
            </a:custGeom>
            <a:solidFill>
              <a:srgbClr val="FF0000"/>
            </a:solidFill>
            <a:ln w="9525">
              <a:solidFill>
                <a:srgbClr val="000000"/>
              </a:solidFill>
              <a:miter lim="800000"/>
              <a:headEnd/>
              <a:tailEnd/>
            </a:ln>
          </p:spPr>
          <p:txBody>
            <a:bodyPr vert="horz" wrap="square" lIns="68580" tIns="34290" rIns="68580" bIns="34290" numCol="1" anchor="t" anchorCtr="0" compatLnSpc="1">
              <a:prstTxWarp prst="textNoShape">
                <a:avLst/>
              </a:prstTxWarp>
            </a:bodyPr>
            <a:lstStyle/>
            <a:p>
              <a:endParaRPr lang="zh-CN" altLang="en-US" sz="1350"/>
            </a:p>
          </p:txBody>
        </p:sp>
        <p:sp>
          <p:nvSpPr>
            <p:cNvPr id="71" name="modem"/>
            <p:cNvSpPr>
              <a:spLocks noEditPoints="1" noChangeArrowheads="1"/>
            </p:cNvSpPr>
            <p:nvPr/>
          </p:nvSpPr>
          <p:spPr bwMode="auto">
            <a:xfrm>
              <a:off x="4595802" y="2500306"/>
              <a:ext cx="1285884" cy="300028"/>
            </a:xfrm>
            <a:custGeom>
              <a:avLst/>
              <a:gdLst>
                <a:gd name="T0" fmla="*/ 0 w 21600"/>
                <a:gd name="T1" fmla="*/ 5152 h 21600"/>
                <a:gd name="T2" fmla="*/ 2941 w 21600"/>
                <a:gd name="T3" fmla="*/ 0 h 21600"/>
                <a:gd name="T4" fmla="*/ 18625 w 21600"/>
                <a:gd name="T5" fmla="*/ 0 h 21600"/>
                <a:gd name="T6" fmla="*/ 21600 w 21600"/>
                <a:gd name="T7" fmla="*/ 5152 h 21600"/>
                <a:gd name="T8" fmla="*/ 21600 w 21600"/>
                <a:gd name="T9" fmla="*/ 21600 h 21600"/>
                <a:gd name="T10" fmla="*/ 0 w 21600"/>
                <a:gd name="T11" fmla="*/ 21600 h 21600"/>
                <a:gd name="T12" fmla="*/ 10800 w 21600"/>
                <a:gd name="T13" fmla="*/ 0 h 21600"/>
                <a:gd name="T14" fmla="*/ 10800 w 21600"/>
                <a:gd name="T15" fmla="*/ 21600 h 21600"/>
                <a:gd name="T16" fmla="*/ 0 w 21600"/>
                <a:gd name="T17" fmla="*/ 13376 h 21600"/>
                <a:gd name="T18" fmla="*/ 21600 w 21600"/>
                <a:gd name="T19" fmla="*/ 13376 h 21600"/>
                <a:gd name="T20" fmla="*/ 400 w 21600"/>
                <a:gd name="T21" fmla="*/ 22400 h 21600"/>
                <a:gd name="T22" fmla="*/ 21200 w 21600"/>
                <a:gd name="T23" fmla="*/ 30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5152"/>
                  </a:moveTo>
                  <a:lnTo>
                    <a:pt x="2941" y="0"/>
                  </a:lnTo>
                  <a:lnTo>
                    <a:pt x="18625" y="0"/>
                  </a:lnTo>
                  <a:lnTo>
                    <a:pt x="21600" y="5152"/>
                  </a:lnTo>
                  <a:lnTo>
                    <a:pt x="21600" y="21600"/>
                  </a:lnTo>
                  <a:lnTo>
                    <a:pt x="0" y="21600"/>
                  </a:lnTo>
                  <a:lnTo>
                    <a:pt x="0" y="5152"/>
                  </a:lnTo>
                  <a:close/>
                </a:path>
                <a:path w="21600" h="21600" extrusionOk="0">
                  <a:moveTo>
                    <a:pt x="0" y="5251"/>
                  </a:moveTo>
                  <a:lnTo>
                    <a:pt x="21600" y="5251"/>
                  </a:lnTo>
                  <a:moveTo>
                    <a:pt x="1961" y="11791"/>
                  </a:moveTo>
                  <a:lnTo>
                    <a:pt x="1961" y="14268"/>
                  </a:lnTo>
                  <a:lnTo>
                    <a:pt x="2806" y="14268"/>
                  </a:lnTo>
                  <a:lnTo>
                    <a:pt x="2806" y="11791"/>
                  </a:lnTo>
                  <a:lnTo>
                    <a:pt x="1961" y="11791"/>
                  </a:lnTo>
                  <a:close/>
                </a:path>
                <a:path w="21600" h="21600" extrusionOk="0">
                  <a:moveTo>
                    <a:pt x="3685" y="11791"/>
                  </a:moveTo>
                  <a:lnTo>
                    <a:pt x="3685" y="14268"/>
                  </a:lnTo>
                  <a:lnTo>
                    <a:pt x="4530" y="14268"/>
                  </a:lnTo>
                  <a:lnTo>
                    <a:pt x="4530" y="11791"/>
                  </a:lnTo>
                  <a:lnTo>
                    <a:pt x="3685" y="11791"/>
                  </a:lnTo>
                  <a:close/>
                </a:path>
                <a:path w="21600" h="21600" extrusionOk="0">
                  <a:moveTo>
                    <a:pt x="5408" y="11791"/>
                  </a:moveTo>
                  <a:lnTo>
                    <a:pt x="5408" y="14268"/>
                  </a:lnTo>
                  <a:lnTo>
                    <a:pt x="6254" y="14268"/>
                  </a:lnTo>
                  <a:lnTo>
                    <a:pt x="6254" y="11791"/>
                  </a:lnTo>
                  <a:lnTo>
                    <a:pt x="5408" y="11791"/>
                  </a:lnTo>
                  <a:close/>
                </a:path>
                <a:path w="21600" h="21600" extrusionOk="0">
                  <a:moveTo>
                    <a:pt x="7132" y="11791"/>
                  </a:moveTo>
                  <a:lnTo>
                    <a:pt x="7132" y="14268"/>
                  </a:lnTo>
                  <a:lnTo>
                    <a:pt x="7977" y="14268"/>
                  </a:lnTo>
                  <a:lnTo>
                    <a:pt x="7977" y="11791"/>
                  </a:lnTo>
                  <a:lnTo>
                    <a:pt x="7132" y="11791"/>
                  </a:lnTo>
                  <a:close/>
                </a:path>
              </a:pathLst>
            </a:custGeom>
            <a:solidFill>
              <a:srgbClr val="FF0000"/>
            </a:solidFill>
            <a:ln w="9525">
              <a:solidFill>
                <a:srgbClr val="000000"/>
              </a:solidFill>
              <a:miter lim="800000"/>
              <a:headEnd/>
              <a:tailEnd/>
            </a:ln>
          </p:spPr>
          <p:txBody>
            <a:bodyPr vert="horz" wrap="square" lIns="68580" tIns="34290" rIns="68580" bIns="34290" numCol="1" anchor="t" anchorCtr="0" compatLnSpc="1">
              <a:prstTxWarp prst="textNoShape">
                <a:avLst/>
              </a:prstTxWarp>
            </a:bodyPr>
            <a:lstStyle/>
            <a:p>
              <a:endParaRPr lang="zh-CN" altLang="en-US" sz="1350"/>
            </a:p>
          </p:txBody>
        </p:sp>
        <p:sp>
          <p:nvSpPr>
            <p:cNvPr id="72" name="modem"/>
            <p:cNvSpPr>
              <a:spLocks noEditPoints="1" noChangeArrowheads="1"/>
            </p:cNvSpPr>
            <p:nvPr/>
          </p:nvSpPr>
          <p:spPr bwMode="auto">
            <a:xfrm>
              <a:off x="4595802" y="2928934"/>
              <a:ext cx="1285884" cy="300028"/>
            </a:xfrm>
            <a:custGeom>
              <a:avLst/>
              <a:gdLst>
                <a:gd name="T0" fmla="*/ 0 w 21600"/>
                <a:gd name="T1" fmla="*/ 5152 h 21600"/>
                <a:gd name="T2" fmla="*/ 2941 w 21600"/>
                <a:gd name="T3" fmla="*/ 0 h 21600"/>
                <a:gd name="T4" fmla="*/ 18625 w 21600"/>
                <a:gd name="T5" fmla="*/ 0 h 21600"/>
                <a:gd name="T6" fmla="*/ 21600 w 21600"/>
                <a:gd name="T7" fmla="*/ 5152 h 21600"/>
                <a:gd name="T8" fmla="*/ 21600 w 21600"/>
                <a:gd name="T9" fmla="*/ 21600 h 21600"/>
                <a:gd name="T10" fmla="*/ 0 w 21600"/>
                <a:gd name="T11" fmla="*/ 21600 h 21600"/>
                <a:gd name="T12" fmla="*/ 10800 w 21600"/>
                <a:gd name="T13" fmla="*/ 0 h 21600"/>
                <a:gd name="T14" fmla="*/ 10800 w 21600"/>
                <a:gd name="T15" fmla="*/ 21600 h 21600"/>
                <a:gd name="T16" fmla="*/ 0 w 21600"/>
                <a:gd name="T17" fmla="*/ 13376 h 21600"/>
                <a:gd name="T18" fmla="*/ 21600 w 21600"/>
                <a:gd name="T19" fmla="*/ 13376 h 21600"/>
                <a:gd name="T20" fmla="*/ 400 w 21600"/>
                <a:gd name="T21" fmla="*/ 22400 h 21600"/>
                <a:gd name="T22" fmla="*/ 21200 w 21600"/>
                <a:gd name="T23" fmla="*/ 30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5152"/>
                  </a:moveTo>
                  <a:lnTo>
                    <a:pt x="2941" y="0"/>
                  </a:lnTo>
                  <a:lnTo>
                    <a:pt x="18625" y="0"/>
                  </a:lnTo>
                  <a:lnTo>
                    <a:pt x="21600" y="5152"/>
                  </a:lnTo>
                  <a:lnTo>
                    <a:pt x="21600" y="21600"/>
                  </a:lnTo>
                  <a:lnTo>
                    <a:pt x="0" y="21600"/>
                  </a:lnTo>
                  <a:lnTo>
                    <a:pt x="0" y="5152"/>
                  </a:lnTo>
                  <a:close/>
                </a:path>
                <a:path w="21600" h="21600" extrusionOk="0">
                  <a:moveTo>
                    <a:pt x="0" y="5251"/>
                  </a:moveTo>
                  <a:lnTo>
                    <a:pt x="21600" y="5251"/>
                  </a:lnTo>
                  <a:moveTo>
                    <a:pt x="1961" y="11791"/>
                  </a:moveTo>
                  <a:lnTo>
                    <a:pt x="1961" y="14268"/>
                  </a:lnTo>
                  <a:lnTo>
                    <a:pt x="2806" y="14268"/>
                  </a:lnTo>
                  <a:lnTo>
                    <a:pt x="2806" y="11791"/>
                  </a:lnTo>
                  <a:lnTo>
                    <a:pt x="1961" y="11791"/>
                  </a:lnTo>
                  <a:close/>
                </a:path>
                <a:path w="21600" h="21600" extrusionOk="0">
                  <a:moveTo>
                    <a:pt x="3685" y="11791"/>
                  </a:moveTo>
                  <a:lnTo>
                    <a:pt x="3685" y="14268"/>
                  </a:lnTo>
                  <a:lnTo>
                    <a:pt x="4530" y="14268"/>
                  </a:lnTo>
                  <a:lnTo>
                    <a:pt x="4530" y="11791"/>
                  </a:lnTo>
                  <a:lnTo>
                    <a:pt x="3685" y="11791"/>
                  </a:lnTo>
                  <a:close/>
                </a:path>
                <a:path w="21600" h="21600" extrusionOk="0">
                  <a:moveTo>
                    <a:pt x="5408" y="11791"/>
                  </a:moveTo>
                  <a:lnTo>
                    <a:pt x="5408" y="14268"/>
                  </a:lnTo>
                  <a:lnTo>
                    <a:pt x="6254" y="14268"/>
                  </a:lnTo>
                  <a:lnTo>
                    <a:pt x="6254" y="11791"/>
                  </a:lnTo>
                  <a:lnTo>
                    <a:pt x="5408" y="11791"/>
                  </a:lnTo>
                  <a:close/>
                </a:path>
                <a:path w="21600" h="21600" extrusionOk="0">
                  <a:moveTo>
                    <a:pt x="7132" y="11791"/>
                  </a:moveTo>
                  <a:lnTo>
                    <a:pt x="7132" y="14268"/>
                  </a:lnTo>
                  <a:lnTo>
                    <a:pt x="7977" y="14268"/>
                  </a:lnTo>
                  <a:lnTo>
                    <a:pt x="7977" y="11791"/>
                  </a:lnTo>
                  <a:lnTo>
                    <a:pt x="7132" y="11791"/>
                  </a:lnTo>
                  <a:close/>
                </a:path>
              </a:pathLst>
            </a:custGeom>
            <a:solidFill>
              <a:srgbClr val="FF0000"/>
            </a:solidFill>
            <a:ln w="9525">
              <a:solidFill>
                <a:srgbClr val="000000"/>
              </a:solidFill>
              <a:miter lim="800000"/>
              <a:headEnd/>
              <a:tailEnd/>
            </a:ln>
          </p:spPr>
          <p:txBody>
            <a:bodyPr vert="horz" wrap="square" lIns="68580" tIns="34290" rIns="68580" bIns="34290" numCol="1" anchor="t" anchorCtr="0" compatLnSpc="1">
              <a:prstTxWarp prst="textNoShape">
                <a:avLst/>
              </a:prstTxWarp>
            </a:bodyPr>
            <a:lstStyle/>
            <a:p>
              <a:endParaRPr lang="zh-CN" altLang="en-US" sz="1350"/>
            </a:p>
          </p:txBody>
        </p:sp>
        <p:sp>
          <p:nvSpPr>
            <p:cNvPr id="73" name="modem"/>
            <p:cNvSpPr>
              <a:spLocks noEditPoints="1" noChangeArrowheads="1"/>
            </p:cNvSpPr>
            <p:nvPr/>
          </p:nvSpPr>
          <p:spPr bwMode="auto">
            <a:xfrm>
              <a:off x="4595802" y="3357562"/>
              <a:ext cx="1285884" cy="300028"/>
            </a:xfrm>
            <a:custGeom>
              <a:avLst/>
              <a:gdLst>
                <a:gd name="T0" fmla="*/ 0 w 21600"/>
                <a:gd name="T1" fmla="*/ 5152 h 21600"/>
                <a:gd name="T2" fmla="*/ 2941 w 21600"/>
                <a:gd name="T3" fmla="*/ 0 h 21600"/>
                <a:gd name="T4" fmla="*/ 18625 w 21600"/>
                <a:gd name="T5" fmla="*/ 0 h 21600"/>
                <a:gd name="T6" fmla="*/ 21600 w 21600"/>
                <a:gd name="T7" fmla="*/ 5152 h 21600"/>
                <a:gd name="T8" fmla="*/ 21600 w 21600"/>
                <a:gd name="T9" fmla="*/ 21600 h 21600"/>
                <a:gd name="T10" fmla="*/ 0 w 21600"/>
                <a:gd name="T11" fmla="*/ 21600 h 21600"/>
                <a:gd name="T12" fmla="*/ 10800 w 21600"/>
                <a:gd name="T13" fmla="*/ 0 h 21600"/>
                <a:gd name="T14" fmla="*/ 10800 w 21600"/>
                <a:gd name="T15" fmla="*/ 21600 h 21600"/>
                <a:gd name="T16" fmla="*/ 0 w 21600"/>
                <a:gd name="T17" fmla="*/ 13376 h 21600"/>
                <a:gd name="T18" fmla="*/ 21600 w 21600"/>
                <a:gd name="T19" fmla="*/ 13376 h 21600"/>
                <a:gd name="T20" fmla="*/ 400 w 21600"/>
                <a:gd name="T21" fmla="*/ 22400 h 21600"/>
                <a:gd name="T22" fmla="*/ 21200 w 21600"/>
                <a:gd name="T23" fmla="*/ 30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5152"/>
                  </a:moveTo>
                  <a:lnTo>
                    <a:pt x="2941" y="0"/>
                  </a:lnTo>
                  <a:lnTo>
                    <a:pt x="18625" y="0"/>
                  </a:lnTo>
                  <a:lnTo>
                    <a:pt x="21600" y="5152"/>
                  </a:lnTo>
                  <a:lnTo>
                    <a:pt x="21600" y="21600"/>
                  </a:lnTo>
                  <a:lnTo>
                    <a:pt x="0" y="21600"/>
                  </a:lnTo>
                  <a:lnTo>
                    <a:pt x="0" y="5152"/>
                  </a:lnTo>
                  <a:close/>
                </a:path>
                <a:path w="21600" h="21600" extrusionOk="0">
                  <a:moveTo>
                    <a:pt x="0" y="5251"/>
                  </a:moveTo>
                  <a:lnTo>
                    <a:pt x="21600" y="5251"/>
                  </a:lnTo>
                  <a:moveTo>
                    <a:pt x="1961" y="11791"/>
                  </a:moveTo>
                  <a:lnTo>
                    <a:pt x="1961" y="14268"/>
                  </a:lnTo>
                  <a:lnTo>
                    <a:pt x="2806" y="14268"/>
                  </a:lnTo>
                  <a:lnTo>
                    <a:pt x="2806" y="11791"/>
                  </a:lnTo>
                  <a:lnTo>
                    <a:pt x="1961" y="11791"/>
                  </a:lnTo>
                  <a:close/>
                </a:path>
                <a:path w="21600" h="21600" extrusionOk="0">
                  <a:moveTo>
                    <a:pt x="3685" y="11791"/>
                  </a:moveTo>
                  <a:lnTo>
                    <a:pt x="3685" y="14268"/>
                  </a:lnTo>
                  <a:lnTo>
                    <a:pt x="4530" y="14268"/>
                  </a:lnTo>
                  <a:lnTo>
                    <a:pt x="4530" y="11791"/>
                  </a:lnTo>
                  <a:lnTo>
                    <a:pt x="3685" y="11791"/>
                  </a:lnTo>
                  <a:close/>
                </a:path>
                <a:path w="21600" h="21600" extrusionOk="0">
                  <a:moveTo>
                    <a:pt x="5408" y="11791"/>
                  </a:moveTo>
                  <a:lnTo>
                    <a:pt x="5408" y="14268"/>
                  </a:lnTo>
                  <a:lnTo>
                    <a:pt x="6254" y="14268"/>
                  </a:lnTo>
                  <a:lnTo>
                    <a:pt x="6254" y="11791"/>
                  </a:lnTo>
                  <a:lnTo>
                    <a:pt x="5408" y="11791"/>
                  </a:lnTo>
                  <a:close/>
                </a:path>
                <a:path w="21600" h="21600" extrusionOk="0">
                  <a:moveTo>
                    <a:pt x="7132" y="11791"/>
                  </a:moveTo>
                  <a:lnTo>
                    <a:pt x="7132" y="14268"/>
                  </a:lnTo>
                  <a:lnTo>
                    <a:pt x="7977" y="14268"/>
                  </a:lnTo>
                  <a:lnTo>
                    <a:pt x="7977" y="11791"/>
                  </a:lnTo>
                  <a:lnTo>
                    <a:pt x="7132" y="11791"/>
                  </a:lnTo>
                  <a:close/>
                </a:path>
              </a:pathLst>
            </a:custGeom>
            <a:solidFill>
              <a:srgbClr val="FF0000"/>
            </a:solidFill>
            <a:ln w="9525">
              <a:solidFill>
                <a:srgbClr val="000000"/>
              </a:solidFill>
              <a:miter lim="800000"/>
              <a:headEnd/>
              <a:tailEnd/>
            </a:ln>
          </p:spPr>
          <p:txBody>
            <a:bodyPr vert="horz" wrap="square" lIns="68580" tIns="34290" rIns="68580" bIns="34290" numCol="1" anchor="t" anchorCtr="0" compatLnSpc="1">
              <a:prstTxWarp prst="textNoShape">
                <a:avLst/>
              </a:prstTxWarp>
            </a:bodyPr>
            <a:lstStyle/>
            <a:p>
              <a:endParaRPr lang="zh-CN" altLang="en-US" sz="1350"/>
            </a:p>
          </p:txBody>
        </p:sp>
        <p:sp>
          <p:nvSpPr>
            <p:cNvPr id="74" name="modem"/>
            <p:cNvSpPr>
              <a:spLocks noEditPoints="1" noChangeArrowheads="1"/>
            </p:cNvSpPr>
            <p:nvPr/>
          </p:nvSpPr>
          <p:spPr bwMode="auto">
            <a:xfrm>
              <a:off x="4595802" y="3786190"/>
              <a:ext cx="1285884" cy="300028"/>
            </a:xfrm>
            <a:custGeom>
              <a:avLst/>
              <a:gdLst>
                <a:gd name="T0" fmla="*/ 0 w 21600"/>
                <a:gd name="T1" fmla="*/ 5152 h 21600"/>
                <a:gd name="T2" fmla="*/ 2941 w 21600"/>
                <a:gd name="T3" fmla="*/ 0 h 21600"/>
                <a:gd name="T4" fmla="*/ 18625 w 21600"/>
                <a:gd name="T5" fmla="*/ 0 h 21600"/>
                <a:gd name="T6" fmla="*/ 21600 w 21600"/>
                <a:gd name="T7" fmla="*/ 5152 h 21600"/>
                <a:gd name="T8" fmla="*/ 21600 w 21600"/>
                <a:gd name="T9" fmla="*/ 21600 h 21600"/>
                <a:gd name="T10" fmla="*/ 0 w 21600"/>
                <a:gd name="T11" fmla="*/ 21600 h 21600"/>
                <a:gd name="T12" fmla="*/ 10800 w 21600"/>
                <a:gd name="T13" fmla="*/ 0 h 21600"/>
                <a:gd name="T14" fmla="*/ 10800 w 21600"/>
                <a:gd name="T15" fmla="*/ 21600 h 21600"/>
                <a:gd name="T16" fmla="*/ 0 w 21600"/>
                <a:gd name="T17" fmla="*/ 13376 h 21600"/>
                <a:gd name="T18" fmla="*/ 21600 w 21600"/>
                <a:gd name="T19" fmla="*/ 13376 h 21600"/>
                <a:gd name="T20" fmla="*/ 400 w 21600"/>
                <a:gd name="T21" fmla="*/ 22400 h 21600"/>
                <a:gd name="T22" fmla="*/ 21200 w 21600"/>
                <a:gd name="T23" fmla="*/ 30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5152"/>
                  </a:moveTo>
                  <a:lnTo>
                    <a:pt x="2941" y="0"/>
                  </a:lnTo>
                  <a:lnTo>
                    <a:pt x="18625" y="0"/>
                  </a:lnTo>
                  <a:lnTo>
                    <a:pt x="21600" y="5152"/>
                  </a:lnTo>
                  <a:lnTo>
                    <a:pt x="21600" y="21600"/>
                  </a:lnTo>
                  <a:lnTo>
                    <a:pt x="0" y="21600"/>
                  </a:lnTo>
                  <a:lnTo>
                    <a:pt x="0" y="5152"/>
                  </a:lnTo>
                  <a:close/>
                </a:path>
                <a:path w="21600" h="21600" extrusionOk="0">
                  <a:moveTo>
                    <a:pt x="0" y="5251"/>
                  </a:moveTo>
                  <a:lnTo>
                    <a:pt x="21600" y="5251"/>
                  </a:lnTo>
                  <a:moveTo>
                    <a:pt x="1961" y="11791"/>
                  </a:moveTo>
                  <a:lnTo>
                    <a:pt x="1961" y="14268"/>
                  </a:lnTo>
                  <a:lnTo>
                    <a:pt x="2806" y="14268"/>
                  </a:lnTo>
                  <a:lnTo>
                    <a:pt x="2806" y="11791"/>
                  </a:lnTo>
                  <a:lnTo>
                    <a:pt x="1961" y="11791"/>
                  </a:lnTo>
                  <a:close/>
                </a:path>
                <a:path w="21600" h="21600" extrusionOk="0">
                  <a:moveTo>
                    <a:pt x="3685" y="11791"/>
                  </a:moveTo>
                  <a:lnTo>
                    <a:pt x="3685" y="14268"/>
                  </a:lnTo>
                  <a:lnTo>
                    <a:pt x="4530" y="14268"/>
                  </a:lnTo>
                  <a:lnTo>
                    <a:pt x="4530" y="11791"/>
                  </a:lnTo>
                  <a:lnTo>
                    <a:pt x="3685" y="11791"/>
                  </a:lnTo>
                  <a:close/>
                </a:path>
                <a:path w="21600" h="21600" extrusionOk="0">
                  <a:moveTo>
                    <a:pt x="5408" y="11791"/>
                  </a:moveTo>
                  <a:lnTo>
                    <a:pt x="5408" y="14268"/>
                  </a:lnTo>
                  <a:lnTo>
                    <a:pt x="6254" y="14268"/>
                  </a:lnTo>
                  <a:lnTo>
                    <a:pt x="6254" y="11791"/>
                  </a:lnTo>
                  <a:lnTo>
                    <a:pt x="5408" y="11791"/>
                  </a:lnTo>
                  <a:close/>
                </a:path>
                <a:path w="21600" h="21600" extrusionOk="0">
                  <a:moveTo>
                    <a:pt x="7132" y="11791"/>
                  </a:moveTo>
                  <a:lnTo>
                    <a:pt x="7132" y="14268"/>
                  </a:lnTo>
                  <a:lnTo>
                    <a:pt x="7977" y="14268"/>
                  </a:lnTo>
                  <a:lnTo>
                    <a:pt x="7977" y="11791"/>
                  </a:lnTo>
                  <a:lnTo>
                    <a:pt x="7132" y="11791"/>
                  </a:lnTo>
                  <a:close/>
                </a:path>
              </a:pathLst>
            </a:custGeom>
            <a:solidFill>
              <a:srgbClr val="FF0000"/>
            </a:solidFill>
            <a:ln w="9525">
              <a:solidFill>
                <a:srgbClr val="000000"/>
              </a:solidFill>
              <a:miter lim="800000"/>
              <a:headEnd/>
              <a:tailEnd/>
            </a:ln>
          </p:spPr>
          <p:txBody>
            <a:bodyPr vert="horz" wrap="square" lIns="68580" tIns="34290" rIns="68580" bIns="34290" numCol="1" anchor="t" anchorCtr="0" compatLnSpc="1">
              <a:prstTxWarp prst="textNoShape">
                <a:avLst/>
              </a:prstTxWarp>
            </a:bodyPr>
            <a:lstStyle/>
            <a:p>
              <a:endParaRPr lang="zh-CN" altLang="en-US" sz="1350"/>
            </a:p>
          </p:txBody>
        </p:sp>
        <p:sp>
          <p:nvSpPr>
            <p:cNvPr id="75" name="modem"/>
            <p:cNvSpPr>
              <a:spLocks noEditPoints="1" noChangeArrowheads="1"/>
            </p:cNvSpPr>
            <p:nvPr/>
          </p:nvSpPr>
          <p:spPr bwMode="auto">
            <a:xfrm>
              <a:off x="4595802" y="4214818"/>
              <a:ext cx="1285884" cy="300028"/>
            </a:xfrm>
            <a:custGeom>
              <a:avLst/>
              <a:gdLst>
                <a:gd name="T0" fmla="*/ 0 w 21600"/>
                <a:gd name="T1" fmla="*/ 5152 h 21600"/>
                <a:gd name="T2" fmla="*/ 2941 w 21600"/>
                <a:gd name="T3" fmla="*/ 0 h 21600"/>
                <a:gd name="T4" fmla="*/ 18625 w 21600"/>
                <a:gd name="T5" fmla="*/ 0 h 21600"/>
                <a:gd name="T6" fmla="*/ 21600 w 21600"/>
                <a:gd name="T7" fmla="*/ 5152 h 21600"/>
                <a:gd name="T8" fmla="*/ 21600 w 21600"/>
                <a:gd name="T9" fmla="*/ 21600 h 21600"/>
                <a:gd name="T10" fmla="*/ 0 w 21600"/>
                <a:gd name="T11" fmla="*/ 21600 h 21600"/>
                <a:gd name="T12" fmla="*/ 10800 w 21600"/>
                <a:gd name="T13" fmla="*/ 0 h 21600"/>
                <a:gd name="T14" fmla="*/ 10800 w 21600"/>
                <a:gd name="T15" fmla="*/ 21600 h 21600"/>
                <a:gd name="T16" fmla="*/ 0 w 21600"/>
                <a:gd name="T17" fmla="*/ 13376 h 21600"/>
                <a:gd name="T18" fmla="*/ 21600 w 21600"/>
                <a:gd name="T19" fmla="*/ 13376 h 21600"/>
                <a:gd name="T20" fmla="*/ 400 w 21600"/>
                <a:gd name="T21" fmla="*/ 22400 h 21600"/>
                <a:gd name="T22" fmla="*/ 21200 w 21600"/>
                <a:gd name="T23" fmla="*/ 30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5152"/>
                  </a:moveTo>
                  <a:lnTo>
                    <a:pt x="2941" y="0"/>
                  </a:lnTo>
                  <a:lnTo>
                    <a:pt x="18625" y="0"/>
                  </a:lnTo>
                  <a:lnTo>
                    <a:pt x="21600" y="5152"/>
                  </a:lnTo>
                  <a:lnTo>
                    <a:pt x="21600" y="21600"/>
                  </a:lnTo>
                  <a:lnTo>
                    <a:pt x="0" y="21600"/>
                  </a:lnTo>
                  <a:lnTo>
                    <a:pt x="0" y="5152"/>
                  </a:lnTo>
                  <a:close/>
                </a:path>
                <a:path w="21600" h="21600" extrusionOk="0">
                  <a:moveTo>
                    <a:pt x="0" y="5251"/>
                  </a:moveTo>
                  <a:lnTo>
                    <a:pt x="21600" y="5251"/>
                  </a:lnTo>
                  <a:moveTo>
                    <a:pt x="1961" y="11791"/>
                  </a:moveTo>
                  <a:lnTo>
                    <a:pt x="1961" y="14268"/>
                  </a:lnTo>
                  <a:lnTo>
                    <a:pt x="2806" y="14268"/>
                  </a:lnTo>
                  <a:lnTo>
                    <a:pt x="2806" y="11791"/>
                  </a:lnTo>
                  <a:lnTo>
                    <a:pt x="1961" y="11791"/>
                  </a:lnTo>
                  <a:close/>
                </a:path>
                <a:path w="21600" h="21600" extrusionOk="0">
                  <a:moveTo>
                    <a:pt x="3685" y="11791"/>
                  </a:moveTo>
                  <a:lnTo>
                    <a:pt x="3685" y="14268"/>
                  </a:lnTo>
                  <a:lnTo>
                    <a:pt x="4530" y="14268"/>
                  </a:lnTo>
                  <a:lnTo>
                    <a:pt x="4530" y="11791"/>
                  </a:lnTo>
                  <a:lnTo>
                    <a:pt x="3685" y="11791"/>
                  </a:lnTo>
                  <a:close/>
                </a:path>
                <a:path w="21600" h="21600" extrusionOk="0">
                  <a:moveTo>
                    <a:pt x="5408" y="11791"/>
                  </a:moveTo>
                  <a:lnTo>
                    <a:pt x="5408" y="14268"/>
                  </a:lnTo>
                  <a:lnTo>
                    <a:pt x="6254" y="14268"/>
                  </a:lnTo>
                  <a:lnTo>
                    <a:pt x="6254" y="11791"/>
                  </a:lnTo>
                  <a:lnTo>
                    <a:pt x="5408" y="11791"/>
                  </a:lnTo>
                  <a:close/>
                </a:path>
                <a:path w="21600" h="21600" extrusionOk="0">
                  <a:moveTo>
                    <a:pt x="7132" y="11791"/>
                  </a:moveTo>
                  <a:lnTo>
                    <a:pt x="7132" y="14268"/>
                  </a:lnTo>
                  <a:lnTo>
                    <a:pt x="7977" y="14268"/>
                  </a:lnTo>
                  <a:lnTo>
                    <a:pt x="7977" y="11791"/>
                  </a:lnTo>
                  <a:lnTo>
                    <a:pt x="7132" y="11791"/>
                  </a:lnTo>
                  <a:close/>
                </a:path>
              </a:pathLst>
            </a:custGeom>
            <a:solidFill>
              <a:srgbClr val="FF0000"/>
            </a:solidFill>
            <a:ln w="9525">
              <a:solidFill>
                <a:srgbClr val="000000"/>
              </a:solidFill>
              <a:miter lim="800000"/>
              <a:headEnd/>
              <a:tailEnd/>
            </a:ln>
          </p:spPr>
          <p:txBody>
            <a:bodyPr vert="horz" wrap="square" lIns="68580" tIns="34290" rIns="68580" bIns="34290" numCol="1" anchor="t" anchorCtr="0" compatLnSpc="1">
              <a:prstTxWarp prst="textNoShape">
                <a:avLst/>
              </a:prstTxWarp>
            </a:bodyPr>
            <a:lstStyle/>
            <a:p>
              <a:endParaRPr lang="zh-CN" altLang="en-US" sz="1350"/>
            </a:p>
          </p:txBody>
        </p:sp>
        <p:sp>
          <p:nvSpPr>
            <p:cNvPr id="76" name="modem"/>
            <p:cNvSpPr>
              <a:spLocks noEditPoints="1" noChangeArrowheads="1"/>
            </p:cNvSpPr>
            <p:nvPr/>
          </p:nvSpPr>
          <p:spPr bwMode="auto">
            <a:xfrm>
              <a:off x="4595802" y="4643446"/>
              <a:ext cx="1285884" cy="300028"/>
            </a:xfrm>
            <a:custGeom>
              <a:avLst/>
              <a:gdLst>
                <a:gd name="T0" fmla="*/ 0 w 21600"/>
                <a:gd name="T1" fmla="*/ 5152 h 21600"/>
                <a:gd name="T2" fmla="*/ 2941 w 21600"/>
                <a:gd name="T3" fmla="*/ 0 h 21600"/>
                <a:gd name="T4" fmla="*/ 18625 w 21600"/>
                <a:gd name="T5" fmla="*/ 0 h 21600"/>
                <a:gd name="T6" fmla="*/ 21600 w 21600"/>
                <a:gd name="T7" fmla="*/ 5152 h 21600"/>
                <a:gd name="T8" fmla="*/ 21600 w 21600"/>
                <a:gd name="T9" fmla="*/ 21600 h 21600"/>
                <a:gd name="T10" fmla="*/ 0 w 21600"/>
                <a:gd name="T11" fmla="*/ 21600 h 21600"/>
                <a:gd name="T12" fmla="*/ 10800 w 21600"/>
                <a:gd name="T13" fmla="*/ 0 h 21600"/>
                <a:gd name="T14" fmla="*/ 10800 w 21600"/>
                <a:gd name="T15" fmla="*/ 21600 h 21600"/>
                <a:gd name="T16" fmla="*/ 0 w 21600"/>
                <a:gd name="T17" fmla="*/ 13376 h 21600"/>
                <a:gd name="T18" fmla="*/ 21600 w 21600"/>
                <a:gd name="T19" fmla="*/ 13376 h 21600"/>
                <a:gd name="T20" fmla="*/ 400 w 21600"/>
                <a:gd name="T21" fmla="*/ 22400 h 21600"/>
                <a:gd name="T22" fmla="*/ 21200 w 21600"/>
                <a:gd name="T23" fmla="*/ 30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5152"/>
                  </a:moveTo>
                  <a:lnTo>
                    <a:pt x="2941" y="0"/>
                  </a:lnTo>
                  <a:lnTo>
                    <a:pt x="18625" y="0"/>
                  </a:lnTo>
                  <a:lnTo>
                    <a:pt x="21600" y="5152"/>
                  </a:lnTo>
                  <a:lnTo>
                    <a:pt x="21600" y="21600"/>
                  </a:lnTo>
                  <a:lnTo>
                    <a:pt x="0" y="21600"/>
                  </a:lnTo>
                  <a:lnTo>
                    <a:pt x="0" y="5152"/>
                  </a:lnTo>
                  <a:close/>
                </a:path>
                <a:path w="21600" h="21600" extrusionOk="0">
                  <a:moveTo>
                    <a:pt x="0" y="5251"/>
                  </a:moveTo>
                  <a:lnTo>
                    <a:pt x="21600" y="5251"/>
                  </a:lnTo>
                  <a:moveTo>
                    <a:pt x="1961" y="11791"/>
                  </a:moveTo>
                  <a:lnTo>
                    <a:pt x="1961" y="14268"/>
                  </a:lnTo>
                  <a:lnTo>
                    <a:pt x="2806" y="14268"/>
                  </a:lnTo>
                  <a:lnTo>
                    <a:pt x="2806" y="11791"/>
                  </a:lnTo>
                  <a:lnTo>
                    <a:pt x="1961" y="11791"/>
                  </a:lnTo>
                  <a:close/>
                </a:path>
                <a:path w="21600" h="21600" extrusionOk="0">
                  <a:moveTo>
                    <a:pt x="3685" y="11791"/>
                  </a:moveTo>
                  <a:lnTo>
                    <a:pt x="3685" y="14268"/>
                  </a:lnTo>
                  <a:lnTo>
                    <a:pt x="4530" y="14268"/>
                  </a:lnTo>
                  <a:lnTo>
                    <a:pt x="4530" y="11791"/>
                  </a:lnTo>
                  <a:lnTo>
                    <a:pt x="3685" y="11791"/>
                  </a:lnTo>
                  <a:close/>
                </a:path>
                <a:path w="21600" h="21600" extrusionOk="0">
                  <a:moveTo>
                    <a:pt x="5408" y="11791"/>
                  </a:moveTo>
                  <a:lnTo>
                    <a:pt x="5408" y="14268"/>
                  </a:lnTo>
                  <a:lnTo>
                    <a:pt x="6254" y="14268"/>
                  </a:lnTo>
                  <a:lnTo>
                    <a:pt x="6254" y="11791"/>
                  </a:lnTo>
                  <a:lnTo>
                    <a:pt x="5408" y="11791"/>
                  </a:lnTo>
                  <a:close/>
                </a:path>
                <a:path w="21600" h="21600" extrusionOk="0">
                  <a:moveTo>
                    <a:pt x="7132" y="11791"/>
                  </a:moveTo>
                  <a:lnTo>
                    <a:pt x="7132" y="14268"/>
                  </a:lnTo>
                  <a:lnTo>
                    <a:pt x="7977" y="14268"/>
                  </a:lnTo>
                  <a:lnTo>
                    <a:pt x="7977" y="11791"/>
                  </a:lnTo>
                  <a:lnTo>
                    <a:pt x="7132" y="11791"/>
                  </a:lnTo>
                  <a:close/>
                </a:path>
              </a:pathLst>
            </a:custGeom>
            <a:solidFill>
              <a:srgbClr val="FF0000"/>
            </a:solidFill>
            <a:ln w="9525">
              <a:solidFill>
                <a:srgbClr val="000000"/>
              </a:solidFill>
              <a:miter lim="800000"/>
              <a:headEnd/>
              <a:tailEnd/>
            </a:ln>
          </p:spPr>
          <p:txBody>
            <a:bodyPr vert="horz" wrap="square" lIns="68580" tIns="34290" rIns="68580" bIns="34290" numCol="1" anchor="t" anchorCtr="0" compatLnSpc="1">
              <a:prstTxWarp prst="textNoShape">
                <a:avLst/>
              </a:prstTxWarp>
            </a:bodyPr>
            <a:lstStyle/>
            <a:p>
              <a:endParaRPr lang="zh-CN" altLang="en-US" sz="1350"/>
            </a:p>
          </p:txBody>
        </p:sp>
        <p:sp>
          <p:nvSpPr>
            <p:cNvPr id="77" name="modem"/>
            <p:cNvSpPr>
              <a:spLocks noEditPoints="1" noChangeArrowheads="1"/>
            </p:cNvSpPr>
            <p:nvPr/>
          </p:nvSpPr>
          <p:spPr bwMode="auto">
            <a:xfrm>
              <a:off x="4595802" y="5072074"/>
              <a:ext cx="1285884" cy="300028"/>
            </a:xfrm>
            <a:custGeom>
              <a:avLst/>
              <a:gdLst>
                <a:gd name="T0" fmla="*/ 0 w 21600"/>
                <a:gd name="T1" fmla="*/ 5152 h 21600"/>
                <a:gd name="T2" fmla="*/ 2941 w 21600"/>
                <a:gd name="T3" fmla="*/ 0 h 21600"/>
                <a:gd name="T4" fmla="*/ 18625 w 21600"/>
                <a:gd name="T5" fmla="*/ 0 h 21600"/>
                <a:gd name="T6" fmla="*/ 21600 w 21600"/>
                <a:gd name="T7" fmla="*/ 5152 h 21600"/>
                <a:gd name="T8" fmla="*/ 21600 w 21600"/>
                <a:gd name="T9" fmla="*/ 21600 h 21600"/>
                <a:gd name="T10" fmla="*/ 0 w 21600"/>
                <a:gd name="T11" fmla="*/ 21600 h 21600"/>
                <a:gd name="T12" fmla="*/ 10800 w 21600"/>
                <a:gd name="T13" fmla="*/ 0 h 21600"/>
                <a:gd name="T14" fmla="*/ 10800 w 21600"/>
                <a:gd name="T15" fmla="*/ 21600 h 21600"/>
                <a:gd name="T16" fmla="*/ 0 w 21600"/>
                <a:gd name="T17" fmla="*/ 13376 h 21600"/>
                <a:gd name="T18" fmla="*/ 21600 w 21600"/>
                <a:gd name="T19" fmla="*/ 13376 h 21600"/>
                <a:gd name="T20" fmla="*/ 400 w 21600"/>
                <a:gd name="T21" fmla="*/ 22400 h 21600"/>
                <a:gd name="T22" fmla="*/ 21200 w 21600"/>
                <a:gd name="T23" fmla="*/ 30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5152"/>
                  </a:moveTo>
                  <a:lnTo>
                    <a:pt x="2941" y="0"/>
                  </a:lnTo>
                  <a:lnTo>
                    <a:pt x="18625" y="0"/>
                  </a:lnTo>
                  <a:lnTo>
                    <a:pt x="21600" y="5152"/>
                  </a:lnTo>
                  <a:lnTo>
                    <a:pt x="21600" y="21600"/>
                  </a:lnTo>
                  <a:lnTo>
                    <a:pt x="0" y="21600"/>
                  </a:lnTo>
                  <a:lnTo>
                    <a:pt x="0" y="5152"/>
                  </a:lnTo>
                  <a:close/>
                </a:path>
                <a:path w="21600" h="21600" extrusionOk="0">
                  <a:moveTo>
                    <a:pt x="0" y="5251"/>
                  </a:moveTo>
                  <a:lnTo>
                    <a:pt x="21600" y="5251"/>
                  </a:lnTo>
                  <a:moveTo>
                    <a:pt x="1961" y="11791"/>
                  </a:moveTo>
                  <a:lnTo>
                    <a:pt x="1961" y="14268"/>
                  </a:lnTo>
                  <a:lnTo>
                    <a:pt x="2806" y="14268"/>
                  </a:lnTo>
                  <a:lnTo>
                    <a:pt x="2806" y="11791"/>
                  </a:lnTo>
                  <a:lnTo>
                    <a:pt x="1961" y="11791"/>
                  </a:lnTo>
                  <a:close/>
                </a:path>
                <a:path w="21600" h="21600" extrusionOk="0">
                  <a:moveTo>
                    <a:pt x="3685" y="11791"/>
                  </a:moveTo>
                  <a:lnTo>
                    <a:pt x="3685" y="14268"/>
                  </a:lnTo>
                  <a:lnTo>
                    <a:pt x="4530" y="14268"/>
                  </a:lnTo>
                  <a:lnTo>
                    <a:pt x="4530" y="11791"/>
                  </a:lnTo>
                  <a:lnTo>
                    <a:pt x="3685" y="11791"/>
                  </a:lnTo>
                  <a:close/>
                </a:path>
                <a:path w="21600" h="21600" extrusionOk="0">
                  <a:moveTo>
                    <a:pt x="5408" y="11791"/>
                  </a:moveTo>
                  <a:lnTo>
                    <a:pt x="5408" y="14268"/>
                  </a:lnTo>
                  <a:lnTo>
                    <a:pt x="6254" y="14268"/>
                  </a:lnTo>
                  <a:lnTo>
                    <a:pt x="6254" y="11791"/>
                  </a:lnTo>
                  <a:lnTo>
                    <a:pt x="5408" y="11791"/>
                  </a:lnTo>
                  <a:close/>
                </a:path>
                <a:path w="21600" h="21600" extrusionOk="0">
                  <a:moveTo>
                    <a:pt x="7132" y="11791"/>
                  </a:moveTo>
                  <a:lnTo>
                    <a:pt x="7132" y="14268"/>
                  </a:lnTo>
                  <a:lnTo>
                    <a:pt x="7977" y="14268"/>
                  </a:lnTo>
                  <a:lnTo>
                    <a:pt x="7977" y="11791"/>
                  </a:lnTo>
                  <a:lnTo>
                    <a:pt x="7132" y="11791"/>
                  </a:lnTo>
                  <a:close/>
                </a:path>
              </a:pathLst>
            </a:custGeom>
            <a:solidFill>
              <a:srgbClr val="FF0000"/>
            </a:solidFill>
            <a:ln w="9525">
              <a:solidFill>
                <a:srgbClr val="000000"/>
              </a:solidFill>
              <a:miter lim="800000"/>
              <a:headEnd/>
              <a:tailEnd/>
            </a:ln>
          </p:spPr>
          <p:txBody>
            <a:bodyPr vert="horz" wrap="square" lIns="68580" tIns="34290" rIns="68580" bIns="34290" numCol="1" anchor="t" anchorCtr="0" compatLnSpc="1">
              <a:prstTxWarp prst="textNoShape">
                <a:avLst/>
              </a:prstTxWarp>
            </a:bodyPr>
            <a:lstStyle/>
            <a:p>
              <a:endParaRPr lang="zh-CN" altLang="en-US" sz="1350"/>
            </a:p>
          </p:txBody>
        </p:sp>
        <p:sp>
          <p:nvSpPr>
            <p:cNvPr id="78" name="矩形 77"/>
            <p:cNvSpPr/>
            <p:nvPr/>
          </p:nvSpPr>
          <p:spPr>
            <a:xfrm>
              <a:off x="5024430" y="1643050"/>
              <a:ext cx="642942" cy="428628"/>
            </a:xfrm>
            <a:prstGeom prst="rect">
              <a:avLst/>
            </a:prstGeom>
            <a:solidFill>
              <a:srgbClr val="FF0000"/>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50" dirty="0">
                  <a:solidFill>
                    <a:schemeClr val="tx1"/>
                  </a:solidFill>
                </a:rPr>
                <a:t>Power</a:t>
              </a:r>
            </a:p>
            <a:p>
              <a:pPr algn="ctr"/>
              <a:endParaRPr lang="zh-CN" altLang="en-US" sz="1050" dirty="0">
                <a:solidFill>
                  <a:schemeClr val="tx1"/>
                </a:solidFill>
              </a:endParaRPr>
            </a:p>
          </p:txBody>
        </p:sp>
      </p:grpSp>
      <p:pic>
        <p:nvPicPr>
          <p:cNvPr id="79" name="Picture 3" descr="C:\Users\wenhui\AppData\Local\Microsoft\Windows\Temporary Internet Files\Content.IE5\F1K2LJPZ\Nuvola_apps_error[1].png"/>
          <p:cNvPicPr>
            <a:picLocks noChangeAspect="1" noChangeArrowheads="1"/>
          </p:cNvPicPr>
          <p:nvPr/>
        </p:nvPicPr>
        <p:blipFill>
          <a:blip r:embed="rId3" cstate="print"/>
          <a:srcRect/>
          <a:stretch>
            <a:fillRect/>
          </a:stretch>
        </p:blipFill>
        <p:spPr bwMode="auto">
          <a:xfrm>
            <a:off x="6232933" y="1714488"/>
            <a:ext cx="375050" cy="375050"/>
          </a:xfrm>
          <a:prstGeom prst="rect">
            <a:avLst/>
          </a:prstGeom>
          <a:noFill/>
        </p:spPr>
      </p:pic>
      <p:grpSp>
        <p:nvGrpSpPr>
          <p:cNvPr id="91" name="组合 90"/>
          <p:cNvGrpSpPr/>
          <p:nvPr/>
        </p:nvGrpSpPr>
        <p:grpSpPr>
          <a:xfrm>
            <a:off x="4679157" y="2518166"/>
            <a:ext cx="1125149" cy="2893239"/>
            <a:chOff x="4524364" y="1643050"/>
            <a:chExt cx="1500198" cy="3857652"/>
          </a:xfrm>
        </p:grpSpPr>
        <p:sp>
          <p:nvSpPr>
            <p:cNvPr id="92" name="圆角矩形 91"/>
            <p:cNvSpPr/>
            <p:nvPr/>
          </p:nvSpPr>
          <p:spPr>
            <a:xfrm>
              <a:off x="4524364" y="1857364"/>
              <a:ext cx="1500198" cy="3643338"/>
            </a:xfrm>
            <a:prstGeom prst="round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93" name="modem"/>
            <p:cNvSpPr>
              <a:spLocks noEditPoints="1" noChangeArrowheads="1"/>
            </p:cNvSpPr>
            <p:nvPr/>
          </p:nvSpPr>
          <p:spPr bwMode="auto">
            <a:xfrm>
              <a:off x="4595802" y="2071678"/>
              <a:ext cx="1285884" cy="300028"/>
            </a:xfrm>
            <a:custGeom>
              <a:avLst/>
              <a:gdLst>
                <a:gd name="T0" fmla="*/ 0 w 21600"/>
                <a:gd name="T1" fmla="*/ 5152 h 21600"/>
                <a:gd name="T2" fmla="*/ 2941 w 21600"/>
                <a:gd name="T3" fmla="*/ 0 h 21600"/>
                <a:gd name="T4" fmla="*/ 18625 w 21600"/>
                <a:gd name="T5" fmla="*/ 0 h 21600"/>
                <a:gd name="T6" fmla="*/ 21600 w 21600"/>
                <a:gd name="T7" fmla="*/ 5152 h 21600"/>
                <a:gd name="T8" fmla="*/ 21600 w 21600"/>
                <a:gd name="T9" fmla="*/ 21600 h 21600"/>
                <a:gd name="T10" fmla="*/ 0 w 21600"/>
                <a:gd name="T11" fmla="*/ 21600 h 21600"/>
                <a:gd name="T12" fmla="*/ 10800 w 21600"/>
                <a:gd name="T13" fmla="*/ 0 h 21600"/>
                <a:gd name="T14" fmla="*/ 10800 w 21600"/>
                <a:gd name="T15" fmla="*/ 21600 h 21600"/>
                <a:gd name="T16" fmla="*/ 0 w 21600"/>
                <a:gd name="T17" fmla="*/ 13376 h 21600"/>
                <a:gd name="T18" fmla="*/ 21600 w 21600"/>
                <a:gd name="T19" fmla="*/ 13376 h 21600"/>
                <a:gd name="T20" fmla="*/ 400 w 21600"/>
                <a:gd name="T21" fmla="*/ 22400 h 21600"/>
                <a:gd name="T22" fmla="*/ 21200 w 21600"/>
                <a:gd name="T23" fmla="*/ 30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5152"/>
                  </a:moveTo>
                  <a:lnTo>
                    <a:pt x="2941" y="0"/>
                  </a:lnTo>
                  <a:lnTo>
                    <a:pt x="18625" y="0"/>
                  </a:lnTo>
                  <a:lnTo>
                    <a:pt x="21600" y="5152"/>
                  </a:lnTo>
                  <a:lnTo>
                    <a:pt x="21600" y="21600"/>
                  </a:lnTo>
                  <a:lnTo>
                    <a:pt x="0" y="21600"/>
                  </a:lnTo>
                  <a:lnTo>
                    <a:pt x="0" y="5152"/>
                  </a:lnTo>
                  <a:close/>
                </a:path>
                <a:path w="21600" h="21600" extrusionOk="0">
                  <a:moveTo>
                    <a:pt x="0" y="5251"/>
                  </a:moveTo>
                  <a:lnTo>
                    <a:pt x="21600" y="5251"/>
                  </a:lnTo>
                  <a:moveTo>
                    <a:pt x="1961" y="11791"/>
                  </a:moveTo>
                  <a:lnTo>
                    <a:pt x="1961" y="14268"/>
                  </a:lnTo>
                  <a:lnTo>
                    <a:pt x="2806" y="14268"/>
                  </a:lnTo>
                  <a:lnTo>
                    <a:pt x="2806" y="11791"/>
                  </a:lnTo>
                  <a:lnTo>
                    <a:pt x="1961" y="11791"/>
                  </a:lnTo>
                  <a:close/>
                </a:path>
                <a:path w="21600" h="21600" extrusionOk="0">
                  <a:moveTo>
                    <a:pt x="3685" y="11791"/>
                  </a:moveTo>
                  <a:lnTo>
                    <a:pt x="3685" y="14268"/>
                  </a:lnTo>
                  <a:lnTo>
                    <a:pt x="4530" y="14268"/>
                  </a:lnTo>
                  <a:lnTo>
                    <a:pt x="4530" y="11791"/>
                  </a:lnTo>
                  <a:lnTo>
                    <a:pt x="3685" y="11791"/>
                  </a:lnTo>
                  <a:close/>
                </a:path>
                <a:path w="21600" h="21600" extrusionOk="0">
                  <a:moveTo>
                    <a:pt x="5408" y="11791"/>
                  </a:moveTo>
                  <a:lnTo>
                    <a:pt x="5408" y="14268"/>
                  </a:lnTo>
                  <a:lnTo>
                    <a:pt x="6254" y="14268"/>
                  </a:lnTo>
                  <a:lnTo>
                    <a:pt x="6254" y="11791"/>
                  </a:lnTo>
                  <a:lnTo>
                    <a:pt x="5408" y="11791"/>
                  </a:lnTo>
                  <a:close/>
                </a:path>
                <a:path w="21600" h="21600" extrusionOk="0">
                  <a:moveTo>
                    <a:pt x="7132" y="11791"/>
                  </a:moveTo>
                  <a:lnTo>
                    <a:pt x="7132" y="14268"/>
                  </a:lnTo>
                  <a:lnTo>
                    <a:pt x="7977" y="14268"/>
                  </a:lnTo>
                  <a:lnTo>
                    <a:pt x="7977" y="11791"/>
                  </a:lnTo>
                  <a:lnTo>
                    <a:pt x="7132" y="11791"/>
                  </a:lnTo>
                  <a:close/>
                </a:path>
              </a:pathLst>
            </a:custGeom>
            <a:solidFill>
              <a:srgbClr val="FF0000"/>
            </a:solidFill>
            <a:ln w="9525">
              <a:solidFill>
                <a:srgbClr val="000000"/>
              </a:solidFill>
              <a:miter lim="800000"/>
              <a:headEnd/>
              <a:tailEnd/>
            </a:ln>
          </p:spPr>
          <p:txBody>
            <a:bodyPr vert="horz" wrap="square" lIns="68580" tIns="34290" rIns="68580" bIns="34290" numCol="1" anchor="t" anchorCtr="0" compatLnSpc="1">
              <a:prstTxWarp prst="textNoShape">
                <a:avLst/>
              </a:prstTxWarp>
            </a:bodyPr>
            <a:lstStyle/>
            <a:p>
              <a:endParaRPr lang="zh-CN" altLang="en-US" sz="1350"/>
            </a:p>
          </p:txBody>
        </p:sp>
        <p:sp>
          <p:nvSpPr>
            <p:cNvPr id="94" name="modem"/>
            <p:cNvSpPr>
              <a:spLocks noEditPoints="1" noChangeArrowheads="1"/>
            </p:cNvSpPr>
            <p:nvPr/>
          </p:nvSpPr>
          <p:spPr bwMode="auto">
            <a:xfrm>
              <a:off x="4595802" y="2500306"/>
              <a:ext cx="1285884" cy="300028"/>
            </a:xfrm>
            <a:custGeom>
              <a:avLst/>
              <a:gdLst>
                <a:gd name="T0" fmla="*/ 0 w 21600"/>
                <a:gd name="T1" fmla="*/ 5152 h 21600"/>
                <a:gd name="T2" fmla="*/ 2941 w 21600"/>
                <a:gd name="T3" fmla="*/ 0 h 21600"/>
                <a:gd name="T4" fmla="*/ 18625 w 21600"/>
                <a:gd name="T5" fmla="*/ 0 h 21600"/>
                <a:gd name="T6" fmla="*/ 21600 w 21600"/>
                <a:gd name="T7" fmla="*/ 5152 h 21600"/>
                <a:gd name="T8" fmla="*/ 21600 w 21600"/>
                <a:gd name="T9" fmla="*/ 21600 h 21600"/>
                <a:gd name="T10" fmla="*/ 0 w 21600"/>
                <a:gd name="T11" fmla="*/ 21600 h 21600"/>
                <a:gd name="T12" fmla="*/ 10800 w 21600"/>
                <a:gd name="T13" fmla="*/ 0 h 21600"/>
                <a:gd name="T14" fmla="*/ 10800 w 21600"/>
                <a:gd name="T15" fmla="*/ 21600 h 21600"/>
                <a:gd name="T16" fmla="*/ 0 w 21600"/>
                <a:gd name="T17" fmla="*/ 13376 h 21600"/>
                <a:gd name="T18" fmla="*/ 21600 w 21600"/>
                <a:gd name="T19" fmla="*/ 13376 h 21600"/>
                <a:gd name="T20" fmla="*/ 400 w 21600"/>
                <a:gd name="T21" fmla="*/ 22400 h 21600"/>
                <a:gd name="T22" fmla="*/ 21200 w 21600"/>
                <a:gd name="T23" fmla="*/ 30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5152"/>
                  </a:moveTo>
                  <a:lnTo>
                    <a:pt x="2941" y="0"/>
                  </a:lnTo>
                  <a:lnTo>
                    <a:pt x="18625" y="0"/>
                  </a:lnTo>
                  <a:lnTo>
                    <a:pt x="21600" y="5152"/>
                  </a:lnTo>
                  <a:lnTo>
                    <a:pt x="21600" y="21600"/>
                  </a:lnTo>
                  <a:lnTo>
                    <a:pt x="0" y="21600"/>
                  </a:lnTo>
                  <a:lnTo>
                    <a:pt x="0" y="5152"/>
                  </a:lnTo>
                  <a:close/>
                </a:path>
                <a:path w="21600" h="21600" extrusionOk="0">
                  <a:moveTo>
                    <a:pt x="0" y="5251"/>
                  </a:moveTo>
                  <a:lnTo>
                    <a:pt x="21600" y="5251"/>
                  </a:lnTo>
                  <a:moveTo>
                    <a:pt x="1961" y="11791"/>
                  </a:moveTo>
                  <a:lnTo>
                    <a:pt x="1961" y="14268"/>
                  </a:lnTo>
                  <a:lnTo>
                    <a:pt x="2806" y="14268"/>
                  </a:lnTo>
                  <a:lnTo>
                    <a:pt x="2806" y="11791"/>
                  </a:lnTo>
                  <a:lnTo>
                    <a:pt x="1961" y="11791"/>
                  </a:lnTo>
                  <a:close/>
                </a:path>
                <a:path w="21600" h="21600" extrusionOk="0">
                  <a:moveTo>
                    <a:pt x="3685" y="11791"/>
                  </a:moveTo>
                  <a:lnTo>
                    <a:pt x="3685" y="14268"/>
                  </a:lnTo>
                  <a:lnTo>
                    <a:pt x="4530" y="14268"/>
                  </a:lnTo>
                  <a:lnTo>
                    <a:pt x="4530" y="11791"/>
                  </a:lnTo>
                  <a:lnTo>
                    <a:pt x="3685" y="11791"/>
                  </a:lnTo>
                  <a:close/>
                </a:path>
                <a:path w="21600" h="21600" extrusionOk="0">
                  <a:moveTo>
                    <a:pt x="5408" y="11791"/>
                  </a:moveTo>
                  <a:lnTo>
                    <a:pt x="5408" y="14268"/>
                  </a:lnTo>
                  <a:lnTo>
                    <a:pt x="6254" y="14268"/>
                  </a:lnTo>
                  <a:lnTo>
                    <a:pt x="6254" y="11791"/>
                  </a:lnTo>
                  <a:lnTo>
                    <a:pt x="5408" y="11791"/>
                  </a:lnTo>
                  <a:close/>
                </a:path>
                <a:path w="21600" h="21600" extrusionOk="0">
                  <a:moveTo>
                    <a:pt x="7132" y="11791"/>
                  </a:moveTo>
                  <a:lnTo>
                    <a:pt x="7132" y="14268"/>
                  </a:lnTo>
                  <a:lnTo>
                    <a:pt x="7977" y="14268"/>
                  </a:lnTo>
                  <a:lnTo>
                    <a:pt x="7977" y="11791"/>
                  </a:lnTo>
                  <a:lnTo>
                    <a:pt x="7132" y="11791"/>
                  </a:lnTo>
                  <a:close/>
                </a:path>
              </a:pathLst>
            </a:custGeom>
            <a:solidFill>
              <a:srgbClr val="FF0000"/>
            </a:solidFill>
            <a:ln w="9525">
              <a:solidFill>
                <a:srgbClr val="000000"/>
              </a:solidFill>
              <a:miter lim="800000"/>
              <a:headEnd/>
              <a:tailEnd/>
            </a:ln>
          </p:spPr>
          <p:txBody>
            <a:bodyPr vert="horz" wrap="square" lIns="68580" tIns="34290" rIns="68580" bIns="34290" numCol="1" anchor="t" anchorCtr="0" compatLnSpc="1">
              <a:prstTxWarp prst="textNoShape">
                <a:avLst/>
              </a:prstTxWarp>
            </a:bodyPr>
            <a:lstStyle/>
            <a:p>
              <a:endParaRPr lang="zh-CN" altLang="en-US" sz="1350"/>
            </a:p>
          </p:txBody>
        </p:sp>
        <p:sp>
          <p:nvSpPr>
            <p:cNvPr id="95" name="modem"/>
            <p:cNvSpPr>
              <a:spLocks noEditPoints="1" noChangeArrowheads="1"/>
            </p:cNvSpPr>
            <p:nvPr/>
          </p:nvSpPr>
          <p:spPr bwMode="auto">
            <a:xfrm>
              <a:off x="4595802" y="2928934"/>
              <a:ext cx="1285884" cy="300028"/>
            </a:xfrm>
            <a:custGeom>
              <a:avLst/>
              <a:gdLst>
                <a:gd name="T0" fmla="*/ 0 w 21600"/>
                <a:gd name="T1" fmla="*/ 5152 h 21600"/>
                <a:gd name="T2" fmla="*/ 2941 w 21600"/>
                <a:gd name="T3" fmla="*/ 0 h 21600"/>
                <a:gd name="T4" fmla="*/ 18625 w 21600"/>
                <a:gd name="T5" fmla="*/ 0 h 21600"/>
                <a:gd name="T6" fmla="*/ 21600 w 21600"/>
                <a:gd name="T7" fmla="*/ 5152 h 21600"/>
                <a:gd name="T8" fmla="*/ 21600 w 21600"/>
                <a:gd name="T9" fmla="*/ 21600 h 21600"/>
                <a:gd name="T10" fmla="*/ 0 w 21600"/>
                <a:gd name="T11" fmla="*/ 21600 h 21600"/>
                <a:gd name="T12" fmla="*/ 10800 w 21600"/>
                <a:gd name="T13" fmla="*/ 0 h 21600"/>
                <a:gd name="T14" fmla="*/ 10800 w 21600"/>
                <a:gd name="T15" fmla="*/ 21600 h 21600"/>
                <a:gd name="T16" fmla="*/ 0 w 21600"/>
                <a:gd name="T17" fmla="*/ 13376 h 21600"/>
                <a:gd name="T18" fmla="*/ 21600 w 21600"/>
                <a:gd name="T19" fmla="*/ 13376 h 21600"/>
                <a:gd name="T20" fmla="*/ 400 w 21600"/>
                <a:gd name="T21" fmla="*/ 22400 h 21600"/>
                <a:gd name="T22" fmla="*/ 21200 w 21600"/>
                <a:gd name="T23" fmla="*/ 30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5152"/>
                  </a:moveTo>
                  <a:lnTo>
                    <a:pt x="2941" y="0"/>
                  </a:lnTo>
                  <a:lnTo>
                    <a:pt x="18625" y="0"/>
                  </a:lnTo>
                  <a:lnTo>
                    <a:pt x="21600" y="5152"/>
                  </a:lnTo>
                  <a:lnTo>
                    <a:pt x="21600" y="21600"/>
                  </a:lnTo>
                  <a:lnTo>
                    <a:pt x="0" y="21600"/>
                  </a:lnTo>
                  <a:lnTo>
                    <a:pt x="0" y="5152"/>
                  </a:lnTo>
                  <a:close/>
                </a:path>
                <a:path w="21600" h="21600" extrusionOk="0">
                  <a:moveTo>
                    <a:pt x="0" y="5251"/>
                  </a:moveTo>
                  <a:lnTo>
                    <a:pt x="21600" y="5251"/>
                  </a:lnTo>
                  <a:moveTo>
                    <a:pt x="1961" y="11791"/>
                  </a:moveTo>
                  <a:lnTo>
                    <a:pt x="1961" y="14268"/>
                  </a:lnTo>
                  <a:lnTo>
                    <a:pt x="2806" y="14268"/>
                  </a:lnTo>
                  <a:lnTo>
                    <a:pt x="2806" y="11791"/>
                  </a:lnTo>
                  <a:lnTo>
                    <a:pt x="1961" y="11791"/>
                  </a:lnTo>
                  <a:close/>
                </a:path>
                <a:path w="21600" h="21600" extrusionOk="0">
                  <a:moveTo>
                    <a:pt x="3685" y="11791"/>
                  </a:moveTo>
                  <a:lnTo>
                    <a:pt x="3685" y="14268"/>
                  </a:lnTo>
                  <a:lnTo>
                    <a:pt x="4530" y="14268"/>
                  </a:lnTo>
                  <a:lnTo>
                    <a:pt x="4530" y="11791"/>
                  </a:lnTo>
                  <a:lnTo>
                    <a:pt x="3685" y="11791"/>
                  </a:lnTo>
                  <a:close/>
                </a:path>
                <a:path w="21600" h="21600" extrusionOk="0">
                  <a:moveTo>
                    <a:pt x="5408" y="11791"/>
                  </a:moveTo>
                  <a:lnTo>
                    <a:pt x="5408" y="14268"/>
                  </a:lnTo>
                  <a:lnTo>
                    <a:pt x="6254" y="14268"/>
                  </a:lnTo>
                  <a:lnTo>
                    <a:pt x="6254" y="11791"/>
                  </a:lnTo>
                  <a:lnTo>
                    <a:pt x="5408" y="11791"/>
                  </a:lnTo>
                  <a:close/>
                </a:path>
                <a:path w="21600" h="21600" extrusionOk="0">
                  <a:moveTo>
                    <a:pt x="7132" y="11791"/>
                  </a:moveTo>
                  <a:lnTo>
                    <a:pt x="7132" y="14268"/>
                  </a:lnTo>
                  <a:lnTo>
                    <a:pt x="7977" y="14268"/>
                  </a:lnTo>
                  <a:lnTo>
                    <a:pt x="7977" y="11791"/>
                  </a:lnTo>
                  <a:lnTo>
                    <a:pt x="7132" y="11791"/>
                  </a:lnTo>
                  <a:close/>
                </a:path>
              </a:pathLst>
            </a:custGeom>
            <a:solidFill>
              <a:srgbClr val="FF0000"/>
            </a:solidFill>
            <a:ln w="9525">
              <a:solidFill>
                <a:srgbClr val="000000"/>
              </a:solidFill>
              <a:miter lim="800000"/>
              <a:headEnd/>
              <a:tailEnd/>
            </a:ln>
          </p:spPr>
          <p:txBody>
            <a:bodyPr vert="horz" wrap="square" lIns="68580" tIns="34290" rIns="68580" bIns="34290" numCol="1" anchor="t" anchorCtr="0" compatLnSpc="1">
              <a:prstTxWarp prst="textNoShape">
                <a:avLst/>
              </a:prstTxWarp>
            </a:bodyPr>
            <a:lstStyle/>
            <a:p>
              <a:endParaRPr lang="zh-CN" altLang="en-US" sz="1350"/>
            </a:p>
          </p:txBody>
        </p:sp>
        <p:sp>
          <p:nvSpPr>
            <p:cNvPr id="96" name="modem"/>
            <p:cNvSpPr>
              <a:spLocks noEditPoints="1" noChangeArrowheads="1"/>
            </p:cNvSpPr>
            <p:nvPr/>
          </p:nvSpPr>
          <p:spPr bwMode="auto">
            <a:xfrm>
              <a:off x="4595802" y="3357562"/>
              <a:ext cx="1285884" cy="300028"/>
            </a:xfrm>
            <a:custGeom>
              <a:avLst/>
              <a:gdLst>
                <a:gd name="T0" fmla="*/ 0 w 21600"/>
                <a:gd name="T1" fmla="*/ 5152 h 21600"/>
                <a:gd name="T2" fmla="*/ 2941 w 21600"/>
                <a:gd name="T3" fmla="*/ 0 h 21600"/>
                <a:gd name="T4" fmla="*/ 18625 w 21600"/>
                <a:gd name="T5" fmla="*/ 0 h 21600"/>
                <a:gd name="T6" fmla="*/ 21600 w 21600"/>
                <a:gd name="T7" fmla="*/ 5152 h 21600"/>
                <a:gd name="T8" fmla="*/ 21600 w 21600"/>
                <a:gd name="T9" fmla="*/ 21600 h 21600"/>
                <a:gd name="T10" fmla="*/ 0 w 21600"/>
                <a:gd name="T11" fmla="*/ 21600 h 21600"/>
                <a:gd name="T12" fmla="*/ 10800 w 21600"/>
                <a:gd name="T13" fmla="*/ 0 h 21600"/>
                <a:gd name="T14" fmla="*/ 10800 w 21600"/>
                <a:gd name="T15" fmla="*/ 21600 h 21600"/>
                <a:gd name="T16" fmla="*/ 0 w 21600"/>
                <a:gd name="T17" fmla="*/ 13376 h 21600"/>
                <a:gd name="T18" fmla="*/ 21600 w 21600"/>
                <a:gd name="T19" fmla="*/ 13376 h 21600"/>
                <a:gd name="T20" fmla="*/ 400 w 21600"/>
                <a:gd name="T21" fmla="*/ 22400 h 21600"/>
                <a:gd name="T22" fmla="*/ 21200 w 21600"/>
                <a:gd name="T23" fmla="*/ 30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5152"/>
                  </a:moveTo>
                  <a:lnTo>
                    <a:pt x="2941" y="0"/>
                  </a:lnTo>
                  <a:lnTo>
                    <a:pt x="18625" y="0"/>
                  </a:lnTo>
                  <a:lnTo>
                    <a:pt x="21600" y="5152"/>
                  </a:lnTo>
                  <a:lnTo>
                    <a:pt x="21600" y="21600"/>
                  </a:lnTo>
                  <a:lnTo>
                    <a:pt x="0" y="21600"/>
                  </a:lnTo>
                  <a:lnTo>
                    <a:pt x="0" y="5152"/>
                  </a:lnTo>
                  <a:close/>
                </a:path>
                <a:path w="21600" h="21600" extrusionOk="0">
                  <a:moveTo>
                    <a:pt x="0" y="5251"/>
                  </a:moveTo>
                  <a:lnTo>
                    <a:pt x="21600" y="5251"/>
                  </a:lnTo>
                  <a:moveTo>
                    <a:pt x="1961" y="11791"/>
                  </a:moveTo>
                  <a:lnTo>
                    <a:pt x="1961" y="14268"/>
                  </a:lnTo>
                  <a:lnTo>
                    <a:pt x="2806" y="14268"/>
                  </a:lnTo>
                  <a:lnTo>
                    <a:pt x="2806" y="11791"/>
                  </a:lnTo>
                  <a:lnTo>
                    <a:pt x="1961" y="11791"/>
                  </a:lnTo>
                  <a:close/>
                </a:path>
                <a:path w="21600" h="21600" extrusionOk="0">
                  <a:moveTo>
                    <a:pt x="3685" y="11791"/>
                  </a:moveTo>
                  <a:lnTo>
                    <a:pt x="3685" y="14268"/>
                  </a:lnTo>
                  <a:lnTo>
                    <a:pt x="4530" y="14268"/>
                  </a:lnTo>
                  <a:lnTo>
                    <a:pt x="4530" y="11791"/>
                  </a:lnTo>
                  <a:lnTo>
                    <a:pt x="3685" y="11791"/>
                  </a:lnTo>
                  <a:close/>
                </a:path>
                <a:path w="21600" h="21600" extrusionOk="0">
                  <a:moveTo>
                    <a:pt x="5408" y="11791"/>
                  </a:moveTo>
                  <a:lnTo>
                    <a:pt x="5408" y="14268"/>
                  </a:lnTo>
                  <a:lnTo>
                    <a:pt x="6254" y="14268"/>
                  </a:lnTo>
                  <a:lnTo>
                    <a:pt x="6254" y="11791"/>
                  </a:lnTo>
                  <a:lnTo>
                    <a:pt x="5408" y="11791"/>
                  </a:lnTo>
                  <a:close/>
                </a:path>
                <a:path w="21600" h="21600" extrusionOk="0">
                  <a:moveTo>
                    <a:pt x="7132" y="11791"/>
                  </a:moveTo>
                  <a:lnTo>
                    <a:pt x="7132" y="14268"/>
                  </a:lnTo>
                  <a:lnTo>
                    <a:pt x="7977" y="14268"/>
                  </a:lnTo>
                  <a:lnTo>
                    <a:pt x="7977" y="11791"/>
                  </a:lnTo>
                  <a:lnTo>
                    <a:pt x="7132" y="11791"/>
                  </a:lnTo>
                  <a:close/>
                </a:path>
              </a:pathLst>
            </a:custGeom>
            <a:solidFill>
              <a:srgbClr val="FF0000"/>
            </a:solidFill>
            <a:ln w="9525">
              <a:solidFill>
                <a:srgbClr val="000000"/>
              </a:solidFill>
              <a:miter lim="800000"/>
              <a:headEnd/>
              <a:tailEnd/>
            </a:ln>
          </p:spPr>
          <p:txBody>
            <a:bodyPr vert="horz" wrap="square" lIns="68580" tIns="34290" rIns="68580" bIns="34290" numCol="1" anchor="t" anchorCtr="0" compatLnSpc="1">
              <a:prstTxWarp prst="textNoShape">
                <a:avLst/>
              </a:prstTxWarp>
            </a:bodyPr>
            <a:lstStyle/>
            <a:p>
              <a:endParaRPr lang="zh-CN" altLang="en-US" sz="1350"/>
            </a:p>
          </p:txBody>
        </p:sp>
        <p:sp>
          <p:nvSpPr>
            <p:cNvPr id="97" name="modem"/>
            <p:cNvSpPr>
              <a:spLocks noEditPoints="1" noChangeArrowheads="1"/>
            </p:cNvSpPr>
            <p:nvPr/>
          </p:nvSpPr>
          <p:spPr bwMode="auto">
            <a:xfrm>
              <a:off x="4595802" y="3786190"/>
              <a:ext cx="1285884" cy="300028"/>
            </a:xfrm>
            <a:custGeom>
              <a:avLst/>
              <a:gdLst>
                <a:gd name="T0" fmla="*/ 0 w 21600"/>
                <a:gd name="T1" fmla="*/ 5152 h 21600"/>
                <a:gd name="T2" fmla="*/ 2941 w 21600"/>
                <a:gd name="T3" fmla="*/ 0 h 21600"/>
                <a:gd name="T4" fmla="*/ 18625 w 21600"/>
                <a:gd name="T5" fmla="*/ 0 h 21600"/>
                <a:gd name="T6" fmla="*/ 21600 w 21600"/>
                <a:gd name="T7" fmla="*/ 5152 h 21600"/>
                <a:gd name="T8" fmla="*/ 21600 w 21600"/>
                <a:gd name="T9" fmla="*/ 21600 h 21600"/>
                <a:gd name="T10" fmla="*/ 0 w 21600"/>
                <a:gd name="T11" fmla="*/ 21600 h 21600"/>
                <a:gd name="T12" fmla="*/ 10800 w 21600"/>
                <a:gd name="T13" fmla="*/ 0 h 21600"/>
                <a:gd name="T14" fmla="*/ 10800 w 21600"/>
                <a:gd name="T15" fmla="*/ 21600 h 21600"/>
                <a:gd name="T16" fmla="*/ 0 w 21600"/>
                <a:gd name="T17" fmla="*/ 13376 h 21600"/>
                <a:gd name="T18" fmla="*/ 21600 w 21600"/>
                <a:gd name="T19" fmla="*/ 13376 h 21600"/>
                <a:gd name="T20" fmla="*/ 400 w 21600"/>
                <a:gd name="T21" fmla="*/ 22400 h 21600"/>
                <a:gd name="T22" fmla="*/ 21200 w 21600"/>
                <a:gd name="T23" fmla="*/ 30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5152"/>
                  </a:moveTo>
                  <a:lnTo>
                    <a:pt x="2941" y="0"/>
                  </a:lnTo>
                  <a:lnTo>
                    <a:pt x="18625" y="0"/>
                  </a:lnTo>
                  <a:lnTo>
                    <a:pt x="21600" y="5152"/>
                  </a:lnTo>
                  <a:lnTo>
                    <a:pt x="21600" y="21600"/>
                  </a:lnTo>
                  <a:lnTo>
                    <a:pt x="0" y="21600"/>
                  </a:lnTo>
                  <a:lnTo>
                    <a:pt x="0" y="5152"/>
                  </a:lnTo>
                  <a:close/>
                </a:path>
                <a:path w="21600" h="21600" extrusionOk="0">
                  <a:moveTo>
                    <a:pt x="0" y="5251"/>
                  </a:moveTo>
                  <a:lnTo>
                    <a:pt x="21600" y="5251"/>
                  </a:lnTo>
                  <a:moveTo>
                    <a:pt x="1961" y="11791"/>
                  </a:moveTo>
                  <a:lnTo>
                    <a:pt x="1961" y="14268"/>
                  </a:lnTo>
                  <a:lnTo>
                    <a:pt x="2806" y="14268"/>
                  </a:lnTo>
                  <a:lnTo>
                    <a:pt x="2806" y="11791"/>
                  </a:lnTo>
                  <a:lnTo>
                    <a:pt x="1961" y="11791"/>
                  </a:lnTo>
                  <a:close/>
                </a:path>
                <a:path w="21600" h="21600" extrusionOk="0">
                  <a:moveTo>
                    <a:pt x="3685" y="11791"/>
                  </a:moveTo>
                  <a:lnTo>
                    <a:pt x="3685" y="14268"/>
                  </a:lnTo>
                  <a:lnTo>
                    <a:pt x="4530" y="14268"/>
                  </a:lnTo>
                  <a:lnTo>
                    <a:pt x="4530" y="11791"/>
                  </a:lnTo>
                  <a:lnTo>
                    <a:pt x="3685" y="11791"/>
                  </a:lnTo>
                  <a:close/>
                </a:path>
                <a:path w="21600" h="21600" extrusionOk="0">
                  <a:moveTo>
                    <a:pt x="5408" y="11791"/>
                  </a:moveTo>
                  <a:lnTo>
                    <a:pt x="5408" y="14268"/>
                  </a:lnTo>
                  <a:lnTo>
                    <a:pt x="6254" y="14268"/>
                  </a:lnTo>
                  <a:lnTo>
                    <a:pt x="6254" y="11791"/>
                  </a:lnTo>
                  <a:lnTo>
                    <a:pt x="5408" y="11791"/>
                  </a:lnTo>
                  <a:close/>
                </a:path>
                <a:path w="21600" h="21600" extrusionOk="0">
                  <a:moveTo>
                    <a:pt x="7132" y="11791"/>
                  </a:moveTo>
                  <a:lnTo>
                    <a:pt x="7132" y="14268"/>
                  </a:lnTo>
                  <a:lnTo>
                    <a:pt x="7977" y="14268"/>
                  </a:lnTo>
                  <a:lnTo>
                    <a:pt x="7977" y="11791"/>
                  </a:lnTo>
                  <a:lnTo>
                    <a:pt x="7132" y="11791"/>
                  </a:lnTo>
                  <a:close/>
                </a:path>
              </a:pathLst>
            </a:custGeom>
            <a:solidFill>
              <a:srgbClr val="FF0000"/>
            </a:solidFill>
            <a:ln w="9525">
              <a:solidFill>
                <a:srgbClr val="000000"/>
              </a:solidFill>
              <a:miter lim="800000"/>
              <a:headEnd/>
              <a:tailEnd/>
            </a:ln>
          </p:spPr>
          <p:txBody>
            <a:bodyPr vert="horz" wrap="square" lIns="68580" tIns="34290" rIns="68580" bIns="34290" numCol="1" anchor="t" anchorCtr="0" compatLnSpc="1">
              <a:prstTxWarp prst="textNoShape">
                <a:avLst/>
              </a:prstTxWarp>
            </a:bodyPr>
            <a:lstStyle/>
            <a:p>
              <a:endParaRPr lang="zh-CN" altLang="en-US" sz="1350"/>
            </a:p>
          </p:txBody>
        </p:sp>
        <p:sp>
          <p:nvSpPr>
            <p:cNvPr id="98" name="modem"/>
            <p:cNvSpPr>
              <a:spLocks noEditPoints="1" noChangeArrowheads="1"/>
            </p:cNvSpPr>
            <p:nvPr/>
          </p:nvSpPr>
          <p:spPr bwMode="auto">
            <a:xfrm>
              <a:off x="4595802" y="4214818"/>
              <a:ext cx="1285884" cy="300028"/>
            </a:xfrm>
            <a:custGeom>
              <a:avLst/>
              <a:gdLst>
                <a:gd name="T0" fmla="*/ 0 w 21600"/>
                <a:gd name="T1" fmla="*/ 5152 h 21600"/>
                <a:gd name="T2" fmla="*/ 2941 w 21600"/>
                <a:gd name="T3" fmla="*/ 0 h 21600"/>
                <a:gd name="T4" fmla="*/ 18625 w 21600"/>
                <a:gd name="T5" fmla="*/ 0 h 21600"/>
                <a:gd name="T6" fmla="*/ 21600 w 21600"/>
                <a:gd name="T7" fmla="*/ 5152 h 21600"/>
                <a:gd name="T8" fmla="*/ 21600 w 21600"/>
                <a:gd name="T9" fmla="*/ 21600 h 21600"/>
                <a:gd name="T10" fmla="*/ 0 w 21600"/>
                <a:gd name="T11" fmla="*/ 21600 h 21600"/>
                <a:gd name="T12" fmla="*/ 10800 w 21600"/>
                <a:gd name="T13" fmla="*/ 0 h 21600"/>
                <a:gd name="T14" fmla="*/ 10800 w 21600"/>
                <a:gd name="T15" fmla="*/ 21600 h 21600"/>
                <a:gd name="T16" fmla="*/ 0 w 21600"/>
                <a:gd name="T17" fmla="*/ 13376 h 21600"/>
                <a:gd name="T18" fmla="*/ 21600 w 21600"/>
                <a:gd name="T19" fmla="*/ 13376 h 21600"/>
                <a:gd name="T20" fmla="*/ 400 w 21600"/>
                <a:gd name="T21" fmla="*/ 22400 h 21600"/>
                <a:gd name="T22" fmla="*/ 21200 w 21600"/>
                <a:gd name="T23" fmla="*/ 30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5152"/>
                  </a:moveTo>
                  <a:lnTo>
                    <a:pt x="2941" y="0"/>
                  </a:lnTo>
                  <a:lnTo>
                    <a:pt x="18625" y="0"/>
                  </a:lnTo>
                  <a:lnTo>
                    <a:pt x="21600" y="5152"/>
                  </a:lnTo>
                  <a:lnTo>
                    <a:pt x="21600" y="21600"/>
                  </a:lnTo>
                  <a:lnTo>
                    <a:pt x="0" y="21600"/>
                  </a:lnTo>
                  <a:lnTo>
                    <a:pt x="0" y="5152"/>
                  </a:lnTo>
                  <a:close/>
                </a:path>
                <a:path w="21600" h="21600" extrusionOk="0">
                  <a:moveTo>
                    <a:pt x="0" y="5251"/>
                  </a:moveTo>
                  <a:lnTo>
                    <a:pt x="21600" y="5251"/>
                  </a:lnTo>
                  <a:moveTo>
                    <a:pt x="1961" y="11791"/>
                  </a:moveTo>
                  <a:lnTo>
                    <a:pt x="1961" y="14268"/>
                  </a:lnTo>
                  <a:lnTo>
                    <a:pt x="2806" y="14268"/>
                  </a:lnTo>
                  <a:lnTo>
                    <a:pt x="2806" y="11791"/>
                  </a:lnTo>
                  <a:lnTo>
                    <a:pt x="1961" y="11791"/>
                  </a:lnTo>
                  <a:close/>
                </a:path>
                <a:path w="21600" h="21600" extrusionOk="0">
                  <a:moveTo>
                    <a:pt x="3685" y="11791"/>
                  </a:moveTo>
                  <a:lnTo>
                    <a:pt x="3685" y="14268"/>
                  </a:lnTo>
                  <a:lnTo>
                    <a:pt x="4530" y="14268"/>
                  </a:lnTo>
                  <a:lnTo>
                    <a:pt x="4530" y="11791"/>
                  </a:lnTo>
                  <a:lnTo>
                    <a:pt x="3685" y="11791"/>
                  </a:lnTo>
                  <a:close/>
                </a:path>
                <a:path w="21600" h="21600" extrusionOk="0">
                  <a:moveTo>
                    <a:pt x="5408" y="11791"/>
                  </a:moveTo>
                  <a:lnTo>
                    <a:pt x="5408" y="14268"/>
                  </a:lnTo>
                  <a:lnTo>
                    <a:pt x="6254" y="14268"/>
                  </a:lnTo>
                  <a:lnTo>
                    <a:pt x="6254" y="11791"/>
                  </a:lnTo>
                  <a:lnTo>
                    <a:pt x="5408" y="11791"/>
                  </a:lnTo>
                  <a:close/>
                </a:path>
                <a:path w="21600" h="21600" extrusionOk="0">
                  <a:moveTo>
                    <a:pt x="7132" y="11791"/>
                  </a:moveTo>
                  <a:lnTo>
                    <a:pt x="7132" y="14268"/>
                  </a:lnTo>
                  <a:lnTo>
                    <a:pt x="7977" y="14268"/>
                  </a:lnTo>
                  <a:lnTo>
                    <a:pt x="7977" y="11791"/>
                  </a:lnTo>
                  <a:lnTo>
                    <a:pt x="7132" y="11791"/>
                  </a:lnTo>
                  <a:close/>
                </a:path>
              </a:pathLst>
            </a:custGeom>
            <a:solidFill>
              <a:srgbClr val="FF0000"/>
            </a:solidFill>
            <a:ln w="9525">
              <a:solidFill>
                <a:srgbClr val="000000"/>
              </a:solidFill>
              <a:miter lim="800000"/>
              <a:headEnd/>
              <a:tailEnd/>
            </a:ln>
          </p:spPr>
          <p:txBody>
            <a:bodyPr vert="horz" wrap="square" lIns="68580" tIns="34290" rIns="68580" bIns="34290" numCol="1" anchor="t" anchorCtr="0" compatLnSpc="1">
              <a:prstTxWarp prst="textNoShape">
                <a:avLst/>
              </a:prstTxWarp>
            </a:bodyPr>
            <a:lstStyle/>
            <a:p>
              <a:endParaRPr lang="zh-CN" altLang="en-US" sz="1350"/>
            </a:p>
          </p:txBody>
        </p:sp>
        <p:sp>
          <p:nvSpPr>
            <p:cNvPr id="99" name="modem"/>
            <p:cNvSpPr>
              <a:spLocks noEditPoints="1" noChangeArrowheads="1"/>
            </p:cNvSpPr>
            <p:nvPr/>
          </p:nvSpPr>
          <p:spPr bwMode="auto">
            <a:xfrm>
              <a:off x="4595802" y="4643446"/>
              <a:ext cx="1285884" cy="300028"/>
            </a:xfrm>
            <a:custGeom>
              <a:avLst/>
              <a:gdLst>
                <a:gd name="T0" fmla="*/ 0 w 21600"/>
                <a:gd name="T1" fmla="*/ 5152 h 21600"/>
                <a:gd name="T2" fmla="*/ 2941 w 21600"/>
                <a:gd name="T3" fmla="*/ 0 h 21600"/>
                <a:gd name="T4" fmla="*/ 18625 w 21600"/>
                <a:gd name="T5" fmla="*/ 0 h 21600"/>
                <a:gd name="T6" fmla="*/ 21600 w 21600"/>
                <a:gd name="T7" fmla="*/ 5152 h 21600"/>
                <a:gd name="T8" fmla="*/ 21600 w 21600"/>
                <a:gd name="T9" fmla="*/ 21600 h 21600"/>
                <a:gd name="T10" fmla="*/ 0 w 21600"/>
                <a:gd name="T11" fmla="*/ 21600 h 21600"/>
                <a:gd name="T12" fmla="*/ 10800 w 21600"/>
                <a:gd name="T13" fmla="*/ 0 h 21600"/>
                <a:gd name="T14" fmla="*/ 10800 w 21600"/>
                <a:gd name="T15" fmla="*/ 21600 h 21600"/>
                <a:gd name="T16" fmla="*/ 0 w 21600"/>
                <a:gd name="T17" fmla="*/ 13376 h 21600"/>
                <a:gd name="T18" fmla="*/ 21600 w 21600"/>
                <a:gd name="T19" fmla="*/ 13376 h 21600"/>
                <a:gd name="T20" fmla="*/ 400 w 21600"/>
                <a:gd name="T21" fmla="*/ 22400 h 21600"/>
                <a:gd name="T22" fmla="*/ 21200 w 21600"/>
                <a:gd name="T23" fmla="*/ 30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5152"/>
                  </a:moveTo>
                  <a:lnTo>
                    <a:pt x="2941" y="0"/>
                  </a:lnTo>
                  <a:lnTo>
                    <a:pt x="18625" y="0"/>
                  </a:lnTo>
                  <a:lnTo>
                    <a:pt x="21600" y="5152"/>
                  </a:lnTo>
                  <a:lnTo>
                    <a:pt x="21600" y="21600"/>
                  </a:lnTo>
                  <a:lnTo>
                    <a:pt x="0" y="21600"/>
                  </a:lnTo>
                  <a:lnTo>
                    <a:pt x="0" y="5152"/>
                  </a:lnTo>
                  <a:close/>
                </a:path>
                <a:path w="21600" h="21600" extrusionOk="0">
                  <a:moveTo>
                    <a:pt x="0" y="5251"/>
                  </a:moveTo>
                  <a:lnTo>
                    <a:pt x="21600" y="5251"/>
                  </a:lnTo>
                  <a:moveTo>
                    <a:pt x="1961" y="11791"/>
                  </a:moveTo>
                  <a:lnTo>
                    <a:pt x="1961" y="14268"/>
                  </a:lnTo>
                  <a:lnTo>
                    <a:pt x="2806" y="14268"/>
                  </a:lnTo>
                  <a:lnTo>
                    <a:pt x="2806" y="11791"/>
                  </a:lnTo>
                  <a:lnTo>
                    <a:pt x="1961" y="11791"/>
                  </a:lnTo>
                  <a:close/>
                </a:path>
                <a:path w="21600" h="21600" extrusionOk="0">
                  <a:moveTo>
                    <a:pt x="3685" y="11791"/>
                  </a:moveTo>
                  <a:lnTo>
                    <a:pt x="3685" y="14268"/>
                  </a:lnTo>
                  <a:lnTo>
                    <a:pt x="4530" y="14268"/>
                  </a:lnTo>
                  <a:lnTo>
                    <a:pt x="4530" y="11791"/>
                  </a:lnTo>
                  <a:lnTo>
                    <a:pt x="3685" y="11791"/>
                  </a:lnTo>
                  <a:close/>
                </a:path>
                <a:path w="21600" h="21600" extrusionOk="0">
                  <a:moveTo>
                    <a:pt x="5408" y="11791"/>
                  </a:moveTo>
                  <a:lnTo>
                    <a:pt x="5408" y="14268"/>
                  </a:lnTo>
                  <a:lnTo>
                    <a:pt x="6254" y="14268"/>
                  </a:lnTo>
                  <a:lnTo>
                    <a:pt x="6254" y="11791"/>
                  </a:lnTo>
                  <a:lnTo>
                    <a:pt x="5408" y="11791"/>
                  </a:lnTo>
                  <a:close/>
                </a:path>
                <a:path w="21600" h="21600" extrusionOk="0">
                  <a:moveTo>
                    <a:pt x="7132" y="11791"/>
                  </a:moveTo>
                  <a:lnTo>
                    <a:pt x="7132" y="14268"/>
                  </a:lnTo>
                  <a:lnTo>
                    <a:pt x="7977" y="14268"/>
                  </a:lnTo>
                  <a:lnTo>
                    <a:pt x="7977" y="11791"/>
                  </a:lnTo>
                  <a:lnTo>
                    <a:pt x="7132" y="11791"/>
                  </a:lnTo>
                  <a:close/>
                </a:path>
              </a:pathLst>
            </a:custGeom>
            <a:solidFill>
              <a:srgbClr val="FF0000"/>
            </a:solidFill>
            <a:ln w="9525">
              <a:solidFill>
                <a:srgbClr val="000000"/>
              </a:solidFill>
              <a:miter lim="800000"/>
              <a:headEnd/>
              <a:tailEnd/>
            </a:ln>
          </p:spPr>
          <p:txBody>
            <a:bodyPr vert="horz" wrap="square" lIns="68580" tIns="34290" rIns="68580" bIns="34290" numCol="1" anchor="t" anchorCtr="0" compatLnSpc="1">
              <a:prstTxWarp prst="textNoShape">
                <a:avLst/>
              </a:prstTxWarp>
            </a:bodyPr>
            <a:lstStyle/>
            <a:p>
              <a:endParaRPr lang="zh-CN" altLang="en-US" sz="1350"/>
            </a:p>
          </p:txBody>
        </p:sp>
        <p:sp>
          <p:nvSpPr>
            <p:cNvPr id="100" name="modem"/>
            <p:cNvSpPr>
              <a:spLocks noEditPoints="1" noChangeArrowheads="1"/>
            </p:cNvSpPr>
            <p:nvPr/>
          </p:nvSpPr>
          <p:spPr bwMode="auto">
            <a:xfrm>
              <a:off x="4595802" y="5072074"/>
              <a:ext cx="1285884" cy="300028"/>
            </a:xfrm>
            <a:custGeom>
              <a:avLst/>
              <a:gdLst>
                <a:gd name="T0" fmla="*/ 0 w 21600"/>
                <a:gd name="T1" fmla="*/ 5152 h 21600"/>
                <a:gd name="T2" fmla="*/ 2941 w 21600"/>
                <a:gd name="T3" fmla="*/ 0 h 21600"/>
                <a:gd name="T4" fmla="*/ 18625 w 21600"/>
                <a:gd name="T5" fmla="*/ 0 h 21600"/>
                <a:gd name="T6" fmla="*/ 21600 w 21600"/>
                <a:gd name="T7" fmla="*/ 5152 h 21600"/>
                <a:gd name="T8" fmla="*/ 21600 w 21600"/>
                <a:gd name="T9" fmla="*/ 21600 h 21600"/>
                <a:gd name="T10" fmla="*/ 0 w 21600"/>
                <a:gd name="T11" fmla="*/ 21600 h 21600"/>
                <a:gd name="T12" fmla="*/ 10800 w 21600"/>
                <a:gd name="T13" fmla="*/ 0 h 21600"/>
                <a:gd name="T14" fmla="*/ 10800 w 21600"/>
                <a:gd name="T15" fmla="*/ 21600 h 21600"/>
                <a:gd name="T16" fmla="*/ 0 w 21600"/>
                <a:gd name="T17" fmla="*/ 13376 h 21600"/>
                <a:gd name="T18" fmla="*/ 21600 w 21600"/>
                <a:gd name="T19" fmla="*/ 13376 h 21600"/>
                <a:gd name="T20" fmla="*/ 400 w 21600"/>
                <a:gd name="T21" fmla="*/ 22400 h 21600"/>
                <a:gd name="T22" fmla="*/ 21200 w 21600"/>
                <a:gd name="T23" fmla="*/ 30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5152"/>
                  </a:moveTo>
                  <a:lnTo>
                    <a:pt x="2941" y="0"/>
                  </a:lnTo>
                  <a:lnTo>
                    <a:pt x="18625" y="0"/>
                  </a:lnTo>
                  <a:lnTo>
                    <a:pt x="21600" y="5152"/>
                  </a:lnTo>
                  <a:lnTo>
                    <a:pt x="21600" y="21600"/>
                  </a:lnTo>
                  <a:lnTo>
                    <a:pt x="0" y="21600"/>
                  </a:lnTo>
                  <a:lnTo>
                    <a:pt x="0" y="5152"/>
                  </a:lnTo>
                  <a:close/>
                </a:path>
                <a:path w="21600" h="21600" extrusionOk="0">
                  <a:moveTo>
                    <a:pt x="0" y="5251"/>
                  </a:moveTo>
                  <a:lnTo>
                    <a:pt x="21600" y="5251"/>
                  </a:lnTo>
                  <a:moveTo>
                    <a:pt x="1961" y="11791"/>
                  </a:moveTo>
                  <a:lnTo>
                    <a:pt x="1961" y="14268"/>
                  </a:lnTo>
                  <a:lnTo>
                    <a:pt x="2806" y="14268"/>
                  </a:lnTo>
                  <a:lnTo>
                    <a:pt x="2806" y="11791"/>
                  </a:lnTo>
                  <a:lnTo>
                    <a:pt x="1961" y="11791"/>
                  </a:lnTo>
                  <a:close/>
                </a:path>
                <a:path w="21600" h="21600" extrusionOk="0">
                  <a:moveTo>
                    <a:pt x="3685" y="11791"/>
                  </a:moveTo>
                  <a:lnTo>
                    <a:pt x="3685" y="14268"/>
                  </a:lnTo>
                  <a:lnTo>
                    <a:pt x="4530" y="14268"/>
                  </a:lnTo>
                  <a:lnTo>
                    <a:pt x="4530" y="11791"/>
                  </a:lnTo>
                  <a:lnTo>
                    <a:pt x="3685" y="11791"/>
                  </a:lnTo>
                  <a:close/>
                </a:path>
                <a:path w="21600" h="21600" extrusionOk="0">
                  <a:moveTo>
                    <a:pt x="5408" y="11791"/>
                  </a:moveTo>
                  <a:lnTo>
                    <a:pt x="5408" y="14268"/>
                  </a:lnTo>
                  <a:lnTo>
                    <a:pt x="6254" y="14268"/>
                  </a:lnTo>
                  <a:lnTo>
                    <a:pt x="6254" y="11791"/>
                  </a:lnTo>
                  <a:lnTo>
                    <a:pt x="5408" y="11791"/>
                  </a:lnTo>
                  <a:close/>
                </a:path>
                <a:path w="21600" h="21600" extrusionOk="0">
                  <a:moveTo>
                    <a:pt x="7132" y="11791"/>
                  </a:moveTo>
                  <a:lnTo>
                    <a:pt x="7132" y="14268"/>
                  </a:lnTo>
                  <a:lnTo>
                    <a:pt x="7977" y="14268"/>
                  </a:lnTo>
                  <a:lnTo>
                    <a:pt x="7977" y="11791"/>
                  </a:lnTo>
                  <a:lnTo>
                    <a:pt x="7132" y="11791"/>
                  </a:lnTo>
                  <a:close/>
                </a:path>
              </a:pathLst>
            </a:custGeom>
            <a:solidFill>
              <a:srgbClr val="FF0000"/>
            </a:solidFill>
            <a:ln w="9525">
              <a:solidFill>
                <a:srgbClr val="000000"/>
              </a:solidFill>
              <a:miter lim="800000"/>
              <a:headEnd/>
              <a:tailEnd/>
            </a:ln>
          </p:spPr>
          <p:txBody>
            <a:bodyPr vert="horz" wrap="square" lIns="68580" tIns="34290" rIns="68580" bIns="34290" numCol="1" anchor="t" anchorCtr="0" compatLnSpc="1">
              <a:prstTxWarp prst="textNoShape">
                <a:avLst/>
              </a:prstTxWarp>
            </a:bodyPr>
            <a:lstStyle/>
            <a:p>
              <a:endParaRPr lang="zh-CN" altLang="en-US" sz="1350"/>
            </a:p>
          </p:txBody>
        </p:sp>
        <p:sp>
          <p:nvSpPr>
            <p:cNvPr id="101" name="矩形 100"/>
            <p:cNvSpPr/>
            <p:nvPr/>
          </p:nvSpPr>
          <p:spPr>
            <a:xfrm>
              <a:off x="5024430" y="1643050"/>
              <a:ext cx="642942" cy="428628"/>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50" dirty="0">
                  <a:solidFill>
                    <a:schemeClr val="tx1"/>
                  </a:solidFill>
                </a:rPr>
                <a:t>Power</a:t>
              </a:r>
            </a:p>
            <a:p>
              <a:pPr algn="ctr"/>
              <a:endParaRPr lang="zh-CN" altLang="en-US" sz="1050" dirty="0">
                <a:solidFill>
                  <a:schemeClr val="tx1"/>
                </a:solidFill>
              </a:endParaRPr>
            </a:p>
          </p:txBody>
        </p:sp>
      </p:grpSp>
      <p:grpSp>
        <p:nvGrpSpPr>
          <p:cNvPr id="102" name="组合 101"/>
          <p:cNvGrpSpPr/>
          <p:nvPr/>
        </p:nvGrpSpPr>
        <p:grpSpPr>
          <a:xfrm>
            <a:off x="6661561" y="2518166"/>
            <a:ext cx="1125149" cy="2893239"/>
            <a:chOff x="4524364" y="1643050"/>
            <a:chExt cx="1500198" cy="3857652"/>
          </a:xfrm>
        </p:grpSpPr>
        <p:sp>
          <p:nvSpPr>
            <p:cNvPr id="103" name="圆角矩形 102"/>
            <p:cNvSpPr/>
            <p:nvPr/>
          </p:nvSpPr>
          <p:spPr>
            <a:xfrm>
              <a:off x="4524364" y="1857364"/>
              <a:ext cx="1500198" cy="3643338"/>
            </a:xfrm>
            <a:prstGeom prst="round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04" name="modem"/>
            <p:cNvSpPr>
              <a:spLocks noEditPoints="1" noChangeArrowheads="1"/>
            </p:cNvSpPr>
            <p:nvPr/>
          </p:nvSpPr>
          <p:spPr bwMode="auto">
            <a:xfrm>
              <a:off x="4595802" y="2071678"/>
              <a:ext cx="1285884" cy="300028"/>
            </a:xfrm>
            <a:custGeom>
              <a:avLst/>
              <a:gdLst>
                <a:gd name="T0" fmla="*/ 0 w 21600"/>
                <a:gd name="T1" fmla="*/ 5152 h 21600"/>
                <a:gd name="T2" fmla="*/ 2941 w 21600"/>
                <a:gd name="T3" fmla="*/ 0 h 21600"/>
                <a:gd name="T4" fmla="*/ 18625 w 21600"/>
                <a:gd name="T5" fmla="*/ 0 h 21600"/>
                <a:gd name="T6" fmla="*/ 21600 w 21600"/>
                <a:gd name="T7" fmla="*/ 5152 h 21600"/>
                <a:gd name="T8" fmla="*/ 21600 w 21600"/>
                <a:gd name="T9" fmla="*/ 21600 h 21600"/>
                <a:gd name="T10" fmla="*/ 0 w 21600"/>
                <a:gd name="T11" fmla="*/ 21600 h 21600"/>
                <a:gd name="T12" fmla="*/ 10800 w 21600"/>
                <a:gd name="T13" fmla="*/ 0 h 21600"/>
                <a:gd name="T14" fmla="*/ 10800 w 21600"/>
                <a:gd name="T15" fmla="*/ 21600 h 21600"/>
                <a:gd name="T16" fmla="*/ 0 w 21600"/>
                <a:gd name="T17" fmla="*/ 13376 h 21600"/>
                <a:gd name="T18" fmla="*/ 21600 w 21600"/>
                <a:gd name="T19" fmla="*/ 13376 h 21600"/>
                <a:gd name="T20" fmla="*/ 400 w 21600"/>
                <a:gd name="T21" fmla="*/ 22400 h 21600"/>
                <a:gd name="T22" fmla="*/ 21200 w 21600"/>
                <a:gd name="T23" fmla="*/ 30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5152"/>
                  </a:moveTo>
                  <a:lnTo>
                    <a:pt x="2941" y="0"/>
                  </a:lnTo>
                  <a:lnTo>
                    <a:pt x="18625" y="0"/>
                  </a:lnTo>
                  <a:lnTo>
                    <a:pt x="21600" y="5152"/>
                  </a:lnTo>
                  <a:lnTo>
                    <a:pt x="21600" y="21600"/>
                  </a:lnTo>
                  <a:lnTo>
                    <a:pt x="0" y="21600"/>
                  </a:lnTo>
                  <a:lnTo>
                    <a:pt x="0" y="5152"/>
                  </a:lnTo>
                  <a:close/>
                </a:path>
                <a:path w="21600" h="21600" extrusionOk="0">
                  <a:moveTo>
                    <a:pt x="0" y="5251"/>
                  </a:moveTo>
                  <a:lnTo>
                    <a:pt x="21600" y="5251"/>
                  </a:lnTo>
                  <a:moveTo>
                    <a:pt x="1961" y="11791"/>
                  </a:moveTo>
                  <a:lnTo>
                    <a:pt x="1961" y="14268"/>
                  </a:lnTo>
                  <a:lnTo>
                    <a:pt x="2806" y="14268"/>
                  </a:lnTo>
                  <a:lnTo>
                    <a:pt x="2806" y="11791"/>
                  </a:lnTo>
                  <a:lnTo>
                    <a:pt x="1961" y="11791"/>
                  </a:lnTo>
                  <a:close/>
                </a:path>
                <a:path w="21600" h="21600" extrusionOk="0">
                  <a:moveTo>
                    <a:pt x="3685" y="11791"/>
                  </a:moveTo>
                  <a:lnTo>
                    <a:pt x="3685" y="14268"/>
                  </a:lnTo>
                  <a:lnTo>
                    <a:pt x="4530" y="14268"/>
                  </a:lnTo>
                  <a:lnTo>
                    <a:pt x="4530" y="11791"/>
                  </a:lnTo>
                  <a:lnTo>
                    <a:pt x="3685" y="11791"/>
                  </a:lnTo>
                  <a:close/>
                </a:path>
                <a:path w="21600" h="21600" extrusionOk="0">
                  <a:moveTo>
                    <a:pt x="5408" y="11791"/>
                  </a:moveTo>
                  <a:lnTo>
                    <a:pt x="5408" y="14268"/>
                  </a:lnTo>
                  <a:lnTo>
                    <a:pt x="6254" y="14268"/>
                  </a:lnTo>
                  <a:lnTo>
                    <a:pt x="6254" y="11791"/>
                  </a:lnTo>
                  <a:lnTo>
                    <a:pt x="5408" y="11791"/>
                  </a:lnTo>
                  <a:close/>
                </a:path>
                <a:path w="21600" h="21600" extrusionOk="0">
                  <a:moveTo>
                    <a:pt x="7132" y="11791"/>
                  </a:moveTo>
                  <a:lnTo>
                    <a:pt x="7132" y="14268"/>
                  </a:lnTo>
                  <a:lnTo>
                    <a:pt x="7977" y="14268"/>
                  </a:lnTo>
                  <a:lnTo>
                    <a:pt x="7977" y="11791"/>
                  </a:lnTo>
                  <a:lnTo>
                    <a:pt x="7132" y="11791"/>
                  </a:lnTo>
                  <a:close/>
                </a:path>
              </a:pathLst>
            </a:custGeom>
            <a:solidFill>
              <a:srgbClr val="FF0000"/>
            </a:solidFill>
            <a:ln w="9525">
              <a:solidFill>
                <a:srgbClr val="000000"/>
              </a:solidFill>
              <a:miter lim="800000"/>
              <a:headEnd/>
              <a:tailEnd/>
            </a:ln>
          </p:spPr>
          <p:txBody>
            <a:bodyPr vert="horz" wrap="square" lIns="68580" tIns="34290" rIns="68580" bIns="34290" numCol="1" anchor="t" anchorCtr="0" compatLnSpc="1">
              <a:prstTxWarp prst="textNoShape">
                <a:avLst/>
              </a:prstTxWarp>
            </a:bodyPr>
            <a:lstStyle/>
            <a:p>
              <a:endParaRPr lang="zh-CN" altLang="en-US" sz="1350"/>
            </a:p>
          </p:txBody>
        </p:sp>
        <p:sp>
          <p:nvSpPr>
            <p:cNvPr id="105" name="modem"/>
            <p:cNvSpPr>
              <a:spLocks noEditPoints="1" noChangeArrowheads="1"/>
            </p:cNvSpPr>
            <p:nvPr/>
          </p:nvSpPr>
          <p:spPr bwMode="auto">
            <a:xfrm>
              <a:off x="4595802" y="2500306"/>
              <a:ext cx="1285884" cy="300028"/>
            </a:xfrm>
            <a:custGeom>
              <a:avLst/>
              <a:gdLst>
                <a:gd name="T0" fmla="*/ 0 w 21600"/>
                <a:gd name="T1" fmla="*/ 5152 h 21600"/>
                <a:gd name="T2" fmla="*/ 2941 w 21600"/>
                <a:gd name="T3" fmla="*/ 0 h 21600"/>
                <a:gd name="T4" fmla="*/ 18625 w 21600"/>
                <a:gd name="T5" fmla="*/ 0 h 21600"/>
                <a:gd name="T6" fmla="*/ 21600 w 21600"/>
                <a:gd name="T7" fmla="*/ 5152 h 21600"/>
                <a:gd name="T8" fmla="*/ 21600 w 21600"/>
                <a:gd name="T9" fmla="*/ 21600 h 21600"/>
                <a:gd name="T10" fmla="*/ 0 w 21600"/>
                <a:gd name="T11" fmla="*/ 21600 h 21600"/>
                <a:gd name="T12" fmla="*/ 10800 w 21600"/>
                <a:gd name="T13" fmla="*/ 0 h 21600"/>
                <a:gd name="T14" fmla="*/ 10800 w 21600"/>
                <a:gd name="T15" fmla="*/ 21600 h 21600"/>
                <a:gd name="T16" fmla="*/ 0 w 21600"/>
                <a:gd name="T17" fmla="*/ 13376 h 21600"/>
                <a:gd name="T18" fmla="*/ 21600 w 21600"/>
                <a:gd name="T19" fmla="*/ 13376 h 21600"/>
                <a:gd name="T20" fmla="*/ 400 w 21600"/>
                <a:gd name="T21" fmla="*/ 22400 h 21600"/>
                <a:gd name="T22" fmla="*/ 21200 w 21600"/>
                <a:gd name="T23" fmla="*/ 30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5152"/>
                  </a:moveTo>
                  <a:lnTo>
                    <a:pt x="2941" y="0"/>
                  </a:lnTo>
                  <a:lnTo>
                    <a:pt x="18625" y="0"/>
                  </a:lnTo>
                  <a:lnTo>
                    <a:pt x="21600" y="5152"/>
                  </a:lnTo>
                  <a:lnTo>
                    <a:pt x="21600" y="21600"/>
                  </a:lnTo>
                  <a:lnTo>
                    <a:pt x="0" y="21600"/>
                  </a:lnTo>
                  <a:lnTo>
                    <a:pt x="0" y="5152"/>
                  </a:lnTo>
                  <a:close/>
                </a:path>
                <a:path w="21600" h="21600" extrusionOk="0">
                  <a:moveTo>
                    <a:pt x="0" y="5251"/>
                  </a:moveTo>
                  <a:lnTo>
                    <a:pt x="21600" y="5251"/>
                  </a:lnTo>
                  <a:moveTo>
                    <a:pt x="1961" y="11791"/>
                  </a:moveTo>
                  <a:lnTo>
                    <a:pt x="1961" y="14268"/>
                  </a:lnTo>
                  <a:lnTo>
                    <a:pt x="2806" y="14268"/>
                  </a:lnTo>
                  <a:lnTo>
                    <a:pt x="2806" y="11791"/>
                  </a:lnTo>
                  <a:lnTo>
                    <a:pt x="1961" y="11791"/>
                  </a:lnTo>
                  <a:close/>
                </a:path>
                <a:path w="21600" h="21600" extrusionOk="0">
                  <a:moveTo>
                    <a:pt x="3685" y="11791"/>
                  </a:moveTo>
                  <a:lnTo>
                    <a:pt x="3685" y="14268"/>
                  </a:lnTo>
                  <a:lnTo>
                    <a:pt x="4530" y="14268"/>
                  </a:lnTo>
                  <a:lnTo>
                    <a:pt x="4530" y="11791"/>
                  </a:lnTo>
                  <a:lnTo>
                    <a:pt x="3685" y="11791"/>
                  </a:lnTo>
                  <a:close/>
                </a:path>
                <a:path w="21600" h="21600" extrusionOk="0">
                  <a:moveTo>
                    <a:pt x="5408" y="11791"/>
                  </a:moveTo>
                  <a:lnTo>
                    <a:pt x="5408" y="14268"/>
                  </a:lnTo>
                  <a:lnTo>
                    <a:pt x="6254" y="14268"/>
                  </a:lnTo>
                  <a:lnTo>
                    <a:pt x="6254" y="11791"/>
                  </a:lnTo>
                  <a:lnTo>
                    <a:pt x="5408" y="11791"/>
                  </a:lnTo>
                  <a:close/>
                </a:path>
                <a:path w="21600" h="21600" extrusionOk="0">
                  <a:moveTo>
                    <a:pt x="7132" y="11791"/>
                  </a:moveTo>
                  <a:lnTo>
                    <a:pt x="7132" y="14268"/>
                  </a:lnTo>
                  <a:lnTo>
                    <a:pt x="7977" y="14268"/>
                  </a:lnTo>
                  <a:lnTo>
                    <a:pt x="7977" y="11791"/>
                  </a:lnTo>
                  <a:lnTo>
                    <a:pt x="7132" y="11791"/>
                  </a:lnTo>
                  <a:close/>
                </a:path>
              </a:pathLst>
            </a:custGeom>
            <a:solidFill>
              <a:srgbClr val="FF0000"/>
            </a:solidFill>
            <a:ln w="9525">
              <a:solidFill>
                <a:srgbClr val="000000"/>
              </a:solidFill>
              <a:miter lim="800000"/>
              <a:headEnd/>
              <a:tailEnd/>
            </a:ln>
          </p:spPr>
          <p:txBody>
            <a:bodyPr vert="horz" wrap="square" lIns="68580" tIns="34290" rIns="68580" bIns="34290" numCol="1" anchor="t" anchorCtr="0" compatLnSpc="1">
              <a:prstTxWarp prst="textNoShape">
                <a:avLst/>
              </a:prstTxWarp>
            </a:bodyPr>
            <a:lstStyle/>
            <a:p>
              <a:endParaRPr lang="zh-CN" altLang="en-US" sz="1350"/>
            </a:p>
          </p:txBody>
        </p:sp>
        <p:sp>
          <p:nvSpPr>
            <p:cNvPr id="106" name="modem"/>
            <p:cNvSpPr>
              <a:spLocks noEditPoints="1" noChangeArrowheads="1"/>
            </p:cNvSpPr>
            <p:nvPr/>
          </p:nvSpPr>
          <p:spPr bwMode="auto">
            <a:xfrm>
              <a:off x="4595802" y="2928934"/>
              <a:ext cx="1285884" cy="300028"/>
            </a:xfrm>
            <a:custGeom>
              <a:avLst/>
              <a:gdLst>
                <a:gd name="T0" fmla="*/ 0 w 21600"/>
                <a:gd name="T1" fmla="*/ 5152 h 21600"/>
                <a:gd name="T2" fmla="*/ 2941 w 21600"/>
                <a:gd name="T3" fmla="*/ 0 h 21600"/>
                <a:gd name="T4" fmla="*/ 18625 w 21600"/>
                <a:gd name="T5" fmla="*/ 0 h 21600"/>
                <a:gd name="T6" fmla="*/ 21600 w 21600"/>
                <a:gd name="T7" fmla="*/ 5152 h 21600"/>
                <a:gd name="T8" fmla="*/ 21600 w 21600"/>
                <a:gd name="T9" fmla="*/ 21600 h 21600"/>
                <a:gd name="T10" fmla="*/ 0 w 21600"/>
                <a:gd name="T11" fmla="*/ 21600 h 21600"/>
                <a:gd name="T12" fmla="*/ 10800 w 21600"/>
                <a:gd name="T13" fmla="*/ 0 h 21600"/>
                <a:gd name="T14" fmla="*/ 10800 w 21600"/>
                <a:gd name="T15" fmla="*/ 21600 h 21600"/>
                <a:gd name="T16" fmla="*/ 0 w 21600"/>
                <a:gd name="T17" fmla="*/ 13376 h 21600"/>
                <a:gd name="T18" fmla="*/ 21600 w 21600"/>
                <a:gd name="T19" fmla="*/ 13376 h 21600"/>
                <a:gd name="T20" fmla="*/ 400 w 21600"/>
                <a:gd name="T21" fmla="*/ 22400 h 21600"/>
                <a:gd name="T22" fmla="*/ 21200 w 21600"/>
                <a:gd name="T23" fmla="*/ 30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5152"/>
                  </a:moveTo>
                  <a:lnTo>
                    <a:pt x="2941" y="0"/>
                  </a:lnTo>
                  <a:lnTo>
                    <a:pt x="18625" y="0"/>
                  </a:lnTo>
                  <a:lnTo>
                    <a:pt x="21600" y="5152"/>
                  </a:lnTo>
                  <a:lnTo>
                    <a:pt x="21600" y="21600"/>
                  </a:lnTo>
                  <a:lnTo>
                    <a:pt x="0" y="21600"/>
                  </a:lnTo>
                  <a:lnTo>
                    <a:pt x="0" y="5152"/>
                  </a:lnTo>
                  <a:close/>
                </a:path>
                <a:path w="21600" h="21600" extrusionOk="0">
                  <a:moveTo>
                    <a:pt x="0" y="5251"/>
                  </a:moveTo>
                  <a:lnTo>
                    <a:pt x="21600" y="5251"/>
                  </a:lnTo>
                  <a:moveTo>
                    <a:pt x="1961" y="11791"/>
                  </a:moveTo>
                  <a:lnTo>
                    <a:pt x="1961" y="14268"/>
                  </a:lnTo>
                  <a:lnTo>
                    <a:pt x="2806" y="14268"/>
                  </a:lnTo>
                  <a:lnTo>
                    <a:pt x="2806" y="11791"/>
                  </a:lnTo>
                  <a:lnTo>
                    <a:pt x="1961" y="11791"/>
                  </a:lnTo>
                  <a:close/>
                </a:path>
                <a:path w="21600" h="21600" extrusionOk="0">
                  <a:moveTo>
                    <a:pt x="3685" y="11791"/>
                  </a:moveTo>
                  <a:lnTo>
                    <a:pt x="3685" y="14268"/>
                  </a:lnTo>
                  <a:lnTo>
                    <a:pt x="4530" y="14268"/>
                  </a:lnTo>
                  <a:lnTo>
                    <a:pt x="4530" y="11791"/>
                  </a:lnTo>
                  <a:lnTo>
                    <a:pt x="3685" y="11791"/>
                  </a:lnTo>
                  <a:close/>
                </a:path>
                <a:path w="21600" h="21600" extrusionOk="0">
                  <a:moveTo>
                    <a:pt x="5408" y="11791"/>
                  </a:moveTo>
                  <a:lnTo>
                    <a:pt x="5408" y="14268"/>
                  </a:lnTo>
                  <a:lnTo>
                    <a:pt x="6254" y="14268"/>
                  </a:lnTo>
                  <a:lnTo>
                    <a:pt x="6254" y="11791"/>
                  </a:lnTo>
                  <a:lnTo>
                    <a:pt x="5408" y="11791"/>
                  </a:lnTo>
                  <a:close/>
                </a:path>
                <a:path w="21600" h="21600" extrusionOk="0">
                  <a:moveTo>
                    <a:pt x="7132" y="11791"/>
                  </a:moveTo>
                  <a:lnTo>
                    <a:pt x="7132" y="14268"/>
                  </a:lnTo>
                  <a:lnTo>
                    <a:pt x="7977" y="14268"/>
                  </a:lnTo>
                  <a:lnTo>
                    <a:pt x="7977" y="11791"/>
                  </a:lnTo>
                  <a:lnTo>
                    <a:pt x="7132" y="11791"/>
                  </a:lnTo>
                  <a:close/>
                </a:path>
              </a:pathLst>
            </a:custGeom>
            <a:solidFill>
              <a:srgbClr val="FF0000"/>
            </a:solidFill>
            <a:ln w="9525">
              <a:solidFill>
                <a:srgbClr val="000000"/>
              </a:solidFill>
              <a:miter lim="800000"/>
              <a:headEnd/>
              <a:tailEnd/>
            </a:ln>
          </p:spPr>
          <p:txBody>
            <a:bodyPr vert="horz" wrap="square" lIns="68580" tIns="34290" rIns="68580" bIns="34290" numCol="1" anchor="t" anchorCtr="0" compatLnSpc="1">
              <a:prstTxWarp prst="textNoShape">
                <a:avLst/>
              </a:prstTxWarp>
            </a:bodyPr>
            <a:lstStyle/>
            <a:p>
              <a:endParaRPr lang="zh-CN" altLang="en-US" sz="1350"/>
            </a:p>
          </p:txBody>
        </p:sp>
        <p:sp>
          <p:nvSpPr>
            <p:cNvPr id="107" name="modem"/>
            <p:cNvSpPr>
              <a:spLocks noEditPoints="1" noChangeArrowheads="1"/>
            </p:cNvSpPr>
            <p:nvPr/>
          </p:nvSpPr>
          <p:spPr bwMode="auto">
            <a:xfrm>
              <a:off x="4595802" y="3357562"/>
              <a:ext cx="1285884" cy="300028"/>
            </a:xfrm>
            <a:custGeom>
              <a:avLst/>
              <a:gdLst>
                <a:gd name="T0" fmla="*/ 0 w 21600"/>
                <a:gd name="T1" fmla="*/ 5152 h 21600"/>
                <a:gd name="T2" fmla="*/ 2941 w 21600"/>
                <a:gd name="T3" fmla="*/ 0 h 21600"/>
                <a:gd name="T4" fmla="*/ 18625 w 21600"/>
                <a:gd name="T5" fmla="*/ 0 h 21600"/>
                <a:gd name="T6" fmla="*/ 21600 w 21600"/>
                <a:gd name="T7" fmla="*/ 5152 h 21600"/>
                <a:gd name="T8" fmla="*/ 21600 w 21600"/>
                <a:gd name="T9" fmla="*/ 21600 h 21600"/>
                <a:gd name="T10" fmla="*/ 0 w 21600"/>
                <a:gd name="T11" fmla="*/ 21600 h 21600"/>
                <a:gd name="T12" fmla="*/ 10800 w 21600"/>
                <a:gd name="T13" fmla="*/ 0 h 21600"/>
                <a:gd name="T14" fmla="*/ 10800 w 21600"/>
                <a:gd name="T15" fmla="*/ 21600 h 21600"/>
                <a:gd name="T16" fmla="*/ 0 w 21600"/>
                <a:gd name="T17" fmla="*/ 13376 h 21600"/>
                <a:gd name="T18" fmla="*/ 21600 w 21600"/>
                <a:gd name="T19" fmla="*/ 13376 h 21600"/>
                <a:gd name="T20" fmla="*/ 400 w 21600"/>
                <a:gd name="T21" fmla="*/ 22400 h 21600"/>
                <a:gd name="T22" fmla="*/ 21200 w 21600"/>
                <a:gd name="T23" fmla="*/ 30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5152"/>
                  </a:moveTo>
                  <a:lnTo>
                    <a:pt x="2941" y="0"/>
                  </a:lnTo>
                  <a:lnTo>
                    <a:pt x="18625" y="0"/>
                  </a:lnTo>
                  <a:lnTo>
                    <a:pt x="21600" y="5152"/>
                  </a:lnTo>
                  <a:lnTo>
                    <a:pt x="21600" y="21600"/>
                  </a:lnTo>
                  <a:lnTo>
                    <a:pt x="0" y="21600"/>
                  </a:lnTo>
                  <a:lnTo>
                    <a:pt x="0" y="5152"/>
                  </a:lnTo>
                  <a:close/>
                </a:path>
                <a:path w="21600" h="21600" extrusionOk="0">
                  <a:moveTo>
                    <a:pt x="0" y="5251"/>
                  </a:moveTo>
                  <a:lnTo>
                    <a:pt x="21600" y="5251"/>
                  </a:lnTo>
                  <a:moveTo>
                    <a:pt x="1961" y="11791"/>
                  </a:moveTo>
                  <a:lnTo>
                    <a:pt x="1961" y="14268"/>
                  </a:lnTo>
                  <a:lnTo>
                    <a:pt x="2806" y="14268"/>
                  </a:lnTo>
                  <a:lnTo>
                    <a:pt x="2806" y="11791"/>
                  </a:lnTo>
                  <a:lnTo>
                    <a:pt x="1961" y="11791"/>
                  </a:lnTo>
                  <a:close/>
                </a:path>
                <a:path w="21600" h="21600" extrusionOk="0">
                  <a:moveTo>
                    <a:pt x="3685" y="11791"/>
                  </a:moveTo>
                  <a:lnTo>
                    <a:pt x="3685" y="14268"/>
                  </a:lnTo>
                  <a:lnTo>
                    <a:pt x="4530" y="14268"/>
                  </a:lnTo>
                  <a:lnTo>
                    <a:pt x="4530" y="11791"/>
                  </a:lnTo>
                  <a:lnTo>
                    <a:pt x="3685" y="11791"/>
                  </a:lnTo>
                  <a:close/>
                </a:path>
                <a:path w="21600" h="21600" extrusionOk="0">
                  <a:moveTo>
                    <a:pt x="5408" y="11791"/>
                  </a:moveTo>
                  <a:lnTo>
                    <a:pt x="5408" y="14268"/>
                  </a:lnTo>
                  <a:lnTo>
                    <a:pt x="6254" y="14268"/>
                  </a:lnTo>
                  <a:lnTo>
                    <a:pt x="6254" y="11791"/>
                  </a:lnTo>
                  <a:lnTo>
                    <a:pt x="5408" y="11791"/>
                  </a:lnTo>
                  <a:close/>
                </a:path>
                <a:path w="21600" h="21600" extrusionOk="0">
                  <a:moveTo>
                    <a:pt x="7132" y="11791"/>
                  </a:moveTo>
                  <a:lnTo>
                    <a:pt x="7132" y="14268"/>
                  </a:lnTo>
                  <a:lnTo>
                    <a:pt x="7977" y="14268"/>
                  </a:lnTo>
                  <a:lnTo>
                    <a:pt x="7977" y="11791"/>
                  </a:lnTo>
                  <a:lnTo>
                    <a:pt x="7132" y="11791"/>
                  </a:lnTo>
                  <a:close/>
                </a:path>
              </a:pathLst>
            </a:custGeom>
            <a:solidFill>
              <a:srgbClr val="FF0000"/>
            </a:solidFill>
            <a:ln w="9525">
              <a:solidFill>
                <a:srgbClr val="000000"/>
              </a:solidFill>
              <a:miter lim="800000"/>
              <a:headEnd/>
              <a:tailEnd/>
            </a:ln>
          </p:spPr>
          <p:txBody>
            <a:bodyPr vert="horz" wrap="square" lIns="68580" tIns="34290" rIns="68580" bIns="34290" numCol="1" anchor="t" anchorCtr="0" compatLnSpc="1">
              <a:prstTxWarp prst="textNoShape">
                <a:avLst/>
              </a:prstTxWarp>
            </a:bodyPr>
            <a:lstStyle/>
            <a:p>
              <a:endParaRPr lang="zh-CN" altLang="en-US" sz="1350"/>
            </a:p>
          </p:txBody>
        </p:sp>
        <p:sp>
          <p:nvSpPr>
            <p:cNvPr id="108" name="modem"/>
            <p:cNvSpPr>
              <a:spLocks noEditPoints="1" noChangeArrowheads="1"/>
            </p:cNvSpPr>
            <p:nvPr/>
          </p:nvSpPr>
          <p:spPr bwMode="auto">
            <a:xfrm>
              <a:off x="4595802" y="3786190"/>
              <a:ext cx="1285884" cy="300028"/>
            </a:xfrm>
            <a:custGeom>
              <a:avLst/>
              <a:gdLst>
                <a:gd name="T0" fmla="*/ 0 w 21600"/>
                <a:gd name="T1" fmla="*/ 5152 h 21600"/>
                <a:gd name="T2" fmla="*/ 2941 w 21600"/>
                <a:gd name="T3" fmla="*/ 0 h 21600"/>
                <a:gd name="T4" fmla="*/ 18625 w 21600"/>
                <a:gd name="T5" fmla="*/ 0 h 21600"/>
                <a:gd name="T6" fmla="*/ 21600 w 21600"/>
                <a:gd name="T7" fmla="*/ 5152 h 21600"/>
                <a:gd name="T8" fmla="*/ 21600 w 21600"/>
                <a:gd name="T9" fmla="*/ 21600 h 21600"/>
                <a:gd name="T10" fmla="*/ 0 w 21600"/>
                <a:gd name="T11" fmla="*/ 21600 h 21600"/>
                <a:gd name="T12" fmla="*/ 10800 w 21600"/>
                <a:gd name="T13" fmla="*/ 0 h 21600"/>
                <a:gd name="T14" fmla="*/ 10800 w 21600"/>
                <a:gd name="T15" fmla="*/ 21600 h 21600"/>
                <a:gd name="T16" fmla="*/ 0 w 21600"/>
                <a:gd name="T17" fmla="*/ 13376 h 21600"/>
                <a:gd name="T18" fmla="*/ 21600 w 21600"/>
                <a:gd name="T19" fmla="*/ 13376 h 21600"/>
                <a:gd name="T20" fmla="*/ 400 w 21600"/>
                <a:gd name="T21" fmla="*/ 22400 h 21600"/>
                <a:gd name="T22" fmla="*/ 21200 w 21600"/>
                <a:gd name="T23" fmla="*/ 30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5152"/>
                  </a:moveTo>
                  <a:lnTo>
                    <a:pt x="2941" y="0"/>
                  </a:lnTo>
                  <a:lnTo>
                    <a:pt x="18625" y="0"/>
                  </a:lnTo>
                  <a:lnTo>
                    <a:pt x="21600" y="5152"/>
                  </a:lnTo>
                  <a:lnTo>
                    <a:pt x="21600" y="21600"/>
                  </a:lnTo>
                  <a:lnTo>
                    <a:pt x="0" y="21600"/>
                  </a:lnTo>
                  <a:lnTo>
                    <a:pt x="0" y="5152"/>
                  </a:lnTo>
                  <a:close/>
                </a:path>
                <a:path w="21600" h="21600" extrusionOk="0">
                  <a:moveTo>
                    <a:pt x="0" y="5251"/>
                  </a:moveTo>
                  <a:lnTo>
                    <a:pt x="21600" y="5251"/>
                  </a:lnTo>
                  <a:moveTo>
                    <a:pt x="1961" y="11791"/>
                  </a:moveTo>
                  <a:lnTo>
                    <a:pt x="1961" y="14268"/>
                  </a:lnTo>
                  <a:lnTo>
                    <a:pt x="2806" y="14268"/>
                  </a:lnTo>
                  <a:lnTo>
                    <a:pt x="2806" y="11791"/>
                  </a:lnTo>
                  <a:lnTo>
                    <a:pt x="1961" y="11791"/>
                  </a:lnTo>
                  <a:close/>
                </a:path>
                <a:path w="21600" h="21600" extrusionOk="0">
                  <a:moveTo>
                    <a:pt x="3685" y="11791"/>
                  </a:moveTo>
                  <a:lnTo>
                    <a:pt x="3685" y="14268"/>
                  </a:lnTo>
                  <a:lnTo>
                    <a:pt x="4530" y="14268"/>
                  </a:lnTo>
                  <a:lnTo>
                    <a:pt x="4530" y="11791"/>
                  </a:lnTo>
                  <a:lnTo>
                    <a:pt x="3685" y="11791"/>
                  </a:lnTo>
                  <a:close/>
                </a:path>
                <a:path w="21600" h="21600" extrusionOk="0">
                  <a:moveTo>
                    <a:pt x="5408" y="11791"/>
                  </a:moveTo>
                  <a:lnTo>
                    <a:pt x="5408" y="14268"/>
                  </a:lnTo>
                  <a:lnTo>
                    <a:pt x="6254" y="14268"/>
                  </a:lnTo>
                  <a:lnTo>
                    <a:pt x="6254" y="11791"/>
                  </a:lnTo>
                  <a:lnTo>
                    <a:pt x="5408" y="11791"/>
                  </a:lnTo>
                  <a:close/>
                </a:path>
                <a:path w="21600" h="21600" extrusionOk="0">
                  <a:moveTo>
                    <a:pt x="7132" y="11791"/>
                  </a:moveTo>
                  <a:lnTo>
                    <a:pt x="7132" y="14268"/>
                  </a:lnTo>
                  <a:lnTo>
                    <a:pt x="7977" y="14268"/>
                  </a:lnTo>
                  <a:lnTo>
                    <a:pt x="7977" y="11791"/>
                  </a:lnTo>
                  <a:lnTo>
                    <a:pt x="7132" y="11791"/>
                  </a:lnTo>
                  <a:close/>
                </a:path>
              </a:pathLst>
            </a:custGeom>
            <a:solidFill>
              <a:srgbClr val="FF0000"/>
            </a:solidFill>
            <a:ln w="9525">
              <a:solidFill>
                <a:srgbClr val="000000"/>
              </a:solidFill>
              <a:miter lim="800000"/>
              <a:headEnd/>
              <a:tailEnd/>
            </a:ln>
          </p:spPr>
          <p:txBody>
            <a:bodyPr vert="horz" wrap="square" lIns="68580" tIns="34290" rIns="68580" bIns="34290" numCol="1" anchor="t" anchorCtr="0" compatLnSpc="1">
              <a:prstTxWarp prst="textNoShape">
                <a:avLst/>
              </a:prstTxWarp>
            </a:bodyPr>
            <a:lstStyle/>
            <a:p>
              <a:endParaRPr lang="zh-CN" altLang="en-US" sz="1350"/>
            </a:p>
          </p:txBody>
        </p:sp>
        <p:sp>
          <p:nvSpPr>
            <p:cNvPr id="109" name="modem"/>
            <p:cNvSpPr>
              <a:spLocks noEditPoints="1" noChangeArrowheads="1"/>
            </p:cNvSpPr>
            <p:nvPr/>
          </p:nvSpPr>
          <p:spPr bwMode="auto">
            <a:xfrm>
              <a:off x="4595802" y="4214818"/>
              <a:ext cx="1285884" cy="300028"/>
            </a:xfrm>
            <a:custGeom>
              <a:avLst/>
              <a:gdLst>
                <a:gd name="T0" fmla="*/ 0 w 21600"/>
                <a:gd name="T1" fmla="*/ 5152 h 21600"/>
                <a:gd name="T2" fmla="*/ 2941 w 21600"/>
                <a:gd name="T3" fmla="*/ 0 h 21600"/>
                <a:gd name="T4" fmla="*/ 18625 w 21600"/>
                <a:gd name="T5" fmla="*/ 0 h 21600"/>
                <a:gd name="T6" fmla="*/ 21600 w 21600"/>
                <a:gd name="T7" fmla="*/ 5152 h 21600"/>
                <a:gd name="T8" fmla="*/ 21600 w 21600"/>
                <a:gd name="T9" fmla="*/ 21600 h 21600"/>
                <a:gd name="T10" fmla="*/ 0 w 21600"/>
                <a:gd name="T11" fmla="*/ 21600 h 21600"/>
                <a:gd name="T12" fmla="*/ 10800 w 21600"/>
                <a:gd name="T13" fmla="*/ 0 h 21600"/>
                <a:gd name="T14" fmla="*/ 10800 w 21600"/>
                <a:gd name="T15" fmla="*/ 21600 h 21600"/>
                <a:gd name="T16" fmla="*/ 0 w 21600"/>
                <a:gd name="T17" fmla="*/ 13376 h 21600"/>
                <a:gd name="T18" fmla="*/ 21600 w 21600"/>
                <a:gd name="T19" fmla="*/ 13376 h 21600"/>
                <a:gd name="T20" fmla="*/ 400 w 21600"/>
                <a:gd name="T21" fmla="*/ 22400 h 21600"/>
                <a:gd name="T22" fmla="*/ 21200 w 21600"/>
                <a:gd name="T23" fmla="*/ 30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5152"/>
                  </a:moveTo>
                  <a:lnTo>
                    <a:pt x="2941" y="0"/>
                  </a:lnTo>
                  <a:lnTo>
                    <a:pt x="18625" y="0"/>
                  </a:lnTo>
                  <a:lnTo>
                    <a:pt x="21600" y="5152"/>
                  </a:lnTo>
                  <a:lnTo>
                    <a:pt x="21600" y="21600"/>
                  </a:lnTo>
                  <a:lnTo>
                    <a:pt x="0" y="21600"/>
                  </a:lnTo>
                  <a:lnTo>
                    <a:pt x="0" y="5152"/>
                  </a:lnTo>
                  <a:close/>
                </a:path>
                <a:path w="21600" h="21600" extrusionOk="0">
                  <a:moveTo>
                    <a:pt x="0" y="5251"/>
                  </a:moveTo>
                  <a:lnTo>
                    <a:pt x="21600" y="5251"/>
                  </a:lnTo>
                  <a:moveTo>
                    <a:pt x="1961" y="11791"/>
                  </a:moveTo>
                  <a:lnTo>
                    <a:pt x="1961" y="14268"/>
                  </a:lnTo>
                  <a:lnTo>
                    <a:pt x="2806" y="14268"/>
                  </a:lnTo>
                  <a:lnTo>
                    <a:pt x="2806" y="11791"/>
                  </a:lnTo>
                  <a:lnTo>
                    <a:pt x="1961" y="11791"/>
                  </a:lnTo>
                  <a:close/>
                </a:path>
                <a:path w="21600" h="21600" extrusionOk="0">
                  <a:moveTo>
                    <a:pt x="3685" y="11791"/>
                  </a:moveTo>
                  <a:lnTo>
                    <a:pt x="3685" y="14268"/>
                  </a:lnTo>
                  <a:lnTo>
                    <a:pt x="4530" y="14268"/>
                  </a:lnTo>
                  <a:lnTo>
                    <a:pt x="4530" y="11791"/>
                  </a:lnTo>
                  <a:lnTo>
                    <a:pt x="3685" y="11791"/>
                  </a:lnTo>
                  <a:close/>
                </a:path>
                <a:path w="21600" h="21600" extrusionOk="0">
                  <a:moveTo>
                    <a:pt x="5408" y="11791"/>
                  </a:moveTo>
                  <a:lnTo>
                    <a:pt x="5408" y="14268"/>
                  </a:lnTo>
                  <a:lnTo>
                    <a:pt x="6254" y="14268"/>
                  </a:lnTo>
                  <a:lnTo>
                    <a:pt x="6254" y="11791"/>
                  </a:lnTo>
                  <a:lnTo>
                    <a:pt x="5408" y="11791"/>
                  </a:lnTo>
                  <a:close/>
                </a:path>
                <a:path w="21600" h="21600" extrusionOk="0">
                  <a:moveTo>
                    <a:pt x="7132" y="11791"/>
                  </a:moveTo>
                  <a:lnTo>
                    <a:pt x="7132" y="14268"/>
                  </a:lnTo>
                  <a:lnTo>
                    <a:pt x="7977" y="14268"/>
                  </a:lnTo>
                  <a:lnTo>
                    <a:pt x="7977" y="11791"/>
                  </a:lnTo>
                  <a:lnTo>
                    <a:pt x="7132" y="11791"/>
                  </a:lnTo>
                  <a:close/>
                </a:path>
              </a:pathLst>
            </a:custGeom>
            <a:solidFill>
              <a:srgbClr val="FF0000"/>
            </a:solidFill>
            <a:ln w="9525">
              <a:solidFill>
                <a:srgbClr val="000000"/>
              </a:solidFill>
              <a:miter lim="800000"/>
              <a:headEnd/>
              <a:tailEnd/>
            </a:ln>
          </p:spPr>
          <p:txBody>
            <a:bodyPr vert="horz" wrap="square" lIns="68580" tIns="34290" rIns="68580" bIns="34290" numCol="1" anchor="t" anchorCtr="0" compatLnSpc="1">
              <a:prstTxWarp prst="textNoShape">
                <a:avLst/>
              </a:prstTxWarp>
            </a:bodyPr>
            <a:lstStyle/>
            <a:p>
              <a:endParaRPr lang="zh-CN" altLang="en-US" sz="1350"/>
            </a:p>
          </p:txBody>
        </p:sp>
        <p:sp>
          <p:nvSpPr>
            <p:cNvPr id="110" name="modem"/>
            <p:cNvSpPr>
              <a:spLocks noEditPoints="1" noChangeArrowheads="1"/>
            </p:cNvSpPr>
            <p:nvPr/>
          </p:nvSpPr>
          <p:spPr bwMode="auto">
            <a:xfrm>
              <a:off x="4595802" y="4643446"/>
              <a:ext cx="1285884" cy="300028"/>
            </a:xfrm>
            <a:custGeom>
              <a:avLst/>
              <a:gdLst>
                <a:gd name="T0" fmla="*/ 0 w 21600"/>
                <a:gd name="T1" fmla="*/ 5152 h 21600"/>
                <a:gd name="T2" fmla="*/ 2941 w 21600"/>
                <a:gd name="T3" fmla="*/ 0 h 21600"/>
                <a:gd name="T4" fmla="*/ 18625 w 21600"/>
                <a:gd name="T5" fmla="*/ 0 h 21600"/>
                <a:gd name="T6" fmla="*/ 21600 w 21600"/>
                <a:gd name="T7" fmla="*/ 5152 h 21600"/>
                <a:gd name="T8" fmla="*/ 21600 w 21600"/>
                <a:gd name="T9" fmla="*/ 21600 h 21600"/>
                <a:gd name="T10" fmla="*/ 0 w 21600"/>
                <a:gd name="T11" fmla="*/ 21600 h 21600"/>
                <a:gd name="T12" fmla="*/ 10800 w 21600"/>
                <a:gd name="T13" fmla="*/ 0 h 21600"/>
                <a:gd name="T14" fmla="*/ 10800 w 21600"/>
                <a:gd name="T15" fmla="*/ 21600 h 21600"/>
                <a:gd name="T16" fmla="*/ 0 w 21600"/>
                <a:gd name="T17" fmla="*/ 13376 h 21600"/>
                <a:gd name="T18" fmla="*/ 21600 w 21600"/>
                <a:gd name="T19" fmla="*/ 13376 h 21600"/>
                <a:gd name="T20" fmla="*/ 400 w 21600"/>
                <a:gd name="T21" fmla="*/ 22400 h 21600"/>
                <a:gd name="T22" fmla="*/ 21200 w 21600"/>
                <a:gd name="T23" fmla="*/ 30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5152"/>
                  </a:moveTo>
                  <a:lnTo>
                    <a:pt x="2941" y="0"/>
                  </a:lnTo>
                  <a:lnTo>
                    <a:pt x="18625" y="0"/>
                  </a:lnTo>
                  <a:lnTo>
                    <a:pt x="21600" y="5152"/>
                  </a:lnTo>
                  <a:lnTo>
                    <a:pt x="21600" y="21600"/>
                  </a:lnTo>
                  <a:lnTo>
                    <a:pt x="0" y="21600"/>
                  </a:lnTo>
                  <a:lnTo>
                    <a:pt x="0" y="5152"/>
                  </a:lnTo>
                  <a:close/>
                </a:path>
                <a:path w="21600" h="21600" extrusionOk="0">
                  <a:moveTo>
                    <a:pt x="0" y="5251"/>
                  </a:moveTo>
                  <a:lnTo>
                    <a:pt x="21600" y="5251"/>
                  </a:lnTo>
                  <a:moveTo>
                    <a:pt x="1961" y="11791"/>
                  </a:moveTo>
                  <a:lnTo>
                    <a:pt x="1961" y="14268"/>
                  </a:lnTo>
                  <a:lnTo>
                    <a:pt x="2806" y="14268"/>
                  </a:lnTo>
                  <a:lnTo>
                    <a:pt x="2806" y="11791"/>
                  </a:lnTo>
                  <a:lnTo>
                    <a:pt x="1961" y="11791"/>
                  </a:lnTo>
                  <a:close/>
                </a:path>
                <a:path w="21600" h="21600" extrusionOk="0">
                  <a:moveTo>
                    <a:pt x="3685" y="11791"/>
                  </a:moveTo>
                  <a:lnTo>
                    <a:pt x="3685" y="14268"/>
                  </a:lnTo>
                  <a:lnTo>
                    <a:pt x="4530" y="14268"/>
                  </a:lnTo>
                  <a:lnTo>
                    <a:pt x="4530" y="11791"/>
                  </a:lnTo>
                  <a:lnTo>
                    <a:pt x="3685" y="11791"/>
                  </a:lnTo>
                  <a:close/>
                </a:path>
                <a:path w="21600" h="21600" extrusionOk="0">
                  <a:moveTo>
                    <a:pt x="5408" y="11791"/>
                  </a:moveTo>
                  <a:lnTo>
                    <a:pt x="5408" y="14268"/>
                  </a:lnTo>
                  <a:lnTo>
                    <a:pt x="6254" y="14268"/>
                  </a:lnTo>
                  <a:lnTo>
                    <a:pt x="6254" y="11791"/>
                  </a:lnTo>
                  <a:lnTo>
                    <a:pt x="5408" y="11791"/>
                  </a:lnTo>
                  <a:close/>
                </a:path>
                <a:path w="21600" h="21600" extrusionOk="0">
                  <a:moveTo>
                    <a:pt x="7132" y="11791"/>
                  </a:moveTo>
                  <a:lnTo>
                    <a:pt x="7132" y="14268"/>
                  </a:lnTo>
                  <a:lnTo>
                    <a:pt x="7977" y="14268"/>
                  </a:lnTo>
                  <a:lnTo>
                    <a:pt x="7977" y="11791"/>
                  </a:lnTo>
                  <a:lnTo>
                    <a:pt x="7132" y="11791"/>
                  </a:lnTo>
                  <a:close/>
                </a:path>
              </a:pathLst>
            </a:custGeom>
            <a:solidFill>
              <a:srgbClr val="FF0000"/>
            </a:solidFill>
            <a:ln w="9525">
              <a:solidFill>
                <a:srgbClr val="000000"/>
              </a:solidFill>
              <a:miter lim="800000"/>
              <a:headEnd/>
              <a:tailEnd/>
            </a:ln>
          </p:spPr>
          <p:txBody>
            <a:bodyPr vert="horz" wrap="square" lIns="68580" tIns="34290" rIns="68580" bIns="34290" numCol="1" anchor="t" anchorCtr="0" compatLnSpc="1">
              <a:prstTxWarp prst="textNoShape">
                <a:avLst/>
              </a:prstTxWarp>
            </a:bodyPr>
            <a:lstStyle/>
            <a:p>
              <a:endParaRPr lang="zh-CN" altLang="en-US" sz="1350"/>
            </a:p>
          </p:txBody>
        </p:sp>
        <p:sp>
          <p:nvSpPr>
            <p:cNvPr id="111" name="modem"/>
            <p:cNvSpPr>
              <a:spLocks noEditPoints="1" noChangeArrowheads="1"/>
            </p:cNvSpPr>
            <p:nvPr/>
          </p:nvSpPr>
          <p:spPr bwMode="auto">
            <a:xfrm>
              <a:off x="4595802" y="5072074"/>
              <a:ext cx="1285884" cy="300028"/>
            </a:xfrm>
            <a:custGeom>
              <a:avLst/>
              <a:gdLst>
                <a:gd name="T0" fmla="*/ 0 w 21600"/>
                <a:gd name="T1" fmla="*/ 5152 h 21600"/>
                <a:gd name="T2" fmla="*/ 2941 w 21600"/>
                <a:gd name="T3" fmla="*/ 0 h 21600"/>
                <a:gd name="T4" fmla="*/ 18625 w 21600"/>
                <a:gd name="T5" fmla="*/ 0 h 21600"/>
                <a:gd name="T6" fmla="*/ 21600 w 21600"/>
                <a:gd name="T7" fmla="*/ 5152 h 21600"/>
                <a:gd name="T8" fmla="*/ 21600 w 21600"/>
                <a:gd name="T9" fmla="*/ 21600 h 21600"/>
                <a:gd name="T10" fmla="*/ 0 w 21600"/>
                <a:gd name="T11" fmla="*/ 21600 h 21600"/>
                <a:gd name="T12" fmla="*/ 10800 w 21600"/>
                <a:gd name="T13" fmla="*/ 0 h 21600"/>
                <a:gd name="T14" fmla="*/ 10800 w 21600"/>
                <a:gd name="T15" fmla="*/ 21600 h 21600"/>
                <a:gd name="T16" fmla="*/ 0 w 21600"/>
                <a:gd name="T17" fmla="*/ 13376 h 21600"/>
                <a:gd name="T18" fmla="*/ 21600 w 21600"/>
                <a:gd name="T19" fmla="*/ 13376 h 21600"/>
                <a:gd name="T20" fmla="*/ 400 w 21600"/>
                <a:gd name="T21" fmla="*/ 22400 h 21600"/>
                <a:gd name="T22" fmla="*/ 21200 w 21600"/>
                <a:gd name="T23" fmla="*/ 30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5152"/>
                  </a:moveTo>
                  <a:lnTo>
                    <a:pt x="2941" y="0"/>
                  </a:lnTo>
                  <a:lnTo>
                    <a:pt x="18625" y="0"/>
                  </a:lnTo>
                  <a:lnTo>
                    <a:pt x="21600" y="5152"/>
                  </a:lnTo>
                  <a:lnTo>
                    <a:pt x="21600" y="21600"/>
                  </a:lnTo>
                  <a:lnTo>
                    <a:pt x="0" y="21600"/>
                  </a:lnTo>
                  <a:lnTo>
                    <a:pt x="0" y="5152"/>
                  </a:lnTo>
                  <a:close/>
                </a:path>
                <a:path w="21600" h="21600" extrusionOk="0">
                  <a:moveTo>
                    <a:pt x="0" y="5251"/>
                  </a:moveTo>
                  <a:lnTo>
                    <a:pt x="21600" y="5251"/>
                  </a:lnTo>
                  <a:moveTo>
                    <a:pt x="1961" y="11791"/>
                  </a:moveTo>
                  <a:lnTo>
                    <a:pt x="1961" y="14268"/>
                  </a:lnTo>
                  <a:lnTo>
                    <a:pt x="2806" y="14268"/>
                  </a:lnTo>
                  <a:lnTo>
                    <a:pt x="2806" y="11791"/>
                  </a:lnTo>
                  <a:lnTo>
                    <a:pt x="1961" y="11791"/>
                  </a:lnTo>
                  <a:close/>
                </a:path>
                <a:path w="21600" h="21600" extrusionOk="0">
                  <a:moveTo>
                    <a:pt x="3685" y="11791"/>
                  </a:moveTo>
                  <a:lnTo>
                    <a:pt x="3685" y="14268"/>
                  </a:lnTo>
                  <a:lnTo>
                    <a:pt x="4530" y="14268"/>
                  </a:lnTo>
                  <a:lnTo>
                    <a:pt x="4530" y="11791"/>
                  </a:lnTo>
                  <a:lnTo>
                    <a:pt x="3685" y="11791"/>
                  </a:lnTo>
                  <a:close/>
                </a:path>
                <a:path w="21600" h="21600" extrusionOk="0">
                  <a:moveTo>
                    <a:pt x="5408" y="11791"/>
                  </a:moveTo>
                  <a:lnTo>
                    <a:pt x="5408" y="14268"/>
                  </a:lnTo>
                  <a:lnTo>
                    <a:pt x="6254" y="14268"/>
                  </a:lnTo>
                  <a:lnTo>
                    <a:pt x="6254" y="11791"/>
                  </a:lnTo>
                  <a:lnTo>
                    <a:pt x="5408" y="11791"/>
                  </a:lnTo>
                  <a:close/>
                </a:path>
                <a:path w="21600" h="21600" extrusionOk="0">
                  <a:moveTo>
                    <a:pt x="7132" y="11791"/>
                  </a:moveTo>
                  <a:lnTo>
                    <a:pt x="7132" y="14268"/>
                  </a:lnTo>
                  <a:lnTo>
                    <a:pt x="7977" y="14268"/>
                  </a:lnTo>
                  <a:lnTo>
                    <a:pt x="7977" y="11791"/>
                  </a:lnTo>
                  <a:lnTo>
                    <a:pt x="7132" y="11791"/>
                  </a:lnTo>
                  <a:close/>
                </a:path>
              </a:pathLst>
            </a:custGeom>
            <a:solidFill>
              <a:srgbClr val="FF0000"/>
            </a:solidFill>
            <a:ln w="9525">
              <a:solidFill>
                <a:srgbClr val="000000"/>
              </a:solidFill>
              <a:miter lim="800000"/>
              <a:headEnd/>
              <a:tailEnd/>
            </a:ln>
          </p:spPr>
          <p:txBody>
            <a:bodyPr vert="horz" wrap="square" lIns="68580" tIns="34290" rIns="68580" bIns="34290" numCol="1" anchor="t" anchorCtr="0" compatLnSpc="1">
              <a:prstTxWarp prst="textNoShape">
                <a:avLst/>
              </a:prstTxWarp>
            </a:bodyPr>
            <a:lstStyle/>
            <a:p>
              <a:endParaRPr lang="zh-CN" altLang="en-US" sz="1350"/>
            </a:p>
          </p:txBody>
        </p:sp>
        <p:sp>
          <p:nvSpPr>
            <p:cNvPr id="112" name="矩形 111"/>
            <p:cNvSpPr/>
            <p:nvPr/>
          </p:nvSpPr>
          <p:spPr>
            <a:xfrm>
              <a:off x="5024430" y="1643050"/>
              <a:ext cx="642942" cy="428628"/>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50" dirty="0">
                  <a:solidFill>
                    <a:schemeClr val="tx1"/>
                  </a:solidFill>
                </a:rPr>
                <a:t>Power</a:t>
              </a:r>
            </a:p>
            <a:p>
              <a:pPr algn="ctr"/>
              <a:endParaRPr lang="zh-CN" altLang="en-US" sz="1050" dirty="0">
                <a:solidFill>
                  <a:schemeClr val="tx1"/>
                </a:solidFill>
              </a:endParaRPr>
            </a:p>
          </p:txBody>
        </p:sp>
      </p:grpSp>
      <p:sp>
        <p:nvSpPr>
          <p:cNvPr id="113" name="内容占位符 2"/>
          <p:cNvSpPr txBox="1">
            <a:spLocks/>
          </p:cNvSpPr>
          <p:nvPr/>
        </p:nvSpPr>
        <p:spPr bwMode="auto">
          <a:xfrm>
            <a:off x="553121" y="1740948"/>
            <a:ext cx="1804634" cy="431695"/>
          </a:xfrm>
          <a:prstGeom prst="rect">
            <a:avLst/>
          </a:prstGeom>
          <a:noFill/>
          <a:ln w="9525">
            <a:noFill/>
            <a:miter lim="800000"/>
            <a:headEnd/>
            <a:tailEnd/>
          </a:ln>
        </p:spPr>
        <p:txBody>
          <a:bodyPr vert="horz" wrap="square" lIns="68580" tIns="34290" rIns="68580" bIns="34290" numCol="1" anchor="t" anchorCtr="0" compatLnSpc="1">
            <a:prstTxWarp prst="textNoShape">
              <a:avLst/>
            </a:prstTxWarp>
            <a:normAutofit/>
          </a:bodyPr>
          <a:lstStyle>
            <a:lvl1pPr marL="342900" indent="-342900" algn="l" rtl="0" eaLnBrk="0" fontAlgn="base" hangingPunct="0">
              <a:spcBef>
                <a:spcPct val="20000"/>
              </a:spcBef>
              <a:spcAft>
                <a:spcPct val="0"/>
              </a:spcAft>
              <a:buFont typeface="Arial" charset="0"/>
              <a:buChar char="•"/>
              <a:defRPr sz="2400" kern="1200">
                <a:solidFill>
                  <a:schemeClr val="tx1"/>
                </a:solidFill>
                <a:latin typeface="微软雅黑" pitchFamily="34" charset="-122"/>
                <a:ea typeface="微软雅黑" pitchFamily="34" charset="-122"/>
                <a:cs typeface="+mn-cs"/>
              </a:defRPr>
            </a:lvl1pPr>
            <a:lvl2pPr marL="742950" indent="-285750" algn="l" rtl="0" eaLnBrk="0" fontAlgn="base" hangingPunct="0">
              <a:spcBef>
                <a:spcPct val="20000"/>
              </a:spcBef>
              <a:spcAft>
                <a:spcPct val="0"/>
              </a:spcAft>
              <a:buFont typeface="Arial" charset="0"/>
              <a:buChar char="–"/>
              <a:defRPr sz="2000" kern="1200">
                <a:solidFill>
                  <a:schemeClr val="tx1"/>
                </a:solidFill>
                <a:latin typeface="微软雅黑" pitchFamily="34" charset="-122"/>
                <a:ea typeface="微软雅黑" pitchFamily="34" charset="-122"/>
                <a:cs typeface="+mn-cs"/>
              </a:defRPr>
            </a:lvl2pPr>
            <a:lvl3pPr marL="1143000" indent="-228600" algn="l" rtl="0" eaLnBrk="0" fontAlgn="base" hangingPunct="0">
              <a:spcBef>
                <a:spcPct val="20000"/>
              </a:spcBef>
              <a:spcAft>
                <a:spcPct val="0"/>
              </a:spcAft>
              <a:buFont typeface="Arial" charset="0"/>
              <a:buChar char="•"/>
              <a:defRPr kern="1200">
                <a:solidFill>
                  <a:schemeClr val="tx1"/>
                </a:solidFill>
                <a:latin typeface="微软雅黑" pitchFamily="34" charset="-122"/>
                <a:ea typeface="微软雅黑" pitchFamily="34" charset="-122"/>
                <a:cs typeface="+mn-cs"/>
              </a:defRPr>
            </a:lvl3pPr>
            <a:lvl4pPr marL="1600200" indent="-228600" algn="l" rtl="0" eaLnBrk="0" fontAlgn="base" hangingPunct="0">
              <a:spcBef>
                <a:spcPct val="20000"/>
              </a:spcBef>
              <a:spcAft>
                <a:spcPct val="0"/>
              </a:spcAft>
              <a:buFont typeface="Arial" charset="0"/>
              <a:buChar char="–"/>
              <a:defRPr sz="1600" kern="1200">
                <a:solidFill>
                  <a:schemeClr val="tx1"/>
                </a:solidFill>
                <a:latin typeface="微软雅黑" pitchFamily="34" charset="-122"/>
                <a:ea typeface="微软雅黑" pitchFamily="34" charset="-122"/>
                <a:cs typeface="+mn-cs"/>
              </a:defRPr>
            </a:lvl4pPr>
            <a:lvl5pPr marL="2057400" indent="-228600" algn="l" rtl="0" eaLnBrk="0" fontAlgn="base" hangingPunct="0">
              <a:spcBef>
                <a:spcPct val="20000"/>
              </a:spcBef>
              <a:spcAft>
                <a:spcPct val="0"/>
              </a:spcAft>
              <a:buFont typeface="Arial" charset="0"/>
              <a:buChar char="»"/>
              <a:defRPr sz="1600" kern="1200">
                <a:solidFill>
                  <a:schemeClr val="tx1"/>
                </a:solidFill>
                <a:latin typeface="微软雅黑" pitchFamily="34" charset="-122"/>
                <a:ea typeface="微软雅黑"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eaLnBrk="1" hangingPunct="1">
              <a:lnSpc>
                <a:spcPct val="150000"/>
              </a:lnSpc>
              <a:buNone/>
              <a:defRPr/>
            </a:pPr>
            <a:r>
              <a:rPr lang="en-US" altLang="zh-CN" sz="1575" dirty="0" err="1" smtClean="0">
                <a:solidFill>
                  <a:srgbClr val="0088EE"/>
                </a:solidFill>
              </a:rPr>
              <a:t>Redis</a:t>
            </a:r>
            <a:r>
              <a:rPr lang="zh-CN" altLang="en-US" sz="1575" dirty="0" smtClean="0">
                <a:solidFill>
                  <a:srgbClr val="0088EE"/>
                </a:solidFill>
              </a:rPr>
              <a:t>丢</a:t>
            </a:r>
            <a:r>
              <a:rPr lang="zh-CN" altLang="en-US" sz="1575" dirty="0">
                <a:solidFill>
                  <a:srgbClr val="0088EE"/>
                </a:solidFill>
              </a:rPr>
              <a:t>数据</a:t>
            </a:r>
            <a:endParaRPr lang="en-US" altLang="zh-CN" sz="1575" dirty="0">
              <a:solidFill>
                <a:srgbClr val="0088EE"/>
              </a:solidFill>
            </a:endParaRPr>
          </a:p>
        </p:txBody>
      </p:sp>
      <p:sp>
        <p:nvSpPr>
          <p:cNvPr id="114" name="内容占位符 2"/>
          <p:cNvSpPr txBox="1">
            <a:spLocks/>
          </p:cNvSpPr>
          <p:nvPr/>
        </p:nvSpPr>
        <p:spPr bwMode="auto">
          <a:xfrm>
            <a:off x="4206660" y="1389951"/>
            <a:ext cx="1490489" cy="431695"/>
          </a:xfrm>
          <a:prstGeom prst="rect">
            <a:avLst/>
          </a:prstGeom>
          <a:noFill/>
          <a:ln w="9525">
            <a:noFill/>
            <a:miter lim="800000"/>
            <a:headEnd/>
            <a:tailEnd/>
          </a:ln>
        </p:spPr>
        <p:txBody>
          <a:bodyPr vert="horz" wrap="square" lIns="68580" tIns="34290" rIns="68580" bIns="34290" numCol="1" anchor="t" anchorCtr="0" compatLnSpc="1">
            <a:prstTxWarp prst="textNoShape">
              <a:avLst/>
            </a:prstTxWarp>
            <a:normAutofit/>
          </a:bodyPr>
          <a:lstStyle>
            <a:lvl1pPr marL="342900" indent="-342900" algn="l" rtl="0" eaLnBrk="0" fontAlgn="base" hangingPunct="0">
              <a:spcBef>
                <a:spcPct val="20000"/>
              </a:spcBef>
              <a:spcAft>
                <a:spcPct val="0"/>
              </a:spcAft>
              <a:buFont typeface="Arial" charset="0"/>
              <a:buChar char="•"/>
              <a:defRPr sz="2400" kern="1200">
                <a:solidFill>
                  <a:schemeClr val="tx1"/>
                </a:solidFill>
                <a:latin typeface="微软雅黑" pitchFamily="34" charset="-122"/>
                <a:ea typeface="微软雅黑" pitchFamily="34" charset="-122"/>
                <a:cs typeface="+mn-cs"/>
              </a:defRPr>
            </a:lvl1pPr>
            <a:lvl2pPr marL="742950" indent="-285750" algn="l" rtl="0" eaLnBrk="0" fontAlgn="base" hangingPunct="0">
              <a:spcBef>
                <a:spcPct val="20000"/>
              </a:spcBef>
              <a:spcAft>
                <a:spcPct val="0"/>
              </a:spcAft>
              <a:buFont typeface="Arial" charset="0"/>
              <a:buChar char="–"/>
              <a:defRPr sz="2000" kern="1200">
                <a:solidFill>
                  <a:schemeClr val="tx1"/>
                </a:solidFill>
                <a:latin typeface="微软雅黑" pitchFamily="34" charset="-122"/>
                <a:ea typeface="微软雅黑" pitchFamily="34" charset="-122"/>
                <a:cs typeface="+mn-cs"/>
              </a:defRPr>
            </a:lvl2pPr>
            <a:lvl3pPr marL="1143000" indent="-228600" algn="l" rtl="0" eaLnBrk="0" fontAlgn="base" hangingPunct="0">
              <a:spcBef>
                <a:spcPct val="20000"/>
              </a:spcBef>
              <a:spcAft>
                <a:spcPct val="0"/>
              </a:spcAft>
              <a:buFont typeface="Arial" charset="0"/>
              <a:buChar char="•"/>
              <a:defRPr kern="1200">
                <a:solidFill>
                  <a:schemeClr val="tx1"/>
                </a:solidFill>
                <a:latin typeface="微软雅黑" pitchFamily="34" charset="-122"/>
                <a:ea typeface="微软雅黑" pitchFamily="34" charset="-122"/>
                <a:cs typeface="+mn-cs"/>
              </a:defRPr>
            </a:lvl3pPr>
            <a:lvl4pPr marL="1600200" indent="-228600" algn="l" rtl="0" eaLnBrk="0" fontAlgn="base" hangingPunct="0">
              <a:spcBef>
                <a:spcPct val="20000"/>
              </a:spcBef>
              <a:spcAft>
                <a:spcPct val="0"/>
              </a:spcAft>
              <a:buFont typeface="Arial" charset="0"/>
              <a:buChar char="–"/>
              <a:defRPr sz="1600" kern="1200">
                <a:solidFill>
                  <a:schemeClr val="tx1"/>
                </a:solidFill>
                <a:latin typeface="微软雅黑" pitchFamily="34" charset="-122"/>
                <a:ea typeface="微软雅黑" pitchFamily="34" charset="-122"/>
                <a:cs typeface="+mn-cs"/>
              </a:defRPr>
            </a:lvl4pPr>
            <a:lvl5pPr marL="2057400" indent="-228600" algn="l" rtl="0" eaLnBrk="0" fontAlgn="base" hangingPunct="0">
              <a:spcBef>
                <a:spcPct val="20000"/>
              </a:spcBef>
              <a:spcAft>
                <a:spcPct val="0"/>
              </a:spcAft>
              <a:buFont typeface="Arial" charset="0"/>
              <a:buChar char="»"/>
              <a:defRPr sz="1600" kern="1200">
                <a:solidFill>
                  <a:schemeClr val="tx1"/>
                </a:solidFill>
                <a:latin typeface="微软雅黑" pitchFamily="34" charset="-122"/>
                <a:ea typeface="微软雅黑"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eaLnBrk="1" hangingPunct="1">
              <a:lnSpc>
                <a:spcPct val="150000"/>
              </a:lnSpc>
              <a:buNone/>
              <a:defRPr/>
            </a:pPr>
            <a:r>
              <a:rPr lang="zh-CN" altLang="en-US" sz="1575" dirty="0">
                <a:solidFill>
                  <a:srgbClr val="0088EE"/>
                </a:solidFill>
              </a:rPr>
              <a:t>机房供电故障</a:t>
            </a:r>
            <a:endParaRPr lang="en-US" altLang="zh-CN" sz="1575" dirty="0">
              <a:solidFill>
                <a:srgbClr val="0088EE"/>
              </a:solidFill>
            </a:endParaRPr>
          </a:p>
        </p:txBody>
      </p:sp>
      <p:sp>
        <p:nvSpPr>
          <p:cNvPr id="5" name="文本框 4"/>
          <p:cNvSpPr txBox="1"/>
          <p:nvPr/>
        </p:nvSpPr>
        <p:spPr>
          <a:xfrm>
            <a:off x="323528" y="260648"/>
            <a:ext cx="7920880" cy="584775"/>
          </a:xfrm>
          <a:prstGeom prst="rect">
            <a:avLst/>
          </a:prstGeom>
          <a:noFill/>
        </p:spPr>
        <p:txBody>
          <a:bodyPr wrap="square" rtlCol="0">
            <a:spAutoFit/>
          </a:bodyPr>
          <a:lstStyle/>
          <a:p>
            <a:r>
              <a:rPr lang="zh-CN" altLang="en-US" sz="3200" dirty="0"/>
              <a:t>小概率事件</a:t>
            </a:r>
            <a:r>
              <a:rPr lang="en-US" altLang="zh-CN" sz="3200" dirty="0"/>
              <a:t>-</a:t>
            </a:r>
            <a:r>
              <a:rPr lang="zh-CN" altLang="en-US" sz="3200" dirty="0"/>
              <a:t>电源</a:t>
            </a:r>
            <a:r>
              <a:rPr lang="zh-CN" altLang="en-US" sz="3200" dirty="0" smtClean="0"/>
              <a:t>故障</a:t>
            </a:r>
            <a:endParaRPr lang="zh-CN" altLang="en-US" sz="3200" dirty="0"/>
          </a:p>
        </p:txBody>
      </p:sp>
    </p:spTree>
    <p:extLst>
      <p:ext uri="{BB962C8B-B14F-4D97-AF65-F5344CB8AC3E}">
        <p14:creationId xmlns:p14="http://schemas.microsoft.com/office/powerpoint/2010/main" val="280554132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blinds(horizontal)">
                                      <p:cBhvr>
                                        <p:cTn id="13" dur="500"/>
                                        <p:tgtEl>
                                          <p:spTgt spid="16"/>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21"/>
                                        </p:tgtEl>
                                        <p:attrNameLst>
                                          <p:attrName>style.visibility</p:attrName>
                                        </p:attrNameLst>
                                      </p:cBhvr>
                                      <p:to>
                                        <p:strVal val="visible"/>
                                      </p:to>
                                    </p:set>
                                    <p:anim calcmode="lin" valueType="num">
                                      <p:cBhvr additive="base">
                                        <p:cTn id="18" dur="500" fill="hold"/>
                                        <p:tgtEl>
                                          <p:spTgt spid="21"/>
                                        </p:tgtEl>
                                        <p:attrNameLst>
                                          <p:attrName>ppt_x</p:attrName>
                                        </p:attrNameLst>
                                      </p:cBhvr>
                                      <p:tavLst>
                                        <p:tav tm="0">
                                          <p:val>
                                            <p:strVal val="#ppt_x"/>
                                          </p:val>
                                        </p:tav>
                                        <p:tav tm="100000">
                                          <p:val>
                                            <p:strVal val="#ppt_x"/>
                                          </p:val>
                                        </p:tav>
                                      </p:tavLst>
                                    </p:anim>
                                    <p:anim calcmode="lin" valueType="num">
                                      <p:cBhvr additive="base">
                                        <p:cTn id="19"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path" presetSubtype="0" accel="50000" decel="50000" fill="hold" grpId="1" nodeType="clickEffect">
                                  <p:stCondLst>
                                    <p:cond delay="0"/>
                                  </p:stCondLst>
                                  <p:childTnLst>
                                    <p:animMotion origin="layout" path="M 4.4051E-6 -3.01874E-6 L 4.4051E-6 0.20981 " pathEditMode="relative" rAng="0" ptsTypes="AA">
                                      <p:cBhvr>
                                        <p:cTn id="23" dur="2000" fill="hold"/>
                                        <p:tgtEl>
                                          <p:spTgt spid="16"/>
                                        </p:tgtEl>
                                        <p:attrNameLst>
                                          <p:attrName>ppt_x</p:attrName>
                                          <p:attrName>ppt_y</p:attrName>
                                        </p:attrNameLst>
                                      </p:cBhvr>
                                      <p:rCtr x="0" y="105"/>
                                    </p:animMotion>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67"/>
                                        </p:tgtEl>
                                        <p:attrNameLst>
                                          <p:attrName>style.visibility</p:attrName>
                                        </p:attrNameLst>
                                      </p:cBhvr>
                                      <p:to>
                                        <p:strVal val="visible"/>
                                      </p:to>
                                    </p:set>
                                    <p:animEffect transition="in" filter="fade">
                                      <p:cBhvr>
                                        <p:cTn id="28" dur="2000"/>
                                        <p:tgtEl>
                                          <p:spTgt spid="67"/>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nodeType="clickEffect">
                                  <p:stCondLst>
                                    <p:cond delay="0"/>
                                  </p:stCondLst>
                                  <p:childTnLst>
                                    <p:set>
                                      <p:cBhvr>
                                        <p:cTn id="32" dur="1" fill="hold">
                                          <p:stCondLst>
                                            <p:cond delay="0"/>
                                          </p:stCondLst>
                                        </p:cTn>
                                        <p:tgtEl>
                                          <p:spTgt spid="68"/>
                                        </p:tgtEl>
                                        <p:attrNameLst>
                                          <p:attrName>style.visibility</p:attrName>
                                        </p:attrNameLst>
                                      </p:cBhvr>
                                      <p:to>
                                        <p:strVal val="visible"/>
                                      </p:to>
                                    </p:set>
                                    <p:animEffect transition="in" filter="blinds(horizontal)">
                                      <p:cBhvr>
                                        <p:cTn id="33" dur="500"/>
                                        <p:tgtEl>
                                          <p:spTgt spid="68"/>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79"/>
                                        </p:tgtEl>
                                        <p:attrNameLst>
                                          <p:attrName>style.visibility</p:attrName>
                                        </p:attrNameLst>
                                      </p:cBhvr>
                                      <p:to>
                                        <p:strVal val="visible"/>
                                      </p:to>
                                    </p:set>
                                    <p:animEffect transition="in" filter="fade">
                                      <p:cBhvr>
                                        <p:cTn id="38" dur="2000"/>
                                        <p:tgtEl>
                                          <p:spTgt spid="79"/>
                                        </p:tgtEl>
                                      </p:cBhvr>
                                    </p:animEffect>
                                  </p:childTnLst>
                                </p:cTn>
                              </p:par>
                            </p:childTnLst>
                          </p:cTn>
                        </p:par>
                      </p:childTnLst>
                    </p:cTn>
                  </p:par>
                  <p:par>
                    <p:cTn id="39" fill="hold">
                      <p:stCondLst>
                        <p:cond delay="indefinite"/>
                      </p:stCondLst>
                      <p:childTnLst>
                        <p:par>
                          <p:cTn id="40" fill="hold">
                            <p:stCondLst>
                              <p:cond delay="0"/>
                            </p:stCondLst>
                            <p:childTnLst>
                              <p:par>
                                <p:cTn id="41" presetID="3" presetClass="entr" presetSubtype="10" fill="hold" nodeType="clickEffect">
                                  <p:stCondLst>
                                    <p:cond delay="0"/>
                                  </p:stCondLst>
                                  <p:childTnLst>
                                    <p:set>
                                      <p:cBhvr>
                                        <p:cTn id="42" dur="1" fill="hold">
                                          <p:stCondLst>
                                            <p:cond delay="0"/>
                                          </p:stCondLst>
                                        </p:cTn>
                                        <p:tgtEl>
                                          <p:spTgt spid="91"/>
                                        </p:tgtEl>
                                        <p:attrNameLst>
                                          <p:attrName>style.visibility</p:attrName>
                                        </p:attrNameLst>
                                      </p:cBhvr>
                                      <p:to>
                                        <p:strVal val="visible"/>
                                      </p:to>
                                    </p:set>
                                    <p:animEffect transition="in" filter="blinds(horizontal)">
                                      <p:cBhvr>
                                        <p:cTn id="43" dur="500"/>
                                        <p:tgtEl>
                                          <p:spTgt spid="91"/>
                                        </p:tgtEl>
                                      </p:cBhvr>
                                    </p:animEffect>
                                  </p:childTnLst>
                                </p:cTn>
                              </p:par>
                            </p:childTnLst>
                          </p:cTn>
                        </p:par>
                      </p:childTnLst>
                    </p:cTn>
                  </p:par>
                  <p:par>
                    <p:cTn id="44" fill="hold">
                      <p:stCondLst>
                        <p:cond delay="indefinite"/>
                      </p:stCondLst>
                      <p:childTnLst>
                        <p:par>
                          <p:cTn id="45" fill="hold">
                            <p:stCondLst>
                              <p:cond delay="0"/>
                            </p:stCondLst>
                            <p:childTnLst>
                              <p:par>
                                <p:cTn id="46" presetID="3" presetClass="entr" presetSubtype="10" fill="hold" nodeType="clickEffect">
                                  <p:stCondLst>
                                    <p:cond delay="0"/>
                                  </p:stCondLst>
                                  <p:childTnLst>
                                    <p:set>
                                      <p:cBhvr>
                                        <p:cTn id="47" dur="1" fill="hold">
                                          <p:stCondLst>
                                            <p:cond delay="0"/>
                                          </p:stCondLst>
                                        </p:cTn>
                                        <p:tgtEl>
                                          <p:spTgt spid="102"/>
                                        </p:tgtEl>
                                        <p:attrNameLst>
                                          <p:attrName>style.visibility</p:attrName>
                                        </p:attrNameLst>
                                      </p:cBhvr>
                                      <p:to>
                                        <p:strVal val="visible"/>
                                      </p:to>
                                    </p:set>
                                    <p:animEffect transition="in" filter="blinds(horizontal)">
                                      <p:cBhvr>
                                        <p:cTn id="48" dur="500"/>
                                        <p:tgtEl>
                                          <p:spTgt spid="1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6" grpId="1" animBg="1"/>
    </p:bldLst>
  </p:timing>
</p:sld>
</file>

<file path=ppt/tags/tag1.xml><?xml version="1.0" encoding="utf-8"?>
<p:tagLst xmlns:a="http://schemas.openxmlformats.org/drawingml/2006/main" xmlns:r="http://schemas.openxmlformats.org/officeDocument/2006/relationships" xmlns:p="http://schemas.openxmlformats.org/presentationml/2006/main">
  <p:tag name="TIMING" val="|5.4|0.6|7.7|30|25|41.5|135.5|0.7|0.5|35.4"/>
</p:tagLst>
</file>

<file path=ppt/tags/tag2.xml><?xml version="1.0" encoding="utf-8"?>
<p:tagLst xmlns:a="http://schemas.openxmlformats.org/drawingml/2006/main" xmlns:r="http://schemas.openxmlformats.org/officeDocument/2006/relationships" xmlns:p="http://schemas.openxmlformats.org/presentationml/2006/main">
  <p:tag name="TIMING" val="|5.4|0.6|7.7|30|25|41.5|135.5|0.7|0.5|35.4"/>
</p:tagLst>
</file>

<file path=ppt/tags/tag3.xml><?xml version="1.0" encoding="utf-8"?>
<p:tagLst xmlns:a="http://schemas.openxmlformats.org/drawingml/2006/main" xmlns:r="http://schemas.openxmlformats.org/officeDocument/2006/relationships" xmlns:p="http://schemas.openxmlformats.org/presentationml/2006/main">
  <p:tag name="TIMING" val="|5.4|0.6|7.7|30|25|41.5|135.5|0.7|0.5|35.4"/>
</p:tagLst>
</file>

<file path=ppt/tags/tag4.xml><?xml version="1.0" encoding="utf-8"?>
<p:tagLst xmlns:a="http://schemas.openxmlformats.org/drawingml/2006/main" xmlns:r="http://schemas.openxmlformats.org/officeDocument/2006/relationships" xmlns:p="http://schemas.openxmlformats.org/presentationml/2006/main">
  <p:tag name="TIMING" val="|5.4|0.6|7.7|30|25|41.5|135.5|0.7|0.5|35.4"/>
</p:tagLst>
</file>

<file path=ppt/tags/tag5.xml><?xml version="1.0" encoding="utf-8"?>
<p:tagLst xmlns:a="http://schemas.openxmlformats.org/drawingml/2006/main" xmlns:r="http://schemas.openxmlformats.org/officeDocument/2006/relationships" xmlns:p="http://schemas.openxmlformats.org/presentationml/2006/main">
  <p:tag name="TIMING" val="|5.4|0.6|7.7|30|25|41.5|135.5|0.7|0.5|35.4"/>
</p:tagLst>
</file>

<file path=ppt/tags/tag6.xml><?xml version="1.0" encoding="utf-8"?>
<p:tagLst xmlns:a="http://schemas.openxmlformats.org/drawingml/2006/main" xmlns:r="http://schemas.openxmlformats.org/officeDocument/2006/relationships" xmlns:p="http://schemas.openxmlformats.org/presentationml/2006/main">
  <p:tag name="TIMING" val="|5.4|0.6|7.7|30|25|41.5|135.5|0.7|0.5|35.4"/>
</p:tagLst>
</file>

<file path=ppt/tags/tag7.xml><?xml version="1.0" encoding="utf-8"?>
<p:tagLst xmlns:a="http://schemas.openxmlformats.org/drawingml/2006/main" xmlns:r="http://schemas.openxmlformats.org/officeDocument/2006/relationships" xmlns:p="http://schemas.openxmlformats.org/presentationml/2006/main">
  <p:tag name="TIMING" val="|5.4|0.6|7.7|30|25|41.5|135.5|0.7|0.5|35.4"/>
</p:tagLst>
</file>

<file path=ppt/tags/tag8.xml><?xml version="1.0" encoding="utf-8"?>
<p:tagLst xmlns:a="http://schemas.openxmlformats.org/drawingml/2006/main" xmlns:r="http://schemas.openxmlformats.org/officeDocument/2006/relationships" xmlns:p="http://schemas.openxmlformats.org/presentationml/2006/main">
  <p:tag name="TIMING" val="|5.4|0.6|7.7|30|25|41.5|135.5|0.7|0.5|35.4"/>
</p:tagLst>
</file>

<file path=ppt/tags/tag9.xml><?xml version="1.0" encoding="utf-8"?>
<p:tagLst xmlns:a="http://schemas.openxmlformats.org/drawingml/2006/main" xmlns:r="http://schemas.openxmlformats.org/officeDocument/2006/relationships" xmlns:p="http://schemas.openxmlformats.org/presentationml/2006/main">
  <p:tag name="TIMING" val="|5.4|0.6|7.7|30|25|41.5|135.5|0.7|0.5|35.4"/>
</p:tagLst>
</file>

<file path=ppt/theme/theme1.xml><?xml version="1.0" encoding="utf-8"?>
<a:theme xmlns:a="http://schemas.openxmlformats.org/drawingml/2006/main" name="【PPT模板】平时交流-彩色版（适用于投影）">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bodyPr>
        <a:noAutofit/>
      </a:bodyPr>
      <a:lstStyle>
        <a:defPPr marL="342900" marR="0" indent="-342900" algn="l" defTabSz="914400" rtl="0" eaLnBrk="1" fontAlgn="auto" latinLnBrk="0" hangingPunct="1">
          <a:lnSpc>
            <a:spcPct val="100000"/>
          </a:lnSpc>
          <a:spcBef>
            <a:spcPct val="20000"/>
          </a:spcBef>
          <a:spcAft>
            <a:spcPts val="0"/>
          </a:spcAft>
          <a:buClrTx/>
          <a:buSzTx/>
          <a:tabLst/>
          <a:defRPr kumimoji="0" sz="3600" b="0" i="0" u="none" strike="noStrike" kern="1200" cap="none" spc="0" normalizeH="0" baseline="0" noProof="0" dirty="0" smtClean="0">
            <a:ln>
              <a:noFill/>
            </a:ln>
            <a:solidFill>
              <a:srgbClr val="C00000"/>
            </a:solidFill>
            <a:effectLst/>
            <a:uLnTx/>
            <a:uFillTx/>
            <a:latin typeface="微软雅黑" pitchFamily="34" charset="-122"/>
            <a:ea typeface="微软雅黑" pitchFamily="34" charset="-122"/>
          </a:defRPr>
        </a:defPPr>
      </a:lstStyle>
    </a:txDef>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【PPT模板】平时交流-彩色版（适用于投影）</Template>
  <TotalTime>4587</TotalTime>
  <Words>5018</Words>
  <Application>Microsoft Office PowerPoint</Application>
  <PresentationFormat>全屏显示(4:3)</PresentationFormat>
  <Paragraphs>820</Paragraphs>
  <Slides>62</Slides>
  <Notes>43</Notes>
  <HiddenSlides>0</HiddenSlides>
  <MMClips>0</MMClips>
  <ScaleCrop>false</ScaleCrop>
  <HeadingPairs>
    <vt:vector size="8" baseType="variant">
      <vt:variant>
        <vt:lpstr>已用的字体</vt:lpstr>
      </vt:variant>
      <vt:variant>
        <vt:i4>11</vt:i4>
      </vt:variant>
      <vt:variant>
        <vt:lpstr>主题</vt:lpstr>
      </vt:variant>
      <vt:variant>
        <vt:i4>2</vt:i4>
      </vt:variant>
      <vt:variant>
        <vt:lpstr>嵌入 OLE 服务器</vt:lpstr>
      </vt:variant>
      <vt:variant>
        <vt:i4>1</vt:i4>
      </vt:variant>
      <vt:variant>
        <vt:lpstr>幻灯片标题</vt:lpstr>
      </vt:variant>
      <vt:variant>
        <vt:i4>62</vt:i4>
      </vt:variant>
    </vt:vector>
  </HeadingPairs>
  <TitlesOfParts>
    <vt:vector size="76" baseType="lpstr">
      <vt:lpstr>Arial Unicode MS</vt:lpstr>
      <vt:lpstr>Hiragino Sans GB W3</vt:lpstr>
      <vt:lpstr>华文细黑</vt:lpstr>
      <vt:lpstr>宋体</vt:lpstr>
      <vt:lpstr>微软雅黑</vt:lpstr>
      <vt:lpstr>微软雅黑</vt:lpstr>
      <vt:lpstr>Arial</vt:lpstr>
      <vt:lpstr>Calibri</vt:lpstr>
      <vt:lpstr>Courier New</vt:lpstr>
      <vt:lpstr>Rockwell</vt:lpstr>
      <vt:lpstr>Wingdings</vt:lpstr>
      <vt:lpstr>【PPT模板】平时交流-彩色版（适用于投影）</vt:lpstr>
      <vt:lpstr>1_Office 主题</vt:lpstr>
      <vt:lpstr>包装程序外壳对象</vt:lpstr>
      <vt:lpstr>HDFS学习 </vt:lpstr>
      <vt:lpstr>Outline </vt:lpstr>
      <vt:lpstr>大数据对分布式文件存储的需求 </vt:lpstr>
      <vt:lpstr>大数据对分布式文件存储的需求</vt:lpstr>
      <vt:lpstr>大规模分布式存储的挑战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分布式存储系统举例</vt:lpstr>
      <vt:lpstr>分布式存储系统重要功能设计要点剖析</vt:lpstr>
      <vt:lpstr>HDFS简介</vt:lpstr>
      <vt:lpstr>HDFS设计</vt:lpstr>
      <vt:lpstr>HDFS体系结构-宏观</vt:lpstr>
      <vt:lpstr>HDFS体系结构-微观</vt:lpstr>
      <vt:lpstr>Namenode</vt:lpstr>
      <vt:lpstr>查看fsimage和edits</vt:lpstr>
      <vt:lpstr>查看fsimage和edits</vt:lpstr>
      <vt:lpstr>Datanode</vt:lpstr>
      <vt:lpstr>SecondaryNameNode机制 </vt:lpstr>
      <vt:lpstr>SecondaryNameNode机制</vt:lpstr>
      <vt:lpstr>写流程-链式</vt:lpstr>
      <vt:lpstr>写流程-主从</vt:lpstr>
      <vt:lpstr>写异常-链式</vt:lpstr>
      <vt:lpstr>写异常 – Seal and New</vt:lpstr>
      <vt:lpstr>HDFS写入流程</vt:lpstr>
      <vt:lpstr>HDFS写入流程</vt:lpstr>
      <vt:lpstr>数据写入流程总结(1)</vt:lpstr>
      <vt:lpstr>数据写入流程总结(2)</vt:lpstr>
      <vt:lpstr>读正常流程</vt:lpstr>
      <vt:lpstr>读异常流程</vt:lpstr>
      <vt:lpstr>读流程优化——BackupRead</vt:lpstr>
      <vt:lpstr>读流程优化——规避慢节点</vt:lpstr>
      <vt:lpstr>HDFS读取流程</vt:lpstr>
      <vt:lpstr>HDFS读取流程</vt:lpstr>
      <vt:lpstr>读流程总结</vt:lpstr>
      <vt:lpstr>机架感知</vt:lpstr>
      <vt:lpstr>机架感知</vt:lpstr>
      <vt:lpstr>网络拓扑距离</vt:lpstr>
      <vt:lpstr>网络拓扑距离</vt:lpstr>
      <vt:lpstr>IO QoS</vt:lpstr>
      <vt:lpstr>数据正确性：checksum</vt:lpstr>
      <vt:lpstr>数据可靠性 - Replication</vt:lpstr>
      <vt:lpstr>数据均衡 - Rebalance</vt:lpstr>
      <vt:lpstr>垃圾回收 – Garbage collection</vt:lpstr>
      <vt:lpstr>Erasure coding</vt:lpstr>
      <vt:lpstr>Erasure coding(3,2)写入和读取过程</vt:lpstr>
      <vt:lpstr>元数据管理的高可用性和可扩展性</vt:lpstr>
      <vt:lpstr>元数据管理的高可用性方案</vt:lpstr>
      <vt:lpstr>元数据管理的高可用性-HDFS</vt:lpstr>
      <vt:lpstr>HDFS Federation</vt:lpstr>
      <vt:lpstr>元数据管理的可扩展性-HDFS</vt:lpstr>
      <vt:lpstr>HDFS Federation</vt:lpstr>
      <vt:lpstr>未涉及但很重要的主题</vt:lpstr>
      <vt:lpstr>References</vt:lpstr>
      <vt:lpstr>References</vt:lpstr>
      <vt:lpstr>PowerPoint 演示文稿</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user</dc:creator>
  <cp:lastModifiedBy>chendongsheng</cp:lastModifiedBy>
  <cp:revision>352</cp:revision>
  <dcterms:created xsi:type="dcterms:W3CDTF">2015-05-20T09:59:53Z</dcterms:created>
  <dcterms:modified xsi:type="dcterms:W3CDTF">2016-03-23T08:16:47Z</dcterms:modified>
</cp:coreProperties>
</file>