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18"/>
  </p:notesMasterIdLst>
  <p:sldIdLst>
    <p:sldId id="293" r:id="rId3"/>
    <p:sldId id="294" r:id="rId4"/>
    <p:sldId id="295" r:id="rId5"/>
    <p:sldId id="296" r:id="rId6"/>
    <p:sldId id="297" r:id="rId7"/>
    <p:sldId id="298" r:id="rId8"/>
    <p:sldId id="302" r:id="rId9"/>
    <p:sldId id="299" r:id="rId10"/>
    <p:sldId id="300" r:id="rId11"/>
    <p:sldId id="303" r:id="rId12"/>
    <p:sldId id="304" r:id="rId13"/>
    <p:sldId id="305" r:id="rId14"/>
    <p:sldId id="308" r:id="rId15"/>
    <p:sldId id="301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6E6E6E"/>
    <a:srgbClr val="C00000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3" autoAdjust="0"/>
    <p:restoredTop sz="86919" autoAdjust="0"/>
  </p:normalViewPr>
  <p:slideViewPr>
    <p:cSldViewPr showGuides="1">
      <p:cViewPr varScale="1">
        <p:scale>
          <a:sx n="53" d="100"/>
          <a:sy n="53" d="100"/>
        </p:scale>
        <p:origin x="114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42849-82B9-482D-AFE1-E5E990AEC528}" type="datetimeFigureOut">
              <a:rPr lang="zh-CN" altLang="en-US" smtClean="0"/>
              <a:pPr/>
              <a:t>2015/10/29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43D9F-348C-4EFA-BA8C-BCBE316224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924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由于这些内容比较多，所以只介绍</a:t>
            </a:r>
            <a:r>
              <a:rPr lang="en-US" altLang="zh-CN" dirty="0" err="1" smtClean="0"/>
              <a:t>dr</a:t>
            </a:r>
            <a:r>
              <a:rPr lang="zh-CN" altLang="en-US" dirty="0" smtClean="0"/>
              <a:t>代码中涉及的部分，不涉及的就不</a:t>
            </a:r>
            <a:r>
              <a:rPr lang="zh-CN" altLang="en-US" smtClean="0"/>
              <a:t>讲了，然后并不讲具体的逻辑业务，主要关注在语言语法上，以看懂程序代码为主</a:t>
            </a:r>
            <a:endParaRPr lang="en-US" altLang="zh-CN" dirty="0" smtClean="0"/>
          </a:p>
          <a:p>
            <a:r>
              <a:rPr lang="zh-CN" altLang="en-US" dirty="0" smtClean="0"/>
              <a:t>代码量多，风格不统一，杂糅了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，用了很多第三方的库</a:t>
            </a:r>
            <a:endParaRPr lang="en-US" altLang="zh-CN" dirty="0" smtClean="0"/>
          </a:p>
          <a:p>
            <a:r>
              <a:rPr lang="en-US" altLang="zh-CN" dirty="0" smtClean="0"/>
              <a:t>Dr</a:t>
            </a:r>
            <a:r>
              <a:rPr lang="zh-CN" altLang="en-US" dirty="0" smtClean="0"/>
              <a:t>是提供了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配置接口，</a:t>
            </a:r>
            <a:r>
              <a:rPr lang="en-US" altLang="zh-CN" dirty="0" err="1" smtClean="0"/>
              <a:t>searchserver</a:t>
            </a:r>
            <a:r>
              <a:rPr lang="zh-CN" altLang="en-US" dirty="0" smtClean="0"/>
              <a:t>提供了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查询的接口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14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testTime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传入定义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方法就可以实现回调功能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28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例子在</a:t>
            </a:r>
            <a:r>
              <a:rPr lang="en-US" altLang="zh-CN" dirty="0" smtClean="0"/>
              <a:t>139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callback</a:t>
            </a:r>
            <a:r>
              <a:rPr lang="zh-CN" altLang="en-US" dirty="0" smtClean="0"/>
              <a:t>文件夹下的</a:t>
            </a:r>
            <a:r>
              <a:rPr lang="en-US" altLang="zh-CN" dirty="0" err="1" smtClean="0"/>
              <a:t>callback.c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3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http://blog.sina.com.cn/s/blog_63597c6901019mf3.html</a:t>
            </a:r>
          </a:p>
          <a:p>
            <a:r>
              <a:rPr lang="en-US" altLang="zh-CN" dirty="0" smtClean="0"/>
              <a:t>http://blog.163.com/bobile45@126/blog/static/9606199220129682521489/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660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Suite: </a:t>
            </a:r>
            <a:r>
              <a:rPr lang="en-US" altLang="zh-CN" dirty="0" err="1" smtClean="0"/>
              <a:t>FeatureTestSuit</a:t>
            </a:r>
            <a:endParaRPr lang="en-US" altLang="zh-CN" dirty="0" smtClean="0"/>
          </a:p>
          <a:p>
            <a:r>
              <a:rPr lang="en-US" altLang="zh-CN" dirty="0" smtClean="0"/>
              <a:t>Parameterized: </a:t>
            </a:r>
            <a:r>
              <a:rPr lang="en-US" altLang="zh-CN" dirty="0" err="1" smtClean="0"/>
              <a:t>CaculatorClassForTest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TestCaculatorClass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221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>
                <a:effectLst/>
              </a:rPr>
              <a:t>SlowTestSuite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654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Ignore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194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封底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11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>
            <p:ph type="title" hasCustomPrompt="1"/>
          </p:nvPr>
        </p:nvSpPr>
        <p:spPr>
          <a:xfrm>
            <a:off x="539552" y="4032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单击此处编辑目录标题</a:t>
            </a:r>
            <a:endParaRPr lang="zh-CN" altLang="en-US" dirty="0"/>
          </a:p>
        </p:txBody>
      </p:sp>
      <p:sp>
        <p:nvSpPr>
          <p:cNvPr id="33" name="内容占位符 2"/>
          <p:cNvSpPr>
            <a:spLocks noGrp="1"/>
          </p:cNvSpPr>
          <p:nvPr>
            <p:ph idx="1" hasCustomPrompt="1"/>
          </p:nvPr>
        </p:nvSpPr>
        <p:spPr>
          <a:xfrm>
            <a:off x="539552" y="1916833"/>
            <a:ext cx="806489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单击此处编辑标题说明文字</a:t>
            </a:r>
            <a:endParaRPr lang="zh-CN" altLang="en-US" dirty="0"/>
          </a:p>
        </p:txBody>
      </p:sp>
      <p:sp>
        <p:nvSpPr>
          <p:cNvPr id="35" name="内容占位符 2"/>
          <p:cNvSpPr>
            <a:spLocks noGrp="1"/>
          </p:cNvSpPr>
          <p:nvPr>
            <p:ph idx="10" hasCustomPrompt="1"/>
          </p:nvPr>
        </p:nvSpPr>
        <p:spPr>
          <a:xfrm>
            <a:off x="539552" y="3104965"/>
            <a:ext cx="806489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单击此处编辑标题说明文字</a:t>
            </a:r>
            <a:endParaRPr lang="zh-CN" altLang="en-US" dirty="0"/>
          </a:p>
        </p:txBody>
      </p:sp>
      <p:sp>
        <p:nvSpPr>
          <p:cNvPr id="37" name="内容占位符 2"/>
          <p:cNvSpPr>
            <a:spLocks noGrp="1"/>
          </p:cNvSpPr>
          <p:nvPr>
            <p:ph idx="11" hasCustomPrompt="1"/>
          </p:nvPr>
        </p:nvSpPr>
        <p:spPr>
          <a:xfrm>
            <a:off x="539552" y="4293097"/>
            <a:ext cx="806489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单击此处编辑标题说明文字</a:t>
            </a:r>
            <a:endParaRPr lang="zh-CN" altLang="en-US" dirty="0"/>
          </a:p>
        </p:txBody>
      </p:sp>
      <p:sp>
        <p:nvSpPr>
          <p:cNvPr id="41" name="内容占位符 2"/>
          <p:cNvSpPr>
            <a:spLocks noGrp="1"/>
          </p:cNvSpPr>
          <p:nvPr>
            <p:ph idx="12" hasCustomPrompt="1"/>
          </p:nvPr>
        </p:nvSpPr>
        <p:spPr>
          <a:xfrm>
            <a:off x="539552" y="1484784"/>
            <a:ext cx="8064896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2" name="内容占位符 2"/>
          <p:cNvSpPr>
            <a:spLocks noGrp="1"/>
          </p:cNvSpPr>
          <p:nvPr>
            <p:ph idx="13" hasCustomPrompt="1"/>
          </p:nvPr>
        </p:nvSpPr>
        <p:spPr>
          <a:xfrm>
            <a:off x="539552" y="2708920"/>
            <a:ext cx="8064896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3" name="内容占位符 2"/>
          <p:cNvSpPr>
            <a:spLocks noGrp="1"/>
          </p:cNvSpPr>
          <p:nvPr>
            <p:ph idx="14" hasCustomPrompt="1"/>
          </p:nvPr>
        </p:nvSpPr>
        <p:spPr>
          <a:xfrm>
            <a:off x="539552" y="3861048"/>
            <a:ext cx="8064896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1"/>
          <p:cNvSpPr>
            <a:spLocks noChangeArrowheads="1"/>
          </p:cNvSpPr>
          <p:nvPr userDrawn="1"/>
        </p:nvSpPr>
        <p:spPr bwMode="auto">
          <a:xfrm>
            <a:off x="182786" y="6165304"/>
            <a:ext cx="1262063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>
                <a:solidFill>
                  <a:srgbClr val="6E6E6E"/>
                </a:solidFill>
                <a:ea typeface="华文细黑" pitchFamily="2" charset="-122"/>
              </a:rPr>
              <a:t>密级：对内公开</a:t>
            </a: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182786" y="6424067"/>
            <a:ext cx="1723518" cy="276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rgbClr val="6E6E6E"/>
                </a:solidFill>
                <a:ea typeface="华文细黑" pitchFamily="2" charset="-122"/>
              </a:rPr>
              <a:t>浙江宇视科技有限公司</a:t>
            </a:r>
            <a:endParaRPr lang="zh-CN" altLang="en-US" sz="1200" dirty="0">
              <a:solidFill>
                <a:srgbClr val="6E6E6E"/>
              </a:solidFill>
              <a:ea typeface="华文细黑" pitchFamily="2" charset="-122"/>
            </a:endParaRPr>
          </a:p>
        </p:txBody>
      </p:sp>
      <p:grpSp>
        <p:nvGrpSpPr>
          <p:cNvPr id="2" name="16 Grupo"/>
          <p:cNvGrpSpPr>
            <a:grpSpLocks/>
          </p:cNvGrpSpPr>
          <p:nvPr userDrawn="1"/>
        </p:nvGrpSpPr>
        <p:grpSpPr bwMode="auto">
          <a:xfrm>
            <a:off x="3701258" y="4441038"/>
            <a:ext cx="1811339" cy="490539"/>
            <a:chOff x="3871700" y="3423452"/>
            <a:chExt cx="1812075" cy="491737"/>
          </a:xfrm>
        </p:grpSpPr>
        <p:pic>
          <p:nvPicPr>
            <p:cNvPr id="21" name="11 Imagen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71700" y="3423452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2 Subtítulo">
              <a:hlinkClick r:id="" action="ppaction://noaction"/>
            </p:cNvPr>
            <p:cNvSpPr txBox="1">
              <a:spLocks/>
            </p:cNvSpPr>
            <p:nvPr/>
          </p:nvSpPr>
          <p:spPr bwMode="auto">
            <a:xfrm>
              <a:off x="4171859" y="3428555"/>
              <a:ext cx="1511916" cy="486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pPr>
                <a:spcBef>
                  <a:spcPct val="20000"/>
                </a:spcBef>
                <a:buFont typeface="Arial" charset="0"/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精彩由此开始</a:t>
              </a:r>
              <a:endParaRPr lang="es-E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3" name="图片 22" descr="uniview3.em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16832"/>
            <a:ext cx="25908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标题 26"/>
          <p:cNvSpPr>
            <a:spLocks noGrp="1"/>
          </p:cNvSpPr>
          <p:nvPr>
            <p:ph type="title" hasCustomPrompt="1"/>
          </p:nvPr>
        </p:nvSpPr>
        <p:spPr>
          <a:xfrm>
            <a:off x="3600000" y="1997968"/>
            <a:ext cx="5256584" cy="63894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4" name="内容占位符 31"/>
          <p:cNvSpPr>
            <a:spLocks noGrp="1"/>
          </p:cNvSpPr>
          <p:nvPr>
            <p:ph sz="quarter" idx="10" hasCustomPrompt="1"/>
          </p:nvPr>
        </p:nvSpPr>
        <p:spPr>
          <a:xfrm>
            <a:off x="3600000" y="3241005"/>
            <a:ext cx="4753074" cy="105209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/>
          </a:p>
        </p:txBody>
      </p:sp>
      <p:sp>
        <p:nvSpPr>
          <p:cNvPr id="37" name="内容占位符 31"/>
          <p:cNvSpPr>
            <a:spLocks noGrp="1"/>
          </p:cNvSpPr>
          <p:nvPr>
            <p:ph sz="quarter" idx="11" hasCustomPrompt="1"/>
          </p:nvPr>
        </p:nvSpPr>
        <p:spPr>
          <a:xfrm>
            <a:off x="3600000" y="2636913"/>
            <a:ext cx="4753074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3851920" y="1988841"/>
            <a:ext cx="5292079" cy="266429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23" descr="uniview3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812" y="188640"/>
            <a:ext cx="170142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1"/>
          <p:cNvSpPr>
            <a:spLocks noChangeArrowheads="1"/>
          </p:cNvSpPr>
          <p:nvPr userDrawn="1"/>
        </p:nvSpPr>
        <p:spPr bwMode="auto">
          <a:xfrm>
            <a:off x="182786" y="6165304"/>
            <a:ext cx="1262063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>
                <a:solidFill>
                  <a:srgbClr val="6E6E6E"/>
                </a:solidFill>
                <a:ea typeface="华文细黑" pitchFamily="2" charset="-122"/>
              </a:rPr>
              <a:t>密级：对内公开</a:t>
            </a:r>
          </a:p>
        </p:txBody>
      </p:sp>
      <p:sp>
        <p:nvSpPr>
          <p:cNvPr id="15" name="Text Box 23"/>
          <p:cNvSpPr txBox="1">
            <a:spLocks noChangeArrowheads="1"/>
          </p:cNvSpPr>
          <p:nvPr userDrawn="1"/>
        </p:nvSpPr>
        <p:spPr bwMode="auto">
          <a:xfrm>
            <a:off x="182786" y="6424067"/>
            <a:ext cx="1723518" cy="276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rgbClr val="6E6E6E"/>
                </a:solidFill>
                <a:ea typeface="华文细黑" pitchFamily="2" charset="-122"/>
              </a:rPr>
              <a:t>浙江宇视科技有限公司</a:t>
            </a:r>
            <a:endParaRPr lang="zh-CN" altLang="en-US" sz="1200" dirty="0">
              <a:solidFill>
                <a:srgbClr val="6E6E6E"/>
              </a:solidFill>
              <a:ea typeface="华文细黑" pitchFamily="2" charset="-122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t="37781" r="41207" b="4630"/>
          <a:stretch>
            <a:fillRect/>
          </a:stretch>
        </p:blipFill>
        <p:spPr bwMode="auto">
          <a:xfrm>
            <a:off x="0" y="1988840"/>
            <a:ext cx="385192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标题 26"/>
          <p:cNvSpPr>
            <a:spLocks noGrp="1"/>
          </p:cNvSpPr>
          <p:nvPr>
            <p:ph type="title" hasCustomPrompt="1"/>
          </p:nvPr>
        </p:nvSpPr>
        <p:spPr>
          <a:xfrm>
            <a:off x="4212000" y="2786400"/>
            <a:ext cx="4536464" cy="63894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5" name="内容占位符 31"/>
          <p:cNvSpPr>
            <a:spLocks noGrp="1"/>
          </p:cNvSpPr>
          <p:nvPr>
            <p:ph sz="quarter" idx="11" hasCustomPrompt="1"/>
          </p:nvPr>
        </p:nvSpPr>
        <p:spPr>
          <a:xfrm>
            <a:off x="4212000" y="3429000"/>
            <a:ext cx="4753074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3"/>
          <p:cNvSpPr txBox="1">
            <a:spLocks noChangeArrowheads="1"/>
          </p:cNvSpPr>
          <p:nvPr userDrawn="1"/>
        </p:nvSpPr>
        <p:spPr bwMode="auto">
          <a:xfrm>
            <a:off x="182786" y="6424067"/>
            <a:ext cx="1723518" cy="276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rgbClr val="6E6E6E"/>
                </a:solidFill>
                <a:latin typeface="微软雅黑" pitchFamily="34" charset="-122"/>
                <a:ea typeface="微软雅黑" pitchFamily="34" charset="-122"/>
              </a:rPr>
              <a:t>浙江宇视科技有限公司</a:t>
            </a:r>
            <a:endParaRPr lang="zh-CN" altLang="en-US" sz="1200" dirty="0">
              <a:solidFill>
                <a:srgbClr val="6E6E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uniview3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5908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8" descr="品质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65564"/>
            <a:ext cx="1585680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20" descr="积累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30" y="3465564"/>
            <a:ext cx="1585680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21" descr="主动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3646" y="3465564"/>
            <a:ext cx="1571630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22" descr="分享.jp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3454" y="3465564"/>
            <a:ext cx="1514243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3" descr="创新 为你.jp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43261" y="3465564"/>
            <a:ext cx="1500193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4" descr="合作.jp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43839" y="3465564"/>
            <a:ext cx="1500161" cy="10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标题 26"/>
          <p:cNvSpPr>
            <a:spLocks noGrp="1"/>
          </p:cNvSpPr>
          <p:nvPr>
            <p:ph type="title" hasCustomPrompt="1"/>
          </p:nvPr>
        </p:nvSpPr>
        <p:spPr>
          <a:xfrm>
            <a:off x="3600000" y="2069975"/>
            <a:ext cx="5256584" cy="63894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6" name="内容占位符 31"/>
          <p:cNvSpPr>
            <a:spLocks noGrp="1"/>
          </p:cNvSpPr>
          <p:nvPr>
            <p:ph sz="quarter" idx="11" hasCustomPrompt="1"/>
          </p:nvPr>
        </p:nvSpPr>
        <p:spPr>
          <a:xfrm>
            <a:off x="3600000" y="2708920"/>
            <a:ext cx="4753074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 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028384" y="6553173"/>
            <a:ext cx="104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2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/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80920" cy="4464496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1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 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028384" y="6553173"/>
            <a:ext cx="104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2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/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700808"/>
            <a:ext cx="8280920" cy="4464496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0" hasCustomPrompt="1"/>
          </p:nvPr>
        </p:nvSpPr>
        <p:spPr>
          <a:xfrm>
            <a:off x="467544" y="1124744"/>
            <a:ext cx="8280920" cy="491512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8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1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 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028384" y="6553173"/>
            <a:ext cx="104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2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/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700808"/>
            <a:ext cx="8280920" cy="4464496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0" hasCustomPrompt="1"/>
          </p:nvPr>
        </p:nvSpPr>
        <p:spPr>
          <a:xfrm>
            <a:off x="467544" y="1124744"/>
            <a:ext cx="8280920" cy="491512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8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1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 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80920" cy="3888432"/>
          </a:xfrm>
          <a:prstGeom prst="rect">
            <a:avLst/>
          </a:prstGeom>
        </p:spPr>
        <p:txBody>
          <a:bodyPr numCol="2" spcCol="72000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单击此处编辑正文</a:t>
            </a:r>
            <a:endParaRPr lang="zh-CN" altLang="en-US" dirty="0"/>
          </a:p>
        </p:txBody>
      </p:sp>
      <p:cxnSp>
        <p:nvCxnSpPr>
          <p:cNvPr id="25" name="9 Conector recto"/>
          <p:cNvCxnSpPr/>
          <p:nvPr userDrawn="1"/>
        </p:nvCxnSpPr>
        <p:spPr bwMode="auto">
          <a:xfrm>
            <a:off x="4572000" y="1196752"/>
            <a:ext cx="0" cy="41044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1 Título"/>
          <p:cNvSpPr txBox="1">
            <a:spLocks/>
          </p:cNvSpPr>
          <p:nvPr userDrawn="1"/>
        </p:nvSpPr>
        <p:spPr bwMode="auto">
          <a:xfrm>
            <a:off x="4913313" y="4150022"/>
            <a:ext cx="26638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了解更多信息，请访问</a:t>
            </a:r>
            <a:r>
              <a:rPr lang="es-HN" altLang="zh-CN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es-HN" altLang="zh-CN" sz="12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1 Título"/>
          <p:cNvSpPr txBox="1">
            <a:spLocks/>
          </p:cNvSpPr>
          <p:nvPr userDrawn="1"/>
        </p:nvSpPr>
        <p:spPr bwMode="auto">
          <a:xfrm>
            <a:off x="4913313" y="4394497"/>
            <a:ext cx="33242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HN" altLang="zh-CN" sz="1900" b="1" dirty="0">
                <a:solidFill>
                  <a:srgbClr val="404040"/>
                </a:solidFill>
                <a:latin typeface="Rockwell" pitchFamily="18" charset="0"/>
              </a:rPr>
              <a:t>www.</a:t>
            </a:r>
            <a:r>
              <a:rPr lang="en-US" altLang="zh-CN" sz="1900" b="1" dirty="0" err="1">
                <a:solidFill>
                  <a:srgbClr val="C00000"/>
                </a:solidFill>
                <a:latin typeface="Rockwell" pitchFamily="18" charset="0"/>
              </a:rPr>
              <a:t>cn-uniview</a:t>
            </a:r>
            <a:r>
              <a:rPr lang="es-HN" altLang="zh-CN" sz="1900" b="1" dirty="0">
                <a:solidFill>
                  <a:srgbClr val="404040"/>
                </a:solidFill>
                <a:latin typeface="Rockwell" pitchFamily="18" charset="0"/>
              </a:rPr>
              <a:t>.com</a:t>
            </a:r>
            <a:endParaRPr lang="es-HN" altLang="zh-CN" sz="19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pSp>
        <p:nvGrpSpPr>
          <p:cNvPr id="20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 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pic>
        <p:nvPicPr>
          <p:cNvPr id="6" name="图片 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80920" cy="4464496"/>
          </a:xfrm>
          <a:prstGeom prst="rect">
            <a:avLst/>
          </a:prstGeom>
        </p:spPr>
        <p:txBody>
          <a:bodyPr numCol="3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22" name="9 Conector recto"/>
          <p:cNvCxnSpPr/>
          <p:nvPr userDrawn="1"/>
        </p:nvCxnSpPr>
        <p:spPr bwMode="auto">
          <a:xfrm>
            <a:off x="3131840" y="1196752"/>
            <a:ext cx="0" cy="46085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9 Conector recto"/>
          <p:cNvCxnSpPr/>
          <p:nvPr userDrawn="1"/>
        </p:nvCxnSpPr>
        <p:spPr bwMode="auto">
          <a:xfrm>
            <a:off x="6080760" y="1196752"/>
            <a:ext cx="0" cy="46085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2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 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pic>
        <p:nvPicPr>
          <p:cNvPr id="6" name="图片 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idx="1" hasCustomPrompt="1"/>
          </p:nvPr>
        </p:nvSpPr>
        <p:spPr>
          <a:xfrm>
            <a:off x="5940152" y="1772816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" name="内容占位符 2"/>
          <p:cNvSpPr>
            <a:spLocks noGrp="1"/>
          </p:cNvSpPr>
          <p:nvPr>
            <p:ph idx="10" hasCustomPrompt="1"/>
          </p:nvPr>
        </p:nvSpPr>
        <p:spPr>
          <a:xfrm>
            <a:off x="5940152" y="1484784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4" name="内容占位符 2"/>
          <p:cNvSpPr>
            <a:spLocks noGrp="1"/>
          </p:cNvSpPr>
          <p:nvPr>
            <p:ph idx="11" hasCustomPrompt="1"/>
          </p:nvPr>
        </p:nvSpPr>
        <p:spPr>
          <a:xfrm>
            <a:off x="5940152" y="2882624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5" name="内容占位符 2"/>
          <p:cNvSpPr>
            <a:spLocks noGrp="1"/>
          </p:cNvSpPr>
          <p:nvPr>
            <p:ph idx="12" hasCustomPrompt="1"/>
          </p:nvPr>
        </p:nvSpPr>
        <p:spPr>
          <a:xfrm>
            <a:off x="5940152" y="2594592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6" name="内容占位符 2"/>
          <p:cNvSpPr>
            <a:spLocks noGrp="1"/>
          </p:cNvSpPr>
          <p:nvPr>
            <p:ph idx="13" hasCustomPrompt="1"/>
          </p:nvPr>
        </p:nvSpPr>
        <p:spPr>
          <a:xfrm>
            <a:off x="5940152" y="3989040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7" name="内容占位符 2"/>
          <p:cNvSpPr>
            <a:spLocks noGrp="1"/>
          </p:cNvSpPr>
          <p:nvPr>
            <p:ph idx="14" hasCustomPrompt="1"/>
          </p:nvPr>
        </p:nvSpPr>
        <p:spPr>
          <a:xfrm>
            <a:off x="5940152" y="3701008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8" name="内容占位符 2"/>
          <p:cNvSpPr>
            <a:spLocks noGrp="1"/>
          </p:cNvSpPr>
          <p:nvPr>
            <p:ph idx="15" hasCustomPrompt="1"/>
          </p:nvPr>
        </p:nvSpPr>
        <p:spPr>
          <a:xfrm>
            <a:off x="5940152" y="5085184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9" name="内容占位符 2"/>
          <p:cNvSpPr>
            <a:spLocks noGrp="1"/>
          </p:cNvSpPr>
          <p:nvPr>
            <p:ph idx="16" hasCustomPrompt="1"/>
          </p:nvPr>
        </p:nvSpPr>
        <p:spPr>
          <a:xfrm>
            <a:off x="5940152" y="4797152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 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pic>
        <p:nvPicPr>
          <p:cNvPr id="6" name="图片 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4293096"/>
            <a:ext cx="8280920" cy="1728192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4" descr="uniview3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8913" y="2492375"/>
            <a:ext cx="36861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ack9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Callback</a:t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Runners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 smtClean="0"/>
              <a:t>特殊的</a:t>
            </a:r>
            <a:r>
              <a:rPr lang="en-US" altLang="zh-CN" sz="1600" b="1" dirty="0" smtClean="0"/>
              <a:t>runner</a:t>
            </a:r>
            <a:r>
              <a:rPr lang="zh-CN" altLang="en-US" sz="1600" b="1" dirty="0" smtClean="0"/>
              <a:t>有：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Suite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zh-CN" altLang="en-US" sz="1600" dirty="0" smtClean="0"/>
              <a:t>      字面</a:t>
            </a:r>
            <a:r>
              <a:rPr lang="zh-CN" altLang="en-US" sz="1600" dirty="0"/>
              <a:t>理解是一个套装，通俗地讲，就是你可以把很多测试类放在一起，然后建一个类，标注为</a:t>
            </a:r>
            <a:r>
              <a:rPr lang="en-US" altLang="zh-CN" sz="1600" dirty="0" err="1"/>
              <a:t>Suite.class</a:t>
            </a:r>
            <a:r>
              <a:rPr lang="zh-CN" altLang="en-US" sz="1600" dirty="0"/>
              <a:t>，那么如果执行这个类，就会把所有的测试类一起执行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Parameterized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zh-CN" altLang="en-US" sz="1600" dirty="0" smtClean="0"/>
              <a:t>     根据</a:t>
            </a:r>
            <a:r>
              <a:rPr lang="zh-CN" altLang="en-US" sz="1600" dirty="0"/>
              <a:t>所设计的参数来执行测试。假设我们要测试某一个方法，它有两个参数，每个参数需要设计不同值，那么我们最开始就是需要为每个参数设计一个测试方法，这样就很麻烦，</a:t>
            </a:r>
            <a:r>
              <a:rPr lang="en-US" altLang="zh-CN" sz="1600" dirty="0"/>
              <a:t>10</a:t>
            </a:r>
            <a:r>
              <a:rPr lang="zh-CN" altLang="en-US" sz="1600" dirty="0"/>
              <a:t>种</a:t>
            </a:r>
            <a:r>
              <a:rPr lang="en-US" altLang="zh-CN" sz="1600" dirty="0"/>
              <a:t>case</a:t>
            </a:r>
            <a:r>
              <a:rPr lang="zh-CN" altLang="en-US" sz="1600" dirty="0"/>
              <a:t>就得</a:t>
            </a:r>
            <a:r>
              <a:rPr lang="en-US" altLang="zh-CN" sz="1600" dirty="0"/>
              <a:t>10</a:t>
            </a:r>
            <a:r>
              <a:rPr lang="zh-CN" altLang="en-US" sz="1600" dirty="0"/>
              <a:t>个方法，但是有了</a:t>
            </a:r>
            <a:r>
              <a:rPr lang="en-US" altLang="zh-CN" sz="1600" dirty="0"/>
              <a:t>Parameterized runner</a:t>
            </a:r>
            <a:r>
              <a:rPr lang="zh-CN" altLang="en-US" sz="1600" dirty="0"/>
              <a:t>，我们可以设计一个方法，多种参数来执行</a:t>
            </a:r>
            <a:r>
              <a:rPr lang="en-US" altLang="zh-CN" sz="1600" dirty="0"/>
              <a:t>test case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5796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Runners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/>
              <a:t>特殊的</a:t>
            </a:r>
            <a:r>
              <a:rPr lang="en-US" altLang="zh-CN" sz="1600" b="1" dirty="0"/>
              <a:t>runner</a:t>
            </a:r>
            <a:r>
              <a:rPr lang="zh-CN" altLang="en-US" sz="1600" b="1" dirty="0"/>
              <a:t>有</a:t>
            </a:r>
            <a:r>
              <a:rPr lang="zh-CN" altLang="en-US" sz="1600" b="1" dirty="0" smtClean="0"/>
              <a:t>：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Categories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zh-CN" altLang="en-US" sz="1600" dirty="0" smtClean="0"/>
              <a:t>      容易</a:t>
            </a:r>
            <a:r>
              <a:rPr lang="zh-CN" altLang="en-US" sz="1600" dirty="0"/>
              <a:t>理解就是分类执行。假设我们有一种</a:t>
            </a:r>
            <a:r>
              <a:rPr lang="en-US" altLang="zh-CN" sz="1600" dirty="0"/>
              <a:t>case</a:t>
            </a:r>
            <a:r>
              <a:rPr lang="zh-CN" altLang="en-US" sz="1600" dirty="0"/>
              <a:t>： 我们写好了两个测试类，类</a:t>
            </a:r>
            <a:r>
              <a:rPr lang="en-US" altLang="zh-CN" sz="1600" dirty="0"/>
              <a:t>A</a:t>
            </a:r>
            <a:r>
              <a:rPr lang="zh-CN" altLang="en-US" sz="1600" dirty="0"/>
              <a:t>，类</a:t>
            </a:r>
            <a:r>
              <a:rPr lang="en-US" altLang="zh-CN" sz="1600" dirty="0"/>
              <a:t>B</a:t>
            </a:r>
            <a:r>
              <a:rPr lang="zh-CN" altLang="en-US" sz="1600" dirty="0"/>
              <a:t>，</a:t>
            </a:r>
            <a:r>
              <a:rPr lang="en-US" altLang="zh-CN" sz="1600" dirty="0"/>
              <a:t>A</a:t>
            </a:r>
            <a:r>
              <a:rPr lang="zh-CN" altLang="en-US" sz="1600" dirty="0"/>
              <a:t>有两个方法</a:t>
            </a:r>
            <a:r>
              <a:rPr lang="en-US" altLang="zh-CN" sz="1600" dirty="0"/>
              <a:t>a(), b(),</a:t>
            </a:r>
            <a:r>
              <a:rPr lang="zh-CN" altLang="en-US" sz="1600" dirty="0"/>
              <a:t>这时候我们有一个类来执行这两个类的</a:t>
            </a:r>
            <a:r>
              <a:rPr lang="en-US" altLang="zh-CN" sz="1600" dirty="0"/>
              <a:t>test case</a:t>
            </a:r>
            <a:r>
              <a:rPr lang="zh-CN" altLang="en-US" sz="1600" dirty="0"/>
              <a:t>，但是我们在类</a:t>
            </a:r>
            <a:r>
              <a:rPr lang="en-US" altLang="zh-CN" sz="1600" dirty="0"/>
              <a:t>A</a:t>
            </a:r>
            <a:r>
              <a:rPr lang="zh-CN" altLang="en-US" sz="1600" dirty="0"/>
              <a:t>里只想执行</a:t>
            </a:r>
            <a:r>
              <a:rPr lang="en-US" altLang="zh-CN" sz="1600" dirty="0" err="1"/>
              <a:t>A.b</a:t>
            </a:r>
            <a:r>
              <a:rPr lang="en-US" altLang="zh-CN" sz="1600" dirty="0"/>
              <a:t>()</a:t>
            </a:r>
            <a:r>
              <a:rPr lang="zh-CN" altLang="en-US" sz="1600" dirty="0"/>
              <a:t>，但却不执行</a:t>
            </a:r>
            <a:r>
              <a:rPr lang="en-US" altLang="zh-CN" sz="1600" dirty="0" err="1"/>
              <a:t>A.a</a:t>
            </a:r>
            <a:r>
              <a:rPr lang="en-US" altLang="zh-CN" sz="1600" dirty="0"/>
              <a:t>()</a:t>
            </a:r>
            <a:r>
              <a:rPr lang="zh-CN" altLang="en-US" sz="1600" dirty="0"/>
              <a:t>，这个时候我们可以用</a:t>
            </a:r>
            <a:r>
              <a:rPr lang="en-US" altLang="zh-CN" sz="1600" dirty="0"/>
              <a:t>Categories runner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Enclosed</a:t>
            </a:r>
          </a:p>
          <a:p>
            <a:r>
              <a:rPr lang="zh-CN" altLang="en-US" sz="1600" dirty="0" smtClean="0"/>
              <a:t>     如果</a:t>
            </a:r>
            <a:r>
              <a:rPr lang="zh-CN" altLang="en-US" sz="1600" dirty="0"/>
              <a:t>我们把</a:t>
            </a:r>
            <a:r>
              <a:rPr lang="en-US" altLang="zh-CN" sz="1600" dirty="0"/>
              <a:t>tests</a:t>
            </a:r>
            <a:r>
              <a:rPr lang="zh-CN" altLang="en-US" sz="1600" dirty="0"/>
              <a:t>放在了内部类，这时候执行外部类是无法执行里面的</a:t>
            </a:r>
            <a:r>
              <a:rPr lang="en-US" altLang="zh-CN" sz="1600" dirty="0"/>
              <a:t>test cases</a:t>
            </a:r>
            <a:r>
              <a:rPr lang="zh-CN" altLang="en-US" sz="1600" dirty="0"/>
              <a:t>，这种情况下，就应该在</a:t>
            </a:r>
            <a:r>
              <a:rPr lang="en-US" altLang="zh-CN" sz="1600" dirty="0"/>
              <a:t>outer class </a:t>
            </a:r>
            <a:r>
              <a:rPr lang="zh-CN" altLang="en-US" sz="1600" dirty="0"/>
              <a:t>用</a:t>
            </a:r>
            <a:r>
              <a:rPr lang="en-US" altLang="zh-CN" sz="1600" dirty="0"/>
              <a:t>Enclosed runner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00010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Runners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/>
              <a:t>问题三：不想</a:t>
            </a:r>
            <a:r>
              <a:rPr lang="zh-CN" altLang="en-US" sz="1600" b="1" dirty="0" smtClean="0"/>
              <a:t>执行</a:t>
            </a:r>
            <a:r>
              <a:rPr lang="zh-CN" altLang="en-US" sz="1600" b="1" dirty="0"/>
              <a:t>某个类的</a:t>
            </a:r>
            <a:r>
              <a:rPr lang="en-US" altLang="zh-CN" sz="1600" b="1" dirty="0"/>
              <a:t>test case </a:t>
            </a:r>
            <a:r>
              <a:rPr lang="zh-CN" altLang="en-US" sz="1600" b="1" dirty="0"/>
              <a:t>有什么方法</a:t>
            </a:r>
            <a:r>
              <a:rPr lang="zh-CN" altLang="en-US" sz="1600" b="1" dirty="0" smtClean="0"/>
              <a:t>？</a:t>
            </a:r>
            <a:endParaRPr lang="en-US" altLang="zh-CN" sz="1600" b="1" dirty="0" smtClean="0"/>
          </a:p>
          <a:p>
            <a:endParaRPr lang="en-US" altLang="zh-CN" sz="1600" b="1" dirty="0"/>
          </a:p>
          <a:p>
            <a:r>
              <a:rPr lang="zh-CN" altLang="en-US" sz="1600" dirty="0"/>
              <a:t>回答： 用</a:t>
            </a:r>
            <a:r>
              <a:rPr lang="en-US" altLang="zh-CN" sz="1600" dirty="0"/>
              <a:t>@Ignore</a:t>
            </a:r>
            <a:r>
              <a:rPr lang="zh-CN" altLang="en-US" sz="1600" dirty="0"/>
              <a:t>， 如果要让某个类都不执行，</a:t>
            </a:r>
            <a:r>
              <a:rPr lang="en-US" altLang="zh-CN" sz="1600" dirty="0"/>
              <a:t>@Ignore</a:t>
            </a:r>
            <a:r>
              <a:rPr lang="zh-CN" altLang="en-US" sz="1600" dirty="0"/>
              <a:t>放在类里，如果不想执行某一个方法，只需要放在方法上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b="1" dirty="0"/>
          </a:p>
          <a:p>
            <a:r>
              <a:rPr lang="zh-CN" altLang="en-US" sz="1600" b="1" dirty="0"/>
              <a:t>问题四：某个</a:t>
            </a:r>
            <a:r>
              <a:rPr lang="en-US" altLang="zh-CN" sz="1600" b="1" dirty="0"/>
              <a:t>test case</a:t>
            </a:r>
            <a:r>
              <a:rPr lang="zh-CN" altLang="en-US" sz="1600" b="1" dirty="0"/>
              <a:t>执行时间太长，有什么办法终止</a:t>
            </a:r>
            <a:r>
              <a:rPr lang="zh-CN" altLang="en-US" sz="1600" b="1" dirty="0" smtClean="0"/>
              <a:t>？</a:t>
            </a:r>
            <a:endParaRPr lang="en-US" altLang="zh-CN" sz="1600" b="1" dirty="0" smtClean="0"/>
          </a:p>
          <a:p>
            <a:endParaRPr lang="en-US" altLang="zh-CN" sz="1600" b="1" dirty="0"/>
          </a:p>
          <a:p>
            <a:r>
              <a:rPr lang="zh-CN" altLang="en-US" sz="1600" dirty="0"/>
              <a:t>回答： </a:t>
            </a:r>
            <a:r>
              <a:rPr lang="en-US" altLang="zh-CN" sz="1600" dirty="0"/>
              <a:t>Junit4</a:t>
            </a:r>
            <a:r>
              <a:rPr lang="zh-CN" altLang="en-US" sz="1600" dirty="0"/>
              <a:t>提供了</a:t>
            </a:r>
            <a:r>
              <a:rPr lang="en-US" altLang="zh-CN" sz="1600" dirty="0"/>
              <a:t>timeout</a:t>
            </a:r>
            <a:r>
              <a:rPr lang="zh-CN" altLang="en-US" sz="1600" dirty="0"/>
              <a:t>属性。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6712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Junit</a:t>
            </a:r>
            <a:r>
              <a:rPr lang="zh-CN" altLang="en-US" dirty="0" smtClean="0"/>
              <a:t>方法执行顺序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 smtClean="0"/>
              <a:t>三种方式：</a:t>
            </a:r>
            <a:endParaRPr lang="en-US" altLang="zh-CN" sz="1600" b="1" dirty="0" smtClean="0"/>
          </a:p>
          <a:p>
            <a:endParaRPr lang="zh-CN" altLang="en-US" sz="1600" b="1" dirty="0"/>
          </a:p>
        </p:txBody>
      </p:sp>
      <p:pic>
        <p:nvPicPr>
          <p:cNvPr id="1026" name="Picture 2" descr="C:\Users\c02132\AppData\Roaming\feiq\RichOle\29781822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" y="2492896"/>
            <a:ext cx="903649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14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junit</a:t>
            </a:r>
            <a:r>
              <a:rPr lang="zh-CN" altLang="en-US" dirty="0" smtClean="0"/>
              <a:t>执行顺序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 smtClean="0"/>
              <a:t>元数据执行顺序：</a:t>
            </a:r>
            <a:endParaRPr lang="en-US" altLang="zh-CN" sz="1600" b="1" dirty="0" smtClean="0"/>
          </a:p>
          <a:p>
            <a:r>
              <a:rPr lang="en-US" altLang="zh-CN" sz="1600" dirty="0"/>
              <a:t>@</a:t>
            </a:r>
            <a:r>
              <a:rPr lang="en-US" altLang="zh-CN" sz="1600" dirty="0" err="1"/>
              <a:t>BeforeClass</a:t>
            </a:r>
            <a:r>
              <a:rPr lang="en-US" altLang="zh-CN" sz="1600" dirty="0"/>
              <a:t> -&gt; @</a:t>
            </a:r>
            <a:r>
              <a:rPr lang="en-US" altLang="zh-CN" sz="1600" dirty="0" err="1"/>
              <a:t>AfterClass</a:t>
            </a:r>
            <a:r>
              <a:rPr lang="en-US" altLang="zh-CN" sz="1600" dirty="0"/>
              <a:t> -&gt; </a:t>
            </a:r>
            <a:r>
              <a:rPr lang="en-US" altLang="zh-CN" sz="1600" dirty="0" err="1"/>
              <a:t>ClassRule</a:t>
            </a:r>
            <a:r>
              <a:rPr lang="en-US" altLang="zh-CN" sz="1600" dirty="0"/>
              <a:t> -&gt; @Test(</a:t>
            </a:r>
            <a:r>
              <a:rPr lang="zh-CN" altLang="en-US" sz="1600" dirty="0"/>
              <a:t>拿元数据里的</a:t>
            </a:r>
            <a:r>
              <a:rPr lang="en-US" altLang="zh-CN" sz="1600" dirty="0"/>
              <a:t>expect Exception) -&gt; @Test(</a:t>
            </a:r>
            <a:r>
              <a:rPr lang="zh-CN" altLang="en-US" sz="1600" dirty="0"/>
              <a:t>拿元数据里的</a:t>
            </a:r>
            <a:r>
              <a:rPr lang="en-US" altLang="zh-CN" sz="1600" dirty="0"/>
              <a:t>timeout</a:t>
            </a:r>
            <a:r>
              <a:rPr lang="zh-CN" altLang="en-US" sz="1600" dirty="0"/>
              <a:t>信息</a:t>
            </a:r>
            <a:r>
              <a:rPr lang="en-US" altLang="zh-CN" sz="1600" dirty="0"/>
              <a:t>) -&gt; @Before -&gt; @After -&gt; @</a:t>
            </a:r>
            <a:r>
              <a:rPr lang="en-US" altLang="zh-CN" sz="1600" dirty="0" smtClean="0"/>
              <a:t>Rule</a:t>
            </a:r>
          </a:p>
          <a:p>
            <a:endParaRPr lang="en-US" altLang="zh-CN" sz="1600" dirty="0"/>
          </a:p>
          <a:p>
            <a:r>
              <a:rPr lang="zh-CN" altLang="en-US" sz="1600" b="1" dirty="0"/>
              <a:t> 注解所标注的方法</a:t>
            </a:r>
            <a:r>
              <a:rPr lang="zh-CN" altLang="en-US" sz="1600" b="1" dirty="0" smtClean="0"/>
              <a:t>执行顺序：</a:t>
            </a:r>
            <a:endParaRPr lang="en-US" altLang="zh-CN" sz="1600" b="1" dirty="0" smtClean="0"/>
          </a:p>
          <a:p>
            <a:r>
              <a:rPr lang="en-US" altLang="zh-CN" sz="1600" dirty="0"/>
              <a:t>@</a:t>
            </a:r>
            <a:r>
              <a:rPr lang="en-US" altLang="zh-CN" sz="1600" dirty="0" err="1"/>
              <a:t>ClassRule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TestRule.apply</a:t>
            </a:r>
            <a:r>
              <a:rPr lang="en-US" altLang="zh-CN" sz="1600" dirty="0"/>
              <a:t>()) -&gt; @</a:t>
            </a:r>
            <a:r>
              <a:rPr lang="en-US" altLang="zh-CN" sz="1600" dirty="0" err="1"/>
              <a:t>BeforeClass</a:t>
            </a:r>
            <a:r>
              <a:rPr lang="en-US" altLang="zh-CN" sz="1600" dirty="0"/>
              <a:t> -&gt; @Rule(</a:t>
            </a:r>
            <a:r>
              <a:rPr lang="en-US" altLang="zh-CN" sz="1600" dirty="0" err="1"/>
              <a:t>TestRule.apply</a:t>
            </a:r>
            <a:r>
              <a:rPr lang="en-US" altLang="zh-CN" sz="1600" dirty="0"/>
              <a:t>())  -&gt; @Before -&gt; @Test(test method1) -&gt;@After -&gt; if existed @Rule, then </a:t>
            </a:r>
            <a:r>
              <a:rPr lang="en-US" altLang="zh-CN" sz="1600" dirty="0" err="1"/>
              <a:t>Statement.evaluate</a:t>
            </a:r>
            <a:r>
              <a:rPr lang="en-US" altLang="zh-CN" sz="1600" dirty="0"/>
              <a:t>() -&gt; @Rule(</a:t>
            </a:r>
            <a:r>
              <a:rPr lang="en-US" altLang="zh-CN" sz="1600" dirty="0" err="1"/>
              <a:t>TestRule.apply</a:t>
            </a:r>
            <a:r>
              <a:rPr lang="en-US" altLang="zh-CN" sz="1600" dirty="0"/>
              <a:t>()) -&gt; @Before -&gt; @Test(test method2) -&gt; @After -&gt; if existed @Rule, then </a:t>
            </a:r>
            <a:r>
              <a:rPr lang="en-US" altLang="zh-CN" sz="1600" dirty="0" err="1"/>
              <a:t>Statement.evaluate</a:t>
            </a:r>
            <a:r>
              <a:rPr lang="en-US" altLang="zh-CN" sz="1600" dirty="0"/>
              <a:t>() … -&gt; @</a:t>
            </a:r>
            <a:r>
              <a:rPr lang="en-US" altLang="zh-CN" sz="1600" dirty="0" err="1"/>
              <a:t>AfterClass</a:t>
            </a:r>
            <a:r>
              <a:rPr lang="en-US" altLang="zh-CN" sz="1600" dirty="0"/>
              <a:t> -&gt; if existed @</a:t>
            </a:r>
            <a:r>
              <a:rPr lang="en-US" altLang="zh-CN" sz="1600" dirty="0" err="1"/>
              <a:t>ClassRule</a:t>
            </a:r>
            <a:r>
              <a:rPr lang="en-US" altLang="zh-CN" sz="1600" dirty="0"/>
              <a:t>, then </a:t>
            </a:r>
            <a:r>
              <a:rPr lang="en-US" altLang="zh-CN" sz="1600" dirty="0" err="1"/>
              <a:t>Statement.evaluate</a:t>
            </a:r>
            <a:r>
              <a:rPr lang="en-US" altLang="zh-CN" sz="1600" dirty="0" smtClean="0"/>
              <a:t>()</a:t>
            </a:r>
          </a:p>
          <a:p>
            <a:endParaRPr lang="en-US" altLang="zh-CN" sz="1600" dirty="0"/>
          </a:p>
          <a:p>
            <a:r>
              <a:rPr lang="zh-CN" altLang="en-US" sz="1600" dirty="0"/>
              <a:t>通过</a:t>
            </a:r>
            <a:r>
              <a:rPr lang="en-US" altLang="zh-CN" sz="1600" dirty="0" err="1"/>
              <a:t>Statement.evaluate</a:t>
            </a:r>
            <a:r>
              <a:rPr lang="en-US" altLang="zh-CN" sz="1600" dirty="0"/>
              <a:t>()</a:t>
            </a:r>
            <a:r>
              <a:rPr lang="zh-CN" altLang="en-US" sz="1600" dirty="0"/>
              <a:t>执行他们的方法实体，最终执行测试方法的主体。</a:t>
            </a:r>
          </a:p>
        </p:txBody>
      </p:sp>
    </p:spTree>
    <p:extLst>
      <p:ext uri="{BB962C8B-B14F-4D97-AF65-F5344CB8AC3E}">
        <p14:creationId xmlns:p14="http://schemas.microsoft.com/office/powerpoint/2010/main" val="6516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80920" cy="4946322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/>
              <a:t>Callback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/>
              <a:t>回</a:t>
            </a:r>
            <a:r>
              <a:rPr lang="zh-CN" altLang="en-US" sz="2400" dirty="0" smtClean="0"/>
              <a:t>调例子</a:t>
            </a: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/>
              <a:t>匿名类</a:t>
            </a: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smtClean="0"/>
              <a:t>Junit4</a:t>
            </a:r>
            <a:r>
              <a:rPr lang="zh-CN" altLang="en-US" sz="2400" dirty="0" smtClean="0"/>
              <a:t>单元测试</a:t>
            </a: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Callback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如果我们要测试一个类的方法的执行时间，通常我们会这样做：</a:t>
            </a:r>
          </a:p>
        </p:txBody>
      </p:sp>
      <p:pic>
        <p:nvPicPr>
          <p:cNvPr id="43010" name="Picture 2" descr="C:\Users\c02132\AppData\Roaming\feiq\RichOle\407465657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00" y="1700808"/>
            <a:ext cx="6639608" cy="472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10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callback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/>
              <a:t>首先定一个回调接口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</p:txBody>
      </p:sp>
      <p:pic>
        <p:nvPicPr>
          <p:cNvPr id="44034" name="Picture 2" descr="C:\Users\c02132\AppData\Roaming\feiq\RichOle\403835134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487" y="2060848"/>
            <a:ext cx="57626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10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callback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然后再写一个工具类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4" descr="C:\Users\c02132\AppData\Roaming\feiq\RichOle\232513596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25" y="1772816"/>
            <a:ext cx="5772150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0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</a:t>
            </a:r>
            <a:r>
              <a:rPr lang="zh-CN" altLang="en-US" dirty="0" smtClean="0"/>
              <a:t>调的本质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其实就是一直函数指针的方式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0689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Junit</a:t>
            </a:r>
            <a:r>
              <a:rPr lang="zh-CN" altLang="en-US" dirty="0" smtClean="0"/>
              <a:t>中的注解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/>
              <a:t>@</a:t>
            </a:r>
            <a:r>
              <a:rPr lang="en-US" altLang="zh-CN" sz="1600" dirty="0" err="1"/>
              <a:t>BeforeClass</a:t>
            </a:r>
            <a:r>
              <a:rPr lang="zh-CN" altLang="en-US" sz="1600" dirty="0"/>
              <a:t>：针对所有测试，只执行一次，且必须为</a:t>
            </a:r>
            <a:r>
              <a:rPr lang="en-US" altLang="zh-CN" sz="1600" dirty="0"/>
              <a:t>static void</a:t>
            </a:r>
          </a:p>
          <a:p>
            <a:r>
              <a:rPr lang="en-US" altLang="zh-CN" sz="1600" dirty="0"/>
              <a:t>@Before</a:t>
            </a:r>
            <a:r>
              <a:rPr lang="zh-CN" altLang="en-US" sz="1600" dirty="0"/>
              <a:t>：初始化方法</a:t>
            </a:r>
          </a:p>
          <a:p>
            <a:r>
              <a:rPr lang="en-US" altLang="zh-CN" sz="1600" dirty="0"/>
              <a:t>@Test</a:t>
            </a:r>
            <a:r>
              <a:rPr lang="zh-CN" altLang="en-US" sz="1600" dirty="0"/>
              <a:t>：测试方法，在这里可以测试期望异常和超时时间</a:t>
            </a:r>
          </a:p>
          <a:p>
            <a:r>
              <a:rPr lang="en-US" altLang="zh-CN" sz="1600" dirty="0"/>
              <a:t>@After</a:t>
            </a:r>
            <a:r>
              <a:rPr lang="zh-CN" altLang="en-US" sz="1600" dirty="0"/>
              <a:t>：释放资源</a:t>
            </a:r>
          </a:p>
          <a:p>
            <a:r>
              <a:rPr lang="en-US" altLang="zh-CN" sz="1600" dirty="0"/>
              <a:t>@</a:t>
            </a:r>
            <a:r>
              <a:rPr lang="en-US" altLang="zh-CN" sz="1600" dirty="0" err="1"/>
              <a:t>AfterClass</a:t>
            </a:r>
            <a:r>
              <a:rPr lang="zh-CN" altLang="en-US" sz="1600" dirty="0"/>
              <a:t>：针对所有测试，只执行一次，且必须为</a:t>
            </a:r>
            <a:r>
              <a:rPr lang="en-US" altLang="zh-CN" sz="1600" dirty="0"/>
              <a:t>static void</a:t>
            </a:r>
          </a:p>
          <a:p>
            <a:r>
              <a:rPr lang="en-US" altLang="zh-CN" sz="1600" dirty="0"/>
              <a:t>@Ignore</a:t>
            </a:r>
            <a:r>
              <a:rPr lang="zh-CN" altLang="en-US" sz="1600" dirty="0"/>
              <a:t>：忽略的测试方法</a:t>
            </a:r>
          </a:p>
          <a:p>
            <a:endParaRPr lang="en-US" altLang="zh-CN" sz="1600" dirty="0" smtClean="0"/>
          </a:p>
          <a:p>
            <a:r>
              <a:rPr lang="zh-CN" altLang="en-US" sz="1600" dirty="0"/>
              <a:t>一个单元测试用例执行顺序为：</a:t>
            </a:r>
            <a:br>
              <a:rPr lang="zh-CN" altLang="en-US" sz="1600" dirty="0"/>
            </a:br>
            <a:r>
              <a:rPr lang="en-US" altLang="zh-CN" sz="1600" dirty="0"/>
              <a:t>@</a:t>
            </a:r>
            <a:r>
              <a:rPr lang="en-US" altLang="zh-CN" sz="1600" dirty="0" err="1"/>
              <a:t>BeforeClass</a:t>
            </a:r>
            <a:r>
              <a:rPr lang="en-US" altLang="zh-CN" sz="1600" dirty="0"/>
              <a:t> –&gt; @Before –&gt; @Test –&gt; @After –&gt; @</a:t>
            </a:r>
            <a:r>
              <a:rPr lang="en-US" altLang="zh-CN" sz="1600" dirty="0" err="1"/>
              <a:t>AfterClass</a:t>
            </a:r>
            <a:endParaRPr lang="en-US" altLang="zh-CN" sz="1600" dirty="0"/>
          </a:p>
          <a:p>
            <a:r>
              <a:rPr lang="zh-CN" altLang="en-US" sz="1600" dirty="0"/>
              <a:t>每一个测试方法的调用顺序为：</a:t>
            </a:r>
            <a:br>
              <a:rPr lang="zh-CN" altLang="en-US" sz="1600" dirty="0"/>
            </a:br>
            <a:endParaRPr lang="zh-CN" altLang="en-US" sz="1600" dirty="0"/>
          </a:p>
          <a:p>
            <a:r>
              <a:rPr lang="en-US" altLang="zh-CN" sz="1600" dirty="0"/>
              <a:t>@Before –&gt; @Test –&gt; @After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654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Assertions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b="1" dirty="0"/>
              <a:t>Assert</a:t>
            </a:r>
            <a:r>
              <a:rPr lang="zh-CN" altLang="en-US" sz="1600" b="1" dirty="0"/>
              <a:t>类里面有很多</a:t>
            </a:r>
            <a:r>
              <a:rPr lang="en-US" altLang="zh-CN" sz="1600" b="1" dirty="0"/>
              <a:t>assert</a:t>
            </a:r>
            <a:r>
              <a:rPr lang="zh-CN" altLang="en-US" sz="1600" b="1" dirty="0" smtClean="0"/>
              <a:t>方法</a:t>
            </a:r>
            <a:r>
              <a:rPr lang="en-US" altLang="zh-CN" sz="1600" b="1" dirty="0"/>
              <a:t>:</a:t>
            </a:r>
            <a:endParaRPr lang="en-US" altLang="zh-CN" sz="1600" b="1" dirty="0" smtClean="0"/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assertEquals</a:t>
            </a:r>
            <a:r>
              <a:rPr lang="en-US" altLang="zh-CN" sz="1600" dirty="0"/>
              <a:t>()</a:t>
            </a:r>
            <a:r>
              <a:rPr lang="zh-CN" altLang="en-US" sz="1600" dirty="0"/>
              <a:t>， </a:t>
            </a:r>
            <a:r>
              <a:rPr lang="en-US" altLang="zh-CN" sz="1600" dirty="0" err="1"/>
              <a:t>assertNotNull</a:t>
            </a:r>
            <a:r>
              <a:rPr lang="en-US" altLang="zh-CN" sz="1600" dirty="0"/>
              <a:t>()</a:t>
            </a:r>
            <a:r>
              <a:rPr lang="zh-CN" altLang="en-US" sz="1600" dirty="0"/>
              <a:t>，</a:t>
            </a:r>
            <a:r>
              <a:rPr lang="en-US" altLang="zh-CN" sz="1600" smtClean="0"/>
              <a:t>assertTrue</a:t>
            </a:r>
            <a:r>
              <a:rPr lang="en-US" altLang="zh-CN" sz="1600" dirty="0"/>
              <a:t>()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assertFalse</a:t>
            </a:r>
            <a:r>
              <a:rPr lang="en-US" altLang="zh-CN" sz="1600" dirty="0"/>
              <a:t>()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assertThat</a:t>
            </a:r>
            <a:r>
              <a:rPr lang="en-US" altLang="zh-CN" sz="1600" dirty="0"/>
              <a:t>()</a:t>
            </a:r>
            <a:r>
              <a:rPr lang="zh-CN" altLang="en-US" sz="1600" dirty="0"/>
              <a:t>等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zh-CN" altLang="en-US" sz="1600" dirty="0" smtClean="0"/>
              <a:t>其中</a:t>
            </a:r>
            <a:r>
              <a:rPr lang="en-US" altLang="zh-CN" sz="1600" dirty="0" err="1"/>
              <a:t>assertThat</a:t>
            </a:r>
            <a:r>
              <a:rPr lang="zh-CN" altLang="en-US" sz="1600" dirty="0"/>
              <a:t>用的是</a:t>
            </a:r>
            <a:r>
              <a:rPr lang="en-US" altLang="zh-CN" sz="1600" dirty="0"/>
              <a:t>match</a:t>
            </a:r>
            <a:r>
              <a:rPr lang="zh-CN" altLang="en-US" sz="1600" dirty="0"/>
              <a:t>的形式。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zh-CN" altLang="en-US" sz="1600" dirty="0" smtClean="0"/>
              <a:t>因此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Junit</a:t>
            </a:r>
            <a:r>
              <a:rPr lang="zh-CN" altLang="en-US" sz="1600" dirty="0"/>
              <a:t>提供很多中</a:t>
            </a:r>
            <a:r>
              <a:rPr lang="en-US" altLang="zh-CN" sz="1600" dirty="0"/>
              <a:t>Match</a:t>
            </a:r>
            <a:r>
              <a:rPr lang="zh-CN" altLang="en-US" sz="1600" dirty="0"/>
              <a:t>，其中</a:t>
            </a:r>
            <a:r>
              <a:rPr lang="en-US" altLang="zh-CN" sz="1600" dirty="0" err="1"/>
              <a:t>CoreMatchers</a:t>
            </a:r>
            <a:r>
              <a:rPr lang="zh-CN" altLang="en-US" sz="1600" dirty="0"/>
              <a:t>是其中一个比较完善的实现类。具体有上面方法可以查阅</a:t>
            </a:r>
            <a:r>
              <a:rPr lang="en-US" altLang="zh-CN" sz="1600" dirty="0" err="1"/>
              <a:t>CoreMatchers</a:t>
            </a:r>
            <a:r>
              <a:rPr lang="zh-CN" altLang="en-US" sz="1600" dirty="0"/>
              <a:t>类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b="1" dirty="0" smtClean="0"/>
              <a:t>例子：</a:t>
            </a:r>
            <a:endParaRPr lang="zh-CN" altLang="en-US" sz="1600" b="1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755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Runners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/>
              <a:t>问题一，我可不可以把多个测试类放在一起执行？</a:t>
            </a:r>
          </a:p>
          <a:p>
            <a:endParaRPr lang="zh-CN" altLang="en-US" sz="1600" dirty="0"/>
          </a:p>
          <a:p>
            <a:r>
              <a:rPr lang="zh-CN" altLang="en-US" sz="1600" dirty="0"/>
              <a:t>回答： 可以。</a:t>
            </a:r>
            <a:r>
              <a:rPr lang="en-US" altLang="zh-CN" sz="1600" dirty="0" err="1"/>
              <a:t>org.junit.runner.JUnitCore.runClasses</a:t>
            </a:r>
            <a:r>
              <a:rPr lang="en-US" altLang="zh-CN" sz="1600" dirty="0"/>
              <a:t>(TestClass1.class, ...);</a:t>
            </a:r>
            <a:r>
              <a:rPr lang="zh-CN" altLang="en-US" sz="1600" dirty="0"/>
              <a:t>利用这样，把</a:t>
            </a:r>
            <a:r>
              <a:rPr lang="en-US" altLang="zh-CN" sz="1600" dirty="0"/>
              <a:t>test case </a:t>
            </a:r>
            <a:r>
              <a:rPr lang="zh-CN" altLang="en-US" sz="1600" dirty="0"/>
              <a:t>的类放进去，然后放在</a:t>
            </a:r>
            <a:r>
              <a:rPr lang="en-US" altLang="zh-CN" sz="1600" dirty="0"/>
              <a:t>main()</a:t>
            </a:r>
            <a:r>
              <a:rPr lang="zh-CN" altLang="en-US" sz="1600" dirty="0"/>
              <a:t>方法里执行。</a:t>
            </a:r>
          </a:p>
          <a:p>
            <a:endParaRPr lang="zh-CN" altLang="en-US" sz="1600" dirty="0"/>
          </a:p>
          <a:p>
            <a:r>
              <a:rPr lang="zh-CN" altLang="en-US" sz="1600" dirty="0"/>
              <a:t>问题二，</a:t>
            </a:r>
            <a:r>
              <a:rPr lang="en-US" altLang="zh-CN" sz="1600" dirty="0"/>
              <a:t>@</a:t>
            </a:r>
            <a:r>
              <a:rPr lang="en-US" altLang="zh-CN" sz="1600" dirty="0" err="1"/>
              <a:t>RunWith</a:t>
            </a:r>
            <a:r>
              <a:rPr lang="zh-CN" altLang="en-US" sz="1600" dirty="0"/>
              <a:t>这个注解有什么作用？</a:t>
            </a:r>
          </a:p>
          <a:p>
            <a:endParaRPr lang="zh-CN" altLang="en-US" sz="1600" dirty="0"/>
          </a:p>
          <a:p>
            <a:r>
              <a:rPr lang="zh-CN" altLang="en-US" sz="1600" dirty="0"/>
              <a:t>回答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  </a:t>
            </a:r>
            <a:r>
              <a:rPr lang="zh-CN" altLang="en-US" sz="1600" b="1" dirty="0" smtClean="0"/>
              <a:t>其实就是调用的意思</a:t>
            </a:r>
            <a:endParaRPr lang="en-US" altLang="zh-CN" sz="1600" b="1" dirty="0" smtClean="0"/>
          </a:p>
          <a:p>
            <a:r>
              <a:rPr lang="en-US" altLang="zh-CN" sz="1600" dirty="0" smtClean="0"/>
              <a:t>      Junit4</a:t>
            </a:r>
            <a:r>
              <a:rPr lang="zh-CN" altLang="en-US" sz="1600" dirty="0"/>
              <a:t>的默认</a:t>
            </a:r>
            <a:r>
              <a:rPr lang="en-US" altLang="zh-CN" sz="1600" dirty="0"/>
              <a:t>runner</a:t>
            </a:r>
            <a:r>
              <a:rPr lang="zh-CN" altLang="en-US" sz="1600" dirty="0" smtClean="0"/>
              <a:t>为</a:t>
            </a:r>
            <a:r>
              <a:rPr lang="en-US" altLang="zh-CN" sz="1600" dirty="0" smtClean="0"/>
              <a:t>BlockJunit4ClassRunner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但是</a:t>
            </a:r>
            <a:r>
              <a:rPr lang="en-US" altLang="zh-CN" sz="1600" dirty="0"/>
              <a:t>Junit4</a:t>
            </a:r>
            <a:r>
              <a:rPr lang="zh-CN" altLang="en-US" sz="1600" dirty="0"/>
              <a:t>包括第三方软件还提供很多其他的</a:t>
            </a:r>
            <a:r>
              <a:rPr lang="en-US" altLang="zh-CN" sz="1600" dirty="0"/>
              <a:t>runner</a:t>
            </a:r>
            <a:r>
              <a:rPr lang="zh-CN" altLang="en-US" sz="1600" dirty="0"/>
              <a:t>，这样如果，我们想让我们的测试类用专门的</a:t>
            </a:r>
            <a:r>
              <a:rPr lang="en-US" altLang="zh-CN" sz="1600" dirty="0"/>
              <a:t>runner</a:t>
            </a:r>
            <a:r>
              <a:rPr lang="zh-CN" altLang="en-US" sz="1600" dirty="0"/>
              <a:t>来运行，这时候就可以用</a:t>
            </a:r>
            <a:r>
              <a:rPr lang="en-US" altLang="zh-CN" sz="1600" dirty="0"/>
              <a:t>@</a:t>
            </a:r>
            <a:r>
              <a:rPr lang="en-US" altLang="zh-CN" sz="1600" dirty="0" err="1" smtClean="0"/>
              <a:t>RunWith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Suit.class</a:t>
            </a:r>
            <a:r>
              <a:rPr lang="en-US" altLang="zh-CN" sz="1600" dirty="0" smtClean="0"/>
              <a:t>)</a:t>
            </a:r>
            <a:r>
              <a:rPr lang="zh-CN" altLang="en-US" sz="1600" dirty="0"/>
              <a:t>标注测试类。</a:t>
            </a:r>
          </a:p>
        </p:txBody>
      </p:sp>
    </p:spTree>
    <p:extLst>
      <p:ext uri="{BB962C8B-B14F-4D97-AF65-F5344CB8AC3E}">
        <p14:creationId xmlns:p14="http://schemas.microsoft.com/office/powerpoint/2010/main" val="107709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【PPT模板】平时交流-彩色版（适用于投影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tabLst/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rgbClr val="C00000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【PPT模板】平时交流-彩色版（适用于投影）</Template>
  <TotalTime>3949</TotalTime>
  <Words>842</Words>
  <Application>Microsoft Office PowerPoint</Application>
  <PresentationFormat>全屏显示(4:3)</PresentationFormat>
  <Paragraphs>100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 Unicode MS</vt:lpstr>
      <vt:lpstr>华文细黑</vt:lpstr>
      <vt:lpstr>宋体</vt:lpstr>
      <vt:lpstr>微软雅黑</vt:lpstr>
      <vt:lpstr>Arial</vt:lpstr>
      <vt:lpstr>Calibri</vt:lpstr>
      <vt:lpstr>Rockwell</vt:lpstr>
      <vt:lpstr>Wingdings</vt:lpstr>
      <vt:lpstr>【PPT模板】平时交流-彩色版（适用于投影）</vt:lpstr>
      <vt:lpstr>1_Office 主题</vt:lpstr>
      <vt:lpstr>Callback </vt:lpstr>
      <vt:lpstr>Outline </vt:lpstr>
      <vt:lpstr>Callback</vt:lpstr>
      <vt:lpstr>callback</vt:lpstr>
      <vt:lpstr>callback</vt:lpstr>
      <vt:lpstr>回调的本质</vt:lpstr>
      <vt:lpstr>Junit中的注解</vt:lpstr>
      <vt:lpstr>Assertions</vt:lpstr>
      <vt:lpstr>Test Runners</vt:lpstr>
      <vt:lpstr>Test Runners</vt:lpstr>
      <vt:lpstr>Test Runners</vt:lpstr>
      <vt:lpstr>Test Runners</vt:lpstr>
      <vt:lpstr>Junit方法执行顺序</vt:lpstr>
      <vt:lpstr>junit执行顺序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chendongsheng</cp:lastModifiedBy>
  <cp:revision>321</cp:revision>
  <dcterms:created xsi:type="dcterms:W3CDTF">2015-05-20T09:59:53Z</dcterms:created>
  <dcterms:modified xsi:type="dcterms:W3CDTF">2015-10-29T12:19:13Z</dcterms:modified>
</cp:coreProperties>
</file>