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62"/>
  </p:notesMasterIdLst>
  <p:sldIdLst>
    <p:sldId id="293" r:id="rId3"/>
    <p:sldId id="294" r:id="rId4"/>
    <p:sldId id="304" r:id="rId5"/>
    <p:sldId id="329" r:id="rId6"/>
    <p:sldId id="350" r:id="rId7"/>
    <p:sldId id="305" r:id="rId8"/>
    <p:sldId id="307" r:id="rId9"/>
    <p:sldId id="309" r:id="rId10"/>
    <p:sldId id="297" r:id="rId11"/>
    <p:sldId id="308" r:id="rId12"/>
    <p:sldId id="306" r:id="rId13"/>
    <p:sldId id="298" r:id="rId14"/>
    <p:sldId id="328" r:id="rId15"/>
    <p:sldId id="296" r:id="rId16"/>
    <p:sldId id="299" r:id="rId17"/>
    <p:sldId id="331" r:id="rId18"/>
    <p:sldId id="332" r:id="rId19"/>
    <p:sldId id="302" r:id="rId20"/>
    <p:sldId id="338" r:id="rId21"/>
    <p:sldId id="317" r:id="rId22"/>
    <p:sldId id="359" r:id="rId23"/>
    <p:sldId id="315" r:id="rId24"/>
    <p:sldId id="337" r:id="rId25"/>
    <p:sldId id="353" r:id="rId26"/>
    <p:sldId id="354" r:id="rId27"/>
    <p:sldId id="355" r:id="rId28"/>
    <p:sldId id="356" r:id="rId29"/>
    <p:sldId id="316" r:id="rId30"/>
    <p:sldId id="318" r:id="rId31"/>
    <p:sldId id="319" r:id="rId32"/>
    <p:sldId id="320" r:id="rId33"/>
    <p:sldId id="321" r:id="rId34"/>
    <p:sldId id="311" r:id="rId35"/>
    <p:sldId id="357" r:id="rId36"/>
    <p:sldId id="358" r:id="rId37"/>
    <p:sldId id="322" r:id="rId38"/>
    <p:sldId id="323" r:id="rId39"/>
    <p:sldId id="325" r:id="rId40"/>
    <p:sldId id="326" r:id="rId41"/>
    <p:sldId id="303" r:id="rId42"/>
    <p:sldId id="351" r:id="rId43"/>
    <p:sldId id="352" r:id="rId44"/>
    <p:sldId id="295" r:id="rId45"/>
    <p:sldId id="340" r:id="rId46"/>
    <p:sldId id="341" r:id="rId47"/>
    <p:sldId id="342" r:id="rId48"/>
    <p:sldId id="343" r:id="rId49"/>
    <p:sldId id="344" r:id="rId50"/>
    <p:sldId id="345" r:id="rId51"/>
    <p:sldId id="334" r:id="rId52"/>
    <p:sldId id="335" r:id="rId53"/>
    <p:sldId id="336" r:id="rId54"/>
    <p:sldId id="346" r:id="rId55"/>
    <p:sldId id="347" r:id="rId56"/>
    <p:sldId id="348" r:id="rId57"/>
    <p:sldId id="339" r:id="rId58"/>
    <p:sldId id="313" r:id="rId59"/>
    <p:sldId id="330" r:id="rId60"/>
    <p:sldId id="271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86919" autoAdjust="0"/>
  </p:normalViewPr>
  <p:slideViewPr>
    <p:cSldViewPr showGuides="1">
      <p:cViewPr varScale="1">
        <p:scale>
          <a:sx n="84" d="100"/>
          <a:sy n="8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el-noll.com/blog/2013/03/13/running-a-multi-broker-apache-kafka-cluster-on-a-single-node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先运行个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4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hlinkClick r:id="rId3"/>
              </a:rPr>
              <a:t>http://www.michael-noll.com/blog/2013/03/13/running-a-multi-broker-apache-kafka-cluster-on-a-single-node/</a:t>
            </a:r>
            <a:r>
              <a:rPr lang="en-US" altLang="zh-CN" sz="1200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6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如上图所示，一个典型的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集群中包含若干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前端产生的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，或者是服务器日志，系统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等），若干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支持水平扩展，一般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数量越多，集群吞吐率越高），若干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管理集群配置，选举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发生变化时进行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rebalance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模式将消息发布到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订阅并消费消息。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http://blog.csdn.net/jewes/article/details/42970799</a:t>
            </a:r>
          </a:p>
          <a:p>
            <a:r>
              <a:rPr lang="en-US" altLang="zh-CN" dirty="0" smtClean="0"/>
              <a:t>http://blog.csdn.net/qqqq724/article/details/43228863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3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</a:t>
            </a:r>
            <a:r>
              <a:rPr lang="en-US" altLang="zh-CN" sz="1200" dirty="0" smtClean="0"/>
              <a:t>partition</a:t>
            </a:r>
            <a:r>
              <a:rPr lang="zh-CN" altLang="en-US" sz="1200" dirty="0" smtClean="0"/>
              <a:t>序号从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开始，本例中的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也正好从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开始）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5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当然，因为磁盘限制，不可能永久保留所有数据（实际 上也没必要）。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这里要注意，因为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读取特定消息的时间复杂度为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，即与文件大小无关，所以这里删除文件与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性能无关，选择怎样的删除策略只 与磁盘以及具体的需求有关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4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就是想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8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配置在</a:t>
            </a:r>
            <a:r>
              <a:rPr lang="en-US" altLang="zh-CN" dirty="0" smtClean="0"/>
              <a:t>$KAFKA_HOME/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default.replication.factor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的吞吐率是有一定影响的，但极大的增强了可用性。默认情况 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　　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都有一个唯一的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，所有的读写操作都在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上完 成，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批量从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数据。一般情况下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的数量大于等于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的数量，并且所有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均匀分布在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上的日志和其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上的完全一样。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8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这样就避免了部分数据被写进了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，还没来得及被任何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复制就宕机了，而造成数据丢失（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无法消费这些数据）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是否等待消息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88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机器是</a:t>
            </a:r>
            <a:r>
              <a:rPr lang="en-US" altLang="zh-CN" dirty="0" smtClean="0"/>
              <a:t>208.208.102.139</a:t>
            </a:r>
          </a:p>
          <a:p>
            <a:r>
              <a:rPr lang="zh-CN" altLang="en-US" dirty="0" smtClean="0"/>
              <a:t>直接官网下载二进制包</a:t>
            </a:r>
            <a:endParaRPr lang="en-US" altLang="zh-CN" dirty="0" smtClean="0"/>
          </a:p>
          <a:p>
            <a:r>
              <a:rPr lang="zh-CN" altLang="en-US" dirty="0" smtClean="0"/>
              <a:t>重新解压演示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4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is the set of “in-sync” replicas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"replicas" is the list of nodes that replicate the log for this partition regardless of whether they are the leader or even if they are currently alive.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"leader" is the node responsible for all reads and writes for the given partition. Each node will be the leader for a randomly selected portion of the partitions.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3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是做负载均衡的前提，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之后又加入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来做容灾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jafka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下的一个子项目，是一个高性能跨语言分布式发布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订阅消息队列系统，而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之上孵化而来的，即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的一个升级版。具有以下特性：快速持久化，可以在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的系统开销下进行消息持久化；高吞吐，在一台普通的服务器上既可以达到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10W/s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的吞吐速率；完全的分布式系统，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都原生自动支持分布式，自动实现负载均衡；支持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数据并行加载，对于像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的一样的日志数据和离线分析系统，但又要求实时处理的限制，这是一个可行的解决方案。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的并行加载机制统一了在线和离线的消息处理。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ActiveMQ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是一个非常轻量级的消息系统，除了性能非常好之外，还是一个工作良好的分布式系统。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98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86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JMX</a:t>
            </a:r>
            <a:r>
              <a:rPr lang="zh-CN" altLang="en-US" dirty="0" smtClean="0"/>
              <a:t>提供了各种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可以供调用，具体可以参考官方文档如下：</a:t>
            </a:r>
            <a:endParaRPr lang="en-US" altLang="zh-CN" dirty="0" smtClean="0"/>
          </a:p>
          <a:p>
            <a:r>
              <a:rPr lang="en-US" altLang="zh-CN" dirty="0" smtClean="0"/>
              <a:t>https://kafka.apache.org/documentation.html#monitoring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28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JMX_PORT=“9999“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放到启动脚本中，然后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jconsole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</a:t>
            </a:r>
            <a:r>
              <a:rPr lang="en-US" altLang="zh-CN" dirty="0" smtClean="0"/>
              <a:t>mx4j-tools-3.0.1.jar</a:t>
            </a:r>
            <a:r>
              <a:rPr lang="zh-CN" altLang="en-US" dirty="0" smtClean="0"/>
              <a:t>包放到</a:t>
            </a:r>
            <a:r>
              <a:rPr lang="en-US" altLang="zh-CN" dirty="0" err="1" smtClean="0"/>
              <a:t>kafla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lib</a:t>
            </a:r>
            <a:r>
              <a:rPr lang="zh-CN" altLang="en-US" baseline="0" dirty="0" smtClean="0"/>
              <a:t>目录</a:t>
            </a:r>
            <a:endParaRPr lang="en-US" altLang="zh-CN" baseline="0" dirty="0" smtClean="0"/>
          </a:p>
          <a:p>
            <a:r>
              <a:rPr lang="zh-CN" altLang="en-US" baseline="0" dirty="0" smtClean="0"/>
              <a:t>打开浏览器</a:t>
            </a:r>
            <a:r>
              <a:rPr lang="en-US" altLang="zh-CN" baseline="0" dirty="0" smtClean="0"/>
              <a:t>8082</a:t>
            </a:r>
            <a:r>
              <a:rPr lang="zh-CN" altLang="en-US" baseline="0" dirty="0" smtClean="0"/>
              <a:t>端口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默认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04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http://dongxicheng.org/search-engine/kafka/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99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的设计理念之一就是同时提供离线处理和实时处理。根据这一特性，可以使用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这种实时流处理系统对消息进行实时在线处理，同时使用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这种批处理系统进行离线处理，还可以同时将数据实时备份到另一个数据中心，只需要保证这三个操作所使用的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8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https://gigaom.com/2013/12/09/netflix-open-sources-its-data-traffic-cop-suro/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11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9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Jafka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之上孵化而来的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4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实验数据：发送</a:t>
            </a:r>
            <a:r>
              <a:rPr lang="en-US" altLang="zh-CN" dirty="0" smtClean="0"/>
              <a:t>10million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200bytes</a:t>
            </a:r>
            <a:r>
              <a:rPr lang="zh-CN" altLang="en-US" dirty="0" smtClean="0"/>
              <a:t>，设置</a:t>
            </a:r>
            <a:r>
              <a:rPr lang="en-US" altLang="zh-CN" dirty="0" err="1" smtClean="0"/>
              <a:t>kafa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每次发送一条数据，还是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条数据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5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消息队列技术是分布式应用间交换信息的一种技术。消息队列可驻留在内存或磁盘上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队列存储消息直到它们被应用程序读走。通过消息队列，应用程序可独立地执行</a:t>
            </a:r>
            <a:r>
              <a:rPr lang="en-US" altLang="zh-CN" sz="1200" dirty="0" smtClean="0"/>
              <a:t>--</a:t>
            </a:r>
            <a:r>
              <a:rPr lang="zh-CN" altLang="en-US" sz="1200" dirty="0" smtClean="0"/>
              <a:t>它们不需要知道彼此的位置、或在继续执行前不需要等待接收程序接收此消息。在分布式计算环境中，为了集成分布式应用，开发者需要对异构网络环境下的分布式应用提供有效的通信手段。为了管理需要共享的信息，对应用提供公共的信息交换机制是重要的。常用的消息队列技术是 </a:t>
            </a:r>
            <a:r>
              <a:rPr lang="en-US" altLang="zh-CN" sz="1200" dirty="0" smtClean="0"/>
              <a:t>Message Queue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6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具体可参考：</a:t>
            </a:r>
            <a:r>
              <a:rPr lang="en-US" altLang="zh-CN" dirty="0" smtClean="0"/>
              <a:t>http://www.iron.io/blog/2012/12/top-10-uses-for-message-queue.html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5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以后通过日志来理解分布式系统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8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举例发布订阅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6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若没有分区，一个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对应的消息集在分布式集群服务组中，就会分布不均匀，即可能导致某台服务器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的消息集很多，若此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的消息压力很大的情况下，服务器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就可能导致压力很大，吞吐也容易导致瓶颈。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有了分区后，假设一个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个分区，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内部会根据一定的算法把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分区尽可能均匀分布到不同的服务器上，比如：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，在此情况下，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发消息时若没指定发送到哪个分区的时候，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就会根据一定算法上个消息可能分区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，下个消息可能在分区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。当然高级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也能自己实现其分发算法。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可参考：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http://www.tuicool.com/articles/je2Ifi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3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" action="ppaction://noaction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flume.apache.org/" TargetMode="External"/><Relationship Id="rId2" Type="http://schemas.openxmlformats.org/officeDocument/2006/relationships/hyperlink" Target="https://github.com/facebookarchive/scrib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使用消息队列的好处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解耦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冗余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扩展性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灵活性 </a:t>
            </a:r>
            <a:r>
              <a:rPr lang="en-US" altLang="zh-CN" sz="1600" dirty="0" smtClean="0"/>
              <a:t>&amp; </a:t>
            </a:r>
            <a:r>
              <a:rPr lang="zh-CN" altLang="en-US" sz="1600" dirty="0" smtClean="0"/>
              <a:t>峰值处理能力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可恢复性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送达保证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排序保证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缓冲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 smtClean="0"/>
              <a:t>理解数据流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600" dirty="0"/>
              <a:t>异步通信</a:t>
            </a:r>
            <a:endParaRPr lang="en-US" altLang="zh-CN" sz="1600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1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个人觉得消息队列，主要有两个作用：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降低耦合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消息可以暂时存在在消息队列中，等待消息接收者根据自身的负载处理能力控制处理消息的处理速度，减小在大并发访问时候的压力。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简单应用场景：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比如</a:t>
            </a:r>
            <a:r>
              <a:rPr lang="zh-CN" altLang="en-US" sz="1600" dirty="0"/>
              <a:t>你写日志，因为可能一个客户端有多个操作去写，又有很多个客户端，显然并发不能无穷大，于是你就需要把写日志的请求放入到消息队列里，在消费者那边依次把队列中产生的日志写到数据库里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32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Queue </a:t>
            </a:r>
            <a:r>
              <a:rPr lang="zh-CN" altLang="en-US" dirty="0"/>
              <a:t>的通讯模式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、点对点通讯：点对点方式是最为传统和常见的通讯方式，它支持一对一、一对多、多对多、多对一等多种配置方式，支持树状、网状等多种拓扑结构。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、多点广播：</a:t>
            </a:r>
            <a:r>
              <a:rPr lang="en-US" altLang="zh-CN" dirty="0"/>
              <a:t>MQ </a:t>
            </a:r>
            <a:r>
              <a:rPr lang="zh-CN" altLang="en-US" dirty="0"/>
              <a:t>适用于不同类型的应用。其中重要的，也是正在发展中的是</a:t>
            </a:r>
            <a:r>
              <a:rPr lang="en-US" altLang="zh-CN" dirty="0"/>
              <a:t>"</a:t>
            </a:r>
            <a:r>
              <a:rPr lang="zh-CN" altLang="en-US" dirty="0"/>
              <a:t>多点广播</a:t>
            </a:r>
            <a:r>
              <a:rPr lang="en-US" altLang="zh-CN" dirty="0"/>
              <a:t>"</a:t>
            </a:r>
            <a:r>
              <a:rPr lang="zh-CN" altLang="en-US" dirty="0"/>
              <a:t>应用，即能够将消息发送到多个目标站点 </a:t>
            </a:r>
            <a:r>
              <a:rPr lang="en-US" altLang="zh-CN" dirty="0"/>
              <a:t>(Destination List)</a:t>
            </a:r>
            <a:r>
              <a:rPr lang="zh-CN" altLang="en-US" dirty="0"/>
              <a:t>。可以使用一条 </a:t>
            </a:r>
            <a:r>
              <a:rPr lang="en-US" altLang="zh-CN" dirty="0"/>
              <a:t>MQ </a:t>
            </a:r>
            <a:r>
              <a:rPr lang="zh-CN" altLang="en-US" dirty="0"/>
              <a:t>指令将单一消息发送到多个目标站点，并确保为每一站点可靠地提供信息。</a:t>
            </a:r>
            <a:r>
              <a:rPr lang="en-US" altLang="zh-CN" dirty="0"/>
              <a:t>MQ </a:t>
            </a:r>
            <a:r>
              <a:rPr lang="zh-CN" altLang="en-US" dirty="0"/>
              <a:t>不仅提供了多点广播的功能，而且还拥有智能消息分发功能，在将一条消息发送到同一系统上的多个用户时，</a:t>
            </a:r>
            <a:r>
              <a:rPr lang="en-US" altLang="zh-CN" dirty="0"/>
              <a:t>MQ </a:t>
            </a:r>
            <a:r>
              <a:rPr lang="zh-CN" altLang="en-US" dirty="0"/>
              <a:t>将消息的一个复制版本和该系统上接收者的名单发送到目标 </a:t>
            </a:r>
            <a:r>
              <a:rPr lang="en-US" altLang="zh-CN" dirty="0"/>
              <a:t>MQ </a:t>
            </a:r>
            <a:r>
              <a:rPr lang="zh-CN" altLang="en-US" dirty="0"/>
              <a:t>系统。目标 </a:t>
            </a:r>
            <a:r>
              <a:rPr lang="en-US" altLang="zh-CN" dirty="0"/>
              <a:t>MQ </a:t>
            </a:r>
            <a:r>
              <a:rPr lang="zh-CN" altLang="en-US" dirty="0"/>
              <a:t>系统在本地复制这些消息，并将它们发送到名单上的队列，从而尽可能减少网络的传输量。</a:t>
            </a:r>
          </a:p>
          <a:p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发布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订阅 </a:t>
            </a:r>
            <a:r>
              <a:rPr lang="en-US" altLang="zh-CN" dirty="0">
                <a:solidFill>
                  <a:srgbClr val="FF0000"/>
                </a:solidFill>
              </a:rPr>
              <a:t>(Publish/Subscribe) 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zh-CN" altLang="en-US" dirty="0"/>
              <a:t>：发布</a:t>
            </a:r>
            <a:r>
              <a:rPr lang="en-US" altLang="zh-CN" dirty="0"/>
              <a:t>/</a:t>
            </a:r>
            <a:r>
              <a:rPr lang="zh-CN" altLang="en-US" dirty="0"/>
              <a:t>订阅功能使消息的分发可以突破目的队列地理指向的限制，使消息按照特定的主题甚至内容进行分发，用户或应用程序可以根据主题或内容接收到所需要的消息。发布</a:t>
            </a:r>
            <a:r>
              <a:rPr lang="en-US" altLang="zh-CN" dirty="0"/>
              <a:t>/</a:t>
            </a:r>
            <a:r>
              <a:rPr lang="zh-CN" altLang="en-US" dirty="0"/>
              <a:t>订阅功能使得发送者和接收者之间的耦合关系变得更为松散，发送者不必关心接收者的目的地址，而接收者也不必关心消息的发送地址，而只是根据消息的主题进行消息的收发。</a:t>
            </a:r>
          </a:p>
          <a:p>
            <a:r>
              <a:rPr lang="en-US" altLang="zh-CN" dirty="0" smtClean="0"/>
              <a:t>4</a:t>
            </a:r>
            <a:r>
              <a:rPr lang="zh-CN" altLang="en-US" dirty="0"/>
              <a:t>、群集 </a:t>
            </a:r>
            <a:r>
              <a:rPr lang="en-US" altLang="zh-CN" dirty="0"/>
              <a:t>(Cluster)</a:t>
            </a:r>
            <a:r>
              <a:rPr lang="zh-CN" altLang="en-US" dirty="0"/>
              <a:t>：为了简化点对点通讯模式中的系统配置，</a:t>
            </a:r>
            <a:r>
              <a:rPr lang="en-US" altLang="zh-CN" dirty="0"/>
              <a:t>MQ </a:t>
            </a:r>
            <a:r>
              <a:rPr lang="zh-CN" altLang="en-US" dirty="0"/>
              <a:t>提供 </a:t>
            </a:r>
            <a:r>
              <a:rPr lang="en-US" altLang="zh-CN" dirty="0"/>
              <a:t>Cluster(</a:t>
            </a:r>
            <a:r>
              <a:rPr lang="zh-CN" altLang="en-US" dirty="0"/>
              <a:t>群集</a:t>
            </a:r>
            <a:r>
              <a:rPr lang="en-US" altLang="zh-CN" dirty="0"/>
              <a:t>) </a:t>
            </a:r>
            <a:r>
              <a:rPr lang="zh-CN" altLang="en-US" dirty="0"/>
              <a:t>的解决方案。群集类似于一个域 </a:t>
            </a:r>
            <a:r>
              <a:rPr lang="en-US" altLang="zh-CN" dirty="0"/>
              <a:t>(Domain)</a:t>
            </a:r>
            <a:r>
              <a:rPr lang="zh-CN" altLang="en-US" dirty="0"/>
              <a:t>，群集内部的队列管理器之间通讯时，不需要两两之间建立消息通道，而是采用群集 </a:t>
            </a:r>
            <a:r>
              <a:rPr lang="en-US" altLang="zh-CN" dirty="0"/>
              <a:t>(Cluster) </a:t>
            </a:r>
            <a:r>
              <a:rPr lang="zh-CN" altLang="en-US" dirty="0"/>
              <a:t>通道与其它成员通讯，从而大大简化了系统配置。此外，群集中的队列管理器之间能够自动进行负载均衡，当某一队列管理器出现故障时，其它队列管理器可以接管它的工作，从而大大提高系统的高可靠性。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23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PUB/SUB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来解释发布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订阅模式：</a:t>
            </a:r>
            <a:endParaRPr lang="en-US" altLang="zh-CN" sz="1600" dirty="0"/>
          </a:p>
          <a:p>
            <a:r>
              <a:rPr lang="en-US" altLang="zh-CN" sz="1600" dirty="0"/>
              <a:t>127.0.0.1:6379[3]&gt; SUBSCRIBE </a:t>
            </a:r>
            <a:r>
              <a:rPr lang="en-US" altLang="zh-CN" sz="1600" dirty="0" err="1"/>
              <a:t>Hrecord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Halarm</a:t>
            </a:r>
            <a:endParaRPr lang="en-US" altLang="zh-CN" sz="1600" dirty="0"/>
          </a:p>
          <a:p>
            <a:r>
              <a:rPr lang="en-US" altLang="zh-CN" sz="1600" dirty="0"/>
              <a:t>Reading messages... (press Ctrl-C to quit)</a:t>
            </a:r>
          </a:p>
          <a:p>
            <a:r>
              <a:rPr lang="en-US" altLang="zh-CN" sz="1600" dirty="0"/>
              <a:t>1) "subscribe"</a:t>
            </a:r>
          </a:p>
          <a:p>
            <a:r>
              <a:rPr lang="en-US" altLang="zh-CN" sz="1600" dirty="0"/>
              <a:t>2) "</a:t>
            </a:r>
            <a:r>
              <a:rPr lang="en-US" altLang="zh-CN" sz="1600" dirty="0" err="1"/>
              <a:t>Hrecord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3) (integer) 1</a:t>
            </a:r>
          </a:p>
          <a:p>
            <a:r>
              <a:rPr lang="en-US" altLang="zh-CN" sz="1600" dirty="0"/>
              <a:t>1) "subscribe"</a:t>
            </a:r>
          </a:p>
          <a:p>
            <a:r>
              <a:rPr lang="en-US" altLang="zh-CN" sz="1600" dirty="0"/>
              <a:t>2) "</a:t>
            </a:r>
            <a:r>
              <a:rPr lang="en-US" altLang="zh-CN" sz="1600" dirty="0" err="1"/>
              <a:t>Halarm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3) (integer) </a:t>
            </a:r>
            <a:r>
              <a:rPr lang="en-US" altLang="zh-CN" sz="1600" dirty="0" smtClean="0"/>
              <a:t>2</a:t>
            </a:r>
          </a:p>
          <a:p>
            <a:endParaRPr lang="en-US" altLang="zh-CN" sz="1600" dirty="0"/>
          </a:p>
          <a:p>
            <a:r>
              <a:rPr lang="en-US" altLang="zh-CN" sz="1600" dirty="0"/>
              <a:t>127.0.0.1:6379[3]&gt; PUBLISH </a:t>
            </a:r>
            <a:r>
              <a:rPr lang="en-US" altLang="zh-CN" sz="1600" dirty="0" err="1"/>
              <a:t>Hrecord</a:t>
            </a:r>
            <a:r>
              <a:rPr lang="en-US" altLang="zh-CN" sz="1600" dirty="0"/>
              <a:t> "</a:t>
            </a:r>
            <a:r>
              <a:rPr lang="en-US" altLang="zh-CN" sz="1600" dirty="0" err="1"/>
              <a:t>palte_code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13371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Terminology(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专用术语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Broker</a:t>
            </a:r>
            <a:r>
              <a:rPr lang="zh-CN" altLang="en-US" sz="1600" dirty="0"/>
              <a:t>：</a:t>
            </a:r>
            <a:r>
              <a:rPr lang="en-US" altLang="zh-CN" sz="1600" dirty="0"/>
              <a:t>Kafka </a:t>
            </a:r>
            <a:r>
              <a:rPr lang="zh-CN" altLang="en-US" sz="1600" dirty="0"/>
              <a:t>集群包含一个或多个服务器，这种服务器被称为 </a:t>
            </a:r>
            <a:r>
              <a:rPr lang="en-US" altLang="zh-CN" sz="1600" dirty="0"/>
              <a:t>broker</a:t>
            </a:r>
            <a:r>
              <a:rPr lang="zh-CN" altLang="en-US" sz="1600" dirty="0"/>
              <a:t>。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b="1" dirty="0" smtClean="0"/>
              <a:t>Topic</a:t>
            </a:r>
            <a:r>
              <a:rPr lang="zh-CN" altLang="en-US" sz="1600" dirty="0"/>
              <a:t>：每条发布到 </a:t>
            </a:r>
            <a:r>
              <a:rPr lang="en-US" altLang="zh-CN" sz="1600" dirty="0"/>
              <a:t>Kafka </a:t>
            </a:r>
            <a:r>
              <a:rPr lang="zh-CN" altLang="en-US" sz="1600" dirty="0"/>
              <a:t>集群的消息都有一个类别，这个类别被称为 </a:t>
            </a:r>
            <a:r>
              <a:rPr lang="en-US" altLang="zh-CN" sz="1600" dirty="0"/>
              <a:t>Topic</a:t>
            </a:r>
            <a:r>
              <a:rPr lang="zh-CN" altLang="en-US" sz="1600" dirty="0"/>
              <a:t>。（物理上不同 </a:t>
            </a:r>
            <a:r>
              <a:rPr lang="en-US" altLang="zh-CN" sz="1600" dirty="0"/>
              <a:t>Topic </a:t>
            </a:r>
            <a:r>
              <a:rPr lang="zh-CN" altLang="en-US" sz="1600" dirty="0"/>
              <a:t>的消息分开存储，逻辑上一个 </a:t>
            </a:r>
            <a:r>
              <a:rPr lang="en-US" altLang="zh-CN" sz="1600" dirty="0"/>
              <a:t>Topic </a:t>
            </a:r>
            <a:r>
              <a:rPr lang="zh-CN" altLang="en-US" sz="1600" dirty="0"/>
              <a:t>的消息虽然保存于一个或多个 </a:t>
            </a:r>
            <a:r>
              <a:rPr lang="en-US" altLang="zh-CN" sz="1600" dirty="0"/>
              <a:t>broker </a:t>
            </a:r>
            <a:r>
              <a:rPr lang="zh-CN" altLang="en-US" sz="1600" dirty="0"/>
              <a:t>上，但用户只需指定消息的 </a:t>
            </a:r>
            <a:r>
              <a:rPr lang="en-US" altLang="zh-CN" sz="1600" dirty="0"/>
              <a:t>Topic </a:t>
            </a:r>
            <a:r>
              <a:rPr lang="zh-CN" altLang="en-US" sz="1600" dirty="0"/>
              <a:t>即可生产或消费数据而不必关心数据存于何处）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Topic</a:t>
            </a:r>
            <a:r>
              <a:rPr lang="zh-CN" altLang="en-US" sz="1600" dirty="0" smtClean="0"/>
              <a:t>可分区，并且分区可备份</a:t>
            </a:r>
            <a:r>
              <a:rPr lang="en-US" altLang="zh-CN" sz="1600" dirty="0" smtClean="0"/>
              <a:t>(replicated)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b="1" dirty="0" smtClean="0"/>
              <a:t>Partition</a:t>
            </a:r>
            <a:r>
              <a:rPr lang="zh-CN" altLang="en-US" sz="1600" dirty="0"/>
              <a:t>：</a:t>
            </a:r>
            <a:r>
              <a:rPr lang="en-US" altLang="zh-CN" sz="1600" dirty="0"/>
              <a:t>Partition </a:t>
            </a:r>
            <a:r>
              <a:rPr lang="zh-CN" altLang="en-US" sz="1600" dirty="0"/>
              <a:t>是物理上的概念，每个 </a:t>
            </a:r>
            <a:r>
              <a:rPr lang="en-US" altLang="zh-CN" sz="1600" dirty="0"/>
              <a:t>Topic </a:t>
            </a:r>
            <a:r>
              <a:rPr lang="zh-CN" altLang="en-US" sz="1600" dirty="0"/>
              <a:t>包含一个或多个 </a:t>
            </a:r>
            <a:r>
              <a:rPr lang="en-US" altLang="zh-CN" sz="1600" dirty="0"/>
              <a:t>Partition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分区就是为了负载均衡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b="1" dirty="0" smtClean="0"/>
              <a:t>Producer</a:t>
            </a:r>
            <a:r>
              <a:rPr lang="zh-CN" altLang="en-US" sz="1600" dirty="0"/>
              <a:t>：负责发布消息到 </a:t>
            </a:r>
            <a:r>
              <a:rPr lang="en-US" altLang="zh-CN" sz="1600" dirty="0"/>
              <a:t>Kafka broker</a:t>
            </a:r>
            <a:r>
              <a:rPr lang="zh-CN" altLang="en-US" sz="1600" dirty="0"/>
              <a:t>。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b="1" dirty="0" smtClean="0"/>
              <a:t>Consumer</a:t>
            </a:r>
            <a:r>
              <a:rPr lang="zh-CN" altLang="en-US" sz="1600" dirty="0"/>
              <a:t>：消息消费者，向 </a:t>
            </a:r>
            <a:r>
              <a:rPr lang="en-US" altLang="zh-CN" sz="1600" dirty="0"/>
              <a:t>Kafka broker </a:t>
            </a:r>
            <a:r>
              <a:rPr lang="zh-CN" altLang="en-US" sz="1600" dirty="0"/>
              <a:t>读取消息的客户端。</a:t>
            </a:r>
            <a:br>
              <a:rPr lang="zh-CN" altLang="en-US" sz="1600" dirty="0"/>
            </a:br>
            <a:r>
              <a:rPr lang="en-US" altLang="zh-CN" sz="1600" b="1" dirty="0" smtClean="0"/>
              <a:t>Consumer </a:t>
            </a:r>
            <a:r>
              <a:rPr lang="en-US" altLang="zh-CN" sz="1600" b="1" dirty="0"/>
              <a:t>Group</a:t>
            </a:r>
            <a:r>
              <a:rPr lang="zh-CN" altLang="en-US" sz="1600" dirty="0"/>
              <a:t>：每个 </a:t>
            </a:r>
            <a:r>
              <a:rPr lang="en-US" altLang="zh-CN" sz="1600" dirty="0"/>
              <a:t>Consumer </a:t>
            </a:r>
            <a:r>
              <a:rPr lang="zh-CN" altLang="en-US" sz="1600" dirty="0"/>
              <a:t>属于一个特定的 </a:t>
            </a:r>
            <a:r>
              <a:rPr lang="en-US" altLang="zh-CN" sz="1600" dirty="0"/>
              <a:t>Consumer Group</a:t>
            </a:r>
            <a:r>
              <a:rPr lang="zh-CN" altLang="en-US" sz="1600" dirty="0"/>
              <a:t>（可为每个 </a:t>
            </a:r>
            <a:r>
              <a:rPr lang="en-US" altLang="zh-CN" sz="1600" dirty="0"/>
              <a:t>Consumer </a:t>
            </a:r>
            <a:r>
              <a:rPr lang="zh-CN" altLang="en-US" sz="1600" dirty="0"/>
              <a:t>指定 </a:t>
            </a:r>
            <a:r>
              <a:rPr lang="en-US" altLang="zh-CN" sz="1600" dirty="0"/>
              <a:t>group name</a:t>
            </a:r>
            <a:r>
              <a:rPr lang="zh-CN" altLang="en-US" sz="1600" dirty="0"/>
              <a:t>，若不指定 </a:t>
            </a:r>
            <a:r>
              <a:rPr lang="en-US" altLang="zh-CN" sz="1600" dirty="0"/>
              <a:t>group name </a:t>
            </a:r>
            <a:r>
              <a:rPr lang="zh-CN" altLang="en-US" sz="1600" dirty="0"/>
              <a:t>则属于默认的 </a:t>
            </a:r>
            <a:r>
              <a:rPr lang="en-US" altLang="zh-CN" sz="1600" dirty="0"/>
              <a:t>group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218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/>
              <a:t>Data</a:t>
            </a:r>
            <a:r>
              <a:rPr lang="zh-CN" altLang="en-US" sz="1600" b="1" dirty="0"/>
              <a:t>：</a:t>
            </a:r>
            <a:r>
              <a:rPr lang="zh-CN" altLang="en-US" sz="1600" dirty="0"/>
              <a:t>数据或者消息存储在</a:t>
            </a:r>
            <a:r>
              <a:rPr lang="en-US" altLang="zh-CN" sz="1600" dirty="0"/>
              <a:t>topic</a:t>
            </a:r>
            <a:r>
              <a:rPr lang="zh-CN" altLang="en-US" sz="1600" dirty="0" smtClean="0"/>
              <a:t>中。</a:t>
            </a:r>
            <a:endParaRPr lang="zh-CN" altLang="en-US" sz="1600" dirty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Segment</a:t>
            </a:r>
            <a:r>
              <a:rPr lang="zh-CN" altLang="en-US" sz="1600" b="1" dirty="0" smtClean="0"/>
              <a:t>：</a:t>
            </a:r>
            <a:r>
              <a:rPr lang="en-US" altLang="zh-CN" sz="1600" dirty="0"/>
              <a:t>partition</a:t>
            </a:r>
            <a:r>
              <a:rPr lang="zh-CN" altLang="en-US" sz="1600" dirty="0"/>
              <a:t>物理上由多个</a:t>
            </a:r>
            <a:r>
              <a:rPr lang="en-US" altLang="zh-CN" sz="1600" dirty="0"/>
              <a:t>segment</a:t>
            </a:r>
            <a:r>
              <a:rPr lang="zh-CN" altLang="en-US" sz="1600" dirty="0" smtClean="0"/>
              <a:t>组成。</a:t>
            </a:r>
            <a:endParaRPr lang="en-US" altLang="zh-CN" sz="1600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Offset</a:t>
            </a:r>
            <a:r>
              <a:rPr lang="zh-CN" altLang="en-US" sz="1600" b="1" dirty="0" smtClean="0"/>
              <a:t>：</a:t>
            </a:r>
            <a:r>
              <a:rPr lang="zh-CN" altLang="en-US" sz="1600" dirty="0"/>
              <a:t>每个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都由一系列有序的、不可变的消息组成，这些消息被连续的追加到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中。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中的每个消息都有一个连续的序列号叫做</a:t>
            </a:r>
            <a:r>
              <a:rPr lang="en-US" altLang="zh-CN" sz="1600" dirty="0"/>
              <a:t>offset,</a:t>
            </a:r>
            <a:r>
              <a:rPr lang="zh-CN" altLang="en-US" sz="1600" dirty="0"/>
              <a:t>用于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中唯一标识的这条</a:t>
            </a:r>
            <a:r>
              <a:rPr lang="zh-CN" altLang="en-US" sz="1600" dirty="0" smtClean="0"/>
              <a:t>消息</a:t>
            </a:r>
            <a:r>
              <a:rPr lang="zh-CN" altLang="en-US" sz="1600" dirty="0"/>
              <a:t>。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905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first look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89" y="1556792"/>
            <a:ext cx="594803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look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01536"/>
            <a:ext cx="6549647" cy="52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6" name="Picture 2" descr="C:\Users\c02132\AppData\Roaming\feiq\RichOle\398264799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89" y="1340768"/>
            <a:ext cx="6617221" cy="40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8194" name="Picture 2" descr="http://www.jasongj.com/img/Kafka%E6%B7%B1%E5%BA%A6%E8%A7%A3%E6%9E%90/Kafka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" y="1748408"/>
            <a:ext cx="74390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9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94632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Kafka</a:t>
            </a:r>
            <a:r>
              <a:rPr lang="zh-CN" altLang="en-US" sz="2000" dirty="0"/>
              <a:t>简介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Kafka</a:t>
            </a:r>
            <a:r>
              <a:rPr lang="zh-CN" altLang="en-US" sz="2000" dirty="0" smtClean="0"/>
              <a:t>核心概念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Kafka</a:t>
            </a:r>
            <a:r>
              <a:rPr lang="zh-CN" altLang="en-US" sz="2000" dirty="0" smtClean="0"/>
              <a:t>关键技术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Kafka</a:t>
            </a:r>
            <a:r>
              <a:rPr lang="zh-CN" altLang="en-US" sz="2000" dirty="0" smtClean="0"/>
              <a:t>容错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消息可靠性机制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容错测试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Kafka</a:t>
            </a:r>
            <a:r>
              <a:rPr lang="zh-CN" altLang="en-US" sz="2000" dirty="0" smtClean="0"/>
              <a:t>单机和集群测试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Kafka</a:t>
            </a:r>
            <a:r>
              <a:rPr lang="zh-CN" altLang="en-US" sz="2000" dirty="0"/>
              <a:t>实例</a:t>
            </a:r>
            <a:endParaRPr lang="en-US" altLang="zh-CN" sz="2000" dirty="0" smtClean="0"/>
          </a:p>
          <a:p>
            <a:endParaRPr lang="en-US" altLang="zh-CN" sz="2000" dirty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Anatomy of a Kafka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6146" name="Picture 2" descr="Log Anat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312971" cy="405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Anatomy of a Kafka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170" name="Picture 2" descr="Data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78497"/>
            <a:ext cx="6696744" cy="53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968552"/>
          </a:xfrm>
        </p:spPr>
        <p:txBody>
          <a:bodyPr/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Kafka</a:t>
            </a:r>
            <a:r>
              <a:rPr lang="zh-CN" altLang="en-US" sz="1600" dirty="0"/>
              <a:t>中的</a:t>
            </a:r>
            <a:r>
              <a:rPr lang="en-US" altLang="zh-CN" sz="1600" dirty="0"/>
              <a:t>Message</a:t>
            </a:r>
            <a:r>
              <a:rPr lang="zh-CN" altLang="en-US" sz="1600" dirty="0"/>
              <a:t>是以</a:t>
            </a:r>
            <a:r>
              <a:rPr lang="en-US" altLang="zh-CN" sz="1600" dirty="0"/>
              <a:t>topic</a:t>
            </a:r>
            <a:r>
              <a:rPr lang="zh-CN" altLang="en-US" sz="1600" dirty="0"/>
              <a:t>为基本单位组织的，不同的</a:t>
            </a:r>
            <a:r>
              <a:rPr lang="en-US" altLang="zh-CN" sz="1600" dirty="0"/>
              <a:t>topic</a:t>
            </a:r>
            <a:r>
              <a:rPr lang="zh-CN" altLang="en-US" sz="1600" dirty="0"/>
              <a:t>之间是相互独立的。每个</a:t>
            </a:r>
            <a:r>
              <a:rPr lang="en-US" altLang="zh-CN" sz="1600" dirty="0"/>
              <a:t>topic</a:t>
            </a:r>
            <a:r>
              <a:rPr lang="zh-CN" altLang="en-US" sz="1600" dirty="0"/>
              <a:t>又可以分成几个不同的</a:t>
            </a:r>
            <a:r>
              <a:rPr lang="en-US" altLang="zh-CN" sz="1600" dirty="0"/>
              <a:t>partition(</a:t>
            </a:r>
            <a:r>
              <a:rPr lang="zh-CN" altLang="en-US" sz="1600" dirty="0"/>
              <a:t>每个</a:t>
            </a:r>
            <a:r>
              <a:rPr lang="en-US" altLang="zh-CN" sz="1600" dirty="0"/>
              <a:t>topic</a:t>
            </a:r>
            <a:r>
              <a:rPr lang="zh-CN" altLang="en-US" sz="1600" dirty="0"/>
              <a:t>有几个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是在创建</a:t>
            </a:r>
            <a:r>
              <a:rPr lang="en-US" altLang="zh-CN" sz="1600" dirty="0"/>
              <a:t>topic</a:t>
            </a:r>
            <a:r>
              <a:rPr lang="zh-CN" altLang="en-US" sz="1600" dirty="0"/>
              <a:t>时指定的</a:t>
            </a:r>
            <a:r>
              <a:rPr lang="en-US" altLang="zh-CN" sz="1600" dirty="0"/>
              <a:t>)</a:t>
            </a:r>
            <a:r>
              <a:rPr lang="zh-CN" altLang="en-US" sz="1600" dirty="0"/>
              <a:t>，每个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存储一部分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600" dirty="0" smtClean="0"/>
              <a:t>partition</a:t>
            </a:r>
            <a:r>
              <a:rPr lang="zh-CN" altLang="en-US" sz="1600" dirty="0"/>
              <a:t>是以文件的形式存储在文件系统中，比如，创建了一个名为</a:t>
            </a:r>
            <a:r>
              <a:rPr lang="en-US" altLang="zh-CN" sz="1600" dirty="0" err="1"/>
              <a:t>page_visits</a:t>
            </a:r>
            <a:r>
              <a:rPr lang="zh-CN" altLang="en-US" sz="1600" dirty="0"/>
              <a:t>的</a:t>
            </a:r>
            <a:r>
              <a:rPr lang="en-US" altLang="zh-CN" sz="1600" dirty="0"/>
              <a:t>topic</a:t>
            </a:r>
            <a:r>
              <a:rPr lang="zh-CN" altLang="en-US" sz="1600" dirty="0"/>
              <a:t>，其有</a:t>
            </a:r>
            <a:r>
              <a:rPr lang="en-US" altLang="zh-CN" sz="1600" dirty="0"/>
              <a:t>5</a:t>
            </a:r>
            <a:r>
              <a:rPr lang="zh-CN" altLang="en-US" sz="1600" dirty="0"/>
              <a:t>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，那么在</a:t>
            </a:r>
            <a:r>
              <a:rPr lang="en-US" altLang="zh-CN" sz="1600" dirty="0"/>
              <a:t>Kafka</a:t>
            </a:r>
            <a:r>
              <a:rPr lang="zh-CN" altLang="en-US" sz="1600" dirty="0"/>
              <a:t>的数据目录中</a:t>
            </a:r>
            <a:r>
              <a:rPr lang="en-US" altLang="zh-CN" sz="1600" dirty="0"/>
              <a:t>(</a:t>
            </a:r>
            <a:r>
              <a:rPr lang="zh-CN" altLang="en-US" sz="1600" dirty="0"/>
              <a:t>由配置文件中的</a:t>
            </a:r>
            <a:r>
              <a:rPr lang="en-US" altLang="zh-CN" sz="1600" dirty="0" err="1">
                <a:solidFill>
                  <a:srgbClr val="FF0000"/>
                </a:solidFill>
              </a:rPr>
              <a:t>log.dirs</a:t>
            </a:r>
            <a:r>
              <a:rPr lang="zh-CN" altLang="en-US" sz="1600" dirty="0"/>
              <a:t>指定的</a:t>
            </a:r>
            <a:r>
              <a:rPr lang="en-US" altLang="zh-CN" sz="1600" dirty="0"/>
              <a:t>)</a:t>
            </a:r>
            <a:r>
              <a:rPr lang="zh-CN" altLang="en-US" sz="1600" dirty="0"/>
              <a:t>中就有这样</a:t>
            </a:r>
            <a:r>
              <a:rPr lang="en-US" altLang="zh-CN" sz="1600" dirty="0"/>
              <a:t>5</a:t>
            </a:r>
            <a:r>
              <a:rPr lang="zh-CN" altLang="en-US" sz="1600" dirty="0"/>
              <a:t>个目录</a:t>
            </a:r>
            <a:r>
              <a:rPr lang="en-US" altLang="zh-CN" sz="1600" dirty="0"/>
              <a:t>: page_visits-0</a:t>
            </a:r>
            <a:r>
              <a:rPr lang="zh-CN" altLang="en-US" sz="1600" dirty="0"/>
              <a:t>， </a:t>
            </a:r>
            <a:r>
              <a:rPr lang="en-US" altLang="zh-CN" sz="1600" dirty="0"/>
              <a:t>page_visits-1</a:t>
            </a:r>
            <a:r>
              <a:rPr lang="zh-CN" altLang="en-US" sz="1600" dirty="0"/>
              <a:t>，</a:t>
            </a:r>
            <a:r>
              <a:rPr lang="en-US" altLang="zh-CN" sz="1600" dirty="0"/>
              <a:t>page_visits-2</a:t>
            </a:r>
            <a:r>
              <a:rPr lang="zh-CN" altLang="en-US" sz="1600" dirty="0"/>
              <a:t>，</a:t>
            </a:r>
            <a:r>
              <a:rPr lang="en-US" altLang="zh-CN" sz="1600" dirty="0"/>
              <a:t>page_visits-3</a:t>
            </a:r>
            <a:r>
              <a:rPr lang="zh-CN" altLang="en-US" sz="1600" dirty="0"/>
              <a:t>，</a:t>
            </a:r>
            <a:r>
              <a:rPr lang="en-US" altLang="zh-CN" sz="1600" dirty="0"/>
              <a:t>page_visits-4</a:t>
            </a:r>
            <a:r>
              <a:rPr lang="zh-CN" altLang="en-US" sz="1600" dirty="0"/>
              <a:t>，其命名规则为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topic_name</a:t>
            </a:r>
            <a:r>
              <a:rPr lang="en-US" altLang="zh-CN" sz="1600" dirty="0"/>
              <a:t>&gt;-&lt;</a:t>
            </a:r>
            <a:r>
              <a:rPr lang="en-US" altLang="zh-CN" sz="1600" dirty="0" err="1"/>
              <a:t>partition_id</a:t>
            </a:r>
            <a:r>
              <a:rPr lang="en-US" altLang="zh-CN" sz="1600" dirty="0"/>
              <a:t>&gt;</a:t>
            </a:r>
            <a:r>
              <a:rPr lang="zh-CN" altLang="en-US" sz="1600" dirty="0"/>
              <a:t>，里面存储的分别就是这</a:t>
            </a:r>
            <a:r>
              <a:rPr lang="en-US" altLang="zh-CN" sz="1600" dirty="0"/>
              <a:t>5</a:t>
            </a:r>
            <a:r>
              <a:rPr lang="zh-CN" altLang="en-US" sz="1600" dirty="0"/>
              <a:t>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的数据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总结：</a:t>
            </a:r>
            <a:r>
              <a:rPr lang="zh-CN" altLang="en-US" sz="1600" dirty="0" smtClean="0">
                <a:solidFill>
                  <a:srgbClr val="FF0000"/>
                </a:solidFill>
              </a:rPr>
              <a:t>其实</a:t>
            </a:r>
            <a:r>
              <a:rPr lang="en-US" altLang="zh-CN" sz="1600" dirty="0" smtClean="0">
                <a:solidFill>
                  <a:srgbClr val="FF0000"/>
                </a:solidFill>
              </a:rPr>
              <a:t>topic</a:t>
            </a:r>
            <a:r>
              <a:rPr lang="zh-CN" altLang="en-US" sz="1600" dirty="0" smtClean="0">
                <a:solidFill>
                  <a:srgbClr val="FF0000"/>
                </a:solidFill>
              </a:rPr>
              <a:t>就是不同类型的队列。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 smtClean="0"/>
              <a:t>：。。。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75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        Partition</a:t>
            </a:r>
            <a:r>
              <a:rPr lang="zh-CN" altLang="en-US" sz="1600" dirty="0"/>
              <a:t>中的每条</a:t>
            </a:r>
            <a:r>
              <a:rPr lang="en-US" altLang="zh-CN" sz="1600" dirty="0"/>
              <a:t>Message</a:t>
            </a:r>
            <a:r>
              <a:rPr lang="zh-CN" altLang="en-US" sz="1600" dirty="0"/>
              <a:t>由</a:t>
            </a:r>
            <a:r>
              <a:rPr lang="en-US" altLang="zh-CN" sz="1600" dirty="0"/>
              <a:t>offset</a:t>
            </a:r>
            <a:r>
              <a:rPr lang="zh-CN" altLang="en-US" sz="1600" dirty="0"/>
              <a:t>来表示它在这个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中的偏移量，这个</a:t>
            </a:r>
            <a:r>
              <a:rPr lang="en-US" altLang="zh-CN" sz="1600" dirty="0"/>
              <a:t>offset</a:t>
            </a:r>
            <a:r>
              <a:rPr lang="zh-CN" altLang="en-US" sz="1600" dirty="0"/>
              <a:t>不是该</a:t>
            </a:r>
            <a:r>
              <a:rPr lang="en-US" altLang="zh-CN" sz="1600" dirty="0"/>
              <a:t>Message</a:t>
            </a:r>
            <a:r>
              <a:rPr lang="zh-CN" altLang="en-US" sz="1600" dirty="0"/>
              <a:t>在</a:t>
            </a:r>
            <a:r>
              <a:rPr lang="en-US" altLang="zh-CN" sz="1600" dirty="0"/>
              <a:t>partition</a:t>
            </a:r>
            <a:r>
              <a:rPr lang="zh-CN" altLang="en-US" sz="1600" dirty="0"/>
              <a:t>数据文件中的实际存储位置，而是逻辑上一个值，它唯一确定了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中的一条</a:t>
            </a:r>
            <a:r>
              <a:rPr lang="en-US" altLang="zh-CN" sz="1600" dirty="0"/>
              <a:t>Message</a:t>
            </a:r>
            <a:r>
              <a:rPr lang="zh-CN" altLang="en-US" sz="1600" dirty="0"/>
              <a:t>。因此，可以认为</a:t>
            </a:r>
            <a:r>
              <a:rPr lang="en-US" altLang="zh-CN" sz="1600" dirty="0"/>
              <a:t>offset</a:t>
            </a:r>
            <a:r>
              <a:rPr lang="zh-CN" altLang="en-US" sz="1600" dirty="0"/>
              <a:t>是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中</a:t>
            </a:r>
            <a:r>
              <a:rPr lang="en-US" altLang="zh-CN" sz="1600" dirty="0"/>
              <a:t>Message</a:t>
            </a:r>
            <a:r>
              <a:rPr lang="zh-CN" altLang="en-US" sz="1600" dirty="0"/>
              <a:t>的</a:t>
            </a:r>
            <a:r>
              <a:rPr lang="en-US" altLang="zh-CN" sz="1600" dirty="0"/>
              <a:t>id</a:t>
            </a:r>
            <a:r>
              <a:rPr lang="zh-CN" altLang="en-US" sz="1600" dirty="0"/>
              <a:t>。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中的每条</a:t>
            </a:r>
            <a:r>
              <a:rPr lang="en-US" altLang="zh-CN" sz="1600" dirty="0"/>
              <a:t>Message</a:t>
            </a:r>
            <a:r>
              <a:rPr lang="zh-CN" altLang="en-US" sz="1600" dirty="0"/>
              <a:t>包含了以下三个属性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MessageSize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zh-CN" altLang="en-US" sz="1600" dirty="0" smtClean="0"/>
              <a:t>主要作用：</a:t>
            </a:r>
            <a:r>
              <a:rPr lang="zh-CN" altLang="en-US" sz="1600" dirty="0"/>
              <a:t>所有 消息可以均匀分布到不同的</a:t>
            </a:r>
            <a:r>
              <a:rPr lang="en-US" altLang="zh-CN" sz="1600" dirty="0"/>
              <a:t>partition</a:t>
            </a:r>
            <a:r>
              <a:rPr lang="zh-CN" altLang="en-US" sz="1600" dirty="0"/>
              <a:t>里，这样就实现了水平</a:t>
            </a:r>
            <a:r>
              <a:rPr lang="zh-CN" altLang="en-US" sz="1600" dirty="0" smtClean="0"/>
              <a:t>扩展</a:t>
            </a:r>
            <a:endParaRPr lang="en-US" altLang="zh-CN" sz="1600" dirty="0" smtClean="0"/>
          </a:p>
          <a:p>
            <a:r>
              <a:rPr lang="zh-CN" altLang="en-US" sz="1600" dirty="0" smtClean="0"/>
              <a:t>设置：</a:t>
            </a:r>
            <a:r>
              <a:rPr lang="en-US" altLang="zh-CN" sz="1600" dirty="0"/>
              <a:t>$</a:t>
            </a:r>
            <a:r>
              <a:rPr lang="en-US" altLang="zh-CN" sz="1600" dirty="0" smtClean="0"/>
              <a:t>KAFKA_HOME/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server.properties</a:t>
            </a:r>
            <a:r>
              <a:rPr lang="zh-CN" altLang="en-US" sz="1600" dirty="0" smtClean="0"/>
              <a:t>里的</a:t>
            </a:r>
            <a:r>
              <a:rPr lang="en-US" altLang="zh-CN" sz="1600" dirty="0" err="1" smtClean="0"/>
              <a:t>num.partitions</a:t>
            </a:r>
            <a:r>
              <a:rPr lang="en-US" altLang="zh-CN" sz="1600" dirty="0" smtClean="0"/>
              <a:t>=1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882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为了便于理解，用以下代码来解释：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为消息指定一个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，然后根据这个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partition</a:t>
            </a:r>
            <a:r>
              <a:rPr lang="zh-CN" altLang="en-US" sz="1600" dirty="0" smtClean="0"/>
              <a:t>的数量来确定发送到哪个</a:t>
            </a:r>
            <a:r>
              <a:rPr lang="en-US" altLang="zh-CN" sz="1600" dirty="0" smtClean="0"/>
              <a:t>partition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026" name="Picture 2" descr="C:\Users\c02132\AppData\Roaming\feiq\RichOle\15015084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7" y="2504500"/>
            <a:ext cx="72866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 smtClean="0"/>
              <a:t>发送数据：</a:t>
            </a:r>
            <a:endParaRPr lang="en-US" altLang="zh-CN" sz="1600" b="1" dirty="0" smtClean="0"/>
          </a:p>
          <a:p>
            <a:r>
              <a:rPr lang="zh-CN" altLang="en-US" sz="1600" dirty="0" smtClean="0"/>
              <a:t>发送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条消息</a:t>
            </a:r>
            <a:r>
              <a:rPr lang="en-US" altLang="zh-CN" sz="1600" dirty="0" smtClean="0"/>
              <a:t>(key</a:t>
            </a:r>
            <a:r>
              <a:rPr lang="zh-CN" altLang="en-US" sz="1600" dirty="0" smtClean="0"/>
              <a:t>分别为</a:t>
            </a:r>
            <a:r>
              <a:rPr lang="en-US" altLang="zh-CN" sz="1600" dirty="0" smtClean="0"/>
              <a:t>0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1,2,3)</a:t>
            </a:r>
            <a:r>
              <a:rPr lang="zh-CN" altLang="en-US" sz="1600" dirty="0" smtClean="0"/>
              <a:t>至</a:t>
            </a:r>
            <a:r>
              <a:rPr lang="en-US" altLang="zh-CN" sz="1600" dirty="0" smtClean="0"/>
              <a:t>topic2(</a:t>
            </a:r>
            <a:r>
              <a:rPr lang="zh-CN" altLang="en-US" sz="1600" dirty="0" smtClean="0"/>
              <a:t>包含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partition)</a:t>
            </a:r>
            <a:endParaRPr lang="en-US" altLang="zh-CN" sz="1600" dirty="0"/>
          </a:p>
          <a:p>
            <a:endParaRPr lang="en-US" altLang="zh-CN" sz="1600" b="1" dirty="0" smtClean="0"/>
          </a:p>
        </p:txBody>
      </p:sp>
      <p:pic>
        <p:nvPicPr>
          <p:cNvPr id="2050" name="Picture 2" descr="C:\Users\c02132\AppData\Roaming\feiq\RichOle\296284663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08672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4464496"/>
          </a:xfrm>
        </p:spPr>
        <p:txBody>
          <a:bodyPr/>
          <a:lstStyle/>
          <a:p>
            <a:r>
              <a:rPr lang="zh-CN" altLang="en-US" sz="1600" dirty="0"/>
              <a:t>则</a:t>
            </a:r>
            <a:r>
              <a:rPr lang="en-US" altLang="zh-CN" sz="1600" dirty="0"/>
              <a:t>key</a:t>
            </a:r>
            <a:r>
              <a:rPr lang="zh-CN" altLang="en-US" sz="1600" dirty="0"/>
              <a:t>相同的消息会被发送并存储到同一个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里，而且</a:t>
            </a:r>
            <a:r>
              <a:rPr lang="en-US" altLang="zh-CN" sz="1600" dirty="0"/>
              <a:t>key</a:t>
            </a:r>
            <a:r>
              <a:rPr lang="zh-CN" altLang="en-US" sz="1600" dirty="0"/>
              <a:t>的序号正好和</a:t>
            </a:r>
            <a:r>
              <a:rPr lang="en-US" altLang="zh-CN" sz="1600" dirty="0"/>
              <a:t>partition</a:t>
            </a:r>
            <a:r>
              <a:rPr lang="zh-CN" altLang="en-US" sz="1600" dirty="0"/>
              <a:t>序号相同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3074" name="Picture 2" descr="kaf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33006"/>
            <a:ext cx="6483970" cy="46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Partition</a:t>
            </a:r>
            <a:r>
              <a:rPr lang="zh-CN" altLang="en-US" dirty="0" smtClean="0"/>
              <a:t>与持久化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对于传统的</a:t>
            </a:r>
            <a:r>
              <a:rPr lang="en-US" altLang="zh-CN" sz="1600" dirty="0"/>
              <a:t>message queue</a:t>
            </a:r>
            <a:r>
              <a:rPr lang="zh-CN" altLang="en-US" sz="1600" dirty="0"/>
              <a:t>而言，一般会删除已经被消费的消息，而</a:t>
            </a:r>
            <a:r>
              <a:rPr lang="en-US" altLang="zh-CN" sz="1600" dirty="0"/>
              <a:t>Kafka</a:t>
            </a:r>
            <a:r>
              <a:rPr lang="zh-CN" altLang="en-US" sz="1600" dirty="0"/>
              <a:t>集群会保留所有的消息，无论其被消费与否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b="1" dirty="0" smtClean="0"/>
              <a:t>两种</a:t>
            </a:r>
            <a:r>
              <a:rPr lang="zh-CN" altLang="en-US" sz="1600" b="1" dirty="0"/>
              <a:t>策略去删除旧</a:t>
            </a:r>
            <a:r>
              <a:rPr lang="zh-CN" altLang="en-US" sz="1600" b="1" dirty="0" smtClean="0"/>
              <a:t>数据：</a:t>
            </a:r>
            <a:endParaRPr lang="en-US" altLang="zh-CN" sz="1600" b="1" dirty="0" smtClean="0"/>
          </a:p>
          <a:p>
            <a:r>
              <a:rPr lang="zh-CN" altLang="en-US" sz="1600" dirty="0" smtClean="0"/>
              <a:t>一</a:t>
            </a:r>
            <a:r>
              <a:rPr lang="zh-CN" altLang="en-US" sz="1600" dirty="0"/>
              <a:t>是基于时间，二是基于</a:t>
            </a:r>
            <a:r>
              <a:rPr lang="en-US" altLang="zh-CN" sz="1600" dirty="0"/>
              <a:t>partition</a:t>
            </a:r>
            <a:r>
              <a:rPr lang="zh-CN" altLang="en-US" sz="1600" dirty="0"/>
              <a:t>文件大小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4098" name="Picture 2" descr="C:\Users\c02132\AppData\Roaming\feiq\RichOle\152177620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0" y="2924944"/>
            <a:ext cx="80772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Partitions and </a:t>
            </a:r>
            <a:r>
              <a:rPr lang="en-US" altLang="zh-CN" b="0" dirty="0" smtClean="0"/>
              <a:t>Brokers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Picture 2" descr="Partitions and Bro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8" y="2060848"/>
            <a:ext cx="775826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Producers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040560"/>
          </a:xfrm>
        </p:spPr>
        <p:txBody>
          <a:bodyPr/>
          <a:lstStyle/>
          <a:p>
            <a:r>
              <a:rPr lang="zh-CN" altLang="en-US" sz="1600" b="1" dirty="0"/>
              <a:t>负载均衡</a:t>
            </a:r>
            <a:r>
              <a:rPr lang="en-US" altLang="zh-CN" sz="1600" b="1" dirty="0"/>
              <a:t>: </a:t>
            </a:r>
            <a:endParaRPr lang="en-US" altLang="zh-CN" sz="1600" b="1" dirty="0" smtClean="0"/>
          </a:p>
          <a:p>
            <a:r>
              <a:rPr lang="en-US" altLang="zh-CN" sz="1600" dirty="0" smtClean="0"/>
              <a:t>producer</a:t>
            </a:r>
            <a:r>
              <a:rPr lang="zh-CN" altLang="en-US" sz="1600" dirty="0"/>
              <a:t>将会和</a:t>
            </a:r>
            <a:r>
              <a:rPr lang="en-US" altLang="zh-CN" sz="1600" dirty="0"/>
              <a:t>Topic</a:t>
            </a:r>
            <a:r>
              <a:rPr lang="zh-CN" altLang="en-US" sz="1600" dirty="0"/>
              <a:t>下所有</a:t>
            </a:r>
            <a:r>
              <a:rPr lang="en-US" altLang="zh-CN" sz="1600" dirty="0"/>
              <a:t>partition leader</a:t>
            </a:r>
            <a:r>
              <a:rPr lang="zh-CN" altLang="en-US" sz="1600" dirty="0"/>
              <a:t>保持</a:t>
            </a:r>
            <a:r>
              <a:rPr lang="en-US" altLang="zh-CN" sz="1600" dirty="0"/>
              <a:t>socket</a:t>
            </a:r>
            <a:r>
              <a:rPr lang="zh-CN" altLang="en-US" sz="1600" dirty="0"/>
              <a:t>连接</a:t>
            </a:r>
            <a:r>
              <a:rPr lang="en-US" altLang="zh-CN" sz="1600" dirty="0"/>
              <a:t>;</a:t>
            </a:r>
            <a:r>
              <a:rPr lang="zh-CN" altLang="en-US" sz="1600" dirty="0"/>
              <a:t>消息由</a:t>
            </a:r>
            <a:r>
              <a:rPr lang="en-US" altLang="zh-CN" sz="1600" dirty="0"/>
              <a:t>producer</a:t>
            </a:r>
            <a:r>
              <a:rPr lang="zh-CN" altLang="en-US" sz="1600" dirty="0"/>
              <a:t>直接通过</a:t>
            </a:r>
            <a:r>
              <a:rPr lang="en-US" altLang="zh-CN" sz="1600" dirty="0"/>
              <a:t>socket</a:t>
            </a:r>
            <a:r>
              <a:rPr lang="zh-CN" altLang="en-US" sz="1600" dirty="0"/>
              <a:t>发送到</a:t>
            </a:r>
            <a:r>
              <a:rPr lang="en-US" altLang="zh-CN" sz="1600" dirty="0"/>
              <a:t>broker,</a:t>
            </a:r>
            <a:r>
              <a:rPr lang="zh-CN" altLang="en-US" sz="1600" dirty="0"/>
              <a:t>中间不会经过任何</a:t>
            </a:r>
            <a:r>
              <a:rPr lang="en-US" altLang="zh-CN" sz="1600" dirty="0"/>
              <a:t>"</a:t>
            </a:r>
            <a:r>
              <a:rPr lang="zh-CN" altLang="en-US" sz="1600" dirty="0"/>
              <a:t>路由层</a:t>
            </a:r>
            <a:r>
              <a:rPr lang="en-US" altLang="zh-CN" sz="1600" dirty="0"/>
              <a:t>".</a:t>
            </a:r>
            <a:r>
              <a:rPr lang="zh-CN" altLang="en-US" sz="1600" dirty="0"/>
              <a:t>事实上</a:t>
            </a:r>
            <a:r>
              <a:rPr lang="en-US" altLang="zh-CN" sz="1600" dirty="0"/>
              <a:t>,</a:t>
            </a:r>
            <a:r>
              <a:rPr lang="zh-CN" altLang="en-US" sz="1600" dirty="0"/>
              <a:t>消息被路由到哪个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上</a:t>
            </a:r>
            <a:r>
              <a:rPr lang="en-US" altLang="zh-CN" sz="1600" dirty="0"/>
              <a:t>,</a:t>
            </a:r>
            <a:r>
              <a:rPr lang="zh-CN" altLang="en-US" sz="1600" dirty="0"/>
              <a:t>有</a:t>
            </a:r>
            <a:r>
              <a:rPr lang="en-US" altLang="zh-CN" sz="1600" dirty="0"/>
              <a:t>producer</a:t>
            </a:r>
            <a:r>
              <a:rPr lang="zh-CN" altLang="en-US" sz="1600" dirty="0"/>
              <a:t>客户端决定</a:t>
            </a:r>
            <a:r>
              <a:rPr lang="en-US" altLang="zh-CN" sz="1600" dirty="0"/>
              <a:t>.</a:t>
            </a:r>
            <a:r>
              <a:rPr lang="zh-CN" altLang="en-US" sz="1600" dirty="0"/>
              <a:t>比如可以采用</a:t>
            </a:r>
            <a:r>
              <a:rPr lang="en-US" altLang="zh-CN" sz="1600" dirty="0"/>
              <a:t>"</a:t>
            </a:r>
            <a:r>
              <a:rPr lang="en-US" altLang="zh-CN" sz="1600" dirty="0" err="1"/>
              <a:t>random""key</a:t>
            </a:r>
            <a:r>
              <a:rPr lang="en-US" altLang="zh-CN" sz="1600" dirty="0"/>
              <a:t>-hash""</a:t>
            </a:r>
            <a:r>
              <a:rPr lang="zh-CN" altLang="en-US" sz="1600" dirty="0"/>
              <a:t>轮询</a:t>
            </a:r>
            <a:r>
              <a:rPr lang="en-US" altLang="zh-CN" sz="1600" dirty="0"/>
              <a:t>"</a:t>
            </a:r>
            <a:r>
              <a:rPr lang="zh-CN" altLang="en-US" sz="1600" dirty="0"/>
              <a:t>等</a:t>
            </a:r>
            <a:r>
              <a:rPr lang="en-US" altLang="zh-CN" sz="1600" dirty="0"/>
              <a:t>,</a:t>
            </a:r>
            <a:r>
              <a:rPr lang="zh-CN" altLang="en-US" sz="1600" dirty="0"/>
              <a:t>如果一个</a:t>
            </a:r>
            <a:r>
              <a:rPr lang="en-US" altLang="zh-CN" sz="1600" dirty="0"/>
              <a:t>topic</a:t>
            </a:r>
            <a:r>
              <a:rPr lang="zh-CN" altLang="en-US" sz="1600" dirty="0"/>
              <a:t>中有多个</a:t>
            </a:r>
            <a:r>
              <a:rPr lang="en-US" altLang="zh-CN" sz="1600" dirty="0"/>
              <a:t>partitions,</a:t>
            </a:r>
            <a:r>
              <a:rPr lang="zh-CN" altLang="en-US" sz="1600" dirty="0"/>
              <a:t>那么在</a:t>
            </a:r>
            <a:r>
              <a:rPr lang="en-US" altLang="zh-CN" sz="1600" dirty="0"/>
              <a:t>producer</a:t>
            </a:r>
            <a:r>
              <a:rPr lang="zh-CN" altLang="en-US" sz="1600" dirty="0"/>
              <a:t>端实现</a:t>
            </a:r>
            <a:r>
              <a:rPr lang="en-US" altLang="zh-CN" sz="1600" dirty="0"/>
              <a:t>"</a:t>
            </a:r>
            <a:r>
              <a:rPr lang="zh-CN" altLang="en-US" sz="1600" dirty="0"/>
              <a:t>消息均衡分发</a:t>
            </a:r>
            <a:r>
              <a:rPr lang="en-US" altLang="zh-CN" sz="1600" dirty="0"/>
              <a:t>"</a:t>
            </a:r>
            <a:r>
              <a:rPr lang="zh-CN" altLang="en-US" sz="1600" dirty="0"/>
              <a:t>是必要的</a:t>
            </a:r>
            <a:r>
              <a:rPr lang="en-US" altLang="zh-CN" sz="1600" dirty="0"/>
              <a:t>.</a:t>
            </a:r>
          </a:p>
          <a:p>
            <a:r>
              <a:rPr lang="en-US" altLang="zh-CN" sz="1600" dirty="0"/>
              <a:t> </a:t>
            </a:r>
          </a:p>
          <a:p>
            <a:r>
              <a:rPr lang="en-US" altLang="zh-CN" sz="1600" dirty="0"/>
              <a:t>    </a:t>
            </a:r>
            <a:r>
              <a:rPr lang="zh-CN" altLang="en-US" sz="1600" dirty="0"/>
              <a:t>其中</a:t>
            </a:r>
            <a:r>
              <a:rPr lang="en-US" altLang="zh-CN" sz="1600" dirty="0"/>
              <a:t>partition leader</a:t>
            </a:r>
            <a:r>
              <a:rPr lang="zh-CN" altLang="en-US" sz="1600" dirty="0"/>
              <a:t>的位置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host:port</a:t>
            </a:r>
            <a:r>
              <a:rPr lang="en-US" altLang="zh-CN" sz="1600" dirty="0"/>
              <a:t>)</a:t>
            </a:r>
            <a:r>
              <a:rPr lang="zh-CN" altLang="en-US" sz="1600" dirty="0"/>
              <a:t>注册在</a:t>
            </a:r>
            <a:r>
              <a:rPr lang="en-US" altLang="zh-CN" sz="1600" dirty="0"/>
              <a:t>zookeeper</a:t>
            </a:r>
            <a:r>
              <a:rPr lang="zh-CN" altLang="en-US" sz="1600" dirty="0"/>
              <a:t>中</a:t>
            </a:r>
            <a:r>
              <a:rPr lang="en-US" altLang="zh-CN" sz="1600" dirty="0"/>
              <a:t>,producer</a:t>
            </a:r>
            <a:r>
              <a:rPr lang="zh-CN" altLang="en-US" sz="1600" dirty="0"/>
              <a:t>作为</a:t>
            </a:r>
            <a:r>
              <a:rPr lang="en-US" altLang="zh-CN" sz="1600" dirty="0"/>
              <a:t>zookeeper client,</a:t>
            </a:r>
            <a:r>
              <a:rPr lang="zh-CN" altLang="en-US" sz="1600" dirty="0"/>
              <a:t>已经注册了</a:t>
            </a:r>
            <a:r>
              <a:rPr lang="en-US" altLang="zh-CN" sz="1600" dirty="0"/>
              <a:t>watch</a:t>
            </a:r>
            <a:r>
              <a:rPr lang="zh-CN" altLang="en-US" sz="1600" dirty="0"/>
              <a:t>用来监听</a:t>
            </a:r>
            <a:r>
              <a:rPr lang="en-US" altLang="zh-CN" sz="1600" dirty="0"/>
              <a:t>partition leader</a:t>
            </a:r>
            <a:r>
              <a:rPr lang="zh-CN" altLang="en-US" sz="1600" dirty="0"/>
              <a:t>的变更事件</a:t>
            </a:r>
            <a:r>
              <a:rPr lang="en-US" altLang="zh-CN" sz="1600" dirty="0"/>
              <a:t>.</a:t>
            </a:r>
          </a:p>
          <a:p>
            <a:r>
              <a:rPr lang="zh-CN" altLang="en-US" sz="1600" b="1" dirty="0" smtClean="0"/>
              <a:t>异步发送</a:t>
            </a:r>
            <a:r>
              <a:rPr lang="en-US" altLang="zh-CN" sz="1600" b="1" dirty="0"/>
              <a:t>:</a:t>
            </a:r>
            <a:endParaRPr lang="en-US" altLang="zh-CN" sz="1600" b="1" dirty="0" smtClean="0"/>
          </a:p>
          <a:p>
            <a:r>
              <a:rPr lang="zh-CN" altLang="en-US" sz="1600" dirty="0" smtClean="0"/>
              <a:t>将</a:t>
            </a:r>
            <a:r>
              <a:rPr lang="zh-CN" altLang="en-US" sz="1600" dirty="0"/>
              <a:t>多条消息暂且在客户端</a:t>
            </a:r>
            <a:r>
              <a:rPr lang="en-US" altLang="zh-CN" sz="1600" dirty="0"/>
              <a:t>buffer</a:t>
            </a:r>
            <a:r>
              <a:rPr lang="zh-CN" altLang="en-US" sz="1600" dirty="0"/>
              <a:t>起来，并将他们批量的发送到</a:t>
            </a:r>
            <a:r>
              <a:rPr lang="en-US" altLang="zh-CN" sz="1600" dirty="0"/>
              <a:t>broker</a:t>
            </a:r>
            <a:r>
              <a:rPr lang="zh-CN" altLang="en-US" sz="1600" dirty="0"/>
              <a:t>，小数据</a:t>
            </a:r>
            <a:r>
              <a:rPr lang="en-US" altLang="zh-CN" sz="1600" dirty="0"/>
              <a:t>IO</a:t>
            </a:r>
            <a:r>
              <a:rPr lang="zh-CN" altLang="en-US" sz="1600" dirty="0"/>
              <a:t>太多，会拖慢整体的网络延迟，批量延迟发送事实上提升了网络效率。不过这也有一定的隐患，比如说当</a:t>
            </a:r>
            <a:r>
              <a:rPr lang="en-US" altLang="zh-CN" sz="1600" dirty="0"/>
              <a:t>producer</a:t>
            </a:r>
            <a:r>
              <a:rPr lang="zh-CN" altLang="en-US" sz="1600" dirty="0"/>
              <a:t>失效时，那些尚未发送的消息将会丢失。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0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官方定义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Kafka is a distributed, partitioned, replicated commit log service</a:t>
            </a:r>
            <a:endParaRPr lang="en-US" altLang="zh-CN" sz="1600" dirty="0" smtClean="0"/>
          </a:p>
          <a:p>
            <a:r>
              <a:rPr lang="en-US" altLang="zh-CN" sz="1600" dirty="0"/>
              <a:t>Kafka</a:t>
            </a:r>
            <a:r>
              <a:rPr lang="zh-CN" altLang="en-US" sz="1600" dirty="0"/>
              <a:t>是一种快速、可扩展</a:t>
            </a:r>
            <a:r>
              <a:rPr lang="zh-CN" altLang="en-US" sz="1600" dirty="0" smtClean="0"/>
              <a:t>的、分区</a:t>
            </a:r>
            <a:r>
              <a:rPr lang="zh-CN" altLang="en-US" sz="1600" dirty="0"/>
              <a:t>的和可复制的提交日志服务</a:t>
            </a:r>
            <a:r>
              <a:rPr lang="zh-CN" altLang="en-US" sz="1600" dirty="0" smtClean="0"/>
              <a:t>。是</a:t>
            </a:r>
            <a:r>
              <a:rPr lang="zh-CN" altLang="en-US" sz="1600" dirty="0"/>
              <a:t>一种分布式的，基于</a:t>
            </a:r>
            <a:r>
              <a:rPr lang="zh-CN" altLang="en-US" sz="1600" dirty="0">
                <a:solidFill>
                  <a:srgbClr val="FF0000"/>
                </a:solidFill>
              </a:rPr>
              <a:t>发布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订阅</a:t>
            </a:r>
            <a:r>
              <a:rPr lang="zh-CN" altLang="en-US" sz="1600" dirty="0"/>
              <a:t>的消息系统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主要</a:t>
            </a:r>
            <a:r>
              <a:rPr lang="zh-CN" altLang="en-US" sz="1600" dirty="0"/>
              <a:t>设计目标如下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以时间复杂度为</a:t>
            </a:r>
            <a:r>
              <a:rPr lang="en-US" altLang="zh-CN" sz="1600" dirty="0"/>
              <a:t>O(1)</a:t>
            </a:r>
            <a:r>
              <a:rPr lang="zh-CN" altLang="en-US" sz="1600" dirty="0"/>
              <a:t>的方式提供消息持久化能力，即使对</a:t>
            </a:r>
            <a:r>
              <a:rPr lang="en-US" altLang="zh-CN" sz="1600" dirty="0"/>
              <a:t>TB</a:t>
            </a:r>
            <a:r>
              <a:rPr lang="zh-CN" altLang="en-US" sz="1600" dirty="0"/>
              <a:t>级以上数据也能保证常数时间的访问性能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高吞吐率。即使在非常廉价的商用机器上也能做到单机支持每秒</a:t>
            </a:r>
            <a:r>
              <a:rPr lang="en-US" altLang="zh-CN" sz="1600" dirty="0"/>
              <a:t>100K</a:t>
            </a:r>
            <a:r>
              <a:rPr lang="zh-CN" altLang="en-US" sz="1600" dirty="0"/>
              <a:t>条消息的传输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支持</a:t>
            </a:r>
            <a:r>
              <a:rPr lang="en-US" altLang="zh-CN" sz="1600" dirty="0"/>
              <a:t>Kafka Server</a:t>
            </a:r>
            <a:r>
              <a:rPr lang="zh-CN" altLang="en-US" sz="1600" dirty="0"/>
              <a:t>间的消息分区，及分布式消费，同时保证每个</a:t>
            </a:r>
            <a:r>
              <a:rPr lang="en-US" altLang="zh-CN" sz="1600" dirty="0"/>
              <a:t>partition</a:t>
            </a:r>
            <a:r>
              <a:rPr lang="zh-CN" altLang="en-US" sz="1600" dirty="0"/>
              <a:t>内的消息顺序传输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同时支持离线数据处理和实时数据处理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0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Producers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Picture 2" descr="Producer writing to parti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39" y="1700808"/>
            <a:ext cx="7016921" cy="43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82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Consumers and Consumer </a:t>
            </a:r>
            <a:r>
              <a:rPr lang="en-US" altLang="zh-CN" b="0" dirty="0" smtClean="0"/>
              <a:t>Groups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作用：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增加</a:t>
            </a: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端的并发性。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有利于水平扩展。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600" dirty="0"/>
          </a:p>
        </p:txBody>
      </p:sp>
      <p:pic>
        <p:nvPicPr>
          <p:cNvPr id="6146" name="Picture 2" descr="Consumers and Consumer Grou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9" y="3533422"/>
            <a:ext cx="5356773" cy="284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Consistency and Availability</a:t>
            </a:r>
            <a:br>
              <a:rPr lang="en-US" altLang="zh-CN" b="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问题：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当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往一个分区写，</a:t>
            </a: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从一个分区读是没有问题的，但是如果两个</a:t>
            </a:r>
            <a:r>
              <a:rPr lang="en-US" altLang="zh-CN" sz="1600" dirty="0" smtClean="0"/>
              <a:t>consumers</a:t>
            </a:r>
            <a:r>
              <a:rPr lang="zh-CN" altLang="en-US" sz="1600" dirty="0" smtClean="0"/>
              <a:t>从一个分区读，或者两个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向同一个分区写，那么问题就来了：一致性无法保证。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解决方案：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消息在被发往一个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的分区时必须按发送顺序添加到队列中</a:t>
            </a:r>
            <a:r>
              <a:rPr lang="en-US" altLang="zh-CN" sz="1600" dirty="0" smtClean="0"/>
              <a:t>(commit log)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274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作为一个消息系统，</a:t>
            </a:r>
            <a:r>
              <a:rPr lang="en-US" altLang="zh-CN" sz="1600" dirty="0"/>
              <a:t>Kafka</a:t>
            </a:r>
            <a:r>
              <a:rPr lang="zh-CN" altLang="en-US" sz="1600" dirty="0"/>
              <a:t>遵循了传统的方式，选择由</a:t>
            </a:r>
            <a:r>
              <a:rPr lang="en-US" altLang="zh-CN" sz="1600" dirty="0"/>
              <a:t>Producer</a:t>
            </a:r>
            <a:r>
              <a:rPr lang="zh-CN" altLang="en-US" sz="1600" dirty="0"/>
              <a:t>向</a:t>
            </a:r>
            <a:r>
              <a:rPr lang="en-US" altLang="zh-CN" sz="1600" dirty="0"/>
              <a:t>broker push</a:t>
            </a:r>
            <a:r>
              <a:rPr lang="zh-CN" altLang="en-US" sz="1600" dirty="0"/>
              <a:t>消息并由</a:t>
            </a:r>
            <a:r>
              <a:rPr lang="en-US" altLang="zh-CN" sz="1600" dirty="0"/>
              <a:t>Consumer</a:t>
            </a:r>
            <a:r>
              <a:rPr lang="zh-CN" altLang="en-US" sz="1600" dirty="0"/>
              <a:t>从</a:t>
            </a:r>
            <a:r>
              <a:rPr lang="en-US" altLang="zh-CN" sz="1600" dirty="0"/>
              <a:t>broker pull</a:t>
            </a:r>
            <a:r>
              <a:rPr lang="zh-CN" altLang="en-US" sz="1600" dirty="0"/>
              <a:t>消息。一些</a:t>
            </a:r>
            <a:r>
              <a:rPr lang="en-US" altLang="zh-CN" sz="1600" dirty="0"/>
              <a:t>logging-centric system</a:t>
            </a:r>
            <a:r>
              <a:rPr lang="zh-CN" altLang="en-US" sz="1600" dirty="0"/>
              <a:t>，比如</a:t>
            </a:r>
            <a:r>
              <a:rPr lang="en-US" altLang="zh-CN" sz="1600" dirty="0"/>
              <a:t>Facebook</a:t>
            </a:r>
            <a:r>
              <a:rPr lang="zh-CN" altLang="en-US" sz="1600" dirty="0"/>
              <a:t>的</a:t>
            </a:r>
            <a:r>
              <a:rPr lang="en-US" altLang="zh-CN" sz="1600" dirty="0">
                <a:hlinkClick r:id="rId2"/>
              </a:rPr>
              <a:t>Scribe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Cloudera</a:t>
            </a:r>
            <a:r>
              <a:rPr lang="zh-CN" altLang="en-US" sz="1600" dirty="0"/>
              <a:t>的</a:t>
            </a:r>
            <a:r>
              <a:rPr lang="en-US" altLang="zh-CN" sz="1600" dirty="0">
                <a:hlinkClick r:id="rId3"/>
              </a:rPr>
              <a:t>Flume</a:t>
            </a:r>
            <a:r>
              <a:rPr lang="zh-CN" altLang="en-US" sz="1600" dirty="0"/>
              <a:t>，采用</a:t>
            </a:r>
            <a:r>
              <a:rPr lang="en-US" altLang="zh-CN" sz="1600" dirty="0"/>
              <a:t>push</a:t>
            </a:r>
            <a:r>
              <a:rPr lang="zh-CN" altLang="en-US" sz="1600" dirty="0"/>
              <a:t>模式。事实上，</a:t>
            </a:r>
            <a:r>
              <a:rPr lang="en-US" altLang="zh-CN" sz="1600" dirty="0"/>
              <a:t>push</a:t>
            </a:r>
            <a:r>
              <a:rPr lang="zh-CN" altLang="en-US" sz="1600" dirty="0"/>
              <a:t>模式和</a:t>
            </a:r>
            <a:r>
              <a:rPr lang="en-US" altLang="zh-CN" sz="1600" dirty="0"/>
              <a:t>pull</a:t>
            </a:r>
            <a:r>
              <a:rPr lang="zh-CN" altLang="en-US" sz="1600" dirty="0"/>
              <a:t>模式各有优劣。</a:t>
            </a:r>
          </a:p>
          <a:p>
            <a:r>
              <a:rPr lang="en-US" altLang="zh-CN" sz="1600" dirty="0"/>
              <a:t>push</a:t>
            </a:r>
            <a:r>
              <a:rPr lang="zh-CN" altLang="en-US" sz="1600" dirty="0"/>
              <a:t>模式很难适应消费速率不同的消费者，因为消息发送速率是由</a:t>
            </a:r>
            <a:r>
              <a:rPr lang="en-US" altLang="zh-CN" sz="1600" dirty="0"/>
              <a:t>broker</a:t>
            </a:r>
            <a:r>
              <a:rPr lang="zh-CN" altLang="en-US" sz="1600" dirty="0"/>
              <a:t>决定的。</a:t>
            </a:r>
            <a:r>
              <a:rPr lang="en-US" altLang="zh-CN" sz="1600" dirty="0"/>
              <a:t>push</a:t>
            </a:r>
            <a:r>
              <a:rPr lang="zh-CN" altLang="en-US" sz="1600" dirty="0"/>
              <a:t>模式的目标是尽可能以最快速度传递消息，但是这样很容易造成</a:t>
            </a:r>
            <a:r>
              <a:rPr lang="en-US" altLang="zh-CN" sz="1600" dirty="0"/>
              <a:t>Consumer</a:t>
            </a:r>
            <a:r>
              <a:rPr lang="zh-CN" altLang="en-US" sz="1600" dirty="0"/>
              <a:t>来不及处理消息，典型的表现就是拒绝服务以及网络拥塞。而</a:t>
            </a:r>
            <a:r>
              <a:rPr lang="en-US" altLang="zh-CN" sz="1600" dirty="0"/>
              <a:t>pull</a:t>
            </a:r>
            <a:r>
              <a:rPr lang="zh-CN" altLang="en-US" sz="1600" dirty="0"/>
              <a:t>模式则可以根据</a:t>
            </a:r>
            <a:r>
              <a:rPr lang="en-US" altLang="zh-CN" sz="1600" dirty="0"/>
              <a:t>Consumer</a:t>
            </a:r>
            <a:r>
              <a:rPr lang="zh-CN" altLang="en-US" sz="1600" dirty="0"/>
              <a:t>的消费能力以适当的速率消费消息。</a:t>
            </a:r>
          </a:p>
          <a:p>
            <a:r>
              <a:rPr lang="zh-CN" altLang="en-US" sz="1600" dirty="0"/>
              <a:t>对于</a:t>
            </a:r>
            <a:r>
              <a:rPr lang="en-US" altLang="zh-CN" sz="1600" dirty="0"/>
              <a:t>Kafka</a:t>
            </a:r>
            <a:r>
              <a:rPr lang="zh-CN" altLang="en-US" sz="1600" dirty="0"/>
              <a:t>而言，</a:t>
            </a:r>
            <a:r>
              <a:rPr lang="en-US" altLang="zh-CN" sz="1600" dirty="0"/>
              <a:t>pull</a:t>
            </a:r>
            <a:r>
              <a:rPr lang="zh-CN" altLang="en-US" sz="1600" dirty="0"/>
              <a:t>模式更合适。</a:t>
            </a:r>
            <a:r>
              <a:rPr lang="en-US" altLang="zh-CN" sz="1600" dirty="0"/>
              <a:t>pull</a:t>
            </a:r>
            <a:r>
              <a:rPr lang="zh-CN" altLang="en-US" sz="1600" dirty="0"/>
              <a:t>模式可简化</a:t>
            </a:r>
            <a:r>
              <a:rPr lang="en-US" altLang="zh-CN" sz="1600" dirty="0"/>
              <a:t>broker</a:t>
            </a:r>
            <a:r>
              <a:rPr lang="zh-CN" altLang="en-US" sz="1600" dirty="0"/>
              <a:t>的设计，</a:t>
            </a:r>
            <a:r>
              <a:rPr lang="en-US" altLang="zh-CN" sz="1600" dirty="0"/>
              <a:t>Consumer</a:t>
            </a:r>
            <a:r>
              <a:rPr lang="zh-CN" altLang="en-US" sz="1600" dirty="0"/>
              <a:t>可自主控制消费消息的速率，同时</a:t>
            </a:r>
            <a:r>
              <a:rPr lang="en-US" altLang="zh-CN" sz="1600" dirty="0"/>
              <a:t>Consumer</a:t>
            </a:r>
            <a:r>
              <a:rPr lang="zh-CN" altLang="en-US" sz="1600" dirty="0"/>
              <a:t>可以自己控制消费方式</a:t>
            </a:r>
            <a:r>
              <a:rPr lang="en-US" altLang="zh-CN" sz="1600" dirty="0"/>
              <a:t>——</a:t>
            </a:r>
            <a:r>
              <a:rPr lang="zh-CN" altLang="en-US" sz="1600" dirty="0"/>
              <a:t>即可批量消费也可逐条消费，同时还能选择不同的提交方式从而实现不同的传输语义。</a:t>
            </a:r>
          </a:p>
        </p:txBody>
      </p:sp>
    </p:spTree>
    <p:extLst>
      <p:ext uri="{BB962C8B-B14F-4D97-AF65-F5344CB8AC3E}">
        <p14:creationId xmlns:p14="http://schemas.microsoft.com/office/powerpoint/2010/main" val="116638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 &amp; Leader </a:t>
            </a:r>
            <a:r>
              <a:rPr lang="en-US" altLang="zh-CN" dirty="0" smtClean="0"/>
              <a:t>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作用：两者配合提供了自动的</a:t>
            </a:r>
            <a:r>
              <a:rPr lang="en-US" altLang="zh-CN" sz="1600" dirty="0" smtClean="0"/>
              <a:t>failover</a:t>
            </a:r>
            <a:r>
              <a:rPr lang="zh-CN" altLang="en-US" sz="1600" dirty="0" smtClean="0"/>
              <a:t>机制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Kafka</a:t>
            </a:r>
            <a:r>
              <a:rPr lang="zh-CN" altLang="en-US" sz="1600" dirty="0" smtClean="0"/>
              <a:t>判断</a:t>
            </a:r>
            <a:r>
              <a:rPr lang="en-US" altLang="zh-CN" sz="1600" dirty="0" smtClean="0"/>
              <a:t>broke</a:t>
            </a:r>
            <a:r>
              <a:rPr lang="zh-CN" altLang="en-US" sz="1600" dirty="0" smtClean="0"/>
              <a:t>是否</a:t>
            </a:r>
            <a:r>
              <a:rPr lang="en-US" altLang="zh-CN" sz="1600" dirty="0" smtClean="0"/>
              <a:t>alive</a:t>
            </a:r>
            <a:r>
              <a:rPr lang="zh-CN" altLang="en-US" sz="1600" dirty="0" smtClean="0"/>
              <a:t>的机制：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必须维护与</a:t>
            </a:r>
            <a:r>
              <a:rPr lang="en-US" altLang="zh-CN" sz="1600" dirty="0" smtClean="0"/>
              <a:t>zookeeper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session(</a:t>
            </a:r>
            <a:r>
              <a:rPr lang="zh-CN" altLang="en-US" sz="1600" dirty="0" smtClean="0"/>
              <a:t>通过</a:t>
            </a:r>
            <a:r>
              <a:rPr lang="en-US" altLang="zh-CN" sz="1600" dirty="0" smtClean="0"/>
              <a:t>zookeeper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heartbeat</a:t>
            </a:r>
            <a:r>
              <a:rPr lang="zh-CN" altLang="en-US" sz="1600" dirty="0" smtClean="0"/>
              <a:t>机制实现</a:t>
            </a:r>
            <a:r>
              <a:rPr lang="en-US" altLang="zh-CN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Follower</a:t>
            </a:r>
            <a:r>
              <a:rPr lang="zh-CN" altLang="en-US" sz="1600" dirty="0" smtClean="0"/>
              <a:t>必须能够及时将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writing</a:t>
            </a:r>
            <a:r>
              <a:rPr lang="zh-CN" altLang="en-US" sz="1600" dirty="0" smtClean="0"/>
              <a:t>复制过来，不能落后太多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Leader</a:t>
            </a:r>
            <a:r>
              <a:rPr lang="zh-CN" altLang="en-US" sz="1600" dirty="0" smtClean="0"/>
              <a:t>会</a:t>
            </a:r>
            <a:r>
              <a:rPr lang="en-US" altLang="zh-CN" sz="1600" dirty="0" smtClean="0"/>
              <a:t>track 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in sync” 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nodelist</a:t>
            </a:r>
            <a:r>
              <a:rPr lang="zh-CN" altLang="en-US" sz="1600" dirty="0" smtClean="0"/>
              <a:t>。如果一个</a:t>
            </a:r>
            <a:r>
              <a:rPr lang="en-US" altLang="zh-CN" sz="1600" dirty="0" smtClean="0"/>
              <a:t>follower</a:t>
            </a:r>
            <a:r>
              <a:rPr lang="zh-CN" altLang="en-US" sz="1600" dirty="0" smtClean="0"/>
              <a:t>宕机，或者落后太多，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就会把这个</a:t>
            </a:r>
            <a:r>
              <a:rPr lang="en-US" altLang="zh-CN" sz="1600" dirty="0" smtClean="0"/>
              <a:t>follower</a:t>
            </a:r>
            <a:r>
              <a:rPr lang="zh-CN" altLang="en-US" sz="1600" dirty="0" smtClean="0"/>
              <a:t>从“</a:t>
            </a:r>
            <a:r>
              <a:rPr lang="en-US" altLang="zh-CN" sz="1600" dirty="0" smtClean="0"/>
              <a:t>in sync</a:t>
            </a:r>
            <a:r>
              <a:rPr lang="zh-CN" altLang="en-US" sz="1600" dirty="0" smtClean="0"/>
              <a:t>” 列表中移除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5122" name="Picture 2" descr="C:\Users\c02132\AppData\Roaming\feiq\RichOle\32406496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04" y="4221088"/>
            <a:ext cx="8001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90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 &amp; Leader 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 smtClean="0"/>
              <a:t>复制机制：</a:t>
            </a:r>
            <a:endParaRPr lang="en-US" altLang="zh-CN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一条消息只有被“</a:t>
            </a:r>
            <a:r>
              <a:rPr lang="en-US" altLang="zh-CN" sz="1600" dirty="0"/>
              <a:t>in sync” list</a:t>
            </a:r>
            <a:r>
              <a:rPr lang="zh-CN" altLang="en-US" sz="1600" dirty="0"/>
              <a:t>里的所有</a:t>
            </a:r>
            <a:r>
              <a:rPr lang="en-US" altLang="zh-CN" sz="1600" dirty="0"/>
              <a:t>follower</a:t>
            </a:r>
            <a:r>
              <a:rPr lang="zh-CN" altLang="en-US" sz="1600" dirty="0"/>
              <a:t>都从</a:t>
            </a:r>
            <a:r>
              <a:rPr lang="en-US" altLang="zh-CN" sz="1600" dirty="0"/>
              <a:t>leader</a:t>
            </a:r>
            <a:r>
              <a:rPr lang="zh-CN" altLang="en-US" sz="1600" dirty="0"/>
              <a:t>复制过去才会被认为已</a:t>
            </a:r>
            <a:r>
              <a:rPr lang="zh-CN" altLang="en-US" sz="1600" dirty="0" smtClean="0"/>
              <a:t>提交</a:t>
            </a:r>
            <a:r>
              <a:rPr lang="en-US" altLang="zh-CN" sz="1600" dirty="0" smtClean="0"/>
              <a:t>(commit)</a:t>
            </a:r>
            <a:r>
              <a:rPr lang="zh-CN" altLang="en-US" sz="1600" dirty="0" smtClean="0"/>
              <a:t>。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43428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Handling Writes</a:t>
            </a:r>
            <a:br>
              <a:rPr lang="en-US" altLang="zh-CN" b="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Producer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kafka</a:t>
            </a:r>
            <a:r>
              <a:rPr lang="zh-CN" altLang="en-US" sz="1600" dirty="0" smtClean="0"/>
              <a:t>集群通信时，所有的消息都是发往分区的领导者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partition’s leader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，再有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向备份作同步，备份收到同步的数据会向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发</a:t>
            </a:r>
            <a:r>
              <a:rPr lang="en-US" altLang="zh-CN" sz="1600" dirty="0" err="1" smtClean="0"/>
              <a:t>ack</a:t>
            </a:r>
            <a:r>
              <a:rPr lang="zh-CN" altLang="en-US" sz="1600" dirty="0" smtClean="0"/>
              <a:t>，那么同步就完成了。</a:t>
            </a:r>
            <a:endParaRPr lang="zh-CN" altLang="en-US" sz="1600" dirty="0"/>
          </a:p>
        </p:txBody>
      </p:sp>
      <p:pic>
        <p:nvPicPr>
          <p:cNvPr id="4098" name="Picture 2" descr="Leader Writes to Repl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01" y="2924944"/>
            <a:ext cx="702060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Handling </a:t>
            </a:r>
            <a:r>
              <a:rPr lang="en-US" altLang="zh-CN" b="0" dirty="0" smtClean="0"/>
              <a:t>Failure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如果一个备份</a:t>
            </a:r>
            <a:r>
              <a:rPr lang="en-US" altLang="zh-CN" sz="1600" dirty="0" smtClean="0"/>
              <a:t>(replica)</a:t>
            </a:r>
            <a:r>
              <a:rPr lang="zh-CN" altLang="en-US" sz="1600" dirty="0" smtClean="0"/>
              <a:t>挂了：那么主备份就不会同步给这个挂了的备份，并且也不会接受从主备份来的消息。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1026" name="Picture 2" descr="First Replica F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29" y="2924944"/>
            <a:ext cx="7581349" cy="28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Handling Failure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如果所有备份节点挂了：流程如前。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2050" name="Picture 2" descr="Second Replica F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7" y="2636912"/>
            <a:ext cx="758984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Handling Failure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如果主备份挂了：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3074" name="Picture 2" descr="Third Replica F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2" y="3284984"/>
            <a:ext cx="7003615" cy="265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7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 @ LinkedIn, 2014</a:t>
            </a:r>
            <a:endParaRPr lang="zh-CN" altLang="en-US" dirty="0"/>
          </a:p>
        </p:txBody>
      </p:sp>
      <p:pic>
        <p:nvPicPr>
          <p:cNvPr id="6" name="Picture 6" descr="kafka-at-linked-in-may2014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7" r="30037" b="28984"/>
          <a:stretch/>
        </p:blipFill>
        <p:spPr>
          <a:xfrm>
            <a:off x="778847" y="1124744"/>
            <a:ext cx="7247906" cy="48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code snippet</a:t>
            </a:r>
            <a:br>
              <a:rPr lang="en-US" altLang="zh-CN" b="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Producer sample code: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Consumer sample code:</a:t>
            </a:r>
          </a:p>
          <a:p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c02132\AppData\Roaming\feiq\RichOle\15164915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1912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c02132\AppData\Roaming\feiq\RichOle\56961695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75880"/>
            <a:ext cx="66008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消息传递语义（</a:t>
            </a:r>
            <a:r>
              <a:rPr lang="en-US" altLang="zh-CN" sz="2800" dirty="0"/>
              <a:t>Message delivery semantics</a:t>
            </a:r>
            <a:r>
              <a:rPr lang="zh-CN" altLang="en-US" sz="2800" dirty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At most once</a:t>
            </a:r>
            <a:r>
              <a:rPr lang="zh-CN" altLang="en-US" sz="1600" dirty="0" smtClean="0"/>
              <a:t>：消息可能丢失，但绝不会重复</a:t>
            </a:r>
            <a:r>
              <a:rPr lang="zh-CN" altLang="en-US" sz="1600" dirty="0" smtClean="0"/>
              <a:t>传输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At least once</a:t>
            </a:r>
            <a:r>
              <a:rPr lang="zh-CN" altLang="en-US" sz="1600" dirty="0" smtClean="0"/>
              <a:t>：消息绝不会丢失，但可能会重复</a:t>
            </a:r>
            <a:r>
              <a:rPr lang="zh-CN" altLang="en-US" sz="1600" dirty="0" smtClean="0"/>
              <a:t>传输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Exactly once</a:t>
            </a:r>
            <a:r>
              <a:rPr lang="zh-CN" altLang="en-US" sz="1600" dirty="0" smtClean="0"/>
              <a:t>：每条消息肯定会被传输一次且仅传输一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这是用户想要的，但是很难实现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4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 delivery guarantee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Producer</a:t>
            </a:r>
            <a:r>
              <a:rPr lang="zh-CN" altLang="en-US" sz="1600" b="1" dirty="0" smtClean="0"/>
              <a:t>到</a:t>
            </a:r>
            <a:r>
              <a:rPr lang="en-US" altLang="zh-CN" sz="1600" b="1" dirty="0" smtClean="0"/>
              <a:t>Broker</a:t>
            </a:r>
            <a:r>
              <a:rPr lang="zh-CN" altLang="en-US" sz="1600" b="1" dirty="0" smtClean="0"/>
              <a:t>：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如果</a:t>
            </a:r>
            <a:r>
              <a:rPr lang="zh-CN" altLang="en-US" sz="1600" dirty="0" smtClean="0"/>
              <a:t>消息被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，因为</a:t>
            </a:r>
            <a:r>
              <a:rPr lang="en-US" altLang="zh-CN" sz="1600" dirty="0" smtClean="0"/>
              <a:t>replication</a:t>
            </a:r>
            <a:r>
              <a:rPr lang="zh-CN" altLang="en-US" sz="1600" dirty="0" smtClean="0"/>
              <a:t>的存在，所以消息不会丢失；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如果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发送数据</a:t>
            </a:r>
            <a:r>
              <a:rPr lang="zh-CN" altLang="en-US" sz="1600" dirty="0" smtClean="0"/>
              <a:t>给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时，遇到网络问题而造成通信中断，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有一种</a:t>
            </a:r>
            <a:r>
              <a:rPr lang="en-US" altLang="zh-CN" sz="1600" dirty="0" err="1" smtClean="0"/>
              <a:t>ack</a:t>
            </a:r>
            <a:r>
              <a:rPr lang="zh-CN" altLang="en-US" sz="1600" dirty="0" smtClean="0"/>
              <a:t>的机制，如果没有收到</a:t>
            </a:r>
            <a:r>
              <a:rPr lang="en-US" altLang="zh-CN" sz="1600" dirty="0" err="1" smtClean="0"/>
              <a:t>ack</a:t>
            </a:r>
            <a:r>
              <a:rPr lang="zh-CN" altLang="en-US" sz="1600" dirty="0" smtClean="0"/>
              <a:t>，那么就重复发送数据，确保了</a:t>
            </a:r>
            <a:r>
              <a:rPr lang="en-US" altLang="zh-CN" sz="1600" dirty="0" smtClean="0"/>
              <a:t>At least once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Broker</a:t>
            </a:r>
            <a:r>
              <a:rPr lang="zh-CN" altLang="en-US" sz="1600" b="1" dirty="0" smtClean="0"/>
              <a:t>到</a:t>
            </a:r>
            <a:r>
              <a:rPr lang="en-US" altLang="zh-CN" sz="1600" b="1" dirty="0" smtClean="0"/>
              <a:t>Consumer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仅针对</a:t>
            </a:r>
            <a:r>
              <a:rPr lang="en-US" altLang="zh-CN" sz="1600" dirty="0"/>
              <a:t>Kafka consumer high level API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有</a:t>
            </a:r>
            <a:r>
              <a:rPr lang="en-US" altLang="zh-CN" sz="1600" b="1" dirty="0" smtClean="0"/>
              <a:t>commit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consumer</a:t>
            </a:r>
            <a:r>
              <a:rPr lang="zh-CN" altLang="en-US" sz="1600" dirty="0"/>
              <a:t>在从</a:t>
            </a:r>
            <a:r>
              <a:rPr lang="en-US" altLang="zh-CN" sz="1600" dirty="0"/>
              <a:t>broker</a:t>
            </a:r>
            <a:r>
              <a:rPr lang="zh-CN" altLang="en-US" sz="1600" dirty="0"/>
              <a:t>读取消息</a:t>
            </a:r>
            <a:r>
              <a:rPr lang="zh-CN" altLang="en-US" sz="1600" dirty="0" smtClean="0"/>
              <a:t>后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会在</a:t>
            </a:r>
            <a:r>
              <a:rPr lang="en-US" altLang="zh-CN" sz="1600" dirty="0"/>
              <a:t>Zookeeper</a:t>
            </a:r>
            <a:r>
              <a:rPr lang="zh-CN" altLang="en-US" sz="1600" dirty="0"/>
              <a:t>中存下该</a:t>
            </a:r>
            <a:r>
              <a:rPr lang="en-US" altLang="zh-CN" sz="1600" dirty="0"/>
              <a:t>consumer</a:t>
            </a:r>
            <a:r>
              <a:rPr lang="zh-CN" altLang="en-US" sz="1600" dirty="0"/>
              <a:t>在该 </a:t>
            </a:r>
            <a:r>
              <a:rPr lang="en-US" altLang="zh-CN" sz="1600" dirty="0"/>
              <a:t>partition</a:t>
            </a:r>
            <a:r>
              <a:rPr lang="zh-CN" altLang="en-US" sz="1600" dirty="0"/>
              <a:t>下读取的消息的</a:t>
            </a:r>
            <a:r>
              <a:rPr lang="en-US" altLang="zh-CN" sz="1600" dirty="0"/>
              <a:t>offset</a:t>
            </a:r>
            <a:r>
              <a:rPr lang="zh-CN" altLang="en-US" sz="1600" dirty="0"/>
              <a:t>。该</a:t>
            </a:r>
            <a:r>
              <a:rPr lang="en-US" altLang="zh-CN" sz="1600" dirty="0"/>
              <a:t>consumer</a:t>
            </a:r>
            <a:r>
              <a:rPr lang="zh-CN" altLang="en-US" sz="1600" dirty="0"/>
              <a:t>下一次再读该</a:t>
            </a:r>
            <a:r>
              <a:rPr lang="en-US" altLang="zh-CN" sz="1600" dirty="0"/>
              <a:t>partition</a:t>
            </a:r>
            <a:r>
              <a:rPr lang="zh-CN" altLang="en-US" sz="1600" dirty="0"/>
              <a:t>时会从下一条开始</a:t>
            </a:r>
            <a:r>
              <a:rPr lang="zh-CN" altLang="en-US" sz="1600" dirty="0" smtClean="0"/>
              <a:t>读取。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未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下一次读取 的开始位置会跟上一次</a:t>
            </a:r>
            <a:r>
              <a:rPr lang="en-US" altLang="zh-CN" sz="1600" dirty="0"/>
              <a:t>commit</a:t>
            </a:r>
            <a:r>
              <a:rPr lang="zh-CN" altLang="en-US" sz="1600" dirty="0"/>
              <a:t>之后的开始位置相同。当然可以将</a:t>
            </a:r>
            <a:r>
              <a:rPr lang="en-US" altLang="zh-CN" sz="1600" dirty="0"/>
              <a:t>consumer</a:t>
            </a:r>
            <a:r>
              <a:rPr lang="zh-CN" altLang="en-US" sz="1600" dirty="0"/>
              <a:t>设置为</a:t>
            </a:r>
            <a:r>
              <a:rPr lang="en-US" altLang="zh-CN" sz="1600" dirty="0" err="1"/>
              <a:t>autocommit</a:t>
            </a:r>
            <a:r>
              <a:rPr lang="zh-CN" altLang="en-US" sz="1600" dirty="0"/>
              <a:t>，即</a:t>
            </a:r>
            <a:r>
              <a:rPr lang="en-US" altLang="zh-CN" sz="1600" dirty="0"/>
              <a:t>consumer</a:t>
            </a:r>
            <a:r>
              <a:rPr lang="zh-CN" altLang="en-US" sz="1600" dirty="0"/>
              <a:t>一旦读到数据立即自动 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，那么就确保了</a:t>
            </a:r>
            <a:r>
              <a:rPr lang="en-US" altLang="zh-CN" sz="1600" dirty="0" smtClean="0"/>
              <a:t>Exactly once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71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Start the </a:t>
            </a:r>
            <a:r>
              <a:rPr lang="en-US" altLang="zh-CN" sz="1600" dirty="0" smtClean="0"/>
              <a:t>server</a:t>
            </a:r>
            <a:r>
              <a:rPr lang="en-US" altLang="zh-CN" sz="1600" dirty="0"/>
              <a:t>: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Create </a:t>
            </a:r>
            <a:r>
              <a:rPr lang="en-US" altLang="zh-CN" sz="1600" dirty="0"/>
              <a:t>a </a:t>
            </a:r>
            <a:r>
              <a:rPr lang="en-US" altLang="zh-CN" sz="1600" dirty="0" smtClean="0"/>
              <a:t>topic:</a:t>
            </a:r>
          </a:p>
          <a:p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3208620"/>
            <a:ext cx="709681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--create --zookeeper localhost:2181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--replication-factor 1 --partitions 1 --topic 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687979"/>
            <a:ext cx="72667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bin/zookeeper-server-start.sh config/zookeeper.properties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2071103"/>
            <a:ext cx="640271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bin/kafka-server-start.sh config/server.properties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7544" y="3920371"/>
            <a:ext cx="677300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--list --zookeeper localhost:2181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发送数据：</a:t>
            </a:r>
            <a:r>
              <a:rPr lang="en-US" altLang="zh-CN" sz="1600" dirty="0"/>
              <a:t> Start a </a:t>
            </a:r>
            <a:r>
              <a:rPr lang="en-US" altLang="zh-CN" sz="1600" dirty="0" smtClean="0"/>
              <a:t>Producer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接收数据：</a:t>
            </a:r>
            <a:r>
              <a:rPr lang="en-US" altLang="zh-CN" sz="1600" dirty="0"/>
              <a:t> Start a consumer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1908121"/>
            <a:ext cx="856895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bin/kafka-console-producer.sh --broker-list localhost:9092 --topic 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3390589"/>
            <a:ext cx="820769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bin/kafka-console-consumer.sh --zookeeper localhost:2181 --topic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--from-beginning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例子</a:t>
            </a:r>
            <a:r>
              <a:rPr lang="en-US" altLang="zh-CN" dirty="0" smtClean="0"/>
              <a:t>-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、修改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的配置文件：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、在上一步的基础上，再起两个</a:t>
            </a:r>
            <a:r>
              <a:rPr lang="en-US" altLang="zh-CN" sz="1600" dirty="0" smtClean="0"/>
              <a:t>brokers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3448" y="1760131"/>
            <a:ext cx="689644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 config/server.properties config/server-1.properties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2320944"/>
            <a:ext cx="689644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 config/server.properties config/server-2.properties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2912289"/>
            <a:ext cx="834715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config/server-1.properties: broker.id=1 port=9093 log.dir=/tmp/kafka-logs-1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config/server-2.properties: broker.id=2 port=9094 log.dir=/tmp/kafka-logs-2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9388" y="4453572"/>
            <a:ext cx="689644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bin/kafka-server-start.sh config/server-1.properties &amp;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7544" y="5138361"/>
            <a:ext cx="689644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bin/kafka-server-start.sh config/server-2.properties &amp;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例子</a:t>
            </a:r>
            <a:r>
              <a:rPr lang="en-US" altLang="zh-CN" dirty="0"/>
              <a:t>-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创建一个新的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，并且备份因子是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获取集群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的信息：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输出如下：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查看以前建的</a:t>
            </a:r>
            <a:r>
              <a:rPr lang="en-US" altLang="zh-CN" sz="1600" dirty="0" smtClean="0"/>
              <a:t>topic test</a:t>
            </a:r>
            <a:r>
              <a:rPr lang="zh-CN" altLang="en-US" sz="1600" dirty="0" smtClean="0"/>
              <a:t>的信息，输出如下：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1711261"/>
            <a:ext cx="82541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--create --zookeeper localhost:2181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--replication-factor 3 --partitions 1 --topic my-replicated-topic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2916233"/>
            <a:ext cx="734367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--describe --zookeeper localhost:2181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--topic my-replicated-topic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4005064"/>
            <a:ext cx="838723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Topic:my-replicated-topic PartitionCount:1 ReplicationFactor:3 Configs: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Topic: my-replicated-topic Partition: 0 Leader: 1 Replicas: 1,2,0 Isr: 1,2,0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5210036"/>
            <a:ext cx="722024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Topic:test PartitionCount:1 ReplicationFactor:1 Configs: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Topic: test Partition: 0 Leader: 0 Replicas: 0 Isr: 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例子</a:t>
            </a:r>
            <a:r>
              <a:rPr lang="en-US" altLang="zh-CN" dirty="0"/>
              <a:t>-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发送数据：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接收数据：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744" y="1781037"/>
            <a:ext cx="746710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bin/kafka-console-producer.sh --broker-list localhost:9092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--topic my-replicated-topic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5936" y="3201282"/>
            <a:ext cx="722024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bin/kafka-console-consumer.sh --zookeeper localhost:2181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--from-beginning --topic my-replicated-topic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集群容灾测试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宕</a:t>
            </a:r>
            <a:r>
              <a:rPr lang="zh-CN" altLang="en-US" sz="1600" dirty="0" smtClean="0"/>
              <a:t>掉其中一个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，比如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号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，然后观察</a:t>
            </a:r>
            <a:r>
              <a:rPr lang="en-US" altLang="zh-CN" sz="1600" dirty="0" smtClean="0"/>
              <a:t>ISR</a:t>
            </a:r>
            <a:r>
              <a:rPr lang="zh-CN" altLang="en-US" sz="1600" dirty="0" smtClean="0"/>
              <a:t>这个参数：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结论：可以正常接收发送数据。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2203144"/>
            <a:ext cx="734367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--describe --zookeeper localhost:2181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--topic my-replicated-topic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3460693"/>
            <a:ext cx="817243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Topic:my-replicated-topic PartitionCount:1 ReplicationFactor:3 Configs: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Topic: my-replicated-topic Partition: 0 Leader: 2 Replicas: 1,2,0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Isr: 2,0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3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Message Queue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4968552"/>
          </a:xfrm>
        </p:spPr>
        <p:txBody>
          <a:bodyPr/>
          <a:lstStyle/>
          <a:p>
            <a:r>
              <a:rPr lang="en-US" altLang="zh-CN" sz="1600" b="1" dirty="0" err="1" smtClean="0"/>
              <a:t>RabbitMQ</a:t>
            </a:r>
            <a:r>
              <a:rPr lang="zh-CN" altLang="en-US" sz="1600" b="1" dirty="0" smtClean="0"/>
              <a:t>：</a:t>
            </a:r>
            <a:r>
              <a:rPr lang="en-US" altLang="zh-CN" sz="1600" dirty="0" err="1" smtClean="0"/>
              <a:t>Erlang</a:t>
            </a:r>
            <a:r>
              <a:rPr lang="zh-CN" altLang="en-US" sz="1600" dirty="0" smtClean="0"/>
              <a:t>编写的重量级，更适合于企业级开发，</a:t>
            </a:r>
            <a:r>
              <a:rPr lang="zh-CN" altLang="en-US" sz="1600" dirty="0"/>
              <a:t>对路由，负 载均衡或者数据持久化都有很好的支持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b="1" dirty="0" err="1" smtClean="0"/>
              <a:t>Redis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用作</a:t>
            </a:r>
            <a:r>
              <a:rPr lang="en-US" altLang="zh-CN" sz="1600" dirty="0" smtClean="0"/>
              <a:t>MQ</a:t>
            </a:r>
            <a:r>
              <a:rPr lang="zh-CN" altLang="en-US" sz="1600" dirty="0" smtClean="0"/>
              <a:t>时，入队列时，当数据量超过</a:t>
            </a:r>
            <a:r>
              <a:rPr lang="en-US" altLang="zh-CN" sz="1600" dirty="0" smtClean="0"/>
              <a:t>10K</a:t>
            </a:r>
            <a:r>
              <a:rPr lang="zh-CN" altLang="en-US" sz="1600" dirty="0" smtClean="0"/>
              <a:t>时，速度则大幅下降，出队列时，无论数据量多少，性能都非常好。</a:t>
            </a:r>
            <a:endParaRPr lang="en-US" altLang="zh-CN" sz="1600" dirty="0" smtClean="0"/>
          </a:p>
          <a:p>
            <a:r>
              <a:rPr lang="en-US" altLang="zh-CN" sz="1600" b="1" dirty="0" err="1" smtClean="0"/>
              <a:t>ZeroMQ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最快消息队列，</a:t>
            </a:r>
            <a:r>
              <a:rPr lang="zh-CN" altLang="en-US" sz="1600" dirty="0"/>
              <a:t>但 是</a:t>
            </a:r>
            <a:r>
              <a:rPr lang="en-US" altLang="zh-CN" sz="1600" dirty="0" err="1"/>
              <a:t>ZeroMQ</a:t>
            </a:r>
            <a:r>
              <a:rPr lang="zh-CN" altLang="en-US" sz="1600" dirty="0"/>
              <a:t>仅提供非持久性的队列，也就是说如果</a:t>
            </a:r>
            <a:r>
              <a:rPr lang="en-US" altLang="zh-CN" sz="1600" dirty="0"/>
              <a:t>down</a:t>
            </a:r>
            <a:r>
              <a:rPr lang="zh-CN" altLang="en-US" sz="1600" dirty="0"/>
              <a:t>机，</a:t>
            </a:r>
            <a:r>
              <a:rPr lang="zh-CN" altLang="en-US" sz="1600" dirty="0" smtClean="0"/>
              <a:t>数据将</a:t>
            </a:r>
            <a:r>
              <a:rPr lang="zh-CN" altLang="en-US" sz="1600" dirty="0"/>
              <a:t>会</a:t>
            </a:r>
            <a:r>
              <a:rPr lang="zh-CN" altLang="en-US" sz="1600" dirty="0" smtClean="0"/>
              <a:t>丢失。</a:t>
            </a:r>
            <a:endParaRPr lang="en-US" altLang="zh-CN" sz="1600" dirty="0" smtClean="0"/>
          </a:p>
          <a:p>
            <a:r>
              <a:rPr lang="en-US" altLang="zh-CN" sz="1600" b="1" dirty="0" err="1" smtClean="0"/>
              <a:t>ActiveMQ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类似于</a:t>
            </a:r>
            <a:r>
              <a:rPr lang="en-US" altLang="zh-CN" sz="1600" dirty="0" err="1" smtClean="0"/>
              <a:t>RabbitMQ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ZeroMQ</a:t>
            </a:r>
            <a:endParaRPr lang="en-US" altLang="zh-CN" sz="1600" dirty="0" smtClean="0"/>
          </a:p>
          <a:p>
            <a:r>
              <a:rPr lang="en-US" altLang="zh-CN" sz="1600" b="1" dirty="0" smtClean="0"/>
              <a:t>Kafka/</a:t>
            </a:r>
            <a:r>
              <a:rPr lang="en-US" altLang="zh-CN" sz="1600" b="1" dirty="0" err="1" smtClean="0"/>
              <a:t>Jafka</a:t>
            </a:r>
            <a:r>
              <a:rPr lang="zh-CN" altLang="en-US" sz="1600" b="1" dirty="0" smtClean="0"/>
              <a:t>：</a:t>
            </a:r>
            <a:r>
              <a:rPr lang="zh-CN" altLang="en-US" sz="1600" dirty="0"/>
              <a:t>高性能跨语言分布式</a:t>
            </a:r>
            <a:r>
              <a:rPr lang="en-US" altLang="zh-CN" sz="1600" dirty="0"/>
              <a:t>Publish/Subscribe</a:t>
            </a:r>
            <a:r>
              <a:rPr lang="zh-CN" altLang="en-US" sz="1600" dirty="0"/>
              <a:t>消息队列</a:t>
            </a:r>
            <a:r>
              <a:rPr lang="zh-CN" altLang="en-US" sz="1600" dirty="0" smtClean="0"/>
              <a:t>系统，普遍服务器上</a:t>
            </a:r>
            <a:r>
              <a:rPr lang="en-US" altLang="zh-CN" sz="1600" dirty="0"/>
              <a:t>10W/s</a:t>
            </a:r>
            <a:r>
              <a:rPr lang="zh-CN" altLang="en-US" sz="1600" dirty="0"/>
              <a:t>的吞吐</a:t>
            </a:r>
            <a:r>
              <a:rPr lang="zh-CN" altLang="en-US" sz="1600" dirty="0" smtClean="0"/>
              <a:t>速率；</a:t>
            </a:r>
            <a:r>
              <a:rPr lang="zh-CN" altLang="en-US" sz="1600" dirty="0"/>
              <a:t>完全的分布式</a:t>
            </a:r>
            <a:r>
              <a:rPr lang="zh-CN" altLang="en-US" sz="1600" dirty="0" smtClean="0"/>
              <a:t>系统；</a:t>
            </a:r>
            <a:r>
              <a:rPr lang="en-US" altLang="zh-CN" sz="1600" dirty="0"/>
              <a:t>Broker</a:t>
            </a:r>
            <a:r>
              <a:rPr lang="zh-CN" altLang="en-US" sz="1600" dirty="0"/>
              <a:t>、</a:t>
            </a:r>
            <a:r>
              <a:rPr lang="en-US" altLang="zh-CN" sz="1600" dirty="0"/>
              <a:t>Producer</a:t>
            </a:r>
            <a:r>
              <a:rPr lang="zh-CN" altLang="en-US" sz="1600" dirty="0"/>
              <a:t>、</a:t>
            </a:r>
            <a:r>
              <a:rPr lang="en-US" altLang="zh-CN" sz="1600" dirty="0"/>
              <a:t>Consumer</a:t>
            </a:r>
            <a:r>
              <a:rPr lang="zh-CN" altLang="en-US" sz="1600" dirty="0"/>
              <a:t>都原生自动支持分布式，自动实现复杂均衡</a:t>
            </a:r>
            <a:r>
              <a:rPr lang="zh-CN" altLang="en-US" sz="1600" dirty="0" smtClean="0"/>
              <a:t>；支持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 </a:t>
            </a:r>
            <a:r>
              <a:rPr lang="zh-CN" altLang="en-US" sz="1600" dirty="0"/>
              <a:t>数据并行加载，对于像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的一样的日志数据和离线分析系统，但又要求实时处理的限制，这是一个可行的解决</a:t>
            </a:r>
            <a:r>
              <a:rPr lang="zh-CN" altLang="en-US" sz="1600" dirty="0" smtClean="0"/>
              <a:t>方案。</a:t>
            </a:r>
            <a:endParaRPr lang="en-US" altLang="zh-CN" sz="1600" dirty="0" smtClean="0"/>
          </a:p>
          <a:p>
            <a:r>
              <a:rPr lang="zh-CN" altLang="en-US" sz="1600" dirty="0"/>
              <a:t>相对</a:t>
            </a:r>
            <a:r>
              <a:rPr lang="zh-CN" altLang="en-US" sz="1600" dirty="0" smtClean="0"/>
              <a:t>于以上消息系统还算是一个轻量级的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33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-Broker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122" name="Picture 2" descr="http://www.aboutyun.com/data/attachment/forum/201409/28/143558xhiezfhyzzderwx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62" y="764704"/>
            <a:ext cx="52482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配置</a:t>
            </a:r>
            <a:r>
              <a:rPr lang="en-US" altLang="zh-CN" dirty="0" smtClean="0"/>
              <a:t>-</a:t>
            </a:r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6146" name="Picture 2" descr="http://www.aboutyun.com/data/attachment/forum/201409/28/143559mzz6kyphyca2rh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25" y="1988840"/>
            <a:ext cx="61531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配置</a:t>
            </a:r>
            <a:r>
              <a:rPr lang="en-US" altLang="zh-CN" dirty="0" smtClean="0"/>
              <a:t>-Producer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170" name="Picture 2" descr="http://www.aboutyun.com/data/attachment/forum/201409/28/143559bglynil7c1usij1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12" y="1738029"/>
            <a:ext cx="60483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80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600" b="1" dirty="0" smtClean="0"/>
              <a:t>监控目标：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当系统可能或处于亚健康状态时及时提醒，预防故障发生；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报警提示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b="1" dirty="0" smtClean="0"/>
              <a:t>监控内容：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机器监控：</a:t>
            </a:r>
            <a:r>
              <a:rPr lang="en-US" altLang="zh-CN" sz="1600" dirty="0" smtClean="0"/>
              <a:t>CPU Load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Disk IO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JVM</a:t>
            </a:r>
            <a:r>
              <a:rPr lang="zh-CN" altLang="en-US" sz="1600" dirty="0" smtClean="0"/>
              <a:t>监控： 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GC time(</a:t>
            </a:r>
            <a:r>
              <a:rPr lang="en-US" altLang="zh-CN" sz="1600" dirty="0"/>
              <a:t>JAVA</a:t>
            </a:r>
            <a:r>
              <a:rPr lang="zh-CN" altLang="en-US" sz="1600" dirty="0"/>
              <a:t>的垃圾回收机制对性能的影响比较明显</a:t>
            </a:r>
            <a:r>
              <a:rPr lang="en-US" altLang="zh-CN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Kafka</a:t>
            </a:r>
            <a:r>
              <a:rPr lang="zh-CN" altLang="en-US" sz="1600" dirty="0" smtClean="0"/>
              <a:t>总体监控：</a:t>
            </a:r>
            <a:r>
              <a:rPr lang="en-US" altLang="zh-CN" sz="1600" dirty="0" smtClean="0"/>
              <a:t>zookeeper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leader</a:t>
            </a:r>
            <a:r>
              <a:rPr lang="zh-CN" altLang="en-US" sz="1600" dirty="0" smtClean="0"/>
              <a:t>选举等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Kafka Broker</a:t>
            </a:r>
            <a:r>
              <a:rPr lang="zh-CN" altLang="en-US" sz="1600" dirty="0" smtClean="0"/>
              <a:t>监控：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是否存活、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是否提供服务、数据流量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流入速度和流出速度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ISR</a:t>
            </a:r>
            <a:r>
              <a:rPr lang="zh-CN" altLang="en-US" sz="1600" dirty="0" smtClean="0"/>
              <a:t>收缩频率等。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 startAt="2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7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Kafka controller</a:t>
            </a:r>
            <a:r>
              <a:rPr lang="zh-CN" altLang="en-US" sz="1600" dirty="0" smtClean="0"/>
              <a:t>监控：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存活数目。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Kafka Producer</a:t>
            </a:r>
            <a:r>
              <a:rPr lang="zh-CN" altLang="en-US" sz="1600" dirty="0" smtClean="0"/>
              <a:t>监控：</a:t>
            </a:r>
            <a:r>
              <a:rPr lang="en-US" altLang="zh-CN" sz="1600" dirty="0" smtClean="0"/>
              <a:t>producer</a:t>
            </a:r>
            <a:r>
              <a:rPr lang="zh-CN" altLang="en-US" sz="1600" dirty="0" smtClean="0"/>
              <a:t>队列中排队请求数、请求响应时间、</a:t>
            </a:r>
            <a:r>
              <a:rPr lang="en-US" altLang="zh-CN" sz="1600" dirty="0" smtClean="0"/>
              <a:t>QPS/</a:t>
            </a:r>
            <a:r>
              <a:rPr lang="zh-CN" altLang="en-US" sz="1600" dirty="0" smtClean="0"/>
              <a:t>分钟。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Kafka Consumer</a:t>
            </a:r>
            <a:r>
              <a:rPr lang="zh-CN" altLang="en-US" sz="1600" dirty="0" smtClean="0"/>
              <a:t>监控：</a:t>
            </a: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队列中排队请求数、请求响应时间、最近一分钟平均每秒请求数。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Topic</a:t>
            </a:r>
            <a:r>
              <a:rPr lang="zh-CN" altLang="en-US" sz="1600" dirty="0" smtClean="0"/>
              <a:t>监控：数据量大小、</a:t>
            </a:r>
            <a:r>
              <a:rPr lang="en-US" altLang="zh-CN" sz="1600" dirty="0" smtClean="0"/>
              <a:t>offset</a:t>
            </a:r>
            <a:r>
              <a:rPr lang="zh-CN" altLang="en-US" sz="1600" dirty="0" smtClean="0"/>
              <a:t>、数据流量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流入速度，流出速度</a:t>
            </a:r>
            <a:r>
              <a:rPr lang="en-US" altLang="zh-CN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sz="1600" b="1" dirty="0" smtClean="0"/>
              <a:t>监控方法：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</a:t>
            </a:r>
            <a:r>
              <a:rPr lang="en-US" altLang="zh-CN" sz="1600" dirty="0" smtClean="0"/>
              <a:t>JMX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GC time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生存节点可以从</a:t>
            </a:r>
            <a:r>
              <a:rPr lang="en-US" altLang="zh-CN" sz="1600" dirty="0" smtClean="0"/>
              <a:t>zookeeper</a:t>
            </a:r>
            <a:r>
              <a:rPr lang="zh-CN" altLang="en-US" sz="1600" dirty="0" smtClean="0"/>
              <a:t>获取；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除了生存节点和</a:t>
            </a:r>
            <a:r>
              <a:rPr lang="en-US" altLang="zh-CN" sz="1600" dirty="0"/>
              <a:t> a</a:t>
            </a:r>
            <a:r>
              <a:rPr lang="zh-CN" altLang="en-US" sz="1600" dirty="0"/>
              <a:t>、</a:t>
            </a:r>
            <a:r>
              <a:rPr lang="en-US" altLang="zh-CN" sz="1600" dirty="0"/>
              <a:t>Broker</a:t>
            </a:r>
            <a:r>
              <a:rPr lang="zh-CN" altLang="en-US" sz="1600" dirty="0"/>
              <a:t>是否提供服务，</a:t>
            </a:r>
            <a:r>
              <a:rPr lang="en-US" altLang="zh-CN" sz="1600" dirty="0"/>
              <a:t>b</a:t>
            </a:r>
            <a:r>
              <a:rPr lang="zh-CN" altLang="en-US" sz="1600" dirty="0"/>
              <a:t>、</a:t>
            </a:r>
            <a:r>
              <a:rPr lang="en-US" altLang="zh-CN" sz="1600" dirty="0"/>
              <a:t>Topic</a:t>
            </a:r>
            <a:r>
              <a:rPr lang="zh-CN" altLang="en-US" sz="1600" dirty="0"/>
              <a:t>数据量大小，</a:t>
            </a:r>
            <a:r>
              <a:rPr lang="en-US" altLang="zh-CN" sz="1600" dirty="0"/>
              <a:t>c</a:t>
            </a:r>
            <a:r>
              <a:rPr lang="zh-CN" altLang="en-US" sz="1600" dirty="0"/>
              <a:t>、</a:t>
            </a:r>
            <a:r>
              <a:rPr lang="en-US" altLang="zh-CN" sz="1600" dirty="0"/>
              <a:t>Topic</a:t>
            </a:r>
            <a:r>
              <a:rPr lang="zh-CN" altLang="en-US" sz="1600" dirty="0"/>
              <a:t>的</a:t>
            </a:r>
            <a:r>
              <a:rPr lang="en-US" altLang="zh-CN" sz="1600" dirty="0"/>
              <a:t>offset </a:t>
            </a:r>
            <a:r>
              <a:rPr lang="zh-CN" altLang="en-US" sz="1600" dirty="0"/>
              <a:t>外，</a:t>
            </a:r>
            <a:r>
              <a:rPr lang="zh-CN" altLang="en-US" sz="1600" dirty="0">
                <a:solidFill>
                  <a:srgbClr val="FF0000"/>
                </a:solidFill>
              </a:rPr>
              <a:t>其他数据都可以通过</a:t>
            </a:r>
            <a:r>
              <a:rPr lang="en-US" altLang="zh-CN" sz="1600" dirty="0">
                <a:solidFill>
                  <a:srgbClr val="FF0000"/>
                </a:solidFill>
              </a:rPr>
              <a:t>JMX</a:t>
            </a:r>
            <a:r>
              <a:rPr lang="zh-CN" altLang="en-US" sz="1600" dirty="0">
                <a:solidFill>
                  <a:srgbClr val="FF0000"/>
                </a:solidFill>
              </a:rPr>
              <a:t>获取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        JMX</a:t>
            </a:r>
            <a:r>
              <a:rPr lang="zh-CN" altLang="en-US" sz="1600" dirty="0"/>
              <a:t>（</a:t>
            </a:r>
            <a:r>
              <a:rPr lang="en-US" altLang="zh-CN" sz="1600" dirty="0"/>
              <a:t>Java Management Extensions</a:t>
            </a:r>
            <a:r>
              <a:rPr lang="zh-CN" altLang="en-US" sz="1600" dirty="0"/>
              <a:t>，即</a:t>
            </a:r>
            <a:r>
              <a:rPr lang="en-US" altLang="zh-CN" sz="1600" dirty="0"/>
              <a:t>Java</a:t>
            </a:r>
            <a:r>
              <a:rPr lang="zh-CN" altLang="en-US" sz="1600" dirty="0"/>
              <a:t>管理扩展）是一</a:t>
            </a:r>
            <a:r>
              <a:rPr lang="zh-CN" altLang="en-US" sz="1600" dirty="0" smtClean="0"/>
              <a:t>个为应用程序、</a:t>
            </a:r>
            <a:r>
              <a:rPr lang="zh-CN" altLang="en-US" sz="1600" dirty="0"/>
              <a:t>设备、系统等植入管理功能的框架。</a:t>
            </a:r>
            <a:r>
              <a:rPr lang="en-US" altLang="zh-CN" sz="1600" dirty="0"/>
              <a:t>JMX</a:t>
            </a:r>
            <a:r>
              <a:rPr lang="zh-CN" altLang="en-US" sz="1600" dirty="0"/>
              <a:t>可以跨越一系列</a:t>
            </a:r>
            <a:r>
              <a:rPr lang="zh-CN" altLang="en-US" sz="1600" dirty="0" smtClean="0"/>
              <a:t>异构操作系统平台</a:t>
            </a:r>
            <a:r>
              <a:rPr lang="zh-CN" altLang="en-US" sz="1600" dirty="0"/>
              <a:t>、系统体系结构</a:t>
            </a:r>
            <a:r>
              <a:rPr lang="zh-CN" altLang="en-US" sz="1600" dirty="0" smtClean="0"/>
              <a:t>和网络传输协议，</a:t>
            </a:r>
            <a:r>
              <a:rPr lang="zh-CN" altLang="en-US" sz="1600" dirty="0"/>
              <a:t>灵活的开发无缝集成的系统、网络和服务管理应用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两种方式：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JMX</a:t>
            </a:r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Kafka</a:t>
            </a:r>
            <a:r>
              <a:rPr lang="zh-CN" altLang="en-US" sz="1600" dirty="0"/>
              <a:t>内置有一个</a:t>
            </a:r>
            <a:r>
              <a:rPr lang="en-US" altLang="zh-CN" sz="1600" dirty="0"/>
              <a:t>Mx4jLoader</a:t>
            </a:r>
            <a:r>
              <a:rPr lang="zh-CN" altLang="en-US" sz="1600" dirty="0"/>
              <a:t>的程序，该程序如果在</a:t>
            </a:r>
            <a:r>
              <a:rPr lang="en-US" altLang="zh-CN" sz="1600" dirty="0" err="1"/>
              <a:t>classpath</a:t>
            </a:r>
            <a:r>
              <a:rPr lang="zh-CN" altLang="en-US" sz="1600" dirty="0"/>
              <a:t>中发现</a:t>
            </a:r>
            <a:r>
              <a:rPr lang="zh-CN" altLang="en-US" sz="1600" dirty="0" smtClean="0"/>
              <a:t>了</a:t>
            </a:r>
            <a:endParaRPr lang="en-US" altLang="zh-CN" sz="1600" dirty="0" smtClean="0"/>
          </a:p>
          <a:p>
            <a:r>
              <a:rPr lang="en-US" altLang="zh-CN" sz="1600" dirty="0" smtClean="0"/>
              <a:t>mx4j-tools.jar</a:t>
            </a:r>
            <a:r>
              <a:rPr lang="zh-CN" altLang="en-US" sz="1600" dirty="0"/>
              <a:t>，就会加载该</a:t>
            </a:r>
            <a:r>
              <a:rPr lang="en-US" altLang="zh-CN" sz="1600" dirty="0"/>
              <a:t>jar</a:t>
            </a:r>
            <a:r>
              <a:rPr lang="zh-CN" altLang="en-US" sz="1600" dirty="0"/>
              <a:t>，在</a:t>
            </a:r>
            <a:r>
              <a:rPr lang="en-US" altLang="zh-CN" sz="1600" dirty="0"/>
              <a:t>8082 </a:t>
            </a:r>
            <a:r>
              <a:rPr lang="zh-CN" altLang="en-US" sz="1600" dirty="0"/>
              <a:t>可以查看</a:t>
            </a:r>
            <a:r>
              <a:rPr lang="en-US" altLang="zh-CN" sz="1600" dirty="0"/>
              <a:t>MX4J</a:t>
            </a:r>
            <a:r>
              <a:rPr lang="zh-CN" altLang="en-US" sz="1600" dirty="0"/>
              <a:t>提供的网页</a:t>
            </a:r>
            <a:r>
              <a:rPr lang="zh-CN" altLang="en-US" sz="1600" dirty="0" smtClean="0"/>
              <a:t>信息；</a:t>
            </a:r>
            <a:endParaRPr lang="en-US" altLang="zh-CN" sz="1600" dirty="0" smtClean="0"/>
          </a:p>
          <a:p>
            <a:r>
              <a:rPr lang="en-US" altLang="zh-CN" sz="1600" dirty="0" smtClean="0"/>
              <a:t>       </a:t>
            </a:r>
            <a:r>
              <a:rPr lang="zh-CN" altLang="en-US" sz="1600" dirty="0" smtClean="0"/>
              <a:t>或者修改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启动命令，加入</a:t>
            </a:r>
            <a:r>
              <a:rPr lang="en-US" altLang="zh-CN" sz="1600" dirty="0" err="1" smtClean="0"/>
              <a:t>jmx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/>
              <a:t>基于</a:t>
            </a:r>
            <a:r>
              <a:rPr lang="en-US" altLang="zh-CN" sz="1600" dirty="0" err="1" smtClean="0"/>
              <a:t>jmx</a:t>
            </a:r>
            <a:r>
              <a:rPr lang="zh-CN" altLang="en-US" sz="1600" dirty="0" smtClean="0"/>
              <a:t>可以集成到各大监控系统，如</a:t>
            </a:r>
            <a:r>
              <a:rPr lang="en-US" altLang="zh-CN" sz="1600" dirty="0" err="1"/>
              <a:t>Zabbix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Ganglia</a:t>
            </a:r>
            <a:r>
              <a:rPr lang="zh-CN" altLang="en-US" sz="1600" dirty="0" smtClean="0"/>
              <a:t>等。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rgbClr val="FF0000"/>
                </a:solidFill>
              </a:rPr>
              <a:t>zookeeper</a:t>
            </a:r>
            <a:r>
              <a:rPr lang="en-US" altLang="zh-CN" sz="16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zh-CN" altLang="en-US" sz="1600" dirty="0"/>
              <a:t>典型监控有</a:t>
            </a:r>
            <a:r>
              <a:rPr lang="en-US" altLang="zh-CN" sz="1600" dirty="0" err="1"/>
              <a:t>kafkamonitor</a:t>
            </a:r>
            <a:r>
              <a:rPr lang="en-US" altLang="zh-CN" sz="1600" dirty="0"/>
              <a:t> </a:t>
            </a:r>
            <a:r>
              <a:rPr lang="zh-CN" altLang="en-US" sz="1600" dirty="0"/>
              <a:t>和 </a:t>
            </a:r>
            <a:r>
              <a:rPr lang="en-US" altLang="zh-CN" sz="1600" dirty="0" err="1" smtClean="0"/>
              <a:t>kafka</a:t>
            </a:r>
            <a:r>
              <a:rPr lang="en-US" altLang="zh-CN" sz="1600" dirty="0" smtClean="0"/>
              <a:t>-web-console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552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miscellaneous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未提及的关键性技术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zero-copy</a:t>
            </a:r>
            <a:endParaRPr lang="en-US" altLang="zh-CN" sz="1600" dirty="0"/>
          </a:p>
          <a:p>
            <a:r>
              <a:rPr lang="en-US" altLang="zh-CN" sz="1600" dirty="0" err="1" smtClean="0"/>
              <a:t>kafka</a:t>
            </a:r>
            <a:r>
              <a:rPr lang="zh-CN" altLang="en-US" sz="1600" dirty="0" smtClean="0"/>
              <a:t>文件系统</a:t>
            </a:r>
            <a:endParaRPr lang="en-US" altLang="zh-CN" sz="1600" dirty="0" smtClean="0"/>
          </a:p>
          <a:p>
            <a:r>
              <a:rPr lang="zh-CN" altLang="en-US" sz="1600" dirty="0" smtClean="0"/>
              <a:t>消息</a:t>
            </a:r>
            <a:r>
              <a:rPr lang="zh-CN" altLang="en-US" sz="1600" dirty="0" smtClean="0"/>
              <a:t>的</a:t>
            </a:r>
            <a:r>
              <a:rPr lang="zh-CN" altLang="en-US" sz="1600" dirty="0" smtClean="0"/>
              <a:t>格式</a:t>
            </a:r>
            <a:endParaRPr lang="en-US" altLang="zh-CN" sz="1600" dirty="0" smtClean="0"/>
          </a:p>
          <a:p>
            <a:r>
              <a:rPr lang="en-US" altLang="zh-CN" sz="1600" dirty="0" smtClean="0"/>
              <a:t>consumer </a:t>
            </a:r>
            <a:r>
              <a:rPr lang="en-US" altLang="zh-CN" sz="1600" dirty="0"/>
              <a:t>rebalance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en-US" altLang="zh-CN" sz="1600" dirty="0" smtClean="0"/>
              <a:t>Kafka0.9</a:t>
            </a:r>
            <a:r>
              <a:rPr lang="zh-CN" altLang="en-US" sz="1600" dirty="0" smtClean="0"/>
              <a:t>的中心协调器</a:t>
            </a:r>
            <a:r>
              <a:rPr lang="en-US" altLang="zh-CN" sz="1600" dirty="0" smtClean="0"/>
              <a:t>(coordinator)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67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 Usage at LinkedIn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098" name="Picture 2" descr="http://cdn3.infoqstatic.com/statics_s1_20151015-0307/resource/articles/kafka-analysis-part-1/zh/resources/0310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5149"/>
            <a:ext cx="4890177" cy="44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architecture @ LinkedIn, Feb 2013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891381"/>
            <a:ext cx="7416824" cy="55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68760"/>
            <a:ext cx="6702400" cy="47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830216" cy="48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开源日志系统比较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5328592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这里给出比较通俗的解释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比较官方的解释可以网上查，这里主要便于大家理解</a:t>
            </a:r>
            <a:r>
              <a:rPr lang="en-US" altLang="zh-CN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消息队列顾名思义就是个</a:t>
            </a:r>
            <a:r>
              <a:rPr lang="zh-CN" altLang="en-US" sz="1600" dirty="0" smtClean="0">
                <a:solidFill>
                  <a:srgbClr val="FF0000"/>
                </a:solidFill>
              </a:rPr>
              <a:t>队列</a:t>
            </a:r>
            <a:r>
              <a:rPr lang="zh-CN" altLang="en-US" sz="1600" dirty="0" smtClean="0"/>
              <a:t>，一般操作有入队和出队。</a:t>
            </a:r>
            <a:endParaRPr lang="en-US" altLang="zh-CN" sz="1600" dirty="0" smtClean="0"/>
          </a:p>
          <a:p>
            <a:r>
              <a:rPr lang="zh-CN" altLang="en-US" sz="1600" dirty="0" smtClean="0"/>
              <a:t>也就是</a:t>
            </a:r>
            <a:r>
              <a:rPr lang="zh-CN" altLang="en-US" sz="1600" dirty="0"/>
              <a:t>你有一个程序在</a:t>
            </a:r>
            <a:r>
              <a:rPr lang="zh-CN" altLang="en-US" sz="1600" dirty="0" smtClean="0"/>
              <a:t>产生内容</a:t>
            </a:r>
            <a:r>
              <a:rPr lang="zh-CN" altLang="en-US" sz="1600" dirty="0"/>
              <a:t>然后入队</a:t>
            </a:r>
            <a:r>
              <a:rPr lang="zh-CN" altLang="en-US" sz="1600" dirty="0">
                <a:solidFill>
                  <a:srgbClr val="FF0000"/>
                </a:solidFill>
              </a:rPr>
              <a:t>（生产者</a:t>
            </a:r>
            <a:r>
              <a:rPr lang="zh-CN" altLang="en-US" sz="1600" dirty="0" smtClean="0">
                <a:solidFill>
                  <a:srgbClr val="FF0000"/>
                </a:solidFill>
              </a:rPr>
              <a:t>），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另</a:t>
            </a:r>
            <a:r>
              <a:rPr lang="zh-CN" altLang="en-US" sz="1600" dirty="0"/>
              <a:t>一个程序读取内容，内容出队</a:t>
            </a:r>
            <a:r>
              <a:rPr lang="zh-CN" altLang="en-US" sz="1600" dirty="0">
                <a:solidFill>
                  <a:srgbClr val="FF0000"/>
                </a:solidFill>
              </a:rPr>
              <a:t>（消费者</a:t>
            </a:r>
            <a:r>
              <a:rPr lang="zh-CN" altLang="en-US" sz="1600" dirty="0" smtClean="0">
                <a:solidFill>
                  <a:srgbClr val="FF0000"/>
                </a:solidFill>
              </a:rPr>
              <a:t>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或者可以想象成是一</a:t>
            </a:r>
            <a:r>
              <a:rPr lang="zh-CN" altLang="en-US" sz="1600" dirty="0"/>
              <a:t>个容器，你把消息丢进去，不需要立即处理。然后有个程序去从你的容器里面把消息一条条读出来处理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消息</a:t>
            </a:r>
            <a:r>
              <a:rPr lang="zh-CN" altLang="en-US" sz="1600" dirty="0"/>
              <a:t>队列，可以是</a:t>
            </a:r>
            <a:r>
              <a:rPr lang="en-US" altLang="zh-CN" sz="1600" dirty="0" err="1"/>
              <a:t>activeMQ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kafka</a:t>
            </a:r>
            <a:r>
              <a:rPr lang="zh-CN" altLang="en-US" sz="1600" dirty="0"/>
              <a:t>之类的，也可以是数据库的一张任务表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83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【PPT模板】平时交流-彩色版（适用于投影）</Template>
  <TotalTime>8666</TotalTime>
  <Words>4374</Words>
  <Application>Microsoft Office PowerPoint</Application>
  <PresentationFormat>全屏显示(4:3)</PresentationFormat>
  <Paragraphs>401</Paragraphs>
  <Slides>59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Arial Unicode MS</vt:lpstr>
      <vt:lpstr>华文细黑</vt:lpstr>
      <vt:lpstr>宋体</vt:lpstr>
      <vt:lpstr>微软雅黑</vt:lpstr>
      <vt:lpstr>Arial</vt:lpstr>
      <vt:lpstr>Calibri</vt:lpstr>
      <vt:lpstr>Courier New</vt:lpstr>
      <vt:lpstr>Rockwell</vt:lpstr>
      <vt:lpstr>Wingdings</vt:lpstr>
      <vt:lpstr>【PPT模板】平时交流-彩色版（适用于投影）</vt:lpstr>
      <vt:lpstr>1_Office 主题</vt:lpstr>
      <vt:lpstr>kafka</vt:lpstr>
      <vt:lpstr>Outline </vt:lpstr>
      <vt:lpstr>Kafka简介</vt:lpstr>
      <vt:lpstr>Kafka @ LinkedIn, 2014</vt:lpstr>
      <vt:lpstr>常用Message Queue对比</vt:lpstr>
      <vt:lpstr>Kafka性能</vt:lpstr>
      <vt:lpstr>Kafka性能</vt:lpstr>
      <vt:lpstr>开源日志系统比较</vt:lpstr>
      <vt:lpstr>消息队列</vt:lpstr>
      <vt:lpstr>使用消息队列的好处</vt:lpstr>
      <vt:lpstr>消息队列</vt:lpstr>
      <vt:lpstr>Message Queue 的通讯模式 </vt:lpstr>
      <vt:lpstr>PUB/SUB</vt:lpstr>
      <vt:lpstr>Terminology(kafka专用术语)</vt:lpstr>
      <vt:lpstr>Terminology</vt:lpstr>
      <vt:lpstr>A first look</vt:lpstr>
      <vt:lpstr>A first look</vt:lpstr>
      <vt:lpstr>Kafka Architecture</vt:lpstr>
      <vt:lpstr>Kafka Architecture</vt:lpstr>
      <vt:lpstr>Anatomy of a Kafka Topic</vt:lpstr>
      <vt:lpstr>Anatomy of a Kafka Topic</vt:lpstr>
      <vt:lpstr>Topic</vt:lpstr>
      <vt:lpstr>Partition</vt:lpstr>
      <vt:lpstr>Partition</vt:lpstr>
      <vt:lpstr>Partition</vt:lpstr>
      <vt:lpstr>Partition</vt:lpstr>
      <vt:lpstr>Partition与持久化</vt:lpstr>
      <vt:lpstr>Partitions and Brokers</vt:lpstr>
      <vt:lpstr>Producers</vt:lpstr>
      <vt:lpstr>Producers</vt:lpstr>
      <vt:lpstr>Consumers and Consumer Groups</vt:lpstr>
      <vt:lpstr>Consistency and Availability </vt:lpstr>
      <vt:lpstr>Push vs Pull</vt:lpstr>
      <vt:lpstr>Replication &amp; Leader election</vt:lpstr>
      <vt:lpstr>Replication &amp; Leader election</vt:lpstr>
      <vt:lpstr>Handling Writes </vt:lpstr>
      <vt:lpstr>Handling Failure</vt:lpstr>
      <vt:lpstr>Handling Failure</vt:lpstr>
      <vt:lpstr>Handling Failure</vt:lpstr>
      <vt:lpstr>code snippet </vt:lpstr>
      <vt:lpstr>消息传递语义（Message delivery semantics） </vt:lpstr>
      <vt:lpstr>Kafka delivery guarantee</vt:lpstr>
      <vt:lpstr>Kafka例子-单机</vt:lpstr>
      <vt:lpstr>Kafka例子-单机</vt:lpstr>
      <vt:lpstr>Kafka例子-集群</vt:lpstr>
      <vt:lpstr>Kafka例子-集群</vt:lpstr>
      <vt:lpstr>Kafka例子-集群</vt:lpstr>
      <vt:lpstr>集群容灾测试</vt:lpstr>
      <vt:lpstr>Kafka代码示例</vt:lpstr>
      <vt:lpstr>Kafka配置-Broker</vt:lpstr>
      <vt:lpstr>Kafka配置-Consumer</vt:lpstr>
      <vt:lpstr>Kafka配置-Producer</vt:lpstr>
      <vt:lpstr>Kafka监控</vt:lpstr>
      <vt:lpstr>Kafka监控</vt:lpstr>
      <vt:lpstr>JMX</vt:lpstr>
      <vt:lpstr>miscellaneous</vt:lpstr>
      <vt:lpstr>Kafka Usage at LinkedIn</vt:lpstr>
      <vt:lpstr>Data architecture @ LinkedIn, Feb 2013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chendongsheng</cp:lastModifiedBy>
  <cp:revision>609</cp:revision>
  <dcterms:created xsi:type="dcterms:W3CDTF">2015-05-20T09:59:53Z</dcterms:created>
  <dcterms:modified xsi:type="dcterms:W3CDTF">2015-10-22T10:38:03Z</dcterms:modified>
</cp:coreProperties>
</file>