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32"/>
  </p:notesMasterIdLst>
  <p:sldIdLst>
    <p:sldId id="293" r:id="rId3"/>
    <p:sldId id="294" r:id="rId4"/>
    <p:sldId id="310" r:id="rId5"/>
    <p:sldId id="311" r:id="rId6"/>
    <p:sldId id="312" r:id="rId7"/>
    <p:sldId id="298" r:id="rId8"/>
    <p:sldId id="296" r:id="rId9"/>
    <p:sldId id="297" r:id="rId10"/>
    <p:sldId id="302" r:id="rId11"/>
    <p:sldId id="313" r:id="rId12"/>
    <p:sldId id="301" r:id="rId13"/>
    <p:sldId id="300" r:id="rId14"/>
    <p:sldId id="303" r:id="rId15"/>
    <p:sldId id="304" r:id="rId16"/>
    <p:sldId id="305" r:id="rId17"/>
    <p:sldId id="316" r:id="rId18"/>
    <p:sldId id="306" r:id="rId19"/>
    <p:sldId id="315" r:id="rId20"/>
    <p:sldId id="317" r:id="rId21"/>
    <p:sldId id="295" r:id="rId22"/>
    <p:sldId id="318" r:id="rId23"/>
    <p:sldId id="319" r:id="rId24"/>
    <p:sldId id="320" r:id="rId25"/>
    <p:sldId id="321" r:id="rId26"/>
    <p:sldId id="322" r:id="rId27"/>
    <p:sldId id="307" r:id="rId28"/>
    <p:sldId id="323" r:id="rId29"/>
    <p:sldId id="324" r:id="rId30"/>
    <p:sldId id="271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6E6E6E"/>
    <a:srgbClr val="C00000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3" autoAdjust="0"/>
    <p:restoredTop sz="86919" autoAdjust="0"/>
  </p:normalViewPr>
  <p:slideViewPr>
    <p:cSldViewPr showGuides="1">
      <p:cViewPr varScale="1">
        <p:scale>
          <a:sx n="80" d="100"/>
          <a:sy n="80" d="100"/>
        </p:scale>
        <p:origin x="14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42849-82B9-482D-AFE1-E5E990AEC528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43D9F-348C-4EFA-BA8C-BCBE316224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89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先运行个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World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448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只讲一些概念，不讲语法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799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然后可以介绍下</a:t>
            </a:r>
            <a:r>
              <a:rPr lang="en-US" altLang="zh-CN" dirty="0" smtClean="0"/>
              <a:t>sublime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scala</a:t>
            </a:r>
            <a:r>
              <a:rPr lang="en-US" altLang="zh-CN" baseline="0" dirty="0" smtClean="0"/>
              <a:t> IDE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970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式语言其实就是模仿人的数学思维而发明的朴素，后来因为离机器太远，不容易优化而被诟病。但科技发展到今天，编译器的优化能力已经很强，软件系统越来越复杂，人的分工越来越细，函数式语言离数学更近，离机器更远，反而成为一种优势，有助于人把问题清晰化。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从这个层面看，函数式编程是一种什么思维，就是推离机器的数学思维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。这里没有内存、寄存器的想法，在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a=1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就不可能再等于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，当然你可以在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a = 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a = 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就已经不是那个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，在停留在有内存概念的编程世界里，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一直是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，它是装东西的桶或者盒子，只是每次里面装的东西不同。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4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封底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9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>
            <p:ph type="title" hasCustomPrompt="1"/>
          </p:nvPr>
        </p:nvSpPr>
        <p:spPr>
          <a:xfrm>
            <a:off x="539552" y="4032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单击此处编辑目录标题</a:t>
            </a:r>
            <a:endParaRPr lang="zh-CN" altLang="en-US" dirty="0"/>
          </a:p>
        </p:txBody>
      </p:sp>
      <p:sp>
        <p:nvSpPr>
          <p:cNvPr id="33" name="内容占位符 2"/>
          <p:cNvSpPr>
            <a:spLocks noGrp="1"/>
          </p:cNvSpPr>
          <p:nvPr>
            <p:ph idx="1" hasCustomPrompt="1"/>
          </p:nvPr>
        </p:nvSpPr>
        <p:spPr>
          <a:xfrm>
            <a:off x="539552" y="1916833"/>
            <a:ext cx="806489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35" name="内容占位符 2"/>
          <p:cNvSpPr>
            <a:spLocks noGrp="1"/>
          </p:cNvSpPr>
          <p:nvPr>
            <p:ph idx="10" hasCustomPrompt="1"/>
          </p:nvPr>
        </p:nvSpPr>
        <p:spPr>
          <a:xfrm>
            <a:off x="539552" y="3104965"/>
            <a:ext cx="806489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37" name="内容占位符 2"/>
          <p:cNvSpPr>
            <a:spLocks noGrp="1"/>
          </p:cNvSpPr>
          <p:nvPr>
            <p:ph idx="11" hasCustomPrompt="1"/>
          </p:nvPr>
        </p:nvSpPr>
        <p:spPr>
          <a:xfrm>
            <a:off x="539552" y="4293097"/>
            <a:ext cx="806489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41" name="内容占位符 2"/>
          <p:cNvSpPr>
            <a:spLocks noGrp="1"/>
          </p:cNvSpPr>
          <p:nvPr>
            <p:ph idx="12" hasCustomPrompt="1"/>
          </p:nvPr>
        </p:nvSpPr>
        <p:spPr>
          <a:xfrm>
            <a:off x="539552" y="1484784"/>
            <a:ext cx="8064896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2" name="内容占位符 2"/>
          <p:cNvSpPr>
            <a:spLocks noGrp="1"/>
          </p:cNvSpPr>
          <p:nvPr>
            <p:ph idx="13" hasCustomPrompt="1"/>
          </p:nvPr>
        </p:nvSpPr>
        <p:spPr>
          <a:xfrm>
            <a:off x="539552" y="2708920"/>
            <a:ext cx="8064896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3" name="内容占位符 2"/>
          <p:cNvSpPr>
            <a:spLocks noGrp="1"/>
          </p:cNvSpPr>
          <p:nvPr>
            <p:ph idx="14" hasCustomPrompt="1"/>
          </p:nvPr>
        </p:nvSpPr>
        <p:spPr>
          <a:xfrm>
            <a:off x="539552" y="3861048"/>
            <a:ext cx="8064896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1"/>
          <p:cNvSpPr>
            <a:spLocks noChangeArrowheads="1"/>
          </p:cNvSpPr>
          <p:nvPr userDrawn="1"/>
        </p:nvSpPr>
        <p:spPr bwMode="auto">
          <a:xfrm>
            <a:off x="182786" y="6165304"/>
            <a:ext cx="1262063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>
                <a:solidFill>
                  <a:srgbClr val="6E6E6E"/>
                </a:solidFill>
                <a:ea typeface="华文细黑" pitchFamily="2" charset="-122"/>
              </a:rPr>
              <a:t>密级：对内公开</a:t>
            </a: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182786" y="6424067"/>
            <a:ext cx="1723518" cy="276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rgbClr val="6E6E6E"/>
                </a:solidFill>
                <a:ea typeface="华文细黑" pitchFamily="2" charset="-122"/>
              </a:rPr>
              <a:t>浙江宇视科技有限公司</a:t>
            </a:r>
            <a:endParaRPr lang="zh-CN" altLang="en-US" sz="1200" dirty="0">
              <a:solidFill>
                <a:srgbClr val="6E6E6E"/>
              </a:solidFill>
              <a:ea typeface="华文细黑" pitchFamily="2" charset="-122"/>
            </a:endParaRPr>
          </a:p>
        </p:txBody>
      </p:sp>
      <p:grpSp>
        <p:nvGrpSpPr>
          <p:cNvPr id="2" name="16 Grupo"/>
          <p:cNvGrpSpPr>
            <a:grpSpLocks/>
          </p:cNvGrpSpPr>
          <p:nvPr userDrawn="1"/>
        </p:nvGrpSpPr>
        <p:grpSpPr bwMode="auto">
          <a:xfrm>
            <a:off x="3701258" y="4441038"/>
            <a:ext cx="1811339" cy="490539"/>
            <a:chOff x="3871700" y="3423452"/>
            <a:chExt cx="1812075" cy="491737"/>
          </a:xfrm>
        </p:grpSpPr>
        <p:pic>
          <p:nvPicPr>
            <p:cNvPr id="21" name="11 Imagen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71700" y="3423452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2 Subtítulo">
              <a:hlinkClick r:id="" action="ppaction://noaction"/>
            </p:cNvPr>
            <p:cNvSpPr txBox="1">
              <a:spLocks/>
            </p:cNvSpPr>
            <p:nvPr/>
          </p:nvSpPr>
          <p:spPr bwMode="auto">
            <a:xfrm>
              <a:off x="4171859" y="3428555"/>
              <a:ext cx="1511916" cy="486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pPr>
                <a:spcBef>
                  <a:spcPct val="20000"/>
                </a:spcBef>
                <a:buFont typeface="Arial" charset="0"/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精彩由此开始</a:t>
              </a:r>
              <a:endParaRPr lang="es-E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3" name="图片 22" descr="uniview3.em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25908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标题 26"/>
          <p:cNvSpPr>
            <a:spLocks noGrp="1"/>
          </p:cNvSpPr>
          <p:nvPr>
            <p:ph type="title" hasCustomPrompt="1"/>
          </p:nvPr>
        </p:nvSpPr>
        <p:spPr>
          <a:xfrm>
            <a:off x="3600000" y="1997968"/>
            <a:ext cx="5256584" cy="638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4" name="内容占位符 31"/>
          <p:cNvSpPr>
            <a:spLocks noGrp="1"/>
          </p:cNvSpPr>
          <p:nvPr>
            <p:ph sz="quarter" idx="10" hasCustomPrompt="1"/>
          </p:nvPr>
        </p:nvSpPr>
        <p:spPr>
          <a:xfrm>
            <a:off x="3600000" y="3241005"/>
            <a:ext cx="4753074" cy="105209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/>
          </a:p>
        </p:txBody>
      </p:sp>
      <p:sp>
        <p:nvSpPr>
          <p:cNvPr id="37" name="内容占位符 31"/>
          <p:cNvSpPr>
            <a:spLocks noGrp="1"/>
          </p:cNvSpPr>
          <p:nvPr>
            <p:ph sz="quarter" idx="11" hasCustomPrompt="1"/>
          </p:nvPr>
        </p:nvSpPr>
        <p:spPr>
          <a:xfrm>
            <a:off x="3600000" y="2636913"/>
            <a:ext cx="4753074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3851920" y="1988841"/>
            <a:ext cx="5292079" cy="266429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23" descr="uniview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812" y="188640"/>
            <a:ext cx="170142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1"/>
          <p:cNvSpPr>
            <a:spLocks noChangeArrowheads="1"/>
          </p:cNvSpPr>
          <p:nvPr userDrawn="1"/>
        </p:nvSpPr>
        <p:spPr bwMode="auto">
          <a:xfrm>
            <a:off x="182786" y="6165304"/>
            <a:ext cx="1262063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>
                <a:solidFill>
                  <a:srgbClr val="6E6E6E"/>
                </a:solidFill>
                <a:ea typeface="华文细黑" pitchFamily="2" charset="-122"/>
              </a:rPr>
              <a:t>密级：对内公开</a:t>
            </a:r>
          </a:p>
        </p:txBody>
      </p:sp>
      <p:sp>
        <p:nvSpPr>
          <p:cNvPr id="15" name="Text Box 23"/>
          <p:cNvSpPr txBox="1">
            <a:spLocks noChangeArrowheads="1"/>
          </p:cNvSpPr>
          <p:nvPr userDrawn="1"/>
        </p:nvSpPr>
        <p:spPr bwMode="auto">
          <a:xfrm>
            <a:off x="182786" y="6424067"/>
            <a:ext cx="1723518" cy="276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rgbClr val="6E6E6E"/>
                </a:solidFill>
                <a:ea typeface="华文细黑" pitchFamily="2" charset="-122"/>
              </a:rPr>
              <a:t>浙江宇视科技有限公司</a:t>
            </a:r>
            <a:endParaRPr lang="zh-CN" altLang="en-US" sz="1200" dirty="0">
              <a:solidFill>
                <a:srgbClr val="6E6E6E"/>
              </a:solidFill>
              <a:ea typeface="华文细黑" pitchFamily="2" charset="-122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t="37781" r="41207" b="4630"/>
          <a:stretch>
            <a:fillRect/>
          </a:stretch>
        </p:blipFill>
        <p:spPr bwMode="auto">
          <a:xfrm>
            <a:off x="0" y="1988840"/>
            <a:ext cx="385192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标题 26"/>
          <p:cNvSpPr>
            <a:spLocks noGrp="1"/>
          </p:cNvSpPr>
          <p:nvPr>
            <p:ph type="title" hasCustomPrompt="1"/>
          </p:nvPr>
        </p:nvSpPr>
        <p:spPr>
          <a:xfrm>
            <a:off x="4212000" y="2786400"/>
            <a:ext cx="4536464" cy="638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5" name="内容占位符 31"/>
          <p:cNvSpPr>
            <a:spLocks noGrp="1"/>
          </p:cNvSpPr>
          <p:nvPr>
            <p:ph sz="quarter" idx="11" hasCustomPrompt="1"/>
          </p:nvPr>
        </p:nvSpPr>
        <p:spPr>
          <a:xfrm>
            <a:off x="4212000" y="3429000"/>
            <a:ext cx="4753074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/>
          <p:cNvSpPr txBox="1">
            <a:spLocks noChangeArrowheads="1"/>
          </p:cNvSpPr>
          <p:nvPr userDrawn="1"/>
        </p:nvSpPr>
        <p:spPr bwMode="auto">
          <a:xfrm>
            <a:off x="182786" y="6424067"/>
            <a:ext cx="1723518" cy="276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rgbClr val="6E6E6E"/>
                </a:solidFill>
                <a:latin typeface="微软雅黑" pitchFamily="34" charset="-122"/>
                <a:ea typeface="微软雅黑" pitchFamily="34" charset="-122"/>
              </a:rPr>
              <a:t>浙江宇视科技有限公司</a:t>
            </a:r>
            <a:endParaRPr lang="zh-CN" altLang="en-US" sz="1200" dirty="0">
              <a:solidFill>
                <a:srgbClr val="6E6E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uniview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5908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8" descr="品质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65564"/>
            <a:ext cx="1585680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20" descr="积累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30" y="3465564"/>
            <a:ext cx="1585680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21" descr="主动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3646" y="3465564"/>
            <a:ext cx="1571630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22" descr="分享.jp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3454" y="3465564"/>
            <a:ext cx="1514243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3" descr="创新 为你.jp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43261" y="3465564"/>
            <a:ext cx="1500193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4" descr="合作.jp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43839" y="3465564"/>
            <a:ext cx="1500161" cy="10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标题 26"/>
          <p:cNvSpPr>
            <a:spLocks noGrp="1"/>
          </p:cNvSpPr>
          <p:nvPr>
            <p:ph type="title" hasCustomPrompt="1"/>
          </p:nvPr>
        </p:nvSpPr>
        <p:spPr>
          <a:xfrm>
            <a:off x="3600000" y="2069975"/>
            <a:ext cx="5256584" cy="638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6" name="内容占位符 31"/>
          <p:cNvSpPr>
            <a:spLocks noGrp="1"/>
          </p:cNvSpPr>
          <p:nvPr>
            <p:ph sz="quarter" idx="11" hasCustomPrompt="1"/>
          </p:nvPr>
        </p:nvSpPr>
        <p:spPr>
          <a:xfrm>
            <a:off x="3600000" y="2708920"/>
            <a:ext cx="4753074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028384" y="6553173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80920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1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028384" y="6553173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700808"/>
            <a:ext cx="8280920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0" hasCustomPrompt="1"/>
          </p:nvPr>
        </p:nvSpPr>
        <p:spPr>
          <a:xfrm>
            <a:off x="467544" y="1124744"/>
            <a:ext cx="8280920" cy="491512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1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028384" y="6553173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700808"/>
            <a:ext cx="8280920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0" hasCustomPrompt="1"/>
          </p:nvPr>
        </p:nvSpPr>
        <p:spPr>
          <a:xfrm>
            <a:off x="467544" y="1124744"/>
            <a:ext cx="8280920" cy="491512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1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 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80920" cy="3888432"/>
          </a:xfrm>
          <a:prstGeom prst="rect">
            <a:avLst/>
          </a:prstGeom>
        </p:spPr>
        <p:txBody>
          <a:bodyPr numCol="2" spcCol="72000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单击此处编辑正文</a:t>
            </a:r>
            <a:endParaRPr lang="zh-CN" altLang="en-US" dirty="0"/>
          </a:p>
        </p:txBody>
      </p:sp>
      <p:cxnSp>
        <p:nvCxnSpPr>
          <p:cNvPr id="25" name="9 Conector recto"/>
          <p:cNvCxnSpPr/>
          <p:nvPr userDrawn="1"/>
        </p:nvCxnSpPr>
        <p:spPr bwMode="auto">
          <a:xfrm>
            <a:off x="4572000" y="1196752"/>
            <a:ext cx="0" cy="41044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1 Título"/>
          <p:cNvSpPr txBox="1">
            <a:spLocks/>
          </p:cNvSpPr>
          <p:nvPr userDrawn="1"/>
        </p:nvSpPr>
        <p:spPr bwMode="auto">
          <a:xfrm>
            <a:off x="4913313" y="4150022"/>
            <a:ext cx="26638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了解更多信息，请访问</a:t>
            </a:r>
            <a:r>
              <a:rPr lang="es-HN" altLang="zh-CN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es-HN" altLang="zh-CN" sz="1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1 Título"/>
          <p:cNvSpPr txBox="1">
            <a:spLocks/>
          </p:cNvSpPr>
          <p:nvPr userDrawn="1"/>
        </p:nvSpPr>
        <p:spPr bwMode="auto">
          <a:xfrm>
            <a:off x="4913313" y="4394497"/>
            <a:ext cx="33242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HN" altLang="zh-CN" sz="1900" b="1" dirty="0">
                <a:solidFill>
                  <a:srgbClr val="404040"/>
                </a:solidFill>
                <a:latin typeface="Rockwell" pitchFamily="18" charset="0"/>
              </a:rPr>
              <a:t>www.</a:t>
            </a:r>
            <a:r>
              <a:rPr lang="en-US" altLang="zh-CN" sz="1900" b="1" dirty="0" err="1">
                <a:solidFill>
                  <a:srgbClr val="C00000"/>
                </a:solidFill>
                <a:latin typeface="Rockwell" pitchFamily="18" charset="0"/>
              </a:rPr>
              <a:t>cn-uniview</a:t>
            </a:r>
            <a:r>
              <a:rPr lang="es-HN" altLang="zh-CN" sz="1900" b="1" dirty="0">
                <a:solidFill>
                  <a:srgbClr val="404040"/>
                </a:solidFill>
                <a:latin typeface="Rockwell" pitchFamily="18" charset="0"/>
              </a:rPr>
              <a:t>.com</a:t>
            </a:r>
            <a:endParaRPr lang="es-HN" altLang="zh-CN" sz="19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20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 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pic>
        <p:nvPicPr>
          <p:cNvPr id="6" name="图片 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80920" cy="4464496"/>
          </a:xfrm>
          <a:prstGeom prst="rect">
            <a:avLst/>
          </a:prstGeom>
        </p:spPr>
        <p:txBody>
          <a:bodyPr numCol="3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22" name="9 Conector recto"/>
          <p:cNvCxnSpPr/>
          <p:nvPr userDrawn="1"/>
        </p:nvCxnSpPr>
        <p:spPr bwMode="auto">
          <a:xfrm>
            <a:off x="3131840" y="1196752"/>
            <a:ext cx="0" cy="46085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9 Conector recto"/>
          <p:cNvCxnSpPr/>
          <p:nvPr userDrawn="1"/>
        </p:nvCxnSpPr>
        <p:spPr bwMode="auto">
          <a:xfrm>
            <a:off x="6080760" y="1196752"/>
            <a:ext cx="0" cy="46085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2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 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pic>
        <p:nvPicPr>
          <p:cNvPr id="6" name="图片 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" hasCustomPrompt="1"/>
          </p:nvPr>
        </p:nvSpPr>
        <p:spPr>
          <a:xfrm>
            <a:off x="5940152" y="1772816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" name="内容占位符 2"/>
          <p:cNvSpPr>
            <a:spLocks noGrp="1"/>
          </p:cNvSpPr>
          <p:nvPr>
            <p:ph idx="10" hasCustomPrompt="1"/>
          </p:nvPr>
        </p:nvSpPr>
        <p:spPr>
          <a:xfrm>
            <a:off x="5940152" y="1484784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4" name="内容占位符 2"/>
          <p:cNvSpPr>
            <a:spLocks noGrp="1"/>
          </p:cNvSpPr>
          <p:nvPr>
            <p:ph idx="11" hasCustomPrompt="1"/>
          </p:nvPr>
        </p:nvSpPr>
        <p:spPr>
          <a:xfrm>
            <a:off x="5940152" y="2882624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5" name="内容占位符 2"/>
          <p:cNvSpPr>
            <a:spLocks noGrp="1"/>
          </p:cNvSpPr>
          <p:nvPr>
            <p:ph idx="12" hasCustomPrompt="1"/>
          </p:nvPr>
        </p:nvSpPr>
        <p:spPr>
          <a:xfrm>
            <a:off x="5940152" y="2594592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6" name="内容占位符 2"/>
          <p:cNvSpPr>
            <a:spLocks noGrp="1"/>
          </p:cNvSpPr>
          <p:nvPr>
            <p:ph idx="13" hasCustomPrompt="1"/>
          </p:nvPr>
        </p:nvSpPr>
        <p:spPr>
          <a:xfrm>
            <a:off x="5940152" y="3989040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7" name="内容占位符 2"/>
          <p:cNvSpPr>
            <a:spLocks noGrp="1"/>
          </p:cNvSpPr>
          <p:nvPr>
            <p:ph idx="14" hasCustomPrompt="1"/>
          </p:nvPr>
        </p:nvSpPr>
        <p:spPr>
          <a:xfrm>
            <a:off x="5940152" y="3701008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8" name="内容占位符 2"/>
          <p:cNvSpPr>
            <a:spLocks noGrp="1"/>
          </p:cNvSpPr>
          <p:nvPr>
            <p:ph idx="15" hasCustomPrompt="1"/>
          </p:nvPr>
        </p:nvSpPr>
        <p:spPr>
          <a:xfrm>
            <a:off x="5940152" y="5085184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" name="内容占位符 2"/>
          <p:cNvSpPr>
            <a:spLocks noGrp="1"/>
          </p:cNvSpPr>
          <p:nvPr>
            <p:ph idx="16" hasCustomPrompt="1"/>
          </p:nvPr>
        </p:nvSpPr>
        <p:spPr>
          <a:xfrm>
            <a:off x="5940152" y="4797152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 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pic>
        <p:nvPicPr>
          <p:cNvPr id="6" name="图片 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4293096"/>
            <a:ext cx="8280920" cy="1728192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4" descr="uniview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8913" y="2492375"/>
            <a:ext cx="36861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ack9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scala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一切皆函数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/>
              <a:t>在函数式语言中，</a:t>
            </a:r>
            <a:r>
              <a:rPr lang="zh-CN" altLang="en-US" sz="1600" b="1" dirty="0"/>
              <a:t>函数作为一等公民</a:t>
            </a:r>
            <a:r>
              <a:rPr lang="zh-CN" altLang="en-US" sz="1600" dirty="0"/>
              <a:t>，可以在任何地方定义，在函数内或函数外，可以作为函数的参数和返回值，可以对函数进行组合，更可以由一个函数演化成另一个</a:t>
            </a:r>
            <a:r>
              <a:rPr lang="zh-CN" altLang="en-US" sz="1600" dirty="0" smtClean="0"/>
              <a:t>函数。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函数</a:t>
            </a:r>
            <a:r>
              <a:rPr lang="zh-CN" altLang="en-US" sz="1600" dirty="0"/>
              <a:t>式编程中的</a:t>
            </a:r>
            <a:r>
              <a:rPr lang="zh-CN" altLang="en-US" sz="1600" b="1" dirty="0"/>
              <a:t>函数</a:t>
            </a:r>
            <a:r>
              <a:rPr lang="zh-CN" altLang="en-US" sz="1600" dirty="0"/>
              <a:t>这个术语不是指计算机中的函数，而是指数学中的函数，即自变量的映射。也就是说一个函数的值仅决定于函数参数的值，不依赖其他状态。比如</a:t>
            </a:r>
            <a:r>
              <a:rPr lang="en-US" altLang="zh-CN" sz="1600" dirty="0" err="1"/>
              <a:t>sqrt</a:t>
            </a:r>
            <a:r>
              <a:rPr lang="en-US" altLang="zh-CN" sz="1600" dirty="0"/>
              <a:t>(x)</a:t>
            </a:r>
            <a:r>
              <a:rPr lang="zh-CN" altLang="en-US" sz="1600" dirty="0"/>
              <a:t>函数计算</a:t>
            </a:r>
            <a:r>
              <a:rPr lang="en-US" altLang="zh-CN" sz="1600" dirty="0"/>
              <a:t>x</a:t>
            </a:r>
            <a:r>
              <a:rPr lang="zh-CN" altLang="en-US" sz="1600" dirty="0"/>
              <a:t>的平方根，只要</a:t>
            </a:r>
            <a:r>
              <a:rPr lang="en-US" altLang="zh-CN" sz="1600" dirty="0"/>
              <a:t>x</a:t>
            </a:r>
            <a:r>
              <a:rPr lang="zh-CN" altLang="en-US" sz="1600" dirty="0"/>
              <a:t>不变，不论什么时候调用，调用几次，值都是不变的。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1227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Everything is an </a:t>
            </a:r>
            <a:r>
              <a:rPr lang="en-US" altLang="zh-CN" dirty="0" smtClean="0"/>
              <a:t>object-Functions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对于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程序员需要转变思维的是</a:t>
            </a:r>
            <a:r>
              <a:rPr lang="zh-CN" altLang="en-US" sz="1600" dirty="0" smtClean="0">
                <a:solidFill>
                  <a:srgbClr val="FF0000"/>
                </a:solidFill>
              </a:rPr>
              <a:t>函数也是对象</a:t>
            </a:r>
            <a:r>
              <a:rPr lang="en-US" altLang="zh-CN" sz="1600" dirty="0" smtClean="0">
                <a:solidFill>
                  <a:srgbClr val="FF0000"/>
                </a:solidFill>
              </a:rPr>
              <a:t>(object)</a:t>
            </a:r>
            <a:r>
              <a:rPr lang="zh-CN" altLang="en-US" sz="1600" dirty="0" smtClean="0"/>
              <a:t>，那么就意味着函数在参数传递时也可以像值一样去传递，或者说可以存储在一个变量中，或者作为返回值由别的函数返回。</a:t>
            </a:r>
            <a:endParaRPr lang="en-US" altLang="zh-CN" sz="1600" dirty="0" smtClean="0"/>
          </a:p>
          <a:p>
            <a:r>
              <a:rPr lang="en-US" altLang="zh-CN" sz="1600" dirty="0"/>
              <a:t>object </a:t>
            </a:r>
            <a:r>
              <a:rPr lang="en-US" altLang="zh-CN" sz="1600" dirty="0" err="1"/>
              <a:t>TimerAnonymous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oncePerSecond</a:t>
            </a:r>
            <a:r>
              <a:rPr lang="en-US" altLang="zh-CN" sz="1600" dirty="0"/>
              <a:t>(callback: () =&gt; Unit) {</a:t>
            </a:r>
          </a:p>
          <a:p>
            <a:r>
              <a:rPr lang="en-US" altLang="zh-CN" sz="1600" dirty="0"/>
              <a:t>        while(true) { callback(); Thread sleep 1000 }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def</a:t>
            </a:r>
            <a:r>
              <a:rPr lang="en-US" altLang="zh-CN" sz="1600" dirty="0"/>
              <a:t> main(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: Array[String]) {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oncePerSecond</a:t>
            </a:r>
            <a:r>
              <a:rPr lang="en-US" altLang="zh-CN" sz="1600" dirty="0">
                <a:solidFill>
                  <a:srgbClr val="FF0000"/>
                </a:solidFill>
              </a:rPr>
              <a:t>(() =&gt; </a:t>
            </a:r>
            <a:r>
              <a:rPr lang="en-US" altLang="zh-CN" sz="1600" dirty="0" err="1">
                <a:solidFill>
                  <a:srgbClr val="FF0000"/>
                </a:solidFill>
              </a:rPr>
              <a:t>println</a:t>
            </a:r>
            <a:r>
              <a:rPr lang="en-US" altLang="zh-CN" sz="1600" dirty="0">
                <a:solidFill>
                  <a:srgbClr val="FF0000"/>
                </a:solidFill>
              </a:rPr>
              <a:t>("time flies like an arrow...")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}</a:t>
            </a:r>
            <a:endParaRPr lang="en-US" altLang="zh-CN" sz="1600" dirty="0" smtClean="0"/>
          </a:p>
          <a:p>
            <a:r>
              <a:rPr lang="zh-CN" altLang="en-US" sz="1600" dirty="0" smtClean="0"/>
              <a:t>匿名函数就很好的说明了这一点，直接把函数作为对象来传递。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6479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Everything is an </a:t>
            </a:r>
            <a:r>
              <a:rPr lang="en-US" altLang="zh-CN" dirty="0" smtClean="0"/>
              <a:t>object   -Numbers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数字也是对象的话，那么他们当然也会有方法：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1 + 2 </a:t>
            </a:r>
            <a:r>
              <a:rPr lang="zh-CN" altLang="en-US" sz="1600" dirty="0" smtClean="0">
                <a:solidFill>
                  <a:schemeClr val="tx1"/>
                </a:solidFill>
              </a:rPr>
              <a:t>其实是调用了</a:t>
            </a:r>
            <a:r>
              <a:rPr lang="en-US" altLang="zh-CN" sz="1600" dirty="0" smtClean="0">
                <a:solidFill>
                  <a:srgbClr val="FF0000"/>
                </a:solidFill>
              </a:rPr>
              <a:t>.+</a:t>
            </a:r>
            <a:r>
              <a:rPr lang="zh-CN" altLang="en-US" sz="1600" dirty="0" smtClean="0">
                <a:solidFill>
                  <a:schemeClr val="tx1"/>
                </a:solidFill>
              </a:rPr>
              <a:t>的方法   </a:t>
            </a:r>
            <a:r>
              <a:rPr lang="en-US" altLang="zh-CN" sz="1600" dirty="0" smtClean="0">
                <a:solidFill>
                  <a:schemeClr val="tx1"/>
                </a:solidFill>
              </a:rPr>
              <a:t>(1).+(2)</a:t>
            </a: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1 + 2 * 5 / 4</a:t>
            </a:r>
            <a:r>
              <a:rPr lang="zh-CN" altLang="en-US" sz="1600" dirty="0" smtClean="0">
                <a:solidFill>
                  <a:schemeClr val="tx1"/>
                </a:solidFill>
              </a:rPr>
              <a:t>其实是</a:t>
            </a:r>
            <a:r>
              <a:rPr lang="en-US" altLang="zh-CN" sz="1600" dirty="0">
                <a:solidFill>
                  <a:srgbClr val="FF0000"/>
                </a:solidFill>
              </a:rPr>
              <a:t>(1).+(((2).*(5))./(4))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57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Scala</a:t>
            </a:r>
            <a:r>
              <a:rPr lang="zh-CN" altLang="en-US" dirty="0" smtClean="0"/>
              <a:t>中的表达式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所有的表达式都有值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除了赋值和函数调用表达式，内置的表达式只有：</a:t>
            </a:r>
            <a:r>
              <a:rPr lang="en-US" altLang="zh-CN" sz="1600" dirty="0" smtClean="0"/>
              <a:t>if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while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for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try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match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块表达式</a:t>
            </a:r>
            <a:r>
              <a:rPr lang="en-US" altLang="zh-CN" sz="1600" dirty="0" smtClean="0"/>
              <a:t>{</a:t>
            </a:r>
            <a:r>
              <a:rPr lang="zh-CN" altLang="en-US" sz="1600" dirty="0" smtClean="0"/>
              <a:t>。。。</a:t>
            </a:r>
            <a:r>
              <a:rPr lang="en-US" altLang="zh-CN" sz="1600" dirty="0" smtClean="0"/>
              <a:t>}</a:t>
            </a:r>
            <a:r>
              <a:rPr lang="zh-CN" altLang="en-US" sz="1600" dirty="0" smtClean="0"/>
              <a:t>是最基本表达式的组合，它的值是最后一个表达式的值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举例：</a:t>
            </a:r>
            <a:endParaRPr lang="en-US" altLang="zh-CN" sz="1600" dirty="0" smtClean="0"/>
          </a:p>
          <a:p>
            <a:r>
              <a:rPr lang="en-US" altLang="zh-CN" sz="1600" dirty="0" err="1"/>
              <a:t>v</a:t>
            </a:r>
            <a:r>
              <a:rPr lang="en-US" altLang="zh-CN" sz="1600" dirty="0" err="1" smtClean="0"/>
              <a:t>al</a:t>
            </a:r>
            <a:r>
              <a:rPr lang="en-US" altLang="zh-CN" sz="1600" dirty="0" smtClean="0"/>
              <a:t> a = 1;  while(a &lt; 100){print(a)};   if(a &lt; 2) 1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赋值表达式、</a:t>
            </a:r>
            <a:r>
              <a:rPr lang="en-US" altLang="zh-CN" sz="1600" dirty="0" smtClean="0"/>
              <a:t>while</a:t>
            </a:r>
            <a:r>
              <a:rPr lang="zh-CN" altLang="en-US" sz="1600" dirty="0" smtClean="0"/>
              <a:t>表达式的值是</a:t>
            </a:r>
            <a:r>
              <a:rPr lang="en-US" altLang="zh-CN" sz="1600" dirty="0" smtClean="0"/>
              <a:t>Unit</a:t>
            </a:r>
            <a:r>
              <a:rPr lang="zh-CN" altLang="en-US" sz="1600" dirty="0" smtClean="0"/>
              <a:t>类型，它的值是唯一的</a:t>
            </a:r>
            <a:r>
              <a:rPr lang="en-US" altLang="zh-CN" sz="1600" dirty="0" smtClean="0">
                <a:solidFill>
                  <a:srgbClr val="FF0000"/>
                </a:solidFill>
              </a:rPr>
              <a:t>:</a:t>
            </a:r>
            <a:r>
              <a:rPr lang="en-US" altLang="zh-CN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i</a:t>
            </a:r>
            <a:r>
              <a:rPr lang="en-US" altLang="zh-CN" sz="1600" dirty="0" smtClean="0">
                <a:solidFill>
                  <a:schemeClr val="tx1"/>
                </a:solidFill>
              </a:rPr>
              <a:t>f</a:t>
            </a:r>
            <a:r>
              <a:rPr lang="zh-CN" altLang="en-US" sz="1600" dirty="0" smtClean="0">
                <a:solidFill>
                  <a:schemeClr val="tx1"/>
                </a:solidFill>
              </a:rPr>
              <a:t>表达式缺乏</a:t>
            </a:r>
            <a:r>
              <a:rPr lang="en-US" altLang="zh-CN" sz="1600" dirty="0" smtClean="0">
                <a:solidFill>
                  <a:schemeClr val="tx1"/>
                </a:solidFill>
              </a:rPr>
              <a:t>else</a:t>
            </a:r>
            <a:r>
              <a:rPr lang="zh-CN" altLang="en-US" sz="1600" dirty="0" smtClean="0">
                <a:solidFill>
                  <a:schemeClr val="tx1"/>
                </a:solidFill>
              </a:rPr>
              <a:t>的话，不符合条件则返回</a:t>
            </a:r>
            <a:r>
              <a:rPr lang="en-US" altLang="zh-CN" sz="1600" dirty="0" smtClean="0">
                <a:solidFill>
                  <a:schemeClr val="tx1"/>
                </a:solidFill>
              </a:rPr>
              <a:t>Unit</a:t>
            </a:r>
            <a:r>
              <a:rPr lang="zh-CN" altLang="en-US" sz="1600" dirty="0" smtClean="0">
                <a:solidFill>
                  <a:schemeClr val="tx1"/>
                </a:solidFill>
              </a:rPr>
              <a:t>类型的</a:t>
            </a:r>
            <a:r>
              <a:rPr lang="en-US" altLang="zh-CN" sz="1600" dirty="0" smtClean="0">
                <a:solidFill>
                  <a:schemeClr val="tx1"/>
                </a:solidFill>
              </a:rPr>
              <a:t>()</a:t>
            </a:r>
            <a:r>
              <a:rPr lang="zh-CN" altLang="en-US" sz="1600" dirty="0" smtClean="0">
                <a:solidFill>
                  <a:schemeClr val="tx1"/>
                </a:solidFill>
              </a:rPr>
              <a:t>；即相当于：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If(a &lt; 2) 1 else ()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3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赋值语句的注意点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不同于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的地方：</a:t>
            </a:r>
            <a:endParaRPr lang="en-US" altLang="zh-CN" sz="1800" dirty="0" smtClean="0"/>
          </a:p>
          <a:p>
            <a:pPr marL="342900" indent="-342900">
              <a:buFont typeface="+mj-lt"/>
              <a:buAutoNum type="alphaLcParenR"/>
            </a:pPr>
            <a:r>
              <a:rPr lang="en-US" altLang="zh-CN" sz="1800" dirty="0" smtClean="0"/>
              <a:t>While((line = </a:t>
            </a:r>
            <a:r>
              <a:rPr lang="en-US" altLang="zh-CN" sz="1800" dirty="0" err="1" smtClean="0"/>
              <a:t>readLine</a:t>
            </a:r>
            <a:r>
              <a:rPr lang="en-US" altLang="zh-CN" sz="1800" dirty="0" smtClean="0"/>
              <a:t>()) ! = null)</a:t>
            </a:r>
            <a:r>
              <a:rPr lang="zh-CN" altLang="en-US" sz="1800" dirty="0" smtClean="0"/>
              <a:t>这么写是错误的，或者说不起作用，前边的</a:t>
            </a:r>
            <a:endParaRPr lang="en-US" altLang="zh-CN" sz="1800" dirty="0" smtClean="0"/>
          </a:p>
          <a:p>
            <a:r>
              <a:rPr lang="en-US" altLang="zh-CN" sz="1800" dirty="0" smtClean="0"/>
              <a:t>Line = </a:t>
            </a:r>
            <a:r>
              <a:rPr lang="en-US" altLang="zh-CN" sz="1800" dirty="0" err="1" smtClean="0"/>
              <a:t>readLine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得到的是</a:t>
            </a:r>
            <a:r>
              <a:rPr lang="en-US" altLang="zh-CN" sz="1800" dirty="0" smtClean="0"/>
              <a:t>Unit</a:t>
            </a:r>
            <a:r>
              <a:rPr lang="zh-CN" altLang="en-US" sz="1800" dirty="0" smtClean="0"/>
              <a:t>类型值</a:t>
            </a:r>
            <a:endParaRPr lang="en-US" altLang="zh-CN" sz="1800" dirty="0" smtClean="0"/>
          </a:p>
          <a:p>
            <a:endParaRPr lang="en-US" altLang="zh-CN" sz="1800" dirty="0"/>
          </a:p>
          <a:p>
            <a:pPr marL="342900" indent="-342900">
              <a:buFont typeface="+mj-lt"/>
              <a:buAutoNum type="alphaLcParenR" startAt="2"/>
            </a:pPr>
            <a:r>
              <a:rPr lang="en-US" altLang="zh-CN" sz="1800" dirty="0"/>
              <a:t>x</a:t>
            </a:r>
            <a:r>
              <a:rPr lang="en-US" altLang="zh-CN" sz="1800" dirty="0" smtClean="0"/>
              <a:t>= y = 1 //y= 1; x = ()</a:t>
            </a:r>
          </a:p>
          <a:p>
            <a:r>
              <a:rPr lang="en-US" altLang="zh-CN" sz="1800" dirty="0" smtClean="0"/>
              <a:t>y = 1</a:t>
            </a:r>
            <a:r>
              <a:rPr lang="zh-CN" altLang="en-US" sz="1800" dirty="0" smtClean="0"/>
              <a:t>表达式的结果是</a:t>
            </a:r>
            <a:r>
              <a:rPr lang="en-US" altLang="zh-CN" sz="1800" dirty="0" smtClean="0"/>
              <a:t>(),</a:t>
            </a:r>
            <a:r>
              <a:rPr lang="zh-CN" altLang="en-US" sz="1800" dirty="0" smtClean="0"/>
              <a:t>所以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被赋予了</a:t>
            </a:r>
            <a:r>
              <a:rPr lang="en-US" altLang="zh-CN" sz="1800" dirty="0" smtClean="0"/>
              <a:t>Unit</a:t>
            </a:r>
            <a:r>
              <a:rPr lang="zh-CN" altLang="en-US" sz="1800" dirty="0" smtClean="0"/>
              <a:t>类型的值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711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匿名函数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Lambda</a:t>
            </a:r>
            <a:r>
              <a:rPr lang="zh-CN" altLang="en-US" sz="1600" dirty="0" smtClean="0">
                <a:solidFill>
                  <a:srgbClr val="FF0000"/>
                </a:solidFill>
              </a:rPr>
              <a:t>：函数字面量</a:t>
            </a:r>
            <a:r>
              <a:rPr lang="en-US" altLang="zh-CN" sz="1600" dirty="0" smtClean="0">
                <a:solidFill>
                  <a:srgbClr val="FF0000"/>
                </a:solidFill>
              </a:rPr>
              <a:t>(Function literal)</a:t>
            </a: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            (x: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</a:rPr>
              <a:t>, y: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</a:rPr>
              <a:t>)      =&gt;    x + y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           </a:t>
            </a:r>
            <a:r>
              <a:rPr lang="zh-CN" altLang="en-US" sz="2400" dirty="0" smtClean="0">
                <a:solidFill>
                  <a:schemeClr val="tx1"/>
                </a:solidFill>
              </a:rPr>
              <a:t>参数           右箭头   函数体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产生一个匿名函数，类型为</a:t>
            </a: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,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) =&gt;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实例：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err="1">
                <a:solidFill>
                  <a:schemeClr val="tx1"/>
                </a:solidFill>
              </a:rPr>
              <a:t>val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evenNumbers</a:t>
            </a:r>
            <a:r>
              <a:rPr lang="en-US" altLang="zh-CN" sz="1600" dirty="0">
                <a:solidFill>
                  <a:schemeClr val="tx1"/>
                </a:solidFill>
              </a:rPr>
              <a:t> = List(1,2,3,4)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err="1"/>
              <a:t>evenNumbers.foldLeft</a:t>
            </a:r>
            <a:r>
              <a:rPr lang="en-US" altLang="zh-CN" sz="1600" dirty="0"/>
              <a:t>(0) { (a: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, b:Int) =&gt; a + b } </a:t>
            </a:r>
            <a:r>
              <a:rPr lang="en-US" altLang="zh-CN" sz="1600" dirty="0" smtClean="0"/>
              <a:t>//</a:t>
            </a:r>
            <a:r>
              <a:rPr lang="zh-CN" altLang="en-US" sz="1600" smtClean="0"/>
              <a:t>花括号中的部分就是标准函数字面量</a:t>
            </a:r>
            <a:endParaRPr lang="en-US" altLang="zh-CN" sz="1600" dirty="0" smtClean="0"/>
          </a:p>
          <a:p>
            <a:r>
              <a:rPr lang="en-US" altLang="zh-CN" sz="1600" dirty="0" err="1" smtClean="0"/>
              <a:t>evenNumbers.foldLeft</a:t>
            </a:r>
            <a:r>
              <a:rPr lang="en-US" altLang="zh-CN" sz="1600" dirty="0" smtClean="0"/>
              <a:t>(0</a:t>
            </a:r>
            <a:r>
              <a:rPr lang="en-US" altLang="zh-CN" sz="1600" dirty="0"/>
              <a:t>) { (a, b) =&gt; a + b } </a:t>
            </a:r>
            <a:endParaRPr lang="en-US" altLang="zh-CN" sz="1600" dirty="0" smtClean="0"/>
          </a:p>
          <a:p>
            <a:r>
              <a:rPr lang="en-US" altLang="zh-CN" sz="1600" dirty="0" err="1"/>
              <a:t>evenNumbers.foldLeft</a:t>
            </a:r>
            <a:r>
              <a:rPr lang="en-US" altLang="zh-CN" sz="1600" dirty="0"/>
              <a:t>(0) { _ + _ }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47664" y="2060848"/>
            <a:ext cx="208823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24028" y="2027324"/>
            <a:ext cx="9001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   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32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从可传递来讲：</a:t>
            </a:r>
            <a:endParaRPr lang="en-US" altLang="zh-CN" sz="1600" dirty="0" smtClean="0"/>
          </a:p>
          <a:p>
            <a:r>
              <a:rPr lang="zh-CN" altLang="en-US" sz="1600" dirty="0" smtClean="0"/>
              <a:t>方法</a:t>
            </a:r>
            <a:r>
              <a:rPr lang="en-US" altLang="zh-CN" sz="1600" dirty="0" smtClean="0"/>
              <a:t>(method):</a:t>
            </a:r>
            <a:r>
              <a:rPr lang="zh-CN" altLang="en-US" sz="1600" dirty="0" smtClean="0"/>
              <a:t>指的是在</a:t>
            </a:r>
            <a:r>
              <a:rPr lang="en-US" altLang="zh-CN" sz="1600" dirty="0" smtClean="0"/>
              <a:t>trait/class/object</a:t>
            </a:r>
            <a:r>
              <a:rPr lang="zh-CN" altLang="en-US" sz="1600" dirty="0" smtClean="0"/>
              <a:t>中以</a:t>
            </a:r>
            <a:r>
              <a:rPr lang="en-US" altLang="zh-CN" sz="1600" dirty="0" err="1" smtClean="0"/>
              <a:t>def</a:t>
            </a:r>
            <a:r>
              <a:rPr lang="zh-CN" altLang="en-US" sz="1600" dirty="0" smtClean="0"/>
              <a:t>关键字声明的，它不能被直接传递。</a:t>
            </a:r>
            <a:endParaRPr lang="en-US" altLang="zh-CN" sz="1600" dirty="0" smtClean="0"/>
          </a:p>
          <a:p>
            <a:r>
              <a:rPr lang="zh-CN" altLang="en-US" sz="1600" dirty="0" smtClean="0"/>
              <a:t>函数</a:t>
            </a:r>
            <a:r>
              <a:rPr lang="en-US" altLang="zh-CN" sz="1600" dirty="0" smtClean="0"/>
              <a:t>(function):</a:t>
            </a:r>
            <a:r>
              <a:rPr lang="zh-CN" altLang="en-US" sz="1600" dirty="0" smtClean="0"/>
              <a:t>类型为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ParamsType</a:t>
            </a:r>
            <a:r>
              <a:rPr lang="en-US" altLang="zh-CN" sz="1600" dirty="0" smtClean="0">
                <a:solidFill>
                  <a:srgbClr val="FF0000"/>
                </a:solidFill>
              </a:rPr>
              <a:t>=&gt;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ResultType</a:t>
            </a:r>
            <a:r>
              <a:rPr lang="zh-CN" altLang="en-US" sz="1600" dirty="0" smtClean="0"/>
              <a:t>的变量，这些变量可以被传递。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广义讲：</a:t>
            </a:r>
            <a:endParaRPr lang="en-US" altLang="zh-CN" sz="1600" dirty="0" smtClean="0"/>
          </a:p>
          <a:p>
            <a:r>
              <a:rPr lang="zh-CN" altLang="en-US" sz="1600" dirty="0" smtClean="0"/>
              <a:t>抛开背后的实现，方法就是函数：编译器某些场景自动把方法封装成一个函数对象来传递。所以需要注意语境，有时候函数就是方法，有时候是函数对象。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10943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定义方法：</a:t>
            </a:r>
            <a:endParaRPr lang="en-US" altLang="zh-CN" sz="2000" dirty="0"/>
          </a:p>
          <a:p>
            <a:r>
              <a:rPr lang="en-US" altLang="zh-CN" sz="2000" dirty="0" err="1" smtClean="0"/>
              <a:t>def</a:t>
            </a:r>
            <a:r>
              <a:rPr lang="en-US" altLang="zh-CN" sz="2000" dirty="0" smtClean="0"/>
              <a:t> foo(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 :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= {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+ 2}</a:t>
            </a:r>
          </a:p>
          <a:p>
            <a:r>
              <a:rPr lang="zh-CN" altLang="en-US" sz="2000" dirty="0" smtClean="0"/>
              <a:t>方法返回值类型不为</a:t>
            </a:r>
            <a:r>
              <a:rPr lang="en-US" altLang="zh-CN" sz="2000" dirty="0" smtClean="0"/>
              <a:t>Unit</a:t>
            </a:r>
            <a:r>
              <a:rPr lang="zh-CN" altLang="en-US" sz="2000" dirty="0" smtClean="0"/>
              <a:t>是，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号不可省略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err="1" smtClean="0"/>
              <a:t>Def</a:t>
            </a:r>
            <a:r>
              <a:rPr lang="en-US" altLang="zh-CN" sz="2000" dirty="0" smtClean="0"/>
              <a:t> foo():Unit = {</a:t>
            </a:r>
            <a:r>
              <a:rPr lang="en-US" altLang="zh-CN" sz="2000" dirty="0" err="1" smtClean="0"/>
              <a:t>println</a:t>
            </a:r>
            <a:r>
              <a:rPr lang="en-US" altLang="zh-CN" sz="2000" dirty="0" smtClean="0"/>
              <a:t>(“hi”)}</a:t>
            </a:r>
            <a:r>
              <a:rPr lang="zh-CN" altLang="en-US" sz="2000" dirty="0" smtClean="0"/>
              <a:t>等同于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Def</a:t>
            </a:r>
            <a:r>
              <a:rPr lang="en-US" altLang="zh-CN" sz="2000" dirty="0" smtClean="0"/>
              <a:t> foo() {</a:t>
            </a:r>
            <a:r>
              <a:rPr lang="en-US" altLang="zh-CN" sz="2000" dirty="0" err="1" smtClean="0"/>
              <a:t>println</a:t>
            </a:r>
            <a:r>
              <a:rPr lang="en-US" altLang="zh-CN" sz="2000" dirty="0" smtClean="0"/>
              <a:t>(“hi”)}</a:t>
            </a:r>
          </a:p>
          <a:p>
            <a:r>
              <a:rPr lang="zh-CN" altLang="en-US" sz="2000" dirty="0"/>
              <a:t>返回</a:t>
            </a:r>
            <a:r>
              <a:rPr lang="zh-CN" altLang="en-US" sz="2000" dirty="0" smtClean="0"/>
              <a:t>值类型为</a:t>
            </a:r>
            <a:r>
              <a:rPr lang="en-US" altLang="zh-CN" sz="2000" dirty="0" smtClean="0"/>
              <a:t>Unit</a:t>
            </a:r>
            <a:r>
              <a:rPr lang="zh-CN" altLang="en-US" sz="2000" dirty="0" smtClean="0"/>
              <a:t>是，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号可以省略，返回值类型也可以省略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93535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函数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值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的类型：</a:t>
            </a:r>
            <a:endParaRPr lang="en-US" altLang="zh-CN" sz="1600" dirty="0" smtClean="0"/>
          </a:p>
          <a:p>
            <a:r>
              <a:rPr lang="en-US" altLang="zh-CN" sz="1600" dirty="0">
                <a:sym typeface="Wingdings" panose="05000000000000000000" pitchFamily="2" charset="2"/>
              </a:rPr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                                                (</a:t>
            </a:r>
            <a:r>
              <a:rPr lang="zh-CN" altLang="en-US" sz="1600" dirty="0" smtClean="0">
                <a:sym typeface="Wingdings" panose="05000000000000000000" pitchFamily="2" charset="2"/>
              </a:rPr>
              <a:t>入参类型</a:t>
            </a:r>
            <a:r>
              <a:rPr lang="en-US" altLang="zh-CN" sz="1600" dirty="0" smtClean="0">
                <a:sym typeface="Wingdings" panose="05000000000000000000" pitchFamily="2" charset="2"/>
              </a:rPr>
              <a:t>)=&gt;</a:t>
            </a:r>
            <a:r>
              <a:rPr lang="zh-CN" altLang="en-US" sz="1600" dirty="0" smtClean="0">
                <a:sym typeface="Wingdings" panose="05000000000000000000" pitchFamily="2" charset="2"/>
              </a:rPr>
              <a:t>出参类型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endParaRPr lang="en-US" altLang="zh-CN" sz="1600" dirty="0">
              <a:sym typeface="Wingdings" panose="05000000000000000000" pitchFamily="2" charset="2"/>
            </a:endParaRPr>
          </a:p>
          <a:p>
            <a:r>
              <a:rPr lang="zh-CN" altLang="en-US" sz="1600" dirty="0" smtClean="0">
                <a:sym typeface="Wingdings" panose="05000000000000000000" pitchFamily="2" charset="2"/>
              </a:rPr>
              <a:t>如同类与实例，函数类型是对函数的抽象。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r>
              <a:rPr lang="zh-CN" altLang="en-US" sz="1600" dirty="0" smtClean="0">
                <a:sym typeface="Wingdings" panose="05000000000000000000" pitchFamily="2" charset="2"/>
              </a:rPr>
              <a:t>每个通过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def</a:t>
            </a:r>
            <a:r>
              <a:rPr lang="zh-CN" altLang="en-US" sz="1600" dirty="0" smtClean="0">
                <a:sym typeface="Wingdings" panose="05000000000000000000" pitchFamily="2" charset="2"/>
              </a:rPr>
              <a:t>定义的方法本身并无类型之说，但被封装成的函数对象是有类型的，一些语境里说的方法类型也是值函数类型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endParaRPr lang="en-US" altLang="zh-CN" sz="1600" dirty="0">
              <a:sym typeface="Wingdings" panose="05000000000000000000" pitchFamily="2" charset="2"/>
            </a:endParaRPr>
          </a:p>
          <a:p>
            <a:r>
              <a:rPr lang="zh-CN" altLang="en-US" sz="1600" dirty="0" smtClean="0">
                <a:sym typeface="Wingdings" panose="05000000000000000000" pitchFamily="2" charset="2"/>
              </a:rPr>
              <a:t>注意：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r>
              <a:rPr lang="zh-CN" altLang="en-US" sz="1600" dirty="0" smtClean="0">
                <a:sym typeface="Wingdings" panose="05000000000000000000" pitchFamily="2" charset="2"/>
              </a:rPr>
              <a:t>定义方法时参数个数可以超过</a:t>
            </a:r>
            <a:r>
              <a:rPr lang="en-US" altLang="zh-CN" sz="1600" dirty="0" smtClean="0">
                <a:sym typeface="Wingdings" panose="05000000000000000000" pitchFamily="2" charset="2"/>
              </a:rPr>
              <a:t>22</a:t>
            </a:r>
            <a:r>
              <a:rPr lang="zh-CN" altLang="en-US" sz="1600" dirty="0" smtClean="0">
                <a:sym typeface="Wingdings" panose="05000000000000000000" pitchFamily="2" charset="2"/>
              </a:rPr>
              <a:t>个；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r>
              <a:rPr lang="zh-CN" altLang="en-US" sz="1600" dirty="0" smtClean="0"/>
              <a:t>但函数不能超过</a:t>
            </a:r>
            <a:r>
              <a:rPr lang="en-US" altLang="zh-CN" sz="1600" dirty="0" smtClean="0"/>
              <a:t>22</a:t>
            </a:r>
            <a:r>
              <a:rPr lang="zh-CN" altLang="en-US" sz="1600" dirty="0" smtClean="0"/>
              <a:t>个；</a:t>
            </a:r>
            <a:endParaRPr lang="en-US" altLang="zh-CN" sz="1600" dirty="0" smtClean="0"/>
          </a:p>
          <a:p>
            <a:r>
              <a:rPr lang="zh-CN" altLang="en-US" sz="1600" dirty="0" smtClean="0"/>
              <a:t>一旦方法超过</a:t>
            </a:r>
            <a:r>
              <a:rPr lang="en-US" altLang="zh-CN" sz="1600" dirty="0" smtClean="0"/>
              <a:t>22</a:t>
            </a:r>
            <a:r>
              <a:rPr lang="zh-CN" altLang="en-US" sz="1600" dirty="0" smtClean="0"/>
              <a:t>个函数，那么就不能被封装成函数对象。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49167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函数的类型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err="1" smtClean="0"/>
              <a:t>Def</a:t>
            </a:r>
            <a:r>
              <a:rPr lang="en-US" altLang="zh-CN" sz="2000" dirty="0" smtClean="0"/>
              <a:t> foo() = “hi”</a:t>
            </a:r>
          </a:p>
          <a:p>
            <a:endParaRPr lang="en-US" altLang="zh-CN" sz="2000" dirty="0"/>
          </a:p>
          <a:p>
            <a:r>
              <a:rPr lang="en-US" altLang="zh-CN" sz="2000" dirty="0" err="1" smtClean="0"/>
              <a:t>Def</a:t>
            </a:r>
            <a:r>
              <a:rPr lang="en-US" altLang="zh-CN" sz="2000" dirty="0" smtClean="0"/>
              <a:t> foo() {</a:t>
            </a:r>
            <a:r>
              <a:rPr lang="en-US" altLang="zh-CN" sz="2000" dirty="0" err="1" smtClean="0"/>
              <a:t>println</a:t>
            </a:r>
            <a:r>
              <a:rPr lang="en-US" altLang="zh-CN" sz="2000" dirty="0" smtClean="0"/>
              <a:t>(“hi”)}</a:t>
            </a:r>
          </a:p>
          <a:p>
            <a:endParaRPr lang="en-US" altLang="zh-CN" sz="2000" dirty="0"/>
          </a:p>
          <a:p>
            <a:r>
              <a:rPr lang="en-US" altLang="zh-CN" sz="2000" dirty="0" err="1" smtClean="0"/>
              <a:t>Def</a:t>
            </a:r>
            <a:r>
              <a:rPr lang="en-US" altLang="zh-CN" sz="2000" dirty="0" smtClean="0"/>
              <a:t> foo(x: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, y: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 = x + 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5772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80920" cy="4946322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/>
              <a:t>编程范式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/>
              <a:t>Scala</a:t>
            </a:r>
            <a:r>
              <a:rPr lang="zh-CN" altLang="en-US" sz="2400" dirty="0" smtClean="0"/>
              <a:t>简介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/>
              <a:t>函数</a:t>
            </a:r>
            <a:r>
              <a:rPr lang="zh-CN" altLang="en-US" sz="2400" dirty="0"/>
              <a:t>式编程</a:t>
            </a:r>
            <a:r>
              <a:rPr lang="zh-CN" altLang="en-US" sz="2400" dirty="0" smtClean="0"/>
              <a:t>思维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endParaRPr lang="en-US" altLang="zh-CN" sz="2400" dirty="0"/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/>
              <a:t>Scala</a:t>
            </a:r>
            <a:r>
              <a:rPr lang="zh-CN" altLang="en-US" sz="2400" dirty="0" smtClean="0"/>
              <a:t>基础概念</a:t>
            </a:r>
            <a:endParaRPr lang="en-US" altLang="zh-CN" sz="2400" dirty="0" smtClean="0"/>
          </a:p>
          <a:p>
            <a:endParaRPr lang="en-US" altLang="zh-CN" sz="2400" dirty="0"/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/>
              <a:t>Scala</a:t>
            </a:r>
            <a:r>
              <a:rPr lang="zh-CN" altLang="en-US" sz="2400" dirty="0" smtClean="0"/>
              <a:t>实例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endParaRPr lang="en-US" altLang="zh-CN" sz="2400" dirty="0"/>
          </a:p>
          <a:p>
            <a:pPr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000" y="252000"/>
            <a:ext cx="8316448" cy="64953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传值还是传名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call by name </a:t>
            </a:r>
            <a:r>
              <a:rPr lang="en-US" altLang="zh-CN" dirty="0" err="1"/>
              <a:t>vs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value)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对比两段函数：</a:t>
            </a:r>
            <a:endParaRPr lang="en-US" altLang="zh-CN" sz="1600" dirty="0" smtClean="0"/>
          </a:p>
          <a:p>
            <a:r>
              <a:rPr lang="zh-CN" altLang="en-US" sz="1600" dirty="0" smtClean="0"/>
              <a:t>片段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en-US" altLang="zh-CN" sz="1600" dirty="0" err="1"/>
              <a:t>def</a:t>
            </a:r>
            <a:r>
              <a:rPr lang="en-US" altLang="zh-CN" sz="1600" dirty="0"/>
              <a:t> foo(f:()=&gt;String) {</a:t>
            </a:r>
            <a:r>
              <a:rPr lang="en-US" altLang="zh-CN" sz="1600" dirty="0" err="1"/>
              <a:t>println</a:t>
            </a:r>
            <a:r>
              <a:rPr lang="en-US" altLang="zh-CN" sz="1600" dirty="0" smtClean="0"/>
              <a:t>(“111”)</a:t>
            </a:r>
            <a:r>
              <a:rPr lang="zh-CN" altLang="en-US" sz="1600" dirty="0" smtClean="0"/>
              <a:t>；</a:t>
            </a:r>
            <a:r>
              <a:rPr lang="en-US" altLang="zh-CN" sz="1600" dirty="0" err="1"/>
              <a:t>println</a:t>
            </a:r>
            <a:r>
              <a:rPr lang="en-US" altLang="zh-CN" sz="1600" dirty="0"/>
              <a:t>(f() + "ok</a:t>
            </a:r>
            <a:r>
              <a:rPr lang="en-US" altLang="zh-CN" sz="1600" dirty="0" smtClean="0"/>
              <a:t>")}</a:t>
            </a:r>
          </a:p>
          <a:p>
            <a:endParaRPr lang="en-US" altLang="zh-CN" sz="1600" dirty="0"/>
          </a:p>
          <a:p>
            <a:r>
              <a:rPr lang="en-US" altLang="zh-CN" sz="1600" dirty="0"/>
              <a:t>foo</a:t>
            </a:r>
            <a:r>
              <a:rPr lang="en-US" altLang="zh-CN" sz="1600" dirty="0" smtClean="0"/>
              <a:t>({</a:t>
            </a:r>
            <a:r>
              <a:rPr lang="en-US" altLang="zh-CN" sz="1600" dirty="0" err="1"/>
              <a:t>println</a:t>
            </a:r>
            <a:r>
              <a:rPr lang="en-US" altLang="zh-CN" sz="1600" dirty="0" smtClean="0"/>
              <a:t>("AAA");()=&gt;"</a:t>
            </a:r>
            <a:r>
              <a:rPr lang="en-US" altLang="zh-CN" sz="1600" dirty="0"/>
              <a:t>AAA</a:t>
            </a:r>
            <a:r>
              <a:rPr lang="en-US" altLang="zh-CN" sz="1600" dirty="0" smtClean="0"/>
              <a:t>"})</a:t>
            </a:r>
          </a:p>
          <a:p>
            <a:endParaRPr lang="en-US" altLang="zh-CN" sz="1600" dirty="0"/>
          </a:p>
          <a:p>
            <a:r>
              <a:rPr lang="zh-CN" altLang="en-US" sz="1600" dirty="0" smtClean="0"/>
              <a:t>片段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en-US" altLang="zh-CN" sz="1600" dirty="0" err="1"/>
              <a:t>def</a:t>
            </a:r>
            <a:r>
              <a:rPr lang="en-US" altLang="zh-CN" sz="1600" dirty="0"/>
              <a:t> bar(f: =&gt;String) {</a:t>
            </a:r>
            <a:r>
              <a:rPr lang="en-US" altLang="zh-CN" sz="1600" dirty="0" err="1"/>
              <a:t>println</a:t>
            </a:r>
            <a:r>
              <a:rPr lang="en-US" altLang="zh-CN" sz="1600" dirty="0"/>
              <a:t>("111");</a:t>
            </a:r>
            <a:r>
              <a:rPr lang="en-US" altLang="zh-CN" sz="1600" dirty="0" err="1"/>
              <a:t>println</a:t>
            </a:r>
            <a:r>
              <a:rPr lang="en-US" altLang="zh-CN" sz="1600" dirty="0"/>
              <a:t>(f + "ok")}//</a:t>
            </a:r>
            <a:r>
              <a:rPr lang="zh-CN" altLang="en-US" sz="1600" dirty="0" smtClean="0"/>
              <a:t>省略了小括号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/>
              <a:t> bar({</a:t>
            </a:r>
            <a:r>
              <a:rPr lang="en-US" altLang="zh-CN" sz="1600" dirty="0" err="1"/>
              <a:t>println</a:t>
            </a:r>
            <a:r>
              <a:rPr lang="en-US" altLang="zh-CN" sz="1600" dirty="0"/>
              <a:t>("AAA"); "AAA"})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824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高阶函数</a:t>
            </a:r>
            <a:r>
              <a:rPr lang="en-US" altLang="zh-CN" dirty="0" smtClean="0"/>
              <a:t>(higher-order)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以其他函数做参数的函数。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err="1"/>
              <a:t>def</a:t>
            </a:r>
            <a:r>
              <a:rPr lang="en-US" altLang="zh-CN" sz="1600" dirty="0"/>
              <a:t> f2(f: </a:t>
            </a:r>
            <a:r>
              <a:rPr lang="en-US" altLang="zh-CN" sz="1600" dirty="0" smtClean="0"/>
              <a:t>()=&gt;</a:t>
            </a:r>
            <a:r>
              <a:rPr lang="en-US" altLang="zh-CN" sz="1600" dirty="0"/>
              <a:t>Unit){f</a:t>
            </a:r>
            <a:r>
              <a:rPr lang="en-US" altLang="zh-CN" sz="1600" dirty="0" smtClean="0"/>
              <a:t>()}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def</a:t>
            </a:r>
            <a:r>
              <a:rPr lang="en-US" altLang="zh-CN" sz="1600" dirty="0"/>
              <a:t> f1(){</a:t>
            </a:r>
            <a:r>
              <a:rPr lang="en-US" altLang="zh-CN" sz="1600" dirty="0" err="1"/>
              <a:t>println</a:t>
            </a:r>
            <a:r>
              <a:rPr lang="en-US" altLang="zh-CN" sz="1600" dirty="0"/>
              <a:t>(1</a:t>
            </a:r>
            <a:r>
              <a:rPr lang="en-US" altLang="zh-CN" sz="1600" dirty="0" smtClean="0"/>
              <a:t>)}</a:t>
            </a:r>
          </a:p>
          <a:p>
            <a:endParaRPr lang="en-US" altLang="zh-CN" sz="1600" dirty="0" smtClean="0"/>
          </a:p>
          <a:p>
            <a:r>
              <a:rPr lang="en-US" altLang="zh-CN" sz="1600" dirty="0"/>
              <a:t>f2(f1</a:t>
            </a:r>
            <a:r>
              <a:rPr lang="en-US" altLang="zh-CN" sz="1600" dirty="0" smtClean="0"/>
              <a:t>)</a:t>
            </a:r>
          </a:p>
          <a:p>
            <a:endParaRPr lang="en-US" altLang="zh-CN" sz="1600" dirty="0"/>
          </a:p>
          <a:p>
            <a:r>
              <a:rPr lang="en-US" altLang="zh-CN" sz="1600" dirty="0"/>
              <a:t>f2(()=&gt;</a:t>
            </a:r>
            <a:r>
              <a:rPr lang="en-US" altLang="zh-CN" sz="1600" dirty="0" err="1"/>
              <a:t>println</a:t>
            </a:r>
            <a:r>
              <a:rPr lang="en-US" altLang="zh-CN" sz="1600" dirty="0" smtClean="0"/>
              <a:t>(“hi”))//</a:t>
            </a:r>
            <a:r>
              <a:rPr lang="zh-CN" altLang="en-US" sz="1600" dirty="0" smtClean="0"/>
              <a:t>传入匿名函数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563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高阶函数</a:t>
            </a:r>
            <a:r>
              <a:rPr lang="en-US" altLang="zh-CN" dirty="0"/>
              <a:t>(higher-order)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一些</a:t>
            </a:r>
            <a:r>
              <a:rPr lang="en-US" altLang="zh-CN" sz="1600" dirty="0" err="1" smtClean="0"/>
              <a:t>scala</a:t>
            </a:r>
            <a:r>
              <a:rPr lang="zh-CN" altLang="en-US" sz="1600" dirty="0"/>
              <a:t>自</a:t>
            </a:r>
            <a:r>
              <a:rPr lang="zh-CN" altLang="en-US" sz="1600" dirty="0" smtClean="0"/>
              <a:t>带的高阶函数：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err="1" smtClean="0"/>
              <a:t>val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a = Array(1,2,3</a:t>
            </a:r>
            <a:r>
              <a:rPr lang="en-US" altLang="zh-CN" sz="1600" dirty="0" smtClean="0"/>
              <a:t>)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a.map</a:t>
            </a:r>
            <a:r>
              <a:rPr lang="en-US" altLang="zh-CN" sz="1600" dirty="0"/>
              <a:t>(_ + 1</a:t>
            </a:r>
            <a:r>
              <a:rPr lang="en-US" altLang="zh-CN" sz="1600" dirty="0" smtClean="0"/>
              <a:t>)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a.filter</a:t>
            </a:r>
            <a:r>
              <a:rPr lang="en-US" altLang="zh-CN" sz="1600" dirty="0"/>
              <a:t>(_ &gt; 2</a:t>
            </a:r>
            <a:r>
              <a:rPr lang="en-US" altLang="zh-CN" sz="1600" dirty="0" smtClean="0"/>
              <a:t>)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a.filter</a:t>
            </a:r>
            <a:r>
              <a:rPr lang="en-US" altLang="zh-CN" sz="1600" dirty="0"/>
              <a:t>(b =&gt; b &gt; 1)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44575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柯里化</a:t>
            </a:r>
            <a:r>
              <a:rPr lang="en-US" altLang="zh-CN" dirty="0" smtClean="0"/>
              <a:t>(currying)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直接例子：</a:t>
            </a:r>
            <a:endParaRPr lang="en-US" altLang="zh-CN" sz="1600" dirty="0" smtClean="0"/>
          </a:p>
          <a:p>
            <a:r>
              <a:rPr lang="en-US" altLang="zh-CN" sz="1600" dirty="0" err="1"/>
              <a:t>def</a:t>
            </a:r>
            <a:r>
              <a:rPr lang="en-US" altLang="zh-CN" sz="1600" dirty="0"/>
              <a:t> sum(</a:t>
            </a:r>
            <a:r>
              <a:rPr lang="en-US" altLang="zh-CN" sz="1600" dirty="0" err="1"/>
              <a:t>x:Int</a:t>
            </a:r>
            <a:r>
              <a:rPr lang="en-US" altLang="zh-CN" sz="1600" dirty="0"/>
              <a:t>, y:Int) = x + </a:t>
            </a:r>
            <a:r>
              <a:rPr lang="en-US" altLang="zh-CN" sz="1600" dirty="0" smtClean="0"/>
              <a:t>y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def</a:t>
            </a:r>
            <a:r>
              <a:rPr lang="en-US" altLang="zh-CN" sz="1600" dirty="0"/>
              <a:t> sum2(</a:t>
            </a:r>
            <a:r>
              <a:rPr lang="en-US" altLang="zh-CN" sz="1600" dirty="0" err="1"/>
              <a:t>x:Int</a:t>
            </a:r>
            <a:r>
              <a:rPr lang="en-US" altLang="zh-CN" sz="1600" dirty="0"/>
              <a:t>)(</a:t>
            </a:r>
            <a:r>
              <a:rPr lang="en-US" altLang="zh-CN" sz="1600" dirty="0" err="1"/>
              <a:t>y:Int</a:t>
            </a:r>
            <a:r>
              <a:rPr lang="en-US" altLang="zh-CN" sz="1600" dirty="0"/>
              <a:t>) = x + </a:t>
            </a:r>
            <a:r>
              <a:rPr lang="en-US" altLang="zh-CN" sz="1600" dirty="0" smtClean="0"/>
              <a:t>y</a:t>
            </a:r>
          </a:p>
          <a:p>
            <a:endParaRPr lang="en-US" altLang="zh-CN" sz="1600" dirty="0"/>
          </a:p>
          <a:p>
            <a:r>
              <a:rPr lang="en-US" altLang="zh-CN" sz="1600" dirty="0"/>
              <a:t>sum2(2</a:t>
            </a:r>
            <a:r>
              <a:rPr lang="en-US" altLang="zh-CN" sz="1600" dirty="0" smtClean="0"/>
              <a:t>)(3)</a:t>
            </a:r>
          </a:p>
          <a:p>
            <a:endParaRPr lang="en-US" altLang="zh-CN" sz="1600" dirty="0"/>
          </a:p>
          <a:p>
            <a:r>
              <a:rPr lang="zh-CN" altLang="en-US" sz="1600" dirty="0" smtClean="0"/>
              <a:t>相当于：</a:t>
            </a:r>
            <a:endParaRPr lang="en-US" altLang="zh-CN" sz="1600" dirty="0" smtClean="0"/>
          </a:p>
          <a:p>
            <a:r>
              <a:rPr lang="en-US" altLang="zh-CN" sz="1600" dirty="0" err="1"/>
              <a:t>def</a:t>
            </a:r>
            <a:r>
              <a:rPr lang="en-US" altLang="zh-CN" sz="1600" dirty="0"/>
              <a:t> first(</a:t>
            </a:r>
            <a:r>
              <a:rPr lang="en-US" altLang="zh-CN" sz="1600" dirty="0" err="1"/>
              <a:t>x:Int</a:t>
            </a:r>
            <a:r>
              <a:rPr lang="en-US" altLang="zh-CN" sz="1600" dirty="0"/>
              <a:t>)= (</a:t>
            </a:r>
            <a:r>
              <a:rPr lang="en-US" altLang="zh-CN" sz="1600" dirty="0" err="1"/>
              <a:t>y:Int</a:t>
            </a:r>
            <a:r>
              <a:rPr lang="en-US" altLang="zh-CN" sz="1600" dirty="0"/>
              <a:t>)=&gt; x + </a:t>
            </a:r>
            <a:r>
              <a:rPr lang="en-US" altLang="zh-CN" sz="1600" dirty="0" smtClean="0"/>
              <a:t>y</a:t>
            </a:r>
          </a:p>
          <a:p>
            <a:r>
              <a:rPr lang="en-US" altLang="zh-CN" sz="1600" dirty="0" smtClean="0"/>
              <a:t>first(2)</a:t>
            </a:r>
          </a:p>
          <a:p>
            <a:r>
              <a:rPr lang="en-US" altLang="zh-CN" sz="1600" dirty="0" err="1"/>
              <a:t>val</a:t>
            </a:r>
            <a:r>
              <a:rPr lang="en-US" altLang="zh-CN" sz="1600" dirty="0"/>
              <a:t> second = </a:t>
            </a:r>
            <a:r>
              <a:rPr lang="en-US" altLang="zh-CN" sz="1600" dirty="0" smtClean="0"/>
              <a:t>first(2)</a:t>
            </a:r>
          </a:p>
          <a:p>
            <a:r>
              <a:rPr lang="en-US" altLang="zh-CN" sz="1600" dirty="0"/>
              <a:t>s</a:t>
            </a:r>
            <a:r>
              <a:rPr lang="en-US" altLang="zh-CN" sz="1600" dirty="0" smtClean="0"/>
              <a:t>econd(3)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91371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柯里</a:t>
            </a:r>
            <a:r>
              <a:rPr lang="zh-CN" altLang="en-US" dirty="0" smtClean="0"/>
              <a:t>化的意义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把一个带有多个参数的函数，转换为多个只有一个参数的函数</a:t>
            </a:r>
            <a:r>
              <a:rPr lang="zh-CN" altLang="en-US" sz="1600" smtClean="0"/>
              <a:t>来执行。</a:t>
            </a:r>
            <a:endParaRPr lang="en-US" altLang="zh-CN" sz="1600" dirty="0" smtClean="0"/>
          </a:p>
          <a:p>
            <a:r>
              <a:rPr lang="zh-CN" altLang="en-US" sz="1600" dirty="0">
                <a:solidFill>
                  <a:srgbClr val="FF0000"/>
                </a:solidFill>
              </a:rPr>
              <a:t>意义：控制抽象，改变代码的书写风格</a:t>
            </a:r>
            <a:endParaRPr lang="en-US" altLang="zh-CN" sz="1600" dirty="0">
              <a:solidFill>
                <a:srgbClr val="FF0000"/>
              </a:solidFill>
            </a:endParaRPr>
          </a:p>
          <a:p>
            <a:endParaRPr lang="en-US" altLang="zh-CN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                                       </a:t>
            </a:r>
            <a:r>
              <a:rPr lang="en-US" altLang="zh-CN" sz="1600" dirty="0">
                <a:solidFill>
                  <a:srgbClr val="FF0000"/>
                </a:solidFill>
              </a:rPr>
              <a:t>f(1)(2</a:t>
            </a:r>
            <a:r>
              <a:rPr lang="en-US" altLang="zh-CN" sz="1600" dirty="0" smtClean="0">
                <a:solidFill>
                  <a:srgbClr val="FF0000"/>
                </a:solidFill>
              </a:rPr>
              <a:t>)(</a:t>
            </a:r>
            <a:r>
              <a:rPr lang="en-US" altLang="zh-CN" sz="1600" dirty="0">
                <a:solidFill>
                  <a:srgbClr val="FF0000"/>
                </a:solidFill>
              </a:rPr>
              <a:t>3) -&gt; ((f(1))(2))(3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相当于带入参数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</a:rPr>
              <a:t>执行后产生新的函数，然后带入参数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</a:rPr>
              <a:t>执行产生新的函数，然后再带入参数</a:t>
            </a:r>
            <a:r>
              <a:rPr lang="en-US" altLang="zh-CN" sz="1600" dirty="0" smtClean="0">
                <a:solidFill>
                  <a:schemeClr val="tx1"/>
                </a:solidFill>
              </a:rPr>
              <a:t>3</a:t>
            </a:r>
            <a:r>
              <a:rPr lang="zh-CN" altLang="en-US" sz="1600" dirty="0" smtClean="0">
                <a:solidFill>
                  <a:schemeClr val="tx1"/>
                </a:solidFill>
              </a:rPr>
              <a:t>执行，最后得到最终的值。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12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偏应用函数</a:t>
            </a:r>
            <a:r>
              <a:rPr lang="en-US" altLang="zh-CN" dirty="0" smtClean="0"/>
              <a:t>(partial application function)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概念：把一个函数适配为另一个函数。 方法：占位符</a:t>
            </a:r>
            <a:r>
              <a:rPr lang="en-US" altLang="zh-CN" sz="1600" dirty="0"/>
              <a:t>_</a:t>
            </a:r>
            <a:endParaRPr lang="en-US" altLang="zh-CN" sz="1600" dirty="0" smtClean="0"/>
          </a:p>
          <a:p>
            <a:r>
              <a:rPr lang="en-US" altLang="zh-CN" sz="1600" dirty="0" err="1"/>
              <a:t>def</a:t>
            </a:r>
            <a:r>
              <a:rPr lang="en-US" altLang="zh-CN" sz="1600" dirty="0"/>
              <a:t> pow(</a:t>
            </a:r>
            <a:r>
              <a:rPr lang="en-US" altLang="zh-CN" sz="1600" dirty="0" err="1"/>
              <a:t>x:Int</a:t>
            </a:r>
            <a:r>
              <a:rPr lang="en-US" altLang="zh-CN" sz="1600" dirty="0"/>
              <a:t>, y:Int) = </a:t>
            </a:r>
            <a:r>
              <a:rPr lang="en-US" altLang="zh-CN" sz="1600" dirty="0" err="1"/>
              <a:t>Math.pow</a:t>
            </a:r>
            <a:r>
              <a:rPr lang="en-US" altLang="zh-CN" sz="1600" dirty="0"/>
              <a:t>(</a:t>
            </a:r>
            <a:r>
              <a:rPr lang="en-US" altLang="zh-CN" sz="1600" dirty="0" err="1"/>
              <a:t>x,y</a:t>
            </a:r>
            <a:r>
              <a:rPr lang="en-US" altLang="zh-CN" sz="1600" dirty="0" smtClean="0"/>
              <a:t>)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val</a:t>
            </a:r>
            <a:r>
              <a:rPr lang="en-US" altLang="zh-CN" sz="1600" dirty="0"/>
              <a:t> square = pow(_: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, 2</a:t>
            </a:r>
            <a:r>
              <a:rPr lang="en-US" altLang="zh-CN" sz="1600" dirty="0" smtClean="0"/>
              <a:t>)</a:t>
            </a:r>
          </a:p>
          <a:p>
            <a:endParaRPr lang="en-US" altLang="zh-CN" sz="1600" dirty="0"/>
          </a:p>
          <a:p>
            <a:r>
              <a:rPr lang="en-US" altLang="zh-CN" sz="1600" dirty="0"/>
              <a:t>square(3)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87544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偏应用函数</a:t>
            </a:r>
            <a:r>
              <a:rPr lang="en-US" altLang="zh-CN" dirty="0"/>
              <a:t>(partial application function)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/>
              <a:t>你可以使用下划线来部分应用一个函数，这样就可以产生一个新的函数。</a:t>
            </a:r>
            <a:r>
              <a:rPr lang="en-US" altLang="zh-CN" sz="1600" dirty="0" err="1"/>
              <a:t>Scala</a:t>
            </a:r>
            <a:r>
              <a:rPr lang="zh-CN" altLang="en-US" sz="1600" dirty="0"/>
              <a:t>用下划线来表示在不同上下文下的不同内容，不过你可以认为它是一个没有名字的神奇通配符。在</a:t>
            </a:r>
            <a:r>
              <a:rPr lang="en-US" altLang="zh-CN" sz="1600" dirty="0"/>
              <a:t>{ _ + 2}</a:t>
            </a:r>
            <a:r>
              <a:rPr lang="zh-CN" altLang="en-US" sz="1600" dirty="0"/>
              <a:t>这样的上下文里，它表示一个没有名字的</a:t>
            </a:r>
            <a:r>
              <a:rPr lang="zh-CN" altLang="en-US" sz="1600" dirty="0" smtClean="0"/>
              <a:t>参数。</a:t>
            </a:r>
            <a:r>
              <a:rPr lang="zh-CN" altLang="en-US" sz="1600" dirty="0"/>
              <a:t>你也可以这样来使用它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pt-BR" altLang="zh-CN" sz="1600" dirty="0"/>
              <a:t>def adder(m: Int, n: Int) = m + </a:t>
            </a:r>
            <a:r>
              <a:rPr lang="pt-BR" altLang="zh-CN" sz="1600" dirty="0" smtClean="0"/>
              <a:t>n</a:t>
            </a:r>
          </a:p>
          <a:p>
            <a:r>
              <a:rPr lang="en-US" altLang="zh-CN" sz="1600" dirty="0" err="1"/>
              <a:t>val</a:t>
            </a:r>
            <a:r>
              <a:rPr lang="en-US" altLang="zh-CN" sz="1600" dirty="0"/>
              <a:t> add2 = adder(2, _:</a:t>
            </a:r>
            <a:r>
              <a:rPr lang="en-US" altLang="zh-CN" sz="1600" dirty="0" err="1"/>
              <a:t>Int</a:t>
            </a:r>
            <a:r>
              <a:rPr lang="en-US" altLang="zh-CN" sz="1600" dirty="0" smtClean="0"/>
              <a:t>)</a:t>
            </a:r>
          </a:p>
          <a:p>
            <a:r>
              <a:rPr lang="nn-NO" altLang="zh-CN" sz="1600" dirty="0"/>
              <a:t>val add2 = adder(_: Int, _:Int</a:t>
            </a:r>
            <a:r>
              <a:rPr lang="nn-NO" altLang="zh-CN" sz="1600" dirty="0" smtClean="0"/>
              <a:t>)</a:t>
            </a:r>
          </a:p>
          <a:p>
            <a:endParaRPr lang="nn-NO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53323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偏应用函数</a:t>
            </a:r>
            <a:r>
              <a:rPr lang="en-US" altLang="zh-CN" dirty="0"/>
              <a:t>(partial application function)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/>
              <a:t>import </a:t>
            </a:r>
            <a:r>
              <a:rPr lang="en-US" altLang="zh-CN" sz="1600" dirty="0" err="1" smtClean="0"/>
              <a:t>java.util.Date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err="1"/>
              <a:t>def</a:t>
            </a:r>
            <a:r>
              <a:rPr lang="en-US" altLang="zh-CN" sz="1600" dirty="0"/>
              <a:t> log(</a:t>
            </a:r>
            <a:r>
              <a:rPr lang="en-US" altLang="zh-CN" sz="1600" dirty="0" err="1"/>
              <a:t>time:Date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msg:String</a:t>
            </a:r>
            <a:r>
              <a:rPr lang="en-US" altLang="zh-CN" sz="1600" dirty="0"/>
              <a:t>) {</a:t>
            </a:r>
            <a:r>
              <a:rPr lang="en-US" altLang="zh-CN" sz="1600" dirty="0" err="1"/>
              <a:t>println</a:t>
            </a:r>
            <a:r>
              <a:rPr lang="en-US" altLang="zh-CN" sz="1600" dirty="0"/>
              <a:t>(time + ":" + </a:t>
            </a:r>
            <a:r>
              <a:rPr lang="en-US" altLang="zh-CN" sz="1600" dirty="0" err="1"/>
              <a:t>msg</a:t>
            </a:r>
            <a:r>
              <a:rPr lang="en-US" altLang="zh-CN" sz="1600" dirty="0" smtClean="0"/>
              <a:t>)}</a:t>
            </a:r>
          </a:p>
          <a:p>
            <a:endParaRPr lang="en-US" altLang="zh-CN" sz="1600" dirty="0"/>
          </a:p>
          <a:p>
            <a:r>
              <a:rPr lang="nn-NO" altLang="zh-CN" sz="1600" dirty="0"/>
              <a:t>val log2 = log(new Date, _:String</a:t>
            </a:r>
            <a:r>
              <a:rPr lang="nn-NO" altLang="zh-CN" sz="1600" dirty="0" smtClean="0"/>
              <a:t>)</a:t>
            </a:r>
          </a:p>
          <a:p>
            <a:endParaRPr lang="nn-NO" altLang="zh-CN" sz="1600" dirty="0" smtClean="0"/>
          </a:p>
          <a:p>
            <a:r>
              <a:rPr lang="zh-CN" altLang="en-US" sz="1600" dirty="0" smtClean="0"/>
              <a:t>测试：</a:t>
            </a:r>
            <a:endParaRPr lang="en-US" altLang="zh-CN" sz="1600" dirty="0" smtClean="0"/>
          </a:p>
          <a:p>
            <a:r>
              <a:rPr lang="en-US" altLang="zh-CN" sz="1600" dirty="0"/>
              <a:t>log2("test1</a:t>
            </a:r>
            <a:r>
              <a:rPr lang="en-US" altLang="zh-CN" sz="1600" dirty="0" smtClean="0"/>
              <a:t>")</a:t>
            </a:r>
          </a:p>
          <a:p>
            <a:r>
              <a:rPr lang="en-US" altLang="zh-CN" sz="1600" dirty="0" smtClean="0"/>
              <a:t>log2</a:t>
            </a:r>
            <a:r>
              <a:rPr lang="en-US" altLang="zh-CN" sz="1600" dirty="0"/>
              <a:t>("test2</a:t>
            </a:r>
            <a:r>
              <a:rPr lang="en-US" altLang="zh-CN" sz="1600" dirty="0" smtClean="0"/>
              <a:t>")</a:t>
            </a:r>
          </a:p>
          <a:p>
            <a:r>
              <a:rPr lang="en-US" altLang="zh-CN" sz="1600" dirty="0" smtClean="0"/>
              <a:t>log2</a:t>
            </a:r>
            <a:r>
              <a:rPr lang="en-US" altLang="zh-CN" sz="1600" dirty="0"/>
              <a:t>("</a:t>
            </a:r>
            <a:r>
              <a:rPr lang="en-US" altLang="zh-CN" sz="1600" dirty="0" smtClean="0"/>
              <a:t>test3")</a:t>
            </a:r>
          </a:p>
          <a:p>
            <a:endParaRPr lang="en-US" altLang="zh-CN" sz="1600" dirty="0"/>
          </a:p>
          <a:p>
            <a:r>
              <a:rPr lang="zh-CN" altLang="en-US" sz="1600" dirty="0" smtClean="0"/>
              <a:t>观察结果可以知道，绑定的是表达式还是表达式的结果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5797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闭包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CN" altLang="en-US" sz="1800" dirty="0" smtClean="0">
                <a:solidFill>
                  <a:srgbClr val="FF0000"/>
                </a:solidFill>
              </a:rPr>
              <a:t>闭包的本质：代码块 </a:t>
            </a:r>
            <a:r>
              <a:rPr lang="en-US" altLang="zh-CN" sz="1800" dirty="0" smtClean="0">
                <a:solidFill>
                  <a:srgbClr val="FF0000"/>
                </a:solidFill>
              </a:rPr>
              <a:t>+</a:t>
            </a:r>
            <a:r>
              <a:rPr lang="zh-CN" altLang="en-US" sz="1800" dirty="0" smtClean="0">
                <a:solidFill>
                  <a:srgbClr val="FF0000"/>
                </a:solidFill>
              </a:rPr>
              <a:t>　上下文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zh-CN" altLang="en-US" sz="1800" dirty="0" smtClean="0">
                <a:solidFill>
                  <a:srgbClr val="FF0000"/>
                </a:solidFill>
              </a:rPr>
              <a:t>举例：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en-US" altLang="zh-CN" sz="1800" dirty="0" err="1">
                <a:solidFill>
                  <a:schemeClr val="tx1"/>
                </a:solidFill>
              </a:rPr>
              <a:t>var</a:t>
            </a:r>
            <a:r>
              <a:rPr lang="en-US" altLang="zh-CN" sz="1800" dirty="0">
                <a:solidFill>
                  <a:schemeClr val="tx1"/>
                </a:solidFill>
              </a:rPr>
              <a:t> more = </a:t>
            </a:r>
            <a:r>
              <a:rPr lang="en-US" altLang="zh-CN" sz="1800" dirty="0" smtClean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1800" dirty="0" err="1">
                <a:solidFill>
                  <a:schemeClr val="tx1"/>
                </a:solidFill>
              </a:rPr>
              <a:t>val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</a:rPr>
              <a:t>addMore</a:t>
            </a:r>
            <a:r>
              <a:rPr lang="en-US" altLang="zh-CN" sz="1800" dirty="0">
                <a:solidFill>
                  <a:schemeClr val="tx1"/>
                </a:solidFill>
              </a:rPr>
              <a:t> = (x: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) =&gt; x + </a:t>
            </a:r>
            <a:r>
              <a:rPr lang="en-US" altLang="zh-CN" sz="1800" dirty="0" smtClean="0">
                <a:solidFill>
                  <a:schemeClr val="tx1"/>
                </a:solidFill>
              </a:rPr>
              <a:t>more</a:t>
            </a: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err="1">
                <a:solidFill>
                  <a:schemeClr val="tx1"/>
                </a:solidFill>
              </a:rPr>
              <a:t>addMore</a:t>
            </a:r>
            <a:r>
              <a:rPr lang="en-US" altLang="zh-CN" sz="1800" dirty="0">
                <a:solidFill>
                  <a:schemeClr val="tx1"/>
                </a:solidFill>
              </a:rPr>
              <a:t>(12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more = </a:t>
            </a:r>
            <a:r>
              <a:rPr lang="en-US" altLang="zh-CN" sz="1800" dirty="0" smtClean="0">
                <a:solidFill>
                  <a:schemeClr val="tx1"/>
                </a:solidFill>
              </a:rPr>
              <a:t>11</a:t>
            </a:r>
          </a:p>
          <a:p>
            <a:r>
              <a:rPr lang="en-US" altLang="zh-CN" sz="1800" dirty="0" err="1">
                <a:solidFill>
                  <a:schemeClr val="tx1"/>
                </a:solidFill>
              </a:rPr>
              <a:t>addMore</a:t>
            </a:r>
            <a:r>
              <a:rPr lang="en-US" altLang="zh-CN" sz="1800" dirty="0">
                <a:solidFill>
                  <a:schemeClr val="tx1"/>
                </a:solidFill>
              </a:rPr>
              <a:t>(12)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33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编程范式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Imperative programming(</a:t>
            </a:r>
            <a:r>
              <a:rPr lang="zh-CN" altLang="en-US" sz="2400" dirty="0"/>
              <a:t>命令式编程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Logic </a:t>
            </a:r>
            <a:r>
              <a:rPr lang="en-US" altLang="zh-CN" sz="2400" dirty="0"/>
              <a:t>programming(</a:t>
            </a:r>
            <a:r>
              <a:rPr lang="zh-CN" altLang="en-US" sz="2400" dirty="0"/>
              <a:t>逻辑编程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Function </a:t>
            </a:r>
            <a:r>
              <a:rPr lang="en-US" altLang="zh-CN" sz="2400" dirty="0"/>
              <a:t>programming(</a:t>
            </a:r>
            <a:r>
              <a:rPr lang="zh-CN" altLang="en-US" sz="2400" dirty="0"/>
              <a:t>函数式编程</a:t>
            </a:r>
            <a:r>
              <a:rPr lang="en-US" altLang="zh-CN" sz="2400" dirty="0" smtClean="0"/>
              <a:t>)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458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编程范式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命令式编程：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       </a:t>
            </a:r>
            <a:r>
              <a:rPr lang="zh-CN" altLang="en-US" sz="1600" dirty="0" smtClean="0"/>
              <a:t>其实</a:t>
            </a:r>
            <a:r>
              <a:rPr lang="zh-CN" altLang="en-US" sz="1600" dirty="0"/>
              <a:t>就是对冯诺依曼体系的很好的体现，其实就是对</a:t>
            </a:r>
            <a:r>
              <a:rPr lang="zh-CN" altLang="en-US" sz="1600" b="1" dirty="0"/>
              <a:t>计算机硬件</a:t>
            </a:r>
            <a:r>
              <a:rPr lang="zh-CN" altLang="en-US" sz="1600" dirty="0"/>
              <a:t>的抽象，有</a:t>
            </a:r>
            <a:r>
              <a:rPr lang="zh-CN" altLang="en-US" sz="1600" b="1" dirty="0"/>
              <a:t>变量</a:t>
            </a:r>
            <a:r>
              <a:rPr lang="zh-CN" altLang="en-US" sz="1600" dirty="0"/>
              <a:t>（对应着存储单元），</a:t>
            </a:r>
            <a:r>
              <a:rPr lang="zh-CN" altLang="en-US" sz="1600" b="1" dirty="0"/>
              <a:t>赋值语句</a:t>
            </a:r>
            <a:r>
              <a:rPr lang="zh-CN" altLang="en-US" sz="1600" dirty="0"/>
              <a:t>（获取，存储指令），</a:t>
            </a:r>
            <a:r>
              <a:rPr lang="zh-CN" altLang="en-US" sz="1600" b="1" dirty="0"/>
              <a:t>表达式</a:t>
            </a:r>
            <a:r>
              <a:rPr lang="zh-CN" altLang="en-US" sz="1600" dirty="0"/>
              <a:t>（内存引用和算术运算）和</a:t>
            </a:r>
            <a:r>
              <a:rPr lang="zh-CN" altLang="en-US" sz="1600" b="1" dirty="0"/>
              <a:t>控制语句</a:t>
            </a:r>
            <a:r>
              <a:rPr lang="zh-CN" altLang="en-US" sz="1600" dirty="0"/>
              <a:t>（跳转指令），一句话，命令式程序就是一个</a:t>
            </a:r>
            <a:r>
              <a:rPr lang="zh-CN" altLang="en-US" sz="1600" b="1" dirty="0"/>
              <a:t>冯诺依曼机</a:t>
            </a:r>
            <a:r>
              <a:rPr lang="zh-CN" altLang="en-US" sz="1600" dirty="0"/>
              <a:t>的</a:t>
            </a:r>
            <a:r>
              <a:rPr lang="zh-CN" altLang="en-US" sz="1600" b="1" dirty="0"/>
              <a:t>指令序列</a:t>
            </a:r>
            <a:r>
              <a:rPr lang="zh-CN" altLang="en-US" sz="1600" dirty="0"/>
              <a:t>。所以说</a:t>
            </a:r>
            <a:r>
              <a:rPr lang="en-US" altLang="zh-CN" sz="1600" dirty="0"/>
              <a:t>c</a:t>
            </a:r>
            <a:r>
              <a:rPr lang="zh-CN" altLang="en-US" sz="1600" dirty="0"/>
              <a:t>语言的过程式编程，</a:t>
            </a:r>
            <a:r>
              <a:rPr lang="en-US" altLang="zh-CN" sz="1600" dirty="0" err="1"/>
              <a:t>c++</a:t>
            </a:r>
            <a:r>
              <a:rPr lang="zh-CN" altLang="en-US" sz="1600" dirty="0"/>
              <a:t>和</a:t>
            </a:r>
            <a:r>
              <a:rPr lang="en-US" altLang="zh-CN" sz="1600" dirty="0"/>
              <a:t>java</a:t>
            </a:r>
            <a:r>
              <a:rPr lang="zh-CN" altLang="en-US" sz="1600" dirty="0"/>
              <a:t>的面向对象其实也是一种命令式编程。其他的还有</a:t>
            </a:r>
            <a:r>
              <a:rPr lang="en-US" altLang="zh-CN" sz="1600" dirty="0" err="1"/>
              <a:t>Ada,Fortran</a:t>
            </a:r>
            <a:r>
              <a:rPr lang="zh-CN" altLang="en-US" sz="1600" dirty="0"/>
              <a:t>，脚本语言包括</a:t>
            </a:r>
            <a:r>
              <a:rPr lang="en-US" altLang="zh-CN" sz="1600" dirty="0" err="1"/>
              <a:t>Perl,Python,PHP</a:t>
            </a:r>
            <a:r>
              <a:rPr lang="zh-CN" altLang="en-US" sz="1600" dirty="0"/>
              <a:t>等等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652062"/>
            <a:ext cx="4275460" cy="272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4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编程范式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函数式编程：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600" dirty="0" smtClean="0"/>
              <a:t>       函数</a:t>
            </a:r>
            <a:r>
              <a:rPr lang="zh-CN" altLang="en-US" sz="1600" dirty="0"/>
              <a:t>式编程是面向数学的抽象，将计算描述为一种</a:t>
            </a:r>
            <a:r>
              <a:rPr lang="zh-CN" altLang="en-US" sz="1600" b="1" dirty="0"/>
              <a:t>表达式求值</a:t>
            </a:r>
            <a:r>
              <a:rPr lang="zh-CN" altLang="en-US" sz="1600" dirty="0"/>
              <a:t>，一句话，函数式程序就是一个</a:t>
            </a:r>
            <a:r>
              <a:rPr lang="zh-CN" altLang="en-US" sz="1600" b="1" dirty="0"/>
              <a:t>表达式，</a:t>
            </a:r>
            <a:r>
              <a:rPr lang="zh-CN" altLang="en-US" sz="1600" dirty="0"/>
              <a:t>或者说</a:t>
            </a:r>
            <a:r>
              <a:rPr lang="en-US" altLang="zh-CN" sz="1600" b="1" dirty="0"/>
              <a:t>(declarative)</a:t>
            </a:r>
            <a:r>
              <a:rPr lang="zh-CN" altLang="en-US" sz="1600" dirty="0"/>
              <a:t>。那么对于</a:t>
            </a:r>
            <a:r>
              <a:rPr lang="en-US" altLang="zh-CN" sz="1600" dirty="0" err="1"/>
              <a:t>scala</a:t>
            </a:r>
            <a:r>
              <a:rPr lang="zh-CN" altLang="en-US" sz="1600" dirty="0"/>
              <a:t>其实是传统的函数式编程结合了面向对象编程，是一种大杂烩式编程范式，如果归类的话还是属于函数式编程的范畴的。单就语法来说基本上是以往流行的编程语言的大融合。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4" name="Picture 2" descr="http://pic4.zhimg.com/bca9e791505e353e6de0466747e5186f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01008"/>
            <a:ext cx="4130824" cy="212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11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scala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err="1"/>
              <a:t>scala</a:t>
            </a:r>
            <a:r>
              <a:rPr lang="zh-CN" altLang="en-US" sz="1600" dirty="0"/>
              <a:t>是以实现</a:t>
            </a:r>
            <a:r>
              <a:rPr lang="en-US" altLang="zh-CN" sz="1600" dirty="0" err="1"/>
              <a:t>scaleable</a:t>
            </a:r>
            <a:r>
              <a:rPr lang="en-US" altLang="zh-CN" sz="1600" dirty="0"/>
              <a:t> language</a:t>
            </a:r>
            <a:r>
              <a:rPr lang="zh-CN" altLang="en-US" sz="1600" dirty="0"/>
              <a:t>为初衷设计出来的一门语言。官方中，称它是</a:t>
            </a:r>
            <a:r>
              <a:rPr lang="en-US" altLang="zh-CN" sz="1600" dirty="0"/>
              <a:t>object-oriented language</a:t>
            </a:r>
            <a:r>
              <a:rPr lang="zh-CN" altLang="en-US" sz="1600" dirty="0"/>
              <a:t>和</a:t>
            </a:r>
            <a:r>
              <a:rPr lang="en-US" altLang="zh-CN" sz="1600" dirty="0"/>
              <a:t>functional language</a:t>
            </a:r>
            <a:r>
              <a:rPr lang="zh-CN" altLang="en-US" sz="1600" dirty="0"/>
              <a:t>的混合式语言。并且，</a:t>
            </a:r>
            <a:r>
              <a:rPr lang="en-US" altLang="zh-CN" sz="1600" dirty="0" err="1"/>
              <a:t>scala</a:t>
            </a:r>
            <a:r>
              <a:rPr lang="zh-CN" altLang="en-US" sz="1600" dirty="0"/>
              <a:t>可以和</a:t>
            </a:r>
            <a:r>
              <a:rPr lang="en-US" altLang="zh-CN" sz="1600" dirty="0"/>
              <a:t>java</a:t>
            </a:r>
            <a:r>
              <a:rPr lang="zh-CN" altLang="en-US" sz="1600" dirty="0"/>
              <a:t>程序无缝拼接，因为</a:t>
            </a:r>
            <a:r>
              <a:rPr lang="en-US" altLang="zh-CN" sz="1600" dirty="0" err="1"/>
              <a:t>scala</a:t>
            </a:r>
            <a:r>
              <a:rPr lang="zh-CN" altLang="en-US" sz="1600" dirty="0"/>
              <a:t>文件</a:t>
            </a:r>
            <a:r>
              <a:rPr lang="zh-CN" altLang="en-US" sz="1600" dirty="0" smtClean="0"/>
              <a:t>编译后</a:t>
            </a:r>
            <a:r>
              <a:rPr lang="zh-CN" altLang="en-US" sz="1600" dirty="0"/>
              <a:t>也是成为</a:t>
            </a:r>
            <a:r>
              <a:rPr lang="en-US" altLang="zh-CN" sz="1600" dirty="0"/>
              <a:t>.class</a:t>
            </a:r>
            <a:r>
              <a:rPr lang="zh-CN" altLang="en-US" sz="1600" dirty="0"/>
              <a:t>文件，并且在</a:t>
            </a:r>
            <a:r>
              <a:rPr lang="en-US" altLang="zh-CN" sz="1600" dirty="0"/>
              <a:t>JVM</a:t>
            </a:r>
            <a:r>
              <a:rPr lang="zh-CN" altLang="en-US" sz="1600" dirty="0"/>
              <a:t>上运行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pic>
        <p:nvPicPr>
          <p:cNvPr id="43010" name="Picture 2" descr="http://lampwww.epfl.ch/~odersky/images/Mart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685255"/>
            <a:ext cx="2561418" cy="341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39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first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80920" cy="4896544"/>
          </a:xfrm>
        </p:spPr>
        <p:txBody>
          <a:bodyPr/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object </a:t>
            </a:r>
            <a:r>
              <a:rPr lang="en-US" altLang="zh-CN" sz="2000" dirty="0" err="1">
                <a:solidFill>
                  <a:schemeClr val="tx1"/>
                </a:solidFill>
              </a:rPr>
              <a:t>HelloWorld</a:t>
            </a:r>
            <a:r>
              <a:rPr lang="en-US" altLang="zh-CN" sz="20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zh-CN" sz="2000" b="1" dirty="0" err="1">
                <a:solidFill>
                  <a:schemeClr val="tx1"/>
                </a:solidFill>
              </a:rPr>
              <a:t>def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main(</a:t>
            </a:r>
            <a:r>
              <a:rPr lang="en-US" altLang="zh-CN" sz="2000" dirty="0" err="1">
                <a:solidFill>
                  <a:schemeClr val="tx1"/>
                </a:solidFill>
              </a:rPr>
              <a:t>args</a:t>
            </a:r>
            <a:r>
              <a:rPr lang="en-US" altLang="zh-CN" sz="2000" dirty="0">
                <a:solidFill>
                  <a:schemeClr val="tx1"/>
                </a:solidFill>
              </a:rPr>
              <a:t>: Array[String]) {</a:t>
            </a:r>
          </a:p>
          <a:p>
            <a:r>
              <a:rPr lang="en-US" altLang="zh-CN" sz="2000" dirty="0" err="1">
                <a:solidFill>
                  <a:schemeClr val="tx1"/>
                </a:solidFill>
              </a:rPr>
              <a:t>println</a:t>
            </a:r>
            <a:r>
              <a:rPr lang="en-US" altLang="zh-CN" sz="2000" dirty="0">
                <a:solidFill>
                  <a:schemeClr val="tx1"/>
                </a:solidFill>
              </a:rPr>
              <a:t>("Hello, world!")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编译：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scalac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HelloWorld.scala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运行：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scala</a:t>
            </a:r>
            <a:r>
              <a:rPr lang="en-US" altLang="zh-CN" sz="2000" dirty="0" smtClean="0">
                <a:solidFill>
                  <a:schemeClr val="tx1"/>
                </a:solidFill>
              </a:rPr>
              <a:t> –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classpath</a:t>
            </a:r>
            <a:r>
              <a:rPr lang="en-US" altLang="zh-CN" sz="2000" dirty="0" smtClean="0">
                <a:solidFill>
                  <a:schemeClr val="tx1"/>
                </a:solidFill>
              </a:rPr>
              <a:t> .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HelloWorld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或者：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scala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HelloWorld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优化：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8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Interaction with 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import </a:t>
            </a:r>
            <a:r>
              <a:rPr lang="en-US" altLang="zh-CN" sz="2000" dirty="0" err="1"/>
              <a:t>java.util</a:t>
            </a:r>
            <a:r>
              <a:rPr lang="en-US" altLang="zh-CN" sz="2000" dirty="0"/>
              <a:t>.{Date, Locale}</a:t>
            </a:r>
          </a:p>
          <a:p>
            <a:r>
              <a:rPr lang="en-US" altLang="zh-CN" sz="2000" b="1" dirty="0"/>
              <a:t>import </a:t>
            </a:r>
            <a:r>
              <a:rPr lang="en-US" altLang="zh-CN" sz="2000" dirty="0" err="1"/>
              <a:t>java.text.DateFormat</a:t>
            </a:r>
            <a:endParaRPr lang="en-US" altLang="zh-CN" sz="2000" dirty="0"/>
          </a:p>
          <a:p>
            <a:r>
              <a:rPr lang="en-US" altLang="zh-CN" sz="2000" b="1" dirty="0"/>
              <a:t>import </a:t>
            </a:r>
            <a:r>
              <a:rPr lang="en-US" altLang="zh-CN" sz="2000" dirty="0" err="1"/>
              <a:t>java.text.DateFormat</a:t>
            </a:r>
            <a:r>
              <a:rPr lang="en-US" altLang="zh-CN" sz="2000" dirty="0" smtClean="0">
                <a:solidFill>
                  <a:srgbClr val="FF0000"/>
                </a:solidFill>
              </a:rPr>
              <a:t>._   //</a:t>
            </a:r>
            <a:r>
              <a:rPr lang="zh-CN" altLang="en-US" sz="2000" dirty="0" smtClean="0">
                <a:solidFill>
                  <a:srgbClr val="FF0000"/>
                </a:solidFill>
              </a:rPr>
              <a:t>不是*号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object </a:t>
            </a:r>
            <a:r>
              <a:rPr lang="en-US" altLang="zh-CN" sz="2000" dirty="0" err="1"/>
              <a:t>FrenchDate</a:t>
            </a:r>
            <a:r>
              <a:rPr lang="en-US" altLang="zh-CN" sz="2000" dirty="0"/>
              <a:t> {</a:t>
            </a:r>
          </a:p>
          <a:p>
            <a:r>
              <a:rPr lang="en-US" altLang="zh-CN" sz="2000" b="1" dirty="0" err="1"/>
              <a:t>def</a:t>
            </a:r>
            <a:r>
              <a:rPr lang="en-US" altLang="zh-CN" sz="2000" b="1" dirty="0"/>
              <a:t> </a:t>
            </a:r>
            <a:r>
              <a:rPr lang="en-US" altLang="zh-CN" sz="2000" dirty="0"/>
              <a:t>main(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: Array[String]) {</a:t>
            </a:r>
          </a:p>
          <a:p>
            <a:r>
              <a:rPr lang="en-US" altLang="zh-CN" sz="2000" b="1" dirty="0" err="1"/>
              <a:t>val</a:t>
            </a:r>
            <a:r>
              <a:rPr lang="en-US" altLang="zh-CN" sz="2000" b="1" dirty="0"/>
              <a:t> </a:t>
            </a:r>
            <a:r>
              <a:rPr lang="en-US" altLang="zh-CN" sz="2000" dirty="0"/>
              <a:t>now = </a:t>
            </a:r>
            <a:r>
              <a:rPr lang="en-US" altLang="zh-CN" sz="2000" b="1" dirty="0"/>
              <a:t>new </a:t>
            </a:r>
            <a:r>
              <a:rPr lang="en-US" altLang="zh-CN" sz="2000" dirty="0"/>
              <a:t>Date</a:t>
            </a:r>
          </a:p>
          <a:p>
            <a:r>
              <a:rPr lang="en-US" altLang="zh-CN" sz="2000" b="1" dirty="0" err="1"/>
              <a:t>val</a:t>
            </a:r>
            <a:r>
              <a:rPr lang="en-US" altLang="zh-CN" sz="2000" b="1" dirty="0"/>
              <a:t> </a:t>
            </a:r>
            <a:r>
              <a:rPr lang="en-US" altLang="zh-CN" sz="2000" dirty="0" err="1"/>
              <a:t>df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getDateInstance</a:t>
            </a:r>
            <a:r>
              <a:rPr lang="en-US" altLang="zh-CN" sz="2000" dirty="0"/>
              <a:t>(LONG, </a:t>
            </a:r>
            <a:r>
              <a:rPr lang="en-US" altLang="zh-CN" sz="2000" dirty="0" err="1"/>
              <a:t>Locale.FRANCE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 err="1"/>
              <a:t>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df</a:t>
            </a:r>
            <a:r>
              <a:rPr lang="en-US" altLang="zh-CN" sz="2000" dirty="0"/>
              <a:t> format now)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040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函数是一等公民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可传递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可赋值</a:t>
            </a:r>
            <a:endParaRPr lang="en-US" altLang="zh-CN" sz="1800" dirty="0" smtClean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800" dirty="0"/>
              <a:t>嵌套函数和匿名</a:t>
            </a:r>
            <a:r>
              <a:rPr lang="zh-CN" altLang="en-US" sz="1800" dirty="0" smtClean="0"/>
              <a:t>函数</a:t>
            </a:r>
            <a:endParaRPr lang="en-US" altLang="zh-CN" sz="1800" dirty="0" smtClean="0"/>
          </a:p>
          <a:p>
            <a:endParaRPr lang="en-US" altLang="zh-CN" sz="18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高阶函数</a:t>
            </a:r>
            <a:endParaRPr lang="en-US" altLang="zh-CN" sz="1800" dirty="0" smtClean="0"/>
          </a:p>
          <a:p>
            <a:endParaRPr lang="en-US" altLang="zh-CN" sz="18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闭包</a:t>
            </a:r>
            <a:endParaRPr lang="en-US" altLang="zh-CN" sz="1800" dirty="0" smtClean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偏应用</a:t>
            </a:r>
            <a:r>
              <a:rPr lang="en-US" altLang="zh-CN" sz="1800" dirty="0" smtClean="0"/>
              <a:t>(partial application)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5349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【PPT模板】平时交流-彩色版（适用于投影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tabLst/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rgbClr val="C00000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【PPT模板】平时交流-彩色版（适用于投影）</Template>
  <TotalTime>6389</TotalTime>
  <Words>1997</Words>
  <Application>Microsoft Office PowerPoint</Application>
  <PresentationFormat>全屏显示(4:3)</PresentationFormat>
  <Paragraphs>244</Paragraphs>
  <Slides>29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 Unicode MS</vt:lpstr>
      <vt:lpstr>华文细黑</vt:lpstr>
      <vt:lpstr>宋体</vt:lpstr>
      <vt:lpstr>微软雅黑</vt:lpstr>
      <vt:lpstr>Arial</vt:lpstr>
      <vt:lpstr>Calibri</vt:lpstr>
      <vt:lpstr>Rockwell</vt:lpstr>
      <vt:lpstr>Wingdings</vt:lpstr>
      <vt:lpstr>【PPT模板】平时交流-彩色版（适用于投影）</vt:lpstr>
      <vt:lpstr>1_Office 主题</vt:lpstr>
      <vt:lpstr>scala</vt:lpstr>
      <vt:lpstr>Outline </vt:lpstr>
      <vt:lpstr>编程范式</vt:lpstr>
      <vt:lpstr>编程范式</vt:lpstr>
      <vt:lpstr>编程范式</vt:lpstr>
      <vt:lpstr>什么是scala</vt:lpstr>
      <vt:lpstr>A first example</vt:lpstr>
      <vt:lpstr>Interaction with Java</vt:lpstr>
      <vt:lpstr>函数是一等公民</vt:lpstr>
      <vt:lpstr>一切皆函数</vt:lpstr>
      <vt:lpstr>Everything is an object-Functions</vt:lpstr>
      <vt:lpstr>Everything is an object   -Numbers</vt:lpstr>
      <vt:lpstr>Scala中的表达式</vt:lpstr>
      <vt:lpstr>赋值语句的注意点</vt:lpstr>
      <vt:lpstr>匿名函数</vt:lpstr>
      <vt:lpstr>函数与方法</vt:lpstr>
      <vt:lpstr>函数与方法</vt:lpstr>
      <vt:lpstr>函数与方法</vt:lpstr>
      <vt:lpstr>函数与方法</vt:lpstr>
      <vt:lpstr>传值还是传名(call by name vs value)</vt:lpstr>
      <vt:lpstr>高阶函数(higher-order)</vt:lpstr>
      <vt:lpstr>高阶函数(higher-order)</vt:lpstr>
      <vt:lpstr>柯里化(currying)</vt:lpstr>
      <vt:lpstr>柯里化的意义</vt:lpstr>
      <vt:lpstr>偏应用函数(partial application function)</vt:lpstr>
      <vt:lpstr>偏应用函数(partial application function)</vt:lpstr>
      <vt:lpstr>偏应用函数(partial application function)</vt:lpstr>
      <vt:lpstr>闭包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chendongsheng</cp:lastModifiedBy>
  <cp:revision>363</cp:revision>
  <dcterms:created xsi:type="dcterms:W3CDTF">2015-05-20T09:59:53Z</dcterms:created>
  <dcterms:modified xsi:type="dcterms:W3CDTF">2015-08-05T08:30:05Z</dcterms:modified>
</cp:coreProperties>
</file>