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32"/>
  </p:notesMasterIdLst>
  <p:sldIdLst>
    <p:sldId id="293" r:id="rId3"/>
    <p:sldId id="297" r:id="rId4"/>
    <p:sldId id="300" r:id="rId5"/>
    <p:sldId id="298" r:id="rId6"/>
    <p:sldId id="301" r:id="rId7"/>
    <p:sldId id="310" r:id="rId8"/>
    <p:sldId id="315" r:id="rId9"/>
    <p:sldId id="322" r:id="rId10"/>
    <p:sldId id="295" r:id="rId11"/>
    <p:sldId id="299" r:id="rId12"/>
    <p:sldId id="296" r:id="rId13"/>
    <p:sldId id="302" r:id="rId14"/>
    <p:sldId id="317" r:id="rId15"/>
    <p:sldId id="303" r:id="rId16"/>
    <p:sldId id="304" r:id="rId17"/>
    <p:sldId id="305" r:id="rId18"/>
    <p:sldId id="308" r:id="rId19"/>
    <p:sldId id="309" r:id="rId20"/>
    <p:sldId id="306" r:id="rId21"/>
    <p:sldId id="311" r:id="rId22"/>
    <p:sldId id="312" r:id="rId23"/>
    <p:sldId id="307" r:id="rId24"/>
    <p:sldId id="316" r:id="rId25"/>
    <p:sldId id="313" r:id="rId26"/>
    <p:sldId id="318" r:id="rId27"/>
    <p:sldId id="319" r:id="rId28"/>
    <p:sldId id="320" r:id="rId29"/>
    <p:sldId id="321" r:id="rId30"/>
    <p:sldId id="271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6E6E6E"/>
    <a:srgbClr val="C00000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33" autoAdjust="0"/>
    <p:restoredTop sz="86919" autoAdjust="0"/>
  </p:normalViewPr>
  <p:slideViewPr>
    <p:cSldViewPr showGuides="1">
      <p:cViewPr varScale="1">
        <p:scale>
          <a:sx n="84" d="100"/>
          <a:sy n="84" d="100"/>
        </p:scale>
        <p:origin x="136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42849-82B9-482D-AFE1-E5E990AEC528}" type="datetimeFigureOut">
              <a:rPr lang="zh-CN" altLang="en-US" smtClean="0"/>
              <a:pPr/>
              <a:t>2015/7/8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43D9F-348C-4EFA-BA8C-BCBE316224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938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简而言之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如果你需要秒内的延迟，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是一个不错的选择，而且没有数据丢失。如果你需要有状态的计算，而且要完全保证每个事件只被处理一 次，</a:t>
            </a:r>
            <a:r>
              <a:rPr lang="en-US" altLang="zh-CN" dirty="0" smtClean="0"/>
              <a:t>Spark Streaming</a:t>
            </a:r>
            <a:r>
              <a:rPr lang="zh-CN" altLang="en-US" dirty="0" smtClean="0"/>
              <a:t>则更好。</a:t>
            </a:r>
            <a:r>
              <a:rPr lang="en-US" altLang="zh-CN" dirty="0" smtClean="0"/>
              <a:t>Spark Streaming</a:t>
            </a:r>
            <a:r>
              <a:rPr lang="zh-CN" altLang="en-US" dirty="0" smtClean="0"/>
              <a:t>编程逻辑也可能更容易，因为它类似于批处理程序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，特别是在你使用批次</a:t>
            </a:r>
            <a:r>
              <a:rPr lang="en-US" altLang="zh-CN" dirty="0" smtClean="0"/>
              <a:t>(</a:t>
            </a:r>
            <a:r>
              <a:rPr lang="zh-CN" altLang="en-US" dirty="0" smtClean="0"/>
              <a:t>尽管是很小的</a:t>
            </a:r>
            <a:r>
              <a:rPr lang="en-US" altLang="zh-CN" dirty="0" smtClean="0"/>
              <a:t>)</a:t>
            </a:r>
            <a:r>
              <a:rPr lang="zh-CN" altLang="en-US" dirty="0" smtClean="0"/>
              <a:t>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550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729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Task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最小的处理单元，消息的分发都是从一个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到另外一个</a:t>
            </a:r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727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中可以有多个</a:t>
            </a:r>
            <a:r>
              <a:rPr lang="en-US" altLang="zh-CN" dirty="0" smtClean="0"/>
              <a:t>executor</a:t>
            </a:r>
            <a:r>
              <a:rPr lang="zh-CN" altLang="en-US" dirty="0" smtClean="0"/>
              <a:t>线程，每个</a:t>
            </a:r>
            <a:r>
              <a:rPr lang="en-US" altLang="zh-CN" dirty="0" smtClean="0"/>
              <a:t>executor</a:t>
            </a:r>
            <a:r>
              <a:rPr lang="zh-CN" altLang="en-US" dirty="0" smtClean="0"/>
              <a:t>中又可以包含一个或者多个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。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为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中的最小处理单元，是</a:t>
            </a:r>
            <a:r>
              <a:rPr lang="en-US" altLang="zh-CN" dirty="0" smtClean="0"/>
              <a:t>Topology</a:t>
            </a:r>
            <a:r>
              <a:rPr lang="zh-CN" altLang="en-US" dirty="0" smtClean="0"/>
              <a:t>组件诸多并行度中的一个。每个</a:t>
            </a:r>
            <a:r>
              <a:rPr lang="en-US" altLang="zh-CN" dirty="0" smtClean="0"/>
              <a:t>executor</a:t>
            </a:r>
            <a:r>
              <a:rPr lang="zh-CN" altLang="en-US" dirty="0" smtClean="0"/>
              <a:t>都会启动一个消息循环线程，用以接收、处理和发送消息。当</a:t>
            </a:r>
            <a:r>
              <a:rPr lang="en-US" altLang="zh-CN" dirty="0" smtClean="0"/>
              <a:t>executor</a:t>
            </a:r>
            <a:r>
              <a:rPr lang="zh-CN" altLang="en-US" dirty="0" smtClean="0"/>
              <a:t>收到属于其下某个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的消息后，就会调用该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对应的处理逻辑对消息进行处理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24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封底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709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027988" y="6553200"/>
            <a:ext cx="10445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51DDEF4D-8900-428A-BCD6-F48BA28B0BB4}" type="slidenum">
              <a:rPr lang="zh-CN" altLang="en-US" sz="12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>
                <a:defRPr/>
              </a:pPr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>
            <p:ph type="title" hasCustomPrompt="1"/>
          </p:nvPr>
        </p:nvSpPr>
        <p:spPr>
          <a:xfrm>
            <a:off x="539552" y="4032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单击此处编辑目录标题</a:t>
            </a:r>
            <a:endParaRPr lang="zh-CN" altLang="en-US" dirty="0"/>
          </a:p>
        </p:txBody>
      </p:sp>
      <p:sp>
        <p:nvSpPr>
          <p:cNvPr id="33" name="内容占位符 2"/>
          <p:cNvSpPr>
            <a:spLocks noGrp="1"/>
          </p:cNvSpPr>
          <p:nvPr>
            <p:ph idx="1" hasCustomPrompt="1"/>
          </p:nvPr>
        </p:nvSpPr>
        <p:spPr>
          <a:xfrm>
            <a:off x="539552" y="1916833"/>
            <a:ext cx="8064896" cy="5040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单击此处编辑标题说明文字</a:t>
            </a:r>
            <a:endParaRPr lang="zh-CN" altLang="en-US" dirty="0"/>
          </a:p>
        </p:txBody>
      </p:sp>
      <p:sp>
        <p:nvSpPr>
          <p:cNvPr id="35" name="内容占位符 2"/>
          <p:cNvSpPr>
            <a:spLocks noGrp="1"/>
          </p:cNvSpPr>
          <p:nvPr>
            <p:ph idx="10" hasCustomPrompt="1"/>
          </p:nvPr>
        </p:nvSpPr>
        <p:spPr>
          <a:xfrm>
            <a:off x="539552" y="3104965"/>
            <a:ext cx="8064896" cy="5040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单击此处编辑标题说明文字</a:t>
            </a:r>
            <a:endParaRPr lang="zh-CN" altLang="en-US" dirty="0"/>
          </a:p>
        </p:txBody>
      </p:sp>
      <p:sp>
        <p:nvSpPr>
          <p:cNvPr id="37" name="内容占位符 2"/>
          <p:cNvSpPr>
            <a:spLocks noGrp="1"/>
          </p:cNvSpPr>
          <p:nvPr>
            <p:ph idx="11" hasCustomPrompt="1"/>
          </p:nvPr>
        </p:nvSpPr>
        <p:spPr>
          <a:xfrm>
            <a:off x="539552" y="4293097"/>
            <a:ext cx="8064896" cy="5040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单击此处编辑标题说明文字</a:t>
            </a:r>
            <a:endParaRPr lang="zh-CN" altLang="en-US" dirty="0"/>
          </a:p>
        </p:txBody>
      </p:sp>
      <p:sp>
        <p:nvSpPr>
          <p:cNvPr id="41" name="内容占位符 2"/>
          <p:cNvSpPr>
            <a:spLocks noGrp="1"/>
          </p:cNvSpPr>
          <p:nvPr>
            <p:ph idx="12" hasCustomPrompt="1"/>
          </p:nvPr>
        </p:nvSpPr>
        <p:spPr>
          <a:xfrm>
            <a:off x="539552" y="1484784"/>
            <a:ext cx="8064896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2" name="内容占位符 2"/>
          <p:cNvSpPr>
            <a:spLocks noGrp="1"/>
          </p:cNvSpPr>
          <p:nvPr>
            <p:ph idx="13" hasCustomPrompt="1"/>
          </p:nvPr>
        </p:nvSpPr>
        <p:spPr>
          <a:xfrm>
            <a:off x="539552" y="2708920"/>
            <a:ext cx="8064896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3" name="内容占位符 2"/>
          <p:cNvSpPr>
            <a:spLocks noGrp="1"/>
          </p:cNvSpPr>
          <p:nvPr>
            <p:ph idx="14" hasCustomPrompt="1"/>
          </p:nvPr>
        </p:nvSpPr>
        <p:spPr>
          <a:xfrm>
            <a:off x="539552" y="3861048"/>
            <a:ext cx="8064896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1"/>
          <p:cNvSpPr>
            <a:spLocks noChangeArrowheads="1"/>
          </p:cNvSpPr>
          <p:nvPr userDrawn="1"/>
        </p:nvSpPr>
        <p:spPr bwMode="auto">
          <a:xfrm>
            <a:off x="182786" y="6165304"/>
            <a:ext cx="1262063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5" tIns="45712" rIns="91425" bIns="45712">
            <a:spAutoFit/>
          </a:bodyPr>
          <a:lstStyle/>
          <a:p>
            <a:pPr eaLnBrk="0" hangingPunct="0"/>
            <a:r>
              <a:rPr lang="zh-CN" altLang="en-US" sz="1200">
                <a:solidFill>
                  <a:srgbClr val="6E6E6E"/>
                </a:solidFill>
                <a:ea typeface="华文细黑" pitchFamily="2" charset="-122"/>
              </a:rPr>
              <a:t>密级：对内公开</a:t>
            </a:r>
          </a:p>
        </p:txBody>
      </p:sp>
      <p:sp>
        <p:nvSpPr>
          <p:cNvPr id="18" name="Text Box 23"/>
          <p:cNvSpPr txBox="1">
            <a:spLocks noChangeArrowheads="1"/>
          </p:cNvSpPr>
          <p:nvPr userDrawn="1"/>
        </p:nvSpPr>
        <p:spPr bwMode="auto">
          <a:xfrm>
            <a:off x="182786" y="6424067"/>
            <a:ext cx="1723518" cy="2769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5" tIns="45712" rIns="91425" bIns="45712">
            <a:spAutoFit/>
          </a:bodyPr>
          <a:lstStyle/>
          <a:p>
            <a:pPr eaLnBrk="0" hangingPunct="0"/>
            <a:r>
              <a:rPr lang="zh-CN" altLang="en-US" sz="1200" dirty="0" smtClean="0">
                <a:solidFill>
                  <a:srgbClr val="6E6E6E"/>
                </a:solidFill>
                <a:ea typeface="华文细黑" pitchFamily="2" charset="-122"/>
              </a:rPr>
              <a:t>浙江宇视科技有限公司</a:t>
            </a:r>
            <a:endParaRPr lang="zh-CN" altLang="en-US" sz="1200" dirty="0">
              <a:solidFill>
                <a:srgbClr val="6E6E6E"/>
              </a:solidFill>
              <a:ea typeface="华文细黑" pitchFamily="2" charset="-122"/>
            </a:endParaRPr>
          </a:p>
        </p:txBody>
      </p:sp>
      <p:grpSp>
        <p:nvGrpSpPr>
          <p:cNvPr id="2" name="16 Grupo"/>
          <p:cNvGrpSpPr>
            <a:grpSpLocks/>
          </p:cNvGrpSpPr>
          <p:nvPr userDrawn="1"/>
        </p:nvGrpSpPr>
        <p:grpSpPr bwMode="auto">
          <a:xfrm>
            <a:off x="3701258" y="4441038"/>
            <a:ext cx="1811339" cy="490539"/>
            <a:chOff x="3871700" y="3423452"/>
            <a:chExt cx="1812075" cy="491737"/>
          </a:xfrm>
        </p:grpSpPr>
        <p:pic>
          <p:nvPicPr>
            <p:cNvPr id="21" name="11 Imagen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71700" y="3423452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2 Subtítulo">
              <a:hlinkClick r:id="" action="ppaction://noaction"/>
            </p:cNvPr>
            <p:cNvSpPr txBox="1">
              <a:spLocks/>
            </p:cNvSpPr>
            <p:nvPr/>
          </p:nvSpPr>
          <p:spPr bwMode="auto">
            <a:xfrm>
              <a:off x="4171859" y="3428555"/>
              <a:ext cx="1511916" cy="486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9pPr>
            </a:lstStyle>
            <a:p>
              <a:pPr>
                <a:spcBef>
                  <a:spcPct val="20000"/>
                </a:spcBef>
                <a:buFont typeface="Arial" charset="0"/>
                <a:buNone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精彩由此开始</a:t>
              </a:r>
              <a:endParaRPr lang="es-E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3" name="图片 22" descr="uniview3.em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916832"/>
            <a:ext cx="2590800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标题 26"/>
          <p:cNvSpPr>
            <a:spLocks noGrp="1"/>
          </p:cNvSpPr>
          <p:nvPr>
            <p:ph type="title" hasCustomPrompt="1"/>
          </p:nvPr>
        </p:nvSpPr>
        <p:spPr>
          <a:xfrm>
            <a:off x="3600000" y="1997968"/>
            <a:ext cx="5256584" cy="638944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4" name="内容占位符 31"/>
          <p:cNvSpPr>
            <a:spLocks noGrp="1"/>
          </p:cNvSpPr>
          <p:nvPr>
            <p:ph sz="quarter" idx="10" hasCustomPrompt="1"/>
          </p:nvPr>
        </p:nvSpPr>
        <p:spPr>
          <a:xfrm>
            <a:off x="3600000" y="3241005"/>
            <a:ext cx="4753074" cy="105209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单击此处编辑文本</a:t>
            </a:r>
            <a:endParaRPr lang="zh-CN" altLang="en-US" dirty="0"/>
          </a:p>
        </p:txBody>
      </p:sp>
      <p:sp>
        <p:nvSpPr>
          <p:cNvPr id="37" name="内容占位符 31"/>
          <p:cNvSpPr>
            <a:spLocks noGrp="1"/>
          </p:cNvSpPr>
          <p:nvPr>
            <p:ph sz="quarter" idx="11" hasCustomPrompt="1"/>
          </p:nvPr>
        </p:nvSpPr>
        <p:spPr>
          <a:xfrm>
            <a:off x="3600000" y="2636913"/>
            <a:ext cx="4753074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3851920" y="1988841"/>
            <a:ext cx="5292079" cy="266429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23" descr="uniview3.e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812" y="188640"/>
            <a:ext cx="170142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21"/>
          <p:cNvSpPr>
            <a:spLocks noChangeArrowheads="1"/>
          </p:cNvSpPr>
          <p:nvPr userDrawn="1"/>
        </p:nvSpPr>
        <p:spPr bwMode="auto">
          <a:xfrm>
            <a:off x="182786" y="6165304"/>
            <a:ext cx="1262063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5" tIns="45712" rIns="91425" bIns="45712">
            <a:spAutoFit/>
          </a:bodyPr>
          <a:lstStyle/>
          <a:p>
            <a:pPr eaLnBrk="0" hangingPunct="0"/>
            <a:r>
              <a:rPr lang="zh-CN" altLang="en-US" sz="1200">
                <a:solidFill>
                  <a:srgbClr val="6E6E6E"/>
                </a:solidFill>
                <a:ea typeface="华文细黑" pitchFamily="2" charset="-122"/>
              </a:rPr>
              <a:t>密级：对内公开</a:t>
            </a:r>
          </a:p>
        </p:txBody>
      </p:sp>
      <p:sp>
        <p:nvSpPr>
          <p:cNvPr id="15" name="Text Box 23"/>
          <p:cNvSpPr txBox="1">
            <a:spLocks noChangeArrowheads="1"/>
          </p:cNvSpPr>
          <p:nvPr userDrawn="1"/>
        </p:nvSpPr>
        <p:spPr bwMode="auto">
          <a:xfrm>
            <a:off x="182786" y="6424067"/>
            <a:ext cx="1723518" cy="2769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5" tIns="45712" rIns="91425" bIns="45712">
            <a:spAutoFit/>
          </a:bodyPr>
          <a:lstStyle/>
          <a:p>
            <a:pPr eaLnBrk="0" hangingPunct="0"/>
            <a:r>
              <a:rPr lang="zh-CN" altLang="en-US" sz="1200" dirty="0" smtClean="0">
                <a:solidFill>
                  <a:srgbClr val="6E6E6E"/>
                </a:solidFill>
                <a:ea typeface="华文细黑" pitchFamily="2" charset="-122"/>
              </a:rPr>
              <a:t>浙江宇视科技有限公司</a:t>
            </a:r>
            <a:endParaRPr lang="zh-CN" altLang="en-US" sz="1200" dirty="0">
              <a:solidFill>
                <a:srgbClr val="6E6E6E"/>
              </a:solidFill>
              <a:ea typeface="华文细黑" pitchFamily="2" charset="-122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t="37781" r="41207" b="4630"/>
          <a:stretch>
            <a:fillRect/>
          </a:stretch>
        </p:blipFill>
        <p:spPr bwMode="auto">
          <a:xfrm>
            <a:off x="0" y="1988840"/>
            <a:ext cx="385192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标题 26"/>
          <p:cNvSpPr>
            <a:spLocks noGrp="1"/>
          </p:cNvSpPr>
          <p:nvPr>
            <p:ph type="title" hasCustomPrompt="1"/>
          </p:nvPr>
        </p:nvSpPr>
        <p:spPr>
          <a:xfrm>
            <a:off x="4212000" y="2786400"/>
            <a:ext cx="4536464" cy="638944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5" name="内容占位符 31"/>
          <p:cNvSpPr>
            <a:spLocks noGrp="1"/>
          </p:cNvSpPr>
          <p:nvPr>
            <p:ph sz="quarter" idx="11" hasCustomPrompt="1"/>
          </p:nvPr>
        </p:nvSpPr>
        <p:spPr>
          <a:xfrm>
            <a:off x="4212000" y="3429000"/>
            <a:ext cx="4753074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3"/>
          <p:cNvSpPr txBox="1">
            <a:spLocks noChangeArrowheads="1"/>
          </p:cNvSpPr>
          <p:nvPr userDrawn="1"/>
        </p:nvSpPr>
        <p:spPr bwMode="auto">
          <a:xfrm>
            <a:off x="182786" y="6424067"/>
            <a:ext cx="1723518" cy="2769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5" tIns="45712" rIns="91425" bIns="45712">
            <a:spAutoFit/>
          </a:bodyPr>
          <a:lstStyle/>
          <a:p>
            <a:pPr eaLnBrk="0" hangingPunct="0"/>
            <a:r>
              <a:rPr lang="zh-CN" altLang="en-US" sz="1200" dirty="0" smtClean="0">
                <a:solidFill>
                  <a:srgbClr val="6E6E6E"/>
                </a:solidFill>
                <a:latin typeface="微软雅黑" pitchFamily="34" charset="-122"/>
                <a:ea typeface="微软雅黑" pitchFamily="34" charset="-122"/>
              </a:rPr>
              <a:t>浙江宇视科技有限公司</a:t>
            </a:r>
            <a:endParaRPr lang="zh-CN" altLang="en-US" sz="1200" dirty="0">
              <a:solidFill>
                <a:srgbClr val="6E6E6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uniview3.e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2590800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8" descr="品质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465564"/>
            <a:ext cx="1585680" cy="101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20" descr="积累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71630" y="3465564"/>
            <a:ext cx="1585680" cy="101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图片 21" descr="主动.jp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43646" y="3465564"/>
            <a:ext cx="1571630" cy="101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图片 22" descr="分享.jpg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3454" y="3465564"/>
            <a:ext cx="1514243" cy="101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23" descr="创新 为你.jpg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43261" y="3465564"/>
            <a:ext cx="1500193" cy="101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图片 24" descr="合作.jpg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43839" y="3465564"/>
            <a:ext cx="1500161" cy="10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标题 26"/>
          <p:cNvSpPr>
            <a:spLocks noGrp="1"/>
          </p:cNvSpPr>
          <p:nvPr>
            <p:ph type="title" hasCustomPrompt="1"/>
          </p:nvPr>
        </p:nvSpPr>
        <p:spPr>
          <a:xfrm>
            <a:off x="3600000" y="2069975"/>
            <a:ext cx="5256584" cy="638944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6" name="内容占位符 31"/>
          <p:cNvSpPr>
            <a:spLocks noGrp="1"/>
          </p:cNvSpPr>
          <p:nvPr>
            <p:ph sz="quarter" idx="11" hasCustomPrompt="1"/>
          </p:nvPr>
        </p:nvSpPr>
        <p:spPr>
          <a:xfrm>
            <a:off x="3600000" y="2708920"/>
            <a:ext cx="4753074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 一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8028384" y="6553173"/>
            <a:ext cx="104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2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/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80920" cy="4464496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18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 一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8028384" y="6553173"/>
            <a:ext cx="104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2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/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1700808"/>
            <a:ext cx="8280920" cy="4464496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" name="内容占位符 2"/>
          <p:cNvSpPr>
            <a:spLocks noGrp="1"/>
          </p:cNvSpPr>
          <p:nvPr>
            <p:ph idx="10" hasCustomPrompt="1"/>
          </p:nvPr>
        </p:nvSpPr>
        <p:spPr>
          <a:xfrm>
            <a:off x="467544" y="1124744"/>
            <a:ext cx="8280920" cy="491512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8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1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 一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8028384" y="6553173"/>
            <a:ext cx="104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2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/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1700808"/>
            <a:ext cx="8280920" cy="4464496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" name="内容占位符 2"/>
          <p:cNvSpPr>
            <a:spLocks noGrp="1"/>
          </p:cNvSpPr>
          <p:nvPr>
            <p:ph idx="10" hasCustomPrompt="1"/>
          </p:nvPr>
        </p:nvSpPr>
        <p:spPr>
          <a:xfrm>
            <a:off x="467544" y="1124744"/>
            <a:ext cx="8280920" cy="491512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8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1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 二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8027988" y="6553200"/>
            <a:ext cx="10445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51DDEF4D-8900-428A-BCD6-F48BA28B0BB4}" type="slidenum">
              <a:rPr lang="zh-CN" altLang="en-US" sz="12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>
                <a:defRPr/>
              </a:pPr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4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80920" cy="3888432"/>
          </a:xfrm>
          <a:prstGeom prst="rect">
            <a:avLst/>
          </a:prstGeom>
        </p:spPr>
        <p:txBody>
          <a:bodyPr numCol="2" spcCol="72000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单击此处编辑正文</a:t>
            </a:r>
            <a:endParaRPr lang="zh-CN" altLang="en-US" dirty="0"/>
          </a:p>
        </p:txBody>
      </p:sp>
      <p:cxnSp>
        <p:nvCxnSpPr>
          <p:cNvPr id="25" name="9 Conector recto"/>
          <p:cNvCxnSpPr/>
          <p:nvPr userDrawn="1"/>
        </p:nvCxnSpPr>
        <p:spPr bwMode="auto">
          <a:xfrm>
            <a:off x="4572000" y="1196752"/>
            <a:ext cx="0" cy="410445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1 Título"/>
          <p:cNvSpPr txBox="1">
            <a:spLocks/>
          </p:cNvSpPr>
          <p:nvPr userDrawn="1"/>
        </p:nvSpPr>
        <p:spPr bwMode="auto">
          <a:xfrm>
            <a:off x="4913313" y="4150022"/>
            <a:ext cx="26638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了解更多信息，请访问</a:t>
            </a:r>
            <a:r>
              <a:rPr lang="es-HN" altLang="zh-CN" sz="12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lang="es-HN" altLang="zh-CN" sz="12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1 Título"/>
          <p:cNvSpPr txBox="1">
            <a:spLocks/>
          </p:cNvSpPr>
          <p:nvPr userDrawn="1"/>
        </p:nvSpPr>
        <p:spPr bwMode="auto">
          <a:xfrm>
            <a:off x="4913313" y="4394497"/>
            <a:ext cx="33242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HN" altLang="zh-CN" sz="1900" b="1" dirty="0">
                <a:solidFill>
                  <a:srgbClr val="404040"/>
                </a:solidFill>
                <a:latin typeface="Rockwell" pitchFamily="18" charset="0"/>
              </a:rPr>
              <a:t>www.</a:t>
            </a:r>
            <a:r>
              <a:rPr lang="en-US" altLang="zh-CN" sz="1900" b="1" dirty="0" err="1">
                <a:solidFill>
                  <a:srgbClr val="C00000"/>
                </a:solidFill>
                <a:latin typeface="Rockwell" pitchFamily="18" charset="0"/>
              </a:rPr>
              <a:t>cn-uniview</a:t>
            </a:r>
            <a:r>
              <a:rPr lang="es-HN" altLang="zh-CN" sz="1900" b="1" dirty="0">
                <a:solidFill>
                  <a:srgbClr val="404040"/>
                </a:solidFill>
                <a:latin typeface="Rockwell" pitchFamily="18" charset="0"/>
              </a:rPr>
              <a:t>.com</a:t>
            </a:r>
            <a:endParaRPr lang="es-HN" altLang="zh-CN" sz="19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grpSp>
        <p:nvGrpSpPr>
          <p:cNvPr id="20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2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 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pic>
        <p:nvPicPr>
          <p:cNvPr id="6" name="图片 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8027988" y="6553200"/>
            <a:ext cx="10445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51DDEF4D-8900-428A-BCD6-F48BA28B0BB4}" type="slidenum">
              <a:rPr lang="zh-CN" altLang="en-US" sz="12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>
                <a:defRPr/>
              </a:pPr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80920" cy="4464496"/>
          </a:xfrm>
          <a:prstGeom prst="rect">
            <a:avLst/>
          </a:prstGeom>
        </p:spPr>
        <p:txBody>
          <a:bodyPr numCol="3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22" name="9 Conector recto"/>
          <p:cNvCxnSpPr/>
          <p:nvPr userDrawn="1"/>
        </p:nvCxnSpPr>
        <p:spPr bwMode="auto">
          <a:xfrm>
            <a:off x="3131840" y="1196752"/>
            <a:ext cx="0" cy="460851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9 Conector recto"/>
          <p:cNvCxnSpPr/>
          <p:nvPr userDrawn="1"/>
        </p:nvCxnSpPr>
        <p:spPr bwMode="auto">
          <a:xfrm>
            <a:off x="6080760" y="1196752"/>
            <a:ext cx="0" cy="460851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2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 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pic>
        <p:nvPicPr>
          <p:cNvPr id="6" name="图片 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8027988" y="6553200"/>
            <a:ext cx="10445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51DDEF4D-8900-428A-BCD6-F48BA28B0BB4}" type="slidenum">
              <a:rPr lang="zh-CN" altLang="en-US" sz="12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>
                <a:defRPr/>
              </a:pPr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idx="1" hasCustomPrompt="1"/>
          </p:nvPr>
        </p:nvSpPr>
        <p:spPr>
          <a:xfrm>
            <a:off x="5940152" y="1772816"/>
            <a:ext cx="2448272" cy="72008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3" name="内容占位符 2"/>
          <p:cNvSpPr>
            <a:spLocks noGrp="1"/>
          </p:cNvSpPr>
          <p:nvPr>
            <p:ph idx="10" hasCustomPrompt="1"/>
          </p:nvPr>
        </p:nvSpPr>
        <p:spPr>
          <a:xfrm>
            <a:off x="5940152" y="1484784"/>
            <a:ext cx="2016224" cy="36004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4" name="内容占位符 2"/>
          <p:cNvSpPr>
            <a:spLocks noGrp="1"/>
          </p:cNvSpPr>
          <p:nvPr>
            <p:ph idx="11" hasCustomPrompt="1"/>
          </p:nvPr>
        </p:nvSpPr>
        <p:spPr>
          <a:xfrm>
            <a:off x="5940152" y="2882624"/>
            <a:ext cx="2448272" cy="72008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5" name="内容占位符 2"/>
          <p:cNvSpPr>
            <a:spLocks noGrp="1"/>
          </p:cNvSpPr>
          <p:nvPr>
            <p:ph idx="12" hasCustomPrompt="1"/>
          </p:nvPr>
        </p:nvSpPr>
        <p:spPr>
          <a:xfrm>
            <a:off x="5940152" y="2594592"/>
            <a:ext cx="2016224" cy="36004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6" name="内容占位符 2"/>
          <p:cNvSpPr>
            <a:spLocks noGrp="1"/>
          </p:cNvSpPr>
          <p:nvPr>
            <p:ph idx="13" hasCustomPrompt="1"/>
          </p:nvPr>
        </p:nvSpPr>
        <p:spPr>
          <a:xfrm>
            <a:off x="5940152" y="3989040"/>
            <a:ext cx="2448272" cy="72008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7" name="内容占位符 2"/>
          <p:cNvSpPr>
            <a:spLocks noGrp="1"/>
          </p:cNvSpPr>
          <p:nvPr>
            <p:ph idx="14" hasCustomPrompt="1"/>
          </p:nvPr>
        </p:nvSpPr>
        <p:spPr>
          <a:xfrm>
            <a:off x="5940152" y="3701008"/>
            <a:ext cx="2016224" cy="36004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8" name="内容占位符 2"/>
          <p:cNvSpPr>
            <a:spLocks noGrp="1"/>
          </p:cNvSpPr>
          <p:nvPr>
            <p:ph idx="15" hasCustomPrompt="1"/>
          </p:nvPr>
        </p:nvSpPr>
        <p:spPr>
          <a:xfrm>
            <a:off x="5940152" y="5085184"/>
            <a:ext cx="2448272" cy="72008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9" name="内容占位符 2"/>
          <p:cNvSpPr>
            <a:spLocks noGrp="1"/>
          </p:cNvSpPr>
          <p:nvPr>
            <p:ph idx="16" hasCustomPrompt="1"/>
          </p:nvPr>
        </p:nvSpPr>
        <p:spPr>
          <a:xfrm>
            <a:off x="5940152" y="4797152"/>
            <a:ext cx="2016224" cy="36004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 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pic>
        <p:nvPicPr>
          <p:cNvPr id="6" name="图片 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8027988" y="6553200"/>
            <a:ext cx="10445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51DDEF4D-8900-428A-BCD6-F48BA28B0BB4}" type="slidenum">
              <a:rPr lang="zh-CN" altLang="en-US" sz="12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>
                <a:defRPr/>
              </a:pPr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5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4293096"/>
            <a:ext cx="8280920" cy="1728192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4" descr="uniview3.e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8913" y="2492375"/>
            <a:ext cx="368617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back9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hyperlink" Target="http://storm.apache.org/javadoc/apidocs/backtype/storm/topology/OutputFieldsDeclarer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Storm</a:t>
            </a:r>
            <a:r>
              <a:rPr lang="zh-CN" altLang="en-US" dirty="0" smtClean="0"/>
              <a:t>学习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Storm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67544" y="1071546"/>
            <a:ext cx="8280920" cy="4661710"/>
          </a:xfrm>
        </p:spPr>
        <p:txBody>
          <a:bodyPr/>
          <a:lstStyle/>
          <a:p>
            <a:r>
              <a:rPr lang="en-US" altLang="zh-CN" sz="1800" dirty="0" smtClean="0"/>
              <a:t>Nimbus</a:t>
            </a:r>
            <a:r>
              <a:rPr lang="zh-CN" altLang="en-US" sz="1800" dirty="0" smtClean="0"/>
              <a:t>：主控节点，用于提交任务，分配集群任务，集群监控等</a:t>
            </a:r>
            <a:endParaRPr lang="en-US" altLang="zh-CN" sz="1800" dirty="0" smtClean="0"/>
          </a:p>
          <a:p>
            <a:r>
              <a:rPr lang="en-US" altLang="zh-CN" sz="1800" dirty="0" smtClean="0"/>
              <a:t>Supervisor</a:t>
            </a:r>
            <a:r>
              <a:rPr lang="zh-CN" altLang="en-US" sz="1800" dirty="0" smtClean="0"/>
              <a:t>：负责接收</a:t>
            </a:r>
            <a:r>
              <a:rPr lang="en-US" altLang="zh-CN" sz="1800" dirty="0" smtClean="0"/>
              <a:t>nimbus</a:t>
            </a:r>
            <a:r>
              <a:rPr lang="zh-CN" altLang="en-US" sz="1800" dirty="0" smtClean="0"/>
              <a:t>分配的任务，管理属于自己的</a:t>
            </a:r>
            <a:r>
              <a:rPr lang="en-US" altLang="zh-CN" sz="1800" dirty="0" smtClean="0"/>
              <a:t>worker</a:t>
            </a:r>
            <a:r>
              <a:rPr lang="zh-CN" altLang="en-US" sz="1800" dirty="0" smtClean="0"/>
              <a:t>进程</a:t>
            </a:r>
            <a:endParaRPr lang="en-US" altLang="zh-CN" sz="1800" dirty="0" smtClean="0"/>
          </a:p>
          <a:p>
            <a:r>
              <a:rPr lang="en-US" altLang="zh-CN" sz="1800" dirty="0" smtClean="0"/>
              <a:t>Worker</a:t>
            </a:r>
            <a:r>
              <a:rPr lang="zh-CN" altLang="en-US" sz="1800" dirty="0" smtClean="0"/>
              <a:t>：运行具体处理组件逻辑的进程</a:t>
            </a:r>
            <a:endParaRPr lang="zh-CN" altLang="en-US" sz="1800" dirty="0"/>
          </a:p>
        </p:txBody>
      </p:sp>
      <p:pic>
        <p:nvPicPr>
          <p:cNvPr id="10" name="Picture 4" descr="C:\Users\c02132\Desktop\img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2361001"/>
            <a:ext cx="4714908" cy="40683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四个术语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• Streams</a:t>
            </a:r>
          </a:p>
          <a:p>
            <a:r>
              <a:rPr lang="en-US" altLang="zh-CN" sz="2400" dirty="0" smtClean="0"/>
              <a:t>• Spouts</a:t>
            </a:r>
          </a:p>
          <a:p>
            <a:r>
              <a:rPr lang="en-US" altLang="zh-CN" sz="2400" dirty="0" smtClean="0"/>
              <a:t>• Bolts</a:t>
            </a:r>
          </a:p>
          <a:p>
            <a:r>
              <a:rPr lang="en-US" altLang="zh-CN" sz="2400" dirty="0" smtClean="0"/>
              <a:t>• Topologies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Streams(</a:t>
            </a:r>
            <a:r>
              <a:rPr lang="zh-CN" altLang="en-US" dirty="0" smtClean="0"/>
              <a:t>流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定义：</a:t>
            </a:r>
            <a:r>
              <a:rPr lang="en-US" sz="1800" dirty="0" smtClean="0"/>
              <a:t>an unbounded sequence of </a:t>
            </a:r>
            <a:r>
              <a:rPr lang="en-US" sz="1800" dirty="0" err="1" smtClean="0"/>
              <a:t>tuples</a:t>
            </a:r>
            <a:r>
              <a:rPr lang="en-US" sz="1800" dirty="0" smtClean="0"/>
              <a:t> </a:t>
            </a:r>
          </a:p>
          <a:p>
            <a:r>
              <a:rPr lang="zh-CN" altLang="en-US" sz="1800" dirty="0" smtClean="0"/>
              <a:t>接口：</a:t>
            </a:r>
            <a:r>
              <a:rPr lang="en-US" sz="1800" dirty="0" smtClean="0"/>
              <a:t> </a:t>
            </a:r>
            <a:r>
              <a:rPr lang="en-US" sz="1800" dirty="0" err="1" smtClean="0">
                <a:hlinkClick r:id="rId2"/>
              </a:rPr>
              <a:t>OutputFieldsDeclarer</a:t>
            </a:r>
            <a:endParaRPr lang="en-US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zh-CN" altLang="en-US" sz="1800" dirty="0"/>
          </a:p>
        </p:txBody>
      </p:sp>
      <p:pic>
        <p:nvPicPr>
          <p:cNvPr id="13" name="图片 1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857496"/>
            <a:ext cx="7286676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Data model(</a:t>
            </a:r>
            <a:r>
              <a:rPr lang="zh-CN" altLang="en-US" b="0" dirty="0" smtClean="0"/>
              <a:t>数据模型</a:t>
            </a:r>
            <a:r>
              <a:rPr lang="en-US" b="0" dirty="0" smtClean="0"/>
              <a:t>)</a:t>
            </a:r>
            <a:br>
              <a:rPr lang="en-US" b="0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sz="1800" dirty="0" smtClean="0"/>
              <a:t>storm</a:t>
            </a:r>
            <a:r>
              <a:rPr lang="zh-CN" altLang="en-US" sz="1800" dirty="0" smtClean="0"/>
              <a:t>使用</a:t>
            </a:r>
            <a:r>
              <a:rPr lang="en-US" altLang="zh-CN" sz="1800" dirty="0" err="1" smtClean="0"/>
              <a:t>tuple</a:t>
            </a:r>
            <a:r>
              <a:rPr lang="zh-CN" altLang="en-US" sz="1800" dirty="0" smtClean="0"/>
              <a:t>来作为它的数据模型。每个</a:t>
            </a:r>
            <a:r>
              <a:rPr lang="en-US" altLang="zh-CN" sz="1800" dirty="0" err="1" smtClean="0"/>
              <a:t>tuple</a:t>
            </a:r>
            <a:r>
              <a:rPr lang="zh-CN" altLang="en-US" sz="1800" dirty="0" smtClean="0"/>
              <a:t>是一堆值，每个值有一个名字，并且每个值可以是任何类型， 一个</a:t>
            </a:r>
            <a:r>
              <a:rPr lang="en-US" altLang="zh-CN" sz="1800" dirty="0" err="1" smtClean="0"/>
              <a:t>tuple</a:t>
            </a:r>
            <a:r>
              <a:rPr lang="zh-CN" altLang="en-US" sz="1800" dirty="0" smtClean="0"/>
              <a:t>可以看作一个没有方法的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对象。</a:t>
            </a:r>
            <a:endParaRPr lang="en-US" altLang="zh-CN" sz="1800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1800" dirty="0" smtClean="0"/>
              <a:t>storm</a:t>
            </a:r>
            <a:r>
              <a:rPr lang="zh-CN" altLang="en-US" sz="1800" dirty="0" smtClean="0"/>
              <a:t>支持的基本类型：</a:t>
            </a:r>
            <a:r>
              <a:rPr lang="zh-CN" altLang="en-US" sz="1800" dirty="0" smtClean="0">
                <a:solidFill>
                  <a:srgbClr val="FF0000"/>
                </a:solidFill>
              </a:rPr>
              <a:t>字符串以及字节数组，也可以使用自己定义的类型来作为值类型， 只要实现对应的序列化器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serializer</a:t>
            </a:r>
            <a:r>
              <a:rPr lang="en-US" altLang="zh-CN" sz="1800" dirty="0" smtClean="0">
                <a:solidFill>
                  <a:srgbClr val="FF0000"/>
                </a:solidFill>
              </a:rPr>
              <a:t>)</a:t>
            </a:r>
            <a:endParaRPr lang="en-US" altLang="zh-CN" sz="18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1800" dirty="0" smtClean="0"/>
              <a:t>一个</a:t>
            </a:r>
            <a:r>
              <a:rPr lang="en-US" altLang="zh-CN" sz="1800" dirty="0" err="1" smtClean="0"/>
              <a:t>Tuple</a:t>
            </a:r>
            <a:r>
              <a:rPr lang="zh-CN" altLang="en-US" sz="1800" dirty="0" smtClean="0"/>
              <a:t>代表数据流中的一个基本的处理单元，例如一条</a:t>
            </a:r>
            <a:r>
              <a:rPr lang="en-US" altLang="zh-CN" sz="1800" dirty="0" smtClean="0"/>
              <a:t>cookie</a:t>
            </a:r>
            <a:r>
              <a:rPr lang="zh-CN" altLang="en-US" sz="1800" dirty="0" smtClean="0"/>
              <a:t>日志，它可以包含多个</a:t>
            </a:r>
            <a:r>
              <a:rPr lang="en-US" altLang="zh-CN" sz="1800" dirty="0" smtClean="0"/>
              <a:t>Field</a:t>
            </a:r>
            <a:r>
              <a:rPr lang="zh-CN" altLang="en-US" sz="1800" dirty="0" smtClean="0"/>
              <a:t>，每个</a:t>
            </a:r>
            <a:r>
              <a:rPr lang="en-US" altLang="zh-CN" sz="1800" dirty="0" smtClean="0"/>
              <a:t>Field</a:t>
            </a:r>
            <a:r>
              <a:rPr lang="zh-CN" altLang="en-US" sz="1800" dirty="0" smtClean="0"/>
              <a:t>表示一个属性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endParaRPr lang="en-US" altLang="zh-CN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                              </a:t>
            </a:r>
            <a:r>
              <a:rPr lang="zh-CN" altLang="en-US" sz="2000" dirty="0" smtClean="0">
                <a:solidFill>
                  <a:srgbClr val="FF0000"/>
                </a:solidFill>
              </a:rPr>
              <a:t>一个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tuple</a:t>
            </a:r>
            <a:r>
              <a:rPr lang="zh-CN" altLang="en-US" sz="2000" dirty="0" smtClean="0">
                <a:solidFill>
                  <a:srgbClr val="FF0000"/>
                </a:solidFill>
              </a:rPr>
              <a:t>的内部结构</a:t>
            </a:r>
          </a:p>
          <a:p>
            <a:endParaRPr lang="zh-CN" altLang="en-US" dirty="0"/>
          </a:p>
        </p:txBody>
      </p:sp>
      <p:pic>
        <p:nvPicPr>
          <p:cNvPr id="4" name="图片 3" descr="E:\slides\陈东升\storm\2014101058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4572008"/>
            <a:ext cx="46958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spouts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定义：</a:t>
            </a:r>
            <a:r>
              <a:rPr lang="en-US" altLang="zh-CN" sz="1800" dirty="0" smtClean="0"/>
              <a:t>source of streams</a:t>
            </a:r>
          </a:p>
          <a:p>
            <a:r>
              <a:rPr lang="zh-CN" altLang="en-US" sz="1800" dirty="0" smtClean="0"/>
              <a:t>个人理解：从外表源头读取</a:t>
            </a:r>
            <a:r>
              <a:rPr lang="en-US" altLang="zh-CN" sz="1800" dirty="0" err="1" smtClean="0"/>
              <a:t>tuples</a:t>
            </a:r>
            <a:r>
              <a:rPr lang="zh-CN" altLang="en-US" sz="1800" dirty="0" smtClean="0"/>
              <a:t>，并且把</a:t>
            </a:r>
            <a:r>
              <a:rPr lang="en-US" altLang="zh-CN" sz="1800" dirty="0" err="1" smtClean="0"/>
              <a:t>tuples</a:t>
            </a:r>
            <a:r>
              <a:rPr lang="zh-CN" altLang="en-US" sz="1800" dirty="0" smtClean="0"/>
              <a:t>发射出去，</a:t>
            </a:r>
            <a:r>
              <a:rPr lang="zh-CN" altLang="en-US" sz="1800" dirty="0" smtClean="0">
                <a:solidFill>
                  <a:srgbClr val="FF0000"/>
                </a:solidFill>
              </a:rPr>
              <a:t>就像洗澡用的喷头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zh-CN" altLang="en-US" sz="1800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500306"/>
            <a:ext cx="7643866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定义：</a:t>
            </a:r>
            <a:r>
              <a:rPr lang="en-US" altLang="zh-CN" sz="1800" dirty="0" smtClean="0"/>
              <a:t>processes input streams and produces new streams	 </a:t>
            </a:r>
          </a:p>
          <a:p>
            <a:r>
              <a:rPr lang="zh-CN" altLang="en-US" sz="1800" dirty="0" smtClean="0"/>
              <a:t>行为：</a:t>
            </a:r>
            <a:r>
              <a:rPr lang="en-US" altLang="zh-CN" sz="1800" dirty="0" smtClean="0"/>
              <a:t>filtering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functions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aggregation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joins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tallking</a:t>
            </a:r>
            <a:r>
              <a:rPr lang="en-US" altLang="zh-CN" sz="1800" dirty="0" smtClean="0"/>
              <a:t> to databases</a:t>
            </a:r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zh-CN" altLang="en-US" sz="1800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786058"/>
            <a:ext cx="7643866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topology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定义：</a:t>
            </a:r>
            <a:r>
              <a:rPr lang="zh-CN" altLang="en-US" sz="1800" dirty="0" smtClean="0">
                <a:solidFill>
                  <a:srgbClr val="FF0000"/>
                </a:solidFill>
              </a:rPr>
              <a:t>消息分组</a:t>
            </a:r>
            <a:r>
              <a:rPr lang="zh-CN" altLang="en-US" sz="1800" dirty="0" smtClean="0"/>
              <a:t>方式连接起来的</a:t>
            </a:r>
            <a:r>
              <a:rPr lang="en-US" altLang="zh-CN" sz="1800" dirty="0" smtClean="0"/>
              <a:t>spout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bolt</a:t>
            </a:r>
            <a:r>
              <a:rPr lang="zh-CN" altLang="en-US" sz="1800" dirty="0" smtClean="0"/>
              <a:t>节点网络，除非杀掉</a:t>
            </a:r>
            <a:r>
              <a:rPr lang="en-US" altLang="zh-CN" sz="1800" dirty="0" smtClean="0"/>
              <a:t>topology</a:t>
            </a:r>
            <a:r>
              <a:rPr lang="zh-CN" altLang="en-US" sz="1800" dirty="0" smtClean="0"/>
              <a:t>，否则会一直运行下去。</a:t>
            </a:r>
            <a:endParaRPr lang="en-US" altLang="zh-CN" sz="1800" dirty="0" smtClean="0"/>
          </a:p>
          <a:p>
            <a:r>
              <a:rPr lang="zh-CN" altLang="en-US" sz="1800" dirty="0" smtClean="0"/>
              <a:t>接口：</a:t>
            </a:r>
            <a:r>
              <a:rPr lang="en-US" altLang="zh-CN" sz="1800" dirty="0" err="1" smtClean="0"/>
              <a:t>TopologyBuilder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zh-CN" altLang="en-US" sz="1800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714620"/>
            <a:ext cx="6715172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Stream Grouping(</a:t>
            </a:r>
            <a:r>
              <a:rPr lang="zh-CN" altLang="en-US" dirty="0" smtClean="0"/>
              <a:t>消息分组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sz="1800" dirty="0" smtClean="0"/>
              <a:t>Shuffle Grouping(</a:t>
            </a:r>
            <a:r>
              <a:rPr lang="zh-CN" altLang="en-US" sz="1800" dirty="0" smtClean="0"/>
              <a:t>随机分组</a:t>
            </a:r>
            <a:r>
              <a:rPr lang="en-US" altLang="zh-CN" sz="1800" dirty="0" smtClean="0"/>
              <a:t>):</a:t>
            </a:r>
            <a:r>
              <a:rPr lang="zh-CN" altLang="en-US" sz="1800" dirty="0" smtClean="0"/>
              <a:t>随机派发</a:t>
            </a:r>
            <a:r>
              <a:rPr lang="en-US" sz="1800" dirty="0" smtClean="0"/>
              <a:t>stream</a:t>
            </a:r>
            <a:r>
              <a:rPr lang="zh-CN" altLang="en-US" sz="1800" dirty="0" smtClean="0"/>
              <a:t>里面的</a:t>
            </a:r>
            <a:r>
              <a:rPr lang="en-US" sz="1800" dirty="0" err="1" smtClean="0"/>
              <a:t>tuple</a:t>
            </a:r>
            <a:r>
              <a:rPr lang="en-US" sz="1800" dirty="0" smtClean="0"/>
              <a:t>，</a:t>
            </a:r>
            <a:r>
              <a:rPr lang="zh-CN" altLang="en-US" sz="1800" dirty="0" smtClean="0"/>
              <a:t>保证每个</a:t>
            </a:r>
            <a:r>
              <a:rPr lang="en-US" sz="1800" dirty="0" smtClean="0"/>
              <a:t>bolt</a:t>
            </a:r>
            <a:r>
              <a:rPr lang="zh-CN" altLang="en-US" sz="1800" dirty="0" smtClean="0"/>
              <a:t>接收到的</a:t>
            </a:r>
            <a:r>
              <a:rPr lang="en-US" sz="1800" dirty="0" err="1" smtClean="0"/>
              <a:t>tuple</a:t>
            </a:r>
            <a:r>
              <a:rPr lang="zh-CN" altLang="en-US" sz="1800" dirty="0" smtClean="0"/>
              <a:t>数目大致相同。</a:t>
            </a:r>
            <a:endParaRPr lang="en-US" altLang="zh-CN" sz="1800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1800" dirty="0" smtClean="0"/>
              <a:t>Fields Grouping(</a:t>
            </a:r>
            <a:r>
              <a:rPr lang="zh-CN" altLang="en-US" sz="1800" dirty="0" smtClean="0"/>
              <a:t>字段分组</a:t>
            </a:r>
            <a:r>
              <a:rPr lang="en-US" altLang="zh-CN" sz="1800" dirty="0" smtClean="0"/>
              <a:t>):</a:t>
            </a:r>
            <a:r>
              <a:rPr lang="zh-CN" altLang="en-US" sz="1800" dirty="0" smtClean="0"/>
              <a:t>比如按</a:t>
            </a:r>
            <a:r>
              <a:rPr lang="en-US" sz="1800" dirty="0" err="1" smtClean="0"/>
              <a:t>userid</a:t>
            </a:r>
            <a:r>
              <a:rPr lang="zh-CN" altLang="en-US" sz="1800" dirty="0" smtClean="0"/>
              <a:t>来分组， 具有同样</a:t>
            </a:r>
            <a:r>
              <a:rPr lang="en-US" sz="1800" dirty="0" err="1" smtClean="0"/>
              <a:t>userid</a:t>
            </a:r>
            <a:r>
              <a:rPr lang="zh-CN" altLang="en-US" sz="1800" dirty="0" smtClean="0"/>
              <a:t>的</a:t>
            </a:r>
            <a:r>
              <a:rPr lang="en-US" sz="1800" dirty="0" err="1" smtClean="0"/>
              <a:t>tuple</a:t>
            </a:r>
            <a:r>
              <a:rPr lang="zh-CN" altLang="en-US" sz="1800" dirty="0" smtClean="0"/>
              <a:t>会被分到相同的</a:t>
            </a:r>
            <a:r>
              <a:rPr lang="en-US" sz="1800" dirty="0" smtClean="0"/>
              <a:t>Bolts</a:t>
            </a:r>
            <a:r>
              <a:rPr lang="zh-CN" altLang="en-US" sz="1800" dirty="0" smtClean="0"/>
              <a:t>里的一个</a:t>
            </a:r>
            <a:r>
              <a:rPr lang="en-US" sz="1800" dirty="0" smtClean="0"/>
              <a:t>task， </a:t>
            </a:r>
            <a:r>
              <a:rPr lang="zh-CN" altLang="en-US" sz="1800" dirty="0" smtClean="0"/>
              <a:t>而不同的</a:t>
            </a:r>
            <a:r>
              <a:rPr lang="en-US" sz="1800" dirty="0" err="1" smtClean="0"/>
              <a:t>userid</a:t>
            </a:r>
            <a:r>
              <a:rPr lang="zh-CN" altLang="en-US" sz="1800" dirty="0" smtClean="0"/>
              <a:t>则会被分配到不同的</a:t>
            </a:r>
            <a:r>
              <a:rPr lang="en-US" sz="1800" dirty="0" smtClean="0"/>
              <a:t>bolts</a:t>
            </a:r>
            <a:r>
              <a:rPr lang="zh-CN" altLang="en-US" sz="1800" dirty="0" smtClean="0"/>
              <a:t>里的</a:t>
            </a:r>
            <a:r>
              <a:rPr lang="en-US" sz="1800" dirty="0" smtClean="0"/>
              <a:t>task。</a:t>
            </a:r>
            <a:endParaRPr lang="en-US" altLang="zh-CN" sz="1800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1800" dirty="0" smtClean="0"/>
              <a:t>All Grouping(</a:t>
            </a:r>
            <a:r>
              <a:rPr lang="zh-CN" altLang="en-US" sz="1800" dirty="0" smtClean="0"/>
              <a:t>全部分组，即广播</a:t>
            </a:r>
            <a:r>
              <a:rPr lang="en-US" altLang="zh-CN" sz="1800" dirty="0" smtClean="0"/>
              <a:t>):</a:t>
            </a:r>
            <a:r>
              <a:rPr lang="zh-CN" altLang="en-US" sz="1800" dirty="0" smtClean="0"/>
              <a:t>对于每一个</a:t>
            </a:r>
            <a:r>
              <a:rPr lang="en-US" altLang="zh-CN" sz="1800" dirty="0" err="1" smtClean="0"/>
              <a:t>tuple</a:t>
            </a:r>
            <a:r>
              <a:rPr lang="zh-CN" altLang="en-US" sz="1800" dirty="0" smtClean="0"/>
              <a:t>，所有的</a:t>
            </a:r>
            <a:r>
              <a:rPr lang="en-US" altLang="zh-CN" sz="1800" dirty="0" smtClean="0"/>
              <a:t>bolts</a:t>
            </a:r>
            <a:r>
              <a:rPr lang="zh-CN" altLang="en-US" sz="1800" dirty="0" smtClean="0"/>
              <a:t>都会收到。</a:t>
            </a:r>
            <a:endParaRPr lang="en-US" altLang="zh-CN" sz="1800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1800" dirty="0" smtClean="0"/>
              <a:t>Global Grouping(</a:t>
            </a:r>
            <a:r>
              <a:rPr lang="zh-CN" altLang="en-US" sz="1800" dirty="0" smtClean="0"/>
              <a:t>全局分组，即消息总是发给同一个</a:t>
            </a:r>
            <a:r>
              <a:rPr lang="en-US" altLang="zh-CN" sz="1800" dirty="0" smtClean="0"/>
              <a:t>Task)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1800" dirty="0" smtClean="0"/>
              <a:t>None Grouping(</a:t>
            </a:r>
            <a:r>
              <a:rPr lang="zh-CN" altLang="en-US" sz="1800" dirty="0" smtClean="0"/>
              <a:t>无分组，即不关心数据是如何分组的</a:t>
            </a:r>
            <a:r>
              <a:rPr lang="en-US" altLang="zh-CN" sz="1800" dirty="0" smtClean="0"/>
              <a:t>)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加了消息分组的拓扑图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268760"/>
            <a:ext cx="8280920" cy="4732008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algn="ctr"/>
            <a:r>
              <a:rPr lang="zh-CN" altLang="en-US" dirty="0" smtClean="0"/>
              <a:t>   </a:t>
            </a:r>
            <a:endParaRPr lang="en-US" altLang="zh-CN" dirty="0" smtClean="0"/>
          </a:p>
          <a:p>
            <a:pPr algn="ctr"/>
            <a:r>
              <a:rPr lang="zh-CN" altLang="en-US" sz="1600" dirty="0" smtClean="0">
                <a:solidFill>
                  <a:srgbClr val="FF0000"/>
                </a:solidFill>
              </a:rPr>
              <a:t> 从</a:t>
            </a:r>
            <a:r>
              <a:rPr lang="en-US" altLang="zh-CN" sz="1600" dirty="0" smtClean="0">
                <a:solidFill>
                  <a:srgbClr val="FF0000"/>
                </a:solidFill>
              </a:rPr>
              <a:t>Task</a:t>
            </a:r>
            <a:r>
              <a:rPr lang="zh-CN" altLang="en-US" sz="1600" dirty="0" smtClean="0">
                <a:solidFill>
                  <a:srgbClr val="FF0000"/>
                </a:solidFill>
              </a:rPr>
              <a:t>角度看</a:t>
            </a:r>
            <a:r>
              <a:rPr lang="en-US" altLang="zh-CN" sz="1600" dirty="0" smtClean="0">
                <a:solidFill>
                  <a:srgbClr val="FF0000"/>
                </a:solidFill>
              </a:rPr>
              <a:t>topology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5" name="Picture 2" descr="C:\Users\c02132\Desktop\wKioJlIe6tnxU6ydAAKKIHl2gLI03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071546"/>
            <a:ext cx="5786478" cy="4572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Storm</a:t>
            </a:r>
            <a:r>
              <a:rPr lang="zh-CN" altLang="en-US" dirty="0" smtClean="0"/>
              <a:t>集群流程图</a:t>
            </a:r>
            <a:endParaRPr lang="zh-CN" altLang="en-US" dirty="0"/>
          </a:p>
        </p:txBody>
      </p:sp>
      <p:pic>
        <p:nvPicPr>
          <p:cNvPr id="7171" name="Picture 3" descr="C:\Users\c02132\Desktop\storm-2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357290" y="1468423"/>
            <a:ext cx="6565946" cy="41037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Storm</a:t>
            </a:r>
            <a:r>
              <a:rPr lang="zh-CN" altLang="en-US" dirty="0" smtClean="0"/>
              <a:t>之前的实时处理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14422"/>
            <a:ext cx="8076958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Fault Tolerance</a:t>
            </a:r>
            <a:br>
              <a:rPr lang="en-US" b="0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1800" dirty="0" smtClean="0"/>
              <a:t>如果</a:t>
            </a:r>
            <a:r>
              <a:rPr lang="en-US" altLang="zh-CN" sz="1800" dirty="0" smtClean="0"/>
              <a:t>worker</a:t>
            </a:r>
            <a:r>
              <a:rPr lang="zh-CN" altLang="en-US" sz="1800" dirty="0" smtClean="0"/>
              <a:t>不工作怎么办？</a:t>
            </a:r>
            <a:endParaRPr lang="en-US" altLang="zh-CN" sz="1800" dirty="0" smtClean="0"/>
          </a:p>
          <a:p>
            <a:r>
              <a:rPr lang="en-US" altLang="zh-CN" sz="1800" dirty="0" smtClean="0"/>
              <a:t>Supervisor</a:t>
            </a:r>
            <a:r>
              <a:rPr lang="zh-CN" altLang="en-US" sz="1800" dirty="0" smtClean="0"/>
              <a:t>会重启这个</a:t>
            </a:r>
            <a:r>
              <a:rPr lang="en-US" altLang="zh-CN" sz="1800" dirty="0" smtClean="0"/>
              <a:t>worker</a:t>
            </a:r>
            <a:r>
              <a:rPr lang="zh-CN" altLang="en-US" sz="1800" dirty="0" smtClean="0"/>
              <a:t>，如果继续不断的起不来，并且不能发送心跳包给</a:t>
            </a:r>
            <a:r>
              <a:rPr lang="en-US" altLang="zh-CN" sz="1800" dirty="0" smtClean="0"/>
              <a:t>Nimbus</a:t>
            </a:r>
            <a:r>
              <a:rPr lang="zh-CN" altLang="en-US" sz="1800" dirty="0" smtClean="0"/>
              <a:t>，那么</a:t>
            </a:r>
            <a:r>
              <a:rPr lang="en-US" altLang="zh-CN" sz="1800" dirty="0" smtClean="0"/>
              <a:t>Nimbus</a:t>
            </a:r>
            <a:r>
              <a:rPr lang="zh-CN" altLang="en-US" sz="1800" dirty="0" smtClean="0"/>
              <a:t>就会把这个</a:t>
            </a:r>
            <a:r>
              <a:rPr lang="en-US" altLang="zh-CN" sz="1800" dirty="0" smtClean="0"/>
              <a:t>worker</a:t>
            </a:r>
            <a:r>
              <a:rPr lang="zh-CN" altLang="en-US" sz="1800" dirty="0" smtClean="0"/>
              <a:t>分配给另外的机器。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1800" dirty="0" smtClean="0"/>
              <a:t>如果一个节点</a:t>
            </a:r>
            <a:r>
              <a:rPr lang="en-US" altLang="zh-CN" sz="1800" dirty="0" smtClean="0"/>
              <a:t>(node)</a:t>
            </a:r>
            <a:r>
              <a:rPr lang="zh-CN" altLang="en-US" sz="1800" dirty="0" smtClean="0"/>
              <a:t>不工作怎么办？</a:t>
            </a:r>
            <a:endParaRPr lang="en-US" altLang="zh-CN" sz="1800" dirty="0" smtClean="0"/>
          </a:p>
          <a:p>
            <a:r>
              <a:rPr lang="zh-CN" altLang="en-US" sz="1800" dirty="0" smtClean="0"/>
              <a:t>那么分配给这台机器的</a:t>
            </a:r>
            <a:r>
              <a:rPr lang="en-US" altLang="zh-CN" sz="1800" dirty="0" smtClean="0"/>
              <a:t>Tasks</a:t>
            </a:r>
            <a:r>
              <a:rPr lang="zh-CN" altLang="en-US" sz="1800" dirty="0" smtClean="0"/>
              <a:t>会超时，那么</a:t>
            </a:r>
            <a:r>
              <a:rPr lang="en-US" altLang="zh-CN" sz="1800" dirty="0" smtClean="0"/>
              <a:t>Nimbus</a:t>
            </a:r>
            <a:r>
              <a:rPr lang="zh-CN" altLang="en-US" sz="1800" dirty="0" smtClean="0"/>
              <a:t>就会重新分配这些</a:t>
            </a:r>
            <a:r>
              <a:rPr lang="en-US" altLang="zh-CN" sz="1800" dirty="0" smtClean="0"/>
              <a:t>Tasks</a:t>
            </a:r>
            <a:r>
              <a:rPr lang="zh-CN" altLang="en-US" sz="1800" dirty="0" smtClean="0"/>
              <a:t>到另外的机器。</a:t>
            </a:r>
            <a:endParaRPr lang="en-US" altLang="zh-CN" sz="18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Fault Tolerance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1800" dirty="0" smtClean="0"/>
              <a:t>如果</a:t>
            </a:r>
            <a:r>
              <a:rPr lang="en-US" altLang="zh-CN" sz="1800" dirty="0" smtClean="0"/>
              <a:t>Nimbus</a:t>
            </a:r>
            <a:r>
              <a:rPr lang="zh-CN" altLang="en-US" sz="1800" dirty="0" smtClean="0"/>
              <a:t>或者</a:t>
            </a:r>
            <a:r>
              <a:rPr lang="en-US" altLang="zh-CN" sz="1800" dirty="0" smtClean="0"/>
              <a:t>Supervisor</a:t>
            </a:r>
            <a:r>
              <a:rPr lang="zh-CN" altLang="en-US" sz="1800" dirty="0" smtClean="0"/>
              <a:t>挂了怎么办？</a:t>
            </a:r>
            <a:endParaRPr lang="en-US" altLang="zh-CN" sz="1800" dirty="0" smtClean="0"/>
          </a:p>
          <a:p>
            <a:r>
              <a:rPr lang="zh-CN" altLang="en-US" sz="1800" dirty="0" smtClean="0"/>
              <a:t>由于</a:t>
            </a:r>
            <a:r>
              <a:rPr lang="en-US" altLang="zh-CN" sz="1800" dirty="0" smtClean="0"/>
              <a:t>Nimbus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Supervisor</a:t>
            </a:r>
            <a:r>
              <a:rPr lang="zh-CN" altLang="en-US" sz="1800" dirty="0" smtClean="0"/>
              <a:t>被设计成</a:t>
            </a:r>
            <a:r>
              <a:rPr lang="zh-CN" altLang="en-US" sz="1800" dirty="0" smtClean="0">
                <a:solidFill>
                  <a:srgbClr val="FF0000"/>
                </a:solidFill>
              </a:rPr>
              <a:t>无状态</a:t>
            </a:r>
            <a:r>
              <a:rPr lang="zh-CN" altLang="en-US" sz="1800" dirty="0" smtClean="0"/>
              <a:t>的，即元数据全部存储在</a:t>
            </a:r>
            <a:r>
              <a:rPr lang="en-US" altLang="zh-CN" sz="1800" dirty="0" smtClean="0"/>
              <a:t>zookeeper</a:t>
            </a:r>
            <a:r>
              <a:rPr lang="zh-CN" altLang="en-US" sz="1800" dirty="0" smtClean="0"/>
              <a:t>上或者本地硬盘，所以挂了后可以通过</a:t>
            </a:r>
            <a:r>
              <a:rPr lang="en-US" altLang="zh-CN" sz="1800" dirty="0" smtClean="0"/>
              <a:t>zookeeper</a:t>
            </a:r>
            <a:r>
              <a:rPr lang="zh-CN" altLang="en-US" sz="1800" dirty="0" smtClean="0"/>
              <a:t>上或者本地硬盘上的数据迅速恢复，就好像从没有挂过一样</a:t>
            </a:r>
          </a:p>
          <a:p>
            <a:endParaRPr lang="en-US" altLang="zh-CN" sz="18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1800" dirty="0" smtClean="0"/>
              <a:t>如果</a:t>
            </a:r>
            <a:r>
              <a:rPr lang="en-US" altLang="zh-CN" sz="1800" dirty="0" smtClean="0"/>
              <a:t>Nimbus</a:t>
            </a:r>
            <a:r>
              <a:rPr lang="zh-CN" altLang="en-US" sz="1800" dirty="0" smtClean="0"/>
              <a:t>一直起不来怎么办？</a:t>
            </a:r>
            <a:endParaRPr lang="en-US" altLang="zh-CN" sz="1800" dirty="0" smtClean="0"/>
          </a:p>
          <a:p>
            <a:r>
              <a:rPr lang="en-US" altLang="zh-CN" sz="1800" dirty="0" smtClean="0"/>
              <a:t>Supervisor</a:t>
            </a:r>
            <a:r>
              <a:rPr lang="zh-CN" altLang="en-US" sz="1800" dirty="0" smtClean="0"/>
              <a:t>下的</a:t>
            </a:r>
            <a:r>
              <a:rPr lang="en-US" altLang="zh-CN" sz="1800" dirty="0" smtClean="0"/>
              <a:t>worker</a:t>
            </a:r>
            <a:r>
              <a:rPr lang="zh-CN" altLang="en-US" sz="1800" dirty="0" smtClean="0"/>
              <a:t>还是会工作，即使</a:t>
            </a:r>
            <a:r>
              <a:rPr lang="en-US" altLang="zh-CN" sz="1800" dirty="0" smtClean="0"/>
              <a:t>worker</a:t>
            </a:r>
            <a:r>
              <a:rPr lang="zh-CN" altLang="en-US" sz="1800" dirty="0" smtClean="0"/>
              <a:t>起不来的话也会被</a:t>
            </a:r>
            <a:r>
              <a:rPr lang="en-US" altLang="zh-CN" sz="1800" dirty="0" smtClean="0"/>
              <a:t>Supervisor</a:t>
            </a:r>
            <a:r>
              <a:rPr lang="zh-CN" altLang="en-US" sz="1800" dirty="0" smtClean="0"/>
              <a:t>拉起来，但是由于没有了</a:t>
            </a:r>
            <a:r>
              <a:rPr lang="en-US" altLang="zh-CN" sz="1800" dirty="0" smtClean="0"/>
              <a:t>Nimbus</a:t>
            </a:r>
            <a:r>
              <a:rPr lang="zh-CN" altLang="en-US" sz="1800" dirty="0" smtClean="0"/>
              <a:t>，所以不能对这些</a:t>
            </a:r>
            <a:r>
              <a:rPr lang="en-US" altLang="zh-CN" sz="1800" dirty="0" smtClean="0"/>
              <a:t>worker</a:t>
            </a:r>
            <a:r>
              <a:rPr lang="zh-CN" altLang="en-US" sz="1800" dirty="0" smtClean="0"/>
              <a:t>进行管理和重新分配机器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smtClean="0"/>
              <a:t>Talk is cheap ,show me the code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典型应用场景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1800" dirty="0" smtClean="0"/>
              <a:t>实时搜索</a:t>
            </a:r>
            <a:endParaRPr lang="en-US" altLang="zh-CN" sz="18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1800" dirty="0" smtClean="0"/>
              <a:t>高频交易</a:t>
            </a:r>
            <a:endParaRPr lang="en-US" altLang="zh-CN" sz="18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1800" smtClean="0"/>
              <a:t>社交网络</a:t>
            </a:r>
            <a:endParaRPr lang="zh-CN" altLang="en-US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目前存在的问题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sz="1800" dirty="0" smtClean="0"/>
              <a:t> Nimbus</a:t>
            </a:r>
            <a:r>
              <a:rPr lang="zh-CN" altLang="en-US" sz="1800" dirty="0" smtClean="0"/>
              <a:t>单点</a:t>
            </a:r>
            <a:r>
              <a:rPr lang="en-US" altLang="zh-CN" sz="1800" dirty="0" smtClean="0"/>
              <a:t>(</a:t>
            </a:r>
            <a:r>
              <a:rPr lang="zh-CN" altLang="en-US" sz="1800" dirty="0" smtClean="0">
                <a:solidFill>
                  <a:srgbClr val="FF0000"/>
                </a:solidFill>
              </a:rPr>
              <a:t>可靠性不足</a:t>
            </a:r>
            <a:r>
              <a:rPr lang="en-US" altLang="zh-CN" sz="1800" dirty="0" smtClean="0"/>
              <a:t>)</a:t>
            </a:r>
          </a:p>
          <a:p>
            <a:pPr>
              <a:buFont typeface="Wingdings" pitchFamily="2" charset="2"/>
              <a:buChar char="l"/>
            </a:pPr>
            <a:endParaRPr lang="zh-CN" altLang="en-US" sz="1800" dirty="0" smtClean="0"/>
          </a:p>
          <a:p>
            <a:pPr>
              <a:buFont typeface="Wingdings" pitchFamily="2" charset="2"/>
              <a:buChar char="l"/>
            </a:pPr>
            <a:r>
              <a:rPr lang="en-US" sz="1800" dirty="0" smtClean="0"/>
              <a:t>Topology</a:t>
            </a:r>
            <a:r>
              <a:rPr lang="zh-CN" altLang="en-US" sz="1800" dirty="0" smtClean="0"/>
              <a:t>不支持动态部署</a:t>
            </a:r>
            <a:r>
              <a:rPr lang="en-US" altLang="zh-CN" sz="1800" dirty="0" smtClean="0"/>
              <a:t>(</a:t>
            </a:r>
            <a:r>
              <a:rPr lang="zh-CN" altLang="en-US" sz="1800" dirty="0" smtClean="0">
                <a:solidFill>
                  <a:srgbClr val="FF0000"/>
                </a:solidFill>
              </a:rPr>
              <a:t>必须得先</a:t>
            </a:r>
            <a:r>
              <a:rPr lang="en-US" altLang="zh-CN" sz="1800" dirty="0" smtClean="0">
                <a:solidFill>
                  <a:srgbClr val="FF0000"/>
                </a:solidFill>
              </a:rPr>
              <a:t>kill</a:t>
            </a:r>
            <a:r>
              <a:rPr lang="zh-CN" altLang="en-US" sz="1800" dirty="0" smtClean="0">
                <a:solidFill>
                  <a:srgbClr val="FF0000"/>
                </a:solidFill>
              </a:rPr>
              <a:t>掉，再重新部署</a:t>
            </a:r>
            <a:r>
              <a:rPr lang="en-US" altLang="zh-CN" sz="1800" dirty="0" smtClean="0"/>
              <a:t>)</a:t>
            </a:r>
          </a:p>
          <a:p>
            <a:pPr>
              <a:buFont typeface="Wingdings" pitchFamily="2" charset="2"/>
              <a:buChar char="l"/>
            </a:pPr>
            <a:endParaRPr lang="zh-CN" altLang="en-US" sz="18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1800" dirty="0" smtClean="0"/>
              <a:t>跨</a:t>
            </a:r>
            <a:r>
              <a:rPr lang="en-US" sz="1800" dirty="0" smtClean="0"/>
              <a:t>topology</a:t>
            </a:r>
            <a:r>
              <a:rPr lang="zh-CN" altLang="en-US" sz="1800" dirty="0" smtClean="0"/>
              <a:t>的</a:t>
            </a:r>
            <a:r>
              <a:rPr lang="en-US" sz="1800" dirty="0" smtClean="0"/>
              <a:t>bolt</a:t>
            </a:r>
            <a:r>
              <a:rPr lang="zh-CN" altLang="en-US" sz="1800" dirty="0" smtClean="0"/>
              <a:t>无法复用</a:t>
            </a:r>
            <a:r>
              <a:rPr lang="en-US" altLang="zh-CN" sz="1800" dirty="0" smtClean="0"/>
              <a:t>(</a:t>
            </a:r>
            <a:r>
              <a:rPr lang="zh-CN" altLang="en-US" sz="1800" dirty="0" smtClean="0">
                <a:solidFill>
                  <a:srgbClr val="FF0000"/>
                </a:solidFill>
              </a:rPr>
              <a:t>扩展性不足</a:t>
            </a:r>
            <a:r>
              <a:rPr lang="en-US" altLang="zh-CN" sz="1800" dirty="0" smtClean="0">
                <a:solidFill>
                  <a:srgbClr val="FF0000"/>
                </a:solidFill>
              </a:rPr>
              <a:t>)</a:t>
            </a:r>
          </a:p>
          <a:p>
            <a:pPr>
              <a:buFont typeface="Wingdings" pitchFamily="2" charset="2"/>
              <a:buChar char="l"/>
            </a:pPr>
            <a:endParaRPr lang="zh-CN" altLang="en-US" sz="18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en-US" sz="1800" dirty="0" smtClean="0"/>
              <a:t>Stream</a:t>
            </a:r>
            <a:r>
              <a:rPr lang="zh-CN" altLang="en-US" sz="1800" dirty="0" smtClean="0"/>
              <a:t>在</a:t>
            </a:r>
            <a:r>
              <a:rPr lang="en-US" sz="1800" dirty="0" smtClean="0"/>
              <a:t>Topology</a:t>
            </a:r>
            <a:r>
              <a:rPr lang="zh-CN" altLang="en-US" sz="1800" dirty="0" smtClean="0"/>
              <a:t>之间是无法流动的</a:t>
            </a:r>
            <a:endParaRPr lang="en-US" altLang="zh-CN" sz="1800" dirty="0" smtClean="0"/>
          </a:p>
          <a:p>
            <a:pPr>
              <a:buFont typeface="Wingdings" pitchFamily="2" charset="2"/>
              <a:buChar char="l"/>
            </a:pPr>
            <a:endParaRPr lang="zh-CN" altLang="en-US" sz="18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1800" dirty="0" smtClean="0"/>
              <a:t>不提供消息接入模块</a:t>
            </a:r>
            <a:endParaRPr lang="en-US" altLang="zh-CN" sz="1800" dirty="0" smtClean="0"/>
          </a:p>
          <a:p>
            <a:pPr>
              <a:buFont typeface="Wingdings" pitchFamily="2" charset="2"/>
              <a:buChar char="l"/>
            </a:pPr>
            <a:endParaRPr lang="zh-CN" altLang="en-US" sz="18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1800" dirty="0" smtClean="0"/>
              <a:t>安全性－只要有</a:t>
            </a:r>
            <a:r>
              <a:rPr lang="en-US" sz="1800" dirty="0" smtClean="0"/>
              <a:t>storm</a:t>
            </a:r>
            <a:r>
              <a:rPr lang="zh-CN" altLang="en-US" sz="1800" dirty="0" smtClean="0"/>
              <a:t>集群客户端，就能够提交作业。</a:t>
            </a:r>
          </a:p>
          <a:p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storm</a:t>
            </a:r>
            <a:r>
              <a:rPr lang="zh-CN" altLang="en-US" dirty="0" smtClean="0"/>
              <a:t>存在的问题的说明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假设现在有一个</a:t>
            </a:r>
            <a:r>
              <a:rPr lang="en-US" sz="1800" dirty="0" smtClean="0"/>
              <a:t>Topology1</a:t>
            </a:r>
            <a:r>
              <a:rPr lang="zh-CN" altLang="en-US" sz="1800" dirty="0" smtClean="0"/>
              <a:t>的结构如下：通过</a:t>
            </a:r>
            <a:r>
              <a:rPr lang="en-US" sz="1800" dirty="0" smtClean="0"/>
              <a:t>Spout</a:t>
            </a:r>
            <a:r>
              <a:rPr lang="zh-CN" altLang="en-US" sz="1800" dirty="0" smtClean="0"/>
              <a:t>产生数据流后，</a:t>
            </a:r>
            <a:endParaRPr lang="en-US" altLang="zh-CN" sz="1800" dirty="0" smtClean="0"/>
          </a:p>
          <a:p>
            <a:r>
              <a:rPr lang="zh-CN" altLang="en-US" sz="1800" dirty="0" smtClean="0"/>
              <a:t>依次需要经过</a:t>
            </a:r>
            <a:r>
              <a:rPr lang="en-US" sz="1800" dirty="0" smtClean="0"/>
              <a:t>Filter </a:t>
            </a:r>
            <a:r>
              <a:rPr lang="en-US" sz="1800" dirty="0" err="1" smtClean="0"/>
              <a:t>Bolt，Join</a:t>
            </a:r>
            <a:r>
              <a:rPr lang="en-US" sz="1800" dirty="0" smtClean="0"/>
              <a:t> Bolt，Business1 Bolt。</a:t>
            </a:r>
          </a:p>
          <a:p>
            <a:r>
              <a:rPr lang="zh-CN" altLang="en-US" sz="1800" dirty="0" smtClean="0"/>
              <a:t>其中，</a:t>
            </a:r>
            <a:r>
              <a:rPr lang="en-US" sz="1800" dirty="0" smtClean="0"/>
              <a:t>Filter Bolt</a:t>
            </a:r>
            <a:r>
              <a:rPr lang="zh-CN" altLang="en-US" sz="1800" dirty="0" smtClean="0"/>
              <a:t>用于对数据进行过滤</a:t>
            </a:r>
            <a:endParaRPr lang="en-US" altLang="zh-CN" sz="1800" dirty="0" smtClean="0"/>
          </a:p>
          <a:p>
            <a:r>
              <a:rPr lang="en-US" sz="1800" dirty="0" smtClean="0"/>
              <a:t>Join Bolt</a:t>
            </a:r>
            <a:r>
              <a:rPr lang="zh-CN" altLang="en-US" sz="1800" dirty="0" smtClean="0"/>
              <a:t>用于数据流的聚合</a:t>
            </a:r>
            <a:endParaRPr lang="en-US" altLang="zh-CN" sz="1800" dirty="0" smtClean="0"/>
          </a:p>
          <a:p>
            <a:r>
              <a:rPr lang="en-US" sz="1800" dirty="0" smtClean="0"/>
              <a:t>Business1 Bolt</a:t>
            </a:r>
            <a:r>
              <a:rPr lang="zh-CN" altLang="en-US" sz="1800" dirty="0" smtClean="0"/>
              <a:t>用于进行一个实际业务的计算逻辑。</a:t>
            </a:r>
            <a:endParaRPr lang="zh-CN" altLang="en-US" sz="1800" dirty="0"/>
          </a:p>
        </p:txBody>
      </p:sp>
      <p:pic>
        <p:nvPicPr>
          <p:cNvPr id="1026" name="Picture 2" descr="C:\Users\c02132\Desktop\201207291553319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0826" y="1643050"/>
            <a:ext cx="2428892" cy="46907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storm</a:t>
            </a:r>
            <a:r>
              <a:rPr lang="zh-CN" altLang="en-US" dirty="0" smtClean="0"/>
              <a:t>存在的问题的说明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	</a:t>
            </a:r>
            <a:r>
              <a:rPr lang="zh-CN" altLang="en-US" sz="2000" dirty="0" smtClean="0"/>
              <a:t>目前这个</a:t>
            </a:r>
            <a:r>
              <a:rPr lang="en-US" altLang="zh-CN" sz="2000" dirty="0" smtClean="0"/>
              <a:t>Topology1</a:t>
            </a:r>
            <a:r>
              <a:rPr lang="zh-CN" altLang="en-US" sz="2000" dirty="0" smtClean="0"/>
              <a:t>已经被提交到</a:t>
            </a:r>
            <a:r>
              <a:rPr lang="en-US" altLang="zh-CN" sz="2000" dirty="0" smtClean="0"/>
              <a:t>Storm</a:t>
            </a:r>
            <a:r>
              <a:rPr lang="zh-CN" altLang="en-US" sz="2000" dirty="0" smtClean="0"/>
              <a:t>集群运行，而现在我们又有了新的需求，需要计算一个新的业务逻辑，而这个</a:t>
            </a:r>
            <a:r>
              <a:rPr lang="en-US" altLang="zh-CN" sz="2000" dirty="0" smtClean="0"/>
              <a:t>Topology</a:t>
            </a:r>
            <a:r>
              <a:rPr lang="zh-CN" altLang="en-US" sz="2000" dirty="0" smtClean="0"/>
              <a:t>的特点是和</a:t>
            </a:r>
            <a:r>
              <a:rPr lang="en-US" altLang="zh-CN" sz="2000" dirty="0" smtClean="0"/>
              <a:t>Topology1</a:t>
            </a:r>
            <a:r>
              <a:rPr lang="zh-CN" altLang="en-US" sz="2000" dirty="0" smtClean="0"/>
              <a:t>公用同样的数据源，</a:t>
            </a:r>
            <a:r>
              <a:rPr lang="zh-CN" altLang="en-US" sz="2000" dirty="0" smtClean="0">
                <a:solidFill>
                  <a:srgbClr val="FF0000"/>
                </a:solidFill>
              </a:rPr>
              <a:t>而且前期的预处理过程完全一样（依次经历</a:t>
            </a:r>
            <a:r>
              <a:rPr lang="en-US" altLang="zh-CN" sz="2000" dirty="0" smtClean="0">
                <a:solidFill>
                  <a:srgbClr val="FF0000"/>
                </a:solidFill>
              </a:rPr>
              <a:t>Filter Bolt</a:t>
            </a:r>
            <a:r>
              <a:rPr lang="zh-CN" altLang="en-US" sz="2000" dirty="0" smtClean="0">
                <a:solidFill>
                  <a:srgbClr val="FF0000"/>
                </a:solidFill>
              </a:rPr>
              <a:t>和</a:t>
            </a:r>
            <a:r>
              <a:rPr lang="en-US" altLang="zh-CN" sz="2000" dirty="0" smtClean="0">
                <a:solidFill>
                  <a:srgbClr val="FF0000"/>
                </a:solidFill>
              </a:rPr>
              <a:t>Join Bolt</a:t>
            </a:r>
            <a:r>
              <a:rPr lang="zh-CN" altLang="en-US" sz="2000" dirty="0" smtClean="0">
                <a:solidFill>
                  <a:srgbClr val="FF0000"/>
                </a:solidFill>
              </a:rPr>
              <a:t>）</a:t>
            </a:r>
            <a:r>
              <a:rPr lang="zh-CN" altLang="en-US" sz="2000" dirty="0" smtClean="0"/>
              <a:t>，那么这时候</a:t>
            </a:r>
            <a:r>
              <a:rPr lang="en-US" altLang="zh-CN" sz="2000" dirty="0" smtClean="0"/>
              <a:t>Storm</a:t>
            </a:r>
            <a:r>
              <a:rPr lang="zh-CN" altLang="en-US" sz="2000" dirty="0" smtClean="0"/>
              <a:t>怎么来满足这一需求？据个人了解，有以下几种“曲折”的实现方式：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storm</a:t>
            </a:r>
            <a:r>
              <a:rPr lang="zh-CN" altLang="en-US" dirty="0" smtClean="0"/>
              <a:t>存在的问题的说明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、首先</a:t>
            </a:r>
            <a:r>
              <a:rPr lang="en-US" sz="1600" dirty="0" smtClean="0"/>
              <a:t>kill</a:t>
            </a:r>
            <a:r>
              <a:rPr lang="zh-CN" altLang="en-US" sz="1600" dirty="0" smtClean="0"/>
              <a:t>掉已经在集群中运行的</a:t>
            </a:r>
            <a:r>
              <a:rPr lang="en-US" sz="1600" dirty="0" smtClean="0"/>
              <a:t>Topology1</a:t>
            </a:r>
            <a:r>
              <a:rPr lang="zh-CN" altLang="en-US" sz="1600" dirty="0" smtClean="0"/>
              <a:t>计算任务，</a:t>
            </a:r>
            <a:endParaRPr lang="en-US" altLang="zh-CN" sz="1600" dirty="0" smtClean="0"/>
          </a:p>
          <a:p>
            <a:r>
              <a:rPr lang="zh-CN" altLang="en-US" sz="1600" dirty="0" smtClean="0"/>
              <a:t>然后实现</a:t>
            </a:r>
            <a:r>
              <a:rPr lang="en-US" sz="1600" dirty="0" smtClean="0"/>
              <a:t>Business2 Bolt</a:t>
            </a:r>
            <a:r>
              <a:rPr lang="zh-CN" altLang="en-US" sz="1600" dirty="0" smtClean="0"/>
              <a:t>的计算逻辑，</a:t>
            </a:r>
            <a:endParaRPr lang="en-US" altLang="zh-CN" sz="1600" dirty="0" smtClean="0"/>
          </a:p>
          <a:p>
            <a:r>
              <a:rPr lang="zh-CN" altLang="en-US" sz="1600" dirty="0" smtClean="0"/>
              <a:t>并重新打包形成一个新的</a:t>
            </a:r>
            <a:r>
              <a:rPr lang="en-US" sz="1600" dirty="0" smtClean="0"/>
              <a:t>Topology</a:t>
            </a:r>
            <a:r>
              <a:rPr lang="zh-CN" altLang="en-US" sz="1600" dirty="0" smtClean="0"/>
              <a:t>计算任务</a:t>
            </a:r>
            <a:r>
              <a:rPr lang="en-US" sz="1600" dirty="0" smtClean="0"/>
              <a:t>jar</a:t>
            </a:r>
            <a:r>
              <a:rPr lang="zh-CN" altLang="en-US" sz="1600" dirty="0" smtClean="0"/>
              <a:t>包后</a:t>
            </a:r>
            <a:endParaRPr lang="en-US" altLang="zh-CN" sz="1600" dirty="0" smtClean="0"/>
          </a:p>
          <a:p>
            <a:r>
              <a:rPr lang="zh-CN" altLang="en-US" sz="1600" dirty="0" smtClean="0"/>
              <a:t>提交到</a:t>
            </a:r>
            <a:r>
              <a:rPr lang="en-US" sz="1600" dirty="0" smtClean="0"/>
              <a:t>Storm</a:t>
            </a:r>
            <a:r>
              <a:rPr lang="zh-CN" altLang="en-US" sz="1600" dirty="0" smtClean="0"/>
              <a:t>集群中重新运行</a:t>
            </a:r>
            <a:endParaRPr lang="en-US" altLang="zh-CN" sz="1600" dirty="0" smtClean="0"/>
          </a:p>
          <a:p>
            <a:r>
              <a:rPr lang="en-US" sz="1600" dirty="0" smtClean="0"/>
              <a:t>2</a:t>
            </a:r>
            <a:r>
              <a:rPr lang="zh-CN" altLang="en-US" sz="1600" dirty="0" smtClean="0"/>
              <a:t>、完全开发部署一套新的</a:t>
            </a:r>
            <a:r>
              <a:rPr lang="en-US" sz="1600" dirty="0" smtClean="0"/>
              <a:t>Topology</a:t>
            </a:r>
          </a:p>
          <a:p>
            <a:endParaRPr lang="zh-CN" altLang="en-US" sz="1600" dirty="0"/>
          </a:p>
        </p:txBody>
      </p:sp>
      <p:pic>
        <p:nvPicPr>
          <p:cNvPr id="2050" name="Picture 2" descr="C:\Users\c02132\Desktop\201207291555519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074" y="1500174"/>
            <a:ext cx="2257740" cy="4839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storm</a:t>
            </a:r>
            <a:r>
              <a:rPr lang="zh-CN" altLang="en-US" dirty="0" smtClean="0"/>
              <a:t>存在的问题的说明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        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、通过</a:t>
            </a:r>
            <a:r>
              <a:rPr lang="en-US" altLang="zh-CN" sz="1800" dirty="0" smtClean="0">
                <a:solidFill>
                  <a:srgbClr val="FF0000"/>
                </a:solidFill>
              </a:rPr>
              <a:t>Kafka</a:t>
            </a:r>
            <a:r>
              <a:rPr lang="zh-CN" altLang="en-US" sz="1800" dirty="0" smtClean="0"/>
              <a:t>这样的消息中间件，实现不</a:t>
            </a:r>
            <a:endParaRPr lang="en-US" altLang="zh-CN" sz="1800" dirty="0" smtClean="0"/>
          </a:p>
          <a:p>
            <a:r>
              <a:rPr lang="zh-CN" altLang="en-US" sz="1800" dirty="0" smtClean="0"/>
              <a:t>同</a:t>
            </a:r>
            <a:r>
              <a:rPr lang="en-US" altLang="zh-CN" sz="1800" dirty="0" smtClean="0"/>
              <a:t>Topology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Spout</a:t>
            </a:r>
            <a:r>
              <a:rPr lang="zh-CN" altLang="en-US" sz="1800" dirty="0" smtClean="0"/>
              <a:t>共享数据源，而且这</a:t>
            </a:r>
            <a:endParaRPr lang="en-US" altLang="zh-CN" sz="1800" dirty="0" smtClean="0"/>
          </a:p>
          <a:p>
            <a:r>
              <a:rPr lang="zh-CN" altLang="en-US" sz="1800" dirty="0" smtClean="0"/>
              <a:t>样可以做到消息可靠传输、消息</a:t>
            </a:r>
            <a:r>
              <a:rPr lang="en-US" altLang="zh-CN" sz="1800" dirty="0" smtClean="0"/>
              <a:t>rewind</a:t>
            </a:r>
            <a:r>
              <a:rPr lang="zh-CN" altLang="en-US" sz="1800" dirty="0" smtClean="0"/>
              <a:t>回</a:t>
            </a:r>
            <a:endParaRPr lang="en-US" altLang="zh-CN" sz="1800" dirty="0" smtClean="0"/>
          </a:p>
          <a:p>
            <a:r>
              <a:rPr lang="zh-CN" altLang="en-US" sz="1800" dirty="0" smtClean="0"/>
              <a:t>传等，好处是对于</a:t>
            </a:r>
            <a:r>
              <a:rPr lang="en-US" altLang="zh-CN" sz="1800" dirty="0" smtClean="0"/>
              <a:t>Storm</a:t>
            </a:r>
            <a:r>
              <a:rPr lang="zh-CN" altLang="en-US" sz="1800" dirty="0" smtClean="0"/>
              <a:t>来说，已经有了</a:t>
            </a:r>
            <a:endParaRPr lang="en-US" altLang="zh-CN" sz="1800" dirty="0" smtClean="0"/>
          </a:p>
          <a:p>
            <a:r>
              <a:rPr lang="en-US" altLang="zh-CN" sz="1800" dirty="0" smtClean="0"/>
              <a:t>storm-</a:t>
            </a:r>
            <a:r>
              <a:rPr lang="en-US" altLang="zh-CN" sz="1800" dirty="0" err="1" smtClean="0"/>
              <a:t>kafka</a:t>
            </a:r>
            <a:r>
              <a:rPr lang="zh-CN" altLang="en-US" sz="1800" dirty="0" smtClean="0"/>
              <a:t>插件的支持。</a:t>
            </a:r>
            <a:endParaRPr lang="zh-CN" altLang="en-US" sz="1800" dirty="0"/>
          </a:p>
        </p:txBody>
      </p:sp>
      <p:pic>
        <p:nvPicPr>
          <p:cNvPr id="3074" name="Picture 2" descr="C:\Users\c02132\Desktop\201207291559319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151" y="1285860"/>
            <a:ext cx="4286849" cy="48584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</a:t>
            </a:r>
            <a:r>
              <a:rPr lang="en-US" altLang="zh-CN" dirty="0" smtClean="0"/>
              <a:t>(scaling)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3140" y="1142984"/>
            <a:ext cx="8080478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sz="1800" dirty="0" smtClean="0"/>
              <a:t>(</a:t>
            </a:r>
            <a:r>
              <a:rPr lang="en-US" sz="1800" b="1" dirty="0" smtClean="0"/>
              <a:t>Tedious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开发复杂乏味：大部分时间都是在配置和部署上，比如</a:t>
            </a:r>
            <a:r>
              <a:rPr lang="zh-CN" altLang="en-US" sz="1800" dirty="0" smtClean="0">
                <a:solidFill>
                  <a:srgbClr val="FF0000"/>
                </a:solidFill>
              </a:rPr>
              <a:t>部署消息队列，部署工作线程，配置数据的流向</a:t>
            </a:r>
            <a:r>
              <a:rPr lang="zh-CN" altLang="en-US" sz="1800" dirty="0" smtClean="0"/>
              <a:t>等。然后更新数据库，再配置数据的流向，反而真正的实时处理被忽略。</a:t>
            </a:r>
            <a:endParaRPr lang="en-US" altLang="zh-CN" sz="1800" dirty="0" smtClean="0"/>
          </a:p>
          <a:p>
            <a:pPr>
              <a:buFont typeface="Wingdings" pitchFamily="2" charset="2"/>
              <a:buChar char="l"/>
            </a:pPr>
            <a:endParaRPr lang="en-US" altLang="zh-CN" sz="1800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1800" dirty="0" smtClean="0"/>
              <a:t>(</a:t>
            </a:r>
            <a:r>
              <a:rPr lang="en-US" sz="1800" b="1" dirty="0" smtClean="0"/>
              <a:t>Brittle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脆弱性：容错性差，必须保证所有的工作线程和队列正常工作。</a:t>
            </a:r>
            <a:endParaRPr lang="en-US" altLang="zh-CN" sz="1800" dirty="0" smtClean="0"/>
          </a:p>
          <a:p>
            <a:pPr>
              <a:buFont typeface="Wingdings" pitchFamily="2" charset="2"/>
              <a:buChar char="l"/>
            </a:pPr>
            <a:endParaRPr lang="en-US" altLang="zh-CN" sz="1800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1800" dirty="0" smtClean="0"/>
              <a:t>(</a:t>
            </a:r>
            <a:r>
              <a:rPr lang="en-US" sz="1800" b="1" dirty="0" smtClean="0"/>
              <a:t>Painful to scale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扩展性差：一旦单个节点数据量过大需要扩展时，需要重新配置来确定数据的流向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我们需要什么样的实时处理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• Guaranteed data processing(</a:t>
            </a:r>
            <a:r>
              <a:rPr lang="zh-CN" altLang="en-US" sz="2000" dirty="0" smtClean="0"/>
              <a:t>有保障的数据处理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 smtClean="0"/>
              <a:t>• Horizontal scalability(</a:t>
            </a:r>
            <a:r>
              <a:rPr lang="zh-CN" altLang="en-US" sz="2000" dirty="0" smtClean="0"/>
              <a:t>扩展性好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 smtClean="0"/>
              <a:t>• Fault-tolerance(</a:t>
            </a:r>
            <a:r>
              <a:rPr lang="zh-CN" altLang="en-US" sz="2000" dirty="0" smtClean="0"/>
              <a:t>容错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 smtClean="0"/>
              <a:t>• No intermediate message brokers!(</a:t>
            </a:r>
            <a:r>
              <a:rPr lang="zh-CN" altLang="en-US" sz="2000" dirty="0" smtClean="0"/>
              <a:t>没有消息代理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 smtClean="0"/>
              <a:t>• Higher level abstraction than message passing(</a:t>
            </a:r>
            <a:r>
              <a:rPr lang="zh-CN" altLang="en-US" sz="2000" dirty="0" smtClean="0"/>
              <a:t>数据处理高度抽象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 smtClean="0"/>
              <a:t>• “Just works”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storm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sz="1800" dirty="0" err="1" smtClean="0"/>
              <a:t>Hadoop</a:t>
            </a:r>
            <a:r>
              <a:rPr lang="zh-CN" altLang="en-US" sz="1800" dirty="0" smtClean="0"/>
              <a:t>是批处理</a:t>
            </a:r>
            <a:r>
              <a:rPr lang="en-US" altLang="zh-CN" sz="1800" dirty="0" smtClean="0"/>
              <a:t>(batch processing)</a:t>
            </a:r>
            <a:r>
              <a:rPr lang="zh-CN" altLang="en-US" sz="1800" dirty="0" smtClean="0"/>
              <a:t>系统</a:t>
            </a:r>
            <a:endParaRPr lang="en-US" altLang="zh-CN" sz="1800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1800" dirty="0" smtClean="0"/>
              <a:t>Storm</a:t>
            </a:r>
            <a:r>
              <a:rPr lang="zh-CN" altLang="en-US" sz="1800" dirty="0" smtClean="0"/>
              <a:t>是实时</a:t>
            </a:r>
            <a:r>
              <a:rPr lang="en-US" altLang="zh-CN" sz="1800" dirty="0" smtClean="0"/>
              <a:t>(real-time)</a:t>
            </a:r>
            <a:r>
              <a:rPr lang="zh-CN" altLang="en-US" sz="1800" dirty="0" smtClean="0"/>
              <a:t>系统</a:t>
            </a:r>
            <a:endParaRPr lang="en-US" altLang="zh-CN" sz="1800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1800" dirty="0" err="1" smtClean="0"/>
              <a:t>Hadoop</a:t>
            </a:r>
            <a:r>
              <a:rPr lang="zh-CN" altLang="en-US" sz="1800" dirty="0" smtClean="0"/>
              <a:t>上运行的是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MapReduce</a:t>
            </a:r>
            <a:r>
              <a:rPr lang="en-US" altLang="zh-CN" sz="1800" dirty="0" smtClean="0">
                <a:solidFill>
                  <a:srgbClr val="FF0000"/>
                </a:solidFill>
              </a:rPr>
              <a:t> jobs</a:t>
            </a:r>
            <a:r>
              <a:rPr lang="zh-CN" altLang="en-US" sz="1800" dirty="0" smtClean="0"/>
              <a:t>，而在</a:t>
            </a:r>
            <a:r>
              <a:rPr lang="en-US" altLang="zh-CN" sz="1800" dirty="0" smtClean="0"/>
              <a:t>Storm</a:t>
            </a:r>
            <a:r>
              <a:rPr lang="zh-CN" altLang="en-US" sz="1800" dirty="0" smtClean="0"/>
              <a:t>上运行的是拓扑（</a:t>
            </a:r>
            <a:r>
              <a:rPr lang="en-US" altLang="zh-CN" sz="1800" dirty="0" smtClean="0">
                <a:solidFill>
                  <a:srgbClr val="FF0000"/>
                </a:solidFill>
              </a:rPr>
              <a:t>topology</a:t>
            </a:r>
            <a:r>
              <a:rPr lang="zh-CN" altLang="en-US" sz="1800" dirty="0" smtClean="0"/>
              <a:t>），这两者之间是非常不一样的。</a:t>
            </a:r>
            <a:endParaRPr lang="en-US" altLang="zh-CN" sz="18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1800" dirty="0" smtClean="0"/>
              <a:t>一个关键的区别是： 一个</a:t>
            </a:r>
            <a:r>
              <a:rPr lang="en-US" altLang="zh-CN" sz="1800" dirty="0" err="1" smtClean="0"/>
              <a:t>MapReduce</a:t>
            </a:r>
            <a:r>
              <a:rPr lang="en-US" altLang="zh-CN" sz="1800" dirty="0" smtClean="0"/>
              <a:t> job</a:t>
            </a:r>
            <a:r>
              <a:rPr lang="zh-CN" altLang="en-US" sz="1800" dirty="0" smtClean="0">
                <a:solidFill>
                  <a:srgbClr val="FF0000"/>
                </a:solidFill>
              </a:rPr>
              <a:t>最终会结束</a:t>
            </a:r>
            <a:r>
              <a:rPr lang="zh-CN" altLang="en-US" sz="1800" dirty="0" smtClean="0"/>
              <a:t>， 而一个</a:t>
            </a:r>
            <a:r>
              <a:rPr lang="en-US" altLang="zh-CN" sz="1800" dirty="0" smtClean="0"/>
              <a:t>topology</a:t>
            </a:r>
            <a:r>
              <a:rPr lang="zh-CN" altLang="en-US" sz="1800" dirty="0" smtClean="0">
                <a:solidFill>
                  <a:srgbClr val="FF0000"/>
                </a:solidFill>
              </a:rPr>
              <a:t>永远会运行</a:t>
            </a:r>
            <a:r>
              <a:rPr lang="zh-CN" altLang="en-US" sz="1800" dirty="0" smtClean="0"/>
              <a:t>（除非你手动</a:t>
            </a:r>
            <a:r>
              <a:rPr lang="en-US" altLang="zh-CN" sz="1800" dirty="0" smtClean="0"/>
              <a:t>kill</a:t>
            </a:r>
            <a:r>
              <a:rPr lang="zh-CN" altLang="en-US" sz="1800" dirty="0" smtClean="0"/>
              <a:t>掉）。</a:t>
            </a:r>
            <a:endParaRPr lang="en-US" altLang="zh-CN" sz="1800" dirty="0" smtClean="0"/>
          </a:p>
          <a:p>
            <a:pPr>
              <a:buFont typeface="Wingdings" pitchFamily="2" charset="2"/>
              <a:buChar char="l"/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storm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pic>
        <p:nvPicPr>
          <p:cNvPr id="9218" name="Picture 2" descr="C:\Users\c02132\Desktop\2014101052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79328"/>
            <a:ext cx="8128161" cy="44356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spark streaming</a:t>
            </a:r>
            <a:r>
              <a:rPr lang="zh-CN" altLang="en-US" dirty="0" smtClean="0"/>
              <a:t>的比较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最主要差别：</a:t>
            </a:r>
            <a:r>
              <a:rPr lang="en-US" altLang="zh-CN" sz="1600" dirty="0" smtClean="0">
                <a:solidFill>
                  <a:srgbClr val="FF0000"/>
                </a:solidFill>
              </a:rPr>
              <a:t>storm</a:t>
            </a:r>
            <a:r>
              <a:rPr lang="zh-CN" altLang="en-US" sz="1600" dirty="0" smtClean="0">
                <a:solidFill>
                  <a:srgbClr val="FF0000"/>
                </a:solidFill>
              </a:rPr>
              <a:t>对应的场景是毫秒级，</a:t>
            </a:r>
            <a:r>
              <a:rPr lang="en-US" altLang="zh-CN" sz="1600" dirty="0" smtClean="0">
                <a:solidFill>
                  <a:srgbClr val="FF0000"/>
                </a:solidFill>
              </a:rPr>
              <a:t>spark</a:t>
            </a:r>
            <a:r>
              <a:rPr lang="zh-CN" altLang="en-US" sz="1600" dirty="0" smtClean="0">
                <a:solidFill>
                  <a:srgbClr val="FF0000"/>
                </a:solidFill>
              </a:rPr>
              <a:t>是秒级别的。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zh-CN" altLang="en-US" sz="1600" dirty="0" smtClean="0">
                <a:solidFill>
                  <a:srgbClr val="FF0000"/>
                </a:solidFill>
              </a:rPr>
              <a:t>但是在性能上</a:t>
            </a:r>
            <a:r>
              <a:rPr lang="en-US" altLang="zh-CN" sz="1600" dirty="0" smtClean="0">
                <a:solidFill>
                  <a:srgbClr val="FF0000"/>
                </a:solidFill>
              </a:rPr>
              <a:t>spark</a:t>
            </a:r>
            <a:r>
              <a:rPr lang="zh-CN" altLang="en-US" sz="1600" dirty="0" smtClean="0">
                <a:solidFill>
                  <a:srgbClr val="FF0000"/>
                </a:solidFill>
              </a:rPr>
              <a:t>是要优于</a:t>
            </a:r>
            <a:r>
              <a:rPr lang="en-US" altLang="zh-CN" sz="1600" dirty="0" smtClean="0">
                <a:solidFill>
                  <a:srgbClr val="FF0000"/>
                </a:solidFill>
              </a:rPr>
              <a:t>storm</a:t>
            </a:r>
            <a:r>
              <a:rPr lang="zh-CN" altLang="en-US" sz="1600" dirty="0" smtClean="0">
                <a:solidFill>
                  <a:srgbClr val="FF0000"/>
                </a:solidFill>
              </a:rPr>
              <a:t>。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endParaRPr lang="en-US" altLang="zh-CN" sz="16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137475"/>
              </p:ext>
            </p:extLst>
          </p:nvPr>
        </p:nvGraphicFramePr>
        <p:xfrm>
          <a:off x="467545" y="2204864"/>
          <a:ext cx="8280918" cy="278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306"/>
                <a:gridCol w="2760306"/>
                <a:gridCol w="2760306"/>
              </a:tblGrid>
              <a:tr h="3708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Storm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spark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处理模型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处理单个事件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处理某个时间段窗口内的事件流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容错、数据保证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单个记录必须跟踪，所以保证了每个记录都被处理过，但是处理恢复过来的时候会出现重复记录，也就意味可变状态可能被不正确更新两次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批级别上跟踪，保证</a:t>
                      </a:r>
                      <a:r>
                        <a:rPr lang="en-US" altLang="zh-CN" sz="1400" dirty="0" smtClean="0"/>
                        <a:t>mini-batch</a:t>
                      </a:r>
                      <a:r>
                        <a:rPr lang="zh-CN" altLang="en-US" sz="1400" dirty="0" smtClean="0"/>
                        <a:t>被完全处理一次，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实现，编程</a:t>
                      </a:r>
                      <a:r>
                        <a:rPr lang="en-US" altLang="zh-CN" sz="1400" dirty="0" err="1" smtClean="0"/>
                        <a:t>api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Clojure</a:t>
                      </a:r>
                      <a:r>
                        <a:rPr lang="zh-CN" altLang="en-US" sz="1400" dirty="0" smtClean="0"/>
                        <a:t>实现，支持</a:t>
                      </a:r>
                      <a:r>
                        <a:rPr lang="en-US" altLang="zh-CN" sz="1400" dirty="0" smtClean="0"/>
                        <a:t>java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Scala</a:t>
                      </a:r>
                      <a:r>
                        <a:rPr lang="zh-CN" altLang="en-US" sz="1400" dirty="0" smtClean="0"/>
                        <a:t>，当然也支持</a:t>
                      </a:r>
                      <a:r>
                        <a:rPr lang="en-US" altLang="zh-CN" sz="1400" dirty="0" smtClean="0"/>
                        <a:t>java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集群管理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有自己的系统，但是能运行在</a:t>
                      </a:r>
                      <a:r>
                        <a:rPr lang="en-US" altLang="zh-CN" sz="1400" dirty="0" err="1" smtClean="0"/>
                        <a:t>mesos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能运行在</a:t>
                      </a:r>
                      <a:r>
                        <a:rPr lang="en-US" altLang="zh-CN" sz="1400" dirty="0" smtClean="0"/>
                        <a:t>yarn</a:t>
                      </a:r>
                      <a:r>
                        <a:rPr lang="zh-CN" altLang="en-US" sz="1400" dirty="0" smtClean="0"/>
                        <a:t>和</a:t>
                      </a:r>
                      <a:r>
                        <a:rPr lang="en-US" altLang="zh-CN" sz="1400" dirty="0" err="1" smtClean="0"/>
                        <a:t>mesos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834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Storm</a:t>
            </a:r>
            <a:r>
              <a:rPr lang="zh-CN" altLang="en-US" dirty="0" smtClean="0"/>
              <a:t>拓扑图</a:t>
            </a:r>
            <a:endParaRPr lang="zh-CN" altLang="en-US" dirty="0"/>
          </a:p>
        </p:txBody>
      </p:sp>
      <p:pic>
        <p:nvPicPr>
          <p:cNvPr id="1026" name="Picture 2" descr="E:\slides\陈东升\storm\topology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1" y="1260558"/>
            <a:ext cx="7643867" cy="44788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【PPT模板】平时交流-彩色版（适用于投影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>
        <a:no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tabLst/>
          <a:defRPr kumimoji="0" sz="3600" b="0" i="0" u="none" strike="noStrike" kern="1200" cap="none" spc="0" normalizeH="0" baseline="0" noProof="0" dirty="0" smtClean="0">
            <a:ln>
              <a:noFill/>
            </a:ln>
            <a:solidFill>
              <a:srgbClr val="C00000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【PPT模板】平时交流-彩色版（适用于投影）</Template>
  <TotalTime>1951</TotalTime>
  <Words>1333</Words>
  <Application>Microsoft Office PowerPoint</Application>
  <PresentationFormat>全屏显示(4:3)</PresentationFormat>
  <Paragraphs>159</Paragraphs>
  <Slides>29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Arial Unicode MS</vt:lpstr>
      <vt:lpstr>华文细黑</vt:lpstr>
      <vt:lpstr>宋体</vt:lpstr>
      <vt:lpstr>微软雅黑</vt:lpstr>
      <vt:lpstr>Arial</vt:lpstr>
      <vt:lpstr>Calibri</vt:lpstr>
      <vt:lpstr>Rockwell</vt:lpstr>
      <vt:lpstr>Wingdings</vt:lpstr>
      <vt:lpstr>【PPT模板】平时交流-彩色版（适用于投影）</vt:lpstr>
      <vt:lpstr>1_Office 主题</vt:lpstr>
      <vt:lpstr>Storm学习 </vt:lpstr>
      <vt:lpstr>Storm之前的实时处理</vt:lpstr>
      <vt:lpstr>扩展(scaling)</vt:lpstr>
      <vt:lpstr>缺点</vt:lpstr>
      <vt:lpstr>我们需要什么样的实时处理</vt:lpstr>
      <vt:lpstr>storm和hadoop的区别</vt:lpstr>
      <vt:lpstr>storm和hadoop的区别</vt:lpstr>
      <vt:lpstr>Storm和spark streaming的比较</vt:lpstr>
      <vt:lpstr>Storm拓扑图</vt:lpstr>
      <vt:lpstr>Storm集群</vt:lpstr>
      <vt:lpstr>四个术语</vt:lpstr>
      <vt:lpstr>Streams(流)</vt:lpstr>
      <vt:lpstr>Data model(数据模型) </vt:lpstr>
      <vt:lpstr>spouts</vt:lpstr>
      <vt:lpstr>bolts</vt:lpstr>
      <vt:lpstr>topology</vt:lpstr>
      <vt:lpstr>Stream Grouping(消息分组)</vt:lpstr>
      <vt:lpstr>加了消息分组的拓扑图</vt:lpstr>
      <vt:lpstr>Storm集群流程图</vt:lpstr>
      <vt:lpstr>Fault Tolerance </vt:lpstr>
      <vt:lpstr>Fault Tolerance</vt:lpstr>
      <vt:lpstr>Demo</vt:lpstr>
      <vt:lpstr>典型应用场景</vt:lpstr>
      <vt:lpstr>目前存在的问题</vt:lpstr>
      <vt:lpstr>storm存在的问题的说明</vt:lpstr>
      <vt:lpstr>storm存在的问题的说明</vt:lpstr>
      <vt:lpstr>storm存在的问题的说明</vt:lpstr>
      <vt:lpstr>storm存在的问题的说明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chendongsheng</cp:lastModifiedBy>
  <cp:revision>134</cp:revision>
  <dcterms:created xsi:type="dcterms:W3CDTF">2015-05-20T09:59:53Z</dcterms:created>
  <dcterms:modified xsi:type="dcterms:W3CDTF">2015-07-08T07:44:32Z</dcterms:modified>
</cp:coreProperties>
</file>