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6"/>
  </p:notesMasterIdLst>
  <p:handoutMasterIdLst>
    <p:handoutMasterId r:id="rId87"/>
  </p:handoutMasterIdLst>
  <p:sldIdLst>
    <p:sldId id="256" r:id="rId2"/>
    <p:sldId id="285" r:id="rId3"/>
    <p:sldId id="261" r:id="rId4"/>
    <p:sldId id="257" r:id="rId5"/>
    <p:sldId id="258" r:id="rId6"/>
    <p:sldId id="259" r:id="rId7"/>
    <p:sldId id="260" r:id="rId8"/>
    <p:sldId id="266" r:id="rId9"/>
    <p:sldId id="267" r:id="rId10"/>
    <p:sldId id="268" r:id="rId11"/>
    <p:sldId id="335" r:id="rId12"/>
    <p:sldId id="338" r:id="rId13"/>
    <p:sldId id="336" r:id="rId14"/>
    <p:sldId id="339" r:id="rId15"/>
    <p:sldId id="320" r:id="rId16"/>
    <p:sldId id="340" r:id="rId17"/>
    <p:sldId id="341" r:id="rId18"/>
    <p:sldId id="262" r:id="rId19"/>
    <p:sldId id="263" r:id="rId20"/>
    <p:sldId id="264" r:id="rId21"/>
    <p:sldId id="265" r:id="rId22"/>
    <p:sldId id="269" r:id="rId23"/>
    <p:sldId id="270" r:id="rId24"/>
    <p:sldId id="271" r:id="rId25"/>
    <p:sldId id="321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319" r:id="rId36"/>
    <p:sldId id="322" r:id="rId37"/>
    <p:sldId id="323" r:id="rId38"/>
    <p:sldId id="337" r:id="rId39"/>
    <p:sldId id="324" r:id="rId40"/>
    <p:sldId id="325" r:id="rId41"/>
    <p:sldId id="326" r:id="rId42"/>
    <p:sldId id="327" r:id="rId43"/>
    <p:sldId id="328" r:id="rId44"/>
    <p:sldId id="329" r:id="rId45"/>
    <p:sldId id="333" r:id="rId46"/>
    <p:sldId id="334" r:id="rId47"/>
    <p:sldId id="330" r:id="rId48"/>
    <p:sldId id="272" r:id="rId49"/>
    <p:sldId id="273" r:id="rId50"/>
    <p:sldId id="274" r:id="rId51"/>
    <p:sldId id="275" r:id="rId52"/>
    <p:sldId id="276" r:id="rId53"/>
    <p:sldId id="277" r:id="rId54"/>
    <p:sldId id="278" r:id="rId55"/>
    <p:sldId id="279" r:id="rId56"/>
    <p:sldId id="331" r:id="rId57"/>
    <p:sldId id="280" r:id="rId58"/>
    <p:sldId id="281" r:id="rId59"/>
    <p:sldId id="282" r:id="rId60"/>
    <p:sldId id="283" r:id="rId61"/>
    <p:sldId id="284" r:id="rId62"/>
    <p:sldId id="295" r:id="rId63"/>
    <p:sldId id="332" r:id="rId64"/>
    <p:sldId id="297" r:id="rId65"/>
    <p:sldId id="298" r:id="rId66"/>
    <p:sldId id="299" r:id="rId67"/>
    <p:sldId id="300" r:id="rId68"/>
    <p:sldId id="301" r:id="rId69"/>
    <p:sldId id="302" r:id="rId70"/>
    <p:sldId id="303" r:id="rId71"/>
    <p:sldId id="304" r:id="rId72"/>
    <p:sldId id="305" r:id="rId73"/>
    <p:sldId id="306" r:id="rId74"/>
    <p:sldId id="307" r:id="rId75"/>
    <p:sldId id="308" r:id="rId76"/>
    <p:sldId id="309" r:id="rId77"/>
    <p:sldId id="310" r:id="rId78"/>
    <p:sldId id="311" r:id="rId79"/>
    <p:sldId id="312" r:id="rId80"/>
    <p:sldId id="313" r:id="rId81"/>
    <p:sldId id="315" r:id="rId82"/>
    <p:sldId id="316" r:id="rId83"/>
    <p:sldId id="317" r:id="rId84"/>
    <p:sldId id="318" r:id="rId8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209" autoAdjust="0"/>
  </p:normalViewPr>
  <p:slideViewPr>
    <p:cSldViewPr snapToGrid="0">
      <p:cViewPr varScale="1">
        <p:scale>
          <a:sx n="85" d="100"/>
          <a:sy n="85" d="100"/>
        </p:scale>
        <p:origin x="3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276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E09C8E-106E-4ACB-ADA3-28FF7C635EE9}" type="datetimeFigureOut">
              <a:rPr lang="zh-CN" altLang="en-US" smtClean="0"/>
              <a:t>2016/10/17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A5248C-5F16-45AE-A49B-F1BD599EF9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0415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993A71-2D69-4878-8ABE-6C9581E16C70}" type="datetimeFigureOut">
              <a:rPr lang="zh-CN" altLang="en-US" smtClean="0"/>
              <a:t>2016/10/17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0EB8F7-AA16-4015-9693-943D02DE7C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750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lib.csdn.net/base/mysql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lib.csdn.net/base/redis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ordpress.redirectingat.com/?id=725X1342&amp;site=varchitectthoughts.wordpress.com&amp;xs=1&amp;isjs=1&amp;url=http://www.vmware.com/products/vsphere/features/drs-dpm&amp;xguid=1d9204bd07663e5f9ea0dd30373503c1&amp;xuuid=2fd1c0d399d172da1ffd0c4fecbff774&amp;xsessid=e67353eeda490b34a26e2fb37a2d7517&amp;xcreo=0&amp;xed=0&amp;sref=http://cloudarchitectmusings.com/2015/03/26/digging-deeper-into-apache-mesos/&amp;xtz=-480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0EB8F7-AA16-4015-9693-943D02DE7C4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430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http://sortbenchmark.org/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0EB8F7-AA16-4015-9693-943D02DE7C4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5032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平台已经搭建好，就需要开始写设计分布式的系统，开始写代码。</a:t>
            </a:r>
            <a:endParaRPr lang="en-US" altLang="zh-CN" dirty="0" smtClean="0"/>
          </a:p>
          <a:p>
            <a:r>
              <a:rPr lang="zh-CN" altLang="en-US" dirty="0" smtClean="0"/>
              <a:t>分区就是网络分区，可以理解为网络延迟。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FF8C1-2794-421B-8860-09ED34FC2F5C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8149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关注一致性和可用性的 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这些数据库对于分区容忍性方面比较不感冒，主要采用复制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Replication)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这种方式来保证数据的安全性，常见的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系统有：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传统关系型数据库，比如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Postgres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sz="1200" b="1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MySQL知识库"/>
              </a:rPr>
              <a:t>MySQL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等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Relational) 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Vertica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(Column-oriented) 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Aster Data (Relational) 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Greenplum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(Relational) 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关注一致性和分区容忍性的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CP)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这种系统将数据分布在多个网络分区的节点上，并保证这些数据的一致性，但是对于可用性的支持方面有问题，比如当集群出现问题的话，节点有可能因无法确保数据是一致性的而拒绝提供服务，主要的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CP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系统有：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BigTable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(Column-oriented) 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Hypertable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(Column-oriented);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HBase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(Column-oriented) 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MongoDB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(Document) 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Terrastore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(Document) 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6. </a:t>
            </a:r>
            <a:r>
              <a:rPr lang="en-US" sz="1200" b="1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 tooltip="Redis知识库"/>
              </a:rPr>
              <a:t>Redis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(Key-value) 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7.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Scalaris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(Key-value) 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8.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MemcacheDB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(Key-value) 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9. Berkeley DB (Key-value) 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关于可用性和分区容忍性的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这类系统主要以实现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最终一致性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Eventual Consistency)"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来确保可用性和分区容忍性，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的系统有：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Dynamo (Key-value);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Voldemort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(Key-value) 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Tokyo Cabinet (Key-value) 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KAI (Key-value) 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 Cassandra (Column-oriented) 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6.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CouchDB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(Document-oriented) 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7.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SimpleDB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(Document-oriented) 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8.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Riak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(Document-oriented) 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FF8C1-2794-421B-8860-09ED34FC2F5C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1668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http://www.hollischuang.com/archives/666</a:t>
            </a:r>
          </a:p>
          <a:p>
            <a:r>
              <a:rPr lang="en-US" altLang="zh-CN" dirty="0" smtClean="0"/>
              <a:t>http://www.cnblogs.com/hxsyl/p/4381980.html</a:t>
            </a:r>
          </a:p>
          <a:p>
            <a:r>
              <a:rPr lang="en-US" altLang="zh-CN" dirty="0" smtClean="0"/>
              <a:t>http://www.infoq.com/cn/articles/cap-twelve-years-later-how-the-rules-have-changed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FF8C1-2794-421B-8860-09ED34FC2F5C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7236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如上图，是分布式系统正常运转的流程，用户向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N1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机器请求数据更新，程序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更新数据库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为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V1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，分布式系统将数据进行同步操作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，将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V1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同步的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N2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V0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，使得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N2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中的数据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V0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也更新为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V1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N2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中的数据再响应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N2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的请求。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这里，可以定义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N1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N2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的数据库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之间的数据是否一样为一致性；外部对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N1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N2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的请求响应为可用行；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N1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N2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之间的网络环境为分区容错性。这是正常运作的场景，也是理想的场景，然而现实是残酷的，当错误发生的时候，一致性和可用性还有分区容错性，是否能同时满足，还是说要进行取舍呢？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作为一个分布式系统，它和单机系统的最大区别，就在于网络，现在假设一种极端情况，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N1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N2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之间的网络断开了，我们要支持这种网络异常，相当于要满足分区容错性，能不能同时满足一致性和响应性呢？还是说要对他们进行取舍。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FF8C1-2794-421B-8860-09ED34FC2F5C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4348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假设在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N1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N2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之间网络断开的时候，有用户向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N1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发送数据更新请求，那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N1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中的数据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V0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将被更新为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V1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，由于网络是断开的，所以分布式系统同步操作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，所以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N2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中的数据依旧是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V0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；这个时候，有用户向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N2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发送数据读取请求，由于数据还没有进行同步，应用程序没办法立即给用户返回最新的数据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V1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，怎么办呢？有二种选择，第一，牺牲数据一致性，响应旧的数据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V0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给用户；第二，牺牲可用性，阻塞等待，直到网络连接恢复，数据更新操作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完成之后，再给用户响应最新的数据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V1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这个过程，证明了要满足分区容错性的分布式系统，只能在一致性和可用性两者中，选择其中一个。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FF8C1-2794-421B-8860-09ED34FC2F5C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0461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 without P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：如果不要求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（不允许分区），则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（强一致性）和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（可用性）是可以保证的。但其实分区不是你想不想的问题，而是始终会存在，因此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的系统更多的是允许分区后各子系统依然保持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CP without A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：如果不要求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（可用），相当于每个请求都需要在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之间强一致，而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（分区）会导致同步时间无限延长，如此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CP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也是可以保证的。很多传统的数据库分布式事务都属于这种模式。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wihtout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：要高可用并允许分区，则需放弃一致性。一旦分区发生，节点之间可能会失去联系，为了高可用，每个节点只能用本地数据提供服务，而这样会导致全局数据的不一致性。现在众多的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NoSQL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都属于此类。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FF8C1-2794-421B-8860-09ED34FC2F5C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5869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流程是：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0EB8F7-AA16-4015-9693-943D02DE7C4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202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hape 45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</p:spPr>
      </p:sp>
      <p:sp>
        <p:nvSpPr>
          <p:cNvPr id="18434" name="Shape 46"/>
          <p:cNvSpPr>
            <a:spLocks noGrp="1"/>
          </p:cNvSpPr>
          <p:nvPr>
            <p:ph type="body" sz="quarter" idx="1"/>
          </p:nvPr>
        </p:nvSpPr>
        <p:spPr bwMode="auto"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>
                <a:solidFill>
                  <a:srgbClr val="000000"/>
                </a:solidFill>
              </a:rPr>
              <a:t>命令式，有更多细节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dirty="0" smtClean="0">
                <a:solidFill>
                  <a:srgbClr val="000000"/>
                </a:solidFill>
              </a:rPr>
              <a:t>声明式，注重做什么，而不是怎么做。专注在数据本身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 dirty="0" smtClean="0">
                <a:solidFill>
                  <a:srgbClr val="000000"/>
                </a:solidFill>
              </a:rPr>
              <a:t>这里很重要：分布式编程模型其实就是声明式</a:t>
            </a:r>
            <a:r>
              <a:rPr lang="en-US" altLang="zh-CN" dirty="0" smtClean="0">
                <a:solidFill>
                  <a:srgbClr val="000000"/>
                </a:solidFill>
              </a:rPr>
              <a:t>+</a:t>
            </a:r>
            <a:r>
              <a:rPr lang="zh-CN" altLang="en-US" dirty="0" smtClean="0">
                <a:solidFill>
                  <a:srgbClr val="000000"/>
                </a:solidFill>
              </a:rPr>
              <a:t>函数式</a:t>
            </a:r>
          </a:p>
        </p:txBody>
      </p:sp>
    </p:spTree>
    <p:extLst>
      <p:ext uri="{BB962C8B-B14F-4D97-AF65-F5344CB8AC3E}">
        <p14:creationId xmlns:p14="http://schemas.microsoft.com/office/powerpoint/2010/main" val="30283821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hape 87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</p:spPr>
      </p:sp>
      <p:sp>
        <p:nvSpPr>
          <p:cNvPr id="28674" name="Shape 88"/>
          <p:cNvSpPr>
            <a:spLocks noGrp="1"/>
          </p:cNvSpPr>
          <p:nvPr>
            <p:ph type="body" sz="quarter" idx="1"/>
          </p:nvPr>
        </p:nvSpPr>
        <p:spPr bwMode="auto"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>
                <a:solidFill>
                  <a:srgbClr val="000000"/>
                </a:solidFill>
              </a:rPr>
              <a:t>接口简单，是吧？</a:t>
            </a:r>
          </a:p>
        </p:txBody>
      </p:sp>
    </p:spTree>
    <p:extLst>
      <p:ext uri="{BB962C8B-B14F-4D97-AF65-F5344CB8AC3E}">
        <p14:creationId xmlns:p14="http://schemas.microsoft.com/office/powerpoint/2010/main" val="3826430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流程是：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0EB8F7-AA16-4015-9693-943D02DE7C4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0285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hape 103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</p:spPr>
      </p:sp>
      <p:sp>
        <p:nvSpPr>
          <p:cNvPr id="34818" name="Shape 104"/>
          <p:cNvSpPr>
            <a:spLocks noGrp="1"/>
          </p:cNvSpPr>
          <p:nvPr>
            <p:ph type="body" sz="quarter" idx="1"/>
          </p:nvPr>
        </p:nvSpPr>
        <p:spPr bwMode="auto"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>
                <a:solidFill>
                  <a:srgbClr val="000000"/>
                </a:solidFill>
              </a:rPr>
              <a:t>按照代码讲解</a:t>
            </a:r>
          </a:p>
        </p:txBody>
      </p:sp>
    </p:spTree>
    <p:extLst>
      <p:ext uri="{BB962C8B-B14F-4D97-AF65-F5344CB8AC3E}">
        <p14:creationId xmlns:p14="http://schemas.microsoft.com/office/powerpoint/2010/main" val="32163813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hape 337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</p:spPr>
      </p:sp>
      <p:sp>
        <p:nvSpPr>
          <p:cNvPr id="36866" name="Shape 338"/>
          <p:cNvSpPr>
            <a:spLocks noGrp="1"/>
          </p:cNvSpPr>
          <p:nvPr>
            <p:ph type="body" sz="quarter" idx="1"/>
          </p:nvPr>
        </p:nvSpPr>
        <p:spPr bwMode="auto"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>
                <a:solidFill>
                  <a:srgbClr val="000000"/>
                </a:solidFill>
              </a:rPr>
              <a:t>按照图讲解。详细，可以展开。</a:t>
            </a:r>
          </a:p>
        </p:txBody>
      </p:sp>
    </p:spTree>
    <p:extLst>
      <p:ext uri="{BB962C8B-B14F-4D97-AF65-F5344CB8AC3E}">
        <p14:creationId xmlns:p14="http://schemas.microsoft.com/office/powerpoint/2010/main" val="16515560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hape 65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</p:spPr>
      </p:sp>
      <p:sp>
        <p:nvSpPr>
          <p:cNvPr id="20482" name="Shape 66"/>
          <p:cNvSpPr>
            <a:spLocks noGrp="1"/>
          </p:cNvSpPr>
          <p:nvPr>
            <p:ph type="body" sz="quarter" idx="1"/>
          </p:nvPr>
        </p:nvSpPr>
        <p:spPr bwMode="auto"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95275" indent="-295275" eaLnBrk="1" hangingPunct="1">
              <a:spcBef>
                <a:spcPct val="0"/>
              </a:spcBef>
              <a:buFontTx/>
              <a:buAutoNum type="arabicPeriod"/>
            </a:pPr>
            <a:r>
              <a:rPr lang="zh-CN" altLang="en-US" sz="1400" dirty="0" smtClean="0">
                <a:solidFill>
                  <a:srgbClr val="000000"/>
                </a:solidFill>
              </a:rPr>
              <a:t>结构化数据，非结构化数据放在最后讲</a:t>
            </a:r>
          </a:p>
          <a:p>
            <a:pPr marL="295275" indent="-295275" eaLnBrk="1" hangingPunct="1">
              <a:spcBef>
                <a:spcPct val="0"/>
              </a:spcBef>
              <a:buFontTx/>
              <a:buAutoNum type="arabicPeriod"/>
            </a:pPr>
            <a:r>
              <a:rPr lang="zh-CN" altLang="en-US" sz="1400" dirty="0" smtClean="0">
                <a:solidFill>
                  <a:srgbClr val="000000"/>
                </a:solidFill>
              </a:rPr>
              <a:t>关于树形数据，</a:t>
            </a:r>
            <a:r>
              <a:rPr lang="en-US" altLang="zh-CN" sz="1400" dirty="0" smtClean="0">
                <a:solidFill>
                  <a:srgbClr val="000000"/>
                </a:solidFill>
              </a:rPr>
              <a:t>Google</a:t>
            </a:r>
            <a:r>
              <a:rPr lang="zh-CN" altLang="en-US" sz="1400" dirty="0" smtClean="0">
                <a:solidFill>
                  <a:srgbClr val="000000"/>
                </a:solidFill>
              </a:rPr>
              <a:t>有篇论文</a:t>
            </a:r>
            <a:r>
              <a:rPr lang="en-US" altLang="zh-CN" sz="1400" dirty="0" err="1" smtClean="0">
                <a:solidFill>
                  <a:srgbClr val="000000"/>
                </a:solidFill>
              </a:rPr>
              <a:t>Dremel</a:t>
            </a:r>
            <a:r>
              <a:rPr lang="zh-CN" altLang="en-US" sz="1400" dirty="0" smtClean="0">
                <a:solidFill>
                  <a:srgbClr val="000000"/>
                </a:solidFill>
              </a:rPr>
              <a:t>是相关的</a:t>
            </a:r>
          </a:p>
          <a:p>
            <a:pPr marL="295275" indent="-295275" eaLnBrk="1" hangingPunct="1">
              <a:spcBef>
                <a:spcPct val="0"/>
              </a:spcBef>
              <a:buFontTx/>
              <a:buAutoNum type="arabicPeriod"/>
            </a:pPr>
            <a:r>
              <a:rPr lang="zh-CN" altLang="en-US" sz="1400" dirty="0" smtClean="0">
                <a:solidFill>
                  <a:srgbClr val="000000"/>
                </a:solidFill>
              </a:rPr>
              <a:t>关系型数据</a:t>
            </a:r>
            <a:r>
              <a:rPr lang="en-US" altLang="zh-CN" sz="1400" dirty="0" smtClean="0">
                <a:solidFill>
                  <a:srgbClr val="000000"/>
                </a:solidFill>
              </a:rPr>
              <a:t>-“</a:t>
            </a:r>
            <a:r>
              <a:rPr lang="zh-CN" altLang="en-US" sz="1400" dirty="0" smtClean="0">
                <a:solidFill>
                  <a:srgbClr val="000000"/>
                </a:solidFill>
              </a:rPr>
              <a:t>块”中的各项数据之间几乎没有联系，或者每次运算只有一个维度上的联系，就是</a:t>
            </a:r>
            <a:r>
              <a:rPr lang="en-US" altLang="zh-CN" sz="1400" dirty="0" smtClean="0">
                <a:solidFill>
                  <a:srgbClr val="000000"/>
                </a:solidFill>
              </a:rPr>
              <a:t>map/reduce</a:t>
            </a:r>
            <a:r>
              <a:rPr lang="zh-CN" altLang="en-US" sz="1400" dirty="0" smtClean="0">
                <a:solidFill>
                  <a:srgbClr val="000000"/>
                </a:solidFill>
              </a:rPr>
              <a:t>中那个</a:t>
            </a:r>
            <a:r>
              <a:rPr lang="en-US" altLang="zh-CN" sz="1400" dirty="0" smtClean="0">
                <a:solidFill>
                  <a:srgbClr val="000000"/>
                </a:solidFill>
              </a:rPr>
              <a:t>key</a:t>
            </a:r>
          </a:p>
          <a:p>
            <a:pPr marL="295275" indent="-295275" eaLnBrk="1" hangingPunct="1">
              <a:spcBef>
                <a:spcPct val="0"/>
              </a:spcBef>
              <a:buFontTx/>
              <a:buAutoNum type="arabicPeriod"/>
            </a:pPr>
            <a:r>
              <a:rPr lang="zh-CN" altLang="en-US" sz="1400" dirty="0" smtClean="0">
                <a:solidFill>
                  <a:srgbClr val="000000"/>
                </a:solidFill>
              </a:rPr>
              <a:t>图数据，里面都是点数据，数据之间有复杂的联系。后面我们还会讲到</a:t>
            </a:r>
          </a:p>
        </p:txBody>
      </p:sp>
    </p:spTree>
    <p:extLst>
      <p:ext uri="{BB962C8B-B14F-4D97-AF65-F5344CB8AC3E}">
        <p14:creationId xmlns:p14="http://schemas.microsoft.com/office/powerpoint/2010/main" val="4443242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hape 70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</p:spPr>
      </p:sp>
      <p:sp>
        <p:nvSpPr>
          <p:cNvPr id="22530" name="Shape 71"/>
          <p:cNvSpPr>
            <a:spLocks noGrp="1"/>
          </p:cNvSpPr>
          <p:nvPr>
            <p:ph type="body" sz="quarter" idx="1"/>
          </p:nvPr>
        </p:nvSpPr>
        <p:spPr bwMode="auto"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93688" indent="-293688" eaLnBrk="1" hangingPunct="1">
              <a:spcBef>
                <a:spcPct val="0"/>
              </a:spcBef>
              <a:buFontTx/>
              <a:buAutoNum type="arabicPeriod"/>
            </a:pPr>
            <a:r>
              <a:rPr lang="zh-CN" altLang="en-US" sz="1400" smtClean="0">
                <a:solidFill>
                  <a:srgbClr val="000000"/>
                </a:solidFill>
              </a:rPr>
              <a:t>二维结构，行和列，应用最广泛，大量保存在传统的关系数据库中，在我最熟悉的阿里巴巴大数据领域，最原始的数据源除了日志以外，大部分来自前台的关系数据库比如</a:t>
            </a:r>
            <a:r>
              <a:rPr lang="en-US" altLang="zh-CN" sz="1400" smtClean="0">
                <a:solidFill>
                  <a:srgbClr val="000000"/>
                </a:solidFill>
              </a:rPr>
              <a:t>Oracle</a:t>
            </a:r>
            <a:r>
              <a:rPr lang="zh-CN" altLang="en-US" sz="1400" smtClean="0">
                <a:solidFill>
                  <a:srgbClr val="000000"/>
                </a:solidFill>
              </a:rPr>
              <a:t>、</a:t>
            </a:r>
            <a:r>
              <a:rPr lang="en-US" altLang="zh-CN" sz="1400" smtClean="0">
                <a:solidFill>
                  <a:srgbClr val="000000"/>
                </a:solidFill>
              </a:rPr>
              <a:t>MySQL</a:t>
            </a:r>
            <a:r>
              <a:rPr lang="zh-CN" altLang="en-US" sz="1400" smtClean="0">
                <a:solidFill>
                  <a:srgbClr val="000000"/>
                </a:solidFill>
              </a:rPr>
              <a:t>等。另外大部分网站日志数据表示成关系数据。</a:t>
            </a:r>
          </a:p>
          <a:p>
            <a:pPr marL="293688" indent="-293688" eaLnBrk="1" hangingPunct="1">
              <a:spcBef>
                <a:spcPct val="0"/>
              </a:spcBef>
              <a:buFontTx/>
              <a:buAutoNum type="arabicPeriod"/>
            </a:pPr>
            <a:r>
              <a:rPr lang="zh-CN" altLang="en-US" sz="1400" smtClean="0">
                <a:solidFill>
                  <a:srgbClr val="000000"/>
                </a:solidFill>
              </a:rPr>
              <a:t>四种概念介绍</a:t>
            </a:r>
          </a:p>
        </p:txBody>
      </p:sp>
    </p:spTree>
    <p:extLst>
      <p:ext uri="{BB962C8B-B14F-4D97-AF65-F5344CB8AC3E}">
        <p14:creationId xmlns:p14="http://schemas.microsoft.com/office/powerpoint/2010/main" val="34932865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简而言之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如果你需要秒内的延迟，</a:t>
            </a:r>
            <a:r>
              <a:rPr lang="en-US" altLang="zh-CN" dirty="0" smtClean="0"/>
              <a:t>Storm</a:t>
            </a:r>
            <a:r>
              <a:rPr lang="zh-CN" altLang="en-US" dirty="0" smtClean="0"/>
              <a:t>是一个不错的选择，而且没有数据丢失。如果你需要有状态的计算，而且要完全保证每个事件只被处理一 次，</a:t>
            </a:r>
            <a:r>
              <a:rPr lang="en-US" altLang="zh-CN" dirty="0" smtClean="0"/>
              <a:t>Spark Streaming</a:t>
            </a:r>
            <a:r>
              <a:rPr lang="zh-CN" altLang="en-US" dirty="0" smtClean="0"/>
              <a:t>则更好。</a:t>
            </a:r>
            <a:r>
              <a:rPr lang="en-US" altLang="zh-CN" dirty="0" smtClean="0"/>
              <a:t>Spark Streaming</a:t>
            </a:r>
            <a:r>
              <a:rPr lang="zh-CN" altLang="en-US" dirty="0" smtClean="0"/>
              <a:t>编程逻辑也可能更容易，因为它类似于批处理程序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，特别是在你使用批次</a:t>
            </a:r>
            <a:r>
              <a:rPr lang="en-US" altLang="zh-CN" dirty="0" smtClean="0"/>
              <a:t>(</a:t>
            </a:r>
            <a:r>
              <a:rPr lang="zh-CN" altLang="en-US" dirty="0" smtClean="0"/>
              <a:t>尽管是很小的</a:t>
            </a:r>
            <a:r>
              <a:rPr lang="en-US" altLang="zh-CN" dirty="0" smtClean="0"/>
              <a:t>)</a:t>
            </a:r>
            <a:r>
              <a:rPr lang="zh-CN" altLang="en-US" dirty="0" smtClean="0"/>
              <a:t>时。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0116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流程是：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0EB8F7-AA16-4015-9693-943D02DE7C4C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2538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可以用老师发试卷考试这么个例子来解释，老师就是协调者，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2157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流程是：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0EB8F7-AA16-4015-9693-943D02DE7C4C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5881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既然现在是一个分布式系统，那么代码就是部署在不同的服务器上，那么远程通信就是第一步。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如果所有的交付件都在一台机器上，或者写进同一块代码就不会有</a:t>
            </a:r>
            <a:r>
              <a:rPr lang="en-US" altLang="zh-CN" dirty="0" smtClean="0"/>
              <a:t>RPC</a:t>
            </a:r>
            <a:r>
              <a:rPr lang="zh-CN" altLang="en-US" dirty="0" smtClean="0"/>
              <a:t>，但是现实中为了模块化是不可能的。</a:t>
            </a:r>
            <a:endParaRPr lang="en-US" altLang="zh-CN" dirty="0" smtClean="0"/>
          </a:p>
          <a:p>
            <a:r>
              <a:rPr lang="en-US" altLang="zh-CN" b="1" dirty="0" smtClean="0"/>
              <a:t>http://image.baidu.com/search/index?tn=baiduimage&amp;ps=1&amp;ct=201326592&amp;lm=-1&amp;cl=2&amp;nc=1&amp;ie=utf-8&amp;word=%E5%BA%8F%E5%88%97%E5%8C%96%E6%A1%86%E6%9E%B6%E6%80%A7%E8%83%BD</a:t>
            </a:r>
          </a:p>
          <a:p>
            <a:r>
              <a:rPr lang="en-US" altLang="zh-CN" b="1" dirty="0" smtClean="0"/>
              <a:t>http://www.lxway.com/61005894.htm</a:t>
            </a:r>
          </a:p>
          <a:p>
            <a:r>
              <a:rPr lang="en-US" altLang="zh-CN" b="1" dirty="0" smtClean="0"/>
              <a:t>http://www.oschina.net/question/12_91812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FF8C1-2794-421B-8860-09ED34FC2F5C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8114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https://courses.engr.illinois.edu/cs425/fa2014/lectures.html</a:t>
            </a:r>
          </a:p>
          <a:p>
            <a:r>
              <a:rPr lang="en-US" altLang="zh-CN" dirty="0" smtClean="0"/>
              <a:t>https://inst.eecs.berkeley.edu/~cs162/sp15/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FF8C1-2794-421B-8860-09ED34FC2F5C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657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C++ </a:t>
            </a:r>
            <a:r>
              <a:rPr lang="zh-CN" altLang="en-US" dirty="0" smtClean="0"/>
              <a:t>大师</a:t>
            </a:r>
            <a:r>
              <a:rPr lang="en-US" altLang="zh-CN" dirty="0" smtClean="0"/>
              <a:t>Herb Sutter</a:t>
            </a:r>
            <a:r>
              <a:rPr lang="zh-CN" altLang="en-US" dirty="0" smtClean="0"/>
              <a:t>在</a:t>
            </a:r>
            <a:r>
              <a:rPr lang="en-US" altLang="zh-CN" dirty="0" smtClean="0"/>
              <a:t>http://www.gotw.ca/publications/concurrency-ddj.htm</a:t>
            </a:r>
            <a:r>
              <a:rPr lang="zh-CN" altLang="en-US" dirty="0" smtClean="0"/>
              <a:t>发表的文章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为什么需要大数据平台？传统的关系型数据库对于海量的数据的检索支持越来越差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0EB8F7-AA16-4015-9693-943D02DE7C4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9074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自己实现</a:t>
            </a:r>
            <a:r>
              <a:rPr lang="en-US" altLang="zh-CN" dirty="0" err="1" smtClean="0"/>
              <a:t>rpc</a:t>
            </a:r>
            <a:r>
              <a:rPr lang="zh-CN" altLang="en-US" dirty="0" smtClean="0"/>
              <a:t>是很难的，所以我们采用</a:t>
            </a:r>
            <a:r>
              <a:rPr lang="en-US" altLang="zh-CN" dirty="0" smtClean="0"/>
              <a:t>thrift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0EB8F7-AA16-4015-9693-943D02DE7C4C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0900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远程过程调用必然涉及到序列化</a:t>
            </a:r>
            <a:endParaRPr lang="en-US" altLang="zh-CN" dirty="0" smtClean="0"/>
          </a:p>
          <a:p>
            <a:r>
              <a:rPr lang="zh-CN" altLang="en-US" dirty="0" smtClean="0"/>
              <a:t>序列化的性能影响了整体的性能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FF8C1-2794-421B-8860-09ED34FC2F5C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6626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thrift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功能较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protobuf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丰富，因此单从序列化机制上进行性能比较，按照序列化后字节数、序列化时间、反序列化时间三个指标进行，对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thrift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的二进制、压缩、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protobuf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三种格式进行对比。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Google</a:t>
            </a:r>
            <a:r>
              <a:rPr lang="zh-CN" altLang="en-US" sz="1200" b="0" i="0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现在在</a:t>
            </a:r>
            <a:r>
              <a:rPr lang="en-US" altLang="zh-CN" sz="1200" b="0" i="0" kern="1200" dirty="0" err="1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protobuf</a:t>
            </a:r>
            <a:r>
              <a:rPr lang="zh-CN" altLang="en-US" sz="1200" b="0" i="0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基础上出了个新的序列化框架</a:t>
            </a:r>
            <a:r>
              <a:rPr lang="en-US" altLang="zh-CN" sz="1200" b="0" i="0" kern="1200" dirty="0" err="1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grpc</a:t>
            </a:r>
            <a:r>
              <a:rPr lang="zh-CN" altLang="en-US" sz="1200" b="0" i="0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，性能比</a:t>
            </a:r>
            <a:r>
              <a:rPr lang="en-US" altLang="zh-CN" sz="1200" b="0" i="0" kern="1200" dirty="0" err="1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protobuf</a:t>
            </a:r>
            <a:r>
              <a:rPr lang="zh-CN" altLang="en-US" sz="1200" b="0" i="0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更好。</a:t>
            </a:r>
            <a:endParaRPr lang="en-US" altLang="zh-CN" sz="1200" b="0" i="0" kern="1200" dirty="0" smtClean="0">
              <a:solidFill>
                <a:srgbClr val="FF0000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0EB8F7-AA16-4015-9693-943D02DE7C4C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6110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流程是：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0EB8F7-AA16-4015-9693-943D02DE7C4C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106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Mesos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资源管理器仲裁不同的调度器，我们将进入动态分区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弹性共享的模式，所有应用程序都可以使用节点的公共池，安全地、最大化地利用资源。 一个经常被引用的例子是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Slave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节点通常运行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Hadoop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作业，在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Slave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空闲阶段，动态分配给他们运行批处理作业，反之亦然。 值得一提的是，这其中的某些环节可以通过虚拟化技术，如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VMware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vSphere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分布式资源调度（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DRS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）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来完成。 然而，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Mesos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具有更精细的粒度，因为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Mesos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在应用层而不是机器层分配资源，通过容器而不是整个虚拟机（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）分配任务。 前者能够为每个应用程序的特殊需求做考量，应用程序的调度器知道最有效地利用资源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后者能够更好地“装箱”，运行一个任务，没有必要实例化一整个虚拟机，其所需的进程和二进制文件足矣。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1B9A1-35BE-419F-988A-FBEE9C9DB76D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1157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Slave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是运行在物理或虚拟服务器上的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Mesos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守护进程，是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Mesos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集群的一部分。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由调度器（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Scheduler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）应用程序和任务执行器（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）组成，被注册到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Mesos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以使用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Mesos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集群中的资源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1B9A1-35BE-419F-988A-FBEE9C9DB76D}" type="slidenum">
              <a:rPr lang="zh-CN" altLang="en-US" smtClean="0"/>
              <a:pPr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0477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http://blog.csdn.net/yu616568/article/details/51188479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FF8C1-2794-421B-8860-09ED34FC2F5C}" type="slidenum">
              <a:rPr lang="zh-CN" altLang="en-US" smtClean="0"/>
              <a:pPr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73086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流程是：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0EB8F7-AA16-4015-9693-943D02DE7C4C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74022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Hbase</a:t>
            </a:r>
            <a:r>
              <a:rPr lang="en-US" altLang="zh-CN" dirty="0" smtClean="0"/>
              <a:t> </a:t>
            </a:r>
            <a:r>
              <a:rPr lang="zh-CN" altLang="en-US" smtClean="0"/>
              <a:t>的命令可以参考这篇文章   </a:t>
            </a:r>
            <a:r>
              <a:rPr lang="en-US" altLang="zh-CN" smtClean="0"/>
              <a:t>http://www.tuicool.com/articles/yMrUrmQ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pPr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1269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pig</a:t>
            </a:r>
            <a:r>
              <a:rPr lang="zh-CN" altLang="en-US" smtClean="0"/>
              <a:t>可以说是</a:t>
            </a:r>
            <a:r>
              <a:rPr lang="en-US" altLang="zh-CN" smtClean="0"/>
              <a:t>MapReduce</a:t>
            </a:r>
            <a:r>
              <a:rPr lang="zh-CN" altLang="en-US" smtClean="0"/>
              <a:t>的一个</a:t>
            </a:r>
            <a:r>
              <a:rPr lang="en-US" altLang="zh-CN" smtClean="0"/>
              <a:t>shell</a:t>
            </a:r>
          </a:p>
          <a:p>
            <a:r>
              <a:rPr lang="en-US" altLang="zh-CN" smtClean="0"/>
              <a:t>Hive</a:t>
            </a:r>
            <a:r>
              <a:rPr lang="zh-CN" altLang="en-US" smtClean="0"/>
              <a:t>可以使用</a:t>
            </a:r>
            <a:r>
              <a:rPr lang="en-US" altLang="zh-CN" smtClean="0"/>
              <a:t>SQL</a:t>
            </a:r>
            <a:r>
              <a:rPr lang="zh-CN" altLang="en-US" smtClean="0"/>
              <a:t>查询</a:t>
            </a:r>
            <a:r>
              <a:rPr lang="en-US" altLang="zh-CN" smtClean="0"/>
              <a:t>HBase</a:t>
            </a:r>
          </a:p>
          <a:p>
            <a:r>
              <a:rPr lang="en-US" altLang="zh-CN" smtClean="0"/>
              <a:t>Sqoop</a:t>
            </a:r>
            <a:r>
              <a:rPr lang="zh-CN" altLang="en-US" smtClean="0"/>
              <a:t>可以将数据从</a:t>
            </a:r>
            <a:r>
              <a:rPr lang="en-US" altLang="zh-CN" smtClean="0"/>
              <a:t>RDBMS</a:t>
            </a:r>
            <a:r>
              <a:rPr lang="zh-CN" altLang="en-US" smtClean="0"/>
              <a:t>导入到</a:t>
            </a:r>
            <a:r>
              <a:rPr lang="en-US" altLang="zh-CN" smtClean="0"/>
              <a:t>HBase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pPr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199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不讲具体的细节，只解释一些常用的大数据相关名词，或者作为综述性质的</a:t>
            </a:r>
            <a:r>
              <a:rPr lang="en-US" altLang="zh-CN" dirty="0" err="1" smtClean="0"/>
              <a:t>ppt</a:t>
            </a:r>
            <a:r>
              <a:rPr lang="zh-CN" altLang="en-US" dirty="0" smtClean="0"/>
              <a:t>，也就是武功秘籍的目录。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0EB8F7-AA16-4015-9693-943D02DE7C4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57541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b="1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</a:t>
            </a:r>
            <a:endParaRPr lang="en-US" sz="1200" b="0" i="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包含访问</a:t>
            </a: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hbase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的接口，</a:t>
            </a: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维护着一些</a:t>
            </a: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cache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来加快对</a:t>
            </a: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hbase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的访问，比如</a:t>
            </a: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的位置信息。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1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Zookeeper</a:t>
            </a:r>
            <a:endParaRPr lang="en-US" sz="1200" b="0" i="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保证任何时候，集群中只有一个</a:t>
            </a: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master</a:t>
            </a:r>
          </a:p>
          <a:p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 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存贮所有</a:t>
            </a: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的寻址入口。</a:t>
            </a:r>
          </a:p>
          <a:p>
            <a:r>
              <a:rPr lang="en-US" altLang="zh-C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 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实时监控</a:t>
            </a: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 Server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的状态，将</a:t>
            </a: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 server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的上线和下线信息实时通知给</a:t>
            </a: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Master</a:t>
            </a:r>
          </a:p>
          <a:p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 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存储</a:t>
            </a: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Hbase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schema,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包括有哪些</a:t>
            </a: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table，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每个</a:t>
            </a: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有哪些</a:t>
            </a: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 family</a:t>
            </a:r>
          </a:p>
          <a:p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1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Master</a:t>
            </a:r>
            <a:endParaRPr lang="en-US" sz="1200" b="0" i="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为</a:t>
            </a: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 server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分配</a:t>
            </a: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</a:t>
            </a:r>
          </a:p>
          <a:p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 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负责</a:t>
            </a: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 server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的负载均衡</a:t>
            </a:r>
          </a:p>
          <a:p>
            <a:r>
              <a:rPr lang="en-US" altLang="zh-C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 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发现失效的</a:t>
            </a: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 server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并重新分配其上的</a:t>
            </a: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</a:t>
            </a:r>
          </a:p>
          <a:p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 GFS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上的垃圾文件回收</a:t>
            </a:r>
          </a:p>
          <a:p>
            <a:r>
              <a:rPr lang="en-US" altLang="zh-C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 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处理</a:t>
            </a: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schema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更新请求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1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 Server</a:t>
            </a:r>
            <a:endParaRPr lang="en-US" sz="1200" b="0" i="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Region server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维护</a:t>
            </a: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Master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分配给它的</a:t>
            </a: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region，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处理对这些</a:t>
            </a: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请求</a:t>
            </a:r>
          </a:p>
          <a:p>
            <a:r>
              <a:rPr lang="en-US" altLang="zh-C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 </a:t>
            </a: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 server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负责切分在运行过程中变得过大的</a:t>
            </a: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可以看到，</a:t>
            </a: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访问</a:t>
            </a: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hbase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上数据的过程并不需要</a:t>
            </a: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master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参与（寻址访问</a:t>
            </a: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zookeeper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 server，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数据读写访问</a:t>
            </a: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regione server），master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仅仅维护者</a:t>
            </a: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的元数据信息，负载很低。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pPr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37996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监控：</a:t>
            </a:r>
            <a:r>
              <a:rPr lang="en-US" altLang="zh-CN" dirty="0" err="1" smtClean="0"/>
              <a:t>netdata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FF8C1-2794-421B-8860-09ED34FC2F5C}" type="slidenum">
              <a:rPr lang="zh-CN" altLang="en-US" smtClean="0"/>
              <a:pPr/>
              <a:t>83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905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宠物、时间、女友、</a:t>
            </a:r>
            <a:r>
              <a:rPr lang="en-US" altLang="zh-CN" dirty="0" smtClean="0"/>
              <a:t>brain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idea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zh-CN" altLang="en-US" dirty="0" smtClean="0"/>
              <a:t>知乎、</a:t>
            </a:r>
            <a:r>
              <a:rPr lang="en-US" altLang="zh-CN" dirty="0" err="1" smtClean="0"/>
              <a:t>quora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zh-CN" altLang="en-US" dirty="0" smtClean="0"/>
              <a:t>有男女朋友的：</a:t>
            </a:r>
            <a:r>
              <a:rPr lang="en-US" altLang="zh-CN" dirty="0" err="1" smtClean="0"/>
              <a:t>airbnb</a:t>
            </a:r>
            <a:endParaRPr lang="en-US" altLang="zh-CN" dirty="0" smtClean="0"/>
          </a:p>
          <a:p>
            <a:r>
              <a:rPr lang="zh-CN" altLang="en-US" dirty="0" smtClean="0"/>
              <a:t>没有的：</a:t>
            </a:r>
            <a:r>
              <a:rPr lang="en-US" altLang="zh-CN" dirty="0" smtClean="0"/>
              <a:t>GF/BF</a:t>
            </a:r>
            <a:r>
              <a:rPr lang="en-US" altLang="zh-CN" baseline="0" dirty="0" smtClean="0"/>
              <a:t> as a service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FF8C1-2794-421B-8860-09ED34FC2F5C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157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Scala</a:t>
            </a:r>
            <a:r>
              <a:rPr lang="zh-CN" altLang="en-US" dirty="0" smtClean="0"/>
              <a:t>是函数式编程语言，天生对并发支持比较好，并发模型是</a:t>
            </a:r>
            <a:r>
              <a:rPr lang="en-US" altLang="zh-CN" dirty="0" smtClean="0"/>
              <a:t>Actor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FF8C1-2794-421B-8860-09ED34FC2F5C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951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通过前面的技术栈和云计算分层来搭建我们自己的大数据平台</a:t>
            </a:r>
            <a:endParaRPr lang="en-US" altLang="zh-CN" dirty="0" smtClean="0"/>
          </a:p>
          <a:p>
            <a:r>
              <a:rPr lang="zh-CN" altLang="en-US" dirty="0" smtClean="0"/>
              <a:t>服务器上演示组件和服务。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0EB8F7-AA16-4015-9693-943D02DE7C4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39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还有各种重建索引的工具，统一称之为</a:t>
            </a:r>
            <a:r>
              <a:rPr lang="en-US" altLang="zh-CN" dirty="0" smtClean="0"/>
              <a:t>ETL</a:t>
            </a:r>
            <a:r>
              <a:rPr lang="zh-CN" altLang="en-US" dirty="0" smtClean="0"/>
              <a:t>工具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FF8C1-2794-421B-8860-09ED34FC2F5C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4729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流程是：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0EB8F7-AA16-4015-9693-943D02DE7C4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364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AC139-DDC4-4643-9D70-ED40DD109C7D}" type="datetimeFigureOut">
              <a:rPr lang="zh-CN" altLang="en-US" smtClean="0"/>
              <a:t>2016/10/17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C645-D469-4B4C-9F26-25A04031B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604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AC139-DDC4-4643-9D70-ED40DD109C7D}" type="datetimeFigureOut">
              <a:rPr lang="zh-CN" altLang="en-US" smtClean="0"/>
              <a:t>2016/10/17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C645-D469-4B4C-9F26-25A04031B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275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AC139-DDC4-4643-9D70-ED40DD109C7D}" type="datetimeFigureOut">
              <a:rPr lang="zh-CN" altLang="en-US" smtClean="0"/>
              <a:t>2016/10/17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C645-D469-4B4C-9F26-25A04031B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05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页 一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 userDrawn="1"/>
        </p:nvSpPr>
        <p:spPr>
          <a:xfrm>
            <a:off x="10704512" y="6553174"/>
            <a:ext cx="1391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2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pPr algn="r"/>
              <a:t>‹#›</a:t>
            </a:fld>
            <a:endParaRPr lang="zh-CN" altLang="en-US" sz="12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384000" y="252000"/>
            <a:ext cx="10972800" cy="649536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16" name="内容占位符 2"/>
          <p:cNvSpPr>
            <a:spLocks noGrp="1"/>
          </p:cNvSpPr>
          <p:nvPr>
            <p:ph idx="1" hasCustomPrompt="1"/>
          </p:nvPr>
        </p:nvSpPr>
        <p:spPr>
          <a:xfrm>
            <a:off x="623392" y="1268760"/>
            <a:ext cx="11041227" cy="4464496"/>
          </a:xfrm>
          <a:prstGeom prst="rect">
            <a:avLst/>
          </a:prstGeom>
        </p:spPr>
        <p:txBody>
          <a:bodyPr numCol="1" spcCol="720000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单击此处编辑正文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227090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10703985" y="6553201"/>
            <a:ext cx="1392767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51DDEF4D-8900-428A-BCD6-F48BA28B0BB4}" type="slidenum">
              <a:rPr lang="zh-CN" altLang="en-US" sz="120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pPr algn="r">
                <a:defRPr/>
              </a:pPr>
              <a:t>‹#›</a:t>
            </a:fld>
            <a:endParaRPr lang="zh-CN" altLang="en-US" sz="12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4" name="标题 1"/>
          <p:cNvSpPr>
            <a:spLocks noGrp="1"/>
          </p:cNvSpPr>
          <p:nvPr>
            <p:ph type="title" hasCustomPrompt="1"/>
          </p:nvPr>
        </p:nvSpPr>
        <p:spPr>
          <a:xfrm>
            <a:off x="719403" y="403200"/>
            <a:ext cx="10972800" cy="649536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单击此处编辑目录标题</a:t>
            </a:r>
            <a:endParaRPr lang="zh-CN" altLang="en-US" dirty="0"/>
          </a:p>
        </p:txBody>
      </p:sp>
      <p:sp>
        <p:nvSpPr>
          <p:cNvPr id="33" name="内容占位符 2"/>
          <p:cNvSpPr>
            <a:spLocks noGrp="1"/>
          </p:cNvSpPr>
          <p:nvPr>
            <p:ph idx="1" hasCustomPrompt="1"/>
          </p:nvPr>
        </p:nvSpPr>
        <p:spPr>
          <a:xfrm>
            <a:off x="719403" y="1916833"/>
            <a:ext cx="10753195" cy="50405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单击此处编辑标题说明文字</a:t>
            </a:r>
            <a:endParaRPr lang="zh-CN" altLang="en-US" dirty="0"/>
          </a:p>
        </p:txBody>
      </p:sp>
      <p:sp>
        <p:nvSpPr>
          <p:cNvPr id="35" name="内容占位符 2"/>
          <p:cNvSpPr>
            <a:spLocks noGrp="1"/>
          </p:cNvSpPr>
          <p:nvPr>
            <p:ph idx="10" hasCustomPrompt="1"/>
          </p:nvPr>
        </p:nvSpPr>
        <p:spPr>
          <a:xfrm>
            <a:off x="719403" y="3104965"/>
            <a:ext cx="10753195" cy="50405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单击此处编辑标题说明文字</a:t>
            </a:r>
            <a:endParaRPr lang="zh-CN" altLang="en-US" dirty="0"/>
          </a:p>
        </p:txBody>
      </p:sp>
      <p:sp>
        <p:nvSpPr>
          <p:cNvPr id="37" name="内容占位符 2"/>
          <p:cNvSpPr>
            <a:spLocks noGrp="1"/>
          </p:cNvSpPr>
          <p:nvPr>
            <p:ph idx="11" hasCustomPrompt="1"/>
          </p:nvPr>
        </p:nvSpPr>
        <p:spPr>
          <a:xfrm>
            <a:off x="719403" y="4293097"/>
            <a:ext cx="10753195" cy="50405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单击此处编辑标题说明文字</a:t>
            </a:r>
            <a:endParaRPr lang="zh-CN" altLang="en-US" dirty="0"/>
          </a:p>
        </p:txBody>
      </p:sp>
      <p:sp>
        <p:nvSpPr>
          <p:cNvPr id="41" name="内容占位符 2"/>
          <p:cNvSpPr>
            <a:spLocks noGrp="1"/>
          </p:cNvSpPr>
          <p:nvPr>
            <p:ph idx="12" hasCustomPrompt="1"/>
          </p:nvPr>
        </p:nvSpPr>
        <p:spPr>
          <a:xfrm>
            <a:off x="719403" y="1484784"/>
            <a:ext cx="10753195" cy="50405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None/>
              <a:defRPr sz="24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42" name="内容占位符 2"/>
          <p:cNvSpPr>
            <a:spLocks noGrp="1"/>
          </p:cNvSpPr>
          <p:nvPr>
            <p:ph idx="13" hasCustomPrompt="1"/>
          </p:nvPr>
        </p:nvSpPr>
        <p:spPr>
          <a:xfrm>
            <a:off x="719403" y="2708920"/>
            <a:ext cx="10753195" cy="50405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None/>
              <a:defRPr sz="24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43" name="内容占位符 2"/>
          <p:cNvSpPr>
            <a:spLocks noGrp="1"/>
          </p:cNvSpPr>
          <p:nvPr>
            <p:ph idx="14" hasCustomPrompt="1"/>
          </p:nvPr>
        </p:nvSpPr>
        <p:spPr>
          <a:xfrm>
            <a:off x="719403" y="3861048"/>
            <a:ext cx="10753195" cy="50405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None/>
              <a:defRPr sz="24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0299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1055" y="260021"/>
            <a:ext cx="10515600" cy="927647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1055" y="1597572"/>
            <a:ext cx="10662745" cy="4579391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AC139-DDC4-4643-9D70-ED40DD109C7D}" type="datetimeFigureOut">
              <a:rPr lang="zh-CN" altLang="en-US" smtClean="0"/>
              <a:t>2016/10/17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C645-D469-4B4C-9F26-25A04031B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687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AC139-DDC4-4643-9D70-ED40DD109C7D}" type="datetimeFigureOut">
              <a:rPr lang="zh-CN" altLang="en-US" smtClean="0"/>
              <a:t>2016/10/17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C645-D469-4B4C-9F26-25A04031B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982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AC139-DDC4-4643-9D70-ED40DD109C7D}" type="datetimeFigureOut">
              <a:rPr lang="zh-CN" altLang="en-US" smtClean="0"/>
              <a:t>2016/10/17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C645-D469-4B4C-9F26-25A04031B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391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AC139-DDC4-4643-9D70-ED40DD109C7D}" type="datetimeFigureOut">
              <a:rPr lang="zh-CN" altLang="en-US" smtClean="0"/>
              <a:t>2016/10/17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C645-D469-4B4C-9F26-25A04031B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69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AC139-DDC4-4643-9D70-ED40DD109C7D}" type="datetimeFigureOut">
              <a:rPr lang="zh-CN" altLang="en-US" smtClean="0"/>
              <a:t>2016/10/17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C645-D469-4B4C-9F26-25A04031B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98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AC139-DDC4-4643-9D70-ED40DD109C7D}" type="datetimeFigureOut">
              <a:rPr lang="zh-CN" altLang="en-US" smtClean="0"/>
              <a:t>2016/10/17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C645-D469-4B4C-9F26-25A04031B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686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AC139-DDC4-4643-9D70-ED40DD109C7D}" type="datetimeFigureOut">
              <a:rPr lang="zh-CN" altLang="en-US" smtClean="0"/>
              <a:t>2016/10/17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C645-D469-4B4C-9F26-25A04031B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437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AC139-DDC4-4643-9D70-ED40DD109C7D}" type="datetimeFigureOut">
              <a:rPr lang="zh-CN" altLang="en-US" smtClean="0"/>
              <a:t>2016/10/17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C645-D469-4B4C-9F26-25A04031B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426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AC139-DDC4-4643-9D70-ED40DD109C7D}" type="datetimeFigureOut">
              <a:rPr lang="zh-CN" altLang="en-US" smtClean="0"/>
              <a:t>2016/10/17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CC645-D469-4B4C-9F26-25A04031B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338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cs.lmu.edu/~ray/notes/paradigms/" TargetMode="Externa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gif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pn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jp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jpe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jpe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大数据平台架构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2000" dirty="0">
                <a:latin typeface="+mj-lt"/>
                <a:ea typeface="+mj-ea"/>
                <a:cs typeface="+mj-cs"/>
              </a:rPr>
              <a:t>陈东升</a:t>
            </a:r>
            <a:endParaRPr lang="en-US" altLang="zh-CN" sz="2000" dirty="0"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en-US" altLang="zh-CN" sz="2000" dirty="0">
                <a:latin typeface="+mj-lt"/>
                <a:ea typeface="+mj-ea"/>
                <a:cs typeface="+mj-cs"/>
              </a:rPr>
              <a:t>2016-10-08</a:t>
            </a:r>
            <a:endParaRPr lang="zh-CN" altLang="en-US" sz="2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5512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 smtClean="0"/>
              <a:t>数据流走向</a:t>
            </a:r>
            <a:r>
              <a:rPr lang="en-US" altLang="zh-CN" sz="3200" dirty="0" smtClean="0"/>
              <a:t>-</a:t>
            </a:r>
            <a:r>
              <a:rPr lang="zh-CN" altLang="en-US" sz="3200" dirty="0" smtClean="0"/>
              <a:t>离线</a:t>
            </a:r>
            <a:endParaRPr lang="zh-CN" altLang="en-US" sz="3200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338316" y="2418524"/>
            <a:ext cx="2286016" cy="10715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zh-CN" dirty="0" smtClean="0"/>
              <a:t>ETL</a:t>
            </a:r>
            <a:r>
              <a:rPr lang="zh-CN" altLang="en-US" dirty="0" smtClean="0"/>
              <a:t>工具</a:t>
            </a:r>
            <a:endParaRPr lang="zh-CN" altLang="en-US" dirty="0"/>
          </a:p>
        </p:txBody>
      </p:sp>
      <p:sp>
        <p:nvSpPr>
          <p:cNvPr id="6" name="内容占位符 3"/>
          <p:cNvSpPr txBox="1">
            <a:spLocks/>
          </p:cNvSpPr>
          <p:nvPr/>
        </p:nvSpPr>
        <p:spPr>
          <a:xfrm>
            <a:off x="6515549" y="3649381"/>
            <a:ext cx="2286016" cy="10715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zh-CN" altLang="en-US" sz="3200" dirty="0"/>
              <a:t>大数据平台</a:t>
            </a: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2338316" y="4720951"/>
            <a:ext cx="2286016" cy="10715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zh-CN" altLang="en-US" dirty="0" smtClean="0"/>
              <a:t>重建索引工具</a:t>
            </a:r>
            <a:endParaRPr lang="zh-CN" altLang="en-US" dirty="0"/>
          </a:p>
        </p:txBody>
      </p:sp>
      <p:cxnSp>
        <p:nvCxnSpPr>
          <p:cNvPr id="12" name="肘形连接符 11"/>
          <p:cNvCxnSpPr>
            <a:stCxn id="4" idx="3"/>
            <a:endCxn id="6" idx="0"/>
          </p:cNvCxnSpPr>
          <p:nvPr/>
        </p:nvCxnSpPr>
        <p:spPr>
          <a:xfrm>
            <a:off x="4624332" y="2954309"/>
            <a:ext cx="3034225" cy="6950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endCxn id="6" idx="2"/>
          </p:cNvCxnSpPr>
          <p:nvPr/>
        </p:nvCxnSpPr>
        <p:spPr>
          <a:xfrm flipV="1">
            <a:off x="4624331" y="4720951"/>
            <a:ext cx="3034226" cy="5708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37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查询流程</a:t>
            </a:r>
            <a:r>
              <a:rPr lang="en-US" altLang="zh-CN" sz="3200" dirty="0" smtClean="0"/>
              <a:t>-</a:t>
            </a:r>
            <a:r>
              <a:rPr lang="zh-CN" altLang="en-US" sz="3200" dirty="0" smtClean="0"/>
              <a:t>非视图库</a:t>
            </a:r>
            <a:endParaRPr lang="zh-CN" altLang="en-US" sz="3200" dirty="0"/>
          </a:p>
        </p:txBody>
      </p:sp>
      <p:pic>
        <p:nvPicPr>
          <p:cNvPr id="14" name="内容占位符 1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5448" y="1187668"/>
            <a:ext cx="4266651" cy="519402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878774" y="1484416"/>
            <a:ext cx="10034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我们称之为结构化查询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610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非</a:t>
            </a:r>
            <a:r>
              <a:rPr lang="zh-CN" altLang="en-US" sz="3200" dirty="0"/>
              <a:t>视图</a:t>
            </a:r>
            <a:r>
              <a:rPr lang="zh-CN" altLang="en-US" sz="3200" dirty="0" smtClean="0"/>
              <a:t>库性能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20</a:t>
            </a:r>
            <a:r>
              <a:rPr lang="zh-CN" altLang="en-US" dirty="0" smtClean="0"/>
              <a:t>台</a:t>
            </a:r>
            <a:r>
              <a:rPr lang="en-US" altLang="zh-CN" dirty="0" smtClean="0"/>
              <a:t>DB900E</a:t>
            </a:r>
            <a:r>
              <a:rPr lang="zh-CN" altLang="en-US" dirty="0" smtClean="0"/>
              <a:t>服务器：</a:t>
            </a:r>
            <a:endParaRPr lang="en-US" altLang="zh-CN" dirty="0" smtClean="0"/>
          </a:p>
          <a:p>
            <a:endParaRPr lang="en-US" altLang="zh-CN" dirty="0"/>
          </a:p>
          <a:p>
            <a:pPr lvl="1"/>
            <a:r>
              <a:rPr lang="zh-CN" altLang="en-US" dirty="0" smtClean="0"/>
              <a:t>千亿数据秒级查询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建索引</a:t>
            </a:r>
            <a:r>
              <a:rPr lang="en-US" altLang="zh-CN" dirty="0" smtClean="0"/>
              <a:t>1</a:t>
            </a:r>
            <a:r>
              <a:rPr lang="zh-CN" altLang="en-US" dirty="0" smtClean="0"/>
              <a:t>万条每秒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814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查询流程</a:t>
            </a:r>
            <a:r>
              <a:rPr lang="en-US" altLang="zh-CN" sz="3200" dirty="0" smtClean="0"/>
              <a:t>-</a:t>
            </a:r>
            <a:r>
              <a:rPr lang="zh-CN" altLang="en-US" sz="3200" dirty="0" smtClean="0"/>
              <a:t>视图库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 smtClean="0"/>
              <a:t>我们称之为半结构化查询</a:t>
            </a:r>
            <a:endParaRPr lang="zh-CN" altLang="en-US" sz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775" y="987402"/>
            <a:ext cx="4582947" cy="566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15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视图库性能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单机</a:t>
            </a:r>
            <a:r>
              <a:rPr lang="en-US" altLang="zh-CN" dirty="0" smtClean="0"/>
              <a:t>128G</a:t>
            </a:r>
            <a:r>
              <a:rPr lang="zh-CN" altLang="en-US" dirty="0" smtClean="0"/>
              <a:t>内存：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en-US" altLang="zh-CN" dirty="0" smtClean="0"/>
              <a:t>1</a:t>
            </a:r>
            <a:r>
              <a:rPr lang="zh-CN" altLang="en-US" dirty="0" smtClean="0"/>
              <a:t>千万人脸</a:t>
            </a:r>
            <a:r>
              <a:rPr lang="en-US" altLang="zh-CN" dirty="0" smtClean="0"/>
              <a:t>3</a:t>
            </a:r>
            <a:r>
              <a:rPr lang="zh-CN" altLang="en-US" dirty="0" smtClean="0"/>
              <a:t>秒以内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1</a:t>
            </a:r>
            <a:r>
              <a:rPr lang="zh-CN" altLang="en-US" dirty="0" smtClean="0"/>
              <a:t>千万过车</a:t>
            </a:r>
            <a:r>
              <a:rPr lang="en-US" altLang="zh-CN" dirty="0" smtClean="0"/>
              <a:t>5</a:t>
            </a:r>
            <a:r>
              <a:rPr lang="zh-CN" altLang="en-US" dirty="0" smtClean="0"/>
              <a:t>秒以内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marL="228600" lvl="1">
              <a:spcBef>
                <a:spcPts val="1000"/>
              </a:spcBef>
            </a:pPr>
            <a:r>
              <a:rPr lang="zh-CN" altLang="en-US" sz="2800" dirty="0"/>
              <a:t>单机</a:t>
            </a:r>
            <a:r>
              <a:rPr lang="en-US" altLang="zh-CN" sz="2800" dirty="0"/>
              <a:t>256G</a:t>
            </a:r>
            <a:r>
              <a:rPr lang="zh-CN" altLang="en-US" sz="2800" dirty="0"/>
              <a:t>内存：</a:t>
            </a:r>
            <a:endParaRPr lang="en-US" altLang="zh-CN" sz="2800" dirty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亿人脸</a:t>
            </a:r>
            <a:r>
              <a:rPr lang="en-US" altLang="zh-CN" dirty="0" smtClean="0"/>
              <a:t>10</a:t>
            </a:r>
            <a:r>
              <a:rPr lang="zh-CN" altLang="en-US" dirty="0" smtClean="0"/>
              <a:t>秒左右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574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主要内容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大</a:t>
            </a:r>
            <a:r>
              <a:rPr lang="zh-CN" altLang="en-US" dirty="0" smtClean="0"/>
              <a:t>数据架构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C00000"/>
                </a:solidFill>
              </a:rPr>
              <a:t>CAP</a:t>
            </a:r>
            <a:r>
              <a:rPr lang="zh-CN" altLang="en-US" dirty="0" smtClean="0">
                <a:solidFill>
                  <a:srgbClr val="C00000"/>
                </a:solidFill>
              </a:rPr>
              <a:t>定理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/>
              <a:t>编程模型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MapReduce</a:t>
            </a:r>
            <a:endParaRPr lang="en-US" altLang="zh-CN" dirty="0" smtClean="0"/>
          </a:p>
          <a:p>
            <a:r>
              <a:rPr lang="zh-CN" altLang="en-US" dirty="0" smtClean="0"/>
              <a:t>一致性模型</a:t>
            </a:r>
            <a:endParaRPr lang="en-US" altLang="zh-CN" dirty="0" smtClean="0"/>
          </a:p>
          <a:p>
            <a:r>
              <a:rPr lang="zh-CN" altLang="en-US" dirty="0" smtClean="0"/>
              <a:t>资源管理</a:t>
            </a:r>
            <a:endParaRPr lang="en-US" altLang="zh-CN" dirty="0" smtClean="0"/>
          </a:p>
          <a:p>
            <a:r>
              <a:rPr lang="en-US" altLang="zh-CN" dirty="0" err="1" smtClean="0"/>
              <a:t>Hbase</a:t>
            </a:r>
            <a:endParaRPr lang="en-US" altLang="zh-CN" dirty="0" smtClean="0"/>
          </a:p>
          <a:p>
            <a:r>
              <a:rPr lang="zh-CN" altLang="en-US" dirty="0" smtClean="0"/>
              <a:t>分布式文件系统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042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为什么要用大数据相关技术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我的理解：</a:t>
            </a:r>
            <a:endParaRPr lang="en-US" altLang="zh-CN" sz="2000" dirty="0" smtClean="0"/>
          </a:p>
          <a:p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1</a:t>
            </a:r>
            <a:r>
              <a:rPr lang="zh-CN" altLang="en-US" sz="2000" dirty="0"/>
              <a:t>）一台服务器的性能不足以提供足够的能力服务于所有的网络请求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zh-CN" altLang="en-US" sz="2000" dirty="0"/>
          </a:p>
          <a:p>
            <a:pPr marL="0" indent="0">
              <a:buNone/>
            </a:pPr>
            <a:r>
              <a:rPr lang="en-US" altLang="zh-CN" sz="2000" dirty="0"/>
              <a:t>2</a:t>
            </a:r>
            <a:r>
              <a:rPr lang="zh-CN" altLang="en-US" sz="2000" dirty="0"/>
              <a:t>）我们总是害怕我们的这台服务器停机，造成服务不可用或是数据丢失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3</a:t>
            </a:r>
            <a:r>
              <a:rPr lang="zh-CN" altLang="en-US" sz="2000" dirty="0" smtClean="0"/>
              <a:t>）单机计算能力不足。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 algn="r">
              <a:buNone/>
            </a:pPr>
            <a:r>
              <a:rPr lang="zh-CN" altLang="en-US" sz="2000" dirty="0" smtClean="0"/>
              <a:t>参考</a:t>
            </a:r>
            <a:r>
              <a:rPr lang="en-US" altLang="zh-CN" sz="2000" dirty="0"/>
              <a:t>http://sortbenchmark.org/</a:t>
            </a:r>
            <a:endParaRPr lang="zh-CN" altLang="en-US" sz="2000" dirty="0"/>
          </a:p>
          <a:p>
            <a:pPr marL="0" indent="0">
              <a:buNone/>
            </a:pPr>
            <a:endParaRPr lang="zh-CN" altLang="en-US" sz="2000" dirty="0"/>
          </a:p>
          <a:p>
            <a:pPr lvl="1"/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 smtClean="0"/>
          </a:p>
          <a:p>
            <a:pPr lvl="1"/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8984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问题来了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000" dirty="0"/>
              <a:t>单机硬件</a:t>
            </a:r>
            <a:r>
              <a:rPr lang="en-US" altLang="zh-CN" sz="2000" dirty="0"/>
              <a:t>/</a:t>
            </a:r>
            <a:r>
              <a:rPr lang="zh-CN" altLang="en-US" sz="2000" dirty="0"/>
              <a:t>系统的不完美（小概率出错）</a:t>
            </a:r>
            <a:r>
              <a:rPr lang="en-US" altLang="zh-CN" sz="2000" dirty="0"/>
              <a:t>                           </a:t>
            </a:r>
          </a:p>
          <a:p>
            <a:pPr marL="0" indent="0" algn="ctr">
              <a:lnSpc>
                <a:spcPct val="200000"/>
              </a:lnSpc>
              <a:buNone/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</a:p>
          <a:p>
            <a:pPr algn="ctr">
              <a:lnSpc>
                <a:spcPct val="200000"/>
              </a:lnSpc>
              <a:defRPr/>
            </a:pPr>
            <a:r>
              <a:rPr lang="zh-CN" altLang="en-US" sz="2000" dirty="0"/>
              <a:t>大规模下需要水平扩展（管理大量的机器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algn="ctr">
              <a:lnSpc>
                <a:spcPct val="200000"/>
              </a:lnSpc>
              <a:defRPr/>
            </a:pPr>
            <a:endParaRPr lang="en-US" altLang="zh-CN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lnSpc>
                <a:spcPct val="200000"/>
              </a:lnSpc>
              <a:defRPr/>
            </a:pPr>
            <a:r>
              <a:rPr lang="zh-CN" altLang="en-US" sz="2000" dirty="0"/>
              <a:t>在大规模下小概率事件将成为常态</a:t>
            </a:r>
          </a:p>
          <a:p>
            <a:endParaRPr lang="zh-CN" altLang="en-US" sz="2000" dirty="0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2206003" y="5808712"/>
            <a:ext cx="7632848" cy="487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17226" tIns="58613" rIns="117226" bIns="58613">
            <a:spAutoFit/>
          </a:bodyPr>
          <a:lstStyle/>
          <a:p>
            <a:pPr algn="ctr"/>
            <a:r>
              <a:rPr lang="zh-CN" altLang="en-US" sz="2400" b="1" dirty="0">
                <a:latin typeface="Calibri" pitchFamily="34" charset="0"/>
              </a:rPr>
              <a:t>正确高效处理这些</a:t>
            </a:r>
            <a:r>
              <a:rPr lang="zh-CN" altLang="en-US" sz="2400" b="1">
                <a:latin typeface="Calibri" pitchFamily="34" charset="0"/>
              </a:rPr>
              <a:t>小概率事件</a:t>
            </a:r>
            <a:r>
              <a:rPr lang="zh-CN" altLang="en-US" sz="2400" b="1" smtClean="0">
                <a:latin typeface="Calibri" pitchFamily="34" charset="0"/>
              </a:rPr>
              <a:t>是</a:t>
            </a:r>
            <a:r>
              <a:rPr lang="zh-CN" altLang="en-US" sz="2400" b="1">
                <a:latin typeface="Calibri" pitchFamily="34" charset="0"/>
              </a:rPr>
              <a:t>大数据</a:t>
            </a:r>
            <a:r>
              <a:rPr lang="zh-CN" altLang="en-US" sz="2400" b="1" smtClean="0">
                <a:latin typeface="Calibri" pitchFamily="34" charset="0"/>
              </a:rPr>
              <a:t>的</a:t>
            </a:r>
            <a:r>
              <a:rPr lang="zh-CN" altLang="en-US" sz="2400" b="1" dirty="0">
                <a:latin typeface="Calibri" pitchFamily="34" charset="0"/>
              </a:rPr>
              <a:t>工程挑战</a:t>
            </a:r>
          </a:p>
        </p:txBody>
      </p:sp>
    </p:spTree>
    <p:extLst>
      <p:ext uri="{BB962C8B-B14F-4D97-AF65-F5344CB8AC3E}">
        <p14:creationId xmlns:p14="http://schemas.microsoft.com/office/powerpoint/2010/main" val="2407525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CAP</a:t>
            </a:r>
            <a:r>
              <a:rPr lang="zh-CN" altLang="en-US" sz="3200" dirty="0"/>
              <a:t>理论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81374"/>
            <a:ext cx="10515600" cy="4595589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一个分布式系统最多只能同时满足一致性（</a:t>
            </a:r>
            <a:r>
              <a:rPr lang="en-US" sz="2000" dirty="0"/>
              <a:t>Consistency）、</a:t>
            </a:r>
            <a:r>
              <a:rPr lang="zh-CN" altLang="en-US" sz="2000" dirty="0"/>
              <a:t>可用性（</a:t>
            </a:r>
            <a:r>
              <a:rPr lang="en-US" sz="2000" dirty="0"/>
              <a:t>Availability）</a:t>
            </a:r>
            <a:r>
              <a:rPr lang="zh-CN" altLang="en-US" sz="2000" dirty="0"/>
              <a:t>和分区容错性（</a:t>
            </a:r>
            <a:r>
              <a:rPr lang="en-US" sz="2000" dirty="0"/>
              <a:t>Partition tolerance）</a:t>
            </a:r>
            <a:r>
              <a:rPr lang="zh-CN" altLang="en-US" sz="2000" dirty="0"/>
              <a:t>这三项中的两项。</a:t>
            </a:r>
          </a:p>
        </p:txBody>
      </p:sp>
      <p:pic>
        <p:nvPicPr>
          <p:cNvPr id="1026" name="Picture 2" descr="C:\Users\c02132\Desktop\cap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1422" y="2357430"/>
            <a:ext cx="4572032" cy="39756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7572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CAP</a:t>
            </a:r>
            <a:r>
              <a:rPr lang="zh-CN" altLang="en-US" sz="3200" dirty="0"/>
              <a:t>理论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一致性（</a:t>
            </a:r>
            <a:r>
              <a:rPr lang="en-US" altLang="zh-CN" sz="2400" b="1" dirty="0">
                <a:solidFill>
                  <a:srgbClr val="FF0000"/>
                </a:solidFill>
              </a:rPr>
              <a:t>C</a:t>
            </a:r>
            <a:r>
              <a:rPr lang="zh-CN" altLang="en-US" sz="2400" b="1" dirty="0">
                <a:solidFill>
                  <a:srgbClr val="FF0000"/>
                </a:solidFill>
              </a:rPr>
              <a:t>）</a:t>
            </a:r>
            <a:r>
              <a:rPr lang="zh-CN" altLang="en-US" sz="2400" dirty="0">
                <a:solidFill>
                  <a:srgbClr val="FF0000"/>
                </a:solidFill>
              </a:rPr>
              <a:t>：</a:t>
            </a:r>
            <a:r>
              <a:rPr lang="zh-CN" altLang="en-US" sz="2400" dirty="0"/>
              <a:t>在分布式系统中的所有数据备份，在同一时刻是否同样的值。（等同于所有节点访问同一份最新的数据副本）</a:t>
            </a:r>
          </a:p>
          <a:p>
            <a:r>
              <a:rPr lang="zh-CN" altLang="en-US" sz="2400" b="1" dirty="0">
                <a:solidFill>
                  <a:srgbClr val="FF0000"/>
                </a:solidFill>
              </a:rPr>
              <a:t>可用性（</a:t>
            </a:r>
            <a:r>
              <a:rPr lang="en-US" altLang="zh-CN" sz="2400" b="1" dirty="0">
                <a:solidFill>
                  <a:srgbClr val="FF0000"/>
                </a:solidFill>
              </a:rPr>
              <a:t>A</a:t>
            </a:r>
            <a:r>
              <a:rPr lang="zh-CN" altLang="en-US" sz="2400" b="1" dirty="0">
                <a:solidFill>
                  <a:srgbClr val="FF0000"/>
                </a:solidFill>
              </a:rPr>
              <a:t>）</a:t>
            </a:r>
            <a:r>
              <a:rPr lang="zh-CN" altLang="en-US" sz="2400" dirty="0">
                <a:solidFill>
                  <a:srgbClr val="FF0000"/>
                </a:solidFill>
              </a:rPr>
              <a:t>：</a:t>
            </a:r>
            <a:r>
              <a:rPr lang="zh-CN" altLang="en-US" sz="2400" dirty="0"/>
              <a:t>在集群中一部分节点故障后，集群整体是否还能响应客户端的读写请求。（对数据更新具备高可用性）</a:t>
            </a:r>
          </a:p>
          <a:p>
            <a:r>
              <a:rPr lang="zh-CN" altLang="en-US" sz="2400" b="1" dirty="0">
                <a:solidFill>
                  <a:srgbClr val="FF0000"/>
                </a:solidFill>
              </a:rPr>
              <a:t>分区容忍性（</a:t>
            </a:r>
            <a:r>
              <a:rPr lang="en-US" altLang="zh-CN" sz="2400" b="1" dirty="0">
                <a:solidFill>
                  <a:srgbClr val="FF0000"/>
                </a:solidFill>
              </a:rPr>
              <a:t>P</a:t>
            </a:r>
            <a:r>
              <a:rPr lang="zh-CN" altLang="en-US" sz="2400" b="1" dirty="0">
                <a:solidFill>
                  <a:srgbClr val="FF0000"/>
                </a:solidFill>
              </a:rPr>
              <a:t>）</a:t>
            </a:r>
            <a:r>
              <a:rPr lang="zh-CN" altLang="en-US" sz="2400" dirty="0">
                <a:solidFill>
                  <a:srgbClr val="FF0000"/>
                </a:solidFill>
              </a:rPr>
              <a:t>：</a:t>
            </a:r>
            <a:r>
              <a:rPr lang="zh-CN" altLang="en-US" sz="2400" dirty="0"/>
              <a:t>以实际效果而言，分区相当于对通信的时限要求。系统如果不能在时限内达成数据一致性，就意味着发生了分区的情况，必须就当前操作在</a:t>
            </a:r>
            <a:r>
              <a:rPr lang="en-US" altLang="zh-CN" sz="2400" dirty="0"/>
              <a:t>C</a:t>
            </a:r>
            <a:r>
              <a:rPr lang="zh-CN" altLang="en-US" sz="2400" dirty="0"/>
              <a:t>和</a:t>
            </a:r>
            <a:r>
              <a:rPr lang="en-US" altLang="zh-CN" sz="2400" dirty="0"/>
              <a:t>A</a:t>
            </a:r>
            <a:r>
              <a:rPr lang="zh-CN" altLang="en-US" sz="2400" dirty="0"/>
              <a:t>之间做出选择。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4865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主要内容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大</a:t>
            </a:r>
            <a:r>
              <a:rPr lang="zh-CN" altLang="en-US" dirty="0" smtClean="0">
                <a:solidFill>
                  <a:srgbClr val="C00000"/>
                </a:solidFill>
              </a:rPr>
              <a:t>数据架构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 smtClean="0"/>
              <a:t>CAP</a:t>
            </a:r>
            <a:r>
              <a:rPr lang="zh-CN" altLang="en-US" dirty="0" smtClean="0"/>
              <a:t>定理</a:t>
            </a:r>
            <a:endParaRPr lang="en-US" altLang="zh-CN" dirty="0" smtClean="0"/>
          </a:p>
          <a:p>
            <a:r>
              <a:rPr lang="zh-CN" altLang="en-US" dirty="0" smtClean="0"/>
              <a:t>编程模型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MapReduce</a:t>
            </a:r>
            <a:endParaRPr lang="en-US" altLang="zh-CN" dirty="0" smtClean="0"/>
          </a:p>
          <a:p>
            <a:r>
              <a:rPr lang="zh-CN" altLang="en-US" dirty="0" smtClean="0"/>
              <a:t>一致性模型</a:t>
            </a:r>
            <a:endParaRPr lang="en-US" altLang="zh-CN" dirty="0" smtClean="0"/>
          </a:p>
          <a:p>
            <a:r>
              <a:rPr lang="zh-CN" altLang="en-US" dirty="0" smtClean="0"/>
              <a:t>资源管理</a:t>
            </a:r>
            <a:endParaRPr lang="en-US" altLang="zh-CN" dirty="0" smtClean="0"/>
          </a:p>
          <a:p>
            <a:r>
              <a:rPr lang="en-US" altLang="zh-CN" dirty="0" err="1" smtClean="0"/>
              <a:t>Hbase</a:t>
            </a:r>
            <a:endParaRPr lang="en-US" altLang="zh-CN" dirty="0" smtClean="0"/>
          </a:p>
          <a:p>
            <a:r>
              <a:rPr lang="zh-CN" altLang="en-US" dirty="0" smtClean="0"/>
              <a:t>分布式文件系统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03640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6228" y="257549"/>
            <a:ext cx="10515600" cy="849297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dirty="0"/>
              <a:t>CAP</a:t>
            </a:r>
            <a:r>
              <a:rPr lang="zh-CN" altLang="en-US" sz="3200" dirty="0"/>
              <a:t>权衡</a:t>
            </a:r>
          </a:p>
        </p:txBody>
      </p:sp>
      <p:pic>
        <p:nvPicPr>
          <p:cNvPr id="2050" name="Picture 2" descr="C:\Users\c02132\Desktop\20150517201552797.jpg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309786" y="1214422"/>
            <a:ext cx="7429552" cy="55721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6924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6550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dirty="0"/>
              <a:t>CAP</a:t>
            </a:r>
            <a:r>
              <a:rPr lang="zh-CN" altLang="en-US" sz="3200" dirty="0"/>
              <a:t>证明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网络中有两个节点</a:t>
            </a:r>
            <a:r>
              <a:rPr lang="en-US" altLang="zh-CN" sz="2000" dirty="0"/>
              <a:t>N1</a:t>
            </a:r>
            <a:r>
              <a:rPr lang="zh-CN" altLang="en-US" sz="2000" dirty="0"/>
              <a:t>和</a:t>
            </a:r>
            <a:r>
              <a:rPr lang="en-US" altLang="zh-CN" sz="2000" dirty="0"/>
              <a:t>N2</a:t>
            </a:r>
            <a:r>
              <a:rPr lang="zh-CN" altLang="en-US" sz="2000" dirty="0"/>
              <a:t>，可以简单的理解</a:t>
            </a:r>
            <a:r>
              <a:rPr lang="en-US" altLang="zh-CN" sz="2000" dirty="0"/>
              <a:t>N1</a:t>
            </a:r>
            <a:r>
              <a:rPr lang="zh-CN" altLang="en-US" sz="2000" dirty="0"/>
              <a:t>和</a:t>
            </a:r>
            <a:r>
              <a:rPr lang="en-US" altLang="zh-CN" sz="2000" dirty="0"/>
              <a:t>N2</a:t>
            </a:r>
            <a:r>
              <a:rPr lang="zh-CN" altLang="en-US" sz="2000" dirty="0"/>
              <a:t>分别是两台计算机，他们之间网络可以连通，</a:t>
            </a:r>
            <a:r>
              <a:rPr lang="en-US" altLang="zh-CN" sz="2000" dirty="0"/>
              <a:t>N1</a:t>
            </a:r>
            <a:r>
              <a:rPr lang="zh-CN" altLang="en-US" sz="2000" dirty="0"/>
              <a:t>中有一个应用程序</a:t>
            </a:r>
            <a:r>
              <a:rPr lang="en-US" altLang="zh-CN" sz="2000" dirty="0"/>
              <a:t>A</a:t>
            </a:r>
            <a:r>
              <a:rPr lang="zh-CN" altLang="en-US" sz="2000" dirty="0"/>
              <a:t>，和一个数据库</a:t>
            </a:r>
            <a:r>
              <a:rPr lang="en-US" altLang="zh-CN" sz="2000" dirty="0"/>
              <a:t>V</a:t>
            </a:r>
            <a:r>
              <a:rPr lang="zh-CN" altLang="en-US" sz="2000" dirty="0"/>
              <a:t>，</a:t>
            </a:r>
            <a:r>
              <a:rPr lang="en-US" altLang="zh-CN" sz="2000" dirty="0"/>
              <a:t>N2</a:t>
            </a:r>
            <a:r>
              <a:rPr lang="zh-CN" altLang="en-US" sz="2000" dirty="0"/>
              <a:t>也有一个应用程序</a:t>
            </a:r>
            <a:r>
              <a:rPr lang="en-US" altLang="zh-CN" sz="2000" dirty="0"/>
              <a:t>B2</a:t>
            </a:r>
            <a:r>
              <a:rPr lang="zh-CN" altLang="en-US" sz="2000" dirty="0"/>
              <a:t>和一个数据库</a:t>
            </a:r>
            <a:r>
              <a:rPr lang="en-US" altLang="zh-CN" sz="2000" dirty="0"/>
              <a:t>V</a:t>
            </a:r>
            <a:r>
              <a:rPr lang="zh-CN" altLang="en-US" sz="2000" dirty="0"/>
              <a:t>。现在，</a:t>
            </a:r>
            <a:r>
              <a:rPr lang="en-US" altLang="zh-CN" sz="2000" dirty="0"/>
              <a:t>A</a:t>
            </a:r>
            <a:r>
              <a:rPr lang="zh-CN" altLang="en-US" sz="2000" dirty="0"/>
              <a:t>和</a:t>
            </a:r>
            <a:r>
              <a:rPr lang="en-US" altLang="zh-CN" sz="2000" dirty="0"/>
              <a:t>B</a:t>
            </a:r>
            <a:r>
              <a:rPr lang="zh-CN" altLang="en-US" sz="2000" dirty="0"/>
              <a:t>是分布式系统的两个部分，</a:t>
            </a:r>
            <a:r>
              <a:rPr lang="en-US" altLang="zh-CN" sz="2000" dirty="0"/>
              <a:t>V</a:t>
            </a:r>
            <a:r>
              <a:rPr lang="zh-CN" altLang="en-US" sz="2000" dirty="0"/>
              <a:t>是分布式系统的数据存储的两个子数据库。</a:t>
            </a:r>
          </a:p>
          <a:p>
            <a:r>
              <a:rPr lang="zh-CN" altLang="en-US" sz="2000" dirty="0"/>
              <a:t>在满足一致性的时候，</a:t>
            </a:r>
            <a:r>
              <a:rPr lang="en-US" altLang="zh-CN" sz="2000" dirty="0"/>
              <a:t>N1</a:t>
            </a:r>
            <a:r>
              <a:rPr lang="zh-CN" altLang="en-US" sz="2000" dirty="0"/>
              <a:t>和</a:t>
            </a:r>
            <a:r>
              <a:rPr lang="en-US" altLang="zh-CN" sz="2000" dirty="0"/>
              <a:t>N2</a:t>
            </a:r>
            <a:r>
              <a:rPr lang="zh-CN" altLang="en-US" sz="2000" dirty="0"/>
              <a:t>中的数据是一样的，</a:t>
            </a:r>
            <a:r>
              <a:rPr lang="en-US" altLang="zh-CN" sz="2000" dirty="0"/>
              <a:t>V0=V0</a:t>
            </a:r>
            <a:r>
              <a:rPr lang="zh-CN" altLang="en-US" sz="2000" dirty="0"/>
              <a:t>。在满足可用性的时候，用户不管是请求</a:t>
            </a:r>
            <a:r>
              <a:rPr lang="en-US" altLang="zh-CN" sz="2000" dirty="0"/>
              <a:t>N1</a:t>
            </a:r>
            <a:r>
              <a:rPr lang="zh-CN" altLang="en-US" sz="2000" dirty="0"/>
              <a:t>或者</a:t>
            </a:r>
            <a:r>
              <a:rPr lang="en-US" altLang="zh-CN" sz="2000" dirty="0"/>
              <a:t>N2</a:t>
            </a:r>
            <a:r>
              <a:rPr lang="zh-CN" altLang="en-US" sz="2000" dirty="0"/>
              <a:t>，都会得到立即响应。在满足分区容错性的情况下，</a:t>
            </a:r>
            <a:r>
              <a:rPr lang="en-US" altLang="zh-CN" sz="2000" dirty="0"/>
              <a:t>N1</a:t>
            </a:r>
            <a:r>
              <a:rPr lang="zh-CN" altLang="en-US" sz="2000" dirty="0"/>
              <a:t>和</a:t>
            </a:r>
            <a:r>
              <a:rPr lang="en-US" altLang="zh-CN" sz="2000" dirty="0"/>
              <a:t>N2</a:t>
            </a:r>
            <a:r>
              <a:rPr lang="zh-CN" altLang="en-US" sz="2000" dirty="0"/>
              <a:t>有任何一方宕机，或者网络不通的时候，都不会影响</a:t>
            </a:r>
            <a:r>
              <a:rPr lang="en-US" altLang="zh-CN" sz="2000" dirty="0"/>
              <a:t>N1</a:t>
            </a:r>
            <a:r>
              <a:rPr lang="zh-CN" altLang="en-US" sz="2000" dirty="0"/>
              <a:t>和</a:t>
            </a:r>
            <a:r>
              <a:rPr lang="en-US" altLang="zh-CN" sz="2000" dirty="0"/>
              <a:t>N2</a:t>
            </a:r>
            <a:r>
              <a:rPr lang="zh-CN" altLang="en-US" sz="2000" dirty="0"/>
              <a:t>彼此之间的正常运作。</a:t>
            </a:r>
          </a:p>
          <a:p>
            <a:endParaRPr lang="zh-CN" altLang="en-US" sz="2000" dirty="0"/>
          </a:p>
        </p:txBody>
      </p:sp>
      <p:pic>
        <p:nvPicPr>
          <p:cNvPr id="3074" name="Picture 2" descr="C:\Users\c02132\Desktop\intro_thumb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95802" y="4214818"/>
            <a:ext cx="1943100" cy="2286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853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CAP</a:t>
            </a:r>
            <a:r>
              <a:rPr lang="zh-CN" altLang="en-US" sz="3200" dirty="0"/>
              <a:t>证明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098" name="Picture 2" descr="C:\Users\c02132\Desktop\scenario1_thumb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91506" y="2144046"/>
            <a:ext cx="8398934" cy="33186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8750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CAP</a:t>
            </a:r>
            <a:r>
              <a:rPr lang="zh-CN" altLang="en-US" sz="3200" dirty="0"/>
              <a:t>证明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122" name="Picture 2" descr="C:\Users\c02132\Desktop\scenario2_thumb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90465" y="1955780"/>
            <a:ext cx="9086073" cy="36256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096920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CAP</a:t>
            </a:r>
            <a:r>
              <a:rPr lang="zh-CN" altLang="en-US" sz="3200" dirty="0"/>
              <a:t>理论澄清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选</a:t>
            </a:r>
            <a:r>
              <a:rPr lang="en-US" altLang="zh-CN" dirty="0"/>
              <a:t>2</a:t>
            </a:r>
            <a:r>
              <a:rPr lang="zh-CN" altLang="en-US" dirty="0"/>
              <a:t>其实是一个悖论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146" name="Picture 2" descr="C:\Users\c02132\Desktop\fig1larg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81291" y="2643182"/>
            <a:ext cx="6010275" cy="3219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5688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主要内容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大</a:t>
            </a:r>
            <a:r>
              <a:rPr lang="zh-CN" altLang="en-US" dirty="0" smtClean="0"/>
              <a:t>数据架构</a:t>
            </a:r>
            <a:endParaRPr lang="en-US" altLang="zh-CN" dirty="0" smtClean="0"/>
          </a:p>
          <a:p>
            <a:r>
              <a:rPr lang="en-US" altLang="zh-CN" dirty="0" smtClean="0"/>
              <a:t>CAP</a:t>
            </a:r>
            <a:r>
              <a:rPr lang="zh-CN" altLang="en-US" dirty="0" smtClean="0"/>
              <a:t>定理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C00000"/>
                </a:solidFill>
              </a:rPr>
              <a:t>编程模型</a:t>
            </a:r>
            <a:r>
              <a:rPr lang="en-US" altLang="zh-CN" dirty="0" smtClean="0">
                <a:solidFill>
                  <a:srgbClr val="C00000"/>
                </a:solidFill>
              </a:rPr>
              <a:t>-</a:t>
            </a:r>
            <a:r>
              <a:rPr lang="en-US" altLang="zh-CN" dirty="0" err="1" smtClean="0">
                <a:solidFill>
                  <a:srgbClr val="C00000"/>
                </a:solidFill>
              </a:rPr>
              <a:t>MapReduce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/>
              <a:t>一致性模型</a:t>
            </a:r>
            <a:endParaRPr lang="en-US" altLang="zh-CN" dirty="0" smtClean="0"/>
          </a:p>
          <a:p>
            <a:r>
              <a:rPr lang="zh-CN" altLang="en-US" dirty="0" smtClean="0"/>
              <a:t>资源管理</a:t>
            </a:r>
            <a:endParaRPr lang="en-US" altLang="zh-CN" dirty="0" smtClean="0"/>
          </a:p>
          <a:p>
            <a:r>
              <a:rPr lang="en-US" altLang="zh-CN" dirty="0" err="1" smtClean="0"/>
              <a:t>Hbase</a:t>
            </a:r>
            <a:endParaRPr lang="en-US" altLang="zh-CN" dirty="0" smtClean="0"/>
          </a:p>
          <a:p>
            <a:r>
              <a:rPr lang="zh-CN" altLang="en-US" dirty="0" smtClean="0"/>
              <a:t>分布式文件系统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16376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>
                <a:latin typeface="+mn-ea"/>
                <a:ea typeface="+mn-ea"/>
              </a:rPr>
              <a:t>编程</a:t>
            </a:r>
            <a:r>
              <a:rPr lang="zh-CN" altLang="en-US" b="0" dirty="0">
                <a:latin typeface="+mn-ea"/>
                <a:ea typeface="+mn-ea"/>
              </a:rPr>
              <a:t>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268760"/>
            <a:ext cx="11041227" cy="5391684"/>
          </a:xfrm>
        </p:spPr>
        <p:txBody>
          <a:bodyPr/>
          <a:lstStyle/>
          <a:p>
            <a:r>
              <a:rPr lang="en-US" altLang="zh-CN" sz="2400" dirty="0"/>
              <a:t>Imperative programming(</a:t>
            </a:r>
            <a:r>
              <a:rPr lang="zh-CN" altLang="en-US" sz="2400" dirty="0"/>
              <a:t>命令式编程</a:t>
            </a:r>
            <a:r>
              <a:rPr lang="en-US" altLang="zh-CN" sz="2400" dirty="0"/>
              <a:t>)</a:t>
            </a:r>
          </a:p>
          <a:p>
            <a:endParaRPr lang="en-US" altLang="zh-CN" sz="2400" dirty="0"/>
          </a:p>
          <a:p>
            <a:r>
              <a:rPr lang="en-US" altLang="zh-CN" sz="2400" dirty="0"/>
              <a:t>Logic programming(</a:t>
            </a:r>
            <a:r>
              <a:rPr lang="zh-CN" altLang="en-US" sz="2400" dirty="0"/>
              <a:t>逻辑编程</a:t>
            </a:r>
            <a:r>
              <a:rPr lang="en-US" altLang="zh-CN" sz="2400" dirty="0"/>
              <a:t>)</a:t>
            </a:r>
          </a:p>
          <a:p>
            <a:endParaRPr lang="en-US" altLang="zh-CN" sz="2400" dirty="0"/>
          </a:p>
          <a:p>
            <a:r>
              <a:rPr lang="en-US" altLang="zh-CN" sz="2400" dirty="0"/>
              <a:t>Function programming(</a:t>
            </a:r>
            <a:r>
              <a:rPr lang="zh-CN" altLang="en-US" sz="2400" dirty="0"/>
              <a:t>函数式编程</a:t>
            </a:r>
            <a:r>
              <a:rPr lang="en-US" altLang="zh-CN" sz="2400" dirty="0"/>
              <a:t>)</a:t>
            </a:r>
          </a:p>
          <a:p>
            <a:endParaRPr lang="zh-CN" altLang="en-US" sz="2400" dirty="0"/>
          </a:p>
        </p:txBody>
      </p:sp>
      <p:sp>
        <p:nvSpPr>
          <p:cNvPr id="4" name="Shape 39"/>
          <p:cNvSpPr>
            <a:spLocks noChangeArrowheads="1"/>
          </p:cNvSpPr>
          <p:nvPr/>
        </p:nvSpPr>
        <p:spPr bwMode="auto">
          <a:xfrm>
            <a:off x="5907088" y="6165850"/>
            <a:ext cx="5661025" cy="30480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</a:rPr>
              <a:t>参考资料：</a:t>
            </a:r>
            <a:r>
              <a:rPr lang="en-US" altLang="zh-CN" sz="2000" u="sng" dirty="0">
                <a:solidFill>
                  <a:srgbClr val="0000FF"/>
                </a:solidFill>
                <a:hlinkClick r:id="rId2"/>
              </a:rPr>
              <a:t>http://cs.lmu.edu/~ray/notes/paradigms/</a:t>
            </a:r>
            <a:r>
              <a:rPr lang="en-US" altLang="zh-CN" sz="2000" dirty="0">
                <a:solidFill>
                  <a:srgbClr val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136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>
                <a:latin typeface="+mn-ea"/>
                <a:ea typeface="+mn-ea"/>
              </a:rPr>
              <a:t>编程</a:t>
            </a:r>
            <a:r>
              <a:rPr lang="zh-CN" altLang="en-US" b="0" dirty="0">
                <a:latin typeface="+mn-ea"/>
                <a:ea typeface="+mn-ea"/>
              </a:rPr>
              <a:t>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 dirty="0">
                <a:solidFill>
                  <a:srgbClr val="FF0000"/>
                </a:solidFill>
              </a:rPr>
              <a:t>命令式编程：</a:t>
            </a:r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en-US" altLang="zh-CN" sz="1600" dirty="0">
                <a:solidFill>
                  <a:srgbClr val="FF0000"/>
                </a:solidFill>
              </a:rPr>
              <a:t>       </a:t>
            </a:r>
            <a:r>
              <a:rPr lang="zh-CN" altLang="en-US" sz="1600" dirty="0"/>
              <a:t>其实就是对冯诺依曼体系的很好的体现，其实就是对</a:t>
            </a:r>
            <a:r>
              <a:rPr lang="zh-CN" altLang="en-US" sz="1600" b="1" dirty="0"/>
              <a:t>计算机硬件</a:t>
            </a:r>
            <a:r>
              <a:rPr lang="zh-CN" altLang="en-US" sz="1600" dirty="0"/>
              <a:t>的抽象，有</a:t>
            </a:r>
            <a:r>
              <a:rPr lang="zh-CN" altLang="en-US" sz="1600" b="1" dirty="0"/>
              <a:t>变量</a:t>
            </a:r>
            <a:r>
              <a:rPr lang="zh-CN" altLang="en-US" sz="1600" dirty="0"/>
              <a:t>（对应着存储单元），</a:t>
            </a:r>
            <a:r>
              <a:rPr lang="zh-CN" altLang="en-US" sz="1600" b="1" dirty="0"/>
              <a:t>赋值语句</a:t>
            </a:r>
            <a:r>
              <a:rPr lang="zh-CN" altLang="en-US" sz="1600" dirty="0"/>
              <a:t>（获取，存储指令），</a:t>
            </a:r>
            <a:r>
              <a:rPr lang="zh-CN" altLang="en-US" sz="1600" b="1" dirty="0"/>
              <a:t>表达式</a:t>
            </a:r>
            <a:r>
              <a:rPr lang="zh-CN" altLang="en-US" sz="1600" dirty="0"/>
              <a:t>（内存引用和算术运算）和</a:t>
            </a:r>
            <a:r>
              <a:rPr lang="zh-CN" altLang="en-US" sz="1600" b="1" dirty="0"/>
              <a:t>控制语句</a:t>
            </a:r>
            <a:r>
              <a:rPr lang="zh-CN" altLang="en-US" sz="1600" dirty="0"/>
              <a:t>（跳转指令），一句话，命令式程序就是一个</a:t>
            </a:r>
            <a:r>
              <a:rPr lang="zh-CN" altLang="en-US" sz="1600" b="1" dirty="0"/>
              <a:t>冯诺依曼机</a:t>
            </a:r>
            <a:r>
              <a:rPr lang="zh-CN" altLang="en-US" sz="1600" dirty="0"/>
              <a:t>的</a:t>
            </a:r>
            <a:r>
              <a:rPr lang="zh-CN" altLang="en-US" sz="1600" b="1" dirty="0"/>
              <a:t>指令序列</a:t>
            </a:r>
            <a:r>
              <a:rPr lang="zh-CN" altLang="en-US" sz="1600" dirty="0"/>
              <a:t>。所以说</a:t>
            </a:r>
            <a:r>
              <a:rPr lang="en-US" altLang="zh-CN" sz="1600" dirty="0"/>
              <a:t>c</a:t>
            </a:r>
            <a:r>
              <a:rPr lang="zh-CN" altLang="en-US" sz="1600" dirty="0"/>
              <a:t>语言的过程式编程，</a:t>
            </a:r>
            <a:r>
              <a:rPr lang="en-US" altLang="zh-CN" sz="1600" dirty="0" err="1"/>
              <a:t>c++</a:t>
            </a:r>
            <a:r>
              <a:rPr lang="zh-CN" altLang="en-US" sz="1600" dirty="0"/>
              <a:t>和</a:t>
            </a:r>
            <a:r>
              <a:rPr lang="en-US" altLang="zh-CN" sz="1600" dirty="0"/>
              <a:t>java</a:t>
            </a:r>
            <a:r>
              <a:rPr lang="zh-CN" altLang="en-US" sz="1600" dirty="0"/>
              <a:t>的面向对象其实也是一种命令式编程。其他的还有</a:t>
            </a:r>
            <a:r>
              <a:rPr lang="en-US" altLang="zh-CN" sz="1600" dirty="0" err="1"/>
              <a:t>Ada,Fortran</a:t>
            </a:r>
            <a:r>
              <a:rPr lang="zh-CN" altLang="en-US" sz="1600" dirty="0"/>
              <a:t>，脚本语言包括</a:t>
            </a:r>
            <a:r>
              <a:rPr lang="en-US" altLang="zh-CN" sz="1600" dirty="0" err="1"/>
              <a:t>Perl,Python,PHP</a:t>
            </a:r>
            <a:r>
              <a:rPr lang="zh-CN" altLang="en-US" sz="1600" dirty="0"/>
              <a:t>等等。</a:t>
            </a:r>
            <a:endParaRPr lang="en-US" altLang="zh-CN" sz="1600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744" y="3652062"/>
            <a:ext cx="4275460" cy="272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06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691055" y="260021"/>
            <a:ext cx="10515600" cy="801135"/>
          </a:xfrm>
        </p:spPr>
        <p:txBody>
          <a:bodyPr vert="horz" wrap="square" tIns="45720" bIns="45720" numCol="1" anchorCtr="0" compatLnSpc="1">
            <a:prstTxWarp prst="textNoShape">
              <a:avLst/>
            </a:prstTxWarp>
            <a:normAutofit/>
          </a:bodyPr>
          <a:lstStyle/>
          <a:p>
            <a:pPr algn="l" eaLnBrk="1" hangingPunct="1">
              <a:defRPr/>
            </a:pPr>
            <a:r>
              <a:rPr lang="zh-CN" altLang="en-US" sz="3200" dirty="0" smtClean="0">
                <a:latin typeface="+mn-ea"/>
                <a:ea typeface="+mn-ea"/>
              </a:rPr>
              <a:t>编程模型</a:t>
            </a:r>
            <a:r>
              <a:rPr lang="en-US" altLang="zh-CN" sz="3200" dirty="0" smtClean="0">
                <a:latin typeface="+mn-ea"/>
                <a:ea typeface="+mn-ea"/>
              </a:rPr>
              <a:t>-</a:t>
            </a:r>
            <a:r>
              <a:rPr lang="zh-CN" altLang="en-US" sz="3200" dirty="0" smtClean="0">
                <a:latin typeface="+mn-ea"/>
                <a:ea typeface="+mn-ea"/>
              </a:rPr>
              <a:t>命令式 </a:t>
            </a:r>
            <a:r>
              <a:rPr lang="en-US" altLang="zh-CN" sz="3200" dirty="0" smtClean="0">
                <a:latin typeface="+mn-ea"/>
                <a:ea typeface="+mn-ea"/>
              </a:rPr>
              <a:t>vs. </a:t>
            </a:r>
            <a:r>
              <a:rPr lang="zh-CN" altLang="en-US" sz="3200" dirty="0" smtClean="0">
                <a:latin typeface="+mn-ea"/>
                <a:ea typeface="+mn-ea"/>
              </a:rPr>
              <a:t>声明式编程</a:t>
            </a:r>
          </a:p>
        </p:txBody>
      </p:sp>
      <p:sp>
        <p:nvSpPr>
          <p:cNvPr id="17410" name="Shape 44"/>
          <p:cNvSpPr>
            <a:spLocks noGrp="1"/>
          </p:cNvSpPr>
          <p:nvPr>
            <p:ph type="body" idx="1"/>
          </p:nvPr>
        </p:nvSpPr>
        <p:spPr>
          <a:xfrm>
            <a:off x="2135188" y="1411110"/>
            <a:ext cx="7345362" cy="5446889"/>
          </a:xfrm>
        </p:spPr>
        <p:txBody>
          <a:bodyPr/>
          <a:lstStyle/>
          <a:p>
            <a:pPr eaLnBrk="1" hangingPunct="1">
              <a:spcBef>
                <a:spcPts val="2400"/>
              </a:spcBef>
            </a:pPr>
            <a:r>
              <a:rPr lang="zh-CN" altLang="en-US" sz="2800" b="1" dirty="0" smtClean="0">
                <a:solidFill>
                  <a:srgbClr val="008AEC"/>
                </a:solidFill>
                <a:latin typeface="微软雅黑" pitchFamily="34" charset="-122"/>
                <a:ea typeface="微软雅黑" pitchFamily="34" charset="-122"/>
              </a:rPr>
              <a:t>命令式，</a:t>
            </a:r>
            <a:r>
              <a:rPr lang="en-US" altLang="zh-CN" sz="2800" b="1" dirty="0" smtClean="0">
                <a:solidFill>
                  <a:srgbClr val="008AEC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</a:p>
          <a:p>
            <a:pPr marL="0" lvl="2" indent="914400" eaLnBrk="1" hangingPunct="1">
              <a:spcBef>
                <a:spcPts val="2500"/>
              </a:spcBef>
              <a:buSzTx/>
              <a:buFontTx/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               f = open(‘input.txt’)</a:t>
            </a:r>
          </a:p>
          <a:p>
            <a:pPr marL="0" lvl="2" indent="914400" eaLnBrk="1" hangingPunct="1">
              <a:spcBef>
                <a:spcPts val="1400"/>
              </a:spcBef>
              <a:buSzTx/>
              <a:buFontTx/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               </a:t>
            </a:r>
            <a:r>
              <a:rPr lang="en-US" altLang="zh-CN" dirty="0" err="1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num</a:t>
            </a:r>
            <a:r>
              <a:rPr lang="en-US" altLang="zh-CN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 = 0</a:t>
            </a:r>
          </a:p>
          <a:p>
            <a:pPr marL="0" lvl="2" indent="914400" eaLnBrk="1" hangingPunct="1">
              <a:spcBef>
                <a:spcPts val="1400"/>
              </a:spcBef>
              <a:buSzTx/>
              <a:buFontTx/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               for line in </a:t>
            </a:r>
            <a:r>
              <a:rPr lang="en-US" altLang="zh-CN" dirty="0" err="1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f.readlines</a:t>
            </a:r>
            <a:r>
              <a:rPr lang="en-US" altLang="zh-CN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()</a:t>
            </a:r>
          </a:p>
          <a:p>
            <a:pPr marL="0" lvl="4" indent="1828800" eaLnBrk="1" hangingPunct="1">
              <a:spcBef>
                <a:spcPts val="1400"/>
              </a:spcBef>
              <a:buSzTx/>
              <a:buFontTx/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               </a:t>
            </a:r>
            <a:r>
              <a:rPr lang="en-US" altLang="zh-CN" dirty="0" err="1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num</a:t>
            </a:r>
            <a:r>
              <a:rPr lang="en-US" altLang="zh-CN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 = </a:t>
            </a:r>
            <a:r>
              <a:rPr lang="en-US" altLang="zh-CN" dirty="0" err="1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num</a:t>
            </a:r>
            <a:r>
              <a:rPr lang="en-US" altLang="zh-CN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 + 1</a:t>
            </a:r>
          </a:p>
          <a:p>
            <a:pPr marL="0" lvl="2" indent="914400" eaLnBrk="1" hangingPunct="1">
              <a:spcBef>
                <a:spcPts val="1400"/>
              </a:spcBef>
              <a:buSzTx/>
              <a:buFontTx/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               print </a:t>
            </a:r>
            <a:r>
              <a:rPr lang="en-US" altLang="zh-CN" dirty="0" err="1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num</a:t>
            </a:r>
            <a:endParaRPr lang="en-US" altLang="zh-CN" dirty="0" smtClean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Calibri" pitchFamily="34" charset="0"/>
            </a:endParaRPr>
          </a:p>
          <a:p>
            <a:pPr eaLnBrk="1" hangingPunct="1">
              <a:spcBef>
                <a:spcPts val="5000"/>
              </a:spcBef>
            </a:pPr>
            <a:r>
              <a:rPr lang="zh-CN" altLang="en-US" sz="2800" b="1" dirty="0" smtClean="0">
                <a:solidFill>
                  <a:srgbClr val="008AEC"/>
                </a:solidFill>
                <a:latin typeface="微软雅黑" pitchFamily="34" charset="-122"/>
                <a:ea typeface="微软雅黑" pitchFamily="34" charset="-122"/>
              </a:rPr>
              <a:t>声明式，</a:t>
            </a:r>
            <a:r>
              <a:rPr lang="en-US" altLang="zh-CN" sz="2800" b="1" dirty="0" smtClean="0">
                <a:solidFill>
                  <a:srgbClr val="008AEC"/>
                </a:solidFill>
                <a:latin typeface="微软雅黑" pitchFamily="34" charset="-122"/>
                <a:ea typeface="微软雅黑" pitchFamily="34" charset="-122"/>
              </a:rPr>
              <a:t>SQL</a:t>
            </a:r>
          </a:p>
          <a:p>
            <a:pPr marL="0" lvl="2" indent="914400" eaLnBrk="1" hangingPunct="1">
              <a:spcBef>
                <a:spcPts val="2400"/>
              </a:spcBef>
              <a:buSzTx/>
              <a:buFontTx/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               select count(*) from </a:t>
            </a:r>
            <a:r>
              <a:rPr lang="en-US" altLang="zh-CN" dirty="0" err="1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input_table</a:t>
            </a:r>
            <a:r>
              <a:rPr lang="en-US" altLang="zh-CN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;   </a:t>
            </a:r>
          </a:p>
        </p:txBody>
      </p:sp>
    </p:spTree>
    <p:extLst>
      <p:ext uri="{BB962C8B-B14F-4D97-AF65-F5344CB8AC3E}">
        <p14:creationId xmlns:p14="http://schemas.microsoft.com/office/powerpoint/2010/main" val="178572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latin typeface="+mn-ea"/>
                <a:ea typeface="+mn-ea"/>
              </a:rPr>
              <a:t>编程范式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268759"/>
            <a:ext cx="11041227" cy="5244929"/>
          </a:xfrm>
        </p:spPr>
        <p:txBody>
          <a:bodyPr/>
          <a:lstStyle/>
          <a:p>
            <a:r>
              <a:rPr lang="zh-CN" altLang="en-US" sz="1600" dirty="0">
                <a:solidFill>
                  <a:srgbClr val="FF0000"/>
                </a:solidFill>
              </a:rPr>
              <a:t>函数式编程：</a:t>
            </a:r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zh-CN" altLang="en-US" sz="1600" dirty="0"/>
              <a:t>       函数式编程是面向数学的抽象，将计算描述为一种</a:t>
            </a:r>
            <a:r>
              <a:rPr lang="zh-CN" altLang="en-US" sz="1600" b="1" dirty="0"/>
              <a:t>表达式求值</a:t>
            </a:r>
            <a:r>
              <a:rPr lang="zh-CN" altLang="en-US" sz="1600" dirty="0"/>
              <a:t>，一句话，函数式程序就是一个</a:t>
            </a:r>
            <a:r>
              <a:rPr lang="zh-CN" altLang="en-US" sz="1600" b="1" dirty="0"/>
              <a:t>表达式，</a:t>
            </a:r>
            <a:r>
              <a:rPr lang="zh-CN" altLang="en-US" sz="1600" dirty="0"/>
              <a:t>或者说</a:t>
            </a:r>
            <a:r>
              <a:rPr lang="en-US" altLang="zh-CN" sz="1600" b="1" dirty="0"/>
              <a:t>(declarative)</a:t>
            </a:r>
            <a:r>
              <a:rPr lang="zh-CN" altLang="en-US" sz="1600" dirty="0"/>
              <a:t>。那么对于</a:t>
            </a:r>
            <a:r>
              <a:rPr lang="en-US" altLang="zh-CN" sz="1600" dirty="0" err="1"/>
              <a:t>scala</a:t>
            </a:r>
            <a:r>
              <a:rPr lang="zh-CN" altLang="en-US" sz="1600" dirty="0"/>
              <a:t>其实是传统的函数式编程结合了面向对象编程，是一种大杂烩式编程范式，如果归类的话还是属于函数式编程的范畴的。单就语法来说基本上是以往流行的编程语言的大融合。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pic>
        <p:nvPicPr>
          <p:cNvPr id="4" name="Picture 2" descr="http://pic4.zhimg.com/bca9e791505e353e6de0466747e5186f_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830" y="3072030"/>
            <a:ext cx="6097499" cy="313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716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047" y="128457"/>
            <a:ext cx="10515600" cy="936550"/>
          </a:xfrm>
        </p:spPr>
        <p:txBody>
          <a:bodyPr/>
          <a:lstStyle/>
          <a:p>
            <a:r>
              <a:rPr lang="en-US" altLang="zh-CN" dirty="0" smtClean="0"/>
              <a:t>The free launch is over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369" y="1065007"/>
            <a:ext cx="5509986" cy="5491007"/>
          </a:xfrm>
          <a:prstGeom prst="rect">
            <a:avLst/>
          </a:prstGeom>
        </p:spPr>
      </p:pic>
      <p:sp>
        <p:nvSpPr>
          <p:cNvPr id="7" name="AutoShape 6" descr="CPU trends graph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35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hape 85"/>
          <p:cNvSpPr>
            <a:spLocks noGrp="1"/>
          </p:cNvSpPr>
          <p:nvPr>
            <p:ph type="title"/>
          </p:nvPr>
        </p:nvSpPr>
        <p:spPr bwMode="auto"/>
        <p:txBody>
          <a:bodyPr vert="horz" wrap="square" tIns="45720" bIns="45720" numCol="1" anchorCtr="0" compatLnSpc="1">
            <a:prstTxWarp prst="textNoShape">
              <a:avLst/>
            </a:prstTxWarp>
          </a:bodyPr>
          <a:lstStyle/>
          <a:p>
            <a:pPr algn="l" eaLnBrk="1" hangingPunct="1">
              <a:defRPr/>
            </a:pPr>
            <a:r>
              <a:rPr lang="en-US" altLang="zh-CN" dirty="0" err="1" smtClean="0">
                <a:latin typeface="+mn-ea"/>
                <a:ea typeface="+mn-ea"/>
              </a:rPr>
              <a:t>MapReduce</a:t>
            </a:r>
            <a:r>
              <a:rPr lang="zh-CN" altLang="en-US" dirty="0" smtClean="0">
                <a:latin typeface="+mn-ea"/>
                <a:ea typeface="+mn-ea"/>
              </a:rPr>
              <a:t>编程模型</a:t>
            </a:r>
          </a:p>
        </p:txBody>
      </p:sp>
      <p:sp>
        <p:nvSpPr>
          <p:cNvPr id="27650" name="Shape 86"/>
          <p:cNvSpPr>
            <a:spLocks noGrp="1"/>
          </p:cNvSpPr>
          <p:nvPr>
            <p:ph type="body" idx="1"/>
          </p:nvPr>
        </p:nvSpPr>
        <p:spPr>
          <a:xfrm>
            <a:off x="812800" y="1187668"/>
            <a:ext cx="8544983" cy="5481461"/>
          </a:xfrm>
        </p:spPr>
        <p:txBody>
          <a:bodyPr>
            <a:normAutofit/>
          </a:bodyPr>
          <a:lstStyle/>
          <a:p>
            <a:pPr marL="331788" indent="-331788" defTabSz="885825" eaLnBrk="1" hangingPunct="1">
              <a:spcBef>
                <a:spcPts val="1400"/>
              </a:spcBef>
            </a:pPr>
            <a:endParaRPr lang="zh-CN" altLang="en-US" sz="23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31788" indent="-331788" defTabSz="885825" eaLnBrk="1" hangingPunct="1">
              <a:spcBef>
                <a:spcPts val="1400"/>
              </a:spcBef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编程思想来自于函数式编程</a:t>
            </a:r>
          </a:p>
          <a:p>
            <a:pPr marL="331788" indent="-331788" defTabSz="885825" eaLnBrk="1" hangingPunct="1">
              <a:spcBef>
                <a:spcPts val="2400"/>
              </a:spcBef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用户实现两个函数接口：</a:t>
            </a:r>
          </a:p>
          <a:p>
            <a:pPr marL="774700" lvl="1" indent="-331788" defTabSz="885825" eaLnBrk="1" hangingPunct="1">
              <a:spcBef>
                <a:spcPts val="1400"/>
              </a:spcBef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map      (key1, value1)           -&gt; list (key2, value2)</a:t>
            </a:r>
          </a:p>
          <a:p>
            <a:pPr marL="774700" lvl="1" indent="-331788" defTabSz="885825" eaLnBrk="1" hangingPunct="1">
              <a:spcBef>
                <a:spcPts val="1400"/>
              </a:spcBef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reduce  (key2, &lt;list value2&gt;) -&gt; list (key3, value3)</a:t>
            </a:r>
          </a:p>
          <a:p>
            <a:pPr marL="774700" lvl="1" indent="-331788" defTabSz="885825" eaLnBrk="1" hangingPunct="1">
              <a:spcBef>
                <a:spcPts val="1400"/>
              </a:spcBef>
            </a:pPr>
            <a:endParaRPr lang="en-US" altLang="zh-CN" sz="23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31788" indent="-331788" defTabSz="885825" eaLnBrk="1" hangingPunct="1">
              <a:spcBef>
                <a:spcPts val="2400"/>
              </a:spcBef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实现</a:t>
            </a:r>
          </a:p>
          <a:p>
            <a:pPr marL="774700" lvl="1" indent="-331788" defTabSz="885825" eaLnBrk="1" hangingPunct="1">
              <a:spcBef>
                <a:spcPts val="1400"/>
              </a:spcBef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Google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MapReduce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（起源，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2004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marL="774700" lvl="1" indent="-331788" defTabSz="885825" eaLnBrk="1" hangingPunct="1">
              <a:spcBef>
                <a:spcPts val="1400"/>
              </a:spcBef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Hadoop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MapReduce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（开源实现）</a:t>
            </a:r>
          </a:p>
        </p:txBody>
      </p:sp>
    </p:spTree>
    <p:extLst>
      <p:ext uri="{BB962C8B-B14F-4D97-AF65-F5344CB8AC3E}">
        <p14:creationId xmlns:p14="http://schemas.microsoft.com/office/powerpoint/2010/main" val="3442004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hape 100"/>
          <p:cNvSpPr>
            <a:spLocks noGrp="1"/>
          </p:cNvSpPr>
          <p:nvPr>
            <p:ph type="title"/>
          </p:nvPr>
        </p:nvSpPr>
        <p:spPr bwMode="auto"/>
        <p:txBody>
          <a:bodyPr vert="horz" wrap="square" tIns="45720" bIns="45720" numCol="1" anchorCtr="0" compatLnSpc="1">
            <a:prstTxWarp prst="textNoShape">
              <a:avLst/>
            </a:prstTxWarp>
            <a:normAutofit/>
          </a:bodyPr>
          <a:lstStyle/>
          <a:p>
            <a:pPr algn="l" eaLnBrk="1" hangingPunct="1">
              <a:defRPr/>
            </a:pPr>
            <a:r>
              <a:rPr lang="en-US" altLang="zh-CN" sz="3200" dirty="0" err="1" smtClean="0">
                <a:latin typeface="+mn-ea"/>
                <a:ea typeface="+mn-ea"/>
              </a:rPr>
              <a:t>MapReduce</a:t>
            </a:r>
            <a:r>
              <a:rPr lang="zh-CN" altLang="en-US" sz="3200" dirty="0" smtClean="0">
                <a:latin typeface="+mn-ea"/>
                <a:ea typeface="+mn-ea"/>
              </a:rPr>
              <a:t>编程接口（</a:t>
            </a:r>
            <a:r>
              <a:rPr lang="en-US" altLang="zh-CN" sz="3200" dirty="0" err="1" smtClean="0">
                <a:latin typeface="+mn-ea"/>
                <a:ea typeface="+mn-ea"/>
              </a:rPr>
              <a:t>Hadoop</a:t>
            </a:r>
            <a:r>
              <a:rPr lang="en-US" altLang="zh-CN" sz="3200" dirty="0" smtClean="0">
                <a:latin typeface="+mn-ea"/>
                <a:ea typeface="+mn-ea"/>
              </a:rPr>
              <a:t> </a:t>
            </a:r>
            <a:r>
              <a:rPr lang="en-US" altLang="zh-CN" sz="3200" dirty="0" err="1" smtClean="0">
                <a:latin typeface="+mn-ea"/>
                <a:ea typeface="+mn-ea"/>
              </a:rPr>
              <a:t>MapReduce</a:t>
            </a:r>
            <a:r>
              <a:rPr lang="zh-CN" altLang="en-US" sz="3200" dirty="0" smtClean="0">
                <a:latin typeface="+mn-ea"/>
                <a:ea typeface="+mn-ea"/>
              </a:rPr>
              <a:t>为例）</a:t>
            </a:r>
          </a:p>
        </p:txBody>
      </p:sp>
      <p:sp>
        <p:nvSpPr>
          <p:cNvPr id="101" name="Shape 101"/>
          <p:cNvSpPr>
            <a:spLocks noGrp="1"/>
          </p:cNvSpPr>
          <p:nvPr>
            <p:ph type="body" idx="1"/>
          </p:nvPr>
        </p:nvSpPr>
        <p:spPr>
          <a:xfrm>
            <a:off x="338138" y="1350963"/>
            <a:ext cx="5599112" cy="4752975"/>
          </a:xfrm>
          <a:solidFill>
            <a:srgbClr val="FFFFFF"/>
          </a:solidFill>
          <a:ln>
            <a:solidFill>
              <a:srgbClr val="85888D"/>
            </a:solidFill>
            <a:custDash>
              <a:ds d="200000" sp="200000"/>
            </a:custDash>
          </a:ln>
        </p:spPr>
        <p:txBody>
          <a:bodyPr lIns="0" tIns="0" rIns="0" bIns="0">
            <a:normAutofit/>
          </a:bodyPr>
          <a:lstStyle/>
          <a:p>
            <a:pPr marL="0" indent="0" defTabSz="905255" eaLnBrk="1" fontAlgn="auto" hangingPunct="1">
              <a:spcBef>
                <a:spcPts val="400"/>
              </a:spcBef>
              <a:spcAft>
                <a:spcPts val="0"/>
              </a:spcAft>
              <a:buSzTx/>
              <a:buFontTx/>
              <a:buNone/>
              <a:defRPr sz="1800"/>
            </a:pPr>
            <a:r>
              <a:rPr sz="1782" dirty="0">
                <a:solidFill>
                  <a:sysClr val="windowText" lastClr="000000"/>
                </a:solidFill>
                <a:sym typeface="微软雅黑"/>
              </a:rPr>
              <a:t>public void map(</a:t>
            </a:r>
          </a:p>
          <a:p>
            <a:pPr marL="0" indent="0" defTabSz="905255" eaLnBrk="1" fontAlgn="auto" hangingPunct="1">
              <a:spcBef>
                <a:spcPts val="400"/>
              </a:spcBef>
              <a:spcAft>
                <a:spcPts val="0"/>
              </a:spcAft>
              <a:buSzTx/>
              <a:buFontTx/>
              <a:buNone/>
              <a:defRPr sz="1800"/>
            </a:pPr>
            <a:r>
              <a:rPr sz="1782" dirty="0">
                <a:solidFill>
                  <a:sysClr val="windowText" lastClr="000000"/>
                </a:solidFill>
                <a:sym typeface="微软雅黑"/>
              </a:rPr>
              <a:t>    </a:t>
            </a:r>
            <a:r>
              <a:rPr sz="1782" dirty="0" err="1">
                <a:solidFill>
                  <a:sysClr val="windowText" lastClr="000000"/>
                </a:solidFill>
                <a:sym typeface="微软雅黑"/>
              </a:rPr>
              <a:t>LongWritable</a:t>
            </a:r>
            <a:r>
              <a:rPr sz="1782" dirty="0">
                <a:solidFill>
                  <a:sysClr val="windowText" lastClr="000000"/>
                </a:solidFill>
                <a:sym typeface="微软雅黑"/>
              </a:rPr>
              <a:t> </a:t>
            </a:r>
            <a:r>
              <a:rPr sz="1782" b="1" dirty="0">
                <a:solidFill>
                  <a:srgbClr val="C0504D"/>
                </a:solidFill>
                <a:sym typeface="微软雅黑"/>
              </a:rPr>
              <a:t>key</a:t>
            </a:r>
            <a:r>
              <a:rPr sz="1782" dirty="0">
                <a:solidFill>
                  <a:sysClr val="windowText" lastClr="000000"/>
                </a:solidFill>
                <a:sym typeface="微软雅黑"/>
              </a:rPr>
              <a:t>, Text </a:t>
            </a:r>
            <a:r>
              <a:rPr sz="1782" b="1" dirty="0">
                <a:solidFill>
                  <a:srgbClr val="C0504D"/>
                </a:solidFill>
                <a:sym typeface="微软雅黑"/>
              </a:rPr>
              <a:t>value</a:t>
            </a:r>
            <a:r>
              <a:rPr sz="1782" dirty="0">
                <a:solidFill>
                  <a:sysClr val="windowText" lastClr="000000"/>
                </a:solidFill>
                <a:sym typeface="微软雅黑"/>
              </a:rPr>
              <a:t>, </a:t>
            </a:r>
          </a:p>
          <a:p>
            <a:pPr marL="0" indent="0" defTabSz="905255" eaLnBrk="1" fontAlgn="auto" hangingPunct="1">
              <a:spcBef>
                <a:spcPts val="400"/>
              </a:spcBef>
              <a:spcAft>
                <a:spcPts val="0"/>
              </a:spcAft>
              <a:buSzTx/>
              <a:buFontTx/>
              <a:buNone/>
              <a:defRPr sz="1800"/>
            </a:pPr>
            <a:r>
              <a:rPr sz="1782" dirty="0">
                <a:solidFill>
                  <a:sysClr val="windowText" lastClr="000000"/>
                </a:solidFill>
                <a:sym typeface="微软雅黑"/>
              </a:rPr>
              <a:t>    </a:t>
            </a:r>
            <a:r>
              <a:rPr sz="1485" dirty="0" err="1">
                <a:solidFill>
                  <a:sysClr val="windowText" lastClr="000000"/>
                </a:solidFill>
                <a:sym typeface="微软雅黑"/>
              </a:rPr>
              <a:t>OutputCollector</a:t>
            </a:r>
            <a:r>
              <a:rPr sz="1485" dirty="0">
                <a:solidFill>
                  <a:sysClr val="windowText" lastClr="000000"/>
                </a:solidFill>
                <a:sym typeface="微软雅黑"/>
              </a:rPr>
              <a:t>&lt;Text, </a:t>
            </a:r>
            <a:r>
              <a:rPr sz="1485" dirty="0" err="1">
                <a:solidFill>
                  <a:sysClr val="windowText" lastClr="000000"/>
                </a:solidFill>
                <a:sym typeface="微软雅黑"/>
              </a:rPr>
              <a:t>IntWritable</a:t>
            </a:r>
            <a:r>
              <a:rPr sz="1485" dirty="0">
                <a:solidFill>
                  <a:sysClr val="windowText" lastClr="000000"/>
                </a:solidFill>
                <a:sym typeface="微软雅黑"/>
              </a:rPr>
              <a:t>&gt;</a:t>
            </a:r>
            <a:r>
              <a:rPr sz="1782" dirty="0">
                <a:solidFill>
                  <a:sysClr val="windowText" lastClr="000000"/>
                </a:solidFill>
                <a:sym typeface="微软雅黑"/>
              </a:rPr>
              <a:t> output,</a:t>
            </a:r>
          </a:p>
          <a:p>
            <a:pPr marL="0" indent="0" defTabSz="905255" eaLnBrk="1" fontAlgn="auto" hangingPunct="1">
              <a:spcBef>
                <a:spcPts val="400"/>
              </a:spcBef>
              <a:spcAft>
                <a:spcPts val="0"/>
              </a:spcAft>
              <a:buSzTx/>
              <a:buFontTx/>
              <a:buNone/>
              <a:defRPr sz="1800"/>
            </a:pPr>
            <a:r>
              <a:rPr sz="1782" dirty="0">
                <a:solidFill>
                  <a:sysClr val="windowText" lastClr="000000"/>
                </a:solidFill>
                <a:sym typeface="微软雅黑"/>
              </a:rPr>
              <a:t>    Reporter reporter) </a:t>
            </a:r>
          </a:p>
          <a:p>
            <a:pPr marL="0" indent="0" defTabSz="905255" eaLnBrk="1" fontAlgn="auto" hangingPunct="1">
              <a:spcBef>
                <a:spcPts val="400"/>
              </a:spcBef>
              <a:spcAft>
                <a:spcPts val="0"/>
              </a:spcAft>
              <a:buSzTx/>
              <a:buFontTx/>
              <a:buNone/>
              <a:defRPr sz="1800"/>
            </a:pPr>
            <a:r>
              <a:rPr sz="1782" dirty="0">
                <a:solidFill>
                  <a:sysClr val="windowText" lastClr="000000"/>
                </a:solidFill>
                <a:sym typeface="微软雅黑"/>
              </a:rPr>
              <a:t>    throws </a:t>
            </a:r>
            <a:r>
              <a:rPr sz="1782" dirty="0" err="1">
                <a:solidFill>
                  <a:sysClr val="windowText" lastClr="000000"/>
                </a:solidFill>
                <a:sym typeface="微软雅黑"/>
              </a:rPr>
              <a:t>IOException</a:t>
            </a:r>
            <a:r>
              <a:rPr sz="1782" dirty="0">
                <a:solidFill>
                  <a:sysClr val="windowText" lastClr="000000"/>
                </a:solidFill>
                <a:sym typeface="微软雅黑"/>
              </a:rPr>
              <a:t> {</a:t>
            </a:r>
          </a:p>
          <a:p>
            <a:pPr marL="0" indent="0" defTabSz="905255" eaLnBrk="1" fontAlgn="auto" hangingPunct="1">
              <a:spcBef>
                <a:spcPts val="400"/>
              </a:spcBef>
              <a:spcAft>
                <a:spcPts val="0"/>
              </a:spcAft>
              <a:buSzTx/>
              <a:buFontTx/>
              <a:buNone/>
              <a:defRPr sz="1800"/>
            </a:pPr>
            <a:r>
              <a:rPr sz="1782" dirty="0">
                <a:solidFill>
                  <a:sysClr val="windowText" lastClr="000000"/>
                </a:solidFill>
                <a:sym typeface="微软雅黑"/>
              </a:rPr>
              <a:t>  String line = </a:t>
            </a:r>
            <a:r>
              <a:rPr sz="1782" b="1" dirty="0" err="1">
                <a:solidFill>
                  <a:srgbClr val="C0504D"/>
                </a:solidFill>
                <a:sym typeface="微软雅黑"/>
              </a:rPr>
              <a:t>value</a:t>
            </a:r>
            <a:r>
              <a:rPr sz="1782" dirty="0" err="1">
                <a:solidFill>
                  <a:sysClr val="windowText" lastClr="000000"/>
                </a:solidFill>
                <a:sym typeface="微软雅黑"/>
              </a:rPr>
              <a:t>.toString</a:t>
            </a:r>
            <a:r>
              <a:rPr sz="1782" dirty="0">
                <a:solidFill>
                  <a:sysClr val="windowText" lastClr="000000"/>
                </a:solidFill>
                <a:sym typeface="微软雅黑"/>
              </a:rPr>
              <a:t>();</a:t>
            </a:r>
          </a:p>
          <a:p>
            <a:pPr marL="0" indent="0" defTabSz="905255" eaLnBrk="1" fontAlgn="auto" hangingPunct="1">
              <a:spcBef>
                <a:spcPts val="400"/>
              </a:spcBef>
              <a:spcAft>
                <a:spcPts val="0"/>
              </a:spcAft>
              <a:buSzTx/>
              <a:buFontTx/>
              <a:buNone/>
              <a:defRPr sz="1800"/>
            </a:pPr>
            <a:r>
              <a:rPr sz="1782" dirty="0">
                <a:solidFill>
                  <a:sysClr val="windowText" lastClr="000000"/>
                </a:solidFill>
                <a:sym typeface="微软雅黑"/>
              </a:rPr>
              <a:t>  </a:t>
            </a:r>
            <a:r>
              <a:rPr sz="1782" dirty="0" err="1">
                <a:solidFill>
                  <a:sysClr val="windowText" lastClr="000000"/>
                </a:solidFill>
                <a:sym typeface="微软雅黑"/>
              </a:rPr>
              <a:t>StringTokenizer</a:t>
            </a:r>
            <a:r>
              <a:rPr sz="1782" dirty="0">
                <a:solidFill>
                  <a:sysClr val="windowText" lastClr="000000"/>
                </a:solidFill>
                <a:sym typeface="微软雅黑"/>
              </a:rPr>
              <a:t> </a:t>
            </a:r>
            <a:r>
              <a:rPr sz="1782" dirty="0" err="1">
                <a:solidFill>
                  <a:sysClr val="windowText" lastClr="000000"/>
                </a:solidFill>
                <a:sym typeface="微软雅黑"/>
              </a:rPr>
              <a:t>tokenizer</a:t>
            </a:r>
            <a:r>
              <a:rPr sz="1782" dirty="0">
                <a:solidFill>
                  <a:sysClr val="windowText" lastClr="000000"/>
                </a:solidFill>
                <a:sym typeface="微软雅黑"/>
              </a:rPr>
              <a:t> </a:t>
            </a:r>
          </a:p>
          <a:p>
            <a:pPr marL="0" indent="0" defTabSz="905255" eaLnBrk="1" fontAlgn="auto" hangingPunct="1">
              <a:spcBef>
                <a:spcPts val="400"/>
              </a:spcBef>
              <a:spcAft>
                <a:spcPts val="0"/>
              </a:spcAft>
              <a:buSzTx/>
              <a:buFontTx/>
              <a:buNone/>
              <a:defRPr sz="1800"/>
            </a:pPr>
            <a:r>
              <a:rPr sz="1782" dirty="0">
                <a:solidFill>
                  <a:sysClr val="windowText" lastClr="000000"/>
                </a:solidFill>
                <a:sym typeface="微软雅黑"/>
              </a:rPr>
              <a:t>      = new </a:t>
            </a:r>
            <a:r>
              <a:rPr sz="1782" dirty="0" err="1">
                <a:solidFill>
                  <a:sysClr val="windowText" lastClr="000000"/>
                </a:solidFill>
                <a:sym typeface="微软雅黑"/>
              </a:rPr>
              <a:t>StringTokenizer</a:t>
            </a:r>
            <a:r>
              <a:rPr sz="1782" dirty="0">
                <a:solidFill>
                  <a:sysClr val="windowText" lastClr="000000"/>
                </a:solidFill>
                <a:sym typeface="微软雅黑"/>
              </a:rPr>
              <a:t>(line);</a:t>
            </a:r>
          </a:p>
          <a:p>
            <a:pPr marL="0" indent="0" defTabSz="905255" eaLnBrk="1" fontAlgn="auto" hangingPunct="1">
              <a:spcBef>
                <a:spcPts val="400"/>
              </a:spcBef>
              <a:spcAft>
                <a:spcPts val="0"/>
              </a:spcAft>
              <a:buSzTx/>
              <a:buFontTx/>
              <a:buNone/>
              <a:defRPr sz="1800"/>
            </a:pPr>
            <a:r>
              <a:rPr sz="1782" dirty="0">
                <a:solidFill>
                  <a:sysClr val="windowText" lastClr="000000"/>
                </a:solidFill>
                <a:sym typeface="微软雅黑"/>
              </a:rPr>
              <a:t>  while (</a:t>
            </a:r>
            <a:r>
              <a:rPr sz="1782" dirty="0" err="1">
                <a:solidFill>
                  <a:sysClr val="windowText" lastClr="000000"/>
                </a:solidFill>
                <a:sym typeface="微软雅黑"/>
              </a:rPr>
              <a:t>tokenizer.hasMoreTokens</a:t>
            </a:r>
            <a:r>
              <a:rPr sz="1782" dirty="0">
                <a:solidFill>
                  <a:sysClr val="windowText" lastClr="000000"/>
                </a:solidFill>
                <a:sym typeface="微软雅黑"/>
              </a:rPr>
              <a:t>()) {</a:t>
            </a:r>
          </a:p>
          <a:p>
            <a:pPr marL="0" indent="0" defTabSz="905255" eaLnBrk="1" fontAlgn="auto" hangingPunct="1">
              <a:spcBef>
                <a:spcPts val="400"/>
              </a:spcBef>
              <a:spcAft>
                <a:spcPts val="0"/>
              </a:spcAft>
              <a:buSzTx/>
              <a:buFontTx/>
              <a:buNone/>
              <a:defRPr sz="1800"/>
            </a:pPr>
            <a:r>
              <a:rPr sz="1782" dirty="0">
                <a:solidFill>
                  <a:sysClr val="windowText" lastClr="000000"/>
                </a:solidFill>
                <a:sym typeface="微软雅黑"/>
              </a:rPr>
              <a:t>    </a:t>
            </a:r>
            <a:r>
              <a:rPr sz="1782" dirty="0" err="1">
                <a:solidFill>
                  <a:sysClr val="windowText" lastClr="000000"/>
                </a:solidFill>
                <a:sym typeface="微软雅黑"/>
              </a:rPr>
              <a:t>word.set</a:t>
            </a:r>
            <a:r>
              <a:rPr sz="1782" dirty="0">
                <a:solidFill>
                  <a:sysClr val="windowText" lastClr="000000"/>
                </a:solidFill>
                <a:sym typeface="微软雅黑"/>
              </a:rPr>
              <a:t>(</a:t>
            </a:r>
            <a:r>
              <a:rPr sz="1782" dirty="0" err="1">
                <a:solidFill>
                  <a:sysClr val="windowText" lastClr="000000"/>
                </a:solidFill>
                <a:sym typeface="微软雅黑"/>
              </a:rPr>
              <a:t>tokenizer.nextToken</a:t>
            </a:r>
            <a:r>
              <a:rPr sz="1782" dirty="0">
                <a:solidFill>
                  <a:sysClr val="windowText" lastClr="000000"/>
                </a:solidFill>
                <a:sym typeface="微软雅黑"/>
              </a:rPr>
              <a:t>());</a:t>
            </a:r>
          </a:p>
          <a:p>
            <a:pPr marL="0" indent="0" defTabSz="905255" eaLnBrk="1" fontAlgn="auto" hangingPunct="1">
              <a:spcBef>
                <a:spcPts val="400"/>
              </a:spcBef>
              <a:spcAft>
                <a:spcPts val="0"/>
              </a:spcAft>
              <a:buSzTx/>
              <a:buFontTx/>
              <a:buNone/>
              <a:defRPr sz="1800"/>
            </a:pPr>
            <a:r>
              <a:rPr sz="1782" dirty="0">
                <a:solidFill>
                  <a:sysClr val="windowText" lastClr="000000"/>
                </a:solidFill>
                <a:sym typeface="微软雅黑"/>
              </a:rPr>
              <a:t>    </a:t>
            </a:r>
            <a:r>
              <a:rPr sz="1782" b="1" dirty="0" err="1">
                <a:solidFill>
                  <a:srgbClr val="C0504D"/>
                </a:solidFill>
                <a:sym typeface="微软雅黑"/>
              </a:rPr>
              <a:t>output.collect</a:t>
            </a:r>
            <a:r>
              <a:rPr sz="1782" b="1" dirty="0">
                <a:solidFill>
                  <a:srgbClr val="C0504D"/>
                </a:solidFill>
                <a:sym typeface="微软雅黑"/>
              </a:rPr>
              <a:t>(word, one)</a:t>
            </a:r>
            <a:r>
              <a:rPr sz="1782" dirty="0">
                <a:solidFill>
                  <a:sysClr val="windowText" lastClr="000000"/>
                </a:solidFill>
                <a:sym typeface="微软雅黑"/>
              </a:rPr>
              <a:t>;</a:t>
            </a:r>
          </a:p>
          <a:p>
            <a:pPr marL="0" indent="0" defTabSz="905255" eaLnBrk="1" fontAlgn="auto" hangingPunct="1">
              <a:spcBef>
                <a:spcPts val="400"/>
              </a:spcBef>
              <a:spcAft>
                <a:spcPts val="0"/>
              </a:spcAft>
              <a:buSzTx/>
              <a:buFontTx/>
              <a:buNone/>
              <a:defRPr sz="1800"/>
            </a:pPr>
            <a:r>
              <a:rPr sz="1782" dirty="0">
                <a:solidFill>
                  <a:sysClr val="windowText" lastClr="000000"/>
                </a:solidFill>
                <a:sym typeface="微软雅黑"/>
              </a:rPr>
              <a:t>  }</a:t>
            </a:r>
          </a:p>
          <a:p>
            <a:pPr marL="0" indent="0" defTabSz="905255" eaLnBrk="1" fontAlgn="auto" hangingPunct="1">
              <a:spcBef>
                <a:spcPts val="400"/>
              </a:spcBef>
              <a:spcAft>
                <a:spcPts val="0"/>
              </a:spcAft>
              <a:buSzTx/>
              <a:buFontTx/>
              <a:buNone/>
              <a:defRPr sz="1800"/>
            </a:pPr>
            <a:r>
              <a:rPr sz="1782" dirty="0">
                <a:solidFill>
                  <a:sysClr val="windowText" lastClr="000000"/>
                </a:solidFill>
                <a:sym typeface="微软雅黑"/>
              </a:rPr>
              <a:t>}</a:t>
            </a:r>
          </a:p>
        </p:txBody>
      </p:sp>
      <p:sp>
        <p:nvSpPr>
          <p:cNvPr id="33795" name="Shape 102"/>
          <p:cNvSpPr>
            <a:spLocks noChangeArrowheads="1"/>
          </p:cNvSpPr>
          <p:nvPr/>
        </p:nvSpPr>
        <p:spPr bwMode="auto">
          <a:xfrm>
            <a:off x="6107113" y="1358900"/>
            <a:ext cx="5919787" cy="4737100"/>
          </a:xfrm>
          <a:prstGeom prst="rect">
            <a:avLst/>
          </a:prstGeom>
          <a:solidFill>
            <a:srgbClr val="FFFFFF"/>
          </a:solidFill>
          <a:ln w="12700">
            <a:solidFill>
              <a:srgbClr val="85888D"/>
            </a:solidFill>
            <a:miter lim="4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ts val="500"/>
              </a:spcBef>
            </a:pPr>
            <a:r>
              <a:rPr lang="en-US" altLang="zh-CN">
                <a:solidFill>
                  <a:srgbClr val="000000"/>
                </a:solidFill>
              </a:rPr>
              <a:t>public void reduce(</a:t>
            </a:r>
          </a:p>
          <a:p>
            <a:pPr>
              <a:spcBef>
                <a:spcPts val="500"/>
              </a:spcBef>
            </a:pPr>
            <a:r>
              <a:rPr lang="en-US" altLang="zh-CN">
                <a:solidFill>
                  <a:srgbClr val="000000"/>
                </a:solidFill>
              </a:rPr>
              <a:t>    Text </a:t>
            </a:r>
            <a:r>
              <a:rPr lang="en-US" altLang="zh-CN" b="1">
                <a:solidFill>
                  <a:srgbClr val="C0504D"/>
                </a:solidFill>
              </a:rPr>
              <a:t>key</a:t>
            </a:r>
            <a:r>
              <a:rPr lang="en-US" altLang="zh-CN">
                <a:solidFill>
                  <a:srgbClr val="000000"/>
                </a:solidFill>
              </a:rPr>
              <a:t>, </a:t>
            </a:r>
            <a:r>
              <a:rPr lang="en-US" altLang="zh-CN" sz="1500">
                <a:solidFill>
                  <a:srgbClr val="000000"/>
                </a:solidFill>
              </a:rPr>
              <a:t>Iterator&lt;IntWritable&gt;</a:t>
            </a:r>
            <a:r>
              <a:rPr lang="en-US" altLang="zh-CN">
                <a:solidFill>
                  <a:srgbClr val="000000"/>
                </a:solidFill>
              </a:rPr>
              <a:t> </a:t>
            </a:r>
            <a:r>
              <a:rPr lang="en-US" altLang="zh-CN" b="1">
                <a:solidFill>
                  <a:srgbClr val="C0504D"/>
                </a:solidFill>
              </a:rPr>
              <a:t>values</a:t>
            </a:r>
            <a:r>
              <a:rPr lang="en-US" altLang="zh-CN">
                <a:solidFill>
                  <a:srgbClr val="000000"/>
                </a:solidFill>
              </a:rPr>
              <a:t>, </a:t>
            </a:r>
          </a:p>
          <a:p>
            <a:pPr>
              <a:spcBef>
                <a:spcPts val="500"/>
              </a:spcBef>
            </a:pPr>
            <a:r>
              <a:rPr lang="en-US" altLang="zh-CN">
                <a:solidFill>
                  <a:srgbClr val="000000"/>
                </a:solidFill>
              </a:rPr>
              <a:t>    </a:t>
            </a:r>
            <a:r>
              <a:rPr lang="en-US" altLang="zh-CN" sz="1500">
                <a:solidFill>
                  <a:srgbClr val="000000"/>
                </a:solidFill>
              </a:rPr>
              <a:t>OutputCollector&lt;Text, IntWritable&gt;</a:t>
            </a:r>
            <a:r>
              <a:rPr lang="en-US" altLang="zh-CN">
                <a:solidFill>
                  <a:srgbClr val="000000"/>
                </a:solidFill>
              </a:rPr>
              <a:t> output, </a:t>
            </a:r>
          </a:p>
          <a:p>
            <a:pPr>
              <a:spcBef>
                <a:spcPts val="500"/>
              </a:spcBef>
            </a:pPr>
            <a:r>
              <a:rPr lang="en-US" altLang="zh-CN">
                <a:solidFill>
                  <a:srgbClr val="000000"/>
                </a:solidFill>
              </a:rPr>
              <a:t>    Reporter reporter) </a:t>
            </a:r>
          </a:p>
          <a:p>
            <a:pPr>
              <a:spcBef>
                <a:spcPts val="500"/>
              </a:spcBef>
            </a:pPr>
            <a:r>
              <a:rPr lang="en-US" altLang="zh-CN">
                <a:solidFill>
                  <a:srgbClr val="000000"/>
                </a:solidFill>
              </a:rPr>
              <a:t>    throws IOException {</a:t>
            </a:r>
          </a:p>
          <a:p>
            <a:pPr>
              <a:spcBef>
                <a:spcPts val="500"/>
              </a:spcBef>
            </a:pPr>
            <a:r>
              <a:rPr lang="en-US" altLang="zh-CN">
                <a:solidFill>
                  <a:srgbClr val="000000"/>
                </a:solidFill>
              </a:rPr>
              <a:t>  int sum = 0;</a:t>
            </a:r>
          </a:p>
          <a:p>
            <a:pPr>
              <a:spcBef>
                <a:spcPts val="500"/>
              </a:spcBef>
            </a:pPr>
            <a:r>
              <a:rPr lang="en-US" altLang="zh-CN">
                <a:solidFill>
                  <a:srgbClr val="000000"/>
                </a:solidFill>
              </a:rPr>
              <a:t>  while (</a:t>
            </a:r>
            <a:r>
              <a:rPr lang="en-US" altLang="zh-CN" b="1">
                <a:solidFill>
                  <a:srgbClr val="C0504D"/>
                </a:solidFill>
              </a:rPr>
              <a:t>values</a:t>
            </a:r>
            <a:r>
              <a:rPr lang="en-US" altLang="zh-CN">
                <a:solidFill>
                  <a:srgbClr val="000000"/>
                </a:solidFill>
              </a:rPr>
              <a:t>.hasNext()) {</a:t>
            </a:r>
          </a:p>
          <a:p>
            <a:pPr>
              <a:spcBef>
                <a:spcPts val="500"/>
              </a:spcBef>
            </a:pPr>
            <a:r>
              <a:rPr lang="en-US" altLang="zh-CN">
                <a:solidFill>
                  <a:srgbClr val="000000"/>
                </a:solidFill>
              </a:rPr>
              <a:t>    sum += </a:t>
            </a:r>
            <a:r>
              <a:rPr lang="en-US" altLang="zh-CN" b="1">
                <a:solidFill>
                  <a:srgbClr val="C0504D"/>
                </a:solidFill>
              </a:rPr>
              <a:t>values</a:t>
            </a:r>
            <a:r>
              <a:rPr lang="en-US" altLang="zh-CN">
                <a:solidFill>
                  <a:srgbClr val="000000"/>
                </a:solidFill>
              </a:rPr>
              <a:t>.next().get();</a:t>
            </a:r>
          </a:p>
          <a:p>
            <a:pPr>
              <a:spcBef>
                <a:spcPts val="500"/>
              </a:spcBef>
            </a:pPr>
            <a:r>
              <a:rPr lang="en-US" altLang="zh-CN">
                <a:solidFill>
                  <a:srgbClr val="000000"/>
                </a:solidFill>
              </a:rPr>
              <a:t>  }</a:t>
            </a:r>
          </a:p>
          <a:p>
            <a:pPr>
              <a:spcBef>
                <a:spcPts val="500"/>
              </a:spcBef>
            </a:pPr>
            <a:r>
              <a:rPr lang="en-US" altLang="zh-CN">
                <a:solidFill>
                  <a:srgbClr val="000000"/>
                </a:solidFill>
              </a:rPr>
              <a:t>  </a:t>
            </a:r>
            <a:r>
              <a:rPr lang="en-US" altLang="zh-CN" b="1">
                <a:solidFill>
                  <a:srgbClr val="C0504D"/>
                </a:solidFill>
              </a:rPr>
              <a:t>output.collect(key, new </a:t>
            </a:r>
            <a:r>
              <a:rPr lang="en-US" altLang="zh-CN" sz="1500" b="1">
                <a:solidFill>
                  <a:srgbClr val="C0504D"/>
                </a:solidFill>
              </a:rPr>
              <a:t>IntWritable</a:t>
            </a:r>
            <a:r>
              <a:rPr lang="en-US" altLang="zh-CN" b="1">
                <a:solidFill>
                  <a:srgbClr val="C0504D"/>
                </a:solidFill>
              </a:rPr>
              <a:t>(sum))</a:t>
            </a:r>
            <a:r>
              <a:rPr lang="en-US" altLang="zh-CN">
                <a:solidFill>
                  <a:srgbClr val="000000"/>
                </a:solidFill>
              </a:rPr>
              <a:t>;</a:t>
            </a:r>
          </a:p>
          <a:p>
            <a:pPr>
              <a:spcBef>
                <a:spcPts val="500"/>
              </a:spcBef>
            </a:pPr>
            <a:r>
              <a:rPr lang="en-US" altLang="zh-CN">
                <a:solidFill>
                  <a:srgbClr val="0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38438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hape 106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868869"/>
          </a:xfrm>
        </p:spPr>
        <p:txBody>
          <a:bodyPr vert="horz" wrap="square" tIns="45720" bIns="45720" numCol="1" anchorCtr="0" compatLnSpc="1">
            <a:prstTxWarp prst="textNoShape">
              <a:avLst/>
            </a:prstTxWarp>
            <a:normAutofit/>
          </a:bodyPr>
          <a:lstStyle/>
          <a:p>
            <a:pPr algn="l" eaLnBrk="1" hangingPunct="1"/>
            <a:r>
              <a:rPr lang="en-US" altLang="zh-CN" sz="3200" dirty="0" err="1" smtClean="0">
                <a:effectLst/>
                <a:latin typeface="+mn-ea"/>
                <a:ea typeface="+mn-ea"/>
              </a:rPr>
              <a:t>MapReduce</a:t>
            </a:r>
            <a:r>
              <a:rPr lang="en-US" altLang="zh-CN" sz="3200" dirty="0" smtClean="0">
                <a:effectLst/>
                <a:latin typeface="+mn-ea"/>
                <a:ea typeface="+mn-ea"/>
              </a:rPr>
              <a:t> </a:t>
            </a:r>
            <a:r>
              <a:rPr lang="zh-CN" altLang="en-US" sz="3200" dirty="0" smtClean="0">
                <a:effectLst/>
                <a:latin typeface="+mn-ea"/>
                <a:ea typeface="+mn-ea"/>
              </a:rPr>
              <a:t>例子</a:t>
            </a:r>
            <a:r>
              <a:rPr lang="en-US" altLang="zh-CN" sz="3200" dirty="0" smtClean="0">
                <a:effectLst/>
                <a:latin typeface="+mn-ea"/>
                <a:ea typeface="+mn-ea"/>
              </a:rPr>
              <a:t>- Word Count</a:t>
            </a:r>
          </a:p>
        </p:txBody>
      </p:sp>
      <p:grpSp>
        <p:nvGrpSpPr>
          <p:cNvPr id="35842" name="Group 109"/>
          <p:cNvGrpSpPr>
            <a:grpSpLocks/>
          </p:cNvGrpSpPr>
          <p:nvPr/>
        </p:nvGrpSpPr>
        <p:grpSpPr bwMode="auto">
          <a:xfrm>
            <a:off x="600075" y="2255837"/>
            <a:ext cx="2759076" cy="647701"/>
            <a:chOff x="0" y="-1"/>
            <a:chExt cx="2759079" cy="647701"/>
          </a:xfrm>
        </p:grpSpPr>
        <p:sp>
          <p:nvSpPr>
            <p:cNvPr id="36070" name="Shape 107"/>
            <p:cNvSpPr>
              <a:spLocks noChangeArrowheads="1"/>
            </p:cNvSpPr>
            <p:nvPr/>
          </p:nvSpPr>
          <p:spPr bwMode="auto">
            <a:xfrm>
              <a:off x="0" y="-1"/>
              <a:ext cx="2759079" cy="647701"/>
            </a:xfrm>
            <a:prstGeom prst="rect">
              <a:avLst/>
            </a:prstGeom>
            <a:solidFill>
              <a:srgbClr val="00CCFF">
                <a:alpha val="5294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6071" name="Shape 108"/>
            <p:cNvSpPr>
              <a:spLocks noChangeArrowheads="1"/>
            </p:cNvSpPr>
            <p:nvPr/>
          </p:nvSpPr>
          <p:spPr bwMode="auto">
            <a:xfrm>
              <a:off x="46505" y="11429"/>
              <a:ext cx="2429964" cy="553998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dirty="0">
                  <a:solidFill>
                    <a:srgbClr val="000000"/>
                  </a:solidFill>
                </a:rPr>
                <a:t>Hello world</a:t>
              </a:r>
            </a:p>
            <a:p>
              <a:r>
                <a:rPr lang="en-US" altLang="zh-CN" dirty="0">
                  <a:solidFill>
                    <a:srgbClr val="000000"/>
                  </a:solidFill>
                </a:rPr>
                <a:t>Hello </a:t>
              </a:r>
              <a:r>
                <a:rPr lang="en-US" altLang="zh-CN" dirty="0" err="1" smtClean="0">
                  <a:solidFill>
                    <a:srgbClr val="000000"/>
                  </a:solidFill>
                </a:rPr>
                <a:t>uniview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 and </a:t>
              </a:r>
              <a:r>
                <a:rPr lang="en-US" altLang="zh-CN" dirty="0" err="1" smtClean="0">
                  <a:solidFill>
                    <a:srgbClr val="000000"/>
                  </a:solidFill>
                </a:rPr>
                <a:t>bigdata</a:t>
              </a:r>
              <a:endParaRPr lang="en-US" altLang="zh-CN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5843" name="Group 112"/>
          <p:cNvGrpSpPr>
            <a:grpSpLocks/>
          </p:cNvGrpSpPr>
          <p:nvPr/>
        </p:nvGrpSpPr>
        <p:grpSpPr bwMode="auto">
          <a:xfrm>
            <a:off x="588963" y="3775075"/>
            <a:ext cx="2711451" cy="925514"/>
            <a:chOff x="0" y="0"/>
            <a:chExt cx="2710588" cy="925328"/>
          </a:xfrm>
        </p:grpSpPr>
        <p:sp>
          <p:nvSpPr>
            <p:cNvPr id="36068" name="Shape 110"/>
            <p:cNvSpPr>
              <a:spLocks noChangeArrowheads="1"/>
            </p:cNvSpPr>
            <p:nvPr/>
          </p:nvSpPr>
          <p:spPr bwMode="auto">
            <a:xfrm>
              <a:off x="0" y="0"/>
              <a:ext cx="2710588" cy="925328"/>
            </a:xfrm>
            <a:prstGeom prst="rect">
              <a:avLst/>
            </a:prstGeom>
            <a:solidFill>
              <a:srgbClr val="00CCFF">
                <a:alpha val="5294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6069" name="Shape 111"/>
            <p:cNvSpPr>
              <a:spLocks noChangeArrowheads="1"/>
            </p:cNvSpPr>
            <p:nvPr/>
          </p:nvSpPr>
          <p:spPr bwMode="auto">
            <a:xfrm>
              <a:off x="11655" y="16893"/>
              <a:ext cx="2360600" cy="830830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dirty="0" err="1" smtClean="0">
                  <a:solidFill>
                    <a:srgbClr val="000000"/>
                  </a:solidFill>
                </a:rPr>
                <a:t>uniview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 cloud </a:t>
              </a:r>
              <a:r>
                <a:rPr lang="en-US" altLang="zh-CN" dirty="0">
                  <a:solidFill>
                    <a:srgbClr val="000000"/>
                  </a:solidFill>
                </a:rPr>
                <a:t>computing</a:t>
              </a:r>
            </a:p>
            <a:p>
              <a:r>
                <a:rPr lang="en-US" altLang="zh-CN" dirty="0" err="1" smtClean="0">
                  <a:solidFill>
                    <a:srgbClr val="000000"/>
                  </a:solidFill>
                </a:rPr>
                <a:t>bigdata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 and </a:t>
              </a:r>
              <a:r>
                <a:rPr lang="en-US" altLang="zh-CN" dirty="0" err="1" smtClean="0">
                  <a:solidFill>
                    <a:srgbClr val="000000"/>
                  </a:solidFill>
                </a:rPr>
                <a:t>uniview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 </a:t>
              </a:r>
              <a:endParaRPr lang="en-US" altLang="zh-CN" dirty="0">
                <a:solidFill>
                  <a:srgbClr val="000000"/>
                </a:solidFill>
              </a:endParaRPr>
            </a:p>
            <a:p>
              <a:r>
                <a:rPr lang="en-US" altLang="zh-CN" dirty="0">
                  <a:solidFill>
                    <a:srgbClr val="000000"/>
                  </a:solidFill>
                </a:rPr>
                <a:t>world cup 2014</a:t>
              </a:r>
            </a:p>
          </p:txBody>
        </p:sp>
      </p:grpSp>
      <p:grpSp>
        <p:nvGrpSpPr>
          <p:cNvPr id="35844" name="Group 115"/>
          <p:cNvGrpSpPr>
            <a:grpSpLocks/>
          </p:cNvGrpSpPr>
          <p:nvPr/>
        </p:nvGrpSpPr>
        <p:grpSpPr bwMode="auto">
          <a:xfrm>
            <a:off x="935038" y="5638800"/>
            <a:ext cx="2089150" cy="654050"/>
            <a:chOff x="0" y="-6350"/>
            <a:chExt cx="2089150" cy="654050"/>
          </a:xfrm>
        </p:grpSpPr>
        <p:sp>
          <p:nvSpPr>
            <p:cNvPr id="36066" name="Shape 113"/>
            <p:cNvSpPr>
              <a:spLocks noChangeArrowheads="1"/>
            </p:cNvSpPr>
            <p:nvPr/>
          </p:nvSpPr>
          <p:spPr bwMode="auto">
            <a:xfrm>
              <a:off x="0" y="0"/>
              <a:ext cx="2089150" cy="647700"/>
            </a:xfrm>
            <a:prstGeom prst="rect">
              <a:avLst/>
            </a:prstGeom>
            <a:solidFill>
              <a:srgbClr val="00CCFF">
                <a:alpha val="5294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6067" name="Shape 114"/>
            <p:cNvSpPr>
              <a:spLocks noChangeArrowheads="1"/>
            </p:cNvSpPr>
            <p:nvPr/>
          </p:nvSpPr>
          <p:spPr bwMode="auto">
            <a:xfrm>
              <a:off x="0" y="-6351"/>
              <a:ext cx="1801897" cy="62484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dirty="0">
                  <a:solidFill>
                    <a:srgbClr val="000000"/>
                  </a:solidFill>
                </a:rPr>
                <a:t>world cup</a:t>
              </a:r>
            </a:p>
            <a:p>
              <a:r>
                <a:rPr lang="en-US" altLang="zh-CN" dirty="0">
                  <a:solidFill>
                    <a:srgbClr val="000000"/>
                  </a:solidFill>
                </a:rPr>
                <a:t>cloud computing</a:t>
              </a:r>
            </a:p>
          </p:txBody>
        </p:sp>
      </p:grpSp>
      <p:sp>
        <p:nvSpPr>
          <p:cNvPr id="116" name="Shape 116"/>
          <p:cNvSpPr>
            <a:spLocks noChangeArrowheads="1"/>
          </p:cNvSpPr>
          <p:nvPr/>
        </p:nvSpPr>
        <p:spPr bwMode="auto">
          <a:xfrm>
            <a:off x="3430588" y="4027488"/>
            <a:ext cx="503237" cy="50482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7E97AD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3271838" y="1258888"/>
            <a:ext cx="820737" cy="49530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/>
          </a:gradFill>
          <a:ln>
            <a:solidFill>
              <a:srgbClr val="7D60A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/>
          </a:extLst>
        </p:spPr>
        <p:txBody>
          <a:bodyPr lIns="0" tIns="0" rIns="0" bIns="0">
            <a:spAutoFit/>
          </a:bodyPr>
          <a:lstStyle>
            <a:lvl1pPr algn="ctr">
              <a:defRPr sz="2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 sz="1800"/>
            </a:pPr>
            <a:r>
              <a:rPr sz="1800" kern="0">
                <a:solidFill>
                  <a:sysClr val="windowText" lastClr="000000"/>
                </a:solidFill>
              </a:rPr>
              <a:t>Map</a:t>
            </a:r>
          </a:p>
        </p:txBody>
      </p:sp>
      <p:grpSp>
        <p:nvGrpSpPr>
          <p:cNvPr id="120" name="Group 120"/>
          <p:cNvGrpSpPr>
            <a:grpSpLocks/>
          </p:cNvGrpSpPr>
          <p:nvPr/>
        </p:nvGrpSpPr>
        <p:grpSpPr bwMode="auto">
          <a:xfrm>
            <a:off x="4064000" y="1781175"/>
            <a:ext cx="971550" cy="357188"/>
            <a:chOff x="0" y="-31750"/>
            <a:chExt cx="971550" cy="358140"/>
          </a:xfrm>
        </p:grpSpPr>
        <p:sp>
          <p:nvSpPr>
            <p:cNvPr id="36064" name="Shape 118"/>
            <p:cNvSpPr>
              <a:spLocks noChangeArrowheads="1"/>
            </p:cNvSpPr>
            <p:nvPr/>
          </p:nvSpPr>
          <p:spPr bwMode="auto">
            <a:xfrm>
              <a:off x="0" y="38576"/>
              <a:ext cx="971550" cy="217488"/>
            </a:xfrm>
            <a:prstGeom prst="rect">
              <a:avLst/>
            </a:prstGeom>
            <a:solidFill>
              <a:srgbClr val="FFFF00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6065" name="Shape 119"/>
            <p:cNvSpPr>
              <a:spLocks noChangeArrowheads="1"/>
            </p:cNvSpPr>
            <p:nvPr/>
          </p:nvSpPr>
          <p:spPr bwMode="auto">
            <a:xfrm>
              <a:off x="73447" y="-31751"/>
              <a:ext cx="824656" cy="35814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</a:rPr>
                <a:t>Hello 1</a:t>
              </a:r>
            </a:p>
          </p:txBody>
        </p:sp>
      </p:grpSp>
      <p:grpSp>
        <p:nvGrpSpPr>
          <p:cNvPr id="123" name="Group 123"/>
          <p:cNvGrpSpPr>
            <a:grpSpLocks/>
          </p:cNvGrpSpPr>
          <p:nvPr/>
        </p:nvGrpSpPr>
        <p:grpSpPr bwMode="auto">
          <a:xfrm>
            <a:off x="4064000" y="1997075"/>
            <a:ext cx="971550" cy="358775"/>
            <a:chOff x="0" y="-31749"/>
            <a:chExt cx="971550" cy="358140"/>
          </a:xfrm>
        </p:grpSpPr>
        <p:sp>
          <p:nvSpPr>
            <p:cNvPr id="36062" name="Shape 121"/>
            <p:cNvSpPr>
              <a:spLocks noChangeArrowheads="1"/>
            </p:cNvSpPr>
            <p:nvPr/>
          </p:nvSpPr>
          <p:spPr bwMode="auto">
            <a:xfrm>
              <a:off x="0" y="39370"/>
              <a:ext cx="971550" cy="215901"/>
            </a:xfrm>
            <a:prstGeom prst="rect">
              <a:avLst/>
            </a:prstGeom>
            <a:solidFill>
              <a:srgbClr val="FFFF00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6063" name="Shape 122"/>
            <p:cNvSpPr>
              <a:spLocks noChangeArrowheads="1"/>
            </p:cNvSpPr>
            <p:nvPr/>
          </p:nvSpPr>
          <p:spPr bwMode="auto">
            <a:xfrm>
              <a:off x="51123" y="-31750"/>
              <a:ext cx="869304" cy="35814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altLang="zh-CN">
                  <a:solidFill>
                    <a:srgbClr val="000000"/>
                  </a:solidFill>
                </a:rPr>
                <a:t>world 1</a:t>
              </a:r>
            </a:p>
          </p:txBody>
        </p:sp>
      </p:grpSp>
      <p:grpSp>
        <p:nvGrpSpPr>
          <p:cNvPr id="126" name="Group 126"/>
          <p:cNvGrpSpPr>
            <a:grpSpLocks/>
          </p:cNvGrpSpPr>
          <p:nvPr/>
        </p:nvGrpSpPr>
        <p:grpSpPr bwMode="auto">
          <a:xfrm>
            <a:off x="4064000" y="2212975"/>
            <a:ext cx="971550" cy="358775"/>
            <a:chOff x="0" y="-31749"/>
            <a:chExt cx="971550" cy="358140"/>
          </a:xfrm>
        </p:grpSpPr>
        <p:sp>
          <p:nvSpPr>
            <p:cNvPr id="36060" name="Shape 124"/>
            <p:cNvSpPr>
              <a:spLocks noChangeArrowheads="1"/>
            </p:cNvSpPr>
            <p:nvPr/>
          </p:nvSpPr>
          <p:spPr bwMode="auto">
            <a:xfrm>
              <a:off x="0" y="39370"/>
              <a:ext cx="971550" cy="215901"/>
            </a:xfrm>
            <a:prstGeom prst="rect">
              <a:avLst/>
            </a:prstGeom>
            <a:solidFill>
              <a:srgbClr val="FFFF00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6061" name="Shape 125"/>
            <p:cNvSpPr>
              <a:spLocks noChangeArrowheads="1"/>
            </p:cNvSpPr>
            <p:nvPr/>
          </p:nvSpPr>
          <p:spPr bwMode="auto">
            <a:xfrm>
              <a:off x="73447" y="-31750"/>
              <a:ext cx="824656" cy="35814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</a:rPr>
                <a:t>Hello 1</a:t>
              </a:r>
            </a:p>
          </p:txBody>
        </p:sp>
      </p:grpSp>
      <p:grpSp>
        <p:nvGrpSpPr>
          <p:cNvPr id="129" name="Group 129"/>
          <p:cNvGrpSpPr>
            <a:grpSpLocks/>
          </p:cNvGrpSpPr>
          <p:nvPr/>
        </p:nvGrpSpPr>
        <p:grpSpPr bwMode="auto">
          <a:xfrm>
            <a:off x="4030662" y="2430462"/>
            <a:ext cx="1005347" cy="287048"/>
            <a:chOff x="-34490" y="-31751"/>
            <a:chExt cx="1006040" cy="287814"/>
          </a:xfrm>
        </p:grpSpPr>
        <p:sp>
          <p:nvSpPr>
            <p:cNvPr id="36058" name="Shape 127"/>
            <p:cNvSpPr>
              <a:spLocks noChangeArrowheads="1"/>
            </p:cNvSpPr>
            <p:nvPr/>
          </p:nvSpPr>
          <p:spPr bwMode="auto">
            <a:xfrm>
              <a:off x="0" y="38576"/>
              <a:ext cx="971550" cy="217487"/>
            </a:xfrm>
            <a:prstGeom prst="rect">
              <a:avLst/>
            </a:prstGeom>
            <a:solidFill>
              <a:srgbClr val="FFFF00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6059" name="Shape 128"/>
            <p:cNvSpPr>
              <a:spLocks noChangeArrowheads="1"/>
            </p:cNvSpPr>
            <p:nvPr/>
          </p:nvSpPr>
          <p:spPr bwMode="auto">
            <a:xfrm>
              <a:off x="-34490" y="-31751"/>
              <a:ext cx="903562" cy="277738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dirty="0" err="1" smtClean="0">
                  <a:solidFill>
                    <a:srgbClr val="000000"/>
                  </a:solidFill>
                </a:rPr>
                <a:t>uniview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 1</a:t>
              </a:r>
              <a:endParaRPr lang="en-US" altLang="zh-CN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32" name="Group 132"/>
          <p:cNvGrpSpPr>
            <a:grpSpLocks/>
          </p:cNvGrpSpPr>
          <p:nvPr/>
        </p:nvGrpSpPr>
        <p:grpSpPr bwMode="auto">
          <a:xfrm>
            <a:off x="4064000" y="2644775"/>
            <a:ext cx="971550" cy="358775"/>
            <a:chOff x="0" y="-31749"/>
            <a:chExt cx="971550" cy="358140"/>
          </a:xfrm>
        </p:grpSpPr>
        <p:sp>
          <p:nvSpPr>
            <p:cNvPr id="36056" name="Shape 130"/>
            <p:cNvSpPr>
              <a:spLocks noChangeArrowheads="1"/>
            </p:cNvSpPr>
            <p:nvPr/>
          </p:nvSpPr>
          <p:spPr bwMode="auto">
            <a:xfrm>
              <a:off x="0" y="39370"/>
              <a:ext cx="971550" cy="215901"/>
            </a:xfrm>
            <a:prstGeom prst="rect">
              <a:avLst/>
            </a:prstGeom>
            <a:solidFill>
              <a:srgbClr val="FFFF00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6057" name="Shape 131"/>
            <p:cNvSpPr>
              <a:spLocks noChangeArrowheads="1"/>
            </p:cNvSpPr>
            <p:nvPr/>
          </p:nvSpPr>
          <p:spPr bwMode="auto">
            <a:xfrm>
              <a:off x="153145" y="-31750"/>
              <a:ext cx="665260" cy="35814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</a:rPr>
                <a:t>and 1</a:t>
              </a:r>
            </a:p>
          </p:txBody>
        </p:sp>
      </p:grpSp>
      <p:grpSp>
        <p:nvGrpSpPr>
          <p:cNvPr id="135" name="Group 135"/>
          <p:cNvGrpSpPr>
            <a:grpSpLocks/>
          </p:cNvGrpSpPr>
          <p:nvPr/>
        </p:nvGrpSpPr>
        <p:grpSpPr bwMode="auto">
          <a:xfrm>
            <a:off x="4051299" y="2862262"/>
            <a:ext cx="984501" cy="287048"/>
            <a:chOff x="-12445" y="-31751"/>
            <a:chExt cx="983995" cy="287814"/>
          </a:xfrm>
        </p:grpSpPr>
        <p:sp>
          <p:nvSpPr>
            <p:cNvPr id="36054" name="Shape 133"/>
            <p:cNvSpPr>
              <a:spLocks noChangeArrowheads="1"/>
            </p:cNvSpPr>
            <p:nvPr/>
          </p:nvSpPr>
          <p:spPr bwMode="auto">
            <a:xfrm>
              <a:off x="0" y="38576"/>
              <a:ext cx="971550" cy="217487"/>
            </a:xfrm>
            <a:prstGeom prst="rect">
              <a:avLst/>
            </a:prstGeom>
            <a:solidFill>
              <a:srgbClr val="FFFF00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6055" name="Shape 134"/>
            <p:cNvSpPr>
              <a:spLocks noChangeArrowheads="1"/>
            </p:cNvSpPr>
            <p:nvPr/>
          </p:nvSpPr>
          <p:spPr bwMode="auto">
            <a:xfrm>
              <a:off x="-12445" y="-31751"/>
              <a:ext cx="866139" cy="277738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dirty="0" err="1" smtClean="0">
                  <a:solidFill>
                    <a:srgbClr val="000000"/>
                  </a:solidFill>
                </a:rPr>
                <a:t>bigdata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 1</a:t>
              </a:r>
              <a:endParaRPr lang="en-US" altLang="zh-CN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38" name="Group 138"/>
          <p:cNvGrpSpPr>
            <a:grpSpLocks/>
          </p:cNvGrpSpPr>
          <p:nvPr/>
        </p:nvGrpSpPr>
        <p:grpSpPr bwMode="auto">
          <a:xfrm>
            <a:off x="4030663" y="3294063"/>
            <a:ext cx="1039812" cy="358775"/>
            <a:chOff x="-34489" y="-31749"/>
            <a:chExt cx="1040529" cy="358140"/>
          </a:xfrm>
        </p:grpSpPr>
        <p:sp>
          <p:nvSpPr>
            <p:cNvPr id="36052" name="Shape 136"/>
            <p:cNvSpPr>
              <a:spLocks noChangeArrowheads="1"/>
            </p:cNvSpPr>
            <p:nvPr/>
          </p:nvSpPr>
          <p:spPr bwMode="auto">
            <a:xfrm>
              <a:off x="0" y="39370"/>
              <a:ext cx="971550" cy="215901"/>
            </a:xfrm>
            <a:prstGeom prst="rect">
              <a:avLst/>
            </a:prstGeom>
            <a:solidFill>
              <a:srgbClr val="FFFF00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6053" name="Shape 137"/>
            <p:cNvSpPr>
              <a:spLocks noChangeArrowheads="1"/>
            </p:cNvSpPr>
            <p:nvPr/>
          </p:nvSpPr>
          <p:spPr bwMode="auto">
            <a:xfrm>
              <a:off x="-34490" y="-31750"/>
              <a:ext cx="1040530" cy="35814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</a:rPr>
                <a:t>alibaba 1</a:t>
              </a:r>
            </a:p>
          </p:txBody>
        </p:sp>
      </p:grpSp>
      <p:grpSp>
        <p:nvGrpSpPr>
          <p:cNvPr id="141" name="Group 141"/>
          <p:cNvGrpSpPr>
            <a:grpSpLocks/>
          </p:cNvGrpSpPr>
          <p:nvPr/>
        </p:nvGrpSpPr>
        <p:grpSpPr bwMode="auto">
          <a:xfrm>
            <a:off x="4064000" y="3509963"/>
            <a:ext cx="971550" cy="358775"/>
            <a:chOff x="0" y="-31749"/>
            <a:chExt cx="971550" cy="358140"/>
          </a:xfrm>
        </p:grpSpPr>
        <p:sp>
          <p:nvSpPr>
            <p:cNvPr id="36050" name="Shape 139"/>
            <p:cNvSpPr>
              <a:spLocks noChangeArrowheads="1"/>
            </p:cNvSpPr>
            <p:nvPr/>
          </p:nvSpPr>
          <p:spPr bwMode="auto">
            <a:xfrm>
              <a:off x="0" y="39370"/>
              <a:ext cx="971550" cy="215901"/>
            </a:xfrm>
            <a:prstGeom prst="rect">
              <a:avLst/>
            </a:prstGeom>
            <a:solidFill>
              <a:srgbClr val="FFFF00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6051" name="Shape 140"/>
            <p:cNvSpPr>
              <a:spLocks noChangeArrowheads="1"/>
            </p:cNvSpPr>
            <p:nvPr/>
          </p:nvSpPr>
          <p:spPr bwMode="auto">
            <a:xfrm>
              <a:off x="61560" y="-31750"/>
              <a:ext cx="848430" cy="35814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</a:rPr>
                <a:t>cloud 1</a:t>
              </a:r>
            </a:p>
          </p:txBody>
        </p:sp>
      </p:grpSp>
      <p:grpSp>
        <p:nvGrpSpPr>
          <p:cNvPr id="144" name="Group 144"/>
          <p:cNvGrpSpPr>
            <a:grpSpLocks/>
          </p:cNvGrpSpPr>
          <p:nvPr/>
        </p:nvGrpSpPr>
        <p:grpSpPr bwMode="auto">
          <a:xfrm>
            <a:off x="4051300" y="3727450"/>
            <a:ext cx="1366838" cy="358775"/>
            <a:chOff x="44718" y="-31749"/>
            <a:chExt cx="1366239" cy="358140"/>
          </a:xfrm>
        </p:grpSpPr>
        <p:sp>
          <p:nvSpPr>
            <p:cNvPr id="36048" name="Shape 142"/>
            <p:cNvSpPr>
              <a:spLocks noChangeArrowheads="1"/>
            </p:cNvSpPr>
            <p:nvPr/>
          </p:nvSpPr>
          <p:spPr bwMode="auto">
            <a:xfrm>
              <a:off x="57111" y="39370"/>
              <a:ext cx="1341454" cy="215901"/>
            </a:xfrm>
            <a:prstGeom prst="rect">
              <a:avLst/>
            </a:prstGeom>
            <a:solidFill>
              <a:srgbClr val="FFFF00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6049" name="Shape 143"/>
            <p:cNvSpPr>
              <a:spLocks noChangeArrowheads="1"/>
            </p:cNvSpPr>
            <p:nvPr/>
          </p:nvSpPr>
          <p:spPr bwMode="auto">
            <a:xfrm>
              <a:off x="44718" y="-31750"/>
              <a:ext cx="1366240" cy="35814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</a:rPr>
                <a:t>computing 1</a:t>
              </a:r>
            </a:p>
          </p:txBody>
        </p:sp>
      </p:grpSp>
      <p:grpSp>
        <p:nvGrpSpPr>
          <p:cNvPr id="147" name="Group 147"/>
          <p:cNvGrpSpPr>
            <a:grpSpLocks/>
          </p:cNvGrpSpPr>
          <p:nvPr/>
        </p:nvGrpSpPr>
        <p:grpSpPr bwMode="auto">
          <a:xfrm>
            <a:off x="4051299" y="3943349"/>
            <a:ext cx="984501" cy="287050"/>
            <a:chOff x="-12445" y="-31751"/>
            <a:chExt cx="983995" cy="287815"/>
          </a:xfrm>
        </p:grpSpPr>
        <p:sp>
          <p:nvSpPr>
            <p:cNvPr id="36046" name="Shape 145"/>
            <p:cNvSpPr>
              <a:spLocks noChangeArrowheads="1"/>
            </p:cNvSpPr>
            <p:nvPr/>
          </p:nvSpPr>
          <p:spPr bwMode="auto">
            <a:xfrm>
              <a:off x="0" y="38576"/>
              <a:ext cx="971550" cy="217488"/>
            </a:xfrm>
            <a:prstGeom prst="rect">
              <a:avLst/>
            </a:prstGeom>
            <a:solidFill>
              <a:srgbClr val="FFFF00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6047" name="Shape 146"/>
            <p:cNvSpPr>
              <a:spLocks noChangeArrowheads="1"/>
            </p:cNvSpPr>
            <p:nvPr/>
          </p:nvSpPr>
          <p:spPr bwMode="auto">
            <a:xfrm>
              <a:off x="-12445" y="-31751"/>
              <a:ext cx="866139" cy="277737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dirty="0" err="1" smtClean="0">
                  <a:solidFill>
                    <a:srgbClr val="000000"/>
                  </a:solidFill>
                </a:rPr>
                <a:t>bigdata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 1</a:t>
              </a:r>
              <a:endParaRPr lang="en-US" altLang="zh-CN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50" name="Group 150"/>
          <p:cNvGrpSpPr>
            <a:grpSpLocks/>
          </p:cNvGrpSpPr>
          <p:nvPr/>
        </p:nvGrpSpPr>
        <p:grpSpPr bwMode="auto">
          <a:xfrm>
            <a:off x="4064000" y="4157663"/>
            <a:ext cx="971550" cy="358775"/>
            <a:chOff x="0" y="-31749"/>
            <a:chExt cx="971550" cy="358140"/>
          </a:xfrm>
        </p:grpSpPr>
        <p:sp>
          <p:nvSpPr>
            <p:cNvPr id="36044" name="Shape 148"/>
            <p:cNvSpPr>
              <a:spLocks noChangeArrowheads="1"/>
            </p:cNvSpPr>
            <p:nvPr/>
          </p:nvSpPr>
          <p:spPr bwMode="auto">
            <a:xfrm>
              <a:off x="0" y="39370"/>
              <a:ext cx="971550" cy="215901"/>
            </a:xfrm>
            <a:prstGeom prst="rect">
              <a:avLst/>
            </a:prstGeom>
            <a:solidFill>
              <a:srgbClr val="FFFF00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6045" name="Shape 149"/>
            <p:cNvSpPr>
              <a:spLocks noChangeArrowheads="1"/>
            </p:cNvSpPr>
            <p:nvPr/>
          </p:nvSpPr>
          <p:spPr bwMode="auto">
            <a:xfrm>
              <a:off x="153145" y="-31750"/>
              <a:ext cx="665260" cy="35814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</a:rPr>
                <a:t>and 1</a:t>
              </a:r>
            </a:p>
          </p:txBody>
        </p:sp>
      </p:grpSp>
      <p:grpSp>
        <p:nvGrpSpPr>
          <p:cNvPr id="153" name="Group 153"/>
          <p:cNvGrpSpPr>
            <a:grpSpLocks/>
          </p:cNvGrpSpPr>
          <p:nvPr/>
        </p:nvGrpSpPr>
        <p:grpSpPr bwMode="auto">
          <a:xfrm>
            <a:off x="4030662" y="4373562"/>
            <a:ext cx="1005347" cy="287530"/>
            <a:chOff x="-34490" y="-31750"/>
            <a:chExt cx="1006040" cy="287021"/>
          </a:xfrm>
        </p:grpSpPr>
        <p:sp>
          <p:nvSpPr>
            <p:cNvPr id="36042" name="Shape 151"/>
            <p:cNvSpPr>
              <a:spLocks noChangeArrowheads="1"/>
            </p:cNvSpPr>
            <p:nvPr/>
          </p:nvSpPr>
          <p:spPr bwMode="auto">
            <a:xfrm>
              <a:off x="0" y="39370"/>
              <a:ext cx="971550" cy="215901"/>
            </a:xfrm>
            <a:prstGeom prst="rect">
              <a:avLst/>
            </a:prstGeom>
            <a:solidFill>
              <a:srgbClr val="FFFF00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6043" name="Shape 152"/>
            <p:cNvSpPr>
              <a:spLocks noChangeArrowheads="1"/>
            </p:cNvSpPr>
            <p:nvPr/>
          </p:nvSpPr>
          <p:spPr bwMode="auto">
            <a:xfrm>
              <a:off x="-34490" y="-31750"/>
              <a:ext cx="903562" cy="276509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dirty="0" err="1" smtClean="0">
                  <a:solidFill>
                    <a:srgbClr val="000000"/>
                  </a:solidFill>
                </a:rPr>
                <a:t>uniview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 1</a:t>
              </a:r>
              <a:endParaRPr lang="en-US" altLang="zh-CN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56" name="Group 156"/>
          <p:cNvGrpSpPr>
            <a:grpSpLocks/>
          </p:cNvGrpSpPr>
          <p:nvPr/>
        </p:nvGrpSpPr>
        <p:grpSpPr bwMode="auto">
          <a:xfrm>
            <a:off x="4064000" y="4589463"/>
            <a:ext cx="971550" cy="358775"/>
            <a:chOff x="0" y="-31749"/>
            <a:chExt cx="971550" cy="358140"/>
          </a:xfrm>
        </p:grpSpPr>
        <p:sp>
          <p:nvSpPr>
            <p:cNvPr id="36040" name="Shape 154"/>
            <p:cNvSpPr>
              <a:spLocks noChangeArrowheads="1"/>
            </p:cNvSpPr>
            <p:nvPr/>
          </p:nvSpPr>
          <p:spPr bwMode="auto">
            <a:xfrm>
              <a:off x="0" y="39370"/>
              <a:ext cx="971550" cy="215901"/>
            </a:xfrm>
            <a:prstGeom prst="rect">
              <a:avLst/>
            </a:prstGeom>
            <a:solidFill>
              <a:srgbClr val="FFFF00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6041" name="Shape 155"/>
            <p:cNvSpPr>
              <a:spLocks noChangeArrowheads="1"/>
            </p:cNvSpPr>
            <p:nvPr/>
          </p:nvSpPr>
          <p:spPr bwMode="auto">
            <a:xfrm>
              <a:off x="51123" y="-31750"/>
              <a:ext cx="869304" cy="35814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</a:rPr>
                <a:t>world 1</a:t>
              </a:r>
            </a:p>
          </p:txBody>
        </p:sp>
      </p:grpSp>
      <p:grpSp>
        <p:nvGrpSpPr>
          <p:cNvPr id="159" name="Group 159"/>
          <p:cNvGrpSpPr>
            <a:grpSpLocks/>
          </p:cNvGrpSpPr>
          <p:nvPr/>
        </p:nvGrpSpPr>
        <p:grpSpPr bwMode="auto">
          <a:xfrm>
            <a:off x="4064000" y="4805363"/>
            <a:ext cx="971550" cy="358775"/>
            <a:chOff x="0" y="-31749"/>
            <a:chExt cx="971550" cy="358140"/>
          </a:xfrm>
        </p:grpSpPr>
        <p:sp>
          <p:nvSpPr>
            <p:cNvPr id="36038" name="Shape 157"/>
            <p:cNvSpPr>
              <a:spLocks noChangeArrowheads="1"/>
            </p:cNvSpPr>
            <p:nvPr/>
          </p:nvSpPr>
          <p:spPr bwMode="auto">
            <a:xfrm>
              <a:off x="0" y="39370"/>
              <a:ext cx="971550" cy="215901"/>
            </a:xfrm>
            <a:prstGeom prst="rect">
              <a:avLst/>
            </a:prstGeom>
            <a:solidFill>
              <a:srgbClr val="FFFF00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6039" name="Shape 158"/>
            <p:cNvSpPr>
              <a:spLocks noChangeArrowheads="1"/>
            </p:cNvSpPr>
            <p:nvPr/>
          </p:nvSpPr>
          <p:spPr bwMode="auto">
            <a:xfrm>
              <a:off x="156605" y="-31750"/>
              <a:ext cx="658340" cy="35814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</a:rPr>
                <a:t>cup 1</a:t>
              </a:r>
            </a:p>
          </p:txBody>
        </p:sp>
      </p:grpSp>
      <p:grpSp>
        <p:nvGrpSpPr>
          <p:cNvPr id="162" name="Group 162"/>
          <p:cNvGrpSpPr>
            <a:grpSpLocks/>
          </p:cNvGrpSpPr>
          <p:nvPr/>
        </p:nvGrpSpPr>
        <p:grpSpPr bwMode="auto">
          <a:xfrm>
            <a:off x="4064000" y="5021263"/>
            <a:ext cx="971550" cy="358775"/>
            <a:chOff x="0" y="-31749"/>
            <a:chExt cx="971550" cy="358140"/>
          </a:xfrm>
        </p:grpSpPr>
        <p:sp>
          <p:nvSpPr>
            <p:cNvPr id="36036" name="Shape 160"/>
            <p:cNvSpPr>
              <a:spLocks noChangeArrowheads="1"/>
            </p:cNvSpPr>
            <p:nvPr/>
          </p:nvSpPr>
          <p:spPr bwMode="auto">
            <a:xfrm>
              <a:off x="0" y="39370"/>
              <a:ext cx="971550" cy="215901"/>
            </a:xfrm>
            <a:prstGeom prst="rect">
              <a:avLst/>
            </a:prstGeom>
            <a:solidFill>
              <a:srgbClr val="FFFF00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6037" name="Shape 161"/>
            <p:cNvSpPr>
              <a:spLocks noChangeArrowheads="1"/>
            </p:cNvSpPr>
            <p:nvPr/>
          </p:nvSpPr>
          <p:spPr bwMode="auto">
            <a:xfrm>
              <a:off x="99567" y="-31750"/>
              <a:ext cx="772416" cy="35814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</a:rPr>
                <a:t>2014 1</a:t>
              </a:r>
            </a:p>
          </p:txBody>
        </p:sp>
      </p:grpSp>
      <p:grpSp>
        <p:nvGrpSpPr>
          <p:cNvPr id="165" name="Group 165"/>
          <p:cNvGrpSpPr>
            <a:grpSpLocks/>
          </p:cNvGrpSpPr>
          <p:nvPr/>
        </p:nvGrpSpPr>
        <p:grpSpPr bwMode="auto">
          <a:xfrm>
            <a:off x="4064000" y="5454650"/>
            <a:ext cx="971550" cy="358775"/>
            <a:chOff x="0" y="-31749"/>
            <a:chExt cx="971550" cy="358140"/>
          </a:xfrm>
        </p:grpSpPr>
        <p:sp>
          <p:nvSpPr>
            <p:cNvPr id="36034" name="Shape 163"/>
            <p:cNvSpPr>
              <a:spLocks noChangeArrowheads="1"/>
            </p:cNvSpPr>
            <p:nvPr/>
          </p:nvSpPr>
          <p:spPr bwMode="auto">
            <a:xfrm>
              <a:off x="0" y="39370"/>
              <a:ext cx="971550" cy="215901"/>
            </a:xfrm>
            <a:prstGeom prst="rect">
              <a:avLst/>
            </a:prstGeom>
            <a:solidFill>
              <a:srgbClr val="FFFF00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6035" name="Shape 164"/>
            <p:cNvSpPr>
              <a:spLocks noChangeArrowheads="1"/>
            </p:cNvSpPr>
            <p:nvPr/>
          </p:nvSpPr>
          <p:spPr bwMode="auto">
            <a:xfrm>
              <a:off x="51123" y="-31750"/>
              <a:ext cx="869304" cy="35814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</a:rPr>
                <a:t>world 1</a:t>
              </a:r>
            </a:p>
          </p:txBody>
        </p:sp>
      </p:grpSp>
      <p:grpSp>
        <p:nvGrpSpPr>
          <p:cNvPr id="168" name="Group 168"/>
          <p:cNvGrpSpPr>
            <a:grpSpLocks/>
          </p:cNvGrpSpPr>
          <p:nvPr/>
        </p:nvGrpSpPr>
        <p:grpSpPr bwMode="auto">
          <a:xfrm>
            <a:off x="4064000" y="5670550"/>
            <a:ext cx="971550" cy="358775"/>
            <a:chOff x="0" y="-31749"/>
            <a:chExt cx="971550" cy="358140"/>
          </a:xfrm>
        </p:grpSpPr>
        <p:sp>
          <p:nvSpPr>
            <p:cNvPr id="36032" name="Shape 166"/>
            <p:cNvSpPr>
              <a:spLocks noChangeArrowheads="1"/>
            </p:cNvSpPr>
            <p:nvPr/>
          </p:nvSpPr>
          <p:spPr bwMode="auto">
            <a:xfrm>
              <a:off x="0" y="39370"/>
              <a:ext cx="971550" cy="215901"/>
            </a:xfrm>
            <a:prstGeom prst="rect">
              <a:avLst/>
            </a:prstGeom>
            <a:solidFill>
              <a:srgbClr val="FFFF00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6033" name="Shape 167"/>
            <p:cNvSpPr>
              <a:spLocks noChangeArrowheads="1"/>
            </p:cNvSpPr>
            <p:nvPr/>
          </p:nvSpPr>
          <p:spPr bwMode="auto">
            <a:xfrm>
              <a:off x="156605" y="-31750"/>
              <a:ext cx="658340" cy="35814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</a:rPr>
                <a:t>cup 1</a:t>
              </a:r>
            </a:p>
          </p:txBody>
        </p:sp>
      </p:grpSp>
      <p:grpSp>
        <p:nvGrpSpPr>
          <p:cNvPr id="171" name="Group 171"/>
          <p:cNvGrpSpPr>
            <a:grpSpLocks/>
          </p:cNvGrpSpPr>
          <p:nvPr/>
        </p:nvGrpSpPr>
        <p:grpSpPr bwMode="auto">
          <a:xfrm>
            <a:off x="4064000" y="5886450"/>
            <a:ext cx="971550" cy="358775"/>
            <a:chOff x="0" y="-31749"/>
            <a:chExt cx="971550" cy="358140"/>
          </a:xfrm>
        </p:grpSpPr>
        <p:sp>
          <p:nvSpPr>
            <p:cNvPr id="36030" name="Shape 169"/>
            <p:cNvSpPr>
              <a:spLocks noChangeArrowheads="1"/>
            </p:cNvSpPr>
            <p:nvPr/>
          </p:nvSpPr>
          <p:spPr bwMode="auto">
            <a:xfrm>
              <a:off x="0" y="39370"/>
              <a:ext cx="971550" cy="215901"/>
            </a:xfrm>
            <a:prstGeom prst="rect">
              <a:avLst/>
            </a:prstGeom>
            <a:solidFill>
              <a:srgbClr val="FFFF00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6031" name="Shape 170"/>
            <p:cNvSpPr>
              <a:spLocks noChangeArrowheads="1"/>
            </p:cNvSpPr>
            <p:nvPr/>
          </p:nvSpPr>
          <p:spPr bwMode="auto">
            <a:xfrm>
              <a:off x="61560" y="-31750"/>
              <a:ext cx="848430" cy="35814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</a:rPr>
                <a:t>cloud 1</a:t>
              </a:r>
            </a:p>
          </p:txBody>
        </p:sp>
      </p:grpSp>
      <p:sp>
        <p:nvSpPr>
          <p:cNvPr id="172" name="Shape 172"/>
          <p:cNvSpPr/>
          <p:nvPr/>
        </p:nvSpPr>
        <p:spPr>
          <a:xfrm>
            <a:off x="5375275" y="1339850"/>
            <a:ext cx="647700" cy="379413"/>
          </a:xfrm>
          <a:prstGeom prst="rect">
            <a:avLst/>
          </a:prstGeom>
          <a:gradFill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/>
          </a:gradFill>
          <a:ln>
            <a:solidFill>
              <a:srgbClr val="7D60A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/>
          </a:extLst>
        </p:spPr>
        <p:txBody>
          <a:bodyPr lIns="0" tIns="0" rIns="0" bIns="0">
            <a:spAutoFit/>
          </a:bodyPr>
          <a:lstStyle>
            <a:lvl1pPr algn="ctr">
              <a:defRPr i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 i="0"/>
            </a:pPr>
            <a:r>
              <a:rPr i="0" kern="0">
                <a:solidFill>
                  <a:sysClr val="windowText" lastClr="000000"/>
                </a:solidFill>
              </a:rPr>
              <a:t>Sort</a:t>
            </a:r>
          </a:p>
        </p:txBody>
      </p:sp>
      <p:grpSp>
        <p:nvGrpSpPr>
          <p:cNvPr id="175" name="Group 175"/>
          <p:cNvGrpSpPr>
            <a:grpSpLocks/>
          </p:cNvGrpSpPr>
          <p:nvPr/>
        </p:nvGrpSpPr>
        <p:grpSpPr bwMode="auto">
          <a:xfrm>
            <a:off x="5953125" y="1774825"/>
            <a:ext cx="969963" cy="357188"/>
            <a:chOff x="0" y="-31696"/>
            <a:chExt cx="969899" cy="357531"/>
          </a:xfrm>
        </p:grpSpPr>
        <p:sp>
          <p:nvSpPr>
            <p:cNvPr id="36028" name="Shape 173"/>
            <p:cNvSpPr>
              <a:spLocks noChangeArrowheads="1"/>
            </p:cNvSpPr>
            <p:nvPr/>
          </p:nvSpPr>
          <p:spPr bwMode="auto">
            <a:xfrm>
              <a:off x="0" y="38511"/>
              <a:ext cx="969900" cy="217118"/>
            </a:xfrm>
            <a:prstGeom prst="rect">
              <a:avLst/>
            </a:prstGeom>
            <a:solidFill>
              <a:srgbClr val="CCFFCC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6029" name="Shape 174"/>
            <p:cNvSpPr>
              <a:spLocks noChangeArrowheads="1"/>
            </p:cNvSpPr>
            <p:nvPr/>
          </p:nvSpPr>
          <p:spPr bwMode="auto">
            <a:xfrm>
              <a:off x="73323" y="-31697"/>
              <a:ext cx="823254" cy="357533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altLang="zh-CN">
                  <a:solidFill>
                    <a:srgbClr val="000000"/>
                  </a:solidFill>
                </a:rPr>
                <a:t>Hello 1</a:t>
              </a:r>
            </a:p>
          </p:txBody>
        </p:sp>
      </p:grpSp>
      <p:grpSp>
        <p:nvGrpSpPr>
          <p:cNvPr id="178" name="Group 178"/>
          <p:cNvGrpSpPr>
            <a:grpSpLocks/>
          </p:cNvGrpSpPr>
          <p:nvPr/>
        </p:nvGrpSpPr>
        <p:grpSpPr bwMode="auto">
          <a:xfrm>
            <a:off x="5951538" y="1989138"/>
            <a:ext cx="971550" cy="358775"/>
            <a:chOff x="0" y="-31749"/>
            <a:chExt cx="971550" cy="358140"/>
          </a:xfrm>
        </p:grpSpPr>
        <p:sp>
          <p:nvSpPr>
            <p:cNvPr id="36026" name="Shape 176"/>
            <p:cNvSpPr>
              <a:spLocks noChangeArrowheads="1"/>
            </p:cNvSpPr>
            <p:nvPr/>
          </p:nvSpPr>
          <p:spPr bwMode="auto">
            <a:xfrm>
              <a:off x="0" y="39370"/>
              <a:ext cx="971550" cy="215901"/>
            </a:xfrm>
            <a:prstGeom prst="rect">
              <a:avLst/>
            </a:prstGeom>
            <a:solidFill>
              <a:srgbClr val="CCFFCC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6027" name="Shape 177"/>
            <p:cNvSpPr>
              <a:spLocks noChangeArrowheads="1"/>
            </p:cNvSpPr>
            <p:nvPr/>
          </p:nvSpPr>
          <p:spPr bwMode="auto">
            <a:xfrm>
              <a:off x="73447" y="-31750"/>
              <a:ext cx="824656" cy="35814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</a:rPr>
                <a:t>Hello 1</a:t>
              </a:r>
            </a:p>
          </p:txBody>
        </p:sp>
      </p:grpSp>
      <p:grpSp>
        <p:nvGrpSpPr>
          <p:cNvPr id="181" name="Group 181"/>
          <p:cNvGrpSpPr>
            <a:grpSpLocks/>
          </p:cNvGrpSpPr>
          <p:nvPr/>
        </p:nvGrpSpPr>
        <p:grpSpPr bwMode="auto">
          <a:xfrm>
            <a:off x="5916612" y="2206624"/>
            <a:ext cx="1006882" cy="287049"/>
            <a:chOff x="-34490" y="-31751"/>
            <a:chExt cx="1006040" cy="287814"/>
          </a:xfrm>
        </p:grpSpPr>
        <p:sp>
          <p:nvSpPr>
            <p:cNvPr id="36024" name="Shape 179"/>
            <p:cNvSpPr>
              <a:spLocks noChangeArrowheads="1"/>
            </p:cNvSpPr>
            <p:nvPr/>
          </p:nvSpPr>
          <p:spPr bwMode="auto">
            <a:xfrm>
              <a:off x="0" y="38576"/>
              <a:ext cx="971550" cy="217487"/>
            </a:xfrm>
            <a:prstGeom prst="rect">
              <a:avLst/>
            </a:prstGeom>
            <a:solidFill>
              <a:srgbClr val="CCFFCC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6025" name="Shape 180"/>
            <p:cNvSpPr>
              <a:spLocks noChangeArrowheads="1"/>
            </p:cNvSpPr>
            <p:nvPr/>
          </p:nvSpPr>
          <p:spPr bwMode="auto">
            <a:xfrm>
              <a:off x="-34490" y="-31751"/>
              <a:ext cx="902184" cy="277737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dirty="0" err="1" smtClean="0">
                  <a:solidFill>
                    <a:srgbClr val="000000"/>
                  </a:solidFill>
                </a:rPr>
                <a:t>uniview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 1</a:t>
              </a:r>
              <a:endParaRPr lang="en-US" altLang="zh-CN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84" name="Group 184"/>
          <p:cNvGrpSpPr>
            <a:grpSpLocks/>
          </p:cNvGrpSpPr>
          <p:nvPr/>
        </p:nvGrpSpPr>
        <p:grpSpPr bwMode="auto">
          <a:xfrm>
            <a:off x="5951538" y="2420938"/>
            <a:ext cx="971550" cy="358775"/>
            <a:chOff x="0" y="-31749"/>
            <a:chExt cx="971550" cy="358140"/>
          </a:xfrm>
        </p:grpSpPr>
        <p:sp>
          <p:nvSpPr>
            <p:cNvPr id="36022" name="Shape 182"/>
            <p:cNvSpPr>
              <a:spLocks noChangeArrowheads="1"/>
            </p:cNvSpPr>
            <p:nvPr/>
          </p:nvSpPr>
          <p:spPr bwMode="auto">
            <a:xfrm>
              <a:off x="0" y="39370"/>
              <a:ext cx="971550" cy="215901"/>
            </a:xfrm>
            <a:prstGeom prst="rect">
              <a:avLst/>
            </a:prstGeom>
            <a:solidFill>
              <a:srgbClr val="CCFFCC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6023" name="Shape 183"/>
            <p:cNvSpPr>
              <a:spLocks noChangeArrowheads="1"/>
            </p:cNvSpPr>
            <p:nvPr/>
          </p:nvSpPr>
          <p:spPr bwMode="auto">
            <a:xfrm>
              <a:off x="153145" y="-31750"/>
              <a:ext cx="665260" cy="35814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</a:rPr>
                <a:t>and 1</a:t>
              </a:r>
            </a:p>
          </p:txBody>
        </p:sp>
      </p:grpSp>
      <p:grpSp>
        <p:nvGrpSpPr>
          <p:cNvPr id="187" name="Group 187"/>
          <p:cNvGrpSpPr>
            <a:grpSpLocks/>
          </p:cNvGrpSpPr>
          <p:nvPr/>
        </p:nvGrpSpPr>
        <p:grpSpPr bwMode="auto">
          <a:xfrm>
            <a:off x="5938837" y="2638424"/>
            <a:ext cx="984501" cy="287049"/>
            <a:chOff x="-12445" y="-31751"/>
            <a:chExt cx="983995" cy="287814"/>
          </a:xfrm>
        </p:grpSpPr>
        <p:sp>
          <p:nvSpPr>
            <p:cNvPr id="36020" name="Shape 185"/>
            <p:cNvSpPr>
              <a:spLocks noChangeArrowheads="1"/>
            </p:cNvSpPr>
            <p:nvPr/>
          </p:nvSpPr>
          <p:spPr bwMode="auto">
            <a:xfrm>
              <a:off x="0" y="38576"/>
              <a:ext cx="971550" cy="217487"/>
            </a:xfrm>
            <a:prstGeom prst="rect">
              <a:avLst/>
            </a:prstGeom>
            <a:solidFill>
              <a:srgbClr val="CCFFCC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6021" name="Shape 186"/>
            <p:cNvSpPr>
              <a:spLocks noChangeArrowheads="1"/>
            </p:cNvSpPr>
            <p:nvPr/>
          </p:nvSpPr>
          <p:spPr bwMode="auto">
            <a:xfrm>
              <a:off x="-12445" y="-31751"/>
              <a:ext cx="866139" cy="277737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dirty="0" err="1" smtClean="0">
                  <a:solidFill>
                    <a:srgbClr val="000000"/>
                  </a:solidFill>
                </a:rPr>
                <a:t>bigdata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 1</a:t>
              </a:r>
              <a:endParaRPr lang="en-US" altLang="zh-CN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90" name="Group 190"/>
          <p:cNvGrpSpPr>
            <a:grpSpLocks/>
          </p:cNvGrpSpPr>
          <p:nvPr/>
        </p:nvGrpSpPr>
        <p:grpSpPr bwMode="auto">
          <a:xfrm>
            <a:off x="5951538" y="2852738"/>
            <a:ext cx="971550" cy="358775"/>
            <a:chOff x="0" y="-31749"/>
            <a:chExt cx="971550" cy="358140"/>
          </a:xfrm>
        </p:grpSpPr>
        <p:sp>
          <p:nvSpPr>
            <p:cNvPr id="36018" name="Shape 188"/>
            <p:cNvSpPr>
              <a:spLocks noChangeArrowheads="1"/>
            </p:cNvSpPr>
            <p:nvPr/>
          </p:nvSpPr>
          <p:spPr bwMode="auto">
            <a:xfrm>
              <a:off x="0" y="39370"/>
              <a:ext cx="971550" cy="215901"/>
            </a:xfrm>
            <a:prstGeom prst="rect">
              <a:avLst/>
            </a:prstGeom>
            <a:solidFill>
              <a:srgbClr val="CCFFCC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6019" name="Shape 189"/>
            <p:cNvSpPr>
              <a:spLocks noChangeArrowheads="1"/>
            </p:cNvSpPr>
            <p:nvPr/>
          </p:nvSpPr>
          <p:spPr bwMode="auto">
            <a:xfrm>
              <a:off x="51123" y="-31750"/>
              <a:ext cx="869304" cy="35814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</a:rPr>
                <a:t>world 1</a:t>
              </a:r>
            </a:p>
          </p:txBody>
        </p:sp>
      </p:grpSp>
      <p:grpSp>
        <p:nvGrpSpPr>
          <p:cNvPr id="193" name="Group 193"/>
          <p:cNvGrpSpPr>
            <a:grpSpLocks/>
          </p:cNvGrpSpPr>
          <p:nvPr/>
        </p:nvGrpSpPr>
        <p:grpSpPr bwMode="auto">
          <a:xfrm>
            <a:off x="5951538" y="3284538"/>
            <a:ext cx="971550" cy="358775"/>
            <a:chOff x="0" y="-31749"/>
            <a:chExt cx="971550" cy="358140"/>
          </a:xfrm>
        </p:grpSpPr>
        <p:sp>
          <p:nvSpPr>
            <p:cNvPr id="36016" name="Shape 191"/>
            <p:cNvSpPr>
              <a:spLocks noChangeArrowheads="1"/>
            </p:cNvSpPr>
            <p:nvPr/>
          </p:nvSpPr>
          <p:spPr bwMode="auto">
            <a:xfrm>
              <a:off x="0" y="39370"/>
              <a:ext cx="971550" cy="215901"/>
            </a:xfrm>
            <a:prstGeom prst="rect">
              <a:avLst/>
            </a:prstGeom>
            <a:solidFill>
              <a:srgbClr val="CCFFCC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6017" name="Shape 192"/>
            <p:cNvSpPr>
              <a:spLocks noChangeArrowheads="1"/>
            </p:cNvSpPr>
            <p:nvPr/>
          </p:nvSpPr>
          <p:spPr bwMode="auto">
            <a:xfrm>
              <a:off x="99567" y="-31750"/>
              <a:ext cx="772416" cy="35814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</a:rPr>
                <a:t>2014 1</a:t>
              </a:r>
            </a:p>
          </p:txBody>
        </p:sp>
      </p:grpSp>
      <p:grpSp>
        <p:nvGrpSpPr>
          <p:cNvPr id="196" name="Group 196"/>
          <p:cNvGrpSpPr>
            <a:grpSpLocks/>
          </p:cNvGrpSpPr>
          <p:nvPr/>
        </p:nvGrpSpPr>
        <p:grpSpPr bwMode="auto">
          <a:xfrm>
            <a:off x="5916612" y="3500437"/>
            <a:ext cx="1006882" cy="287530"/>
            <a:chOff x="-34490" y="-31750"/>
            <a:chExt cx="1006040" cy="287021"/>
          </a:xfrm>
        </p:grpSpPr>
        <p:sp>
          <p:nvSpPr>
            <p:cNvPr id="36014" name="Shape 194"/>
            <p:cNvSpPr>
              <a:spLocks noChangeArrowheads="1"/>
            </p:cNvSpPr>
            <p:nvPr/>
          </p:nvSpPr>
          <p:spPr bwMode="auto">
            <a:xfrm>
              <a:off x="0" y="39370"/>
              <a:ext cx="971550" cy="215901"/>
            </a:xfrm>
            <a:prstGeom prst="rect">
              <a:avLst/>
            </a:prstGeom>
            <a:solidFill>
              <a:srgbClr val="CCFFCC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6015" name="Shape 195"/>
            <p:cNvSpPr>
              <a:spLocks noChangeArrowheads="1"/>
            </p:cNvSpPr>
            <p:nvPr/>
          </p:nvSpPr>
          <p:spPr bwMode="auto">
            <a:xfrm>
              <a:off x="-34490" y="-31750"/>
              <a:ext cx="902184" cy="276509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dirty="0" err="1" smtClean="0">
                  <a:solidFill>
                    <a:srgbClr val="000000"/>
                  </a:solidFill>
                </a:rPr>
                <a:t>uniview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 1</a:t>
              </a:r>
              <a:endParaRPr lang="en-US" altLang="zh-CN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99" name="Group 199"/>
          <p:cNvGrpSpPr>
            <a:grpSpLocks/>
          </p:cNvGrpSpPr>
          <p:nvPr/>
        </p:nvGrpSpPr>
        <p:grpSpPr bwMode="auto">
          <a:xfrm>
            <a:off x="5951538" y="3933825"/>
            <a:ext cx="971550" cy="358775"/>
            <a:chOff x="0" y="-31749"/>
            <a:chExt cx="971550" cy="358140"/>
          </a:xfrm>
        </p:grpSpPr>
        <p:sp>
          <p:nvSpPr>
            <p:cNvPr id="36012" name="Shape 197"/>
            <p:cNvSpPr>
              <a:spLocks noChangeArrowheads="1"/>
            </p:cNvSpPr>
            <p:nvPr/>
          </p:nvSpPr>
          <p:spPr bwMode="auto">
            <a:xfrm>
              <a:off x="0" y="39370"/>
              <a:ext cx="971550" cy="215901"/>
            </a:xfrm>
            <a:prstGeom prst="rect">
              <a:avLst/>
            </a:prstGeom>
            <a:solidFill>
              <a:srgbClr val="CCFFCC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6013" name="Shape 198"/>
            <p:cNvSpPr>
              <a:spLocks noChangeArrowheads="1"/>
            </p:cNvSpPr>
            <p:nvPr/>
          </p:nvSpPr>
          <p:spPr bwMode="auto">
            <a:xfrm>
              <a:off x="153145" y="-31750"/>
              <a:ext cx="665260" cy="35814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</a:rPr>
                <a:t>and 1</a:t>
              </a:r>
            </a:p>
          </p:txBody>
        </p:sp>
      </p:grpSp>
      <p:grpSp>
        <p:nvGrpSpPr>
          <p:cNvPr id="202" name="Group 202"/>
          <p:cNvGrpSpPr>
            <a:grpSpLocks/>
          </p:cNvGrpSpPr>
          <p:nvPr/>
        </p:nvGrpSpPr>
        <p:grpSpPr bwMode="auto">
          <a:xfrm>
            <a:off x="5916612" y="3716337"/>
            <a:ext cx="1006882" cy="287530"/>
            <a:chOff x="-34490" y="-31750"/>
            <a:chExt cx="1006040" cy="287021"/>
          </a:xfrm>
        </p:grpSpPr>
        <p:sp>
          <p:nvSpPr>
            <p:cNvPr id="36010" name="Shape 200"/>
            <p:cNvSpPr>
              <a:spLocks noChangeArrowheads="1"/>
            </p:cNvSpPr>
            <p:nvPr/>
          </p:nvSpPr>
          <p:spPr bwMode="auto">
            <a:xfrm>
              <a:off x="0" y="39370"/>
              <a:ext cx="971550" cy="215901"/>
            </a:xfrm>
            <a:prstGeom prst="rect">
              <a:avLst/>
            </a:prstGeom>
            <a:solidFill>
              <a:srgbClr val="CCFFCC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6011" name="Shape 201"/>
            <p:cNvSpPr>
              <a:spLocks noChangeArrowheads="1"/>
            </p:cNvSpPr>
            <p:nvPr/>
          </p:nvSpPr>
          <p:spPr bwMode="auto">
            <a:xfrm>
              <a:off x="-34490" y="-31750"/>
              <a:ext cx="902184" cy="276509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dirty="0" err="1" smtClean="0">
                  <a:solidFill>
                    <a:srgbClr val="000000"/>
                  </a:solidFill>
                </a:rPr>
                <a:t>uniview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 1</a:t>
              </a:r>
              <a:endParaRPr lang="en-US" altLang="zh-CN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05" name="Group 205"/>
          <p:cNvGrpSpPr>
            <a:grpSpLocks/>
          </p:cNvGrpSpPr>
          <p:nvPr/>
        </p:nvGrpSpPr>
        <p:grpSpPr bwMode="auto">
          <a:xfrm>
            <a:off x="5951538" y="4149725"/>
            <a:ext cx="971550" cy="358775"/>
            <a:chOff x="0" y="-31749"/>
            <a:chExt cx="971550" cy="358140"/>
          </a:xfrm>
        </p:grpSpPr>
        <p:sp>
          <p:nvSpPr>
            <p:cNvPr id="36008" name="Shape 203"/>
            <p:cNvSpPr>
              <a:spLocks noChangeArrowheads="1"/>
            </p:cNvSpPr>
            <p:nvPr/>
          </p:nvSpPr>
          <p:spPr bwMode="auto">
            <a:xfrm>
              <a:off x="0" y="39370"/>
              <a:ext cx="971550" cy="215901"/>
            </a:xfrm>
            <a:prstGeom prst="rect">
              <a:avLst/>
            </a:prstGeom>
            <a:solidFill>
              <a:srgbClr val="CCFFCC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6009" name="Shape 204"/>
            <p:cNvSpPr>
              <a:spLocks noChangeArrowheads="1"/>
            </p:cNvSpPr>
            <p:nvPr/>
          </p:nvSpPr>
          <p:spPr bwMode="auto">
            <a:xfrm>
              <a:off x="61560" y="-31750"/>
              <a:ext cx="848430" cy="35814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</a:rPr>
                <a:t>cloud 1</a:t>
              </a:r>
            </a:p>
          </p:txBody>
        </p:sp>
      </p:grpSp>
      <p:grpSp>
        <p:nvGrpSpPr>
          <p:cNvPr id="208" name="Group 208"/>
          <p:cNvGrpSpPr>
            <a:grpSpLocks/>
          </p:cNvGrpSpPr>
          <p:nvPr/>
        </p:nvGrpSpPr>
        <p:grpSpPr bwMode="auto">
          <a:xfrm>
            <a:off x="5943600" y="4365625"/>
            <a:ext cx="1365250" cy="358775"/>
            <a:chOff x="48879" y="-31749"/>
            <a:chExt cx="1366239" cy="358140"/>
          </a:xfrm>
        </p:grpSpPr>
        <p:sp>
          <p:nvSpPr>
            <p:cNvPr id="36006" name="Shape 206"/>
            <p:cNvSpPr>
              <a:spLocks noChangeArrowheads="1"/>
            </p:cNvSpPr>
            <p:nvPr/>
          </p:nvSpPr>
          <p:spPr bwMode="auto">
            <a:xfrm>
              <a:off x="57111" y="39370"/>
              <a:ext cx="1349777" cy="215901"/>
            </a:xfrm>
            <a:prstGeom prst="rect">
              <a:avLst/>
            </a:prstGeom>
            <a:solidFill>
              <a:srgbClr val="CCFFCC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6007" name="Shape 207"/>
            <p:cNvSpPr>
              <a:spLocks noChangeArrowheads="1"/>
            </p:cNvSpPr>
            <p:nvPr/>
          </p:nvSpPr>
          <p:spPr bwMode="auto">
            <a:xfrm>
              <a:off x="48879" y="-31750"/>
              <a:ext cx="1366241" cy="35814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</a:rPr>
                <a:t>computing 1</a:t>
              </a:r>
            </a:p>
          </p:txBody>
        </p:sp>
      </p:grpSp>
      <p:grpSp>
        <p:nvGrpSpPr>
          <p:cNvPr id="211" name="Group 211"/>
          <p:cNvGrpSpPr>
            <a:grpSpLocks/>
          </p:cNvGrpSpPr>
          <p:nvPr/>
        </p:nvGrpSpPr>
        <p:grpSpPr bwMode="auto">
          <a:xfrm>
            <a:off x="5951538" y="4581525"/>
            <a:ext cx="971550" cy="358775"/>
            <a:chOff x="0" y="-31749"/>
            <a:chExt cx="971550" cy="358140"/>
          </a:xfrm>
        </p:grpSpPr>
        <p:sp>
          <p:nvSpPr>
            <p:cNvPr id="36004" name="Shape 209"/>
            <p:cNvSpPr>
              <a:spLocks noChangeArrowheads="1"/>
            </p:cNvSpPr>
            <p:nvPr/>
          </p:nvSpPr>
          <p:spPr bwMode="auto">
            <a:xfrm>
              <a:off x="0" y="39370"/>
              <a:ext cx="971550" cy="215901"/>
            </a:xfrm>
            <a:prstGeom prst="rect">
              <a:avLst/>
            </a:prstGeom>
            <a:solidFill>
              <a:srgbClr val="CCFFCC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6005" name="Shape 210"/>
            <p:cNvSpPr>
              <a:spLocks noChangeArrowheads="1"/>
            </p:cNvSpPr>
            <p:nvPr/>
          </p:nvSpPr>
          <p:spPr bwMode="auto">
            <a:xfrm>
              <a:off x="156605" y="-31750"/>
              <a:ext cx="658340" cy="35814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</a:rPr>
                <a:t>cup 1</a:t>
              </a:r>
            </a:p>
          </p:txBody>
        </p:sp>
      </p:grpSp>
      <p:grpSp>
        <p:nvGrpSpPr>
          <p:cNvPr id="214" name="Group 214"/>
          <p:cNvGrpSpPr>
            <a:grpSpLocks/>
          </p:cNvGrpSpPr>
          <p:nvPr/>
        </p:nvGrpSpPr>
        <p:grpSpPr bwMode="auto">
          <a:xfrm>
            <a:off x="5938837" y="4799012"/>
            <a:ext cx="984501" cy="287049"/>
            <a:chOff x="-12445" y="-31751"/>
            <a:chExt cx="983995" cy="287815"/>
          </a:xfrm>
        </p:grpSpPr>
        <p:sp>
          <p:nvSpPr>
            <p:cNvPr id="36002" name="Shape 212"/>
            <p:cNvSpPr>
              <a:spLocks noChangeArrowheads="1"/>
            </p:cNvSpPr>
            <p:nvPr/>
          </p:nvSpPr>
          <p:spPr bwMode="auto">
            <a:xfrm>
              <a:off x="0" y="38576"/>
              <a:ext cx="971550" cy="217488"/>
            </a:xfrm>
            <a:prstGeom prst="rect">
              <a:avLst/>
            </a:prstGeom>
            <a:solidFill>
              <a:srgbClr val="CCFFCC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6003" name="Shape 213"/>
            <p:cNvSpPr>
              <a:spLocks noChangeArrowheads="1"/>
            </p:cNvSpPr>
            <p:nvPr/>
          </p:nvSpPr>
          <p:spPr bwMode="auto">
            <a:xfrm>
              <a:off x="-12445" y="-31751"/>
              <a:ext cx="866139" cy="277738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dirty="0" err="1" smtClean="0">
                  <a:solidFill>
                    <a:srgbClr val="000000"/>
                  </a:solidFill>
                </a:rPr>
                <a:t>bigdata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 1</a:t>
              </a:r>
              <a:endParaRPr lang="en-US" altLang="zh-CN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17" name="Group 217"/>
          <p:cNvGrpSpPr>
            <a:grpSpLocks/>
          </p:cNvGrpSpPr>
          <p:nvPr/>
        </p:nvGrpSpPr>
        <p:grpSpPr bwMode="auto">
          <a:xfrm>
            <a:off x="5951538" y="5013325"/>
            <a:ext cx="971550" cy="358775"/>
            <a:chOff x="0" y="-31749"/>
            <a:chExt cx="971550" cy="358140"/>
          </a:xfrm>
        </p:grpSpPr>
        <p:sp>
          <p:nvSpPr>
            <p:cNvPr id="36000" name="Shape 215"/>
            <p:cNvSpPr>
              <a:spLocks noChangeArrowheads="1"/>
            </p:cNvSpPr>
            <p:nvPr/>
          </p:nvSpPr>
          <p:spPr bwMode="auto">
            <a:xfrm>
              <a:off x="0" y="39370"/>
              <a:ext cx="971550" cy="215901"/>
            </a:xfrm>
            <a:prstGeom prst="rect">
              <a:avLst/>
            </a:prstGeom>
            <a:solidFill>
              <a:srgbClr val="CCFFCC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6001" name="Shape 216"/>
            <p:cNvSpPr>
              <a:spLocks noChangeArrowheads="1"/>
            </p:cNvSpPr>
            <p:nvPr/>
          </p:nvSpPr>
          <p:spPr bwMode="auto">
            <a:xfrm>
              <a:off x="51123" y="-31750"/>
              <a:ext cx="869304" cy="35814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</a:rPr>
                <a:t>world 1</a:t>
              </a:r>
            </a:p>
          </p:txBody>
        </p:sp>
      </p:grpSp>
      <p:grpSp>
        <p:nvGrpSpPr>
          <p:cNvPr id="220" name="Group 220"/>
          <p:cNvGrpSpPr>
            <a:grpSpLocks/>
          </p:cNvGrpSpPr>
          <p:nvPr/>
        </p:nvGrpSpPr>
        <p:grpSpPr bwMode="auto">
          <a:xfrm>
            <a:off x="5951538" y="5445125"/>
            <a:ext cx="971550" cy="358775"/>
            <a:chOff x="0" y="-31749"/>
            <a:chExt cx="971550" cy="358140"/>
          </a:xfrm>
        </p:grpSpPr>
        <p:sp>
          <p:nvSpPr>
            <p:cNvPr id="35998" name="Shape 218"/>
            <p:cNvSpPr>
              <a:spLocks noChangeArrowheads="1"/>
            </p:cNvSpPr>
            <p:nvPr/>
          </p:nvSpPr>
          <p:spPr bwMode="auto">
            <a:xfrm>
              <a:off x="0" y="39370"/>
              <a:ext cx="971550" cy="215901"/>
            </a:xfrm>
            <a:prstGeom prst="rect">
              <a:avLst/>
            </a:prstGeom>
            <a:solidFill>
              <a:srgbClr val="CCFFCC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5999" name="Shape 219"/>
            <p:cNvSpPr>
              <a:spLocks noChangeArrowheads="1"/>
            </p:cNvSpPr>
            <p:nvPr/>
          </p:nvSpPr>
          <p:spPr bwMode="auto">
            <a:xfrm>
              <a:off x="61560" y="-31750"/>
              <a:ext cx="848430" cy="35814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</a:rPr>
                <a:t>cloud 1</a:t>
              </a:r>
            </a:p>
          </p:txBody>
        </p:sp>
      </p:grpSp>
      <p:grpSp>
        <p:nvGrpSpPr>
          <p:cNvPr id="223" name="Group 223"/>
          <p:cNvGrpSpPr>
            <a:grpSpLocks/>
          </p:cNvGrpSpPr>
          <p:nvPr/>
        </p:nvGrpSpPr>
        <p:grpSpPr bwMode="auto">
          <a:xfrm>
            <a:off x="5913438" y="5659438"/>
            <a:ext cx="1366837" cy="357187"/>
            <a:chOff x="17640" y="-31749"/>
            <a:chExt cx="1366239" cy="358140"/>
          </a:xfrm>
        </p:grpSpPr>
        <p:sp>
          <p:nvSpPr>
            <p:cNvPr id="35996" name="Shape 221"/>
            <p:cNvSpPr>
              <a:spLocks noChangeArrowheads="1"/>
            </p:cNvSpPr>
            <p:nvPr/>
          </p:nvSpPr>
          <p:spPr bwMode="auto">
            <a:xfrm>
              <a:off x="57111" y="39370"/>
              <a:ext cx="1287298" cy="215901"/>
            </a:xfrm>
            <a:prstGeom prst="rect">
              <a:avLst/>
            </a:prstGeom>
            <a:solidFill>
              <a:srgbClr val="CCFFCC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5997" name="Shape 222"/>
            <p:cNvSpPr>
              <a:spLocks noChangeArrowheads="1"/>
            </p:cNvSpPr>
            <p:nvPr/>
          </p:nvSpPr>
          <p:spPr bwMode="auto">
            <a:xfrm>
              <a:off x="17640" y="-31750"/>
              <a:ext cx="1366240" cy="35814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</a:rPr>
                <a:t>computing 1</a:t>
              </a:r>
            </a:p>
          </p:txBody>
        </p:sp>
      </p:grpSp>
      <p:grpSp>
        <p:nvGrpSpPr>
          <p:cNvPr id="226" name="Group 226"/>
          <p:cNvGrpSpPr>
            <a:grpSpLocks/>
          </p:cNvGrpSpPr>
          <p:nvPr/>
        </p:nvGrpSpPr>
        <p:grpSpPr bwMode="auto">
          <a:xfrm>
            <a:off x="5951538" y="5876925"/>
            <a:ext cx="971550" cy="358775"/>
            <a:chOff x="0" y="-31749"/>
            <a:chExt cx="971550" cy="358140"/>
          </a:xfrm>
        </p:grpSpPr>
        <p:sp>
          <p:nvSpPr>
            <p:cNvPr id="35994" name="Shape 224"/>
            <p:cNvSpPr>
              <a:spLocks noChangeArrowheads="1"/>
            </p:cNvSpPr>
            <p:nvPr/>
          </p:nvSpPr>
          <p:spPr bwMode="auto">
            <a:xfrm>
              <a:off x="0" y="39370"/>
              <a:ext cx="971550" cy="215901"/>
            </a:xfrm>
            <a:prstGeom prst="rect">
              <a:avLst/>
            </a:prstGeom>
            <a:solidFill>
              <a:srgbClr val="CCFFCC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5995" name="Shape 225"/>
            <p:cNvSpPr>
              <a:spLocks noChangeArrowheads="1"/>
            </p:cNvSpPr>
            <p:nvPr/>
          </p:nvSpPr>
          <p:spPr bwMode="auto">
            <a:xfrm>
              <a:off x="156605" y="-31750"/>
              <a:ext cx="658340" cy="35814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</a:rPr>
                <a:t>cup 1</a:t>
              </a:r>
            </a:p>
          </p:txBody>
        </p:sp>
      </p:grpSp>
      <p:grpSp>
        <p:nvGrpSpPr>
          <p:cNvPr id="229" name="Group 229"/>
          <p:cNvGrpSpPr>
            <a:grpSpLocks/>
          </p:cNvGrpSpPr>
          <p:nvPr/>
        </p:nvGrpSpPr>
        <p:grpSpPr bwMode="auto">
          <a:xfrm>
            <a:off x="5951538" y="6092825"/>
            <a:ext cx="971550" cy="358775"/>
            <a:chOff x="0" y="-31749"/>
            <a:chExt cx="971550" cy="358140"/>
          </a:xfrm>
        </p:grpSpPr>
        <p:sp>
          <p:nvSpPr>
            <p:cNvPr id="35992" name="Shape 227"/>
            <p:cNvSpPr>
              <a:spLocks noChangeArrowheads="1"/>
            </p:cNvSpPr>
            <p:nvPr/>
          </p:nvSpPr>
          <p:spPr bwMode="auto">
            <a:xfrm>
              <a:off x="0" y="39370"/>
              <a:ext cx="971550" cy="215901"/>
            </a:xfrm>
            <a:prstGeom prst="rect">
              <a:avLst/>
            </a:prstGeom>
            <a:solidFill>
              <a:srgbClr val="CCFFCC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5993" name="Shape 228"/>
            <p:cNvSpPr>
              <a:spLocks noChangeArrowheads="1"/>
            </p:cNvSpPr>
            <p:nvPr/>
          </p:nvSpPr>
          <p:spPr bwMode="auto">
            <a:xfrm>
              <a:off x="51123" y="-31750"/>
              <a:ext cx="869304" cy="35814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</a:rPr>
                <a:t>world 1</a:t>
              </a:r>
            </a:p>
          </p:txBody>
        </p:sp>
      </p:grpSp>
      <p:sp>
        <p:nvSpPr>
          <p:cNvPr id="230" name="Shape 230"/>
          <p:cNvSpPr/>
          <p:nvPr/>
        </p:nvSpPr>
        <p:spPr>
          <a:xfrm>
            <a:off x="7112000" y="1176338"/>
            <a:ext cx="1079500" cy="660400"/>
          </a:xfrm>
          <a:prstGeom prst="rect">
            <a:avLst/>
          </a:prstGeom>
          <a:gradFill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/>
          </a:gradFill>
          <a:ln>
            <a:solidFill>
              <a:srgbClr val="7D60A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/>
          </a:extLst>
        </p:spPr>
        <p:txBody>
          <a:bodyPr lIns="0" tIns="0" rIns="0" bIns="0">
            <a:spAutoFit/>
          </a:bodyPr>
          <a:lstStyle>
            <a:lvl1pPr algn="ctr">
              <a:defRPr i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 i="0"/>
            </a:pPr>
            <a:r>
              <a:rPr i="0" kern="0">
                <a:solidFill>
                  <a:sysClr val="windowText" lastClr="000000"/>
                </a:solidFill>
              </a:rPr>
              <a:t>Shuffle &amp; merge</a:t>
            </a:r>
          </a:p>
        </p:txBody>
      </p:sp>
      <p:sp>
        <p:nvSpPr>
          <p:cNvPr id="231" name="Shape 231"/>
          <p:cNvSpPr>
            <a:spLocks noChangeArrowheads="1"/>
          </p:cNvSpPr>
          <p:nvPr/>
        </p:nvSpPr>
        <p:spPr bwMode="auto">
          <a:xfrm>
            <a:off x="5281613" y="4005263"/>
            <a:ext cx="503237" cy="50482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7E97AD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234" name="Group 234"/>
          <p:cNvGrpSpPr>
            <a:grpSpLocks/>
          </p:cNvGrpSpPr>
          <p:nvPr/>
        </p:nvGrpSpPr>
        <p:grpSpPr bwMode="auto">
          <a:xfrm>
            <a:off x="8453438" y="2005013"/>
            <a:ext cx="971550" cy="358775"/>
            <a:chOff x="0" y="-31749"/>
            <a:chExt cx="971550" cy="358140"/>
          </a:xfrm>
        </p:grpSpPr>
        <p:sp>
          <p:nvSpPr>
            <p:cNvPr id="35990" name="Shape 232"/>
            <p:cNvSpPr>
              <a:spLocks noChangeArrowheads="1"/>
            </p:cNvSpPr>
            <p:nvPr/>
          </p:nvSpPr>
          <p:spPr bwMode="auto">
            <a:xfrm>
              <a:off x="0" y="64770"/>
              <a:ext cx="971550" cy="215901"/>
            </a:xfrm>
            <a:prstGeom prst="rect">
              <a:avLst/>
            </a:prstGeom>
            <a:solidFill>
              <a:srgbClr val="00FF00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5991" name="Shape 233"/>
            <p:cNvSpPr>
              <a:spLocks noChangeArrowheads="1"/>
            </p:cNvSpPr>
            <p:nvPr/>
          </p:nvSpPr>
          <p:spPr bwMode="auto">
            <a:xfrm>
              <a:off x="153145" y="-31750"/>
              <a:ext cx="665260" cy="35814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altLang="zh-CN">
                  <a:solidFill>
                    <a:srgbClr val="000000"/>
                  </a:solidFill>
                </a:rPr>
                <a:t>and 1</a:t>
              </a:r>
            </a:p>
          </p:txBody>
        </p:sp>
      </p:grpSp>
      <p:grpSp>
        <p:nvGrpSpPr>
          <p:cNvPr id="237" name="Group 237"/>
          <p:cNvGrpSpPr>
            <a:grpSpLocks/>
          </p:cNvGrpSpPr>
          <p:nvPr/>
        </p:nvGrpSpPr>
        <p:grpSpPr bwMode="auto">
          <a:xfrm>
            <a:off x="8453438" y="1754188"/>
            <a:ext cx="971550" cy="357187"/>
            <a:chOff x="0" y="-31749"/>
            <a:chExt cx="971550" cy="358140"/>
          </a:xfrm>
        </p:grpSpPr>
        <p:sp>
          <p:nvSpPr>
            <p:cNvPr id="35988" name="Shape 235"/>
            <p:cNvSpPr>
              <a:spLocks noChangeArrowheads="1"/>
            </p:cNvSpPr>
            <p:nvPr/>
          </p:nvSpPr>
          <p:spPr bwMode="auto">
            <a:xfrm>
              <a:off x="0" y="39370"/>
              <a:ext cx="971550" cy="215901"/>
            </a:xfrm>
            <a:prstGeom prst="rect">
              <a:avLst/>
            </a:prstGeom>
            <a:solidFill>
              <a:srgbClr val="00FF00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5989" name="Shape 236"/>
            <p:cNvSpPr>
              <a:spLocks noChangeArrowheads="1"/>
            </p:cNvSpPr>
            <p:nvPr/>
          </p:nvSpPr>
          <p:spPr bwMode="auto">
            <a:xfrm>
              <a:off x="99567" y="-31750"/>
              <a:ext cx="772416" cy="35814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</a:rPr>
                <a:t>2014 1</a:t>
              </a:r>
            </a:p>
          </p:txBody>
        </p:sp>
      </p:grpSp>
      <p:grpSp>
        <p:nvGrpSpPr>
          <p:cNvPr id="240" name="Group 240"/>
          <p:cNvGrpSpPr>
            <a:grpSpLocks/>
          </p:cNvGrpSpPr>
          <p:nvPr/>
        </p:nvGrpSpPr>
        <p:grpSpPr bwMode="auto">
          <a:xfrm>
            <a:off x="8453438" y="2244725"/>
            <a:ext cx="971550" cy="358775"/>
            <a:chOff x="0" y="-31749"/>
            <a:chExt cx="971550" cy="358140"/>
          </a:xfrm>
        </p:grpSpPr>
        <p:sp>
          <p:nvSpPr>
            <p:cNvPr id="35986" name="Shape 238"/>
            <p:cNvSpPr>
              <a:spLocks noChangeArrowheads="1"/>
            </p:cNvSpPr>
            <p:nvPr/>
          </p:nvSpPr>
          <p:spPr bwMode="auto">
            <a:xfrm>
              <a:off x="0" y="39370"/>
              <a:ext cx="971550" cy="215901"/>
            </a:xfrm>
            <a:prstGeom prst="rect">
              <a:avLst/>
            </a:prstGeom>
            <a:solidFill>
              <a:srgbClr val="00FF00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5987" name="Shape 239"/>
            <p:cNvSpPr>
              <a:spLocks noChangeArrowheads="1"/>
            </p:cNvSpPr>
            <p:nvPr/>
          </p:nvSpPr>
          <p:spPr bwMode="auto">
            <a:xfrm>
              <a:off x="153145" y="-31750"/>
              <a:ext cx="665260" cy="35814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</a:rPr>
                <a:t>and 1</a:t>
              </a:r>
            </a:p>
          </p:txBody>
        </p:sp>
      </p:grpSp>
      <p:grpSp>
        <p:nvGrpSpPr>
          <p:cNvPr id="243" name="Group 243"/>
          <p:cNvGrpSpPr>
            <a:grpSpLocks/>
          </p:cNvGrpSpPr>
          <p:nvPr/>
        </p:nvGrpSpPr>
        <p:grpSpPr bwMode="auto">
          <a:xfrm>
            <a:off x="8453438" y="2547938"/>
            <a:ext cx="971550" cy="357187"/>
            <a:chOff x="0" y="-31749"/>
            <a:chExt cx="971550" cy="358140"/>
          </a:xfrm>
        </p:grpSpPr>
        <p:sp>
          <p:nvSpPr>
            <p:cNvPr id="35984" name="Shape 241"/>
            <p:cNvSpPr>
              <a:spLocks noChangeArrowheads="1"/>
            </p:cNvSpPr>
            <p:nvPr/>
          </p:nvSpPr>
          <p:spPr bwMode="auto">
            <a:xfrm>
              <a:off x="0" y="39370"/>
              <a:ext cx="971550" cy="215901"/>
            </a:xfrm>
            <a:prstGeom prst="rect">
              <a:avLst/>
            </a:prstGeom>
            <a:solidFill>
              <a:srgbClr val="00FF00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5985" name="Shape 242"/>
            <p:cNvSpPr>
              <a:spLocks noChangeArrowheads="1"/>
            </p:cNvSpPr>
            <p:nvPr/>
          </p:nvSpPr>
          <p:spPr bwMode="auto">
            <a:xfrm>
              <a:off x="61560" y="-31750"/>
              <a:ext cx="848430" cy="35814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</a:rPr>
                <a:t>cloud 1</a:t>
              </a:r>
            </a:p>
          </p:txBody>
        </p:sp>
      </p:grpSp>
      <p:grpSp>
        <p:nvGrpSpPr>
          <p:cNvPr id="246" name="Group 246"/>
          <p:cNvGrpSpPr>
            <a:grpSpLocks/>
          </p:cNvGrpSpPr>
          <p:nvPr/>
        </p:nvGrpSpPr>
        <p:grpSpPr bwMode="auto">
          <a:xfrm>
            <a:off x="8453438" y="2762250"/>
            <a:ext cx="971550" cy="357188"/>
            <a:chOff x="0" y="-31749"/>
            <a:chExt cx="971550" cy="358140"/>
          </a:xfrm>
        </p:grpSpPr>
        <p:sp>
          <p:nvSpPr>
            <p:cNvPr id="35982" name="Shape 244"/>
            <p:cNvSpPr>
              <a:spLocks noChangeArrowheads="1"/>
            </p:cNvSpPr>
            <p:nvPr/>
          </p:nvSpPr>
          <p:spPr bwMode="auto">
            <a:xfrm>
              <a:off x="0" y="39370"/>
              <a:ext cx="971550" cy="215901"/>
            </a:xfrm>
            <a:prstGeom prst="rect">
              <a:avLst/>
            </a:prstGeom>
            <a:solidFill>
              <a:srgbClr val="00FF00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5983" name="Shape 245"/>
            <p:cNvSpPr>
              <a:spLocks noChangeArrowheads="1"/>
            </p:cNvSpPr>
            <p:nvPr/>
          </p:nvSpPr>
          <p:spPr bwMode="auto">
            <a:xfrm>
              <a:off x="61560" y="-31750"/>
              <a:ext cx="848430" cy="35814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</a:rPr>
                <a:t>cloud 1</a:t>
              </a:r>
            </a:p>
          </p:txBody>
        </p:sp>
      </p:grpSp>
      <p:grpSp>
        <p:nvGrpSpPr>
          <p:cNvPr id="249" name="Group 249"/>
          <p:cNvGrpSpPr>
            <a:grpSpLocks/>
          </p:cNvGrpSpPr>
          <p:nvPr/>
        </p:nvGrpSpPr>
        <p:grpSpPr bwMode="auto">
          <a:xfrm>
            <a:off x="8420099" y="3700462"/>
            <a:ext cx="1005348" cy="288325"/>
            <a:chOff x="-34490" y="-31751"/>
            <a:chExt cx="1006040" cy="287815"/>
          </a:xfrm>
        </p:grpSpPr>
        <p:sp>
          <p:nvSpPr>
            <p:cNvPr id="35980" name="Shape 247"/>
            <p:cNvSpPr>
              <a:spLocks noChangeArrowheads="1"/>
            </p:cNvSpPr>
            <p:nvPr/>
          </p:nvSpPr>
          <p:spPr bwMode="auto">
            <a:xfrm>
              <a:off x="0" y="38576"/>
              <a:ext cx="971550" cy="217488"/>
            </a:xfrm>
            <a:prstGeom prst="rect">
              <a:avLst/>
            </a:prstGeom>
            <a:solidFill>
              <a:srgbClr val="99CCFF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5981" name="Shape 248"/>
            <p:cNvSpPr>
              <a:spLocks noChangeArrowheads="1"/>
            </p:cNvSpPr>
            <p:nvPr/>
          </p:nvSpPr>
          <p:spPr bwMode="auto">
            <a:xfrm>
              <a:off x="-34490" y="-31751"/>
              <a:ext cx="903561" cy="276509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dirty="0" err="1" smtClean="0">
                  <a:solidFill>
                    <a:srgbClr val="000000"/>
                  </a:solidFill>
                </a:rPr>
                <a:t>uniview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 1</a:t>
              </a:r>
              <a:endParaRPr lang="en-US" altLang="zh-CN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52" name="Group 252"/>
          <p:cNvGrpSpPr>
            <a:grpSpLocks/>
          </p:cNvGrpSpPr>
          <p:nvPr/>
        </p:nvGrpSpPr>
        <p:grpSpPr bwMode="auto">
          <a:xfrm>
            <a:off x="8453438" y="3195638"/>
            <a:ext cx="971550" cy="358775"/>
            <a:chOff x="0" y="-31750"/>
            <a:chExt cx="971550" cy="358140"/>
          </a:xfrm>
        </p:grpSpPr>
        <p:sp>
          <p:nvSpPr>
            <p:cNvPr id="35978" name="Shape 250"/>
            <p:cNvSpPr>
              <a:spLocks noChangeArrowheads="1"/>
            </p:cNvSpPr>
            <p:nvPr/>
          </p:nvSpPr>
          <p:spPr bwMode="auto">
            <a:xfrm>
              <a:off x="0" y="38576"/>
              <a:ext cx="971550" cy="217488"/>
            </a:xfrm>
            <a:prstGeom prst="rect">
              <a:avLst/>
            </a:prstGeom>
            <a:solidFill>
              <a:srgbClr val="99CCFF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5979" name="Shape 251"/>
            <p:cNvSpPr>
              <a:spLocks noChangeArrowheads="1"/>
            </p:cNvSpPr>
            <p:nvPr/>
          </p:nvSpPr>
          <p:spPr bwMode="auto">
            <a:xfrm>
              <a:off x="73447" y="-31751"/>
              <a:ext cx="824656" cy="35814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</a:rPr>
                <a:t>Hello 1</a:t>
              </a:r>
            </a:p>
          </p:txBody>
        </p:sp>
      </p:grpSp>
      <p:grpSp>
        <p:nvGrpSpPr>
          <p:cNvPr id="255" name="Group 255"/>
          <p:cNvGrpSpPr>
            <a:grpSpLocks/>
          </p:cNvGrpSpPr>
          <p:nvPr/>
        </p:nvGrpSpPr>
        <p:grpSpPr bwMode="auto">
          <a:xfrm>
            <a:off x="8453438" y="3411538"/>
            <a:ext cx="971550" cy="357187"/>
            <a:chOff x="0" y="-31749"/>
            <a:chExt cx="971550" cy="358140"/>
          </a:xfrm>
        </p:grpSpPr>
        <p:sp>
          <p:nvSpPr>
            <p:cNvPr id="35976" name="Shape 253"/>
            <p:cNvSpPr>
              <a:spLocks noChangeArrowheads="1"/>
            </p:cNvSpPr>
            <p:nvPr/>
          </p:nvSpPr>
          <p:spPr bwMode="auto">
            <a:xfrm>
              <a:off x="0" y="39370"/>
              <a:ext cx="971550" cy="215901"/>
            </a:xfrm>
            <a:prstGeom prst="rect">
              <a:avLst/>
            </a:prstGeom>
            <a:solidFill>
              <a:srgbClr val="99CCFF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5977" name="Shape 254"/>
            <p:cNvSpPr>
              <a:spLocks noChangeArrowheads="1"/>
            </p:cNvSpPr>
            <p:nvPr/>
          </p:nvSpPr>
          <p:spPr bwMode="auto">
            <a:xfrm>
              <a:off x="73447" y="-31750"/>
              <a:ext cx="824656" cy="35814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</a:rPr>
                <a:t>Hello 1</a:t>
              </a:r>
            </a:p>
          </p:txBody>
        </p:sp>
      </p:grpSp>
      <p:grpSp>
        <p:nvGrpSpPr>
          <p:cNvPr id="258" name="Group 258"/>
          <p:cNvGrpSpPr>
            <a:grpSpLocks/>
          </p:cNvGrpSpPr>
          <p:nvPr/>
        </p:nvGrpSpPr>
        <p:grpSpPr bwMode="auto">
          <a:xfrm>
            <a:off x="8420099" y="3916362"/>
            <a:ext cx="1005348" cy="286257"/>
            <a:chOff x="-34490" y="-31750"/>
            <a:chExt cx="1006040" cy="287021"/>
          </a:xfrm>
        </p:grpSpPr>
        <p:sp>
          <p:nvSpPr>
            <p:cNvPr id="35974" name="Shape 256"/>
            <p:cNvSpPr>
              <a:spLocks noChangeArrowheads="1"/>
            </p:cNvSpPr>
            <p:nvPr/>
          </p:nvSpPr>
          <p:spPr bwMode="auto">
            <a:xfrm>
              <a:off x="0" y="39370"/>
              <a:ext cx="971550" cy="215901"/>
            </a:xfrm>
            <a:prstGeom prst="rect">
              <a:avLst/>
            </a:prstGeom>
            <a:solidFill>
              <a:srgbClr val="99CCFF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5975" name="Shape 257"/>
            <p:cNvSpPr>
              <a:spLocks noChangeArrowheads="1"/>
            </p:cNvSpPr>
            <p:nvPr/>
          </p:nvSpPr>
          <p:spPr bwMode="auto">
            <a:xfrm>
              <a:off x="-34490" y="-31750"/>
              <a:ext cx="903561" cy="277738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dirty="0" err="1" smtClean="0">
                  <a:solidFill>
                    <a:srgbClr val="000000"/>
                  </a:solidFill>
                </a:rPr>
                <a:t>uniview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 1</a:t>
              </a:r>
              <a:endParaRPr lang="en-US" altLang="zh-CN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61" name="Group 261"/>
          <p:cNvGrpSpPr>
            <a:grpSpLocks/>
          </p:cNvGrpSpPr>
          <p:nvPr/>
        </p:nvGrpSpPr>
        <p:grpSpPr bwMode="auto">
          <a:xfrm>
            <a:off x="8420099" y="4132262"/>
            <a:ext cx="1005348" cy="286257"/>
            <a:chOff x="-34490" y="-31750"/>
            <a:chExt cx="1006040" cy="287021"/>
          </a:xfrm>
        </p:grpSpPr>
        <p:sp>
          <p:nvSpPr>
            <p:cNvPr id="35972" name="Shape 259"/>
            <p:cNvSpPr>
              <a:spLocks noChangeArrowheads="1"/>
            </p:cNvSpPr>
            <p:nvPr/>
          </p:nvSpPr>
          <p:spPr bwMode="auto">
            <a:xfrm>
              <a:off x="0" y="39370"/>
              <a:ext cx="971550" cy="215901"/>
            </a:xfrm>
            <a:prstGeom prst="rect">
              <a:avLst/>
            </a:prstGeom>
            <a:solidFill>
              <a:srgbClr val="99CCFF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5973" name="Shape 260"/>
            <p:cNvSpPr>
              <a:spLocks noChangeArrowheads="1"/>
            </p:cNvSpPr>
            <p:nvPr/>
          </p:nvSpPr>
          <p:spPr bwMode="auto">
            <a:xfrm>
              <a:off x="-34490" y="-31750"/>
              <a:ext cx="903561" cy="277738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dirty="0" err="1" smtClean="0">
                  <a:solidFill>
                    <a:srgbClr val="000000"/>
                  </a:solidFill>
                </a:rPr>
                <a:t>uniview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 1</a:t>
              </a:r>
              <a:endParaRPr lang="en-US" altLang="zh-CN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64" name="Group 264"/>
          <p:cNvGrpSpPr>
            <a:grpSpLocks/>
          </p:cNvGrpSpPr>
          <p:nvPr/>
        </p:nvGrpSpPr>
        <p:grpSpPr bwMode="auto">
          <a:xfrm>
            <a:off x="8410575" y="4419600"/>
            <a:ext cx="1389063" cy="357188"/>
            <a:chOff x="14418" y="-31750"/>
            <a:chExt cx="1389127" cy="358140"/>
          </a:xfrm>
        </p:grpSpPr>
        <p:sp>
          <p:nvSpPr>
            <p:cNvPr id="35970" name="Shape 262"/>
            <p:cNvSpPr>
              <a:spLocks noChangeArrowheads="1"/>
            </p:cNvSpPr>
            <p:nvPr/>
          </p:nvSpPr>
          <p:spPr bwMode="auto">
            <a:xfrm>
              <a:off x="57111" y="39370"/>
              <a:ext cx="1241176" cy="215901"/>
            </a:xfrm>
            <a:prstGeom prst="rect">
              <a:avLst/>
            </a:prstGeom>
            <a:solidFill>
              <a:srgbClr val="99CCFF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5971" name="Shape 263"/>
            <p:cNvSpPr>
              <a:spLocks noChangeArrowheads="1"/>
            </p:cNvSpPr>
            <p:nvPr/>
          </p:nvSpPr>
          <p:spPr bwMode="auto">
            <a:xfrm>
              <a:off x="14418" y="-31751"/>
              <a:ext cx="1389129" cy="35814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</a:rPr>
                <a:t>computing 1</a:t>
              </a:r>
            </a:p>
          </p:txBody>
        </p:sp>
      </p:grpSp>
      <p:grpSp>
        <p:nvGrpSpPr>
          <p:cNvPr id="267" name="Group 267"/>
          <p:cNvGrpSpPr>
            <a:grpSpLocks/>
          </p:cNvGrpSpPr>
          <p:nvPr/>
        </p:nvGrpSpPr>
        <p:grpSpPr bwMode="auto">
          <a:xfrm>
            <a:off x="8413750" y="4635500"/>
            <a:ext cx="1417638" cy="357188"/>
            <a:chOff x="16514" y="-31749"/>
            <a:chExt cx="1418141" cy="358140"/>
          </a:xfrm>
        </p:grpSpPr>
        <p:sp>
          <p:nvSpPr>
            <p:cNvPr id="35968" name="Shape 265"/>
            <p:cNvSpPr>
              <a:spLocks noChangeArrowheads="1"/>
            </p:cNvSpPr>
            <p:nvPr/>
          </p:nvSpPr>
          <p:spPr bwMode="auto">
            <a:xfrm>
              <a:off x="57111" y="39370"/>
              <a:ext cx="1240135" cy="215901"/>
            </a:xfrm>
            <a:prstGeom prst="rect">
              <a:avLst/>
            </a:prstGeom>
            <a:solidFill>
              <a:srgbClr val="99CCFF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5969" name="Shape 266"/>
            <p:cNvSpPr>
              <a:spLocks noChangeArrowheads="1"/>
            </p:cNvSpPr>
            <p:nvPr/>
          </p:nvSpPr>
          <p:spPr bwMode="auto">
            <a:xfrm>
              <a:off x="16514" y="-31750"/>
              <a:ext cx="1418143" cy="35814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</a:rPr>
                <a:t>computing 1</a:t>
              </a:r>
            </a:p>
          </p:txBody>
        </p:sp>
      </p:grpSp>
      <p:grpSp>
        <p:nvGrpSpPr>
          <p:cNvPr id="270" name="Group 270"/>
          <p:cNvGrpSpPr>
            <a:grpSpLocks/>
          </p:cNvGrpSpPr>
          <p:nvPr/>
        </p:nvGrpSpPr>
        <p:grpSpPr bwMode="auto">
          <a:xfrm>
            <a:off x="8456613" y="4932363"/>
            <a:ext cx="971550" cy="357187"/>
            <a:chOff x="0" y="-31749"/>
            <a:chExt cx="971550" cy="358140"/>
          </a:xfrm>
        </p:grpSpPr>
        <p:sp>
          <p:nvSpPr>
            <p:cNvPr id="35966" name="Shape 268"/>
            <p:cNvSpPr>
              <a:spLocks noChangeArrowheads="1"/>
            </p:cNvSpPr>
            <p:nvPr/>
          </p:nvSpPr>
          <p:spPr bwMode="auto">
            <a:xfrm>
              <a:off x="0" y="39370"/>
              <a:ext cx="971550" cy="215901"/>
            </a:xfrm>
            <a:prstGeom prst="rect">
              <a:avLst/>
            </a:prstGeom>
            <a:solidFill>
              <a:srgbClr val="99CCFF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5967" name="Shape 269"/>
            <p:cNvSpPr>
              <a:spLocks noChangeArrowheads="1"/>
            </p:cNvSpPr>
            <p:nvPr/>
          </p:nvSpPr>
          <p:spPr bwMode="auto">
            <a:xfrm>
              <a:off x="156605" y="-31750"/>
              <a:ext cx="658340" cy="35814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</a:rPr>
                <a:t>cup 1</a:t>
              </a:r>
            </a:p>
          </p:txBody>
        </p:sp>
      </p:grpSp>
      <p:grpSp>
        <p:nvGrpSpPr>
          <p:cNvPr id="273" name="Group 273"/>
          <p:cNvGrpSpPr>
            <a:grpSpLocks/>
          </p:cNvGrpSpPr>
          <p:nvPr/>
        </p:nvGrpSpPr>
        <p:grpSpPr bwMode="auto">
          <a:xfrm>
            <a:off x="8453438" y="5140325"/>
            <a:ext cx="971550" cy="357188"/>
            <a:chOff x="0" y="-31749"/>
            <a:chExt cx="971550" cy="358140"/>
          </a:xfrm>
        </p:grpSpPr>
        <p:sp>
          <p:nvSpPr>
            <p:cNvPr id="35964" name="Shape 271"/>
            <p:cNvSpPr>
              <a:spLocks noChangeArrowheads="1"/>
            </p:cNvSpPr>
            <p:nvPr/>
          </p:nvSpPr>
          <p:spPr bwMode="auto">
            <a:xfrm>
              <a:off x="0" y="39370"/>
              <a:ext cx="971550" cy="215901"/>
            </a:xfrm>
            <a:prstGeom prst="rect">
              <a:avLst/>
            </a:prstGeom>
            <a:solidFill>
              <a:srgbClr val="99CCFF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5965" name="Shape 272"/>
            <p:cNvSpPr>
              <a:spLocks noChangeArrowheads="1"/>
            </p:cNvSpPr>
            <p:nvPr/>
          </p:nvSpPr>
          <p:spPr bwMode="auto">
            <a:xfrm>
              <a:off x="156605" y="-31750"/>
              <a:ext cx="658340" cy="35814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</a:rPr>
                <a:t>cup 1</a:t>
              </a:r>
            </a:p>
          </p:txBody>
        </p:sp>
      </p:grpSp>
      <p:grpSp>
        <p:nvGrpSpPr>
          <p:cNvPr id="276" name="Group 276"/>
          <p:cNvGrpSpPr>
            <a:grpSpLocks/>
          </p:cNvGrpSpPr>
          <p:nvPr/>
        </p:nvGrpSpPr>
        <p:grpSpPr bwMode="auto">
          <a:xfrm>
            <a:off x="8440737" y="5426074"/>
            <a:ext cx="984501" cy="288324"/>
            <a:chOff x="-12445" y="-31751"/>
            <a:chExt cx="983995" cy="287814"/>
          </a:xfrm>
        </p:grpSpPr>
        <p:sp>
          <p:nvSpPr>
            <p:cNvPr id="35962" name="Shape 274"/>
            <p:cNvSpPr>
              <a:spLocks noChangeArrowheads="1"/>
            </p:cNvSpPr>
            <p:nvPr/>
          </p:nvSpPr>
          <p:spPr bwMode="auto">
            <a:xfrm>
              <a:off x="0" y="38576"/>
              <a:ext cx="971550" cy="217487"/>
            </a:xfrm>
            <a:prstGeom prst="rect">
              <a:avLst/>
            </a:prstGeom>
            <a:solidFill>
              <a:srgbClr val="99CCFF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5963" name="Shape 275"/>
            <p:cNvSpPr>
              <a:spLocks noChangeArrowheads="1"/>
            </p:cNvSpPr>
            <p:nvPr/>
          </p:nvSpPr>
          <p:spPr bwMode="auto">
            <a:xfrm>
              <a:off x="-12445" y="-31751"/>
              <a:ext cx="866139" cy="276509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dirty="0" err="1" smtClean="0">
                  <a:solidFill>
                    <a:srgbClr val="000000"/>
                  </a:solidFill>
                </a:rPr>
                <a:t>bigdata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 1</a:t>
              </a:r>
              <a:endParaRPr lang="en-US" altLang="zh-CN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79" name="Group 279"/>
          <p:cNvGrpSpPr>
            <a:grpSpLocks/>
          </p:cNvGrpSpPr>
          <p:nvPr/>
        </p:nvGrpSpPr>
        <p:grpSpPr bwMode="auto">
          <a:xfrm>
            <a:off x="8440737" y="5641974"/>
            <a:ext cx="984501" cy="288324"/>
            <a:chOff x="-12445" y="-31751"/>
            <a:chExt cx="983995" cy="287814"/>
          </a:xfrm>
        </p:grpSpPr>
        <p:sp>
          <p:nvSpPr>
            <p:cNvPr id="35960" name="Shape 277"/>
            <p:cNvSpPr>
              <a:spLocks noChangeArrowheads="1"/>
            </p:cNvSpPr>
            <p:nvPr/>
          </p:nvSpPr>
          <p:spPr bwMode="auto">
            <a:xfrm>
              <a:off x="0" y="38576"/>
              <a:ext cx="971550" cy="217487"/>
            </a:xfrm>
            <a:prstGeom prst="rect">
              <a:avLst/>
            </a:prstGeom>
            <a:solidFill>
              <a:srgbClr val="99CCFF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5961" name="Shape 278"/>
            <p:cNvSpPr>
              <a:spLocks noChangeArrowheads="1"/>
            </p:cNvSpPr>
            <p:nvPr/>
          </p:nvSpPr>
          <p:spPr bwMode="auto">
            <a:xfrm>
              <a:off x="-12445" y="-31751"/>
              <a:ext cx="866139" cy="276509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dirty="0" err="1" smtClean="0">
                  <a:solidFill>
                    <a:srgbClr val="000000"/>
                  </a:solidFill>
                </a:rPr>
                <a:t>bigdata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 1</a:t>
              </a:r>
              <a:endParaRPr lang="en-US" altLang="zh-CN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82" name="Group 282"/>
          <p:cNvGrpSpPr>
            <a:grpSpLocks/>
          </p:cNvGrpSpPr>
          <p:nvPr/>
        </p:nvGrpSpPr>
        <p:grpSpPr bwMode="auto">
          <a:xfrm>
            <a:off x="8453438" y="5932488"/>
            <a:ext cx="971550" cy="357187"/>
            <a:chOff x="0" y="-31749"/>
            <a:chExt cx="971550" cy="358140"/>
          </a:xfrm>
        </p:grpSpPr>
        <p:sp>
          <p:nvSpPr>
            <p:cNvPr id="35958" name="Shape 280"/>
            <p:cNvSpPr>
              <a:spLocks noChangeArrowheads="1"/>
            </p:cNvSpPr>
            <p:nvPr/>
          </p:nvSpPr>
          <p:spPr bwMode="auto">
            <a:xfrm>
              <a:off x="0" y="39370"/>
              <a:ext cx="971550" cy="215901"/>
            </a:xfrm>
            <a:prstGeom prst="rect">
              <a:avLst/>
            </a:prstGeom>
            <a:solidFill>
              <a:srgbClr val="99CCFF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5959" name="Shape 281"/>
            <p:cNvSpPr>
              <a:spLocks noChangeArrowheads="1"/>
            </p:cNvSpPr>
            <p:nvPr/>
          </p:nvSpPr>
          <p:spPr bwMode="auto">
            <a:xfrm>
              <a:off x="51123" y="-31750"/>
              <a:ext cx="869304" cy="35814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</a:rPr>
                <a:t>world 1</a:t>
              </a:r>
            </a:p>
          </p:txBody>
        </p:sp>
      </p:grpSp>
      <p:grpSp>
        <p:nvGrpSpPr>
          <p:cNvPr id="285" name="Group 285"/>
          <p:cNvGrpSpPr>
            <a:grpSpLocks/>
          </p:cNvGrpSpPr>
          <p:nvPr/>
        </p:nvGrpSpPr>
        <p:grpSpPr bwMode="auto">
          <a:xfrm>
            <a:off x="8453438" y="6148388"/>
            <a:ext cx="971550" cy="357187"/>
            <a:chOff x="0" y="-31749"/>
            <a:chExt cx="971550" cy="358140"/>
          </a:xfrm>
        </p:grpSpPr>
        <p:sp>
          <p:nvSpPr>
            <p:cNvPr id="35956" name="Shape 283"/>
            <p:cNvSpPr>
              <a:spLocks noChangeArrowheads="1"/>
            </p:cNvSpPr>
            <p:nvPr/>
          </p:nvSpPr>
          <p:spPr bwMode="auto">
            <a:xfrm>
              <a:off x="0" y="39370"/>
              <a:ext cx="971550" cy="215901"/>
            </a:xfrm>
            <a:prstGeom prst="rect">
              <a:avLst/>
            </a:prstGeom>
            <a:solidFill>
              <a:srgbClr val="99CCFF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5957" name="Shape 284"/>
            <p:cNvSpPr>
              <a:spLocks noChangeArrowheads="1"/>
            </p:cNvSpPr>
            <p:nvPr/>
          </p:nvSpPr>
          <p:spPr bwMode="auto">
            <a:xfrm>
              <a:off x="51123" y="-31750"/>
              <a:ext cx="869304" cy="35814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</a:rPr>
                <a:t>world 1</a:t>
              </a:r>
            </a:p>
          </p:txBody>
        </p:sp>
      </p:grpSp>
      <p:grpSp>
        <p:nvGrpSpPr>
          <p:cNvPr id="288" name="Group 288"/>
          <p:cNvGrpSpPr>
            <a:grpSpLocks/>
          </p:cNvGrpSpPr>
          <p:nvPr/>
        </p:nvGrpSpPr>
        <p:grpSpPr bwMode="auto">
          <a:xfrm>
            <a:off x="8453438" y="6364288"/>
            <a:ext cx="971550" cy="357187"/>
            <a:chOff x="0" y="-31749"/>
            <a:chExt cx="971550" cy="358140"/>
          </a:xfrm>
        </p:grpSpPr>
        <p:sp>
          <p:nvSpPr>
            <p:cNvPr id="35954" name="Shape 286"/>
            <p:cNvSpPr>
              <a:spLocks noChangeArrowheads="1"/>
            </p:cNvSpPr>
            <p:nvPr/>
          </p:nvSpPr>
          <p:spPr bwMode="auto">
            <a:xfrm>
              <a:off x="0" y="39370"/>
              <a:ext cx="971550" cy="215901"/>
            </a:xfrm>
            <a:prstGeom prst="rect">
              <a:avLst/>
            </a:prstGeom>
            <a:solidFill>
              <a:srgbClr val="99CCFF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5955" name="Shape 287"/>
            <p:cNvSpPr>
              <a:spLocks noChangeArrowheads="1"/>
            </p:cNvSpPr>
            <p:nvPr/>
          </p:nvSpPr>
          <p:spPr bwMode="auto">
            <a:xfrm>
              <a:off x="51123" y="-31750"/>
              <a:ext cx="869304" cy="35814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</a:rPr>
                <a:t>world 1</a:t>
              </a:r>
            </a:p>
          </p:txBody>
        </p:sp>
      </p:grpSp>
      <p:sp>
        <p:nvSpPr>
          <p:cNvPr id="289" name="Shape 289"/>
          <p:cNvSpPr>
            <a:spLocks noChangeArrowheads="1"/>
          </p:cNvSpPr>
          <p:nvPr/>
        </p:nvSpPr>
        <p:spPr bwMode="auto">
          <a:xfrm>
            <a:off x="8382000" y="1752600"/>
            <a:ext cx="1116013" cy="1368425"/>
          </a:xfrm>
          <a:prstGeom prst="roundRect">
            <a:avLst>
              <a:gd name="adj" fmla="val 16667"/>
            </a:avLst>
          </a:pr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90" name="Shape 290"/>
          <p:cNvSpPr>
            <a:spLocks noChangeArrowheads="1"/>
          </p:cNvSpPr>
          <p:nvPr/>
        </p:nvSpPr>
        <p:spPr bwMode="auto">
          <a:xfrm>
            <a:off x="8382000" y="3194050"/>
            <a:ext cx="1363663" cy="3527425"/>
          </a:xfrm>
          <a:prstGeom prst="roundRect">
            <a:avLst>
              <a:gd name="adj" fmla="val 13648"/>
            </a:avLst>
          </a:pr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293" name="Group 293"/>
          <p:cNvGrpSpPr>
            <a:grpSpLocks/>
          </p:cNvGrpSpPr>
          <p:nvPr/>
        </p:nvGrpSpPr>
        <p:grpSpPr bwMode="auto">
          <a:xfrm>
            <a:off x="10467975" y="2224088"/>
            <a:ext cx="971550" cy="357187"/>
            <a:chOff x="0" y="-31749"/>
            <a:chExt cx="971550" cy="358140"/>
          </a:xfrm>
        </p:grpSpPr>
        <p:sp>
          <p:nvSpPr>
            <p:cNvPr id="35952" name="Shape 291"/>
            <p:cNvSpPr>
              <a:spLocks noChangeArrowheads="1"/>
            </p:cNvSpPr>
            <p:nvPr/>
          </p:nvSpPr>
          <p:spPr bwMode="auto">
            <a:xfrm>
              <a:off x="0" y="39370"/>
              <a:ext cx="971550" cy="215901"/>
            </a:xfrm>
            <a:prstGeom prst="rect">
              <a:avLst/>
            </a:prstGeom>
            <a:solidFill>
              <a:srgbClr val="00FF00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5953" name="Shape 292"/>
            <p:cNvSpPr>
              <a:spLocks noChangeArrowheads="1"/>
            </p:cNvSpPr>
            <p:nvPr/>
          </p:nvSpPr>
          <p:spPr bwMode="auto">
            <a:xfrm>
              <a:off x="153145" y="-31750"/>
              <a:ext cx="665260" cy="35814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</a:rPr>
                <a:t>and 2</a:t>
              </a:r>
            </a:p>
          </p:txBody>
        </p:sp>
      </p:grpSp>
      <p:grpSp>
        <p:nvGrpSpPr>
          <p:cNvPr id="296" name="Group 296"/>
          <p:cNvGrpSpPr>
            <a:grpSpLocks/>
          </p:cNvGrpSpPr>
          <p:nvPr/>
        </p:nvGrpSpPr>
        <p:grpSpPr bwMode="auto">
          <a:xfrm>
            <a:off x="10461625" y="1917700"/>
            <a:ext cx="971550" cy="358775"/>
            <a:chOff x="0" y="-31749"/>
            <a:chExt cx="971550" cy="358140"/>
          </a:xfrm>
        </p:grpSpPr>
        <p:sp>
          <p:nvSpPr>
            <p:cNvPr id="35950" name="Shape 294"/>
            <p:cNvSpPr>
              <a:spLocks noChangeArrowheads="1"/>
            </p:cNvSpPr>
            <p:nvPr/>
          </p:nvSpPr>
          <p:spPr bwMode="auto">
            <a:xfrm>
              <a:off x="0" y="39370"/>
              <a:ext cx="971550" cy="215901"/>
            </a:xfrm>
            <a:prstGeom prst="rect">
              <a:avLst/>
            </a:prstGeom>
            <a:solidFill>
              <a:srgbClr val="00FF00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5951" name="Shape 295"/>
            <p:cNvSpPr>
              <a:spLocks noChangeArrowheads="1"/>
            </p:cNvSpPr>
            <p:nvPr/>
          </p:nvSpPr>
          <p:spPr bwMode="auto">
            <a:xfrm>
              <a:off x="99567" y="-31750"/>
              <a:ext cx="772416" cy="35814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</a:rPr>
                <a:t>2014 1</a:t>
              </a:r>
            </a:p>
          </p:txBody>
        </p:sp>
      </p:grpSp>
      <p:grpSp>
        <p:nvGrpSpPr>
          <p:cNvPr id="299" name="Group 299"/>
          <p:cNvGrpSpPr>
            <a:grpSpLocks/>
          </p:cNvGrpSpPr>
          <p:nvPr/>
        </p:nvGrpSpPr>
        <p:grpSpPr bwMode="auto">
          <a:xfrm>
            <a:off x="10461625" y="2495550"/>
            <a:ext cx="1023938" cy="358775"/>
            <a:chOff x="0" y="-31749"/>
            <a:chExt cx="1023485" cy="358140"/>
          </a:xfrm>
        </p:grpSpPr>
        <p:sp>
          <p:nvSpPr>
            <p:cNvPr id="35948" name="Shape 297"/>
            <p:cNvSpPr>
              <a:spLocks noChangeArrowheads="1"/>
            </p:cNvSpPr>
            <p:nvPr/>
          </p:nvSpPr>
          <p:spPr bwMode="auto">
            <a:xfrm>
              <a:off x="0" y="39370"/>
              <a:ext cx="971550" cy="215901"/>
            </a:xfrm>
            <a:prstGeom prst="rect">
              <a:avLst/>
            </a:prstGeom>
            <a:solidFill>
              <a:srgbClr val="00FF00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5949" name="Shape 298"/>
            <p:cNvSpPr>
              <a:spLocks noChangeArrowheads="1"/>
            </p:cNvSpPr>
            <p:nvPr/>
          </p:nvSpPr>
          <p:spPr bwMode="auto">
            <a:xfrm>
              <a:off x="175056" y="-31750"/>
              <a:ext cx="848431" cy="35814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</a:rPr>
                <a:t>cloud 2</a:t>
              </a:r>
            </a:p>
          </p:txBody>
        </p:sp>
      </p:grpSp>
      <p:sp>
        <p:nvSpPr>
          <p:cNvPr id="300" name="Shape 300"/>
          <p:cNvSpPr>
            <a:spLocks noChangeArrowheads="1"/>
          </p:cNvSpPr>
          <p:nvPr/>
        </p:nvSpPr>
        <p:spPr bwMode="auto">
          <a:xfrm>
            <a:off x="10390188" y="1917700"/>
            <a:ext cx="1116012" cy="1008063"/>
          </a:xfrm>
          <a:prstGeom prst="roundRect">
            <a:avLst>
              <a:gd name="adj" fmla="val 16667"/>
            </a:avLst>
          </a:pr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303" name="Group 303"/>
          <p:cNvGrpSpPr>
            <a:grpSpLocks/>
          </p:cNvGrpSpPr>
          <p:nvPr/>
        </p:nvGrpSpPr>
        <p:grpSpPr bwMode="auto">
          <a:xfrm>
            <a:off x="10426699" y="4295774"/>
            <a:ext cx="1006882" cy="287050"/>
            <a:chOff x="-34490" y="-31751"/>
            <a:chExt cx="1006040" cy="287815"/>
          </a:xfrm>
        </p:grpSpPr>
        <p:sp>
          <p:nvSpPr>
            <p:cNvPr id="35946" name="Shape 301"/>
            <p:cNvSpPr>
              <a:spLocks noChangeArrowheads="1"/>
            </p:cNvSpPr>
            <p:nvPr/>
          </p:nvSpPr>
          <p:spPr bwMode="auto">
            <a:xfrm>
              <a:off x="0" y="38576"/>
              <a:ext cx="971550" cy="217488"/>
            </a:xfrm>
            <a:prstGeom prst="rect">
              <a:avLst/>
            </a:prstGeom>
            <a:solidFill>
              <a:srgbClr val="99CCFF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5947" name="Shape 302"/>
            <p:cNvSpPr>
              <a:spLocks noChangeArrowheads="1"/>
            </p:cNvSpPr>
            <p:nvPr/>
          </p:nvSpPr>
          <p:spPr bwMode="auto">
            <a:xfrm>
              <a:off x="-34490" y="-31751"/>
              <a:ext cx="902184" cy="277737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dirty="0" err="1" smtClean="0">
                  <a:solidFill>
                    <a:srgbClr val="000000"/>
                  </a:solidFill>
                </a:rPr>
                <a:t>uniview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 3</a:t>
              </a:r>
              <a:endParaRPr lang="en-US" altLang="zh-CN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06" name="Group 306"/>
          <p:cNvGrpSpPr>
            <a:grpSpLocks/>
          </p:cNvGrpSpPr>
          <p:nvPr/>
        </p:nvGrpSpPr>
        <p:grpSpPr bwMode="auto">
          <a:xfrm>
            <a:off x="10461625" y="4008438"/>
            <a:ext cx="971550" cy="357187"/>
            <a:chOff x="0" y="-31750"/>
            <a:chExt cx="971550" cy="358140"/>
          </a:xfrm>
        </p:grpSpPr>
        <p:sp>
          <p:nvSpPr>
            <p:cNvPr id="35944" name="Shape 304"/>
            <p:cNvSpPr>
              <a:spLocks noChangeArrowheads="1"/>
            </p:cNvSpPr>
            <p:nvPr/>
          </p:nvSpPr>
          <p:spPr bwMode="auto">
            <a:xfrm>
              <a:off x="0" y="38576"/>
              <a:ext cx="971550" cy="217487"/>
            </a:xfrm>
            <a:prstGeom prst="rect">
              <a:avLst/>
            </a:prstGeom>
            <a:solidFill>
              <a:srgbClr val="99CCFF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5945" name="Shape 305"/>
            <p:cNvSpPr>
              <a:spLocks noChangeArrowheads="1"/>
            </p:cNvSpPr>
            <p:nvPr/>
          </p:nvSpPr>
          <p:spPr bwMode="auto">
            <a:xfrm>
              <a:off x="73447" y="-31751"/>
              <a:ext cx="824656" cy="35814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</a:rPr>
                <a:t>Hello 2</a:t>
              </a:r>
            </a:p>
          </p:txBody>
        </p:sp>
      </p:grpSp>
      <p:grpSp>
        <p:nvGrpSpPr>
          <p:cNvPr id="309" name="Group 309"/>
          <p:cNvGrpSpPr>
            <a:grpSpLocks/>
          </p:cNvGrpSpPr>
          <p:nvPr/>
        </p:nvGrpSpPr>
        <p:grpSpPr bwMode="auto">
          <a:xfrm>
            <a:off x="10374313" y="4583113"/>
            <a:ext cx="1366837" cy="358775"/>
            <a:chOff x="-29522" y="-31749"/>
            <a:chExt cx="1366239" cy="358140"/>
          </a:xfrm>
        </p:grpSpPr>
        <p:sp>
          <p:nvSpPr>
            <p:cNvPr id="35942" name="Shape 307"/>
            <p:cNvSpPr>
              <a:spLocks noChangeArrowheads="1"/>
            </p:cNvSpPr>
            <p:nvPr/>
          </p:nvSpPr>
          <p:spPr bwMode="auto">
            <a:xfrm>
              <a:off x="57111" y="39370"/>
              <a:ext cx="1192973" cy="215901"/>
            </a:xfrm>
            <a:prstGeom prst="rect">
              <a:avLst/>
            </a:prstGeom>
            <a:solidFill>
              <a:srgbClr val="99CCFF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5943" name="Shape 308"/>
            <p:cNvSpPr>
              <a:spLocks noChangeArrowheads="1"/>
            </p:cNvSpPr>
            <p:nvPr/>
          </p:nvSpPr>
          <p:spPr bwMode="auto">
            <a:xfrm>
              <a:off x="-29523" y="-31750"/>
              <a:ext cx="1366241" cy="35814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</a:rPr>
                <a:t>computing 2</a:t>
              </a:r>
            </a:p>
          </p:txBody>
        </p:sp>
      </p:grpSp>
      <p:grpSp>
        <p:nvGrpSpPr>
          <p:cNvPr id="312" name="Group 312"/>
          <p:cNvGrpSpPr>
            <a:grpSpLocks/>
          </p:cNvGrpSpPr>
          <p:nvPr/>
        </p:nvGrpSpPr>
        <p:grpSpPr bwMode="auto">
          <a:xfrm>
            <a:off x="10461625" y="4870450"/>
            <a:ext cx="971550" cy="358775"/>
            <a:chOff x="0" y="-31749"/>
            <a:chExt cx="971550" cy="358140"/>
          </a:xfrm>
        </p:grpSpPr>
        <p:sp>
          <p:nvSpPr>
            <p:cNvPr id="35940" name="Shape 310"/>
            <p:cNvSpPr>
              <a:spLocks noChangeArrowheads="1"/>
            </p:cNvSpPr>
            <p:nvPr/>
          </p:nvSpPr>
          <p:spPr bwMode="auto">
            <a:xfrm>
              <a:off x="0" y="39370"/>
              <a:ext cx="971550" cy="215901"/>
            </a:xfrm>
            <a:prstGeom prst="rect">
              <a:avLst/>
            </a:prstGeom>
            <a:solidFill>
              <a:srgbClr val="99CCFF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5941" name="Shape 311"/>
            <p:cNvSpPr>
              <a:spLocks noChangeArrowheads="1"/>
            </p:cNvSpPr>
            <p:nvPr/>
          </p:nvSpPr>
          <p:spPr bwMode="auto">
            <a:xfrm>
              <a:off x="156605" y="-31750"/>
              <a:ext cx="658340" cy="35814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</a:rPr>
                <a:t>cup 2</a:t>
              </a:r>
            </a:p>
          </p:txBody>
        </p:sp>
      </p:grpSp>
      <p:grpSp>
        <p:nvGrpSpPr>
          <p:cNvPr id="315" name="Group 315"/>
          <p:cNvGrpSpPr>
            <a:grpSpLocks/>
          </p:cNvGrpSpPr>
          <p:nvPr/>
        </p:nvGrpSpPr>
        <p:grpSpPr bwMode="auto">
          <a:xfrm>
            <a:off x="10448924" y="5159374"/>
            <a:ext cx="984501" cy="287050"/>
            <a:chOff x="-12445" y="-31751"/>
            <a:chExt cx="983995" cy="287815"/>
          </a:xfrm>
        </p:grpSpPr>
        <p:sp>
          <p:nvSpPr>
            <p:cNvPr id="35938" name="Shape 313"/>
            <p:cNvSpPr>
              <a:spLocks noChangeArrowheads="1"/>
            </p:cNvSpPr>
            <p:nvPr/>
          </p:nvSpPr>
          <p:spPr bwMode="auto">
            <a:xfrm>
              <a:off x="0" y="38576"/>
              <a:ext cx="971550" cy="217488"/>
            </a:xfrm>
            <a:prstGeom prst="rect">
              <a:avLst/>
            </a:prstGeom>
            <a:solidFill>
              <a:srgbClr val="99CCFF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5939" name="Shape 314"/>
            <p:cNvSpPr>
              <a:spLocks noChangeArrowheads="1"/>
            </p:cNvSpPr>
            <p:nvPr/>
          </p:nvSpPr>
          <p:spPr bwMode="auto">
            <a:xfrm>
              <a:off x="-12445" y="-31751"/>
              <a:ext cx="866139" cy="277737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dirty="0" err="1" smtClean="0">
                  <a:solidFill>
                    <a:srgbClr val="000000"/>
                  </a:solidFill>
                </a:rPr>
                <a:t>bigdata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 2</a:t>
              </a:r>
              <a:endParaRPr lang="en-US" altLang="zh-CN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18" name="Group 318"/>
          <p:cNvGrpSpPr>
            <a:grpSpLocks/>
          </p:cNvGrpSpPr>
          <p:nvPr/>
        </p:nvGrpSpPr>
        <p:grpSpPr bwMode="auto">
          <a:xfrm>
            <a:off x="10461625" y="5446713"/>
            <a:ext cx="971550" cy="358775"/>
            <a:chOff x="0" y="-31749"/>
            <a:chExt cx="971550" cy="358140"/>
          </a:xfrm>
        </p:grpSpPr>
        <p:sp>
          <p:nvSpPr>
            <p:cNvPr id="35936" name="Shape 316"/>
            <p:cNvSpPr>
              <a:spLocks noChangeArrowheads="1"/>
            </p:cNvSpPr>
            <p:nvPr/>
          </p:nvSpPr>
          <p:spPr bwMode="auto">
            <a:xfrm>
              <a:off x="0" y="39370"/>
              <a:ext cx="971550" cy="215901"/>
            </a:xfrm>
            <a:prstGeom prst="rect">
              <a:avLst/>
            </a:prstGeom>
            <a:solidFill>
              <a:srgbClr val="99CCFF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5937" name="Shape 317"/>
            <p:cNvSpPr>
              <a:spLocks noChangeArrowheads="1"/>
            </p:cNvSpPr>
            <p:nvPr/>
          </p:nvSpPr>
          <p:spPr bwMode="auto">
            <a:xfrm>
              <a:off x="51123" y="-31750"/>
              <a:ext cx="869304" cy="35814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</a:rPr>
                <a:t>world 3</a:t>
              </a:r>
            </a:p>
          </p:txBody>
        </p:sp>
      </p:grpSp>
      <p:sp>
        <p:nvSpPr>
          <p:cNvPr id="319" name="Shape 319"/>
          <p:cNvSpPr>
            <a:spLocks noChangeArrowheads="1"/>
          </p:cNvSpPr>
          <p:nvPr/>
        </p:nvSpPr>
        <p:spPr bwMode="auto">
          <a:xfrm>
            <a:off x="10390188" y="3933825"/>
            <a:ext cx="1306512" cy="1944688"/>
          </a:xfrm>
          <a:prstGeom prst="roundRect">
            <a:avLst>
              <a:gd name="adj" fmla="val 14227"/>
            </a:avLst>
          </a:pr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20" name="Shape 320"/>
          <p:cNvSpPr/>
          <p:nvPr/>
        </p:nvSpPr>
        <p:spPr>
          <a:xfrm>
            <a:off x="9417050" y="1258888"/>
            <a:ext cx="1301750" cy="49530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/>
          </a:gradFill>
          <a:ln>
            <a:solidFill>
              <a:srgbClr val="7D60A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/>
          </a:extLst>
        </p:spPr>
        <p:txBody>
          <a:bodyPr lIns="0" tIns="0" rIns="0" bIns="0">
            <a:spAutoFit/>
          </a:bodyPr>
          <a:lstStyle>
            <a:lvl1pPr algn="ctr">
              <a:defRPr sz="2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 sz="1800"/>
            </a:pPr>
            <a:r>
              <a:rPr sz="1800" kern="0">
                <a:solidFill>
                  <a:sysClr val="windowText" lastClr="000000"/>
                </a:solidFill>
              </a:rPr>
              <a:t>Reduce</a:t>
            </a:r>
          </a:p>
        </p:txBody>
      </p:sp>
      <p:sp>
        <p:nvSpPr>
          <p:cNvPr id="321" name="Shape 321"/>
          <p:cNvSpPr>
            <a:spLocks noChangeArrowheads="1"/>
          </p:cNvSpPr>
          <p:nvPr/>
        </p:nvSpPr>
        <p:spPr bwMode="auto">
          <a:xfrm>
            <a:off x="3430588" y="2371725"/>
            <a:ext cx="503237" cy="50482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7E97AD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22" name="Shape 322"/>
          <p:cNvSpPr>
            <a:spLocks noChangeArrowheads="1"/>
          </p:cNvSpPr>
          <p:nvPr/>
        </p:nvSpPr>
        <p:spPr bwMode="auto">
          <a:xfrm>
            <a:off x="3430588" y="5684838"/>
            <a:ext cx="503237" cy="50482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7E97AD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23" name="Shape 323"/>
          <p:cNvSpPr>
            <a:spLocks noChangeArrowheads="1"/>
          </p:cNvSpPr>
          <p:nvPr/>
        </p:nvSpPr>
        <p:spPr bwMode="auto">
          <a:xfrm>
            <a:off x="5375275" y="5661025"/>
            <a:ext cx="503238" cy="50482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7E97AD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24" name="Shape 324"/>
          <p:cNvSpPr>
            <a:spLocks noChangeArrowheads="1"/>
          </p:cNvSpPr>
          <p:nvPr/>
        </p:nvSpPr>
        <p:spPr bwMode="auto">
          <a:xfrm>
            <a:off x="5243513" y="2327275"/>
            <a:ext cx="504825" cy="50482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7E97AD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25" name="Shape 325"/>
          <p:cNvSpPr>
            <a:spLocks noChangeArrowheads="1"/>
          </p:cNvSpPr>
          <p:nvPr/>
        </p:nvSpPr>
        <p:spPr bwMode="auto">
          <a:xfrm>
            <a:off x="9818688" y="4652963"/>
            <a:ext cx="503237" cy="50482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7E97AD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26" name="Shape 326"/>
          <p:cNvSpPr>
            <a:spLocks noChangeArrowheads="1"/>
          </p:cNvSpPr>
          <p:nvPr/>
        </p:nvSpPr>
        <p:spPr bwMode="auto">
          <a:xfrm>
            <a:off x="9818688" y="2230438"/>
            <a:ext cx="503237" cy="50482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7E97AD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27" name="Shape 327"/>
          <p:cNvSpPr>
            <a:spLocks noChangeArrowheads="1"/>
          </p:cNvSpPr>
          <p:nvPr/>
        </p:nvSpPr>
        <p:spPr bwMode="auto">
          <a:xfrm rot="3150112">
            <a:off x="7127875" y="3248025"/>
            <a:ext cx="1223963" cy="360363"/>
          </a:xfrm>
          <a:prstGeom prst="rightArrow">
            <a:avLst>
              <a:gd name="adj1" fmla="val 50000"/>
              <a:gd name="adj2" fmla="val 84912"/>
            </a:avLst>
          </a:prstGeom>
          <a:solidFill>
            <a:srgbClr val="7E97AD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28" name="Shape 328"/>
          <p:cNvSpPr>
            <a:spLocks noChangeArrowheads="1"/>
          </p:cNvSpPr>
          <p:nvPr/>
        </p:nvSpPr>
        <p:spPr bwMode="auto">
          <a:xfrm>
            <a:off x="7386638" y="2379663"/>
            <a:ext cx="827087" cy="360362"/>
          </a:xfrm>
          <a:prstGeom prst="rightArrow">
            <a:avLst>
              <a:gd name="adj1" fmla="val 50000"/>
              <a:gd name="adj2" fmla="val 57379"/>
            </a:avLst>
          </a:prstGeom>
          <a:solidFill>
            <a:srgbClr val="7E97AD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29" name="Shape 329"/>
          <p:cNvSpPr>
            <a:spLocks noChangeArrowheads="1"/>
          </p:cNvSpPr>
          <p:nvPr/>
        </p:nvSpPr>
        <p:spPr bwMode="auto">
          <a:xfrm>
            <a:off x="7386638" y="5886450"/>
            <a:ext cx="827087" cy="360363"/>
          </a:xfrm>
          <a:prstGeom prst="rightArrow">
            <a:avLst>
              <a:gd name="adj1" fmla="val 50000"/>
              <a:gd name="adj2" fmla="val 57379"/>
            </a:avLst>
          </a:prstGeom>
          <a:solidFill>
            <a:srgbClr val="7E97AD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30" name="Shape 330"/>
          <p:cNvSpPr>
            <a:spLocks noChangeArrowheads="1"/>
          </p:cNvSpPr>
          <p:nvPr/>
        </p:nvSpPr>
        <p:spPr bwMode="auto">
          <a:xfrm rot="-4040603">
            <a:off x="7116762" y="4959351"/>
            <a:ext cx="1287463" cy="360362"/>
          </a:xfrm>
          <a:prstGeom prst="rightArrow">
            <a:avLst>
              <a:gd name="adj1" fmla="val 50000"/>
              <a:gd name="adj2" fmla="val 89317"/>
            </a:avLst>
          </a:prstGeom>
          <a:solidFill>
            <a:srgbClr val="7E97AD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31" name="Shape 331"/>
          <p:cNvSpPr>
            <a:spLocks noChangeArrowheads="1"/>
          </p:cNvSpPr>
          <p:nvPr/>
        </p:nvSpPr>
        <p:spPr bwMode="auto">
          <a:xfrm>
            <a:off x="7350125" y="4075113"/>
            <a:ext cx="827088" cy="360362"/>
          </a:xfrm>
          <a:prstGeom prst="rightArrow">
            <a:avLst>
              <a:gd name="adj1" fmla="val 50000"/>
              <a:gd name="adj2" fmla="val 57379"/>
            </a:avLst>
          </a:prstGeom>
          <a:solidFill>
            <a:srgbClr val="7E97AD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32" name="Shape 332"/>
          <p:cNvSpPr>
            <a:spLocks noChangeArrowheads="1"/>
          </p:cNvSpPr>
          <p:nvPr/>
        </p:nvSpPr>
        <p:spPr bwMode="auto">
          <a:xfrm rot="-2966199">
            <a:off x="7181057" y="3242468"/>
            <a:ext cx="1187450" cy="360363"/>
          </a:xfrm>
          <a:prstGeom prst="rightArrow">
            <a:avLst>
              <a:gd name="adj1" fmla="val 50000"/>
              <a:gd name="adj2" fmla="val 82379"/>
            </a:avLst>
          </a:prstGeom>
          <a:solidFill>
            <a:srgbClr val="7E97AD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5932" name="Shape 333"/>
          <p:cNvSpPr>
            <a:spLocks noChangeArrowheads="1"/>
          </p:cNvSpPr>
          <p:nvPr/>
        </p:nvSpPr>
        <p:spPr bwMode="auto">
          <a:xfrm>
            <a:off x="1158875" y="1558925"/>
            <a:ext cx="1406525" cy="3587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Files/splits</a:t>
            </a:r>
          </a:p>
        </p:txBody>
      </p:sp>
      <p:grpSp>
        <p:nvGrpSpPr>
          <p:cNvPr id="336" name="Group 336"/>
          <p:cNvGrpSpPr>
            <a:grpSpLocks/>
          </p:cNvGrpSpPr>
          <p:nvPr/>
        </p:nvGrpSpPr>
        <p:grpSpPr bwMode="auto">
          <a:xfrm>
            <a:off x="4049713" y="6099175"/>
            <a:ext cx="1365250" cy="358775"/>
            <a:chOff x="44718" y="-31749"/>
            <a:chExt cx="1366239" cy="358140"/>
          </a:xfrm>
        </p:grpSpPr>
        <p:sp>
          <p:nvSpPr>
            <p:cNvPr id="35934" name="Shape 334"/>
            <p:cNvSpPr>
              <a:spLocks noChangeArrowheads="1"/>
            </p:cNvSpPr>
            <p:nvPr/>
          </p:nvSpPr>
          <p:spPr bwMode="auto">
            <a:xfrm>
              <a:off x="57111" y="39370"/>
              <a:ext cx="1341454" cy="215901"/>
            </a:xfrm>
            <a:prstGeom prst="rect">
              <a:avLst/>
            </a:prstGeom>
            <a:solidFill>
              <a:srgbClr val="FFFF00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5935" name="Shape 335"/>
            <p:cNvSpPr>
              <a:spLocks noChangeArrowheads="1"/>
            </p:cNvSpPr>
            <p:nvPr/>
          </p:nvSpPr>
          <p:spPr bwMode="auto">
            <a:xfrm>
              <a:off x="44718" y="-31750"/>
              <a:ext cx="1366240" cy="35814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</a:rPr>
                <a:t>computing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6957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000"/>
                            </p:stCondLst>
                            <p:childTnLst>
                              <p:par>
                                <p:cTn id="8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500"/>
                            </p:stCondLst>
                            <p:childTnLst>
                              <p:par>
                                <p:cTn id="9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1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000"/>
                            </p:stCondLst>
                            <p:childTnLst>
                              <p:par>
                                <p:cTn id="9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9500"/>
                            </p:stCondLst>
                            <p:childTnLst>
                              <p:par>
                                <p:cTn id="10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1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1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6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2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7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"/>
                            </p:stCondLst>
                            <p:childTnLst>
                              <p:par>
                                <p:cTn id="1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2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500"/>
                            </p:stCondLst>
                            <p:childTnLst>
                              <p:par>
                                <p:cTn id="1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7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000"/>
                            </p:stCondLst>
                            <p:childTnLst>
                              <p:par>
                                <p:cTn id="1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2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2500"/>
                            </p:stCondLst>
                            <p:childTnLst>
                              <p:par>
                                <p:cTn id="14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7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3000"/>
                            </p:stCondLst>
                            <p:childTnLst>
                              <p:par>
                                <p:cTn id="15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2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3500"/>
                            </p:stCondLst>
                            <p:childTnLst>
                              <p:par>
                                <p:cTn id="15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7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4000"/>
                            </p:stCondLst>
                            <p:childTnLst>
                              <p:par>
                                <p:cTn id="16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2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4500"/>
                            </p:stCondLst>
                            <p:childTnLst>
                              <p:par>
                                <p:cTn id="16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7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0"/>
                            </p:stCondLst>
                            <p:childTnLst>
                              <p:par>
                                <p:cTn id="17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2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500"/>
                            </p:stCondLst>
                            <p:childTnLst>
                              <p:par>
                                <p:cTn id="17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7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6000"/>
                            </p:stCondLst>
                            <p:childTnLst>
                              <p:par>
                                <p:cTn id="18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2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6500"/>
                            </p:stCondLst>
                            <p:childTnLst>
                              <p:par>
                                <p:cTn id="18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7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7000"/>
                            </p:stCondLst>
                            <p:childTnLst>
                              <p:par>
                                <p:cTn id="19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2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7500"/>
                            </p:stCondLst>
                            <p:childTnLst>
                              <p:par>
                                <p:cTn id="19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7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8000"/>
                            </p:stCondLst>
                            <p:childTnLst>
                              <p:par>
                                <p:cTn id="20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2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8500"/>
                            </p:stCondLst>
                            <p:childTnLst>
                              <p:par>
                                <p:cTn id="20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7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9000"/>
                            </p:stCondLst>
                            <p:childTnLst>
                              <p:par>
                                <p:cTn id="2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2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9500"/>
                            </p:stCondLst>
                            <p:childTnLst>
                              <p:par>
                                <p:cTn id="2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7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10000"/>
                            </p:stCondLst>
                            <p:childTnLst>
                              <p:par>
                                <p:cTn id="2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2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10500"/>
                            </p:stCondLst>
                            <p:childTnLst>
                              <p:par>
                                <p:cTn id="2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7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11000"/>
                            </p:stCondLst>
                            <p:childTnLst>
                              <p:par>
                                <p:cTn id="2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2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8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500"/>
                            </p:stCondLst>
                            <p:childTnLst>
                              <p:par>
                                <p:cTn id="24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3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1000"/>
                            </p:stCondLst>
                            <p:childTnLst>
                              <p:par>
                                <p:cTn id="24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8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1500"/>
                            </p:stCondLst>
                            <p:childTnLst>
                              <p:par>
                                <p:cTn id="2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3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2000"/>
                            </p:stCondLst>
                            <p:childTnLst>
                              <p:par>
                                <p:cTn id="25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8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2500"/>
                            </p:stCondLst>
                            <p:childTnLst>
                              <p:par>
                                <p:cTn id="26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3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3000"/>
                            </p:stCondLst>
                            <p:childTnLst>
                              <p:par>
                                <p:cTn id="26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8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3500"/>
                            </p:stCondLst>
                            <p:childTnLst>
                              <p:par>
                                <p:cTn id="27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3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8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9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4500"/>
                            </p:stCondLst>
                            <p:childTnLst>
                              <p:par>
                                <p:cTn id="28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3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4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5000"/>
                            </p:stCondLst>
                            <p:childTnLst>
                              <p:par>
                                <p:cTn id="28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8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5500"/>
                            </p:stCondLst>
                            <p:childTnLst>
                              <p:par>
                                <p:cTn id="29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3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4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6000"/>
                            </p:stCondLst>
                            <p:childTnLst>
                              <p:par>
                                <p:cTn id="29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8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9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6500"/>
                            </p:stCondLst>
                            <p:childTnLst>
                              <p:par>
                                <p:cTn id="30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3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4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7000"/>
                            </p:stCondLst>
                            <p:childTnLst>
                              <p:par>
                                <p:cTn id="30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8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9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7500"/>
                            </p:stCondLst>
                            <p:childTnLst>
                              <p:par>
                                <p:cTn id="3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3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4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8000"/>
                            </p:stCondLst>
                            <p:childTnLst>
                              <p:par>
                                <p:cTn id="3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8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9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8500"/>
                            </p:stCondLst>
                            <p:childTnLst>
                              <p:par>
                                <p:cTn id="3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3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4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9000"/>
                            </p:stCondLst>
                            <p:childTnLst>
                              <p:par>
                                <p:cTn id="3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8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9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9500"/>
                            </p:stCondLst>
                            <p:childTnLst>
                              <p:par>
                                <p:cTn id="33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3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4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5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10000"/>
                            </p:stCondLst>
                            <p:childTnLst>
                              <p:par>
                                <p:cTn id="33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8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9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10500"/>
                            </p:stCondLst>
                            <p:childTnLst>
                              <p:par>
                                <p:cTn id="34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3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4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4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8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9" dur="5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5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" fill="hold">
                            <p:stCondLst>
                              <p:cond delay="11500"/>
                            </p:stCondLst>
                            <p:childTnLst>
                              <p:par>
                                <p:cTn id="3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3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4" dur="5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5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6" fill="hold">
                            <p:stCondLst>
                              <p:cond delay="12000"/>
                            </p:stCondLst>
                            <p:childTnLst>
                              <p:par>
                                <p:cTn id="35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8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9" dur="5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0" dur="5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12500"/>
                            </p:stCondLst>
                            <p:childTnLst>
                              <p:par>
                                <p:cTn id="36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3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4" dur="5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5" dur="5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6" fill="hold">
                            <p:stCondLst>
                              <p:cond delay="13000"/>
                            </p:stCondLst>
                            <p:childTnLst>
                              <p:par>
                                <p:cTn id="36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8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9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0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1" fill="hold">
                            <p:stCondLst>
                              <p:cond delay="13500"/>
                            </p:stCondLst>
                            <p:childTnLst>
                              <p:par>
                                <p:cTn id="37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3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4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9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0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2" fill="hold">
                            <p:stCondLst>
                              <p:cond delay="500"/>
                            </p:stCondLst>
                            <p:childTnLst>
                              <p:par>
                                <p:cTn id="38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4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5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9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0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1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2" fill="hold">
                            <p:stCondLst>
                              <p:cond delay="1500"/>
                            </p:stCondLst>
                            <p:childTnLst>
                              <p:par>
                                <p:cTn id="39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4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5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6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7" fill="hold">
                            <p:stCondLst>
                              <p:cond delay="2000"/>
                            </p:stCondLst>
                            <p:childTnLst>
                              <p:par>
                                <p:cTn id="39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9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0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1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2" fill="hold">
                            <p:stCondLst>
                              <p:cond delay="2500"/>
                            </p:stCondLst>
                            <p:childTnLst>
                              <p:par>
                                <p:cTn id="40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4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5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6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7" fill="hold">
                            <p:stCondLst>
                              <p:cond delay="3000"/>
                            </p:stCondLst>
                            <p:childTnLst>
                              <p:par>
                                <p:cTn id="40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9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0" dur="5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1" dur="5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2" fill="hold">
                            <p:stCondLst>
                              <p:cond delay="3500"/>
                            </p:stCondLst>
                            <p:childTnLst>
                              <p:par>
                                <p:cTn id="4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4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5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7" fill="hold">
                            <p:stCondLst>
                              <p:cond delay="4000"/>
                            </p:stCondLst>
                            <p:childTnLst>
                              <p:par>
                                <p:cTn id="4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9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0" dur="5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1" dur="5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2" fill="hold">
                            <p:stCondLst>
                              <p:cond delay="4500"/>
                            </p:stCondLst>
                            <p:childTnLst>
                              <p:par>
                                <p:cTn id="4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4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5" dur="5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6" dur="5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7" fill="hold">
                            <p:stCondLst>
                              <p:cond delay="5000"/>
                            </p:stCondLst>
                            <p:childTnLst>
                              <p:par>
                                <p:cTn id="4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9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0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1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4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5" dur="5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6" dur="5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7" fill="hold">
                            <p:stCondLst>
                              <p:cond delay="6000"/>
                            </p:stCondLst>
                            <p:childTnLst>
                              <p:par>
                                <p:cTn id="43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9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0" dur="5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1" dur="5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2" fill="hold">
                            <p:stCondLst>
                              <p:cond delay="6500"/>
                            </p:stCondLst>
                            <p:childTnLst>
                              <p:par>
                                <p:cTn id="44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4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5" dur="5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6" dur="5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 advAuto="0"/>
      <p:bldP spid="117" grpId="0" animBg="1" advAuto="0"/>
      <p:bldP spid="120" grpId="0" animBg="1" advAuto="0"/>
      <p:bldP spid="123" grpId="0" animBg="1" advAuto="0"/>
      <p:bldP spid="126" grpId="0" animBg="1" advAuto="0"/>
      <p:bldP spid="129" grpId="0" animBg="1" advAuto="0"/>
      <p:bldP spid="132" grpId="0" animBg="1" advAuto="0"/>
      <p:bldP spid="135" grpId="0" animBg="1" advAuto="0"/>
      <p:bldP spid="138" grpId="0" animBg="1" advAuto="0"/>
      <p:bldP spid="141" grpId="0" animBg="1" advAuto="0"/>
      <p:bldP spid="144" grpId="0" animBg="1" advAuto="0"/>
      <p:bldP spid="147" grpId="0" animBg="1" advAuto="0"/>
      <p:bldP spid="150" grpId="0" animBg="1" advAuto="0"/>
      <p:bldP spid="153" grpId="0" animBg="1" advAuto="0"/>
      <p:bldP spid="156" grpId="0" animBg="1" advAuto="0"/>
      <p:bldP spid="159" grpId="0" animBg="1" advAuto="0"/>
      <p:bldP spid="162" grpId="0" animBg="1" advAuto="0"/>
      <p:bldP spid="165" grpId="0" animBg="1" advAuto="0"/>
      <p:bldP spid="168" grpId="0" animBg="1" advAuto="0"/>
      <p:bldP spid="171" grpId="0" animBg="1" advAuto="0"/>
      <p:bldP spid="172" grpId="0" animBg="1" advAuto="0"/>
      <p:bldP spid="175" grpId="0" animBg="1" advAuto="0"/>
      <p:bldP spid="178" grpId="0" animBg="1" advAuto="0"/>
      <p:bldP spid="181" grpId="0" animBg="1" advAuto="0"/>
      <p:bldP spid="184" grpId="0" animBg="1" advAuto="0"/>
      <p:bldP spid="187" grpId="0" animBg="1" advAuto="0"/>
      <p:bldP spid="190" grpId="0" animBg="1" advAuto="0"/>
      <p:bldP spid="193" grpId="0" animBg="1" advAuto="0"/>
      <p:bldP spid="196" grpId="0" animBg="1" advAuto="0"/>
      <p:bldP spid="199" grpId="0" animBg="1" advAuto="0"/>
      <p:bldP spid="202" grpId="0" animBg="1" advAuto="0"/>
      <p:bldP spid="205" grpId="0" animBg="1" advAuto="0"/>
      <p:bldP spid="208" grpId="0" animBg="1" advAuto="0"/>
      <p:bldP spid="211" grpId="0" animBg="1" advAuto="0"/>
      <p:bldP spid="214" grpId="0" animBg="1" advAuto="0"/>
      <p:bldP spid="217" grpId="0" animBg="1" advAuto="0"/>
      <p:bldP spid="220" grpId="0" animBg="1" advAuto="0"/>
      <p:bldP spid="223" grpId="0" animBg="1" advAuto="0"/>
      <p:bldP spid="226" grpId="0" animBg="1" advAuto="0"/>
      <p:bldP spid="229" grpId="0" animBg="1" advAuto="0"/>
      <p:bldP spid="230" grpId="0" animBg="1" advAuto="0"/>
      <p:bldP spid="231" grpId="0" animBg="1" advAuto="0"/>
      <p:bldP spid="234" grpId="0" animBg="1" advAuto="0"/>
      <p:bldP spid="237" grpId="0" animBg="1" advAuto="0"/>
      <p:bldP spid="240" grpId="0" animBg="1" advAuto="0"/>
      <p:bldP spid="243" grpId="0" animBg="1" advAuto="0"/>
      <p:bldP spid="246" grpId="0" animBg="1" advAuto="0"/>
      <p:bldP spid="249" grpId="0" animBg="1" advAuto="0"/>
      <p:bldP spid="252" grpId="0" animBg="1" advAuto="0"/>
      <p:bldP spid="255" grpId="0" animBg="1" advAuto="0"/>
      <p:bldP spid="258" grpId="0" animBg="1" advAuto="0"/>
      <p:bldP spid="261" grpId="0" animBg="1" advAuto="0"/>
      <p:bldP spid="264" grpId="0" animBg="1" advAuto="0"/>
      <p:bldP spid="267" grpId="0" animBg="1" advAuto="0"/>
      <p:bldP spid="270" grpId="0" animBg="1" advAuto="0"/>
      <p:bldP spid="273" grpId="0" animBg="1" advAuto="0"/>
      <p:bldP spid="276" grpId="0" animBg="1" advAuto="0"/>
      <p:bldP spid="279" grpId="0" animBg="1" advAuto="0"/>
      <p:bldP spid="282" grpId="0" animBg="1" advAuto="0"/>
      <p:bldP spid="285" grpId="0" animBg="1" advAuto="0"/>
      <p:bldP spid="288" grpId="0" animBg="1" advAuto="0"/>
      <p:bldP spid="289" grpId="0" animBg="1" advAuto="0"/>
      <p:bldP spid="290" grpId="0" animBg="1" advAuto="0"/>
      <p:bldP spid="293" grpId="0" animBg="1" advAuto="0"/>
      <p:bldP spid="296" grpId="0" animBg="1" advAuto="0"/>
      <p:bldP spid="299" grpId="0" animBg="1" advAuto="0"/>
      <p:bldP spid="300" grpId="0" animBg="1" advAuto="0"/>
      <p:bldP spid="303" grpId="0" animBg="1" advAuto="0"/>
      <p:bldP spid="306" grpId="0" animBg="1" advAuto="0"/>
      <p:bldP spid="309" grpId="0" animBg="1" advAuto="0"/>
      <p:bldP spid="312" grpId="0" animBg="1" advAuto="0"/>
      <p:bldP spid="315" grpId="0" animBg="1" advAuto="0"/>
      <p:bldP spid="318" grpId="0" animBg="1" advAuto="0"/>
      <p:bldP spid="319" grpId="0" animBg="1" advAuto="0"/>
      <p:bldP spid="320" grpId="0" animBg="1" advAuto="0"/>
      <p:bldP spid="321" grpId="0" animBg="1" advAuto="0"/>
      <p:bldP spid="322" grpId="0" animBg="1" advAuto="0"/>
      <p:bldP spid="323" grpId="0" animBg="1" advAuto="0"/>
      <p:bldP spid="324" grpId="0" animBg="1" advAuto="0"/>
      <p:bldP spid="325" grpId="0" animBg="1" advAuto="0"/>
      <p:bldP spid="326" grpId="0" animBg="1" advAuto="0"/>
      <p:bldP spid="327" grpId="0" animBg="1" advAuto="0"/>
      <p:bldP spid="328" grpId="0" animBg="1" advAuto="0"/>
      <p:bldP spid="329" grpId="0" animBg="1" advAuto="0"/>
      <p:bldP spid="330" grpId="0" animBg="1" advAuto="0"/>
      <p:bldP spid="331" grpId="0" animBg="1" advAuto="0"/>
      <p:bldP spid="332" grpId="0" animBg="1" advAuto="0"/>
      <p:bldP spid="336" grpId="0" animBg="1" advAuto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hape 48"/>
          <p:cNvSpPr>
            <a:spLocks noGrp="1"/>
          </p:cNvSpPr>
          <p:nvPr>
            <p:ph type="title"/>
          </p:nvPr>
        </p:nvSpPr>
        <p:spPr bwMode="auto">
          <a:xfrm>
            <a:off x="263525" y="0"/>
            <a:ext cx="10561638" cy="852488"/>
          </a:xfrm>
        </p:spPr>
        <p:txBody>
          <a:bodyPr vert="horz" wrap="square" tIns="45720" bIns="45720" numCol="1" anchorCtr="0" compatLnSpc="1">
            <a:prstTxWarp prst="textNoShape">
              <a:avLst/>
            </a:prstTxWarp>
            <a:normAutofit/>
          </a:bodyPr>
          <a:lstStyle/>
          <a:p>
            <a:pPr algn="l" eaLnBrk="1" hangingPunct="1">
              <a:defRPr/>
            </a:pPr>
            <a:r>
              <a:rPr lang="zh-CN" altLang="en-US" sz="3200" dirty="0" smtClean="0">
                <a:latin typeface="+mn-ea"/>
                <a:ea typeface="+mn-ea"/>
              </a:rPr>
              <a:t>数据格式和抽象</a:t>
            </a:r>
          </a:p>
        </p:txBody>
      </p:sp>
      <p:sp>
        <p:nvSpPr>
          <p:cNvPr id="19458" name="Shape 49"/>
          <p:cNvSpPr>
            <a:spLocks noGrp="1"/>
          </p:cNvSpPr>
          <p:nvPr>
            <p:ph type="body" idx="1"/>
          </p:nvPr>
        </p:nvSpPr>
        <p:spPr>
          <a:xfrm>
            <a:off x="334963" y="922338"/>
            <a:ext cx="5900737" cy="59356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2600"/>
              </a:spcBef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结构化数据</a:t>
            </a:r>
          </a:p>
          <a:p>
            <a:pPr lvl="1" eaLnBrk="1" hangingPunct="1">
              <a:lnSpc>
                <a:spcPct val="90000"/>
              </a:lnSpc>
              <a:spcBef>
                <a:spcPts val="2600"/>
              </a:spcBef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关系型数据</a:t>
            </a:r>
          </a:p>
          <a:p>
            <a:pPr lvl="1" eaLnBrk="1" hangingPunct="1">
              <a:lnSpc>
                <a:spcPct val="90000"/>
              </a:lnSpc>
              <a:spcBef>
                <a:spcPts val="2600"/>
              </a:spcBef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树形数据（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JSON/protocol buffer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lvl="1" eaLnBrk="1" hangingPunct="1">
              <a:lnSpc>
                <a:spcPct val="90000"/>
              </a:lnSpc>
              <a:spcBef>
                <a:spcPts val="2600"/>
              </a:spcBef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矩阵数据（视图库的特征向量）</a:t>
            </a:r>
          </a:p>
          <a:p>
            <a:pPr lvl="1" eaLnBrk="1" hangingPunct="1">
              <a:lnSpc>
                <a:spcPct val="90000"/>
              </a:lnSpc>
              <a:spcBef>
                <a:spcPts val="2600"/>
              </a:spcBef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图数据（套牌的卡口矩阵）</a:t>
            </a:r>
          </a:p>
          <a:p>
            <a:pPr eaLnBrk="1" hangingPunct="1">
              <a:lnSpc>
                <a:spcPct val="90000"/>
              </a:lnSpc>
              <a:spcBef>
                <a:spcPts val="2600"/>
              </a:spcBef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非结构化数据</a:t>
            </a:r>
          </a:p>
          <a:p>
            <a:pPr lvl="1" eaLnBrk="1" hangingPunct="1">
              <a:lnSpc>
                <a:spcPct val="90000"/>
              </a:lnSpc>
              <a:spcBef>
                <a:spcPts val="2600"/>
              </a:spcBef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图片、音频、视频等</a:t>
            </a:r>
          </a:p>
        </p:txBody>
      </p:sp>
      <p:graphicFrame>
        <p:nvGraphicFramePr>
          <p:cNvPr id="50" name="Table 50"/>
          <p:cNvGraphicFramePr/>
          <p:nvPr>
            <p:extLst>
              <p:ext uri="{D42A27DB-BD31-4B8C-83A1-F6EECF244321}">
                <p14:modId xmlns:p14="http://schemas.microsoft.com/office/powerpoint/2010/main" val="3106907687"/>
              </p:ext>
            </p:extLst>
          </p:nvPr>
        </p:nvGraphicFramePr>
        <p:xfrm>
          <a:off x="7208838" y="990600"/>
          <a:ext cx="3884424" cy="1651000"/>
        </p:xfrm>
        <a:graphic>
          <a:graphicData uri="http://schemas.openxmlformats.org/drawingml/2006/table">
            <a:tbl>
              <a:tblPr firstRow="1" bandRow="1"/>
              <a:tblGrid>
                <a:gridCol w="971106"/>
                <a:gridCol w="971106"/>
                <a:gridCol w="971106"/>
                <a:gridCol w="971106"/>
              </a:tblGrid>
              <a:tr h="419100"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b="1" i="0" dirty="0">
                          <a:solidFill>
                            <a:srgbClr val="FF0000"/>
                          </a:solidFill>
                          <a:sym typeface="Calibri"/>
                        </a:rPr>
                        <a:t>Name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b="1" i="0" dirty="0">
                          <a:solidFill>
                            <a:srgbClr val="FF0000"/>
                          </a:solidFill>
                          <a:sym typeface="Calibri"/>
                        </a:rPr>
                        <a:t>Sex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b="1" i="0" dirty="0">
                          <a:solidFill>
                            <a:srgbClr val="FF0000"/>
                          </a:solidFill>
                          <a:sym typeface="Calibri"/>
                        </a:rPr>
                        <a:t>Age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b="1" i="0" dirty="0">
                          <a:solidFill>
                            <a:srgbClr val="FF0000"/>
                          </a:solidFill>
                          <a:sym typeface="Calibri"/>
                        </a:rPr>
                        <a:t>City</a:t>
                      </a:r>
                    </a:p>
                  </a:txBody>
                  <a:tcPr marL="63500" marR="63500" marT="63500" marB="63500" horzOverflow="overflow"/>
                </a:tc>
              </a:tr>
              <a:tr h="41910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 dirty="0">
                          <a:sym typeface="Calibri"/>
                        </a:rPr>
                        <a:t>Joe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ym typeface="Calibri"/>
                        </a:rPr>
                        <a:t>Male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ym typeface="Calibri"/>
                        </a:rPr>
                        <a:t>10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ym typeface="Calibri"/>
                        </a:rPr>
                        <a:t>Beijing</a:t>
                      </a:r>
                    </a:p>
                  </a:txBody>
                  <a:tcPr marL="63500" marR="63500" marT="63500" marB="63500" horzOverflow="overflow"/>
                </a:tc>
              </a:tr>
              <a:tr h="40640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ym typeface="Calibri"/>
                        </a:rPr>
                        <a:t>Alice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ym typeface="Calibri"/>
                        </a:rPr>
                        <a:t>Female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ym typeface="Calibri"/>
                        </a:rPr>
                        <a:t>19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ym typeface="Calibri"/>
                        </a:rPr>
                        <a:t>Tianjin</a:t>
                      </a:r>
                    </a:p>
                  </a:txBody>
                  <a:tcPr marL="63500" marR="63500" marT="63500" marB="63500" horzOverflow="overflow"/>
                </a:tc>
              </a:tr>
              <a:tr h="40640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ym typeface="Calibri"/>
                        </a:rPr>
                        <a:t>Tom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ym typeface="Calibri"/>
                        </a:rPr>
                        <a:t>Male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 dirty="0">
                          <a:sym typeface="Calibri"/>
                        </a:rPr>
                        <a:t>16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ym typeface="Calibri"/>
                        </a:rPr>
                        <a:t>Beijing</a:t>
                      </a:r>
                    </a:p>
                  </a:txBody>
                  <a:tcPr marL="63500" marR="63500" marT="63500" marB="63500" horzOverflow="overflow"/>
                </a:tc>
              </a:tr>
            </a:tbl>
          </a:graphicData>
        </a:graphic>
      </p:graphicFrame>
      <p:sp>
        <p:nvSpPr>
          <p:cNvPr id="51" name="Shape 51"/>
          <p:cNvSpPr/>
          <p:nvPr/>
        </p:nvSpPr>
        <p:spPr>
          <a:xfrm>
            <a:off x="6481763" y="3103563"/>
            <a:ext cx="2668587" cy="2698750"/>
          </a:xfrm>
          <a:prstGeom prst="rect">
            <a:avLst/>
          </a:prstGeom>
          <a:gradFill>
            <a:gsLst>
              <a:gs pos="0">
                <a:srgbClr val="A5E6FF"/>
              </a:gs>
              <a:gs pos="35000">
                <a:srgbClr val="BFEDFF"/>
              </a:gs>
              <a:gs pos="100000">
                <a:srgbClr val="E7F8FF"/>
              </a:gs>
            </a:gsLst>
            <a:lin ang="16200000"/>
          </a:gradFill>
          <a:ln>
            <a:solidFill>
              <a:srgbClr val="7D60A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19487" name="Shape 52"/>
          <p:cNvSpPr>
            <a:spLocks noChangeArrowheads="1"/>
          </p:cNvSpPr>
          <p:nvPr/>
        </p:nvSpPr>
        <p:spPr bwMode="auto">
          <a:xfrm>
            <a:off x="6615113" y="3092450"/>
            <a:ext cx="2665412" cy="28987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45719" rIns="45719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</a:rPr>
              <a:t>SID: 022012</a:t>
            </a:r>
          </a:p>
          <a:p>
            <a:r>
              <a:rPr lang="en-US" altLang="zh-CN" sz="1400" dirty="0" err="1">
                <a:solidFill>
                  <a:srgbClr val="000000"/>
                </a:solidFill>
              </a:rPr>
              <a:t>FirstName</a:t>
            </a:r>
            <a:r>
              <a:rPr lang="en-US" altLang="zh-CN" sz="1400" dirty="0">
                <a:solidFill>
                  <a:srgbClr val="000000"/>
                </a:solidFill>
              </a:rPr>
              <a:t>: “Joe”</a:t>
            </a:r>
          </a:p>
          <a:p>
            <a:r>
              <a:rPr lang="en-US" altLang="zh-CN" sz="1400" dirty="0">
                <a:solidFill>
                  <a:srgbClr val="000000"/>
                </a:solidFill>
              </a:rPr>
              <a:t>Address</a:t>
            </a:r>
          </a:p>
          <a:p>
            <a:r>
              <a:rPr lang="en-US" altLang="zh-CN" sz="1400" dirty="0">
                <a:solidFill>
                  <a:srgbClr val="000000"/>
                </a:solidFill>
              </a:rPr>
              <a:t>  City: “Beijing”</a:t>
            </a:r>
          </a:p>
          <a:p>
            <a:r>
              <a:rPr lang="en-US" altLang="zh-CN" sz="1400" dirty="0">
                <a:solidFill>
                  <a:srgbClr val="000000"/>
                </a:solidFill>
              </a:rPr>
              <a:t>  Street: “</a:t>
            </a:r>
            <a:r>
              <a:rPr lang="en-US" altLang="zh-CN" sz="1400" dirty="0" err="1">
                <a:solidFill>
                  <a:srgbClr val="000000"/>
                </a:solidFill>
              </a:rPr>
              <a:t>Wudaokou</a:t>
            </a:r>
            <a:r>
              <a:rPr lang="en-US" altLang="zh-CN" sz="1400" dirty="0">
                <a:solidFill>
                  <a:srgbClr val="000000"/>
                </a:solidFill>
              </a:rPr>
              <a:t>”</a:t>
            </a:r>
          </a:p>
          <a:p>
            <a:r>
              <a:rPr lang="en-US" altLang="zh-CN" sz="1400" dirty="0">
                <a:solidFill>
                  <a:srgbClr val="000000"/>
                </a:solidFill>
              </a:rPr>
              <a:t>Address</a:t>
            </a:r>
          </a:p>
          <a:p>
            <a:r>
              <a:rPr lang="en-US" altLang="zh-CN" sz="1400" dirty="0">
                <a:solidFill>
                  <a:srgbClr val="000000"/>
                </a:solidFill>
              </a:rPr>
              <a:t>  City: “Hangzhou”</a:t>
            </a:r>
          </a:p>
          <a:p>
            <a:r>
              <a:rPr lang="en-US" altLang="zh-CN" sz="1400" dirty="0">
                <a:solidFill>
                  <a:srgbClr val="000000"/>
                </a:solidFill>
              </a:rPr>
              <a:t>Class</a:t>
            </a:r>
          </a:p>
          <a:p>
            <a:r>
              <a:rPr lang="en-US" altLang="zh-CN" sz="1400" dirty="0">
                <a:solidFill>
                  <a:srgbClr val="000000"/>
                </a:solidFill>
              </a:rPr>
              <a:t>  Name: “Database”</a:t>
            </a:r>
          </a:p>
          <a:p>
            <a:r>
              <a:rPr lang="en-US" altLang="zh-CN" sz="1400" dirty="0">
                <a:solidFill>
                  <a:srgbClr val="000000"/>
                </a:solidFill>
              </a:rPr>
              <a:t>  Teacher</a:t>
            </a:r>
          </a:p>
          <a:p>
            <a:r>
              <a:rPr lang="en-US" altLang="zh-CN" sz="1400" dirty="0">
                <a:solidFill>
                  <a:srgbClr val="000000"/>
                </a:solidFill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</a:rPr>
              <a:t>FirstName</a:t>
            </a:r>
            <a:r>
              <a:rPr lang="en-US" altLang="zh-CN" sz="1400" dirty="0">
                <a:solidFill>
                  <a:srgbClr val="000000"/>
                </a:solidFill>
              </a:rPr>
              <a:t>: “Gary”</a:t>
            </a:r>
          </a:p>
          <a:p>
            <a:r>
              <a:rPr lang="en-US" altLang="zh-CN" sz="1400" dirty="0">
                <a:solidFill>
                  <a:srgbClr val="000000"/>
                </a:solidFill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</a:rPr>
              <a:t>LastName</a:t>
            </a:r>
            <a:r>
              <a:rPr lang="en-US" altLang="zh-CN" sz="1400" dirty="0">
                <a:solidFill>
                  <a:srgbClr val="000000"/>
                </a:solidFill>
              </a:rPr>
              <a:t>: “Cornell”</a:t>
            </a:r>
          </a:p>
          <a:p>
            <a:r>
              <a:rPr lang="en-US" altLang="zh-CN" sz="1400" dirty="0">
                <a:solidFill>
                  <a:srgbClr val="000000"/>
                </a:solidFill>
              </a:rPr>
              <a:t>  </a:t>
            </a:r>
          </a:p>
        </p:txBody>
      </p:sp>
      <p:sp>
        <p:nvSpPr>
          <p:cNvPr id="53" name="Shape 53"/>
          <p:cNvSpPr/>
          <p:nvPr/>
        </p:nvSpPr>
        <p:spPr>
          <a:xfrm>
            <a:off x="10085388" y="3430588"/>
            <a:ext cx="1117600" cy="2008187"/>
          </a:xfrm>
          <a:prstGeom prst="rect">
            <a:avLst/>
          </a:prstGeom>
          <a:gradFill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/>
          </a:gradFill>
          <a:ln>
            <a:solidFill>
              <a:srgbClr val="7D60A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54" name="Shape 54"/>
          <p:cNvSpPr/>
          <p:nvPr/>
        </p:nvSpPr>
        <p:spPr>
          <a:xfrm>
            <a:off x="11233150" y="3433763"/>
            <a:ext cx="587375" cy="1166812"/>
          </a:xfrm>
          <a:prstGeom prst="rect">
            <a:avLst/>
          </a:prstGeom>
          <a:gradFill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/>
          </a:gra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endParaRPr lang="zh-CN" altLang="en-US">
              <a:solidFill>
                <a:srgbClr val="FFFFFF"/>
              </a:solidFill>
              <a:cs typeface="+mn-cs"/>
            </a:endParaRPr>
          </a:p>
        </p:txBody>
      </p:sp>
      <p:sp>
        <p:nvSpPr>
          <p:cNvPr id="55" name="Shape 55"/>
          <p:cNvSpPr/>
          <p:nvPr/>
        </p:nvSpPr>
        <p:spPr>
          <a:xfrm>
            <a:off x="10177463" y="3814763"/>
            <a:ext cx="892175" cy="147637"/>
          </a:xfrm>
          <a:prstGeom prst="rect">
            <a:avLst/>
          </a:prstGeom>
          <a:gradFill>
            <a:gsLst>
              <a:gs pos="0">
                <a:srgbClr val="2A869F"/>
              </a:gs>
              <a:gs pos="80000">
                <a:srgbClr val="37B1D1"/>
              </a:gs>
              <a:gs pos="100000">
                <a:srgbClr val="34B3D5"/>
              </a:gs>
            </a:gsLst>
            <a:lin ang="16200000"/>
          </a:gradFill>
          <a:ln>
            <a:solidFill>
              <a:srgbClr val="46AAC4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/>
            </a:pPr>
            <a:endParaRPr lang="zh-CN" altLang="en-US">
              <a:solidFill>
                <a:srgbClr val="FFFFFF"/>
              </a:solidFill>
              <a:cs typeface="+mn-cs"/>
            </a:endParaRPr>
          </a:p>
        </p:txBody>
      </p:sp>
      <p:sp>
        <p:nvSpPr>
          <p:cNvPr id="56" name="Shape 56"/>
          <p:cNvSpPr/>
          <p:nvPr/>
        </p:nvSpPr>
        <p:spPr>
          <a:xfrm>
            <a:off x="10177463" y="4087813"/>
            <a:ext cx="892175" cy="147637"/>
          </a:xfrm>
          <a:prstGeom prst="rect">
            <a:avLst/>
          </a:prstGeom>
          <a:gradFill>
            <a:gsLst>
              <a:gs pos="0">
                <a:srgbClr val="2A869F"/>
              </a:gs>
              <a:gs pos="80000">
                <a:srgbClr val="37B1D1"/>
              </a:gs>
              <a:gs pos="100000">
                <a:srgbClr val="34B3D5"/>
              </a:gs>
            </a:gsLst>
            <a:lin ang="16200000"/>
          </a:gradFill>
          <a:ln>
            <a:solidFill>
              <a:srgbClr val="46AAC4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/>
            </a:pPr>
            <a:endParaRPr lang="zh-CN" altLang="en-US">
              <a:solidFill>
                <a:srgbClr val="FFFFFF"/>
              </a:solidFill>
              <a:cs typeface="+mn-cs"/>
            </a:endParaRPr>
          </a:p>
        </p:txBody>
      </p:sp>
      <p:sp>
        <p:nvSpPr>
          <p:cNvPr id="57" name="Shape 57"/>
          <p:cNvSpPr/>
          <p:nvPr/>
        </p:nvSpPr>
        <p:spPr>
          <a:xfrm>
            <a:off x="10177463" y="4360863"/>
            <a:ext cx="892175" cy="147637"/>
          </a:xfrm>
          <a:prstGeom prst="rect">
            <a:avLst/>
          </a:prstGeom>
          <a:gradFill>
            <a:gsLst>
              <a:gs pos="0">
                <a:srgbClr val="2A869F"/>
              </a:gs>
              <a:gs pos="80000">
                <a:srgbClr val="37B1D1"/>
              </a:gs>
              <a:gs pos="100000">
                <a:srgbClr val="34B3D5"/>
              </a:gs>
            </a:gsLst>
            <a:lin ang="16200000"/>
          </a:gradFill>
          <a:ln>
            <a:solidFill>
              <a:srgbClr val="46AAC4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/>
            </a:pPr>
            <a:endParaRPr lang="zh-CN" altLang="en-US">
              <a:solidFill>
                <a:srgbClr val="FFFFFF"/>
              </a:solidFill>
              <a:cs typeface="+mn-cs"/>
            </a:endParaRPr>
          </a:p>
        </p:txBody>
      </p:sp>
      <p:sp>
        <p:nvSpPr>
          <p:cNvPr id="58" name="Shape 58"/>
          <p:cNvSpPr/>
          <p:nvPr/>
        </p:nvSpPr>
        <p:spPr>
          <a:xfrm>
            <a:off x="10177463" y="4633913"/>
            <a:ext cx="892175" cy="149225"/>
          </a:xfrm>
          <a:prstGeom prst="rect">
            <a:avLst/>
          </a:prstGeom>
          <a:gradFill>
            <a:gsLst>
              <a:gs pos="0">
                <a:srgbClr val="2A869F"/>
              </a:gs>
              <a:gs pos="80000">
                <a:srgbClr val="37B1D1"/>
              </a:gs>
              <a:gs pos="100000">
                <a:srgbClr val="34B3D5"/>
              </a:gs>
            </a:gsLst>
            <a:lin ang="16200000"/>
          </a:gradFill>
          <a:ln>
            <a:solidFill>
              <a:srgbClr val="46AAC4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/>
            </a:pPr>
            <a:endParaRPr lang="zh-CN" altLang="en-US">
              <a:solidFill>
                <a:srgbClr val="FFFFFF"/>
              </a:solidFill>
              <a:cs typeface="+mn-cs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10177463" y="4906963"/>
            <a:ext cx="892175" cy="149225"/>
          </a:xfrm>
          <a:prstGeom prst="rect">
            <a:avLst/>
          </a:prstGeom>
          <a:gradFill>
            <a:gsLst>
              <a:gs pos="0">
                <a:srgbClr val="2A869F"/>
              </a:gs>
              <a:gs pos="80000">
                <a:srgbClr val="37B1D1"/>
              </a:gs>
              <a:gs pos="100000">
                <a:srgbClr val="34B3D5"/>
              </a:gs>
            </a:gsLst>
            <a:lin ang="16200000"/>
          </a:gradFill>
          <a:ln>
            <a:solidFill>
              <a:srgbClr val="46AAC4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/>
            </a:pPr>
            <a:endParaRPr lang="zh-CN" altLang="en-US">
              <a:solidFill>
                <a:srgbClr val="FFFFFF"/>
              </a:solidFill>
              <a:cs typeface="+mn-cs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10177463" y="5180013"/>
            <a:ext cx="892175" cy="149225"/>
          </a:xfrm>
          <a:prstGeom prst="rect">
            <a:avLst/>
          </a:prstGeom>
          <a:gradFill>
            <a:gsLst>
              <a:gs pos="0">
                <a:srgbClr val="2A869F"/>
              </a:gs>
              <a:gs pos="80000">
                <a:srgbClr val="37B1D1"/>
              </a:gs>
              <a:gs pos="100000">
                <a:srgbClr val="34B3D5"/>
              </a:gs>
            </a:gsLst>
            <a:lin ang="16200000"/>
          </a:gradFill>
          <a:ln>
            <a:solidFill>
              <a:srgbClr val="46AAC4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/>
            </a:pPr>
            <a:endParaRPr lang="zh-CN" altLang="en-US">
              <a:solidFill>
                <a:srgbClr val="FFFFFF"/>
              </a:solidFill>
              <a:cs typeface="+mn-cs"/>
            </a:endParaRPr>
          </a:p>
        </p:txBody>
      </p:sp>
      <p:sp>
        <p:nvSpPr>
          <p:cNvPr id="61" name="Shape 61"/>
          <p:cNvSpPr/>
          <p:nvPr/>
        </p:nvSpPr>
        <p:spPr>
          <a:xfrm rot="16200000">
            <a:off x="11037094" y="4080669"/>
            <a:ext cx="722313" cy="136525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/>
          </a:gradFill>
          <a:ln>
            <a:solidFill>
              <a:srgbClr val="7D60A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62" name="Shape 62"/>
          <p:cNvSpPr/>
          <p:nvPr/>
        </p:nvSpPr>
        <p:spPr>
          <a:xfrm rot="16200000">
            <a:off x="11297444" y="4080669"/>
            <a:ext cx="722313" cy="136525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/>
          </a:gradFill>
          <a:ln>
            <a:solidFill>
              <a:srgbClr val="7D60A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19498" name="Shape 63"/>
          <p:cNvSpPr>
            <a:spLocks noChangeArrowheads="1"/>
          </p:cNvSpPr>
          <p:nvPr/>
        </p:nvSpPr>
        <p:spPr bwMode="auto">
          <a:xfrm>
            <a:off x="10209213" y="3487738"/>
            <a:ext cx="209550" cy="2952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45719" rIns="45719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9499" name="Shape 64"/>
          <p:cNvSpPr>
            <a:spLocks noChangeArrowheads="1"/>
          </p:cNvSpPr>
          <p:nvPr/>
        </p:nvSpPr>
        <p:spPr bwMode="auto">
          <a:xfrm>
            <a:off x="11347450" y="3487738"/>
            <a:ext cx="204788" cy="2952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45719" rIns="45719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27041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hape 68"/>
          <p:cNvSpPr>
            <a:spLocks noGrp="1"/>
          </p:cNvSpPr>
          <p:nvPr>
            <p:ph type="title"/>
          </p:nvPr>
        </p:nvSpPr>
        <p:spPr bwMode="auto"/>
        <p:txBody>
          <a:bodyPr vert="horz" wrap="square" tIns="45720" bIns="45720" numCol="1" anchorCtr="0" compatLnSpc="1">
            <a:prstTxWarp prst="textNoShape">
              <a:avLst/>
            </a:prstTxWarp>
            <a:normAutofit/>
          </a:bodyPr>
          <a:lstStyle/>
          <a:p>
            <a:pPr algn="l" eaLnBrk="1" hangingPunct="1">
              <a:defRPr/>
            </a:pPr>
            <a:r>
              <a:rPr lang="zh-CN" altLang="en-US" sz="3200" dirty="0" smtClean="0">
                <a:latin typeface="+mn-ea"/>
                <a:ea typeface="+mn-ea"/>
              </a:rPr>
              <a:t>关系型数据抽象</a:t>
            </a:r>
          </a:p>
        </p:txBody>
      </p:sp>
      <p:sp>
        <p:nvSpPr>
          <p:cNvPr id="21506" name="Shape 69"/>
          <p:cNvSpPr>
            <a:spLocks noGrp="1"/>
          </p:cNvSpPr>
          <p:nvPr>
            <p:ph type="body" idx="1"/>
          </p:nvPr>
        </p:nvSpPr>
        <p:spPr>
          <a:xfrm>
            <a:off x="911225" y="981075"/>
            <a:ext cx="10872788" cy="483711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spcBef>
                <a:spcPts val="2000"/>
              </a:spcBef>
            </a:pPr>
            <a:endParaRPr lang="zh-CN" altLang="en-US" sz="18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ts val="2000"/>
              </a:spcBef>
            </a:pPr>
            <a:endParaRPr lang="zh-CN" altLang="en-US" sz="18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ts val="2000"/>
              </a:spcBef>
            </a:pPr>
            <a:r>
              <a:rPr lang="en-US" altLang="zh-CN" sz="2400" b="1" dirty="0" smtClean="0">
                <a:latin typeface="+mn-ea"/>
              </a:rPr>
              <a:t>Table 			   (</a:t>
            </a:r>
            <a:r>
              <a:rPr lang="zh-CN" altLang="en-US" sz="2400" b="1" dirty="0" smtClean="0">
                <a:latin typeface="+mn-ea"/>
              </a:rPr>
              <a:t>关系数据库，</a:t>
            </a:r>
            <a:r>
              <a:rPr lang="en-US" altLang="zh-CN" sz="2400" b="1" dirty="0" smtClean="0">
                <a:latin typeface="+mn-ea"/>
              </a:rPr>
              <a:t>Hive)</a:t>
            </a:r>
          </a:p>
          <a:p>
            <a:pPr eaLnBrk="1" hangingPunct="1">
              <a:lnSpc>
                <a:spcPct val="150000"/>
              </a:lnSpc>
              <a:spcBef>
                <a:spcPts val="2000"/>
              </a:spcBef>
            </a:pPr>
            <a:r>
              <a:rPr lang="en-US" altLang="zh-CN" sz="2400" b="1" dirty="0" smtClean="0">
                <a:latin typeface="+mn-ea"/>
              </a:rPr>
              <a:t>Relation 			   (Apache Pig)</a:t>
            </a:r>
          </a:p>
          <a:p>
            <a:pPr eaLnBrk="1" hangingPunct="1">
              <a:lnSpc>
                <a:spcPct val="150000"/>
              </a:lnSpc>
              <a:spcBef>
                <a:spcPts val="2000"/>
              </a:spcBef>
            </a:pPr>
            <a:r>
              <a:rPr lang="en-US" altLang="zh-CN" sz="2400" b="1" dirty="0" err="1" smtClean="0">
                <a:latin typeface="+mn-ea"/>
              </a:rPr>
              <a:t>PCollection</a:t>
            </a:r>
            <a:r>
              <a:rPr lang="zh-CN" altLang="en-US" sz="2400" b="1" dirty="0" smtClean="0">
                <a:latin typeface="+mn-ea"/>
              </a:rPr>
              <a:t>，</a:t>
            </a:r>
            <a:r>
              <a:rPr lang="en-US" altLang="zh-CN" sz="2400" b="1" dirty="0" err="1" smtClean="0">
                <a:latin typeface="+mn-ea"/>
              </a:rPr>
              <a:t>PTable</a:t>
            </a:r>
            <a:r>
              <a:rPr lang="en-US" altLang="zh-CN" sz="2400" b="1" dirty="0" smtClean="0">
                <a:latin typeface="+mn-ea"/>
              </a:rPr>
              <a:t> 	   (Google Dataflow, </a:t>
            </a:r>
            <a:r>
              <a:rPr lang="en-US" altLang="zh-CN" sz="2400" b="1" dirty="0" err="1" smtClean="0">
                <a:latin typeface="+mn-ea"/>
              </a:rPr>
              <a:t>FlumeJava</a:t>
            </a:r>
            <a:r>
              <a:rPr lang="en-US" altLang="zh-CN" sz="2400" b="1" dirty="0" smtClean="0">
                <a:latin typeface="+mn-ea"/>
              </a:rPr>
              <a:t>, Crunch)</a:t>
            </a:r>
          </a:p>
          <a:p>
            <a:pPr eaLnBrk="1" hangingPunct="1">
              <a:lnSpc>
                <a:spcPct val="150000"/>
              </a:lnSpc>
              <a:spcBef>
                <a:spcPts val="2000"/>
              </a:spcBef>
            </a:pPr>
            <a:r>
              <a:rPr lang="en-US" altLang="zh-CN" sz="2400" b="1" dirty="0" smtClean="0">
                <a:latin typeface="+mn-ea"/>
              </a:rPr>
              <a:t>RDD</a:t>
            </a:r>
            <a:r>
              <a:rPr lang="zh-CN" altLang="en-US" sz="2400" b="1" dirty="0" smtClean="0">
                <a:latin typeface="+mn-ea"/>
              </a:rPr>
              <a:t>、</a:t>
            </a:r>
            <a:r>
              <a:rPr lang="en-US" altLang="zh-CN" sz="2400" b="1" dirty="0" err="1" smtClean="0">
                <a:latin typeface="+mn-ea"/>
              </a:rPr>
              <a:t>DataFrame</a:t>
            </a:r>
            <a:r>
              <a:rPr lang="zh-CN" altLang="en-US" sz="2400" b="1" dirty="0" smtClean="0">
                <a:latin typeface="+mn-ea"/>
              </a:rPr>
              <a:t>、</a:t>
            </a:r>
            <a:r>
              <a:rPr lang="en-US" altLang="zh-CN" sz="2400" b="1" dirty="0" err="1" smtClean="0">
                <a:latin typeface="+mn-ea"/>
              </a:rPr>
              <a:t>DateSets</a:t>
            </a:r>
            <a:r>
              <a:rPr lang="en-US" altLang="zh-CN" sz="2400" b="1" dirty="0" smtClean="0">
                <a:latin typeface="+mn-ea"/>
              </a:rPr>
              <a:t> (Spark)</a:t>
            </a:r>
          </a:p>
        </p:txBody>
      </p:sp>
    </p:spTree>
    <p:extLst>
      <p:ext uri="{BB962C8B-B14F-4D97-AF65-F5344CB8AC3E}">
        <p14:creationId xmlns:p14="http://schemas.microsoft.com/office/powerpoint/2010/main" val="1971163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Storm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spark streaming</a:t>
            </a:r>
            <a:r>
              <a:rPr lang="zh-CN" altLang="en-US" dirty="0" smtClean="0"/>
              <a:t>的比较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 dirty="0">
                <a:solidFill>
                  <a:srgbClr val="FF0000"/>
                </a:solidFill>
              </a:rPr>
              <a:t>最主要差别：</a:t>
            </a:r>
            <a:r>
              <a:rPr lang="en-US" altLang="zh-CN" sz="1600" dirty="0">
                <a:solidFill>
                  <a:srgbClr val="FF0000"/>
                </a:solidFill>
              </a:rPr>
              <a:t>storm</a:t>
            </a:r>
            <a:r>
              <a:rPr lang="zh-CN" altLang="en-US" sz="1600" dirty="0">
                <a:solidFill>
                  <a:srgbClr val="FF0000"/>
                </a:solidFill>
              </a:rPr>
              <a:t>对应的场景是毫秒级，</a:t>
            </a:r>
            <a:r>
              <a:rPr lang="en-US" altLang="zh-CN" sz="1600" dirty="0">
                <a:solidFill>
                  <a:srgbClr val="FF0000"/>
                </a:solidFill>
              </a:rPr>
              <a:t>spark</a:t>
            </a:r>
            <a:r>
              <a:rPr lang="zh-CN" altLang="en-US" sz="1600" dirty="0">
                <a:solidFill>
                  <a:srgbClr val="FF0000"/>
                </a:solidFill>
              </a:rPr>
              <a:t>是秒级别的。</a:t>
            </a:r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zh-CN" altLang="en-US" sz="1600" dirty="0">
                <a:solidFill>
                  <a:srgbClr val="FF0000"/>
                </a:solidFill>
              </a:rPr>
              <a:t>但是在性能上</a:t>
            </a:r>
            <a:r>
              <a:rPr lang="en-US" altLang="zh-CN" sz="1600" dirty="0">
                <a:solidFill>
                  <a:srgbClr val="FF0000"/>
                </a:solidFill>
              </a:rPr>
              <a:t>spark</a:t>
            </a:r>
            <a:r>
              <a:rPr lang="zh-CN" altLang="en-US" sz="1600" dirty="0">
                <a:solidFill>
                  <a:srgbClr val="FF0000"/>
                </a:solidFill>
              </a:rPr>
              <a:t>是要优于</a:t>
            </a:r>
            <a:r>
              <a:rPr lang="en-US" altLang="zh-CN" sz="1600" dirty="0">
                <a:solidFill>
                  <a:srgbClr val="FF0000"/>
                </a:solidFill>
              </a:rPr>
              <a:t>storm</a:t>
            </a:r>
            <a:r>
              <a:rPr lang="zh-CN" altLang="en-US" sz="1600" dirty="0">
                <a:solidFill>
                  <a:srgbClr val="FF0000"/>
                </a:solidFill>
              </a:rPr>
              <a:t>。</a:t>
            </a:r>
            <a:endParaRPr lang="en-US" altLang="zh-CN" sz="1600" dirty="0">
              <a:solidFill>
                <a:srgbClr val="FF0000"/>
              </a:solidFill>
            </a:endParaRPr>
          </a:p>
          <a:p>
            <a:endParaRPr lang="en-US" altLang="zh-CN" sz="1600" dirty="0">
              <a:solidFill>
                <a:srgbClr val="FF0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768386" y="2549248"/>
          <a:ext cx="8280918" cy="2788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0306"/>
                <a:gridCol w="2760306"/>
                <a:gridCol w="2760306"/>
              </a:tblGrid>
              <a:tr h="37084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Storm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spark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处理模型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处理单个事件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处理某个时间段窗口内的事件流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容错、数据保证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单个记录必须跟踪，所以保证了每个记录都被处理过，但是处理恢复过来的时候会出现重复记录，也就意味可变状态可能被不正确更新两次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批级别上跟踪，保证</a:t>
                      </a:r>
                      <a:r>
                        <a:rPr lang="en-US" altLang="zh-CN" sz="1400" dirty="0" smtClean="0"/>
                        <a:t>mini-batch</a:t>
                      </a:r>
                      <a:r>
                        <a:rPr lang="zh-CN" altLang="en-US" sz="1400" dirty="0" smtClean="0"/>
                        <a:t>被完全处理一次，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实现，编程</a:t>
                      </a:r>
                      <a:r>
                        <a:rPr lang="en-US" altLang="zh-CN" sz="1400" dirty="0" err="1" smtClean="0"/>
                        <a:t>api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Clojure</a:t>
                      </a:r>
                      <a:r>
                        <a:rPr lang="zh-CN" altLang="en-US" sz="1400" dirty="0" smtClean="0"/>
                        <a:t>实现，支持</a:t>
                      </a:r>
                      <a:r>
                        <a:rPr lang="en-US" altLang="zh-CN" sz="1400" dirty="0" smtClean="0"/>
                        <a:t>java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Scala</a:t>
                      </a:r>
                      <a:r>
                        <a:rPr lang="zh-CN" altLang="en-US" sz="1400" dirty="0" smtClean="0"/>
                        <a:t>，当然也支持</a:t>
                      </a:r>
                      <a:r>
                        <a:rPr lang="en-US" altLang="zh-CN" sz="1400" dirty="0" smtClean="0"/>
                        <a:t>java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集群管理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有自己的系统，但是能运行在</a:t>
                      </a:r>
                      <a:r>
                        <a:rPr lang="en-US" altLang="zh-CN" sz="1400" dirty="0" err="1" smtClean="0"/>
                        <a:t>mesos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能运行在</a:t>
                      </a:r>
                      <a:r>
                        <a:rPr lang="en-US" altLang="zh-CN" sz="1400" dirty="0" smtClean="0"/>
                        <a:t>yarn</a:t>
                      </a:r>
                      <a:r>
                        <a:rPr lang="zh-CN" altLang="en-US" sz="1400" dirty="0" smtClean="0"/>
                        <a:t>和</a:t>
                      </a:r>
                      <a:r>
                        <a:rPr lang="en-US" altLang="zh-CN" sz="1400" dirty="0" err="1" smtClean="0"/>
                        <a:t>mesos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80671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主要内容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大</a:t>
            </a:r>
            <a:r>
              <a:rPr lang="zh-CN" altLang="en-US" dirty="0" smtClean="0"/>
              <a:t>数据架构</a:t>
            </a:r>
            <a:endParaRPr lang="en-US" altLang="zh-CN" dirty="0" smtClean="0"/>
          </a:p>
          <a:p>
            <a:r>
              <a:rPr lang="en-US" altLang="zh-CN" dirty="0" smtClean="0"/>
              <a:t>CAP</a:t>
            </a:r>
            <a:r>
              <a:rPr lang="zh-CN" altLang="en-US" dirty="0" smtClean="0"/>
              <a:t>定理</a:t>
            </a:r>
            <a:endParaRPr lang="en-US" altLang="zh-CN" dirty="0" smtClean="0"/>
          </a:p>
          <a:p>
            <a:r>
              <a:rPr lang="zh-CN" altLang="en-US" dirty="0" smtClean="0"/>
              <a:t>编程模型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MapReduce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C00000"/>
                </a:solidFill>
              </a:rPr>
              <a:t>一致性模型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/>
              <a:t>资源管理</a:t>
            </a:r>
            <a:endParaRPr lang="en-US" altLang="zh-CN" dirty="0" smtClean="0"/>
          </a:p>
          <a:p>
            <a:r>
              <a:rPr lang="en-US" altLang="zh-CN" dirty="0" err="1" smtClean="0"/>
              <a:t>Hbase</a:t>
            </a:r>
            <a:endParaRPr lang="en-US" altLang="zh-CN" dirty="0" smtClean="0"/>
          </a:p>
          <a:p>
            <a:r>
              <a:rPr lang="zh-CN" altLang="en-US" dirty="0" smtClean="0"/>
              <a:t>分布式文件系统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45363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>
                <a:latin typeface="+mn-ea"/>
                <a:ea typeface="+mn-ea"/>
              </a:rPr>
              <a:t>事务</a:t>
            </a:r>
            <a:r>
              <a:rPr lang="en-US" altLang="zh-CN" b="0" dirty="0" smtClean="0">
                <a:latin typeface="+mn-ea"/>
                <a:ea typeface="+mn-ea"/>
              </a:rPr>
              <a:t>-ACID</a:t>
            </a:r>
            <a:endParaRPr lang="zh-CN" altLang="en-US" b="0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268759"/>
            <a:ext cx="11041227" cy="514391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原子性：事务的特性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一致性：事务与数据库之间的关系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隔离性：事务与事务之间的关系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持久性：事务与数据库之间的关系</a:t>
            </a:r>
          </a:p>
        </p:txBody>
      </p:sp>
    </p:spTree>
    <p:extLst>
      <p:ext uri="{BB962C8B-B14F-4D97-AF65-F5344CB8AC3E}">
        <p14:creationId xmlns:p14="http://schemas.microsoft.com/office/powerpoint/2010/main" val="119610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>
                <a:latin typeface="+mn-ea"/>
                <a:ea typeface="+mn-ea"/>
              </a:rPr>
              <a:t>分布式事务</a:t>
            </a:r>
            <a:endParaRPr lang="zh-CN" altLang="en-US" b="0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 smtClean="0"/>
              <a:t>概念：事务的参与者、支持事务的服务器、资源服务器以及事务管理器分别位于分布式系统的不同节点上。太拗口</a:t>
            </a:r>
            <a:r>
              <a:rPr lang="en-US" altLang="zh-CN" sz="1600" dirty="0" smtClean="0"/>
              <a:t>^-^</a:t>
            </a:r>
          </a:p>
          <a:p>
            <a:endParaRPr lang="en-US" altLang="zh-CN" sz="1600" dirty="0"/>
          </a:p>
          <a:p>
            <a:r>
              <a:rPr lang="zh-CN" altLang="en-US" sz="1600" dirty="0" smtClean="0"/>
              <a:t>简单理解：</a:t>
            </a:r>
            <a:r>
              <a:rPr lang="zh-CN" altLang="en-US" sz="1600" dirty="0"/>
              <a:t>就是有</a:t>
            </a:r>
            <a:r>
              <a:rPr lang="en-US" altLang="zh-CN" sz="1600" dirty="0"/>
              <a:t>AB</a:t>
            </a:r>
            <a:r>
              <a:rPr lang="zh-CN" altLang="en-US" sz="1600" dirty="0"/>
              <a:t>两个事务</a:t>
            </a:r>
            <a:r>
              <a:rPr lang="en-US" altLang="zh-CN" sz="1600" dirty="0"/>
              <a:t>, A</a:t>
            </a:r>
            <a:r>
              <a:rPr lang="zh-CN" altLang="en-US" sz="1600" dirty="0"/>
              <a:t>在</a:t>
            </a:r>
            <a:r>
              <a:rPr lang="en-US" altLang="zh-CN" sz="1600" dirty="0"/>
              <a:t>a</a:t>
            </a:r>
            <a:r>
              <a:rPr lang="zh-CN" altLang="en-US" sz="1600" dirty="0"/>
              <a:t>节点上执行</a:t>
            </a:r>
            <a:r>
              <a:rPr lang="en-US" altLang="zh-CN" sz="1600" dirty="0"/>
              <a:t>, B</a:t>
            </a:r>
            <a:r>
              <a:rPr lang="zh-CN" altLang="en-US" sz="1600" dirty="0"/>
              <a:t>在</a:t>
            </a:r>
            <a:r>
              <a:rPr lang="en-US" altLang="zh-CN" sz="1600" dirty="0"/>
              <a:t>b</a:t>
            </a:r>
            <a:r>
              <a:rPr lang="zh-CN" altLang="en-US" sz="1600" dirty="0"/>
              <a:t>节点上执行</a:t>
            </a:r>
            <a:r>
              <a:rPr lang="en-US" altLang="zh-CN" sz="1600" dirty="0"/>
              <a:t>, </a:t>
            </a:r>
            <a:r>
              <a:rPr lang="zh-CN" altLang="en-US" sz="1600" dirty="0"/>
              <a:t>普通事务就是都在</a:t>
            </a:r>
            <a:r>
              <a:rPr lang="en-US" altLang="zh-CN" sz="1600" dirty="0"/>
              <a:t>a</a:t>
            </a:r>
            <a:r>
              <a:rPr lang="zh-CN" altLang="en-US" sz="1600" dirty="0"/>
              <a:t>节点上执行 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zh-CN" altLang="en-US" sz="1600" dirty="0" smtClean="0"/>
              <a:t>例子：</a:t>
            </a:r>
            <a:endParaRPr lang="en-US" altLang="zh-CN" sz="1600" dirty="0" smtClean="0"/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180284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zh-CN" altLang="en-US" sz="3600" dirty="0"/>
              <a:t>分布式一致性算法</a:t>
            </a:r>
          </a:p>
        </p:txBody>
      </p:sp>
      <p:sp>
        <p:nvSpPr>
          <p:cNvPr id="15362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Master-Slave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Master-Master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tx1"/>
                </a:solidFill>
                <a:latin typeface="+mn-ea"/>
                <a:ea typeface="+mn-ea"/>
              </a:rPr>
              <a:t>2pc(</a:t>
            </a:r>
            <a:r>
              <a:rPr lang="zh-CN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两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阶段</a:t>
            </a:r>
            <a:r>
              <a:rPr lang="zh-CN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提交</a:t>
            </a:r>
            <a:r>
              <a:rPr lang="en-US" altLang="zh-CN" sz="240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en-US" altLang="zh-CN" sz="24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tx1"/>
                </a:solidFill>
                <a:latin typeface="+mn-ea"/>
                <a:ea typeface="+mn-ea"/>
              </a:rPr>
              <a:t>3pc(</a:t>
            </a:r>
            <a:r>
              <a:rPr lang="zh-CN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三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阶段</a:t>
            </a:r>
            <a:r>
              <a:rPr lang="zh-CN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提交</a:t>
            </a:r>
            <a:r>
              <a:rPr lang="en-US" altLang="zh-CN" sz="240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 smtClean="0">
                <a:solidFill>
                  <a:schemeClr val="tx1"/>
                </a:solidFill>
                <a:latin typeface="+mn-ea"/>
                <a:ea typeface="+mn-ea"/>
              </a:rPr>
              <a:t>Paxos</a:t>
            </a:r>
            <a:endParaRPr lang="en-US" altLang="zh-CN" sz="24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tx1"/>
                </a:solidFill>
                <a:latin typeface="+mn-ea"/>
                <a:ea typeface="+mn-ea"/>
              </a:rPr>
              <a:t>raft</a:t>
            </a:r>
            <a:endParaRPr lang="en-US" altLang="zh-CN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0612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440" y="174640"/>
            <a:ext cx="10515600" cy="920735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dirty="0" err="1"/>
              <a:t>Saas</a:t>
            </a:r>
            <a:r>
              <a:rPr lang="zh-CN" altLang="en-US" sz="3200" dirty="0"/>
              <a:t>、</a:t>
            </a:r>
            <a:r>
              <a:rPr lang="en-US" altLang="zh-CN" sz="3200" dirty="0" err="1"/>
              <a:t>Paas</a:t>
            </a:r>
            <a:r>
              <a:rPr lang="zh-CN" altLang="en-US" sz="3200" dirty="0"/>
              <a:t>、</a:t>
            </a:r>
            <a:r>
              <a:rPr lang="en-US" altLang="zh-CN" sz="3200" dirty="0" err="1"/>
              <a:t>Iaas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6386" name="Picture 2" descr="C:\Users\c02132\Desktop\27db4d55ccb5bbca71515675aa1b50a9_b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30242" y="1285860"/>
            <a:ext cx="7858180" cy="53959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779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zh-CN" sz="3600" dirty="0"/>
              <a:t>Master-Slave</a:t>
            </a:r>
            <a:r>
              <a:rPr lang="zh-CN" altLang="en-US" sz="3600" dirty="0"/>
              <a:t>和</a:t>
            </a:r>
            <a:r>
              <a:rPr lang="en-US" altLang="zh-CN" sz="3600" dirty="0"/>
              <a:t>Master-Master</a:t>
            </a:r>
            <a:r>
              <a:rPr lang="zh-CN" altLang="en-US" sz="3600" dirty="0"/>
              <a:t>算法</a:t>
            </a:r>
            <a:endParaRPr lang="en-US" altLang="zh-CN" sz="3600" dirty="0"/>
          </a:p>
        </p:txBody>
      </p:sp>
      <p:sp>
        <p:nvSpPr>
          <p:cNvPr id="16386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100" b="1" dirty="0">
                <a:solidFill>
                  <a:srgbClr val="0088EE"/>
                </a:solidFill>
              </a:rPr>
              <a:t>Master-Slave</a:t>
            </a:r>
          </a:p>
          <a:p>
            <a:pPr lvl="1"/>
            <a:r>
              <a:rPr lang="zh-CN" altLang="en-US" sz="1800" b="1" dirty="0"/>
              <a:t>读写请求都由</a:t>
            </a:r>
            <a:r>
              <a:rPr lang="en-US" altLang="zh-CN" sz="1800" b="1" dirty="0"/>
              <a:t>master</a:t>
            </a:r>
            <a:r>
              <a:rPr lang="zh-CN" altLang="en-US" sz="1800" b="1" dirty="0"/>
              <a:t>负责</a:t>
            </a:r>
            <a:endParaRPr lang="en-US" altLang="zh-CN" sz="1800" b="1" dirty="0"/>
          </a:p>
          <a:p>
            <a:pPr lvl="1"/>
            <a:r>
              <a:rPr lang="en-US" altLang="zh-CN" sz="1800" b="1" dirty="0"/>
              <a:t>master</a:t>
            </a:r>
            <a:r>
              <a:rPr lang="zh-CN" altLang="en-US" sz="1800" b="1" dirty="0"/>
              <a:t>将信息同步到</a:t>
            </a:r>
            <a:r>
              <a:rPr lang="en-US" altLang="zh-CN" sz="1800" b="1" dirty="0"/>
              <a:t>slave</a:t>
            </a:r>
            <a:r>
              <a:rPr lang="zh-CN" altLang="en-US" sz="1800" b="1" dirty="0"/>
              <a:t>上</a:t>
            </a:r>
            <a:endParaRPr lang="en-US" altLang="zh-CN" sz="1800" b="1" dirty="0"/>
          </a:p>
          <a:p>
            <a:pPr lvl="1"/>
            <a:r>
              <a:rPr lang="zh-CN" altLang="en-US" sz="1800" b="1" dirty="0"/>
              <a:t>最终一致性</a:t>
            </a:r>
            <a:endParaRPr lang="en-US" altLang="zh-CN" sz="1800" b="1" dirty="0"/>
          </a:p>
          <a:p>
            <a:pPr lvl="1"/>
            <a:r>
              <a:rPr lang="zh-CN" altLang="en-US" sz="1800" b="1" dirty="0"/>
              <a:t>缺点：可能丢数据</a:t>
            </a:r>
            <a:endParaRPr lang="en-US" altLang="zh-CN" sz="1800" b="1" dirty="0"/>
          </a:p>
          <a:p>
            <a:pPr lvl="1"/>
            <a:endParaRPr lang="en-US" altLang="zh-CN" sz="1800" b="1" dirty="0"/>
          </a:p>
          <a:p>
            <a:r>
              <a:rPr lang="en-US" altLang="zh-CN" sz="2100" b="1" dirty="0">
                <a:solidFill>
                  <a:srgbClr val="0088EE"/>
                </a:solidFill>
              </a:rPr>
              <a:t>Master-Master</a:t>
            </a:r>
          </a:p>
          <a:p>
            <a:pPr lvl="1"/>
            <a:r>
              <a:rPr lang="zh-CN" altLang="en-US" sz="1800" b="1" dirty="0"/>
              <a:t>多</a:t>
            </a:r>
            <a:r>
              <a:rPr lang="en-US" altLang="zh-CN" sz="1800" b="1" dirty="0"/>
              <a:t>master</a:t>
            </a:r>
            <a:r>
              <a:rPr lang="zh-CN" altLang="en-US" sz="1800" b="1" dirty="0"/>
              <a:t>，都可以提供读写服务</a:t>
            </a:r>
            <a:endParaRPr lang="en-US" altLang="zh-CN" sz="1800" b="1" dirty="0"/>
          </a:p>
          <a:p>
            <a:pPr lvl="1"/>
            <a:r>
              <a:rPr lang="zh-CN" altLang="en-US" sz="1800" b="1" dirty="0"/>
              <a:t>最终一致性</a:t>
            </a:r>
            <a:endParaRPr lang="en-US" altLang="zh-CN" sz="1800" b="1" dirty="0"/>
          </a:p>
          <a:p>
            <a:pPr lvl="1"/>
            <a:r>
              <a:rPr lang="zh-CN" altLang="en-US" sz="1800" b="1" dirty="0"/>
              <a:t>同步复杂</a:t>
            </a:r>
            <a:endParaRPr lang="en-US" altLang="zh-CN" sz="1800" b="1" dirty="0"/>
          </a:p>
        </p:txBody>
      </p:sp>
    </p:spTree>
    <p:extLst>
      <p:ext uri="{BB962C8B-B14F-4D97-AF65-F5344CB8AC3E}">
        <p14:creationId xmlns:p14="http://schemas.microsoft.com/office/powerpoint/2010/main" val="255424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zh-CN" altLang="en-US" sz="3600" dirty="0"/>
              <a:t>两阶段提交</a:t>
            </a:r>
            <a:r>
              <a:rPr lang="en-US" altLang="zh-CN" sz="3600" dirty="0"/>
              <a:t>-2PC</a:t>
            </a:r>
            <a:endParaRPr lang="zh-CN" altLang="en-US" sz="3600" dirty="0"/>
          </a:p>
        </p:txBody>
      </p:sp>
      <p:sp>
        <p:nvSpPr>
          <p:cNvPr id="17410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 b="1" dirty="0">
                <a:solidFill>
                  <a:srgbClr val="0088EE"/>
                </a:solidFill>
              </a:rPr>
              <a:t>第一阶段：</a:t>
            </a:r>
            <a:r>
              <a:rPr lang="en-US" altLang="zh-CN" sz="1600" b="1" dirty="0">
                <a:solidFill>
                  <a:srgbClr val="FF0000"/>
                </a:solidFill>
              </a:rPr>
              <a:t>Commit request phase or voting </a:t>
            </a:r>
            <a:r>
              <a:rPr lang="en-US" altLang="zh-CN" sz="1600" b="1" dirty="0" err="1">
                <a:solidFill>
                  <a:srgbClr val="FF0000"/>
                </a:solidFill>
              </a:rPr>
              <a:t>phae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endParaRPr lang="zh-CN" altLang="en-US" sz="1600" b="1" dirty="0">
              <a:solidFill>
                <a:srgbClr val="0088EE"/>
              </a:solidFill>
            </a:endParaRPr>
          </a:p>
          <a:p>
            <a:pPr lvl="1"/>
            <a:r>
              <a:rPr lang="zh-CN" altLang="en-US" sz="1600" b="1" dirty="0"/>
              <a:t>协调者会问参与者是否可以执行提交操作。</a:t>
            </a:r>
          </a:p>
          <a:p>
            <a:pPr lvl="1"/>
            <a:r>
              <a:rPr lang="zh-CN" altLang="en-US" sz="1600" b="1" dirty="0"/>
              <a:t>各个参与者开始事务执行的准备工作</a:t>
            </a:r>
            <a:endParaRPr lang="en-US" altLang="zh-CN" sz="1600" b="1" dirty="0"/>
          </a:p>
          <a:p>
            <a:pPr lvl="1"/>
            <a:r>
              <a:rPr lang="zh-CN" altLang="en-US" sz="1600" b="1" dirty="0"/>
              <a:t>参与者响应协调者，如果事务的准备工作成功，则回应“可以提交”，否则回应“拒绝提交”。</a:t>
            </a:r>
            <a:endParaRPr lang="en-US" altLang="zh-CN" sz="1600" b="1" dirty="0"/>
          </a:p>
          <a:p>
            <a:pPr lvl="1"/>
            <a:endParaRPr lang="zh-CN" altLang="en-US" sz="1600" b="1" dirty="0"/>
          </a:p>
          <a:p>
            <a:r>
              <a:rPr lang="zh-CN" altLang="en-US" sz="1600" b="1" dirty="0">
                <a:solidFill>
                  <a:srgbClr val="0088EE"/>
                </a:solidFill>
              </a:rPr>
              <a:t>第二阶段：</a:t>
            </a:r>
            <a:r>
              <a:rPr lang="en-US" altLang="zh-CN" sz="1600" b="1" dirty="0">
                <a:solidFill>
                  <a:srgbClr val="FF0000"/>
                </a:solidFill>
              </a:rPr>
              <a:t>commit phase or completion phase</a:t>
            </a:r>
            <a:endParaRPr lang="zh-CN" altLang="en-US" sz="1600" b="1" dirty="0">
              <a:solidFill>
                <a:srgbClr val="FF0000"/>
              </a:solidFill>
            </a:endParaRPr>
          </a:p>
          <a:p>
            <a:pPr lvl="1"/>
            <a:r>
              <a:rPr lang="zh-CN" altLang="en-US" sz="1600" b="1" dirty="0"/>
              <a:t>如果所有的参与者都回应“可以提交”，那么，协调者会发送“正式提交”的命令。</a:t>
            </a:r>
          </a:p>
          <a:p>
            <a:pPr lvl="1"/>
            <a:r>
              <a:rPr lang="zh-CN" altLang="en-US" sz="1600" b="1" dirty="0"/>
              <a:t>如果有一个参与者回应“拒绝提交”，那么，协调者向所有的参与者发送“回滚操作”。</a:t>
            </a:r>
            <a:endParaRPr lang="en-US" altLang="zh-CN" sz="1600" b="1" dirty="0"/>
          </a:p>
          <a:p>
            <a:pPr lvl="1"/>
            <a:endParaRPr lang="en-US" altLang="zh-CN" sz="1600" b="1" dirty="0"/>
          </a:p>
          <a:p>
            <a:r>
              <a:rPr lang="zh-CN" altLang="en-US" sz="1600" b="1" dirty="0">
                <a:solidFill>
                  <a:srgbClr val="0088EE"/>
                </a:solidFill>
              </a:rPr>
              <a:t>强一致性</a:t>
            </a:r>
            <a:endParaRPr lang="en-US" altLang="zh-CN" sz="1600" b="1" dirty="0">
              <a:solidFill>
                <a:srgbClr val="0088EE"/>
              </a:solidFill>
            </a:endParaRPr>
          </a:p>
          <a:p>
            <a:pPr>
              <a:buFont typeface="Arial" charset="0"/>
              <a:buNone/>
            </a:pPr>
            <a:endParaRPr lang="en-US" altLang="zh-CN" sz="1600" b="1" dirty="0">
              <a:solidFill>
                <a:srgbClr val="0088E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02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两阶段提交</a:t>
            </a:r>
            <a:endParaRPr lang="zh-CN" altLang="en-US" dirty="0"/>
          </a:p>
        </p:txBody>
      </p:sp>
      <p:sp>
        <p:nvSpPr>
          <p:cNvPr id="18434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endParaRPr lang="en-US" altLang="zh-CN" smtClean="0"/>
          </a:p>
        </p:txBody>
      </p:sp>
      <p:sp>
        <p:nvSpPr>
          <p:cNvPr id="6" name="流程图: 联系 5"/>
          <p:cNvSpPr/>
          <p:nvPr/>
        </p:nvSpPr>
        <p:spPr>
          <a:xfrm>
            <a:off x="5167313" y="2143125"/>
            <a:ext cx="714375" cy="714375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7" name="流程图: 联系 16"/>
          <p:cNvSpPr/>
          <p:nvPr/>
        </p:nvSpPr>
        <p:spPr>
          <a:xfrm>
            <a:off x="3595688" y="4286250"/>
            <a:ext cx="714375" cy="714375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0" name="流程图: 联系 19"/>
          <p:cNvSpPr/>
          <p:nvPr/>
        </p:nvSpPr>
        <p:spPr>
          <a:xfrm>
            <a:off x="4810125" y="4286250"/>
            <a:ext cx="714375" cy="714375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8438" name="TextBox 22"/>
          <p:cNvSpPr txBox="1">
            <a:spLocks noChangeArrowheads="1"/>
          </p:cNvSpPr>
          <p:nvPr/>
        </p:nvSpPr>
        <p:spPr bwMode="auto">
          <a:xfrm>
            <a:off x="6024563" y="4357688"/>
            <a:ext cx="1071562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000">
                <a:latin typeface="Calibri" pitchFamily="34" charset="0"/>
              </a:rPr>
              <a:t>……</a:t>
            </a:r>
            <a:endParaRPr lang="zh-CN" altLang="en-US" sz="3000">
              <a:latin typeface="Calibri" pitchFamily="34" charset="0"/>
            </a:endParaRPr>
          </a:p>
        </p:txBody>
      </p:sp>
      <p:sp>
        <p:nvSpPr>
          <p:cNvPr id="26" name="流程图: 联系 25"/>
          <p:cNvSpPr/>
          <p:nvPr/>
        </p:nvSpPr>
        <p:spPr>
          <a:xfrm>
            <a:off x="7310438" y="4286250"/>
            <a:ext cx="714375" cy="714375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n-1</a:t>
            </a:r>
            <a:endParaRPr lang="zh-CN" altLang="en-US" dirty="0"/>
          </a:p>
        </p:txBody>
      </p:sp>
      <p:sp>
        <p:nvSpPr>
          <p:cNvPr id="18440" name="内容占位符 4"/>
          <p:cNvSpPr txBox="1">
            <a:spLocks/>
          </p:cNvSpPr>
          <p:nvPr/>
        </p:nvSpPr>
        <p:spPr bwMode="auto">
          <a:xfrm>
            <a:off x="671513" y="922338"/>
            <a:ext cx="11520487" cy="544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None/>
            </a:pPr>
            <a:endParaRPr lang="zh-CN" altLang="en-US" sz="2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238750" y="5214938"/>
            <a:ext cx="1285875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000">
                <a:latin typeface="Calibri" pitchFamily="34" charset="0"/>
              </a:rPr>
              <a:t>阶段</a:t>
            </a:r>
            <a:r>
              <a:rPr lang="en-US" altLang="zh-CN" sz="3000">
                <a:latin typeface="Calibri" pitchFamily="34" charset="0"/>
              </a:rPr>
              <a:t>1</a:t>
            </a:r>
            <a:endParaRPr lang="zh-CN" altLang="en-US" sz="3000">
              <a:latin typeface="Calibri" pitchFamily="34" charset="0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4095750" y="2752725"/>
            <a:ext cx="1176338" cy="153352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20" idx="0"/>
            <a:endCxn id="6" idx="4"/>
          </p:cNvCxnSpPr>
          <p:nvPr/>
        </p:nvCxnSpPr>
        <p:spPr>
          <a:xfrm flipV="1">
            <a:off x="5167313" y="2857500"/>
            <a:ext cx="357187" cy="14287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26" idx="0"/>
            <a:endCxn id="6" idx="5"/>
          </p:cNvCxnSpPr>
          <p:nvPr/>
        </p:nvCxnSpPr>
        <p:spPr>
          <a:xfrm flipH="1" flipV="1">
            <a:off x="5776913" y="2752725"/>
            <a:ext cx="1890712" cy="153352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3881438" y="3357563"/>
            <a:ext cx="9699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Calibri" pitchFamily="34" charset="0"/>
              </a:rPr>
              <a:t>vote1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4595813" y="3643313"/>
            <a:ext cx="9699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Calibri" pitchFamily="34" charset="0"/>
              </a:rPr>
              <a:t>vote2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6738938" y="3214688"/>
            <a:ext cx="9699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Calibri" pitchFamily="34" charset="0"/>
              </a:rPr>
              <a:t>vote n-1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5238750" y="5214938"/>
            <a:ext cx="1285875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000">
                <a:latin typeface="Calibri" pitchFamily="34" charset="0"/>
              </a:rPr>
              <a:t>阶段</a:t>
            </a:r>
            <a:r>
              <a:rPr lang="en-US" altLang="zh-CN" sz="3000">
                <a:latin typeface="Calibri" pitchFamily="34" charset="0"/>
              </a:rPr>
              <a:t>2</a:t>
            </a:r>
            <a:endParaRPr lang="zh-CN" altLang="en-US" sz="3000">
              <a:latin typeface="Calibri" pitchFamily="34" charset="0"/>
            </a:endParaRPr>
          </a:p>
        </p:txBody>
      </p:sp>
      <p:sp>
        <p:nvSpPr>
          <p:cNvPr id="18449" name="内容占位符 4"/>
          <p:cNvSpPr txBox="1">
            <a:spLocks/>
          </p:cNvSpPr>
          <p:nvPr/>
        </p:nvSpPr>
        <p:spPr bwMode="auto">
          <a:xfrm>
            <a:off x="4549775" y="922338"/>
            <a:ext cx="11522075" cy="544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None/>
            </a:pPr>
            <a:endParaRPr lang="zh-CN" altLang="en-US" sz="240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6" name="直接箭头连接符 85"/>
          <p:cNvCxnSpPr/>
          <p:nvPr/>
        </p:nvCxnSpPr>
        <p:spPr>
          <a:xfrm flipH="1">
            <a:off x="4095750" y="2786063"/>
            <a:ext cx="1176338" cy="153352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 flipH="1">
            <a:off x="5167313" y="2857500"/>
            <a:ext cx="357187" cy="14287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6667500" y="3214688"/>
            <a:ext cx="14287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Calibri" pitchFamily="34" charset="0"/>
              </a:rPr>
              <a:t>decision n-1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3524250" y="3357563"/>
            <a:ext cx="10715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Calibri" pitchFamily="34" charset="0"/>
              </a:rPr>
              <a:t>decision1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5268913" y="3643313"/>
            <a:ext cx="11842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Calibri" pitchFamily="34" charset="0"/>
              </a:rPr>
              <a:t>decision2</a:t>
            </a:r>
            <a:endParaRPr lang="zh-CN" altLang="en-US">
              <a:latin typeface="Calibri" pitchFamily="34" charset="0"/>
            </a:endParaRPr>
          </a:p>
        </p:txBody>
      </p:sp>
      <p:cxnSp>
        <p:nvCxnSpPr>
          <p:cNvPr id="101" name="直接箭头连接符 100"/>
          <p:cNvCxnSpPr/>
          <p:nvPr/>
        </p:nvCxnSpPr>
        <p:spPr>
          <a:xfrm flipH="1" flipV="1">
            <a:off x="5881686" y="2857496"/>
            <a:ext cx="1890569" cy="1533378"/>
          </a:xfrm>
          <a:prstGeom prst="straightConnector1">
            <a:avLst/>
          </a:prstGeom>
          <a:ln w="25400">
            <a:tailEnd type="arrow"/>
          </a:ln>
          <a:scene3d>
            <a:camera prst="orthographicFront">
              <a:rot lat="1080000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370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7" grpId="0"/>
      <p:bldP spid="27" grpId="1"/>
      <p:bldP spid="29" grpId="0"/>
      <p:bldP spid="29" grpId="1"/>
      <p:bldP spid="33" grpId="0"/>
      <p:bldP spid="33" grpId="1"/>
      <p:bldP spid="36" grpId="0"/>
      <p:bldP spid="94" grpId="0"/>
      <p:bldP spid="95" grpId="0"/>
      <p:bldP spid="9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91055" y="260021"/>
            <a:ext cx="10515600" cy="681367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200" dirty="0" smtClean="0"/>
              <a:t>三阶段提交</a:t>
            </a:r>
            <a:endParaRPr lang="zh-CN" altLang="en-US" sz="3200" dirty="0"/>
          </a:p>
        </p:txBody>
      </p:sp>
      <p:sp>
        <p:nvSpPr>
          <p:cNvPr id="19458" name="内容占位符 4"/>
          <p:cNvSpPr>
            <a:spLocks noGrp="1"/>
          </p:cNvSpPr>
          <p:nvPr>
            <p:ph idx="1"/>
          </p:nvPr>
        </p:nvSpPr>
        <p:spPr>
          <a:xfrm>
            <a:off x="469076" y="1135609"/>
            <a:ext cx="10662745" cy="4579391"/>
          </a:xfrm>
        </p:spPr>
        <p:txBody>
          <a:bodyPr/>
          <a:lstStyle/>
          <a:p>
            <a:r>
              <a:rPr lang="zh-CN" altLang="en-US" dirty="0" smtClean="0"/>
              <a:t>三阶段提交算法</a:t>
            </a:r>
            <a:endParaRPr lang="en-US" altLang="zh-CN" dirty="0" smtClean="0"/>
          </a:p>
          <a:p>
            <a:pPr>
              <a:buFont typeface="Arial" charset="0"/>
              <a:buNone/>
            </a:pPr>
            <a:endParaRPr lang="zh-CN" altLang="en-US" dirty="0" smtClean="0"/>
          </a:p>
        </p:txBody>
      </p:sp>
      <p:sp>
        <p:nvSpPr>
          <p:cNvPr id="9" name="矩形 8"/>
          <p:cNvSpPr/>
          <p:nvPr/>
        </p:nvSpPr>
        <p:spPr>
          <a:xfrm>
            <a:off x="2314575" y="1571625"/>
            <a:ext cx="2071688" cy="285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/>
              <a:t>Coordinator</a:t>
            </a:r>
            <a:endParaRPr lang="zh-CN" altLang="en-US" b="1" dirty="0"/>
          </a:p>
        </p:txBody>
      </p:sp>
      <p:sp>
        <p:nvSpPr>
          <p:cNvPr id="12" name="矩形 11"/>
          <p:cNvSpPr/>
          <p:nvPr/>
        </p:nvSpPr>
        <p:spPr>
          <a:xfrm>
            <a:off x="6386513" y="1571625"/>
            <a:ext cx="2071687" cy="285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/>
              <a:t>Cohorts</a:t>
            </a:r>
            <a:endParaRPr lang="zh-CN" altLang="en-US" b="1" dirty="0"/>
          </a:p>
        </p:txBody>
      </p:sp>
      <p:cxnSp>
        <p:nvCxnSpPr>
          <p:cNvPr id="14" name="直接连接符 13"/>
          <p:cNvCxnSpPr>
            <a:stCxn id="9" idx="2"/>
          </p:cNvCxnSpPr>
          <p:nvPr/>
        </p:nvCxnSpPr>
        <p:spPr>
          <a:xfrm>
            <a:off x="3349625" y="1857375"/>
            <a:ext cx="36513" cy="450056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7458075" y="1857375"/>
            <a:ext cx="34925" cy="450056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63" name="TextBox 15"/>
          <p:cNvSpPr txBox="1">
            <a:spLocks noChangeArrowheads="1"/>
          </p:cNvSpPr>
          <p:nvPr/>
        </p:nvSpPr>
        <p:spPr bwMode="auto">
          <a:xfrm>
            <a:off x="1190625" y="1487488"/>
            <a:ext cx="7778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latin typeface="Calibri" pitchFamily="34" charset="0"/>
              </a:rPr>
              <a:t>Status</a:t>
            </a:r>
            <a:endParaRPr lang="zh-CN" altLang="en-US" b="1">
              <a:latin typeface="Calibri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386013" y="2143125"/>
            <a:ext cx="6000750" cy="1071563"/>
          </a:xfrm>
          <a:prstGeom prst="rect">
            <a:avLst/>
          </a:prstGeom>
          <a:solidFill>
            <a:schemeClr val="tx2">
              <a:lumMod val="20000"/>
              <a:lumOff val="80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386013" y="3643313"/>
            <a:ext cx="6000750" cy="1071562"/>
          </a:xfrm>
          <a:prstGeom prst="rect">
            <a:avLst/>
          </a:prstGeom>
          <a:solidFill>
            <a:schemeClr val="accent2">
              <a:lumMod val="20000"/>
              <a:lumOff val="80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386013" y="5143500"/>
            <a:ext cx="6000750" cy="1071563"/>
          </a:xfrm>
          <a:prstGeom prst="rect">
            <a:avLst/>
          </a:prstGeom>
          <a:solidFill>
            <a:schemeClr val="accent5">
              <a:lumMod val="20000"/>
              <a:lumOff val="80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467" name="TextBox 23"/>
          <p:cNvSpPr txBox="1">
            <a:spLocks noChangeArrowheads="1"/>
          </p:cNvSpPr>
          <p:nvPr/>
        </p:nvSpPr>
        <p:spPr bwMode="auto">
          <a:xfrm>
            <a:off x="8672513" y="1487488"/>
            <a:ext cx="7778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Calibri" pitchFamily="34" charset="0"/>
              </a:rPr>
              <a:t>Status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452438" y="2416175"/>
            <a:ext cx="17589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Calibri" pitchFamily="34" charset="0"/>
              </a:rPr>
              <a:t>Soliciting votes…</a:t>
            </a:r>
            <a:endParaRPr lang="zh-CN" altLang="en-US">
              <a:latin typeface="Calibri" pitchFamily="34" charset="0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>
            <a:off x="3386138" y="2500313"/>
            <a:ext cx="407193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4814888" y="2143125"/>
            <a:ext cx="14160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Calibri" pitchFamily="34" charset="0"/>
              </a:rPr>
              <a:t>Can commit?</a:t>
            </a:r>
            <a:endParaRPr lang="zh-CN" altLang="en-US">
              <a:latin typeface="Calibri" pitchFamily="34" charset="0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3313954" y="2882900"/>
            <a:ext cx="407196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5172075" y="2630488"/>
            <a:ext cx="4841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Calibri" pitchFamily="34" charset="0"/>
              </a:rPr>
              <a:t>Yes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19473" name="TextBox 32"/>
          <p:cNvSpPr txBox="1">
            <a:spLocks noChangeArrowheads="1"/>
          </p:cNvSpPr>
          <p:nvPr/>
        </p:nvSpPr>
        <p:spPr bwMode="auto">
          <a:xfrm>
            <a:off x="7599363" y="2916238"/>
            <a:ext cx="8588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Calibri" pitchFamily="34" charset="0"/>
              </a:rPr>
              <a:t>Phase1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19474" name="TextBox 33"/>
          <p:cNvSpPr txBox="1">
            <a:spLocks noChangeArrowheads="1"/>
          </p:cNvSpPr>
          <p:nvPr/>
        </p:nvSpPr>
        <p:spPr bwMode="auto">
          <a:xfrm>
            <a:off x="7600950" y="4429125"/>
            <a:ext cx="8572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Calibri" pitchFamily="34" charset="0"/>
              </a:rPr>
              <a:t>Phase2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19475" name="TextBox 34"/>
          <p:cNvSpPr txBox="1">
            <a:spLocks noChangeArrowheads="1"/>
          </p:cNvSpPr>
          <p:nvPr/>
        </p:nvSpPr>
        <p:spPr bwMode="auto">
          <a:xfrm>
            <a:off x="7600950" y="5929313"/>
            <a:ext cx="8572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Calibri" pitchFamily="34" charset="0"/>
              </a:rPr>
              <a:t>Phase3</a:t>
            </a:r>
            <a:endParaRPr lang="zh-CN" altLang="en-US">
              <a:latin typeface="Calibri" pitchFamily="34" charset="0"/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>
            <a:off x="3386138" y="4000500"/>
            <a:ext cx="407193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4814888" y="3643313"/>
            <a:ext cx="12636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Calibri" pitchFamily="34" charset="0"/>
              </a:rPr>
              <a:t>Pre commit</a:t>
            </a:r>
            <a:endParaRPr lang="zh-CN" altLang="en-US">
              <a:latin typeface="Calibri" pitchFamily="34" charset="0"/>
            </a:endParaRPr>
          </a:p>
        </p:txBody>
      </p:sp>
      <p:cxnSp>
        <p:nvCxnSpPr>
          <p:cNvPr id="41" name="直接箭头连接符 40"/>
          <p:cNvCxnSpPr/>
          <p:nvPr/>
        </p:nvCxnSpPr>
        <p:spPr>
          <a:xfrm>
            <a:off x="3313954" y="4395788"/>
            <a:ext cx="407196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172075" y="4143375"/>
            <a:ext cx="558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Calibri" pitchFamily="34" charset="0"/>
              </a:rPr>
              <a:t>ACK</a:t>
            </a:r>
            <a:endParaRPr lang="zh-CN" altLang="en-US">
              <a:latin typeface="Calibri" pitchFamily="34" charset="0"/>
            </a:endParaRPr>
          </a:p>
        </p:txBody>
      </p:sp>
      <p:cxnSp>
        <p:nvCxnSpPr>
          <p:cNvPr id="44" name="直接箭头连接符 43"/>
          <p:cNvCxnSpPr/>
          <p:nvPr/>
        </p:nvCxnSpPr>
        <p:spPr>
          <a:xfrm>
            <a:off x="3386138" y="5572125"/>
            <a:ext cx="407193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881563" y="5214938"/>
            <a:ext cx="1219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Calibri" pitchFamily="34" charset="0"/>
              </a:rPr>
              <a:t>Do commit</a:t>
            </a:r>
            <a:endParaRPr lang="zh-CN" altLang="en-US">
              <a:latin typeface="Calibri" pitchFamily="34" charset="0"/>
            </a:endParaRPr>
          </a:p>
        </p:txBody>
      </p:sp>
      <p:cxnSp>
        <p:nvCxnSpPr>
          <p:cNvPr id="46" name="直接箭头连接符 45"/>
          <p:cNvCxnSpPr/>
          <p:nvPr/>
        </p:nvCxnSpPr>
        <p:spPr>
          <a:xfrm>
            <a:off x="3313954" y="5967413"/>
            <a:ext cx="407196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4654550" y="5715000"/>
            <a:ext cx="17319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Calibri" pitchFamily="34" charset="0"/>
              </a:rPr>
              <a:t>Have committed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166688" y="3786188"/>
            <a:ext cx="22098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latin typeface="Calibri" pitchFamily="34" charset="0"/>
              </a:rPr>
              <a:t>Commit authorized</a:t>
            </a:r>
          </a:p>
          <a:p>
            <a:pPr algn="ctr"/>
            <a:r>
              <a:rPr lang="en-US" altLang="zh-CN">
                <a:latin typeface="Calibri" pitchFamily="34" charset="0"/>
              </a:rPr>
              <a:t>Timeout causes abort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166688" y="5357813"/>
            <a:ext cx="22098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latin typeface="Calibri" pitchFamily="34" charset="0"/>
              </a:rPr>
              <a:t>Finalizing commit</a:t>
            </a:r>
          </a:p>
          <a:p>
            <a:pPr algn="ctr"/>
            <a:r>
              <a:rPr lang="en-US" altLang="zh-CN">
                <a:latin typeface="Calibri" pitchFamily="34" charset="0"/>
              </a:rPr>
              <a:t>Timeout causes abort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8529638" y="2357438"/>
            <a:ext cx="22098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Calibri" pitchFamily="34" charset="0"/>
              </a:rPr>
              <a:t>Uncertain</a:t>
            </a:r>
          </a:p>
          <a:p>
            <a:pPr algn="ctr"/>
            <a:r>
              <a:rPr lang="en-US" altLang="zh-CN" dirty="0">
                <a:latin typeface="Calibri" pitchFamily="34" charset="0"/>
              </a:rPr>
              <a:t>Timeout causes abort</a:t>
            </a:r>
            <a:endParaRPr lang="zh-CN" altLang="en-US" dirty="0">
              <a:latin typeface="Calibri" pitchFamily="34" charset="0"/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8524875" y="3857625"/>
            <a:ext cx="22098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latin typeface="Calibri" pitchFamily="34" charset="0"/>
              </a:rPr>
              <a:t>Prepared to commit</a:t>
            </a:r>
          </a:p>
          <a:p>
            <a:pPr algn="ctr"/>
            <a:r>
              <a:rPr lang="en-US" altLang="zh-CN">
                <a:latin typeface="Calibri" pitchFamily="34" charset="0"/>
              </a:rPr>
              <a:t>Timeout causes abort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9012238" y="5500688"/>
            <a:ext cx="12366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latin typeface="Calibri" pitchFamily="34" charset="0"/>
              </a:rPr>
              <a:t>Committed</a:t>
            </a:r>
            <a:endParaRPr lang="zh-CN" alt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502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9" grpId="0"/>
      <p:bldP spid="32" grpId="0"/>
      <p:bldP spid="37" grpId="0"/>
      <p:bldP spid="42" grpId="0"/>
      <p:bldP spid="45" grpId="0"/>
      <p:bldP spid="47" grpId="0"/>
      <p:bldP spid="48" grpId="0"/>
      <p:bldP spid="49" grpId="0"/>
      <p:bldP spid="50" grpId="0"/>
      <p:bldP spid="51" grpId="0"/>
      <p:bldP spid="5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三阶段提交状态转移</a:t>
            </a:r>
            <a:endParaRPr lang="en-US" altLang="zh-CN" dirty="0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ln w="19050">
            <a:noFill/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normAutofit/>
          </a:bodyPr>
          <a:lstStyle/>
          <a:p>
            <a:pPr marL="0" algn="ctr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 sz="180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5953125" y="1643063"/>
            <a:ext cx="0" cy="45005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2595563" y="1428750"/>
            <a:ext cx="714375" cy="714375"/>
          </a:xfrm>
          <a:prstGeom prst="ellipse">
            <a:avLst/>
          </a:prstGeom>
          <a:solidFill>
            <a:schemeClr val="tx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q1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595563" y="2928938"/>
            <a:ext cx="714375" cy="7143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w1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524000" y="4143375"/>
            <a:ext cx="714375" cy="7143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595688" y="4143375"/>
            <a:ext cx="714375" cy="7143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p1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595688" y="5786438"/>
            <a:ext cx="714375" cy="7143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8" name="直接箭头连接符 17"/>
          <p:cNvCxnSpPr>
            <a:stCxn id="11" idx="3"/>
            <a:endCxn id="12" idx="7"/>
          </p:cNvCxnSpPr>
          <p:nvPr/>
        </p:nvCxnSpPr>
        <p:spPr>
          <a:xfrm flipH="1">
            <a:off x="2133600" y="3538538"/>
            <a:ext cx="566738" cy="7096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1" idx="5"/>
            <a:endCxn id="15" idx="1"/>
          </p:cNvCxnSpPr>
          <p:nvPr/>
        </p:nvCxnSpPr>
        <p:spPr>
          <a:xfrm>
            <a:off x="3205163" y="3538538"/>
            <a:ext cx="495300" cy="7096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曲线连接符 39"/>
          <p:cNvCxnSpPr>
            <a:stCxn id="11" idx="3"/>
            <a:endCxn id="12" idx="7"/>
          </p:cNvCxnSpPr>
          <p:nvPr/>
        </p:nvCxnSpPr>
        <p:spPr>
          <a:xfrm rot="5400000">
            <a:off x="2062163" y="3609975"/>
            <a:ext cx="709612" cy="566738"/>
          </a:xfrm>
          <a:prstGeom prst="curvedConnector3">
            <a:avLst>
              <a:gd name="adj1" fmla="val 96277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2595563" y="3786188"/>
            <a:ext cx="4222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Calibri" pitchFamily="34" charset="0"/>
              </a:rPr>
              <a:t>F,T</a:t>
            </a:r>
            <a:endParaRPr lang="zh-CN" altLang="en-US">
              <a:latin typeface="Calibri" pitchFamily="34" charset="0"/>
            </a:endParaRPr>
          </a:p>
        </p:txBody>
      </p:sp>
      <p:cxnSp>
        <p:nvCxnSpPr>
          <p:cNvPr id="45" name="直接箭头连接符 44"/>
          <p:cNvCxnSpPr>
            <a:stCxn id="10" idx="3"/>
            <a:endCxn id="12" idx="7"/>
          </p:cNvCxnSpPr>
          <p:nvPr/>
        </p:nvCxnSpPr>
        <p:spPr>
          <a:xfrm flipH="1">
            <a:off x="2133600" y="2038350"/>
            <a:ext cx="566738" cy="22098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2101850" y="2286000"/>
            <a:ext cx="4222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Calibri" pitchFamily="34" charset="0"/>
              </a:rPr>
              <a:t>F,T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1595438" y="4214813"/>
            <a:ext cx="571500" cy="5715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a1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59" name="直接箭头连接符 58"/>
          <p:cNvCxnSpPr>
            <a:stCxn id="10" idx="4"/>
            <a:endCxn id="11" idx="0"/>
          </p:cNvCxnSpPr>
          <p:nvPr/>
        </p:nvCxnSpPr>
        <p:spPr>
          <a:xfrm>
            <a:off x="2952750" y="2143125"/>
            <a:ext cx="0" cy="78581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3086100" y="2273300"/>
            <a:ext cx="20097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600">
                <a:latin typeface="Calibri" pitchFamily="34" charset="0"/>
              </a:rPr>
              <a:t>Commit_Request msg</a:t>
            </a:r>
          </a:p>
          <a:p>
            <a:pPr algn="ctr"/>
            <a:r>
              <a:rPr lang="en-US" altLang="zh-CN" sz="1600">
                <a:latin typeface="Calibri" pitchFamily="34" charset="0"/>
              </a:rPr>
              <a:t>Sent to all cohorts</a:t>
            </a:r>
            <a:endParaRPr lang="zh-CN" altLang="en-US" sz="1600">
              <a:latin typeface="Calibri" pitchFamily="34" charset="0"/>
            </a:endParaRPr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3524250" y="3143250"/>
            <a:ext cx="16970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600">
                <a:latin typeface="Calibri" pitchFamily="34" charset="0"/>
              </a:rPr>
              <a:t>All cohorts agreed</a:t>
            </a:r>
            <a:endParaRPr lang="zh-CN" altLang="en-US" sz="1600">
              <a:latin typeface="Calibri" pitchFamily="34" charset="0"/>
            </a:endParaRPr>
          </a:p>
        </p:txBody>
      </p:sp>
      <p:cxnSp>
        <p:nvCxnSpPr>
          <p:cNvPr id="65" name="直接连接符 64"/>
          <p:cNvCxnSpPr/>
          <p:nvPr/>
        </p:nvCxnSpPr>
        <p:spPr>
          <a:xfrm>
            <a:off x="3452813" y="3500438"/>
            <a:ext cx="178593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3530600" y="3487738"/>
            <a:ext cx="16843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600">
                <a:latin typeface="Calibri" pitchFamily="34" charset="0"/>
              </a:rPr>
              <a:t>Send Prepare msg</a:t>
            </a:r>
          </a:p>
          <a:p>
            <a:pPr algn="ctr"/>
            <a:r>
              <a:rPr lang="en-US" altLang="zh-CN" sz="1600">
                <a:latin typeface="Calibri" pitchFamily="34" charset="0"/>
              </a:rPr>
              <a:t>to all cohorts</a:t>
            </a:r>
            <a:endParaRPr lang="zh-CN" altLang="en-US" sz="1600">
              <a:latin typeface="Calibri" pitchFamily="34" charset="0"/>
            </a:endParaRPr>
          </a:p>
        </p:txBody>
      </p:sp>
      <p:cxnSp>
        <p:nvCxnSpPr>
          <p:cNvPr id="72" name="直接箭头连接符 71"/>
          <p:cNvCxnSpPr>
            <a:stCxn id="15" idx="4"/>
            <a:endCxn id="16" idx="0"/>
          </p:cNvCxnSpPr>
          <p:nvPr/>
        </p:nvCxnSpPr>
        <p:spPr>
          <a:xfrm>
            <a:off x="3952875" y="4857750"/>
            <a:ext cx="0" cy="9286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4229100" y="4643438"/>
            <a:ext cx="12874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600">
                <a:latin typeface="Calibri" pitchFamily="34" charset="0"/>
              </a:rPr>
              <a:t>All cohorts</a:t>
            </a:r>
          </a:p>
          <a:p>
            <a:pPr algn="ctr"/>
            <a:r>
              <a:rPr lang="en-US" altLang="zh-CN" sz="1600">
                <a:latin typeface="Calibri" pitchFamily="34" charset="0"/>
              </a:rPr>
              <a:t>Sent Ack msg</a:t>
            </a:r>
            <a:endParaRPr lang="zh-CN" altLang="en-US" sz="1600">
              <a:latin typeface="Calibri" pitchFamily="34" charset="0"/>
            </a:endParaRPr>
          </a:p>
        </p:txBody>
      </p:sp>
      <p:cxnSp>
        <p:nvCxnSpPr>
          <p:cNvPr id="76" name="直接连接符 75"/>
          <p:cNvCxnSpPr/>
          <p:nvPr/>
        </p:nvCxnSpPr>
        <p:spPr>
          <a:xfrm>
            <a:off x="3952875" y="5214938"/>
            <a:ext cx="17859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4024313" y="5214938"/>
            <a:ext cx="166211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600">
                <a:latin typeface="Calibri" pitchFamily="34" charset="0"/>
              </a:rPr>
              <a:t>Send Commit</a:t>
            </a:r>
          </a:p>
          <a:p>
            <a:pPr algn="ctr"/>
            <a:r>
              <a:rPr lang="en-US" altLang="zh-CN" sz="1600">
                <a:latin typeface="Calibri" pitchFamily="34" charset="0"/>
              </a:rPr>
              <a:t>msg to all cohorts</a:t>
            </a:r>
            <a:endParaRPr lang="zh-CN" altLang="en-US" sz="1600">
              <a:latin typeface="Calibri" pitchFamily="34" charset="0"/>
            </a:endParaRPr>
          </a:p>
        </p:txBody>
      </p:sp>
      <p:cxnSp>
        <p:nvCxnSpPr>
          <p:cNvPr id="80" name="直接箭头连接符 79"/>
          <p:cNvCxnSpPr>
            <a:stCxn id="15" idx="2"/>
            <a:endCxn id="12" idx="6"/>
          </p:cNvCxnSpPr>
          <p:nvPr/>
        </p:nvCxnSpPr>
        <p:spPr>
          <a:xfrm flipH="1">
            <a:off x="2238375" y="4500563"/>
            <a:ext cx="1357313" cy="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椭圆 88"/>
          <p:cNvSpPr/>
          <p:nvPr/>
        </p:nvSpPr>
        <p:spPr>
          <a:xfrm>
            <a:off x="3667125" y="5857875"/>
            <a:ext cx="571500" cy="5715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c1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06" name="TextBox 105"/>
          <p:cNvSpPr txBox="1">
            <a:spLocks noChangeArrowheads="1"/>
          </p:cNvSpPr>
          <p:nvPr/>
        </p:nvSpPr>
        <p:spPr bwMode="auto">
          <a:xfrm>
            <a:off x="3387725" y="5143500"/>
            <a:ext cx="4222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Calibri" pitchFamily="34" charset="0"/>
              </a:rPr>
              <a:t>F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118" name="任意多边形 117"/>
          <p:cNvSpPr/>
          <p:nvPr/>
        </p:nvSpPr>
        <p:spPr>
          <a:xfrm>
            <a:off x="3606800" y="4852988"/>
            <a:ext cx="355600" cy="974725"/>
          </a:xfrm>
          <a:custGeom>
            <a:avLst/>
            <a:gdLst>
              <a:gd name="connsiteX0" fmla="*/ 332154 w 355600"/>
              <a:gd name="connsiteY0" fmla="*/ 0 h 974969"/>
              <a:gd name="connsiteX1" fmla="*/ 3908 w 355600"/>
              <a:gd name="connsiteY1" fmla="*/ 480646 h 974969"/>
              <a:gd name="connsiteX2" fmla="*/ 355600 w 355600"/>
              <a:gd name="connsiteY2" fmla="*/ 937846 h 974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600" h="974969">
                <a:moveTo>
                  <a:pt x="332154" y="0"/>
                </a:moveTo>
                <a:cubicBezTo>
                  <a:pt x="166077" y="162169"/>
                  <a:pt x="0" y="324338"/>
                  <a:pt x="3908" y="480646"/>
                </a:cubicBezTo>
                <a:cubicBezTo>
                  <a:pt x="7816" y="636954"/>
                  <a:pt x="207108" y="974969"/>
                  <a:pt x="355600" y="937846"/>
                </a:cubicBezTo>
              </a:path>
            </a:pathLst>
          </a:cu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9" name="TextBox 118"/>
          <p:cNvSpPr txBox="1">
            <a:spLocks noChangeArrowheads="1"/>
          </p:cNvSpPr>
          <p:nvPr/>
        </p:nvSpPr>
        <p:spPr bwMode="auto">
          <a:xfrm>
            <a:off x="2809875" y="4202113"/>
            <a:ext cx="2968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Calibri" pitchFamily="34" charset="0"/>
              </a:rPr>
              <a:t>T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121" name="TextBox 120"/>
          <p:cNvSpPr txBox="1">
            <a:spLocks noChangeArrowheads="1"/>
          </p:cNvSpPr>
          <p:nvPr/>
        </p:nvSpPr>
        <p:spPr bwMode="auto">
          <a:xfrm>
            <a:off x="2449513" y="4456113"/>
            <a:ext cx="1074737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600">
                <a:latin typeface="Calibri" pitchFamily="34" charset="0"/>
              </a:rPr>
              <a:t>Abort msg</a:t>
            </a:r>
          </a:p>
          <a:p>
            <a:pPr algn="ctr"/>
            <a:r>
              <a:rPr lang="en-US" altLang="zh-CN" sz="1600">
                <a:latin typeface="Calibri" pitchFamily="34" charset="0"/>
              </a:rPr>
              <a:t>Sent to </a:t>
            </a:r>
          </a:p>
          <a:p>
            <a:pPr algn="ctr"/>
            <a:r>
              <a:rPr lang="en-US" altLang="zh-CN" sz="1600">
                <a:latin typeface="Calibri" pitchFamily="34" charset="0"/>
              </a:rPr>
              <a:t>All cohorts</a:t>
            </a:r>
            <a:endParaRPr lang="zh-CN" altLang="en-US" sz="1600">
              <a:latin typeface="Calibri" pitchFamily="34" charset="0"/>
            </a:endParaRPr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346075" y="2571750"/>
            <a:ext cx="20526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600">
                <a:latin typeface="Calibri" pitchFamily="34" charset="0"/>
              </a:rPr>
              <a:t>One or more cohort(s)</a:t>
            </a:r>
          </a:p>
          <a:p>
            <a:pPr algn="ctr"/>
            <a:r>
              <a:rPr lang="en-US" altLang="zh-CN" sz="1600">
                <a:latin typeface="Calibri" pitchFamily="34" charset="0"/>
              </a:rPr>
              <a:t>Replied abort</a:t>
            </a:r>
            <a:endParaRPr lang="zh-CN" altLang="en-US" sz="1600">
              <a:latin typeface="Calibri" pitchFamily="34" charset="0"/>
            </a:endParaRPr>
          </a:p>
        </p:txBody>
      </p:sp>
      <p:sp>
        <p:nvSpPr>
          <p:cNvPr id="123" name="TextBox 122"/>
          <p:cNvSpPr txBox="1">
            <a:spLocks noChangeArrowheads="1"/>
          </p:cNvSpPr>
          <p:nvPr/>
        </p:nvSpPr>
        <p:spPr bwMode="auto">
          <a:xfrm>
            <a:off x="646113" y="3130550"/>
            <a:ext cx="14509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600">
                <a:latin typeface="Calibri" pitchFamily="34" charset="0"/>
              </a:rPr>
              <a:t>Abort msg sent</a:t>
            </a:r>
          </a:p>
          <a:p>
            <a:pPr algn="ctr"/>
            <a:r>
              <a:rPr lang="en-US" altLang="zh-CN" sz="1600">
                <a:latin typeface="Calibri" pitchFamily="34" charset="0"/>
              </a:rPr>
              <a:t>To all cohorts</a:t>
            </a:r>
            <a:endParaRPr lang="zh-CN" altLang="en-US" sz="1600">
              <a:latin typeface="Calibri" pitchFamily="34" charset="0"/>
            </a:endParaRPr>
          </a:p>
        </p:txBody>
      </p:sp>
      <p:cxnSp>
        <p:nvCxnSpPr>
          <p:cNvPr id="126" name="直接连接符 125"/>
          <p:cNvCxnSpPr/>
          <p:nvPr/>
        </p:nvCxnSpPr>
        <p:spPr>
          <a:xfrm>
            <a:off x="523875" y="3143250"/>
            <a:ext cx="17859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2238375" y="1000125"/>
            <a:ext cx="14620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Calibri" pitchFamily="34" charset="0"/>
              </a:rPr>
              <a:t>Coordinator</a:t>
            </a:r>
            <a:endParaRPr lang="zh-CN" altLang="en-US" sz="2000" b="1">
              <a:latin typeface="Calibri" pitchFamily="34" charset="0"/>
            </a:endParaRPr>
          </a:p>
        </p:txBody>
      </p:sp>
      <p:sp>
        <p:nvSpPr>
          <p:cNvPr id="129" name="TextBox 128"/>
          <p:cNvSpPr txBox="1">
            <a:spLocks noChangeArrowheads="1"/>
          </p:cNvSpPr>
          <p:nvPr/>
        </p:nvSpPr>
        <p:spPr bwMode="auto">
          <a:xfrm>
            <a:off x="7656513" y="1000125"/>
            <a:ext cx="21542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Calibri" pitchFamily="34" charset="0"/>
              </a:rPr>
              <a:t>Cohort i (i=2,3,…n)</a:t>
            </a:r>
            <a:endParaRPr lang="zh-CN" altLang="en-US" sz="2000" b="1">
              <a:latin typeface="Calibri" pitchFamily="34" charset="0"/>
            </a:endParaRPr>
          </a:p>
        </p:txBody>
      </p:sp>
      <p:sp>
        <p:nvSpPr>
          <p:cNvPr id="134" name="椭圆 133"/>
          <p:cNvSpPr/>
          <p:nvPr/>
        </p:nvSpPr>
        <p:spPr>
          <a:xfrm>
            <a:off x="8304213" y="1500188"/>
            <a:ext cx="714375" cy="714375"/>
          </a:xfrm>
          <a:prstGeom prst="ellipse">
            <a:avLst/>
          </a:prstGeom>
          <a:solidFill>
            <a:schemeClr val="tx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 err="1">
                <a:solidFill>
                  <a:schemeClr val="tx1"/>
                </a:solidFill>
              </a:rPr>
              <a:t>qi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36" name="椭圆 135"/>
          <p:cNvSpPr/>
          <p:nvPr/>
        </p:nvSpPr>
        <p:spPr>
          <a:xfrm>
            <a:off x="9382125" y="2714625"/>
            <a:ext cx="714375" cy="7143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40" name="直接箭头连接符 139"/>
          <p:cNvCxnSpPr>
            <a:stCxn id="134" idx="5"/>
            <a:endCxn id="136" idx="1"/>
          </p:cNvCxnSpPr>
          <p:nvPr/>
        </p:nvCxnSpPr>
        <p:spPr>
          <a:xfrm>
            <a:off x="8913813" y="2109788"/>
            <a:ext cx="573087" cy="7096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>
            <a:spLocks noChangeArrowheads="1"/>
          </p:cNvSpPr>
          <p:nvPr/>
        </p:nvSpPr>
        <p:spPr bwMode="auto">
          <a:xfrm>
            <a:off x="8524875" y="2286000"/>
            <a:ext cx="4222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Calibri" pitchFamily="34" charset="0"/>
              </a:rPr>
              <a:t>F,T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145" name="椭圆 144"/>
          <p:cNvSpPr/>
          <p:nvPr/>
        </p:nvSpPr>
        <p:spPr>
          <a:xfrm>
            <a:off x="9453563" y="2786063"/>
            <a:ext cx="571500" cy="5715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 err="1">
                <a:solidFill>
                  <a:schemeClr val="tx1"/>
                </a:solidFill>
              </a:rPr>
              <a:t>ai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46" name="直接箭头连接符 145"/>
          <p:cNvCxnSpPr>
            <a:stCxn id="134" idx="3"/>
            <a:endCxn id="175" idx="0"/>
          </p:cNvCxnSpPr>
          <p:nvPr/>
        </p:nvCxnSpPr>
        <p:spPr>
          <a:xfrm flipH="1">
            <a:off x="7739063" y="2109788"/>
            <a:ext cx="669925" cy="6048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>
            <a:spLocks noChangeArrowheads="1"/>
          </p:cNvSpPr>
          <p:nvPr/>
        </p:nvSpPr>
        <p:spPr bwMode="auto">
          <a:xfrm>
            <a:off x="8794750" y="3916363"/>
            <a:ext cx="180181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600">
                <a:latin typeface="Calibri" pitchFamily="34" charset="0"/>
              </a:rPr>
              <a:t>Abort msg received</a:t>
            </a:r>
          </a:p>
          <a:p>
            <a:pPr algn="ctr"/>
            <a:r>
              <a:rPr lang="en-US" altLang="zh-CN" sz="1600">
                <a:latin typeface="Calibri" pitchFamily="34" charset="0"/>
              </a:rPr>
              <a:t>from Coordinator</a:t>
            </a:r>
            <a:endParaRPr lang="zh-CN" altLang="en-US" sz="1600">
              <a:latin typeface="Calibri" pitchFamily="34" charset="0"/>
            </a:endParaRPr>
          </a:p>
        </p:txBody>
      </p:sp>
      <p:sp>
        <p:nvSpPr>
          <p:cNvPr id="161" name="TextBox 160"/>
          <p:cNvSpPr txBox="1">
            <a:spLocks noChangeArrowheads="1"/>
          </p:cNvSpPr>
          <p:nvPr/>
        </p:nvSpPr>
        <p:spPr bwMode="auto">
          <a:xfrm>
            <a:off x="6438900" y="1544638"/>
            <a:ext cx="1622425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600">
                <a:latin typeface="Calibri" pitchFamily="34" charset="0"/>
              </a:rPr>
              <a:t>Commit_Request</a:t>
            </a:r>
          </a:p>
          <a:p>
            <a:pPr algn="ctr"/>
            <a:r>
              <a:rPr lang="en-US" altLang="zh-CN" sz="1600">
                <a:latin typeface="Calibri" pitchFamily="34" charset="0"/>
              </a:rPr>
              <a:t>msg received</a:t>
            </a:r>
            <a:endParaRPr lang="zh-CN" altLang="en-US" sz="1600">
              <a:latin typeface="Calibri" pitchFamily="34" charset="0"/>
            </a:endParaRPr>
          </a:p>
        </p:txBody>
      </p:sp>
      <p:sp>
        <p:nvSpPr>
          <p:cNvPr id="162" name="TextBox 161"/>
          <p:cNvSpPr txBox="1">
            <a:spLocks noChangeArrowheads="1"/>
          </p:cNvSpPr>
          <p:nvPr/>
        </p:nvSpPr>
        <p:spPr bwMode="auto">
          <a:xfrm>
            <a:off x="6464300" y="2058988"/>
            <a:ext cx="15716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600">
                <a:latin typeface="Calibri" pitchFamily="34" charset="0"/>
              </a:rPr>
              <a:t>Agreed msg sent</a:t>
            </a:r>
          </a:p>
          <a:p>
            <a:pPr algn="ctr"/>
            <a:r>
              <a:rPr lang="en-US" altLang="zh-CN" sz="1600">
                <a:latin typeface="Calibri" pitchFamily="34" charset="0"/>
              </a:rPr>
              <a:t>To Coordinator</a:t>
            </a:r>
            <a:endParaRPr lang="zh-CN" altLang="en-US" sz="1600">
              <a:latin typeface="Calibri" pitchFamily="34" charset="0"/>
            </a:endParaRPr>
          </a:p>
        </p:txBody>
      </p:sp>
      <p:cxnSp>
        <p:nvCxnSpPr>
          <p:cNvPr id="163" name="直接连接符 162"/>
          <p:cNvCxnSpPr/>
          <p:nvPr/>
        </p:nvCxnSpPr>
        <p:spPr>
          <a:xfrm>
            <a:off x="6310313" y="2130425"/>
            <a:ext cx="178593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椭圆 174"/>
          <p:cNvSpPr/>
          <p:nvPr/>
        </p:nvSpPr>
        <p:spPr>
          <a:xfrm>
            <a:off x="7381875" y="2714625"/>
            <a:ext cx="714375" cy="7143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 err="1">
                <a:solidFill>
                  <a:schemeClr val="tx1"/>
                </a:solidFill>
              </a:rPr>
              <a:t>wi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83" name="任意多边形 182"/>
          <p:cNvSpPr/>
          <p:nvPr/>
        </p:nvSpPr>
        <p:spPr>
          <a:xfrm>
            <a:off x="8872538" y="2122488"/>
            <a:ext cx="587375" cy="788987"/>
          </a:xfrm>
          <a:custGeom>
            <a:avLst/>
            <a:gdLst>
              <a:gd name="connsiteX0" fmla="*/ 13676 w 588107"/>
              <a:gd name="connsiteY0" fmla="*/ 0 h 789354"/>
              <a:gd name="connsiteX1" fmla="*/ 95738 w 588107"/>
              <a:gd name="connsiteY1" fmla="*/ 457200 h 789354"/>
              <a:gd name="connsiteX2" fmla="*/ 588107 w 588107"/>
              <a:gd name="connsiteY2" fmla="*/ 715108 h 789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8107" h="789354">
                <a:moveTo>
                  <a:pt x="13676" y="0"/>
                </a:moveTo>
                <a:cubicBezTo>
                  <a:pt x="6838" y="169007"/>
                  <a:pt x="0" y="338015"/>
                  <a:pt x="95738" y="457200"/>
                </a:cubicBezTo>
                <a:cubicBezTo>
                  <a:pt x="191477" y="576385"/>
                  <a:pt x="404446" y="789354"/>
                  <a:pt x="588107" y="715108"/>
                </a:cubicBezTo>
              </a:path>
            </a:pathLst>
          </a:cu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TextBox 187"/>
          <p:cNvSpPr txBox="1">
            <a:spLocks noChangeArrowheads="1"/>
          </p:cNvSpPr>
          <p:nvPr/>
        </p:nvSpPr>
        <p:spPr bwMode="auto">
          <a:xfrm>
            <a:off x="9188450" y="1571625"/>
            <a:ext cx="16224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600">
                <a:latin typeface="Calibri" pitchFamily="34" charset="0"/>
              </a:rPr>
              <a:t>Commit_Request</a:t>
            </a:r>
          </a:p>
          <a:p>
            <a:pPr algn="ctr"/>
            <a:r>
              <a:rPr lang="en-US" altLang="zh-CN" sz="1600">
                <a:latin typeface="Calibri" pitchFamily="34" charset="0"/>
              </a:rPr>
              <a:t>msg received</a:t>
            </a:r>
            <a:endParaRPr lang="zh-CN" altLang="en-US" sz="1600">
              <a:latin typeface="Calibri" pitchFamily="34" charset="0"/>
            </a:endParaRPr>
          </a:p>
        </p:txBody>
      </p:sp>
      <p:sp>
        <p:nvSpPr>
          <p:cNvPr id="189" name="TextBox 188"/>
          <p:cNvSpPr txBox="1">
            <a:spLocks noChangeArrowheads="1"/>
          </p:cNvSpPr>
          <p:nvPr/>
        </p:nvSpPr>
        <p:spPr bwMode="auto">
          <a:xfrm>
            <a:off x="9274175" y="2084388"/>
            <a:ext cx="1450975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600">
                <a:latin typeface="Calibri" pitchFamily="34" charset="0"/>
              </a:rPr>
              <a:t>Abort msg sent</a:t>
            </a:r>
          </a:p>
          <a:p>
            <a:pPr algn="ctr"/>
            <a:r>
              <a:rPr lang="en-US" altLang="zh-CN" sz="1600">
                <a:latin typeface="Calibri" pitchFamily="34" charset="0"/>
              </a:rPr>
              <a:t>To Coordinator</a:t>
            </a:r>
            <a:endParaRPr lang="zh-CN" altLang="en-US" sz="1600">
              <a:latin typeface="Calibri" pitchFamily="34" charset="0"/>
            </a:endParaRPr>
          </a:p>
        </p:txBody>
      </p:sp>
      <p:cxnSp>
        <p:nvCxnSpPr>
          <p:cNvPr id="190" name="直接连接符 189"/>
          <p:cNvCxnSpPr/>
          <p:nvPr/>
        </p:nvCxnSpPr>
        <p:spPr>
          <a:xfrm>
            <a:off x="9096375" y="2155825"/>
            <a:ext cx="17859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箭头连接符 195"/>
          <p:cNvCxnSpPr>
            <a:stCxn id="175" idx="6"/>
            <a:endCxn id="136" idx="2"/>
          </p:cNvCxnSpPr>
          <p:nvPr/>
        </p:nvCxnSpPr>
        <p:spPr>
          <a:xfrm>
            <a:off x="8096250" y="3071813"/>
            <a:ext cx="128587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>
            <a:spLocks noChangeArrowheads="1"/>
          </p:cNvSpPr>
          <p:nvPr/>
        </p:nvSpPr>
        <p:spPr bwMode="auto">
          <a:xfrm>
            <a:off x="8382000" y="2571750"/>
            <a:ext cx="4222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Calibri" pitchFamily="34" charset="0"/>
              </a:rPr>
              <a:t>F,T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200" name="任意多边形 199"/>
          <p:cNvSpPr/>
          <p:nvPr/>
        </p:nvSpPr>
        <p:spPr>
          <a:xfrm>
            <a:off x="8101013" y="2928938"/>
            <a:ext cx="1277937" cy="214312"/>
          </a:xfrm>
          <a:custGeom>
            <a:avLst/>
            <a:gdLst>
              <a:gd name="connsiteX0" fmla="*/ 0 w 1277816"/>
              <a:gd name="connsiteY0" fmla="*/ 224692 h 296984"/>
              <a:gd name="connsiteX1" fmla="*/ 597877 w 1277816"/>
              <a:gd name="connsiteY1" fmla="*/ 1954 h 296984"/>
              <a:gd name="connsiteX2" fmla="*/ 1277816 w 1277816"/>
              <a:gd name="connsiteY2" fmla="*/ 236415 h 296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7816" h="296984">
                <a:moveTo>
                  <a:pt x="0" y="224692"/>
                </a:moveTo>
                <a:cubicBezTo>
                  <a:pt x="192454" y="112346"/>
                  <a:pt x="384908" y="0"/>
                  <a:pt x="597877" y="1954"/>
                </a:cubicBezTo>
                <a:cubicBezTo>
                  <a:pt x="810846" y="3908"/>
                  <a:pt x="976924" y="296984"/>
                  <a:pt x="1277816" y="236415"/>
                </a:cubicBezTo>
              </a:path>
            </a:pathLst>
          </a:cu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1" name="TextBox 200"/>
          <p:cNvSpPr txBox="1">
            <a:spLocks noChangeArrowheads="1"/>
          </p:cNvSpPr>
          <p:nvPr/>
        </p:nvSpPr>
        <p:spPr bwMode="auto">
          <a:xfrm>
            <a:off x="8024813" y="3170238"/>
            <a:ext cx="134302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600">
                <a:latin typeface="Calibri" pitchFamily="34" charset="0"/>
              </a:rPr>
              <a:t>Abort msg</a:t>
            </a:r>
          </a:p>
          <a:p>
            <a:pPr algn="ctr"/>
            <a:r>
              <a:rPr lang="en-US" altLang="zh-CN" sz="1600">
                <a:latin typeface="Calibri" pitchFamily="34" charset="0"/>
              </a:rPr>
              <a:t>received from</a:t>
            </a:r>
          </a:p>
          <a:p>
            <a:pPr algn="ctr"/>
            <a:r>
              <a:rPr lang="en-US" altLang="zh-CN" sz="1600">
                <a:latin typeface="Calibri" pitchFamily="34" charset="0"/>
              </a:rPr>
              <a:t>Coordinator</a:t>
            </a:r>
            <a:endParaRPr lang="zh-CN" altLang="en-US" sz="1600">
              <a:latin typeface="Calibri" pitchFamily="34" charset="0"/>
            </a:endParaRPr>
          </a:p>
        </p:txBody>
      </p:sp>
      <p:sp>
        <p:nvSpPr>
          <p:cNvPr id="204" name="椭圆 203"/>
          <p:cNvSpPr/>
          <p:nvPr/>
        </p:nvSpPr>
        <p:spPr>
          <a:xfrm>
            <a:off x="7381875" y="4429125"/>
            <a:ext cx="714375" cy="7143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pi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207" name="直接箭头连接符 206"/>
          <p:cNvCxnSpPr>
            <a:stCxn id="175" idx="4"/>
            <a:endCxn id="204" idx="0"/>
          </p:cNvCxnSpPr>
          <p:nvPr/>
        </p:nvCxnSpPr>
        <p:spPr>
          <a:xfrm>
            <a:off x="7739063" y="3429000"/>
            <a:ext cx="0" cy="10001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/>
          <p:cNvSpPr txBox="1">
            <a:spLocks noChangeArrowheads="1"/>
          </p:cNvSpPr>
          <p:nvPr/>
        </p:nvSpPr>
        <p:spPr bwMode="auto">
          <a:xfrm>
            <a:off x="6223000" y="3357563"/>
            <a:ext cx="12255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600">
                <a:latin typeface="Calibri" pitchFamily="34" charset="0"/>
              </a:rPr>
              <a:t>Prepare msg</a:t>
            </a:r>
          </a:p>
          <a:p>
            <a:pPr algn="ctr"/>
            <a:r>
              <a:rPr lang="en-US" altLang="zh-CN" sz="1600">
                <a:latin typeface="Calibri" pitchFamily="34" charset="0"/>
              </a:rPr>
              <a:t>received</a:t>
            </a:r>
            <a:endParaRPr lang="zh-CN" altLang="en-US" sz="1600">
              <a:latin typeface="Calibri" pitchFamily="34" charset="0"/>
            </a:endParaRPr>
          </a:p>
        </p:txBody>
      </p:sp>
      <p:sp>
        <p:nvSpPr>
          <p:cNvPr id="211" name="TextBox 210"/>
          <p:cNvSpPr txBox="1">
            <a:spLocks noChangeArrowheads="1"/>
          </p:cNvSpPr>
          <p:nvPr/>
        </p:nvSpPr>
        <p:spPr bwMode="auto">
          <a:xfrm>
            <a:off x="6124575" y="3857625"/>
            <a:ext cx="1422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600">
                <a:latin typeface="Calibri" pitchFamily="34" charset="0"/>
              </a:rPr>
              <a:t>Send Ack msg</a:t>
            </a:r>
          </a:p>
          <a:p>
            <a:pPr algn="ctr"/>
            <a:r>
              <a:rPr lang="en-US" altLang="zh-CN" sz="1600">
                <a:latin typeface="Calibri" pitchFamily="34" charset="0"/>
              </a:rPr>
              <a:t>To Coordinator</a:t>
            </a:r>
            <a:endParaRPr lang="zh-CN" altLang="en-US" sz="1600">
              <a:latin typeface="Calibri" pitchFamily="34" charset="0"/>
            </a:endParaRPr>
          </a:p>
        </p:txBody>
      </p:sp>
      <p:cxnSp>
        <p:nvCxnSpPr>
          <p:cNvPr id="212" name="直接连接符 211"/>
          <p:cNvCxnSpPr/>
          <p:nvPr/>
        </p:nvCxnSpPr>
        <p:spPr>
          <a:xfrm>
            <a:off x="5895975" y="3916363"/>
            <a:ext cx="17859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箭头连接符 214"/>
          <p:cNvCxnSpPr>
            <a:stCxn id="204" idx="7"/>
            <a:endCxn id="136" idx="4"/>
          </p:cNvCxnSpPr>
          <p:nvPr/>
        </p:nvCxnSpPr>
        <p:spPr>
          <a:xfrm flipV="1">
            <a:off x="7991475" y="3429000"/>
            <a:ext cx="1747838" cy="11049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椭圆 219"/>
          <p:cNvSpPr/>
          <p:nvPr/>
        </p:nvSpPr>
        <p:spPr>
          <a:xfrm>
            <a:off x="7381875" y="5786438"/>
            <a:ext cx="714375" cy="7143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1" name="椭圆 220"/>
          <p:cNvSpPr/>
          <p:nvPr/>
        </p:nvSpPr>
        <p:spPr>
          <a:xfrm>
            <a:off x="7453313" y="5857875"/>
            <a:ext cx="571500" cy="5715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c1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222" name="直接箭头连接符 221"/>
          <p:cNvCxnSpPr>
            <a:stCxn id="204" idx="4"/>
            <a:endCxn id="220" idx="0"/>
          </p:cNvCxnSpPr>
          <p:nvPr/>
        </p:nvCxnSpPr>
        <p:spPr>
          <a:xfrm>
            <a:off x="7739063" y="5143500"/>
            <a:ext cx="0" cy="64293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/>
          <p:cNvSpPr txBox="1">
            <a:spLocks noChangeArrowheads="1"/>
          </p:cNvSpPr>
          <p:nvPr/>
        </p:nvSpPr>
        <p:spPr bwMode="auto">
          <a:xfrm>
            <a:off x="7667625" y="5143500"/>
            <a:ext cx="19859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600">
                <a:latin typeface="Calibri" pitchFamily="34" charset="0"/>
              </a:rPr>
              <a:t>Commit msg received</a:t>
            </a:r>
          </a:p>
          <a:p>
            <a:pPr algn="ctr"/>
            <a:r>
              <a:rPr lang="en-US" altLang="zh-CN" sz="1600">
                <a:latin typeface="Calibri" pitchFamily="34" charset="0"/>
              </a:rPr>
              <a:t>from Coordinator</a:t>
            </a:r>
            <a:endParaRPr lang="zh-CN" altLang="en-US" sz="1600">
              <a:latin typeface="Calibri" pitchFamily="34" charset="0"/>
            </a:endParaRPr>
          </a:p>
        </p:txBody>
      </p:sp>
      <p:sp>
        <p:nvSpPr>
          <p:cNvPr id="226" name="任意多边形 225"/>
          <p:cNvSpPr/>
          <p:nvPr/>
        </p:nvSpPr>
        <p:spPr>
          <a:xfrm>
            <a:off x="7453313" y="5133975"/>
            <a:ext cx="271462" cy="674688"/>
          </a:xfrm>
          <a:custGeom>
            <a:avLst/>
            <a:gdLst>
              <a:gd name="connsiteX0" fmla="*/ 375139 w 375139"/>
              <a:gd name="connsiteY0" fmla="*/ 0 h 674077"/>
              <a:gd name="connsiteX1" fmla="*/ 0 w 375139"/>
              <a:gd name="connsiteY1" fmla="*/ 363415 h 674077"/>
              <a:gd name="connsiteX2" fmla="*/ 375139 w 375139"/>
              <a:gd name="connsiteY2" fmla="*/ 644769 h 674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139" h="674077">
                <a:moveTo>
                  <a:pt x="375139" y="0"/>
                </a:moveTo>
                <a:cubicBezTo>
                  <a:pt x="187569" y="127977"/>
                  <a:pt x="0" y="255954"/>
                  <a:pt x="0" y="363415"/>
                </a:cubicBezTo>
                <a:cubicBezTo>
                  <a:pt x="0" y="470876"/>
                  <a:pt x="230554" y="674077"/>
                  <a:pt x="375139" y="644769"/>
                </a:cubicBezTo>
              </a:path>
            </a:pathLst>
          </a:cu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7" name="TextBox 226"/>
          <p:cNvSpPr txBox="1">
            <a:spLocks noChangeArrowheads="1"/>
          </p:cNvSpPr>
          <p:nvPr/>
        </p:nvSpPr>
        <p:spPr bwMode="auto">
          <a:xfrm>
            <a:off x="7024688" y="5286375"/>
            <a:ext cx="4222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Calibri" pitchFamily="34" charset="0"/>
              </a:rPr>
              <a:t>F,T</a:t>
            </a:r>
            <a:endParaRPr lang="zh-CN" alt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634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 animBg="1"/>
      <p:bldP spid="16" grpId="0" animBg="1"/>
      <p:bldP spid="43" grpId="0"/>
      <p:bldP spid="46" grpId="0"/>
      <p:bldP spid="62" grpId="0"/>
      <p:bldP spid="63" grpId="0"/>
      <p:bldP spid="68" grpId="0"/>
      <p:bldP spid="75" grpId="0"/>
      <p:bldP spid="77" grpId="0"/>
      <p:bldP spid="89" grpId="0" animBg="1"/>
      <p:bldP spid="106" grpId="0"/>
      <p:bldP spid="119" grpId="0"/>
      <p:bldP spid="121" grpId="0"/>
      <p:bldP spid="128" grpId="0"/>
      <p:bldP spid="129" grpId="0"/>
      <p:bldP spid="134" grpId="0" animBg="1"/>
      <p:bldP spid="136" grpId="0" animBg="1"/>
      <p:bldP spid="142" grpId="0"/>
      <p:bldP spid="145" grpId="0" animBg="1"/>
      <p:bldP spid="160" grpId="0"/>
      <p:bldP spid="161" grpId="0"/>
      <p:bldP spid="162" grpId="0"/>
      <p:bldP spid="175" grpId="0" animBg="1"/>
      <p:bldP spid="188" grpId="0"/>
      <p:bldP spid="189" grpId="0"/>
      <p:bldP spid="199" grpId="0"/>
      <p:bldP spid="201" grpId="0"/>
      <p:bldP spid="204" grpId="0" animBg="1"/>
      <p:bldP spid="210" grpId="0"/>
      <p:bldP spid="211" grpId="0"/>
      <p:bldP spid="220" grpId="0" animBg="1"/>
      <p:bldP spid="221" grpId="0" animBg="1"/>
      <p:bldP spid="225" grpId="0"/>
      <p:bldP spid="22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一致性算法总结</a:t>
            </a:r>
            <a:endParaRPr lang="zh-CN" altLang="en-US" dirty="0"/>
          </a:p>
        </p:txBody>
      </p:sp>
      <p:sp>
        <p:nvSpPr>
          <p:cNvPr id="21506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CAP</a:t>
            </a:r>
            <a:r>
              <a:rPr lang="zh-CN" altLang="en-US" dirty="0" smtClean="0"/>
              <a:t>理论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一致性，可用性，分区容错性只能满足两个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8232"/>
              </p:ext>
            </p:extLst>
          </p:nvPr>
        </p:nvGraphicFramePr>
        <p:xfrm>
          <a:off x="1214499" y="2533624"/>
          <a:ext cx="9572694" cy="364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449"/>
                <a:gridCol w="1595449"/>
                <a:gridCol w="1595449"/>
                <a:gridCol w="1595449"/>
                <a:gridCol w="1595449"/>
                <a:gridCol w="1595449"/>
              </a:tblGrid>
              <a:tr h="520477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Backups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M/S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2PC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Paxos</a:t>
                      </a:r>
                      <a:endParaRPr lang="zh-CN" altLang="en-US" dirty="0"/>
                    </a:p>
                  </a:txBody>
                  <a:tcPr/>
                </a:tc>
              </a:tr>
              <a:tr h="52047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Consistency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Weak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Eventual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Strong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52047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Transaction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No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Full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Local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Full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52047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Latency</a:t>
                      </a:r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Low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High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52047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Throughput</a:t>
                      </a:r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High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Low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Medium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52047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Data loss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Lots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Some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None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52047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Failover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Down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Read only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Read/write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283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Zookeeper</a:t>
            </a:r>
            <a:r>
              <a:rPr lang="zh-CN" altLang="en-US" sz="3200" dirty="0" smtClean="0"/>
              <a:t>应用场景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36709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主要内容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大</a:t>
            </a:r>
            <a:r>
              <a:rPr lang="zh-CN" altLang="en-US" dirty="0" smtClean="0"/>
              <a:t>数据架构</a:t>
            </a:r>
            <a:endParaRPr lang="en-US" altLang="zh-CN" dirty="0" smtClean="0"/>
          </a:p>
          <a:p>
            <a:r>
              <a:rPr lang="en-US" altLang="zh-CN" dirty="0" smtClean="0"/>
              <a:t>CAP</a:t>
            </a:r>
            <a:r>
              <a:rPr lang="zh-CN" altLang="en-US" dirty="0" smtClean="0"/>
              <a:t>定理</a:t>
            </a:r>
            <a:endParaRPr lang="en-US" altLang="zh-CN" dirty="0" smtClean="0"/>
          </a:p>
          <a:p>
            <a:r>
              <a:rPr lang="zh-CN" altLang="en-US" dirty="0" smtClean="0"/>
              <a:t>编程模型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MapReduce</a:t>
            </a:r>
            <a:endParaRPr lang="en-US" altLang="zh-CN" dirty="0" smtClean="0"/>
          </a:p>
          <a:p>
            <a:r>
              <a:rPr lang="zh-CN" altLang="en-US" dirty="0" smtClean="0"/>
              <a:t>一致性模型</a:t>
            </a:r>
            <a:endParaRPr lang="en-US" altLang="zh-CN" dirty="0" smtClean="0"/>
          </a:p>
          <a:p>
            <a:r>
              <a:rPr lang="en-US" altLang="zh-CN" dirty="0">
                <a:solidFill>
                  <a:srgbClr val="C00000"/>
                </a:solidFill>
              </a:rPr>
              <a:t>RPC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/>
              <a:t>资源管理</a:t>
            </a:r>
            <a:endParaRPr lang="en-US" altLang="zh-CN" dirty="0" smtClean="0"/>
          </a:p>
          <a:p>
            <a:r>
              <a:rPr lang="en-US" altLang="zh-CN" dirty="0" err="1" smtClean="0"/>
              <a:t>Hbase</a:t>
            </a:r>
            <a:endParaRPr lang="en-US" altLang="zh-CN" dirty="0" smtClean="0"/>
          </a:p>
          <a:p>
            <a:r>
              <a:rPr lang="zh-CN" altLang="en-US" dirty="0" smtClean="0"/>
              <a:t>分布式文件系统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28926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RPC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6600"/>
                </a:solidFill>
              </a:rPr>
              <a:t>RPC</a:t>
            </a:r>
            <a:r>
              <a:rPr lang="en-US" altLang="zh-CN" dirty="0" smtClean="0"/>
              <a:t> = </a:t>
            </a:r>
            <a:r>
              <a:rPr lang="en-US" altLang="zh-CN" u="sng" dirty="0" smtClean="0"/>
              <a:t>R</a:t>
            </a:r>
            <a:r>
              <a:rPr lang="en-US" altLang="zh-CN" dirty="0" smtClean="0"/>
              <a:t>emote </a:t>
            </a:r>
            <a:r>
              <a:rPr lang="en-US" altLang="zh-CN" u="sng" dirty="0" smtClean="0"/>
              <a:t>P</a:t>
            </a:r>
            <a:r>
              <a:rPr lang="en-US" altLang="zh-CN" dirty="0" smtClean="0"/>
              <a:t>rocedure </a:t>
            </a:r>
            <a:r>
              <a:rPr lang="en-US" altLang="zh-CN" u="sng" dirty="0" smtClean="0"/>
              <a:t>C</a:t>
            </a:r>
            <a:r>
              <a:rPr lang="en-US" altLang="zh-CN" dirty="0" smtClean="0"/>
              <a:t>all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中称之为</a:t>
            </a:r>
            <a:r>
              <a:rPr lang="en-US" altLang="zh-CN" dirty="0" smtClean="0"/>
              <a:t>RMI(Remote Method Invocation)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C++</a:t>
            </a:r>
            <a:r>
              <a:rPr lang="zh-CN" altLang="en-US" dirty="0" smtClean="0"/>
              <a:t>中称之为进程间通信</a:t>
            </a:r>
            <a:endParaRPr lang="zh-CN" altLang="en-US" dirty="0"/>
          </a:p>
        </p:txBody>
      </p:sp>
      <p:sp>
        <p:nvSpPr>
          <p:cNvPr id="4" name="内容占位符 4"/>
          <p:cNvSpPr>
            <a:spLocks noGrp="1"/>
          </p:cNvSpPr>
          <p:nvPr/>
        </p:nvSpPr>
        <p:spPr bwMode="auto">
          <a:xfrm>
            <a:off x="334963" y="706438"/>
            <a:ext cx="11522075" cy="5445125"/>
          </a:xfrm>
          <a:prstGeom prst="rect">
            <a:avLst/>
          </a:prstGeom>
          <a:noFill/>
          <a:ln w="19050">
            <a:noFill/>
            <a:prstDash val="dash"/>
            <a:miter lim="800000"/>
            <a:headE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54570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/>
              <a:t>消息传递语义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At most once  </a:t>
            </a:r>
            <a:r>
              <a:rPr lang="en-US" dirty="0"/>
              <a:t>— Messages may be lost but are never redelivered.(</a:t>
            </a:r>
            <a:r>
              <a:rPr lang="zh-CN" altLang="en-US" dirty="0"/>
              <a:t>消息可能丢失，但永远不会重发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i="1" dirty="0">
                <a:solidFill>
                  <a:srgbClr val="FF0000"/>
                </a:solidFill>
              </a:rPr>
              <a:t>At least once </a:t>
            </a:r>
            <a:r>
              <a:rPr lang="en-US" dirty="0"/>
              <a:t>—Messages are never lost but may be redelivered.(</a:t>
            </a:r>
            <a:r>
              <a:rPr lang="zh-CN" altLang="en-US" dirty="0"/>
              <a:t>消息绝不会丢失，但有可能重新发送</a:t>
            </a:r>
            <a:r>
              <a:rPr lang="en-US" dirty="0"/>
              <a:t>)</a:t>
            </a:r>
          </a:p>
          <a:p>
            <a:endParaRPr lang="en-US" altLang="zh-CN" dirty="0"/>
          </a:p>
          <a:p>
            <a:r>
              <a:rPr lang="en-US" i="1" dirty="0">
                <a:solidFill>
                  <a:srgbClr val="FF0000"/>
                </a:solidFill>
              </a:rPr>
              <a:t>Exactly once </a:t>
            </a:r>
            <a:r>
              <a:rPr lang="en-US" dirty="0"/>
              <a:t>—this is what people actually want, each message is delivered once and only once.(</a:t>
            </a:r>
            <a:r>
              <a:rPr lang="zh-CN" altLang="en-US" dirty="0"/>
              <a:t>每个消息传递一次且仅一次</a:t>
            </a:r>
            <a:r>
              <a:rPr lang="en-US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747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1247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dirty="0" err="1"/>
              <a:t>Saas</a:t>
            </a:r>
            <a:r>
              <a:rPr lang="zh-CN" altLang="en-US" sz="3200" dirty="0"/>
              <a:t>、</a:t>
            </a:r>
            <a:r>
              <a:rPr lang="en-US" altLang="zh-CN" sz="3200" dirty="0" err="1"/>
              <a:t>Paas</a:t>
            </a:r>
            <a:r>
              <a:rPr lang="zh-CN" altLang="en-US" sz="3200" dirty="0"/>
              <a:t>、</a:t>
            </a:r>
            <a:r>
              <a:rPr lang="en-US" altLang="zh-CN" sz="3200" dirty="0" err="1"/>
              <a:t>Iaas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通俗解释：</a:t>
            </a:r>
            <a:endParaRPr lang="en-US" altLang="zh-CN" dirty="0"/>
          </a:p>
          <a:p>
            <a:pPr lvl="1"/>
            <a:r>
              <a:rPr lang="en-US" altLang="zh-CN" dirty="0" err="1"/>
              <a:t>iaas</a:t>
            </a:r>
            <a:r>
              <a:rPr lang="zh-CN" altLang="en-US" dirty="0"/>
              <a:t>，一块地，你想盖什么就盖什么</a:t>
            </a:r>
            <a:br>
              <a:rPr lang="zh-CN" altLang="en-US" dirty="0"/>
            </a:br>
            <a:r>
              <a:rPr lang="en-US" altLang="zh-CN" dirty="0" err="1"/>
              <a:t>paas</a:t>
            </a:r>
            <a:r>
              <a:rPr lang="zh-CN" altLang="en-US" dirty="0"/>
              <a:t>，商业中心，比如万达，你可以在上面建各种应用，比如沃尔玛，各种吃饭娱乐购物场所等</a:t>
            </a:r>
            <a:br>
              <a:rPr lang="zh-CN" altLang="en-US" dirty="0"/>
            </a:br>
            <a:r>
              <a:rPr lang="en-US" altLang="zh-CN" dirty="0" err="1"/>
              <a:t>saas</a:t>
            </a:r>
            <a:r>
              <a:rPr lang="zh-CN" altLang="en-US" dirty="0"/>
              <a:t>，万达里面开的各种店。如上沃尔玛等</a:t>
            </a:r>
          </a:p>
        </p:txBody>
      </p:sp>
    </p:spTree>
    <p:extLst>
      <p:ext uri="{BB962C8B-B14F-4D97-AF65-F5344CB8AC3E}">
        <p14:creationId xmlns:p14="http://schemas.microsoft.com/office/powerpoint/2010/main" val="405798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Local Procedure Call(LPC)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本地过程调用：在同一个进程中的函数调用。</a:t>
            </a:r>
            <a:endParaRPr lang="en-US" altLang="zh-CN" dirty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stack</a:t>
            </a:r>
            <a:r>
              <a:rPr lang="zh-CN" altLang="en-US" dirty="0" smtClean="0"/>
              <a:t>来传递参数和返回值。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通过指针</a:t>
            </a:r>
            <a:r>
              <a:rPr lang="en-US" altLang="zh-CN" dirty="0" smtClean="0"/>
              <a:t>(pointers)</a:t>
            </a:r>
            <a:r>
              <a:rPr lang="zh-CN" altLang="en-US" dirty="0" smtClean="0"/>
              <a:t>或者引用</a:t>
            </a:r>
            <a:r>
              <a:rPr lang="en-US" altLang="zh-CN" dirty="0" smtClean="0"/>
              <a:t>(reference)</a:t>
            </a:r>
            <a:r>
              <a:rPr lang="zh-CN" altLang="en-US" dirty="0" smtClean="0"/>
              <a:t>来访问对象。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消息传递语义：如果进程活着，那么就是</a:t>
            </a:r>
            <a:r>
              <a:rPr lang="en-US" i="1" dirty="0" smtClean="0">
                <a:solidFill>
                  <a:srgbClr val="FF0000"/>
                </a:solidFill>
              </a:rPr>
              <a:t>Exactly once </a:t>
            </a:r>
            <a:r>
              <a:rPr lang="zh-CN" altLang="en-US" i="1" dirty="0" smtClean="0">
                <a:solidFill>
                  <a:srgbClr val="FF0000"/>
                </a:solidFill>
              </a:rPr>
              <a:t>。</a:t>
            </a:r>
            <a:endParaRPr lang="en-US" altLang="zh-CN" i="1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0081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LPC</a:t>
            </a:r>
            <a:endParaRPr lang="zh-CN" altLang="en-US" dirty="0"/>
          </a:p>
        </p:txBody>
      </p:sp>
      <p:grpSp>
        <p:nvGrpSpPr>
          <p:cNvPr id="14" name="Group 22"/>
          <p:cNvGrpSpPr>
            <a:grpSpLocks noGrp="1"/>
          </p:cNvGrpSpPr>
          <p:nvPr/>
        </p:nvGrpSpPr>
        <p:grpSpPr bwMode="auto">
          <a:xfrm>
            <a:off x="2381224" y="1714489"/>
            <a:ext cx="4929222" cy="2928958"/>
            <a:chOff x="533400" y="1428750"/>
            <a:chExt cx="3733800" cy="1981200"/>
          </a:xfrm>
        </p:grpSpPr>
        <p:sp>
          <p:nvSpPr>
            <p:cNvPr id="15" name="Oval 1"/>
            <p:cNvSpPr/>
            <p:nvPr/>
          </p:nvSpPr>
          <p:spPr>
            <a:xfrm>
              <a:off x="838200" y="1428750"/>
              <a:ext cx="3429000" cy="1981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16" name="TextBox 2"/>
            <p:cNvSpPr txBox="1">
              <a:spLocks noChangeArrowheads="1"/>
            </p:cNvSpPr>
            <p:nvPr/>
          </p:nvSpPr>
          <p:spPr bwMode="auto">
            <a:xfrm>
              <a:off x="533400" y="1581150"/>
              <a:ext cx="318376" cy="2498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P1</a:t>
              </a:r>
            </a:p>
          </p:txBody>
        </p:sp>
        <p:sp>
          <p:nvSpPr>
            <p:cNvPr id="17" name="TextBox 4"/>
            <p:cNvSpPr txBox="1">
              <a:spLocks noChangeArrowheads="1"/>
            </p:cNvSpPr>
            <p:nvPr/>
          </p:nvSpPr>
          <p:spPr bwMode="auto">
            <a:xfrm>
              <a:off x="2743200" y="2266950"/>
              <a:ext cx="671139" cy="27064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dirty="0" err="1"/>
                <a:t>int</a:t>
              </a:r>
              <a:r>
                <a:rPr lang="en-US" altLang="zh-CN" sz="2000" dirty="0"/>
                <a:t> f1()</a:t>
              </a:r>
            </a:p>
          </p:txBody>
        </p:sp>
        <p:sp>
          <p:nvSpPr>
            <p:cNvPr id="18" name="TextBox 7"/>
            <p:cNvSpPr txBox="1">
              <a:spLocks noChangeArrowheads="1"/>
            </p:cNvSpPr>
            <p:nvPr/>
          </p:nvSpPr>
          <p:spPr bwMode="auto">
            <a:xfrm>
              <a:off x="1600200" y="1638240"/>
              <a:ext cx="654722" cy="27064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dirty="0"/>
                <a:t>main()</a:t>
              </a:r>
            </a:p>
          </p:txBody>
        </p:sp>
        <p:sp>
          <p:nvSpPr>
            <p:cNvPr id="19" name="TextBox 8"/>
            <p:cNvSpPr txBox="1">
              <a:spLocks noChangeArrowheads="1"/>
            </p:cNvSpPr>
            <p:nvPr/>
          </p:nvSpPr>
          <p:spPr bwMode="auto">
            <a:xfrm>
              <a:off x="1447800" y="2571750"/>
              <a:ext cx="671139" cy="27064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int f2()</a:t>
              </a:r>
            </a:p>
          </p:txBody>
        </p:sp>
        <p:cxnSp>
          <p:nvCxnSpPr>
            <p:cNvPr id="20" name="Curved Connector 11"/>
            <p:cNvCxnSpPr>
              <a:stCxn id="18" idx="3"/>
              <a:endCxn id="17" idx="0"/>
            </p:cNvCxnSpPr>
            <p:nvPr/>
          </p:nvCxnSpPr>
          <p:spPr>
            <a:xfrm>
              <a:off x="2254922" y="1773562"/>
              <a:ext cx="823848" cy="493389"/>
            </a:xfrm>
            <a:prstGeom prst="curvedConnector2">
              <a:avLst/>
            </a:prstGeom>
            <a:ln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13"/>
            <p:cNvCxnSpPr>
              <a:stCxn id="17" idx="2"/>
              <a:endCxn id="19" idx="3"/>
            </p:cNvCxnSpPr>
            <p:nvPr/>
          </p:nvCxnSpPr>
          <p:spPr>
            <a:xfrm rot="5400000">
              <a:off x="2514115" y="2142416"/>
              <a:ext cx="169479" cy="959831"/>
            </a:xfrm>
            <a:prstGeom prst="curvedConnector2">
              <a:avLst/>
            </a:prstGeom>
            <a:ln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19"/>
            <p:cNvSpPr txBox="1">
              <a:spLocks noChangeArrowheads="1"/>
            </p:cNvSpPr>
            <p:nvPr/>
          </p:nvSpPr>
          <p:spPr bwMode="auto">
            <a:xfrm>
              <a:off x="2895600" y="1657350"/>
              <a:ext cx="398516" cy="2498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 i="1">
                  <a:solidFill>
                    <a:srgbClr val="008000"/>
                  </a:solidFill>
                </a:rPr>
                <a:t>LPC</a:t>
              </a:r>
            </a:p>
          </p:txBody>
        </p:sp>
        <p:sp>
          <p:nvSpPr>
            <p:cNvPr id="23" name="TextBox 20"/>
            <p:cNvSpPr txBox="1">
              <a:spLocks noChangeArrowheads="1"/>
            </p:cNvSpPr>
            <p:nvPr/>
          </p:nvSpPr>
          <p:spPr bwMode="auto">
            <a:xfrm>
              <a:off x="2057400" y="2952750"/>
              <a:ext cx="398516" cy="2498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 i="1">
                  <a:solidFill>
                    <a:srgbClr val="008000"/>
                  </a:solidFill>
                </a:rPr>
                <a:t>LPC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490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RPC</a:t>
            </a:r>
            <a:endParaRPr lang="zh-CN" altLang="en-US" dirty="0"/>
          </a:p>
        </p:txBody>
      </p:sp>
      <p:grpSp>
        <p:nvGrpSpPr>
          <p:cNvPr id="5" name="Group 22"/>
          <p:cNvGrpSpPr>
            <a:grpSpLocks noGrp="1"/>
          </p:cNvGrpSpPr>
          <p:nvPr/>
        </p:nvGrpSpPr>
        <p:grpSpPr bwMode="auto">
          <a:xfrm>
            <a:off x="1981200" y="1600200"/>
            <a:ext cx="5911974" cy="4543444"/>
            <a:chOff x="533400" y="1428750"/>
            <a:chExt cx="4084262" cy="3581400"/>
          </a:xfrm>
        </p:grpSpPr>
        <p:sp>
          <p:nvSpPr>
            <p:cNvPr id="6" name="Oval 1"/>
            <p:cNvSpPr/>
            <p:nvPr/>
          </p:nvSpPr>
          <p:spPr>
            <a:xfrm>
              <a:off x="838227" y="1428750"/>
              <a:ext cx="3429302" cy="1981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7" name="TextBox 2"/>
            <p:cNvSpPr txBox="1">
              <a:spLocks noChangeArrowheads="1"/>
            </p:cNvSpPr>
            <p:nvPr/>
          </p:nvSpPr>
          <p:spPr bwMode="auto">
            <a:xfrm>
              <a:off x="533400" y="1692331"/>
              <a:ext cx="290368" cy="291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P1</a:t>
              </a:r>
            </a:p>
          </p:txBody>
        </p:sp>
        <p:sp>
          <p:nvSpPr>
            <p:cNvPr id="8" name="Oval 5"/>
            <p:cNvSpPr/>
            <p:nvPr/>
          </p:nvSpPr>
          <p:spPr>
            <a:xfrm>
              <a:off x="914434" y="3943350"/>
              <a:ext cx="3429302" cy="1066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9" name="TextBox 4"/>
            <p:cNvSpPr txBox="1">
              <a:spLocks noChangeArrowheads="1"/>
            </p:cNvSpPr>
            <p:nvPr/>
          </p:nvSpPr>
          <p:spPr bwMode="auto">
            <a:xfrm>
              <a:off x="2743200" y="2266950"/>
              <a:ext cx="612098" cy="31538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dirty="0" err="1"/>
                <a:t>int</a:t>
              </a:r>
              <a:r>
                <a:rPr lang="en-US" altLang="zh-CN" sz="2000" dirty="0"/>
                <a:t> f1()</a:t>
              </a:r>
            </a:p>
          </p:txBody>
        </p:sp>
        <p:sp>
          <p:nvSpPr>
            <p:cNvPr id="10" name="TextBox 7"/>
            <p:cNvSpPr txBox="1">
              <a:spLocks noChangeArrowheads="1"/>
            </p:cNvSpPr>
            <p:nvPr/>
          </p:nvSpPr>
          <p:spPr bwMode="auto">
            <a:xfrm>
              <a:off x="1600200" y="1638240"/>
              <a:ext cx="597125" cy="31538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dirty="0"/>
                <a:t>main()</a:t>
              </a:r>
            </a:p>
          </p:txBody>
        </p:sp>
        <p:sp>
          <p:nvSpPr>
            <p:cNvPr id="11" name="TextBox 8"/>
            <p:cNvSpPr txBox="1">
              <a:spLocks noChangeArrowheads="1"/>
            </p:cNvSpPr>
            <p:nvPr/>
          </p:nvSpPr>
          <p:spPr bwMode="auto">
            <a:xfrm>
              <a:off x="1447800" y="2571750"/>
              <a:ext cx="612098" cy="31538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int f2()</a:t>
              </a:r>
            </a:p>
          </p:txBody>
        </p:sp>
        <p:sp>
          <p:nvSpPr>
            <p:cNvPr id="12" name="TextBox 9"/>
            <p:cNvSpPr txBox="1">
              <a:spLocks noChangeArrowheads="1"/>
            </p:cNvSpPr>
            <p:nvPr/>
          </p:nvSpPr>
          <p:spPr bwMode="auto">
            <a:xfrm>
              <a:off x="533400" y="3944790"/>
              <a:ext cx="290368" cy="291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P2</a:t>
              </a:r>
            </a:p>
          </p:txBody>
        </p:sp>
        <p:sp>
          <p:nvSpPr>
            <p:cNvPr id="13" name="TextBox 10"/>
            <p:cNvSpPr txBox="1">
              <a:spLocks noChangeArrowheads="1"/>
            </p:cNvSpPr>
            <p:nvPr/>
          </p:nvSpPr>
          <p:spPr bwMode="auto">
            <a:xfrm>
              <a:off x="2362200" y="4248150"/>
              <a:ext cx="612098" cy="31538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int f2()</a:t>
              </a:r>
            </a:p>
          </p:txBody>
        </p:sp>
        <p:cxnSp>
          <p:nvCxnSpPr>
            <p:cNvPr id="14" name="Curved Connector 11"/>
            <p:cNvCxnSpPr>
              <a:stCxn id="10" idx="3"/>
              <a:endCxn id="9" idx="0"/>
            </p:cNvCxnSpPr>
            <p:nvPr/>
          </p:nvCxnSpPr>
          <p:spPr>
            <a:xfrm>
              <a:off x="2197325" y="1795935"/>
              <a:ext cx="851925" cy="471015"/>
            </a:xfrm>
            <a:prstGeom prst="curvedConnector2">
              <a:avLst/>
            </a:prstGeom>
            <a:ln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3"/>
            <p:cNvCxnSpPr>
              <a:stCxn id="9" idx="2"/>
              <a:endCxn id="11" idx="3"/>
            </p:cNvCxnSpPr>
            <p:nvPr/>
          </p:nvCxnSpPr>
          <p:spPr>
            <a:xfrm rot="5400000">
              <a:off x="2481022" y="2161216"/>
              <a:ext cx="147105" cy="989351"/>
            </a:xfrm>
            <a:prstGeom prst="curvedConnector2">
              <a:avLst/>
            </a:prstGeom>
            <a:ln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urved Connector 16"/>
            <p:cNvCxnSpPr/>
            <p:nvPr/>
          </p:nvCxnSpPr>
          <p:spPr>
            <a:xfrm rot="5400000">
              <a:off x="2421325" y="3000645"/>
              <a:ext cx="1600200" cy="776423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66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9"/>
            <p:cNvSpPr txBox="1">
              <a:spLocks noChangeArrowheads="1"/>
            </p:cNvSpPr>
            <p:nvPr/>
          </p:nvSpPr>
          <p:spPr bwMode="auto">
            <a:xfrm>
              <a:off x="2895600" y="1657350"/>
              <a:ext cx="363458" cy="291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 i="1">
                  <a:solidFill>
                    <a:srgbClr val="008000"/>
                  </a:solidFill>
                </a:rPr>
                <a:t>LPC</a:t>
              </a:r>
            </a:p>
          </p:txBody>
        </p:sp>
        <p:sp>
          <p:nvSpPr>
            <p:cNvPr id="18" name="TextBox 20"/>
            <p:cNvSpPr txBox="1">
              <a:spLocks noChangeArrowheads="1"/>
            </p:cNvSpPr>
            <p:nvPr/>
          </p:nvSpPr>
          <p:spPr bwMode="auto">
            <a:xfrm>
              <a:off x="2057400" y="2952750"/>
              <a:ext cx="363458" cy="291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 i="1">
                  <a:solidFill>
                    <a:srgbClr val="008000"/>
                  </a:solidFill>
                </a:rPr>
                <a:t>LPC</a:t>
              </a:r>
            </a:p>
          </p:txBody>
        </p:sp>
        <p:sp>
          <p:nvSpPr>
            <p:cNvPr id="19" name="TextBox 21"/>
            <p:cNvSpPr txBox="1">
              <a:spLocks noChangeArrowheads="1"/>
            </p:cNvSpPr>
            <p:nvPr/>
          </p:nvSpPr>
          <p:spPr bwMode="auto">
            <a:xfrm>
              <a:off x="3079976" y="3489740"/>
              <a:ext cx="1537686" cy="291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 i="1" dirty="0">
                  <a:solidFill>
                    <a:srgbClr val="FF6600"/>
                  </a:solidFill>
                </a:rPr>
                <a:t>RPC request message</a:t>
              </a:r>
            </a:p>
          </p:txBody>
        </p:sp>
      </p:grpSp>
      <p:cxnSp>
        <p:nvCxnSpPr>
          <p:cNvPr id="20" name="Curved Connector 26"/>
          <p:cNvCxnSpPr/>
          <p:nvPr/>
        </p:nvCxnSpPr>
        <p:spPr>
          <a:xfrm rot="5400000" flipH="1" flipV="1">
            <a:off x="4481506" y="3686172"/>
            <a:ext cx="2133600" cy="762000"/>
          </a:xfrm>
          <a:prstGeom prst="curvedConnector3">
            <a:avLst>
              <a:gd name="adj1" fmla="val 50000"/>
            </a:avLst>
          </a:prstGeom>
          <a:ln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7"/>
          <p:cNvSpPr txBox="1">
            <a:spLocks noChangeArrowheads="1"/>
          </p:cNvSpPr>
          <p:nvPr/>
        </p:nvSpPr>
        <p:spPr bwMode="auto">
          <a:xfrm>
            <a:off x="3167043" y="4214818"/>
            <a:ext cx="19864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FF6600"/>
                </a:solidFill>
              </a:rPr>
              <a:t>RPC reply message</a:t>
            </a:r>
          </a:p>
        </p:txBody>
      </p:sp>
      <p:sp>
        <p:nvSpPr>
          <p:cNvPr id="22" name="TextBox 24"/>
          <p:cNvSpPr txBox="1">
            <a:spLocks noChangeArrowheads="1"/>
          </p:cNvSpPr>
          <p:nvPr/>
        </p:nvSpPr>
        <p:spPr bwMode="auto">
          <a:xfrm>
            <a:off x="7938346" y="2559602"/>
            <a:ext cx="8008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/>
              <a:t>Host A</a:t>
            </a:r>
          </a:p>
        </p:txBody>
      </p:sp>
      <p:sp>
        <p:nvSpPr>
          <p:cNvPr id="23" name="TextBox 25"/>
          <p:cNvSpPr txBox="1">
            <a:spLocks noChangeArrowheads="1"/>
          </p:cNvSpPr>
          <p:nvPr/>
        </p:nvSpPr>
        <p:spPr bwMode="auto">
          <a:xfrm>
            <a:off x="7946360" y="5202808"/>
            <a:ext cx="7928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/>
              <a:t>Host B</a:t>
            </a:r>
          </a:p>
        </p:txBody>
      </p:sp>
    </p:spTree>
    <p:extLst>
      <p:ext uri="{BB962C8B-B14F-4D97-AF65-F5344CB8AC3E}">
        <p14:creationId xmlns:p14="http://schemas.microsoft.com/office/powerpoint/2010/main" val="140291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RPC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1055" y="1275644"/>
            <a:ext cx="10662745" cy="4901319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在以下的情况下调用会不成功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endParaRPr lang="en-US" altLang="zh-CN" sz="2400" dirty="0"/>
          </a:p>
          <a:p>
            <a:pPr lvl="1"/>
            <a:r>
              <a:rPr lang="zh-CN" altLang="en-US" sz="2000" dirty="0"/>
              <a:t>请求消息丢失</a:t>
            </a:r>
            <a:r>
              <a:rPr lang="en-US" altLang="zh-CN" sz="2000" dirty="0"/>
              <a:t>(</a:t>
            </a:r>
            <a:r>
              <a:rPr lang="zh-CN" altLang="en-US" sz="2000" dirty="0"/>
              <a:t>在</a:t>
            </a:r>
            <a:r>
              <a:rPr lang="en-US" altLang="zh-CN" sz="2000" dirty="0"/>
              <a:t>LPC</a:t>
            </a:r>
            <a:r>
              <a:rPr lang="zh-CN" altLang="en-US" sz="2000" dirty="0"/>
              <a:t>中可以理解为入参</a:t>
            </a:r>
            <a:r>
              <a:rPr lang="en-US" altLang="zh-CN" sz="2000" dirty="0"/>
              <a:t>)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/>
              <a:t>返回消息丢失</a:t>
            </a:r>
            <a:r>
              <a:rPr lang="en-US" altLang="zh-CN" sz="2000" dirty="0"/>
              <a:t>(</a:t>
            </a:r>
            <a:r>
              <a:rPr lang="zh-CN" altLang="en-US" sz="2000" dirty="0"/>
              <a:t>在</a:t>
            </a:r>
            <a:r>
              <a:rPr lang="en-US" altLang="zh-CN" sz="2000" dirty="0"/>
              <a:t>LPC</a:t>
            </a:r>
            <a:r>
              <a:rPr lang="zh-CN" altLang="en-US" sz="2000" dirty="0"/>
              <a:t>中可以理解为返回值</a:t>
            </a:r>
            <a:r>
              <a:rPr lang="en-US" altLang="zh-CN" sz="2000" dirty="0"/>
              <a:t>)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 smtClean="0"/>
              <a:t>被调用进程如果在函数调用</a:t>
            </a:r>
            <a:r>
              <a:rPr lang="zh-CN" altLang="en-US" sz="2000" dirty="0" smtClean="0">
                <a:solidFill>
                  <a:srgbClr val="FF0000"/>
                </a:solidFill>
              </a:rPr>
              <a:t>前</a:t>
            </a:r>
            <a:r>
              <a:rPr lang="zh-CN" altLang="en-US" sz="2000" dirty="0" smtClean="0"/>
              <a:t>出错。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被调用进程如果在函数调用</a:t>
            </a:r>
            <a:r>
              <a:rPr lang="zh-CN" altLang="en-US" sz="2000" dirty="0">
                <a:solidFill>
                  <a:srgbClr val="FF0000"/>
                </a:solidFill>
              </a:rPr>
              <a:t>后</a:t>
            </a:r>
            <a:r>
              <a:rPr lang="zh-CN" altLang="en-US" sz="2000" dirty="0" smtClean="0"/>
              <a:t>出错。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zh-CN" altLang="en-US" sz="2400" dirty="0" smtClean="0"/>
              <a:t>调用进程很难区别这么的情况。</a:t>
            </a:r>
            <a:endParaRPr lang="en-US" altLang="zh-CN" sz="2400" dirty="0"/>
          </a:p>
          <a:p>
            <a:r>
              <a:rPr lang="zh-CN" altLang="en-US" sz="2400" dirty="0"/>
              <a:t>在出错的情况下很难保证</a:t>
            </a:r>
            <a:r>
              <a:rPr lang="en-US" sz="2400" i="1" dirty="0">
                <a:solidFill>
                  <a:srgbClr val="FF0000"/>
                </a:solidFill>
              </a:rPr>
              <a:t>Exactly once </a:t>
            </a:r>
            <a:r>
              <a:rPr lang="zh-CN" altLang="en-US" sz="2400" i="1" dirty="0">
                <a:solidFill>
                  <a:srgbClr val="FF0000"/>
                </a:solidFill>
              </a:rPr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092788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thrift</a:t>
            </a:r>
            <a:r>
              <a:rPr lang="zh-CN" altLang="en-US" sz="3200" dirty="0" smtClean="0"/>
              <a:t>和</a:t>
            </a:r>
            <a:r>
              <a:rPr lang="en-US" altLang="zh-CN" sz="3200" dirty="0" err="1" smtClean="0"/>
              <a:t>protobuf</a:t>
            </a:r>
            <a:r>
              <a:rPr lang="zh-CN" altLang="en-US" sz="3200" dirty="0" smtClean="0"/>
              <a:t>性能对比</a:t>
            </a:r>
            <a:endParaRPr lang="zh-CN" altLang="en-US" sz="3200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764381" y="1875314"/>
          <a:ext cx="10515600" cy="4023360"/>
        </p:xfrm>
        <a:graphic>
          <a:graphicData uri="http://schemas.openxmlformats.org/drawingml/2006/table">
            <a:tbl>
              <a:tblPr/>
              <a:tblGrid>
                <a:gridCol w="3505200"/>
                <a:gridCol w="3505200"/>
                <a:gridCol w="3505200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dirty="0">
                          <a:effectLst/>
                        </a:rPr>
                        <a:t> </a:t>
                      </a:r>
                    </a:p>
                  </a:txBody>
                  <a:tcPr marL="95250" marR="95250" marT="28575" marB="2857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protobuf</a:t>
                      </a:r>
                    </a:p>
                  </a:txBody>
                  <a:tcPr marL="95250" marR="95250" marT="28575" marB="2857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thrift</a:t>
                      </a:r>
                    </a:p>
                  </a:txBody>
                  <a:tcPr marL="95250" marR="95250" marT="28575" marB="2857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dirty="0">
                          <a:effectLst/>
                        </a:rPr>
                        <a:t>功能特性</a:t>
                      </a:r>
                    </a:p>
                  </a:txBody>
                  <a:tcPr marL="95250" marR="95250" marT="28575" marB="2857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dirty="0">
                          <a:effectLst/>
                        </a:rPr>
                        <a:t>主要是一种序列化机制</a:t>
                      </a:r>
                    </a:p>
                  </a:txBody>
                  <a:tcPr marL="95250" marR="95250" marT="28575" marB="2857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>
                          <a:effectLst/>
                        </a:rPr>
                        <a:t>提供了全套</a:t>
                      </a:r>
                      <a:r>
                        <a:rPr lang="en-US" altLang="zh-CN">
                          <a:effectLst/>
                        </a:rPr>
                        <a:t>RPC</a:t>
                      </a:r>
                      <a:r>
                        <a:rPr lang="zh-CN" altLang="en-US">
                          <a:effectLst/>
                        </a:rPr>
                        <a:t>解决方案，包括序列化机制、传输层、并发处理框架等</a:t>
                      </a:r>
                    </a:p>
                  </a:txBody>
                  <a:tcPr marL="95250" marR="95250" marT="28575" marB="2857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>
                          <a:effectLst/>
                        </a:rPr>
                        <a:t>支持语言</a:t>
                      </a:r>
                    </a:p>
                  </a:txBody>
                  <a:tcPr marL="95250" marR="95250" marT="28575" marB="2857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C++/Java/Python</a:t>
                      </a:r>
                    </a:p>
                  </a:txBody>
                  <a:tcPr marL="95250" marR="95250" marT="28575" marB="2857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C++, Java, Python, Ruby, Perl, PHP, C#, Erlang, Haskell</a:t>
                      </a:r>
                    </a:p>
                  </a:txBody>
                  <a:tcPr marL="95250" marR="95250" marT="28575" marB="2857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>
                          <a:effectLst/>
                        </a:rPr>
                        <a:t>易用性</a:t>
                      </a:r>
                    </a:p>
                  </a:txBody>
                  <a:tcPr marL="95250" marR="95250" marT="28575" marB="2857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zh-CN" altLang="en-US" dirty="0">
                          <a:effectLst/>
                        </a:rPr>
                        <a:t>语法类似，使用方式等类似</a:t>
                      </a:r>
                    </a:p>
                  </a:txBody>
                  <a:tcPr marL="95250" marR="95250" marT="28575" marB="2857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>
                          <a:effectLst/>
                        </a:rPr>
                        <a:t>生成代码的质量</a:t>
                      </a:r>
                    </a:p>
                  </a:txBody>
                  <a:tcPr marL="95250" marR="95250" marT="28575" marB="2857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zh-CN" altLang="en-US">
                          <a:effectLst/>
                        </a:rPr>
                        <a:t>可读性都还过得去，执行效率另测</a:t>
                      </a:r>
                    </a:p>
                  </a:txBody>
                  <a:tcPr marL="95250" marR="95250" marT="28575" marB="2857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>
                          <a:effectLst/>
                        </a:rPr>
                        <a:t>升级时版本兼容性</a:t>
                      </a:r>
                    </a:p>
                  </a:txBody>
                  <a:tcPr marL="95250" marR="95250" marT="28575" marB="2857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zh-CN" altLang="en-US">
                          <a:effectLst/>
                        </a:rPr>
                        <a:t>均支持向后兼容和向前兼容</a:t>
                      </a:r>
                    </a:p>
                  </a:txBody>
                  <a:tcPr marL="95250" marR="95250" marT="28575" marB="2857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>
                          <a:effectLst/>
                        </a:rPr>
                        <a:t>学习成本</a:t>
                      </a:r>
                    </a:p>
                  </a:txBody>
                  <a:tcPr marL="95250" marR="95250" marT="28575" marB="2857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>
                          <a:effectLst/>
                        </a:rPr>
                        <a:t>功能单一，容易学习</a:t>
                      </a:r>
                    </a:p>
                  </a:txBody>
                  <a:tcPr marL="95250" marR="95250" marT="28575" marB="2857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>
                          <a:effectLst/>
                        </a:rPr>
                        <a:t>功能丰富、学习成本高</a:t>
                      </a:r>
                    </a:p>
                  </a:txBody>
                  <a:tcPr marL="95250" marR="95250" marT="28575" marB="2857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dirty="0">
                          <a:effectLst/>
                        </a:rPr>
                        <a:t>文档</a:t>
                      </a:r>
                      <a:r>
                        <a:rPr lang="en-US" altLang="zh-CN" dirty="0">
                          <a:effectLst/>
                        </a:rPr>
                        <a:t>&amp;</a:t>
                      </a:r>
                      <a:r>
                        <a:rPr lang="zh-CN" altLang="en-US" dirty="0">
                          <a:effectLst/>
                        </a:rPr>
                        <a:t>社区</a:t>
                      </a:r>
                    </a:p>
                  </a:txBody>
                  <a:tcPr marL="95250" marR="95250" marT="28575" marB="2857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>
                          <a:effectLst/>
                        </a:rPr>
                        <a:t>官方文档较为丰富，</a:t>
                      </a:r>
                      <a:r>
                        <a:rPr lang="en-US">
                          <a:effectLst/>
                        </a:rPr>
                        <a:t>google</a:t>
                      </a:r>
                      <a:r>
                        <a:rPr lang="zh-CN" altLang="en-US">
                          <a:effectLst/>
                        </a:rPr>
                        <a:t>搜索</a:t>
                      </a:r>
                      <a:r>
                        <a:rPr lang="en-US">
                          <a:effectLst/>
                        </a:rPr>
                        <a:t>protocol buffer</a:t>
                      </a:r>
                      <a:r>
                        <a:rPr lang="zh-CN" altLang="en-US">
                          <a:effectLst/>
                        </a:rPr>
                        <a:t>有</a:t>
                      </a:r>
                      <a:r>
                        <a:rPr lang="en-US" altLang="zh-CN">
                          <a:effectLst/>
                        </a:rPr>
                        <a:t>2000</a:t>
                      </a:r>
                      <a:r>
                        <a:rPr lang="en-US">
                          <a:effectLst/>
                        </a:rPr>
                        <a:t>W+</a:t>
                      </a:r>
                      <a:r>
                        <a:rPr lang="zh-CN" altLang="en-US">
                          <a:effectLst/>
                        </a:rPr>
                        <a:t>结果，</a:t>
                      </a:r>
                      <a:r>
                        <a:rPr lang="en-US">
                          <a:effectLst/>
                        </a:rPr>
                        <a:t>google group</a:t>
                      </a:r>
                      <a:r>
                        <a:rPr lang="zh-CN" altLang="en-US">
                          <a:effectLst/>
                        </a:rPr>
                        <a:t>被墙不能访问</a:t>
                      </a:r>
                    </a:p>
                  </a:txBody>
                  <a:tcPr marL="95250" marR="95250" marT="28575" marB="2857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dirty="0">
                          <a:effectLst/>
                        </a:rPr>
                        <a:t>官方文档较少，没有</a:t>
                      </a:r>
                      <a:r>
                        <a:rPr lang="en-US" altLang="zh-CN" dirty="0">
                          <a:effectLst/>
                        </a:rPr>
                        <a:t>API</a:t>
                      </a:r>
                      <a:r>
                        <a:rPr lang="zh-CN" altLang="en-US" dirty="0">
                          <a:effectLst/>
                        </a:rPr>
                        <a:t>文档，</a:t>
                      </a:r>
                      <a:r>
                        <a:rPr lang="en-US" altLang="zh-CN" dirty="0" err="1">
                          <a:effectLst/>
                        </a:rPr>
                        <a:t>google</a:t>
                      </a:r>
                      <a:r>
                        <a:rPr lang="zh-CN" altLang="en-US" dirty="0">
                          <a:effectLst/>
                        </a:rPr>
                        <a:t>搜索</a:t>
                      </a:r>
                      <a:r>
                        <a:rPr lang="en-US" altLang="zh-CN" dirty="0">
                          <a:effectLst/>
                        </a:rPr>
                        <a:t>apache thrift</a:t>
                      </a:r>
                      <a:r>
                        <a:rPr lang="zh-CN" altLang="en-US" dirty="0">
                          <a:effectLst/>
                        </a:rPr>
                        <a:t>仅</a:t>
                      </a:r>
                      <a:r>
                        <a:rPr lang="en-US" altLang="zh-CN" dirty="0">
                          <a:effectLst/>
                        </a:rPr>
                        <a:t>40W</a:t>
                      </a:r>
                      <a:r>
                        <a:rPr lang="zh-CN" altLang="en-US" dirty="0">
                          <a:effectLst/>
                        </a:rPr>
                        <a:t>结果，邮件列表不怎么活跃</a:t>
                      </a:r>
                    </a:p>
                  </a:txBody>
                  <a:tcPr marL="95250" marR="95250" marT="28575" marB="2857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247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thrift</a:t>
            </a:r>
            <a:r>
              <a:rPr lang="zh-CN" altLang="en-US" sz="3200" dirty="0" smtClean="0"/>
              <a:t>和</a:t>
            </a:r>
            <a:r>
              <a:rPr lang="en-US" altLang="zh-CN" sz="3200" dirty="0" err="1" smtClean="0"/>
              <a:t>protobuf</a:t>
            </a:r>
            <a:r>
              <a:rPr lang="zh-CN" altLang="en-US" sz="3200" dirty="0" smtClean="0"/>
              <a:t>性能对比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1055" y="1597572"/>
            <a:ext cx="10662745" cy="4882250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测试方法：取了</a:t>
            </a:r>
            <a:r>
              <a:rPr lang="en-US" altLang="zh-CN" sz="1800" dirty="0"/>
              <a:t>15000+</a:t>
            </a:r>
            <a:r>
              <a:rPr lang="zh-CN" altLang="en-US" sz="1800" dirty="0"/>
              <a:t>条样本数据，分别写了三个指标的测试程序，在我自己的电脑上执行，其中时间测试循环</a:t>
            </a:r>
            <a:r>
              <a:rPr lang="en-US" altLang="zh-CN" sz="1800" dirty="0"/>
              <a:t>1000</a:t>
            </a:r>
            <a:r>
              <a:rPr lang="zh-CN" altLang="en-US" sz="1800" dirty="0"/>
              <a:t>次，总的序列化</a:t>
            </a:r>
            <a:r>
              <a:rPr lang="en-US" altLang="zh-CN" sz="1800" dirty="0"/>
              <a:t>/</a:t>
            </a:r>
            <a:r>
              <a:rPr lang="zh-CN" altLang="en-US" sz="1800" dirty="0"/>
              <a:t>反序列化次数</a:t>
            </a:r>
            <a:r>
              <a:rPr lang="en-US" altLang="zh-CN" sz="1800" dirty="0"/>
              <a:t>1500W+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endParaRPr lang="en-US" altLang="zh-CN" sz="1800" dirty="0"/>
          </a:p>
          <a:p>
            <a:r>
              <a:rPr lang="zh-CN" altLang="en-US" sz="1800" dirty="0" smtClean="0"/>
              <a:t>平均字节数：</a:t>
            </a:r>
            <a:endParaRPr lang="en-US" altLang="zh-CN" sz="1800" dirty="0" smtClean="0"/>
          </a:p>
          <a:p>
            <a:endParaRPr lang="en-US" altLang="zh-CN" sz="1800" dirty="0"/>
          </a:p>
          <a:p>
            <a:endParaRPr lang="en-US" altLang="zh-CN" sz="1800" dirty="0" smtClean="0"/>
          </a:p>
          <a:p>
            <a:endParaRPr lang="en-US" altLang="zh-CN" sz="1800" dirty="0"/>
          </a:p>
          <a:p>
            <a:r>
              <a:rPr lang="zh-CN" altLang="en-US" sz="1800" dirty="0"/>
              <a:t>序列化（</a:t>
            </a:r>
            <a:r>
              <a:rPr lang="en-US" altLang="zh-CN" sz="1800" dirty="0"/>
              <a:t>1500W</a:t>
            </a:r>
            <a:r>
              <a:rPr lang="zh-CN" altLang="en-US" sz="1800" dirty="0"/>
              <a:t>次）时间（</a:t>
            </a:r>
            <a:r>
              <a:rPr lang="en-US" altLang="zh-CN" sz="1800" dirty="0" err="1"/>
              <a:t>ms</a:t>
            </a:r>
            <a:r>
              <a:rPr lang="zh-CN" altLang="en-US" sz="1800" dirty="0"/>
              <a:t>）</a:t>
            </a:r>
            <a:r>
              <a:rPr lang="zh-CN" altLang="en-US" sz="1800" dirty="0" smtClean="0"/>
              <a:t>：</a:t>
            </a:r>
            <a:endParaRPr lang="en-US" altLang="zh-CN" sz="1800" dirty="0" smtClean="0"/>
          </a:p>
          <a:p>
            <a:endParaRPr lang="en-US" altLang="zh-CN" sz="1800" dirty="0"/>
          </a:p>
          <a:p>
            <a:endParaRPr lang="en-US" altLang="zh-CN" sz="1800" dirty="0" smtClean="0"/>
          </a:p>
          <a:p>
            <a:endParaRPr lang="en-US" altLang="zh-CN" sz="1800" dirty="0" smtClean="0"/>
          </a:p>
          <a:p>
            <a:r>
              <a:rPr lang="zh-CN" altLang="en-US" sz="1800" dirty="0" smtClean="0"/>
              <a:t>反</a:t>
            </a:r>
            <a:r>
              <a:rPr lang="zh-CN" altLang="en-US" sz="1800" dirty="0"/>
              <a:t>序列化（</a:t>
            </a:r>
            <a:r>
              <a:rPr lang="en-US" altLang="zh-CN" sz="1800" dirty="0"/>
              <a:t>1500W</a:t>
            </a:r>
            <a:r>
              <a:rPr lang="zh-CN" altLang="en-US" sz="1800" dirty="0"/>
              <a:t>次）时间（</a:t>
            </a:r>
            <a:r>
              <a:rPr lang="en-US" altLang="zh-CN" sz="1800" dirty="0" err="1"/>
              <a:t>ms</a:t>
            </a:r>
            <a:r>
              <a:rPr lang="zh-CN" altLang="en-US" sz="1800" dirty="0"/>
              <a:t>）</a:t>
            </a:r>
            <a:r>
              <a:rPr lang="zh-CN" altLang="en-US" sz="1800" dirty="0" smtClean="0"/>
              <a:t>：</a:t>
            </a:r>
            <a:endParaRPr lang="en-US" altLang="zh-CN" sz="1800" dirty="0" smtClean="0"/>
          </a:p>
          <a:p>
            <a:endParaRPr lang="en-US" altLang="zh-CN" sz="1800" dirty="0"/>
          </a:p>
          <a:p>
            <a:endParaRPr lang="zh-CN" altLang="en-US" sz="1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164562"/>
              </p:ext>
            </p:extLst>
          </p:nvPr>
        </p:nvGraphicFramePr>
        <p:xfrm>
          <a:off x="4913489" y="2386490"/>
          <a:ext cx="3903133" cy="994410"/>
        </p:xfrm>
        <a:graphic>
          <a:graphicData uri="http://schemas.openxmlformats.org/drawingml/2006/table">
            <a:tbl>
              <a:tblPr/>
              <a:tblGrid>
                <a:gridCol w="2016568"/>
                <a:gridCol w="1886565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thrift</a:t>
                      </a:r>
                      <a:r>
                        <a:rPr lang="zh-CN" altLang="en-US" dirty="0">
                          <a:effectLst/>
                        </a:rPr>
                        <a:t>二进制</a:t>
                      </a:r>
                    </a:p>
                  </a:txBody>
                  <a:tcPr marL="95250" marR="95250" marT="28575" marB="2857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dirty="0">
                          <a:effectLst/>
                        </a:rPr>
                        <a:t>535</a:t>
                      </a:r>
                    </a:p>
                  </a:txBody>
                  <a:tcPr marL="95250" marR="95250" marT="28575" marB="2857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thrift</a:t>
                      </a:r>
                      <a:r>
                        <a:rPr lang="zh-CN" altLang="en-US" dirty="0">
                          <a:effectLst/>
                        </a:rPr>
                        <a:t>压缩</a:t>
                      </a:r>
                    </a:p>
                  </a:txBody>
                  <a:tcPr marL="95250" marR="95250" marT="28575" marB="2857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dirty="0">
                          <a:effectLst/>
                        </a:rPr>
                        <a:t>473</a:t>
                      </a:r>
                    </a:p>
                  </a:txBody>
                  <a:tcPr marL="95250" marR="95250" marT="28575" marB="2857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protobuf</a:t>
                      </a:r>
                    </a:p>
                  </a:txBody>
                  <a:tcPr marL="95250" marR="95250" marT="28575" marB="2857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dirty="0">
                          <a:effectLst/>
                        </a:rPr>
                        <a:t>477</a:t>
                      </a:r>
                    </a:p>
                  </a:txBody>
                  <a:tcPr marL="95250" marR="95250" marT="28575" marB="2857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35036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288816"/>
              </p:ext>
            </p:extLst>
          </p:nvPr>
        </p:nvGraphicFramePr>
        <p:xfrm>
          <a:off x="4910665" y="3706813"/>
          <a:ext cx="3883378" cy="994410"/>
        </p:xfrm>
        <a:graphic>
          <a:graphicData uri="http://schemas.openxmlformats.org/drawingml/2006/table">
            <a:tbl>
              <a:tblPr/>
              <a:tblGrid>
                <a:gridCol w="1941689"/>
                <a:gridCol w="1941689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thrift</a:t>
                      </a:r>
                      <a:r>
                        <a:rPr lang="zh-CN" altLang="en-US" dirty="0">
                          <a:effectLst/>
                        </a:rPr>
                        <a:t>二进制</a:t>
                      </a:r>
                    </a:p>
                  </a:txBody>
                  <a:tcPr marL="95250" marR="95250" marT="28575" marB="2857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>
                          <a:effectLst/>
                        </a:rPr>
                        <a:t>306034</a:t>
                      </a:r>
                    </a:p>
                  </a:txBody>
                  <a:tcPr marL="95250" marR="95250" marT="28575" marB="2857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thrift</a:t>
                      </a:r>
                      <a:r>
                        <a:rPr lang="zh-CN" altLang="en-US">
                          <a:effectLst/>
                        </a:rPr>
                        <a:t>压缩</a:t>
                      </a:r>
                    </a:p>
                  </a:txBody>
                  <a:tcPr marL="95250" marR="95250" marT="28575" marB="2857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>
                          <a:effectLst/>
                        </a:rPr>
                        <a:t>304256</a:t>
                      </a:r>
                    </a:p>
                  </a:txBody>
                  <a:tcPr marL="95250" marR="95250" marT="28575" marB="2857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protobuf</a:t>
                      </a:r>
                    </a:p>
                  </a:txBody>
                  <a:tcPr marL="95250" marR="95250" marT="28575" marB="2857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dirty="0">
                          <a:effectLst/>
                        </a:rPr>
                        <a:t>177652</a:t>
                      </a:r>
                    </a:p>
                  </a:txBody>
                  <a:tcPr marL="95250" marR="95250" marT="28575" marB="2857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38200" y="35036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879634"/>
              </p:ext>
            </p:extLst>
          </p:nvPr>
        </p:nvGraphicFramePr>
        <p:xfrm>
          <a:off x="4879621" y="5152267"/>
          <a:ext cx="3959578" cy="994410"/>
        </p:xfrm>
        <a:graphic>
          <a:graphicData uri="http://schemas.openxmlformats.org/drawingml/2006/table">
            <a:tbl>
              <a:tblPr/>
              <a:tblGrid>
                <a:gridCol w="1979789"/>
                <a:gridCol w="1979789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thrift</a:t>
                      </a:r>
                      <a:r>
                        <a:rPr lang="zh-CN" altLang="en-US">
                          <a:effectLst/>
                        </a:rPr>
                        <a:t>二进制</a:t>
                      </a:r>
                    </a:p>
                  </a:txBody>
                  <a:tcPr marL="95250" marR="95250" marT="28575" marB="2857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>
                          <a:effectLst/>
                        </a:rPr>
                        <a:t>287972</a:t>
                      </a:r>
                    </a:p>
                  </a:txBody>
                  <a:tcPr marL="95250" marR="95250" marT="28575" marB="2857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thrift</a:t>
                      </a:r>
                      <a:r>
                        <a:rPr lang="zh-CN" altLang="en-US">
                          <a:effectLst/>
                        </a:rPr>
                        <a:t>压缩</a:t>
                      </a:r>
                    </a:p>
                  </a:txBody>
                  <a:tcPr marL="95250" marR="95250" marT="28575" marB="2857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>
                          <a:effectLst/>
                        </a:rPr>
                        <a:t>315991</a:t>
                      </a:r>
                    </a:p>
                  </a:txBody>
                  <a:tcPr marL="95250" marR="95250" marT="28575" marB="2857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protobuf</a:t>
                      </a:r>
                    </a:p>
                  </a:txBody>
                  <a:tcPr marL="95250" marR="95250" marT="28575" marB="2857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dirty="0">
                          <a:effectLst/>
                        </a:rPr>
                        <a:t>157192</a:t>
                      </a:r>
                    </a:p>
                  </a:txBody>
                  <a:tcPr marL="95250" marR="95250" marT="28575" marB="2857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38199" y="3180448"/>
            <a:ext cx="506200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9003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主要内容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大</a:t>
            </a:r>
            <a:r>
              <a:rPr lang="zh-CN" altLang="en-US" dirty="0" smtClean="0"/>
              <a:t>数据架构</a:t>
            </a:r>
            <a:endParaRPr lang="en-US" altLang="zh-CN" dirty="0" smtClean="0"/>
          </a:p>
          <a:p>
            <a:r>
              <a:rPr lang="en-US" altLang="zh-CN" dirty="0" smtClean="0"/>
              <a:t>CAP</a:t>
            </a:r>
            <a:r>
              <a:rPr lang="zh-CN" altLang="en-US" dirty="0" smtClean="0"/>
              <a:t>定理</a:t>
            </a:r>
            <a:endParaRPr lang="en-US" altLang="zh-CN" dirty="0" smtClean="0"/>
          </a:p>
          <a:p>
            <a:r>
              <a:rPr lang="zh-CN" altLang="en-US" dirty="0" smtClean="0"/>
              <a:t>编程模型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MapReduce</a:t>
            </a:r>
            <a:endParaRPr lang="en-US" altLang="zh-CN" dirty="0" smtClean="0"/>
          </a:p>
          <a:p>
            <a:r>
              <a:rPr lang="zh-CN" altLang="en-US" dirty="0" smtClean="0"/>
              <a:t>一致性模型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C00000"/>
                </a:solidFill>
              </a:rPr>
              <a:t>资源管理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 err="1" smtClean="0"/>
              <a:t>Hbase</a:t>
            </a:r>
            <a:endParaRPr lang="en-US" altLang="zh-CN" dirty="0" smtClean="0"/>
          </a:p>
          <a:p>
            <a:r>
              <a:rPr lang="zh-CN" altLang="en-US" dirty="0" smtClean="0"/>
              <a:t>分布式文件系统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320920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Mesos</a:t>
            </a:r>
            <a:r>
              <a:rPr lang="zh-CN" altLang="en-US" dirty="0" smtClean="0"/>
              <a:t>优点</a:t>
            </a:r>
            <a:r>
              <a:rPr lang="en-US" altLang="zh-CN" dirty="0" smtClean="0"/>
              <a:t>-</a:t>
            </a:r>
            <a:r>
              <a:rPr lang="zh-CN" altLang="en-US" dirty="0" smtClean="0"/>
              <a:t>效率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目前架构的问题在于：资源是静态分配的，当不同的</a:t>
            </a:r>
            <a:r>
              <a:rPr lang="en-US" altLang="zh-CN" sz="1800" dirty="0"/>
              <a:t>Job</a:t>
            </a:r>
            <a:r>
              <a:rPr lang="zh-CN" altLang="en-US" sz="1800" dirty="0"/>
              <a:t>起来时会造成调度相互冲突，可用资源相互争抢，甚至有可能其中一些分区资源可能耗尽了，但是另一个分区的资源却没有得到充分的利用，并且无法跨分区重新分配集群资源。</a:t>
            </a:r>
            <a:endParaRPr lang="en-US" altLang="zh-CN" sz="1800" dirty="0"/>
          </a:p>
          <a:p>
            <a:endParaRPr lang="en-US" altLang="zh-CN" sz="1800" dirty="0"/>
          </a:p>
          <a:p>
            <a:endParaRPr lang="zh-CN" altLang="en-US" sz="1800" dirty="0"/>
          </a:p>
        </p:txBody>
      </p:sp>
      <p:pic>
        <p:nvPicPr>
          <p:cNvPr id="3076" name="Picture 4" descr="http://cdn4.infoqstatic.com/statics_s2_20160809-0249u1/resource/articles/analyse-mesos-part-02/zh/resources/mesos-elastic-cea4da90b3c819bd96b3158da1a6f86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106" y="2483732"/>
            <a:ext cx="5557497" cy="4223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163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Mesos</a:t>
            </a:r>
            <a:r>
              <a:rPr lang="zh-CN" altLang="en-US" dirty="0" smtClean="0"/>
              <a:t>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二级调度架构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9218" name="Picture 2" descr="http://cdn3.infoqstatic.com/statics_s1_20160809-0249u1/resource/articles/analyse-mesos-part-01/zh/resources/04130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656" y="2062988"/>
            <a:ext cx="5718198" cy="431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9045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Mesos</a:t>
            </a:r>
            <a:r>
              <a:rPr lang="zh-CN" altLang="en-US" dirty="0" smtClean="0"/>
              <a:t>二级调度架构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第一级调度是</a:t>
            </a:r>
            <a:r>
              <a:rPr lang="en-US" altLang="zh-CN" dirty="0"/>
              <a:t>Master</a:t>
            </a:r>
            <a:r>
              <a:rPr lang="zh-CN" altLang="en-US" dirty="0"/>
              <a:t>的守护进程，管理</a:t>
            </a:r>
            <a:r>
              <a:rPr lang="en-US" altLang="zh-CN" dirty="0" err="1"/>
              <a:t>Mesos</a:t>
            </a:r>
            <a:r>
              <a:rPr lang="zh-CN" altLang="en-US" dirty="0"/>
              <a:t>集群中所有节点上运行的</a:t>
            </a:r>
            <a:r>
              <a:rPr lang="en-US" altLang="zh-CN" dirty="0"/>
              <a:t>Slave</a:t>
            </a:r>
            <a:r>
              <a:rPr lang="zh-CN" altLang="en-US" dirty="0"/>
              <a:t>守护进程。集群由物理服务器或虚拟服务器组成，用于运行应用程序的任务，比如</a:t>
            </a:r>
            <a:r>
              <a:rPr lang="en-US" altLang="zh-CN" dirty="0" err="1"/>
              <a:t>Hadoop</a:t>
            </a:r>
            <a:r>
              <a:rPr lang="zh-CN" altLang="en-US" dirty="0"/>
              <a:t>和</a:t>
            </a:r>
            <a:r>
              <a:rPr lang="en-US" altLang="zh-CN" dirty="0"/>
              <a:t>MPI</a:t>
            </a:r>
            <a:r>
              <a:rPr lang="zh-CN" altLang="en-US" dirty="0"/>
              <a:t>作业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第二级调度由被称作</a:t>
            </a:r>
            <a:r>
              <a:rPr lang="en-US" altLang="zh-CN" dirty="0"/>
              <a:t>Framework</a:t>
            </a:r>
            <a:r>
              <a:rPr lang="zh-CN" altLang="en-US" dirty="0"/>
              <a:t>的“组件”组成。</a:t>
            </a:r>
            <a:r>
              <a:rPr lang="en-US" altLang="zh-CN" dirty="0"/>
              <a:t>Framework</a:t>
            </a:r>
            <a:r>
              <a:rPr lang="zh-CN" altLang="en-US" dirty="0"/>
              <a:t>包括调度器（</a:t>
            </a:r>
            <a:r>
              <a:rPr lang="en-US" altLang="zh-CN" dirty="0"/>
              <a:t>Scheduler</a:t>
            </a:r>
            <a:r>
              <a:rPr lang="zh-CN" altLang="en-US" dirty="0"/>
              <a:t>）和执行器（</a:t>
            </a:r>
            <a:r>
              <a:rPr lang="en-US" altLang="zh-CN" dirty="0"/>
              <a:t>Executor</a:t>
            </a:r>
            <a:r>
              <a:rPr lang="zh-CN" altLang="en-US" dirty="0"/>
              <a:t>）进程，其中每个节点上都会运行执行器。</a:t>
            </a:r>
            <a:r>
              <a:rPr lang="en-US" altLang="zh-CN" dirty="0" err="1"/>
              <a:t>Mesos</a:t>
            </a:r>
            <a:r>
              <a:rPr lang="zh-CN" altLang="en-US" dirty="0"/>
              <a:t>能和不同类型的</a:t>
            </a:r>
            <a:r>
              <a:rPr lang="en-US" altLang="zh-CN" dirty="0"/>
              <a:t>Framework</a:t>
            </a:r>
            <a:r>
              <a:rPr lang="zh-CN" altLang="en-US" dirty="0"/>
              <a:t>通信，每种</a:t>
            </a:r>
            <a:r>
              <a:rPr lang="en-US" altLang="zh-CN" dirty="0"/>
              <a:t>Framework</a:t>
            </a:r>
            <a:r>
              <a:rPr lang="zh-CN" altLang="en-US" dirty="0"/>
              <a:t>由相应的应用集群管理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9590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4884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dirty="0"/>
              <a:t>Everything as a service(</a:t>
            </a:r>
            <a:r>
              <a:rPr lang="en-US" altLang="zh-CN" sz="3200" dirty="0" err="1"/>
              <a:t>Xaas</a:t>
            </a:r>
            <a:r>
              <a:rPr lang="en-US" altLang="zh-CN" sz="3200" dirty="0"/>
              <a:t>)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7717" y="1571613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数据 </a:t>
            </a:r>
            <a:r>
              <a:rPr lang="en-US" altLang="zh-CN" dirty="0" smtClean="0"/>
              <a:t>as a service</a:t>
            </a:r>
          </a:p>
          <a:p>
            <a:r>
              <a:rPr lang="zh-CN" altLang="en-US" dirty="0" smtClean="0"/>
              <a:t>物流 </a:t>
            </a:r>
            <a:r>
              <a:rPr lang="en-US" altLang="zh-CN" dirty="0" smtClean="0"/>
              <a:t>as a service</a:t>
            </a:r>
          </a:p>
          <a:p>
            <a:r>
              <a:rPr lang="zh-CN" altLang="en-US" dirty="0" smtClean="0"/>
              <a:t>算法 </a:t>
            </a:r>
            <a:r>
              <a:rPr lang="en-US" altLang="zh-CN" dirty="0" smtClean="0"/>
              <a:t>as a service</a:t>
            </a:r>
          </a:p>
          <a:p>
            <a:r>
              <a:rPr lang="en-US" altLang="zh-CN" dirty="0" smtClean="0"/>
              <a:t>(</a:t>
            </a:r>
            <a:r>
              <a:rPr lang="zh-CN" altLang="en-US" dirty="0" smtClean="0"/>
              <a:t>化妆、美甲、理发、礼仪、做饭、洗车、出行、购物、专业知识等</a:t>
            </a:r>
            <a:r>
              <a:rPr lang="en-US" altLang="zh-CN" dirty="0" smtClean="0"/>
              <a:t>) as a service</a:t>
            </a:r>
          </a:p>
          <a:p>
            <a:pPr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374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Mesos</a:t>
            </a:r>
            <a:r>
              <a:rPr lang="zh-CN" altLang="en-US" dirty="0" smtClean="0"/>
              <a:t>流程</a:t>
            </a:r>
            <a:r>
              <a:rPr lang="en-US" altLang="zh-CN" dirty="0" smtClean="0"/>
              <a:t>-1</a:t>
            </a:r>
            <a:endParaRPr lang="zh-CN" altLang="en-US" dirty="0"/>
          </a:p>
        </p:txBody>
      </p:sp>
      <p:pic>
        <p:nvPicPr>
          <p:cNvPr id="2050" name="Picture 2" descr="http://cdn3.infoqstatic.com/statics_s2_20160809-0249u1/resource/articles/analyse-mesos-part-04/zh/resources/060400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043" y="1318380"/>
            <a:ext cx="5900690" cy="5428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387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Mesos</a:t>
            </a:r>
            <a:r>
              <a:rPr lang="zh-CN" altLang="en-US" dirty="0" smtClean="0"/>
              <a:t>流程</a:t>
            </a:r>
            <a:r>
              <a:rPr lang="en-US" altLang="zh-CN" dirty="0" smtClean="0"/>
              <a:t>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>
                <a:latin typeface="+mn-ea"/>
              </a:rPr>
              <a:t>Slave 1</a:t>
            </a:r>
            <a:r>
              <a:rPr lang="zh-CN" altLang="en-US" sz="1800" dirty="0">
                <a:latin typeface="+mn-ea"/>
              </a:rPr>
              <a:t>向</a:t>
            </a:r>
            <a:r>
              <a:rPr lang="en-US" altLang="zh-CN" sz="1800" dirty="0">
                <a:latin typeface="+mn-ea"/>
              </a:rPr>
              <a:t>Master</a:t>
            </a:r>
            <a:r>
              <a:rPr lang="zh-CN" altLang="en-US" sz="1800" dirty="0">
                <a:latin typeface="+mn-ea"/>
              </a:rPr>
              <a:t>汇报其空闲资源：</a:t>
            </a:r>
            <a:r>
              <a:rPr lang="en-US" altLang="zh-CN" sz="1800" dirty="0">
                <a:latin typeface="+mn-ea"/>
              </a:rPr>
              <a:t>4</a:t>
            </a:r>
            <a:r>
              <a:rPr lang="zh-CN" altLang="en-US" sz="1800" dirty="0">
                <a:latin typeface="+mn-ea"/>
              </a:rPr>
              <a:t>个</a:t>
            </a:r>
            <a:r>
              <a:rPr lang="en-US" altLang="zh-CN" sz="1800" dirty="0">
                <a:latin typeface="+mn-ea"/>
              </a:rPr>
              <a:t>CPU</a:t>
            </a:r>
            <a:r>
              <a:rPr lang="zh-CN" altLang="en-US" sz="1800" dirty="0">
                <a:latin typeface="+mn-ea"/>
              </a:rPr>
              <a:t>、</a:t>
            </a:r>
            <a:r>
              <a:rPr lang="en-US" altLang="zh-CN" sz="1800" dirty="0">
                <a:latin typeface="+mn-ea"/>
              </a:rPr>
              <a:t>4GB</a:t>
            </a:r>
            <a:r>
              <a:rPr lang="zh-CN" altLang="en-US" sz="1800" dirty="0">
                <a:latin typeface="+mn-ea"/>
              </a:rPr>
              <a:t>内存。然后，</a:t>
            </a:r>
            <a:r>
              <a:rPr lang="en-US" altLang="zh-CN" sz="1800" dirty="0">
                <a:latin typeface="+mn-ea"/>
              </a:rPr>
              <a:t>Master</a:t>
            </a:r>
            <a:r>
              <a:rPr lang="zh-CN" altLang="en-US" sz="1800" dirty="0">
                <a:latin typeface="+mn-ea"/>
              </a:rPr>
              <a:t>触发分配策略模块，得到的反馈是</a:t>
            </a:r>
            <a:r>
              <a:rPr lang="en-US" altLang="zh-CN" sz="1800" dirty="0">
                <a:latin typeface="+mn-ea"/>
              </a:rPr>
              <a:t>Framework 1</a:t>
            </a:r>
            <a:r>
              <a:rPr lang="zh-CN" altLang="en-US" sz="1800" dirty="0">
                <a:latin typeface="+mn-ea"/>
              </a:rPr>
              <a:t>要请求全部可用资源。</a:t>
            </a:r>
            <a:endParaRPr lang="en-US" altLang="zh-CN" sz="1800" dirty="0">
              <a:latin typeface="+mn-ea"/>
            </a:endParaRPr>
          </a:p>
          <a:p>
            <a:endParaRPr lang="en-US" altLang="zh-CN" sz="1800" dirty="0">
              <a:latin typeface="+mn-ea"/>
            </a:endParaRPr>
          </a:p>
          <a:p>
            <a:r>
              <a:rPr lang="en-US" altLang="zh-CN" sz="1800" dirty="0"/>
              <a:t>Master</a:t>
            </a:r>
            <a:r>
              <a:rPr lang="zh-CN" altLang="en-US" sz="1800" dirty="0"/>
              <a:t>向</a:t>
            </a:r>
            <a:r>
              <a:rPr lang="en-US" altLang="zh-CN" sz="1800" dirty="0"/>
              <a:t>Framework 1</a:t>
            </a:r>
            <a:r>
              <a:rPr lang="zh-CN" altLang="en-US" sz="1800" dirty="0"/>
              <a:t>发送资源邀约，描述了</a:t>
            </a:r>
            <a:r>
              <a:rPr lang="en-US" altLang="zh-CN" sz="1800" dirty="0"/>
              <a:t>Slave 1</a:t>
            </a:r>
            <a:r>
              <a:rPr lang="zh-CN" altLang="en-US" sz="1800" dirty="0"/>
              <a:t>上的可用资源。</a:t>
            </a:r>
            <a:endParaRPr lang="en-US" altLang="zh-CN" sz="1800" dirty="0"/>
          </a:p>
          <a:p>
            <a:endParaRPr lang="zh-CN" altLang="en-US" sz="1800" dirty="0"/>
          </a:p>
          <a:p>
            <a:r>
              <a:rPr lang="en-US" altLang="zh-CN" sz="1800" dirty="0"/>
              <a:t>Framework</a:t>
            </a:r>
            <a:r>
              <a:rPr lang="zh-CN" altLang="en-US" sz="1800" dirty="0"/>
              <a:t>的调度器（</a:t>
            </a:r>
            <a:r>
              <a:rPr lang="en-US" altLang="zh-CN" sz="1800" dirty="0"/>
              <a:t>Scheduler</a:t>
            </a:r>
            <a:r>
              <a:rPr lang="zh-CN" altLang="en-US" sz="1800" dirty="0"/>
              <a:t>）响应</a:t>
            </a:r>
            <a:r>
              <a:rPr lang="en-US" altLang="zh-CN" sz="1800" dirty="0"/>
              <a:t>Master</a:t>
            </a:r>
            <a:r>
              <a:rPr lang="zh-CN" altLang="en-US" sz="1800" dirty="0"/>
              <a:t>，需要在</a:t>
            </a:r>
            <a:r>
              <a:rPr lang="en-US" altLang="zh-CN" sz="1800" dirty="0"/>
              <a:t>Slave</a:t>
            </a:r>
            <a:r>
              <a:rPr lang="zh-CN" altLang="en-US" sz="1800" dirty="0"/>
              <a:t>上运行两个任务，第一个任务分配</a:t>
            </a:r>
            <a:r>
              <a:rPr lang="en-US" altLang="zh-CN" sz="1800" dirty="0"/>
              <a:t>&lt;2 CPUs, 1 GB RAM&gt;</a:t>
            </a:r>
            <a:r>
              <a:rPr lang="zh-CN" altLang="en-US" sz="1800" dirty="0"/>
              <a:t>资源，第二个任务分配</a:t>
            </a:r>
            <a:r>
              <a:rPr lang="en-US" altLang="zh-CN" sz="1800" dirty="0"/>
              <a:t>&lt;1 CPUs, 2 GB RAM&gt;</a:t>
            </a:r>
            <a:r>
              <a:rPr lang="zh-CN" altLang="en-US" sz="1800" dirty="0"/>
              <a:t>资源。</a:t>
            </a:r>
            <a:endParaRPr lang="en-US" altLang="zh-CN" sz="1800" dirty="0"/>
          </a:p>
          <a:p>
            <a:endParaRPr lang="zh-CN" altLang="en-US" sz="1800" dirty="0"/>
          </a:p>
          <a:p>
            <a:r>
              <a:rPr lang="zh-CN" altLang="en-US" sz="1800" dirty="0"/>
              <a:t>最后，</a:t>
            </a:r>
            <a:r>
              <a:rPr lang="en-US" altLang="zh-CN" sz="1800" dirty="0"/>
              <a:t>Master</a:t>
            </a:r>
            <a:r>
              <a:rPr lang="zh-CN" altLang="en-US" sz="1800" dirty="0"/>
              <a:t>向</a:t>
            </a:r>
            <a:r>
              <a:rPr lang="en-US" altLang="zh-CN" sz="1800" dirty="0"/>
              <a:t>Slave</a:t>
            </a:r>
            <a:r>
              <a:rPr lang="zh-CN" altLang="en-US" sz="1800" dirty="0"/>
              <a:t>下发任务，分配适当的资源给</a:t>
            </a:r>
            <a:r>
              <a:rPr lang="en-US" altLang="zh-CN" sz="1800" dirty="0"/>
              <a:t>Framework</a:t>
            </a:r>
            <a:r>
              <a:rPr lang="zh-CN" altLang="en-US" sz="1800" dirty="0"/>
              <a:t>的任务执行器（</a:t>
            </a:r>
            <a:r>
              <a:rPr lang="en-US" altLang="zh-CN" sz="1800" dirty="0"/>
              <a:t>Executor</a:t>
            </a:r>
            <a:r>
              <a:rPr lang="zh-CN" altLang="en-US" sz="1800" dirty="0"/>
              <a:t>）</a:t>
            </a:r>
            <a:r>
              <a:rPr lang="en-US" altLang="zh-CN" sz="1800" dirty="0"/>
              <a:t>,</a:t>
            </a:r>
            <a:r>
              <a:rPr lang="zh-CN" altLang="en-US" sz="1800" dirty="0"/>
              <a:t>接下来由执行器启动这两个任务（如图中虚线框所示）。 此时，还有</a:t>
            </a:r>
            <a:r>
              <a:rPr lang="en-US" altLang="zh-CN" sz="1800" dirty="0"/>
              <a:t>1</a:t>
            </a:r>
            <a:r>
              <a:rPr lang="zh-CN" altLang="en-US" sz="1800" dirty="0"/>
              <a:t>个</a:t>
            </a:r>
            <a:r>
              <a:rPr lang="en-US" altLang="zh-CN" sz="1800" dirty="0"/>
              <a:t>CPU</a:t>
            </a:r>
            <a:r>
              <a:rPr lang="zh-CN" altLang="en-US" sz="1800" dirty="0"/>
              <a:t>和</a:t>
            </a:r>
            <a:r>
              <a:rPr lang="en-US" altLang="zh-CN" sz="1800" dirty="0"/>
              <a:t>1GB</a:t>
            </a:r>
            <a:r>
              <a:rPr lang="zh-CN" altLang="en-US" sz="1800" dirty="0"/>
              <a:t>的</a:t>
            </a:r>
            <a:r>
              <a:rPr lang="en-US" altLang="zh-CN" sz="1800" dirty="0"/>
              <a:t>RAM</a:t>
            </a:r>
            <a:r>
              <a:rPr lang="zh-CN" altLang="en-US" sz="1800" dirty="0"/>
              <a:t>尚未分配，因此分配模块可以将这些资源供给</a:t>
            </a:r>
            <a:r>
              <a:rPr lang="en-US" altLang="zh-CN" sz="1800" dirty="0"/>
              <a:t>Framework 2</a:t>
            </a:r>
            <a:r>
              <a:rPr lang="zh-CN" altLang="en-US" sz="1800" dirty="0"/>
              <a:t>。</a:t>
            </a:r>
          </a:p>
          <a:p>
            <a:endParaRPr lang="zh-CN" altLang="en-US" sz="1800" dirty="0">
              <a:latin typeface="+mn-ea"/>
            </a:endParaRP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5027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HDFS</a:t>
            </a:r>
            <a:r>
              <a:rPr lang="zh-CN" altLang="en-US" sz="3200" dirty="0"/>
              <a:t>数据存储格式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Parquet</a:t>
            </a:r>
          </a:p>
          <a:p>
            <a:r>
              <a:rPr lang="en-US" altLang="zh-CN" dirty="0" err="1" smtClean="0"/>
              <a:t>orc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873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主要内容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大</a:t>
            </a:r>
            <a:r>
              <a:rPr lang="zh-CN" altLang="en-US" dirty="0" smtClean="0"/>
              <a:t>数据架构</a:t>
            </a:r>
            <a:endParaRPr lang="en-US" altLang="zh-CN" dirty="0" smtClean="0"/>
          </a:p>
          <a:p>
            <a:r>
              <a:rPr lang="en-US" altLang="zh-CN" dirty="0" smtClean="0"/>
              <a:t>CAP</a:t>
            </a:r>
            <a:r>
              <a:rPr lang="zh-CN" altLang="en-US" dirty="0" smtClean="0"/>
              <a:t>定理</a:t>
            </a:r>
            <a:endParaRPr lang="en-US" altLang="zh-CN" dirty="0" smtClean="0"/>
          </a:p>
          <a:p>
            <a:r>
              <a:rPr lang="zh-CN" altLang="en-US" dirty="0" smtClean="0"/>
              <a:t>编程模型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MapReduce</a:t>
            </a:r>
            <a:endParaRPr lang="en-US" altLang="zh-CN" dirty="0" smtClean="0"/>
          </a:p>
          <a:p>
            <a:r>
              <a:rPr lang="zh-CN" altLang="en-US" dirty="0" smtClean="0"/>
              <a:t>一致性模型</a:t>
            </a:r>
            <a:endParaRPr lang="en-US" altLang="zh-CN" dirty="0" smtClean="0"/>
          </a:p>
          <a:p>
            <a:r>
              <a:rPr lang="zh-CN" altLang="en-US" dirty="0" smtClean="0"/>
              <a:t>资源管理</a:t>
            </a:r>
            <a:endParaRPr lang="en-US" altLang="zh-CN" dirty="0" smtClean="0"/>
          </a:p>
          <a:p>
            <a:r>
              <a:rPr lang="en-US" altLang="zh-CN" dirty="0" err="1" smtClean="0">
                <a:solidFill>
                  <a:srgbClr val="C00000"/>
                </a:solidFill>
              </a:rPr>
              <a:t>Hbase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/>
              <a:t>分布式文件系统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336747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>
          <a:xfrm>
            <a:off x="1106724" y="423554"/>
            <a:ext cx="8362950" cy="609600"/>
          </a:xfrm>
          <a:noFill/>
          <a:ln/>
        </p:spPr>
        <p:txBody>
          <a:bodyPr/>
          <a:lstStyle/>
          <a:p>
            <a:pPr algn="l"/>
            <a:r>
              <a:rPr lang="zh-CN" altLang="en-US" dirty="0" smtClean="0"/>
              <a:t>历史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06724" y="1653624"/>
            <a:ext cx="735811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sz="2800" dirty="0"/>
              <a:t>2006: </a:t>
            </a:r>
            <a:r>
              <a:rPr lang="en-US" sz="2800" dirty="0" err="1"/>
              <a:t>BigTable</a:t>
            </a:r>
            <a:r>
              <a:rPr lang="en-US" sz="2800" dirty="0"/>
              <a:t> paper published by Google.</a:t>
            </a:r>
          </a:p>
          <a:p>
            <a:pPr>
              <a:buFont typeface="Wingdings" pitchFamily="2" charset="2"/>
              <a:buChar char="l"/>
            </a:pPr>
            <a:endParaRPr lang="en-US" sz="2800" dirty="0"/>
          </a:p>
          <a:p>
            <a:pPr>
              <a:buFont typeface="Wingdings" pitchFamily="2" charset="2"/>
              <a:buChar char="l"/>
            </a:pPr>
            <a:r>
              <a:rPr lang="en-US" sz="2800" dirty="0"/>
              <a:t>2006 (end of year): </a:t>
            </a:r>
            <a:r>
              <a:rPr lang="en-US" sz="2800" dirty="0" err="1"/>
              <a:t>HBase</a:t>
            </a:r>
            <a:r>
              <a:rPr lang="en-US" sz="2800" dirty="0"/>
              <a:t> development starts.</a:t>
            </a:r>
          </a:p>
          <a:p>
            <a:pPr>
              <a:buFont typeface="Wingdings" pitchFamily="2" charset="2"/>
              <a:buChar char="l"/>
            </a:pPr>
            <a:endParaRPr lang="en-US" sz="2800" dirty="0"/>
          </a:p>
          <a:p>
            <a:pPr>
              <a:buFont typeface="Wingdings" pitchFamily="2" charset="2"/>
              <a:buChar char="l"/>
            </a:pPr>
            <a:r>
              <a:rPr lang="en-US" sz="2800" dirty="0"/>
              <a:t>2008: </a:t>
            </a:r>
            <a:r>
              <a:rPr lang="en-US" sz="2800" dirty="0" err="1"/>
              <a:t>HBase</a:t>
            </a:r>
            <a:r>
              <a:rPr lang="en-US" sz="2800" dirty="0"/>
              <a:t> becomes </a:t>
            </a:r>
            <a:r>
              <a:rPr lang="en-US" sz="2800" dirty="0" err="1"/>
              <a:t>Hadoop</a:t>
            </a:r>
            <a:r>
              <a:rPr lang="en-US" sz="2800" dirty="0"/>
              <a:t> sub-project.</a:t>
            </a:r>
          </a:p>
          <a:p>
            <a:pPr>
              <a:buFont typeface="Wingdings" pitchFamily="2" charset="2"/>
              <a:buChar char="l"/>
            </a:pPr>
            <a:endParaRPr lang="en-US" sz="2800" dirty="0"/>
          </a:p>
          <a:p>
            <a:pPr>
              <a:buFont typeface="Wingdings" pitchFamily="2" charset="2"/>
              <a:buChar char="l"/>
            </a:pPr>
            <a:r>
              <a:rPr lang="en-US" sz="2800" dirty="0"/>
              <a:t>2010: </a:t>
            </a:r>
            <a:r>
              <a:rPr lang="en-US" sz="2800" dirty="0" err="1"/>
              <a:t>HBase</a:t>
            </a:r>
            <a:r>
              <a:rPr lang="en-US" sz="2800" dirty="0"/>
              <a:t> becomes Apache top-level project.</a:t>
            </a:r>
          </a:p>
          <a:p>
            <a:pPr>
              <a:buFont typeface="Wingdings" pitchFamily="2" charset="2"/>
              <a:buChar char="l"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9115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altLang="zh-CN" sz="1800"/>
              <a:t> hbase</a:t>
            </a:r>
            <a:r>
              <a:rPr lang="zh-CN" altLang="en-US" sz="1800"/>
              <a:t>是</a:t>
            </a:r>
            <a:r>
              <a:rPr lang="en-US" altLang="zh-CN" sz="1800"/>
              <a:t>bigtable</a:t>
            </a:r>
            <a:r>
              <a:rPr lang="zh-CN" altLang="en-US" sz="1800"/>
              <a:t>的开源山寨版本。是建立的</a:t>
            </a:r>
            <a:r>
              <a:rPr lang="en-US" altLang="zh-CN" sz="1800"/>
              <a:t>hdfs</a:t>
            </a:r>
            <a:r>
              <a:rPr lang="zh-CN" altLang="en-US" sz="1800"/>
              <a:t>之上，提供高可靠性、高性能、列存储、可伸缩、实时读写的数据库系统。</a:t>
            </a:r>
            <a:endParaRPr lang="en-US" altLang="zh-CN" sz="1800"/>
          </a:p>
          <a:p>
            <a:pPr>
              <a:buFont typeface="Wingdings" pitchFamily="2" charset="2"/>
              <a:buChar char="ü"/>
            </a:pPr>
            <a:endParaRPr lang="zh-CN" altLang="en-US" sz="1800"/>
          </a:p>
          <a:p>
            <a:pPr>
              <a:buFont typeface="Wingdings" pitchFamily="2" charset="2"/>
              <a:buChar char="ü"/>
            </a:pPr>
            <a:r>
              <a:rPr lang="zh-CN" altLang="en-US" sz="1800"/>
              <a:t> 它介于</a:t>
            </a:r>
            <a:r>
              <a:rPr lang="en-US" altLang="zh-CN" sz="1800"/>
              <a:t>nosql</a:t>
            </a:r>
            <a:r>
              <a:rPr lang="zh-CN" altLang="en-US" sz="1800"/>
              <a:t>和</a:t>
            </a:r>
            <a:r>
              <a:rPr lang="en-US" altLang="zh-CN" sz="1800"/>
              <a:t>RDBMS</a:t>
            </a:r>
            <a:r>
              <a:rPr lang="zh-CN" altLang="en-US" sz="1800"/>
              <a:t>之间，仅能通过主键</a:t>
            </a:r>
            <a:r>
              <a:rPr lang="en-US" altLang="zh-CN" sz="1800"/>
              <a:t>(row key)</a:t>
            </a:r>
            <a:r>
              <a:rPr lang="zh-CN" altLang="en-US" sz="1800"/>
              <a:t>和主键的</a:t>
            </a:r>
            <a:r>
              <a:rPr lang="en-US" altLang="zh-CN" sz="1800"/>
              <a:t>range</a:t>
            </a:r>
            <a:r>
              <a:rPr lang="zh-CN" altLang="en-US" sz="1800"/>
              <a:t>来检索数据，仅支持单行事务</a:t>
            </a:r>
            <a:r>
              <a:rPr lang="en-US" altLang="zh-CN" sz="1800"/>
              <a:t>(</a:t>
            </a:r>
            <a:r>
              <a:rPr lang="zh-CN" altLang="en-US" sz="1800"/>
              <a:t>可通过</a:t>
            </a:r>
            <a:r>
              <a:rPr lang="en-US" altLang="zh-CN" sz="1800"/>
              <a:t>hive</a:t>
            </a:r>
            <a:r>
              <a:rPr lang="zh-CN" altLang="en-US" sz="1800"/>
              <a:t>支持来实现多表</a:t>
            </a:r>
            <a:r>
              <a:rPr lang="en-US" altLang="zh-CN" sz="1800"/>
              <a:t>join</a:t>
            </a:r>
            <a:r>
              <a:rPr lang="zh-CN" altLang="en-US" sz="1800"/>
              <a:t>等复杂操作</a:t>
            </a:r>
            <a:r>
              <a:rPr lang="en-US" altLang="zh-CN" sz="1800"/>
              <a:t>)</a:t>
            </a:r>
            <a:r>
              <a:rPr lang="zh-CN" altLang="en-US" sz="1800"/>
              <a:t>。主要用来存储非结构化和半结构化的松散数据。</a:t>
            </a:r>
            <a:endParaRPr lang="en-US" altLang="zh-CN" sz="1800"/>
          </a:p>
          <a:p>
            <a:pPr>
              <a:buFont typeface="Wingdings" pitchFamily="2" charset="2"/>
              <a:buChar char="ü"/>
            </a:pPr>
            <a:endParaRPr lang="zh-CN" altLang="en-US" sz="1800"/>
          </a:p>
          <a:p>
            <a:pPr>
              <a:buFont typeface="Wingdings" pitchFamily="2" charset="2"/>
              <a:buChar char="ü"/>
            </a:pPr>
            <a:r>
              <a:rPr lang="zh-CN" altLang="en-US" sz="1800"/>
              <a:t> 与</a:t>
            </a:r>
            <a:r>
              <a:rPr lang="en-US" altLang="zh-CN" sz="1800"/>
              <a:t>hadoop</a:t>
            </a:r>
            <a:r>
              <a:rPr lang="zh-CN" altLang="en-US" sz="1800"/>
              <a:t>一样，</a:t>
            </a:r>
            <a:r>
              <a:rPr lang="en-US" altLang="zh-CN" sz="1800"/>
              <a:t>Hbase</a:t>
            </a:r>
            <a:r>
              <a:rPr lang="zh-CN" altLang="en-US" sz="1800"/>
              <a:t>目标主要依靠横向扩展，通过不断增加廉价的商用服务器，来增加计算和存储能力。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19296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HBASE</a:t>
            </a:r>
            <a:r>
              <a:rPr lang="zh-CN" altLang="en-US" smtClean="0"/>
              <a:t>中表的特点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sz="1800"/>
              <a:t>大：一个表可以有上亿行，上百万列</a:t>
            </a:r>
            <a:endParaRPr lang="en-US" altLang="zh-CN" sz="1800"/>
          </a:p>
          <a:p>
            <a:pPr>
              <a:buFont typeface="Wingdings" pitchFamily="2" charset="2"/>
              <a:buChar char="Ø"/>
            </a:pPr>
            <a:endParaRPr lang="zh-CN" altLang="en-US" sz="1800"/>
          </a:p>
          <a:p>
            <a:pPr>
              <a:buFont typeface="Wingdings" pitchFamily="2" charset="2"/>
              <a:buChar char="Ø"/>
            </a:pPr>
            <a:r>
              <a:rPr lang="zh-CN" altLang="en-US" sz="1800"/>
              <a:t>面向列：面向列</a:t>
            </a:r>
            <a:r>
              <a:rPr lang="en-US" altLang="zh-CN" sz="1800"/>
              <a:t>(</a:t>
            </a:r>
            <a:r>
              <a:rPr lang="zh-CN" altLang="en-US" sz="1800"/>
              <a:t>族</a:t>
            </a:r>
            <a:r>
              <a:rPr lang="en-US" altLang="zh-CN" sz="1800"/>
              <a:t>)</a:t>
            </a:r>
            <a:r>
              <a:rPr lang="zh-CN" altLang="en-US" sz="1800"/>
              <a:t>的存储和权限控制，列</a:t>
            </a:r>
            <a:r>
              <a:rPr lang="en-US" altLang="zh-CN" sz="1800"/>
              <a:t>(</a:t>
            </a:r>
            <a:r>
              <a:rPr lang="zh-CN" altLang="en-US" sz="1800"/>
              <a:t>族</a:t>
            </a:r>
            <a:r>
              <a:rPr lang="en-US" altLang="zh-CN" sz="1800"/>
              <a:t>)</a:t>
            </a:r>
            <a:r>
              <a:rPr lang="zh-CN" altLang="en-US" sz="1800"/>
              <a:t>独立检索。</a:t>
            </a:r>
            <a:endParaRPr lang="en-US" altLang="zh-CN" sz="1800"/>
          </a:p>
          <a:p>
            <a:pPr>
              <a:buFont typeface="Wingdings" pitchFamily="2" charset="2"/>
              <a:buChar char="Ø"/>
            </a:pPr>
            <a:endParaRPr lang="zh-CN" altLang="en-US" sz="1800"/>
          </a:p>
          <a:p>
            <a:pPr>
              <a:buFont typeface="Wingdings" pitchFamily="2" charset="2"/>
              <a:buChar char="Ø"/>
            </a:pPr>
            <a:r>
              <a:rPr lang="zh-CN" altLang="en-US" sz="1800"/>
              <a:t>稀疏</a:t>
            </a:r>
            <a:r>
              <a:rPr lang="en-US" altLang="zh-CN" sz="1800"/>
              <a:t>:</a:t>
            </a:r>
            <a:r>
              <a:rPr lang="zh-CN" altLang="en-US" sz="1800"/>
              <a:t>对于为空</a:t>
            </a:r>
            <a:r>
              <a:rPr lang="en-US" altLang="zh-CN" sz="1800"/>
              <a:t>(null)</a:t>
            </a:r>
            <a:r>
              <a:rPr lang="zh-CN" altLang="en-US" sz="1800"/>
              <a:t>的列，并不占用存储空间，因此，表可以设计的非常稀疏。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43948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Hbase</a:t>
            </a:r>
            <a:r>
              <a:rPr lang="zh-CN" altLang="en-US" smtClean="0"/>
              <a:t>在</a:t>
            </a:r>
            <a:r>
              <a:rPr lang="en-US" altLang="zh-CN" smtClean="0"/>
              <a:t>Hadoop Ecosystem</a:t>
            </a:r>
            <a:r>
              <a:rPr lang="zh-CN" altLang="en-US" smtClean="0"/>
              <a:t>中的位置</a:t>
            </a:r>
          </a:p>
        </p:txBody>
      </p:sp>
      <p:pic>
        <p:nvPicPr>
          <p:cNvPr id="1026" name="Picture 2" descr="http://www.tbdata.org/wp-content/uploads/2011/01/Imag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52662" y="928671"/>
            <a:ext cx="7143800" cy="51084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1982343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系统架构</a:t>
            </a:r>
            <a:br>
              <a:rPr lang="zh-CN" altLang="en-US" smtClean="0"/>
            </a:br>
            <a:endParaRPr lang="zh-CN" altLang="en-US"/>
          </a:p>
        </p:txBody>
      </p:sp>
      <p:pic>
        <p:nvPicPr>
          <p:cNvPr id="38914" name="Picture 2" descr="http://www.tbdata.org/wp-content/uploads/2011/01/Image_7_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81290" y="1071546"/>
            <a:ext cx="6357982" cy="44291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8377988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存储逻辑视图</a:t>
            </a:r>
            <a:br>
              <a:rPr lang="zh-CN" altLang="en-US" smtClean="0"/>
            </a:br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024034" y="1071547"/>
          <a:ext cx="8215370" cy="4714907"/>
        </p:xfrm>
        <a:graphic>
          <a:graphicData uri="http://schemas.openxmlformats.org/drawingml/2006/table">
            <a:tbl>
              <a:tblPr/>
              <a:tblGrid>
                <a:gridCol w="956099"/>
                <a:gridCol w="1788260"/>
                <a:gridCol w="1664321"/>
                <a:gridCol w="1080037"/>
                <a:gridCol w="956099"/>
                <a:gridCol w="1026921"/>
                <a:gridCol w="743633"/>
              </a:tblGrid>
              <a:tr h="881086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HBase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以表的形式存储数据。表有行和列组成。列划分为若干个列族</a:t>
                      </a: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(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row family)</a:t>
                      </a:r>
                    </a:p>
                  </a:txBody>
                  <a:tcPr marL="25717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7255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Row Key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column-family1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column-family2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column-family3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276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qualify1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qualify1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qualify1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qualify2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qualify3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27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key1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t1:abc</a:t>
                      </a:r>
                      <a:br>
                        <a:rPr lang="en-US" sz="16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</a:b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t2:def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t1:hello</a:t>
                      </a:r>
                      <a:br>
                        <a:rPr lang="en-US" sz="16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</a:b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t2:world</a:t>
                      </a:r>
                      <a:br>
                        <a:rPr lang="en-US" sz="16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</a:b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t3:every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27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key2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t1:abc</a:t>
                      </a:r>
                      <a:br>
                        <a:rPr lang="en-US" sz="16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</a:b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t2:def</a:t>
                      </a:r>
                      <a:br>
                        <a:rPr lang="en-US" sz="16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</a:b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t3:hij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t1:dfads</a:t>
                      </a:r>
                      <a:br>
                        <a:rPr lang="en-US" sz="16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</a:b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t2:abc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t1:def</a:t>
                      </a:r>
                      <a:br>
                        <a:rPr lang="en-US" sz="16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</a:b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t2:abc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911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key3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t1:abc</a:t>
                      </a:r>
                      <a:br>
                        <a:rPr lang="en-US" sz="16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</a:b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t2:def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t1:abc</a:t>
                      </a:r>
                      <a:br>
                        <a:rPr lang="en-US" sz="16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</a:b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t2:def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9893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5320" y="304712"/>
            <a:ext cx="10515600" cy="782741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/>
              <a:t>技术栈</a:t>
            </a:r>
            <a:endParaRPr lang="zh-CN" altLang="en-US" sz="3600" dirty="0"/>
          </a:p>
        </p:txBody>
      </p:sp>
      <p:pic>
        <p:nvPicPr>
          <p:cNvPr id="1026" name="Picture 2" descr="C:\Users\c02132\Desktop\u=520726659,2500213645&amp;fm=58.jpg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079543" y="2000241"/>
            <a:ext cx="1265624" cy="951833"/>
          </a:xfrm>
          <a:prstGeom prst="rect">
            <a:avLst/>
          </a:prstGeom>
          <a:noFill/>
        </p:spPr>
      </p:pic>
      <p:pic>
        <p:nvPicPr>
          <p:cNvPr id="1028" name="Picture 4" descr="http://spark.apache.org/images/spark-logo-trademark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69959" y="1945932"/>
            <a:ext cx="1731637" cy="921084"/>
          </a:xfrm>
          <a:prstGeom prst="rect">
            <a:avLst/>
          </a:prstGeom>
          <a:noFill/>
        </p:spPr>
      </p:pic>
      <p:pic>
        <p:nvPicPr>
          <p:cNvPr id="1030" name="Picture 6" descr="Hadoop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733799" y="2092659"/>
            <a:ext cx="2616182" cy="661029"/>
          </a:xfrm>
          <a:prstGeom prst="rect">
            <a:avLst/>
          </a:prstGeom>
          <a:noFill/>
        </p:spPr>
      </p:pic>
      <p:pic>
        <p:nvPicPr>
          <p:cNvPr id="1034" name="Picture 10" descr="http://a.hiphotos.baidu.com/baike/w%3D268%3Bg%3D0/sign=28fa0dc033adcbef01347900949449e0/aec379310a55b319139cb67141a98226cffc1748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956322" y="3043818"/>
            <a:ext cx="1393659" cy="1393659"/>
          </a:xfrm>
          <a:prstGeom prst="rect">
            <a:avLst/>
          </a:prstGeom>
          <a:noFill/>
        </p:spPr>
      </p:pic>
      <p:pic>
        <p:nvPicPr>
          <p:cNvPr id="1036" name="Picture 12" descr="http://kafka.apache.org/images/logo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79543" y="3429000"/>
            <a:ext cx="2812395" cy="839392"/>
          </a:xfrm>
          <a:prstGeom prst="rect">
            <a:avLst/>
          </a:prstGeom>
          <a:noFill/>
        </p:spPr>
      </p:pic>
      <p:pic>
        <p:nvPicPr>
          <p:cNvPr id="1038" name="Picture 14" descr="ZooKeeper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9597506" y="4909873"/>
            <a:ext cx="752475" cy="1066801"/>
          </a:xfrm>
          <a:prstGeom prst="rect">
            <a:avLst/>
          </a:prstGeom>
          <a:noFill/>
        </p:spPr>
      </p:pic>
      <p:sp>
        <p:nvSpPr>
          <p:cNvPr id="1040" name="AutoShape 16" descr="http://lucene.apache.org/solr/assets/images/logo.sv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2" name="AutoShape 18" descr="http://lucene.apache.org/solr/assets/images/logo.sv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4" name="AutoShape 20" descr="http://lucene.apache.org/solr/assets/images/logo.sv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46" name="Picture 22" descr="PostgreSQL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900382" y="3464285"/>
            <a:ext cx="1920871" cy="668129"/>
          </a:xfrm>
          <a:prstGeom prst="rect">
            <a:avLst/>
          </a:prstGeom>
          <a:noFill/>
        </p:spPr>
      </p:pic>
      <p:pic>
        <p:nvPicPr>
          <p:cNvPr id="1048" name="Picture 24" descr="http://www.eclipse.org/jetty/images/jetty-logo-80x22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079543" y="5162085"/>
            <a:ext cx="2697114" cy="762435"/>
          </a:xfrm>
          <a:prstGeom prst="rect">
            <a:avLst/>
          </a:prstGeom>
          <a:noFill/>
        </p:spPr>
      </p:pic>
      <p:pic>
        <p:nvPicPr>
          <p:cNvPr id="1050" name="Picture 26" descr="Apache HBase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246789" y="5124939"/>
            <a:ext cx="3131690" cy="799581"/>
          </a:xfrm>
          <a:prstGeom prst="rect">
            <a:avLst/>
          </a:prstGeom>
          <a:noFill/>
        </p:spPr>
      </p:pic>
      <p:pic>
        <p:nvPicPr>
          <p:cNvPr id="1054" name="Picture 30" descr="http://s1.51cto.com/wyfs02/M02/79/40/wKiom1aMtK6Q2SlYAAD-yMZOV2k153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571656" y="5077206"/>
            <a:ext cx="1637828" cy="828741"/>
          </a:xfrm>
          <a:prstGeom prst="rect">
            <a:avLst/>
          </a:prstGeom>
          <a:noFill/>
        </p:spPr>
      </p:pic>
      <p:pic>
        <p:nvPicPr>
          <p:cNvPr id="1058" name="Picture 34" descr="C:\Users\c02132\AppData\Roaming\feiq\RichOle\3710322123.bmp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058998" y="3579440"/>
            <a:ext cx="2423683" cy="543494"/>
          </a:xfrm>
          <a:prstGeom prst="rect">
            <a:avLst/>
          </a:prstGeom>
          <a:noFill/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548" y="2000241"/>
            <a:ext cx="1534899" cy="102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44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物理存储视图总览</a:t>
            </a:r>
            <a:endParaRPr lang="zh-CN" altLang="en-US"/>
          </a:p>
        </p:txBody>
      </p:sp>
      <p:pic>
        <p:nvPicPr>
          <p:cNvPr id="40962" name="Picture 2" descr="http://www.tbdata.org/wp-content/uploads/2011/01/Image_8_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09852" y="857232"/>
            <a:ext cx="6286544" cy="54292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5563129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物理存储视图</a:t>
            </a:r>
            <a:br>
              <a:rPr lang="zh-CN" altLang="en-US" smtClean="0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u"/>
            </a:pPr>
            <a:r>
              <a:rPr lang="en-US" sz="1600"/>
              <a:t>Table</a:t>
            </a:r>
            <a:r>
              <a:rPr lang="zh-CN" altLang="en-US" sz="1600"/>
              <a:t>中的所有行都按照</a:t>
            </a:r>
            <a:r>
              <a:rPr lang="en-US" sz="1600"/>
              <a:t>row key</a:t>
            </a:r>
            <a:r>
              <a:rPr lang="zh-CN" altLang="en-US" sz="1600"/>
              <a:t>的字典序排列</a:t>
            </a:r>
            <a:endParaRPr lang="en-US" altLang="zh-CN" sz="1600"/>
          </a:p>
          <a:p>
            <a:pPr>
              <a:buFont typeface="Wingdings" pitchFamily="2" charset="2"/>
              <a:buChar char="u"/>
            </a:pPr>
            <a:r>
              <a:rPr lang="en-US" sz="1600"/>
              <a:t>Table </a:t>
            </a:r>
            <a:r>
              <a:rPr lang="zh-CN" altLang="en-US" sz="1600"/>
              <a:t>在行的方向上分割为多个</a:t>
            </a:r>
            <a:r>
              <a:rPr lang="en-US" sz="1600"/>
              <a:t>Hregion</a:t>
            </a:r>
            <a:endParaRPr lang="zh-CN" altLang="en-US" sz="1600"/>
          </a:p>
        </p:txBody>
      </p:sp>
      <p:pic>
        <p:nvPicPr>
          <p:cNvPr id="27650" name="Picture 2" descr="http://www.tbdata.org/wp-content/uploads/2011/01/Image_1_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8612" y="2214555"/>
            <a:ext cx="2647950" cy="31527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4231767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物理存储视图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u"/>
            </a:pPr>
            <a:r>
              <a:rPr lang="en-US" altLang="zh-CN" sz="1600"/>
              <a:t> region</a:t>
            </a:r>
            <a:r>
              <a:rPr lang="zh-CN" altLang="en-US" sz="1600"/>
              <a:t>按大小分割的，每个表一开始只有一个</a:t>
            </a:r>
            <a:r>
              <a:rPr lang="en-US" altLang="zh-CN" sz="1600"/>
              <a:t>region</a:t>
            </a:r>
            <a:r>
              <a:rPr lang="zh-CN" altLang="en-US" sz="1600"/>
              <a:t>，随着数据不断插入表，</a:t>
            </a:r>
            <a:r>
              <a:rPr lang="en-US" altLang="zh-CN" sz="1600"/>
              <a:t>region</a:t>
            </a:r>
            <a:r>
              <a:rPr lang="zh-CN" altLang="en-US" sz="1600"/>
              <a:t>不断增大，当增大到一个阀值的时候，</a:t>
            </a:r>
            <a:r>
              <a:rPr lang="en-US" altLang="zh-CN" sz="1600"/>
              <a:t>region</a:t>
            </a:r>
            <a:r>
              <a:rPr lang="zh-CN" altLang="en-US" sz="1600"/>
              <a:t>就会等分会两个新的</a:t>
            </a:r>
            <a:r>
              <a:rPr lang="en-US" altLang="zh-CN" sz="1600"/>
              <a:t>region</a:t>
            </a:r>
            <a:r>
              <a:rPr lang="zh-CN" altLang="en-US" sz="1600"/>
              <a:t>。当</a:t>
            </a:r>
            <a:r>
              <a:rPr lang="en-US" altLang="zh-CN" sz="1600"/>
              <a:t>table</a:t>
            </a:r>
            <a:r>
              <a:rPr lang="zh-CN" altLang="en-US" sz="1600"/>
              <a:t>中的行不断增多，就会有越来越多的</a:t>
            </a:r>
            <a:r>
              <a:rPr lang="en-US" altLang="zh-CN" sz="1600"/>
              <a:t>region</a:t>
            </a:r>
          </a:p>
          <a:p>
            <a:endParaRPr lang="zh-CN" altLang="en-US" sz="1600"/>
          </a:p>
        </p:txBody>
      </p:sp>
      <p:pic>
        <p:nvPicPr>
          <p:cNvPr id="33794" name="Picture 2" descr="http://www.tbdata.org/wp-content/uploads/2011/01/Image_2_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81356" y="2571744"/>
            <a:ext cx="5219700" cy="32861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0943210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物理存储视图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u"/>
            </a:pPr>
            <a:r>
              <a:rPr lang="en-US" sz="1400"/>
              <a:t> Region</a:t>
            </a:r>
            <a:r>
              <a:rPr lang="zh-CN" altLang="en-US" sz="1400"/>
              <a:t>虽然是分布式存储的最小单元，但并不是存储的最小单元</a:t>
            </a:r>
          </a:p>
          <a:p>
            <a:pPr>
              <a:buFont typeface="Wingdings" pitchFamily="2" charset="2"/>
              <a:buChar char="u"/>
            </a:pPr>
            <a:r>
              <a:rPr lang="en-US" sz="1400"/>
              <a:t> Region</a:t>
            </a:r>
            <a:r>
              <a:rPr lang="zh-CN" altLang="en-US" sz="1400"/>
              <a:t>由一个或者多个</a:t>
            </a:r>
            <a:r>
              <a:rPr lang="en-US" sz="1400"/>
              <a:t>Store</a:t>
            </a:r>
            <a:r>
              <a:rPr lang="zh-CN" altLang="en-US" sz="1400"/>
              <a:t>组成，每个</a:t>
            </a:r>
            <a:r>
              <a:rPr lang="en-US" sz="1400"/>
              <a:t>store</a:t>
            </a:r>
            <a:r>
              <a:rPr lang="zh-CN" altLang="en-US" sz="1400"/>
              <a:t>保存一个</a:t>
            </a:r>
            <a:r>
              <a:rPr lang="en-US" sz="1400"/>
              <a:t>columns family</a:t>
            </a:r>
          </a:p>
          <a:p>
            <a:pPr>
              <a:buFont typeface="Wingdings" pitchFamily="2" charset="2"/>
              <a:buChar char="u"/>
            </a:pPr>
            <a:r>
              <a:rPr lang="zh-CN" altLang="en-US" sz="1400"/>
              <a:t> 每个</a:t>
            </a:r>
            <a:r>
              <a:rPr lang="en-US" sz="1400"/>
              <a:t>Strore</a:t>
            </a:r>
            <a:r>
              <a:rPr lang="zh-CN" altLang="en-US" sz="1400"/>
              <a:t>又由一个</a:t>
            </a:r>
            <a:r>
              <a:rPr lang="en-US" sz="1400"/>
              <a:t>memStore</a:t>
            </a:r>
            <a:r>
              <a:rPr lang="zh-CN" altLang="en-US" sz="1400"/>
              <a:t>和</a:t>
            </a:r>
            <a:r>
              <a:rPr lang="en-US" altLang="zh-CN" sz="1400"/>
              <a:t>0</a:t>
            </a:r>
            <a:r>
              <a:rPr lang="zh-CN" altLang="en-US" sz="1400"/>
              <a:t>至多个</a:t>
            </a:r>
            <a:r>
              <a:rPr lang="en-US" sz="1400"/>
              <a:t>StoreFile</a:t>
            </a:r>
            <a:r>
              <a:rPr lang="zh-CN" altLang="en-US" sz="1400"/>
              <a:t>组成</a:t>
            </a:r>
          </a:p>
          <a:p>
            <a:pPr>
              <a:buFont typeface="Wingdings" pitchFamily="2" charset="2"/>
              <a:buChar char="u"/>
            </a:pPr>
            <a:r>
              <a:rPr lang="en-US" sz="1400"/>
              <a:t> StoreFile</a:t>
            </a:r>
            <a:r>
              <a:rPr lang="zh-CN" altLang="en-US" sz="1400"/>
              <a:t>以</a:t>
            </a:r>
            <a:r>
              <a:rPr lang="en-US" sz="1400"/>
              <a:t>HFile</a:t>
            </a:r>
            <a:r>
              <a:rPr lang="zh-CN" altLang="en-US" sz="1400"/>
              <a:t>格式保存在</a:t>
            </a:r>
            <a:r>
              <a:rPr lang="en-US" sz="1400"/>
              <a:t>HDFS</a:t>
            </a:r>
            <a:r>
              <a:rPr lang="zh-CN" altLang="en-US" sz="1400"/>
              <a:t>上</a:t>
            </a:r>
          </a:p>
          <a:p>
            <a:endParaRPr lang="zh-CN" altLang="en-US"/>
          </a:p>
        </p:txBody>
      </p:sp>
      <p:pic>
        <p:nvPicPr>
          <p:cNvPr id="35842" name="Picture 2" descr="http://www.tbdata.org/wp-content/uploads/2011/01/Image_4_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95604" y="2714620"/>
            <a:ext cx="5715040" cy="32147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3552922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物理存储视图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u"/>
            </a:pPr>
            <a:r>
              <a:rPr lang="en-US" sz="1600"/>
              <a:t> region</a:t>
            </a:r>
            <a:r>
              <a:rPr lang="zh-CN" altLang="en-US" sz="1600"/>
              <a:t>是</a:t>
            </a:r>
            <a:r>
              <a:rPr lang="en-US" sz="1600"/>
              <a:t>Hbase</a:t>
            </a:r>
            <a:r>
              <a:rPr lang="zh-CN" altLang="en-US" sz="1600"/>
              <a:t>中分布式存储和负载均衡的最小单元。最小单元就表示不同的</a:t>
            </a:r>
            <a:r>
              <a:rPr lang="en-US" sz="1600"/>
              <a:t>region</a:t>
            </a:r>
            <a:r>
              <a:rPr lang="zh-CN" altLang="en-US" sz="1600"/>
              <a:t>可以分布在不同的</a:t>
            </a:r>
            <a:r>
              <a:rPr lang="en-US" sz="1600"/>
              <a:t>HRegion server</a:t>
            </a:r>
            <a:r>
              <a:rPr lang="zh-CN" altLang="en-US" sz="1600"/>
              <a:t>上。但一个</a:t>
            </a:r>
            <a:r>
              <a:rPr lang="en-US" sz="1600"/>
              <a:t>Hregion</a:t>
            </a:r>
            <a:r>
              <a:rPr lang="zh-CN" altLang="en-US" sz="1600"/>
              <a:t>是不会拆分到多个</a:t>
            </a:r>
            <a:r>
              <a:rPr lang="en-US" sz="1600"/>
              <a:t>server</a:t>
            </a:r>
            <a:r>
              <a:rPr lang="zh-CN" altLang="en-US" sz="1600"/>
              <a:t>上的</a:t>
            </a:r>
          </a:p>
        </p:txBody>
      </p:sp>
      <p:pic>
        <p:nvPicPr>
          <p:cNvPr id="34818" name="Picture 2" descr="http://www.tbdata.org/wp-content/uploads/2011/01/Image_3_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38415" y="2214554"/>
            <a:ext cx="6486115" cy="35719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9028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物理存储视图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u"/>
            </a:pPr>
            <a:r>
              <a:rPr lang="en-US" altLang="zh-CN" sz="1600"/>
              <a:t> HFile</a:t>
            </a:r>
            <a:r>
              <a:rPr lang="zh-CN" altLang="en-US" sz="1600"/>
              <a:t>格式</a:t>
            </a:r>
          </a:p>
        </p:txBody>
      </p:sp>
      <p:pic>
        <p:nvPicPr>
          <p:cNvPr id="36866" name="Picture 2" descr="http://www.tbdata.org/wp-content/uploads/2011/01/Image_5_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81356" y="857232"/>
            <a:ext cx="6643734" cy="52864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7760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物理存储视图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9257" y="1316261"/>
            <a:ext cx="8391306" cy="4803446"/>
          </a:xfrm>
        </p:spPr>
        <p:txBody>
          <a:bodyPr/>
          <a:lstStyle/>
          <a:p>
            <a:pPr>
              <a:buFont typeface="Wingdings" pitchFamily="2" charset="2"/>
              <a:buChar char="u"/>
            </a:pPr>
            <a:r>
              <a:rPr lang="en-US" sz="1500" dirty="0"/>
              <a:t> Data Block </a:t>
            </a:r>
            <a:r>
              <a:rPr lang="zh-CN" altLang="en-US" sz="1500" dirty="0"/>
              <a:t>段</a:t>
            </a:r>
            <a:r>
              <a:rPr lang="en-US" altLang="zh-CN" sz="1500" dirty="0"/>
              <a:t>–</a:t>
            </a:r>
            <a:r>
              <a:rPr lang="zh-CN" altLang="en-US" sz="1500" dirty="0"/>
              <a:t>保存表中的数据，这部分可以被压缩</a:t>
            </a:r>
          </a:p>
          <a:p>
            <a:pPr>
              <a:buFont typeface="Wingdings" pitchFamily="2" charset="2"/>
              <a:buChar char="u"/>
            </a:pPr>
            <a:r>
              <a:rPr lang="en-US" sz="1500" dirty="0"/>
              <a:t> Meta Block </a:t>
            </a:r>
            <a:r>
              <a:rPr lang="zh-CN" altLang="en-US" sz="1500" dirty="0"/>
              <a:t>段 </a:t>
            </a:r>
            <a:r>
              <a:rPr lang="en-US" altLang="zh-CN" sz="1500" dirty="0"/>
              <a:t>(</a:t>
            </a:r>
            <a:r>
              <a:rPr lang="zh-CN" altLang="en-US" sz="1500" dirty="0"/>
              <a:t>可选的</a:t>
            </a:r>
            <a:r>
              <a:rPr lang="en-US" altLang="zh-CN" sz="1500" dirty="0"/>
              <a:t>)–</a:t>
            </a:r>
            <a:r>
              <a:rPr lang="zh-CN" altLang="en-US" sz="1500" dirty="0"/>
              <a:t>保存用户自定义的</a:t>
            </a:r>
            <a:r>
              <a:rPr lang="en-US" sz="1500" dirty="0" err="1"/>
              <a:t>kv</a:t>
            </a:r>
            <a:r>
              <a:rPr lang="zh-CN" altLang="en-US" sz="1500" dirty="0"/>
              <a:t>对，可以被压缩。</a:t>
            </a:r>
          </a:p>
          <a:p>
            <a:pPr>
              <a:buFont typeface="Wingdings" pitchFamily="2" charset="2"/>
              <a:buChar char="u"/>
            </a:pPr>
            <a:r>
              <a:rPr lang="en-US" sz="1500" dirty="0"/>
              <a:t> File Info </a:t>
            </a:r>
            <a:r>
              <a:rPr lang="zh-CN" altLang="en-US" sz="1500" dirty="0"/>
              <a:t>段</a:t>
            </a:r>
            <a:r>
              <a:rPr lang="en-US" altLang="zh-CN" sz="1500" dirty="0"/>
              <a:t>–</a:t>
            </a:r>
            <a:r>
              <a:rPr lang="en-US" sz="1500" dirty="0" err="1"/>
              <a:t>Hfile</a:t>
            </a:r>
            <a:r>
              <a:rPr lang="zh-CN" altLang="en-US" sz="1500" dirty="0"/>
              <a:t>的元信息，不被压缩，用户也可以在这一部分添加自己的元信息。</a:t>
            </a:r>
          </a:p>
          <a:p>
            <a:pPr>
              <a:buFont typeface="Wingdings" pitchFamily="2" charset="2"/>
              <a:buChar char="u"/>
            </a:pPr>
            <a:r>
              <a:rPr lang="en-US" sz="1500" dirty="0"/>
              <a:t> Data Block Index </a:t>
            </a:r>
            <a:r>
              <a:rPr lang="zh-CN" altLang="en-US" sz="1500" dirty="0"/>
              <a:t>段</a:t>
            </a:r>
            <a:r>
              <a:rPr lang="en-US" altLang="zh-CN" sz="1500" dirty="0"/>
              <a:t>–</a:t>
            </a:r>
            <a:r>
              <a:rPr lang="en-US" sz="1500" dirty="0"/>
              <a:t>Data Block</a:t>
            </a:r>
            <a:r>
              <a:rPr lang="zh-CN" altLang="en-US" sz="1500" dirty="0"/>
              <a:t>的索引。每条索引的</a:t>
            </a:r>
            <a:r>
              <a:rPr lang="en-US" sz="1500" dirty="0"/>
              <a:t>key</a:t>
            </a:r>
            <a:r>
              <a:rPr lang="zh-CN" altLang="en-US" sz="1500" dirty="0"/>
              <a:t>是被索引的</a:t>
            </a:r>
            <a:r>
              <a:rPr lang="en-US" sz="1500" dirty="0"/>
              <a:t>block</a:t>
            </a:r>
            <a:r>
              <a:rPr lang="zh-CN" altLang="en-US" sz="1500" dirty="0"/>
              <a:t>的第一条记录的</a:t>
            </a:r>
            <a:r>
              <a:rPr lang="en-US" sz="1500" dirty="0"/>
              <a:t>key</a:t>
            </a:r>
          </a:p>
          <a:p>
            <a:pPr>
              <a:buFont typeface="Wingdings" pitchFamily="2" charset="2"/>
              <a:buChar char="u"/>
            </a:pPr>
            <a:r>
              <a:rPr lang="en-US" sz="1500" dirty="0"/>
              <a:t> Meta Block Index</a:t>
            </a:r>
            <a:r>
              <a:rPr lang="zh-CN" altLang="en-US" sz="1500" dirty="0"/>
              <a:t>段 </a:t>
            </a:r>
            <a:r>
              <a:rPr lang="en-US" altLang="zh-CN" sz="1500" dirty="0"/>
              <a:t>(</a:t>
            </a:r>
            <a:r>
              <a:rPr lang="zh-CN" altLang="en-US" sz="1500" dirty="0"/>
              <a:t>可选的</a:t>
            </a:r>
            <a:r>
              <a:rPr lang="en-US" altLang="zh-CN" sz="1500" dirty="0"/>
              <a:t>)–</a:t>
            </a:r>
            <a:r>
              <a:rPr lang="en-US" sz="1500" dirty="0"/>
              <a:t>Meta Block</a:t>
            </a:r>
            <a:r>
              <a:rPr lang="zh-CN" altLang="en-US" sz="1500" dirty="0"/>
              <a:t>的索引。</a:t>
            </a:r>
          </a:p>
          <a:p>
            <a:pPr>
              <a:buFont typeface="Wingdings" pitchFamily="2" charset="2"/>
              <a:buChar char="u"/>
            </a:pPr>
            <a:r>
              <a:rPr lang="en-US" sz="1500" dirty="0"/>
              <a:t> Trailer–</a:t>
            </a:r>
            <a:r>
              <a:rPr lang="zh-CN" altLang="en-US" sz="1500" dirty="0"/>
              <a:t>这一段是定长的。保存了每一段的偏移量，读取一个</a:t>
            </a:r>
            <a:r>
              <a:rPr lang="en-US" sz="1500" dirty="0" err="1"/>
              <a:t>HFile</a:t>
            </a:r>
            <a:r>
              <a:rPr lang="zh-CN" altLang="en-US" sz="1500" dirty="0"/>
              <a:t>时，会首先 读取</a:t>
            </a:r>
            <a:r>
              <a:rPr lang="en-US" sz="1500" dirty="0" err="1"/>
              <a:t>Trailer，Trailer</a:t>
            </a:r>
            <a:r>
              <a:rPr lang="zh-CN" altLang="en-US" sz="1500" dirty="0"/>
              <a:t>保存了每个段的起始位置</a:t>
            </a:r>
            <a:r>
              <a:rPr lang="en-US" altLang="zh-CN" sz="1500" dirty="0"/>
              <a:t>(</a:t>
            </a:r>
            <a:r>
              <a:rPr lang="zh-CN" altLang="en-US" sz="1500" dirty="0"/>
              <a:t>段的</a:t>
            </a:r>
            <a:r>
              <a:rPr lang="en-US" sz="1500" dirty="0"/>
              <a:t>Magic Number</a:t>
            </a:r>
            <a:r>
              <a:rPr lang="zh-CN" altLang="en-US" sz="1500" dirty="0"/>
              <a:t>用来做安全</a:t>
            </a:r>
            <a:r>
              <a:rPr lang="en-US" sz="1500" dirty="0"/>
              <a:t>check)，</a:t>
            </a:r>
            <a:r>
              <a:rPr lang="zh-CN" altLang="en-US" sz="1500" dirty="0"/>
              <a:t>然后，</a:t>
            </a:r>
            <a:r>
              <a:rPr lang="en-US" sz="1500" dirty="0" err="1"/>
              <a:t>DataBlock</a:t>
            </a:r>
            <a:r>
              <a:rPr lang="en-US" sz="1500" dirty="0"/>
              <a:t> Index</a:t>
            </a:r>
            <a:r>
              <a:rPr lang="zh-CN" altLang="en-US" sz="1500" dirty="0"/>
              <a:t>会被读取到内存中，这样，当检索某个</a:t>
            </a:r>
            <a:r>
              <a:rPr lang="en-US" sz="1500" dirty="0"/>
              <a:t>key</a:t>
            </a:r>
            <a:r>
              <a:rPr lang="zh-CN" altLang="en-US" sz="1500" dirty="0"/>
              <a:t>时，不需要扫描整个</a:t>
            </a:r>
            <a:r>
              <a:rPr lang="en-US" sz="1500" dirty="0" err="1"/>
              <a:t>HFile</a:t>
            </a:r>
            <a:r>
              <a:rPr lang="en-US" sz="1500" dirty="0"/>
              <a:t>，</a:t>
            </a:r>
            <a:r>
              <a:rPr lang="zh-CN" altLang="en-US" sz="1500" dirty="0"/>
              <a:t>而只需从内存中找到</a:t>
            </a:r>
            <a:r>
              <a:rPr lang="en-US" sz="1500" dirty="0"/>
              <a:t>key</a:t>
            </a:r>
            <a:r>
              <a:rPr lang="zh-CN" altLang="en-US" sz="1500" dirty="0"/>
              <a:t>所在的</a:t>
            </a:r>
            <a:r>
              <a:rPr lang="en-US" sz="1500" dirty="0"/>
              <a:t>block，</a:t>
            </a:r>
            <a:r>
              <a:rPr lang="zh-CN" altLang="en-US" sz="1500" dirty="0"/>
              <a:t>通过一次磁盘</a:t>
            </a:r>
            <a:r>
              <a:rPr lang="en-US" sz="1500" dirty="0" err="1"/>
              <a:t>io</a:t>
            </a:r>
            <a:r>
              <a:rPr lang="zh-CN" altLang="en-US" sz="1500" dirty="0"/>
              <a:t>将整个 </a:t>
            </a:r>
            <a:r>
              <a:rPr lang="en-US" sz="1500" dirty="0"/>
              <a:t>block</a:t>
            </a:r>
            <a:r>
              <a:rPr lang="zh-CN" altLang="en-US" sz="1500" dirty="0"/>
              <a:t>读取到内存中，再找到需要的</a:t>
            </a:r>
            <a:r>
              <a:rPr lang="en-US" sz="1500" dirty="0" err="1"/>
              <a:t>key。DataBlock</a:t>
            </a:r>
            <a:r>
              <a:rPr lang="en-US" sz="1500" dirty="0"/>
              <a:t> Index</a:t>
            </a:r>
            <a:r>
              <a:rPr lang="zh-CN" altLang="en-US" sz="1500" dirty="0"/>
              <a:t>采用</a:t>
            </a:r>
            <a:r>
              <a:rPr lang="en-US" sz="1500" dirty="0"/>
              <a:t>LRU</a:t>
            </a:r>
            <a:r>
              <a:rPr lang="zh-CN" altLang="en-US" sz="1500" dirty="0"/>
              <a:t>机制淘汰。</a:t>
            </a:r>
          </a:p>
          <a:p>
            <a:pPr>
              <a:buFont typeface="Wingdings" pitchFamily="2" charset="2"/>
              <a:buChar char="u"/>
            </a:pPr>
            <a:r>
              <a:rPr lang="en-US" sz="1500" dirty="0"/>
              <a:t> </a:t>
            </a:r>
            <a:r>
              <a:rPr lang="en-US" sz="1500" dirty="0" err="1"/>
              <a:t>HFile</a:t>
            </a:r>
            <a:r>
              <a:rPr lang="zh-CN" altLang="en-US" sz="1500" dirty="0"/>
              <a:t>的</a:t>
            </a:r>
            <a:r>
              <a:rPr lang="en-US" sz="1500" dirty="0"/>
              <a:t>Data </a:t>
            </a:r>
            <a:r>
              <a:rPr lang="en-US" sz="1500" dirty="0" err="1"/>
              <a:t>Block，Meta</a:t>
            </a:r>
            <a:r>
              <a:rPr lang="en-US" sz="1500" dirty="0"/>
              <a:t> Block</a:t>
            </a:r>
            <a:r>
              <a:rPr lang="zh-CN" altLang="en-US" sz="1500" dirty="0"/>
              <a:t>通常采用压缩方式存储，压缩之后可以大大减少网络</a:t>
            </a:r>
            <a:r>
              <a:rPr lang="en-US" sz="1500" dirty="0"/>
              <a:t>IO</a:t>
            </a:r>
            <a:r>
              <a:rPr lang="zh-CN" altLang="en-US" sz="1500" dirty="0"/>
              <a:t>和磁盘</a:t>
            </a:r>
            <a:r>
              <a:rPr lang="en-US" sz="1500" dirty="0"/>
              <a:t>IO，</a:t>
            </a:r>
            <a:r>
              <a:rPr lang="zh-CN" altLang="en-US" sz="1500" dirty="0"/>
              <a:t>随之而来的开销当然是需要花费</a:t>
            </a:r>
            <a:r>
              <a:rPr lang="en-US" sz="1500" dirty="0" err="1"/>
              <a:t>cpu</a:t>
            </a:r>
            <a:r>
              <a:rPr lang="zh-CN" altLang="en-US" sz="1500" dirty="0"/>
              <a:t>进行压缩和解压缩。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58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物理存储视图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91544" y="1142984"/>
            <a:ext cx="8280920" cy="4590272"/>
          </a:xfrm>
        </p:spPr>
        <p:txBody>
          <a:bodyPr/>
          <a:lstStyle/>
          <a:p>
            <a:pPr>
              <a:buFont typeface="Wingdings" pitchFamily="2" charset="2"/>
              <a:buChar char="u"/>
            </a:pPr>
            <a:r>
              <a:rPr lang="en-US" sz="1600"/>
              <a:t> Trailer</a:t>
            </a:r>
            <a:r>
              <a:rPr lang="zh-CN" altLang="en-US" sz="1600"/>
              <a:t>部分的格式</a:t>
            </a:r>
          </a:p>
        </p:txBody>
      </p:sp>
      <p:pic>
        <p:nvPicPr>
          <p:cNvPr id="37890" name="Picture 2" descr="http://www.tbdata.org/wp-content/uploads/2011/01/Image_6_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52728" y="1857364"/>
            <a:ext cx="5857916" cy="38576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1843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Rowkey</a:t>
            </a:r>
            <a:r>
              <a:rPr lang="zh-CN" altLang="en-US" smtClean="0"/>
              <a:t/>
            </a:r>
            <a:br>
              <a:rPr lang="zh-CN" altLang="en-US" smtClean="0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38282" y="1000108"/>
            <a:ext cx="8534182" cy="4733148"/>
          </a:xfrm>
        </p:spPr>
        <p:txBody>
          <a:bodyPr/>
          <a:lstStyle/>
          <a:p>
            <a:r>
              <a:rPr lang="en-US" altLang="zh-CN" sz="2400"/>
              <a:t>HBase</a:t>
            </a:r>
            <a:r>
              <a:rPr lang="zh-CN" altLang="en-US" sz="2400"/>
              <a:t>记录访问： </a:t>
            </a:r>
            <a:endParaRPr lang="en-US" altLang="zh-CN" sz="2400"/>
          </a:p>
          <a:p>
            <a:pPr lvl="1">
              <a:buFont typeface="Wingdings" pitchFamily="2" charset="2"/>
              <a:buChar char="ü"/>
            </a:pPr>
            <a:r>
              <a:rPr lang="zh-CN" altLang="en-US" sz="2000"/>
              <a:t>通过单个</a:t>
            </a:r>
            <a:r>
              <a:rPr lang="en-US" altLang="zh-CN" sz="2000"/>
              <a:t>row key</a:t>
            </a:r>
            <a:r>
              <a:rPr lang="zh-CN" altLang="en-US" sz="2000"/>
              <a:t>访问</a:t>
            </a:r>
          </a:p>
          <a:p>
            <a:pPr lvl="1">
              <a:buFont typeface="Wingdings" pitchFamily="2" charset="2"/>
              <a:buChar char="ü"/>
            </a:pPr>
            <a:r>
              <a:rPr lang="zh-CN" altLang="en-US" sz="2000"/>
              <a:t> 通过</a:t>
            </a:r>
            <a:r>
              <a:rPr lang="en-US" altLang="zh-CN" sz="2000"/>
              <a:t>row key</a:t>
            </a:r>
            <a:r>
              <a:rPr lang="zh-CN" altLang="en-US" sz="2000"/>
              <a:t>的</a:t>
            </a:r>
            <a:r>
              <a:rPr lang="en-US" altLang="zh-CN" sz="2000"/>
              <a:t>range</a:t>
            </a:r>
          </a:p>
          <a:p>
            <a:pPr lvl="1">
              <a:buFont typeface="Wingdings" pitchFamily="2" charset="2"/>
              <a:buChar char="ü"/>
            </a:pPr>
            <a:r>
              <a:rPr lang="zh-CN" altLang="en-US" sz="2000"/>
              <a:t> 全表扫描</a:t>
            </a:r>
          </a:p>
          <a:p>
            <a:endParaRPr lang="en-US" altLang="zh-CN" sz="1400"/>
          </a:p>
          <a:p>
            <a:endParaRPr lang="en-US" altLang="zh-CN" sz="1400"/>
          </a:p>
          <a:p>
            <a:r>
              <a:rPr lang="zh-CN" altLang="en-US" sz="1800">
                <a:solidFill>
                  <a:schemeClr val="accent5"/>
                </a:solidFill>
              </a:rPr>
              <a:t>注：</a:t>
            </a:r>
            <a:endParaRPr lang="en-US" altLang="zh-CN" sz="1800">
              <a:solidFill>
                <a:schemeClr val="accent5"/>
              </a:solidFill>
            </a:endParaRPr>
          </a:p>
          <a:p>
            <a:pPr lvl="1"/>
            <a:r>
              <a:rPr lang="zh-CN" altLang="en-US" sz="2000">
                <a:solidFill>
                  <a:schemeClr val="accent5"/>
                </a:solidFill>
              </a:rPr>
              <a:t>存储时，数据按照</a:t>
            </a:r>
            <a:r>
              <a:rPr lang="en-US" altLang="zh-CN" sz="2000">
                <a:solidFill>
                  <a:schemeClr val="accent5"/>
                </a:solidFill>
              </a:rPr>
              <a:t>Row key</a:t>
            </a:r>
            <a:r>
              <a:rPr lang="zh-CN" altLang="en-US" sz="2000">
                <a:solidFill>
                  <a:schemeClr val="accent5"/>
                </a:solidFill>
              </a:rPr>
              <a:t>的字典序</a:t>
            </a:r>
            <a:r>
              <a:rPr lang="en-US" altLang="zh-CN" sz="2000">
                <a:solidFill>
                  <a:schemeClr val="accent5"/>
                </a:solidFill>
              </a:rPr>
              <a:t>(byte order)</a:t>
            </a:r>
            <a:r>
              <a:rPr lang="zh-CN" altLang="en-US" sz="2000">
                <a:solidFill>
                  <a:schemeClr val="accent5"/>
                </a:solidFill>
              </a:rPr>
              <a:t>排序存储</a:t>
            </a:r>
            <a:endParaRPr lang="en-US" altLang="zh-CN" sz="2000">
              <a:solidFill>
                <a:schemeClr val="accent5"/>
              </a:solidFill>
            </a:endParaRPr>
          </a:p>
          <a:p>
            <a:pPr lvl="1"/>
            <a:r>
              <a:rPr lang="zh-CN" altLang="en-US" sz="2000">
                <a:solidFill>
                  <a:schemeClr val="accent5"/>
                </a:solidFill>
              </a:rPr>
              <a:t>设计</a:t>
            </a:r>
            <a:r>
              <a:rPr lang="en-US" altLang="zh-CN" sz="2000">
                <a:solidFill>
                  <a:schemeClr val="accent5"/>
                </a:solidFill>
              </a:rPr>
              <a:t>key</a:t>
            </a:r>
            <a:r>
              <a:rPr lang="zh-CN" altLang="en-US" sz="2000">
                <a:solidFill>
                  <a:schemeClr val="accent5"/>
                </a:solidFill>
              </a:rPr>
              <a:t>时，要充分排序存储这个特性，将经常一起读取的行存储放到一起</a:t>
            </a:r>
            <a:endParaRPr lang="en-US" altLang="zh-CN" sz="2000">
              <a:solidFill>
                <a:schemeClr val="accent5"/>
              </a:solidFill>
            </a:endParaRPr>
          </a:p>
          <a:p>
            <a:pPr lvl="1"/>
            <a:r>
              <a:rPr lang="zh-CN" altLang="en-US" sz="2000">
                <a:solidFill>
                  <a:schemeClr val="accent5"/>
                </a:solidFill>
              </a:rPr>
              <a:t>行的一次读写是原子操作 </a:t>
            </a:r>
            <a:r>
              <a:rPr lang="en-US" altLang="zh-CN" sz="2000">
                <a:solidFill>
                  <a:schemeClr val="accent5"/>
                </a:solidFill>
              </a:rPr>
              <a:t>(</a:t>
            </a:r>
            <a:r>
              <a:rPr lang="zh-CN" altLang="en-US" sz="2000">
                <a:solidFill>
                  <a:schemeClr val="accent5"/>
                </a:solidFill>
              </a:rPr>
              <a:t>不论一次读写多少列</a:t>
            </a:r>
            <a:r>
              <a:rPr lang="en-US" altLang="zh-CN" sz="2000">
                <a:solidFill>
                  <a:schemeClr val="accent5"/>
                </a:solidFill>
              </a:rPr>
              <a:t>)</a:t>
            </a:r>
            <a:endParaRPr lang="zh-CN" altLang="en-US" sz="2000">
              <a:solidFill>
                <a:schemeClr val="accent5"/>
              </a:solidFill>
            </a:endParaRPr>
          </a:p>
          <a:p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11674458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列族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u"/>
            </a:pPr>
            <a:r>
              <a:rPr lang="zh-CN" altLang="en-US" sz="2000" dirty="0"/>
              <a:t>列族是表的</a:t>
            </a:r>
            <a:r>
              <a:rPr lang="en-US" altLang="zh-CN" sz="2000" dirty="0"/>
              <a:t>schema</a:t>
            </a:r>
            <a:r>
              <a:rPr lang="zh-CN" altLang="en-US" sz="2000" dirty="0"/>
              <a:t>的一部分</a:t>
            </a:r>
            <a:r>
              <a:rPr lang="en-US" altLang="zh-CN" sz="2000" dirty="0"/>
              <a:t>(</a:t>
            </a:r>
            <a:r>
              <a:rPr lang="zh-CN" altLang="en-US" sz="2000" dirty="0"/>
              <a:t>而列不是</a:t>
            </a:r>
            <a:r>
              <a:rPr lang="en-US" altLang="zh-CN" sz="2000" dirty="0"/>
              <a:t>)</a:t>
            </a:r>
            <a:r>
              <a:rPr lang="zh-CN" altLang="en-US" sz="2000" dirty="0"/>
              <a:t>，必须在使用表之前定义</a:t>
            </a:r>
            <a:endParaRPr lang="en-US" altLang="zh-CN" sz="2000" dirty="0"/>
          </a:p>
          <a:p>
            <a:pPr>
              <a:buFont typeface="Wingdings" pitchFamily="2" charset="2"/>
              <a:buChar char="u"/>
            </a:pPr>
            <a:endParaRPr lang="en-US" altLang="zh-CN" sz="2000" dirty="0"/>
          </a:p>
          <a:p>
            <a:pPr>
              <a:buFont typeface="Wingdings" pitchFamily="2" charset="2"/>
              <a:buChar char="u"/>
            </a:pPr>
            <a:r>
              <a:rPr lang="en-US" altLang="zh-CN" sz="2000" dirty="0" err="1"/>
              <a:t>hbase</a:t>
            </a:r>
            <a:r>
              <a:rPr lang="zh-CN" altLang="en-US" sz="2000" dirty="0"/>
              <a:t>表中的每个列，都归属与某个列族</a:t>
            </a:r>
            <a:endParaRPr lang="en-US" altLang="zh-CN" sz="2000" dirty="0"/>
          </a:p>
          <a:p>
            <a:pPr>
              <a:buFont typeface="Wingdings" pitchFamily="2" charset="2"/>
              <a:buChar char="u"/>
            </a:pPr>
            <a:endParaRPr lang="en-US" altLang="zh-CN" sz="2000" dirty="0"/>
          </a:p>
          <a:p>
            <a:pPr>
              <a:buFont typeface="Wingdings" pitchFamily="2" charset="2"/>
              <a:buChar char="u"/>
            </a:pPr>
            <a:r>
              <a:rPr lang="zh-CN" altLang="en-US" sz="2000" dirty="0"/>
              <a:t>列名都以列族作为前缀</a:t>
            </a:r>
            <a:endParaRPr lang="en-US" altLang="zh-CN" sz="2000" dirty="0"/>
          </a:p>
          <a:p>
            <a:pPr lvl="1">
              <a:buFont typeface="Wingdings" pitchFamily="2" charset="2"/>
              <a:buChar char="p"/>
            </a:pPr>
            <a:r>
              <a:rPr lang="en-US" altLang="zh-CN" sz="1400" dirty="0"/>
              <a:t>    </a:t>
            </a:r>
            <a:r>
              <a:rPr lang="zh-CN" altLang="en-US" sz="1400" dirty="0"/>
              <a:t>例如</a:t>
            </a:r>
            <a:r>
              <a:rPr lang="en-US" altLang="zh-CN" sz="1400" i="1" dirty="0" err="1"/>
              <a:t>courses:history</a:t>
            </a:r>
            <a:r>
              <a:rPr lang="zh-CN" altLang="en-US" sz="1400" dirty="0"/>
              <a:t> </a:t>
            </a:r>
            <a:r>
              <a:rPr lang="zh-CN" altLang="en-US" sz="1400" i="1" dirty="0"/>
              <a:t>，</a:t>
            </a:r>
            <a:r>
              <a:rPr lang="zh-CN" altLang="en-US" sz="1400" dirty="0"/>
              <a:t> </a:t>
            </a:r>
            <a:r>
              <a:rPr lang="en-US" altLang="zh-CN" sz="1400" i="1" dirty="0" err="1"/>
              <a:t>courses:math</a:t>
            </a:r>
            <a:r>
              <a:rPr lang="zh-CN" altLang="en-US" sz="1400" dirty="0"/>
              <a:t> </a:t>
            </a:r>
            <a:r>
              <a:rPr lang="zh-CN" altLang="en-US" sz="1400" i="1" dirty="0"/>
              <a:t>都属于</a:t>
            </a:r>
            <a:r>
              <a:rPr lang="zh-CN" altLang="en-US" sz="1400" dirty="0"/>
              <a:t> </a:t>
            </a:r>
            <a:r>
              <a:rPr lang="en-US" altLang="zh-CN" sz="1400" i="1" dirty="0"/>
              <a:t>courses</a:t>
            </a:r>
            <a:r>
              <a:rPr lang="zh-CN" altLang="en-US" sz="1400" dirty="0"/>
              <a:t> 这个列族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 lvl="1">
              <a:buNone/>
            </a:pPr>
            <a:endParaRPr lang="zh-CN" altLang="en-US" sz="1800" dirty="0"/>
          </a:p>
          <a:p>
            <a:pPr>
              <a:buFont typeface="Wingdings" pitchFamily="2" charset="2"/>
              <a:buChar char="u"/>
            </a:pPr>
            <a:r>
              <a:rPr lang="zh-CN" altLang="en-US" sz="2000" dirty="0"/>
              <a:t>列名是可以动态增加的，并不需要在创建表的时候指定</a:t>
            </a:r>
          </a:p>
        </p:txBody>
      </p:sp>
    </p:spTree>
    <p:extLst>
      <p:ext uri="{BB962C8B-B14F-4D97-AF65-F5344CB8AC3E}">
        <p14:creationId xmlns:p14="http://schemas.microsoft.com/office/powerpoint/2010/main" val="1478477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8923" y="274050"/>
            <a:ext cx="8229600" cy="796908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/>
              <a:t>大数据平台架构</a:t>
            </a:r>
          </a:p>
        </p:txBody>
      </p:sp>
      <p:sp>
        <p:nvSpPr>
          <p:cNvPr id="4" name="矩形 3"/>
          <p:cNvSpPr/>
          <p:nvPr/>
        </p:nvSpPr>
        <p:spPr>
          <a:xfrm>
            <a:off x="2738414" y="6007915"/>
            <a:ext cx="7786742" cy="5572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基础设施</a:t>
            </a:r>
            <a:r>
              <a:rPr lang="en-US" altLang="zh-CN" dirty="0"/>
              <a:t>(</a:t>
            </a:r>
            <a:r>
              <a:rPr lang="zh-CN" altLang="en-US" dirty="0"/>
              <a:t>网络、服务器、存储等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504971" y="5507602"/>
            <a:ext cx="6143668" cy="3571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分布式文件系统</a:t>
            </a:r>
            <a:r>
              <a:rPr lang="en-US" altLang="zh-CN" dirty="0"/>
              <a:t>(HDFS)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504971" y="4872022"/>
            <a:ext cx="6143668" cy="4286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分布式内存文件系统</a:t>
            </a:r>
            <a:r>
              <a:rPr lang="en-US" altLang="zh-CN" dirty="0"/>
              <a:t>(</a:t>
            </a:r>
            <a:r>
              <a:rPr lang="en-US" altLang="zh-CN" dirty="0" err="1"/>
              <a:t>Alluxio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524232" y="3357562"/>
            <a:ext cx="142876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分布式批处理</a:t>
            </a:r>
            <a:r>
              <a:rPr lang="en-US" altLang="zh-CN" sz="1400" dirty="0"/>
              <a:t>(</a:t>
            </a:r>
            <a:r>
              <a:rPr lang="en-US" altLang="zh-CN" sz="1400" dirty="0" err="1"/>
              <a:t>MapReduce</a:t>
            </a:r>
            <a:r>
              <a:rPr lang="zh-CN" altLang="en-US" sz="1400" dirty="0"/>
              <a:t>、</a:t>
            </a:r>
            <a:r>
              <a:rPr lang="en-US" altLang="zh-CN" sz="1400" dirty="0"/>
              <a:t>spark)</a:t>
            </a:r>
            <a:endParaRPr lang="zh-CN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5167306" y="3357562"/>
            <a:ext cx="1571636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分布式实时处理</a:t>
            </a:r>
            <a:r>
              <a:rPr lang="en-US" altLang="zh-CN" sz="1400" dirty="0"/>
              <a:t>(</a:t>
            </a:r>
            <a:r>
              <a:rPr lang="en-US" altLang="zh-CN" sz="1400" dirty="0" err="1"/>
              <a:t>sparkStreaming</a:t>
            </a:r>
            <a:r>
              <a:rPr lang="en-US" altLang="zh-CN" sz="1400" dirty="0"/>
              <a:t>)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3504971" y="4257668"/>
            <a:ext cx="6143668" cy="4286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分布式数据库</a:t>
            </a:r>
            <a:r>
              <a:rPr lang="en-US" altLang="zh-CN" dirty="0"/>
              <a:t>(</a:t>
            </a:r>
            <a:r>
              <a:rPr lang="en-US" altLang="zh-CN" dirty="0" err="1"/>
              <a:t>hbase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810380" y="3357562"/>
            <a:ext cx="1357322" cy="7143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搜索引擎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solr</a:t>
            </a:r>
            <a:r>
              <a:rPr lang="en-US" altLang="zh-CN" sz="1600" dirty="0"/>
              <a:t>)</a:t>
            </a:r>
            <a:endParaRPr lang="zh-CN" altLang="en-US" sz="1600" dirty="0"/>
          </a:p>
        </p:txBody>
      </p:sp>
      <p:sp>
        <p:nvSpPr>
          <p:cNvPr id="11" name="矩形 10"/>
          <p:cNvSpPr/>
          <p:nvPr/>
        </p:nvSpPr>
        <p:spPr>
          <a:xfrm>
            <a:off x="2738414" y="3143248"/>
            <a:ext cx="642942" cy="2721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分布式协调服务</a:t>
            </a:r>
            <a:r>
              <a:rPr lang="en-US" altLang="zh-CN" dirty="0"/>
              <a:t>(</a:t>
            </a:r>
            <a:r>
              <a:rPr lang="en-US" altLang="zh-CN" sz="1200" dirty="0"/>
              <a:t>zookeeper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9775025" y="3214686"/>
            <a:ext cx="714380" cy="2650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资源调度</a:t>
            </a:r>
            <a:r>
              <a:rPr lang="en-US" altLang="zh-CN" dirty="0"/>
              <a:t>(yarn)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738414" y="1571612"/>
            <a:ext cx="7715304" cy="7143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大数据业务：公安、交通、视图库等</a:t>
            </a:r>
          </a:p>
        </p:txBody>
      </p:sp>
      <p:sp>
        <p:nvSpPr>
          <p:cNvPr id="14" name="矩形 13"/>
          <p:cNvSpPr/>
          <p:nvPr/>
        </p:nvSpPr>
        <p:spPr>
          <a:xfrm>
            <a:off x="2738414" y="2357430"/>
            <a:ext cx="7715304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数据访问层：</a:t>
            </a:r>
            <a:r>
              <a:rPr lang="en-US" altLang="zh-CN" dirty="0"/>
              <a:t>thrift</a:t>
            </a:r>
            <a:r>
              <a:rPr lang="zh-CN" altLang="en-US" dirty="0"/>
              <a:t>、</a:t>
            </a:r>
            <a:r>
              <a:rPr lang="en-US" altLang="zh-CN" dirty="0"/>
              <a:t>rest</a:t>
            </a:r>
            <a:r>
              <a:rPr lang="zh-CN" altLang="en-US" dirty="0"/>
              <a:t>、</a:t>
            </a:r>
            <a:r>
              <a:rPr lang="en-US" altLang="zh-CN" dirty="0" err="1"/>
              <a:t>sql</a:t>
            </a:r>
            <a:r>
              <a:rPr lang="zh-CN" altLang="en-US" dirty="0"/>
              <a:t>、</a:t>
            </a:r>
            <a:r>
              <a:rPr lang="en-US" altLang="zh-CN" dirty="0" err="1"/>
              <a:t>redis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524000" y="1214422"/>
            <a:ext cx="9144000" cy="56435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738282" y="1571612"/>
            <a:ext cx="71438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分析层</a:t>
            </a:r>
          </a:p>
        </p:txBody>
      </p:sp>
      <p:sp>
        <p:nvSpPr>
          <p:cNvPr id="17" name="矩形 16"/>
          <p:cNvSpPr/>
          <p:nvPr/>
        </p:nvSpPr>
        <p:spPr>
          <a:xfrm>
            <a:off x="1738282" y="2428868"/>
            <a:ext cx="71438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访问层</a:t>
            </a:r>
          </a:p>
        </p:txBody>
      </p:sp>
      <p:sp>
        <p:nvSpPr>
          <p:cNvPr id="18" name="矩形 17"/>
          <p:cNvSpPr/>
          <p:nvPr/>
        </p:nvSpPr>
        <p:spPr>
          <a:xfrm>
            <a:off x="1774017" y="3358738"/>
            <a:ext cx="714380" cy="713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计算层</a:t>
            </a:r>
          </a:p>
        </p:txBody>
      </p:sp>
      <p:sp>
        <p:nvSpPr>
          <p:cNvPr id="19" name="矩形 18"/>
          <p:cNvSpPr/>
          <p:nvPr/>
        </p:nvSpPr>
        <p:spPr>
          <a:xfrm>
            <a:off x="1774017" y="4257668"/>
            <a:ext cx="714380" cy="1607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存储层</a:t>
            </a:r>
          </a:p>
        </p:txBody>
      </p:sp>
      <p:sp>
        <p:nvSpPr>
          <p:cNvPr id="20" name="内容占位符 19"/>
          <p:cNvSpPr>
            <a:spLocks noGrp="1"/>
          </p:cNvSpPr>
          <p:nvPr>
            <p:ph idx="1"/>
          </p:nvPr>
        </p:nvSpPr>
        <p:spPr>
          <a:xfrm>
            <a:off x="8310578" y="3357562"/>
            <a:ext cx="1285884" cy="7572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buNone/>
            </a:pPr>
            <a:r>
              <a:rPr lang="zh-CN" altLang="en-US" sz="1400" dirty="0" smtClean="0"/>
              <a:t>深度学习</a:t>
            </a:r>
            <a:r>
              <a:rPr lang="en-US" altLang="zh-CN" sz="1400" dirty="0" err="1" smtClean="0"/>
              <a:t>tensorflow</a:t>
            </a:r>
            <a:r>
              <a:rPr lang="en-US" altLang="zh-CN" sz="1400" dirty="0" smtClean="0"/>
              <a:t>)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1180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Cell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l"/>
            </a:pPr>
            <a:r>
              <a:rPr lang="en-US" altLang="zh-CN" sz="1800"/>
              <a:t> HBase</a:t>
            </a:r>
            <a:r>
              <a:rPr lang="zh-CN" altLang="en-US" sz="1800"/>
              <a:t>中数据存储的基本单位</a:t>
            </a:r>
            <a:r>
              <a:rPr lang="en-US" altLang="zh-CN" sz="1800"/>
              <a:t> </a:t>
            </a:r>
          </a:p>
          <a:p>
            <a:pPr>
              <a:buFont typeface="Wingdings" pitchFamily="2" charset="2"/>
              <a:buChar char="l"/>
            </a:pPr>
            <a:endParaRPr lang="en-US" altLang="zh-CN" sz="1800"/>
          </a:p>
          <a:p>
            <a:pPr>
              <a:buFont typeface="Wingdings" pitchFamily="2" charset="2"/>
              <a:buChar char="l"/>
            </a:pPr>
            <a:r>
              <a:rPr lang="en-US" altLang="zh-CN" sz="1800"/>
              <a:t> {</a:t>
            </a:r>
            <a:r>
              <a:rPr lang="en-US" sz="1800"/>
              <a:t>row key, column( =&lt;family&gt; + &lt;</a:t>
            </a:r>
            <a:r>
              <a:rPr lang="en-US" altLang="zh-CN" sz="1800"/>
              <a:t>qualify</a:t>
            </a:r>
            <a:r>
              <a:rPr lang="en-US" sz="1800"/>
              <a:t>&gt;), version} </a:t>
            </a:r>
            <a:r>
              <a:rPr lang="zh-CN" altLang="en-US" sz="1800"/>
              <a:t>唯一确定的单元</a:t>
            </a:r>
            <a:endParaRPr lang="en-US" altLang="zh-CN" sz="1800"/>
          </a:p>
          <a:p>
            <a:pPr>
              <a:buFont typeface="Wingdings" pitchFamily="2" charset="2"/>
              <a:buChar char="l"/>
            </a:pPr>
            <a:endParaRPr lang="en-US" sz="1800"/>
          </a:p>
          <a:p>
            <a:pPr>
              <a:buFont typeface="Wingdings" pitchFamily="2" charset="2"/>
              <a:buChar char="l"/>
            </a:pPr>
            <a:r>
              <a:rPr lang="en-US" sz="1800"/>
              <a:t> cell</a:t>
            </a:r>
            <a:r>
              <a:rPr lang="zh-CN" altLang="en-US" sz="1800"/>
              <a:t>中的数据是没有类型的，全部是字节码形式存贮</a:t>
            </a:r>
          </a:p>
        </p:txBody>
      </p:sp>
    </p:spTree>
    <p:extLst>
      <p:ext uri="{BB962C8B-B14F-4D97-AF65-F5344CB8AC3E}">
        <p14:creationId xmlns:p14="http://schemas.microsoft.com/office/powerpoint/2010/main" val="252455187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Solr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es</a:t>
            </a:r>
            <a:r>
              <a:rPr lang="zh-CN" altLang="en-US" smtClean="0"/>
              <a:t>比较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http://www.cnblogs.com/chowmin/articles/4629220.html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57918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未来展望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深度学习</a:t>
            </a:r>
            <a:r>
              <a:rPr lang="en-US" altLang="zh-CN" dirty="0" err="1" smtClean="0"/>
              <a:t>tensorflow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caffe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数据 挖掘</a:t>
            </a:r>
            <a:endParaRPr lang="zh-CN" altLang="en-US" dirty="0"/>
          </a:p>
        </p:txBody>
      </p:sp>
      <p:sp>
        <p:nvSpPr>
          <p:cNvPr id="15362" name="AutoShape 2" descr="http://www.docker.com/sites/all/themes/docker/assets/images/brand-full.sv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364" name="AutoShape 4" descr="Build, Ship, Run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366" name="AutoShape 6" descr="http://www.docker.com/sites/all/themes/docker/assets/images/brand-full.sv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368" name="AutoShape 8" descr="http://img1.imgtn.bdimg.com/it/u=2219475633,1868538820&amp;fm=21&amp;gp=0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370" name="AutoShape 10" descr="http://img1.imgtn.bdimg.com/it/u=2219475633,1868538820&amp;fm=21&amp;gp=0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22541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技术</a:t>
            </a:r>
            <a:r>
              <a:rPr lang="zh-CN" altLang="en-US" dirty="0"/>
              <a:t>栈</a:t>
            </a:r>
          </a:p>
        </p:txBody>
      </p:sp>
      <p:pic>
        <p:nvPicPr>
          <p:cNvPr id="4" name="Picture 11" descr="C:\Users\c02132\Desktop\u=2219475633,1868538820&amp;fm=21&amp;gp=0.jpg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452662" y="1857365"/>
            <a:ext cx="1428760" cy="1277753"/>
          </a:xfrm>
          <a:prstGeom prst="rect">
            <a:avLst/>
          </a:prstGeom>
          <a:noFill/>
        </p:spPr>
      </p:pic>
      <p:pic>
        <p:nvPicPr>
          <p:cNvPr id="24579" name="Picture 3" descr="C:\Users\c02132\Desktop\u=921474514,1923393501&amp;fm=21&amp;gp=0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95802" y="1857365"/>
            <a:ext cx="2000264" cy="1333509"/>
          </a:xfrm>
          <a:prstGeom prst="rect">
            <a:avLst/>
          </a:prstGeom>
          <a:noFill/>
        </p:spPr>
      </p:pic>
      <p:pic>
        <p:nvPicPr>
          <p:cNvPr id="24580" name="Picture 4" descr="C:\Users\c02132\Desktop\u=538991531,3605916387&amp;fm=21&amp;gp=0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24034" y="3929067"/>
            <a:ext cx="3214710" cy="998224"/>
          </a:xfrm>
          <a:prstGeom prst="rect">
            <a:avLst/>
          </a:prstGeom>
          <a:noFill/>
        </p:spPr>
      </p:pic>
      <p:sp>
        <p:nvSpPr>
          <p:cNvPr id="24585" name="AutoShape 9" descr="Logo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4587" name="Picture 11" descr="http://www.scylladb.com/img/mascot_1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381885" y="1643051"/>
            <a:ext cx="1704975" cy="2143125"/>
          </a:xfrm>
          <a:prstGeom prst="rect">
            <a:avLst/>
          </a:prstGeom>
          <a:noFill/>
        </p:spPr>
      </p:pic>
      <p:pic>
        <p:nvPicPr>
          <p:cNvPr id="24589" name="Picture 13" descr="C:\Users\c02132\AppData\Roaming\feiq\RichOle\2213563099.bmp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024563" y="3786190"/>
            <a:ext cx="3143272" cy="1133432"/>
          </a:xfrm>
          <a:prstGeom prst="rect">
            <a:avLst/>
          </a:prstGeom>
          <a:noFill/>
        </p:spPr>
      </p:pic>
      <p:pic>
        <p:nvPicPr>
          <p:cNvPr id="27650" name="Picture 2" descr="http://c.hiphotos.baidu.com/baike/w%3D268%3Bg%3D0/sign=fda5639471c6a7efb926af20c5c1c86c/8ad4b31c8701a18b9d62d404992f07082938fef4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238348" y="4929198"/>
            <a:ext cx="2000264" cy="15151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3006036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机器学习</a:t>
            </a:r>
            <a:r>
              <a:rPr lang="en-US" altLang="zh-CN" dirty="0" smtClean="0"/>
              <a:t>/</a:t>
            </a:r>
            <a:r>
              <a:rPr lang="zh-CN" altLang="en-US" dirty="0" smtClean="0"/>
              <a:t>深度学习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Caffe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tensorfolw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9849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 smtClean="0"/>
              <a:t>数据流走向</a:t>
            </a:r>
            <a:r>
              <a:rPr lang="en-US" altLang="zh-CN" sz="3200" dirty="0" smtClean="0"/>
              <a:t>-</a:t>
            </a:r>
            <a:r>
              <a:rPr lang="zh-CN" altLang="en-US" sz="3200" dirty="0" smtClean="0"/>
              <a:t>实时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1055" y="1539083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结构化数据、半结构化数据。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00355" y="2786058"/>
            <a:ext cx="1214446" cy="1714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kafka</a:t>
            </a:r>
            <a:endParaRPr lang="zh-CN" altLang="en-US" dirty="0"/>
          </a:p>
        </p:txBody>
      </p:sp>
      <p:sp>
        <p:nvSpPr>
          <p:cNvPr id="5" name="右箭头 4"/>
          <p:cNvSpPr/>
          <p:nvPr/>
        </p:nvSpPr>
        <p:spPr>
          <a:xfrm>
            <a:off x="2215174" y="343999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223806" y="2786058"/>
            <a:ext cx="1214446" cy="1714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Sparkstreaming</a:t>
            </a:r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4452476" y="3439998"/>
            <a:ext cx="10198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477108" y="2825058"/>
            <a:ext cx="1214446" cy="1714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Hbase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700559" y="2825058"/>
            <a:ext cx="1214446" cy="1714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solr</a:t>
            </a:r>
            <a:endParaRPr lang="zh-CN" altLang="en-US" dirty="0"/>
          </a:p>
        </p:txBody>
      </p:sp>
      <p:sp>
        <p:nvSpPr>
          <p:cNvPr id="10" name="右箭头 9"/>
          <p:cNvSpPr/>
          <p:nvPr/>
        </p:nvSpPr>
        <p:spPr>
          <a:xfrm>
            <a:off x="6707927" y="345815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9949029" y="2945925"/>
            <a:ext cx="1214446" cy="1714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HDFS</a:t>
            </a:r>
            <a:endParaRPr lang="zh-CN" altLang="en-US" dirty="0"/>
          </a:p>
        </p:txBody>
      </p:sp>
      <p:sp>
        <p:nvSpPr>
          <p:cNvPr id="12" name="右箭头 11"/>
          <p:cNvSpPr/>
          <p:nvPr/>
        </p:nvSpPr>
        <p:spPr>
          <a:xfrm>
            <a:off x="8915005" y="3472436"/>
            <a:ext cx="102951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66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5413</Words>
  <Application>Microsoft Office PowerPoint</Application>
  <PresentationFormat>宽屏</PresentationFormat>
  <Paragraphs>889</Paragraphs>
  <Slides>84</Slides>
  <Notes>41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84</vt:i4>
      </vt:variant>
    </vt:vector>
  </HeadingPairs>
  <TitlesOfParts>
    <vt:vector size="95" baseType="lpstr">
      <vt:lpstr>Arial Unicode MS</vt:lpstr>
      <vt:lpstr>MS PGothic</vt:lpstr>
      <vt:lpstr>宋体</vt:lpstr>
      <vt:lpstr>微软雅黑</vt:lpstr>
      <vt:lpstr>Arial</vt:lpstr>
      <vt:lpstr>Calibri</vt:lpstr>
      <vt:lpstr>Calibri Light</vt:lpstr>
      <vt:lpstr>Helvetica</vt:lpstr>
      <vt:lpstr>Tahoma</vt:lpstr>
      <vt:lpstr>Wingdings</vt:lpstr>
      <vt:lpstr>Office 主题</vt:lpstr>
      <vt:lpstr>大数据平台架构</vt:lpstr>
      <vt:lpstr>主要内容</vt:lpstr>
      <vt:lpstr>The free launch is over</vt:lpstr>
      <vt:lpstr>Saas、Paas、Iaas</vt:lpstr>
      <vt:lpstr>Saas、Paas、Iaas</vt:lpstr>
      <vt:lpstr>Everything as a service(Xaas)</vt:lpstr>
      <vt:lpstr>技术栈</vt:lpstr>
      <vt:lpstr>大数据平台架构</vt:lpstr>
      <vt:lpstr>数据流走向-实时</vt:lpstr>
      <vt:lpstr>数据流走向-离线</vt:lpstr>
      <vt:lpstr>查询流程-非视图库</vt:lpstr>
      <vt:lpstr>非视图库性能</vt:lpstr>
      <vt:lpstr>查询流程-视图库</vt:lpstr>
      <vt:lpstr>视图库性能</vt:lpstr>
      <vt:lpstr>主要内容</vt:lpstr>
      <vt:lpstr>为什么要用大数据相关技术</vt:lpstr>
      <vt:lpstr>问题来了</vt:lpstr>
      <vt:lpstr>CAP理论</vt:lpstr>
      <vt:lpstr>CAP理论</vt:lpstr>
      <vt:lpstr>CAP权衡</vt:lpstr>
      <vt:lpstr>CAP证明</vt:lpstr>
      <vt:lpstr>CAP证明</vt:lpstr>
      <vt:lpstr>CAP证明</vt:lpstr>
      <vt:lpstr>CAP理论澄清</vt:lpstr>
      <vt:lpstr>主要内容</vt:lpstr>
      <vt:lpstr>编程模型</vt:lpstr>
      <vt:lpstr>编程模型</vt:lpstr>
      <vt:lpstr>编程模型-命令式 vs. 声明式编程</vt:lpstr>
      <vt:lpstr>编程范式</vt:lpstr>
      <vt:lpstr>MapReduce编程模型</vt:lpstr>
      <vt:lpstr>MapReduce编程接口（Hadoop MapReduce为例）</vt:lpstr>
      <vt:lpstr>MapReduce 例子- Word Count</vt:lpstr>
      <vt:lpstr>数据格式和抽象</vt:lpstr>
      <vt:lpstr>关系型数据抽象</vt:lpstr>
      <vt:lpstr>Storm和spark streaming的比较</vt:lpstr>
      <vt:lpstr>主要内容</vt:lpstr>
      <vt:lpstr>事务-ACID</vt:lpstr>
      <vt:lpstr>分布式事务</vt:lpstr>
      <vt:lpstr>分布式一致性算法</vt:lpstr>
      <vt:lpstr>Master-Slave和Master-Master算法</vt:lpstr>
      <vt:lpstr>两阶段提交-2PC</vt:lpstr>
      <vt:lpstr>两阶段提交</vt:lpstr>
      <vt:lpstr>三阶段提交</vt:lpstr>
      <vt:lpstr>三阶段提交状态转移</vt:lpstr>
      <vt:lpstr>一致性算法总结</vt:lpstr>
      <vt:lpstr>Zookeeper应用场景</vt:lpstr>
      <vt:lpstr>主要内容</vt:lpstr>
      <vt:lpstr>RPC</vt:lpstr>
      <vt:lpstr>消息传递语义</vt:lpstr>
      <vt:lpstr>Local Procedure Call(LPC)</vt:lpstr>
      <vt:lpstr>LPC</vt:lpstr>
      <vt:lpstr>RPC</vt:lpstr>
      <vt:lpstr>RPC</vt:lpstr>
      <vt:lpstr>thrift和protobuf性能对比</vt:lpstr>
      <vt:lpstr>thrift和protobuf性能对比</vt:lpstr>
      <vt:lpstr>主要内容</vt:lpstr>
      <vt:lpstr>Mesos优点-效率</vt:lpstr>
      <vt:lpstr>Mesos架构</vt:lpstr>
      <vt:lpstr>Mesos二级调度架构</vt:lpstr>
      <vt:lpstr>Mesos流程-1</vt:lpstr>
      <vt:lpstr>Mesos流程-2</vt:lpstr>
      <vt:lpstr>HDFS数据存储格式</vt:lpstr>
      <vt:lpstr>主要内容</vt:lpstr>
      <vt:lpstr>历史</vt:lpstr>
      <vt:lpstr>简介</vt:lpstr>
      <vt:lpstr>HBASE中表的特点</vt:lpstr>
      <vt:lpstr>Hbase在Hadoop Ecosystem中的位置</vt:lpstr>
      <vt:lpstr>系统架构 </vt:lpstr>
      <vt:lpstr>存储逻辑视图 </vt:lpstr>
      <vt:lpstr>物理存储视图总览</vt:lpstr>
      <vt:lpstr>物理存储视图 </vt:lpstr>
      <vt:lpstr>物理存储视图</vt:lpstr>
      <vt:lpstr>物理存储视图</vt:lpstr>
      <vt:lpstr>物理存储视图</vt:lpstr>
      <vt:lpstr>物理存储视图</vt:lpstr>
      <vt:lpstr>物理存储视图</vt:lpstr>
      <vt:lpstr>物理存储视图</vt:lpstr>
      <vt:lpstr>Rowkey </vt:lpstr>
      <vt:lpstr>列族</vt:lpstr>
      <vt:lpstr>Cell</vt:lpstr>
      <vt:lpstr>Solr和es比较</vt:lpstr>
      <vt:lpstr>未来展望</vt:lpstr>
      <vt:lpstr>技术栈</vt:lpstr>
      <vt:lpstr>机器学习/深度学习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大数据平台架构</dc:title>
  <dc:creator>chendongsheng</dc:creator>
  <cp:lastModifiedBy>chendongsheng</cp:lastModifiedBy>
  <cp:revision>82</cp:revision>
  <dcterms:created xsi:type="dcterms:W3CDTF">2016-10-16T06:08:42Z</dcterms:created>
  <dcterms:modified xsi:type="dcterms:W3CDTF">2016-10-17T04:00:04Z</dcterms:modified>
</cp:coreProperties>
</file>