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23"/>
  </p:notesMasterIdLst>
  <p:handoutMasterIdLst>
    <p:handoutMasterId r:id="rId24"/>
  </p:handoutMasterIdLst>
  <p:sldIdLst>
    <p:sldId id="317" r:id="rId2"/>
    <p:sldId id="365" r:id="rId3"/>
    <p:sldId id="347" r:id="rId4"/>
    <p:sldId id="366" r:id="rId5"/>
    <p:sldId id="329" r:id="rId6"/>
    <p:sldId id="373" r:id="rId7"/>
    <p:sldId id="371" r:id="rId8"/>
    <p:sldId id="372" r:id="rId9"/>
    <p:sldId id="374" r:id="rId10"/>
    <p:sldId id="353" r:id="rId11"/>
    <p:sldId id="318" r:id="rId12"/>
    <p:sldId id="325" r:id="rId13"/>
    <p:sldId id="330" r:id="rId14"/>
    <p:sldId id="370" r:id="rId15"/>
    <p:sldId id="354" r:id="rId16"/>
    <p:sldId id="375" r:id="rId17"/>
    <p:sldId id="355" r:id="rId18"/>
    <p:sldId id="356" r:id="rId19"/>
    <p:sldId id="358" r:id="rId20"/>
    <p:sldId id="357" r:id="rId21"/>
    <p:sldId id="335" r:id="rId22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7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pos="5283">
          <p15:clr>
            <a:srgbClr val="A4A3A4"/>
          </p15:clr>
        </p15:guide>
        <p15:guide id="4" pos="47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90005278" initials="Chuc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FF"/>
    <a:srgbClr val="00918E"/>
    <a:srgbClr val="009999"/>
    <a:srgbClr val="006699"/>
    <a:srgbClr val="349C47"/>
    <a:srgbClr val="74F2A1"/>
    <a:srgbClr val="B2B2B2"/>
    <a:srgbClr val="99CCCC"/>
    <a:srgbClr val="CCCC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 autoAdjust="0"/>
    <p:restoredTop sz="83469" autoAdjust="0"/>
  </p:normalViewPr>
  <p:slideViewPr>
    <p:cSldViewPr snapToGrid="0" showGuides="1">
      <p:cViewPr>
        <p:scale>
          <a:sx n="102" d="100"/>
          <a:sy n="102" d="100"/>
        </p:scale>
        <p:origin x="-1884" y="-72"/>
      </p:cViewPr>
      <p:guideLst>
        <p:guide orient="horz" pos="437"/>
        <p:guide orient="horz" pos="709"/>
        <p:guide pos="5283"/>
        <p:guide pos="4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-40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956AC1B-3849-468B-B3D6-71D2EAC0CF70}" type="datetimeFigureOut">
              <a:rPr lang="zh-CN" altLang="en-US"/>
              <a:pPr>
                <a:defRPr/>
              </a:pPr>
              <a:t>2017/9/8</a:t>
            </a:fld>
            <a:endParaRPr lang="en-US" altLang="zh-CN" dirty="0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30A5575-028F-456A-AFEC-97C97239BC4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6442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F01BC75-03AA-4997-A092-C90D85226FF4}" type="datetimeFigureOut">
              <a:rPr lang="zh-CN" altLang="en-US"/>
              <a:pPr/>
              <a:t>2017/9/8</a:t>
            </a:fld>
            <a:endParaRPr lang="en-US" altLang="zh-CN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3D1208B-ABB5-48F0-93EC-79B837E3F92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1235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4506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534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13396" y="140741"/>
            <a:ext cx="1436791" cy="29686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b="0" u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单击此处输入密级</a:t>
            </a:r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813396" y="330645"/>
            <a:ext cx="1436791" cy="326549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b="0" u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单击此处输入日期</a:t>
            </a:r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813396" y="543183"/>
            <a:ext cx="1571378" cy="29686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b="0" u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单击此处输入保密期</a:t>
            </a:r>
            <a:endParaRPr lang="zh-CN" altLang="en-US" dirty="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3166" y="147793"/>
            <a:ext cx="81939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密级级别：</a:t>
            </a:r>
            <a:endParaRPr lang="zh-CN" altLang="en-US" sz="1200" u="none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3166" y="352519"/>
            <a:ext cx="92825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生效时间：</a:t>
            </a:r>
            <a:endParaRPr lang="zh-CN" altLang="en-US" sz="1200" u="none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2689" y="553114"/>
            <a:ext cx="8678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保密期限：</a:t>
            </a:r>
            <a:endParaRPr lang="zh-CN" altLang="en-US" sz="1200" u="none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983214" y="6224612"/>
            <a:ext cx="1177574" cy="2968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 b="0" u="none" baseline="0">
                <a:solidFill>
                  <a:schemeClr val="accent3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fld id="{C826C8DC-1C57-491B-9671-6E3B950D12CE}" type="datetime2">
              <a:rPr lang="zh-CN" altLang="en-US" smtClean="0"/>
              <a:pPr lvl="0"/>
              <a:t>2017年9月8日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942301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纯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6507678" y="6523963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15E7C46-D1BD-4217-9FE1-11CFD6F2AAFB}" type="slidenum">
              <a:rPr lang="zh-CN" altLang="en-US" sz="15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zh-CN" altLang="en-US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>
              <a:def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 charset="0"/>
              </a:defRPr>
            </a:lvl1pPr>
          </a:lstStyle>
          <a:p>
            <a:pPr lvl="0" algn="l" defTabSz="914400" eaLnBrk="1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420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95703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4106" r:id="rId2"/>
    <p:sldLayoutId id="2147484105" r:id="rId3"/>
  </p:sldLayoutIdLst>
  <p:transition advClick="0" advTm="8000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lang="zh-CN" altLang="en-US" sz="4400" b="1" kern="1200" dirty="0" smtClean="0">
          <a:solidFill>
            <a:srgbClr val="0070C0"/>
          </a:solidFill>
          <a:latin typeface="微软雅黑" pitchFamily="34" charset="-122"/>
          <a:ea typeface="微软雅黑" pitchFamily="34" charset="-122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FrutigerNext LT Medium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6374" y="424875"/>
            <a:ext cx="6079965" cy="527625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左大括号 2"/>
          <p:cNvSpPr/>
          <p:nvPr/>
        </p:nvSpPr>
        <p:spPr bwMode="auto">
          <a:xfrm>
            <a:off x="4352925" y="3706232"/>
            <a:ext cx="323850" cy="2161168"/>
          </a:xfrm>
          <a:prstGeom prst="leftBrac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" name="左大括号 3"/>
          <p:cNvSpPr/>
          <p:nvPr/>
        </p:nvSpPr>
        <p:spPr bwMode="auto">
          <a:xfrm>
            <a:off x="4352925" y="3369989"/>
            <a:ext cx="541019" cy="1628775"/>
          </a:xfrm>
          <a:prstGeom prst="leftBrace">
            <a:avLst>
              <a:gd name="adj1" fmla="val 8333"/>
              <a:gd name="adj2" fmla="val 5643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11111" y="1818388"/>
            <a:ext cx="6526875" cy="47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altLang="zh-CN" sz="2000" dirty="0" err="1" smtClean="0">
                <a:solidFill>
                  <a:schemeClr val="bg2">
                    <a:lumMod val="50000"/>
                  </a:schemeClr>
                </a:solidFill>
              </a:rPr>
              <a:t>Hbase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的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WAL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调用过程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611111" y="2296533"/>
            <a:ext cx="6526875" cy="47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3.WAL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的写入实现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611110" y="1151638"/>
            <a:ext cx="6526875" cy="47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altLang="zh-CN" sz="2000" dirty="0" err="1" smtClean="0">
                <a:solidFill>
                  <a:schemeClr val="bg2">
                    <a:lumMod val="50000"/>
                  </a:schemeClr>
                </a:solidFill>
              </a:rPr>
              <a:t>Hbase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数据存储结构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611107" y="4201387"/>
            <a:ext cx="6526875" cy="47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6. </a:t>
            </a:r>
            <a:r>
              <a:rPr lang="en-US" altLang="zh-CN" sz="2000" dirty="0" err="1" smtClean="0">
                <a:solidFill>
                  <a:schemeClr val="bg2">
                    <a:lumMod val="50000"/>
                  </a:schemeClr>
                </a:solidFill>
              </a:rPr>
              <a:t>HFile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文件格式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标题 1"/>
          <p:cNvSpPr txBox="1">
            <a:spLocks/>
          </p:cNvSpPr>
          <p:nvPr/>
        </p:nvSpPr>
        <p:spPr>
          <a:xfrm>
            <a:off x="611111" y="3584771"/>
            <a:ext cx="6526875" cy="47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5.LSM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树与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B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树比较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611111" y="4788900"/>
            <a:ext cx="6526875" cy="47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7.MemStore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的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flush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流程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标题 1"/>
          <p:cNvSpPr txBox="1">
            <a:spLocks/>
          </p:cNvSpPr>
          <p:nvPr/>
        </p:nvSpPr>
        <p:spPr>
          <a:xfrm>
            <a:off x="611108" y="2929981"/>
            <a:ext cx="6526875" cy="47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4.HStore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数据结构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标题 1"/>
          <p:cNvSpPr txBox="1">
            <a:spLocks/>
          </p:cNvSpPr>
          <p:nvPr/>
        </p:nvSpPr>
        <p:spPr>
          <a:xfrm>
            <a:off x="611106" y="5419445"/>
            <a:ext cx="6526875" cy="47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8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US" altLang="zh-CN" sz="2000" dirty="0" smtClean="0"/>
              <a:t> </a:t>
            </a:r>
            <a:r>
              <a:rPr lang="en-US" altLang="zh-CN" sz="2000" dirty="0" err="1">
                <a:solidFill>
                  <a:schemeClr val="bg2">
                    <a:lumMod val="50000"/>
                  </a:schemeClr>
                </a:solidFill>
              </a:rPr>
              <a:t>BloomFilter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6054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/>
              <a:t>WAL</a:t>
            </a:r>
            <a:r>
              <a:rPr lang="zh-CN" altLang="en-US" dirty="0"/>
              <a:t>写入实现</a:t>
            </a:r>
          </a:p>
        </p:txBody>
      </p:sp>
      <p:pic>
        <p:nvPicPr>
          <p:cNvPr id="18" name="Picture 2" descr="C:\Users\zhangquanjin\Desktop\hbase0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91" y="1965372"/>
            <a:ext cx="77533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4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/>
              <a:t>Kerberos</a:t>
            </a:r>
            <a:endParaRPr lang="zh-CN" altLang="en-US" sz="20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1780" y="548962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zh-CN" altLang="en-US" sz="2000" dirty="0" smtClean="0"/>
              <a:t>    </a:t>
            </a:r>
            <a:r>
              <a:rPr lang="en-US" altLang="zh-CN" sz="2000" dirty="0" smtClean="0"/>
              <a:t>sequence</a:t>
            </a:r>
            <a:r>
              <a:rPr lang="zh-CN" altLang="en-US" sz="2000" dirty="0" smtClean="0"/>
              <a:t>是根据提交顺序过来的，并且</a:t>
            </a:r>
            <a:r>
              <a:rPr lang="en-US" altLang="zh-CN" sz="2000" dirty="0" smtClean="0"/>
              <a:t>append</a:t>
            </a:r>
            <a:r>
              <a:rPr lang="zh-CN" altLang="en-US" sz="2000" dirty="0" smtClean="0"/>
              <a:t>到文件缓存的时候也是全局有序的，所以这里取最大的去刷盘，只要最大的</a:t>
            </a:r>
            <a:r>
              <a:rPr lang="en-US" altLang="zh-CN" sz="2000" dirty="0" smtClean="0"/>
              <a:t>sequence</a:t>
            </a:r>
            <a:r>
              <a:rPr lang="zh-CN" altLang="en-US" sz="2000" dirty="0" smtClean="0"/>
              <a:t>已经刷盘，那么比这个</a:t>
            </a:r>
            <a:r>
              <a:rPr lang="en-US" altLang="zh-CN" sz="2000" dirty="0" smtClean="0"/>
              <a:t>sequence</a:t>
            </a:r>
            <a:r>
              <a:rPr lang="zh-CN" altLang="en-US" sz="2000" dirty="0" smtClean="0"/>
              <a:t>小的也就已经刷盘成功。</a:t>
            </a:r>
            <a:endParaRPr lang="zh-CN" altLang="en-US" sz="2000" dirty="0"/>
          </a:p>
        </p:txBody>
      </p:sp>
      <p:pic>
        <p:nvPicPr>
          <p:cNvPr id="10" name="Picture 2" descr="C:\Users\zhangquanjin\Desktop\hbase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817" y="463004"/>
            <a:ext cx="6251526" cy="502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40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HStore</a:t>
            </a:r>
            <a:r>
              <a:rPr lang="zh-CN" altLang="en-US" dirty="0"/>
              <a:t>数据结构</a:t>
            </a:r>
            <a:endParaRPr lang="zh-CN" altLang="en-US" sz="1800" dirty="0"/>
          </a:p>
        </p:txBody>
      </p:sp>
      <p:pic>
        <p:nvPicPr>
          <p:cNvPr id="13" name="Picture 2" descr="C:\Users\zhangquanjin\Desktop\hbase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3698"/>
            <a:ext cx="8229600" cy="445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0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dirty="0"/>
              <a:t>JVM</a:t>
            </a:r>
            <a:r>
              <a:rPr lang="zh-CN" altLang="en-US" sz="1800" dirty="0"/>
              <a:t>内存管理</a:t>
            </a:r>
          </a:p>
        </p:txBody>
      </p:sp>
      <p:pic>
        <p:nvPicPr>
          <p:cNvPr id="8" name="Picture 2" descr="C:\Users\zhangquanjin\Desktop\hbase0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90245"/>
            <a:ext cx="6989510" cy="314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16206" y="4860222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分配的大小不一。</a:t>
            </a:r>
            <a:endParaRPr lang="zh-CN" altLang="en-US" dirty="0"/>
          </a:p>
          <a:p>
            <a:r>
              <a:rPr lang="zh-CN" altLang="en-US" b="1" dirty="0"/>
              <a:t>分配的空间不连续。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53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LSM</a:t>
            </a:r>
            <a:r>
              <a:rPr lang="zh-CN" altLang="en-US" dirty="0"/>
              <a:t>树</a:t>
            </a:r>
            <a:endParaRPr lang="zh-CN" altLang="en-US" sz="1800" dirty="0"/>
          </a:p>
        </p:txBody>
      </p:sp>
      <p:pic>
        <p:nvPicPr>
          <p:cNvPr id="19" name="Picture 2" descr="C:\Users\zhangquanjin\Desktop\hbase0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7855523" cy="270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2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dirty="0"/>
              <a:t>B-Tree</a:t>
            </a:r>
            <a:r>
              <a:rPr lang="zh-CN" altLang="en-US" sz="1800" dirty="0"/>
              <a:t>与</a:t>
            </a:r>
            <a:r>
              <a:rPr lang="en-US" altLang="zh-CN" sz="1800" dirty="0"/>
              <a:t>B*Tree</a:t>
            </a:r>
            <a:r>
              <a:rPr lang="zh-CN" altLang="en-US" sz="1800" dirty="0"/>
              <a:t>的文件格式</a:t>
            </a:r>
          </a:p>
        </p:txBody>
      </p:sp>
      <p:pic>
        <p:nvPicPr>
          <p:cNvPr id="9" name="Picture 2" descr="C:\Users\zhangquanjin\Desktop\hbase0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32227"/>
            <a:ext cx="5904656" cy="194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zhangquanjin\Desktop\hbase0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45984"/>
            <a:ext cx="541972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6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dirty="0"/>
              <a:t>B-Tree</a:t>
            </a:r>
            <a:r>
              <a:rPr lang="zh-CN" altLang="en-US" sz="1800" dirty="0"/>
              <a:t>与</a:t>
            </a:r>
            <a:r>
              <a:rPr lang="en-US" altLang="zh-CN" sz="1800" dirty="0"/>
              <a:t>B*Tree</a:t>
            </a:r>
            <a:r>
              <a:rPr lang="zh-CN" altLang="en-US" sz="1800" dirty="0"/>
              <a:t>的文件格式</a:t>
            </a:r>
          </a:p>
        </p:txBody>
      </p:sp>
      <p:pic>
        <p:nvPicPr>
          <p:cNvPr id="1026" name="Picture 2" descr="C:\Users\zhangquanjin\Desktop\HBase底层结构分享\hbase0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533" y="2002135"/>
            <a:ext cx="5715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0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HFile</a:t>
            </a:r>
            <a:r>
              <a:rPr lang="zh-CN" altLang="en-US" dirty="0"/>
              <a:t>文件数据格式</a:t>
            </a:r>
            <a:endParaRPr lang="zh-CN" altLang="en-US" sz="1800" dirty="0"/>
          </a:p>
        </p:txBody>
      </p:sp>
      <p:pic>
        <p:nvPicPr>
          <p:cNvPr id="8" name="Picture 2" descr="C:\Users\zhangquanjin\Desktop\hbase0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749" y="663802"/>
            <a:ext cx="5166493" cy="381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1520" y="4479340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Scanned block section</a:t>
            </a:r>
            <a:r>
              <a:rPr lang="zh-CN" altLang="en-US" dirty="0"/>
              <a:t>：顾名思义，表示顺序扫描</a:t>
            </a:r>
            <a:r>
              <a:rPr lang="en-US" altLang="zh-CN" dirty="0" err="1"/>
              <a:t>HFile</a:t>
            </a:r>
            <a:r>
              <a:rPr lang="zh-CN" altLang="en-US" dirty="0"/>
              <a:t>时所有的数据块将会被读取，包括</a:t>
            </a:r>
            <a:r>
              <a:rPr lang="en-US" altLang="zh-CN" dirty="0"/>
              <a:t>Leaf Index Block</a:t>
            </a:r>
            <a:r>
              <a:rPr lang="zh-CN" altLang="en-US" dirty="0"/>
              <a:t>和</a:t>
            </a:r>
            <a:r>
              <a:rPr lang="en-US" altLang="zh-CN" dirty="0"/>
              <a:t>Bloom Block</a:t>
            </a:r>
            <a:r>
              <a:rPr lang="zh-CN" altLang="en-US" dirty="0"/>
              <a:t>。</a:t>
            </a:r>
          </a:p>
          <a:p>
            <a:r>
              <a:rPr lang="en-US" altLang="zh-CN" dirty="0" smtClean="0"/>
              <a:t>Non-scanned </a:t>
            </a:r>
            <a:r>
              <a:rPr lang="en-US" altLang="zh-CN" dirty="0"/>
              <a:t>block section</a:t>
            </a:r>
            <a:r>
              <a:rPr lang="zh-CN" altLang="en-US" dirty="0"/>
              <a:t>：表示在</a:t>
            </a:r>
            <a:r>
              <a:rPr lang="en-US" altLang="zh-CN" dirty="0" err="1"/>
              <a:t>HFile</a:t>
            </a:r>
            <a:r>
              <a:rPr lang="zh-CN" altLang="en-US" dirty="0"/>
              <a:t>顺序扫描的时候数据不会被读取，主要包括</a:t>
            </a:r>
            <a:r>
              <a:rPr lang="en-US" altLang="zh-CN" dirty="0"/>
              <a:t>Meta Block</a:t>
            </a:r>
            <a:r>
              <a:rPr lang="zh-CN" altLang="en-US" dirty="0"/>
              <a:t>和</a:t>
            </a:r>
            <a:r>
              <a:rPr lang="en-US" altLang="zh-CN" dirty="0"/>
              <a:t>Intermediate Level Data Index Blocks</a:t>
            </a:r>
            <a:r>
              <a:rPr lang="zh-CN" altLang="en-US" dirty="0"/>
              <a:t>两部分。</a:t>
            </a:r>
          </a:p>
          <a:p>
            <a:r>
              <a:rPr lang="en-US" altLang="zh-CN" dirty="0" smtClean="0"/>
              <a:t>Load-on-open-section</a:t>
            </a:r>
            <a:r>
              <a:rPr lang="zh-CN" altLang="en-US" dirty="0"/>
              <a:t>：这部分数据在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/>
              <a:t>region server</a:t>
            </a:r>
            <a:r>
              <a:rPr lang="zh-CN" altLang="en-US" dirty="0"/>
              <a:t>启动时，需要加载到内存中。包括</a:t>
            </a:r>
            <a:r>
              <a:rPr lang="en-US" altLang="zh-CN" dirty="0" err="1"/>
              <a:t>FileInfo</a:t>
            </a:r>
            <a:r>
              <a:rPr lang="zh-CN" altLang="en-US" dirty="0"/>
              <a:t>、</a:t>
            </a:r>
            <a:r>
              <a:rPr lang="en-US" altLang="zh-CN" dirty="0"/>
              <a:t>Bloom filter block</a:t>
            </a:r>
            <a:r>
              <a:rPr lang="zh-CN" altLang="en-US" dirty="0"/>
              <a:t>、</a:t>
            </a:r>
            <a:r>
              <a:rPr lang="en-US" altLang="zh-CN" dirty="0"/>
              <a:t>data block index</a:t>
            </a:r>
            <a:r>
              <a:rPr lang="zh-CN" altLang="en-US" dirty="0"/>
              <a:t>和</a:t>
            </a:r>
            <a:r>
              <a:rPr lang="en-US" altLang="zh-CN" dirty="0"/>
              <a:t>meta block index</a:t>
            </a:r>
            <a:r>
              <a:rPr lang="zh-CN" altLang="en-US" dirty="0"/>
              <a:t>。</a:t>
            </a:r>
          </a:p>
          <a:p>
            <a:r>
              <a:rPr lang="en-US" altLang="zh-CN" dirty="0" smtClean="0"/>
              <a:t>Trailer</a:t>
            </a:r>
            <a:r>
              <a:rPr lang="zh-CN" altLang="en-US" dirty="0"/>
              <a:t>：这部分主要记录了</a:t>
            </a:r>
            <a:r>
              <a:rPr lang="en-US" altLang="zh-CN" dirty="0" err="1"/>
              <a:t>HFile</a:t>
            </a:r>
            <a:r>
              <a:rPr lang="zh-CN" altLang="en-US" dirty="0"/>
              <a:t>的基本信息、各个部分的偏移值和寻址信息。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查询具体信息格式</a:t>
            </a:r>
            <a:endParaRPr lang="zh-CN" altLang="en-US" sz="1800" dirty="0"/>
          </a:p>
        </p:txBody>
      </p:sp>
      <p:pic>
        <p:nvPicPr>
          <p:cNvPr id="7" name="Picture 2" descr="C:\Users\zhangquanjin\Desktop\hbase0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24213"/>
            <a:ext cx="8229600" cy="370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MemStore</a:t>
            </a:r>
            <a:r>
              <a:rPr lang="zh-CN" altLang="en-US" dirty="0"/>
              <a:t>的</a:t>
            </a:r>
            <a:r>
              <a:rPr lang="en-US" altLang="zh-CN" dirty="0"/>
              <a:t>flush</a:t>
            </a:r>
            <a:r>
              <a:rPr lang="zh-CN" altLang="en-US" dirty="0"/>
              <a:t>流程</a:t>
            </a:r>
            <a:endParaRPr lang="zh-CN" altLang="en-US" sz="1800" dirty="0"/>
          </a:p>
        </p:txBody>
      </p:sp>
      <p:pic>
        <p:nvPicPr>
          <p:cNvPr id="7" name="Picture 2" descr="C:\Users\zhangquanjin\Desktop\hbase01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96471"/>
            <a:ext cx="615400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24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数据存储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35" name="Picture 2" descr="C:\Users\zhangquanjin\Desktop\20135106-a1e5fd079a51484085065d3b29f2d3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4568"/>
            <a:ext cx="8229600" cy="427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8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BloomFilter</a:t>
            </a:r>
            <a:endParaRPr lang="zh-CN" altLang="en-US" sz="1800" dirty="0"/>
          </a:p>
        </p:txBody>
      </p:sp>
      <p:pic>
        <p:nvPicPr>
          <p:cNvPr id="7" name="Picture 2" descr="C:\Users\zhangquanjin\Desktop\hbase0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851" y="1528320"/>
            <a:ext cx="53149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zhangquanjin\Desktop\hbase0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586" y="3400528"/>
            <a:ext cx="547687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43608" y="5588225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对于</a:t>
            </a:r>
            <a:r>
              <a:rPr lang="en-US" altLang="zh-CN" dirty="0"/>
              <a:t>get</a:t>
            </a:r>
            <a:r>
              <a:rPr lang="zh-CN" altLang="en-US" dirty="0"/>
              <a:t>操作以及部分</a:t>
            </a:r>
            <a:r>
              <a:rPr lang="en-US" altLang="zh-CN" dirty="0"/>
              <a:t>scan</a:t>
            </a:r>
            <a:r>
              <a:rPr lang="zh-CN" altLang="en-US" dirty="0"/>
              <a:t>操作可以剔除掉不会用到的</a:t>
            </a:r>
            <a:r>
              <a:rPr lang="en-US" altLang="zh-CN" b="1" dirty="0" err="1"/>
              <a:t>HFile</a:t>
            </a:r>
            <a:r>
              <a:rPr lang="zh-CN" altLang="en-US" dirty="0"/>
              <a:t>文件，减少实际</a:t>
            </a:r>
            <a:r>
              <a:rPr lang="en-US" altLang="zh-CN" dirty="0"/>
              <a:t>IO</a:t>
            </a:r>
            <a:r>
              <a:rPr lang="zh-CN" altLang="en-US" dirty="0"/>
              <a:t>次数，提高随机读性能。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51920" y="2940406"/>
            <a:ext cx="174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在该</a:t>
            </a:r>
            <a:r>
              <a:rPr lang="en-US" altLang="zh-CN" dirty="0" err="1" smtClean="0"/>
              <a:t>hfile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25845" y="4885738"/>
            <a:ext cx="139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</a:t>
            </a:r>
            <a:r>
              <a:rPr lang="zh-CN" altLang="en-US" dirty="0" smtClean="0"/>
              <a:t>不在</a:t>
            </a:r>
            <a:r>
              <a:rPr lang="en-US" altLang="zh-CN" dirty="0" err="1" smtClean="0"/>
              <a:t>hfile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24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2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数据存储流程</a:t>
            </a:r>
          </a:p>
        </p:txBody>
      </p:sp>
      <p:pic>
        <p:nvPicPr>
          <p:cNvPr id="8" name="Picture 2" descr="C:\Users\zhangquanjin\Deskto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75" y="1772816"/>
            <a:ext cx="7024901" cy="403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/>
              <a:t>WAL</a:t>
            </a:r>
            <a:r>
              <a:rPr lang="zh-CN" altLang="en-US" dirty="0"/>
              <a:t>存储调用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pic>
        <p:nvPicPr>
          <p:cNvPr id="8" name="Picture 2" descr="C:\Users\zhangquanjin\Desktop\hbase0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1" y="1428006"/>
            <a:ext cx="9051864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57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581024" y="5222404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zh-CN" altLang="en-US" sz="2400" dirty="0" smtClean="0"/>
              <a:t>通过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提交</a:t>
            </a:r>
            <a:r>
              <a:rPr lang="en-US" altLang="zh-CN" sz="2400" dirty="0" smtClean="0"/>
              <a:t>put</a:t>
            </a:r>
            <a:r>
              <a:rPr lang="zh-CN" altLang="en-US" sz="2400" dirty="0" smtClean="0"/>
              <a:t>请求，在该段代码中，在</a:t>
            </a:r>
            <a:r>
              <a:rPr lang="en-US" altLang="zh-CN" sz="2400" dirty="0" smtClean="0"/>
              <a:t>execute</a:t>
            </a:r>
            <a:r>
              <a:rPr lang="zh-CN" altLang="en-US" sz="2400" dirty="0" smtClean="0"/>
              <a:t>中调用</a:t>
            </a:r>
            <a:r>
              <a:rPr lang="en-US" altLang="zh-CN" sz="2400" dirty="0" err="1" smtClean="0"/>
              <a:t>httpclient</a:t>
            </a:r>
            <a:r>
              <a:rPr lang="en-US" sz="2400" dirty="0" smtClean="0"/>
              <a:t>；</a:t>
            </a:r>
            <a:r>
              <a:rPr lang="zh-CN" altLang="en-US" sz="2400" dirty="0" smtClean="0"/>
              <a:t>还有一种</a:t>
            </a:r>
            <a:r>
              <a:rPr lang="en-US" altLang="zh-CN" sz="2400" dirty="0" err="1" smtClean="0"/>
              <a:t>RemoteTable</a:t>
            </a:r>
            <a:r>
              <a:rPr lang="zh-CN" altLang="en-US" sz="2400" dirty="0" smtClean="0"/>
              <a:t>模式则是调用</a:t>
            </a:r>
            <a:r>
              <a:rPr lang="en-US" altLang="zh-CN" sz="2400" dirty="0" err="1" smtClean="0"/>
              <a:t>rpc</a:t>
            </a:r>
            <a:r>
              <a:rPr lang="zh-CN" altLang="en-US" sz="2400" dirty="0" smtClean="0"/>
              <a:t>服务。</a:t>
            </a:r>
            <a:endParaRPr lang="zh-CN" altLang="en-US" sz="2400" dirty="0"/>
          </a:p>
        </p:txBody>
      </p:sp>
      <p:pic>
        <p:nvPicPr>
          <p:cNvPr id="8" name="Picture 2" descr="C:\Users\zhangquanjin\Desktop\hbas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31" y="1048798"/>
            <a:ext cx="7561905" cy="40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412691" y="386775"/>
            <a:ext cx="6318637" cy="47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en-US" altLang="zh-CN" dirty="0" smtClean="0"/>
              <a:t>WAL</a:t>
            </a:r>
            <a:r>
              <a:rPr lang="zh-CN" altLang="en-US" dirty="0" smtClean="0"/>
              <a:t>源码解析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81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WAL</a:t>
            </a:r>
            <a:r>
              <a:rPr lang="zh-CN" altLang="en-US" dirty="0"/>
              <a:t>源码</a:t>
            </a:r>
            <a:r>
              <a:rPr lang="zh-CN" altLang="en-US" dirty="0" smtClean="0"/>
              <a:t>解析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18778" y="541176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HRegionServer</a:t>
            </a:r>
            <a:r>
              <a:rPr lang="en-US" altLang="zh-CN" sz="2000" dirty="0" smtClean="0"/>
              <a:t> </a:t>
            </a:r>
            <a:r>
              <a:rPr lang="zh-CN" altLang="en-US" sz="2000" dirty="0" smtClean="0"/>
              <a:t>收到请求后，会使用</a:t>
            </a:r>
            <a:r>
              <a:rPr lang="en-US" altLang="zh-CN" sz="2000" dirty="0" err="1" smtClean="0"/>
              <a:t>MultiRowMutationService</a:t>
            </a:r>
            <a:r>
              <a:rPr lang="en-US" altLang="zh-CN" sz="2000" dirty="0" smtClean="0"/>
              <a:t> </a:t>
            </a:r>
            <a:r>
              <a:rPr lang="zh-CN" altLang="en-US" sz="2000" dirty="0" smtClean="0"/>
              <a:t>处理请求，</a:t>
            </a:r>
            <a:r>
              <a:rPr lang="en-US" altLang="zh-CN" sz="2000" dirty="0" err="1" smtClean="0"/>
              <a:t>MultiRowMutationEndpoint</a:t>
            </a:r>
            <a:r>
              <a:rPr lang="en-US" altLang="zh-CN" sz="2000" dirty="0" smtClean="0"/>
              <a:t> </a:t>
            </a:r>
            <a:r>
              <a:rPr lang="zh-CN" altLang="en-US" sz="2000" dirty="0" smtClean="0"/>
              <a:t>是其实现类，实现了</a:t>
            </a:r>
            <a:r>
              <a:rPr lang="en-US" altLang="zh-CN" sz="2000" dirty="0" err="1" smtClean="0"/>
              <a:t>hbase</a:t>
            </a:r>
            <a:r>
              <a:rPr lang="zh-CN" altLang="en-US" sz="2000" dirty="0" smtClean="0"/>
              <a:t>的行事务</a:t>
            </a:r>
            <a:endParaRPr lang="zh-CN" altLang="en-US" sz="2000" dirty="0"/>
          </a:p>
        </p:txBody>
      </p:sp>
      <p:pic>
        <p:nvPicPr>
          <p:cNvPr id="4" name="Picture 2" descr="C:\Users\zhangquanjin\Desktop\hbase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78" y="707902"/>
            <a:ext cx="8229600" cy="227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zhangquanjin\Desktop\hbase0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78" y="3073150"/>
            <a:ext cx="8136904" cy="246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36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WAL</a:t>
            </a:r>
            <a:r>
              <a:rPr lang="zh-CN" altLang="en-US" dirty="0"/>
              <a:t>源码解析</a:t>
            </a:r>
          </a:p>
        </p:txBody>
      </p:sp>
      <p:pic>
        <p:nvPicPr>
          <p:cNvPr id="3" name="Picture 2" descr="C:\Users\zhangquanjin\Desktop\hbase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311089" cy="131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zhangquanjin\Desktop\hbase0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08" y="2075647"/>
            <a:ext cx="6136059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45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WAL</a:t>
            </a:r>
            <a:r>
              <a:rPr lang="zh-CN" altLang="en-US" dirty="0"/>
              <a:t>源码解析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06470" y="4889029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mutateRows</a:t>
            </a:r>
            <a:r>
              <a:rPr lang="en-US" altLang="zh-CN" sz="2400" dirty="0" smtClean="0"/>
              <a:t>() </a:t>
            </a:r>
            <a:r>
              <a:rPr lang="zh-CN" altLang="en-US" sz="2400" dirty="0" smtClean="0"/>
              <a:t>方法通过 </a:t>
            </a:r>
            <a:r>
              <a:rPr lang="en-US" altLang="zh-CN" sz="2400" dirty="0" err="1" smtClean="0"/>
              <a:t>rowkey</a:t>
            </a:r>
            <a:r>
              <a:rPr lang="zh-CN" altLang="en-US" sz="2400" dirty="0" smtClean="0"/>
              <a:t>找到对应的 </a:t>
            </a:r>
            <a:r>
              <a:rPr lang="en-US" altLang="zh-CN" sz="2400" dirty="0" smtClean="0"/>
              <a:t>Region</a:t>
            </a:r>
            <a:r>
              <a:rPr lang="en-US" sz="2400" dirty="0" smtClean="0"/>
              <a:t>，</a:t>
            </a:r>
            <a:r>
              <a:rPr lang="zh-CN" altLang="en-US" sz="2400" dirty="0" smtClean="0"/>
              <a:t>并调用其对应实例 </a:t>
            </a:r>
            <a:r>
              <a:rPr lang="en-US" altLang="zh-CN" sz="2400" dirty="0" err="1" smtClean="0"/>
              <a:t>HRegion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 </a:t>
            </a:r>
            <a:r>
              <a:rPr lang="en-US" altLang="zh-CN" sz="2400" dirty="0" err="1" smtClean="0"/>
              <a:t>mutateRowsWithLocks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方法具体实现写入过程。</a:t>
            </a:r>
            <a:endParaRPr lang="zh-CN" altLang="en-US" sz="2400" dirty="0"/>
          </a:p>
        </p:txBody>
      </p:sp>
      <p:pic>
        <p:nvPicPr>
          <p:cNvPr id="4" name="Picture 2" descr="C:\Users\zhangquanjin\Desktop\hbase0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69" y="1168152"/>
            <a:ext cx="7380953" cy="329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16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WAL</a:t>
            </a:r>
            <a:r>
              <a:rPr lang="zh-CN" altLang="en-US" dirty="0"/>
              <a:t>源码解析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5318911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zh-CN" altLang="en-US" sz="2000" dirty="0" smtClean="0"/>
              <a:t>    这里</a:t>
            </a:r>
            <a:r>
              <a:rPr lang="en-US" altLang="zh-CN" sz="2000" dirty="0" err="1" smtClean="0"/>
              <a:t>HRegion</a:t>
            </a:r>
            <a:r>
              <a:rPr lang="zh-CN" altLang="en-US" sz="2000" dirty="0" smtClean="0"/>
              <a:t>会把封装好的</a:t>
            </a:r>
            <a:r>
              <a:rPr lang="en-US" altLang="zh-CN" sz="2000" dirty="0" err="1" smtClean="0"/>
              <a:t>WALEdit</a:t>
            </a:r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FSHLog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append</a:t>
            </a:r>
            <a:r>
              <a:rPr lang="zh-CN" altLang="en-US" sz="2000" dirty="0" smtClean="0"/>
              <a:t>方法追加到日志文件，但是由于文件本身在内存中有缓存的原因，还需要调用</a:t>
            </a:r>
            <a:r>
              <a:rPr lang="en-US" altLang="zh-CN" sz="2000" dirty="0" smtClean="0"/>
              <a:t>sync</a:t>
            </a:r>
            <a:r>
              <a:rPr lang="zh-CN" altLang="en-US" sz="2000" dirty="0" smtClean="0"/>
              <a:t>刷入磁盘。</a:t>
            </a:r>
            <a:endParaRPr lang="zh-CN" altLang="en-US" sz="2000" dirty="0"/>
          </a:p>
        </p:txBody>
      </p:sp>
      <p:pic>
        <p:nvPicPr>
          <p:cNvPr id="4" name="Picture 2" descr="C:\Users\zhangquanjin\Desktop\hbase0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45650"/>
            <a:ext cx="5807015" cy="125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zhangquanjin\Desktop\hbase0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709" y="1999350"/>
            <a:ext cx="5636907" cy="332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92048"/>
      </p:ext>
    </p:extLst>
  </p:cSld>
  <p:clrMapOvr>
    <a:masterClrMapping/>
  </p:clrMapOvr>
</p:sld>
</file>

<file path=ppt/theme/theme1.xml><?xml version="1.0" encoding="utf-8"?>
<a:theme xmlns:a="http://schemas.openxmlformats.org/drawingml/2006/main" name="1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hikvision template.potm" id="{160E8ABC-0A04-4CA8-B8D6-71F4850BEF02}" vid="{140967DD-59E1-4296-8F0D-4DD7F9064AD2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hikvision template</Template>
  <TotalTime>21193</TotalTime>
  <Words>412</Words>
  <Application>Microsoft Office PowerPoint</Application>
  <PresentationFormat>全屏显示(4:3)</PresentationFormat>
  <Paragraphs>44</Paragraphs>
  <Slides>21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1_主题1</vt:lpstr>
      <vt:lpstr>目录</vt:lpstr>
      <vt:lpstr>Hbase数据存储结构</vt:lpstr>
      <vt:lpstr>Hbase数据存储流程</vt:lpstr>
      <vt:lpstr>Hbase的WAL存储调用过程</vt:lpstr>
      <vt:lpstr>PowerPoint 演示文稿</vt:lpstr>
      <vt:lpstr>WAL源码解析</vt:lpstr>
      <vt:lpstr>WAL源码解析</vt:lpstr>
      <vt:lpstr>WAL源码解析</vt:lpstr>
      <vt:lpstr>WAL源码解析</vt:lpstr>
      <vt:lpstr>Hbase的WAL写入实现</vt:lpstr>
      <vt:lpstr>Kerberos</vt:lpstr>
      <vt:lpstr>HStore数据结构</vt:lpstr>
      <vt:lpstr>JVM内存管理</vt:lpstr>
      <vt:lpstr>LSM树</vt:lpstr>
      <vt:lpstr>B-Tree与B*Tree的文件格式</vt:lpstr>
      <vt:lpstr>B-Tree与B*Tree的文件格式</vt:lpstr>
      <vt:lpstr>HFile文件数据格式</vt:lpstr>
      <vt:lpstr>Hbase查询具体信息格式</vt:lpstr>
      <vt:lpstr>MemStore的flush流程</vt:lpstr>
      <vt:lpstr>BloomFilter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大数据通用平台架构设计</dc:title>
  <dc:creator>林武康</dc:creator>
  <cp:lastModifiedBy>AutoBVT</cp:lastModifiedBy>
  <cp:revision>324</cp:revision>
  <cp:lastPrinted>2011-04-14T06:54:53Z</cp:lastPrinted>
  <dcterms:created xsi:type="dcterms:W3CDTF">2015-12-22T03:33:00Z</dcterms:created>
  <dcterms:modified xsi:type="dcterms:W3CDTF">2017-09-08T06:15:33Z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(4)eV6LEU0Cvzh5CKHqgYceVDvqWE7tHnM1iIGRNCnEQqejeMGnUcVwgYcPmJEpw7CPJdUbmaGA_x000d_
syeH/xW0pFyFwUAnx4LvqLO/wdfm9VuzrnusmRJIPLNCJY4pq0Ny4RKmHDEHRyb945qP8jtX_x000d_
vYtzc/ilyhO/Jor/UWyieWTjNzaf53RYmbheOxd+y/Hb0i/V/sqy5REEjyUm8Ek1cAOG6wpz_x000d_
nPOHof7aR0NbBzdCCi</vt:lpwstr>
  </property>
  <property fmtid="{D5CDD505-2E9C-101B-9397-08002B2CF9AE}" pid="3" name="_ms_pID_7253431">
    <vt:lpwstr>Te/DV6gDd3/NXzThvsgkGv1g863yaiURQPAYP2ACh+RSiIOcs1sWsc_x000d_
WW+MUvEdsR6kinbYWHTMcMGDYETQO7D314i44zHOViQXBaVRcR09ehh/vJUaV+lxqnz/MwuF_x000d_
oZkU338F7YM3JV5aLZYaAOKi1mfPUwExx64nDCeK1Lucouhzl5NOa60JBvV6bFtycjjkw2A6_x000d_
vjf4R6GA8shkvp+vZkFnuMbXLpWcPRfl3OHw</vt:lpwstr>
  </property>
  <property fmtid="{D5CDD505-2E9C-101B-9397-08002B2CF9AE}" pid="4" name="_ms_pID_7253432">
    <vt:lpwstr>fXC0YuVtzK39r3mHzmfpMkP5T9Uj98B4p+Hu_x000d_
aeoAoQm99lRcYfUEuidMdeJxl5EjKjZ7XwlRg7Kd5j1CxEgy3S0qVigp9TNjJUP4IyZ5zjk+_x000d_
z5EWTBcp++u28otYyDJSEJ6c9DWGoMnL5IuOpkUFYr+28kqCnFhAiJMwKsUK0LHJXUY7ye0Q_x000d_
uBTwkIh16GZ3Wzd5Q2zKFy8Nq7lWjbnMNqfZ/AaB39YAdQI+49He3t</vt:lpwstr>
  </property>
  <property fmtid="{D5CDD505-2E9C-101B-9397-08002B2CF9AE}" pid="5" name="_ms_pID_7253433">
    <vt:lpwstr>fryPT8P6yPJJJuYmhZ_x000d_
GL/yYy87XYse2gmTTr6M40cpmCQfO9i9IEJ0cuRllCZl4iVqyO/kt2AjsjZOVRBrdjx4ZP3K_x000d_
uqU+uSM65krgjShVNEGaTnG+XJFKgX5fTRsItBicWKr4PVItvwl4rds1typVzg==</vt:lpwstr>
  </property>
  <property fmtid="{D5CDD505-2E9C-101B-9397-08002B2CF9AE}" pid="6" name="_ms_pID_7253434">
    <vt:lpwstr>_x000d_ oAHraNtVrDQrDzyF9vG8tKfiMAfeiLf3iHbrjDg8u7Cx0ltFsg5Je6FFVrJcWkC1wu9bdN+/_x000d_ F0GJWnuYg6LMQNrZsNFNXq0/DZipVQUb62O0TZBBEZkJBzl/NtCcb842JCcVhdXVWbTdo3XL_x000d_ VEL/9X3rDGpvvWWN5+ywJxzRA8udEkidb1zWkecNSYWdSjtafO1i2I3S142/xVHampGL8NaC_x000d_</vt:lpwstr>
  </property>
  <property fmtid="{D5CDD505-2E9C-101B-9397-08002B2CF9AE}" pid="7" name="sflag">
    <vt:lpwstr>1391947835</vt:lpwstr>
  </property>
</Properties>
</file>