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3" r:id="rId6"/>
    <p:sldId id="262" r:id="rId7"/>
    <p:sldId id="272" r:id="rId8"/>
    <p:sldId id="273" r:id="rId9"/>
    <p:sldId id="258" r:id="rId10"/>
    <p:sldId id="25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 snapToGrid="0">
      <p:cViewPr varScale="1">
        <p:scale>
          <a:sx n="80" d="100"/>
          <a:sy n="8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B32C-5D08-42FB-9825-A0590033A906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D8AC-440A-4E91-837B-B8B80C476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4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C1970-137D-4B3A-9325-8E02A3141B4E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B9A1-35BE-419F-988A-FBEE9C9D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1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redirectingat.com/?id=725X1342&amp;site=varchitectthoughts.wordpress.com&amp;xs=1&amp;isjs=1&amp;url=http%3A%2F%2Fwww.vmware.com%2Fproducts%2Fvsphere%2Ffeatures%2Fdrs-dpm&amp;xguid=1d9204bd07663e5f9ea0dd30373503c1&amp;xuuid=2fd1c0d399d172da1ffd0c4fecbff774&amp;xsessid=e67353eeda490b34a26e2fb37a2d7517&amp;xcreo=0&amp;xed=0&amp;sref=http%3A%2F%2Fcloudarchitectmusings.com%2F2015%2F03%2F26%2Fdigging-deeper-into-apache-mesos%2F&amp;xtz=-48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资源管理器仲裁不同的调度器，我们将进入动态分区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弹性共享的模式，所有应用程序都可以使用节点的公共池，安全地、最大化地利用资源。 一个经常被引用的例子是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节点通常运行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空闲阶段，动态分配给他们运行批处理作业，反之亦然。 值得一提的是，这其中的某些环节可以通过虚拟化技术，如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分布式资源调度（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DRS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来完成。 然而，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具有更精细的粒度，因为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在应用层而不是机器层分配资源，通过容器而不是整个虚拟机（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）分配任务。 前者能够为每个应用程序的特殊需求做考量，应用程序的调度器知道最有效地利用资源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后者能够更好地“装箱”，运行一个任务，没有必要实例化一整个虚拟机，其所需的进程和二进制文件足矣。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将容器技术，比如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插件化的好处是显而易见。但是我想在此强调的是围绕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建设的生态系统。将任务调度委托给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应用程序，以及采用插件架构，通过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这样的设计，社区创造了能够让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问鼎数据中心资源管理的生态系统。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是运行在物理或虚拟服务器上的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守护进程，是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集群的一部分。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由调度器（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）应用程序和任务执行器（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）组成，被注册到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4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8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E56F-DD6B-4E3C-93B5-B8601EBAFECA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A4C8-5366-47A2-B14B-FCEA26E5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9829" y="632505"/>
            <a:ext cx="9144000" cy="2387600"/>
          </a:xfrm>
        </p:spPr>
        <p:txBody>
          <a:bodyPr/>
          <a:lstStyle/>
          <a:p>
            <a:r>
              <a:rPr lang="en-US" altLang="zh-CN" dirty="0" err="1" smtClean="0"/>
              <a:t>Mesos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9" y="473415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大数据云计算 陈东升</a:t>
            </a:r>
            <a:endParaRPr lang="en-US" altLang="zh-CN" dirty="0" smtClean="0"/>
          </a:p>
          <a:p>
            <a:r>
              <a:rPr lang="en-US" altLang="zh-CN" dirty="0" smtClean="0"/>
              <a:t>2016-08-12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6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Slave 1</a:t>
            </a:r>
            <a:r>
              <a:rPr lang="zh-CN" altLang="en-US" sz="1800" dirty="0">
                <a:latin typeface="+mn-ea"/>
              </a:rPr>
              <a:t>向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汇报其空闲资源：</a:t>
            </a:r>
            <a:r>
              <a:rPr lang="en-US" altLang="zh-CN" sz="1800" dirty="0">
                <a:latin typeface="+mn-ea"/>
              </a:rPr>
              <a:t>4</a:t>
            </a:r>
            <a:r>
              <a:rPr lang="zh-CN" altLang="en-US" sz="1800" dirty="0">
                <a:latin typeface="+mn-ea"/>
              </a:rPr>
              <a:t>个</a:t>
            </a:r>
            <a:r>
              <a:rPr lang="en-US" altLang="zh-CN" sz="1800" dirty="0">
                <a:latin typeface="+mn-ea"/>
              </a:rPr>
              <a:t>CPU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4GB</a:t>
            </a:r>
            <a:r>
              <a:rPr lang="zh-CN" altLang="en-US" sz="1800" dirty="0">
                <a:latin typeface="+mn-ea"/>
              </a:rPr>
              <a:t>内存。然后，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触发分配策略模块，得到的反馈是</a:t>
            </a:r>
            <a:r>
              <a:rPr lang="en-US" altLang="zh-CN" sz="1800" dirty="0">
                <a:latin typeface="+mn-ea"/>
              </a:rPr>
              <a:t>Framework 1</a:t>
            </a:r>
            <a:r>
              <a:rPr lang="zh-CN" altLang="en-US" sz="1800" dirty="0">
                <a:latin typeface="+mn-ea"/>
              </a:rPr>
              <a:t>要请求全部可用资源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Framework 1</a:t>
            </a:r>
            <a:r>
              <a:rPr lang="zh-CN" altLang="en-US" sz="1800" dirty="0"/>
              <a:t>发送资源邀约，描述了</a:t>
            </a:r>
            <a:r>
              <a:rPr lang="en-US" altLang="zh-CN" sz="1800" dirty="0"/>
              <a:t>Slave 1</a:t>
            </a:r>
            <a:r>
              <a:rPr lang="zh-CN" altLang="en-US" sz="1800" dirty="0"/>
              <a:t>上的可用资源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en-US" altLang="zh-CN" sz="1800" dirty="0"/>
              <a:t>Framework</a:t>
            </a:r>
            <a:r>
              <a:rPr lang="zh-CN" altLang="en-US" sz="1800" dirty="0"/>
              <a:t>的调度器（</a:t>
            </a:r>
            <a:r>
              <a:rPr lang="en-US" altLang="zh-CN" sz="1800" dirty="0"/>
              <a:t>Scheduler</a:t>
            </a:r>
            <a:r>
              <a:rPr lang="zh-CN" altLang="en-US" sz="1800" dirty="0"/>
              <a:t>）响应</a:t>
            </a:r>
            <a:r>
              <a:rPr lang="en-US" altLang="zh-CN" sz="1800" dirty="0"/>
              <a:t>Master</a:t>
            </a:r>
            <a:r>
              <a:rPr lang="zh-CN" altLang="en-US" sz="1800" dirty="0"/>
              <a:t>，需要在</a:t>
            </a:r>
            <a:r>
              <a:rPr lang="en-US" altLang="zh-CN" sz="1800" dirty="0"/>
              <a:t>Slave</a:t>
            </a:r>
            <a:r>
              <a:rPr lang="zh-CN" altLang="en-US" sz="1800" dirty="0"/>
              <a:t>上运行两个任务，第一个任务分配</a:t>
            </a:r>
            <a:r>
              <a:rPr lang="en-US" altLang="zh-CN" sz="1800" dirty="0"/>
              <a:t>&lt;2 CPUs, 1 GB RAM&gt;</a:t>
            </a:r>
            <a:r>
              <a:rPr lang="zh-CN" altLang="en-US" sz="1800" dirty="0"/>
              <a:t>资源，第二个任务分配</a:t>
            </a:r>
            <a:r>
              <a:rPr lang="en-US" altLang="zh-CN" sz="1800" dirty="0"/>
              <a:t>&lt;1 CPUs, 2 GB RAM&gt;</a:t>
            </a:r>
            <a:r>
              <a:rPr lang="zh-CN" altLang="en-US" sz="1800" dirty="0"/>
              <a:t>资源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/>
              <a:t>最后，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Slave</a:t>
            </a:r>
            <a:r>
              <a:rPr lang="zh-CN" altLang="en-US" sz="1800" dirty="0"/>
              <a:t>下发任务，分配适当的资源给</a:t>
            </a:r>
            <a:r>
              <a:rPr lang="en-US" altLang="zh-CN" sz="1800" dirty="0"/>
              <a:t>Framework</a:t>
            </a:r>
            <a:r>
              <a:rPr lang="zh-CN" altLang="en-US" sz="1800" dirty="0"/>
              <a:t>的任务执行器（</a:t>
            </a:r>
            <a:r>
              <a:rPr lang="en-US" altLang="zh-CN" sz="1800" dirty="0"/>
              <a:t>Executor</a:t>
            </a:r>
            <a:r>
              <a:rPr lang="zh-CN" altLang="en-US" sz="1800" dirty="0"/>
              <a:t>）</a:t>
            </a:r>
            <a:r>
              <a:rPr lang="en-US" altLang="zh-CN" sz="1800" dirty="0"/>
              <a:t>,</a:t>
            </a:r>
            <a:r>
              <a:rPr lang="zh-CN" altLang="en-US" sz="1800" dirty="0"/>
              <a:t>接下来由执行器启动这两个任务（如图中虚线框所示）。 此时，还有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CPU</a:t>
            </a:r>
            <a:r>
              <a:rPr lang="zh-CN" altLang="en-US" sz="1800" dirty="0"/>
              <a:t>和</a:t>
            </a:r>
            <a:r>
              <a:rPr lang="en-US" altLang="zh-CN" sz="1800" dirty="0"/>
              <a:t>1GB</a:t>
            </a:r>
            <a:r>
              <a:rPr lang="zh-CN" altLang="en-US" sz="1800" dirty="0"/>
              <a:t>的</a:t>
            </a:r>
            <a:r>
              <a:rPr lang="en-US" altLang="zh-CN" sz="1800" dirty="0"/>
              <a:t>RAM</a:t>
            </a:r>
            <a:r>
              <a:rPr lang="zh-CN" altLang="en-US" sz="1800" dirty="0"/>
              <a:t>尚未分配，因此分配模块可以将这些资源供给</a:t>
            </a:r>
            <a:r>
              <a:rPr lang="en-US" altLang="zh-CN" sz="1800" dirty="0"/>
              <a:t>Framework 2</a:t>
            </a:r>
            <a:r>
              <a:rPr lang="zh-CN" altLang="en-US" sz="1800" dirty="0"/>
              <a:t>。</a:t>
            </a:r>
          </a:p>
          <a:p>
            <a:endParaRPr lang="zh-CN" altLang="en-US" sz="1800" dirty="0">
              <a:latin typeface="+mn-ea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99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Mesos</a:t>
            </a:r>
            <a:r>
              <a:rPr lang="zh-CN" altLang="en-US" sz="2000" dirty="0" smtClean="0"/>
              <a:t>有多种选择来处理持久化存储问题：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分布式文件系统。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使用数据存储复制的本地文件系统。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不使用复制的本地文件系统。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动态预留。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持久化卷。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773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持久化存储</a:t>
            </a:r>
            <a:endParaRPr lang="zh-CN" altLang="en-US" dirty="0"/>
          </a:p>
        </p:txBody>
      </p:sp>
      <p:pic>
        <p:nvPicPr>
          <p:cNvPr id="5122" name="Picture 2" descr="http://cdn4.infoqstatic.com/statics_s2_20160809-0249u1/resource/articles/analyse-mesos-part-03/zh/resources/screen-shot-2015-03-30-at-10-22-52-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674019"/>
            <a:ext cx="74295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Master</a:t>
            </a:r>
            <a:r>
              <a:rPr lang="zh-CN" altLang="en-US" dirty="0"/>
              <a:t>节点与多个备用（</a:t>
            </a:r>
            <a:r>
              <a:rPr lang="en-US" altLang="zh-CN" dirty="0"/>
              <a:t>standby</a:t>
            </a:r>
            <a:r>
              <a:rPr lang="zh-CN" altLang="en-US" dirty="0"/>
              <a:t>）节点运行在同一集群中，并</a:t>
            </a:r>
            <a:r>
              <a:rPr lang="zh-CN" altLang="en-US" dirty="0" smtClean="0"/>
              <a:t>由</a:t>
            </a:r>
            <a:r>
              <a:rPr lang="en-US" altLang="zh-CN" dirty="0" smtClean="0"/>
              <a:t>Zookeeper</a:t>
            </a:r>
            <a:r>
              <a:rPr lang="zh-CN" altLang="en-US" dirty="0"/>
              <a:t>来</a:t>
            </a:r>
            <a:r>
              <a:rPr lang="zh-CN" altLang="en-US" dirty="0" smtClean="0"/>
              <a:t>监控。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 descr="http://cdn4.infoqstatic.com/statics_s2_20160809-0249u1/resource/articles/analyse-mesos-part-03/zh/resources/screen-shot-2015-03-30-at-6-35-27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8" y="2561606"/>
            <a:ext cx="6067095" cy="38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Framework</a:t>
            </a:r>
            <a:r>
              <a:rPr lang="zh-CN" altLang="en-US" dirty="0"/>
              <a:t>调度</a:t>
            </a:r>
            <a:r>
              <a:rPr lang="zh-CN" altLang="en-US" dirty="0" smtClean="0"/>
              <a:t>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smtClean="0"/>
              <a:t>Framework</a:t>
            </a:r>
            <a:r>
              <a:rPr lang="zh-CN" altLang="en-US" dirty="0"/>
              <a:t>调度器的容错是通过</a:t>
            </a:r>
            <a:r>
              <a:rPr lang="en-US" altLang="zh-CN" dirty="0"/>
              <a:t>Framework</a:t>
            </a:r>
            <a:r>
              <a:rPr lang="zh-CN" altLang="en-US" dirty="0"/>
              <a:t>将调度器注册</a:t>
            </a:r>
            <a:r>
              <a:rPr lang="en-US" altLang="zh-CN" dirty="0"/>
              <a:t>2</a:t>
            </a:r>
            <a:r>
              <a:rPr lang="zh-CN" altLang="en-US" dirty="0"/>
              <a:t>份或者更多份到</a:t>
            </a:r>
            <a:r>
              <a:rPr lang="en-US" altLang="zh-CN" dirty="0"/>
              <a:t>Master</a:t>
            </a:r>
            <a:r>
              <a:rPr lang="zh-CN" altLang="en-US" dirty="0"/>
              <a:t>来实现。当一个调度器发生故障时，</a:t>
            </a:r>
            <a:r>
              <a:rPr lang="en-US" altLang="zh-CN" dirty="0"/>
              <a:t>Master</a:t>
            </a:r>
            <a:r>
              <a:rPr lang="zh-CN" altLang="en-US" dirty="0"/>
              <a:t>会通知另一个调度来接管。需要注意的是</a:t>
            </a:r>
            <a:r>
              <a:rPr lang="en-US" altLang="zh-CN" dirty="0"/>
              <a:t>Framework</a:t>
            </a:r>
            <a:r>
              <a:rPr lang="zh-CN" altLang="en-US" dirty="0"/>
              <a:t>自身负责实现调度器之间共享状态的机制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881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Slave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当</a:t>
            </a:r>
            <a:r>
              <a:rPr lang="en-US" altLang="zh-CN" dirty="0"/>
              <a:t>Slave</a:t>
            </a:r>
            <a:r>
              <a:rPr lang="zh-CN" altLang="en-US" dirty="0"/>
              <a:t>节点上的进程失败时，可以让执行器</a:t>
            </a:r>
            <a:r>
              <a:rPr lang="en-US" altLang="zh-CN" dirty="0"/>
              <a:t>/</a:t>
            </a:r>
            <a:r>
              <a:rPr lang="zh-CN" altLang="en-US" dirty="0"/>
              <a:t>任务继续运行，并为那个</a:t>
            </a:r>
            <a:r>
              <a:rPr lang="en-US" altLang="zh-CN" dirty="0"/>
              <a:t>Slave</a:t>
            </a:r>
            <a:r>
              <a:rPr lang="zh-CN" altLang="en-US" dirty="0"/>
              <a:t>进程重新连接那台</a:t>
            </a:r>
            <a:r>
              <a:rPr lang="en-US" altLang="zh-CN" dirty="0"/>
              <a:t>Slave</a:t>
            </a:r>
            <a:r>
              <a:rPr lang="zh-CN" altLang="en-US" dirty="0"/>
              <a:t>节点上运行的执行器</a:t>
            </a:r>
            <a:r>
              <a:rPr lang="en-US" altLang="zh-CN" dirty="0"/>
              <a:t>/</a:t>
            </a:r>
            <a:r>
              <a:rPr lang="zh-CN" altLang="en-US" dirty="0"/>
              <a:t>任务。当任务执行时，</a:t>
            </a:r>
            <a:r>
              <a:rPr lang="en-US" altLang="zh-CN" dirty="0"/>
              <a:t>Slave</a:t>
            </a:r>
            <a:r>
              <a:rPr lang="zh-CN" altLang="en-US" dirty="0"/>
              <a:t>会将任务的监测点元数据存入本地磁盘。如果</a:t>
            </a:r>
            <a:r>
              <a:rPr lang="en-US" altLang="zh-CN" dirty="0"/>
              <a:t>Slave</a:t>
            </a:r>
            <a:r>
              <a:rPr lang="zh-CN" altLang="en-US" dirty="0"/>
              <a:t>进程失败，任务会继续运行，当</a:t>
            </a:r>
            <a:r>
              <a:rPr lang="en-US" altLang="zh-CN" dirty="0"/>
              <a:t>Master</a:t>
            </a:r>
            <a:r>
              <a:rPr lang="zh-CN" altLang="en-US" dirty="0"/>
              <a:t>重新启动</a:t>
            </a:r>
            <a:r>
              <a:rPr lang="en-US" altLang="zh-CN" dirty="0"/>
              <a:t>Slave</a:t>
            </a:r>
            <a:r>
              <a:rPr lang="zh-CN" altLang="en-US" dirty="0"/>
              <a:t>进程后，因为此时没有可以响应的消息，所以重新启动的</a:t>
            </a:r>
            <a:r>
              <a:rPr lang="en-US" altLang="zh-CN" dirty="0"/>
              <a:t>Slave</a:t>
            </a:r>
            <a:r>
              <a:rPr lang="zh-CN" altLang="en-US" dirty="0"/>
              <a:t>进程会使用检查点数据来恢复状态，并重新与执行器</a:t>
            </a:r>
            <a:r>
              <a:rPr lang="en-US" altLang="zh-CN" dirty="0"/>
              <a:t>/</a:t>
            </a:r>
            <a:r>
              <a:rPr lang="zh-CN" altLang="en-US" dirty="0"/>
              <a:t>任务连接。</a:t>
            </a:r>
          </a:p>
        </p:txBody>
      </p:sp>
    </p:spTree>
    <p:extLst>
      <p:ext uri="{BB962C8B-B14F-4D97-AF65-F5344CB8AC3E}">
        <p14:creationId xmlns:p14="http://schemas.microsoft.com/office/powerpoint/2010/main" val="39580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计算节点上</a:t>
            </a:r>
            <a:r>
              <a:rPr lang="en-US" altLang="zh-CN" sz="1800" dirty="0"/>
              <a:t>Slave</a:t>
            </a:r>
            <a:r>
              <a:rPr lang="zh-CN" altLang="en-US" sz="1800" dirty="0"/>
              <a:t>正常运行而任务执行失败。在此，</a:t>
            </a:r>
            <a:r>
              <a:rPr lang="en-US" altLang="zh-CN" sz="1800" dirty="0"/>
              <a:t>Master</a:t>
            </a:r>
            <a:r>
              <a:rPr lang="zh-CN" altLang="en-US" sz="1800" dirty="0"/>
              <a:t>负责监控所有</a:t>
            </a:r>
            <a:r>
              <a:rPr lang="en-US" altLang="zh-CN" sz="1800" dirty="0"/>
              <a:t>Slave</a:t>
            </a:r>
            <a:r>
              <a:rPr lang="zh-CN" altLang="en-US" sz="1800" dirty="0"/>
              <a:t>节点的状态。</a:t>
            </a:r>
          </a:p>
        </p:txBody>
      </p:sp>
      <p:pic>
        <p:nvPicPr>
          <p:cNvPr id="7170" name="Picture 2" descr="http://cdn4.infoqstatic.com/statics_s2_20160809-0249u1/resource/articles/analyse-mesos-part-03/zh/resources/normal-ping-7b77b6172066677ecdb3c7ff21f7f4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23" y="1891519"/>
            <a:ext cx="73818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当计算节点</a:t>
            </a:r>
            <a:r>
              <a:rPr lang="en-US" altLang="zh-CN" sz="1800" dirty="0"/>
              <a:t>/Slave</a:t>
            </a:r>
            <a:r>
              <a:rPr lang="zh-CN" altLang="en-US" sz="1800" dirty="0"/>
              <a:t>节点无法响应多个连续的消息后，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会从可用资源的列表中删除该节点，并会尝试关闭该节点。</a:t>
            </a:r>
          </a:p>
        </p:txBody>
      </p:sp>
      <p:pic>
        <p:nvPicPr>
          <p:cNvPr id="8194" name="Picture 2" descr="http://cdn4.infoqstatic.com/statics_s2_20160809-0249u1/resource/articles/analyse-mesos-part-03/zh/resources/failed-ping-528067fd05644e0469a245dca95fec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09" y="2120611"/>
            <a:ext cx="6800974" cy="46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会向分配任务的</a:t>
            </a:r>
            <a:r>
              <a:rPr lang="en-US" altLang="zh-CN" dirty="0"/>
              <a:t>Framework</a:t>
            </a:r>
            <a:r>
              <a:rPr lang="zh-CN" altLang="en-US" dirty="0"/>
              <a:t>调度器汇报执行器</a:t>
            </a:r>
            <a:r>
              <a:rPr lang="en-US" altLang="zh-CN" dirty="0"/>
              <a:t>/</a:t>
            </a:r>
            <a:r>
              <a:rPr lang="zh-CN" altLang="en-US" dirty="0"/>
              <a:t>任务失败，并允许调度器根据其配置策略在任务失败时做出相应的处理。通常情况下，</a:t>
            </a:r>
            <a:r>
              <a:rPr lang="en-US" altLang="zh-CN" dirty="0"/>
              <a:t>Framework</a:t>
            </a:r>
            <a:r>
              <a:rPr lang="zh-CN" altLang="en-US" dirty="0"/>
              <a:t>在接收并接受来自</a:t>
            </a:r>
            <a:r>
              <a:rPr lang="en-US" altLang="zh-CN" dirty="0"/>
              <a:t>Master</a:t>
            </a:r>
            <a:r>
              <a:rPr lang="zh-CN" altLang="en-US" dirty="0"/>
              <a:t>的相应的资源邀约后，会在新的</a:t>
            </a:r>
            <a:r>
              <a:rPr lang="en-US" altLang="zh-CN" dirty="0"/>
              <a:t>Slave</a:t>
            </a:r>
            <a:r>
              <a:rPr lang="zh-CN" altLang="en-US" dirty="0"/>
              <a:t>节点上重新启动任务。</a:t>
            </a:r>
          </a:p>
        </p:txBody>
      </p:sp>
    </p:spTree>
    <p:extLst>
      <p:ext uri="{BB962C8B-B14F-4D97-AF65-F5344CB8AC3E}">
        <p14:creationId xmlns:p14="http://schemas.microsoft.com/office/powerpoint/2010/main" val="292910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endParaRPr lang="zh-CN" altLang="en-US" dirty="0"/>
          </a:p>
        </p:txBody>
      </p:sp>
      <p:pic>
        <p:nvPicPr>
          <p:cNvPr id="1026" name="Picture 2" descr="http://cdn3.infoqstatic.com/statics_s2_20160809-0249u1/resource/articles/analyse-mesos-part-04/zh/resources/0604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60" y="1851266"/>
            <a:ext cx="7963554" cy="44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目前架构的问题在于：资源是静态分配的，当不同的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起来时会造成调度相互冲突，可用资源相互争抢，甚至有可能其中一些分区资源可能耗尽了，但是另一个分区的资源却没有得到充分的利用，并且无法跨分区重新分配集群资源。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3076" name="Picture 4" descr="http://cdn4.infoqstatic.com/statics_s2_20160809-0249u1/resource/articles/analyse-mesos-part-02/zh/resources/mesos-elastic-cea4da90b3c819bd96b3158da1a6f8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2269241"/>
            <a:ext cx="7409996" cy="42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-</a:t>
            </a:r>
            <a:r>
              <a:rPr lang="zh-CN" altLang="en-US" dirty="0"/>
              <a:t>敏捷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效率解决的是“如何花最少的钱最大化数据中心的资源”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而</a:t>
            </a:r>
            <a:r>
              <a:rPr lang="zh-CN" altLang="en-US" dirty="0"/>
              <a:t>敏捷解决的是“如何快速用上手头的资源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敏捷可以</a:t>
            </a:r>
            <a:r>
              <a:rPr lang="zh-CN" altLang="en-US" dirty="0"/>
              <a:t>确保关键应用程序不能耗尽所需资源，因为我们无法为应用提供足够的基础设施，特别是在数据中心的其他地方都的资源是收费情况下。</a:t>
            </a:r>
          </a:p>
        </p:txBody>
      </p:sp>
    </p:spTree>
    <p:extLst>
      <p:ext uri="{BB962C8B-B14F-4D97-AF65-F5344CB8AC3E}">
        <p14:creationId xmlns:p14="http://schemas.microsoft.com/office/powerpoint/2010/main" val="27911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这一重要属性使数据可以指数级增长、分布式应用可以水平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关键之处是采用两级调度架构。 使用</a:t>
            </a:r>
            <a:r>
              <a:rPr lang="en-US" altLang="zh-CN" dirty="0"/>
              <a:t>Framework</a:t>
            </a:r>
            <a:r>
              <a:rPr lang="zh-CN" altLang="en-US" dirty="0"/>
              <a:t>代理任务的实际调度，</a:t>
            </a:r>
            <a:r>
              <a:rPr lang="en-US" altLang="zh-CN" dirty="0"/>
              <a:t>Master</a:t>
            </a:r>
            <a:r>
              <a:rPr lang="zh-CN" altLang="en-US" dirty="0"/>
              <a:t>可以用非常轻量级的代码实现，更易于扩展集群发展的规模。 因为</a:t>
            </a:r>
            <a:r>
              <a:rPr lang="en-US" altLang="zh-CN" dirty="0"/>
              <a:t>Master</a:t>
            </a:r>
            <a:r>
              <a:rPr lang="zh-CN" altLang="en-US" dirty="0"/>
              <a:t>不必知道所支持的每种类型的应用程序背后复杂的调度逻辑。 此外，由于</a:t>
            </a:r>
            <a:r>
              <a:rPr lang="en-US" altLang="zh-CN" dirty="0"/>
              <a:t>Master</a:t>
            </a:r>
            <a:r>
              <a:rPr lang="zh-CN" altLang="en-US" dirty="0"/>
              <a:t>不必为每个任务做调度，因此不会成为容量的性能瓶颈，而这在为每个任务或者虚拟机做调度的整体调度器中经常发生。</a:t>
            </a:r>
          </a:p>
        </p:txBody>
      </p:sp>
    </p:spTree>
    <p:extLst>
      <p:ext uri="{BB962C8B-B14F-4D97-AF65-F5344CB8AC3E}">
        <p14:creationId xmlns:p14="http://schemas.microsoft.com/office/powerpoint/2010/main" val="215773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讲功能插件化，</a:t>
            </a:r>
            <a:r>
              <a:rPr lang="zh-CN" altLang="en-US" dirty="0"/>
              <a:t>比如分配策略、隔离机制和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接入一种新的</a:t>
            </a:r>
            <a:r>
              <a:rPr lang="en-US" altLang="zh-CN" dirty="0"/>
              <a:t>Framework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无需为此编码，</a:t>
            </a:r>
            <a:r>
              <a:rPr lang="en-US" altLang="zh-CN" dirty="0"/>
              <a:t>Slave</a:t>
            </a:r>
            <a:r>
              <a:rPr lang="zh-CN" altLang="en-US" dirty="0"/>
              <a:t>模块可以</a:t>
            </a:r>
            <a:r>
              <a:rPr lang="zh-CN" altLang="en-US" dirty="0" smtClean="0"/>
              <a:t>复用。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http://cdn.infoqstatic.com/statics_s2_20160809-0249u1/resource/articles/analyse-mesos-part-02/zh/resources/mesos_framewor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25" y="2829275"/>
            <a:ext cx="6850867" cy="39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二级调度架构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 descr="http://cdn3.infoqstatic.com/statics_s1_20160809-0249u1/resource/articles/analyse-mesos-part-01/zh/resources/0413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74" y="2062986"/>
            <a:ext cx="7624264" cy="43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二级调度架构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第一级调度是</a:t>
            </a:r>
            <a:r>
              <a:rPr lang="en-US" altLang="zh-CN" dirty="0"/>
              <a:t>Master</a:t>
            </a:r>
            <a:r>
              <a:rPr lang="zh-CN" altLang="en-US" dirty="0"/>
              <a:t>的守护进程，管理</a:t>
            </a:r>
            <a:r>
              <a:rPr lang="en-US" altLang="zh-CN" dirty="0" err="1"/>
              <a:t>Mesos</a:t>
            </a:r>
            <a:r>
              <a:rPr lang="zh-CN" altLang="en-US" dirty="0"/>
              <a:t>集群中所有节点上运行的</a:t>
            </a:r>
            <a:r>
              <a:rPr lang="en-US" altLang="zh-CN" dirty="0"/>
              <a:t>Slave</a:t>
            </a:r>
            <a:r>
              <a:rPr lang="zh-CN" altLang="en-US" dirty="0"/>
              <a:t>守护进程。集群由物理服务器或虚拟服务器组成，用于运行应用程序的任务，比如</a:t>
            </a:r>
            <a:r>
              <a:rPr lang="en-US" altLang="zh-CN" dirty="0" err="1"/>
              <a:t>Hadoop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作业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第二级调度由被称作</a:t>
            </a:r>
            <a:r>
              <a:rPr lang="en-US" altLang="zh-CN" dirty="0"/>
              <a:t>Framework</a:t>
            </a:r>
            <a:r>
              <a:rPr lang="zh-CN" altLang="en-US" dirty="0"/>
              <a:t>的“组件”组成。</a:t>
            </a:r>
            <a:r>
              <a:rPr lang="en-US" altLang="zh-CN" dirty="0"/>
              <a:t>Framework</a:t>
            </a:r>
            <a:r>
              <a:rPr lang="zh-CN" altLang="en-US" dirty="0"/>
              <a:t>包括调度器（</a:t>
            </a:r>
            <a:r>
              <a:rPr lang="en-US" altLang="zh-CN" dirty="0"/>
              <a:t>Scheduler</a:t>
            </a:r>
            <a:r>
              <a:rPr lang="zh-CN" altLang="en-US" dirty="0"/>
              <a:t>）和执行器（</a:t>
            </a:r>
            <a:r>
              <a:rPr lang="en-US" altLang="zh-CN" dirty="0"/>
              <a:t>Executor</a:t>
            </a:r>
            <a:r>
              <a:rPr lang="zh-CN" altLang="en-US" dirty="0"/>
              <a:t>）进程，其中每个节点上都会运行执行器。</a:t>
            </a:r>
            <a:r>
              <a:rPr lang="en-US" altLang="zh-CN" dirty="0" err="1"/>
              <a:t>Mesos</a:t>
            </a:r>
            <a:r>
              <a:rPr lang="zh-CN" altLang="en-US" dirty="0"/>
              <a:t>能和不同类型的</a:t>
            </a:r>
            <a:r>
              <a:rPr lang="en-US" altLang="zh-CN" dirty="0"/>
              <a:t>Framework</a:t>
            </a:r>
            <a:r>
              <a:rPr lang="zh-CN" altLang="en-US" dirty="0"/>
              <a:t>通信，每种</a:t>
            </a:r>
            <a:r>
              <a:rPr lang="en-US" altLang="zh-CN" dirty="0"/>
              <a:t>Framework</a:t>
            </a:r>
            <a:r>
              <a:rPr lang="zh-CN" altLang="en-US" dirty="0"/>
              <a:t>由相应的应用集群管理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050" name="Picture 2" descr="http://cdn3.infoqstatic.com/statics_s2_20160809-0249u1/resource/articles/analyse-mesos-part-04/zh/resources/0604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20" y="1499004"/>
            <a:ext cx="7303007" cy="503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1167</Words>
  <Application>Microsoft Office PowerPoint</Application>
  <PresentationFormat>宽屏</PresentationFormat>
  <Paragraphs>66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Mesos</vt:lpstr>
      <vt:lpstr>mesos</vt:lpstr>
      <vt:lpstr>Mesos优点-效率</vt:lpstr>
      <vt:lpstr>Mesos优点-敏捷</vt:lpstr>
      <vt:lpstr>Mesos优点-可扩展性</vt:lpstr>
      <vt:lpstr>Mesos优点-模块化</vt:lpstr>
      <vt:lpstr>Mesos架构</vt:lpstr>
      <vt:lpstr>Mesos二级调度架构</vt:lpstr>
      <vt:lpstr>Mesos流程-1</vt:lpstr>
      <vt:lpstr>Mesos流程-2</vt:lpstr>
      <vt:lpstr>持久化存储</vt:lpstr>
      <vt:lpstr>持久化存储</vt:lpstr>
      <vt:lpstr>容错-master</vt:lpstr>
      <vt:lpstr>容错-Framework</vt:lpstr>
      <vt:lpstr>容错-slave</vt:lpstr>
      <vt:lpstr>容错-slave</vt:lpstr>
      <vt:lpstr>容错-slave</vt:lpstr>
      <vt:lpstr>容错-执行器/任务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Mesos学习</dc:title>
  <dc:creator>chendongsheng</dc:creator>
  <cp:lastModifiedBy>chendongsheng</cp:lastModifiedBy>
  <cp:revision>32</cp:revision>
  <dcterms:created xsi:type="dcterms:W3CDTF">2016-08-12T02:14:14Z</dcterms:created>
  <dcterms:modified xsi:type="dcterms:W3CDTF">2016-08-12T09:03:54Z</dcterms:modified>
</cp:coreProperties>
</file>