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74" r:id="rId3"/>
    <p:sldId id="264" r:id="rId4"/>
    <p:sldId id="283" r:id="rId5"/>
    <p:sldId id="265" r:id="rId6"/>
    <p:sldId id="273" r:id="rId7"/>
    <p:sldId id="279" r:id="rId8"/>
    <p:sldId id="266" r:id="rId9"/>
    <p:sldId id="271" r:id="rId10"/>
    <p:sldId id="280" r:id="rId11"/>
    <p:sldId id="281" r:id="rId12"/>
    <p:sldId id="282" r:id="rId13"/>
    <p:sldId id="284" r:id="rId14"/>
    <p:sldId id="28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Singh" initials="AS" lastIdx="1" clrIdx="0">
    <p:extLst>
      <p:ext uri="{19B8F6BF-5375-455C-9EA6-DF929625EA0E}">
        <p15:presenceInfo xmlns:p15="http://schemas.microsoft.com/office/powerpoint/2012/main" userId="23e745981bc66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1294A4"/>
            </a:gs>
            <a:gs pos="23000">
              <a:srgbClr val="1D8099"/>
            </a:gs>
            <a:gs pos="0">
              <a:schemeClr val="tx2">
                <a:lumMod val="47000"/>
              </a:schemeClr>
            </a:gs>
            <a:gs pos="93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8749B0-198F-0C9E-CC8B-17D71C2EB6D0}"/>
              </a:ext>
            </a:extLst>
          </p:cNvPr>
          <p:cNvSpPr txBox="1">
            <a:spLocks/>
          </p:cNvSpPr>
          <p:nvPr/>
        </p:nvSpPr>
        <p:spPr>
          <a:xfrm>
            <a:off x="1849888" y="-529987"/>
            <a:ext cx="8322588" cy="23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A52462-A436-EA3A-343E-FFEDB726C607}"/>
              </a:ext>
            </a:extLst>
          </p:cNvPr>
          <p:cNvSpPr txBox="1">
            <a:spLocks/>
          </p:cNvSpPr>
          <p:nvPr/>
        </p:nvSpPr>
        <p:spPr>
          <a:xfrm>
            <a:off x="1890025" y="3299366"/>
            <a:ext cx="7953376" cy="671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Project : Home Automation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8416-A2B6-D946-418F-700D6E0278FB}"/>
              </a:ext>
            </a:extLst>
          </p:cNvPr>
          <p:cNvSpPr txBox="1"/>
          <p:nvPr/>
        </p:nvSpPr>
        <p:spPr>
          <a:xfrm>
            <a:off x="1075094" y="2498557"/>
            <a:ext cx="1025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Embedded Systems &amp; iot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F7816-2DA4-BDB1-E648-982BBB571E60}"/>
              </a:ext>
            </a:extLst>
          </p:cNvPr>
          <p:cNvSpPr txBox="1"/>
          <p:nvPr/>
        </p:nvSpPr>
        <p:spPr>
          <a:xfrm>
            <a:off x="7183315" y="4010618"/>
            <a:ext cx="4607169" cy="221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-By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</a:rPr>
              <a:t>Name : Anand Kumar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</a:rPr>
              <a:t>Reg No. - 23163135006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College : Government Engineering college,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                      Vaishali – 844115</a:t>
            </a:r>
          </a:p>
        </p:txBody>
      </p:sp>
      <p:pic>
        <p:nvPicPr>
          <p:cNvPr id="1026" name="Picture 2" descr="RCPL INDIA">
            <a:extLst>
              <a:ext uri="{FF2B5EF4-FFF2-40B4-BE49-F238E27FC236}">
                <a16:creationId xmlns:a16="http://schemas.microsoft.com/office/drawing/2014/main" id="{6456921C-A764-608D-23ED-1D3317DF8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70" y="897099"/>
            <a:ext cx="3358660" cy="12645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1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58A9-A93C-75E0-E918-3E2B38DE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7241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Blynk console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DB17A-EF85-5D60-A618-1DFD39089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356" y="487241"/>
            <a:ext cx="2796421" cy="62349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7495CA-914E-4953-20A5-17E8BC41BF2C}"/>
              </a:ext>
            </a:extLst>
          </p:cNvPr>
          <p:cNvSpPr txBox="1"/>
          <p:nvPr/>
        </p:nvSpPr>
        <p:spPr>
          <a:xfrm>
            <a:off x="1296786" y="2194560"/>
            <a:ext cx="44888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Mobile Dashboard Setup: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Drag 4 </a:t>
            </a:r>
            <a:r>
              <a:rPr lang="en-IN" sz="2000" b="1" dirty="0">
                <a:solidFill>
                  <a:schemeClr val="bg1"/>
                </a:solidFill>
              </a:rPr>
              <a:t>Button Widgets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Assign: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Button 1 → V1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Button 2 → V2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Button 3 → V3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Button 4 → V4</a:t>
            </a:r>
          </a:p>
          <a:p>
            <a:pPr lvl="1"/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Set Mode: </a:t>
            </a:r>
            <a:r>
              <a:rPr lang="en-IN" sz="2000" b="1" dirty="0">
                <a:solidFill>
                  <a:schemeClr val="bg1"/>
                </a:solidFill>
              </a:rPr>
              <a:t>Switch</a:t>
            </a:r>
            <a:endParaRPr lang="en-IN" sz="20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9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4FE-98B0-986E-4396-522AFC72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lgerian" panose="04020705040A02060702" pitchFamily="82" charset="0"/>
              </a:rPr>
              <a:t>Fan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09DE3-0D0B-EA1E-52AB-A47F4A422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194" t="4972" r="8215" b="6777"/>
          <a:stretch>
            <a:fillRect/>
          </a:stretch>
        </p:blipFill>
        <p:spPr>
          <a:xfrm>
            <a:off x="1363285" y="2622235"/>
            <a:ext cx="6083800" cy="3701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D1D8D-AA50-9886-A797-5D94E2DC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50"/>
          <a:stretch>
            <a:fillRect/>
          </a:stretch>
        </p:blipFill>
        <p:spPr>
          <a:xfrm>
            <a:off x="7921960" y="530595"/>
            <a:ext cx="2790375" cy="6056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DD1E4-A2B2-26B0-DAC6-A523C06BD565}"/>
              </a:ext>
            </a:extLst>
          </p:cNvPr>
          <p:cNvSpPr txBox="1"/>
          <p:nvPr/>
        </p:nvSpPr>
        <p:spPr>
          <a:xfrm>
            <a:off x="1602758" y="1773922"/>
            <a:ext cx="513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I turn on the fan switch, the fan indicator  on the fan starts.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1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0702-DB45-817F-A3C2-A1D80876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9259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Room Light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8BF0C-8F61-53CD-C951-5B5FB640F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099" t="8570" r="9030" b="5935"/>
          <a:stretch>
            <a:fillRect/>
          </a:stretch>
        </p:blipFill>
        <p:spPr>
          <a:xfrm>
            <a:off x="1100121" y="2876796"/>
            <a:ext cx="6251172" cy="3671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02DE7-F19A-3D7D-A133-4F03CA64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89"/>
          <a:stretch>
            <a:fillRect/>
          </a:stretch>
        </p:blipFill>
        <p:spPr>
          <a:xfrm>
            <a:off x="7966294" y="439615"/>
            <a:ext cx="2798439" cy="6109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8979BA-C5DB-2F83-0ECA-5856C2E34BCA}"/>
              </a:ext>
            </a:extLst>
          </p:cNvPr>
          <p:cNvSpPr txBox="1"/>
          <p:nvPr/>
        </p:nvSpPr>
        <p:spPr>
          <a:xfrm>
            <a:off x="1141413" y="1787829"/>
            <a:ext cx="607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I turn on the Room switch, the Led 1 &amp; 2 (Red) Start Glowing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75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7549-4E8E-A7D5-1F14-3B38194D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18248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Hall Light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95026-637B-9D10-918F-0C55C8B0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33"/>
          <a:stretch>
            <a:fillRect/>
          </a:stretch>
        </p:blipFill>
        <p:spPr>
          <a:xfrm>
            <a:off x="8257036" y="457200"/>
            <a:ext cx="2790375" cy="6082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3BE71-2D8B-DDF7-9D5D-ABA15D6B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62" t="4640" r="9388" b="9019"/>
          <a:stretch>
            <a:fillRect/>
          </a:stretch>
        </p:blipFill>
        <p:spPr>
          <a:xfrm>
            <a:off x="1257791" y="2637683"/>
            <a:ext cx="6528011" cy="3902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2E588-0B01-6A2E-197B-1EDBB8220B51}"/>
              </a:ext>
            </a:extLst>
          </p:cNvPr>
          <p:cNvSpPr txBox="1"/>
          <p:nvPr/>
        </p:nvSpPr>
        <p:spPr>
          <a:xfrm>
            <a:off x="1612668" y="1596045"/>
            <a:ext cx="565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I turn on the Hall Light switch, the Led 3 &amp; 4 (Blue) Start Glowing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8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9C0F-D597-F4BD-373A-0243BF46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785" y="335886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Garden Light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40786-DD00-B4FA-6F7F-9FDC89A8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034" t="5021" r="8432" b="5789"/>
          <a:stretch>
            <a:fillRect/>
          </a:stretch>
        </p:blipFill>
        <p:spPr>
          <a:xfrm>
            <a:off x="964277" y="2598477"/>
            <a:ext cx="5436524" cy="33866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4F54DE-A549-EDC7-05DE-930D29AC509A}"/>
              </a:ext>
            </a:extLst>
          </p:cNvPr>
          <p:cNvSpPr txBox="1"/>
          <p:nvPr/>
        </p:nvSpPr>
        <p:spPr>
          <a:xfrm>
            <a:off x="1562793" y="1631576"/>
            <a:ext cx="437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I turn on the garden light switch, the Led 5 &amp; 6 (Green) Start Glowing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69A7D5-5249-4E2D-D72F-78528E50A7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06"/>
          <a:stretch>
            <a:fillRect/>
          </a:stretch>
        </p:blipFill>
        <p:spPr>
          <a:xfrm>
            <a:off x="7337749" y="457200"/>
            <a:ext cx="2659106" cy="58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DB9E-51E9-67FA-4A2E-D038E5EF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129" y="2552826"/>
            <a:ext cx="9905998" cy="1478570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97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3AFB-C897-7028-0153-1E120E46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080458" cy="132952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PROJECT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ABFD-272E-3D08-3971-4C2025E7F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6724"/>
            <a:ext cx="9905999" cy="38744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Goal : Home Automation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Microcontroller Used : ATMEGA328p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Software Used :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1. Arduino IDE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2. PICSIMLAB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3. Blynk console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102" name="Picture 6" descr="PICSimLab 0.9.2">
            <a:extLst>
              <a:ext uri="{FF2B5EF4-FFF2-40B4-BE49-F238E27FC236}">
                <a16:creationId xmlns:a16="http://schemas.microsoft.com/office/drawing/2014/main" id="{F0E2F1BC-8546-45F2-5CD1-F5DF7E2B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509" y="3853963"/>
            <a:ext cx="1264922" cy="126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2EE8409-C985-FBC4-354A-45A0F255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82" y="3853962"/>
            <a:ext cx="1264922" cy="11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structions | Blynk IoT | IoT Platform Series #1 | Hackaday.io">
            <a:extLst>
              <a:ext uri="{FF2B5EF4-FFF2-40B4-BE49-F238E27FC236}">
                <a16:creationId xmlns:a16="http://schemas.microsoft.com/office/drawing/2014/main" id="{94217055-2ECC-D564-DB32-503C02E6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49" y="3891369"/>
            <a:ext cx="1276165" cy="119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39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C5A7-C369-47B4-B85D-5FDECE21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Project requirements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BE09-C8A1-8E39-EB09-485A2FC8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150428" cy="593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PICSIMLab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65A02-456D-3280-2A48-90AD7491DDC1}"/>
              </a:ext>
            </a:extLst>
          </p:cNvPr>
          <p:cNvSpPr txBox="1"/>
          <p:nvPr/>
        </p:nvSpPr>
        <p:spPr>
          <a:xfrm>
            <a:off x="1745673" y="3137885"/>
            <a:ext cx="5249487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PICSIMLab is a proprietary free software for simulation of various microcontroller boards available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It can simulate most of the widely used microcontroller boards like PIC, Arduino, STM32, ESP32, etc.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PICSimLab 0.9.2">
            <a:extLst>
              <a:ext uri="{FF2B5EF4-FFF2-40B4-BE49-F238E27FC236}">
                <a16:creationId xmlns:a16="http://schemas.microsoft.com/office/drawing/2014/main" id="{0209FDF6-AD4A-201A-F54E-EE9AD73E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28" y="244731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0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EC05A-010D-48DC-75F5-89D0462C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52DB-F4EE-F120-AD63-FDDE627D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Project requirements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B1E0-5B23-456A-DA75-CAE8ACA8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150428" cy="59346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Blynk Console 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343AFB-C897-7028-0153-1E120E46A04F}"/>
              </a:ext>
            </a:extLst>
          </p:cNvPr>
          <p:cNvSpPr txBox="1">
            <a:spLocks/>
          </p:cNvSpPr>
          <p:nvPr/>
        </p:nvSpPr>
        <p:spPr>
          <a:xfrm>
            <a:off x="3967740" y="1433562"/>
            <a:ext cx="14022199" cy="191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4" name="Picture 6" descr="Instructions | Blynk IoT | IoT Platform Series #1 | Hackaday.io">
            <a:extLst>
              <a:ext uri="{FF2B5EF4-FFF2-40B4-BE49-F238E27FC236}">
                <a16:creationId xmlns:a16="http://schemas.microsoft.com/office/drawing/2014/main" id="{94217055-2ECC-D564-DB32-503C02E6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80" y="2999386"/>
            <a:ext cx="2527328" cy="235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9E4AF27-507D-E928-13F2-FA864D59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33" y="2999386"/>
            <a:ext cx="49560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Blynk Console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a cloud-based platform that connects your hardware (Arduino + W5500) with a mobile app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enables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remote monitoring and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appliances through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94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6E45-9E70-A500-F68B-4DEEAD98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81" y="460267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Block diagram 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6A725-4990-DC61-95F3-AEBD6C20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30B1A-A83C-BA45-2049-B46076F1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40" b="13255"/>
          <a:stretch>
            <a:fillRect/>
          </a:stretch>
        </p:blipFill>
        <p:spPr>
          <a:xfrm>
            <a:off x="1101788" y="2042387"/>
            <a:ext cx="10524744" cy="39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4E35-DFA8-DF2E-CD22-AF099106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1698"/>
            <a:ext cx="4257064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Component used 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C35D-F0E7-1C04-36B8-4A31631C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9" y="1591010"/>
            <a:ext cx="3342665" cy="5985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Arduino IDE: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A9792-4C99-C42F-A00E-3862A68A2D92}"/>
              </a:ext>
            </a:extLst>
          </p:cNvPr>
          <p:cNvSpPr txBox="1"/>
          <p:nvPr/>
        </p:nvSpPr>
        <p:spPr>
          <a:xfrm>
            <a:off x="1560875" y="2189526"/>
            <a:ext cx="4409102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and uploaded the program controlling: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3 LEDs (Room, Hall, Garden Light)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1 Fan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16x2 LCD Display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W5500 Ethernet communication</a:t>
            </a:r>
          </a:p>
          <a:p>
            <a:r>
              <a:rPr lang="en-IN" b="1" dirty="0">
                <a:solidFill>
                  <a:schemeClr val="bg1"/>
                </a:solidFill>
              </a:rPr>
              <a:t>Used external libraries like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   #include &lt;SPI.h&gt;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   #include &lt;Ethernet.h&gt;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   #include &lt;BlynkSimpleEthernet.h&gt;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95761B-2721-95B2-64CE-75A54C99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12" r="18811"/>
          <a:stretch>
            <a:fillRect/>
          </a:stretch>
        </p:blipFill>
        <p:spPr>
          <a:xfrm>
            <a:off x="5969977" y="2435469"/>
            <a:ext cx="5367866" cy="34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84180-F1CE-12E6-4205-0FFD275D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2899-22D5-8157-10EB-C4253BEF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04" y="300774"/>
            <a:ext cx="4257064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Component used 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ED4C-6967-A743-252E-8A91D0877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9" y="1385919"/>
            <a:ext cx="3342665" cy="5985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Led Module: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24034-658B-D4F4-35B6-56961FAF0B3F}"/>
              </a:ext>
            </a:extLst>
          </p:cNvPr>
          <p:cNvSpPr txBox="1"/>
          <p:nvPr/>
        </p:nvSpPr>
        <p:spPr>
          <a:xfrm>
            <a:off x="1560875" y="1873003"/>
            <a:ext cx="5666402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Room Light (Led 1 &amp; 2 )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Hall Light  (Led 3 &amp; 4 )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Garden Light (Led 5 &amp; 6 )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Fan on Indicator (Led 8)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F8150-07F4-ECBC-6285-D3CDBC3A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49" y="905607"/>
            <a:ext cx="3111832" cy="529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02B6F-8520-233C-2529-680C7218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20" t="8915" r="1207" b="14661"/>
          <a:stretch>
            <a:fillRect/>
          </a:stretch>
        </p:blipFill>
        <p:spPr>
          <a:xfrm>
            <a:off x="3552092" y="3781473"/>
            <a:ext cx="3675185" cy="26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8563-FD83-C151-DD6A-DF4EB9B2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Components used 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72EA-BB98-D7C9-0748-AB8C1788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4565"/>
            <a:ext cx="1585163" cy="709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FAN 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8F42E-D50A-C873-16CC-0CBDD96EB829}"/>
              </a:ext>
            </a:extLst>
          </p:cNvPr>
          <p:cNvSpPr txBox="1"/>
          <p:nvPr/>
        </p:nvSpPr>
        <p:spPr>
          <a:xfrm>
            <a:off x="1449990" y="2552169"/>
            <a:ext cx="5437003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Simulates a </a:t>
            </a:r>
            <a:r>
              <a:rPr lang="en-US" b="1" dirty="0">
                <a:solidFill>
                  <a:schemeClr val="bg1"/>
                </a:solidFill>
              </a:rPr>
              <a:t>cooling device</a:t>
            </a:r>
            <a:r>
              <a:rPr lang="en-US" dirty="0">
                <a:solidFill>
                  <a:schemeClr val="bg1"/>
                </a:solidFill>
              </a:rPr>
              <a:t> like a fan or cooler.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When you </a:t>
            </a:r>
            <a:r>
              <a:rPr lang="en-US" b="1" dirty="0">
                <a:solidFill>
                  <a:schemeClr val="bg1"/>
                </a:solidFill>
              </a:rPr>
              <a:t>press the fan button</a:t>
            </a:r>
            <a:r>
              <a:rPr lang="en-US" dirty="0">
                <a:solidFill>
                  <a:schemeClr val="bg1"/>
                </a:solidFill>
              </a:rPr>
              <a:t> in the Blynk app, a signal is sent to the Arduino through the W5500 Ethernet module</a:t>
            </a:r>
            <a:r>
              <a:rPr lang="en-US" dirty="0"/>
              <a:t>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610E8-4329-EC73-B2CA-B6257653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70" t="11264" r="4334" b="5928"/>
          <a:stretch>
            <a:fillRect/>
          </a:stretch>
        </p:blipFill>
        <p:spPr>
          <a:xfrm>
            <a:off x="7297616" y="1960685"/>
            <a:ext cx="4306426" cy="3587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49A5F-789F-2D49-32EE-29D73124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72" t="11466" r="3497"/>
          <a:stretch>
            <a:fillRect/>
          </a:stretch>
        </p:blipFill>
        <p:spPr>
          <a:xfrm>
            <a:off x="4211516" y="4046454"/>
            <a:ext cx="2479430" cy="23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7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8BAC-E488-54D3-8B49-B7EC6E20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Components used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6328-389B-5C71-F2FD-967DD2B1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33" y="1815587"/>
            <a:ext cx="3043726" cy="75972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W5500 Ethernet Module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5B87A-559F-E83D-7381-970AB82C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66" t="5331" r="4117"/>
          <a:stretch>
            <a:fillRect/>
          </a:stretch>
        </p:blipFill>
        <p:spPr>
          <a:xfrm>
            <a:off x="7165730" y="1631095"/>
            <a:ext cx="3991708" cy="282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7DD55-D188-5C41-4D7C-859CA074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" t="7105" r="-38" b="20422"/>
          <a:stretch>
            <a:fillRect/>
          </a:stretch>
        </p:blipFill>
        <p:spPr>
          <a:xfrm>
            <a:off x="3456447" y="4178078"/>
            <a:ext cx="3368245" cy="2437550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8BCA0C74-04D4-CE5B-E653-71FC33DA9B1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29335" y="2423751"/>
            <a:ext cx="593639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high-performance Ethernet controller based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WIZnet W5500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chip.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Enables the Arduino UNO to connect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internet via LAN cable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Communicates with the Blynk cloud platform for real-time control.</a:t>
            </a:r>
          </a:p>
        </p:txBody>
      </p:sp>
    </p:spTree>
    <p:extLst>
      <p:ext uri="{BB962C8B-B14F-4D97-AF65-F5344CB8AC3E}">
        <p14:creationId xmlns:p14="http://schemas.microsoft.com/office/powerpoint/2010/main" val="909039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1030</TotalTime>
  <Words>427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Bodoni MT</vt:lpstr>
      <vt:lpstr>Courier New</vt:lpstr>
      <vt:lpstr>Tw Cen MT</vt:lpstr>
      <vt:lpstr>Wingdings</vt:lpstr>
      <vt:lpstr>Circuit</vt:lpstr>
      <vt:lpstr>PowerPoint Presentation</vt:lpstr>
      <vt:lpstr>PROJECT REQUIRMENTS</vt:lpstr>
      <vt:lpstr>Project requirements</vt:lpstr>
      <vt:lpstr>Project requirements</vt:lpstr>
      <vt:lpstr>Block diagram </vt:lpstr>
      <vt:lpstr>Component used </vt:lpstr>
      <vt:lpstr>Component used </vt:lpstr>
      <vt:lpstr>Components used </vt:lpstr>
      <vt:lpstr>Components used</vt:lpstr>
      <vt:lpstr>Blynk console </vt:lpstr>
      <vt:lpstr>Fan :</vt:lpstr>
      <vt:lpstr>Room Light :</vt:lpstr>
      <vt:lpstr>Hall Light : </vt:lpstr>
      <vt:lpstr>Garden Light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Singh</dc:creator>
  <cp:lastModifiedBy>Anand Singh</cp:lastModifiedBy>
  <cp:revision>5</cp:revision>
  <dcterms:created xsi:type="dcterms:W3CDTF">2025-06-20T07:41:05Z</dcterms:created>
  <dcterms:modified xsi:type="dcterms:W3CDTF">2025-06-26T14:50:48Z</dcterms:modified>
</cp:coreProperties>
</file>