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7" r:id="rId3"/>
    <p:sldId id="269" r:id="rId4"/>
    <p:sldId id="259" r:id="rId5"/>
    <p:sldId id="270" r:id="rId6"/>
    <p:sldId id="261" r:id="rId7"/>
    <p:sldId id="267" r:id="rId8"/>
    <p:sldId id="262" r:id="rId9"/>
    <p:sldId id="274" r:id="rId10"/>
    <p:sldId id="263" r:id="rId11"/>
    <p:sldId id="264" r:id="rId12"/>
    <p:sldId id="265" r:id="rId13"/>
    <p:sldId id="273" r:id="rId14"/>
    <p:sldId id="266" r:id="rId15"/>
    <p:sldId id="271" r:id="rId16"/>
    <p:sldId id="272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and Singh" initials="AS" lastIdx="1" clrIdx="0">
    <p:extLst>
      <p:ext uri="{19B8F6BF-5375-455C-9EA6-DF929625EA0E}">
        <p15:presenceInfo xmlns:p15="http://schemas.microsoft.com/office/powerpoint/2012/main" userId="23e745981bc66d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rgbClr val="1294A4"/>
            </a:gs>
            <a:gs pos="23000">
              <a:srgbClr val="1D8099"/>
            </a:gs>
            <a:gs pos="0">
              <a:schemeClr val="tx2">
                <a:lumMod val="47000"/>
              </a:schemeClr>
            </a:gs>
            <a:gs pos="93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mbedded Systems Course Frequently Asked Questions | Emertxe">
            <a:extLst>
              <a:ext uri="{FF2B5EF4-FFF2-40B4-BE49-F238E27FC236}">
                <a16:creationId xmlns:a16="http://schemas.microsoft.com/office/drawing/2014/main" id="{2632F46B-C0D7-19C8-9F6D-730A15D26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922" y="197360"/>
            <a:ext cx="3686175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8749B0-198F-0C9E-CC8B-17D71C2EB6D0}"/>
              </a:ext>
            </a:extLst>
          </p:cNvPr>
          <p:cNvSpPr txBox="1">
            <a:spLocks/>
          </p:cNvSpPr>
          <p:nvPr/>
        </p:nvSpPr>
        <p:spPr>
          <a:xfrm>
            <a:off x="3211436" y="1241257"/>
            <a:ext cx="5310554" cy="56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</a:rPr>
              <a:t>EMERTXE INFORMATION TECHNOLOGIES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A52462-A436-EA3A-343E-FFEDB726C607}"/>
              </a:ext>
            </a:extLst>
          </p:cNvPr>
          <p:cNvSpPr txBox="1">
            <a:spLocks/>
          </p:cNvSpPr>
          <p:nvPr/>
        </p:nvSpPr>
        <p:spPr>
          <a:xfrm>
            <a:off x="1890025" y="3299366"/>
            <a:ext cx="7953376" cy="671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b="1" dirty="0">
                <a:solidFill>
                  <a:schemeClr val="bg1"/>
                </a:solidFill>
              </a:rPr>
              <a:t>Project : Simulation of Washing Machine Using PICSIMLAB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D8416-A2B6-D946-418F-700D6E0278FB}"/>
              </a:ext>
            </a:extLst>
          </p:cNvPr>
          <p:cNvSpPr txBox="1"/>
          <p:nvPr/>
        </p:nvSpPr>
        <p:spPr>
          <a:xfrm>
            <a:off x="1075094" y="2498557"/>
            <a:ext cx="10251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1"/>
                </a:solidFill>
                <a:latin typeface="Algerian" panose="04020705040A02060702" pitchFamily="82" charset="0"/>
              </a:rPr>
              <a:t>Embedded Systems Internship Project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F7816-2DA4-BDB1-E648-982BBB571E60}"/>
              </a:ext>
            </a:extLst>
          </p:cNvPr>
          <p:cNvSpPr txBox="1"/>
          <p:nvPr/>
        </p:nvSpPr>
        <p:spPr>
          <a:xfrm>
            <a:off x="6661951" y="4385637"/>
            <a:ext cx="4792630" cy="175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-By</a:t>
            </a:r>
          </a:p>
          <a:p>
            <a:pPr algn="just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Name : Anand Kumar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College : Government Engineering college,</a:t>
            </a: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chemeClr val="bg1"/>
                </a:solidFill>
              </a:rPr>
              <a:t>                      Vaishali – 844115</a:t>
            </a:r>
          </a:p>
        </p:txBody>
      </p:sp>
    </p:spTree>
    <p:extLst>
      <p:ext uri="{BB962C8B-B14F-4D97-AF65-F5344CB8AC3E}">
        <p14:creationId xmlns:p14="http://schemas.microsoft.com/office/powerpoint/2010/main" val="1472710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BC7B-8026-F0EC-9B39-BEB7FB31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37030"/>
            <a:ext cx="5213667" cy="103028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PROJECT REQUIRMENTS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6066-914E-EC96-6EFC-51C37B8A0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15134"/>
            <a:ext cx="3232640" cy="69593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</a:rPr>
              <a:t>MP Lab X IDE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0A9F96-9B93-69A0-345B-A3A04A7C3778}"/>
              </a:ext>
            </a:extLst>
          </p:cNvPr>
          <p:cNvSpPr txBox="1"/>
          <p:nvPr/>
        </p:nvSpPr>
        <p:spPr>
          <a:xfrm>
            <a:off x="1758462" y="2734162"/>
            <a:ext cx="5750169" cy="2905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MP Lab is a proprietary freeware IDE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chemeClr val="bg1"/>
                </a:solidFill>
              </a:rPr>
              <a:t> It is developed by Microchip  Technologies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chemeClr val="bg1"/>
                </a:solidFill>
              </a:rPr>
              <a:t> it is being used for programming and development purpose for embedded systems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>
                <a:solidFill>
                  <a:schemeClr val="bg1"/>
                </a:solidFill>
              </a:rPr>
              <a:t>The version which we have used for our project is v5.35</a:t>
            </a:r>
          </a:p>
        </p:txBody>
      </p:sp>
      <p:pic>
        <p:nvPicPr>
          <p:cNvPr id="1026" name="Picture 2" descr="MPLAB® X IDE | Microchip Technology">
            <a:extLst>
              <a:ext uri="{FF2B5EF4-FFF2-40B4-BE49-F238E27FC236}">
                <a16:creationId xmlns:a16="http://schemas.microsoft.com/office/drawing/2014/main" id="{80F740F7-388C-84C2-58F7-48EB6570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361" y="2517530"/>
            <a:ext cx="2617177" cy="261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79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C5A7-C369-47B4-B85D-5FDECE216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Project requirements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7BE09-C8A1-8E39-EB09-485A2FC86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2150428" cy="5934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PICSIMLab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B65A02-456D-3280-2A48-90AD7491DDC1}"/>
              </a:ext>
            </a:extLst>
          </p:cNvPr>
          <p:cNvSpPr txBox="1"/>
          <p:nvPr/>
        </p:nvSpPr>
        <p:spPr>
          <a:xfrm>
            <a:off x="1745673" y="3137885"/>
            <a:ext cx="5249487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PICSIMLab is a proprietary free software for simulation of various microcontroller boards available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It can simulate most of the widely used microcontroller boards like PIC, Arduino, STM32, ESP32, etc.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PICSimLab 0.9.2">
            <a:extLst>
              <a:ext uri="{FF2B5EF4-FFF2-40B4-BE49-F238E27FC236}">
                <a16:creationId xmlns:a16="http://schemas.microsoft.com/office/drawing/2014/main" id="{0209FDF6-AD4A-201A-F54E-EE9AD73E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928" y="2447317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601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6E45-9E70-A500-F68B-4DEEAD98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Block diagram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B8BD46-9CF6-824D-963B-E853958F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1828" y="2097088"/>
            <a:ext cx="7352796" cy="3898632"/>
          </a:xfrm>
        </p:spPr>
      </p:pic>
    </p:spTree>
    <p:extLst>
      <p:ext uri="{BB962C8B-B14F-4D97-AF65-F5344CB8AC3E}">
        <p14:creationId xmlns:p14="http://schemas.microsoft.com/office/powerpoint/2010/main" val="39914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4E35-DFA8-DF2E-CD22-AF099106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11698"/>
            <a:ext cx="4257064" cy="14785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 used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C35D-F0E7-1C04-36B8-4A31631CD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19" y="1591010"/>
            <a:ext cx="3342665" cy="5985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Tactile Switches :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5A9792-4C99-C42F-A00E-3862A68A2D92}"/>
              </a:ext>
            </a:extLst>
          </p:cNvPr>
          <p:cNvSpPr txBox="1"/>
          <p:nvPr/>
        </p:nvSpPr>
        <p:spPr>
          <a:xfrm>
            <a:off x="1560875" y="2189526"/>
            <a:ext cx="5666402" cy="420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These are the Switches which will be ON mode only when the switches is pressed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Here, the RB3 is used as switch 4 _ Navigation (scrolling) between Options.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RB4 is used as switch 5_ powering on the washing machine and resume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RB5 is used as switch 6 – stop and pause the ongoing program.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/>
                </a:solidFill>
              </a:rPr>
              <a:t>The RB0 is used as Switch to indicate door status of washing machine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E99149-2A46-EC92-5581-3E13DC89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233" y="2065732"/>
            <a:ext cx="1390020" cy="15795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403093-686C-7E27-02AB-3F426D54E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8200" y="1678401"/>
            <a:ext cx="1776881" cy="20908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503379-3A89-F9C8-9CD6-D31AC7E3D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041" y="3882100"/>
            <a:ext cx="3640851" cy="243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8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C8563-FD83-C151-DD6A-DF4EB9B2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Components used 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472EA-BB98-D7C9-0748-AB8C1788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585163" cy="7098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CLCD :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8F42E-D50A-C873-16CC-0CBDD96EB829}"/>
              </a:ext>
            </a:extLst>
          </p:cNvPr>
          <p:cNvSpPr txBox="1"/>
          <p:nvPr/>
        </p:nvSpPr>
        <p:spPr>
          <a:xfrm>
            <a:off x="1429789" y="3111730"/>
            <a:ext cx="5437003" cy="254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CLCD in Washing machine used for displaying the current status of the machine.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It is also used to show Various Options and to Navigate through them using switches.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It is also showing the time remaining to finish the program and also shows the wash mode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0C6-EB31-FEF8-FDAE-0BD625FD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259" y="3409871"/>
            <a:ext cx="2690872" cy="27020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0EB30C-9EFC-DA1B-6FC8-2EC5E887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864" y="1523764"/>
            <a:ext cx="2330646" cy="15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75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B8BAC-E488-54D3-8B49-B7EC6E20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lgerian" panose="04020705040A02060702" pitchFamily="82" charset="0"/>
              </a:rPr>
              <a:t>Components used</a:t>
            </a:r>
            <a:endParaRPr lang="en-IN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6328-389B-5C71-F2FD-967DD2B1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36" y="2097088"/>
            <a:ext cx="1418908" cy="75972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Timers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4F785C-5EC0-0CCC-5FE2-98BC63040B0D}"/>
              </a:ext>
            </a:extLst>
          </p:cNvPr>
          <p:cNvSpPr txBox="1"/>
          <p:nvPr/>
        </p:nvSpPr>
        <p:spPr>
          <a:xfrm>
            <a:off x="1539133" y="2985530"/>
            <a:ext cx="5433167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timer in Washing machine is used to keep in track of the washing timers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In the normal Washing Mode, the time is spilt into three washing mode, Wash , Rinse and Spin.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timer for each is spilt into certain interval and the same is displayed in CLCD</a:t>
            </a:r>
          </a:p>
          <a:p>
            <a:pPr>
              <a:lnSpc>
                <a:spcPct val="150000"/>
              </a:lnSpc>
            </a:pP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166424-F06E-03C5-D457-B2065267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389" y="2294307"/>
            <a:ext cx="3408478" cy="35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39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A417-5B78-F6B9-2B2C-B864CEC5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 used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31D6-A3B2-5B91-3EB6-73944F069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0710"/>
            <a:ext cx="9905999" cy="35417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BUZZER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61828-30A8-8363-B2F3-7CD8BC6532A2}"/>
              </a:ext>
            </a:extLst>
          </p:cNvPr>
          <p:cNvSpPr txBox="1"/>
          <p:nvPr/>
        </p:nvSpPr>
        <p:spPr>
          <a:xfrm>
            <a:off x="1623540" y="2859738"/>
            <a:ext cx="5322384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Buzzer in washing machine is used to keep in track of the washing machine cycle.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buzzer alarm activates when the door of the washing machine is opened , which is opened , which  is represented by clicking the RB0 buttons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b="1" dirty="0">
                <a:solidFill>
                  <a:schemeClr val="bg1"/>
                </a:solidFill>
              </a:rPr>
              <a:t>It also activates for 3 seconds when the washing is completely successfully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D5A58-E296-6BD3-B0EB-6C143410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427" y="3987939"/>
            <a:ext cx="3488481" cy="1681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1874C-6766-F59E-EB68-4B1E8A6A6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579" y="2335989"/>
            <a:ext cx="3536330" cy="15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02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750C-2849-E97E-41EA-1A806218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Components used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B344-AB24-086F-0540-2BECB234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881" y="2097088"/>
            <a:ext cx="1502035" cy="7264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FAN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84FE1A-2397-2D2B-5693-95840053D0ED}"/>
              </a:ext>
            </a:extLst>
          </p:cNvPr>
          <p:cNvSpPr txBox="1"/>
          <p:nvPr/>
        </p:nvSpPr>
        <p:spPr>
          <a:xfrm>
            <a:off x="1527121" y="2824030"/>
            <a:ext cx="5393042" cy="295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fan in the project is used to represent the working of Washing Machine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spin of the motor starts when any washing mode is selected and continues till the end of the washing cycle.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/>
                </a:solidFill>
              </a:rPr>
              <a:t>The motor stops When it detects door is opened, and starts again when the door is closed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E5FD4-26FC-BECE-E0F1-3545446E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011" y="2578770"/>
            <a:ext cx="3701400" cy="306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9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0685-D459-480F-50AD-25180E1B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201E2-5136-3961-D8BF-966982A6E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 conclusion, our washing machine simulation using the PIC16F877A microcontroller demonstrates not only the practical application of embedded systems in household appliances but also the versatility of microcontroller-based designs.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 ease of programming the microcontroller increases the efficiency and can be very handy to create and develop advanced machines using microcontrollers.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They also play a vital role in the development of technology.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33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DB9E-51E9-67FA-4A2E-D038E5EF2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129" y="2552826"/>
            <a:ext cx="9905998" cy="1478570"/>
          </a:xfrm>
        </p:spPr>
        <p:txBody>
          <a:bodyPr>
            <a:normAutofit/>
          </a:bodyPr>
          <a:lstStyle/>
          <a:p>
            <a:r>
              <a:rPr lang="en-IN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197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CC31-1747-C015-9A02-79C99772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Things learnt in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650A8-A7E2-D39B-34A2-BF15BCA4A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Introduction to Embedded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Basics of Embedded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Introduction  to Microcontroller and Microprocessor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Introduction and Project Requirements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>
                <a:solidFill>
                  <a:schemeClr val="bg1"/>
                </a:solidFill>
              </a:rPr>
              <a:t>Implementation Using MP Lab X IDE and PICSMLab</a:t>
            </a:r>
          </a:p>
        </p:txBody>
      </p:sp>
    </p:spTree>
    <p:extLst>
      <p:ext uri="{BB962C8B-B14F-4D97-AF65-F5344CB8AC3E}">
        <p14:creationId xmlns:p14="http://schemas.microsoft.com/office/powerpoint/2010/main" val="31618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88E9C-02A1-CB86-4C1A-75601B30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238" y="828674"/>
            <a:ext cx="4821237" cy="96361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EMBEDDED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836673-AF69-95AA-90F2-18DF904BAAC6}"/>
              </a:ext>
            </a:extLst>
          </p:cNvPr>
          <p:cNvSpPr txBox="1"/>
          <p:nvPr/>
        </p:nvSpPr>
        <p:spPr>
          <a:xfrm>
            <a:off x="1747838" y="1727199"/>
            <a:ext cx="61055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chemeClr val="bg1"/>
                </a:solidFill>
              </a:rPr>
              <a:t>C</a:t>
            </a:r>
            <a:r>
              <a:rPr lang="en-IN" sz="2400" b="1" cap="none" dirty="0">
                <a:solidFill>
                  <a:schemeClr val="bg1"/>
                </a:solidFill>
              </a:rPr>
              <a:t>ombination of Hardware and Software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cap="none" dirty="0">
                <a:solidFill>
                  <a:schemeClr val="bg1"/>
                </a:solidFill>
              </a:rPr>
              <a:t>Programming Using Embedded C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b="1" cap="none" dirty="0">
                <a:solidFill>
                  <a:schemeClr val="bg1"/>
                </a:solidFill>
              </a:rPr>
              <a:t>Eg. Washing Machines, Microwave oven, AC, Refrigerator, etc 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0F5902-0BEB-556F-AE2F-E94A5298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678" t="42819" r="33437" b="33077"/>
          <a:stretch>
            <a:fillRect/>
          </a:stretch>
        </p:blipFill>
        <p:spPr>
          <a:xfrm>
            <a:off x="2849925" y="3561142"/>
            <a:ext cx="7174773" cy="28662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2753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0C8F-7BE2-F6AB-DF6F-610C48C03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1791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Embedded systems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B3B702-4F87-08C5-D7E4-23BF3E1C0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6192" y="1585423"/>
            <a:ext cx="8255977" cy="4754922"/>
          </a:xfrm>
        </p:spPr>
      </p:pic>
    </p:spTree>
    <p:extLst>
      <p:ext uri="{BB962C8B-B14F-4D97-AF65-F5344CB8AC3E}">
        <p14:creationId xmlns:p14="http://schemas.microsoft.com/office/powerpoint/2010/main" val="14736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506EA5-664C-1950-A83B-1230F8BADD4C}"/>
              </a:ext>
            </a:extLst>
          </p:cNvPr>
          <p:cNvSpPr txBox="1">
            <a:spLocks/>
          </p:cNvSpPr>
          <p:nvPr/>
        </p:nvSpPr>
        <p:spPr>
          <a:xfrm>
            <a:off x="1533524" y="478553"/>
            <a:ext cx="8791575" cy="829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Basics of embedded c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695C5E-EF58-93F0-EBAC-B9ADFDD40C9F}"/>
              </a:ext>
            </a:extLst>
          </p:cNvPr>
          <p:cNvSpPr txBox="1">
            <a:spLocks/>
          </p:cNvSpPr>
          <p:nvPr/>
        </p:nvSpPr>
        <p:spPr>
          <a:xfrm>
            <a:off x="1799464" y="1432514"/>
            <a:ext cx="9945462" cy="48186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Usages of Embedded C</a:t>
            </a:r>
          </a:p>
          <a:p>
            <a:pPr>
              <a:lnSpc>
                <a:spcPct val="100000"/>
              </a:lnSpc>
            </a:pPr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Characteristics of Embedded C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Code format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Data Types &amp; Number Systems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endParaRPr lang="en-IN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</a:rPr>
              <a:t>Conditional Constructs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         </a:t>
            </a:r>
          </a:p>
          <a:p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B2371-A93E-5E68-A7B8-44D4744681EA}"/>
              </a:ext>
            </a:extLst>
          </p:cNvPr>
          <p:cNvSpPr txBox="1"/>
          <p:nvPr/>
        </p:nvSpPr>
        <p:spPr>
          <a:xfrm>
            <a:off x="2551888" y="1900768"/>
            <a:ext cx="859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Used in System Software, Embedded Software, OS Kernal development and more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374DF-5204-093B-8F52-2B81A171C3E1}"/>
              </a:ext>
            </a:extLst>
          </p:cNvPr>
          <p:cNvSpPr txBox="1"/>
          <p:nvPr/>
        </p:nvSpPr>
        <p:spPr>
          <a:xfrm>
            <a:off x="2551888" y="2857610"/>
            <a:ext cx="791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General Purpose Language and has Library Facilities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F5F579-82BA-5FFC-33B1-1FFBB01B533A}"/>
              </a:ext>
            </a:extLst>
          </p:cNvPr>
          <p:cNvSpPr txBox="1"/>
          <p:nvPr/>
        </p:nvSpPr>
        <p:spPr>
          <a:xfrm>
            <a:off x="2551888" y="3841839"/>
            <a:ext cx="816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Documentations, Preprocessor language and has Library facilities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415389-DD8A-3A20-95C5-62973600E731}"/>
              </a:ext>
            </a:extLst>
          </p:cNvPr>
          <p:cNvSpPr txBox="1"/>
          <p:nvPr/>
        </p:nvSpPr>
        <p:spPr>
          <a:xfrm>
            <a:off x="2551888" y="4712938"/>
            <a:ext cx="8440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integral and floating point ; Decimal, Octal, Hexadecimal, Binary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E85CF-CCEA-8597-86FD-84FE682DE426}"/>
              </a:ext>
            </a:extLst>
          </p:cNvPr>
          <p:cNvSpPr txBox="1"/>
          <p:nvPr/>
        </p:nvSpPr>
        <p:spPr>
          <a:xfrm>
            <a:off x="2551888" y="5782910"/>
            <a:ext cx="3725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Looping : For , While &lt; Do While</a:t>
            </a:r>
          </a:p>
        </p:txBody>
      </p:sp>
    </p:spTree>
    <p:extLst>
      <p:ext uri="{BB962C8B-B14F-4D97-AF65-F5344CB8AC3E}">
        <p14:creationId xmlns:p14="http://schemas.microsoft.com/office/powerpoint/2010/main" val="304412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FF90-95CB-6157-5F62-4D06A4A0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6515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Blocks of embedded systems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4AB6A29-4998-DAEA-A56D-6E824E10F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905" r="2692" b="19033"/>
          <a:stretch>
            <a:fillRect/>
          </a:stretch>
        </p:blipFill>
        <p:spPr>
          <a:xfrm>
            <a:off x="1995854" y="1685066"/>
            <a:ext cx="7983414" cy="4273062"/>
          </a:xfrm>
        </p:spPr>
      </p:pic>
    </p:spTree>
    <p:extLst>
      <p:ext uri="{BB962C8B-B14F-4D97-AF65-F5344CB8AC3E}">
        <p14:creationId xmlns:p14="http://schemas.microsoft.com/office/powerpoint/2010/main" val="25297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FB399-F42C-6683-04FF-D57A7C96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17" y="596586"/>
            <a:ext cx="4758225" cy="855726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microcontroller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EC3DE-EDD2-35B1-F820-3644A068B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17" y="3254393"/>
            <a:ext cx="4954588" cy="58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4000" cap="all" dirty="0">
                <a:solidFill>
                  <a:schemeClr val="bg1"/>
                </a:solidFill>
                <a:latin typeface="Algerian" panose="04020705040A02060702" pitchFamily="82" charset="0"/>
              </a:rPr>
              <a:t>microprocessor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358B0-0F41-AC95-98A7-A69B7834DFE5}"/>
              </a:ext>
            </a:extLst>
          </p:cNvPr>
          <p:cNvSpPr txBox="1"/>
          <p:nvPr/>
        </p:nvSpPr>
        <p:spPr>
          <a:xfrm>
            <a:off x="1457011" y="1292509"/>
            <a:ext cx="10482944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capable of being programmed to perform a task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Has simple Design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All Components are available in a single chip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8FB1EC-8A68-EC1B-9F3F-CD5AE208D2FA}"/>
              </a:ext>
            </a:extLst>
          </p:cNvPr>
          <p:cNvSpPr txBox="1"/>
          <p:nvPr/>
        </p:nvSpPr>
        <p:spPr>
          <a:xfrm>
            <a:off x="1457011" y="4180114"/>
            <a:ext cx="9650185" cy="19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IC Capable of being programmed to perform any task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Comparatively Complex design architecture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Peripherals need to be interfaced</a:t>
            </a:r>
          </a:p>
        </p:txBody>
      </p:sp>
    </p:spTree>
    <p:extLst>
      <p:ext uri="{BB962C8B-B14F-4D97-AF65-F5344CB8AC3E}">
        <p14:creationId xmlns:p14="http://schemas.microsoft.com/office/powerpoint/2010/main" val="177779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52675-3DBD-8D10-4899-FBA3202F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762" y="914400"/>
            <a:ext cx="4985238" cy="69911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Algerian" panose="04020705040A02060702" pitchFamily="82" charset="0"/>
              </a:rPr>
              <a:t>PIC16F877A 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70674-F1F5-44E0-6408-F57127DC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799" t="7775" r="3106"/>
          <a:stretch>
            <a:fillRect/>
          </a:stretch>
        </p:blipFill>
        <p:spPr>
          <a:xfrm>
            <a:off x="6743700" y="2173361"/>
            <a:ext cx="4554415" cy="364714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291B47-2AE1-B34B-CFA3-839B62502E6A}"/>
              </a:ext>
            </a:extLst>
          </p:cNvPr>
          <p:cNvSpPr txBox="1"/>
          <p:nvPr/>
        </p:nvSpPr>
        <p:spPr>
          <a:xfrm>
            <a:off x="1266090" y="2173361"/>
            <a:ext cx="525780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The Operating Frequency of the board is 20MHZ.</a:t>
            </a:r>
          </a:p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The Flash program memory is of size 368 bytes.</a:t>
            </a:r>
          </a:p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EEPROM Data memory is if size 256 bytes.</a:t>
            </a:r>
          </a:p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There are 15 interrupts in the board</a:t>
            </a:r>
          </a:p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The I/O ports are 5-A,B,C,D,E.</a:t>
            </a:r>
          </a:p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3 Timers , 2PWM modules.</a:t>
            </a:r>
          </a:p>
          <a:p>
            <a:pPr marL="32400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bg1"/>
                </a:solidFill>
                <a:latin typeface="Arial Narrow" panose="020B0606020202030204" pitchFamily="34" charset="0"/>
              </a:rPr>
              <a:t>It also has various components like CLCD, Fan, Tactile    Switches, Buzzers, LESs, ADC, RS232, etc</a:t>
            </a:r>
            <a:r>
              <a:rPr lang="en-IN" b="1" dirty="0">
                <a:solidFill>
                  <a:schemeClr val="bg1"/>
                </a:solidFill>
                <a:latin typeface="Arial Narrow" panose="020B0606020202030204" pitchFamily="34" charset="0"/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8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3AFB-C897-7028-0153-1E120E46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PROJECT REQUIRMENTS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ABFD-272E-3D08-3971-4C2025E7F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6724"/>
            <a:ext cx="9905999" cy="387447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Goal : Simulating a washing machine using Picsimlab replicating a real-world                               washing machine.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Microcontroller Used : PIC16F877A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Software Used : 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1. MP Lab X IDE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2. PICSIMLAB</a:t>
            </a:r>
          </a:p>
          <a:p>
            <a:pPr marL="457200" lvl="1" indent="0">
              <a:buNone/>
            </a:pPr>
            <a:r>
              <a:rPr lang="en-IN" dirty="0">
                <a:solidFill>
                  <a:schemeClr val="bg1"/>
                </a:solidFill>
              </a:rPr>
              <a:t> 3.XC8 Compiler</a:t>
            </a:r>
          </a:p>
        </p:txBody>
      </p:sp>
      <p:pic>
        <p:nvPicPr>
          <p:cNvPr id="4098" name="Picture 2" descr="MPLAB® X IDE | Microchip Technology">
            <a:extLst>
              <a:ext uri="{FF2B5EF4-FFF2-40B4-BE49-F238E27FC236}">
                <a16:creationId xmlns:a16="http://schemas.microsoft.com/office/drawing/2014/main" id="{47E5803E-87CD-9E28-0B91-DBA1E68C6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04" y="4526280"/>
            <a:ext cx="1392936" cy="139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SimLab 0.9.2">
            <a:extLst>
              <a:ext uri="{FF2B5EF4-FFF2-40B4-BE49-F238E27FC236}">
                <a16:creationId xmlns:a16="http://schemas.microsoft.com/office/drawing/2014/main" id="{F0E2F1BC-8546-45F2-5CD1-F5DF7E2B0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1189" y="4526280"/>
            <a:ext cx="1264922" cy="126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396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911</TotalTime>
  <Words>780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Arial Narrow</vt:lpstr>
      <vt:lpstr>Bodoni MT</vt:lpstr>
      <vt:lpstr>Courier New</vt:lpstr>
      <vt:lpstr>Tw Cen MT</vt:lpstr>
      <vt:lpstr>Wingdings</vt:lpstr>
      <vt:lpstr>Circuit</vt:lpstr>
      <vt:lpstr>PowerPoint Presentation</vt:lpstr>
      <vt:lpstr>Things learnt in internship</vt:lpstr>
      <vt:lpstr>EMBEDDED SYSTEMS</vt:lpstr>
      <vt:lpstr>Embedded systems</vt:lpstr>
      <vt:lpstr>PowerPoint Presentation</vt:lpstr>
      <vt:lpstr>Blocks of embedded systems</vt:lpstr>
      <vt:lpstr>microcontroller</vt:lpstr>
      <vt:lpstr>PIC16F877A BOARD</vt:lpstr>
      <vt:lpstr>PROJECT REQUIRMENTS</vt:lpstr>
      <vt:lpstr>PROJECT REQUIRMENTS</vt:lpstr>
      <vt:lpstr>Project requirements</vt:lpstr>
      <vt:lpstr>Block diagram </vt:lpstr>
      <vt:lpstr>Component used </vt:lpstr>
      <vt:lpstr>Components used </vt:lpstr>
      <vt:lpstr>Components used</vt:lpstr>
      <vt:lpstr>Components used </vt:lpstr>
      <vt:lpstr>Components used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Singh</dc:creator>
  <cp:lastModifiedBy>Anand Singh</cp:lastModifiedBy>
  <cp:revision>4</cp:revision>
  <dcterms:created xsi:type="dcterms:W3CDTF">2025-06-20T07:41:05Z</dcterms:created>
  <dcterms:modified xsi:type="dcterms:W3CDTF">2025-06-22T11:19:32Z</dcterms:modified>
</cp:coreProperties>
</file>