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95" d="100"/>
          <a:sy n="95" d="100"/>
        </p:scale>
        <p:origin x="144"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B2AB-75F5-4C8E-B805-E5946483BC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FCC8D-53A1-440D-B4DA-AE3D81FB6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89B08-76A3-4BE4-91EE-F0739D885290}"/>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5" name="Footer Placeholder 4">
            <a:extLst>
              <a:ext uri="{FF2B5EF4-FFF2-40B4-BE49-F238E27FC236}">
                <a16:creationId xmlns:a16="http://schemas.microsoft.com/office/drawing/2014/main" id="{BF3CC824-1BAF-4B6F-ACFF-5BDCF588B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7D112-3432-42AE-8A31-3F4A09618DA2}"/>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230399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24D1-6B63-4395-9BEA-3375DDBAED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9A449-83EB-43B2-B1BC-4386C12FB6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62082-0BA3-4DB7-A9E0-EEB5A09E080D}"/>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5" name="Footer Placeholder 4">
            <a:extLst>
              <a:ext uri="{FF2B5EF4-FFF2-40B4-BE49-F238E27FC236}">
                <a16:creationId xmlns:a16="http://schemas.microsoft.com/office/drawing/2014/main" id="{7640EA8D-94E3-488A-BD7D-87410C67C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4C126-AE7F-4904-ABBC-C25014349A66}"/>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33544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DEC6E6-1709-470F-A83A-CB89B64C97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91AE84-94E0-4E5A-BA8A-C3A4F44716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4A1BA-E3A3-42A1-B5F4-C58C7F48371B}"/>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5" name="Footer Placeholder 4">
            <a:extLst>
              <a:ext uri="{FF2B5EF4-FFF2-40B4-BE49-F238E27FC236}">
                <a16:creationId xmlns:a16="http://schemas.microsoft.com/office/drawing/2014/main" id="{D248B813-09D6-4F45-8A35-E53511C70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2152-0805-4F7D-88EC-63C3DA7F3274}"/>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427311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61F7-A6F3-4A0E-AAEA-7B165565F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D19A4-7303-4E51-9D81-2EAEC752FC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B44AF-EC79-4D93-A37A-DD2727E1AB74}"/>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5" name="Footer Placeholder 4">
            <a:extLst>
              <a:ext uri="{FF2B5EF4-FFF2-40B4-BE49-F238E27FC236}">
                <a16:creationId xmlns:a16="http://schemas.microsoft.com/office/drawing/2014/main" id="{9C1EF18A-13EE-4972-A0FE-11B567EA0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7A9C2-B67F-419B-BCA4-86371ACCC987}"/>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341672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D5F2-F42D-4819-8D39-E2342116D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B61D39-16B8-4107-B5CB-238B6D12A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5173C7-1E2F-424A-A99B-96513F1BE237}"/>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5" name="Footer Placeholder 4">
            <a:extLst>
              <a:ext uri="{FF2B5EF4-FFF2-40B4-BE49-F238E27FC236}">
                <a16:creationId xmlns:a16="http://schemas.microsoft.com/office/drawing/2014/main" id="{94C02B4A-2BFD-453C-B261-063E4F8F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F655B-E72A-4269-9EB3-E2FFFCBEE55A}"/>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409870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4E02-BD66-4637-8DF1-2FD1C8F89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07BCF-CC6F-48BA-A4CB-322547E069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E83F01-42DE-47D2-8669-42A06C0308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76C9-A03C-4944-85B4-D5C061A09189}"/>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6" name="Footer Placeholder 5">
            <a:extLst>
              <a:ext uri="{FF2B5EF4-FFF2-40B4-BE49-F238E27FC236}">
                <a16:creationId xmlns:a16="http://schemas.microsoft.com/office/drawing/2014/main" id="{BCB9502F-82E1-43A7-8AC6-ED02830A96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40F4B-1D69-4551-B100-A67CAEF0D48A}"/>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190321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B277-FBE7-49EA-ADC4-92B1E5FA4D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DB294A-2DFE-4BE6-9D97-FE69308DA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FBB944-C36B-4A30-B9A1-71080A8460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3AE43F-EFE6-40A9-B2E9-4A82FAB29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1F5B2B-8D48-4A57-A3A8-646C67E99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DE9F87-E6AF-4CF8-B00D-2262E4C15E6F}"/>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8" name="Footer Placeholder 7">
            <a:extLst>
              <a:ext uri="{FF2B5EF4-FFF2-40B4-BE49-F238E27FC236}">
                <a16:creationId xmlns:a16="http://schemas.microsoft.com/office/drawing/2014/main" id="{90E1D41A-71DD-4671-8553-B2BE26342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DF08E1-A9C0-4A40-9D78-F94B26E4CB10}"/>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18382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64A3-AF4A-4A4B-BDCD-888361C1B2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41475A-2FC9-4111-94A2-846A5B9EA258}"/>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4" name="Footer Placeholder 3">
            <a:extLst>
              <a:ext uri="{FF2B5EF4-FFF2-40B4-BE49-F238E27FC236}">
                <a16:creationId xmlns:a16="http://schemas.microsoft.com/office/drawing/2014/main" id="{C7F3161D-7386-4581-9B28-95A45CD1CB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76D686-ECD7-4721-8409-754FBD53E0A6}"/>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387004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225D1-FE36-4B48-9A8D-AC34D7EB7935}"/>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3" name="Footer Placeholder 2">
            <a:extLst>
              <a:ext uri="{FF2B5EF4-FFF2-40B4-BE49-F238E27FC236}">
                <a16:creationId xmlns:a16="http://schemas.microsoft.com/office/drawing/2014/main" id="{C169DE44-6CFB-4D65-91AB-3C4430A04F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9EAE2C-823D-4F51-8999-F8BF741A5F88}"/>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278043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17E9-E12A-483B-A698-4AAA2F6B7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9EBE1F-8843-4A88-B1A9-0271653B7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F9F95-F3F4-4CE0-BB33-F9D9B924B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74B5D-3EC1-4763-B787-A9A1F697B1C2}"/>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6" name="Footer Placeholder 5">
            <a:extLst>
              <a:ext uri="{FF2B5EF4-FFF2-40B4-BE49-F238E27FC236}">
                <a16:creationId xmlns:a16="http://schemas.microsoft.com/office/drawing/2014/main" id="{9504FCF5-4628-4475-AD4D-C45C46DD9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A1425-2A32-4F43-999B-F8079B9716C4}"/>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143897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C34E-2FBB-4BD7-B6E2-9DFA5300F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63E48D-D7A7-4DB9-9694-22EF6D3A61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8BEB79-E9ED-42A2-9ED5-E2F438F3D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E6F096-2633-4D6E-B98B-DAAB227E64CD}"/>
              </a:ext>
            </a:extLst>
          </p:cNvPr>
          <p:cNvSpPr>
            <a:spLocks noGrp="1"/>
          </p:cNvSpPr>
          <p:nvPr>
            <p:ph type="dt" sz="half" idx="10"/>
          </p:nvPr>
        </p:nvSpPr>
        <p:spPr/>
        <p:txBody>
          <a:bodyPr/>
          <a:lstStyle/>
          <a:p>
            <a:fld id="{60C07981-0F6D-4DAE-A091-8FCCC237E866}" type="datetimeFigureOut">
              <a:rPr lang="en-US" smtClean="0"/>
              <a:t>4/29/2019</a:t>
            </a:fld>
            <a:endParaRPr lang="en-US"/>
          </a:p>
        </p:txBody>
      </p:sp>
      <p:sp>
        <p:nvSpPr>
          <p:cNvPr id="6" name="Footer Placeholder 5">
            <a:extLst>
              <a:ext uri="{FF2B5EF4-FFF2-40B4-BE49-F238E27FC236}">
                <a16:creationId xmlns:a16="http://schemas.microsoft.com/office/drawing/2014/main" id="{08C964F6-D3A9-4FDD-A3EA-491E5B774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96F1-F12E-4AB5-A870-13EADCDD93C3}"/>
              </a:ext>
            </a:extLst>
          </p:cNvPr>
          <p:cNvSpPr>
            <a:spLocks noGrp="1"/>
          </p:cNvSpPr>
          <p:nvPr>
            <p:ph type="sldNum" sz="quarter" idx="12"/>
          </p:nvPr>
        </p:nvSpPr>
        <p:spPr/>
        <p:txBody>
          <a:bodyPr/>
          <a:lstStyle/>
          <a:p>
            <a:fld id="{D6FCB4E0-E20F-4810-BD62-6D7537EBA4F0}" type="slidenum">
              <a:rPr lang="en-US" smtClean="0"/>
              <a:t>‹#›</a:t>
            </a:fld>
            <a:endParaRPr lang="en-US"/>
          </a:p>
        </p:txBody>
      </p:sp>
    </p:spTree>
    <p:extLst>
      <p:ext uri="{BB962C8B-B14F-4D97-AF65-F5344CB8AC3E}">
        <p14:creationId xmlns:p14="http://schemas.microsoft.com/office/powerpoint/2010/main" val="138912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8F697-645A-4FA7-AADF-DE62B7F81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77081C-4B54-4B30-8CBE-349BBB944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19764-DF1D-4703-B25B-A5790A323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07981-0F6D-4DAE-A091-8FCCC237E866}" type="datetimeFigureOut">
              <a:rPr lang="en-US" smtClean="0"/>
              <a:t>4/29/2019</a:t>
            </a:fld>
            <a:endParaRPr lang="en-US"/>
          </a:p>
        </p:txBody>
      </p:sp>
      <p:sp>
        <p:nvSpPr>
          <p:cNvPr id="5" name="Footer Placeholder 4">
            <a:extLst>
              <a:ext uri="{FF2B5EF4-FFF2-40B4-BE49-F238E27FC236}">
                <a16:creationId xmlns:a16="http://schemas.microsoft.com/office/drawing/2014/main" id="{BADFFC98-D215-4FA7-B46E-838F2E32B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C54AD0-2DD0-49C8-A7D8-842B1DEE0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CB4E0-E20F-4810-BD62-6D7537EBA4F0}" type="slidenum">
              <a:rPr lang="en-US" smtClean="0"/>
              <a:t>‹#›</a:t>
            </a:fld>
            <a:endParaRPr lang="en-US"/>
          </a:p>
        </p:txBody>
      </p:sp>
    </p:spTree>
    <p:extLst>
      <p:ext uri="{BB962C8B-B14F-4D97-AF65-F5344CB8AC3E}">
        <p14:creationId xmlns:p14="http://schemas.microsoft.com/office/powerpoint/2010/main" val="48421363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65E7DEB-DD76-4CF9-BAF0-8643174D6772}"/>
              </a:ext>
            </a:extLst>
          </p:cNvPr>
          <p:cNvSpPr txBox="1">
            <a:spLocks/>
          </p:cNvSpPr>
          <p:nvPr/>
        </p:nvSpPr>
        <p:spPr>
          <a:xfrm>
            <a:off x="176656" y="2304444"/>
            <a:ext cx="9842366" cy="156471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b="1" kern="1200" dirty="0">
                <a:solidFill>
                  <a:schemeClr val="accent5">
                    <a:lumMod val="50000"/>
                  </a:schemeClr>
                </a:solidFill>
                <a:latin typeface="+mj-lt"/>
                <a:ea typeface="+mj-ea"/>
                <a:cs typeface="+mj-cs"/>
              </a:defRPr>
            </a:lvl1pPr>
          </a:lstStyle>
          <a:p>
            <a:pPr>
              <a:spcAft>
                <a:spcPts val="600"/>
              </a:spcAft>
            </a:pPr>
            <a:r>
              <a:rPr lang="en-US" sz="5000" kern="1200" dirty="0">
                <a:solidFill>
                  <a:schemeClr val="tx1"/>
                </a:solidFill>
                <a:latin typeface="+mj-lt"/>
                <a:ea typeface="+mj-ea"/>
                <a:cs typeface="+mj-cs"/>
              </a:rPr>
              <a:t>Analytics using  Clickstream Data</a:t>
            </a:r>
          </a:p>
          <a:p>
            <a:pPr>
              <a:spcAft>
                <a:spcPts val="600"/>
              </a:spcAft>
            </a:pPr>
            <a:r>
              <a:rPr lang="en-US" sz="2500" kern="1200" dirty="0">
                <a:solidFill>
                  <a:schemeClr val="tx1"/>
                </a:solidFill>
                <a:latin typeface="+mj-lt"/>
                <a:ea typeface="+mj-ea"/>
                <a:cs typeface="+mj-cs"/>
              </a:rPr>
              <a:t>Visua</a:t>
            </a:r>
            <a:r>
              <a:rPr lang="en-US" sz="2500" dirty="0">
                <a:solidFill>
                  <a:schemeClr val="tx1"/>
                </a:solidFill>
              </a:rPr>
              <a:t>lizations and Insights using R</a:t>
            </a:r>
            <a:endParaRPr lang="en-US" sz="2500" kern="1200" dirty="0">
              <a:solidFill>
                <a:schemeClr val="tx1"/>
              </a:solidFill>
              <a:latin typeface="+mj-lt"/>
              <a:ea typeface="+mj-ea"/>
              <a:cs typeface="+mj-cs"/>
            </a:endParaRPr>
          </a:p>
        </p:txBody>
      </p:sp>
      <p:sp>
        <p:nvSpPr>
          <p:cNvPr id="29"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5"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189968-15EC-4514-B537-EF0832B6A943}"/>
              </a:ext>
            </a:extLst>
          </p:cNvPr>
          <p:cNvSpPr txBox="1"/>
          <p:nvPr/>
        </p:nvSpPr>
        <p:spPr>
          <a:xfrm>
            <a:off x="10168939" y="6211669"/>
            <a:ext cx="2009670" cy="646331"/>
          </a:xfrm>
          <a:prstGeom prst="rect">
            <a:avLst/>
          </a:prstGeom>
          <a:noFill/>
        </p:spPr>
        <p:txBody>
          <a:bodyPr wrap="square" rtlCol="0">
            <a:spAutoFit/>
          </a:bodyPr>
          <a:lstStyle/>
          <a:p>
            <a:r>
              <a:rPr lang="en-US" dirty="0"/>
              <a:t>By:</a:t>
            </a:r>
          </a:p>
          <a:p>
            <a:r>
              <a:rPr lang="en-US" dirty="0"/>
              <a:t>Anish Anand</a:t>
            </a:r>
          </a:p>
        </p:txBody>
      </p:sp>
    </p:spTree>
    <p:extLst>
      <p:ext uri="{BB962C8B-B14F-4D97-AF65-F5344CB8AC3E}">
        <p14:creationId xmlns:p14="http://schemas.microsoft.com/office/powerpoint/2010/main" val="38155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2719255-604C-4879-B5C3-C17EAD094316}"/>
              </a:ext>
            </a:extLst>
          </p:cNvPr>
          <p:cNvSpPr txBox="1">
            <a:spLocks/>
          </p:cNvSpPr>
          <p:nvPr/>
        </p:nvSpPr>
        <p:spPr>
          <a:xfrm>
            <a:off x="403200" y="0"/>
            <a:ext cx="11437200" cy="93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3200" b="1" kern="1200">
                <a:solidFill>
                  <a:schemeClr val="accent5">
                    <a:lumMod val="50000"/>
                  </a:schemeClr>
                </a:solidFill>
                <a:latin typeface="+mj-lt"/>
                <a:ea typeface="+mj-ea"/>
                <a:cs typeface="+mj-cs"/>
              </a:defRPr>
            </a:lvl1pPr>
          </a:lstStyle>
          <a:p>
            <a:r>
              <a:rPr lang="en-US">
                <a:latin typeface="Arial Black" panose="020B0A04020102020204" pitchFamily="34" charset="0"/>
              </a:rPr>
              <a:t>Analytics using Clickstream Data</a:t>
            </a:r>
            <a:endParaRPr lang="en-US" dirty="0">
              <a:latin typeface="Arial Black" panose="020B0A04020102020204" pitchFamily="34" charset="0"/>
            </a:endParaRPr>
          </a:p>
        </p:txBody>
      </p:sp>
      <p:sp>
        <p:nvSpPr>
          <p:cNvPr id="12" name="Rectangle 11">
            <a:extLst>
              <a:ext uri="{FF2B5EF4-FFF2-40B4-BE49-F238E27FC236}">
                <a16:creationId xmlns:a16="http://schemas.microsoft.com/office/drawing/2014/main" id="{95322A1C-805C-4085-A39C-2FF5DC69D6F0}"/>
              </a:ext>
            </a:extLst>
          </p:cNvPr>
          <p:cNvSpPr/>
          <p:nvPr/>
        </p:nvSpPr>
        <p:spPr>
          <a:xfrm>
            <a:off x="403200" y="939600"/>
            <a:ext cx="1937966" cy="73866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sng" strike="noStrike" kern="0" cap="none" spc="0" normalizeH="0" baseline="0" noProof="0" dirty="0">
                <a:ln>
                  <a:noFill/>
                </a:ln>
                <a:solidFill>
                  <a:prstClr val="black"/>
                </a:solidFill>
                <a:effectLst/>
                <a:uLnTx/>
                <a:uFillTx/>
              </a:rPr>
              <a:t>Visualizations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sng" strike="noStrike" kern="0" cap="none" spc="0" normalizeH="0" baseline="0" noProof="0" dirty="0">
              <a:ln>
                <a:noFill/>
              </a:ln>
              <a:solidFill>
                <a:prstClr val="black"/>
              </a:solidFill>
              <a:effectLst/>
              <a:uLnTx/>
              <a:uFillTx/>
            </a:endParaRPr>
          </a:p>
        </p:txBody>
      </p:sp>
      <p:sp>
        <p:nvSpPr>
          <p:cNvPr id="13" name="Rectangle 12">
            <a:extLst>
              <a:ext uri="{FF2B5EF4-FFF2-40B4-BE49-F238E27FC236}">
                <a16:creationId xmlns:a16="http://schemas.microsoft.com/office/drawing/2014/main" id="{86311702-A33E-4520-9D70-3C4E686A712C}"/>
              </a:ext>
            </a:extLst>
          </p:cNvPr>
          <p:cNvSpPr/>
          <p:nvPr/>
        </p:nvSpPr>
        <p:spPr>
          <a:xfrm>
            <a:off x="403200" y="1553029"/>
            <a:ext cx="11437200" cy="378565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Hereby, I have included visualizations done on both R and Excel 2013(</a:t>
            </a:r>
            <a:r>
              <a:rPr kumimoji="0" lang="en-US" sz="1800" b="0" i="0" u="none" strike="noStrike" kern="0" cap="none" spc="0" normalizeH="0" baseline="0" noProof="0" dirty="0" err="1">
                <a:ln>
                  <a:noFill/>
                </a:ln>
                <a:solidFill>
                  <a:prstClr val="black"/>
                </a:solidFill>
                <a:effectLst/>
                <a:uLnTx/>
                <a:uFillTx/>
              </a:rPr>
              <a:t>powerview</a:t>
            </a:r>
            <a:r>
              <a:rPr kumimoji="0" lang="en-US" sz="1800" b="0" i="0" u="none" strike="noStrike" kern="0" cap="none" spc="0" normalizeH="0" baseline="0" noProof="0" dirty="0">
                <a:ln>
                  <a:noFill/>
                </a:ln>
                <a:solidFill>
                  <a:prstClr val="black"/>
                </a:solidFill>
                <a:effectLst/>
                <a:uLnTx/>
                <a:uFillTx/>
              </a:rPr>
              <a:t>). The code of visualizations in R are however shared in the code at the end.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sng" strike="noStrike" kern="0" cap="none" spc="0" normalizeH="0" baseline="0" noProof="0" dirty="0">
                <a:ln>
                  <a:noFill/>
                </a:ln>
                <a:solidFill>
                  <a:srgbClr val="5B9BD5">
                    <a:lumMod val="50000"/>
                  </a:srgbClr>
                </a:solidFill>
                <a:effectLst/>
                <a:uLnTx/>
                <a:uFillTx/>
                <a:latin typeface="Agency FB" panose="020B0503020202020204" pitchFamily="34" charset="0"/>
              </a:rPr>
              <a:t>Expected Outcomes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sng" strike="noStrike" kern="0" cap="none" spc="0" normalizeH="0" baseline="0" noProof="0" dirty="0">
              <a:ln>
                <a:noFill/>
              </a:ln>
              <a:solidFill>
                <a:prstClr val="black"/>
              </a:solidFill>
              <a:effectLst/>
              <a:uLnTx/>
              <a:uFillTx/>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1" i="0" u="none" strike="noStrike" kern="0" cap="none" spc="0" normalizeH="0" baseline="0" noProof="0" dirty="0">
                <a:ln>
                  <a:noFill/>
                </a:ln>
                <a:solidFill>
                  <a:prstClr val="black"/>
                </a:solidFill>
                <a:effectLst/>
                <a:uLnTx/>
                <a:uFillTx/>
                <a:latin typeface="Agency FB" panose="020B0503020202020204" pitchFamily="34" charset="0"/>
              </a:rPr>
              <a:t>Analyze the clickstream data by location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The adjacent visualization shows that most of the </a:t>
            </a:r>
            <a:b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b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clicks have been done from the </a:t>
            </a: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United States of</a:t>
            </a:r>
            <a:b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b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America(</a:t>
            </a:r>
            <a:r>
              <a:rPr kumimoji="0" lang="en-US" sz="1800" b="1" i="0" u="none" strike="noStrike" kern="0" cap="none" spc="0" normalizeH="0" baseline="0" noProof="0" dirty="0" err="1">
                <a:ln>
                  <a:noFill/>
                </a:ln>
                <a:solidFill>
                  <a:prstClr val="black"/>
                </a:solidFill>
                <a:effectLst/>
                <a:uLnTx/>
                <a:uFillTx/>
                <a:ea typeface="Calibri" panose="020F0502020204030204" pitchFamily="34" charset="0"/>
                <a:cs typeface="Times New Roman" panose="02020603050405020304" pitchFamily="18" charset="0"/>
              </a:rPr>
              <a:t>usa</a:t>
            </a: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 and then Puerto Rico(</a:t>
            </a:r>
            <a:r>
              <a:rPr kumimoji="0" lang="en-US" sz="1800" b="1" i="0" u="none" strike="noStrike" kern="0" cap="none" spc="0" normalizeH="0" baseline="0" noProof="0" dirty="0" err="1">
                <a:ln>
                  <a:noFill/>
                </a:ln>
                <a:solidFill>
                  <a:prstClr val="black"/>
                </a:solidFill>
                <a:effectLst/>
                <a:uLnTx/>
                <a:uFillTx/>
                <a:ea typeface="Calibri" panose="020F0502020204030204" pitchFamily="34" charset="0"/>
                <a:cs typeface="Times New Roman" panose="02020603050405020304" pitchFamily="18" charset="0"/>
              </a:rPr>
              <a:t>pri</a:t>
            </a: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a:t>
            </a:r>
            <a:endParaRPr kumimoji="0" lang="en-IN"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Hence, this shall form the basis of our analysis and</a:t>
            </a:r>
            <a:br>
              <a:rPr kumimoji="0" lang="en-US" sz="1800" b="0" i="0" u="none" strike="noStrike" kern="0" cap="none" spc="0" normalizeH="0" baseline="0" noProof="0" dirty="0">
                <a:ln>
                  <a:noFill/>
                </a:ln>
                <a:solidFill>
                  <a:prstClr val="black"/>
                </a:solidFill>
                <a:effectLst/>
                <a:uLnTx/>
                <a:uFillTx/>
              </a:rPr>
            </a:br>
            <a:r>
              <a:rPr kumimoji="0" lang="en-US" sz="1800" b="0" i="0" u="none" strike="noStrike" kern="0" cap="none" spc="0" normalizeH="0" baseline="0" noProof="0" dirty="0">
                <a:ln>
                  <a:noFill/>
                </a:ln>
                <a:solidFill>
                  <a:prstClr val="black"/>
                </a:solidFill>
                <a:effectLst/>
                <a:uLnTx/>
                <a:uFillTx/>
              </a:rPr>
              <a:t>all the further visualizations has been done for the </a:t>
            </a:r>
            <a:br>
              <a:rPr kumimoji="0" lang="en-US" sz="1800" b="0" i="0" u="none" strike="noStrike" kern="0" cap="none" spc="0" normalizeH="0" baseline="0" noProof="0" dirty="0">
                <a:ln>
                  <a:noFill/>
                </a:ln>
                <a:solidFill>
                  <a:prstClr val="black"/>
                </a:solidFill>
                <a:effectLst/>
                <a:uLnTx/>
                <a:uFillTx/>
              </a:rPr>
            </a:br>
            <a:r>
              <a:rPr kumimoji="0" lang="en-US" sz="1800" b="0" i="0" u="none" strike="noStrike" kern="0" cap="none" spc="0" normalizeH="0" baseline="0" noProof="0" dirty="0">
                <a:ln>
                  <a:noFill/>
                </a:ln>
                <a:solidFill>
                  <a:prstClr val="black"/>
                </a:solidFill>
                <a:effectLst/>
                <a:uLnTx/>
                <a:uFillTx/>
              </a:rPr>
              <a:t>people and clicks obtained from </a:t>
            </a:r>
            <a:r>
              <a:rPr kumimoji="0" lang="en-US" sz="1800" b="0" i="0" u="none" strike="noStrike" kern="0" cap="none" spc="0" normalizeH="0" baseline="0" noProof="0" dirty="0" err="1">
                <a:ln>
                  <a:noFill/>
                </a:ln>
                <a:solidFill>
                  <a:prstClr val="black"/>
                </a:solidFill>
                <a:effectLst/>
                <a:uLnTx/>
                <a:uFillTx/>
              </a:rPr>
              <a:t>usa</a:t>
            </a:r>
            <a:r>
              <a:rPr kumimoji="0" lang="en-US" sz="1800" b="0" i="0" u="none" strike="noStrike" kern="0" cap="none" spc="0" normalizeH="0" baseline="0" noProof="0" dirty="0">
                <a:ln>
                  <a:noFill/>
                </a:ln>
                <a:solidFill>
                  <a:prstClr val="black"/>
                </a:solidFill>
                <a:effectLst/>
                <a:uLnTx/>
                <a:uFillTx/>
              </a:rPr>
              <a:t>.</a:t>
            </a:r>
            <a:endParaRPr kumimoji="0" lang="en-IN" sz="18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pic>
        <p:nvPicPr>
          <p:cNvPr id="14" name="Picture 13">
            <a:extLst>
              <a:ext uri="{FF2B5EF4-FFF2-40B4-BE49-F238E27FC236}">
                <a16:creationId xmlns:a16="http://schemas.microsoft.com/office/drawing/2014/main" id="{52EE820F-0FD0-4911-B61D-48A7440AB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257" y="2452915"/>
            <a:ext cx="6499144" cy="3627382"/>
          </a:xfrm>
          <a:prstGeom prst="rect">
            <a:avLst/>
          </a:prstGeom>
        </p:spPr>
      </p:pic>
    </p:spTree>
    <p:extLst>
      <p:ext uri="{BB962C8B-B14F-4D97-AF65-F5344CB8AC3E}">
        <p14:creationId xmlns:p14="http://schemas.microsoft.com/office/powerpoint/2010/main" val="35538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AB3933-F1F2-4C12-A664-602A480D5AA4}"/>
              </a:ext>
            </a:extLst>
          </p:cNvPr>
          <p:cNvSpPr txBox="1">
            <a:spLocks/>
          </p:cNvSpPr>
          <p:nvPr/>
        </p:nvSpPr>
        <p:spPr>
          <a:xfrm>
            <a:off x="403200" y="0"/>
            <a:ext cx="11437200" cy="93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3200" b="1" kern="1200">
                <a:solidFill>
                  <a:schemeClr val="accent5">
                    <a:lumMod val="50000"/>
                  </a:schemeClr>
                </a:solidFill>
                <a:latin typeface="+mj-lt"/>
                <a:ea typeface="+mj-ea"/>
                <a:cs typeface="+mj-cs"/>
              </a:defRPr>
            </a:lvl1pPr>
          </a:lstStyle>
          <a:p>
            <a:r>
              <a:rPr lang="en-US">
                <a:latin typeface="Arial Black" panose="020B0A04020102020204" pitchFamily="34" charset="0"/>
              </a:rPr>
              <a:t>Analytics using Clickstream Data</a:t>
            </a:r>
            <a:endParaRPr lang="en-US" dirty="0">
              <a:latin typeface="Arial Black" panose="020B0A04020102020204" pitchFamily="34" charset="0"/>
            </a:endParaRPr>
          </a:p>
        </p:txBody>
      </p:sp>
      <p:sp>
        <p:nvSpPr>
          <p:cNvPr id="7" name="Rectangle 6">
            <a:extLst>
              <a:ext uri="{FF2B5EF4-FFF2-40B4-BE49-F238E27FC236}">
                <a16:creationId xmlns:a16="http://schemas.microsoft.com/office/drawing/2014/main" id="{D9822E33-9FF4-4218-AD17-448820EA7680}"/>
              </a:ext>
            </a:extLst>
          </p:cNvPr>
          <p:cNvSpPr/>
          <p:nvPr/>
        </p:nvSpPr>
        <p:spPr>
          <a:xfrm>
            <a:off x="403200" y="939600"/>
            <a:ext cx="11437200" cy="5097614"/>
          </a:xfrm>
          <a:prstGeom prst="rect">
            <a:avLst/>
          </a:prstGeom>
        </p:spPr>
        <p:txBody>
          <a:bodyPr wrap="square">
            <a:sp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Moreover, we can see that the product category of </a:t>
            </a: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clothing sites</a:t>
            </a: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 were most visited by </a:t>
            </a: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people across the United States</a:t>
            </a: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 Moreover, one more insight is that the people of </a:t>
            </a: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Columbia (CA) and New York (NY)</a:t>
            </a: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 are actively present online, searching for products to buy. Apart from </a:t>
            </a:r>
            <a:b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b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that, the crowd of</a:t>
            </a: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 Arizona</a:t>
            </a: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 shows</a:t>
            </a:r>
            <a:b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b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significant interest in </a:t>
            </a: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electronics </a:t>
            </a:r>
            <a:b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br>
            <a:r>
              <a:rPr kumimoji="0" lang="en-US" sz="1800" b="1"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products</a:t>
            </a: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 too.</a:t>
            </a:r>
          </a:p>
          <a:p>
            <a:pPr marL="0" marR="0" lvl="0" indent="0" defTabSz="914400" eaLnBrk="1" fontAlgn="auto" latinLnBrk="0" hangingPunct="1">
              <a:lnSpc>
                <a:spcPct val="107000"/>
              </a:lnSpc>
              <a:spcBef>
                <a:spcPts val="0"/>
              </a:spcBef>
              <a:spcAft>
                <a:spcPts val="0"/>
              </a:spcAft>
              <a:buClrTx/>
              <a:buSzTx/>
              <a:buFontTx/>
              <a:buNone/>
              <a:tabLst/>
              <a:defRPr/>
            </a:pPr>
            <a:b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b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Target geographical area as per</a:t>
            </a:r>
            <a:b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b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customer interest can be another</a:t>
            </a:r>
            <a:b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br>
            <a:r>
              <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insight from the visualization.</a:t>
            </a:r>
          </a:p>
          <a:p>
            <a:pPr marL="0" marR="0" lvl="0" indent="0" defTabSz="914400" eaLnBrk="1" fontAlgn="auto" latinLnBrk="0" hangingPunct="1">
              <a:lnSpc>
                <a:spcPct val="107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Moreover, one more insight is </a:t>
            </a:r>
          </a:p>
          <a:p>
            <a:pPr marL="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that the people of Columbia(CA),</a:t>
            </a:r>
          </a:p>
          <a:p>
            <a:pPr marL="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Florida (</a:t>
            </a:r>
            <a:r>
              <a:rPr kumimoji="0" lang="en-US" sz="1800" b="0" i="0" u="none" strike="noStrike" kern="0" cap="none" spc="0" normalizeH="0" baseline="0" noProof="0" dirty="0" err="1">
                <a:ln>
                  <a:noFill/>
                </a:ln>
                <a:solidFill>
                  <a:prstClr val="black"/>
                </a:solidFill>
                <a:effectLst/>
                <a:uLnTx/>
                <a:uFillTx/>
              </a:rPr>
              <a:t>fl</a:t>
            </a:r>
            <a:r>
              <a:rPr kumimoji="0" lang="en-US" sz="1800" b="0" i="0" u="none" strike="noStrike" kern="0" cap="none" spc="0" normalizeH="0" baseline="0" noProof="0" dirty="0">
                <a:ln>
                  <a:noFill/>
                </a:ln>
                <a:solidFill>
                  <a:prstClr val="black"/>
                </a:solidFill>
                <a:effectLst/>
                <a:uLnTx/>
                <a:uFillTx/>
              </a:rPr>
              <a:t>) and New York(NY) are </a:t>
            </a:r>
          </a:p>
          <a:p>
            <a:pPr marL="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actively present online searching </a:t>
            </a:r>
          </a:p>
          <a:p>
            <a:pPr marL="0" marR="0" lvl="0" indent="0" defTabSz="914400" eaLnBrk="1" fontAlgn="auto" latinLnBrk="0" hangingPunct="1">
              <a:lnSpc>
                <a:spcPct val="107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for products to buy.</a:t>
            </a:r>
          </a:p>
          <a:p>
            <a:pPr marL="0" marR="0" lvl="0" indent="0" defTabSz="914400" eaLnBrk="1" fontAlgn="auto" latinLnBrk="0" hangingPunct="1">
              <a:lnSpc>
                <a:spcPct val="107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3C83BE0-9A2A-4DDA-9B4E-CBB86C2B1B85}"/>
              </a:ext>
            </a:extLst>
          </p:cNvPr>
          <p:cNvPicPr>
            <a:picLocks noChangeAspect="1"/>
          </p:cNvPicPr>
          <p:nvPr/>
        </p:nvPicPr>
        <p:blipFill>
          <a:blip r:embed="rId2"/>
          <a:stretch>
            <a:fillRect/>
          </a:stretch>
        </p:blipFill>
        <p:spPr>
          <a:xfrm>
            <a:off x="3628571" y="1553030"/>
            <a:ext cx="8563429" cy="4659084"/>
          </a:xfrm>
          <a:prstGeom prst="rect">
            <a:avLst/>
          </a:prstGeom>
          <a:ln>
            <a:solidFill>
              <a:sysClr val="window" lastClr="FFFFFF">
                <a:lumMod val="85000"/>
              </a:sysClr>
            </a:solidFill>
          </a:ln>
        </p:spPr>
      </p:pic>
    </p:spTree>
    <p:extLst>
      <p:ext uri="{BB962C8B-B14F-4D97-AF65-F5344CB8AC3E}">
        <p14:creationId xmlns:p14="http://schemas.microsoft.com/office/powerpoint/2010/main" val="265218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039BAC-2CC5-474B-BC08-677B6A9DF5BB}"/>
              </a:ext>
            </a:extLst>
          </p:cNvPr>
          <p:cNvSpPr txBox="1">
            <a:spLocks/>
          </p:cNvSpPr>
          <p:nvPr/>
        </p:nvSpPr>
        <p:spPr>
          <a:xfrm>
            <a:off x="403200" y="17598"/>
            <a:ext cx="11437200" cy="93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3200" b="1" kern="1200">
                <a:solidFill>
                  <a:schemeClr val="accent5">
                    <a:lumMod val="50000"/>
                  </a:schemeClr>
                </a:solidFill>
                <a:latin typeface="+mj-lt"/>
                <a:ea typeface="+mj-ea"/>
                <a:cs typeface="+mj-cs"/>
              </a:defRPr>
            </a:lvl1pPr>
          </a:lstStyle>
          <a:p>
            <a:r>
              <a:rPr lang="en-US">
                <a:latin typeface="Arial Black" panose="020B0A04020102020204" pitchFamily="34" charset="0"/>
              </a:rPr>
              <a:t>Analytics using Clickstream Data </a:t>
            </a:r>
            <a:endParaRPr lang="en-US" dirty="0">
              <a:latin typeface="Arial Black" panose="020B0A04020102020204" pitchFamily="34" charset="0"/>
            </a:endParaRPr>
          </a:p>
        </p:txBody>
      </p:sp>
      <p:sp>
        <p:nvSpPr>
          <p:cNvPr id="8" name="Rectangle 7">
            <a:extLst>
              <a:ext uri="{FF2B5EF4-FFF2-40B4-BE49-F238E27FC236}">
                <a16:creationId xmlns:a16="http://schemas.microsoft.com/office/drawing/2014/main" id="{86BF9813-84C9-4E3C-BCCA-D0AD17F30E4B}"/>
              </a:ext>
            </a:extLst>
          </p:cNvPr>
          <p:cNvSpPr/>
          <p:nvPr/>
        </p:nvSpPr>
        <p:spPr>
          <a:xfrm>
            <a:off x="403200" y="957198"/>
            <a:ext cx="3329758" cy="369332"/>
          </a:xfrm>
          <a:prstGeom prst="rect">
            <a:avLst/>
          </a:prstGeom>
        </p:spPr>
        <p:txBody>
          <a:bodyPr wrap="none">
            <a:spAutoFit/>
          </a:bodyPr>
          <a:lstStyle/>
          <a:p>
            <a:pPr marL="285750" indent="-285750">
              <a:buFont typeface="Wingdings" panose="05000000000000000000" pitchFamily="2" charset="2"/>
              <a:buChar char="q"/>
            </a:pPr>
            <a:r>
              <a:rPr lang="en-IN" b="1" dirty="0">
                <a:solidFill>
                  <a:prstClr val="black"/>
                </a:solidFill>
                <a:latin typeface="Agency FB" panose="020B0503020202020204" pitchFamily="34" charset="0"/>
              </a:rPr>
              <a:t> Filter the data by product category </a:t>
            </a:r>
          </a:p>
        </p:txBody>
      </p:sp>
      <p:pic>
        <p:nvPicPr>
          <p:cNvPr id="9" name="Picture 8">
            <a:extLst>
              <a:ext uri="{FF2B5EF4-FFF2-40B4-BE49-F238E27FC236}">
                <a16:creationId xmlns:a16="http://schemas.microsoft.com/office/drawing/2014/main" id="{A929A61B-565E-48FA-8E01-46458234F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319" y="1326530"/>
            <a:ext cx="3562847" cy="3810532"/>
          </a:xfrm>
          <a:prstGeom prst="rect">
            <a:avLst/>
          </a:prstGeom>
        </p:spPr>
      </p:pic>
      <p:pic>
        <p:nvPicPr>
          <p:cNvPr id="10" name="Picture 9">
            <a:extLst>
              <a:ext uri="{FF2B5EF4-FFF2-40B4-BE49-F238E27FC236}">
                <a16:creationId xmlns:a16="http://schemas.microsoft.com/office/drawing/2014/main" id="{2C261A92-C252-44E9-99C6-67E0224CE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02" y="1326530"/>
            <a:ext cx="6820852" cy="3810532"/>
          </a:xfrm>
          <a:prstGeom prst="rect">
            <a:avLst/>
          </a:prstGeom>
        </p:spPr>
      </p:pic>
      <p:pic>
        <p:nvPicPr>
          <p:cNvPr id="11" name="Picture 10">
            <a:extLst>
              <a:ext uri="{FF2B5EF4-FFF2-40B4-BE49-F238E27FC236}">
                <a16:creationId xmlns:a16="http://schemas.microsoft.com/office/drawing/2014/main" id="{874AFEEC-AFF5-4E1D-88B6-028D1F44FE64}"/>
              </a:ext>
            </a:extLst>
          </p:cNvPr>
          <p:cNvPicPr>
            <a:picLocks noChangeAspect="1"/>
          </p:cNvPicPr>
          <p:nvPr/>
        </p:nvPicPr>
        <p:blipFill>
          <a:blip r:embed="rId4"/>
          <a:stretch>
            <a:fillRect/>
          </a:stretch>
        </p:blipFill>
        <p:spPr>
          <a:xfrm>
            <a:off x="1402215" y="4905829"/>
            <a:ext cx="9039225" cy="1329227"/>
          </a:xfrm>
          <a:prstGeom prst="rect">
            <a:avLst/>
          </a:prstGeom>
        </p:spPr>
      </p:pic>
    </p:spTree>
    <p:extLst>
      <p:ext uri="{BB962C8B-B14F-4D97-AF65-F5344CB8AC3E}">
        <p14:creationId xmlns:p14="http://schemas.microsoft.com/office/powerpoint/2010/main" val="286098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E3B3-91E7-4035-A5CD-C739F4F23DD2}"/>
              </a:ext>
            </a:extLst>
          </p:cNvPr>
          <p:cNvSpPr txBox="1">
            <a:spLocks/>
          </p:cNvSpPr>
          <p:nvPr/>
        </p:nvSpPr>
        <p:spPr>
          <a:xfrm>
            <a:off x="403200" y="0"/>
            <a:ext cx="11437200" cy="93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3200" b="1" kern="1200">
                <a:solidFill>
                  <a:schemeClr val="accent5">
                    <a:lumMod val="50000"/>
                  </a:schemeClr>
                </a:solidFill>
                <a:latin typeface="+mj-lt"/>
                <a:ea typeface="+mj-ea"/>
                <a:cs typeface="+mj-cs"/>
              </a:defRPr>
            </a:lvl1pPr>
          </a:lstStyle>
          <a:p>
            <a:r>
              <a:rPr lang="en-US">
                <a:latin typeface="Arial Black" panose="020B0A04020102020204" pitchFamily="34" charset="0"/>
              </a:rPr>
              <a:t>Analytics using Clickstream Data</a:t>
            </a:r>
            <a:endParaRPr lang="en-US" dirty="0">
              <a:latin typeface="Arial Black" panose="020B0A04020102020204" pitchFamily="34" charset="0"/>
            </a:endParaRPr>
          </a:p>
        </p:txBody>
      </p:sp>
      <p:sp>
        <p:nvSpPr>
          <p:cNvPr id="3" name="Rectangle 2">
            <a:extLst>
              <a:ext uri="{FF2B5EF4-FFF2-40B4-BE49-F238E27FC236}">
                <a16:creationId xmlns:a16="http://schemas.microsoft.com/office/drawing/2014/main" id="{8AC1974C-AFD9-44E0-9B57-207D6673CB1E}"/>
              </a:ext>
            </a:extLst>
          </p:cNvPr>
          <p:cNvSpPr/>
          <p:nvPr/>
        </p:nvSpPr>
        <p:spPr>
          <a:xfrm>
            <a:off x="403200" y="939600"/>
            <a:ext cx="4253087" cy="388696"/>
          </a:xfrm>
          <a:prstGeom prst="rect">
            <a:avLst/>
          </a:prstGeom>
        </p:spPr>
        <p:txBody>
          <a:bodyPr wrap="none">
            <a:spAutoFit/>
          </a:bodyPr>
          <a:lstStyle/>
          <a:p>
            <a:pPr marL="342900" indent="-342900">
              <a:lnSpc>
                <a:spcPct val="107000"/>
              </a:lnSpc>
              <a:buFont typeface="Wingdings" panose="05000000000000000000" pitchFamily="2" charset="2"/>
              <a:buChar char=""/>
              <a:tabLst>
                <a:tab pos="457200" algn="l"/>
              </a:tabLst>
            </a:pPr>
            <a:r>
              <a:rPr lang="en-US" b="1" dirty="0">
                <a:solidFill>
                  <a:prstClr val="black"/>
                </a:solidFill>
                <a:latin typeface="Agency FB" panose="020B0503020202020204" pitchFamily="34" charset="0"/>
                <a:ea typeface="Calibri" panose="020F0502020204030204" pitchFamily="34" charset="0"/>
                <a:cs typeface="Times New Roman" panose="02020603050405020304" pitchFamily="18" charset="0"/>
              </a:rPr>
              <a:t>Graph the website user data by age and gender</a:t>
            </a:r>
            <a:endParaRPr lang="en-IN" sz="1600" b="1" dirty="0">
              <a:solidFill>
                <a:prstClr val="black"/>
              </a:solidFill>
              <a:latin typeface="Agency FB" panose="020B050302020202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2D440E2-7923-47DB-9241-E8FD2F397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624" y="1308355"/>
            <a:ext cx="5106776" cy="2647668"/>
          </a:xfrm>
          <a:prstGeom prst="rect">
            <a:avLst/>
          </a:prstGeom>
        </p:spPr>
      </p:pic>
      <p:pic>
        <p:nvPicPr>
          <p:cNvPr id="5" name="Picture 4">
            <a:extLst>
              <a:ext uri="{FF2B5EF4-FFF2-40B4-BE49-F238E27FC236}">
                <a16:creationId xmlns:a16="http://schemas.microsoft.com/office/drawing/2014/main" id="{45B5A0A3-740F-4795-A3D2-9EBC5E5F3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3587267"/>
            <a:ext cx="5094442" cy="2653876"/>
          </a:xfrm>
          <a:prstGeom prst="rect">
            <a:avLst/>
          </a:prstGeom>
          <a:ln>
            <a:solidFill>
              <a:sysClr val="window" lastClr="FFFFFF">
                <a:lumMod val="75000"/>
              </a:sysClr>
            </a:solidFill>
          </a:ln>
        </p:spPr>
      </p:pic>
      <p:pic>
        <p:nvPicPr>
          <p:cNvPr id="6" name="Picture 5">
            <a:extLst>
              <a:ext uri="{FF2B5EF4-FFF2-40B4-BE49-F238E27FC236}">
                <a16:creationId xmlns:a16="http://schemas.microsoft.com/office/drawing/2014/main" id="{B0BFABAE-722B-43C7-B328-2710E06926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401" y="939599"/>
            <a:ext cx="5094442" cy="2647667"/>
          </a:xfrm>
          <a:prstGeom prst="rect">
            <a:avLst/>
          </a:prstGeom>
          <a:ln>
            <a:solidFill>
              <a:sysClr val="window" lastClr="FFFFFF">
                <a:lumMod val="75000"/>
              </a:sysClr>
            </a:solidFill>
          </a:ln>
        </p:spPr>
      </p:pic>
      <p:sp>
        <p:nvSpPr>
          <p:cNvPr id="7" name="TextBox 6">
            <a:extLst>
              <a:ext uri="{FF2B5EF4-FFF2-40B4-BE49-F238E27FC236}">
                <a16:creationId xmlns:a16="http://schemas.microsoft.com/office/drawing/2014/main" id="{154F7E75-27A9-48D1-821A-E10885C0BE79}"/>
              </a:ext>
            </a:extLst>
          </p:cNvPr>
          <p:cNvSpPr txBox="1"/>
          <p:nvPr/>
        </p:nvSpPr>
        <p:spPr>
          <a:xfrm>
            <a:off x="171107" y="3805922"/>
            <a:ext cx="5823293" cy="258532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50" b="0" i="0" u="none" strike="noStrike" kern="0" cap="none" spc="0" normalizeH="0" baseline="0" noProof="0" dirty="0">
                <a:ln>
                  <a:noFill/>
                </a:ln>
                <a:solidFill>
                  <a:prstClr val="black"/>
                </a:solidFill>
                <a:effectLst/>
                <a:uLnTx/>
                <a:uFillTx/>
              </a:rPr>
              <a:t>The adjacent plots are basically stacked bar plots. From the visualizations we can see that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50" b="0" i="0" u="none" strike="noStrike" kern="0" cap="none" spc="0" normalizeH="0" baseline="0" noProof="0" dirty="0">
                <a:ln>
                  <a:noFill/>
                </a:ln>
                <a:solidFill>
                  <a:prstClr val="black"/>
                </a:solidFill>
                <a:effectLst/>
                <a:uLnTx/>
                <a:uFillTx/>
              </a:rPr>
              <a:t>Clothing sites remain all time favorite destination for both males and females shoppers.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50" b="0" i="0" u="none" strike="noStrike" kern="0" cap="none" spc="0" normalizeH="0" baseline="0" noProof="0" dirty="0">
                <a:ln>
                  <a:noFill/>
                </a:ln>
                <a:solidFill>
                  <a:prstClr val="black"/>
                </a:solidFill>
                <a:effectLst/>
                <a:uLnTx/>
                <a:uFillTx/>
              </a:rPr>
              <a:t>Moreover, the handbags, home&amp;garden and shoes websites bag the 2</a:t>
            </a:r>
            <a:r>
              <a:rPr kumimoji="0" lang="en-US" sz="1750" b="0" i="0" u="none" strike="noStrike" kern="0" cap="none" spc="0" normalizeH="0" baseline="30000" noProof="0" dirty="0">
                <a:ln>
                  <a:noFill/>
                </a:ln>
                <a:solidFill>
                  <a:prstClr val="black"/>
                </a:solidFill>
                <a:effectLst/>
                <a:uLnTx/>
                <a:uFillTx/>
              </a:rPr>
              <a:t>nd</a:t>
            </a:r>
            <a:r>
              <a:rPr kumimoji="0" lang="en-US" sz="1750" b="0" i="0" u="none" strike="noStrike" kern="0" cap="none" spc="0" normalizeH="0" baseline="0" noProof="0" dirty="0">
                <a:ln>
                  <a:noFill/>
                </a:ln>
                <a:solidFill>
                  <a:prstClr val="black"/>
                </a:solidFill>
                <a:effectLst/>
                <a:uLnTx/>
                <a:uFillTx/>
              </a:rPr>
              <a:t> favorite place among the buyers.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50" b="0" i="0" u="none" strike="noStrike" kern="0" cap="none" spc="0" normalizeH="0" baseline="0" noProof="0" dirty="0">
                <a:ln>
                  <a:noFill/>
                </a:ln>
                <a:solidFill>
                  <a:prstClr val="black"/>
                </a:solidFill>
                <a:effectLst/>
                <a:uLnTx/>
                <a:uFillTx/>
              </a:rPr>
              <a:t>Subtle traces of interests for electronics can also be seen among the buyers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750" b="0" i="0" u="none" strike="noStrike" kern="0" cap="none" spc="0" normalizeH="0" baseline="0" noProof="0" dirty="0">
                <a:ln>
                  <a:noFill/>
                </a:ln>
                <a:solidFill>
                  <a:prstClr val="black"/>
                </a:solidFill>
                <a:effectLst/>
                <a:uLnTx/>
                <a:uFillTx/>
              </a:rPr>
              <a:t>Most shoppers are seen from 24-33 years of age(approx.)</a:t>
            </a:r>
            <a:endParaRPr kumimoji="0" lang="en-IN" sz="175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8561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8F9B-9B4E-49E1-83A8-E07453E073B9}"/>
              </a:ext>
            </a:extLst>
          </p:cNvPr>
          <p:cNvSpPr txBox="1">
            <a:spLocks/>
          </p:cNvSpPr>
          <p:nvPr/>
        </p:nvSpPr>
        <p:spPr>
          <a:xfrm>
            <a:off x="403200" y="0"/>
            <a:ext cx="11437200" cy="93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3200" b="1" kern="1200">
                <a:solidFill>
                  <a:schemeClr val="accent5">
                    <a:lumMod val="50000"/>
                  </a:schemeClr>
                </a:solidFill>
                <a:latin typeface="+mj-lt"/>
                <a:ea typeface="+mj-ea"/>
                <a:cs typeface="+mj-cs"/>
              </a:defRPr>
            </a:lvl1pPr>
          </a:lstStyle>
          <a:p>
            <a:r>
              <a:rPr lang="en-US">
                <a:latin typeface="Arial Black" panose="020B0A04020102020204" pitchFamily="34" charset="0"/>
              </a:rPr>
              <a:t>Analytics using Clickstream Data</a:t>
            </a:r>
            <a:endParaRPr lang="en-US" dirty="0">
              <a:latin typeface="Arial Black" panose="020B0A04020102020204" pitchFamily="34" charset="0"/>
            </a:endParaRPr>
          </a:p>
        </p:txBody>
      </p:sp>
      <p:pic>
        <p:nvPicPr>
          <p:cNvPr id="3" name="Picture 2">
            <a:extLst>
              <a:ext uri="{FF2B5EF4-FFF2-40B4-BE49-F238E27FC236}">
                <a16:creationId xmlns:a16="http://schemas.microsoft.com/office/drawing/2014/main" id="{8D2D678B-C44E-42B8-B803-F53F98A75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794458"/>
            <a:ext cx="5642800" cy="3248478"/>
          </a:xfrm>
          <a:prstGeom prst="rect">
            <a:avLst/>
          </a:prstGeom>
          <a:ln>
            <a:solidFill>
              <a:sysClr val="window" lastClr="FFFFFF">
                <a:lumMod val="75000"/>
              </a:sysClr>
            </a:solidFill>
          </a:ln>
        </p:spPr>
      </p:pic>
      <p:pic>
        <p:nvPicPr>
          <p:cNvPr id="4" name="Picture 3">
            <a:extLst>
              <a:ext uri="{FF2B5EF4-FFF2-40B4-BE49-F238E27FC236}">
                <a16:creationId xmlns:a16="http://schemas.microsoft.com/office/drawing/2014/main" id="{85CBA5C2-2FDD-44EF-9760-383AC2994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00" y="794457"/>
            <a:ext cx="5141257" cy="3248478"/>
          </a:xfrm>
          <a:prstGeom prst="rect">
            <a:avLst/>
          </a:prstGeom>
          <a:ln>
            <a:solidFill>
              <a:sysClr val="window" lastClr="FFFFFF">
                <a:lumMod val="75000"/>
              </a:sysClr>
            </a:solidFill>
          </a:ln>
        </p:spPr>
      </p:pic>
      <p:sp>
        <p:nvSpPr>
          <p:cNvPr id="5" name="TextBox 4">
            <a:extLst>
              <a:ext uri="{FF2B5EF4-FFF2-40B4-BE49-F238E27FC236}">
                <a16:creationId xmlns:a16="http://schemas.microsoft.com/office/drawing/2014/main" id="{856ED85E-21FC-4817-8D83-DA34E616990A}"/>
              </a:ext>
            </a:extLst>
          </p:cNvPr>
          <p:cNvSpPr txBox="1"/>
          <p:nvPr/>
        </p:nvSpPr>
        <p:spPr>
          <a:xfrm>
            <a:off x="403200" y="4042935"/>
            <a:ext cx="9808400" cy="2062103"/>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prstClr val="black"/>
                </a:solidFill>
                <a:effectLst/>
                <a:uLnTx/>
                <a:uFillTx/>
              </a:rPr>
              <a:t>Basically 3 gender fields are covered, namely</a:t>
            </a:r>
          </a:p>
          <a:p>
            <a:pPr marL="285750" marR="0" lvl="0" indent="-285750" defTabSz="91440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0" cap="none" spc="0" normalizeH="0" baseline="0" noProof="0" dirty="0">
                <a:ln>
                  <a:noFill/>
                </a:ln>
                <a:solidFill>
                  <a:prstClr val="black"/>
                </a:solidFill>
                <a:effectLst/>
                <a:uLnTx/>
                <a:uFillTx/>
              </a:rPr>
              <a:t>Male(M)</a:t>
            </a:r>
          </a:p>
          <a:p>
            <a:pPr marL="285750" marR="0" lvl="0" indent="-285750" defTabSz="91440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0" cap="none" spc="0" normalizeH="0" baseline="0" noProof="0" dirty="0">
                <a:ln>
                  <a:noFill/>
                </a:ln>
                <a:solidFill>
                  <a:prstClr val="black"/>
                </a:solidFill>
                <a:effectLst/>
                <a:uLnTx/>
                <a:uFillTx/>
              </a:rPr>
              <a:t>Female(F)</a:t>
            </a:r>
          </a:p>
          <a:p>
            <a:pPr marL="285750" marR="0" lvl="0" indent="-285750" defTabSz="91440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0" cap="none" spc="0" normalizeH="0" baseline="0" noProof="0" dirty="0">
                <a:ln>
                  <a:noFill/>
                </a:ln>
                <a:solidFill>
                  <a:prstClr val="black"/>
                </a:solidFill>
                <a:effectLst/>
                <a:uLnTx/>
                <a:uFillTx/>
              </a:rPr>
              <a:t>Custom gender(U).</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prstClr val="black"/>
                </a:solidFill>
                <a:effectLst/>
                <a:uLnTx/>
                <a:uFillTx/>
              </a:rPr>
              <a:t>The males and females however continue to mark clothing sites as their favorite shopping destination.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prstClr val="black"/>
                </a:solidFill>
                <a:effectLst/>
                <a:uLnTx/>
                <a:uFillTx/>
              </a:rPr>
              <a:t>Moreover, most buyers of shoes are females, and the males tend to be in majority when it comes to computers and games. This perhaps is due to the psychological traits of these genders. Some websites corresponding to automotive, tools and accessories are not much in trend among the internet shoppers of </a:t>
            </a:r>
            <a:r>
              <a:rPr kumimoji="0" lang="en-US" sz="1600" b="0" i="0" u="none" strike="noStrike" kern="0" cap="none" spc="0" normalizeH="0" baseline="0" noProof="0" dirty="0" err="1">
                <a:ln>
                  <a:noFill/>
                </a:ln>
                <a:solidFill>
                  <a:prstClr val="black"/>
                </a:solidFill>
                <a:effectLst/>
                <a:uLnTx/>
                <a:uFillTx/>
              </a:rPr>
              <a:t>usa</a:t>
            </a:r>
            <a:r>
              <a:rPr kumimoji="0" lang="en-US" sz="1600" b="0" i="0" u="none" strike="noStrike" kern="0" cap="none" spc="0" normalizeH="0" baseline="0" noProof="0" dirty="0">
                <a:ln>
                  <a:noFill/>
                </a:ln>
                <a:solidFill>
                  <a:prstClr val="black"/>
                </a:solidFill>
                <a:effectLst/>
                <a:uLnTx/>
                <a:uFillTx/>
              </a:rPr>
              <a:t> </a:t>
            </a:r>
            <a:endParaRPr kumimoji="0" lang="en-IN" sz="16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783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20A612-CE11-49BC-A643-A29D46F71C9D}"/>
              </a:ext>
            </a:extLst>
          </p:cNvPr>
          <p:cNvSpPr txBox="1">
            <a:spLocks/>
          </p:cNvSpPr>
          <p:nvPr/>
        </p:nvSpPr>
        <p:spPr>
          <a:xfrm>
            <a:off x="403200" y="0"/>
            <a:ext cx="11437200" cy="93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3200" b="1" kern="1200">
                <a:solidFill>
                  <a:schemeClr val="accent5">
                    <a:lumMod val="50000"/>
                  </a:schemeClr>
                </a:solidFill>
                <a:latin typeface="+mj-lt"/>
                <a:ea typeface="+mj-ea"/>
                <a:cs typeface="+mj-cs"/>
              </a:defRPr>
            </a:lvl1pPr>
          </a:lstStyle>
          <a:p>
            <a:r>
              <a:rPr lang="en-US">
                <a:latin typeface="Arial Black" panose="020B0A04020102020204" pitchFamily="34" charset="0"/>
              </a:rPr>
              <a:t>Analytics using Clickstream Data</a:t>
            </a:r>
            <a:endParaRPr lang="en-US" dirty="0">
              <a:latin typeface="Arial Black" panose="020B0A04020102020204" pitchFamily="34" charset="0"/>
            </a:endParaRPr>
          </a:p>
        </p:txBody>
      </p:sp>
      <p:sp>
        <p:nvSpPr>
          <p:cNvPr id="7" name="Rectangle 6">
            <a:extLst>
              <a:ext uri="{FF2B5EF4-FFF2-40B4-BE49-F238E27FC236}">
                <a16:creationId xmlns:a16="http://schemas.microsoft.com/office/drawing/2014/main" id="{5AD95912-B86E-4792-B881-5AF74304E1FE}"/>
              </a:ext>
            </a:extLst>
          </p:cNvPr>
          <p:cNvSpPr/>
          <p:nvPr/>
        </p:nvSpPr>
        <p:spPr>
          <a:xfrm>
            <a:off x="403200" y="939600"/>
            <a:ext cx="3113353" cy="388696"/>
          </a:xfrm>
          <a:prstGeom prst="rect">
            <a:avLst/>
          </a:prstGeom>
        </p:spPr>
        <p:txBody>
          <a:bodyPr wrap="none">
            <a:spAutoFit/>
          </a:bodyPr>
          <a:lstStyle/>
          <a:p>
            <a:pPr marL="342900" indent="-342900">
              <a:lnSpc>
                <a:spcPct val="107000"/>
              </a:lnSpc>
              <a:buFont typeface="Wingdings" panose="05000000000000000000" pitchFamily="2" charset="2"/>
              <a:buChar char=""/>
              <a:tabLst>
                <a:tab pos="457200" algn="l"/>
              </a:tabLst>
            </a:pPr>
            <a:r>
              <a:rPr lang="en-US" b="1" dirty="0">
                <a:solidFill>
                  <a:prstClr val="black"/>
                </a:solidFill>
                <a:latin typeface="Agency FB" panose="020B0503020202020204" pitchFamily="34" charset="0"/>
                <a:ea typeface="Calibri" panose="020F0502020204030204" pitchFamily="34" charset="0"/>
                <a:cs typeface="Times New Roman" panose="02020603050405020304" pitchFamily="18" charset="0"/>
              </a:rPr>
              <a:t>Pick a target customer segment </a:t>
            </a:r>
            <a:endParaRPr lang="en-IN" sz="1600" dirty="0">
              <a:solidFill>
                <a:prstClr val="black"/>
              </a:solidFill>
              <a:latin typeface="Agency FB" panose="020B050302020202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785BFAB-FB4C-491B-941B-98F42233E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00" y="1328296"/>
            <a:ext cx="4720343" cy="3127590"/>
          </a:xfrm>
          <a:prstGeom prst="rect">
            <a:avLst/>
          </a:prstGeom>
          <a:ln>
            <a:solidFill>
              <a:sysClr val="window" lastClr="FFFFFF">
                <a:lumMod val="75000"/>
              </a:sysClr>
            </a:solidFill>
          </a:ln>
        </p:spPr>
      </p:pic>
      <p:pic>
        <p:nvPicPr>
          <p:cNvPr id="9" name="Picture 8">
            <a:extLst>
              <a:ext uri="{FF2B5EF4-FFF2-40B4-BE49-F238E27FC236}">
                <a16:creationId xmlns:a16="http://schemas.microsoft.com/office/drawing/2014/main" id="{A7CCDE19-D0BE-4D95-A0EA-1798029A1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728" y="1328296"/>
            <a:ext cx="5087060" cy="3248478"/>
          </a:xfrm>
          <a:prstGeom prst="rect">
            <a:avLst/>
          </a:prstGeom>
          <a:ln>
            <a:solidFill>
              <a:sysClr val="window" lastClr="FFFFFF">
                <a:lumMod val="75000"/>
              </a:sysClr>
            </a:solidFill>
          </a:ln>
        </p:spPr>
      </p:pic>
      <p:sp>
        <p:nvSpPr>
          <p:cNvPr id="10" name="Rectangle 9">
            <a:extLst>
              <a:ext uri="{FF2B5EF4-FFF2-40B4-BE49-F238E27FC236}">
                <a16:creationId xmlns:a16="http://schemas.microsoft.com/office/drawing/2014/main" id="{3BCB00AE-BD5A-4D11-912E-490C635440ED}"/>
              </a:ext>
            </a:extLst>
          </p:cNvPr>
          <p:cNvSpPr/>
          <p:nvPr/>
        </p:nvSpPr>
        <p:spPr>
          <a:xfrm>
            <a:off x="403200" y="4834842"/>
            <a:ext cx="11037588" cy="1277786"/>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All in all, we can say that age segment of </a:t>
            </a:r>
            <a:r>
              <a:rPr lang="en-US"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24-33 years </a:t>
            </a: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can be targeted by the sellers as these people can be actively seen surfing net for buying different product categories. The trend is almost same for males, females and custom categories (as can be seen from the density plot).</a:t>
            </a:r>
            <a:endParaRPr lang="en-IN" sz="1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IN" sz="1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 above plot, we can also see that most men in the targeted age segment are interested as buyers on sites.</a:t>
            </a:r>
            <a:endParaRPr lang="en-IN" sz="1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769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B4E9-E473-4DEC-A73D-3CDB1D915078}"/>
              </a:ext>
            </a:extLst>
          </p:cNvPr>
          <p:cNvSpPr txBox="1">
            <a:spLocks/>
          </p:cNvSpPr>
          <p:nvPr/>
        </p:nvSpPr>
        <p:spPr>
          <a:xfrm>
            <a:off x="403200" y="0"/>
            <a:ext cx="11437200" cy="939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3200" b="1" kern="1200">
                <a:solidFill>
                  <a:schemeClr val="accent5">
                    <a:lumMod val="50000"/>
                  </a:schemeClr>
                </a:solidFill>
                <a:latin typeface="+mj-lt"/>
                <a:ea typeface="+mj-ea"/>
                <a:cs typeface="+mj-cs"/>
              </a:defRPr>
            </a:lvl1pPr>
          </a:lstStyle>
          <a:p>
            <a:r>
              <a:rPr lang="en-US">
                <a:latin typeface="Arial Black" panose="020B0A04020102020204" pitchFamily="34" charset="0"/>
              </a:rPr>
              <a:t>Analytics using Clickstream Data</a:t>
            </a:r>
            <a:endParaRPr lang="en-US" dirty="0">
              <a:latin typeface="Arial Black" panose="020B0A04020102020204" pitchFamily="34" charset="0"/>
            </a:endParaRPr>
          </a:p>
        </p:txBody>
      </p:sp>
      <p:sp>
        <p:nvSpPr>
          <p:cNvPr id="3" name="Rectangle 2">
            <a:extLst>
              <a:ext uri="{FF2B5EF4-FFF2-40B4-BE49-F238E27FC236}">
                <a16:creationId xmlns:a16="http://schemas.microsoft.com/office/drawing/2014/main" id="{ECBA2AAC-517A-4306-897F-FD01DB65CA19}"/>
              </a:ext>
            </a:extLst>
          </p:cNvPr>
          <p:cNvSpPr/>
          <p:nvPr/>
        </p:nvSpPr>
        <p:spPr>
          <a:xfrm>
            <a:off x="403200" y="939600"/>
            <a:ext cx="4886274" cy="363754"/>
          </a:xfrm>
          <a:prstGeom prst="rect">
            <a:avLst/>
          </a:prstGeom>
        </p:spPr>
        <p:txBody>
          <a:bodyPr wrap="none">
            <a:spAutoFit/>
          </a:bodyPr>
          <a:lstStyle/>
          <a:p>
            <a:pPr marL="342900" indent="-342900">
              <a:lnSpc>
                <a:spcPct val="107000"/>
              </a:lnSpc>
              <a:buFont typeface="Wingdings" panose="05000000000000000000" pitchFamily="2" charset="2"/>
              <a:buChar char=""/>
              <a:tabLst>
                <a:tab pos="457200" algn="l"/>
              </a:tabLst>
            </a:pPr>
            <a:r>
              <a:rPr lang="en-US" b="1" dirty="0">
                <a:solidFill>
                  <a:prstClr val="black"/>
                </a:solidFill>
                <a:latin typeface="Agency FB" panose="020B0503020202020204" pitchFamily="34" charset="0"/>
                <a:ea typeface="Calibri" panose="020F0502020204030204" pitchFamily="34" charset="0"/>
                <a:cs typeface="Times New Roman" panose="02020603050405020304" pitchFamily="18" charset="0"/>
              </a:rPr>
              <a:t>Identify a few web pages with the highest bounce rates </a:t>
            </a:r>
            <a:endParaRPr lang="en-IN" sz="1600" dirty="0">
              <a:solidFill>
                <a:prstClr val="black"/>
              </a:solidFill>
              <a:latin typeface="Agency FB" panose="020B050302020202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6AB928-8134-4292-98C6-44D27A302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99" y="1365679"/>
            <a:ext cx="6345944" cy="4628895"/>
          </a:xfrm>
          <a:prstGeom prst="rect">
            <a:avLst/>
          </a:prstGeom>
          <a:ln>
            <a:solidFill>
              <a:sysClr val="window" lastClr="FFFFFF">
                <a:lumMod val="75000"/>
              </a:sysClr>
            </a:solidFill>
          </a:ln>
        </p:spPr>
      </p:pic>
      <p:sp>
        <p:nvSpPr>
          <p:cNvPr id="5" name="Rectangle 4">
            <a:extLst>
              <a:ext uri="{FF2B5EF4-FFF2-40B4-BE49-F238E27FC236}">
                <a16:creationId xmlns:a16="http://schemas.microsoft.com/office/drawing/2014/main" id="{B177CE6D-6085-4E51-83EC-4D314A323CB5}"/>
              </a:ext>
            </a:extLst>
          </p:cNvPr>
          <p:cNvSpPr/>
          <p:nvPr/>
        </p:nvSpPr>
        <p:spPr>
          <a:xfrm>
            <a:off x="6865257" y="1328296"/>
            <a:ext cx="4975143" cy="4175630"/>
          </a:xfrm>
          <a:prstGeom prst="rect">
            <a:avLst/>
          </a:prstGeom>
        </p:spPr>
        <p:txBody>
          <a:bodyPr wrap="square">
            <a:sp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Bounce rate</a:t>
            </a:r>
            <a:r>
              <a:rPr kumimoji="0" lang="en-US" sz="1800" b="0" i="0" u="none" strike="noStrike" kern="0" cap="none" spc="0" normalizeH="0" baseline="0" noProof="0" dirty="0">
                <a:ln>
                  <a:noFill/>
                </a:ln>
                <a:solidFill>
                  <a:prstClr val="black"/>
                </a:solidFill>
                <a:effectLst/>
                <a:uLnTx/>
                <a:uFillTx/>
              </a:rPr>
              <a:t> (sometimes confused with exit </a:t>
            </a:r>
            <a:r>
              <a:rPr kumimoji="0" lang="en-US" sz="1800" b="1" i="0" u="none" strike="noStrike" kern="0" cap="none" spc="0" normalizeH="0" baseline="0" noProof="0" dirty="0">
                <a:ln>
                  <a:noFill/>
                </a:ln>
                <a:solidFill>
                  <a:prstClr val="black"/>
                </a:solidFill>
                <a:effectLst/>
                <a:uLnTx/>
                <a:uFillTx/>
              </a:rPr>
              <a:t>rate</a:t>
            </a:r>
            <a:r>
              <a:rPr kumimoji="0" lang="en-US" sz="1800" b="0" i="0" u="none" strike="noStrike" kern="0" cap="none" spc="0" normalizeH="0" baseline="0" noProof="0" dirty="0">
                <a:ln>
                  <a:noFill/>
                </a:ln>
                <a:solidFill>
                  <a:prstClr val="black"/>
                </a:solidFill>
                <a:effectLst/>
                <a:uLnTx/>
                <a:uFillTx/>
              </a:rPr>
              <a:t>) is an Internet marketing term used in web traffic analysis. It represents the percentage of visitors who enter the </a:t>
            </a:r>
            <a:r>
              <a:rPr kumimoji="0" lang="en-US" sz="1800" b="1" i="0" u="none" strike="noStrike" kern="0" cap="none" spc="0" normalizeH="0" baseline="0" noProof="0" dirty="0">
                <a:ln>
                  <a:noFill/>
                </a:ln>
                <a:solidFill>
                  <a:prstClr val="black"/>
                </a:solidFill>
                <a:effectLst/>
                <a:uLnTx/>
                <a:uFillTx/>
              </a:rPr>
              <a:t>site</a:t>
            </a:r>
            <a:r>
              <a:rPr kumimoji="0" lang="en-US" sz="1800" b="0" i="0" u="none" strike="noStrike" kern="0" cap="none" spc="0" normalizeH="0" baseline="0" noProof="0" dirty="0">
                <a:ln>
                  <a:noFill/>
                </a:ln>
                <a:solidFill>
                  <a:prstClr val="black"/>
                </a:solidFill>
                <a:effectLst/>
                <a:uLnTx/>
                <a:uFillTx/>
              </a:rPr>
              <a:t> and then leave ("</a:t>
            </a:r>
            <a:r>
              <a:rPr kumimoji="0" lang="en-US" sz="1800" b="1" i="0" u="none" strike="noStrike" kern="0" cap="none" spc="0" normalizeH="0" baseline="0" noProof="0" dirty="0">
                <a:ln>
                  <a:noFill/>
                </a:ln>
                <a:solidFill>
                  <a:prstClr val="black"/>
                </a:solidFill>
                <a:effectLst/>
                <a:uLnTx/>
                <a:uFillTx/>
              </a:rPr>
              <a:t>bounce</a:t>
            </a:r>
            <a:r>
              <a:rPr kumimoji="0" lang="en-US" sz="1800" b="0" i="0" u="none" strike="noStrike" kern="0" cap="none" spc="0" normalizeH="0" baseline="0" noProof="0" dirty="0">
                <a:ln>
                  <a:noFill/>
                </a:ln>
                <a:solidFill>
                  <a:prstClr val="black"/>
                </a:solidFill>
                <a:effectLst/>
                <a:uLnTx/>
                <a:uFillTx/>
              </a:rPr>
              <a:t>") rather than continuing on to view other pages within the </a:t>
            </a:r>
            <a:r>
              <a:rPr kumimoji="0" lang="en-US" sz="1800" b="0" i="0" u="none" strike="noStrike" kern="0" cap="none" spc="0" normalizeH="0" baseline="0" noProof="0" dirty="0" err="1">
                <a:ln>
                  <a:noFill/>
                </a:ln>
                <a:solidFill>
                  <a:prstClr val="black"/>
                </a:solidFill>
                <a:effectLst/>
                <a:uLnTx/>
                <a:uFillTx/>
              </a:rPr>
              <a:t>same</a:t>
            </a:r>
            <a:r>
              <a:rPr kumimoji="0" lang="en-US" sz="1800" b="1" i="0" u="none" strike="noStrike" kern="0" cap="none" spc="0" normalizeH="0" baseline="0" noProof="0" dirty="0" err="1">
                <a:ln>
                  <a:noFill/>
                </a:ln>
                <a:solidFill>
                  <a:prstClr val="black"/>
                </a:solidFill>
                <a:effectLst/>
                <a:uLnTx/>
                <a:uFillTx/>
              </a:rPr>
              <a:t>site</a:t>
            </a:r>
            <a:r>
              <a:rPr kumimoji="0" lang="en-US" sz="1800" b="0" i="0" u="none" strike="noStrike" kern="0" cap="none" spc="0" normalizeH="0" baseline="0" noProof="0" dirty="0" err="1">
                <a:ln>
                  <a:noFill/>
                </a:ln>
                <a:solidFill>
                  <a:prstClr val="black"/>
                </a:solidFill>
                <a:effectLst/>
                <a:uLnTx/>
                <a:uFillTx/>
              </a:rPr>
              <a:t>.</a:t>
            </a:r>
            <a:r>
              <a:rPr kumimoji="0" lang="en-US" sz="1800" b="0" i="0" u="none" strike="noStrike" kern="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a:t>
            </a: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0" i="0" u="none" strike="noStrike" kern="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url</a:t>
            </a: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having maximum bounce rates corresponds to the site which least interests the customers and proper changes are required on the site so as to lure in customers or buyers.</a:t>
            </a:r>
            <a:b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br>
            <a:r>
              <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our scenario the </a:t>
            </a:r>
            <a:r>
              <a:rPr kumimoji="0" lang="en-US" sz="1800" b="0" i="0" u="none" strike="noStrike" kern="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url</a:t>
            </a:r>
            <a:endParaRPr kumimoji="0" lang="en-IN" sz="1800" b="0" i="0" u="none" strike="noStrike" kern="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rPr>
              <a:t>http://www.acme.com/SH55126554/VD55147564</a:t>
            </a:r>
            <a:endPar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has the highest bounce rate which corresponds to the category of outdoor related sites.</a:t>
            </a:r>
          </a:p>
        </p:txBody>
      </p:sp>
    </p:spTree>
    <p:extLst>
      <p:ext uri="{BB962C8B-B14F-4D97-AF65-F5344CB8AC3E}">
        <p14:creationId xmlns:p14="http://schemas.microsoft.com/office/powerpoint/2010/main" val="1833140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427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Agency FB</vt:lpstr>
      <vt:lpstr>Arial</vt:lpstr>
      <vt:lpstr>Arial Black</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Anand</dc:creator>
  <cp:lastModifiedBy>Anish Anand</cp:lastModifiedBy>
  <cp:revision>1</cp:revision>
  <dcterms:created xsi:type="dcterms:W3CDTF">2019-04-29T14:27:42Z</dcterms:created>
  <dcterms:modified xsi:type="dcterms:W3CDTF">2019-04-29T14:30:07Z</dcterms:modified>
</cp:coreProperties>
</file>