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5" r:id="rId6"/>
    <p:sldId id="266" r:id="rId7"/>
    <p:sldId id="267" r:id="rId8"/>
    <p:sldId id="268" r:id="rId9"/>
    <p:sldId id="269" r:id="rId10"/>
    <p:sldId id="260" r:id="rId11"/>
    <p:sldId id="261"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www.freecodecamp.org/news/npm-vs-npx-whats-the-differe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freecodecamp.org/news/npm-vs-npx-whats-the-differenc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A3E62-CE13-4E55-809F-A893C56F64D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7B82E66-D952-4202-B03E-823679C6BC49}">
      <dgm:prSet custT="1"/>
      <dgm:spPr/>
      <dgm:t>
        <a:bodyPr/>
        <a:lstStyle/>
        <a:p>
          <a:r>
            <a:rPr lang="en-US" sz="3600" dirty="0"/>
            <a:t>Command to create new project</a:t>
          </a:r>
        </a:p>
      </dgm:t>
    </dgm:pt>
    <dgm:pt modelId="{BA5C1CB1-8229-4741-88E3-50B78B0B88CA}" type="parTrans" cxnId="{CE804E62-2B06-421F-842F-8BE5EBFEFBA4}">
      <dgm:prSet/>
      <dgm:spPr/>
      <dgm:t>
        <a:bodyPr/>
        <a:lstStyle/>
        <a:p>
          <a:endParaRPr lang="en-US"/>
        </a:p>
      </dgm:t>
    </dgm:pt>
    <dgm:pt modelId="{744559C5-661D-4E3F-8917-27BB720C4E97}" type="sibTrans" cxnId="{CE804E62-2B06-421F-842F-8BE5EBFEFBA4}">
      <dgm:prSet/>
      <dgm:spPr/>
      <dgm:t>
        <a:bodyPr/>
        <a:lstStyle/>
        <a:p>
          <a:endParaRPr lang="en-US"/>
        </a:p>
      </dgm:t>
    </dgm:pt>
    <dgm:pt modelId="{A7D979A6-7F28-4B98-9A97-A3789F43CAE0}">
      <dgm:prSet/>
      <dgm:spPr/>
      <dgm:t>
        <a:bodyPr/>
        <a:lstStyle/>
        <a:p>
          <a:r>
            <a:rPr lang="en-US" b="1" u="sng" dirty="0" err="1">
              <a:hlinkClick xmlns:r="http://schemas.openxmlformats.org/officeDocument/2006/relationships" r:id="rId1"/>
            </a:rPr>
            <a:t>npx</a:t>
          </a:r>
          <a:r>
            <a:rPr lang="en-US" b="1" u="sng" dirty="0">
              <a:hlinkClick xmlns:r="http://schemas.openxmlformats.org/officeDocument/2006/relationships" r:id="rId1"/>
            </a:rPr>
            <a:t> </a:t>
          </a:r>
          <a:r>
            <a:rPr lang="en-US" b="1" u="sng" dirty="0"/>
            <a:t>create-react-app my-app</a:t>
          </a:r>
          <a:endParaRPr lang="en-US" dirty="0"/>
        </a:p>
      </dgm:t>
    </dgm:pt>
    <dgm:pt modelId="{48846227-31CC-4A56-9586-EB91C0F1484E}" type="parTrans" cxnId="{F7C5F9D0-7149-4E08-BC58-5CC455321973}">
      <dgm:prSet/>
      <dgm:spPr/>
      <dgm:t>
        <a:bodyPr/>
        <a:lstStyle/>
        <a:p>
          <a:endParaRPr lang="en-US"/>
        </a:p>
      </dgm:t>
    </dgm:pt>
    <dgm:pt modelId="{485DCC52-EC1B-4FEA-A7DC-538B79A1DD9F}" type="sibTrans" cxnId="{F7C5F9D0-7149-4E08-BC58-5CC455321973}">
      <dgm:prSet/>
      <dgm:spPr/>
      <dgm:t>
        <a:bodyPr/>
        <a:lstStyle/>
        <a:p>
          <a:endParaRPr lang="en-US"/>
        </a:p>
      </dgm:t>
    </dgm:pt>
    <dgm:pt modelId="{121E5D52-8FA1-47A5-8C71-C78D2E5042BA}" type="pres">
      <dgm:prSet presAssocID="{949A3E62-CE13-4E55-809F-A893C56F64D7}" presName="hierChild1" presStyleCnt="0">
        <dgm:presLayoutVars>
          <dgm:chPref val="1"/>
          <dgm:dir/>
          <dgm:animOne val="branch"/>
          <dgm:animLvl val="lvl"/>
          <dgm:resizeHandles/>
        </dgm:presLayoutVars>
      </dgm:prSet>
      <dgm:spPr/>
    </dgm:pt>
    <dgm:pt modelId="{0A0FBD04-93EE-449C-A8BB-7AFA62143EA7}" type="pres">
      <dgm:prSet presAssocID="{A7B82E66-D952-4202-B03E-823679C6BC49}" presName="hierRoot1" presStyleCnt="0"/>
      <dgm:spPr/>
    </dgm:pt>
    <dgm:pt modelId="{AA437704-25A3-4C1A-B3C1-EEFBB5F650F7}" type="pres">
      <dgm:prSet presAssocID="{A7B82E66-D952-4202-B03E-823679C6BC49}" presName="composite" presStyleCnt="0"/>
      <dgm:spPr/>
    </dgm:pt>
    <dgm:pt modelId="{33776C8A-93E8-4EEB-9A7E-414341872A6A}" type="pres">
      <dgm:prSet presAssocID="{A7B82E66-D952-4202-B03E-823679C6BC49}" presName="background" presStyleLbl="node0" presStyleIdx="0" presStyleCnt="1"/>
      <dgm:spPr/>
    </dgm:pt>
    <dgm:pt modelId="{72B04981-284C-411E-86F1-026AD223DE8B}" type="pres">
      <dgm:prSet presAssocID="{A7B82E66-D952-4202-B03E-823679C6BC49}" presName="text" presStyleLbl="fgAcc0" presStyleIdx="0" presStyleCnt="1">
        <dgm:presLayoutVars>
          <dgm:chPref val="3"/>
        </dgm:presLayoutVars>
      </dgm:prSet>
      <dgm:spPr/>
    </dgm:pt>
    <dgm:pt modelId="{F44120AC-8E24-43E9-A66F-1ED03256581C}" type="pres">
      <dgm:prSet presAssocID="{A7B82E66-D952-4202-B03E-823679C6BC49}" presName="hierChild2" presStyleCnt="0"/>
      <dgm:spPr/>
    </dgm:pt>
    <dgm:pt modelId="{D17E507D-1653-467E-881B-8196C8B6951B}" type="pres">
      <dgm:prSet presAssocID="{48846227-31CC-4A56-9586-EB91C0F1484E}" presName="Name10" presStyleLbl="parChTrans1D2" presStyleIdx="0" presStyleCnt="1"/>
      <dgm:spPr/>
    </dgm:pt>
    <dgm:pt modelId="{1F6B309D-655F-4634-8F67-2123CC4F3EF7}" type="pres">
      <dgm:prSet presAssocID="{A7D979A6-7F28-4B98-9A97-A3789F43CAE0}" presName="hierRoot2" presStyleCnt="0"/>
      <dgm:spPr/>
    </dgm:pt>
    <dgm:pt modelId="{7B0AEBEB-0932-4043-B6E4-96CEE544C153}" type="pres">
      <dgm:prSet presAssocID="{A7D979A6-7F28-4B98-9A97-A3789F43CAE0}" presName="composite2" presStyleCnt="0"/>
      <dgm:spPr/>
    </dgm:pt>
    <dgm:pt modelId="{BF8C32BE-BC7C-4692-9A8F-28322BA7B3BF}" type="pres">
      <dgm:prSet presAssocID="{A7D979A6-7F28-4B98-9A97-A3789F43CAE0}" presName="background2" presStyleLbl="node2" presStyleIdx="0" presStyleCnt="1"/>
      <dgm:spPr/>
    </dgm:pt>
    <dgm:pt modelId="{C05729AD-78CB-4E16-A029-D3071BC5FFFE}" type="pres">
      <dgm:prSet presAssocID="{A7D979A6-7F28-4B98-9A97-A3789F43CAE0}" presName="text2" presStyleLbl="fgAcc2" presStyleIdx="0" presStyleCnt="1">
        <dgm:presLayoutVars>
          <dgm:chPref val="3"/>
        </dgm:presLayoutVars>
      </dgm:prSet>
      <dgm:spPr/>
    </dgm:pt>
    <dgm:pt modelId="{4915ED8B-242F-46B2-8CCA-047244708425}" type="pres">
      <dgm:prSet presAssocID="{A7D979A6-7F28-4B98-9A97-A3789F43CAE0}" presName="hierChild3" presStyleCnt="0"/>
      <dgm:spPr/>
    </dgm:pt>
  </dgm:ptLst>
  <dgm:cxnLst>
    <dgm:cxn modelId="{8198F525-5E24-4F82-84CE-4C32243D2368}" type="presOf" srcId="{48846227-31CC-4A56-9586-EB91C0F1484E}" destId="{D17E507D-1653-467E-881B-8196C8B6951B}" srcOrd="0" destOrd="0" presId="urn:microsoft.com/office/officeart/2005/8/layout/hierarchy1"/>
    <dgm:cxn modelId="{EEAAEE32-09F6-4EA4-AF8B-0155D1B6AE19}" type="presOf" srcId="{A7B82E66-D952-4202-B03E-823679C6BC49}" destId="{72B04981-284C-411E-86F1-026AD223DE8B}" srcOrd="0" destOrd="0" presId="urn:microsoft.com/office/officeart/2005/8/layout/hierarchy1"/>
    <dgm:cxn modelId="{CE804E62-2B06-421F-842F-8BE5EBFEFBA4}" srcId="{949A3E62-CE13-4E55-809F-A893C56F64D7}" destId="{A7B82E66-D952-4202-B03E-823679C6BC49}" srcOrd="0" destOrd="0" parTransId="{BA5C1CB1-8229-4741-88E3-50B78B0B88CA}" sibTransId="{744559C5-661D-4E3F-8917-27BB720C4E97}"/>
    <dgm:cxn modelId="{C4C351CD-E453-406D-A37C-EB63856E9870}" type="presOf" srcId="{A7D979A6-7F28-4B98-9A97-A3789F43CAE0}" destId="{C05729AD-78CB-4E16-A029-D3071BC5FFFE}" srcOrd="0" destOrd="0" presId="urn:microsoft.com/office/officeart/2005/8/layout/hierarchy1"/>
    <dgm:cxn modelId="{FEAA47CE-2BE1-4D07-9402-056B6019992C}" type="presOf" srcId="{949A3E62-CE13-4E55-809F-A893C56F64D7}" destId="{121E5D52-8FA1-47A5-8C71-C78D2E5042BA}" srcOrd="0" destOrd="0" presId="urn:microsoft.com/office/officeart/2005/8/layout/hierarchy1"/>
    <dgm:cxn modelId="{F7C5F9D0-7149-4E08-BC58-5CC455321973}" srcId="{A7B82E66-D952-4202-B03E-823679C6BC49}" destId="{A7D979A6-7F28-4B98-9A97-A3789F43CAE0}" srcOrd="0" destOrd="0" parTransId="{48846227-31CC-4A56-9586-EB91C0F1484E}" sibTransId="{485DCC52-EC1B-4FEA-A7DC-538B79A1DD9F}"/>
    <dgm:cxn modelId="{1AC5CEE1-BF5C-4515-BB91-5363FFF46134}" type="presParOf" srcId="{121E5D52-8FA1-47A5-8C71-C78D2E5042BA}" destId="{0A0FBD04-93EE-449C-A8BB-7AFA62143EA7}" srcOrd="0" destOrd="0" presId="urn:microsoft.com/office/officeart/2005/8/layout/hierarchy1"/>
    <dgm:cxn modelId="{5BC04A73-3762-4B61-B0AE-B44959655CFF}" type="presParOf" srcId="{0A0FBD04-93EE-449C-A8BB-7AFA62143EA7}" destId="{AA437704-25A3-4C1A-B3C1-EEFBB5F650F7}" srcOrd="0" destOrd="0" presId="urn:microsoft.com/office/officeart/2005/8/layout/hierarchy1"/>
    <dgm:cxn modelId="{ACC1A371-685A-44E1-8EB4-C7E24E5A7D88}" type="presParOf" srcId="{AA437704-25A3-4C1A-B3C1-EEFBB5F650F7}" destId="{33776C8A-93E8-4EEB-9A7E-414341872A6A}" srcOrd="0" destOrd="0" presId="urn:microsoft.com/office/officeart/2005/8/layout/hierarchy1"/>
    <dgm:cxn modelId="{94424CCE-B89E-4F42-98D5-D58BFAF37036}" type="presParOf" srcId="{AA437704-25A3-4C1A-B3C1-EEFBB5F650F7}" destId="{72B04981-284C-411E-86F1-026AD223DE8B}" srcOrd="1" destOrd="0" presId="urn:microsoft.com/office/officeart/2005/8/layout/hierarchy1"/>
    <dgm:cxn modelId="{828A55E0-514B-4A6B-8FB9-DFC5F6893DE8}" type="presParOf" srcId="{0A0FBD04-93EE-449C-A8BB-7AFA62143EA7}" destId="{F44120AC-8E24-43E9-A66F-1ED03256581C}" srcOrd="1" destOrd="0" presId="urn:microsoft.com/office/officeart/2005/8/layout/hierarchy1"/>
    <dgm:cxn modelId="{AADD9977-7110-4869-9F90-401A20E3F179}" type="presParOf" srcId="{F44120AC-8E24-43E9-A66F-1ED03256581C}" destId="{D17E507D-1653-467E-881B-8196C8B6951B}" srcOrd="0" destOrd="0" presId="urn:microsoft.com/office/officeart/2005/8/layout/hierarchy1"/>
    <dgm:cxn modelId="{A0356AC2-E2A9-4CB9-9AB2-01B08EE7EBFA}" type="presParOf" srcId="{F44120AC-8E24-43E9-A66F-1ED03256581C}" destId="{1F6B309D-655F-4634-8F67-2123CC4F3EF7}" srcOrd="1" destOrd="0" presId="urn:microsoft.com/office/officeart/2005/8/layout/hierarchy1"/>
    <dgm:cxn modelId="{7A88F8E8-D8B5-4A0A-87AD-AB69B9FE48BD}" type="presParOf" srcId="{1F6B309D-655F-4634-8F67-2123CC4F3EF7}" destId="{7B0AEBEB-0932-4043-B6E4-96CEE544C153}" srcOrd="0" destOrd="0" presId="urn:microsoft.com/office/officeart/2005/8/layout/hierarchy1"/>
    <dgm:cxn modelId="{23DD4B52-E554-493C-BA0C-76E71986486E}" type="presParOf" srcId="{7B0AEBEB-0932-4043-B6E4-96CEE544C153}" destId="{BF8C32BE-BC7C-4692-9A8F-28322BA7B3BF}" srcOrd="0" destOrd="0" presId="urn:microsoft.com/office/officeart/2005/8/layout/hierarchy1"/>
    <dgm:cxn modelId="{F1886C1B-A722-4F8D-BC7F-BAC7FBEFCD20}" type="presParOf" srcId="{7B0AEBEB-0932-4043-B6E4-96CEE544C153}" destId="{C05729AD-78CB-4E16-A029-D3071BC5FFFE}" srcOrd="1" destOrd="0" presId="urn:microsoft.com/office/officeart/2005/8/layout/hierarchy1"/>
    <dgm:cxn modelId="{7632A6D0-7D85-4A11-A8F9-1F98FDDDA8D2}" type="presParOf" srcId="{1F6B309D-655F-4634-8F67-2123CC4F3EF7}" destId="{4915ED8B-242F-46B2-8CCA-0472447084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E507D-1653-467E-881B-8196C8B6951B}">
      <dsp:nvSpPr>
        <dsp:cNvPr id="0" name=""/>
        <dsp:cNvSpPr/>
      </dsp:nvSpPr>
      <dsp:spPr>
        <a:xfrm>
          <a:off x="2615189" y="2178495"/>
          <a:ext cx="91440" cy="997072"/>
        </a:xfrm>
        <a:custGeom>
          <a:avLst/>
          <a:gdLst/>
          <a:ahLst/>
          <a:cxnLst/>
          <a:rect l="0" t="0" r="0" b="0"/>
          <a:pathLst>
            <a:path>
              <a:moveTo>
                <a:pt x="45720" y="0"/>
              </a:moveTo>
              <a:lnTo>
                <a:pt x="45720" y="99707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76C8A-93E8-4EEB-9A7E-414341872A6A}">
      <dsp:nvSpPr>
        <dsp:cNvPr id="0" name=""/>
        <dsp:cNvSpPr/>
      </dsp:nvSpPr>
      <dsp:spPr>
        <a:xfrm>
          <a:off x="946744" y="1506"/>
          <a:ext cx="3428329" cy="217698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04981-284C-411E-86F1-026AD223DE8B}">
      <dsp:nvSpPr>
        <dsp:cNvPr id="0" name=""/>
        <dsp:cNvSpPr/>
      </dsp:nvSpPr>
      <dsp:spPr>
        <a:xfrm>
          <a:off x="1327670" y="363385"/>
          <a:ext cx="3428329" cy="2176989"/>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Command to create new project</a:t>
          </a:r>
        </a:p>
      </dsp:txBody>
      <dsp:txXfrm>
        <a:off x="1391432" y="427147"/>
        <a:ext cx="3300805" cy="2049465"/>
      </dsp:txXfrm>
    </dsp:sp>
    <dsp:sp modelId="{BF8C32BE-BC7C-4692-9A8F-28322BA7B3BF}">
      <dsp:nvSpPr>
        <dsp:cNvPr id="0" name=""/>
        <dsp:cNvSpPr/>
      </dsp:nvSpPr>
      <dsp:spPr>
        <a:xfrm>
          <a:off x="946744" y="3175568"/>
          <a:ext cx="3428329" cy="217698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729AD-78CB-4E16-A029-D3071BC5FFFE}">
      <dsp:nvSpPr>
        <dsp:cNvPr id="0" name=""/>
        <dsp:cNvSpPr/>
      </dsp:nvSpPr>
      <dsp:spPr>
        <a:xfrm>
          <a:off x="1327670" y="3537447"/>
          <a:ext cx="3428329" cy="2176989"/>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u="sng" kern="1200" dirty="0" err="1">
              <a:hlinkClick xmlns:r="http://schemas.openxmlformats.org/officeDocument/2006/relationships" r:id="rId1"/>
            </a:rPr>
            <a:t>npx</a:t>
          </a:r>
          <a:r>
            <a:rPr lang="en-US" sz="4100" b="1" u="sng" kern="1200" dirty="0">
              <a:hlinkClick xmlns:r="http://schemas.openxmlformats.org/officeDocument/2006/relationships" r:id="rId1"/>
            </a:rPr>
            <a:t> </a:t>
          </a:r>
          <a:r>
            <a:rPr lang="en-US" sz="4100" b="1" u="sng" kern="1200" dirty="0"/>
            <a:t>create-react-app my-app</a:t>
          </a:r>
          <a:endParaRPr lang="en-US" sz="4100" kern="1200" dirty="0"/>
        </a:p>
      </dsp:txBody>
      <dsp:txXfrm>
        <a:off x="1391432" y="3601209"/>
        <a:ext cx="3300805" cy="20494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React_Nativ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reactnative.dev/"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CFF0D0-0B0E-43B0-B8F4-86EB8513F503}"/>
              </a:ext>
            </a:extLst>
          </p:cNvPr>
          <p:cNvSpPr>
            <a:spLocks noGrp="1"/>
          </p:cNvSpPr>
          <p:nvPr>
            <p:ph type="ctrTitle"/>
          </p:nvPr>
        </p:nvSpPr>
        <p:spPr>
          <a:xfrm>
            <a:off x="1019900" y="128068"/>
            <a:ext cx="3258688" cy="3255264"/>
          </a:xfrm>
        </p:spPr>
        <p:txBody>
          <a:bodyPr>
            <a:normAutofit/>
          </a:bodyPr>
          <a:lstStyle/>
          <a:p>
            <a:r>
              <a:rPr lang="en-US" dirty="0">
                <a:latin typeface="Aharoni" panose="020B0604020202020204" pitchFamily="2" charset="-79"/>
                <a:cs typeface="Aharoni" panose="020B0604020202020204" pitchFamily="2" charset="-79"/>
              </a:rPr>
              <a:t>Intro to </a:t>
            </a:r>
            <a:r>
              <a:rPr lang="en-US" dirty="0" err="1">
                <a:latin typeface="Aharoni" panose="020B0604020202020204" pitchFamily="2" charset="-79"/>
                <a:cs typeface="Aharoni" panose="020B0604020202020204" pitchFamily="2" charset="-79"/>
              </a:rPr>
              <a:t>React.Js</a:t>
            </a:r>
            <a:r>
              <a:rPr lang="en-US" dirty="0">
                <a:latin typeface="Aharoni" panose="020B0604020202020204" pitchFamily="2" charset="-79"/>
                <a:cs typeface="Aharoni" panose="020B0604020202020204" pitchFamily="2" charset="-79"/>
              </a:rPr>
              <a:t> </a:t>
            </a:r>
          </a:p>
        </p:txBody>
      </p:sp>
      <p:sp>
        <p:nvSpPr>
          <p:cNvPr id="3" name="Subtitle 2">
            <a:extLst>
              <a:ext uri="{FF2B5EF4-FFF2-40B4-BE49-F238E27FC236}">
                <a16:creationId xmlns:a16="http://schemas.microsoft.com/office/drawing/2014/main" id="{3B33987A-92D4-4782-B71F-53EFB2AAEF89}"/>
              </a:ext>
            </a:extLst>
          </p:cNvPr>
          <p:cNvSpPr>
            <a:spLocks noGrp="1"/>
          </p:cNvSpPr>
          <p:nvPr>
            <p:ph type="subTitle" idx="1"/>
          </p:nvPr>
        </p:nvSpPr>
        <p:spPr>
          <a:xfrm>
            <a:off x="1100015" y="3209925"/>
            <a:ext cx="3228521" cy="2374721"/>
          </a:xfrm>
        </p:spPr>
        <p:txBody>
          <a:bodyPr>
            <a:noAutofit/>
          </a:bodyPr>
          <a:lstStyle/>
          <a:p>
            <a:r>
              <a:rPr lang="en-US" sz="1800" dirty="0">
                <a:latin typeface="Aharoni" panose="020B0604020202020204" pitchFamily="2" charset="-79"/>
                <a:cs typeface="Aharoni" panose="020B0604020202020204" pitchFamily="2" charset="-79"/>
              </a:rPr>
              <a:t>The Widely used Frontend library across the Frontend ecosystem is now being adopted for the headless-commerce Implantation, this intro will serve you as a stepping stone</a:t>
            </a:r>
          </a:p>
          <a:p>
            <a:r>
              <a:rPr lang="en-US" sz="1800" dirty="0">
                <a:latin typeface="Aharoni" panose="020B0604020202020204" pitchFamily="2" charset="-79"/>
                <a:cs typeface="Aharoni" panose="020B0604020202020204" pitchFamily="2" charset="-79"/>
              </a:rPr>
              <a:t>For you to get started with  implantation of frontend using </a:t>
            </a:r>
            <a:r>
              <a:rPr lang="en-US" sz="1800" dirty="0" err="1">
                <a:latin typeface="Aharoni" panose="020B0604020202020204" pitchFamily="2" charset="-79"/>
                <a:cs typeface="Aharoni" panose="020B0604020202020204" pitchFamily="2" charset="-79"/>
              </a:rPr>
              <a:t>ReactJs</a:t>
            </a:r>
            <a:r>
              <a:rPr lang="en-US" sz="1800" dirty="0">
                <a:latin typeface="Aharoni" panose="020B0604020202020204" pitchFamily="2" charset="-79"/>
                <a:cs typeface="Aharoni" panose="020B0604020202020204" pitchFamily="2" charset="-79"/>
              </a:rPr>
              <a:t>.</a:t>
            </a:r>
          </a:p>
          <a:p>
            <a:endParaRPr lang="en-US" sz="1800" dirty="0">
              <a:latin typeface="Aharoni" panose="020B0604020202020204" pitchFamily="2" charset="-79"/>
              <a:cs typeface="Aharoni" panose="020B0604020202020204" pitchFamily="2" charset="-79"/>
            </a:endParaRPr>
          </a:p>
        </p:txBody>
      </p:sp>
      <p:pic>
        <p:nvPicPr>
          <p:cNvPr id="5" name="Picture 4" descr="Icon&#10;&#10;Description automatically generated">
            <a:extLst>
              <a:ext uri="{FF2B5EF4-FFF2-40B4-BE49-F238E27FC236}">
                <a16:creationId xmlns:a16="http://schemas.microsoft.com/office/drawing/2014/main" id="{014E0F61-5A93-448D-9B6E-BB3C1ED5C48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451" r="17396" b="-1"/>
          <a:stretch/>
        </p:blipFill>
        <p:spPr>
          <a:xfrm>
            <a:off x="5849826" y="759599"/>
            <a:ext cx="4908898" cy="5330650"/>
          </a:xfrm>
          <a:prstGeom prst="rect">
            <a:avLst/>
          </a:prstGeom>
        </p:spPr>
      </p:pic>
      <p:sp>
        <p:nvSpPr>
          <p:cNvPr id="14" name="Rectangle 13">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380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E056C0-0196-4938-B3D0-6FEA2567CB50}"/>
              </a:ext>
            </a:extLst>
          </p:cNvPr>
          <p:cNvSpPr>
            <a:spLocks noGrp="1"/>
          </p:cNvSpPr>
          <p:nvPr>
            <p:ph type="title"/>
          </p:nvPr>
        </p:nvSpPr>
        <p:spPr>
          <a:xfrm>
            <a:off x="494260" y="1683144"/>
            <a:ext cx="2774922" cy="3491712"/>
          </a:xfrm>
        </p:spPr>
        <p:txBody>
          <a:bodyPr>
            <a:normAutofit/>
          </a:bodyPr>
          <a:lstStyle/>
          <a:p>
            <a:r>
              <a:rPr lang="en-US" dirty="0" err="1"/>
              <a:t>VirtualDOM</a:t>
            </a:r>
            <a:br>
              <a:rPr lang="en-US" dirty="0"/>
            </a:br>
            <a:endParaRPr lang="en-US" dirty="0"/>
          </a:p>
        </p:txBody>
      </p:sp>
      <p:sp>
        <p:nvSpPr>
          <p:cNvPr id="3" name="Content Placeholder 2">
            <a:extLst>
              <a:ext uri="{FF2B5EF4-FFF2-40B4-BE49-F238E27FC236}">
                <a16:creationId xmlns:a16="http://schemas.microsoft.com/office/drawing/2014/main" id="{D3FC4ED4-556F-4303-9E39-58833E894034}"/>
              </a:ext>
            </a:extLst>
          </p:cNvPr>
          <p:cNvSpPr>
            <a:spLocks noGrp="1"/>
          </p:cNvSpPr>
          <p:nvPr>
            <p:ph idx="1"/>
          </p:nvPr>
        </p:nvSpPr>
        <p:spPr>
          <a:xfrm>
            <a:off x="4361606" y="1683143"/>
            <a:ext cx="6627377" cy="3491713"/>
          </a:xfrm>
        </p:spPr>
        <p:txBody>
          <a:bodyPr>
            <a:normAutofit/>
          </a:bodyPr>
          <a:lstStyle/>
          <a:p>
            <a:r>
              <a:rPr lang="en-US" dirty="0"/>
              <a:t>The virtual DOM (VDOM) is a programming concept where an ideal, or “virtual”, representation of a UI is kept in memory and synced with the “real” DOM by a library such as </a:t>
            </a:r>
            <a:r>
              <a:rPr lang="en-US" dirty="0" err="1"/>
              <a:t>ReactDOM</a:t>
            </a:r>
            <a:r>
              <a:rPr lang="en-US" dirty="0"/>
              <a:t>. This process is called reconciliation.</a:t>
            </a:r>
          </a:p>
        </p:txBody>
      </p:sp>
      <p:sp>
        <p:nvSpPr>
          <p:cNvPr id="16"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07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7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87" name="Rectangle 74">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76">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73F9DD-0B1C-44CE-ADB1-3ECE6909E9C9}"/>
              </a:ext>
            </a:extLst>
          </p:cNvPr>
          <p:cNvSpPr>
            <a:spLocks noGrp="1"/>
          </p:cNvSpPr>
          <p:nvPr>
            <p:ph type="title"/>
          </p:nvPr>
        </p:nvSpPr>
        <p:spPr>
          <a:xfrm>
            <a:off x="5054082" y="1298448"/>
            <a:ext cx="6068070" cy="3255264"/>
          </a:xfrm>
        </p:spPr>
        <p:txBody>
          <a:bodyPr vert="horz" lIns="91440" tIns="45720" rIns="91440" bIns="45720" rtlCol="0" anchor="b">
            <a:normAutofit/>
          </a:bodyPr>
          <a:lstStyle/>
          <a:p>
            <a:r>
              <a:rPr lang="en-US" sz="3700" spc="-100"/>
              <a:t>Rendering as the procedure of synchronizing changes in the DOM. React synchronizes the changes in the DOM through three steps.</a:t>
            </a:r>
            <a:br>
              <a:rPr lang="en-US" sz="3700" spc="-100"/>
            </a:br>
            <a:endParaRPr lang="en-US" sz="3700" spc="-100"/>
          </a:p>
        </p:txBody>
      </p:sp>
      <p:sp>
        <p:nvSpPr>
          <p:cNvPr id="3089" name="Rectangle 78">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A3FF7703-02E8-4C15-A259-5655231443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2374" y="758952"/>
            <a:ext cx="3927701" cy="5389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2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74">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632206-EBE3-4D96-8F00-749B0BA3EF73}"/>
              </a:ext>
            </a:extLst>
          </p:cNvPr>
          <p:cNvSpPr>
            <a:spLocks noGrp="1"/>
          </p:cNvSpPr>
          <p:nvPr>
            <p:ph type="title"/>
          </p:nvPr>
        </p:nvSpPr>
        <p:spPr>
          <a:xfrm>
            <a:off x="289249" y="1123837"/>
            <a:ext cx="4016116" cy="1949301"/>
          </a:xfrm>
        </p:spPr>
        <p:txBody>
          <a:bodyPr>
            <a:normAutofit/>
          </a:bodyPr>
          <a:lstStyle/>
          <a:p>
            <a:r>
              <a:rPr lang="en-US" b="1" dirty="0"/>
              <a:t>Render</a:t>
            </a:r>
            <a:br>
              <a:rPr lang="en-US" b="1" dirty="0"/>
            </a:br>
            <a:br>
              <a:rPr lang="en-US" sz="1700" b="1" dirty="0"/>
            </a:br>
            <a:r>
              <a:rPr lang="en-US" sz="2000" dirty="0"/>
              <a:t>Rendering is a process that is triggered by a change of state in some component of your application, when a state change occurs React:</a:t>
            </a:r>
          </a:p>
        </p:txBody>
      </p:sp>
      <p:sp>
        <p:nvSpPr>
          <p:cNvPr id="4102" name="Content Placeholder 4101">
            <a:extLst>
              <a:ext uri="{FF2B5EF4-FFF2-40B4-BE49-F238E27FC236}">
                <a16:creationId xmlns:a16="http://schemas.microsoft.com/office/drawing/2014/main" id="{1E805570-7B79-47F7-91A8-60FD5BBD541B}"/>
              </a:ext>
            </a:extLst>
          </p:cNvPr>
          <p:cNvSpPr>
            <a:spLocks noGrp="1"/>
          </p:cNvSpPr>
          <p:nvPr>
            <p:ph idx="1"/>
          </p:nvPr>
        </p:nvSpPr>
        <p:spPr>
          <a:xfrm>
            <a:off x="289249" y="3429000"/>
            <a:ext cx="4016116" cy="2355980"/>
          </a:xfrm>
        </p:spPr>
        <p:txBody>
          <a:bodyPr anchor="t">
            <a:normAutofit/>
          </a:bodyPr>
          <a:lstStyle/>
          <a:p>
            <a:pPr marL="0" indent="0">
              <a:buNone/>
            </a:pPr>
            <a:r>
              <a:rPr lang="en-US" dirty="0">
                <a:solidFill>
                  <a:srgbClr val="FFFFFF"/>
                </a:solidFill>
              </a:rPr>
              <a:t>It will collect from the root of your App all the components that requested a re-render because their state or their props changed.</a:t>
            </a:r>
          </a:p>
          <a:p>
            <a:r>
              <a:rPr lang="en-US" dirty="0">
                <a:solidFill>
                  <a:srgbClr val="FFFFFF"/>
                </a:solidFill>
              </a:rPr>
              <a:t> </a:t>
            </a:r>
          </a:p>
          <a:p>
            <a:endParaRPr lang="en-US" dirty="0">
              <a:solidFill>
                <a:srgbClr val="FFFFFF"/>
              </a:solidFill>
            </a:endParaRPr>
          </a:p>
          <a:p>
            <a:endParaRPr lang="en-US" dirty="0">
              <a:solidFill>
                <a:srgbClr val="FFFFFF"/>
              </a:solidFill>
            </a:endParaRPr>
          </a:p>
        </p:txBody>
      </p:sp>
      <p:pic>
        <p:nvPicPr>
          <p:cNvPr id="4098" name="Picture 2" descr="React render phase illustration">
            <a:extLst>
              <a:ext uri="{FF2B5EF4-FFF2-40B4-BE49-F238E27FC236}">
                <a16:creationId xmlns:a16="http://schemas.microsoft.com/office/drawing/2014/main" id="{56D9E07E-C4D4-4F9A-8D9C-5B56E55DCC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1" r="5648" b="1"/>
          <a:stretch/>
        </p:blipFill>
        <p:spPr bwMode="auto">
          <a:xfrm>
            <a:off x="5137463" y="1300825"/>
            <a:ext cx="6193767" cy="424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4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2091-1794-4B53-A4E9-40AC0F5B7457}"/>
              </a:ext>
            </a:extLst>
          </p:cNvPr>
          <p:cNvSpPr>
            <a:spLocks noGrp="1"/>
          </p:cNvSpPr>
          <p:nvPr>
            <p:ph type="title"/>
          </p:nvPr>
        </p:nvSpPr>
        <p:spPr>
          <a:xfrm>
            <a:off x="252919" y="1123837"/>
            <a:ext cx="2947482" cy="4601183"/>
          </a:xfrm>
        </p:spPr>
        <p:txBody>
          <a:bodyPr>
            <a:normAutofit/>
          </a:bodyPr>
          <a:lstStyle/>
          <a:p>
            <a:r>
              <a:rPr lang="en-US" b="1" dirty="0"/>
              <a:t>Reconciliation</a:t>
            </a:r>
            <a:br>
              <a:rPr lang="en-US" sz="2000" b="1" dirty="0"/>
            </a:br>
            <a:br>
              <a:rPr lang="en-US" sz="2000" b="1" dirty="0"/>
            </a:br>
            <a:r>
              <a:rPr lang="en-US" sz="2000" dirty="0"/>
              <a:t>Once the re-rendering has happened, React has the context of two versions of the</a:t>
            </a:r>
            <a:br>
              <a:rPr lang="en-US" sz="2000" dirty="0"/>
            </a:br>
            <a:r>
              <a:rPr lang="en-US" sz="2000" dirty="0"/>
              <a:t>output, the version </a:t>
            </a:r>
            <a:r>
              <a:rPr lang="en-US" sz="2000" b="1" i="1" dirty="0" err="1"/>
              <a:t>React.createElement</a:t>
            </a:r>
            <a:r>
              <a:rPr lang="en-US" sz="2000" dirty="0"/>
              <a:t>  executed before the state change occurred, and the version executed after the state has changed.</a:t>
            </a:r>
            <a:br>
              <a:rPr lang="en-US" sz="2000" b="1" dirty="0"/>
            </a:br>
            <a:br>
              <a:rPr lang="en-US" sz="2000" b="1" dirty="0"/>
            </a:br>
            <a:endParaRPr lang="en-US" sz="2000" dirty="0"/>
          </a:p>
        </p:txBody>
      </p:sp>
      <p:sp>
        <p:nvSpPr>
          <p:cNvPr id="5130" name="Content Placeholder 5129">
            <a:extLst>
              <a:ext uri="{FF2B5EF4-FFF2-40B4-BE49-F238E27FC236}">
                <a16:creationId xmlns:a16="http://schemas.microsoft.com/office/drawing/2014/main" id="{736E5F1A-D871-4C31-BF3D-AFD4DFB932B5}"/>
              </a:ext>
            </a:extLst>
          </p:cNvPr>
          <p:cNvSpPr>
            <a:spLocks noGrp="1"/>
          </p:cNvSpPr>
          <p:nvPr>
            <p:ph idx="1"/>
          </p:nvPr>
        </p:nvSpPr>
        <p:spPr>
          <a:xfrm>
            <a:off x="3869267" y="864108"/>
            <a:ext cx="3585891" cy="5120640"/>
          </a:xfrm>
        </p:spPr>
        <p:txBody>
          <a:bodyPr>
            <a:normAutofit/>
          </a:bodyPr>
          <a:lstStyle/>
          <a:p>
            <a:r>
              <a:rPr lang="en-US" dirty="0"/>
              <a:t>At this point two objects are describing the UI, React through a heuristic algorithm of order O(n^3) will be able to determine which elements need to be represented again.</a:t>
            </a:r>
          </a:p>
        </p:txBody>
      </p:sp>
      <p:pic>
        <p:nvPicPr>
          <p:cNvPr id="5126" name="Picture 6">
            <a:extLst>
              <a:ext uri="{FF2B5EF4-FFF2-40B4-BE49-F238E27FC236}">
                <a16:creationId xmlns:a16="http://schemas.microsoft.com/office/drawing/2014/main" id="{8710CEC3-4778-4FB7-A254-07010904CC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43" r="14209" b="5"/>
          <a:stretch/>
        </p:blipFill>
        <p:spPr bwMode="auto">
          <a:xfrm>
            <a:off x="7818120" y="868691"/>
            <a:ext cx="3474720" cy="512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5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245A-96E3-400B-99B3-B014E3A481CF}"/>
              </a:ext>
            </a:extLst>
          </p:cNvPr>
          <p:cNvSpPr>
            <a:spLocks noGrp="1"/>
          </p:cNvSpPr>
          <p:nvPr>
            <p:ph type="title"/>
          </p:nvPr>
        </p:nvSpPr>
        <p:spPr/>
        <p:txBody>
          <a:bodyPr>
            <a:normAutofit fontScale="90000"/>
          </a:bodyPr>
          <a:lstStyle/>
          <a:p>
            <a:r>
              <a:rPr lang="en-US" b="1" dirty="0"/>
              <a:t>Commit</a:t>
            </a:r>
            <a:br>
              <a:rPr lang="en-US" b="1" dirty="0"/>
            </a:br>
            <a:br>
              <a:rPr lang="en-US" b="1" dirty="0"/>
            </a:br>
            <a:r>
              <a:rPr lang="en-US" sz="2400" dirty="0"/>
              <a:t>After React calculated all the changes that should be made in the application it</a:t>
            </a:r>
            <a:br>
              <a:rPr lang="en-US" sz="2400" dirty="0"/>
            </a:br>
            <a:r>
              <a:rPr lang="en-US" sz="2200" dirty="0"/>
              <a:t>Synchronously React will clean up the past layout effects, run the new layout effects, then the browser will paint the DOM, after that, React will clean up the past effects and mount the new ones </a:t>
            </a:r>
            <a:r>
              <a:rPr lang="en-US" sz="2200" dirty="0" err="1"/>
              <a:t>ree</a:t>
            </a:r>
            <a:endParaRPr lang="en-US" sz="2200" dirty="0"/>
          </a:p>
        </p:txBody>
      </p:sp>
      <p:pic>
        <p:nvPicPr>
          <p:cNvPr id="6146" name="Picture 2">
            <a:extLst>
              <a:ext uri="{FF2B5EF4-FFF2-40B4-BE49-F238E27FC236}">
                <a16:creationId xmlns:a16="http://schemas.microsoft.com/office/drawing/2014/main" id="{C3DFCA40-CD02-4DFC-B3AE-265158C5B0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4877" y="339725"/>
            <a:ext cx="5038348" cy="641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4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36F28F-5C13-400C-B9CA-E587F7B60A21}"/>
              </a:ext>
            </a:extLst>
          </p:cNvPr>
          <p:cNvSpPr>
            <a:spLocks noGrp="1"/>
          </p:cNvSpPr>
          <p:nvPr>
            <p:ph type="title"/>
          </p:nvPr>
        </p:nvSpPr>
        <p:spPr>
          <a:xfrm>
            <a:off x="494260" y="1683144"/>
            <a:ext cx="2774922" cy="3491712"/>
          </a:xfrm>
        </p:spPr>
        <p:txBody>
          <a:bodyPr>
            <a:normAutofit/>
          </a:bodyPr>
          <a:lstStyle/>
          <a:p>
            <a:r>
              <a:rPr lang="en-US">
                <a:latin typeface="Aharoni" panose="02010803020104030203" pitchFamily="2" charset="-79"/>
                <a:cs typeface="Aharoni" panose="02010803020104030203" pitchFamily="2" charset="-79"/>
              </a:rPr>
              <a:t>Day : 1</a:t>
            </a:r>
          </a:p>
        </p:txBody>
      </p:sp>
      <p:sp>
        <p:nvSpPr>
          <p:cNvPr id="3" name="Content Placeholder 2">
            <a:extLst>
              <a:ext uri="{FF2B5EF4-FFF2-40B4-BE49-F238E27FC236}">
                <a16:creationId xmlns:a16="http://schemas.microsoft.com/office/drawing/2014/main" id="{6F41B618-9B62-4020-B3C2-FE13D31A305D}"/>
              </a:ext>
            </a:extLst>
          </p:cNvPr>
          <p:cNvSpPr>
            <a:spLocks noGrp="1"/>
          </p:cNvSpPr>
          <p:nvPr>
            <p:ph idx="1"/>
          </p:nvPr>
        </p:nvSpPr>
        <p:spPr>
          <a:xfrm>
            <a:off x="4361606" y="1683143"/>
            <a:ext cx="6627377" cy="3491713"/>
          </a:xfrm>
        </p:spPr>
        <p:txBody>
          <a:bodyPr>
            <a:normAutofit/>
          </a:bodyPr>
          <a:lstStyle/>
          <a:p>
            <a:pPr marL="0" indent="0">
              <a:buNone/>
            </a:pPr>
            <a:endParaRPr lang="en-US" dirty="0"/>
          </a:p>
          <a:p>
            <a:pPr lvl="0"/>
            <a:r>
              <a:rPr lang="en-US" dirty="0"/>
              <a:t>Intro</a:t>
            </a:r>
          </a:p>
          <a:p>
            <a:pPr lvl="0"/>
            <a:r>
              <a:rPr lang="en-US" dirty="0"/>
              <a:t>Virtual Dom</a:t>
            </a:r>
          </a:p>
          <a:p>
            <a:pPr lvl="0"/>
            <a:r>
              <a:rPr lang="en-US" dirty="0"/>
              <a:t>JSX</a:t>
            </a:r>
          </a:p>
          <a:p>
            <a:pPr lvl="0"/>
            <a:r>
              <a:rPr lang="en-US" dirty="0"/>
              <a:t>Class Components/ Functional Component</a:t>
            </a:r>
          </a:p>
          <a:p>
            <a:pPr lvl="0"/>
            <a:r>
              <a:rPr lang="en-US" dirty="0"/>
              <a:t>State &amp; Props</a:t>
            </a:r>
          </a:p>
          <a:p>
            <a:pPr lvl="0"/>
            <a:r>
              <a:rPr lang="en-US" dirty="0"/>
              <a:t>Events</a:t>
            </a:r>
          </a:p>
          <a:p>
            <a:pPr lvl="0"/>
            <a:r>
              <a:rPr lang="en-US" dirty="0"/>
              <a:t>Managing State in  Components</a:t>
            </a:r>
          </a:p>
          <a:p>
            <a:pPr marL="0" indent="0">
              <a:buNone/>
            </a:pPr>
            <a:endParaRPr lang="en-US" dirty="0"/>
          </a:p>
        </p:txBody>
      </p:sp>
      <p:sp>
        <p:nvSpPr>
          <p:cNvPr id="18"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965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A7D-FD5E-4C2B-A646-8298EE90AAC5}"/>
              </a:ext>
            </a:extLst>
          </p:cNvPr>
          <p:cNvSpPr>
            <a:spLocks noGrp="1"/>
          </p:cNvSpPr>
          <p:nvPr>
            <p:ph type="title"/>
          </p:nvPr>
        </p:nvSpPr>
        <p:spPr/>
        <p:txBody>
          <a:bodyPr/>
          <a:lstStyle/>
          <a:p>
            <a:r>
              <a:rPr lang="en-US" dirty="0"/>
              <a:t>Get started</a:t>
            </a:r>
          </a:p>
        </p:txBody>
      </p:sp>
      <p:sp>
        <p:nvSpPr>
          <p:cNvPr id="3" name="Content Placeholder 2">
            <a:extLst>
              <a:ext uri="{FF2B5EF4-FFF2-40B4-BE49-F238E27FC236}">
                <a16:creationId xmlns:a16="http://schemas.microsoft.com/office/drawing/2014/main" id="{143204F5-B12D-4AB0-A580-B0BA027CD215}"/>
              </a:ext>
            </a:extLst>
          </p:cNvPr>
          <p:cNvSpPr>
            <a:spLocks noGrp="1"/>
          </p:cNvSpPr>
          <p:nvPr>
            <p:ph sz="half" idx="1"/>
          </p:nvPr>
        </p:nvSpPr>
        <p:spPr/>
        <p:txBody>
          <a:bodyPr/>
          <a:lstStyle/>
          <a:p>
            <a:pPr marL="0" indent="0">
              <a:buNone/>
            </a:pPr>
            <a:r>
              <a:rPr lang="en-US" sz="3600" dirty="0"/>
              <a:t>Tools</a:t>
            </a:r>
          </a:p>
          <a:p>
            <a:r>
              <a:rPr lang="en-US" dirty="0"/>
              <a:t>Node/</a:t>
            </a:r>
            <a:r>
              <a:rPr lang="en-US" dirty="0" err="1"/>
              <a:t>npm</a:t>
            </a:r>
            <a:endParaRPr lang="en-US" dirty="0"/>
          </a:p>
          <a:p>
            <a:r>
              <a:rPr lang="en-US" dirty="0" err="1"/>
              <a:t>Vscode</a:t>
            </a:r>
            <a:endParaRPr lang="en-US" dirty="0"/>
          </a:p>
          <a:p>
            <a:r>
              <a:rPr lang="en-US" dirty="0"/>
              <a:t>Browser</a:t>
            </a:r>
            <a:br>
              <a:rPr lang="en-US" dirty="0"/>
            </a:br>
            <a:endParaRPr lang="en-US" dirty="0"/>
          </a:p>
        </p:txBody>
      </p:sp>
      <p:graphicFrame>
        <p:nvGraphicFramePr>
          <p:cNvPr id="9" name="Content Placeholder 3">
            <a:extLst>
              <a:ext uri="{FF2B5EF4-FFF2-40B4-BE49-F238E27FC236}">
                <a16:creationId xmlns:a16="http://schemas.microsoft.com/office/drawing/2014/main" id="{EEE1A7EC-E450-4612-B6D3-BE060C33B15E}"/>
              </a:ext>
            </a:extLst>
          </p:cNvPr>
          <p:cNvGraphicFramePr>
            <a:graphicFrameLocks noGrp="1"/>
          </p:cNvGraphicFramePr>
          <p:nvPr>
            <p:ph sz="half" idx="2"/>
            <p:extLst>
              <p:ext uri="{D42A27DB-BD31-4B8C-83A1-F6EECF244321}">
                <p14:modId xmlns:p14="http://schemas.microsoft.com/office/powerpoint/2010/main" val="2784841680"/>
              </p:ext>
            </p:extLst>
          </p:nvPr>
        </p:nvGraphicFramePr>
        <p:xfrm>
          <a:off x="5590095" y="273377"/>
          <a:ext cx="5702745" cy="5715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1">
            <a:extLst>
              <a:ext uri="{FF2B5EF4-FFF2-40B4-BE49-F238E27FC236}">
                <a16:creationId xmlns:a16="http://schemas.microsoft.com/office/drawing/2014/main" id="{2C8A21A8-7E8F-4F58-B4B9-9EC2F80E0AB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source-code-pro"/>
              </a:rPr>
              <a:t>npx create-react-app my-app</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F1E36EB-A005-4BA8-AFB9-657020680A4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source-code-pro"/>
              </a:rPr>
              <a:t>npx create-react-app my-app</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60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D841-1377-4B0E-A0AE-B0EFAF39CDF9}"/>
              </a:ext>
            </a:extLst>
          </p:cNvPr>
          <p:cNvSpPr>
            <a:spLocks noGrp="1"/>
          </p:cNvSpPr>
          <p:nvPr>
            <p:ph type="title"/>
          </p:nvPr>
        </p:nvSpPr>
        <p:spPr>
          <a:xfrm>
            <a:off x="272374" y="1496009"/>
            <a:ext cx="2947482" cy="4601183"/>
          </a:xfrm>
        </p:spPr>
        <p:txBody>
          <a:bodyPr>
            <a:normAutofit/>
          </a:bodyPr>
          <a:lstStyle/>
          <a:p>
            <a:r>
              <a:rPr lang="en-US" b="1" dirty="0"/>
              <a:t>Declarative</a:t>
            </a:r>
            <a:br>
              <a:rPr lang="en-US" dirty="0"/>
            </a:br>
            <a:r>
              <a:rPr lang="en-US" sz="2200" dirty="0"/>
              <a:t>React makes it painless to create interactive UIs. Design simple views for each state in your application, and React will efficiently update and render just the right components when your data changes.</a:t>
            </a:r>
          </a:p>
        </p:txBody>
      </p:sp>
      <p:sp>
        <p:nvSpPr>
          <p:cNvPr id="3" name="Content Placeholder 2">
            <a:extLst>
              <a:ext uri="{FF2B5EF4-FFF2-40B4-BE49-F238E27FC236}">
                <a16:creationId xmlns:a16="http://schemas.microsoft.com/office/drawing/2014/main" id="{82882488-9409-44C8-9FF9-47B720A0A4F9}"/>
              </a:ext>
            </a:extLst>
          </p:cNvPr>
          <p:cNvSpPr>
            <a:spLocks noGrp="1"/>
          </p:cNvSpPr>
          <p:nvPr>
            <p:ph sz="half" idx="1"/>
          </p:nvPr>
        </p:nvSpPr>
        <p:spPr>
          <a:xfrm>
            <a:off x="3702541" y="1624295"/>
            <a:ext cx="3474720" cy="5120640"/>
          </a:xfrm>
        </p:spPr>
        <p:txBody>
          <a:bodyPr/>
          <a:lstStyle/>
          <a:p>
            <a:pPr marL="0" indent="0">
              <a:buNone/>
            </a:pPr>
            <a:endParaRPr lang="en-US" dirty="0"/>
          </a:p>
          <a:p>
            <a:pPr marL="0" indent="0">
              <a:buNone/>
            </a:pPr>
            <a:r>
              <a:rPr lang="en-US" sz="2400" b="1" dirty="0"/>
              <a:t>Component-Based</a:t>
            </a:r>
          </a:p>
          <a:p>
            <a:r>
              <a:rPr lang="en-US" dirty="0"/>
              <a:t>Build encapsulated components that manage their own state, then compose them to make complex UIs.</a:t>
            </a:r>
          </a:p>
          <a:p>
            <a:r>
              <a:rPr lang="en-US" dirty="0"/>
              <a:t>Since component logic is written in JavaScript instead of templates, you can easily pass rich data through your app and keep state out of the DOM</a:t>
            </a:r>
          </a:p>
          <a:p>
            <a:pPr marL="0" indent="0" algn="ctr">
              <a:buNone/>
            </a:pPr>
            <a:endParaRPr lang="en-US" dirty="0"/>
          </a:p>
          <a:p>
            <a:endParaRPr lang="en-US" dirty="0"/>
          </a:p>
        </p:txBody>
      </p:sp>
      <p:sp>
        <p:nvSpPr>
          <p:cNvPr id="4" name="Content Placeholder 3">
            <a:extLst>
              <a:ext uri="{FF2B5EF4-FFF2-40B4-BE49-F238E27FC236}">
                <a16:creationId xmlns:a16="http://schemas.microsoft.com/office/drawing/2014/main" id="{57977ED7-B424-4779-B0F3-D3ED37A39E91}"/>
              </a:ext>
            </a:extLst>
          </p:cNvPr>
          <p:cNvSpPr>
            <a:spLocks noGrp="1"/>
          </p:cNvSpPr>
          <p:nvPr>
            <p:ph sz="half" idx="2"/>
          </p:nvPr>
        </p:nvSpPr>
        <p:spPr/>
        <p:txBody>
          <a:bodyPr/>
          <a:lstStyle/>
          <a:p>
            <a:pPr marL="0" indent="0">
              <a:buNone/>
            </a:pPr>
            <a:r>
              <a:rPr lang="en-US" b="1" dirty="0"/>
              <a:t>Learn Once, Write Anywhere</a:t>
            </a:r>
          </a:p>
          <a:p>
            <a:pPr marL="0" indent="0">
              <a:buNone/>
            </a:pPr>
            <a:r>
              <a:rPr lang="en-US" dirty="0"/>
              <a:t>React can also render on the server using Node and power mobile apps using </a:t>
            </a:r>
            <a:r>
              <a:rPr lang="en-US" dirty="0">
                <a:hlinkClick r:id="rId2"/>
              </a:rPr>
              <a:t>React Native</a:t>
            </a:r>
            <a:r>
              <a:rPr lang="en-US" dirty="0"/>
              <a:t>.</a:t>
            </a:r>
          </a:p>
        </p:txBody>
      </p:sp>
      <p:sp>
        <p:nvSpPr>
          <p:cNvPr id="5" name="Rectangle 4">
            <a:extLst>
              <a:ext uri="{FF2B5EF4-FFF2-40B4-BE49-F238E27FC236}">
                <a16:creationId xmlns:a16="http://schemas.microsoft.com/office/drawing/2014/main" id="{51492D31-6503-4D5C-8AD5-B9DEB90F4154}"/>
              </a:ext>
            </a:extLst>
          </p:cNvPr>
          <p:cNvSpPr/>
          <p:nvPr/>
        </p:nvSpPr>
        <p:spPr>
          <a:xfrm>
            <a:off x="3443590" y="111014"/>
            <a:ext cx="7101193" cy="1384995"/>
          </a:xfrm>
          <a:prstGeom prst="rect">
            <a:avLst/>
          </a:prstGeom>
        </p:spPr>
        <p:txBody>
          <a:bodyPr wrap="square">
            <a:spAutoFit/>
          </a:bodyPr>
          <a:lstStyle/>
          <a:p>
            <a:pPr algn="ctr"/>
            <a:r>
              <a:rPr lang="en-US" sz="3600" b="1" dirty="0"/>
              <a:t>React</a:t>
            </a:r>
            <a:br>
              <a:rPr lang="en-US" b="1" dirty="0"/>
            </a:br>
            <a:r>
              <a:rPr lang="en-US" sz="2400" dirty="0"/>
              <a:t>A JavaScript library for building user interfaces</a:t>
            </a:r>
            <a:br>
              <a:rPr lang="en-US" sz="2400" dirty="0"/>
            </a:br>
            <a:endParaRPr lang="en-US" sz="2400" dirty="0"/>
          </a:p>
        </p:txBody>
      </p:sp>
    </p:spTree>
    <p:extLst>
      <p:ext uri="{BB962C8B-B14F-4D97-AF65-F5344CB8AC3E}">
        <p14:creationId xmlns:p14="http://schemas.microsoft.com/office/powerpoint/2010/main" val="30671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41B2-CA08-4010-9B9C-EF82040F4388}"/>
              </a:ext>
            </a:extLst>
          </p:cNvPr>
          <p:cNvSpPr>
            <a:spLocks noGrp="1"/>
          </p:cNvSpPr>
          <p:nvPr>
            <p:ph type="title"/>
          </p:nvPr>
        </p:nvSpPr>
        <p:spPr/>
        <p:txBody>
          <a:bodyPr/>
          <a:lstStyle/>
          <a:p>
            <a:pPr algn="ctr"/>
            <a:r>
              <a:rPr lang="en-US" dirty="0"/>
              <a:t>React</a:t>
            </a:r>
            <a:br>
              <a:rPr lang="en-US" dirty="0"/>
            </a:br>
            <a:r>
              <a:rPr lang="en-US" dirty="0"/>
              <a:t>Components</a:t>
            </a:r>
            <a:br>
              <a:rPr lang="en-US" dirty="0"/>
            </a:br>
            <a:endParaRPr lang="en-US" dirty="0"/>
          </a:p>
        </p:txBody>
      </p:sp>
      <p:sp>
        <p:nvSpPr>
          <p:cNvPr id="3" name="Content Placeholder 2">
            <a:extLst>
              <a:ext uri="{FF2B5EF4-FFF2-40B4-BE49-F238E27FC236}">
                <a16:creationId xmlns:a16="http://schemas.microsoft.com/office/drawing/2014/main" id="{698AD5D2-7F99-4E1A-AC68-CA3640104DAF}"/>
              </a:ext>
            </a:extLst>
          </p:cNvPr>
          <p:cNvSpPr>
            <a:spLocks noGrp="1"/>
          </p:cNvSpPr>
          <p:nvPr>
            <p:ph sz="half" idx="1"/>
          </p:nvPr>
        </p:nvSpPr>
        <p:spPr/>
        <p:txBody>
          <a:bodyPr/>
          <a:lstStyle/>
          <a:p>
            <a:pPr marL="0" indent="0">
              <a:buNone/>
            </a:pPr>
            <a:r>
              <a:rPr lang="en-US" dirty="0"/>
              <a:t>Components are like JavaScript functions. They accept arbitrary inputs (called “props”) and return React elements describing what should appear on the screen.</a:t>
            </a:r>
          </a:p>
          <a:p>
            <a:pPr marL="0" indent="0">
              <a:buNone/>
            </a:pPr>
            <a:endParaRPr lang="en-US" dirty="0"/>
          </a:p>
          <a:p>
            <a:pPr marL="0" indent="0">
              <a:buNone/>
            </a:pPr>
            <a:r>
              <a:rPr lang="en-US" dirty="0"/>
              <a:t>Simple Component</a:t>
            </a:r>
          </a:p>
          <a:p>
            <a:pPr marL="0" indent="0">
              <a:buNone/>
            </a:pPr>
            <a:r>
              <a:rPr lang="en-US" b="1" dirty="0">
                <a:solidFill>
                  <a:srgbClr val="292929"/>
                </a:solidFill>
                <a:latin typeface="Menlo"/>
              </a:rPr>
              <a:t>const</a:t>
            </a:r>
            <a:r>
              <a:rPr lang="en-US" dirty="0">
                <a:solidFill>
                  <a:srgbClr val="292929"/>
                </a:solidFill>
                <a:latin typeface="Menlo"/>
              </a:rPr>
              <a:t> Greeting = () =&gt; </a:t>
            </a:r>
            <a:r>
              <a:rPr lang="en-US" b="1" dirty="0">
                <a:solidFill>
                  <a:srgbClr val="292929"/>
                </a:solidFill>
                <a:latin typeface="Menlo"/>
              </a:rPr>
              <a:t>&lt;h1&gt;</a:t>
            </a:r>
            <a:r>
              <a:rPr lang="en-US" dirty="0">
                <a:solidFill>
                  <a:srgbClr val="292929"/>
                </a:solidFill>
                <a:latin typeface="Menlo"/>
              </a:rPr>
              <a:t>Hello World today!</a:t>
            </a:r>
            <a:r>
              <a:rPr lang="en-US" b="1" dirty="0">
                <a:solidFill>
                  <a:srgbClr val="292929"/>
                </a:solidFill>
                <a:latin typeface="Menlo"/>
              </a:rPr>
              <a:t>&lt;/h1&gt;</a:t>
            </a:r>
            <a:r>
              <a:rPr lang="en-US" dirty="0">
                <a:solidFill>
                  <a:srgbClr val="292929"/>
                </a:solidFill>
                <a:latin typeface="Menlo"/>
              </a:rPr>
              <a:t>;</a:t>
            </a:r>
            <a:endParaRPr lang="en-US" dirty="0"/>
          </a:p>
        </p:txBody>
      </p:sp>
      <p:sp>
        <p:nvSpPr>
          <p:cNvPr id="4" name="Content Placeholder 3">
            <a:extLst>
              <a:ext uri="{FF2B5EF4-FFF2-40B4-BE49-F238E27FC236}">
                <a16:creationId xmlns:a16="http://schemas.microsoft.com/office/drawing/2014/main" id="{0FB98452-FE45-4023-881B-73956387EA1F}"/>
              </a:ext>
            </a:extLst>
          </p:cNvPr>
          <p:cNvSpPr>
            <a:spLocks noGrp="1"/>
          </p:cNvSpPr>
          <p:nvPr>
            <p:ph sz="half" idx="2"/>
          </p:nvPr>
        </p:nvSpPr>
        <p:spPr>
          <a:xfrm>
            <a:off x="7466029" y="868680"/>
            <a:ext cx="3826811" cy="5120640"/>
          </a:xfrm>
        </p:spPr>
        <p:txBody>
          <a:bodyPr/>
          <a:lstStyle/>
          <a:p>
            <a:pPr marL="0" indent="0" algn="ctr">
              <a:buNone/>
            </a:pPr>
            <a:r>
              <a:rPr lang="en-US" sz="3600" dirty="0"/>
              <a:t>Types of Component </a:t>
            </a:r>
          </a:p>
          <a:p>
            <a:pPr marL="0" indent="0" algn="ctr">
              <a:buNone/>
            </a:pPr>
            <a:endParaRPr lang="en-US" sz="3600" dirty="0"/>
          </a:p>
          <a:p>
            <a:r>
              <a:rPr lang="en-US" b="1" dirty="0"/>
              <a:t>Functional components</a:t>
            </a:r>
            <a:r>
              <a:rPr lang="en-US" dirty="0"/>
              <a:t>(</a:t>
            </a:r>
            <a:r>
              <a:rPr lang="en-US" sz="1400" dirty="0"/>
              <a:t>Stateless</a:t>
            </a:r>
            <a:r>
              <a:rPr lang="en-US" dirty="0"/>
              <a:t>)</a:t>
            </a:r>
          </a:p>
          <a:p>
            <a:r>
              <a:rPr lang="en-US" b="1" dirty="0"/>
              <a:t>Class Components</a:t>
            </a:r>
            <a:r>
              <a:rPr lang="en-US" dirty="0"/>
              <a:t>(</a:t>
            </a:r>
            <a:r>
              <a:rPr lang="en-US" sz="1400" dirty="0"/>
              <a:t>Stateful</a:t>
            </a:r>
            <a:r>
              <a:rPr lang="en-US" dirty="0"/>
              <a:t>)</a:t>
            </a:r>
          </a:p>
          <a:p>
            <a:endParaRPr lang="en-US" dirty="0"/>
          </a:p>
        </p:txBody>
      </p:sp>
    </p:spTree>
    <p:extLst>
      <p:ext uri="{BB962C8B-B14F-4D97-AF65-F5344CB8AC3E}">
        <p14:creationId xmlns:p14="http://schemas.microsoft.com/office/powerpoint/2010/main" val="30393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C827-2462-47F3-B211-72301EA9980C}"/>
              </a:ext>
            </a:extLst>
          </p:cNvPr>
          <p:cNvSpPr>
            <a:spLocks noGrp="1"/>
          </p:cNvSpPr>
          <p:nvPr>
            <p:ph type="title"/>
          </p:nvPr>
        </p:nvSpPr>
        <p:spPr/>
        <p:txBody>
          <a:bodyPr/>
          <a:lstStyle/>
          <a:p>
            <a:r>
              <a:rPr lang="en-US" dirty="0"/>
              <a:t>Functional components</a:t>
            </a:r>
            <a:br>
              <a:rPr lang="en-US" dirty="0"/>
            </a:br>
            <a:endParaRPr lang="en-US" dirty="0"/>
          </a:p>
        </p:txBody>
      </p:sp>
      <p:sp>
        <p:nvSpPr>
          <p:cNvPr id="3" name="Content Placeholder 2">
            <a:extLst>
              <a:ext uri="{FF2B5EF4-FFF2-40B4-BE49-F238E27FC236}">
                <a16:creationId xmlns:a16="http://schemas.microsoft.com/office/drawing/2014/main" id="{C888489B-E4A0-4297-8266-99DFF50F9ECF}"/>
              </a:ext>
            </a:extLst>
          </p:cNvPr>
          <p:cNvSpPr>
            <a:spLocks noGrp="1"/>
          </p:cNvSpPr>
          <p:nvPr>
            <p:ph sz="half" idx="1"/>
          </p:nvPr>
        </p:nvSpPr>
        <p:spPr>
          <a:xfrm>
            <a:off x="3867912" y="868680"/>
            <a:ext cx="3474720" cy="5120640"/>
          </a:xfrm>
        </p:spPr>
        <p:txBody>
          <a:bodyPr/>
          <a:lstStyle/>
          <a:p>
            <a:r>
              <a:rPr lang="en-US" dirty="0"/>
              <a:t>These components are purely presentational and are simply represented by a function that optionally takes props and returns a React element to be rendered to the page</a:t>
            </a:r>
          </a:p>
          <a:p>
            <a:r>
              <a:rPr lang="en-US" dirty="0"/>
              <a:t>functional components referred to as </a:t>
            </a:r>
            <a:r>
              <a:rPr lang="en-US" i="1" dirty="0"/>
              <a:t>stateless</a:t>
            </a:r>
            <a:r>
              <a:rPr lang="en-US" dirty="0"/>
              <a:t>, </a:t>
            </a:r>
            <a:r>
              <a:rPr lang="en-US" i="1" dirty="0"/>
              <a:t>dumb</a:t>
            </a:r>
            <a:r>
              <a:rPr lang="en-US" dirty="0"/>
              <a:t> or </a:t>
            </a:r>
            <a:r>
              <a:rPr lang="en-US" i="1" dirty="0"/>
              <a:t>presentational</a:t>
            </a:r>
            <a:r>
              <a:rPr lang="en-US" dirty="0"/>
              <a:t> in other literature. All these names are derived from the simple nature that functional components take on.</a:t>
            </a:r>
          </a:p>
        </p:txBody>
      </p:sp>
      <p:sp>
        <p:nvSpPr>
          <p:cNvPr id="4" name="Content Placeholder 3">
            <a:extLst>
              <a:ext uri="{FF2B5EF4-FFF2-40B4-BE49-F238E27FC236}">
                <a16:creationId xmlns:a16="http://schemas.microsoft.com/office/drawing/2014/main" id="{8B2FA3C0-4B2C-4C09-AB92-B29C988B9867}"/>
              </a:ext>
            </a:extLst>
          </p:cNvPr>
          <p:cNvSpPr>
            <a:spLocks noGrp="1"/>
          </p:cNvSpPr>
          <p:nvPr>
            <p:ph sz="half" idx="2"/>
          </p:nvPr>
        </p:nvSpPr>
        <p:spPr/>
        <p:txBody>
          <a:bodyPr/>
          <a:lstStyle/>
          <a:p>
            <a:r>
              <a:rPr lang="en-US" dirty="0"/>
              <a:t> </a:t>
            </a:r>
            <a:r>
              <a:rPr lang="en-US" b="1" dirty="0"/>
              <a:t>Functional </a:t>
            </a:r>
            <a:r>
              <a:rPr lang="en-US" dirty="0"/>
              <a:t>because they are basically functions</a:t>
            </a:r>
          </a:p>
          <a:p>
            <a:r>
              <a:rPr lang="en-US" b="1" dirty="0"/>
              <a:t>Stateless </a:t>
            </a:r>
            <a:r>
              <a:rPr lang="en-US" dirty="0"/>
              <a:t>because they do not hold and/or manage state</a:t>
            </a:r>
          </a:p>
          <a:p>
            <a:r>
              <a:rPr lang="en-US" b="1" dirty="0"/>
              <a:t>Presentational </a:t>
            </a:r>
            <a:r>
              <a:rPr lang="en-US" dirty="0"/>
              <a:t>because all they do is output UI elements</a:t>
            </a:r>
          </a:p>
          <a:p>
            <a:endParaRPr lang="en-US" dirty="0"/>
          </a:p>
          <a:p>
            <a:endParaRPr lang="en-US" dirty="0"/>
          </a:p>
          <a:p>
            <a:pPr marL="0" indent="0">
              <a:buNone/>
            </a:pPr>
            <a:r>
              <a:rPr lang="en-US" b="1" i="1" dirty="0"/>
              <a:t>const</a:t>
            </a:r>
            <a:r>
              <a:rPr lang="en-US" i="1" dirty="0"/>
              <a:t> Greeting = () =&gt; </a:t>
            </a:r>
            <a:r>
              <a:rPr lang="en-US" b="1" i="1" dirty="0"/>
              <a:t>&lt;h1&gt;</a:t>
            </a:r>
            <a:r>
              <a:rPr lang="en-US" i="1" dirty="0"/>
              <a:t>Hi, I’m a dumb component!</a:t>
            </a:r>
            <a:r>
              <a:rPr lang="en-US" b="1" i="1" dirty="0"/>
              <a:t>&lt;/h1&gt;</a:t>
            </a:r>
            <a:r>
              <a:rPr lang="en-US" i="1" dirty="0"/>
              <a:t>;</a:t>
            </a:r>
          </a:p>
        </p:txBody>
      </p:sp>
    </p:spTree>
    <p:extLst>
      <p:ext uri="{BB962C8B-B14F-4D97-AF65-F5344CB8AC3E}">
        <p14:creationId xmlns:p14="http://schemas.microsoft.com/office/powerpoint/2010/main" val="305511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DB2D-E8C6-44CF-B93E-52DAFA7CDF79}"/>
              </a:ext>
            </a:extLst>
          </p:cNvPr>
          <p:cNvSpPr>
            <a:spLocks noGrp="1"/>
          </p:cNvSpPr>
          <p:nvPr>
            <p:ph type="title"/>
          </p:nvPr>
        </p:nvSpPr>
        <p:spPr/>
        <p:txBody>
          <a:bodyPr/>
          <a:lstStyle/>
          <a:p>
            <a:r>
              <a:rPr lang="en-US" dirty="0"/>
              <a:t>Class Components</a:t>
            </a:r>
            <a:br>
              <a:rPr lang="en-US" dirty="0"/>
            </a:br>
            <a:endParaRPr lang="en-US" dirty="0"/>
          </a:p>
        </p:txBody>
      </p:sp>
      <p:sp>
        <p:nvSpPr>
          <p:cNvPr id="3" name="Content Placeholder 2">
            <a:extLst>
              <a:ext uri="{FF2B5EF4-FFF2-40B4-BE49-F238E27FC236}">
                <a16:creationId xmlns:a16="http://schemas.microsoft.com/office/drawing/2014/main" id="{F96E832B-7EC9-4D3A-9733-C6A5B32B2044}"/>
              </a:ext>
            </a:extLst>
          </p:cNvPr>
          <p:cNvSpPr>
            <a:spLocks noGrp="1"/>
          </p:cNvSpPr>
          <p:nvPr>
            <p:ph sz="half" idx="1"/>
          </p:nvPr>
        </p:nvSpPr>
        <p:spPr/>
        <p:txBody>
          <a:bodyPr/>
          <a:lstStyle/>
          <a:p>
            <a:r>
              <a:rPr lang="en-US" dirty="0"/>
              <a:t>These components are created using ES6’s class syntax. They have some additional features such as the ability to contain logic (for example methods that handle </a:t>
            </a:r>
            <a:r>
              <a:rPr lang="en-US" dirty="0" err="1"/>
              <a:t>onClick</a:t>
            </a:r>
            <a:r>
              <a:rPr lang="en-US" dirty="0"/>
              <a:t> events), local state (more on this in the next chapter) and other capabilities to be explored in later sections of the book.</a:t>
            </a:r>
          </a:p>
        </p:txBody>
      </p:sp>
      <p:sp>
        <p:nvSpPr>
          <p:cNvPr id="4" name="Content Placeholder 3">
            <a:extLst>
              <a:ext uri="{FF2B5EF4-FFF2-40B4-BE49-F238E27FC236}">
                <a16:creationId xmlns:a16="http://schemas.microsoft.com/office/drawing/2014/main" id="{AC9E41D6-0013-4923-BF99-2D7132700FFA}"/>
              </a:ext>
            </a:extLst>
          </p:cNvPr>
          <p:cNvSpPr>
            <a:spLocks noGrp="1"/>
          </p:cNvSpPr>
          <p:nvPr>
            <p:ph sz="half" idx="2"/>
          </p:nvPr>
        </p:nvSpPr>
        <p:spPr/>
        <p:txBody>
          <a:bodyPr/>
          <a:lstStyle/>
          <a:p>
            <a:r>
              <a:rPr lang="en-US" dirty="0"/>
              <a:t>=&gt; </a:t>
            </a:r>
            <a:r>
              <a:rPr lang="en-US" b="1" dirty="0"/>
              <a:t>Class </a:t>
            </a:r>
            <a:r>
              <a:rPr lang="en-US" dirty="0"/>
              <a:t>because they are basically classes</a:t>
            </a:r>
          </a:p>
          <a:p>
            <a:r>
              <a:rPr lang="en-US" dirty="0"/>
              <a:t>=&gt; </a:t>
            </a:r>
            <a:r>
              <a:rPr lang="en-US" b="1" dirty="0"/>
              <a:t>Smart </a:t>
            </a:r>
            <a:r>
              <a:rPr lang="en-US" dirty="0"/>
              <a:t>because they can contain logic</a:t>
            </a:r>
          </a:p>
          <a:p>
            <a:r>
              <a:rPr lang="en-US" dirty="0"/>
              <a:t>=&gt; </a:t>
            </a:r>
            <a:r>
              <a:rPr lang="en-US" b="1" dirty="0"/>
              <a:t>Stateful </a:t>
            </a:r>
            <a:r>
              <a:rPr lang="en-US" dirty="0"/>
              <a:t>because they can hold and/or manage local state</a:t>
            </a:r>
          </a:p>
          <a:p>
            <a:r>
              <a:rPr lang="en-US" dirty="0"/>
              <a:t>=&gt; </a:t>
            </a:r>
            <a:r>
              <a:rPr lang="en-US" b="1" dirty="0"/>
              <a:t>Container </a:t>
            </a:r>
            <a:r>
              <a:rPr lang="en-US" dirty="0"/>
              <a:t>because they usually hold/contain numerous other (mostly functional) components</a:t>
            </a:r>
          </a:p>
          <a:p>
            <a:endParaRPr lang="en-US" dirty="0"/>
          </a:p>
        </p:txBody>
      </p:sp>
    </p:spTree>
    <p:extLst>
      <p:ext uri="{BB962C8B-B14F-4D97-AF65-F5344CB8AC3E}">
        <p14:creationId xmlns:p14="http://schemas.microsoft.com/office/powerpoint/2010/main" val="384479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BB01-AF4E-4B95-B57B-A49B9A8B2453}"/>
              </a:ext>
            </a:extLst>
          </p:cNvPr>
          <p:cNvSpPr>
            <a:spLocks noGrp="1"/>
          </p:cNvSpPr>
          <p:nvPr>
            <p:ph type="title"/>
          </p:nvPr>
        </p:nvSpPr>
        <p:spPr/>
        <p:txBody>
          <a:bodyPr/>
          <a:lstStyle/>
          <a:p>
            <a:r>
              <a:rPr lang="en-US" dirty="0"/>
              <a:t>How to choose which component type to use?</a:t>
            </a:r>
            <a:br>
              <a:rPr lang="en-US" dirty="0"/>
            </a:br>
            <a:endParaRPr lang="en-US" dirty="0"/>
          </a:p>
        </p:txBody>
      </p:sp>
      <p:sp>
        <p:nvSpPr>
          <p:cNvPr id="3" name="Content Placeholder 2">
            <a:extLst>
              <a:ext uri="{FF2B5EF4-FFF2-40B4-BE49-F238E27FC236}">
                <a16:creationId xmlns:a16="http://schemas.microsoft.com/office/drawing/2014/main" id="{5F91C9F0-B75B-41D3-9A1C-2CAE28FB0270}"/>
              </a:ext>
            </a:extLst>
          </p:cNvPr>
          <p:cNvSpPr>
            <a:spLocks noGrp="1"/>
          </p:cNvSpPr>
          <p:nvPr>
            <p:ph sz="half" idx="1"/>
          </p:nvPr>
        </p:nvSpPr>
        <p:spPr>
          <a:xfrm>
            <a:off x="3867911" y="868680"/>
            <a:ext cx="7114316" cy="5120640"/>
          </a:xfrm>
        </p:spPr>
        <p:txBody>
          <a:bodyPr/>
          <a:lstStyle/>
          <a:p>
            <a:pPr marL="0" indent="0">
              <a:buNone/>
            </a:pPr>
            <a:r>
              <a:rPr lang="en-US" b="1" dirty="0"/>
              <a:t>Use a class component if you:</a:t>
            </a:r>
          </a:p>
          <a:p>
            <a:r>
              <a:rPr lang="en-US" dirty="0"/>
              <a:t>=&gt; need to manage local state</a:t>
            </a:r>
          </a:p>
          <a:p>
            <a:r>
              <a:rPr lang="en-US" dirty="0"/>
              <a:t>=&gt; need to add lifecycle methods to your component</a:t>
            </a:r>
          </a:p>
          <a:p>
            <a:r>
              <a:rPr lang="en-US" dirty="0"/>
              <a:t>=&gt; need to add logic for event handlers</a:t>
            </a:r>
          </a:p>
          <a:p>
            <a:pPr marL="0" indent="0">
              <a:buNone/>
            </a:pPr>
            <a:endParaRPr lang="en-US" dirty="0"/>
          </a:p>
          <a:p>
            <a:pPr marL="0" indent="0">
              <a:buNone/>
            </a:pPr>
            <a:r>
              <a:rPr lang="en-US" dirty="0"/>
              <a:t>Otherwise, </a:t>
            </a:r>
            <a:r>
              <a:rPr lang="en-US" b="1" dirty="0"/>
              <a:t>always</a:t>
            </a:r>
            <a:r>
              <a:rPr lang="en-US" dirty="0"/>
              <a:t> use a functional component.</a:t>
            </a:r>
          </a:p>
          <a:p>
            <a:endParaRPr lang="en-US" dirty="0"/>
          </a:p>
        </p:txBody>
      </p:sp>
    </p:spTree>
    <p:extLst>
      <p:ext uri="{BB962C8B-B14F-4D97-AF65-F5344CB8AC3E}">
        <p14:creationId xmlns:p14="http://schemas.microsoft.com/office/powerpoint/2010/main" val="167097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EF27-64DF-4536-BF75-C3F9ACEE1C95}"/>
              </a:ext>
            </a:extLst>
          </p:cNvPr>
          <p:cNvSpPr>
            <a:spLocks noGrp="1"/>
          </p:cNvSpPr>
          <p:nvPr>
            <p:ph type="title"/>
          </p:nvPr>
        </p:nvSpPr>
        <p:spPr/>
        <p:txBody>
          <a:bodyPr/>
          <a:lstStyle/>
          <a:p>
            <a:r>
              <a:rPr lang="en-US" sz="7200" dirty="0"/>
              <a:t>JSX</a:t>
            </a:r>
            <a:br>
              <a:rPr lang="en-US" dirty="0"/>
            </a:br>
            <a:endParaRPr lang="en-US" dirty="0"/>
          </a:p>
        </p:txBody>
      </p:sp>
      <p:sp>
        <p:nvSpPr>
          <p:cNvPr id="3" name="Content Placeholder 2">
            <a:extLst>
              <a:ext uri="{FF2B5EF4-FFF2-40B4-BE49-F238E27FC236}">
                <a16:creationId xmlns:a16="http://schemas.microsoft.com/office/drawing/2014/main" id="{1794C732-E069-42B7-BBC6-A9B142DB98EC}"/>
              </a:ext>
            </a:extLst>
          </p:cNvPr>
          <p:cNvSpPr>
            <a:spLocks noGrp="1"/>
          </p:cNvSpPr>
          <p:nvPr>
            <p:ph idx="1"/>
          </p:nvPr>
        </p:nvSpPr>
        <p:spPr/>
        <p:txBody>
          <a:bodyPr/>
          <a:lstStyle/>
          <a:p>
            <a:r>
              <a:rPr lang="en-US" dirty="0"/>
              <a:t>JSX stands </a:t>
            </a:r>
            <a:r>
              <a:rPr lang="en-US" b="1" dirty="0"/>
              <a:t>for JavaScript XML</a:t>
            </a:r>
            <a:r>
              <a:rPr lang="en-US" dirty="0"/>
              <a:t>. It is simply a syntax extension of JavaScript. It allows us to directly write HTML in React (within JavaScript code)</a:t>
            </a:r>
          </a:p>
          <a:p>
            <a:r>
              <a:rPr lang="en-US" dirty="0"/>
              <a:t> </a:t>
            </a:r>
            <a:r>
              <a:rPr lang="en-US" dirty="0" err="1"/>
              <a:t>whithout</a:t>
            </a:r>
            <a:r>
              <a:rPr lang="en-US" dirty="0"/>
              <a:t> JSX this is how we write code to create component </a:t>
            </a:r>
            <a:r>
              <a:rPr lang="en-US" i="1" dirty="0" err="1"/>
              <a:t>React.createElement</a:t>
            </a:r>
            <a:r>
              <a:rPr lang="en-US" i="1" dirty="0"/>
              <a:t>("h1", { id: "main-title" }, "My Website");</a:t>
            </a:r>
          </a:p>
          <a:p>
            <a:r>
              <a:rPr lang="en-US" i="1" dirty="0"/>
              <a:t>This actually rendered  into &lt;h1 id="main-title"&gt;My Website&lt;/h1&gt;</a:t>
            </a:r>
          </a:p>
          <a:p>
            <a:r>
              <a:rPr lang="en-US" i="1" dirty="0"/>
              <a:t>Using </a:t>
            </a:r>
            <a:r>
              <a:rPr lang="en-US" i="1" dirty="0" err="1"/>
              <a:t>jsx</a:t>
            </a:r>
            <a:r>
              <a:rPr lang="en-US" i="1" dirty="0"/>
              <a:t> we just can write  () =&gt; (&lt;h1 id="main-title"&gt;My Website&lt;/h1&gt;)</a:t>
            </a:r>
          </a:p>
          <a:p>
            <a:r>
              <a:rPr lang="en-US" dirty="0"/>
              <a:t>What JSX is doing for you. It's just translating those HTML tags into </a:t>
            </a:r>
            <a:r>
              <a:rPr lang="en-US" dirty="0" err="1"/>
              <a:t>React.createElement</a:t>
            </a:r>
            <a:r>
              <a:rPr lang="en-US" dirty="0"/>
              <a:t> calls. That's it. Really. No more magic here. JSX does nothing else. Many people who learn React don't learn this.</a:t>
            </a:r>
          </a:p>
        </p:txBody>
      </p:sp>
    </p:spTree>
    <p:extLst>
      <p:ext uri="{BB962C8B-B14F-4D97-AF65-F5344CB8AC3E}">
        <p14:creationId xmlns:p14="http://schemas.microsoft.com/office/powerpoint/2010/main" val="286783185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669</TotalTime>
  <Words>912</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Aharoni</vt:lpstr>
      <vt:lpstr>Arial</vt:lpstr>
      <vt:lpstr>Corbel</vt:lpstr>
      <vt:lpstr>Menlo</vt:lpstr>
      <vt:lpstr>source-code-pro</vt:lpstr>
      <vt:lpstr>Wingdings 2</vt:lpstr>
      <vt:lpstr>Frame</vt:lpstr>
      <vt:lpstr>Intro to React.Js </vt:lpstr>
      <vt:lpstr>Day : 1</vt:lpstr>
      <vt:lpstr>Get started</vt:lpstr>
      <vt:lpstr>Declarative React makes it painless to create interactive UIs. Design simple views for each state in your application, and React will efficiently update and render just the right components when your data changes.</vt:lpstr>
      <vt:lpstr>React Components </vt:lpstr>
      <vt:lpstr>Functional components </vt:lpstr>
      <vt:lpstr>Class Components </vt:lpstr>
      <vt:lpstr>How to choose which component type to use? </vt:lpstr>
      <vt:lpstr>JSX </vt:lpstr>
      <vt:lpstr>VirtualDOM </vt:lpstr>
      <vt:lpstr>Rendering as the procedure of synchronizing changes in the DOM. React synchronizes the changes in the DOM through three steps. </vt:lpstr>
      <vt:lpstr>Render  Rendering is a process that is triggered by a change of state in some component of your application, when a state change occurs React:</vt:lpstr>
      <vt:lpstr>Reconciliation  Once the re-rendering has happened, React has the context of two versions of the output, the version React.createElement  executed before the state change occurred, and the version executed after the state has changed.  </vt:lpstr>
      <vt:lpstr>Commit  After React calculated all the changes that should be made in the application it Synchronously React will clean up the past layout effects, run the new layout effects, then the browser will paint the DOM, after that, React will clean up the past effects and mount the new ones 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 Anand</dc:creator>
  <cp:lastModifiedBy>Nagaraj, Anand</cp:lastModifiedBy>
  <cp:revision>20</cp:revision>
  <dcterms:created xsi:type="dcterms:W3CDTF">2021-08-18T07:35:25Z</dcterms:created>
  <dcterms:modified xsi:type="dcterms:W3CDTF">2021-08-18T18:45:22Z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2021-08-18T07:35:25Z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3901cac6-b33e-4b04-9d8d-6cd55370354e</vt:lpwstr>
  </property>
  <property fmtid="{D5CDD505-2E9C-101B-9397-08002B2CF9AE}" pid="8" name="MSIP_Label_ea60d57e-af5b-4752-ac57-3e4f28ca11dc_ContentBits">
    <vt:lpwstr>0</vt:lpwstr>
  </property>
</Properties>
</file>