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7" r:id="rId2"/>
    <p:sldId id="268" r:id="rId3"/>
    <p:sldId id="269" r:id="rId4"/>
    <p:sldId id="270" r:id="rId5"/>
    <p:sldId id="271" r:id="rId6"/>
    <p:sldId id="272" r:id="rId7"/>
    <p:sldId id="274" r:id="rId8"/>
    <p:sldId id="275" r:id="rId9"/>
    <p:sldId id="276" r:id="rId10"/>
    <p:sldId id="277" r:id="rId11"/>
    <p:sldId id="273" r:id="rId12"/>
    <p:sldId id="278"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react.statuscode.com/" TargetMode="External"/><Relationship Id="rId3" Type="http://schemas.openxmlformats.org/officeDocument/2006/relationships/hyperlink" Target="https://dev.to/cesareferrari/what-is-proptypes-and-how-to-use-it-in-react-2eml" TargetMode="External"/><Relationship Id="rId7" Type="http://schemas.openxmlformats.org/officeDocument/2006/relationships/hyperlink" Target="https://addyosmani.com/"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4.xml"/><Relationship Id="rId6" Type="http://schemas.openxmlformats.org/officeDocument/2006/relationships/hyperlink" Target="https://twitter.com/holtbt?lang=en" TargetMode="External"/><Relationship Id="rId5" Type="http://schemas.openxmlformats.org/officeDocument/2006/relationships/hyperlink" Target="https://github.com/airbnb/javascript/tree/master/react" TargetMode="External"/><Relationship Id="rId4" Type="http://schemas.openxmlformats.org/officeDocument/2006/relationships/hyperlink" Target="https://www.freecodecamp.org/news/tag/re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F28F-5C13-400C-B9CA-E587F7B60A21}"/>
              </a:ext>
            </a:extLst>
          </p:cNvPr>
          <p:cNvSpPr>
            <a:spLocks noGrp="1"/>
          </p:cNvSpPr>
          <p:nvPr>
            <p:ph type="title"/>
          </p:nvPr>
        </p:nvSpPr>
        <p:spPr>
          <a:xfrm>
            <a:off x="494260" y="1683144"/>
            <a:ext cx="2774922" cy="3491712"/>
          </a:xfrm>
        </p:spPr>
        <p:txBody>
          <a:bodyPr>
            <a:normAutofit/>
          </a:bodyPr>
          <a:lstStyle/>
          <a:p>
            <a:r>
              <a:rPr lang="en-US" dirty="0">
                <a:latin typeface="Aharoni" panose="02010803020104030203" pitchFamily="2" charset="-79"/>
                <a:cs typeface="Aharoni" panose="02010803020104030203" pitchFamily="2" charset="-79"/>
              </a:rPr>
              <a:t>Day : 2</a:t>
            </a:r>
          </a:p>
        </p:txBody>
      </p:sp>
      <p:sp>
        <p:nvSpPr>
          <p:cNvPr id="3" name="Content Placeholder 2">
            <a:extLst>
              <a:ext uri="{FF2B5EF4-FFF2-40B4-BE49-F238E27FC236}">
                <a16:creationId xmlns:a16="http://schemas.microsoft.com/office/drawing/2014/main" id="{6F41B618-9B62-4020-B3C2-FE13D31A305D}"/>
              </a:ext>
            </a:extLst>
          </p:cNvPr>
          <p:cNvSpPr>
            <a:spLocks noGrp="1"/>
          </p:cNvSpPr>
          <p:nvPr>
            <p:ph idx="1"/>
          </p:nvPr>
        </p:nvSpPr>
        <p:spPr>
          <a:xfrm>
            <a:off x="4361606" y="1683143"/>
            <a:ext cx="6627377" cy="3491713"/>
          </a:xfrm>
        </p:spPr>
        <p:txBody>
          <a:bodyPr>
            <a:normAutofit/>
          </a:bodyPr>
          <a:lstStyle/>
          <a:p>
            <a:r>
              <a:rPr lang="en-US" dirty="0"/>
              <a:t>Hooks(</a:t>
            </a:r>
            <a:r>
              <a:rPr lang="en-US" dirty="0" err="1"/>
              <a:t>useEffect</a:t>
            </a:r>
            <a:r>
              <a:rPr lang="en-US" dirty="0"/>
              <a:t> &amp; Custom Hooks) </a:t>
            </a:r>
          </a:p>
          <a:p>
            <a:r>
              <a:rPr lang="en-US" dirty="0"/>
              <a:t>Context</a:t>
            </a:r>
          </a:p>
          <a:p>
            <a:r>
              <a:rPr lang="en-US" dirty="0"/>
              <a:t>React Router</a:t>
            </a:r>
          </a:p>
          <a:p>
            <a:r>
              <a:rPr lang="en-US" dirty="0"/>
              <a:t> Styled Component</a:t>
            </a:r>
          </a:p>
        </p:txBody>
      </p:sp>
    </p:spTree>
    <p:extLst>
      <p:ext uri="{BB962C8B-B14F-4D97-AF65-F5344CB8AC3E}">
        <p14:creationId xmlns:p14="http://schemas.microsoft.com/office/powerpoint/2010/main" val="350965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083505-39DC-40D8-8C1A-CA66DF228D4F}"/>
              </a:ext>
            </a:extLst>
          </p:cNvPr>
          <p:cNvSpPr>
            <a:spLocks noGrp="1"/>
          </p:cNvSpPr>
          <p:nvPr>
            <p:ph type="title"/>
          </p:nvPr>
        </p:nvSpPr>
        <p:spPr>
          <a:xfrm>
            <a:off x="1539116" y="864108"/>
            <a:ext cx="3073914" cy="5120639"/>
          </a:xfrm>
        </p:spPr>
        <p:txBody>
          <a:bodyPr vert="horz" lIns="91440" tIns="45720" rIns="91440" bIns="45720" rtlCol="0" anchor="ctr">
            <a:normAutofit/>
          </a:bodyPr>
          <a:lstStyle/>
          <a:p>
            <a:r>
              <a:rPr lang="en-US" sz="2000" b="1" dirty="0">
                <a:solidFill>
                  <a:schemeClr val="tx1">
                    <a:lumMod val="85000"/>
                    <a:lumOff val="15000"/>
                  </a:schemeClr>
                </a:solidFill>
              </a:rPr>
              <a:t>Let’s break down what we are doing, step-by-step:</a:t>
            </a:r>
            <a:br>
              <a:rPr lang="en-US" sz="2000" b="1" dirty="0">
                <a:solidFill>
                  <a:schemeClr val="tx1">
                    <a:lumMod val="85000"/>
                    <a:lumOff val="15000"/>
                  </a:schemeClr>
                </a:solidFill>
              </a:rPr>
            </a:br>
            <a:br>
              <a:rPr lang="en-US" sz="2000" dirty="0">
                <a:solidFill>
                  <a:schemeClr val="tx1">
                    <a:lumMod val="85000"/>
                    <a:lumOff val="15000"/>
                  </a:schemeClr>
                </a:solidFill>
              </a:rPr>
            </a:br>
            <a:r>
              <a:rPr lang="en-US" sz="2000" dirty="0">
                <a:solidFill>
                  <a:schemeClr val="tx1">
                    <a:lumMod val="85000"/>
                    <a:lumOff val="15000"/>
                  </a:schemeClr>
                </a:solidFill>
              </a:rPr>
              <a:t>Above our Context component, we are creating context with </a:t>
            </a:r>
            <a:r>
              <a:rPr lang="en-US" sz="2000" dirty="0" err="1">
                <a:solidFill>
                  <a:schemeClr val="tx1">
                    <a:lumMod val="85000"/>
                    <a:lumOff val="15000"/>
                  </a:schemeClr>
                </a:solidFill>
              </a:rPr>
              <a:t>React.createContext</a:t>
            </a:r>
            <a:r>
              <a:rPr lang="en-US" sz="2000" dirty="0">
                <a:solidFill>
                  <a:schemeClr val="tx1">
                    <a:lumMod val="85000"/>
                    <a:lumOff val="15000"/>
                  </a:schemeClr>
                </a:solidFill>
              </a:rPr>
              <a:t>() and putting the result in a variable, </a:t>
            </a:r>
            <a:r>
              <a:rPr lang="en-US" sz="2000" dirty="0" err="1">
                <a:solidFill>
                  <a:schemeClr val="tx1">
                    <a:lumMod val="85000"/>
                    <a:lumOff val="15000"/>
                  </a:schemeClr>
                </a:solidFill>
              </a:rPr>
              <a:t>UserContext</a:t>
            </a:r>
            <a:r>
              <a:rPr lang="en-US" sz="2000" dirty="0">
                <a:solidFill>
                  <a:schemeClr val="tx1">
                    <a:lumMod val="85000"/>
                    <a:lumOff val="15000"/>
                  </a:schemeClr>
                </a:solidFill>
              </a:rPr>
              <a:t>. In almost every case, you will want to export it as we are doing here because your component will be in another file. Note that we can pass an initial value to our value prop when we call </a:t>
            </a:r>
            <a:r>
              <a:rPr lang="en-US" sz="2000" dirty="0" err="1">
                <a:solidFill>
                  <a:schemeClr val="tx1">
                    <a:lumMod val="85000"/>
                    <a:lumOff val="15000"/>
                  </a:schemeClr>
                </a:solidFill>
              </a:rPr>
              <a:t>React.createContext</a:t>
            </a:r>
            <a:r>
              <a:rPr lang="en-US" sz="2000" dirty="0">
                <a:solidFill>
                  <a:schemeClr val="tx1">
                    <a:lumMod val="85000"/>
                    <a:lumOff val="15000"/>
                  </a:schemeClr>
                </a:solidFill>
              </a:rPr>
              <a:t>().</a:t>
            </a:r>
          </a:p>
        </p:txBody>
      </p:sp>
      <p:sp>
        <p:nvSpPr>
          <p:cNvPr id="25"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5D1805-D30F-4D13-AF90-2E7F4BF0EE03}"/>
              </a:ext>
            </a:extLst>
          </p:cNvPr>
          <p:cNvSpPr>
            <a:spLocks noGrp="1"/>
          </p:cNvSpPr>
          <p:nvPr>
            <p:ph sz="half" idx="1"/>
          </p:nvPr>
        </p:nvSpPr>
        <p:spPr>
          <a:xfrm>
            <a:off x="5289229" y="864108"/>
            <a:ext cx="5910677" cy="5120640"/>
          </a:xfrm>
        </p:spPr>
        <p:txBody>
          <a:bodyPr vert="horz" lIns="91440" tIns="45720" rIns="91440" bIns="45720" rtlCol="0" anchor="ctr">
            <a:normAutofit lnSpcReduction="10000"/>
          </a:bodyPr>
          <a:lstStyle/>
          <a:p>
            <a:r>
              <a:rPr lang="en-US" dirty="0"/>
              <a:t>In our App component, we are using </a:t>
            </a:r>
            <a:r>
              <a:rPr lang="en-US" dirty="0" err="1"/>
              <a:t>UserContext</a:t>
            </a:r>
            <a:r>
              <a:rPr lang="en-US" dirty="0"/>
              <a:t>. Specifically </a:t>
            </a:r>
            <a:r>
              <a:rPr lang="en-US" dirty="0" err="1"/>
              <a:t>UserContext.Provider</a:t>
            </a:r>
            <a:r>
              <a:rPr lang="en-US" dirty="0"/>
              <a:t>. The created context is an object with two properties: Provider and Consumer, both of which are components. To pass our value down to every component in our App, we wrap our Provider component around it (in this case, User).</a:t>
            </a:r>
          </a:p>
          <a:p>
            <a:r>
              <a:rPr lang="en-US" dirty="0"/>
              <a:t>On </a:t>
            </a:r>
            <a:r>
              <a:rPr lang="en-US" dirty="0" err="1"/>
              <a:t>UserContext.Provider</a:t>
            </a:r>
            <a:r>
              <a:rPr lang="en-US" dirty="0"/>
              <a:t>, we put the value that we want to pass down our entire component tree. We set that equal to the value prop to do so. In this case, it is our name (here, Reed).</a:t>
            </a:r>
          </a:p>
          <a:p>
            <a:r>
              <a:rPr lang="en-US" dirty="0"/>
              <a:t>In User, or wherever we want to consume (or use) what was provided on our context, we use the consumer component: </a:t>
            </a:r>
            <a:r>
              <a:rPr lang="en-US" dirty="0" err="1"/>
              <a:t>UserContext.Consumer</a:t>
            </a:r>
            <a:r>
              <a:rPr lang="en-US" dirty="0"/>
              <a:t>. To use our passed down value, we use what is called the render props pattern. It is just a function that the consumer component gives us as a prop. And in the return of that function, we can return and use value.</a:t>
            </a:r>
          </a:p>
        </p:txBody>
      </p:sp>
      <p:sp>
        <p:nvSpPr>
          <p:cNvPr id="27"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3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8762-45C7-4B39-9248-03144A9F289E}"/>
              </a:ext>
            </a:extLst>
          </p:cNvPr>
          <p:cNvSpPr>
            <a:spLocks noGrp="1"/>
          </p:cNvSpPr>
          <p:nvPr>
            <p:ph type="title"/>
          </p:nvPr>
        </p:nvSpPr>
        <p:spPr/>
        <p:txBody>
          <a:bodyPr>
            <a:normAutofit fontScale="90000"/>
          </a:bodyPr>
          <a:lstStyle/>
          <a:p>
            <a:r>
              <a:rPr lang="en-US" b="1" dirty="0" err="1"/>
              <a:t>useContext</a:t>
            </a:r>
            <a:r>
              <a:rPr lang="en-US" b="1" dirty="0"/>
              <a:t> Hook</a:t>
            </a:r>
            <a:br>
              <a:rPr lang="en-US" b="1" dirty="0"/>
            </a:br>
            <a:br>
              <a:rPr lang="en-US" b="1" dirty="0"/>
            </a:br>
            <a:r>
              <a:rPr lang="en-US" sz="2700" dirty="0"/>
              <a:t>Another way of consuming context</a:t>
            </a:r>
            <a:br>
              <a:rPr lang="en-US" sz="2700" dirty="0"/>
            </a:br>
            <a:br>
              <a:rPr lang="en-US" sz="2700" b="1" dirty="0"/>
            </a:br>
            <a:r>
              <a:rPr lang="en-US" sz="2700" b="1" dirty="0"/>
              <a:t>Instead of using render props, we can pass the entire context object to </a:t>
            </a:r>
            <a:r>
              <a:rPr lang="en-US" sz="2700" b="1" dirty="0" err="1"/>
              <a:t>React.useContext</a:t>
            </a:r>
            <a:r>
              <a:rPr lang="en-US" sz="2700" b="1" dirty="0"/>
              <a:t>() to consume context at the top of our component.</a:t>
            </a:r>
            <a:br>
              <a:rPr lang="en-US" sz="2700" dirty="0"/>
            </a:br>
            <a:endParaRPr lang="en-US" sz="2700" dirty="0"/>
          </a:p>
        </p:txBody>
      </p:sp>
      <p:sp>
        <p:nvSpPr>
          <p:cNvPr id="3" name="Content Placeholder 2">
            <a:extLst>
              <a:ext uri="{FF2B5EF4-FFF2-40B4-BE49-F238E27FC236}">
                <a16:creationId xmlns:a16="http://schemas.microsoft.com/office/drawing/2014/main" id="{D6983FC2-9C4A-4404-992E-F2A977D7194A}"/>
              </a:ext>
            </a:extLst>
          </p:cNvPr>
          <p:cNvSpPr>
            <a:spLocks noGrp="1"/>
          </p:cNvSpPr>
          <p:nvPr>
            <p:ph sz="half" idx="1"/>
          </p:nvPr>
        </p:nvSpPr>
        <p:spPr/>
        <p:txBody>
          <a:bodyPr/>
          <a:lstStyle/>
          <a:p>
            <a:r>
              <a:rPr lang="en-US" b="1" dirty="0" err="1"/>
              <a:t>useContext</a:t>
            </a:r>
            <a:r>
              <a:rPr lang="en-US" b="1" dirty="0"/>
              <a:t> Helps Us Avoid Prop Drilling</a:t>
            </a:r>
          </a:p>
          <a:p>
            <a:r>
              <a:rPr lang="en-US" dirty="0"/>
              <a:t>In React, we want to avoid the following problem of creating multiple props to pass data down two or more levels from a parent component.</a:t>
            </a:r>
          </a:p>
          <a:p>
            <a:r>
              <a:rPr lang="en-US" dirty="0"/>
              <a:t>Context is helpful for passing props down multiple levels of child components from a parent component and sharing state across our app component tree.</a:t>
            </a:r>
          </a:p>
        </p:txBody>
      </p:sp>
      <p:sp>
        <p:nvSpPr>
          <p:cNvPr id="4" name="Content Placeholder 3">
            <a:extLst>
              <a:ext uri="{FF2B5EF4-FFF2-40B4-BE49-F238E27FC236}">
                <a16:creationId xmlns:a16="http://schemas.microsoft.com/office/drawing/2014/main" id="{A3E606C9-92F2-4AEA-A242-A561484BF04F}"/>
              </a:ext>
            </a:extLst>
          </p:cNvPr>
          <p:cNvSpPr>
            <a:spLocks noGrp="1"/>
          </p:cNvSpPr>
          <p:nvPr>
            <p:ph sz="half" idx="2"/>
          </p:nvPr>
        </p:nvSpPr>
        <p:spPr/>
        <p:txBody>
          <a:bodyPr/>
          <a:lstStyle/>
          <a:p>
            <a:r>
              <a:rPr lang="en-US" dirty="0" err="1"/>
              <a:t>useContext</a:t>
            </a:r>
            <a:r>
              <a:rPr lang="en-US" dirty="0"/>
              <a:t> gives us a simple function to access the data we provided on the value prop of the Context Provider in any child component.</a:t>
            </a:r>
          </a:p>
        </p:txBody>
      </p:sp>
    </p:spTree>
    <p:extLst>
      <p:ext uri="{BB962C8B-B14F-4D97-AF65-F5344CB8AC3E}">
        <p14:creationId xmlns:p14="http://schemas.microsoft.com/office/powerpoint/2010/main" val="127338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32B1-77EA-477E-873D-5A2F84FCECEA}"/>
              </a:ext>
            </a:extLst>
          </p:cNvPr>
          <p:cNvSpPr>
            <a:spLocks noGrp="1"/>
          </p:cNvSpPr>
          <p:nvPr>
            <p:ph type="title"/>
          </p:nvPr>
        </p:nvSpPr>
        <p:spPr/>
        <p:txBody>
          <a:bodyPr/>
          <a:lstStyle/>
          <a:p>
            <a:r>
              <a:rPr lang="en-US" b="1" dirty="0"/>
              <a:t>Does React context replace Redux?</a:t>
            </a:r>
            <a:br>
              <a:rPr lang="en-US" b="1" dirty="0"/>
            </a:br>
            <a:endParaRPr lang="en-US" dirty="0"/>
          </a:p>
        </p:txBody>
      </p:sp>
      <p:sp>
        <p:nvSpPr>
          <p:cNvPr id="3" name="Content Placeholder 2">
            <a:extLst>
              <a:ext uri="{FF2B5EF4-FFF2-40B4-BE49-F238E27FC236}">
                <a16:creationId xmlns:a16="http://schemas.microsoft.com/office/drawing/2014/main" id="{F784B7DB-3CE6-4CAB-8C9E-F33073737EC2}"/>
              </a:ext>
            </a:extLst>
          </p:cNvPr>
          <p:cNvSpPr>
            <a:spLocks noGrp="1"/>
          </p:cNvSpPr>
          <p:nvPr>
            <p:ph sz="half" idx="1"/>
          </p:nvPr>
        </p:nvSpPr>
        <p:spPr/>
        <p:txBody>
          <a:bodyPr/>
          <a:lstStyle/>
          <a:p>
            <a:r>
              <a:rPr lang="en-US" dirty="0"/>
              <a:t>Yes and no.</a:t>
            </a:r>
          </a:p>
          <a:p>
            <a:r>
              <a:rPr lang="en-US" dirty="0"/>
              <a:t>For many React beginners, Redux is a way of more easily passing around data. This is because Redux comes with React context itself.</a:t>
            </a:r>
          </a:p>
          <a:p>
            <a:r>
              <a:rPr lang="en-US" dirty="0"/>
              <a:t>However, if you are not also </a:t>
            </a:r>
            <a:r>
              <a:rPr lang="en-US" i="1" dirty="0"/>
              <a:t>updating</a:t>
            </a:r>
            <a:r>
              <a:rPr lang="en-US" dirty="0"/>
              <a:t> state, but merely passing it down your component tree, you do not need a global state management library like Redux.</a:t>
            </a:r>
          </a:p>
          <a:p>
            <a:endParaRPr lang="en-US" dirty="0"/>
          </a:p>
        </p:txBody>
      </p:sp>
      <p:sp>
        <p:nvSpPr>
          <p:cNvPr id="4" name="Content Placeholder 3">
            <a:extLst>
              <a:ext uri="{FF2B5EF4-FFF2-40B4-BE49-F238E27FC236}">
                <a16:creationId xmlns:a16="http://schemas.microsoft.com/office/drawing/2014/main" id="{BBF1FEE5-01C0-40F1-9192-AC9EEBA66B0F}"/>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634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74B4-000F-457B-9D42-E7BC72E48E46}"/>
              </a:ext>
            </a:extLst>
          </p:cNvPr>
          <p:cNvSpPr>
            <a:spLocks noGrp="1"/>
          </p:cNvSpPr>
          <p:nvPr>
            <p:ph type="title"/>
          </p:nvPr>
        </p:nvSpPr>
        <p:spPr/>
        <p:txBody>
          <a:bodyPr/>
          <a:lstStyle/>
          <a:p>
            <a:r>
              <a:rPr lang="en-US" dirty="0"/>
              <a:t>Learning </a:t>
            </a:r>
            <a:br>
              <a:rPr lang="en-US" dirty="0"/>
            </a:br>
            <a:r>
              <a:rPr lang="en-US" dirty="0"/>
              <a:t>Resources</a:t>
            </a:r>
          </a:p>
        </p:txBody>
      </p:sp>
      <p:sp>
        <p:nvSpPr>
          <p:cNvPr id="3" name="Content Placeholder 2">
            <a:extLst>
              <a:ext uri="{FF2B5EF4-FFF2-40B4-BE49-F238E27FC236}">
                <a16:creationId xmlns:a16="http://schemas.microsoft.com/office/drawing/2014/main" id="{09A0781E-A0E4-47CF-A9ED-7CA3EC2DC756}"/>
              </a:ext>
            </a:extLst>
          </p:cNvPr>
          <p:cNvSpPr>
            <a:spLocks noGrp="1"/>
          </p:cNvSpPr>
          <p:nvPr>
            <p:ph sz="half" idx="1"/>
          </p:nvPr>
        </p:nvSpPr>
        <p:spPr/>
        <p:txBody>
          <a:bodyPr/>
          <a:lstStyle/>
          <a:p>
            <a:r>
              <a:rPr lang="en-US" dirty="0">
                <a:hlinkClick r:id="rId2"/>
              </a:rPr>
              <a:t>React Document</a:t>
            </a:r>
          </a:p>
          <a:p>
            <a:r>
              <a:rPr lang="en-US" dirty="0" err="1">
                <a:hlinkClick r:id="rId3"/>
              </a:rPr>
              <a:t>PropType</a:t>
            </a:r>
            <a:endParaRPr lang="en-US" dirty="0"/>
          </a:p>
          <a:p>
            <a:r>
              <a:rPr lang="en-US" dirty="0" err="1">
                <a:hlinkClick r:id="rId4"/>
              </a:rPr>
              <a:t>freeCodeCamp</a:t>
            </a:r>
            <a:endParaRPr lang="en-US" dirty="0"/>
          </a:p>
          <a:p>
            <a:r>
              <a:rPr lang="en-US" dirty="0" err="1">
                <a:hlinkClick r:id="rId5"/>
              </a:rPr>
              <a:t>AirBnb</a:t>
            </a:r>
            <a:r>
              <a:rPr lang="en-US" dirty="0">
                <a:hlinkClick r:id="rId5"/>
              </a:rPr>
              <a:t> Style Guide</a:t>
            </a:r>
            <a:endParaRPr lang="en-US" dirty="0"/>
          </a:p>
          <a:p>
            <a:r>
              <a:rPr lang="en-US" dirty="0">
                <a:hlinkClick r:id="rId6"/>
              </a:rPr>
              <a:t>Brain Holt</a:t>
            </a:r>
            <a:endParaRPr lang="en-US" dirty="0"/>
          </a:p>
          <a:p>
            <a:r>
              <a:rPr lang="en-US" b="1" dirty="0">
                <a:hlinkClick r:id="rId7"/>
              </a:rPr>
              <a:t>Addy Osmani</a:t>
            </a:r>
            <a:endParaRPr lang="en-US" b="1" dirty="0"/>
          </a:p>
          <a:p>
            <a:r>
              <a:rPr lang="en-US" b="1" dirty="0">
                <a:hlinkClick r:id="rId8"/>
              </a:rPr>
              <a:t>React Newsletters</a:t>
            </a:r>
            <a:endParaRPr lang="en-US" b="1" dirty="0"/>
          </a:p>
          <a:p>
            <a:endParaRPr lang="en-US" dirty="0"/>
          </a:p>
        </p:txBody>
      </p:sp>
      <p:sp>
        <p:nvSpPr>
          <p:cNvPr id="4" name="Content Placeholder 3">
            <a:extLst>
              <a:ext uri="{FF2B5EF4-FFF2-40B4-BE49-F238E27FC236}">
                <a16:creationId xmlns:a16="http://schemas.microsoft.com/office/drawing/2014/main" id="{5537C8B7-C5C5-44AF-89D9-D8119C75475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8571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BB01-AF4E-4B95-B57B-A49B9A8B2453}"/>
              </a:ext>
            </a:extLst>
          </p:cNvPr>
          <p:cNvSpPr>
            <a:spLocks noGrp="1"/>
          </p:cNvSpPr>
          <p:nvPr>
            <p:ph type="title"/>
          </p:nvPr>
        </p:nvSpPr>
        <p:spPr/>
        <p:txBody>
          <a:bodyPr>
            <a:normAutofit/>
          </a:bodyPr>
          <a:lstStyle/>
          <a:p>
            <a:r>
              <a:rPr lang="en-US" sz="7200" dirty="0"/>
              <a:t>Hooks</a:t>
            </a:r>
          </a:p>
        </p:txBody>
      </p:sp>
      <p:sp>
        <p:nvSpPr>
          <p:cNvPr id="3" name="Content Placeholder 2">
            <a:extLst>
              <a:ext uri="{FF2B5EF4-FFF2-40B4-BE49-F238E27FC236}">
                <a16:creationId xmlns:a16="http://schemas.microsoft.com/office/drawing/2014/main" id="{5F91C9F0-B75B-41D3-9A1C-2CAE28FB0270}"/>
              </a:ext>
            </a:extLst>
          </p:cNvPr>
          <p:cNvSpPr>
            <a:spLocks noGrp="1"/>
          </p:cNvSpPr>
          <p:nvPr>
            <p:ph sz="half" idx="1"/>
          </p:nvPr>
        </p:nvSpPr>
        <p:spPr>
          <a:xfrm>
            <a:off x="3867911" y="868680"/>
            <a:ext cx="7114316" cy="5120640"/>
          </a:xfrm>
        </p:spPr>
        <p:txBody>
          <a:bodyPr/>
          <a:lstStyle/>
          <a:p>
            <a:pPr marL="0" indent="0">
              <a:buNone/>
            </a:pPr>
            <a:r>
              <a:rPr lang="en-US" dirty="0"/>
              <a:t>Hooks </a:t>
            </a:r>
            <a:r>
              <a:rPr lang="en-US" b="1" dirty="0"/>
              <a:t>allows you to use state and other React features without writing a</a:t>
            </a:r>
            <a:r>
              <a:rPr lang="en-US" dirty="0"/>
              <a:t> class. Hooks are the functions which "hook into" React state and lifecycle features from function components. It does not work inside classes.</a:t>
            </a:r>
          </a:p>
          <a:p>
            <a:pPr marL="0" indent="0">
              <a:buNone/>
            </a:pPr>
            <a:r>
              <a:rPr lang="en-US" b="1" dirty="0"/>
              <a:t>When would I use a Hook?</a:t>
            </a:r>
            <a:r>
              <a:rPr lang="en-US" dirty="0"/>
              <a:t> If you write a function component and realize you need to add some state to it, previously you had to convert it to a class. Now you can use a Hook inside the existing function component. We’re going to do that right now!</a:t>
            </a:r>
          </a:p>
        </p:txBody>
      </p:sp>
    </p:spTree>
    <p:extLst>
      <p:ext uri="{BB962C8B-B14F-4D97-AF65-F5344CB8AC3E}">
        <p14:creationId xmlns:p14="http://schemas.microsoft.com/office/powerpoint/2010/main" val="167097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D053-8C01-472D-8447-BC82FF4CE9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B7E0696-75FC-4994-9623-F9D26268D0D2}"/>
              </a:ext>
            </a:extLst>
          </p:cNvPr>
          <p:cNvSpPr>
            <a:spLocks noGrp="1"/>
          </p:cNvSpPr>
          <p:nvPr>
            <p:ph sz="half" idx="1"/>
          </p:nvPr>
        </p:nvSpPr>
        <p:spPr>
          <a:xfrm>
            <a:off x="3742441" y="868679"/>
            <a:ext cx="4392891" cy="5192755"/>
          </a:xfrm>
        </p:spPr>
        <p:txBody>
          <a:bodyPr>
            <a:noAutofit/>
          </a:bodyPr>
          <a:lstStyle/>
          <a:p>
            <a:pPr marL="0" indent="0">
              <a:buNone/>
            </a:pPr>
            <a:r>
              <a:rPr lang="en-US" sz="1600" b="1" dirty="0">
                <a:solidFill>
                  <a:srgbClr val="C586C0"/>
                </a:solidFill>
                <a:latin typeface="Corbel" panose="020B0503020204020204" pitchFamily="34" charset="0"/>
              </a:rPr>
              <a:t>import</a:t>
            </a:r>
            <a:r>
              <a:rPr lang="en-US" sz="1600" b="1" dirty="0">
                <a:solidFill>
                  <a:srgbClr val="D4D4D4"/>
                </a:solidFill>
                <a:latin typeface="Corbel" panose="020B0503020204020204" pitchFamily="34" charset="0"/>
              </a:rPr>
              <a:t> </a:t>
            </a:r>
            <a:r>
              <a:rPr lang="en-US" sz="1600" b="1" dirty="0">
                <a:solidFill>
                  <a:srgbClr val="9CDCFE"/>
                </a:solidFill>
                <a:latin typeface="Corbel" panose="020B0503020204020204" pitchFamily="34" charset="0"/>
              </a:rPr>
              <a:t>React</a:t>
            </a:r>
            <a:r>
              <a:rPr lang="en-US" sz="1600" b="1" dirty="0">
                <a:solidFill>
                  <a:srgbClr val="D4D4D4"/>
                </a:solidFill>
                <a:latin typeface="Corbel" panose="020B0503020204020204" pitchFamily="34" charset="0"/>
              </a:rPr>
              <a:t>, { </a:t>
            </a:r>
            <a:r>
              <a:rPr lang="en-US" sz="1600" b="1" dirty="0" err="1">
                <a:solidFill>
                  <a:srgbClr val="9CDCFE"/>
                </a:solidFill>
                <a:latin typeface="Corbel" panose="020B0503020204020204" pitchFamily="34" charset="0"/>
              </a:rPr>
              <a:t>useState</a:t>
            </a:r>
            <a:r>
              <a:rPr lang="en-US" sz="1600" b="1" dirty="0">
                <a:solidFill>
                  <a:srgbClr val="D4D4D4"/>
                </a:solidFill>
                <a:latin typeface="Corbel" panose="020B0503020204020204" pitchFamily="34" charset="0"/>
              </a:rPr>
              <a:t> } </a:t>
            </a:r>
            <a:r>
              <a:rPr lang="en-US" sz="1600" b="1" dirty="0">
                <a:solidFill>
                  <a:srgbClr val="C586C0"/>
                </a:solidFill>
                <a:latin typeface="Corbel" panose="020B0503020204020204" pitchFamily="34" charset="0"/>
              </a:rPr>
              <a:t>from</a:t>
            </a:r>
            <a:r>
              <a:rPr lang="en-US" sz="1600" b="1" dirty="0">
                <a:solidFill>
                  <a:srgbClr val="D4D4D4"/>
                </a:solidFill>
                <a:latin typeface="Corbel" panose="020B0503020204020204" pitchFamily="34" charset="0"/>
              </a:rPr>
              <a:t> </a:t>
            </a:r>
            <a:r>
              <a:rPr lang="en-US" sz="1600" b="1" dirty="0">
                <a:solidFill>
                  <a:srgbClr val="CE9178"/>
                </a:solidFill>
                <a:latin typeface="Corbel" panose="020B0503020204020204" pitchFamily="34" charset="0"/>
              </a:rPr>
              <a:t>'react'</a:t>
            </a:r>
            <a:r>
              <a:rPr lang="en-US" sz="1600" b="1" dirty="0">
                <a:solidFill>
                  <a:srgbClr val="D4D4D4"/>
                </a:solidFill>
                <a:latin typeface="Corbel" panose="020B0503020204020204" pitchFamily="34" charset="0"/>
              </a:rPr>
              <a:t>;</a:t>
            </a:r>
          </a:p>
          <a:p>
            <a:pPr marL="0" indent="0">
              <a:buNone/>
            </a:pPr>
            <a:br>
              <a:rPr lang="en-US" sz="1600" b="1" dirty="0">
                <a:solidFill>
                  <a:srgbClr val="D4D4D4"/>
                </a:solidFill>
                <a:latin typeface="Corbel" panose="020B0503020204020204" pitchFamily="34" charset="0"/>
              </a:rPr>
            </a:br>
            <a:r>
              <a:rPr lang="en-US" sz="1600" b="1" dirty="0">
                <a:solidFill>
                  <a:srgbClr val="569CD6"/>
                </a:solidFill>
                <a:latin typeface="Corbel" panose="020B0503020204020204" pitchFamily="34" charset="0"/>
              </a:rPr>
              <a:t>function</a:t>
            </a:r>
            <a:r>
              <a:rPr lang="en-US" sz="1600" b="1" dirty="0">
                <a:solidFill>
                  <a:srgbClr val="D4D4D4"/>
                </a:solidFill>
                <a:latin typeface="Corbel" panose="020B0503020204020204" pitchFamily="34" charset="0"/>
              </a:rPr>
              <a:t> </a:t>
            </a:r>
            <a:r>
              <a:rPr lang="en-US" sz="1600" b="1" dirty="0">
                <a:solidFill>
                  <a:srgbClr val="DCDCAA"/>
                </a:solidFill>
                <a:latin typeface="Corbel" panose="020B0503020204020204" pitchFamily="34" charset="0"/>
              </a:rPr>
              <a:t>Hooks</a:t>
            </a:r>
            <a:r>
              <a:rPr lang="en-US" sz="1600" b="1" dirty="0">
                <a:solidFill>
                  <a:srgbClr val="D4D4D4"/>
                </a:solidFill>
                <a:latin typeface="Corbel" panose="020B0503020204020204" pitchFamily="34" charset="0"/>
              </a:rPr>
              <a:t>() {</a:t>
            </a:r>
          </a:p>
          <a:p>
            <a:pPr marL="0" indent="0">
              <a:buNone/>
            </a:pPr>
            <a:r>
              <a:rPr lang="en-US" sz="1600" b="1" dirty="0">
                <a:solidFill>
                  <a:srgbClr val="D4D4D4"/>
                </a:solidFill>
                <a:latin typeface="Corbel" panose="020B0503020204020204" pitchFamily="34" charset="0"/>
              </a:rPr>
              <a:t>  </a:t>
            </a:r>
            <a:r>
              <a:rPr lang="en-US" sz="1600" b="1" dirty="0">
                <a:solidFill>
                  <a:srgbClr val="569CD6"/>
                </a:solidFill>
                <a:latin typeface="Corbel" panose="020B0503020204020204" pitchFamily="34" charset="0"/>
              </a:rPr>
              <a:t>const</a:t>
            </a:r>
            <a:r>
              <a:rPr lang="en-US" sz="1600" b="1" dirty="0">
                <a:solidFill>
                  <a:srgbClr val="D4D4D4"/>
                </a:solidFill>
                <a:latin typeface="Corbel" panose="020B0503020204020204" pitchFamily="34" charset="0"/>
              </a:rPr>
              <a:t> [</a:t>
            </a:r>
            <a:r>
              <a:rPr lang="en-US" sz="1600" b="1" dirty="0">
                <a:solidFill>
                  <a:srgbClr val="4FC1FF"/>
                </a:solidFill>
                <a:latin typeface="Corbel" panose="020B0503020204020204" pitchFamily="34" charset="0"/>
              </a:rPr>
              <a:t>count</a:t>
            </a:r>
            <a:r>
              <a:rPr lang="en-US" sz="1600" b="1" dirty="0">
                <a:solidFill>
                  <a:srgbClr val="D4D4D4"/>
                </a:solidFill>
                <a:latin typeface="Corbel" panose="020B0503020204020204" pitchFamily="34" charset="0"/>
              </a:rPr>
              <a:t>, </a:t>
            </a:r>
            <a:r>
              <a:rPr lang="en-US" sz="1600" b="1" dirty="0" err="1">
                <a:solidFill>
                  <a:srgbClr val="DCDCAA"/>
                </a:solidFill>
                <a:latin typeface="Corbel" panose="020B0503020204020204" pitchFamily="34" charset="0"/>
              </a:rPr>
              <a:t>setCount</a:t>
            </a:r>
            <a:r>
              <a:rPr lang="en-US" sz="1600" b="1" dirty="0">
                <a:solidFill>
                  <a:srgbClr val="D4D4D4"/>
                </a:solidFill>
                <a:latin typeface="Corbel" panose="020B0503020204020204" pitchFamily="34" charset="0"/>
              </a:rPr>
              <a:t>] = </a:t>
            </a:r>
            <a:r>
              <a:rPr lang="en-US" sz="1600" b="1" dirty="0" err="1">
                <a:solidFill>
                  <a:srgbClr val="DCDCAA"/>
                </a:solidFill>
                <a:latin typeface="Corbel" panose="020B0503020204020204" pitchFamily="34" charset="0"/>
              </a:rPr>
              <a:t>useState</a:t>
            </a:r>
            <a:r>
              <a:rPr lang="en-US" sz="1600" b="1" dirty="0">
                <a:solidFill>
                  <a:srgbClr val="D4D4D4"/>
                </a:solidFill>
                <a:latin typeface="Corbel" panose="020B0503020204020204" pitchFamily="34" charset="0"/>
              </a:rPr>
              <a:t>(</a:t>
            </a:r>
            <a:r>
              <a:rPr lang="en-US" sz="1600" b="1" dirty="0">
                <a:solidFill>
                  <a:srgbClr val="B5CEA8"/>
                </a:solidFill>
                <a:latin typeface="Corbel" panose="020B0503020204020204" pitchFamily="34" charset="0"/>
              </a:rPr>
              <a:t>0</a:t>
            </a:r>
            <a:r>
              <a:rPr lang="en-US" sz="1600" b="1" dirty="0">
                <a:solidFill>
                  <a:srgbClr val="D4D4D4"/>
                </a:solidFill>
                <a:latin typeface="Corbel" panose="020B0503020204020204" pitchFamily="34" charset="0"/>
              </a:rPr>
              <a:t>);</a:t>
            </a:r>
          </a:p>
          <a:p>
            <a:pPr marL="0" indent="0">
              <a:buNone/>
            </a:pPr>
            <a:br>
              <a:rPr lang="en-US" sz="1600" b="1" dirty="0">
                <a:solidFill>
                  <a:srgbClr val="D4D4D4"/>
                </a:solidFill>
                <a:latin typeface="Corbel" panose="020B0503020204020204" pitchFamily="34" charset="0"/>
              </a:rPr>
            </a:br>
            <a:r>
              <a:rPr lang="en-US" sz="1600" b="1" dirty="0">
                <a:solidFill>
                  <a:srgbClr val="D4D4D4"/>
                </a:solidFill>
                <a:latin typeface="Corbel" panose="020B0503020204020204" pitchFamily="34" charset="0"/>
              </a:rPr>
              <a:t>  </a:t>
            </a:r>
            <a:r>
              <a:rPr lang="en-US" sz="1600" b="1" dirty="0">
                <a:solidFill>
                  <a:srgbClr val="C586C0"/>
                </a:solidFill>
                <a:latin typeface="Corbel" panose="020B0503020204020204" pitchFamily="34" charset="0"/>
              </a:rPr>
              <a:t>return</a:t>
            </a:r>
            <a:r>
              <a:rPr lang="en-US" sz="1600" b="1" dirty="0">
                <a:solidFill>
                  <a:srgbClr val="D4D4D4"/>
                </a:solidFill>
                <a:latin typeface="Corbel" panose="020B0503020204020204" pitchFamily="34" charset="0"/>
              </a:rPr>
              <a:t> (</a:t>
            </a:r>
          </a:p>
          <a:p>
            <a:pPr marL="0" indent="0">
              <a:buNone/>
            </a:pPr>
            <a:r>
              <a:rPr lang="en-US" sz="1600" b="1" dirty="0">
                <a:solidFill>
                  <a:srgbClr val="D4D4D4"/>
                </a:solidFill>
                <a:latin typeface="Corbel" panose="020B0503020204020204" pitchFamily="34" charset="0"/>
              </a:rPr>
              <a:t>    </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div</a:t>
            </a:r>
            <a:r>
              <a:rPr lang="en-US" sz="1600" b="1" dirty="0">
                <a:solidFill>
                  <a:srgbClr val="808080"/>
                </a:solidFill>
                <a:latin typeface="Corbel" panose="020B0503020204020204" pitchFamily="34" charset="0"/>
              </a:rPr>
              <a:t>&gt;</a:t>
            </a:r>
            <a:endParaRPr lang="en-US" sz="1600" b="1" dirty="0">
              <a:solidFill>
                <a:srgbClr val="D4D4D4"/>
              </a:solidFill>
              <a:latin typeface="Corbel" panose="020B0503020204020204" pitchFamily="34" charset="0"/>
            </a:endParaRPr>
          </a:p>
          <a:p>
            <a:pPr marL="0" indent="0">
              <a:buNone/>
            </a:pPr>
            <a:r>
              <a:rPr lang="en-US" sz="1600" b="1" dirty="0">
                <a:solidFill>
                  <a:srgbClr val="D4D4D4"/>
                </a:solidFill>
                <a:latin typeface="Corbel" panose="020B0503020204020204" pitchFamily="34" charset="0"/>
              </a:rPr>
              <a:t>      </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p</a:t>
            </a:r>
            <a:r>
              <a:rPr lang="en-US" sz="1600" b="1" dirty="0">
                <a:solidFill>
                  <a:srgbClr val="808080"/>
                </a:solidFill>
                <a:latin typeface="Corbel" panose="020B0503020204020204" pitchFamily="34" charset="0"/>
              </a:rPr>
              <a:t>&gt;</a:t>
            </a:r>
            <a:r>
              <a:rPr lang="en-US" sz="1600" b="1" dirty="0">
                <a:solidFill>
                  <a:srgbClr val="D4D4D4"/>
                </a:solidFill>
                <a:latin typeface="Corbel" panose="020B0503020204020204" pitchFamily="34" charset="0"/>
              </a:rPr>
              <a:t>You clicked </a:t>
            </a:r>
            <a:r>
              <a:rPr lang="en-US" sz="1600" b="1" dirty="0">
                <a:solidFill>
                  <a:srgbClr val="569CD6"/>
                </a:solidFill>
                <a:latin typeface="Corbel" panose="020B0503020204020204" pitchFamily="34" charset="0"/>
              </a:rPr>
              <a:t>{</a:t>
            </a:r>
            <a:r>
              <a:rPr lang="en-US" sz="1600" b="1" dirty="0">
                <a:solidFill>
                  <a:srgbClr val="4FC1FF"/>
                </a:solidFill>
                <a:latin typeface="Corbel" panose="020B0503020204020204" pitchFamily="34" charset="0"/>
              </a:rPr>
              <a:t>count</a:t>
            </a:r>
            <a:r>
              <a:rPr lang="en-US" sz="1600" b="1" dirty="0">
                <a:solidFill>
                  <a:srgbClr val="569CD6"/>
                </a:solidFill>
                <a:latin typeface="Corbel" panose="020B0503020204020204" pitchFamily="34" charset="0"/>
              </a:rPr>
              <a:t>}</a:t>
            </a:r>
            <a:r>
              <a:rPr lang="en-US" sz="1600" b="1" dirty="0">
                <a:solidFill>
                  <a:srgbClr val="D4D4D4"/>
                </a:solidFill>
                <a:latin typeface="Corbel" panose="020B0503020204020204" pitchFamily="34" charset="0"/>
              </a:rPr>
              <a:t> times</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p</a:t>
            </a:r>
            <a:r>
              <a:rPr lang="en-US" sz="1600" b="1" dirty="0">
                <a:solidFill>
                  <a:srgbClr val="808080"/>
                </a:solidFill>
                <a:latin typeface="Corbel" panose="020B0503020204020204" pitchFamily="34" charset="0"/>
              </a:rPr>
              <a:t>&gt;</a:t>
            </a:r>
            <a:endParaRPr lang="en-US" sz="1600" b="1" dirty="0">
              <a:solidFill>
                <a:srgbClr val="D4D4D4"/>
              </a:solidFill>
              <a:latin typeface="Corbel" panose="020B0503020204020204" pitchFamily="34" charset="0"/>
            </a:endParaRPr>
          </a:p>
          <a:p>
            <a:pPr marL="0" indent="0">
              <a:buNone/>
            </a:pPr>
            <a:r>
              <a:rPr lang="en-US" sz="1600" b="1" dirty="0">
                <a:solidFill>
                  <a:srgbClr val="D4D4D4"/>
                </a:solidFill>
                <a:latin typeface="Corbel" panose="020B0503020204020204" pitchFamily="34" charset="0"/>
              </a:rPr>
              <a:t>      </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button</a:t>
            </a:r>
            <a:r>
              <a:rPr lang="en-US" sz="1600" b="1" dirty="0">
                <a:solidFill>
                  <a:srgbClr val="D4D4D4"/>
                </a:solidFill>
                <a:latin typeface="Corbel" panose="020B0503020204020204" pitchFamily="34" charset="0"/>
              </a:rPr>
              <a:t> </a:t>
            </a:r>
            <a:r>
              <a:rPr lang="en-US" sz="1600" b="1" dirty="0" err="1">
                <a:solidFill>
                  <a:srgbClr val="9CDCFE"/>
                </a:solidFill>
                <a:latin typeface="Corbel" panose="020B0503020204020204" pitchFamily="34" charset="0"/>
              </a:rPr>
              <a:t>onClick</a:t>
            </a:r>
            <a:r>
              <a:rPr lang="en-US" sz="1600" b="1" dirty="0">
                <a:solidFill>
                  <a:srgbClr val="D4D4D4"/>
                </a:solidFill>
                <a:latin typeface="Corbel" panose="020B0503020204020204" pitchFamily="34" charset="0"/>
              </a:rPr>
              <a:t>=</a:t>
            </a:r>
            <a:r>
              <a:rPr lang="en-US" sz="1600" b="1" dirty="0">
                <a:solidFill>
                  <a:srgbClr val="569CD6"/>
                </a:solidFill>
                <a:latin typeface="Corbel" panose="020B0503020204020204" pitchFamily="34" charset="0"/>
              </a:rPr>
              <a:t>{</a:t>
            </a:r>
            <a:r>
              <a:rPr lang="en-US" sz="1600" b="1" dirty="0">
                <a:solidFill>
                  <a:srgbClr val="D4D4D4"/>
                </a:solidFill>
                <a:latin typeface="Corbel" panose="020B0503020204020204" pitchFamily="34" charset="0"/>
              </a:rPr>
              <a:t>() </a:t>
            </a:r>
            <a:r>
              <a:rPr lang="en-US" sz="1600" b="1" dirty="0">
                <a:solidFill>
                  <a:srgbClr val="569CD6"/>
                </a:solidFill>
                <a:latin typeface="Corbel" panose="020B0503020204020204" pitchFamily="34" charset="0"/>
              </a:rPr>
              <a:t>=&gt;</a:t>
            </a:r>
            <a:r>
              <a:rPr lang="en-US" sz="1600" b="1" dirty="0">
                <a:solidFill>
                  <a:srgbClr val="D4D4D4"/>
                </a:solidFill>
                <a:latin typeface="Corbel" panose="020B0503020204020204" pitchFamily="34" charset="0"/>
              </a:rPr>
              <a:t> </a:t>
            </a:r>
            <a:r>
              <a:rPr lang="en-US" sz="1600" b="1" dirty="0" err="1">
                <a:solidFill>
                  <a:srgbClr val="DCDCAA"/>
                </a:solidFill>
                <a:latin typeface="Corbel" panose="020B0503020204020204" pitchFamily="34" charset="0"/>
              </a:rPr>
              <a:t>setCount</a:t>
            </a:r>
            <a:r>
              <a:rPr lang="en-US" sz="1600" b="1" dirty="0">
                <a:solidFill>
                  <a:srgbClr val="D4D4D4"/>
                </a:solidFill>
                <a:latin typeface="Corbel" panose="020B0503020204020204" pitchFamily="34" charset="0"/>
              </a:rPr>
              <a:t>(</a:t>
            </a:r>
            <a:r>
              <a:rPr lang="en-US" sz="1600" b="1" dirty="0">
                <a:solidFill>
                  <a:srgbClr val="4FC1FF"/>
                </a:solidFill>
                <a:latin typeface="Corbel" panose="020B0503020204020204" pitchFamily="34" charset="0"/>
              </a:rPr>
              <a:t>count</a:t>
            </a:r>
            <a:r>
              <a:rPr lang="en-US" sz="1600" b="1" dirty="0">
                <a:solidFill>
                  <a:srgbClr val="D4D4D4"/>
                </a:solidFill>
                <a:latin typeface="Corbel" panose="020B0503020204020204" pitchFamily="34" charset="0"/>
              </a:rPr>
              <a:t> + </a:t>
            </a:r>
            <a:r>
              <a:rPr lang="en-US" sz="1600" b="1" dirty="0">
                <a:solidFill>
                  <a:srgbClr val="B5CEA8"/>
                </a:solidFill>
                <a:latin typeface="Corbel" panose="020B0503020204020204" pitchFamily="34" charset="0"/>
              </a:rPr>
              <a:t>1</a:t>
            </a:r>
            <a:r>
              <a:rPr lang="en-US" sz="1600" b="1" dirty="0">
                <a:solidFill>
                  <a:srgbClr val="D4D4D4"/>
                </a:solidFill>
                <a:latin typeface="Corbel" panose="020B0503020204020204" pitchFamily="34" charset="0"/>
              </a:rPr>
              <a:t>)</a:t>
            </a:r>
            <a:r>
              <a:rPr lang="en-US" sz="1600" b="1" dirty="0">
                <a:solidFill>
                  <a:srgbClr val="569CD6"/>
                </a:solidFill>
                <a:latin typeface="Corbel" panose="020B0503020204020204" pitchFamily="34" charset="0"/>
              </a:rPr>
              <a:t>}</a:t>
            </a:r>
            <a:r>
              <a:rPr lang="en-US" sz="1600" b="1" dirty="0">
                <a:solidFill>
                  <a:srgbClr val="808080"/>
                </a:solidFill>
                <a:latin typeface="Corbel" panose="020B0503020204020204" pitchFamily="34" charset="0"/>
              </a:rPr>
              <a:t>&gt;</a:t>
            </a:r>
            <a:endParaRPr lang="en-US" sz="1600" b="1" dirty="0">
              <a:solidFill>
                <a:srgbClr val="D4D4D4"/>
              </a:solidFill>
              <a:latin typeface="Corbel" panose="020B0503020204020204" pitchFamily="34" charset="0"/>
            </a:endParaRPr>
          </a:p>
          <a:p>
            <a:pPr marL="0" indent="0">
              <a:buNone/>
            </a:pPr>
            <a:r>
              <a:rPr lang="en-US" sz="1600" b="1" dirty="0">
                <a:solidFill>
                  <a:srgbClr val="D4D4D4"/>
                </a:solidFill>
                <a:latin typeface="Corbel" panose="020B0503020204020204" pitchFamily="34" charset="0"/>
              </a:rPr>
              <a:t>        Click me</a:t>
            </a:r>
          </a:p>
          <a:p>
            <a:pPr marL="0" indent="0">
              <a:buNone/>
            </a:pPr>
            <a:r>
              <a:rPr lang="en-US" sz="1600" b="1" dirty="0">
                <a:solidFill>
                  <a:srgbClr val="D4D4D4"/>
                </a:solidFill>
                <a:latin typeface="Corbel" panose="020B0503020204020204" pitchFamily="34" charset="0"/>
              </a:rPr>
              <a:t>      </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button</a:t>
            </a:r>
            <a:r>
              <a:rPr lang="en-US" sz="1600" b="1" dirty="0">
                <a:solidFill>
                  <a:srgbClr val="808080"/>
                </a:solidFill>
                <a:latin typeface="Corbel" panose="020B0503020204020204" pitchFamily="34" charset="0"/>
              </a:rPr>
              <a:t>&gt;</a:t>
            </a:r>
            <a:endParaRPr lang="en-US" sz="1600" b="1" dirty="0">
              <a:solidFill>
                <a:srgbClr val="D4D4D4"/>
              </a:solidFill>
              <a:latin typeface="Corbel" panose="020B0503020204020204" pitchFamily="34" charset="0"/>
            </a:endParaRPr>
          </a:p>
          <a:p>
            <a:pPr marL="0" indent="0">
              <a:buNone/>
            </a:pPr>
            <a:r>
              <a:rPr lang="en-US" sz="1600" b="1" dirty="0">
                <a:solidFill>
                  <a:srgbClr val="D4D4D4"/>
                </a:solidFill>
                <a:latin typeface="Corbel" panose="020B0503020204020204" pitchFamily="34" charset="0"/>
              </a:rPr>
              <a:t>    </a:t>
            </a:r>
            <a:r>
              <a:rPr lang="en-US" sz="1600" b="1" dirty="0">
                <a:solidFill>
                  <a:srgbClr val="808080"/>
                </a:solidFill>
                <a:latin typeface="Corbel" panose="020B0503020204020204" pitchFamily="34" charset="0"/>
              </a:rPr>
              <a:t>&lt;/</a:t>
            </a:r>
            <a:r>
              <a:rPr lang="en-US" sz="1600" b="1" dirty="0">
                <a:solidFill>
                  <a:srgbClr val="569CD6"/>
                </a:solidFill>
                <a:latin typeface="Corbel" panose="020B0503020204020204" pitchFamily="34" charset="0"/>
              </a:rPr>
              <a:t>div</a:t>
            </a:r>
            <a:r>
              <a:rPr lang="en-US" sz="1600" b="1" dirty="0">
                <a:solidFill>
                  <a:srgbClr val="808080"/>
                </a:solidFill>
                <a:latin typeface="Corbel" panose="020B0503020204020204" pitchFamily="34" charset="0"/>
              </a:rPr>
              <a:t>&gt;</a:t>
            </a:r>
            <a:endParaRPr lang="en-US" sz="1600" b="1" dirty="0">
              <a:solidFill>
                <a:srgbClr val="D4D4D4"/>
              </a:solidFill>
              <a:latin typeface="Corbel" panose="020B0503020204020204" pitchFamily="34" charset="0"/>
            </a:endParaRPr>
          </a:p>
          <a:p>
            <a:pPr marL="0" indent="0">
              <a:buNone/>
            </a:pPr>
            <a:r>
              <a:rPr lang="en-US" sz="1600" b="1" dirty="0">
                <a:solidFill>
                  <a:srgbClr val="D4D4D4"/>
                </a:solidFill>
                <a:latin typeface="Corbel" panose="020B0503020204020204" pitchFamily="34" charset="0"/>
              </a:rPr>
              <a:t>  );</a:t>
            </a:r>
          </a:p>
          <a:p>
            <a:pPr marL="0" indent="0">
              <a:buNone/>
            </a:pPr>
            <a:r>
              <a:rPr lang="en-US" sz="1600" b="1" dirty="0">
                <a:solidFill>
                  <a:srgbClr val="D4D4D4"/>
                </a:solidFill>
                <a:latin typeface="Corbel" panose="020B0503020204020204" pitchFamily="34" charset="0"/>
              </a:rPr>
              <a:t>}</a:t>
            </a:r>
          </a:p>
          <a:p>
            <a:pPr marL="0" indent="0">
              <a:buNone/>
            </a:pPr>
            <a:r>
              <a:rPr lang="en-US" sz="1600" b="1" dirty="0">
                <a:solidFill>
                  <a:srgbClr val="C586C0"/>
                </a:solidFill>
                <a:latin typeface="Corbel" panose="020B0503020204020204" pitchFamily="34" charset="0"/>
              </a:rPr>
              <a:t>export</a:t>
            </a:r>
            <a:r>
              <a:rPr lang="en-US" sz="1600" b="1" dirty="0">
                <a:solidFill>
                  <a:srgbClr val="D4D4D4"/>
                </a:solidFill>
                <a:latin typeface="Corbel" panose="020B0503020204020204" pitchFamily="34" charset="0"/>
              </a:rPr>
              <a:t> </a:t>
            </a:r>
            <a:r>
              <a:rPr lang="en-US" sz="1600" b="1" dirty="0">
                <a:solidFill>
                  <a:srgbClr val="C586C0"/>
                </a:solidFill>
                <a:latin typeface="Corbel" panose="020B0503020204020204" pitchFamily="34" charset="0"/>
              </a:rPr>
              <a:t>default</a:t>
            </a:r>
            <a:r>
              <a:rPr lang="en-US" sz="1600" b="1" dirty="0">
                <a:solidFill>
                  <a:srgbClr val="D4D4D4"/>
                </a:solidFill>
                <a:latin typeface="Corbel" panose="020B0503020204020204" pitchFamily="34" charset="0"/>
              </a:rPr>
              <a:t> </a:t>
            </a:r>
            <a:r>
              <a:rPr lang="en-US" sz="1600" b="1" dirty="0">
                <a:solidFill>
                  <a:srgbClr val="DCDCAA"/>
                </a:solidFill>
                <a:latin typeface="Corbel" panose="020B0503020204020204" pitchFamily="34" charset="0"/>
              </a:rPr>
              <a:t>Hooks</a:t>
            </a:r>
            <a:r>
              <a:rPr lang="en-US" sz="1600" b="1" dirty="0">
                <a:solidFill>
                  <a:srgbClr val="D4D4D4"/>
                </a:solidFill>
                <a:latin typeface="Corbel" panose="020B0503020204020204" pitchFamily="34" charset="0"/>
              </a:rPr>
              <a:t>;</a:t>
            </a:r>
          </a:p>
          <a:p>
            <a:pPr marL="0" indent="0">
              <a:buNone/>
            </a:pPr>
            <a:endParaRPr lang="en-US" sz="1600" b="1" dirty="0">
              <a:latin typeface="Corbel" panose="020B0503020204020204" pitchFamily="34" charset="0"/>
            </a:endParaRPr>
          </a:p>
        </p:txBody>
      </p:sp>
      <p:sp>
        <p:nvSpPr>
          <p:cNvPr id="4" name="Content Placeholder 3">
            <a:extLst>
              <a:ext uri="{FF2B5EF4-FFF2-40B4-BE49-F238E27FC236}">
                <a16:creationId xmlns:a16="http://schemas.microsoft.com/office/drawing/2014/main" id="{37BD886B-9431-42A1-8CB3-8CF8FB3A96BA}"/>
              </a:ext>
            </a:extLst>
          </p:cNvPr>
          <p:cNvSpPr>
            <a:spLocks noGrp="1"/>
          </p:cNvSpPr>
          <p:nvPr>
            <p:ph sz="half" idx="2"/>
          </p:nvPr>
        </p:nvSpPr>
        <p:spPr>
          <a:xfrm>
            <a:off x="8214046" y="864108"/>
            <a:ext cx="3474720" cy="5120640"/>
          </a:xfrm>
        </p:spPr>
        <p:txBody>
          <a:bodyPr>
            <a:normAutofit/>
          </a:bodyPr>
          <a:lstStyle/>
          <a:p>
            <a:r>
              <a:rPr lang="en-US" b="1" dirty="0"/>
              <a:t>Here, </a:t>
            </a:r>
            <a:r>
              <a:rPr lang="en-US" b="1" dirty="0" err="1"/>
              <a:t>useState</a:t>
            </a:r>
            <a:r>
              <a:rPr lang="en-US" b="1" dirty="0"/>
              <a:t> is a Hook. We call it inside a function component to add some local state to it.</a:t>
            </a:r>
          </a:p>
          <a:p>
            <a:r>
              <a:rPr lang="en-US" b="1" dirty="0"/>
              <a:t>React will preserve this state between re-renders. </a:t>
            </a:r>
            <a:r>
              <a:rPr lang="en-US" b="1" dirty="0" err="1"/>
              <a:t>useState</a:t>
            </a:r>
            <a:r>
              <a:rPr lang="en-US" b="1" dirty="0"/>
              <a:t> returns a pair: the current state value and a function that lets you update it.</a:t>
            </a:r>
          </a:p>
          <a:p>
            <a:r>
              <a:rPr lang="en-US" b="1" dirty="0"/>
              <a:t> It’s similar to </a:t>
            </a:r>
            <a:r>
              <a:rPr lang="en-US" b="1" dirty="0" err="1"/>
              <a:t>this.setState</a:t>
            </a:r>
            <a:r>
              <a:rPr lang="en-US" b="1" dirty="0"/>
              <a:t> in a class, except it doesn’t merge the old and new state together.</a:t>
            </a:r>
          </a:p>
        </p:txBody>
      </p:sp>
    </p:spTree>
    <p:extLst>
      <p:ext uri="{BB962C8B-B14F-4D97-AF65-F5344CB8AC3E}">
        <p14:creationId xmlns:p14="http://schemas.microsoft.com/office/powerpoint/2010/main" val="19962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0D76-2D21-4C05-9D2C-979A6B752486}"/>
              </a:ext>
            </a:extLst>
          </p:cNvPr>
          <p:cNvSpPr>
            <a:spLocks noGrp="1"/>
          </p:cNvSpPr>
          <p:nvPr>
            <p:ph type="title"/>
          </p:nvPr>
        </p:nvSpPr>
        <p:spPr/>
        <p:txBody>
          <a:bodyPr/>
          <a:lstStyle/>
          <a:p>
            <a:r>
              <a:rPr lang="en-US" dirty="0"/>
              <a:t>Hook Types</a:t>
            </a:r>
          </a:p>
        </p:txBody>
      </p:sp>
      <p:sp>
        <p:nvSpPr>
          <p:cNvPr id="3" name="Content Placeholder 2">
            <a:extLst>
              <a:ext uri="{FF2B5EF4-FFF2-40B4-BE49-F238E27FC236}">
                <a16:creationId xmlns:a16="http://schemas.microsoft.com/office/drawing/2014/main" id="{28755A1F-418A-488D-A581-F3A292E07350}"/>
              </a:ext>
            </a:extLst>
          </p:cNvPr>
          <p:cNvSpPr>
            <a:spLocks noGrp="1"/>
          </p:cNvSpPr>
          <p:nvPr>
            <p:ph sz="half" idx="1"/>
          </p:nvPr>
        </p:nvSpPr>
        <p:spPr/>
        <p:txBody>
          <a:bodyPr/>
          <a:lstStyle/>
          <a:p>
            <a:r>
              <a:rPr lang="en-US" b="1" dirty="0" err="1"/>
              <a:t>useState</a:t>
            </a:r>
            <a:r>
              <a:rPr lang="en-US" dirty="0"/>
              <a:t> Hook</a:t>
            </a:r>
          </a:p>
          <a:p>
            <a:r>
              <a:rPr lang="en-US" b="1" dirty="0" err="1"/>
              <a:t>useEffect</a:t>
            </a:r>
            <a:r>
              <a:rPr lang="en-US" dirty="0"/>
              <a:t> Hook</a:t>
            </a:r>
          </a:p>
          <a:p>
            <a:r>
              <a:rPr lang="en-US" b="1" dirty="0" err="1"/>
              <a:t>useContext</a:t>
            </a:r>
            <a:r>
              <a:rPr lang="en-US" dirty="0"/>
              <a:t> Hook</a:t>
            </a:r>
          </a:p>
          <a:p>
            <a:r>
              <a:rPr lang="en-US" dirty="0" err="1"/>
              <a:t>useRef</a:t>
            </a:r>
            <a:r>
              <a:rPr lang="en-US" dirty="0"/>
              <a:t> Hook</a:t>
            </a:r>
          </a:p>
          <a:p>
            <a:r>
              <a:rPr lang="en-US" dirty="0" err="1"/>
              <a:t>useCallback</a:t>
            </a:r>
            <a:r>
              <a:rPr lang="en-US" dirty="0"/>
              <a:t> Hook</a:t>
            </a:r>
          </a:p>
          <a:p>
            <a:r>
              <a:rPr lang="en-US" dirty="0" err="1"/>
              <a:t>useMemo</a:t>
            </a:r>
            <a:r>
              <a:rPr lang="en-US" dirty="0"/>
              <a:t> Hook</a:t>
            </a:r>
          </a:p>
          <a:p>
            <a:r>
              <a:rPr lang="en-US" dirty="0" err="1"/>
              <a:t>useReducer</a:t>
            </a:r>
            <a:r>
              <a:rPr lang="en-US" dirty="0"/>
              <a:t> Hook</a:t>
            </a:r>
          </a:p>
          <a:p>
            <a:endParaRPr lang="en-US" dirty="0"/>
          </a:p>
        </p:txBody>
      </p:sp>
      <p:sp>
        <p:nvSpPr>
          <p:cNvPr id="4" name="Content Placeholder 3">
            <a:extLst>
              <a:ext uri="{FF2B5EF4-FFF2-40B4-BE49-F238E27FC236}">
                <a16:creationId xmlns:a16="http://schemas.microsoft.com/office/drawing/2014/main" id="{6319462B-7AEE-49E8-949F-B6CBDD0D77AB}"/>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51859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8A29-FADA-4B0C-983A-557B4535485A}"/>
              </a:ext>
            </a:extLst>
          </p:cNvPr>
          <p:cNvSpPr>
            <a:spLocks noGrp="1"/>
          </p:cNvSpPr>
          <p:nvPr>
            <p:ph type="title"/>
          </p:nvPr>
        </p:nvSpPr>
        <p:spPr/>
        <p:txBody>
          <a:bodyPr/>
          <a:lstStyle/>
          <a:p>
            <a:r>
              <a:rPr lang="en-US" b="1" dirty="0" err="1"/>
              <a:t>useState</a:t>
            </a:r>
            <a:r>
              <a:rPr lang="en-US" b="1" dirty="0"/>
              <a:t> Hook</a:t>
            </a:r>
            <a:br>
              <a:rPr lang="en-US" b="1" dirty="0"/>
            </a:br>
            <a:endParaRPr lang="en-US" dirty="0"/>
          </a:p>
        </p:txBody>
      </p:sp>
      <p:sp>
        <p:nvSpPr>
          <p:cNvPr id="3" name="Content Placeholder 2">
            <a:extLst>
              <a:ext uri="{FF2B5EF4-FFF2-40B4-BE49-F238E27FC236}">
                <a16:creationId xmlns:a16="http://schemas.microsoft.com/office/drawing/2014/main" id="{AE7FA7EB-1451-45ED-AF5D-C22DBEAD6A44}"/>
              </a:ext>
            </a:extLst>
          </p:cNvPr>
          <p:cNvSpPr>
            <a:spLocks noGrp="1"/>
          </p:cNvSpPr>
          <p:nvPr>
            <p:ph sz="half" idx="1"/>
          </p:nvPr>
        </p:nvSpPr>
        <p:spPr/>
        <p:txBody>
          <a:bodyPr/>
          <a:lstStyle/>
          <a:p>
            <a:r>
              <a:rPr lang="en-US" b="1" dirty="0" err="1"/>
              <a:t>useState</a:t>
            </a:r>
            <a:r>
              <a:rPr lang="en-US" b="1" dirty="0"/>
              <a:t> to Create State Variables</a:t>
            </a:r>
          </a:p>
          <a:p>
            <a:r>
              <a:rPr lang="en-US" dirty="0"/>
              <a:t>The </a:t>
            </a:r>
            <a:r>
              <a:rPr lang="en-US" dirty="0" err="1"/>
              <a:t>useState</a:t>
            </a:r>
            <a:r>
              <a:rPr lang="en-US" dirty="0"/>
              <a:t> hook allows us to create state variables in a React function component.</a:t>
            </a:r>
          </a:p>
          <a:p>
            <a:r>
              <a:rPr lang="en-US" dirty="0"/>
              <a:t>When we create a state variable, we must provide it a default value (which can be any data type).</a:t>
            </a:r>
          </a:p>
          <a:p>
            <a:r>
              <a:rPr lang="en-US" dirty="0"/>
              <a:t>We get that state variable as the first value in an array, which we can </a:t>
            </a:r>
            <a:r>
              <a:rPr lang="en-US" dirty="0" err="1"/>
              <a:t>destructure</a:t>
            </a:r>
            <a:r>
              <a:rPr lang="en-US" dirty="0"/>
              <a:t> and declare with const.</a:t>
            </a:r>
          </a:p>
        </p:txBody>
      </p:sp>
      <p:sp>
        <p:nvSpPr>
          <p:cNvPr id="4" name="Content Placeholder 3">
            <a:extLst>
              <a:ext uri="{FF2B5EF4-FFF2-40B4-BE49-F238E27FC236}">
                <a16:creationId xmlns:a16="http://schemas.microsoft.com/office/drawing/2014/main" id="{F92354D4-38FD-4B6A-A07E-BFBC2B598B76}"/>
              </a:ext>
            </a:extLst>
          </p:cNvPr>
          <p:cNvSpPr>
            <a:spLocks noGrp="1"/>
          </p:cNvSpPr>
          <p:nvPr>
            <p:ph sz="half" idx="2"/>
          </p:nvPr>
        </p:nvSpPr>
        <p:spPr/>
        <p:txBody>
          <a:bodyPr/>
          <a:lstStyle/>
          <a:p>
            <a:r>
              <a:rPr lang="en-US" b="1" dirty="0"/>
              <a:t>Update State Variables</a:t>
            </a:r>
          </a:p>
          <a:p>
            <a:r>
              <a:rPr lang="en-US" dirty="0" err="1"/>
              <a:t>useState</a:t>
            </a:r>
            <a:r>
              <a:rPr lang="en-US" dirty="0"/>
              <a:t> also gives us a setter function to update the state after it is created.</a:t>
            </a:r>
          </a:p>
          <a:p>
            <a:r>
              <a:rPr lang="en-US" dirty="0"/>
              <a:t>To update our state variable, we pass the setter function the new value we want our state to be.</a:t>
            </a:r>
          </a:p>
          <a:p>
            <a:r>
              <a:rPr lang="en-US" dirty="0" err="1"/>
              <a:t>useState</a:t>
            </a:r>
            <a:r>
              <a:rPr lang="en-US" dirty="0"/>
              <a:t> can be used once or multiple times within a single component</a:t>
            </a:r>
          </a:p>
        </p:txBody>
      </p:sp>
    </p:spTree>
    <p:extLst>
      <p:ext uri="{BB962C8B-B14F-4D97-AF65-F5344CB8AC3E}">
        <p14:creationId xmlns:p14="http://schemas.microsoft.com/office/powerpoint/2010/main" val="261065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CAC0-FE36-40B6-A376-80A37998CAEA}"/>
              </a:ext>
            </a:extLst>
          </p:cNvPr>
          <p:cNvSpPr>
            <a:spLocks noGrp="1"/>
          </p:cNvSpPr>
          <p:nvPr>
            <p:ph type="title"/>
          </p:nvPr>
        </p:nvSpPr>
        <p:spPr/>
        <p:txBody>
          <a:bodyPr/>
          <a:lstStyle/>
          <a:p>
            <a:r>
              <a:rPr lang="en-US" b="1" dirty="0" err="1"/>
              <a:t>useEffect</a:t>
            </a:r>
            <a:r>
              <a:rPr lang="en-US" b="1" dirty="0"/>
              <a:t> Hook</a:t>
            </a:r>
            <a:br>
              <a:rPr lang="en-US" b="1" dirty="0"/>
            </a:br>
            <a:endParaRPr lang="en-US" dirty="0"/>
          </a:p>
        </p:txBody>
      </p:sp>
      <p:sp>
        <p:nvSpPr>
          <p:cNvPr id="3" name="Content Placeholder 2">
            <a:extLst>
              <a:ext uri="{FF2B5EF4-FFF2-40B4-BE49-F238E27FC236}">
                <a16:creationId xmlns:a16="http://schemas.microsoft.com/office/drawing/2014/main" id="{15716AF6-D3B3-4CF2-A3F8-598783B4C264}"/>
              </a:ext>
            </a:extLst>
          </p:cNvPr>
          <p:cNvSpPr>
            <a:spLocks noGrp="1"/>
          </p:cNvSpPr>
          <p:nvPr>
            <p:ph sz="half" idx="1"/>
          </p:nvPr>
        </p:nvSpPr>
        <p:spPr/>
        <p:txBody>
          <a:bodyPr>
            <a:normAutofit lnSpcReduction="10000"/>
          </a:bodyPr>
          <a:lstStyle/>
          <a:p>
            <a:r>
              <a:rPr lang="en-US" b="1" dirty="0" err="1"/>
              <a:t>useEffect</a:t>
            </a:r>
            <a:r>
              <a:rPr lang="en-US" b="1" dirty="0"/>
              <a:t> to Perform Side Effects</a:t>
            </a:r>
          </a:p>
          <a:p>
            <a:r>
              <a:rPr lang="en-US" dirty="0" err="1"/>
              <a:t>useEffect</a:t>
            </a:r>
            <a:r>
              <a:rPr lang="en-US" dirty="0"/>
              <a:t> lets us perform side effects in function components.</a:t>
            </a:r>
          </a:p>
          <a:p>
            <a:r>
              <a:rPr lang="en-US" dirty="0"/>
              <a:t>Side effects are when we need to reach into the outside world. Such as fetching data from an API or working with the DOM.</a:t>
            </a:r>
          </a:p>
          <a:p>
            <a:r>
              <a:rPr lang="en-US" dirty="0" err="1"/>
              <a:t>useEffect</a:t>
            </a:r>
            <a:r>
              <a:rPr lang="en-US" dirty="0"/>
              <a:t> accepts a callback function (called the 'effect' function), which will by default run every time the component re-renders.</a:t>
            </a:r>
          </a:p>
        </p:txBody>
      </p:sp>
      <p:sp>
        <p:nvSpPr>
          <p:cNvPr id="4" name="Content Placeholder 3">
            <a:extLst>
              <a:ext uri="{FF2B5EF4-FFF2-40B4-BE49-F238E27FC236}">
                <a16:creationId xmlns:a16="http://schemas.microsoft.com/office/drawing/2014/main" id="{CA63D8DB-7867-4438-A1DF-A9B9DF78A888}"/>
              </a:ext>
            </a:extLst>
          </p:cNvPr>
          <p:cNvSpPr>
            <a:spLocks noGrp="1"/>
          </p:cNvSpPr>
          <p:nvPr>
            <p:ph sz="half" idx="2"/>
          </p:nvPr>
        </p:nvSpPr>
        <p:spPr/>
        <p:txBody>
          <a:bodyPr>
            <a:normAutofit lnSpcReduction="10000"/>
          </a:bodyPr>
          <a:lstStyle/>
          <a:p>
            <a:r>
              <a:rPr lang="en-US" b="1" dirty="0"/>
              <a:t>Run Again when a Value Changes</a:t>
            </a:r>
          </a:p>
          <a:p>
            <a:r>
              <a:rPr lang="en-US" dirty="0" err="1"/>
              <a:t>useEffect</a:t>
            </a:r>
            <a:r>
              <a:rPr lang="en-US" dirty="0"/>
              <a:t> lets us conditionally perform effects with the dependencies array.</a:t>
            </a:r>
          </a:p>
          <a:p>
            <a:r>
              <a:rPr lang="en-US" dirty="0"/>
              <a:t>If any one of the values in the state changes, the effect function runs again.</a:t>
            </a:r>
          </a:p>
          <a:p>
            <a:r>
              <a:rPr lang="en-US" dirty="0"/>
              <a:t>If no values are included in the dependencies array, </a:t>
            </a:r>
            <a:r>
              <a:rPr lang="en-US" dirty="0" err="1"/>
              <a:t>useEffect</a:t>
            </a:r>
            <a:r>
              <a:rPr lang="en-US" dirty="0"/>
              <a:t> will only run on component mount and unmount.</a:t>
            </a:r>
          </a:p>
          <a:p>
            <a:r>
              <a:rPr lang="en-US" dirty="0" err="1"/>
              <a:t>useEffect</a:t>
            </a:r>
            <a:r>
              <a:rPr lang="en-US" dirty="0"/>
              <a:t> lets us unsubscribe from listeners that we might have created by returning a function at the end.</a:t>
            </a:r>
            <a:br>
              <a:rPr lang="en-US" dirty="0"/>
            </a:br>
            <a:endParaRPr lang="en-US" dirty="0"/>
          </a:p>
        </p:txBody>
      </p:sp>
    </p:spTree>
    <p:extLst>
      <p:ext uri="{BB962C8B-B14F-4D97-AF65-F5344CB8AC3E}">
        <p14:creationId xmlns:p14="http://schemas.microsoft.com/office/powerpoint/2010/main" val="209242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5107-01FC-4165-A056-E194BEA2540B}"/>
              </a:ext>
            </a:extLst>
          </p:cNvPr>
          <p:cNvSpPr>
            <a:spLocks noGrp="1"/>
          </p:cNvSpPr>
          <p:nvPr>
            <p:ph type="title"/>
          </p:nvPr>
        </p:nvSpPr>
        <p:spPr/>
        <p:txBody>
          <a:bodyPr/>
          <a:lstStyle/>
          <a:p>
            <a:r>
              <a:rPr lang="en-US" b="1" dirty="0"/>
              <a:t> React context?</a:t>
            </a:r>
            <a:br>
              <a:rPr lang="en-US" b="1" dirty="0"/>
            </a:br>
            <a:endParaRPr lang="en-US" dirty="0"/>
          </a:p>
        </p:txBody>
      </p:sp>
      <p:sp>
        <p:nvSpPr>
          <p:cNvPr id="3" name="Content Placeholder 2">
            <a:extLst>
              <a:ext uri="{FF2B5EF4-FFF2-40B4-BE49-F238E27FC236}">
                <a16:creationId xmlns:a16="http://schemas.microsoft.com/office/drawing/2014/main" id="{2F40584F-E354-4114-A6D6-3413FC70EE9E}"/>
              </a:ext>
            </a:extLst>
          </p:cNvPr>
          <p:cNvSpPr>
            <a:spLocks noGrp="1"/>
          </p:cNvSpPr>
          <p:nvPr>
            <p:ph sz="half" idx="1"/>
          </p:nvPr>
        </p:nvSpPr>
        <p:spPr/>
        <p:txBody>
          <a:bodyPr/>
          <a:lstStyle/>
          <a:p>
            <a:r>
              <a:rPr lang="en-US" dirty="0"/>
              <a:t>React context allows us to pass down and use (consume) data in whatever component we need in our React app without using props.</a:t>
            </a:r>
          </a:p>
          <a:p>
            <a:r>
              <a:rPr lang="en-US" i="1" dirty="0"/>
              <a:t>In other words, React context allows us to share data (state) across our components more easily.</a:t>
            </a:r>
            <a:endParaRPr lang="en-US" dirty="0"/>
          </a:p>
          <a:p>
            <a:r>
              <a:rPr lang="en-US" b="1" dirty="0"/>
              <a:t>When should you use React context?</a:t>
            </a:r>
          </a:p>
          <a:p>
            <a:r>
              <a:rPr lang="en-US" dirty="0"/>
              <a:t>React context is great when you are passing data that can be used in any component in your application.</a:t>
            </a:r>
          </a:p>
          <a:p>
            <a:endParaRPr lang="en-US" dirty="0"/>
          </a:p>
        </p:txBody>
      </p:sp>
      <p:sp>
        <p:nvSpPr>
          <p:cNvPr id="4" name="Content Placeholder 3">
            <a:extLst>
              <a:ext uri="{FF2B5EF4-FFF2-40B4-BE49-F238E27FC236}">
                <a16:creationId xmlns:a16="http://schemas.microsoft.com/office/drawing/2014/main" id="{B3B66BB8-5323-4235-B42F-3620A43C8BDE}"/>
              </a:ext>
            </a:extLst>
          </p:cNvPr>
          <p:cNvSpPr>
            <a:spLocks noGrp="1"/>
          </p:cNvSpPr>
          <p:nvPr>
            <p:ph sz="half" idx="2"/>
          </p:nvPr>
        </p:nvSpPr>
        <p:spPr/>
        <p:txBody>
          <a:bodyPr/>
          <a:lstStyle/>
          <a:p>
            <a:pPr marL="0" indent="0">
              <a:buNone/>
            </a:pPr>
            <a:r>
              <a:rPr lang="en-US" b="1" dirty="0"/>
              <a:t>These types of data include:</a:t>
            </a:r>
            <a:endParaRPr lang="en-US" dirty="0"/>
          </a:p>
          <a:p>
            <a:r>
              <a:rPr lang="en-US" dirty="0"/>
              <a:t>Theme data (like dark or light mode)</a:t>
            </a:r>
          </a:p>
          <a:p>
            <a:r>
              <a:rPr lang="en-US" dirty="0"/>
              <a:t>User data (the currently authenticated user)</a:t>
            </a:r>
          </a:p>
          <a:p>
            <a:r>
              <a:rPr lang="en-US" dirty="0"/>
              <a:t>Location-specific data (like user language or locale)</a:t>
            </a:r>
          </a:p>
          <a:p>
            <a:endParaRPr lang="en-US" dirty="0"/>
          </a:p>
        </p:txBody>
      </p:sp>
    </p:spTree>
    <p:extLst>
      <p:ext uri="{BB962C8B-B14F-4D97-AF65-F5344CB8AC3E}">
        <p14:creationId xmlns:p14="http://schemas.microsoft.com/office/powerpoint/2010/main" val="323503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B96-B01B-4063-855D-E6D8BED17123}"/>
              </a:ext>
            </a:extLst>
          </p:cNvPr>
          <p:cNvSpPr>
            <a:spLocks noGrp="1"/>
          </p:cNvSpPr>
          <p:nvPr>
            <p:ph type="title"/>
          </p:nvPr>
        </p:nvSpPr>
        <p:spPr/>
        <p:txBody>
          <a:bodyPr/>
          <a:lstStyle/>
          <a:p>
            <a:r>
              <a:rPr lang="en-US" b="1" dirty="0"/>
              <a:t>How do I use React context?</a:t>
            </a:r>
            <a:br>
              <a:rPr lang="en-US" b="1" dirty="0"/>
            </a:br>
            <a:endParaRPr lang="en-US" dirty="0"/>
          </a:p>
        </p:txBody>
      </p:sp>
      <p:sp>
        <p:nvSpPr>
          <p:cNvPr id="3" name="Content Placeholder 2">
            <a:extLst>
              <a:ext uri="{FF2B5EF4-FFF2-40B4-BE49-F238E27FC236}">
                <a16:creationId xmlns:a16="http://schemas.microsoft.com/office/drawing/2014/main" id="{222620A3-A4B2-4E51-9365-A0917D9A2F71}"/>
              </a:ext>
            </a:extLst>
          </p:cNvPr>
          <p:cNvSpPr>
            <a:spLocks noGrp="1"/>
          </p:cNvSpPr>
          <p:nvPr>
            <p:ph sz="half" idx="1"/>
          </p:nvPr>
        </p:nvSpPr>
        <p:spPr/>
        <p:txBody>
          <a:bodyPr/>
          <a:lstStyle/>
          <a:p>
            <a:r>
              <a:rPr lang="en-US" dirty="0"/>
              <a:t>Context is an API that is built into React</a:t>
            </a:r>
          </a:p>
          <a:p>
            <a:r>
              <a:rPr lang="en-US" dirty="0"/>
              <a:t> we can create and use context directly by importing React in any React project.</a:t>
            </a:r>
          </a:p>
        </p:txBody>
      </p:sp>
      <p:sp>
        <p:nvSpPr>
          <p:cNvPr id="4" name="Content Placeholder 3">
            <a:extLst>
              <a:ext uri="{FF2B5EF4-FFF2-40B4-BE49-F238E27FC236}">
                <a16:creationId xmlns:a16="http://schemas.microsoft.com/office/drawing/2014/main" id="{16DA7E05-D333-4402-8F33-A0A580430058}"/>
              </a:ext>
            </a:extLst>
          </p:cNvPr>
          <p:cNvSpPr>
            <a:spLocks noGrp="1"/>
          </p:cNvSpPr>
          <p:nvPr>
            <p:ph sz="half" idx="2"/>
          </p:nvPr>
        </p:nvSpPr>
        <p:spPr/>
        <p:txBody>
          <a:bodyPr/>
          <a:lstStyle/>
          <a:p>
            <a:pPr marL="0" indent="0">
              <a:buNone/>
            </a:pPr>
            <a:r>
              <a:rPr lang="en-US" b="1" dirty="0"/>
              <a:t>There are four steps to using React context:</a:t>
            </a:r>
          </a:p>
          <a:p>
            <a:r>
              <a:rPr lang="en-US" dirty="0"/>
              <a:t>Create context using the </a:t>
            </a:r>
            <a:r>
              <a:rPr lang="en-US" dirty="0" err="1"/>
              <a:t>createContext</a:t>
            </a:r>
            <a:r>
              <a:rPr lang="en-US" dirty="0"/>
              <a:t> method.</a:t>
            </a:r>
          </a:p>
          <a:p>
            <a:r>
              <a:rPr lang="en-US" dirty="0"/>
              <a:t>Take your created context and wrap the context provider around your component tree.</a:t>
            </a:r>
          </a:p>
          <a:p>
            <a:r>
              <a:rPr lang="en-US" dirty="0"/>
              <a:t>Put any value you like on your context provider using the value prop.</a:t>
            </a:r>
          </a:p>
          <a:p>
            <a:r>
              <a:rPr lang="en-US" dirty="0"/>
              <a:t>Read that value within any component by using the context consumer.</a:t>
            </a:r>
          </a:p>
        </p:txBody>
      </p:sp>
    </p:spTree>
    <p:extLst>
      <p:ext uri="{BB962C8B-B14F-4D97-AF65-F5344CB8AC3E}">
        <p14:creationId xmlns:p14="http://schemas.microsoft.com/office/powerpoint/2010/main" val="229004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4482-FE06-4CBC-90C6-68248FA55A2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2D44132-BEC5-4BF6-9DA2-F8F2366C92D3}"/>
              </a:ext>
            </a:extLst>
          </p:cNvPr>
          <p:cNvSpPr>
            <a:spLocks noGrp="1"/>
          </p:cNvSpPr>
          <p:nvPr>
            <p:ph sz="half" idx="1"/>
          </p:nvPr>
        </p:nvSpPr>
        <p:spPr>
          <a:xfrm>
            <a:off x="3867912" y="868680"/>
            <a:ext cx="5935964" cy="5120640"/>
          </a:xfrm>
        </p:spPr>
        <p:txBody>
          <a:bodyPr>
            <a:noAutofit/>
          </a:bodyPr>
          <a:lstStyle/>
          <a:p>
            <a:pPr marL="0" indent="0">
              <a:buNone/>
            </a:pPr>
            <a:r>
              <a:rPr lang="en-US" sz="1200" b="1" dirty="0">
                <a:solidFill>
                  <a:srgbClr val="C586C0"/>
                </a:solidFill>
                <a:latin typeface="Consolas" panose="020B0609020204030204" pitchFamily="49" charset="0"/>
              </a:rPr>
              <a:t>import</a:t>
            </a:r>
            <a:r>
              <a:rPr lang="en-US" sz="1200" b="1" dirty="0">
                <a:solidFill>
                  <a:srgbClr val="D4D4D4"/>
                </a:solidFill>
                <a:latin typeface="Consolas" panose="020B0609020204030204" pitchFamily="49" charset="0"/>
              </a:rPr>
              <a:t> </a:t>
            </a:r>
            <a:r>
              <a:rPr lang="en-US" sz="1200" b="1" dirty="0">
                <a:solidFill>
                  <a:srgbClr val="9CDCFE"/>
                </a:solidFill>
                <a:latin typeface="Consolas" panose="020B0609020204030204" pitchFamily="49" charset="0"/>
              </a:rPr>
              <a:t>React</a:t>
            </a:r>
            <a:r>
              <a:rPr lang="en-US" sz="1200" b="1" dirty="0">
                <a:solidFill>
                  <a:srgbClr val="D4D4D4"/>
                </a:solidFill>
                <a:latin typeface="Consolas" panose="020B0609020204030204" pitchFamily="49" charset="0"/>
              </a:rPr>
              <a:t> </a:t>
            </a:r>
            <a:r>
              <a:rPr lang="en-US" sz="1200" b="1" dirty="0">
                <a:solidFill>
                  <a:srgbClr val="C586C0"/>
                </a:solidFill>
                <a:latin typeface="Consolas" panose="020B0609020204030204" pitchFamily="49" charset="0"/>
              </a:rPr>
              <a:t>from</a:t>
            </a:r>
            <a:r>
              <a:rPr lang="en-US" sz="1200" b="1" dirty="0">
                <a:solidFill>
                  <a:srgbClr val="D4D4D4"/>
                </a:solidFill>
                <a:latin typeface="Consolas" panose="020B0609020204030204" pitchFamily="49" charset="0"/>
              </a:rPr>
              <a:t> </a:t>
            </a:r>
            <a:r>
              <a:rPr lang="en-US" sz="1200" b="1" dirty="0">
                <a:solidFill>
                  <a:srgbClr val="CE9178"/>
                </a:solidFill>
                <a:latin typeface="Consolas" panose="020B0609020204030204" pitchFamily="49" charset="0"/>
              </a:rPr>
              <a:t>'react'</a:t>
            </a:r>
            <a:r>
              <a:rPr lang="en-US" sz="1200" b="1" dirty="0">
                <a:solidFill>
                  <a:srgbClr val="D4D4D4"/>
                </a:solidFill>
                <a:latin typeface="Consolas" panose="020B0609020204030204" pitchFamily="49" charset="0"/>
              </a:rPr>
              <a:t>;</a:t>
            </a:r>
          </a:p>
          <a:p>
            <a:pPr marL="0" indent="0">
              <a:buNone/>
            </a:pPr>
            <a:br>
              <a:rPr lang="en-US" sz="1200" b="1" dirty="0">
                <a:solidFill>
                  <a:srgbClr val="D4D4D4"/>
                </a:solidFill>
                <a:latin typeface="Consolas" panose="020B0609020204030204" pitchFamily="49" charset="0"/>
              </a:rPr>
            </a:br>
            <a:r>
              <a:rPr lang="en-US" sz="1200" b="1" dirty="0">
                <a:solidFill>
                  <a:srgbClr val="C586C0"/>
                </a:solidFill>
                <a:latin typeface="Consolas" panose="020B0609020204030204" pitchFamily="49" charset="0"/>
              </a:rPr>
              <a:t>export</a:t>
            </a:r>
            <a:r>
              <a:rPr lang="en-US" sz="1200" b="1" dirty="0">
                <a:solidFill>
                  <a:srgbClr val="D4D4D4"/>
                </a:solidFill>
                <a:latin typeface="Consolas" panose="020B0609020204030204" pitchFamily="49" charset="0"/>
              </a:rPr>
              <a:t> </a:t>
            </a:r>
            <a:r>
              <a:rPr lang="en-US" sz="1200" b="1" dirty="0">
                <a:solidFill>
                  <a:srgbClr val="569CD6"/>
                </a:solidFill>
                <a:latin typeface="Consolas" panose="020B0609020204030204" pitchFamily="49" charset="0"/>
              </a:rPr>
              <a:t>const</a:t>
            </a:r>
            <a:r>
              <a:rPr lang="en-US" sz="1200" b="1" dirty="0">
                <a:solidFill>
                  <a:srgbClr val="D4D4D4"/>
                </a:solidFill>
                <a:latin typeface="Consolas" panose="020B0609020204030204" pitchFamily="49" charset="0"/>
              </a:rPr>
              <a:t> </a:t>
            </a:r>
            <a:r>
              <a:rPr lang="en-US" sz="1200" b="1" dirty="0" err="1">
                <a:solidFill>
                  <a:srgbClr val="4FC1FF"/>
                </a:solidFill>
                <a:latin typeface="Consolas" panose="020B0609020204030204" pitchFamily="49" charset="0"/>
              </a:rPr>
              <a:t>UserContext</a:t>
            </a:r>
            <a:r>
              <a:rPr lang="en-US" sz="1200" b="1" dirty="0">
                <a:solidFill>
                  <a:srgbClr val="D4D4D4"/>
                </a:solidFill>
                <a:latin typeface="Consolas" panose="020B0609020204030204" pitchFamily="49" charset="0"/>
              </a:rPr>
              <a:t> = </a:t>
            </a:r>
            <a:r>
              <a:rPr lang="en-US" sz="1200" b="1" dirty="0" err="1">
                <a:solidFill>
                  <a:srgbClr val="4EC9B0"/>
                </a:solidFill>
                <a:latin typeface="Consolas" panose="020B0609020204030204" pitchFamily="49" charset="0"/>
              </a:rPr>
              <a:t>React</a:t>
            </a:r>
            <a:r>
              <a:rPr lang="en-US" sz="1200" b="1" dirty="0" err="1">
                <a:solidFill>
                  <a:srgbClr val="D4D4D4"/>
                </a:solidFill>
                <a:latin typeface="Consolas" panose="020B0609020204030204" pitchFamily="49" charset="0"/>
              </a:rPr>
              <a:t>.</a:t>
            </a:r>
            <a:r>
              <a:rPr lang="en-US" sz="1200" b="1" dirty="0" err="1">
                <a:solidFill>
                  <a:srgbClr val="DCDCAA"/>
                </a:solidFill>
                <a:latin typeface="Consolas" panose="020B0609020204030204" pitchFamily="49" charset="0"/>
              </a:rPr>
              <a:t>createContext</a:t>
            </a:r>
            <a:r>
              <a:rPr lang="en-US" sz="1200" b="1" dirty="0">
                <a:solidFill>
                  <a:srgbClr val="D4D4D4"/>
                </a:solidFill>
                <a:latin typeface="Consolas" panose="020B0609020204030204" pitchFamily="49" charset="0"/>
              </a:rPr>
              <a:t>();</a:t>
            </a:r>
          </a:p>
          <a:p>
            <a:pPr marL="0" indent="0">
              <a:buNone/>
            </a:pPr>
            <a:br>
              <a:rPr lang="en-US" sz="1200" b="1" dirty="0">
                <a:solidFill>
                  <a:srgbClr val="D4D4D4"/>
                </a:solidFill>
                <a:latin typeface="Consolas" panose="020B0609020204030204" pitchFamily="49" charset="0"/>
              </a:rPr>
            </a:br>
            <a:r>
              <a:rPr lang="en-US" sz="1200" b="1" dirty="0">
                <a:solidFill>
                  <a:srgbClr val="C586C0"/>
                </a:solidFill>
                <a:latin typeface="Consolas" panose="020B0609020204030204" pitchFamily="49" charset="0"/>
              </a:rPr>
              <a:t>export</a:t>
            </a:r>
            <a:r>
              <a:rPr lang="en-US" sz="1200" b="1" dirty="0">
                <a:solidFill>
                  <a:srgbClr val="D4D4D4"/>
                </a:solidFill>
                <a:latin typeface="Consolas" panose="020B0609020204030204" pitchFamily="49" charset="0"/>
              </a:rPr>
              <a:t> </a:t>
            </a:r>
            <a:r>
              <a:rPr lang="en-US" sz="1200" b="1" dirty="0">
                <a:solidFill>
                  <a:srgbClr val="C586C0"/>
                </a:solidFill>
                <a:latin typeface="Consolas" panose="020B0609020204030204" pitchFamily="49" charset="0"/>
              </a:rPr>
              <a:t>default</a:t>
            </a:r>
            <a:r>
              <a:rPr lang="en-US" sz="1200" b="1" dirty="0">
                <a:solidFill>
                  <a:srgbClr val="D4D4D4"/>
                </a:solidFill>
                <a:latin typeface="Consolas" panose="020B0609020204030204" pitchFamily="49" charset="0"/>
              </a:rPr>
              <a:t> </a:t>
            </a:r>
            <a:r>
              <a:rPr lang="en-US" sz="1200" b="1" dirty="0">
                <a:solidFill>
                  <a:srgbClr val="569CD6"/>
                </a:solidFill>
                <a:latin typeface="Consolas" panose="020B0609020204030204" pitchFamily="49" charset="0"/>
              </a:rPr>
              <a:t>function</a:t>
            </a:r>
            <a:r>
              <a:rPr lang="en-US" sz="1200" b="1" dirty="0">
                <a:solidFill>
                  <a:srgbClr val="D4D4D4"/>
                </a:solidFill>
                <a:latin typeface="Consolas" panose="020B0609020204030204" pitchFamily="49" charset="0"/>
              </a:rPr>
              <a:t> </a:t>
            </a:r>
            <a:r>
              <a:rPr lang="en-US" sz="1200" b="1" dirty="0">
                <a:solidFill>
                  <a:srgbClr val="DCDCAA"/>
                </a:solidFill>
                <a:latin typeface="Consolas" panose="020B0609020204030204" pitchFamily="49" charset="0"/>
              </a:rPr>
              <a:t>Context</a:t>
            </a: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  </a:t>
            </a:r>
            <a:r>
              <a:rPr lang="en-US" sz="1200" b="1" dirty="0">
                <a:solidFill>
                  <a:srgbClr val="C586C0"/>
                </a:solidFill>
                <a:latin typeface="Consolas" panose="020B0609020204030204" pitchFamily="49" charset="0"/>
              </a:rPr>
              <a:t>return</a:t>
            </a: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err="1">
                <a:solidFill>
                  <a:srgbClr val="4EC9B0"/>
                </a:solidFill>
                <a:latin typeface="Consolas" panose="020B0609020204030204" pitchFamily="49" charset="0"/>
              </a:rPr>
              <a:t>UserContext.Provider</a:t>
            </a:r>
            <a:r>
              <a:rPr lang="en-US" sz="1200" b="1" dirty="0">
                <a:solidFill>
                  <a:srgbClr val="D4D4D4"/>
                </a:solidFill>
                <a:latin typeface="Consolas" panose="020B0609020204030204" pitchFamily="49" charset="0"/>
              </a:rPr>
              <a:t> </a:t>
            </a:r>
            <a:r>
              <a:rPr lang="en-US" sz="1200" b="1" dirty="0">
                <a:solidFill>
                  <a:srgbClr val="9CDCFE"/>
                </a:solidFill>
                <a:latin typeface="Consolas" panose="020B0609020204030204" pitchFamily="49" charset="0"/>
              </a:rPr>
              <a:t>value</a:t>
            </a:r>
            <a:r>
              <a:rPr lang="en-US" sz="1200" b="1" dirty="0">
                <a:solidFill>
                  <a:srgbClr val="D4D4D4"/>
                </a:solidFill>
                <a:latin typeface="Consolas" panose="020B0609020204030204" pitchFamily="49" charset="0"/>
              </a:rPr>
              <a:t>=</a:t>
            </a:r>
            <a:r>
              <a:rPr lang="en-US" sz="1200" b="1" dirty="0">
                <a:solidFill>
                  <a:srgbClr val="CE9178"/>
                </a:solidFill>
                <a:latin typeface="Consolas" panose="020B0609020204030204" pitchFamily="49" charset="0"/>
              </a:rPr>
              <a:t>"Reed"</a:t>
            </a:r>
            <a:r>
              <a:rPr lang="en-US" sz="1200" b="1" dirty="0">
                <a:solidFill>
                  <a:srgbClr val="808080"/>
                </a:solidFill>
                <a:latin typeface="Consolas" panose="020B0609020204030204" pitchFamily="49" charset="0"/>
              </a:rPr>
              <a:t>&gt;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a:solidFill>
                  <a:srgbClr val="4EC9B0"/>
                </a:solidFill>
                <a:latin typeface="Consolas" panose="020B0609020204030204" pitchFamily="49" charset="0"/>
              </a:rPr>
              <a:t>User</a:t>
            </a: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/&gt;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err="1">
                <a:solidFill>
                  <a:srgbClr val="4EC9B0"/>
                </a:solidFill>
                <a:latin typeface="Consolas" panose="020B0609020204030204" pitchFamily="49" charset="0"/>
              </a:rPr>
              <a:t>UserContext.Provider</a:t>
            </a:r>
            <a:r>
              <a:rPr lang="en-US" sz="1200" b="1" dirty="0">
                <a:solidFill>
                  <a:srgbClr val="808080"/>
                </a:solidFill>
                <a:latin typeface="Consolas" panose="020B0609020204030204" pitchFamily="49" charset="0"/>
              </a:rPr>
              <a:t>&gt;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a:t>
            </a:r>
          </a:p>
          <a:p>
            <a:pPr marL="0" indent="0">
              <a:buNone/>
            </a:pPr>
            <a:br>
              <a:rPr lang="en-US" sz="1200" b="1" dirty="0">
                <a:solidFill>
                  <a:srgbClr val="D4D4D4"/>
                </a:solidFill>
                <a:latin typeface="Consolas" panose="020B0609020204030204" pitchFamily="49" charset="0"/>
              </a:rPr>
            </a:br>
            <a:r>
              <a:rPr lang="en-US" sz="1200" b="1" dirty="0">
                <a:solidFill>
                  <a:srgbClr val="569CD6"/>
                </a:solidFill>
                <a:latin typeface="Consolas" panose="020B0609020204030204" pitchFamily="49" charset="0"/>
              </a:rPr>
              <a:t>function</a:t>
            </a:r>
            <a:r>
              <a:rPr lang="en-US" sz="1200" b="1" dirty="0">
                <a:solidFill>
                  <a:srgbClr val="D4D4D4"/>
                </a:solidFill>
                <a:latin typeface="Consolas" panose="020B0609020204030204" pitchFamily="49" charset="0"/>
              </a:rPr>
              <a:t> </a:t>
            </a:r>
            <a:r>
              <a:rPr lang="en-US" sz="1200" b="1" dirty="0">
                <a:solidFill>
                  <a:srgbClr val="DCDCAA"/>
                </a:solidFill>
                <a:latin typeface="Consolas" panose="020B0609020204030204" pitchFamily="49" charset="0"/>
              </a:rPr>
              <a:t>User</a:t>
            </a: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  </a:t>
            </a:r>
            <a:r>
              <a:rPr lang="en-US" sz="1200" b="1" dirty="0">
                <a:solidFill>
                  <a:srgbClr val="C586C0"/>
                </a:solidFill>
                <a:latin typeface="Consolas" panose="020B0609020204030204" pitchFamily="49" charset="0"/>
              </a:rPr>
              <a:t>return</a:t>
            </a: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err="1">
                <a:solidFill>
                  <a:srgbClr val="4EC9B0"/>
                </a:solidFill>
                <a:latin typeface="Consolas" panose="020B0609020204030204" pitchFamily="49" charset="0"/>
              </a:rPr>
              <a:t>UserContext.Consumer</a:t>
            </a:r>
            <a:r>
              <a:rPr lang="en-US" sz="1200" b="1" dirty="0">
                <a:solidFill>
                  <a:srgbClr val="808080"/>
                </a:solidFill>
                <a:latin typeface="Consolas" panose="020B0609020204030204" pitchFamily="49" charset="0"/>
              </a:rPr>
              <a:t>&gt;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r>
              <a:rPr lang="en-US" sz="1200" b="1" dirty="0">
                <a:solidFill>
                  <a:srgbClr val="569CD6"/>
                </a:solidFill>
                <a:latin typeface="Consolas" panose="020B0609020204030204" pitchFamily="49" charset="0"/>
              </a:rPr>
              <a:t>{</a:t>
            </a:r>
            <a:r>
              <a:rPr lang="en-US" sz="1200" b="1" dirty="0">
                <a:solidFill>
                  <a:srgbClr val="9CDCFE"/>
                </a:solidFill>
                <a:latin typeface="Consolas" panose="020B0609020204030204" pitchFamily="49" charset="0"/>
              </a:rPr>
              <a:t>value</a:t>
            </a:r>
            <a:r>
              <a:rPr lang="en-US" sz="1200" b="1" dirty="0">
                <a:solidFill>
                  <a:srgbClr val="D4D4D4"/>
                </a:solidFill>
                <a:latin typeface="Consolas" panose="020B0609020204030204" pitchFamily="49" charset="0"/>
              </a:rPr>
              <a:t> </a:t>
            </a:r>
            <a:r>
              <a:rPr lang="en-US" sz="1200" b="1" dirty="0">
                <a:solidFill>
                  <a:srgbClr val="569CD6"/>
                </a:solidFill>
                <a:latin typeface="Consolas" panose="020B0609020204030204" pitchFamily="49" charset="0"/>
              </a:rPr>
              <a:t>=&gt;</a:t>
            </a: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a:solidFill>
                  <a:srgbClr val="569CD6"/>
                </a:solidFill>
                <a:latin typeface="Consolas" panose="020B0609020204030204" pitchFamily="49" charset="0"/>
              </a:rPr>
              <a:t>h1</a:t>
            </a:r>
            <a:r>
              <a:rPr lang="en-US" sz="1200" b="1" dirty="0">
                <a:solidFill>
                  <a:srgbClr val="808080"/>
                </a:solidFill>
                <a:latin typeface="Consolas" panose="020B0609020204030204" pitchFamily="49" charset="0"/>
              </a:rPr>
              <a:t>&gt;</a:t>
            </a:r>
            <a:r>
              <a:rPr lang="en-US" sz="1200" b="1" dirty="0">
                <a:solidFill>
                  <a:srgbClr val="569CD6"/>
                </a:solidFill>
                <a:latin typeface="Consolas" panose="020B0609020204030204" pitchFamily="49" charset="0"/>
              </a:rPr>
              <a:t>{</a:t>
            </a:r>
            <a:r>
              <a:rPr lang="en-US" sz="1200" b="1" dirty="0">
                <a:solidFill>
                  <a:srgbClr val="9CDCFE"/>
                </a:solidFill>
                <a:latin typeface="Consolas" panose="020B0609020204030204" pitchFamily="49" charset="0"/>
              </a:rPr>
              <a:t>value</a:t>
            </a:r>
            <a:r>
              <a:rPr lang="en-US" sz="1200" b="1" dirty="0">
                <a:solidFill>
                  <a:srgbClr val="569CD6"/>
                </a:solidFill>
                <a:latin typeface="Consolas" panose="020B0609020204030204" pitchFamily="49" charset="0"/>
              </a:rPr>
              <a:t>}</a:t>
            </a:r>
            <a:r>
              <a:rPr lang="en-US" sz="1200" b="1" dirty="0">
                <a:solidFill>
                  <a:srgbClr val="808080"/>
                </a:solidFill>
                <a:latin typeface="Consolas" panose="020B0609020204030204" pitchFamily="49" charset="0"/>
              </a:rPr>
              <a:t>&lt;/</a:t>
            </a:r>
            <a:r>
              <a:rPr lang="en-US" sz="1200" b="1" dirty="0">
                <a:solidFill>
                  <a:srgbClr val="569CD6"/>
                </a:solidFill>
                <a:latin typeface="Consolas" panose="020B0609020204030204" pitchFamily="49" charset="0"/>
              </a:rPr>
              <a:t>h1</a:t>
            </a:r>
            <a:r>
              <a:rPr lang="en-US" sz="1200" b="1" dirty="0">
                <a:solidFill>
                  <a:srgbClr val="808080"/>
                </a:solidFill>
                <a:latin typeface="Consolas" panose="020B0609020204030204" pitchFamily="49" charset="0"/>
              </a:rPr>
              <a:t>&gt;</a:t>
            </a:r>
            <a:r>
              <a:rPr lang="en-US" sz="1200" b="1" dirty="0">
                <a:solidFill>
                  <a:srgbClr val="569CD6"/>
                </a:solidFill>
                <a:latin typeface="Consolas" panose="020B0609020204030204" pitchFamily="49" charset="0"/>
              </a:rPr>
              <a:t>}</a:t>
            </a: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      </a:t>
            </a:r>
            <a:r>
              <a:rPr lang="en-US" sz="1200" b="1" dirty="0">
                <a:solidFill>
                  <a:srgbClr val="569CD6"/>
                </a:solidFill>
                <a:latin typeface="Consolas" panose="020B0609020204030204" pitchFamily="49" charset="0"/>
              </a:rPr>
              <a:t>{</a:t>
            </a:r>
            <a:r>
              <a:rPr lang="en-US" sz="1200" b="1" dirty="0">
                <a:solidFill>
                  <a:srgbClr val="6A9955"/>
                </a:solidFill>
                <a:latin typeface="Consolas" panose="020B0609020204030204" pitchFamily="49" charset="0"/>
              </a:rPr>
              <a:t>/* prints: Reed */</a:t>
            </a:r>
            <a:r>
              <a:rPr lang="en-US" sz="1200" b="1" dirty="0">
                <a:solidFill>
                  <a:srgbClr val="569CD6"/>
                </a:solidFill>
                <a:latin typeface="Consolas" panose="020B0609020204030204" pitchFamily="49" charset="0"/>
              </a:rPr>
              <a: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r>
              <a:rPr lang="en-US" sz="1200" b="1" dirty="0">
                <a:solidFill>
                  <a:srgbClr val="808080"/>
                </a:solidFill>
                <a:latin typeface="Consolas" panose="020B0609020204030204" pitchFamily="49" charset="0"/>
              </a:rPr>
              <a:t>&lt;/</a:t>
            </a:r>
            <a:r>
              <a:rPr lang="en-US" sz="1200" b="1" dirty="0" err="1">
                <a:solidFill>
                  <a:srgbClr val="4EC9B0"/>
                </a:solidFill>
                <a:latin typeface="Consolas" panose="020B0609020204030204" pitchFamily="49" charset="0"/>
              </a:rPr>
              <a:t>UserContext.Consumer</a:t>
            </a:r>
            <a:r>
              <a:rPr lang="en-US" sz="1200" b="1" dirty="0">
                <a:solidFill>
                  <a:srgbClr val="808080"/>
                </a:solidFill>
                <a:latin typeface="Consolas" panose="020B0609020204030204" pitchFamily="49" charset="0"/>
              </a:rPr>
              <a:t>&gt;</a:t>
            </a:r>
            <a:endParaRPr lang="en-US" sz="1200" b="1" dirty="0">
              <a:solidFill>
                <a:srgbClr val="D4D4D4"/>
              </a:solidFill>
              <a:latin typeface="Consolas" panose="020B0609020204030204" pitchFamily="49" charset="0"/>
            </a:endParaRPr>
          </a:p>
          <a:p>
            <a:pPr marL="0" indent="0">
              <a:buNone/>
            </a:pPr>
            <a:r>
              <a:rPr lang="en-US" sz="1200" b="1" dirty="0">
                <a:solidFill>
                  <a:srgbClr val="D4D4D4"/>
                </a:solidFill>
                <a:latin typeface="Consolas" panose="020B0609020204030204" pitchFamily="49" charset="0"/>
              </a:rPr>
              <a:t>  )</a:t>
            </a:r>
          </a:p>
          <a:p>
            <a:pPr marL="0" indent="0">
              <a:buNone/>
            </a:pPr>
            <a:r>
              <a:rPr lang="en-US" sz="1200" b="1" dirty="0">
                <a:solidFill>
                  <a:srgbClr val="D4D4D4"/>
                </a:solidFill>
                <a:latin typeface="Consolas" panose="020B0609020204030204" pitchFamily="49" charset="0"/>
              </a:rPr>
              <a:t>}</a:t>
            </a:r>
          </a:p>
          <a:p>
            <a:pPr marL="0" indent="0">
              <a:buNone/>
            </a:pPr>
            <a:endParaRPr lang="en-US" sz="1200" b="1" dirty="0"/>
          </a:p>
        </p:txBody>
      </p:sp>
    </p:spTree>
    <p:extLst>
      <p:ext uri="{BB962C8B-B14F-4D97-AF65-F5344CB8AC3E}">
        <p14:creationId xmlns:p14="http://schemas.microsoft.com/office/powerpoint/2010/main" val="405895654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1457</TotalTime>
  <Words>1353</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Consolas</vt:lpstr>
      <vt:lpstr>Corbel</vt:lpstr>
      <vt:lpstr>Wingdings 2</vt:lpstr>
      <vt:lpstr>Frame</vt:lpstr>
      <vt:lpstr>Day : 2</vt:lpstr>
      <vt:lpstr>Hooks</vt:lpstr>
      <vt:lpstr>Example</vt:lpstr>
      <vt:lpstr>Hook Types</vt:lpstr>
      <vt:lpstr>useState Hook </vt:lpstr>
      <vt:lpstr>useEffect Hook </vt:lpstr>
      <vt:lpstr> React context? </vt:lpstr>
      <vt:lpstr>How do I use React context? </vt:lpstr>
      <vt:lpstr>Example</vt:lpstr>
      <vt:lpstr>Let’s break down what we are doing, step-by-step:  Above our Context component, we are creating context with React.createContext() and putting the result in a variable, UserContext. In almost every case, you will want to export it as we are doing here because your component will be in another file. Note that we can pass an initial value to our value prop when we call React.createContext().</vt:lpstr>
      <vt:lpstr>useContext Hook  Another way of consuming context  Instead of using render props, we can pass the entire context object to React.useContext() to consume context at the top of our component. </vt:lpstr>
      <vt:lpstr>Does React context replace Redux? </vt:lpstr>
      <vt:lpstr>Learning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 Anand</dc:creator>
  <cp:lastModifiedBy>Nagaraj, Anand</cp:lastModifiedBy>
  <cp:revision>38</cp:revision>
  <dcterms:created xsi:type="dcterms:W3CDTF">2021-08-18T07:35:25Z</dcterms:created>
  <dcterms:modified xsi:type="dcterms:W3CDTF">2021-08-20T06:36:40Z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2021-08-18T07:35:25Z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3901cac6-b33e-4b04-9d8d-6cd55370354e</vt:lpwstr>
  </property>
  <property fmtid="{D5CDD505-2E9C-101B-9397-08002B2CF9AE}" pid="8" name="MSIP_Label_ea60d57e-af5b-4752-ac57-3e4f28ca11dc_ContentBits">
    <vt:lpwstr>0</vt:lpwstr>
  </property>
</Properties>
</file>