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sldIdLst>
    <p:sldId id="271" r:id="rId2"/>
    <p:sldId id="257" r:id="rId3"/>
    <p:sldId id="273" r:id="rId4"/>
    <p:sldId id="272" r:id="rId5"/>
    <p:sldId id="258" r:id="rId6"/>
    <p:sldId id="270" r:id="rId7"/>
    <p:sldId id="264" r:id="rId8"/>
    <p:sldId id="260" r:id="rId9"/>
    <p:sldId id="263" r:id="rId10"/>
    <p:sldId id="261" r:id="rId11"/>
    <p:sldId id="262" r:id="rId12"/>
    <p:sldId id="265" r:id="rId13"/>
    <p:sldId id="269" r:id="rId14"/>
    <p:sldId id="268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/>
        <p:guide pos="7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92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6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3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3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9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7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8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5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earch/searchresult.jsp?searchWithin=%22First%20Name%22%3A%22Yann-Yean%22&amp;amp;searchWithin=%22Last%20Name%22%3A%22Su%22&amp;amp;newsearch=true" TargetMode="External"/><Relationship Id="rId2" Type="http://schemas.openxmlformats.org/officeDocument/2006/relationships/hyperlink" Target="https://ieeexplore.ieee.org/search/searchresult.jsp?searchWithin=%22First%20Name%22%3A%22Chie-Hong%22&amp;amp;searchWithin=%22Last%20Name%22%3A%22Lee%22&amp;amp;newsearch=tr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search/searchresult.jsp?searchWithin=%22First%20Name%22%3A%22Shie-Jue%22&amp;amp;searchWithin=%22Last%20Name%22%3A%22Lee%22&amp;amp;newsearch=true" TargetMode="External"/><Relationship Id="rId4" Type="http://schemas.openxmlformats.org/officeDocument/2006/relationships/hyperlink" Target="https://ieeexplore.ieee.org/search/searchresult.jsp?searchWithin=%22First%20Name%22%3A%22Yu-Chun%22&amp;amp;searchWithin=%22Last%20Name%22%3A%22Lin%22&amp;amp;newsearch=tru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EA7C-FE19-4319-A544-79EC0A72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ANOMALY BASED IDS USING 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1D07-7CDA-41CD-A55A-C665A55F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371" y="2022197"/>
            <a:ext cx="5881036" cy="4023360"/>
          </a:xfrm>
        </p:spPr>
        <p:txBody>
          <a:bodyPr/>
          <a:lstStyle/>
          <a:p>
            <a:pPr marL="12700" marR="407034">
              <a:lnSpc>
                <a:spcPct val="120000"/>
              </a:lnSpc>
              <a:spcBef>
                <a:spcPts val="95"/>
              </a:spcBef>
            </a:pPr>
            <a:r>
              <a:rPr lang="en-IN" dirty="0"/>
              <a:t>Submitted By :</a:t>
            </a:r>
          </a:p>
          <a:p>
            <a:pPr marL="12700" marR="407034">
              <a:lnSpc>
                <a:spcPct val="120000"/>
              </a:lnSpc>
              <a:spcBef>
                <a:spcPts val="95"/>
              </a:spcBef>
            </a:pPr>
            <a:r>
              <a:rPr lang="en-IN" dirty="0"/>
              <a:t>ANAND INGLE                 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dirty="0"/>
              <a:t>AKSHAY CHACHARKAR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dirty="0"/>
              <a:t>VISHAL POTGANTE 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dirty="0"/>
              <a:t> HITESH TAPADIYA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7DE39-547A-4D14-9037-30E3110B08F2}"/>
              </a:ext>
            </a:extLst>
          </p:cNvPr>
          <p:cNvSpPr txBox="1"/>
          <p:nvPr/>
        </p:nvSpPr>
        <p:spPr>
          <a:xfrm>
            <a:off x="1347537" y="2022197"/>
            <a:ext cx="3927107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000" dirty="0"/>
              <a:t>Guided By: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dirty="0"/>
              <a:t>Prof. SMITA CHAVAN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01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B219-E267-41F5-8A9C-A0C0B725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82" y="5839679"/>
            <a:ext cx="8534400" cy="1507067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4C84A1-7D08-455A-9522-5BAC54EE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3" y="3924671"/>
            <a:ext cx="326736" cy="544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A9683FD9-8FA6-4DD3-8D07-3F0D55A44254}"/>
              </a:ext>
            </a:extLst>
          </p:cNvPr>
          <p:cNvSpPr/>
          <p:nvPr/>
        </p:nvSpPr>
        <p:spPr>
          <a:xfrm>
            <a:off x="850467" y="499535"/>
            <a:ext cx="1920443" cy="1502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Import</a:t>
            </a:r>
          </a:p>
          <a:p>
            <a:pPr algn="ctr"/>
            <a:r>
              <a:rPr lang="en-US" dirty="0"/>
              <a:t>Read Network Traffic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038F2896-3AB3-4034-873D-7568240219DB}"/>
              </a:ext>
            </a:extLst>
          </p:cNvPr>
          <p:cNvSpPr/>
          <p:nvPr/>
        </p:nvSpPr>
        <p:spPr>
          <a:xfrm>
            <a:off x="851549" y="2772062"/>
            <a:ext cx="1920443" cy="117763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Grouping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48D409D1-9CA6-4D35-BA0E-CF66918CF924}"/>
              </a:ext>
            </a:extLst>
          </p:cNvPr>
          <p:cNvSpPr/>
          <p:nvPr/>
        </p:nvSpPr>
        <p:spPr>
          <a:xfrm>
            <a:off x="684212" y="4421336"/>
            <a:ext cx="2582285" cy="14010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Normalization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3ED6C1B-E5A0-478D-8BAA-0A61DAA81404}"/>
              </a:ext>
            </a:extLst>
          </p:cNvPr>
          <p:cNvSpPr/>
          <p:nvPr/>
        </p:nvSpPr>
        <p:spPr>
          <a:xfrm>
            <a:off x="3820677" y="4421336"/>
            <a:ext cx="3139643" cy="13726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Machine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D7E1BD6-1304-421D-8924-C5E0EE2F9984}"/>
              </a:ext>
            </a:extLst>
          </p:cNvPr>
          <p:cNvSpPr/>
          <p:nvPr/>
        </p:nvSpPr>
        <p:spPr>
          <a:xfrm>
            <a:off x="7566167" y="4493782"/>
            <a:ext cx="3139643" cy="12145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Anomaly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A579685-5244-491D-82D3-C3F50F149312}"/>
              </a:ext>
            </a:extLst>
          </p:cNvPr>
          <p:cNvSpPr/>
          <p:nvPr/>
        </p:nvSpPr>
        <p:spPr>
          <a:xfrm>
            <a:off x="7514501" y="2299951"/>
            <a:ext cx="3139643" cy="13419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Anomaly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7E83EE70-776E-45D3-8A5E-22C36A634598}"/>
              </a:ext>
            </a:extLst>
          </p:cNvPr>
          <p:cNvSpPr/>
          <p:nvPr/>
        </p:nvSpPr>
        <p:spPr>
          <a:xfrm>
            <a:off x="7514501" y="420352"/>
            <a:ext cx="2890263" cy="150706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The IP address and Location of Source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E702003-9656-4E02-8975-EFCDB6695CA1}"/>
              </a:ext>
            </a:extLst>
          </p:cNvPr>
          <p:cNvSpPr/>
          <p:nvPr/>
        </p:nvSpPr>
        <p:spPr>
          <a:xfrm>
            <a:off x="1593273" y="2006602"/>
            <a:ext cx="304800" cy="765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BFFC0E0-21F7-4422-9FA8-948B06148642}"/>
              </a:ext>
            </a:extLst>
          </p:cNvPr>
          <p:cNvSpPr/>
          <p:nvPr/>
        </p:nvSpPr>
        <p:spPr>
          <a:xfrm rot="16200000">
            <a:off x="3418829" y="4781939"/>
            <a:ext cx="395575" cy="67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2F5E083-947A-416B-832F-543579082115}"/>
              </a:ext>
            </a:extLst>
          </p:cNvPr>
          <p:cNvSpPr/>
          <p:nvPr/>
        </p:nvSpPr>
        <p:spPr>
          <a:xfrm rot="16200000">
            <a:off x="7102446" y="4767752"/>
            <a:ext cx="395575" cy="67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93EC6B1-A70E-4633-84F0-976811729ABF}"/>
              </a:ext>
            </a:extLst>
          </p:cNvPr>
          <p:cNvSpPr/>
          <p:nvPr/>
        </p:nvSpPr>
        <p:spPr>
          <a:xfrm rot="10800000">
            <a:off x="8761845" y="3749638"/>
            <a:ext cx="395575" cy="67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EEE4A22-245C-43A1-918D-5C57344A38EA}"/>
              </a:ext>
            </a:extLst>
          </p:cNvPr>
          <p:cNvSpPr/>
          <p:nvPr/>
        </p:nvSpPr>
        <p:spPr>
          <a:xfrm rot="10800000">
            <a:off x="8761844" y="1828722"/>
            <a:ext cx="395575" cy="406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EDFB-5DF8-4ED4-B343-CD6F2615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16182"/>
            <a:ext cx="10058400" cy="45529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 </a:t>
            </a:r>
            <a:r>
              <a:rPr lang="en-US" sz="4300" b="1" dirty="0"/>
              <a:t>Software Tools</a:t>
            </a:r>
          </a:p>
          <a:p>
            <a:r>
              <a:rPr lang="en-US" dirty="0"/>
              <a:t>Wireshark</a:t>
            </a:r>
          </a:p>
          <a:p>
            <a:r>
              <a:rPr lang="en-US" dirty="0"/>
              <a:t>Spyder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Language’s And Framework</a:t>
            </a:r>
          </a:p>
          <a:p>
            <a:r>
              <a:rPr lang="en-US" dirty="0"/>
              <a:t>Python 3.6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Plotly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Flask, HTML </a:t>
            </a:r>
            <a:r>
              <a:rPr lang="en-US" dirty="0" err="1"/>
              <a:t>Javascript</a:t>
            </a:r>
            <a:r>
              <a:rPr lang="en-US" dirty="0"/>
              <a:t> and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8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BBAA-73AC-4B44-BB96-9D8EBFAF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b="1" dirty="0"/>
              <a:t>Phase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84ED-DFA9-4074-80D7-54E4B961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UI in Flask</a:t>
            </a:r>
          </a:p>
          <a:p>
            <a:r>
              <a:rPr lang="en-US" dirty="0"/>
              <a:t>2. Predict Location</a:t>
            </a:r>
          </a:p>
          <a:p>
            <a:r>
              <a:rPr lang="en-US" dirty="0"/>
              <a:t>3. Log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6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E9BB-BC86-497C-89F2-18EE1B16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b="1" dirty="0"/>
              <a:t>Hardware 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31BB-F877-44B1-B8AB-56506141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41300" marR="5080" indent="-228600">
              <a:lnSpc>
                <a:spcPct val="120100"/>
              </a:lnSpc>
              <a:spcBef>
                <a:spcPts val="10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IN" dirty="0"/>
              <a:t>ML Algorithm: Support Vector Machines (Supervised), One class  Support Vector machines(Unsupervised)</a:t>
            </a:r>
          </a:p>
          <a:p>
            <a:pPr marL="241300" indent="-228600">
              <a:lnSpc>
                <a:spcPct val="100000"/>
              </a:lnSpc>
              <a:spcBef>
                <a:spcPts val="1664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IN" dirty="0"/>
              <a:t>Dataset: KDD1997,DARPA</a:t>
            </a:r>
          </a:p>
          <a:p>
            <a:pPr marL="340360" indent="-327660">
              <a:lnSpc>
                <a:spcPct val="100000"/>
              </a:lnSpc>
              <a:spcBef>
                <a:spcPts val="1680"/>
              </a:spcBef>
              <a:buSzPct val="125000"/>
              <a:buFont typeface="Arial"/>
              <a:buChar char="•"/>
              <a:tabLst>
                <a:tab pos="340360" algn="l"/>
              </a:tabLst>
            </a:pPr>
            <a:r>
              <a:rPr lang="en-IN" dirty="0"/>
              <a:t>Tools: Snort, Wireshark, MySQL</a:t>
            </a: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IN" dirty="0"/>
              <a:t>Language: Python, </a:t>
            </a:r>
            <a:r>
              <a:rPr lang="en-IN" dirty="0" err="1"/>
              <a:t>scikit</a:t>
            </a:r>
            <a:r>
              <a:rPr lang="en-IN" dirty="0"/>
              <a:t>-learn, Django</a:t>
            </a: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IN" dirty="0"/>
              <a:t>CPU: Intel i3 or later</a:t>
            </a: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IN" dirty="0"/>
              <a:t>OS: Windows 7 or later</a:t>
            </a:r>
          </a:p>
          <a:p>
            <a:pPr marL="241300" indent="-228600">
              <a:lnSpc>
                <a:spcPct val="100000"/>
              </a:lnSpc>
              <a:spcBef>
                <a:spcPts val="1664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IN" dirty="0"/>
              <a:t>SPACE:30Gb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87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606-8841-42C4-93E1-1020425F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spc="-20" dirty="0">
                <a:latin typeface="Tw Cen MT"/>
                <a:cs typeface="Tw Cen MT"/>
              </a:rPr>
              <a:t>APPLICATIONS </a:t>
            </a:r>
            <a:r>
              <a:rPr lang="en-IN" dirty="0">
                <a:latin typeface="Tw Cen MT"/>
                <a:cs typeface="Tw Cen MT"/>
              </a:rPr>
              <a:t>AND </a:t>
            </a:r>
            <a:r>
              <a:rPr lang="en-IN" spc="-5" dirty="0">
                <a:latin typeface="Tw Cen MT"/>
                <a:cs typeface="Tw Cen MT"/>
              </a:rPr>
              <a:t>FUTURE</a:t>
            </a:r>
            <a:r>
              <a:rPr lang="en-IN" spc="-20" dirty="0">
                <a:latin typeface="Tw Cen MT"/>
                <a:cs typeface="Tw Cen MT"/>
              </a:rPr>
              <a:t> </a:t>
            </a:r>
            <a:r>
              <a:rPr lang="en-IN" spc="-5" dirty="0">
                <a:latin typeface="Tw Cen MT"/>
                <a:cs typeface="Tw Cen MT"/>
              </a:rPr>
              <a:t>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7C0A-75E6-4D5A-B167-71DB002B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204470" indent="-228600">
              <a:lnSpc>
                <a:spcPct val="120100"/>
              </a:lnSpc>
              <a:spcBef>
                <a:spcPts val="10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Through this project, we aim to present a theoretical and practical model for  an Intrusion Detection System using machine learning to detect and prevent  known attacks as well as zero day attacks.</a:t>
            </a:r>
          </a:p>
          <a:p>
            <a:pPr marL="241300" marR="5080" indent="-228600">
              <a:lnSpc>
                <a:spcPct val="1201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The system is completely automated, it gives the opportunity for organizations  to save funds as the need for a network administrator is eliminated.</a:t>
            </a: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We try to reduced the high false Positive of current IDS system.</a:t>
            </a: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The System will have great UI to analyze the intrusion as well as traffic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29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71F3-3B9C-4ADF-81A8-4A889667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dirty="0">
                <a:latin typeface="Tw Cen MT"/>
                <a:cs typeface="Tw Cen MT"/>
              </a:rPr>
              <a:t>REF</a:t>
            </a:r>
            <a:r>
              <a:rPr lang="en-IN" spc="-15" dirty="0">
                <a:latin typeface="Tw Cen MT"/>
                <a:cs typeface="Tw Cen MT"/>
              </a:rPr>
              <a:t>E</a:t>
            </a:r>
            <a:r>
              <a:rPr lang="en-IN" dirty="0">
                <a:latin typeface="Tw Cen MT"/>
                <a:cs typeface="Tw Cen MT"/>
              </a:rPr>
              <a:t>RENC</a:t>
            </a:r>
            <a:r>
              <a:rPr lang="en-IN" spc="-15" dirty="0">
                <a:latin typeface="Tw Cen MT"/>
                <a:cs typeface="Tw Cen MT"/>
              </a:rPr>
              <a:t>E</a:t>
            </a:r>
            <a:r>
              <a:rPr lang="en-IN" dirty="0">
                <a:latin typeface="Tw Cen MT"/>
                <a:cs typeface="Tw Cen MT"/>
              </a:rPr>
              <a:t>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2E34D-91F2-4C04-8B5E-69C221EBF9F3}"/>
              </a:ext>
            </a:extLst>
          </p:cNvPr>
          <p:cNvSpPr txBox="1"/>
          <p:nvPr/>
        </p:nvSpPr>
        <p:spPr>
          <a:xfrm>
            <a:off x="1097280" y="1909011"/>
            <a:ext cx="10058400" cy="334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Techniques for Intrusion Detection Mahdi Zamani and  </a:t>
            </a:r>
            <a:r>
              <a:rPr lang="en-US" dirty="0" err="1"/>
              <a:t>Mahnush</a:t>
            </a:r>
            <a:r>
              <a:rPr lang="en-US" dirty="0"/>
              <a:t> </a:t>
            </a:r>
            <a:r>
              <a:rPr lang="en-US" dirty="0" err="1"/>
              <a:t>Movahedi</a:t>
            </a:r>
            <a:r>
              <a:rPr lang="en-US" dirty="0"/>
              <a:t> Department of Computer Science University of New  Mexico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Intrusion Detection System Based On Flows Using Machine Learning by EM  </a:t>
            </a:r>
            <a:r>
              <a:rPr lang="en-US" dirty="0" err="1"/>
              <a:t>Kakihata</a:t>
            </a:r>
            <a:r>
              <a:rPr lang="en-US" dirty="0"/>
              <a:t> - 2017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41300" marR="410845" indent="-228600">
              <a:lnSpc>
                <a:spcPct val="120000"/>
              </a:lnSpc>
              <a:spcBef>
                <a:spcPts val="100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hlinkClick r:id="rId2"/>
              </a:rPr>
              <a:t>Machine learning based network intrusion detection Author(s) Chie-Hong  Lee ;</a:t>
            </a:r>
            <a:r>
              <a:rPr lang="en-IN" dirty="0">
                <a:hlinkClick r:id="rId3"/>
              </a:rPr>
              <a:t> Yann-Yean </a:t>
            </a:r>
            <a:r>
              <a:rPr lang="en-IN" dirty="0" err="1">
                <a:hlinkClick r:id="rId3"/>
              </a:rPr>
              <a:t>Su</a:t>
            </a:r>
            <a:r>
              <a:rPr lang="en-IN" dirty="0">
                <a:hlinkClick r:id="rId3"/>
              </a:rPr>
              <a:t> </a:t>
            </a:r>
            <a:r>
              <a:rPr lang="en-IN" dirty="0">
                <a:hlinkClick r:id="rId2"/>
              </a:rPr>
              <a:t>;</a:t>
            </a:r>
            <a:r>
              <a:rPr lang="en-IN" dirty="0">
                <a:hlinkClick r:id="rId4"/>
              </a:rPr>
              <a:t> Yu-Chun Lin </a:t>
            </a:r>
            <a:r>
              <a:rPr lang="en-IN" dirty="0">
                <a:hlinkClick r:id="rId2"/>
              </a:rPr>
              <a:t>;</a:t>
            </a:r>
            <a:r>
              <a:rPr lang="en-IN" dirty="0">
                <a:hlinkClick r:id="rId5"/>
              </a:rPr>
              <a:t> </a:t>
            </a:r>
            <a:r>
              <a:rPr lang="en-IN" dirty="0" err="1">
                <a:hlinkClick r:id="rId5"/>
              </a:rPr>
              <a:t>Shie-Jue</a:t>
            </a:r>
            <a:r>
              <a:rPr lang="en-IN" dirty="0">
                <a:hlinkClick r:id="rId5"/>
              </a:rPr>
              <a:t> Lee </a:t>
            </a:r>
            <a:r>
              <a:rPr lang="en-IN" dirty="0">
                <a:hlinkClick r:id="rId2"/>
              </a:rPr>
              <a:t>-2017</a:t>
            </a:r>
            <a:endParaRPr lang="en-IN" dirty="0"/>
          </a:p>
          <a:p>
            <a:pPr marL="241300" marR="56388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IN" dirty="0"/>
              <a:t>Intrusion Detection System using AI and Machine Learning Algorithm </a:t>
            </a:r>
            <a:r>
              <a:rPr lang="en-IN" dirty="0" err="1"/>
              <a:t>Syam</a:t>
            </a:r>
            <a:r>
              <a:rPr lang="en-IN" dirty="0"/>
              <a:t>  Akhil </a:t>
            </a:r>
            <a:r>
              <a:rPr lang="en-IN" dirty="0" err="1"/>
              <a:t>Repalle</a:t>
            </a:r>
            <a:r>
              <a:rPr lang="en-IN" dirty="0"/>
              <a:t> Venkata Ratnam </a:t>
            </a:r>
            <a:r>
              <a:rPr lang="en-IN" dirty="0" err="1"/>
              <a:t>Kolluru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46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C91021-2E17-44D8-9773-51BF833BFADB}"/>
              </a:ext>
            </a:extLst>
          </p:cNvPr>
          <p:cNvSpPr/>
          <p:nvPr/>
        </p:nvSpPr>
        <p:spPr>
          <a:xfrm>
            <a:off x="3953168" y="2751879"/>
            <a:ext cx="3472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318863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511F-36F2-4E13-80DC-A28D50D6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070"/>
            <a:ext cx="10058400" cy="1450757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0DCE-25C3-47C2-B5FE-51F33B7C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9481"/>
            <a:ext cx="10058400" cy="402336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 for automated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Vision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Types of Attacks to be detected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Proposed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States Of Machine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Flow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Software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Hardware Requirement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 and future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References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9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1017-3110-4182-90C4-5783F35D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Definitions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DC9A-11DE-4919-9C26-423A7299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Intrusion</a:t>
            </a:r>
          </a:p>
          <a:p>
            <a:pPr lvl="1"/>
            <a:r>
              <a:rPr lang="en-US" altLang="en-US" sz="2000" dirty="0"/>
              <a:t>A set of actions aimed to compromise the security goals, namely</a:t>
            </a:r>
          </a:p>
          <a:p>
            <a:pPr lvl="2"/>
            <a:r>
              <a:rPr lang="en-US" altLang="en-US" sz="2000" dirty="0"/>
              <a:t>Integrity, confidentiality, or availability, of a computing and networking resource</a:t>
            </a:r>
          </a:p>
          <a:p>
            <a:r>
              <a:rPr lang="en-US" altLang="en-US" sz="2400" dirty="0"/>
              <a:t>Intrusion detection</a:t>
            </a:r>
          </a:p>
          <a:p>
            <a:pPr lvl="1"/>
            <a:r>
              <a:rPr lang="en-US" altLang="en-US" sz="2000" dirty="0"/>
              <a:t>The process of identifying and responding to intrusion activities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73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7699-E259-4508-B550-89D015E1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b="1" dirty="0"/>
              <a:t>INCREASING </a:t>
            </a:r>
            <a:r>
              <a:rPr lang="en-US" b="1" spc="-85" dirty="0"/>
              <a:t>ATTACKS </a:t>
            </a:r>
            <a:r>
              <a:rPr lang="en-US" b="1" dirty="0"/>
              <a:t>ON </a:t>
            </a:r>
            <a:r>
              <a:rPr lang="en-US" b="1" spc="-5" dirty="0"/>
              <a:t>COMPUTER NETWORKS </a:t>
            </a:r>
            <a:r>
              <a:rPr lang="en-US" b="1" dirty="0"/>
              <a:t>AND  THE NEED FOR </a:t>
            </a:r>
            <a:r>
              <a:rPr lang="en-US" b="1" spc="-40" dirty="0"/>
              <a:t>AUTOMATED</a:t>
            </a:r>
            <a:r>
              <a:rPr lang="en-US" b="1" spc="5" dirty="0"/>
              <a:t> </a:t>
            </a:r>
            <a:r>
              <a:rPr lang="en-US" b="1" dirty="0"/>
              <a:t>DETECTION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3D8F-E859-4F4E-B23F-D6C7A355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Over the last decade, there has been significant increase in network attacks.</a:t>
            </a: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Explosive use of networks due to many reasons e.g. internet, wireless networks, cloud  computing</a:t>
            </a:r>
          </a:p>
          <a:p>
            <a:pPr marL="241300" indent="-228600">
              <a:lnSpc>
                <a:spcPct val="100000"/>
              </a:lnSpc>
              <a:spcBef>
                <a:spcPts val="159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Thus, malicious attacks on networks have increased year over year</a:t>
            </a:r>
          </a:p>
          <a:p>
            <a:pPr marL="325120" indent="-312420">
              <a:lnSpc>
                <a:spcPct val="100000"/>
              </a:lnSpc>
              <a:spcBef>
                <a:spcPts val="1570"/>
              </a:spcBef>
              <a:buSzPct val="125000"/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en-US" dirty="0"/>
              <a:t>Need to automate systems that detect these attacks</a:t>
            </a:r>
          </a:p>
          <a:p>
            <a:pPr marL="722630" lvl="1" indent="-253365">
              <a:lnSpc>
                <a:spcPct val="100000"/>
              </a:lnSpc>
              <a:spcBef>
                <a:spcPts val="550"/>
              </a:spcBef>
              <a:buSzPct val="120000"/>
              <a:buFont typeface="Wingdings"/>
              <a:buChar char=""/>
              <a:tabLst>
                <a:tab pos="723265" algn="l"/>
              </a:tabLst>
            </a:pPr>
            <a:r>
              <a:rPr lang="en-US" dirty="0"/>
              <a:t>Based on </a:t>
            </a:r>
            <a:r>
              <a:rPr lang="en-US" dirty="0" err="1"/>
              <a:t>on</a:t>
            </a:r>
            <a:r>
              <a:rPr lang="en-US" dirty="0"/>
              <a:t> known attacks</a:t>
            </a:r>
          </a:p>
          <a:p>
            <a:pPr marL="722630" lvl="1" indent="-253365">
              <a:lnSpc>
                <a:spcPct val="100000"/>
              </a:lnSpc>
              <a:spcBef>
                <a:spcPts val="375"/>
              </a:spcBef>
              <a:buSzPct val="120000"/>
              <a:buFont typeface="Wingdings"/>
              <a:buChar char=""/>
              <a:tabLst>
                <a:tab pos="723265" algn="l"/>
              </a:tabLst>
            </a:pPr>
            <a:r>
              <a:rPr lang="en-US" dirty="0"/>
              <a:t>But what about attacks that were not seen before</a:t>
            </a:r>
          </a:p>
          <a:p>
            <a:pPr marL="722630" lvl="1" indent="-253365">
              <a:lnSpc>
                <a:spcPct val="100000"/>
              </a:lnSpc>
              <a:spcBef>
                <a:spcPts val="380"/>
              </a:spcBef>
              <a:buSzPct val="120000"/>
              <a:buFont typeface="Wingdings"/>
              <a:buChar char=""/>
              <a:tabLst>
                <a:tab pos="723265" algn="l"/>
              </a:tabLst>
            </a:pPr>
            <a:r>
              <a:rPr lang="en-US" dirty="0"/>
              <a:t>Machine learning?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82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CDA2-BBC3-4470-BCF0-FBCA121B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2" y="286603"/>
            <a:ext cx="11058698" cy="1450757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b="1" dirty="0"/>
              <a:t>Project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3B22-9EB9-46A1-8A96-99751368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Intrusion Detection System</a:t>
            </a:r>
          </a:p>
          <a:p>
            <a:pPr lvl="1"/>
            <a:r>
              <a:rPr lang="en-US" sz="2000" dirty="0"/>
              <a:t>Unsupervised Anomaly based IDS</a:t>
            </a:r>
          </a:p>
          <a:p>
            <a:pPr lvl="1"/>
            <a:r>
              <a:rPr lang="en-US" sz="2000" dirty="0"/>
              <a:t>Host Based IDS</a:t>
            </a:r>
          </a:p>
          <a:p>
            <a:pPr lvl="1"/>
            <a:r>
              <a:rPr lang="en-US" sz="2000" dirty="0"/>
              <a:t>Read TCP/IP Packets</a:t>
            </a:r>
          </a:p>
          <a:p>
            <a:pPr lvl="1"/>
            <a:r>
              <a:rPr lang="en-US" sz="2000" dirty="0"/>
              <a:t>Detect Anomaly Traffic</a:t>
            </a:r>
          </a:p>
          <a:p>
            <a:pPr lvl="1"/>
            <a:r>
              <a:rPr lang="en-US" sz="2000" dirty="0"/>
              <a:t>Detect Zero day Attack</a:t>
            </a:r>
          </a:p>
          <a:p>
            <a:pPr lvl="1"/>
            <a:r>
              <a:rPr lang="en-US" sz="2000" dirty="0"/>
              <a:t>Logging System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3C381-7428-497E-A880-10DBE108AF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25881" y="318347"/>
            <a:ext cx="3743325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7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AEE5-954F-4CFF-AC18-D89F0E61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>
                <a:latin typeface="Tw Cen MT"/>
                <a:cs typeface="Tw Cen MT"/>
              </a:rPr>
              <a:t>TYPES OF </a:t>
            </a:r>
            <a:r>
              <a:rPr lang="en-US" spc="-75" dirty="0">
                <a:latin typeface="Tw Cen MT"/>
                <a:cs typeface="Tw Cen MT"/>
              </a:rPr>
              <a:t>ATTACK </a:t>
            </a:r>
            <a:r>
              <a:rPr lang="en-US" spc="-40" dirty="0">
                <a:latin typeface="Tw Cen MT"/>
                <a:cs typeface="Tw Cen MT"/>
              </a:rPr>
              <a:t>TO </a:t>
            </a:r>
            <a:r>
              <a:rPr lang="en-US" dirty="0">
                <a:latin typeface="Tw Cen MT"/>
                <a:cs typeface="Tw Cen MT"/>
              </a:rPr>
              <a:t>BE</a:t>
            </a:r>
            <a:r>
              <a:rPr lang="en-US" spc="40" dirty="0">
                <a:latin typeface="Tw Cen MT"/>
                <a:cs typeface="Tw Cen MT"/>
              </a:rPr>
              <a:t> </a:t>
            </a:r>
            <a:r>
              <a:rPr lang="en-US" spc="-5" dirty="0">
                <a:latin typeface="Tw Cen MT"/>
                <a:cs typeface="Tw Cen MT"/>
              </a:rPr>
              <a:t>DETECTED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5ADA-CC35-4703-B786-2DD69E87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8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Denial of Service (DoS) Attacks</a:t>
            </a: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Penetration Attacks.</a:t>
            </a: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Scanning Attack.</a:t>
            </a: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Malware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73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69F738D-9AA4-4DFF-8E9C-ED7B7E6F8231}"/>
              </a:ext>
            </a:extLst>
          </p:cNvPr>
          <p:cNvSpPr/>
          <p:nvPr/>
        </p:nvSpPr>
        <p:spPr>
          <a:xfrm>
            <a:off x="358630" y="4074558"/>
            <a:ext cx="11471564" cy="1773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44C5D3F-8E38-4032-BE5D-3C6467FC73D9}"/>
              </a:ext>
            </a:extLst>
          </p:cNvPr>
          <p:cNvSpPr txBox="1">
            <a:spLocks/>
          </p:cNvSpPr>
          <p:nvPr/>
        </p:nvSpPr>
        <p:spPr>
          <a:xfrm>
            <a:off x="171514" y="73728"/>
            <a:ext cx="9905998" cy="71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Proposed Model: 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5D0F78-29D3-40AE-9D90-04EEE459C08B}"/>
              </a:ext>
            </a:extLst>
          </p:cNvPr>
          <p:cNvSpPr/>
          <p:nvPr/>
        </p:nvSpPr>
        <p:spPr>
          <a:xfrm>
            <a:off x="781194" y="860844"/>
            <a:ext cx="2114406" cy="13438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Traffic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46F3105-7D24-44AD-A6F0-0157BC51179C}"/>
              </a:ext>
            </a:extLst>
          </p:cNvPr>
          <p:cNvSpPr/>
          <p:nvPr/>
        </p:nvSpPr>
        <p:spPr>
          <a:xfrm>
            <a:off x="2881745" y="1246418"/>
            <a:ext cx="1094510" cy="49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014EF2D-C685-420E-9DD6-A82BA9BD341E}"/>
              </a:ext>
            </a:extLst>
          </p:cNvPr>
          <p:cNvSpPr/>
          <p:nvPr/>
        </p:nvSpPr>
        <p:spPr>
          <a:xfrm>
            <a:off x="3976255" y="843287"/>
            <a:ext cx="2757054" cy="1399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A411256-DA5E-4CAF-A2EF-DAE0B4E7D2E2}"/>
              </a:ext>
            </a:extLst>
          </p:cNvPr>
          <p:cNvSpPr/>
          <p:nvPr/>
        </p:nvSpPr>
        <p:spPr>
          <a:xfrm>
            <a:off x="8437419" y="925901"/>
            <a:ext cx="2973388" cy="13374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System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8AEBBDF-1A06-4C00-8E0C-CAE5CB2630D7}"/>
              </a:ext>
            </a:extLst>
          </p:cNvPr>
          <p:cNvSpPr/>
          <p:nvPr/>
        </p:nvSpPr>
        <p:spPr>
          <a:xfrm>
            <a:off x="6733309" y="1246417"/>
            <a:ext cx="1704109" cy="49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1678404-2964-4E77-8461-33012BF220B4}"/>
              </a:ext>
            </a:extLst>
          </p:cNvPr>
          <p:cNvSpPr/>
          <p:nvPr/>
        </p:nvSpPr>
        <p:spPr>
          <a:xfrm>
            <a:off x="4774344" y="2263342"/>
            <a:ext cx="1039091" cy="179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3">
            <a:extLst>
              <a:ext uri="{FF2B5EF4-FFF2-40B4-BE49-F238E27FC236}">
                <a16:creationId xmlns:a16="http://schemas.microsoft.com/office/drawing/2014/main" id="{9A6C3A07-A9AC-48E4-A31E-A7A3947750B9}"/>
              </a:ext>
            </a:extLst>
          </p:cNvPr>
          <p:cNvSpPr txBox="1">
            <a:spLocks/>
          </p:cNvSpPr>
          <p:nvPr/>
        </p:nvSpPr>
        <p:spPr>
          <a:xfrm>
            <a:off x="2479965" y="4338596"/>
            <a:ext cx="1593273" cy="11826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/>
              <a:t>Feature Selection</a:t>
            </a:r>
          </a:p>
        </p:txBody>
      </p:sp>
      <p:sp>
        <p:nvSpPr>
          <p:cNvPr id="35" name="Content Placeholder 13">
            <a:extLst>
              <a:ext uri="{FF2B5EF4-FFF2-40B4-BE49-F238E27FC236}">
                <a16:creationId xmlns:a16="http://schemas.microsoft.com/office/drawing/2014/main" id="{30F42AA7-451E-4DA8-9699-3282E8D61DE6}"/>
              </a:ext>
            </a:extLst>
          </p:cNvPr>
          <p:cNvSpPr txBox="1">
            <a:spLocks/>
          </p:cNvSpPr>
          <p:nvPr/>
        </p:nvSpPr>
        <p:spPr>
          <a:xfrm>
            <a:off x="781194" y="4338596"/>
            <a:ext cx="1380115" cy="11826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Dataset</a:t>
            </a:r>
          </a:p>
        </p:txBody>
      </p:sp>
      <p:sp>
        <p:nvSpPr>
          <p:cNvPr id="36" name="Content Placeholder 13">
            <a:extLst>
              <a:ext uri="{FF2B5EF4-FFF2-40B4-BE49-F238E27FC236}">
                <a16:creationId xmlns:a16="http://schemas.microsoft.com/office/drawing/2014/main" id="{FCE59234-62FE-4A58-9C9C-455539C0E131}"/>
              </a:ext>
            </a:extLst>
          </p:cNvPr>
          <p:cNvSpPr txBox="1">
            <a:spLocks/>
          </p:cNvSpPr>
          <p:nvPr/>
        </p:nvSpPr>
        <p:spPr>
          <a:xfrm>
            <a:off x="9310256" y="4374762"/>
            <a:ext cx="2244436" cy="11826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Predication</a:t>
            </a:r>
          </a:p>
        </p:txBody>
      </p:sp>
      <p:sp>
        <p:nvSpPr>
          <p:cNvPr id="37" name="Content Placeholder 13">
            <a:extLst>
              <a:ext uri="{FF2B5EF4-FFF2-40B4-BE49-F238E27FC236}">
                <a16:creationId xmlns:a16="http://schemas.microsoft.com/office/drawing/2014/main" id="{895BEB3E-4BB7-429C-91B3-632F032BF245}"/>
              </a:ext>
            </a:extLst>
          </p:cNvPr>
          <p:cNvSpPr txBox="1">
            <a:spLocks/>
          </p:cNvSpPr>
          <p:nvPr/>
        </p:nvSpPr>
        <p:spPr>
          <a:xfrm>
            <a:off x="4544294" y="4338596"/>
            <a:ext cx="1793622" cy="11826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Training</a:t>
            </a:r>
          </a:p>
        </p:txBody>
      </p:sp>
      <p:sp>
        <p:nvSpPr>
          <p:cNvPr id="38" name="Content Placeholder 13">
            <a:extLst>
              <a:ext uri="{FF2B5EF4-FFF2-40B4-BE49-F238E27FC236}">
                <a16:creationId xmlns:a16="http://schemas.microsoft.com/office/drawing/2014/main" id="{14E52EEB-A36B-4B6B-84F0-7EA0091995AC}"/>
              </a:ext>
            </a:extLst>
          </p:cNvPr>
          <p:cNvSpPr txBox="1">
            <a:spLocks/>
          </p:cNvSpPr>
          <p:nvPr/>
        </p:nvSpPr>
        <p:spPr>
          <a:xfrm>
            <a:off x="7045578" y="4374762"/>
            <a:ext cx="1593273" cy="11826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Trained Model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E958FE8-5716-400E-A451-9D02DD666617}"/>
              </a:ext>
            </a:extLst>
          </p:cNvPr>
          <p:cNvSpPr/>
          <p:nvPr/>
        </p:nvSpPr>
        <p:spPr>
          <a:xfrm flipV="1">
            <a:off x="9996794" y="2308094"/>
            <a:ext cx="477983" cy="171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2E3D8E3F-9F57-4916-8100-4F3FF21B7764}"/>
              </a:ext>
            </a:extLst>
          </p:cNvPr>
          <p:cNvSpPr/>
          <p:nvPr/>
        </p:nvSpPr>
        <p:spPr>
          <a:xfrm>
            <a:off x="2161309" y="1870364"/>
            <a:ext cx="1278215" cy="71537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5" name="Rectangle: Diagonal Corners Rounded 44">
            <a:extLst>
              <a:ext uri="{FF2B5EF4-FFF2-40B4-BE49-F238E27FC236}">
                <a16:creationId xmlns:a16="http://schemas.microsoft.com/office/drawing/2014/main" id="{A5F46E58-BA6A-4F38-887E-64E236951823}"/>
              </a:ext>
            </a:extLst>
          </p:cNvPr>
          <p:cNvSpPr/>
          <p:nvPr/>
        </p:nvSpPr>
        <p:spPr>
          <a:xfrm>
            <a:off x="10203329" y="585178"/>
            <a:ext cx="1278215" cy="715372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6897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D08A-282B-426D-92A8-CC1D3AA3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1113183"/>
            <a:ext cx="10952018" cy="52321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Project Requirement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read data from the host system network card.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interpret the data from the received network traffic and store it in a usable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determine if the network data received by the host machine is malicious with at least 85% accuracy.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determine what type of attack is being made to the host network when malicious network traffic is found.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train itself through backpropagation on know network traffic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notify the User of the host system when a malicious attack is encountered.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log all malicious attacks into a log file.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9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57F1-98E3-49E6-9923-3700D47F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b="1" dirty="0"/>
              <a:t>States Of Machine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BDDC-CA94-49DD-B572-4CA9962B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Data Import</a:t>
            </a:r>
          </a:p>
          <a:p>
            <a:r>
              <a:rPr lang="en-US" dirty="0"/>
              <a:t>2. Data Grouping</a:t>
            </a:r>
          </a:p>
          <a:p>
            <a:r>
              <a:rPr lang="en-US" dirty="0"/>
              <a:t>3. Data Normalization</a:t>
            </a:r>
          </a:p>
          <a:p>
            <a:r>
              <a:rPr lang="en-US" dirty="0"/>
              <a:t>4. Machine Training</a:t>
            </a:r>
          </a:p>
          <a:p>
            <a:r>
              <a:rPr lang="en-US" dirty="0"/>
              <a:t>5. Machine Prediction</a:t>
            </a:r>
          </a:p>
          <a:p>
            <a:r>
              <a:rPr lang="en-US" dirty="0"/>
              <a:t>6. Plot Anomaly</a:t>
            </a:r>
          </a:p>
          <a:p>
            <a:r>
              <a:rPr lang="en-US" dirty="0"/>
              <a:t>7. Detect Location</a:t>
            </a:r>
          </a:p>
        </p:txBody>
      </p:sp>
    </p:spTree>
    <p:extLst>
      <p:ext uri="{BB962C8B-B14F-4D97-AF65-F5344CB8AC3E}">
        <p14:creationId xmlns:p14="http://schemas.microsoft.com/office/powerpoint/2010/main" val="10655985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1656</TotalTime>
  <Words>689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Tw Cen MT</vt:lpstr>
      <vt:lpstr>Wingdings</vt:lpstr>
      <vt:lpstr>Retrospect</vt:lpstr>
      <vt:lpstr>ANOMALY BASED IDS USING ML</vt:lpstr>
      <vt:lpstr>Contents</vt:lpstr>
      <vt:lpstr>Definitions</vt:lpstr>
      <vt:lpstr>INCREASING ATTACKS ON COMPUTER NETWORKS AND  THE NEED FOR AUTOMATED DETECTION</vt:lpstr>
      <vt:lpstr>Project Vision</vt:lpstr>
      <vt:lpstr>TYPES OF ATTACK TO BE DETECTED</vt:lpstr>
      <vt:lpstr>PowerPoint Presentation</vt:lpstr>
      <vt:lpstr>PowerPoint Presentation</vt:lpstr>
      <vt:lpstr>States Of Machine Development</vt:lpstr>
      <vt:lpstr> </vt:lpstr>
      <vt:lpstr>PowerPoint Presentation</vt:lpstr>
      <vt:lpstr>Phase 2.0</vt:lpstr>
      <vt:lpstr>Hardware Requirement </vt:lpstr>
      <vt:lpstr>APPLICATIONS AND FUTURE USE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based ids using ml</dc:title>
  <dc:creator>AnanD</dc:creator>
  <cp:lastModifiedBy>Vishal Potgante</cp:lastModifiedBy>
  <cp:revision>20</cp:revision>
  <dcterms:created xsi:type="dcterms:W3CDTF">2019-03-08T03:47:59Z</dcterms:created>
  <dcterms:modified xsi:type="dcterms:W3CDTF">2019-04-12T08:42:48Z</dcterms:modified>
</cp:coreProperties>
</file>