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75" r:id="rId3"/>
    <p:sldId id="260" r:id="rId4"/>
    <p:sldId id="276" r:id="rId5"/>
    <p:sldId id="267" r:id="rId6"/>
    <p:sldId id="268" r:id="rId7"/>
    <p:sldId id="269" r:id="rId8"/>
    <p:sldId id="284" r:id="rId9"/>
    <p:sldId id="270" r:id="rId10"/>
    <p:sldId id="271" r:id="rId11"/>
    <p:sldId id="272" r:id="rId12"/>
    <p:sldId id="273" r:id="rId13"/>
    <p:sldId id="274" r:id="rId14"/>
    <p:sldId id="257" r:id="rId15"/>
    <p:sldId id="285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259" r:id="rId26"/>
    <p:sldId id="286" r:id="rId27"/>
    <p:sldId id="265" r:id="rId28"/>
    <p:sldId id="26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58" r:id="rId37"/>
    <p:sldId id="277" r:id="rId38"/>
    <p:sldId id="261" r:id="rId39"/>
    <p:sldId id="278" r:id="rId40"/>
    <p:sldId id="279" r:id="rId41"/>
    <p:sldId id="280" r:id="rId42"/>
    <p:sldId id="281" r:id="rId43"/>
    <p:sldId id="282" r:id="rId44"/>
    <p:sldId id="283" r:id="rId45"/>
    <p:sldId id="262" r:id="rId46"/>
    <p:sldId id="263" r:id="rId47"/>
    <p:sldId id="264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557B-70B4-41EC-917C-ADCD8A26FD3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9707-89B2-4D88-B485-3C61EA06A0B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5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557B-70B4-41EC-917C-ADCD8A26FD3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9707-89B2-4D88-B485-3C61EA06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557B-70B4-41EC-917C-ADCD8A26FD3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9707-89B2-4D88-B485-3C61EA06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54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557B-70B4-41EC-917C-ADCD8A26FD3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9707-89B2-4D88-B485-3C61EA06A0B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14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557B-70B4-41EC-917C-ADCD8A26FD3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9707-89B2-4D88-B485-3C61EA06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557B-70B4-41EC-917C-ADCD8A26FD3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9707-89B2-4D88-B485-3C61EA06A0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51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557B-70B4-41EC-917C-ADCD8A26FD3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9707-89B2-4D88-B485-3C61EA06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85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557B-70B4-41EC-917C-ADCD8A26FD3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9707-89B2-4D88-B485-3C61EA06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3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557B-70B4-41EC-917C-ADCD8A26FD3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9707-89B2-4D88-B485-3C61EA06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2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557B-70B4-41EC-917C-ADCD8A26FD3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9707-89B2-4D88-B485-3C61EA06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3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557B-70B4-41EC-917C-ADCD8A26FD3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9707-89B2-4D88-B485-3C61EA06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9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557B-70B4-41EC-917C-ADCD8A26FD3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9707-89B2-4D88-B485-3C61EA06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0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557B-70B4-41EC-917C-ADCD8A26FD3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9707-89B2-4D88-B485-3C61EA06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5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557B-70B4-41EC-917C-ADCD8A26FD3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9707-89B2-4D88-B485-3C61EA06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6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557B-70B4-41EC-917C-ADCD8A26FD3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9707-89B2-4D88-B485-3C61EA06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557B-70B4-41EC-917C-ADCD8A26FD3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9707-89B2-4D88-B485-3C61EA06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1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557B-70B4-41EC-917C-ADCD8A26FD3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59707-89B2-4D88-B485-3C61EA06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4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AF557B-70B4-41EC-917C-ADCD8A26FD3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059707-89B2-4D88-B485-3C61EA06A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12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50B1A8-6085-BC2F-86E4-368FD6950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027" y="4191399"/>
            <a:ext cx="8364605" cy="8167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Docker 24.0.0-rc.1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26684-77A7-AC73-0801-CC4CAFBAB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754880"/>
            <a:ext cx="6400800" cy="105157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 Anand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Krishnarao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Jungade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46F052-11DF-7970-1904-C7CE3BBB8C3F}"/>
              </a:ext>
            </a:extLst>
          </p:cNvPr>
          <p:cNvSpPr txBox="1">
            <a:spLocks/>
          </p:cNvSpPr>
          <p:nvPr/>
        </p:nvSpPr>
        <p:spPr>
          <a:xfrm>
            <a:off x="681027" y="5719222"/>
            <a:ext cx="6400800" cy="529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Environment: WSL2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E279D-A2FB-9061-3D96-07202B6D5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704" y="170764"/>
            <a:ext cx="4487281" cy="3738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290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435CE-936E-E3C2-4EC5-4E38926A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5. Docker Objects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4F4B-18A0-8884-4D47-5E95C4BDF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When you use docker, you create docker objects like – 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Images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Containers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Network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Volumes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Plugins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Other Objects</a:t>
            </a:r>
          </a:p>
        </p:txBody>
      </p:sp>
    </p:spTree>
    <p:extLst>
      <p:ext uri="{BB962C8B-B14F-4D97-AF65-F5344CB8AC3E}">
        <p14:creationId xmlns:p14="http://schemas.microsoft.com/office/powerpoint/2010/main" val="292763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00DD7-65D8-BB8E-9574-2760C264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5.1 Images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CC1F-AA0C-8498-8035-195E27643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 image is a read-only template with instructions for creating a Docker container</a:t>
            </a:r>
          </a:p>
          <a:p>
            <a:r>
              <a:rPr lang="en-US" dirty="0">
                <a:solidFill>
                  <a:schemeClr val="tx1"/>
                </a:solidFill>
              </a:rPr>
              <a:t>Often images are based on other images.</a:t>
            </a:r>
          </a:p>
          <a:p>
            <a:r>
              <a:rPr lang="en-US" dirty="0">
                <a:solidFill>
                  <a:schemeClr val="tx1"/>
                </a:solidFill>
              </a:rPr>
              <a:t>E.g. You may build an image based on Ubuntu image.</a:t>
            </a:r>
          </a:p>
          <a:p>
            <a:r>
              <a:rPr lang="en-US" dirty="0">
                <a:solidFill>
                  <a:schemeClr val="tx1"/>
                </a:solidFill>
              </a:rPr>
              <a:t>To build your own image, you can create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dockerfile</a:t>
            </a:r>
            <a:r>
              <a:rPr lang="en-US" dirty="0">
                <a:solidFill>
                  <a:schemeClr val="tx1"/>
                </a:solidFill>
              </a:rPr>
              <a:t> with simple syntax for defining the steps to needed to create image and run it.</a:t>
            </a:r>
          </a:p>
          <a:p>
            <a:r>
              <a:rPr lang="en-US" dirty="0">
                <a:solidFill>
                  <a:schemeClr val="tx1"/>
                </a:solidFill>
              </a:rPr>
              <a:t>When you rebuild the images, only updated part is rebuilt.</a:t>
            </a:r>
          </a:p>
        </p:txBody>
      </p:sp>
    </p:spTree>
    <p:extLst>
      <p:ext uri="{BB962C8B-B14F-4D97-AF65-F5344CB8AC3E}">
        <p14:creationId xmlns:p14="http://schemas.microsoft.com/office/powerpoint/2010/main" val="305977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53E16-DDEF-45A2-03E9-A4F9C25E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5.2 Container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0027-D32D-CE3D-B8FF-EE31528D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Containers are the runnable instances of an image.</a:t>
            </a:r>
          </a:p>
          <a:p>
            <a:r>
              <a:rPr lang="en-US" dirty="0">
                <a:solidFill>
                  <a:schemeClr val="tx1"/>
                </a:solidFill>
              </a:rPr>
              <a:t>You can start, stop, move, create and delete containers.</a:t>
            </a:r>
          </a:p>
          <a:p>
            <a:r>
              <a:rPr lang="en-US" dirty="0">
                <a:solidFill>
                  <a:schemeClr val="tx1"/>
                </a:solidFill>
              </a:rPr>
              <a:t>You can connect a container to one or more networks, attach storage to it or create a new image based on it’s current status.</a:t>
            </a:r>
          </a:p>
          <a:p>
            <a:r>
              <a:rPr lang="en-US" dirty="0">
                <a:solidFill>
                  <a:schemeClr val="tx1"/>
                </a:solidFill>
              </a:rPr>
              <a:t>A container is defined by it’s image as well as configuration options</a:t>
            </a:r>
          </a:p>
          <a:p>
            <a:r>
              <a:rPr lang="en-US" dirty="0">
                <a:solidFill>
                  <a:schemeClr val="tx1"/>
                </a:solidFill>
              </a:rPr>
              <a:t>$		</a:t>
            </a:r>
            <a:r>
              <a:rPr lang="en-US" b="1" dirty="0">
                <a:solidFill>
                  <a:schemeClr val="accent6"/>
                </a:solidFill>
                <a:highlight>
                  <a:srgbClr val="FFFF00"/>
                </a:highlight>
              </a:rPr>
              <a:t>docker run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b="1" dirty="0">
                <a:solidFill>
                  <a:schemeClr val="accent6"/>
                </a:solidFill>
                <a:highlight>
                  <a:srgbClr val="FFFF00"/>
                </a:highlight>
              </a:rPr>
              <a:t>–</a:t>
            </a:r>
            <a:r>
              <a:rPr lang="en-US" b="1" dirty="0" err="1">
                <a:solidFill>
                  <a:schemeClr val="accent6"/>
                </a:solidFill>
                <a:highlight>
                  <a:srgbClr val="FFFF00"/>
                </a:highlight>
              </a:rPr>
              <a:t>i</a:t>
            </a:r>
            <a:r>
              <a:rPr lang="en-US" b="1" dirty="0">
                <a:solidFill>
                  <a:schemeClr val="accent6"/>
                </a:solidFill>
                <a:highlight>
                  <a:srgbClr val="FFFF00"/>
                </a:highlight>
              </a:rPr>
              <a:t> –t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ubuntu /bin/bash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Docker runs ubuntu container and runs /bin/bash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“ubuntu” image is not present locally, docker pull it as if `docker pull ubuntu` is pulled manually.</a:t>
            </a:r>
          </a:p>
          <a:p>
            <a:r>
              <a:rPr lang="en-US" dirty="0">
                <a:solidFill>
                  <a:schemeClr val="tx1"/>
                </a:solidFill>
              </a:rPr>
              <a:t>Docker creates new container as if `docker container create` command is executed</a:t>
            </a:r>
          </a:p>
        </p:txBody>
      </p:sp>
    </p:spTree>
    <p:extLst>
      <p:ext uri="{BB962C8B-B14F-4D97-AF65-F5344CB8AC3E}">
        <p14:creationId xmlns:p14="http://schemas.microsoft.com/office/powerpoint/2010/main" val="58870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6EECF-22D0-D53F-4AC3-6724B9DB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5.2 Container continued…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DAAA-9017-F518-9F74-21F69DDE7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Docker allocates read-write file system to the container. This allows a running container to create or modify files and directories in the local file system</a:t>
            </a:r>
          </a:p>
          <a:p>
            <a:r>
              <a:rPr lang="en-US" dirty="0">
                <a:solidFill>
                  <a:schemeClr val="tx1"/>
                </a:solidFill>
              </a:rPr>
              <a:t>By default, containers can connect to external networks using the host machine’s network connection.</a:t>
            </a:r>
          </a:p>
          <a:p>
            <a:r>
              <a:rPr lang="en-US" dirty="0">
                <a:solidFill>
                  <a:schemeClr val="tx1"/>
                </a:solidFill>
              </a:rPr>
              <a:t>When you type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`exit`</a:t>
            </a:r>
            <a:r>
              <a:rPr lang="en-US" dirty="0">
                <a:solidFill>
                  <a:schemeClr val="tx1"/>
                </a:solidFill>
              </a:rPr>
              <a:t> to terminate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`/bin/bash`</a:t>
            </a:r>
            <a:r>
              <a:rPr lang="en-US" dirty="0">
                <a:solidFill>
                  <a:schemeClr val="tx1"/>
                </a:solidFill>
              </a:rPr>
              <a:t> command, it stops the container but does not remove it. You can start it again and remove it.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1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39E831-EF4C-D6D5-1EFF-064ECD69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8B9267-76DD-B718-A5C0-D0594451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Network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62A28D-7B94-8942-857F-CD0050939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B3BACB-BAD0-F674-D7D1-4A3504B39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865C4C-7484-1E6D-B422-84AB2D912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7B273F-2A70-7BB9-7287-4F3802049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777CBF-898A-CE24-CB7A-F02FDD19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64A0AC-39C9-8C7F-FB42-560524141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AFFED0C-A217-8DEC-0968-82317D3A1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3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3E0CC-F302-2EAC-93DB-CD38907B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Volumes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4934-A4DA-1FCF-DEB4-84E47BB62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Each container starts from the image definition each time it start.</a:t>
            </a:r>
          </a:p>
          <a:p>
            <a:r>
              <a:rPr lang="en-US" dirty="0">
                <a:solidFill>
                  <a:schemeClr val="tx1"/>
                </a:solidFill>
              </a:rPr>
              <a:t>Containers can create, update and delete files but those changes are lost when you remove the container</a:t>
            </a:r>
          </a:p>
          <a:p>
            <a:r>
              <a:rPr lang="en-US" dirty="0">
                <a:solidFill>
                  <a:schemeClr val="tx1"/>
                </a:solidFill>
              </a:rPr>
              <a:t>With `Volume`, you can change all of this</a:t>
            </a:r>
          </a:p>
          <a:p>
            <a:r>
              <a:rPr lang="en-US" dirty="0">
                <a:solidFill>
                  <a:schemeClr val="tx1"/>
                </a:solidFill>
              </a:rPr>
              <a:t>Volume provide the ability to connect specific filesystem paths of the container back to the host machine.</a:t>
            </a:r>
          </a:p>
          <a:p>
            <a:r>
              <a:rPr lang="en-US" dirty="0">
                <a:solidFill>
                  <a:schemeClr val="tx1"/>
                </a:solidFill>
              </a:rPr>
              <a:t>If you mount a directory in the container, changes in that directory are also seen on the host machine.</a:t>
            </a:r>
          </a:p>
          <a:p>
            <a:r>
              <a:rPr lang="en-US" dirty="0">
                <a:solidFill>
                  <a:schemeClr val="tx1"/>
                </a:solidFill>
              </a:rPr>
              <a:t>If you mount that same directory across container </a:t>
            </a:r>
            <a:r>
              <a:rPr lang="en-US" dirty="0" err="1">
                <a:solidFill>
                  <a:schemeClr val="tx1"/>
                </a:solidFill>
              </a:rPr>
              <a:t>restats</a:t>
            </a:r>
            <a:r>
              <a:rPr lang="en-US" dirty="0">
                <a:solidFill>
                  <a:schemeClr val="tx1"/>
                </a:solidFill>
              </a:rPr>
              <a:t>, you’d see the same files.</a:t>
            </a:r>
          </a:p>
          <a:p>
            <a:r>
              <a:rPr lang="en-US" dirty="0">
                <a:solidFill>
                  <a:schemeClr val="tx1"/>
                </a:solidFill>
              </a:rPr>
              <a:t>E.g. If you keep file on the host machine and make it available to next container, it should be able to pick up where the last container left off.</a:t>
            </a:r>
          </a:p>
          <a:p>
            <a:r>
              <a:rPr lang="en-US" dirty="0">
                <a:solidFill>
                  <a:schemeClr val="tx1"/>
                </a:solidFill>
              </a:rPr>
              <a:t>By creating volume and attaching (often called mount) it to the directory where you store the data</a:t>
            </a:r>
          </a:p>
        </p:txBody>
      </p:sp>
    </p:spTree>
    <p:extLst>
      <p:ext uri="{BB962C8B-B14F-4D97-AF65-F5344CB8AC3E}">
        <p14:creationId xmlns:p14="http://schemas.microsoft.com/office/powerpoint/2010/main" val="415590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ECCBF-5CB7-B39E-2C72-52E4D715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Volumes continued…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1B0D-0AF1-EC8D-7AA3-182D4614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71331"/>
            <a:ext cx="10768648" cy="48440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a volume –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rgbClr val="FFC000"/>
                </a:solidFill>
              </a:rPr>
              <a:t>docker volume create </a:t>
            </a:r>
            <a:r>
              <a:rPr lang="en-US" b="1" dirty="0" err="1">
                <a:solidFill>
                  <a:srgbClr val="FFC000"/>
                </a:solidFill>
              </a:rPr>
              <a:t>todo-db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Start </a:t>
            </a:r>
            <a:r>
              <a:rPr lang="en-US" b="1" dirty="0" err="1">
                <a:solidFill>
                  <a:schemeClr val="tx1"/>
                </a:solidFill>
              </a:rPr>
              <a:t>todo</a:t>
            </a:r>
            <a:r>
              <a:rPr lang="en-US" b="1" dirty="0">
                <a:solidFill>
                  <a:schemeClr val="tx1"/>
                </a:solidFill>
              </a:rPr>
              <a:t> app container but add </a:t>
            </a:r>
            <a:r>
              <a:rPr lang="en-US" b="1" dirty="0">
                <a:solidFill>
                  <a:srgbClr val="FFC000"/>
                </a:solidFill>
              </a:rPr>
              <a:t>- - mount</a:t>
            </a:r>
            <a:r>
              <a:rPr lang="en-US" b="1" dirty="0">
                <a:solidFill>
                  <a:schemeClr val="tx1"/>
                </a:solidFill>
              </a:rPr>
              <a:t> option</a:t>
            </a:r>
          </a:p>
          <a:p>
            <a:r>
              <a:rPr lang="en-US" b="1" dirty="0">
                <a:solidFill>
                  <a:schemeClr val="tx1"/>
                </a:solidFill>
              </a:rPr>
              <a:t>Give volume name and mount it to </a:t>
            </a:r>
            <a:r>
              <a:rPr lang="en-US" b="1" dirty="0">
                <a:solidFill>
                  <a:srgbClr val="FFC000"/>
                </a:solidFill>
              </a:rPr>
              <a:t>/</a:t>
            </a:r>
            <a:r>
              <a:rPr lang="en-US" b="1" dirty="0" err="1">
                <a:solidFill>
                  <a:srgbClr val="FFC000"/>
                </a:solidFill>
              </a:rPr>
              <a:t>etc</a:t>
            </a:r>
            <a:r>
              <a:rPr lang="en-US" b="1" dirty="0">
                <a:solidFill>
                  <a:srgbClr val="FFC000"/>
                </a:solidFill>
              </a:rPr>
              <a:t>/</a:t>
            </a:r>
            <a:r>
              <a:rPr lang="en-US" b="1" dirty="0" err="1">
                <a:solidFill>
                  <a:srgbClr val="FFC000"/>
                </a:solidFill>
              </a:rPr>
              <a:t>todos</a:t>
            </a:r>
            <a:r>
              <a:rPr lang="en-US" b="1" dirty="0">
                <a:solidFill>
                  <a:schemeClr val="tx1"/>
                </a:solidFill>
              </a:rPr>
              <a:t> in the container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which captures files created at the path.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rgbClr val="FFC000"/>
                </a:solidFill>
              </a:rPr>
              <a:t>docker run –</a:t>
            </a:r>
            <a:r>
              <a:rPr lang="en-US" b="1" dirty="0" err="1">
                <a:solidFill>
                  <a:srgbClr val="FFC000"/>
                </a:solidFill>
              </a:rPr>
              <a:t>dp</a:t>
            </a:r>
            <a:r>
              <a:rPr lang="en-US" b="1" dirty="0">
                <a:solidFill>
                  <a:srgbClr val="FFC000"/>
                </a:solidFill>
              </a:rPr>
              <a:t> 3000:3000 - - mount type=volume, </a:t>
            </a:r>
            <a:r>
              <a:rPr lang="en-US" b="1" dirty="0" err="1">
                <a:solidFill>
                  <a:srgbClr val="FFC000"/>
                </a:solidFill>
              </a:rPr>
              <a:t>src</a:t>
            </a:r>
            <a:r>
              <a:rPr lang="en-US" b="1" dirty="0">
                <a:solidFill>
                  <a:srgbClr val="FFC000"/>
                </a:solidFill>
              </a:rPr>
              <a:t>=</a:t>
            </a:r>
            <a:r>
              <a:rPr lang="en-US" b="1" dirty="0" err="1">
                <a:solidFill>
                  <a:srgbClr val="FFC000"/>
                </a:solidFill>
              </a:rPr>
              <a:t>todo-db</a:t>
            </a:r>
            <a:r>
              <a:rPr lang="en-US" b="1" dirty="0">
                <a:solidFill>
                  <a:srgbClr val="FFC000"/>
                </a:solidFill>
              </a:rPr>
              <a:t>, target=/</a:t>
            </a:r>
            <a:r>
              <a:rPr lang="en-US" b="1" dirty="0" err="1">
                <a:solidFill>
                  <a:srgbClr val="FFC000"/>
                </a:solidFill>
              </a:rPr>
              <a:t>etc</a:t>
            </a:r>
            <a:r>
              <a:rPr lang="en-US" b="1" dirty="0">
                <a:solidFill>
                  <a:srgbClr val="FFC000"/>
                </a:solidFill>
              </a:rPr>
              <a:t>/</a:t>
            </a:r>
            <a:r>
              <a:rPr lang="en-US" b="1" dirty="0" err="1">
                <a:solidFill>
                  <a:srgbClr val="FFC000"/>
                </a:solidFill>
              </a:rPr>
              <a:t>todos</a:t>
            </a:r>
            <a:r>
              <a:rPr lang="en-US" b="1" dirty="0">
                <a:solidFill>
                  <a:srgbClr val="FFC000"/>
                </a:solidFill>
              </a:rPr>
              <a:t> 	getting-started </a:t>
            </a:r>
          </a:p>
          <a:p>
            <a:pPr marL="0" indent="0"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Where does the docker store data while using docker volume?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Docker volume inspect </a:t>
            </a:r>
            <a:r>
              <a:rPr lang="en-US" b="1" dirty="0" err="1">
                <a:solidFill>
                  <a:srgbClr val="FFC000"/>
                </a:solidFill>
              </a:rPr>
              <a:t>todo-db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Mountpoint </a:t>
            </a:r>
            <a:r>
              <a:rPr lang="en-US" b="1" dirty="0">
                <a:solidFill>
                  <a:schemeClr val="tx1"/>
                </a:solidFill>
              </a:rPr>
              <a:t>is the actual location of data on disk. Most </a:t>
            </a:r>
            <a:r>
              <a:rPr lang="en-US" b="1" dirty="0" err="1">
                <a:solidFill>
                  <a:schemeClr val="tx1"/>
                </a:solidFill>
              </a:rPr>
              <a:t>machies</a:t>
            </a:r>
            <a:r>
              <a:rPr lang="en-US" b="1" dirty="0">
                <a:solidFill>
                  <a:schemeClr val="tx1"/>
                </a:solidFill>
              </a:rPr>
              <a:t> you will need root access.</a:t>
            </a:r>
          </a:p>
          <a:p>
            <a:r>
              <a:rPr lang="en-US" b="1" dirty="0">
                <a:solidFill>
                  <a:schemeClr val="tx1"/>
                </a:solidFill>
              </a:rPr>
              <a:t>Docker desktop uses small </a:t>
            </a:r>
            <a:r>
              <a:rPr lang="en-US" b="1" dirty="0" err="1">
                <a:solidFill>
                  <a:schemeClr val="tx1"/>
                </a:solidFill>
              </a:rPr>
              <a:t>vm</a:t>
            </a:r>
            <a:r>
              <a:rPr lang="en-US" b="1" dirty="0">
                <a:solidFill>
                  <a:schemeClr val="tx1"/>
                </a:solidFill>
              </a:rPr>
              <a:t> to </a:t>
            </a:r>
            <a:r>
              <a:rPr lang="en-US" b="1" dirty="0" err="1">
                <a:solidFill>
                  <a:schemeClr val="tx1"/>
                </a:solidFill>
              </a:rPr>
              <a:t>excecute</a:t>
            </a:r>
            <a:r>
              <a:rPr lang="en-US" b="1" dirty="0">
                <a:solidFill>
                  <a:schemeClr val="tx1"/>
                </a:solidFill>
              </a:rPr>
              <a:t> commands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56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EF8B1-127C-13A7-5D9B-2E81BD3A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Use Bind Mounts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1692D-FEE2-C008-CCF7-D8D93C8E2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Bind Mount is another type of mount, which lets you share a directory from the host’s filesystem into the container.</a:t>
            </a:r>
          </a:p>
          <a:p>
            <a:r>
              <a:rPr lang="en-US" dirty="0">
                <a:solidFill>
                  <a:schemeClr val="tx1"/>
                </a:solidFill>
              </a:rPr>
              <a:t>This means that you can run processes in the container that watch for filesystem changes and respond to them.</a:t>
            </a:r>
          </a:p>
          <a:p>
            <a:r>
              <a:rPr lang="en-US" dirty="0">
                <a:solidFill>
                  <a:schemeClr val="tx1"/>
                </a:solidFill>
              </a:rPr>
              <a:t>Container sees the changes you make to the code immediately, as soon as you save a file.</a:t>
            </a:r>
          </a:p>
          <a:p>
            <a:r>
              <a:rPr lang="en-US" dirty="0">
                <a:solidFill>
                  <a:schemeClr val="tx1"/>
                </a:solidFill>
              </a:rPr>
              <a:t>This means you can run processes in the container that watch for filesystem changes and respond to them.</a:t>
            </a:r>
          </a:p>
        </p:txBody>
      </p:sp>
    </p:spTree>
    <p:extLst>
      <p:ext uri="{BB962C8B-B14F-4D97-AF65-F5344CB8AC3E}">
        <p14:creationId xmlns:p14="http://schemas.microsoft.com/office/powerpoint/2010/main" val="3951723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18E1D-27F8-41D5-7B2D-C95226B9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Use bind mounts continued…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DD62-F7EE-A6D2-B48B-1B94AB5F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is a tool called </a:t>
            </a:r>
            <a:r>
              <a:rPr lang="en-US" b="1" dirty="0" err="1">
                <a:solidFill>
                  <a:srgbClr val="FFC000"/>
                </a:solidFill>
              </a:rPr>
              <a:t>nodemon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watch file changes and then restart the application automatically.</a:t>
            </a:r>
          </a:p>
          <a:p>
            <a:r>
              <a:rPr lang="en-US" dirty="0">
                <a:solidFill>
                  <a:schemeClr val="tx1"/>
                </a:solidFill>
              </a:rPr>
              <a:t>Command to start bash in ubuntu with bind mount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rgbClr val="FFC000"/>
                </a:solidFill>
              </a:rPr>
              <a:t>docker run –it – --mount  type=bind, </a:t>
            </a:r>
            <a:r>
              <a:rPr lang="en-US" b="1" dirty="0" err="1">
                <a:solidFill>
                  <a:srgbClr val="FFC000"/>
                </a:solidFill>
              </a:rPr>
              <a:t>src</a:t>
            </a:r>
            <a:r>
              <a:rPr lang="en-US" b="1" dirty="0">
                <a:solidFill>
                  <a:srgbClr val="FFC000"/>
                </a:solidFill>
              </a:rPr>
              <a:t>=“$(</a:t>
            </a:r>
            <a:r>
              <a:rPr lang="en-US" b="1" dirty="0" err="1">
                <a:solidFill>
                  <a:srgbClr val="FFC000"/>
                </a:solidFill>
              </a:rPr>
              <a:t>pwd</a:t>
            </a:r>
            <a:r>
              <a:rPr lang="en-US" b="1" dirty="0">
                <a:solidFill>
                  <a:srgbClr val="FFC000"/>
                </a:solidFill>
              </a:rPr>
              <a:t>)”, target=/</a:t>
            </a:r>
            <a:r>
              <a:rPr lang="en-US" b="1" dirty="0" err="1">
                <a:solidFill>
                  <a:srgbClr val="FFC000"/>
                </a:solidFill>
              </a:rPr>
              <a:t>src</a:t>
            </a:r>
            <a:r>
              <a:rPr lang="en-US" b="1" dirty="0">
                <a:solidFill>
                  <a:srgbClr val="FFC000"/>
                </a:solidFill>
              </a:rPr>
              <a:t> 	ubuntu bash</a:t>
            </a:r>
          </a:p>
        </p:txBody>
      </p:sp>
    </p:spTree>
    <p:extLst>
      <p:ext uri="{BB962C8B-B14F-4D97-AF65-F5344CB8AC3E}">
        <p14:creationId xmlns:p14="http://schemas.microsoft.com/office/powerpoint/2010/main" val="140552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9C6A69-AE61-8B6D-0203-B5C52146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How to stop the interactive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08A2-0877-C094-5C0E-C6709274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843867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>
                <a:solidFill>
                  <a:schemeClr val="tx2">
                    <a:lumMod val="75000"/>
                  </a:schemeClr>
                </a:solidFill>
              </a:rPr>
              <a:t>CTRL + D</a:t>
            </a:r>
          </a:p>
        </p:txBody>
      </p:sp>
    </p:spTree>
    <p:extLst>
      <p:ext uri="{BB962C8B-B14F-4D97-AF65-F5344CB8AC3E}">
        <p14:creationId xmlns:p14="http://schemas.microsoft.com/office/powerpoint/2010/main" val="256088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4D9F0-8673-861F-7146-ACA25283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703" y="323471"/>
            <a:ext cx="8534400" cy="724657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FFC000"/>
                </a:solidFill>
              </a:rPr>
              <a:t>Index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00D0-EF2E-0F37-F521-7E735267E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61" y="974516"/>
            <a:ext cx="5688453" cy="52542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Docker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Docker Client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Docker Desktop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Docker Daemon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Docker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Docker Compose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Docker Content Trust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Kubernetes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Credential Helper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Docker Hub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5B3947-FC97-1AB3-6991-5DE683BD56A8}"/>
              </a:ext>
            </a:extLst>
          </p:cNvPr>
          <p:cNvSpPr txBox="1">
            <a:spLocks/>
          </p:cNvSpPr>
          <p:nvPr/>
        </p:nvSpPr>
        <p:spPr>
          <a:xfrm>
            <a:off x="6192443" y="999138"/>
            <a:ext cx="5688453" cy="5458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5. Docker Objects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Images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Containers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Network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Volumes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Plugins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Other Object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6. Docker Engine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7. Docker 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BuildX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9. Extensions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12. Kubernetes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26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89768-DB7C-7B64-9798-7C258F80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Run app in a development container</a:t>
            </a:r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8E36-7E3A-6B03-8A7D-89C66636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458374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Step 1: Mount your source code into the container</a:t>
            </a:r>
          </a:p>
          <a:p>
            <a:r>
              <a:rPr lang="en-US" dirty="0">
                <a:solidFill>
                  <a:schemeClr val="tx1"/>
                </a:solidFill>
              </a:rPr>
              <a:t>Step 2: Install all the dependencies</a:t>
            </a:r>
          </a:p>
          <a:p>
            <a:r>
              <a:rPr lang="en-US" dirty="0">
                <a:solidFill>
                  <a:schemeClr val="tx1"/>
                </a:solidFill>
              </a:rPr>
              <a:t>Step 3: Start `</a:t>
            </a:r>
            <a:r>
              <a:rPr lang="en-US" dirty="0" err="1">
                <a:solidFill>
                  <a:schemeClr val="tx1"/>
                </a:solidFill>
              </a:rPr>
              <a:t>nodemon</a:t>
            </a:r>
            <a:r>
              <a:rPr lang="en-US" dirty="0">
                <a:solidFill>
                  <a:schemeClr val="tx1"/>
                </a:solidFill>
              </a:rPr>
              <a:t>` to watch for filesystem changes.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Execute the following command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rgbClr val="FFC000"/>
                </a:solidFill>
              </a:rPr>
              <a:t>docker run –</a:t>
            </a:r>
            <a:r>
              <a:rPr lang="en-US" b="1" dirty="0" err="1">
                <a:solidFill>
                  <a:srgbClr val="FFC000"/>
                </a:solidFill>
              </a:rPr>
              <a:t>dp</a:t>
            </a:r>
            <a:r>
              <a:rPr lang="en-US" b="1" dirty="0">
                <a:solidFill>
                  <a:srgbClr val="FFC000"/>
                </a:solidFill>
              </a:rPr>
              <a:t> 3000:3000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-w /app -- --mount type=bind, </a:t>
            </a:r>
            <a:r>
              <a:rPr lang="en-US" b="1" dirty="0" err="1">
                <a:solidFill>
                  <a:srgbClr val="FFC000"/>
                </a:solidFill>
              </a:rPr>
              <a:t>src</a:t>
            </a:r>
            <a:r>
              <a:rPr lang="en-US" b="1" dirty="0">
                <a:solidFill>
                  <a:srgbClr val="FFC000"/>
                </a:solidFill>
              </a:rPr>
              <a:t>=“$(</a:t>
            </a:r>
            <a:r>
              <a:rPr lang="en-US" b="1" dirty="0" err="1">
                <a:solidFill>
                  <a:srgbClr val="FFC000"/>
                </a:solidFill>
              </a:rPr>
              <a:t>pwd</a:t>
            </a:r>
            <a:r>
              <a:rPr lang="en-US" b="1" dirty="0">
                <a:solidFill>
                  <a:srgbClr val="FFC000"/>
                </a:solidFill>
              </a:rPr>
              <a:t>)”, target=/app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node:18-alpine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</a:t>
            </a:r>
            <a:r>
              <a:rPr lang="en-US" b="1" dirty="0" err="1">
                <a:solidFill>
                  <a:srgbClr val="FFC000"/>
                </a:solidFill>
              </a:rPr>
              <a:t>sh</a:t>
            </a:r>
            <a:r>
              <a:rPr lang="en-US" b="1" dirty="0">
                <a:solidFill>
                  <a:srgbClr val="FFC000"/>
                </a:solidFill>
              </a:rPr>
              <a:t> –c “yarn install &amp;&amp; yarn run dev”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OR run following command in </a:t>
            </a:r>
            <a:r>
              <a:rPr lang="en-US" b="1" dirty="0" err="1">
                <a:solidFill>
                  <a:schemeClr val="tx1"/>
                </a:solidFill>
              </a:rPr>
              <a:t>powershell</a:t>
            </a:r>
            <a:r>
              <a:rPr lang="en-US" b="1" dirty="0">
                <a:solidFill>
                  <a:schemeClr val="tx1"/>
                </a:solidFill>
              </a:rPr>
              <a:t> for windows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docker run –</a:t>
            </a:r>
            <a:r>
              <a:rPr lang="en-US" b="1" dirty="0" err="1">
                <a:solidFill>
                  <a:srgbClr val="FFC000"/>
                </a:solidFill>
              </a:rPr>
              <a:t>dp</a:t>
            </a:r>
            <a:r>
              <a:rPr lang="en-US" b="1" dirty="0">
                <a:solidFill>
                  <a:srgbClr val="FFC000"/>
                </a:solidFill>
              </a:rPr>
              <a:t> 3000:3000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-w /app  -- mount type=bind, </a:t>
            </a:r>
            <a:r>
              <a:rPr lang="en-US" b="1" dirty="0" err="1">
                <a:solidFill>
                  <a:srgbClr val="FFC000"/>
                </a:solidFill>
              </a:rPr>
              <a:t>src</a:t>
            </a:r>
            <a:r>
              <a:rPr lang="en-US" b="1" dirty="0">
                <a:solidFill>
                  <a:srgbClr val="FFC000"/>
                </a:solidFill>
              </a:rPr>
              <a:t>=“$(</a:t>
            </a:r>
            <a:r>
              <a:rPr lang="en-US" b="1" dirty="0" err="1">
                <a:solidFill>
                  <a:srgbClr val="FFC000"/>
                </a:solidFill>
              </a:rPr>
              <a:t>pwd</a:t>
            </a:r>
            <a:r>
              <a:rPr lang="en-US" b="1" dirty="0">
                <a:solidFill>
                  <a:srgbClr val="FFC000"/>
                </a:solidFill>
              </a:rPr>
              <a:t>)”, target=/app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node:18-alpine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</a:t>
            </a:r>
            <a:r>
              <a:rPr lang="en-US" b="1" dirty="0" err="1">
                <a:solidFill>
                  <a:srgbClr val="FFC000"/>
                </a:solidFill>
              </a:rPr>
              <a:t>sh</a:t>
            </a:r>
            <a:r>
              <a:rPr lang="en-US" b="1" dirty="0">
                <a:solidFill>
                  <a:srgbClr val="FFC000"/>
                </a:solidFill>
              </a:rPr>
              <a:t> –c “yarn install &amp;&amp; yarn run dev”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20680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D4C46-30D9-8507-6ED0-D0D66DB8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Run app in development container continued…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C208-2A85-22F6-C174-7E87582B2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 err="1">
                <a:solidFill>
                  <a:schemeClr val="tx1"/>
                </a:solidFill>
              </a:rPr>
              <a:t>dp</a:t>
            </a:r>
            <a:r>
              <a:rPr lang="en-US" dirty="0">
                <a:solidFill>
                  <a:schemeClr val="tx1"/>
                </a:solidFill>
              </a:rPr>
              <a:t> 3000:3000 : Run in detached (background) mode and create a port mapping</a:t>
            </a:r>
          </a:p>
          <a:p>
            <a:r>
              <a:rPr lang="en-US" dirty="0">
                <a:solidFill>
                  <a:schemeClr val="tx1"/>
                </a:solidFill>
              </a:rPr>
              <a:t>-w /app: Sets the working directory or current directory that the command will run from</a:t>
            </a:r>
          </a:p>
          <a:p>
            <a:r>
              <a:rPr lang="en-US" b="1" dirty="0">
                <a:solidFill>
                  <a:srgbClr val="FFC000"/>
                </a:solidFill>
              </a:rPr>
              <a:t>- - mount type=bind, </a:t>
            </a:r>
            <a:r>
              <a:rPr lang="en-US" b="1" dirty="0" err="1">
                <a:solidFill>
                  <a:srgbClr val="FFC000"/>
                </a:solidFill>
              </a:rPr>
              <a:t>src</a:t>
            </a:r>
            <a:r>
              <a:rPr lang="en-US" b="1" dirty="0">
                <a:solidFill>
                  <a:srgbClr val="FFC000"/>
                </a:solidFill>
              </a:rPr>
              <a:t>=“$(</a:t>
            </a:r>
            <a:r>
              <a:rPr lang="en-US" b="1" dirty="0" err="1">
                <a:solidFill>
                  <a:srgbClr val="FFC000"/>
                </a:solidFill>
              </a:rPr>
              <a:t>pwd</a:t>
            </a:r>
            <a:r>
              <a:rPr lang="en-US" b="1" dirty="0">
                <a:solidFill>
                  <a:srgbClr val="FFC000"/>
                </a:solidFill>
              </a:rPr>
              <a:t>)”, target=/app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Bind mount the current directory from the host into the /app 	directory in the container</a:t>
            </a:r>
          </a:p>
          <a:p>
            <a:r>
              <a:rPr lang="en-US" dirty="0">
                <a:solidFill>
                  <a:srgbClr val="FFC000"/>
                </a:solidFill>
              </a:rPr>
              <a:t>Node:18-alpine</a:t>
            </a:r>
            <a:r>
              <a:rPr lang="en-US" dirty="0">
                <a:solidFill>
                  <a:schemeClr val="tx1"/>
                </a:solidFill>
              </a:rPr>
              <a:t> – The image to use. This is the base image from the </a:t>
            </a:r>
            <a:r>
              <a:rPr lang="en-US" dirty="0" err="1">
                <a:solidFill>
                  <a:schemeClr val="tx1"/>
                </a:solidFill>
              </a:rPr>
              <a:t>dockerfile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rgbClr val="FFC000"/>
                </a:solidFill>
              </a:rPr>
              <a:t>Nodemon</a:t>
            </a:r>
            <a:r>
              <a:rPr lang="en-US" b="1" dirty="0">
                <a:solidFill>
                  <a:srgbClr val="FFC000"/>
                </a:solidFill>
              </a:rPr>
              <a:t>: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nodemon</a:t>
            </a:r>
            <a:r>
              <a:rPr lang="en-US" b="1" dirty="0">
                <a:solidFill>
                  <a:schemeClr val="tx1"/>
                </a:solidFill>
              </a:rPr>
              <a:t> process restarts the app inside the container automatically. </a:t>
            </a:r>
          </a:p>
          <a:p>
            <a:r>
              <a:rPr lang="en-US" b="1" dirty="0">
                <a:solidFill>
                  <a:schemeClr val="tx1"/>
                </a:solidFill>
              </a:rPr>
              <a:t>When done with the changes, build the new image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docker build –t getting-started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87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F3B9D-CEAC-8690-8AFD-6AA0A6BB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Multi container app</a:t>
            </a:r>
            <a:br>
              <a:rPr lang="en-US" dirty="0"/>
            </a:br>
            <a:r>
              <a:rPr lang="en-US" dirty="0"/>
              <a:t>Start </a:t>
            </a:r>
            <a:r>
              <a:rPr lang="en-US" dirty="0" err="1"/>
              <a:t>mysql</a:t>
            </a:r>
            <a:r>
              <a:rPr lang="en-US" dirty="0"/>
              <a:t> in container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3936-4622-EF83-9046-E08A591BA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446563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are two ways to connect to other container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Assign the network when starting the container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Connect an already running container a network</a:t>
            </a:r>
          </a:p>
          <a:p>
            <a:r>
              <a:rPr lang="en-US" dirty="0">
                <a:solidFill>
                  <a:schemeClr val="tx1"/>
                </a:solidFill>
              </a:rPr>
              <a:t>Containers run in isolation but can communicate with each other through networking.</a:t>
            </a:r>
          </a:p>
          <a:p>
            <a:r>
              <a:rPr lang="en-US" dirty="0">
                <a:solidFill>
                  <a:schemeClr val="tx1"/>
                </a:solidFill>
              </a:rPr>
              <a:t>If you place the two containers on the same network, they can talk to each other.</a:t>
            </a:r>
          </a:p>
          <a:p>
            <a:r>
              <a:rPr lang="en-US" dirty="0">
                <a:solidFill>
                  <a:schemeClr val="tx1"/>
                </a:solidFill>
              </a:rPr>
              <a:t>Step 1: Create the network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C000"/>
                </a:solidFill>
              </a:rPr>
              <a:t>Docker network create </a:t>
            </a:r>
            <a:r>
              <a:rPr lang="en-US" b="1" dirty="0" err="1">
                <a:solidFill>
                  <a:srgbClr val="FFC000"/>
                </a:solidFill>
              </a:rPr>
              <a:t>todo</a:t>
            </a:r>
            <a:r>
              <a:rPr lang="en-US" b="1" dirty="0">
                <a:solidFill>
                  <a:srgbClr val="FFC000"/>
                </a:solidFill>
              </a:rPr>
              <a:t>-app</a:t>
            </a:r>
          </a:p>
          <a:p>
            <a:r>
              <a:rPr lang="en-US" dirty="0">
                <a:solidFill>
                  <a:schemeClr val="tx1"/>
                </a:solidFill>
              </a:rPr>
              <a:t>Step 2: Start a </a:t>
            </a:r>
            <a:r>
              <a:rPr lang="en-US" dirty="0" err="1">
                <a:solidFill>
                  <a:schemeClr val="tx1"/>
                </a:solidFill>
              </a:rPr>
              <a:t>mysql</a:t>
            </a:r>
            <a:r>
              <a:rPr lang="en-US" dirty="0">
                <a:solidFill>
                  <a:schemeClr val="tx1"/>
                </a:solidFill>
              </a:rPr>
              <a:t> container and attach it to the network. You can define few environment variables that the database will use to initialize the database. (Ref </a:t>
            </a:r>
            <a:r>
              <a:rPr lang="en-US" dirty="0" err="1">
                <a:solidFill>
                  <a:schemeClr val="tx1"/>
                </a:solidFill>
              </a:rPr>
              <a:t>Mysql</a:t>
            </a:r>
            <a:r>
              <a:rPr lang="en-US" dirty="0">
                <a:solidFill>
                  <a:schemeClr val="tx1"/>
                </a:solidFill>
              </a:rPr>
              <a:t> docker hub listing)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rgbClr val="FFC000"/>
                </a:solidFill>
              </a:rPr>
              <a:t>docker run –d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- - network </a:t>
            </a:r>
            <a:r>
              <a:rPr lang="en-US" b="1" dirty="0" err="1">
                <a:solidFill>
                  <a:srgbClr val="FFC000"/>
                </a:solidFill>
              </a:rPr>
              <a:t>todo</a:t>
            </a:r>
            <a:r>
              <a:rPr lang="en-US" b="1" dirty="0">
                <a:solidFill>
                  <a:srgbClr val="FFC000"/>
                </a:solidFill>
              </a:rPr>
              <a:t>-app - - network-alias </a:t>
            </a:r>
            <a:r>
              <a:rPr lang="en-US" b="1" dirty="0" err="1">
                <a:solidFill>
                  <a:srgbClr val="FFC000"/>
                </a:solidFill>
              </a:rPr>
              <a:t>mysql</a:t>
            </a:r>
            <a:r>
              <a:rPr lang="en-US" b="1" dirty="0">
                <a:solidFill>
                  <a:srgbClr val="FFC000"/>
                </a:solidFill>
              </a:rPr>
              <a:t>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-v </a:t>
            </a:r>
            <a:r>
              <a:rPr lang="en-US" b="1" dirty="0" err="1">
                <a:solidFill>
                  <a:srgbClr val="FFC000"/>
                </a:solidFill>
              </a:rPr>
              <a:t>todo</a:t>
            </a:r>
            <a:r>
              <a:rPr lang="en-US" b="1" dirty="0">
                <a:solidFill>
                  <a:srgbClr val="FFC000"/>
                </a:solidFill>
              </a:rPr>
              <a:t>-,</a:t>
            </a:r>
            <a:r>
              <a:rPr lang="en-US" b="1" dirty="0" err="1">
                <a:solidFill>
                  <a:srgbClr val="FFC000"/>
                </a:solidFill>
              </a:rPr>
              <a:t>mysql</a:t>
            </a:r>
            <a:r>
              <a:rPr lang="en-US" b="1" dirty="0">
                <a:solidFill>
                  <a:srgbClr val="FFC000"/>
                </a:solidFill>
              </a:rPr>
              <a:t>-data:/var/lib/</a:t>
            </a:r>
            <a:r>
              <a:rPr lang="en-US" b="1" dirty="0" err="1">
                <a:solidFill>
                  <a:srgbClr val="FFC000"/>
                </a:solidFill>
              </a:rPr>
              <a:t>mysql</a:t>
            </a:r>
            <a:r>
              <a:rPr lang="en-US" b="1" dirty="0">
                <a:solidFill>
                  <a:srgbClr val="FFC000"/>
                </a:solidFill>
              </a:rPr>
              <a:t>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-e MYSQL_ROOT_PASSWORD=secret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-e MYSQL_DATABASE=</a:t>
            </a:r>
            <a:r>
              <a:rPr lang="en-US" b="1" dirty="0" err="1">
                <a:solidFill>
                  <a:srgbClr val="FFC000"/>
                </a:solidFill>
              </a:rPr>
              <a:t>todos</a:t>
            </a:r>
            <a:r>
              <a:rPr lang="en-US" b="1" dirty="0">
                <a:solidFill>
                  <a:srgbClr val="FFC000"/>
                </a:solidFill>
              </a:rPr>
              <a:t>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mysql:8.0</a:t>
            </a:r>
          </a:p>
        </p:txBody>
      </p:sp>
    </p:spTree>
    <p:extLst>
      <p:ext uri="{BB962C8B-B14F-4D97-AF65-F5344CB8AC3E}">
        <p14:creationId xmlns:p14="http://schemas.microsoft.com/office/powerpoint/2010/main" val="1372299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291E0-2948-A1B5-58B2-3716CFAD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Multi container app 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769E-F425-6DE0-9BFB-827B2896E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 3: Confirm if database is up and running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rgbClr val="FFC000"/>
                </a:solidFill>
              </a:rPr>
              <a:t>docker exec –it &lt;</a:t>
            </a:r>
            <a:r>
              <a:rPr lang="en-US" b="1" dirty="0" err="1">
                <a:solidFill>
                  <a:srgbClr val="FFC000"/>
                </a:solidFill>
              </a:rPr>
              <a:t>mysql</a:t>
            </a:r>
            <a:r>
              <a:rPr lang="en-US" b="1" dirty="0">
                <a:solidFill>
                  <a:srgbClr val="FFC000"/>
                </a:solidFill>
              </a:rPr>
              <a:t> container id&gt; </a:t>
            </a:r>
            <a:r>
              <a:rPr lang="en-US" b="1" dirty="0" err="1">
                <a:solidFill>
                  <a:srgbClr val="FFC000"/>
                </a:solidFill>
              </a:rPr>
              <a:t>mysql</a:t>
            </a:r>
            <a:r>
              <a:rPr lang="en-US" b="1" dirty="0">
                <a:solidFill>
                  <a:srgbClr val="FFC000"/>
                </a:solidFill>
              </a:rPr>
              <a:t> –u root –p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94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0132C-71CA-C04D-F2EF-1DEE8820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Connect to </a:t>
            </a:r>
            <a:r>
              <a:rPr lang="en-US" b="1" dirty="0" err="1">
                <a:solidFill>
                  <a:srgbClr val="FFC000"/>
                </a:solidFill>
              </a:rPr>
              <a:t>mysql</a:t>
            </a:r>
            <a:endParaRPr lang="en-US" b="1" dirty="0">
              <a:solidFill>
                <a:srgbClr val="FFC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86574-45D5-5614-00EE-6DA5010A8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9472662" cy="430424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Each container has it’s own </a:t>
            </a:r>
            <a:r>
              <a:rPr lang="en-US" dirty="0" err="1">
                <a:solidFill>
                  <a:schemeClr val="tx1"/>
                </a:solidFill>
              </a:rPr>
              <a:t>ip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Run each app in a separate container</a:t>
            </a:r>
          </a:p>
          <a:p>
            <a:r>
              <a:rPr lang="en-US" dirty="0">
                <a:solidFill>
                  <a:schemeClr val="tx1"/>
                </a:solidFill>
              </a:rPr>
              <a:t>Step1: Create a network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rgbClr val="FFC000"/>
                </a:solidFill>
              </a:rPr>
              <a:t>docker network create </a:t>
            </a:r>
            <a:r>
              <a:rPr lang="en-US" b="1" dirty="0" err="1">
                <a:solidFill>
                  <a:srgbClr val="FFC000"/>
                </a:solidFill>
              </a:rPr>
              <a:t>todo</a:t>
            </a:r>
            <a:r>
              <a:rPr lang="en-US" b="1" dirty="0">
                <a:solidFill>
                  <a:srgbClr val="FFC000"/>
                </a:solidFill>
              </a:rPr>
              <a:t>-app</a:t>
            </a:r>
          </a:p>
          <a:p>
            <a:r>
              <a:rPr lang="en-US" dirty="0">
                <a:solidFill>
                  <a:schemeClr val="tx1"/>
                </a:solidFill>
              </a:rPr>
              <a:t>Step2: Start </a:t>
            </a:r>
            <a:r>
              <a:rPr lang="en-US" dirty="0" err="1">
                <a:solidFill>
                  <a:schemeClr val="tx1"/>
                </a:solidFill>
              </a:rPr>
              <a:t>mysql</a:t>
            </a:r>
            <a:r>
              <a:rPr lang="en-US" dirty="0">
                <a:solidFill>
                  <a:schemeClr val="tx1"/>
                </a:solidFill>
              </a:rPr>
              <a:t> container and attach it to network. You can define few “Environment Variables” that database will use to initialize variables.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rgbClr val="FFC000"/>
                </a:solidFill>
              </a:rPr>
              <a:t>docker run –d -- network </a:t>
            </a:r>
            <a:r>
              <a:rPr lang="en-US" b="1" dirty="0" err="1">
                <a:solidFill>
                  <a:srgbClr val="FFC000"/>
                </a:solidFill>
              </a:rPr>
              <a:t>todo</a:t>
            </a:r>
            <a:r>
              <a:rPr lang="en-US" b="1" dirty="0">
                <a:solidFill>
                  <a:srgbClr val="FFC000"/>
                </a:solidFill>
              </a:rPr>
              <a:t>-app - –network-alias </a:t>
            </a:r>
            <a:r>
              <a:rPr lang="en-US" b="1" dirty="0" err="1">
                <a:solidFill>
                  <a:srgbClr val="FFC000"/>
                </a:solidFill>
              </a:rPr>
              <a:t>mysql</a:t>
            </a:r>
            <a:r>
              <a:rPr lang="en-US" b="1" dirty="0">
                <a:solidFill>
                  <a:srgbClr val="FFC000"/>
                </a:solidFill>
              </a:rPr>
              <a:t>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-v </a:t>
            </a:r>
            <a:r>
              <a:rPr lang="en-US" b="1" dirty="0" err="1">
                <a:solidFill>
                  <a:srgbClr val="FFC000"/>
                </a:solidFill>
              </a:rPr>
              <a:t>todo</a:t>
            </a:r>
            <a:r>
              <a:rPr lang="en-US" b="1" dirty="0">
                <a:solidFill>
                  <a:srgbClr val="FFC000"/>
                </a:solidFill>
              </a:rPr>
              <a:t>-</a:t>
            </a:r>
            <a:r>
              <a:rPr lang="en-US" b="1" dirty="0" err="1">
                <a:solidFill>
                  <a:srgbClr val="FFC000"/>
                </a:solidFill>
              </a:rPr>
              <a:t>mysql</a:t>
            </a:r>
            <a:r>
              <a:rPr lang="en-US" b="1" dirty="0">
                <a:solidFill>
                  <a:srgbClr val="FFC000"/>
                </a:solidFill>
              </a:rPr>
              <a:t>-data:/var/lib/</a:t>
            </a:r>
            <a:r>
              <a:rPr lang="en-US" b="1" dirty="0" err="1">
                <a:solidFill>
                  <a:srgbClr val="FFC000"/>
                </a:solidFill>
              </a:rPr>
              <a:t>mysql</a:t>
            </a:r>
            <a:r>
              <a:rPr lang="en-US" b="1" dirty="0">
                <a:solidFill>
                  <a:srgbClr val="FFC000"/>
                </a:solidFill>
              </a:rPr>
              <a:t>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-e MYSQL_ROOT_PASSWORD=secret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-e MYSQL_DATABASE=</a:t>
            </a:r>
            <a:r>
              <a:rPr lang="en-US" b="1" dirty="0" err="1">
                <a:solidFill>
                  <a:srgbClr val="FFC000"/>
                </a:solidFill>
              </a:rPr>
              <a:t>todos</a:t>
            </a:r>
            <a:r>
              <a:rPr lang="en-US" b="1" dirty="0">
                <a:solidFill>
                  <a:srgbClr val="FFC000"/>
                </a:solidFill>
              </a:rPr>
              <a:t>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mysql:8.0</a:t>
            </a:r>
          </a:p>
          <a:p>
            <a:r>
              <a:rPr lang="en-US" dirty="0">
                <a:solidFill>
                  <a:schemeClr val="tx1"/>
                </a:solidFill>
              </a:rPr>
              <a:t>Step 3: Confirm if MySQL is running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	docker exec –it &lt;</a:t>
            </a:r>
            <a:r>
              <a:rPr lang="en-US" b="1" dirty="0" err="1">
                <a:solidFill>
                  <a:srgbClr val="FFC000"/>
                </a:solidFill>
              </a:rPr>
              <a:t>mysql</a:t>
            </a:r>
            <a:r>
              <a:rPr lang="en-US" b="1" dirty="0">
                <a:solidFill>
                  <a:srgbClr val="FFC000"/>
                </a:solidFill>
              </a:rPr>
              <a:t> container id&gt; </a:t>
            </a:r>
            <a:r>
              <a:rPr lang="en-US" b="1" dirty="0" err="1">
                <a:solidFill>
                  <a:srgbClr val="FFC000"/>
                </a:solidFill>
              </a:rPr>
              <a:t>mysql</a:t>
            </a:r>
            <a:r>
              <a:rPr lang="en-US" b="1" dirty="0">
                <a:solidFill>
                  <a:srgbClr val="FFC000"/>
                </a:solidFill>
              </a:rPr>
              <a:t> –u root –p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610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7056-8857-CE85-FB62-966B0CE1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952157" cy="150706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Install Docker on Windows (WSL 2)</a:t>
            </a:r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D7D5-9DF1-9CF6-7FD1-095263188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849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6714F-BD32-7777-22F8-52F63C7A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Plugins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E2AB-78A4-B76D-C6C8-7453D6F38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71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0166B-8E83-8293-A8BB-34F2C139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Docker Topics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68D14D94-7C1B-462A-2193-BE09A9041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Docker Engine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Docker CLI Client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Docker </a:t>
            </a:r>
            <a:r>
              <a:rPr lang="en-US" dirty="0" err="1">
                <a:solidFill>
                  <a:schemeClr val="tx1"/>
                </a:solidFill>
              </a:rPr>
              <a:t>BuildX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Extensions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Docker Compose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Docker Content Trust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Kubernetes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Credential Helper</a:t>
            </a:r>
          </a:p>
        </p:txBody>
      </p:sp>
    </p:spTree>
    <p:extLst>
      <p:ext uri="{BB962C8B-B14F-4D97-AF65-F5344CB8AC3E}">
        <p14:creationId xmlns:p14="http://schemas.microsoft.com/office/powerpoint/2010/main" val="318482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7317A-7F03-0569-7BC1-323B6F63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b="1" u="sng" dirty="0">
                <a:solidFill>
                  <a:srgbClr val="FFC000"/>
                </a:solidFill>
              </a:rPr>
              <a:t>Docker Engine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443A-77A6-0C7D-36C5-F3D22D4E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557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8EA68-DB81-9BB4-D7F1-863A1633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Docker CLI Client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BB626-A10E-68F2-F675-60BEE591A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1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7487C-F888-0D1B-4D9C-6D0467EE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20688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1. </a:t>
            </a:r>
            <a:r>
              <a:rPr lang="en-US" b="1" u="sng" dirty="0">
                <a:solidFill>
                  <a:srgbClr val="FFC000"/>
                </a:solidFill>
              </a:rPr>
              <a:t>docker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1644-4057-2A38-F2D8-D9D5781F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Docker is an open platform for developing, shipping and running applications.</a:t>
            </a:r>
          </a:p>
          <a:p>
            <a:r>
              <a:rPr lang="en-US" dirty="0">
                <a:solidFill>
                  <a:schemeClr val="tx1"/>
                </a:solidFill>
              </a:rPr>
              <a:t>Docker enables you to separate your application from your infrastructure so you can deliver software quickly.</a:t>
            </a:r>
          </a:p>
          <a:p>
            <a:r>
              <a:rPr lang="en-US" dirty="0">
                <a:solidFill>
                  <a:schemeClr val="tx1"/>
                </a:solidFill>
              </a:rPr>
              <a:t>Docker provides ability to package and run application in a loosely isolated environment called container.</a:t>
            </a:r>
          </a:p>
          <a:p>
            <a:r>
              <a:rPr lang="en-US" dirty="0">
                <a:solidFill>
                  <a:schemeClr val="tx1"/>
                </a:solidFill>
              </a:rPr>
              <a:t>You can run many containers simultaneously.</a:t>
            </a:r>
          </a:p>
          <a:p>
            <a:r>
              <a:rPr lang="en-US" dirty="0">
                <a:solidFill>
                  <a:schemeClr val="tx1"/>
                </a:solidFill>
              </a:rPr>
              <a:t>Containers are lightweight and contain everything needed to run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36172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B5932-420F-D1B3-46A6-B4214D41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Docker </a:t>
            </a:r>
            <a:r>
              <a:rPr lang="en-US" b="1" dirty="0" err="1">
                <a:solidFill>
                  <a:srgbClr val="FFC000"/>
                </a:solidFill>
              </a:rPr>
              <a:t>buildx</a:t>
            </a:r>
            <a:endParaRPr lang="en-US" b="1" dirty="0">
              <a:solidFill>
                <a:srgbClr val="FFC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0F9DC-1FB2-50E3-A981-1082B6E2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723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E3D66-34CC-846A-A6D0-7973E036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Extensions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04A2-119E-898B-4324-BA1E317E4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8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56977-FB5F-F50F-4071-178957C7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Docker Compose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178A-315B-8B05-571E-43A31ECFD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652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BA12D-36E0-92DA-0FDC-5349C500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Docker content Trust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4FE7-4456-5CC6-DFBC-FB3AA6D4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97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3E1E3-2FC0-A186-52E9-C5935957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Kubernetes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D4B1-BB8C-D645-88EE-54DBE3EB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120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9499B-C8E0-42D6-4ABC-CE796326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Credential Helper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B441-49BC-965E-3956-17F73C4D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15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ACD66-0D93-7F8D-219C-751AC64E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Example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BF41-111D-4598-9E56-7F3A3313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96555"/>
            <a:ext cx="8534400" cy="36152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Step1: Clone the application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accent6"/>
                </a:solidFill>
              </a:rPr>
              <a:t>git clone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https://github.com/docker/getting-started.git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Step 2: Build the app’s container image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accent6"/>
                </a:solidFill>
              </a:rPr>
              <a:t>cd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i="0" dirty="0">
                <a:solidFill>
                  <a:srgbClr val="0055BD"/>
                </a:solidFill>
                <a:effectLst/>
                <a:latin typeface="Roboto Mono" panose="00000009000000000000" pitchFamily="49" charset="0"/>
              </a:rPr>
              <a:t>getting-started/app</a:t>
            </a:r>
            <a:endParaRPr lang="en-US" b="0" i="0" dirty="0">
              <a:solidFill>
                <a:schemeClr val="tx1"/>
              </a:solidFill>
              <a:effectLst/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</a:rPr>
              <a:t>Step 3: touch </a:t>
            </a:r>
            <a:r>
              <a:rPr lang="en-US" dirty="0" err="1">
                <a:solidFill>
                  <a:schemeClr val="tx1"/>
                </a:solidFill>
                <a:latin typeface="Roboto Mono" panose="00000009000000000000" pitchFamily="49" charset="0"/>
              </a:rPr>
              <a:t>dockerfile</a:t>
            </a:r>
            <a:endParaRPr lang="en-US" dirty="0">
              <a:solidFill>
                <a:schemeClr val="tx1"/>
              </a:solidFill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</a:rPr>
              <a:t>	# syntax=docker/dockerfile:1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Roboto Mono" panose="00000009000000000000" pitchFamily="49" charset="0"/>
              </a:rPr>
              <a:t>FROM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</a:rPr>
              <a:t> node:18-alpine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Roboto Mono" panose="00000009000000000000" pitchFamily="49" charset="0"/>
              </a:rPr>
              <a:t>WORKDIR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</a:rPr>
              <a:t> /app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Roboto Mono" panose="00000009000000000000" pitchFamily="49" charset="0"/>
              </a:rPr>
              <a:t>COPY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Roboto Mono" panose="00000009000000000000" pitchFamily="49" charset="0"/>
              </a:rPr>
              <a:t>RUN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</a:rPr>
              <a:t> yarn install –production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Roboto Mono" panose="00000009000000000000" pitchFamily="49" charset="0"/>
              </a:rPr>
              <a:t>CMD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</a:rPr>
              <a:t> [“node”, “</a:t>
            </a:r>
            <a:r>
              <a:rPr lang="en-US" dirty="0" err="1">
                <a:solidFill>
                  <a:schemeClr val="tx1"/>
                </a:solidFill>
                <a:latin typeface="Roboto Mono" panose="00000009000000000000" pitchFamily="49" charset="0"/>
              </a:rPr>
              <a:t>src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</a:rPr>
              <a:t>/index.js”]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Roboto Mono" panose="00000009000000000000" pitchFamily="49" charset="0"/>
              </a:rPr>
              <a:t>EXPOSE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</a:rPr>
              <a:t> 3000</a:t>
            </a:r>
          </a:p>
        </p:txBody>
      </p:sp>
    </p:spTree>
    <p:extLst>
      <p:ext uri="{BB962C8B-B14F-4D97-AF65-F5344CB8AC3E}">
        <p14:creationId xmlns:p14="http://schemas.microsoft.com/office/powerpoint/2010/main" val="752038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E3FC-6F5E-1E53-9EDB-0BA55281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0496"/>
            <a:ext cx="8534400" cy="118881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Example continued…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4DCC-CED9-143C-231D-44FE432DE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61515"/>
            <a:ext cx="8534400" cy="481124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Step 4: Build docker image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accent6"/>
                </a:solidFill>
              </a:rPr>
              <a:t>docker build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–t getting-started</a:t>
            </a:r>
          </a:p>
          <a:p>
            <a:r>
              <a:rPr lang="en-US" dirty="0">
                <a:solidFill>
                  <a:schemeClr val="tx1"/>
                </a:solidFill>
              </a:rPr>
              <a:t>Step 5: Run docker image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docker run –</a:t>
            </a:r>
            <a:r>
              <a:rPr lang="en-US" b="1" dirty="0" err="1">
                <a:solidFill>
                  <a:schemeClr val="accent6"/>
                </a:solidFill>
              </a:rPr>
              <a:t>dp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3000:3000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getting-started</a:t>
            </a:r>
          </a:p>
          <a:p>
            <a:r>
              <a:rPr lang="en-US" dirty="0">
                <a:solidFill>
                  <a:schemeClr val="tx1"/>
                </a:solidFill>
              </a:rPr>
              <a:t>Step 6: Run following command to list your containers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6"/>
                </a:solidFill>
              </a:rPr>
              <a:t>docker </a:t>
            </a:r>
            <a:r>
              <a:rPr lang="en-US" b="1" dirty="0" err="1">
                <a:solidFill>
                  <a:schemeClr val="accent6"/>
                </a:solidFill>
              </a:rPr>
              <a:t>ps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Step 7: Stop and remove the container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docker </a:t>
            </a:r>
            <a:r>
              <a:rPr lang="en-US" b="1" dirty="0" err="1">
                <a:solidFill>
                  <a:schemeClr val="accent6"/>
                </a:solidFill>
              </a:rPr>
              <a:t>ps</a:t>
            </a:r>
            <a:endParaRPr lang="en-US" b="1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docker stop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&lt;the-container-id&gt;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docker rm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&lt;the-container-id&gt; </a:t>
            </a:r>
            <a:r>
              <a:rPr lang="en-US" b="1" dirty="0">
                <a:solidFill>
                  <a:schemeClr val="tx1"/>
                </a:solidFill>
              </a:rPr>
              <a:t># (docker rm –f &lt;container-id&gt;) –f: force</a:t>
            </a:r>
          </a:p>
          <a:p>
            <a:r>
              <a:rPr lang="en-US" dirty="0">
                <a:solidFill>
                  <a:schemeClr val="tx1"/>
                </a:solidFill>
              </a:rPr>
              <a:t>Step 8: Create an account on Docker Hub and push the image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accent6"/>
                </a:solidFill>
              </a:rPr>
              <a:t>docker push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docker/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getting-started:tagname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55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83F9E-3B63-CBFD-1390-69418393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Architecture </a:t>
            </a:r>
            <a:r>
              <a:rPr lang="en-US" sz="2000" b="1" dirty="0">
                <a:solidFill>
                  <a:srgbClr val="FFC000"/>
                </a:solidFill>
              </a:rPr>
              <a:t>(Client Server Architecture)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AD9394C-5EBB-2387-0D3F-D4986E67C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84" y="1806854"/>
            <a:ext cx="10722303" cy="482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16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DD7ED-5547-5AC4-33BC-F2C30FB8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Docker Common Commands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A2513-E877-FAD4-2B19-F9066FC8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068511"/>
            <a:ext cx="9755717" cy="4304245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</a:t>
            </a:r>
            <a:r>
              <a:rPr lang="en-US" dirty="0">
                <a:solidFill>
                  <a:schemeClr val="tx1"/>
                </a:solidFill>
              </a:rPr>
              <a:t>        	Create and run a new container from an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      	Execute a command in a running container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ps</a:t>
            </a:r>
            <a:r>
              <a:rPr lang="en-US" dirty="0">
                <a:solidFill>
                  <a:schemeClr val="tx1"/>
                </a:solidFill>
              </a:rPr>
              <a:t>          	List containers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</a:t>
            </a:r>
            <a:r>
              <a:rPr lang="en-US" dirty="0">
                <a:solidFill>
                  <a:schemeClr val="tx1"/>
                </a:solidFill>
              </a:rPr>
              <a:t>     	Build an image from a </a:t>
            </a:r>
            <a:r>
              <a:rPr lang="en-US" dirty="0" err="1">
                <a:solidFill>
                  <a:schemeClr val="tx1"/>
                </a:solidFill>
              </a:rPr>
              <a:t>Dockerfile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pull</a:t>
            </a:r>
            <a:r>
              <a:rPr lang="en-US" dirty="0">
                <a:solidFill>
                  <a:schemeClr val="tx1"/>
                </a:solidFill>
              </a:rPr>
              <a:t>        	Download an image from a registry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push</a:t>
            </a:r>
            <a:r>
              <a:rPr lang="en-US" dirty="0">
                <a:solidFill>
                  <a:schemeClr val="tx1"/>
                </a:solidFill>
              </a:rPr>
              <a:t>      	Upload an image to a registry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images</a:t>
            </a:r>
            <a:r>
              <a:rPr lang="en-US" dirty="0">
                <a:solidFill>
                  <a:schemeClr val="tx1"/>
                </a:solidFill>
              </a:rPr>
              <a:t> 	List images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login</a:t>
            </a:r>
            <a:r>
              <a:rPr lang="en-US" dirty="0">
                <a:solidFill>
                  <a:schemeClr val="tx1"/>
                </a:solidFill>
              </a:rPr>
              <a:t>      	Log in to a registry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logout</a:t>
            </a:r>
            <a:r>
              <a:rPr lang="en-US" dirty="0">
                <a:solidFill>
                  <a:schemeClr val="tx1"/>
                </a:solidFill>
              </a:rPr>
              <a:t> 	Log out from a registry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search</a:t>
            </a:r>
            <a:r>
              <a:rPr lang="en-US" dirty="0">
                <a:solidFill>
                  <a:schemeClr val="tx1"/>
                </a:solidFill>
              </a:rPr>
              <a:t>  	Search Docker Hub for images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version</a:t>
            </a:r>
            <a:r>
              <a:rPr lang="en-US" dirty="0">
                <a:solidFill>
                  <a:schemeClr val="tx1"/>
                </a:solidFill>
              </a:rPr>
              <a:t>  	Show the Docker version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info</a:t>
            </a:r>
            <a:r>
              <a:rPr lang="en-US" dirty="0">
                <a:solidFill>
                  <a:schemeClr val="tx1"/>
                </a:solidFill>
              </a:rPr>
              <a:t>        	Display system-wide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8213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E5210-84AE-9307-6A54-96959F8B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1. </a:t>
            </a:r>
            <a:r>
              <a:rPr lang="en-US" b="1" u="sng" dirty="0">
                <a:solidFill>
                  <a:srgbClr val="FFC000"/>
                </a:solidFill>
              </a:rPr>
              <a:t>Docker continued…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57105-BFAE-5B52-51DD-586249319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Docker streamlines the development life cycle by allowing developers to work in the standard environments using local containers.</a:t>
            </a:r>
          </a:p>
          <a:p>
            <a:r>
              <a:rPr lang="en-US" dirty="0">
                <a:solidFill>
                  <a:schemeClr val="tx1"/>
                </a:solidFill>
              </a:rPr>
              <a:t>Containers are great for CI/CD</a:t>
            </a:r>
          </a:p>
          <a:p>
            <a:r>
              <a:rPr lang="en-US" dirty="0">
                <a:solidFill>
                  <a:schemeClr val="tx1"/>
                </a:solidFill>
              </a:rPr>
              <a:t>Docker cost-effective alternative to hypervisor-based VM. By using docker, more resources of server can be utilized.</a:t>
            </a:r>
          </a:p>
          <a:p>
            <a:r>
              <a:rPr lang="en-US" dirty="0">
                <a:solidFill>
                  <a:schemeClr val="tx1"/>
                </a:solidFill>
              </a:rPr>
              <a:t>Docker uses client-server architecture. Docker client talks to docker daemon using REST API over UNIX sockets or network interface.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6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1C4E3-B3EB-BCDE-041C-91CAF638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Docker Management Commands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9C83-4455-C16A-49E8-D381C868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10035370" cy="441669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builder</a:t>
            </a:r>
            <a:r>
              <a:rPr lang="en-US" dirty="0">
                <a:solidFill>
                  <a:schemeClr val="tx1"/>
                </a:solidFill>
              </a:rPr>
              <a:t>    	Manage builds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buildx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     	Docker </a:t>
            </a:r>
            <a:r>
              <a:rPr lang="en-US" dirty="0" err="1">
                <a:solidFill>
                  <a:schemeClr val="tx1"/>
                </a:solidFill>
              </a:rPr>
              <a:t>Buildx</a:t>
            </a:r>
            <a:r>
              <a:rPr lang="en-US" dirty="0">
                <a:solidFill>
                  <a:schemeClr val="tx1"/>
                </a:solidFill>
              </a:rPr>
              <a:t> (Docker Inc., v0.10.4)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checkpoint</a:t>
            </a:r>
            <a:r>
              <a:rPr lang="en-US" dirty="0">
                <a:solidFill>
                  <a:schemeClr val="tx1"/>
                </a:solidFill>
              </a:rPr>
              <a:t> 	Manage checkpoints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compose*</a:t>
            </a:r>
            <a:r>
              <a:rPr lang="en-US" dirty="0">
                <a:solidFill>
                  <a:schemeClr val="tx1"/>
                </a:solidFill>
              </a:rPr>
              <a:t>    	Docker Compose (Docker Inc., v2.17.3)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dirty="0">
                <a:solidFill>
                  <a:schemeClr val="tx1"/>
                </a:solidFill>
              </a:rPr>
              <a:t>   	Manage containers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</a:t>
            </a:r>
            <a:r>
              <a:rPr lang="en-US" dirty="0">
                <a:solidFill>
                  <a:schemeClr val="tx1"/>
                </a:solidFill>
              </a:rPr>
              <a:t>     	Manage contexts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dirty="0">
                <a:solidFill>
                  <a:schemeClr val="tx1"/>
                </a:solidFill>
              </a:rPr>
              <a:t>       	Manage images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manifest</a:t>
            </a:r>
            <a:r>
              <a:rPr lang="en-US" dirty="0">
                <a:solidFill>
                  <a:schemeClr val="tx1"/>
                </a:solidFill>
              </a:rPr>
              <a:t>    	Manage Docker image manifests and manifest lists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network</a:t>
            </a:r>
            <a:r>
              <a:rPr lang="en-US" dirty="0">
                <a:solidFill>
                  <a:schemeClr val="tx1"/>
                </a:solidFill>
              </a:rPr>
              <a:t>     	Manage networks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plugin</a:t>
            </a:r>
            <a:r>
              <a:rPr lang="en-US" dirty="0">
                <a:solidFill>
                  <a:schemeClr val="tx1"/>
                </a:solidFill>
              </a:rPr>
              <a:t>      	Manage plugins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</a:t>
            </a:r>
            <a:r>
              <a:rPr lang="en-US" dirty="0">
                <a:solidFill>
                  <a:schemeClr val="tx1"/>
                </a:solidFill>
              </a:rPr>
              <a:t>      	Manage Docker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trust</a:t>
            </a:r>
            <a:r>
              <a:rPr lang="en-US" dirty="0">
                <a:solidFill>
                  <a:schemeClr val="tx1"/>
                </a:solidFill>
              </a:rPr>
              <a:t>       		Manage trust on Docker images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volume</a:t>
            </a:r>
            <a:r>
              <a:rPr lang="en-US" dirty="0">
                <a:solidFill>
                  <a:schemeClr val="tx1"/>
                </a:solidFill>
              </a:rPr>
              <a:t>      	Manage volumes</a:t>
            </a:r>
          </a:p>
        </p:txBody>
      </p:sp>
    </p:spTree>
    <p:extLst>
      <p:ext uri="{BB962C8B-B14F-4D97-AF65-F5344CB8AC3E}">
        <p14:creationId xmlns:p14="http://schemas.microsoft.com/office/powerpoint/2010/main" val="2410678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AD973-E20A-76BE-E772-E8E8AFB6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20688"/>
            <a:ext cx="8534400" cy="150706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Docker Swarm Commands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1202-1BC5-63EB-0A6A-6031BE83B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config</a:t>
            </a:r>
            <a:r>
              <a:rPr lang="en-US" dirty="0">
                <a:solidFill>
                  <a:schemeClr val="tx1"/>
                </a:solidFill>
              </a:rPr>
              <a:t>		Manage Swarm configs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node</a:t>
            </a:r>
            <a:r>
              <a:rPr lang="en-US" dirty="0">
                <a:solidFill>
                  <a:schemeClr val="tx1"/>
                </a:solidFill>
              </a:rPr>
              <a:t>        	Manage Swarm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secret</a:t>
            </a:r>
            <a:r>
              <a:rPr lang="en-US" dirty="0">
                <a:solidFill>
                  <a:schemeClr val="tx1"/>
                </a:solidFill>
              </a:rPr>
              <a:t>      	Manage Swarm secrets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service</a:t>
            </a:r>
            <a:r>
              <a:rPr lang="en-US" dirty="0">
                <a:solidFill>
                  <a:schemeClr val="tx1"/>
                </a:solidFill>
              </a:rPr>
              <a:t>    	Manage Swarm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stack</a:t>
            </a:r>
            <a:r>
              <a:rPr lang="en-US" dirty="0">
                <a:solidFill>
                  <a:schemeClr val="tx1"/>
                </a:solidFill>
              </a:rPr>
              <a:t>       	Manage Swarm stacks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swarm</a:t>
            </a:r>
            <a:r>
              <a:rPr lang="en-US" dirty="0">
                <a:solidFill>
                  <a:schemeClr val="tx1"/>
                </a:solidFill>
              </a:rPr>
              <a:t>       	Manage Swarm</a:t>
            </a:r>
          </a:p>
        </p:txBody>
      </p:sp>
    </p:spTree>
    <p:extLst>
      <p:ext uri="{BB962C8B-B14F-4D97-AF65-F5344CB8AC3E}">
        <p14:creationId xmlns:p14="http://schemas.microsoft.com/office/powerpoint/2010/main" val="2712738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889D7-2E04-ABBA-9E5F-E3D714EA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Docker Commands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D102-EBCD-F250-5F73-B9F31E0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068511"/>
            <a:ext cx="9965031" cy="451516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attach</a:t>
            </a:r>
            <a:r>
              <a:rPr lang="en-US" sz="1600" dirty="0">
                <a:solidFill>
                  <a:schemeClr val="tx1"/>
                </a:solidFill>
              </a:rPr>
              <a:t>     	Attach local standard input, output, and error streams to a running container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commit</a:t>
            </a:r>
            <a:r>
              <a:rPr lang="en-US" sz="1600" dirty="0">
                <a:solidFill>
                  <a:schemeClr val="tx1"/>
                </a:solidFill>
              </a:rPr>
              <a:t>      	Create a new image from a container's changes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cp</a:t>
            </a:r>
            <a:r>
              <a:rPr lang="en-US" sz="1600" dirty="0">
                <a:solidFill>
                  <a:schemeClr val="tx1"/>
                </a:solidFill>
              </a:rPr>
              <a:t>          		Copy files/folders between a container and the local filesystem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1600" dirty="0">
                <a:solidFill>
                  <a:schemeClr val="tx1"/>
                </a:solidFill>
              </a:rPr>
              <a:t>      	Create a new container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diff</a:t>
            </a:r>
            <a:r>
              <a:rPr lang="en-US" sz="1600" dirty="0">
                <a:solidFill>
                  <a:schemeClr val="tx1"/>
                </a:solidFill>
              </a:rPr>
              <a:t>        		Inspect changes to files or directories on a container's filesystem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events</a:t>
            </a:r>
            <a:r>
              <a:rPr lang="en-US" sz="1600" dirty="0">
                <a:solidFill>
                  <a:schemeClr val="tx1"/>
                </a:solidFill>
              </a:rPr>
              <a:t>      	Get real time events from the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export</a:t>
            </a:r>
            <a:r>
              <a:rPr lang="en-US" sz="1600" dirty="0">
                <a:solidFill>
                  <a:schemeClr val="tx1"/>
                </a:solidFill>
              </a:rPr>
              <a:t>      	Export a container's filesystem as a tar archive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history</a:t>
            </a:r>
            <a:r>
              <a:rPr lang="en-US" sz="1600" dirty="0">
                <a:solidFill>
                  <a:schemeClr val="tx1"/>
                </a:solidFill>
              </a:rPr>
              <a:t>     		Show the history of an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sz="1600" dirty="0">
                <a:solidFill>
                  <a:schemeClr val="tx1"/>
                </a:solidFill>
              </a:rPr>
              <a:t>      	Import the contents from a </a:t>
            </a:r>
            <a:r>
              <a:rPr lang="en-US" sz="1600" dirty="0" err="1">
                <a:solidFill>
                  <a:schemeClr val="tx1"/>
                </a:solidFill>
              </a:rPr>
              <a:t>tarball</a:t>
            </a:r>
            <a:r>
              <a:rPr lang="en-US" sz="1600" dirty="0">
                <a:solidFill>
                  <a:schemeClr val="tx1"/>
                </a:solidFill>
              </a:rPr>
              <a:t> to create a filesystem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inspect</a:t>
            </a:r>
            <a:r>
              <a:rPr lang="en-US" sz="1600" dirty="0">
                <a:solidFill>
                  <a:schemeClr val="tx1"/>
                </a:solidFill>
              </a:rPr>
              <a:t>     	Return low-level information on Docker objects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kill</a:t>
            </a:r>
            <a:r>
              <a:rPr lang="en-US" sz="1600" dirty="0">
                <a:solidFill>
                  <a:schemeClr val="tx1"/>
                </a:solidFill>
              </a:rPr>
              <a:t>        		Kill one or more running containers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load</a:t>
            </a:r>
            <a:r>
              <a:rPr lang="en-US" sz="1600" dirty="0">
                <a:solidFill>
                  <a:schemeClr val="tx1"/>
                </a:solidFill>
              </a:rPr>
              <a:t>        		Load an image from a tar archive or STDIN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logs</a:t>
            </a:r>
            <a:r>
              <a:rPr lang="en-US" sz="1600" dirty="0">
                <a:solidFill>
                  <a:schemeClr val="tx1"/>
                </a:solidFill>
              </a:rPr>
              <a:t>        		Fetch the logs of a container </a:t>
            </a:r>
          </a:p>
        </p:txBody>
      </p:sp>
    </p:spTree>
    <p:extLst>
      <p:ext uri="{BB962C8B-B14F-4D97-AF65-F5344CB8AC3E}">
        <p14:creationId xmlns:p14="http://schemas.microsoft.com/office/powerpoint/2010/main" val="3709357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E2859-127C-FB1E-62EC-3B5E385A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1779"/>
            <a:ext cx="8534400" cy="849402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Docker commands continued…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32BC-9566-9C8C-7495-4B1C2DE25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06512"/>
            <a:ext cx="10231440" cy="53053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14.	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pause</a:t>
            </a:r>
            <a:r>
              <a:rPr lang="en-US" dirty="0">
                <a:solidFill>
                  <a:schemeClr val="tx1"/>
                </a:solidFill>
              </a:rPr>
              <a:t>		Pause all processes within one or more containers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15.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	port</a:t>
            </a:r>
            <a:r>
              <a:rPr lang="en-US" dirty="0">
                <a:solidFill>
                  <a:schemeClr val="tx1"/>
                </a:solidFill>
              </a:rPr>
              <a:t>        		List port mappings or a specific mapping for the container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16. 	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rename</a:t>
            </a:r>
            <a:r>
              <a:rPr lang="en-US" dirty="0">
                <a:solidFill>
                  <a:schemeClr val="tx1"/>
                </a:solidFill>
              </a:rPr>
              <a:t>   	Rename a container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17.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	restart</a:t>
            </a:r>
            <a:r>
              <a:rPr lang="en-US" dirty="0">
                <a:solidFill>
                  <a:schemeClr val="tx1"/>
                </a:solidFill>
              </a:rPr>
              <a:t>     	Restart one or more containers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18.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	rm</a:t>
            </a:r>
            <a:r>
              <a:rPr lang="en-US" dirty="0">
                <a:solidFill>
                  <a:schemeClr val="tx1"/>
                </a:solidFill>
              </a:rPr>
              <a:t>          		Remove one or more containers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19. 	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rmi</a:t>
            </a:r>
            <a:r>
              <a:rPr lang="en-US" dirty="0">
                <a:solidFill>
                  <a:schemeClr val="tx1"/>
                </a:solidFill>
              </a:rPr>
              <a:t>         		Remove one or more images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20.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	save</a:t>
            </a:r>
            <a:r>
              <a:rPr lang="en-US" dirty="0">
                <a:solidFill>
                  <a:schemeClr val="tx1"/>
                </a:solidFill>
              </a:rPr>
              <a:t>        	Save one or more images to a tar archive (streamed to STDOUT by default)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21.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	start</a:t>
            </a:r>
            <a:r>
              <a:rPr lang="en-US" dirty="0">
                <a:solidFill>
                  <a:schemeClr val="tx1"/>
                </a:solidFill>
              </a:rPr>
              <a:t>       		Start one or more stopped containers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22.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	stats</a:t>
            </a:r>
            <a:r>
              <a:rPr lang="en-US" dirty="0">
                <a:solidFill>
                  <a:schemeClr val="tx1"/>
                </a:solidFill>
              </a:rPr>
              <a:t>       		Display a live stream of container(s) resource usage statistics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23.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	stop</a:t>
            </a:r>
            <a:r>
              <a:rPr lang="en-US" dirty="0">
                <a:solidFill>
                  <a:schemeClr val="tx1"/>
                </a:solidFill>
              </a:rPr>
              <a:t>        	Stop one or more running containers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24.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	tag</a:t>
            </a:r>
            <a:r>
              <a:rPr lang="en-US" dirty="0">
                <a:solidFill>
                  <a:schemeClr val="tx1"/>
                </a:solidFill>
              </a:rPr>
              <a:t>         		Create a tag TARGET_IMAGE that refers to SOURCE_IMAGE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25.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	top</a:t>
            </a:r>
            <a:r>
              <a:rPr lang="en-US" dirty="0">
                <a:solidFill>
                  <a:schemeClr val="tx1"/>
                </a:solidFill>
              </a:rPr>
              <a:t>         		Display the running processes of a container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26.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	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unpause</a:t>
            </a:r>
            <a:r>
              <a:rPr lang="en-US" dirty="0">
                <a:solidFill>
                  <a:schemeClr val="tx1"/>
                </a:solidFill>
              </a:rPr>
              <a:t>  	</a:t>
            </a:r>
            <a:r>
              <a:rPr lang="en-US" dirty="0" err="1">
                <a:solidFill>
                  <a:schemeClr val="tx1"/>
                </a:solidFill>
              </a:rPr>
              <a:t>Unpause</a:t>
            </a:r>
            <a:r>
              <a:rPr lang="en-US" dirty="0">
                <a:solidFill>
                  <a:schemeClr val="tx1"/>
                </a:solidFill>
              </a:rPr>
              <a:t> all processes within one or more containers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27.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	update</a:t>
            </a:r>
            <a:r>
              <a:rPr lang="en-US" dirty="0">
                <a:solidFill>
                  <a:schemeClr val="tx1"/>
                </a:solidFill>
              </a:rPr>
              <a:t>		Update configuration of one or more containers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28.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	wait</a:t>
            </a:r>
            <a:r>
              <a:rPr lang="en-US" dirty="0">
                <a:solidFill>
                  <a:schemeClr val="tx1"/>
                </a:solidFill>
              </a:rPr>
              <a:t>        	Block until one or more containers stop, then print their exit codes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02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FBBD5-6776-D396-3FD1-5E142D58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Global Options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6854F-8079-7F79-318D-F193B6D5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11006040" cy="44448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Global Options: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--config string</a:t>
            </a:r>
            <a:r>
              <a:rPr lang="en-US" dirty="0">
                <a:solidFill>
                  <a:schemeClr val="tx1"/>
                </a:solidFill>
              </a:rPr>
              <a:t>      		Location of client config files (default "/home/</a:t>
            </a:r>
            <a:r>
              <a:rPr lang="en-US" dirty="0" err="1">
                <a:solidFill>
                  <a:schemeClr val="tx1"/>
                </a:solidFill>
              </a:rPr>
              <a:t>anand</a:t>
            </a:r>
            <a:r>
              <a:rPr lang="en-US" dirty="0">
                <a:solidFill>
                  <a:schemeClr val="tx1"/>
                </a:solidFill>
              </a:rPr>
              <a:t>/.docker")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-c, --context string</a:t>
            </a:r>
            <a:r>
              <a:rPr lang="en-US" dirty="0">
                <a:solidFill>
                  <a:schemeClr val="tx1"/>
                </a:solidFill>
              </a:rPr>
              <a:t>     	Name of the context to use to connect to the daemon (overrides 		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		DOCKER_HOST env var and default context set with "docker context use")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-D, --debug</a:t>
            </a:r>
            <a:r>
              <a:rPr lang="en-US" dirty="0">
                <a:solidFill>
                  <a:schemeClr val="tx1"/>
                </a:solidFill>
              </a:rPr>
              <a:t>              	Enable debug mode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-H, --host list</a:t>
            </a:r>
            <a:r>
              <a:rPr lang="en-US" dirty="0">
                <a:solidFill>
                  <a:schemeClr val="tx1"/>
                </a:solidFill>
              </a:rPr>
              <a:t>          		Daemon socket(s) to connect to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-l, --log-level string</a:t>
            </a:r>
            <a:r>
              <a:rPr lang="en-US" dirty="0">
                <a:solidFill>
                  <a:schemeClr val="tx1"/>
                </a:solidFill>
              </a:rPr>
              <a:t>   	Set the logging level ("debug", "info", "warn", "error", "fatal") (default "info")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--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tls</a:t>
            </a:r>
            <a:r>
              <a:rPr lang="en-US" dirty="0">
                <a:solidFill>
                  <a:schemeClr val="tx1"/>
                </a:solidFill>
              </a:rPr>
              <a:t>                		Use TLS; implied by --</a:t>
            </a:r>
            <a:r>
              <a:rPr lang="en-US" dirty="0" err="1">
                <a:solidFill>
                  <a:schemeClr val="tx1"/>
                </a:solidFill>
              </a:rPr>
              <a:t>tlsverify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--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tlscacert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string</a:t>
            </a:r>
            <a:r>
              <a:rPr lang="en-US" dirty="0">
                <a:solidFill>
                  <a:schemeClr val="tx1"/>
                </a:solidFill>
              </a:rPr>
              <a:t>   	Trust certs signed only by this CA (default "/home/</a:t>
            </a:r>
            <a:r>
              <a:rPr lang="en-US" dirty="0" err="1">
                <a:solidFill>
                  <a:schemeClr val="tx1"/>
                </a:solidFill>
              </a:rPr>
              <a:t>anand</a:t>
            </a:r>
            <a:r>
              <a:rPr lang="en-US" dirty="0">
                <a:solidFill>
                  <a:schemeClr val="tx1"/>
                </a:solidFill>
              </a:rPr>
              <a:t>/.docker/</a:t>
            </a:r>
            <a:r>
              <a:rPr lang="en-US" dirty="0" err="1">
                <a:solidFill>
                  <a:schemeClr val="tx1"/>
                </a:solidFill>
              </a:rPr>
              <a:t>ca.pem</a:t>
            </a:r>
            <a:r>
              <a:rPr lang="en-US" dirty="0">
                <a:solidFill>
                  <a:schemeClr val="tx1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--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tlscert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string</a:t>
            </a:r>
            <a:r>
              <a:rPr lang="en-US" dirty="0">
                <a:solidFill>
                  <a:schemeClr val="tx1"/>
                </a:solidFill>
              </a:rPr>
              <a:t>     	Path to TLS certificate file (default "/home/</a:t>
            </a:r>
            <a:r>
              <a:rPr lang="en-US" dirty="0" err="1">
                <a:solidFill>
                  <a:schemeClr val="tx1"/>
                </a:solidFill>
              </a:rPr>
              <a:t>anand</a:t>
            </a:r>
            <a:r>
              <a:rPr lang="en-US" dirty="0">
                <a:solidFill>
                  <a:schemeClr val="tx1"/>
                </a:solidFill>
              </a:rPr>
              <a:t>/.docker/</a:t>
            </a:r>
            <a:r>
              <a:rPr lang="en-US" dirty="0" err="1">
                <a:solidFill>
                  <a:schemeClr val="tx1"/>
                </a:solidFill>
              </a:rPr>
              <a:t>cert.pem</a:t>
            </a:r>
            <a:r>
              <a:rPr lang="en-US" dirty="0">
                <a:solidFill>
                  <a:schemeClr val="tx1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--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tlskey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string</a:t>
            </a:r>
            <a:r>
              <a:rPr lang="en-US" dirty="0">
                <a:solidFill>
                  <a:schemeClr val="tx1"/>
                </a:solidFill>
              </a:rPr>
              <a:t>      	Path to TLS key file (default "/home/</a:t>
            </a:r>
            <a:r>
              <a:rPr lang="en-US" dirty="0" err="1">
                <a:solidFill>
                  <a:schemeClr val="tx1"/>
                </a:solidFill>
              </a:rPr>
              <a:t>anand</a:t>
            </a:r>
            <a:r>
              <a:rPr lang="en-US" dirty="0">
                <a:solidFill>
                  <a:schemeClr val="tx1"/>
                </a:solidFill>
              </a:rPr>
              <a:t>/.docker/</a:t>
            </a:r>
            <a:r>
              <a:rPr lang="en-US" dirty="0" err="1">
                <a:solidFill>
                  <a:schemeClr val="tx1"/>
                </a:solidFill>
              </a:rPr>
              <a:t>key.pem</a:t>
            </a:r>
            <a:r>
              <a:rPr lang="en-US" dirty="0">
                <a:solidFill>
                  <a:schemeClr val="tx1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--</a:t>
            </a:r>
            <a:r>
              <a:rPr 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tlsverify</a:t>
            </a:r>
            <a:r>
              <a:rPr lang="en-US" dirty="0">
                <a:solidFill>
                  <a:schemeClr val="tx1"/>
                </a:solidFill>
              </a:rPr>
              <a:t>          		Use TLS and verify the remote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-v, --version</a:t>
            </a:r>
            <a:r>
              <a:rPr lang="en-US" dirty="0">
                <a:solidFill>
                  <a:schemeClr val="tx1"/>
                </a:solidFill>
              </a:rPr>
              <a:t>            	Print version information and quit</a:t>
            </a:r>
          </a:p>
        </p:txBody>
      </p:sp>
    </p:spTree>
    <p:extLst>
      <p:ext uri="{BB962C8B-B14F-4D97-AF65-F5344CB8AC3E}">
        <p14:creationId xmlns:p14="http://schemas.microsoft.com/office/powerpoint/2010/main" val="291632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37CE7-6CDB-0E46-5DAD-97897151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Docker on GCP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5382-3C72-BC6C-5DC4-3CB4F623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45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9AC10-3494-0083-79ED-F1981B60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Docker on AWS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" name="Straight Connector 22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6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7F627BB-0058-E7A0-B261-64EF2E0AB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039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047C8-AECC-DDEC-DB56-E47714F4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Docker on Azure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3F97-82CE-6410-EB0D-DD04EDA30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88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A69DA-2294-8BBC-42AB-185C4FD7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Exercise-1: How to update application?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4543F-2B6A-D3ED-B110-CB128E958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 1: Update the code</a:t>
            </a:r>
          </a:p>
          <a:p>
            <a:r>
              <a:rPr lang="en-US" dirty="0">
                <a:solidFill>
                  <a:schemeClr val="tx1"/>
                </a:solidFill>
              </a:rPr>
              <a:t>Step 2: Rebuild the docker image with the updated code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`</a:t>
            </a:r>
            <a:r>
              <a:rPr lang="en-US" b="1" dirty="0">
                <a:solidFill>
                  <a:srgbClr val="FFC000"/>
                </a:solidFill>
              </a:rPr>
              <a:t>docker build –t getting-started</a:t>
            </a:r>
            <a:r>
              <a:rPr lang="en-US" dirty="0">
                <a:solidFill>
                  <a:schemeClr val="tx1"/>
                </a:solidFill>
              </a:rPr>
              <a:t>`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Step 3: Start a new container using updated code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`</a:t>
            </a:r>
            <a:r>
              <a:rPr lang="en-US" b="1" dirty="0">
                <a:solidFill>
                  <a:srgbClr val="FFC000"/>
                </a:solidFill>
              </a:rPr>
              <a:t>docker run –</a:t>
            </a:r>
            <a:r>
              <a:rPr lang="en-US" b="1" dirty="0" err="1">
                <a:solidFill>
                  <a:srgbClr val="FFC000"/>
                </a:solidFill>
              </a:rPr>
              <a:t>dp</a:t>
            </a:r>
            <a:r>
              <a:rPr lang="en-US" b="1" dirty="0">
                <a:solidFill>
                  <a:srgbClr val="FFC000"/>
                </a:solidFill>
              </a:rPr>
              <a:t> 3000:3000 getting-started</a:t>
            </a:r>
            <a:r>
              <a:rPr lang="en-US" dirty="0">
                <a:solidFill>
                  <a:schemeClr val="tx1"/>
                </a:solidFill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574211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D01DF-6F75-023F-C158-B238A56B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Exercise 2: Remove the existing running container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A482-33D8-CE7D-3379-D626DBA8A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You could get below mentioned error –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ERROR: Error response from daemon: ………… Binding for 	127.0.0.1:3000 failed: Port is already allocated.</a:t>
            </a:r>
          </a:p>
          <a:p>
            <a:r>
              <a:rPr lang="en-US" dirty="0">
                <a:solidFill>
                  <a:schemeClr val="tx1"/>
                </a:solidFill>
              </a:rPr>
              <a:t>Step 1: Get ID of the container using </a:t>
            </a:r>
            <a:r>
              <a:rPr lang="en-US" b="1" dirty="0" err="1">
                <a:solidFill>
                  <a:srgbClr val="FFC000"/>
                </a:solidFill>
              </a:rPr>
              <a:t>ps</a:t>
            </a:r>
            <a:r>
              <a:rPr lang="en-US" dirty="0">
                <a:solidFill>
                  <a:schemeClr val="tx1"/>
                </a:solidFill>
              </a:rPr>
              <a:t> command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`</a:t>
            </a:r>
            <a:r>
              <a:rPr lang="en-US" b="1" dirty="0">
                <a:solidFill>
                  <a:srgbClr val="FFC000"/>
                </a:solidFill>
              </a:rPr>
              <a:t>docker </a:t>
            </a:r>
            <a:r>
              <a:rPr lang="en-US" b="1" dirty="0" err="1">
                <a:solidFill>
                  <a:srgbClr val="FFC000"/>
                </a:solidFill>
              </a:rPr>
              <a:t>ps</a:t>
            </a:r>
            <a:r>
              <a:rPr lang="en-US" dirty="0" err="1">
                <a:solidFill>
                  <a:schemeClr val="tx1"/>
                </a:solidFill>
              </a:rPr>
              <a:t>`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Step 2: Stop container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`</a:t>
            </a:r>
            <a:r>
              <a:rPr lang="en-US" b="1" dirty="0">
                <a:solidFill>
                  <a:srgbClr val="FFC000"/>
                </a:solidFill>
              </a:rPr>
              <a:t>docker stop &lt;the-container-id&gt;</a:t>
            </a:r>
            <a:r>
              <a:rPr lang="en-US" dirty="0">
                <a:solidFill>
                  <a:schemeClr val="tx1"/>
                </a:solidFill>
              </a:rPr>
              <a:t>`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Step 3: Remove the container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` </a:t>
            </a:r>
            <a:r>
              <a:rPr lang="en-US" b="1" dirty="0">
                <a:solidFill>
                  <a:srgbClr val="FFC000"/>
                </a:solidFill>
              </a:rPr>
              <a:t>docker rm &lt;the container id&gt;</a:t>
            </a:r>
            <a:r>
              <a:rPr lang="en-US" dirty="0">
                <a:solidFill>
                  <a:schemeClr val="tx1"/>
                </a:solidFill>
              </a:rPr>
              <a:t>`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1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DBAE6-D894-A8FC-2874-9CED4838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1. </a:t>
            </a:r>
            <a:r>
              <a:rPr lang="en-US" b="1" u="sng" dirty="0">
                <a:solidFill>
                  <a:srgbClr val="FFC000"/>
                </a:solidFill>
              </a:rPr>
              <a:t>Docker Continued…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AFFA-A2F1-9863-0017-4C79A2210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highlight>
                  <a:srgbClr val="FFFF00"/>
                </a:highlight>
              </a:rPr>
              <a:t>Docker Daemon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Docker Daemon (</a:t>
            </a:r>
            <a:r>
              <a:rPr lang="en-US" dirty="0" err="1">
                <a:solidFill>
                  <a:schemeClr val="bg2"/>
                </a:solidFill>
                <a:highlight>
                  <a:srgbClr val="FFFF00"/>
                </a:highlight>
              </a:rPr>
              <a:t>dockerd</a:t>
            </a:r>
            <a:r>
              <a:rPr lang="en-US" dirty="0">
                <a:solidFill>
                  <a:schemeClr val="tx1"/>
                </a:solidFill>
              </a:rPr>
              <a:t>) listens for docker API requests and manages Docker objects such as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images, containers, networks and volumes.</a:t>
            </a:r>
          </a:p>
          <a:p>
            <a:r>
              <a:rPr lang="en-US" dirty="0">
                <a:solidFill>
                  <a:schemeClr val="tx1"/>
                </a:solidFill>
              </a:rPr>
              <a:t>Daemons can communicate with other daemons to manage docker services.</a:t>
            </a:r>
          </a:p>
          <a:p>
            <a:r>
              <a:rPr lang="en-US" dirty="0">
                <a:solidFill>
                  <a:schemeClr val="tx1"/>
                </a:solidFill>
              </a:rPr>
              <a:t>Docker is written in the `</a:t>
            </a:r>
            <a:r>
              <a:rPr lang="en-US" dirty="0">
                <a:solidFill>
                  <a:schemeClr val="bg2"/>
                </a:solidFill>
                <a:highlight>
                  <a:srgbClr val="FFFF00"/>
                </a:highlight>
              </a:rPr>
              <a:t>GO</a:t>
            </a:r>
            <a:r>
              <a:rPr lang="en-US" dirty="0">
                <a:solidFill>
                  <a:schemeClr val="tx1"/>
                </a:solidFill>
              </a:rPr>
              <a:t>` programming language</a:t>
            </a:r>
          </a:p>
          <a:p>
            <a:r>
              <a:rPr lang="en-US" dirty="0">
                <a:solidFill>
                  <a:schemeClr val="tx1"/>
                </a:solidFill>
              </a:rPr>
              <a:t>It uses several features of </a:t>
            </a:r>
            <a:r>
              <a:rPr lang="en-US" dirty="0" err="1">
                <a:solidFill>
                  <a:schemeClr val="tx1"/>
                </a:solidFill>
              </a:rPr>
              <a:t>linux</a:t>
            </a:r>
            <a:r>
              <a:rPr lang="en-US" dirty="0">
                <a:solidFill>
                  <a:schemeClr val="tx1"/>
                </a:solidFill>
              </a:rPr>
              <a:t> kernel to deliver it’s functionality</a:t>
            </a:r>
          </a:p>
          <a:p>
            <a:r>
              <a:rPr lang="en-US" dirty="0">
                <a:solidFill>
                  <a:schemeClr val="tx1"/>
                </a:solidFill>
              </a:rPr>
              <a:t>Docker uses technology called `namespace` to provide isolated workspace called `containers`</a:t>
            </a:r>
          </a:p>
        </p:txBody>
      </p:sp>
    </p:spTree>
    <p:extLst>
      <p:ext uri="{BB962C8B-B14F-4D97-AF65-F5344CB8AC3E}">
        <p14:creationId xmlns:p14="http://schemas.microsoft.com/office/powerpoint/2010/main" val="302563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C039D-E12A-DCD1-8CDA-9583C77C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Example Share the Image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22727-618E-C41C-D52F-A78F91F1E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 1: Create account on Docker Hub</a:t>
            </a:r>
          </a:p>
          <a:p>
            <a:r>
              <a:rPr lang="en-US" dirty="0">
                <a:solidFill>
                  <a:schemeClr val="tx1"/>
                </a:solidFill>
              </a:rPr>
              <a:t>Step 2: Create repo on Docker Hub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repo name: getting-started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visibility: Public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Push a new tag to this repo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docker push docker/</a:t>
            </a:r>
            <a:r>
              <a:rPr lang="en-US" b="1" dirty="0" err="1">
                <a:solidFill>
                  <a:srgbClr val="FFC000"/>
                </a:solidFill>
              </a:rPr>
              <a:t>getting-started:tagname</a:t>
            </a:r>
            <a:endParaRPr lang="en-US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5574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DEFEF-8A7B-0CF3-372C-50A41824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Get list of offline images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021C-D785-C78D-5B2C-EB4BCBF1C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docker image ls</a:t>
            </a:r>
          </a:p>
        </p:txBody>
      </p:sp>
    </p:spTree>
    <p:extLst>
      <p:ext uri="{BB962C8B-B14F-4D97-AF65-F5344CB8AC3E}">
        <p14:creationId xmlns:p14="http://schemas.microsoft.com/office/powerpoint/2010/main" val="29239765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1D235-CB30-090B-879E-23B40696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Login to Docker (CLI)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77EC-E2BC-5C40-4E4D-C4F88C795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docker login –u YOUR-USER-NAME</a:t>
            </a:r>
          </a:p>
        </p:txBody>
      </p:sp>
    </p:spTree>
    <p:extLst>
      <p:ext uri="{BB962C8B-B14F-4D97-AF65-F5344CB8AC3E}">
        <p14:creationId xmlns:p14="http://schemas.microsoft.com/office/powerpoint/2010/main" val="19020623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E156F-79E5-CD32-48F1-48C55CB1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 new tag to image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C179-DC64-4773-1597-38759921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Docker tag getting-started Your-User-Name/getting-started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40072029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E555-DBC9-E1D0-8D31-C0EB6EE3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To build an image for amd64 use</a:t>
            </a:r>
            <a:br>
              <a:rPr lang="en-US" b="1" dirty="0">
                <a:solidFill>
                  <a:srgbClr val="FFC000"/>
                </a:solidFill>
              </a:rPr>
            </a:br>
            <a:r>
              <a:rPr lang="en-US" b="1" dirty="0">
                <a:solidFill>
                  <a:srgbClr val="FFC000"/>
                </a:solidFill>
              </a:rPr>
              <a:t>-- platform tag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739D2-80C9-A6F7-AACC-D9997EC98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docker build –platform </a:t>
            </a:r>
            <a:r>
              <a:rPr lang="en-US" b="1" dirty="0" err="1">
                <a:solidFill>
                  <a:srgbClr val="FFC000"/>
                </a:solidFill>
              </a:rPr>
              <a:t>linux</a:t>
            </a:r>
            <a:r>
              <a:rPr lang="en-US" b="1" dirty="0">
                <a:solidFill>
                  <a:srgbClr val="FFC000"/>
                </a:solidFill>
              </a:rPr>
              <a:t>/amd64 –t Your-User-Name/getting-started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41989399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D2A39-4351-AEA9-BECF-F222ABF0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Multi-Platform Images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448F-D953-3BE7-A8C5-C8067F10A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Docker image can support multiple platform, which means a single image may contain variants for different architecture and sometimes for different operating systems, such as windows.</a:t>
            </a:r>
          </a:p>
          <a:p>
            <a:r>
              <a:rPr lang="en-US" dirty="0">
                <a:solidFill>
                  <a:schemeClr val="tx1"/>
                </a:solidFill>
              </a:rPr>
              <a:t>There are variety of architectures for docker images</a:t>
            </a:r>
          </a:p>
          <a:p>
            <a:r>
              <a:rPr lang="en-US" dirty="0">
                <a:solidFill>
                  <a:schemeClr val="tx1"/>
                </a:solidFill>
              </a:rPr>
              <a:t>E.g. </a:t>
            </a:r>
            <a:r>
              <a:rPr lang="en-US" dirty="0" err="1">
                <a:solidFill>
                  <a:schemeClr val="tx1"/>
                </a:solidFill>
              </a:rPr>
              <a:t>busybox</a:t>
            </a:r>
            <a:r>
              <a:rPr lang="en-US" dirty="0">
                <a:solidFill>
                  <a:schemeClr val="tx1"/>
                </a:solidFill>
              </a:rPr>
              <a:t> image supports amd64, arm32v5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When running an image on x86_64/ amd64 machine, amd64 variant is pulled</a:t>
            </a:r>
          </a:p>
        </p:txBody>
      </p:sp>
    </p:spTree>
    <p:extLst>
      <p:ext uri="{BB962C8B-B14F-4D97-AF65-F5344CB8AC3E}">
        <p14:creationId xmlns:p14="http://schemas.microsoft.com/office/powerpoint/2010/main" val="40296085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D671E-052A-9AD2-114C-F540631D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Persist the dB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E6C35-E838-A25E-8D15-2B73F532D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47447"/>
            <a:ext cx="9770534" cy="4417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Each container gets it’s own scratch space to create/update/remove files.</a:t>
            </a:r>
          </a:p>
          <a:p>
            <a:r>
              <a:rPr lang="en-US" dirty="0">
                <a:solidFill>
                  <a:schemeClr val="tx1"/>
                </a:solidFill>
              </a:rPr>
              <a:t>Any change won’t be seen in the other container even if they use same image.</a:t>
            </a:r>
          </a:p>
          <a:p>
            <a:r>
              <a:rPr lang="en-US" dirty="0">
                <a:solidFill>
                  <a:schemeClr val="tx1"/>
                </a:solidFill>
              </a:rPr>
              <a:t>E.g. </a:t>
            </a:r>
            <a:r>
              <a:rPr lang="en-US" b="1" dirty="0">
                <a:solidFill>
                  <a:srgbClr val="FFC000"/>
                </a:solidFill>
              </a:rPr>
              <a:t>docker run –d ubuntu bash –c “</a:t>
            </a:r>
            <a:r>
              <a:rPr lang="en-US" b="1" dirty="0" err="1">
                <a:solidFill>
                  <a:srgbClr val="FFC000"/>
                </a:solidFill>
              </a:rPr>
              <a:t>shuf</a:t>
            </a:r>
            <a:r>
              <a:rPr lang="en-US" b="1" dirty="0">
                <a:solidFill>
                  <a:srgbClr val="FFC000"/>
                </a:solidFill>
              </a:rPr>
              <a:t> –</a:t>
            </a:r>
            <a:r>
              <a:rPr lang="en-US" b="1" dirty="0" err="1">
                <a:solidFill>
                  <a:srgbClr val="FFC000"/>
                </a:solidFill>
              </a:rPr>
              <a:t>i</a:t>
            </a:r>
            <a:r>
              <a:rPr lang="en-US" b="1" dirty="0">
                <a:solidFill>
                  <a:srgbClr val="FFC000"/>
                </a:solidFill>
              </a:rPr>
              <a:t> 1-10000 –n 1 –o /data.txt &amp;&amp; tail –f /dev/null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r>
              <a:rPr lang="en-US" dirty="0">
                <a:solidFill>
                  <a:schemeClr val="tx1"/>
                </a:solidFill>
              </a:rPr>
              <a:t>Validate that you can see the output by accessing the terminal inside the container</a:t>
            </a:r>
          </a:p>
          <a:p>
            <a:r>
              <a:rPr lang="en-US" dirty="0">
                <a:solidFill>
                  <a:schemeClr val="tx1"/>
                </a:solidFill>
              </a:rPr>
              <a:t>On the command line, use docker exec command to access the container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C000"/>
                </a:solidFill>
              </a:rPr>
              <a:t>docker exec &lt;container id taken from </a:t>
            </a:r>
            <a:r>
              <a:rPr lang="en-US" b="1" dirty="0" err="1">
                <a:solidFill>
                  <a:srgbClr val="FFC000"/>
                </a:solidFill>
              </a:rPr>
              <a:t>ps</a:t>
            </a:r>
            <a:r>
              <a:rPr lang="en-US" b="1" dirty="0">
                <a:solidFill>
                  <a:srgbClr val="FFC000"/>
                </a:solidFill>
              </a:rPr>
              <a:t> command&gt; cat /data.txt</a:t>
            </a:r>
          </a:p>
        </p:txBody>
      </p:sp>
    </p:spTree>
    <p:extLst>
      <p:ext uri="{BB962C8B-B14F-4D97-AF65-F5344CB8AC3E}">
        <p14:creationId xmlns:p14="http://schemas.microsoft.com/office/powerpoint/2010/main" val="396767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2A37-0425-770C-BA81-222D6F8F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2. The docker client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6015-AAC9-C65C-3522-BDC3F19B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5867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Docker client is the primary way to interact with docker.</a:t>
            </a:r>
          </a:p>
          <a:p>
            <a:r>
              <a:rPr lang="en-US" dirty="0">
                <a:solidFill>
                  <a:schemeClr val="tx1"/>
                </a:solidFill>
              </a:rPr>
              <a:t>Docker client sends commands to </a:t>
            </a:r>
            <a:r>
              <a:rPr lang="en-US" dirty="0" err="1">
                <a:solidFill>
                  <a:schemeClr val="tx1"/>
                </a:solidFill>
              </a:rPr>
              <a:t>dockerd</a:t>
            </a:r>
            <a:r>
              <a:rPr lang="en-US" dirty="0">
                <a:solidFill>
                  <a:schemeClr val="tx1"/>
                </a:solidFill>
              </a:rPr>
              <a:t> (docker daemon)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Commands like `docker run`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25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A4786-9B15-D53D-973D-1E032EB6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3. Docker Desktop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78E8-2814-680D-6713-D919D8D55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Docker desktop is a paid application which includes –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Docker Daemon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Docker Client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Docker Compose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Docker Content Trust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Kubernetes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Credential Helper</a:t>
            </a:r>
          </a:p>
          <a:p>
            <a:r>
              <a:rPr lang="en-US" dirty="0">
                <a:solidFill>
                  <a:schemeClr val="tx1"/>
                </a:solidFill>
              </a:rPr>
              <a:t>This application is available is for Linux, Mac, Windows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Hands-on Guide</a:t>
            </a:r>
          </a:p>
        </p:txBody>
      </p:sp>
    </p:spTree>
    <p:extLst>
      <p:ext uri="{BB962C8B-B14F-4D97-AF65-F5344CB8AC3E}">
        <p14:creationId xmlns:p14="http://schemas.microsoft.com/office/powerpoint/2010/main" val="330028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5FD91-DD76-06BC-3C9A-85E7C719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4. Docker HUB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18E4-9915-81C3-9D1A-DA9340730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Docker Hub is a service provided by Docker for finding and sharing container images.</a:t>
            </a:r>
          </a:p>
          <a:p>
            <a:r>
              <a:rPr lang="en-US" dirty="0">
                <a:solidFill>
                  <a:schemeClr val="tx1"/>
                </a:solidFill>
              </a:rPr>
              <a:t>It’s the world’s largest repo of container images with an array of content source.</a:t>
            </a:r>
          </a:p>
          <a:p>
            <a:r>
              <a:rPr lang="en-US" dirty="0">
                <a:solidFill>
                  <a:schemeClr val="tx1"/>
                </a:solidFill>
              </a:rPr>
              <a:t>Docker Hub is also where you can go to change your Docker account settings and carry out admin tasks</a:t>
            </a:r>
          </a:p>
        </p:txBody>
      </p:sp>
    </p:spTree>
    <p:extLst>
      <p:ext uri="{BB962C8B-B14F-4D97-AF65-F5344CB8AC3E}">
        <p14:creationId xmlns:p14="http://schemas.microsoft.com/office/powerpoint/2010/main" val="306752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820B1-EC9F-A87F-9419-DAFAA987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4. Docker Registries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BB5D-5C40-C92F-288C-7EB408897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docker registry stores docker images.</a:t>
            </a:r>
          </a:p>
          <a:p>
            <a:r>
              <a:rPr lang="en-US" dirty="0">
                <a:solidFill>
                  <a:schemeClr val="tx1"/>
                </a:solidFill>
              </a:rPr>
              <a:t>Docker Hub is a public registry that anyone can use.</a:t>
            </a:r>
          </a:p>
          <a:p>
            <a:r>
              <a:rPr lang="en-US" dirty="0">
                <a:solidFill>
                  <a:schemeClr val="tx1"/>
                </a:solidFill>
              </a:rPr>
              <a:t>Docker is configured to look for images on Docker Hub by default</a:t>
            </a:r>
          </a:p>
          <a:p>
            <a:r>
              <a:rPr lang="en-US" dirty="0">
                <a:solidFill>
                  <a:schemeClr val="tx1"/>
                </a:solidFill>
              </a:rPr>
              <a:t>When you run `docker pull` or `docker </a:t>
            </a:r>
            <a:r>
              <a:rPr lang="en-US" err="1">
                <a:solidFill>
                  <a:schemeClr val="tx1"/>
                </a:solidFill>
              </a:rPr>
              <a:t>run</a:t>
            </a:r>
            <a:r>
              <a:rPr lang="en-US">
                <a:solidFill>
                  <a:schemeClr val="tx1"/>
                </a:solidFill>
              </a:rPr>
              <a:t>`  commands</a:t>
            </a:r>
            <a:r>
              <a:rPr lang="en-US" dirty="0">
                <a:solidFill>
                  <a:schemeClr val="tx1"/>
                </a:solidFill>
              </a:rPr>
              <a:t>, required images are pulled from your configured registry</a:t>
            </a:r>
          </a:p>
          <a:p>
            <a:r>
              <a:rPr lang="en-US" dirty="0">
                <a:solidFill>
                  <a:schemeClr val="tx1"/>
                </a:solidFill>
              </a:rPr>
              <a:t>Image is pushed to Docker Hub using `docker push` </a:t>
            </a:r>
          </a:p>
        </p:txBody>
      </p:sp>
    </p:spTree>
    <p:extLst>
      <p:ext uri="{BB962C8B-B14F-4D97-AF65-F5344CB8AC3E}">
        <p14:creationId xmlns:p14="http://schemas.microsoft.com/office/powerpoint/2010/main" val="157511837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8661</TotalTime>
  <Words>3158</Words>
  <Application>Microsoft Office PowerPoint</Application>
  <PresentationFormat>Widescreen</PresentationFormat>
  <Paragraphs>353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Century Gothic</vt:lpstr>
      <vt:lpstr>Roboto Mono</vt:lpstr>
      <vt:lpstr>Wingdings 3</vt:lpstr>
      <vt:lpstr>Slice</vt:lpstr>
      <vt:lpstr>Docker 24.0.0-rc.1</vt:lpstr>
      <vt:lpstr>Index</vt:lpstr>
      <vt:lpstr>1. docker</vt:lpstr>
      <vt:lpstr>1. Docker continued…</vt:lpstr>
      <vt:lpstr>1. Docker Continued…</vt:lpstr>
      <vt:lpstr>2. The docker client</vt:lpstr>
      <vt:lpstr>3. Docker Desktop</vt:lpstr>
      <vt:lpstr>4. Docker HUB</vt:lpstr>
      <vt:lpstr>4. Docker Registries</vt:lpstr>
      <vt:lpstr>5. Docker Objects</vt:lpstr>
      <vt:lpstr>5.1 Images</vt:lpstr>
      <vt:lpstr>5.2 Container</vt:lpstr>
      <vt:lpstr>5.2 Container continued…</vt:lpstr>
      <vt:lpstr>Network</vt:lpstr>
      <vt:lpstr>Volumes</vt:lpstr>
      <vt:lpstr>Volumes continued…</vt:lpstr>
      <vt:lpstr>Use Bind Mounts</vt:lpstr>
      <vt:lpstr>Use bind mounts continued…</vt:lpstr>
      <vt:lpstr>How to stop the interactive session?</vt:lpstr>
      <vt:lpstr>Run app in a development container</vt:lpstr>
      <vt:lpstr>Run app in development container continued…</vt:lpstr>
      <vt:lpstr>Multi container app Start mysql in container</vt:lpstr>
      <vt:lpstr>Multi container app …</vt:lpstr>
      <vt:lpstr>Connect to mysql</vt:lpstr>
      <vt:lpstr>Install Docker on Windows (WSL 2)</vt:lpstr>
      <vt:lpstr>Plugins</vt:lpstr>
      <vt:lpstr>Docker Topics</vt:lpstr>
      <vt:lpstr>1. Docker Engine</vt:lpstr>
      <vt:lpstr>Docker CLI Client</vt:lpstr>
      <vt:lpstr>Docker buildx</vt:lpstr>
      <vt:lpstr>Extensions</vt:lpstr>
      <vt:lpstr>Docker Compose</vt:lpstr>
      <vt:lpstr>Docker content Trust</vt:lpstr>
      <vt:lpstr>Kubernetes</vt:lpstr>
      <vt:lpstr>Credential Helper</vt:lpstr>
      <vt:lpstr>Example</vt:lpstr>
      <vt:lpstr>Example continued…</vt:lpstr>
      <vt:lpstr>Architecture (Client Server Architecture)</vt:lpstr>
      <vt:lpstr>Docker Common Commands</vt:lpstr>
      <vt:lpstr>Docker Management Commands</vt:lpstr>
      <vt:lpstr>Docker Swarm Commands</vt:lpstr>
      <vt:lpstr>Docker Commands</vt:lpstr>
      <vt:lpstr>Docker commands continued…</vt:lpstr>
      <vt:lpstr>Global Options</vt:lpstr>
      <vt:lpstr>Docker on GCP</vt:lpstr>
      <vt:lpstr>Docker on AWS</vt:lpstr>
      <vt:lpstr>Docker on Azure</vt:lpstr>
      <vt:lpstr>Exercise-1: How to update application?</vt:lpstr>
      <vt:lpstr>Exercise 2: Remove the existing running container</vt:lpstr>
      <vt:lpstr>Example Share the Image</vt:lpstr>
      <vt:lpstr>Get list of offline images</vt:lpstr>
      <vt:lpstr>Login to Docker (CLI)</vt:lpstr>
      <vt:lpstr>Add new tag to image</vt:lpstr>
      <vt:lpstr>To build an image for amd64 use -- platform tag</vt:lpstr>
      <vt:lpstr>Multi-Platform Images</vt:lpstr>
      <vt:lpstr>Persist the 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Anand Jungade</dc:creator>
  <cp:lastModifiedBy>Anand Jungade</cp:lastModifiedBy>
  <cp:revision>206</cp:revision>
  <dcterms:created xsi:type="dcterms:W3CDTF">2023-05-03T16:18:54Z</dcterms:created>
  <dcterms:modified xsi:type="dcterms:W3CDTF">2023-05-10T15:07:29Z</dcterms:modified>
</cp:coreProperties>
</file>