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roxima Nova"/>
      <p:regular r:id="rId33"/>
      <p:bold r:id="rId34"/>
      <p:italic r:id="rId35"/>
      <p:boldItalic r:id="rId36"/>
    </p:embeddedFont>
    <p:embeddedFont>
      <p:font typeface="Roboto"/>
      <p:regular r:id="rId37"/>
      <p:bold r:id="rId38"/>
      <p:italic r:id="rId39"/>
      <p:boldItalic r:id="rId40"/>
    </p:embeddedFont>
    <p:embeddedFont>
      <p:font typeface="Playfair Display"/>
      <p:regular r:id="rId41"/>
      <p:bold r:id="rId42"/>
      <p:italic r:id="rId43"/>
      <p:boldItalic r:id="rId44"/>
    </p:embeddedFont>
    <p:embeddedFont>
      <p:font typeface="Merriweather Black"/>
      <p:bold r:id="rId45"/>
      <p:boldItalic r:id="rId46"/>
    </p:embeddedFont>
    <p:embeddedFont>
      <p:font typeface="Merriweather"/>
      <p:regular r:id="rId47"/>
      <p:bold r:id="rId48"/>
      <p:italic r:id="rId49"/>
      <p:boldItalic r:id="rId50"/>
    </p:embeddedFont>
    <p:embeddedFont>
      <p:font typeface="Comfortaa"/>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9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69922C-4A75-4A4D-A9ED-C47EF50C48DD}">
  <a:tblStyle styleId="{4669922C-4A75-4A4D-A9ED-C47EF50C48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97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PlayfairDisplay-bold.fntdata"/><Relationship Id="rId41" Type="http://schemas.openxmlformats.org/officeDocument/2006/relationships/font" Target="fonts/PlayfairDisplay-regular.fntdata"/><Relationship Id="rId44" Type="http://schemas.openxmlformats.org/officeDocument/2006/relationships/font" Target="fonts/PlayfairDisplay-boldItalic.fntdata"/><Relationship Id="rId43" Type="http://schemas.openxmlformats.org/officeDocument/2006/relationships/font" Target="fonts/PlayfairDisplay-italic.fntdata"/><Relationship Id="rId46" Type="http://schemas.openxmlformats.org/officeDocument/2006/relationships/font" Target="fonts/MerriweatherBlack-boldItalic.fntdata"/><Relationship Id="rId45" Type="http://schemas.openxmlformats.org/officeDocument/2006/relationships/font" Target="fonts/Merriweather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erriweather-bold.fntdata"/><Relationship Id="rId47" Type="http://schemas.openxmlformats.org/officeDocument/2006/relationships/font" Target="fonts/Merriweather-regular.fntdata"/><Relationship Id="rId49"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ProximaNova-regular.fntdata"/><Relationship Id="rId32" Type="http://schemas.openxmlformats.org/officeDocument/2006/relationships/slide" Target="slides/slide26.xml"/><Relationship Id="rId35" Type="http://schemas.openxmlformats.org/officeDocument/2006/relationships/font" Target="fonts/ProximaNova-italic.fntdata"/><Relationship Id="rId34" Type="http://schemas.openxmlformats.org/officeDocument/2006/relationships/font" Target="fonts/ProximaNova-bold.fntdata"/><Relationship Id="rId37" Type="http://schemas.openxmlformats.org/officeDocument/2006/relationships/font" Target="fonts/Roboto-regular.fntdata"/><Relationship Id="rId36" Type="http://schemas.openxmlformats.org/officeDocument/2006/relationships/font" Target="fonts/ProximaNova-boldItalic.fntdata"/><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omfortaa-regular.fntdata"/><Relationship Id="rId50" Type="http://schemas.openxmlformats.org/officeDocument/2006/relationships/font" Target="fonts/Merriweather-boldItalic.fntdata"/><Relationship Id="rId52" Type="http://schemas.openxmlformats.org/officeDocument/2006/relationships/font" Target="fonts/Comforta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E91D63"/>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11757ece3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11757ece3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11757ece3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11757ece3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basic outline of the steps in processing include 2 things :- a) construction of a gradation and b) Consolidation of this graded material. This consolidation is carried out by sintering. Sintering is a process of heating the component in a controlled environment below the melting point so that a bonding is created between the particles.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11757ece3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11757ece3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Coming on the gradation part,we saw 3 phases in which this can be done,First one is the Gas Based Methods. A small branching in this category,and we have a vapour deposition method in which a material is evaporated from the source and condensed at a target location forming coatings.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11757ece3_0_1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11757ece3_0_1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Schematic diagrams show the setup of both Physical Vapour Deposition and Chemical Vapour Deposition Processes. In both the processes the substrate is heated by suitable means. In PVD,the vapours are formed  </a:t>
            </a:r>
            <a:r>
              <a:rPr lang="en-GB" sz="1400">
                <a:solidFill>
                  <a:schemeClr val="dk1"/>
                </a:solidFill>
                <a:latin typeface="Times New Roman"/>
                <a:ea typeface="Times New Roman"/>
                <a:cs typeface="Times New Roman"/>
                <a:sym typeface="Times New Roman"/>
              </a:rPr>
              <a:t>and transported </a:t>
            </a:r>
            <a:r>
              <a:rPr lang="en-GB" sz="1400">
                <a:solidFill>
                  <a:srgbClr val="202729"/>
                </a:solidFill>
                <a:latin typeface="Times New Roman"/>
                <a:ea typeface="Times New Roman"/>
                <a:cs typeface="Times New Roman"/>
                <a:sym typeface="Times New Roman"/>
              </a:rPr>
              <a:t>, on the substrate where it condenses </a:t>
            </a:r>
            <a:r>
              <a:rPr lang="en-GB" sz="1400">
                <a:solidFill>
                  <a:schemeClr val="dk1"/>
                </a:solidFill>
                <a:latin typeface="Times New Roman"/>
                <a:ea typeface="Times New Roman"/>
                <a:cs typeface="Times New Roman"/>
                <a:sym typeface="Times New Roman"/>
              </a:rPr>
              <a:t>through a vacuum environment under an electric field. In CVD,though,a predefined mix of reactant gases are introduced at a specified flow rate into the reaction chamber. The gas molecules move to the wafer’s surface and adhere, by adsorption. After the reactant get adsorbed on the surface, the gas molecules chemically react forming a solid that adheres to the wafer surface i.e. the reactants undergo chemical reactions with the substrate to form the film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11757ece3_0_1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11757ece3_0_1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11757ece3_0_1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11757ece3_0_1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is the thermal spray process. From the diagram we can see that a</a:t>
            </a:r>
            <a:r>
              <a:rPr lang="en-GB" sz="1400">
                <a:solidFill>
                  <a:schemeClr val="dk1"/>
                </a:solidFill>
                <a:latin typeface="Times New Roman"/>
                <a:ea typeface="Times New Roman"/>
                <a:cs typeface="Times New Roman"/>
                <a:sym typeface="Times New Roman"/>
              </a:rPr>
              <a:t> heat source is used to melt the raw materials for the coating,could be in the form of wire or powder, and with the help of  high pressure  gases the converted spray plume is bombarded on a base material. S</a:t>
            </a:r>
            <a:r>
              <a:rPr b="1" lang="en-GB" sz="1400">
                <a:solidFill>
                  <a:schemeClr val="dk1"/>
                </a:solidFill>
                <a:latin typeface="Merriweather"/>
                <a:ea typeface="Merriweather"/>
                <a:cs typeface="Merriweather"/>
                <a:sym typeface="Merriweather"/>
              </a:rPr>
              <a:t>pray and heat source of the gas</a:t>
            </a:r>
            <a:r>
              <a:rPr lang="en-GB" sz="1400">
                <a:solidFill>
                  <a:schemeClr val="dk1"/>
                </a:solidFill>
                <a:latin typeface="Merriweather"/>
                <a:ea typeface="Merriweather"/>
                <a:cs typeface="Merriweather"/>
                <a:sym typeface="Merriweather"/>
              </a:rPr>
              <a:t> (as classified above),coating material parameters like </a:t>
            </a:r>
            <a:r>
              <a:rPr b="1" lang="en-GB" sz="1400">
                <a:solidFill>
                  <a:schemeClr val="dk1"/>
                </a:solidFill>
                <a:latin typeface="Merriweather"/>
                <a:ea typeface="Merriweather"/>
                <a:cs typeface="Merriweather"/>
                <a:sym typeface="Merriweather"/>
              </a:rPr>
              <a:t>precursor materials, particle size, flow behavior affects the final product and its gradation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11757ece3_0_1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11757ece3_0_1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11757ece3_0_1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11757ece3_0_1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that was all about the gas phase processes,next in line there are liquid phase methods which are usually employed for large products where property control may not be excellent but are economically viable enuf. The major drawback that will be realized once we look at htese methods,would be the difficulty in controlling the gradation generated.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11757ece3_0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11757ece3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2 methods we will be discussing are a) centrifugal casting and b) electrophoretic deposition. The centrifugal casting method works on the principle of segregation of particles and their movement due to the centrifugal force genrated in the rotation. So as it,is one can vary the mould rotating speed to influence the gradation but mostly thats about it. Plus as widely used as this technique is, it can used to generate cylindrical shapes only. Electrophoretic deposition on the other hand,uses the principle of elctrolysis that he particles migrate towards the chargeed electrodes and get deposited there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11757ece3_0_1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11757ece3_0_1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last and the  most important set of methods that is the solid phase methods are the centre of attention of researchers . Although they generate a discontionuous gradient,the gradation can be controlled to a very high degree. We will be discussing 2 methods under this heading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0cf1f3701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0cf1f3701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the first question that comes up is that what is FGM and why is it needed? Then we’ll briefly look into the various classifications of FGM. After developing the base,we’ll cover the processing techniques used in the production of FGM and finally we’ll establish its future scope.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11757ece3_0_1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11757ece3_0_1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latin typeface="Times New Roman"/>
                <a:ea typeface="Times New Roman"/>
                <a:cs typeface="Times New Roman"/>
                <a:sym typeface="Times New Roman"/>
              </a:rPr>
              <a:t>Powder metallurgy (PM) technique is used to produce functionally graded material through four basic steps - powder preparation, weighing and mixing of powder according to the pre-designed spatial distribution, stacking and ramming of the premixed powders (forming operations)and finally compacting and forming a solid mass of material(sintering).</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400">
                <a:solidFill>
                  <a:schemeClr val="dk1"/>
                </a:solidFill>
                <a:latin typeface="Times New Roman"/>
                <a:ea typeface="Times New Roman"/>
                <a:cs typeface="Times New Roman"/>
                <a:sym typeface="Times New Roman"/>
              </a:rPr>
              <a:t>The method as such can be used to produce intricate details,in the component. And since, active research has been carried out in this domain,one can influence the gradation through sintering temperature pressure of compaction,time of sintering etc. </a:t>
            </a:r>
            <a:endParaRPr sz="1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11757ece3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11757ece3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latin typeface="Merriweather"/>
                <a:ea typeface="Merriweather"/>
                <a:cs typeface="Merriweather"/>
                <a:sym typeface="Merriweather"/>
              </a:rPr>
              <a:t>A group of techniques that manufacture a three-dimensional layered (functionally graded)  component employing a computer-aided design (CAD) data. These processes fall under the controlled blending category</a:t>
            </a:r>
            <a:endParaRPr sz="1400">
              <a:solidFill>
                <a:schemeClr val="dk1"/>
              </a:solidFill>
              <a:latin typeface="Merriweather"/>
              <a:ea typeface="Merriweather"/>
              <a:cs typeface="Merriweather"/>
              <a:sym typeface="Merriweather"/>
            </a:endParaRPr>
          </a:p>
          <a:p>
            <a:pPr indent="0" lvl="0" marL="0" rtl="0" algn="just">
              <a:lnSpc>
                <a:spcPct val="150000"/>
              </a:lnSpc>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GB" sz="1400">
                <a:solidFill>
                  <a:schemeClr val="dk1"/>
                </a:solidFill>
              </a:rPr>
              <a:t>SFF involves five basic steps :-</a:t>
            </a:r>
            <a:endParaRPr sz="1400">
              <a:solidFill>
                <a:schemeClr val="dk1"/>
              </a:solidFill>
            </a:endParaRPr>
          </a:p>
          <a:p>
            <a:pPr indent="0" lvl="0" marL="495300" rtl="0" algn="just">
              <a:lnSpc>
                <a:spcPct val="150000"/>
              </a:lnSpc>
              <a:spcBef>
                <a:spcPts val="1200"/>
              </a:spcBef>
              <a:spcAft>
                <a:spcPts val="0"/>
              </a:spcAft>
              <a:buClr>
                <a:schemeClr val="dk1"/>
              </a:buClr>
              <a:buSzPts val="1100"/>
              <a:buFont typeface="Arial"/>
              <a:buNone/>
            </a:pPr>
            <a:r>
              <a:rPr lang="en-GB" sz="1400">
                <a:solidFill>
                  <a:schemeClr val="dk1"/>
                </a:solidFill>
              </a:rPr>
              <a:t>1.</a:t>
            </a:r>
            <a:r>
              <a:rPr lang="en-GB" sz="700">
                <a:solidFill>
                  <a:schemeClr val="dk1"/>
                </a:solidFill>
              </a:rPr>
              <a:t>     </a:t>
            </a:r>
            <a:r>
              <a:rPr lang="en-GB" sz="1400">
                <a:solidFill>
                  <a:schemeClr val="dk1"/>
                </a:solidFill>
              </a:rPr>
              <a:t>Generation of CAD data from the software like AutoCAD, Solid edge etc</a:t>
            </a:r>
            <a:endParaRPr sz="1400">
              <a:solidFill>
                <a:schemeClr val="dk1"/>
              </a:solidFill>
            </a:endParaRPr>
          </a:p>
          <a:p>
            <a:pPr indent="0" lvl="0" marL="495300" rtl="0" algn="just">
              <a:lnSpc>
                <a:spcPct val="150000"/>
              </a:lnSpc>
              <a:spcBef>
                <a:spcPts val="1200"/>
              </a:spcBef>
              <a:spcAft>
                <a:spcPts val="0"/>
              </a:spcAft>
              <a:buClr>
                <a:schemeClr val="dk1"/>
              </a:buClr>
              <a:buSzPts val="1100"/>
              <a:buFont typeface="Arial"/>
              <a:buNone/>
            </a:pPr>
            <a:r>
              <a:rPr lang="en-GB" sz="1400">
                <a:solidFill>
                  <a:schemeClr val="dk1"/>
                </a:solidFill>
              </a:rPr>
              <a:t>2.</a:t>
            </a:r>
            <a:r>
              <a:rPr lang="en-GB" sz="700">
                <a:solidFill>
                  <a:schemeClr val="dk1"/>
                </a:solidFill>
              </a:rPr>
              <a:t>     </a:t>
            </a:r>
            <a:r>
              <a:rPr lang="en-GB" sz="1400">
                <a:solidFill>
                  <a:schemeClr val="dk1"/>
                </a:solidFill>
              </a:rPr>
              <a:t>Conversion of the CAD data to Standard Triangulation Language (STL) file</a:t>
            </a:r>
            <a:endParaRPr sz="1400">
              <a:solidFill>
                <a:schemeClr val="dk1"/>
              </a:solidFill>
            </a:endParaRPr>
          </a:p>
          <a:p>
            <a:pPr indent="0" lvl="0" marL="495300" rtl="0" algn="just">
              <a:lnSpc>
                <a:spcPct val="150000"/>
              </a:lnSpc>
              <a:spcBef>
                <a:spcPts val="1200"/>
              </a:spcBef>
              <a:spcAft>
                <a:spcPts val="0"/>
              </a:spcAft>
              <a:buClr>
                <a:schemeClr val="dk1"/>
              </a:buClr>
              <a:buSzPts val="1100"/>
              <a:buFont typeface="Arial"/>
              <a:buNone/>
            </a:pPr>
            <a:r>
              <a:rPr lang="en-GB" sz="1400">
                <a:solidFill>
                  <a:schemeClr val="dk1"/>
                </a:solidFill>
              </a:rPr>
              <a:t>3.</a:t>
            </a:r>
            <a:r>
              <a:rPr lang="en-GB" sz="700">
                <a:solidFill>
                  <a:schemeClr val="dk1"/>
                </a:solidFill>
              </a:rPr>
              <a:t>     </a:t>
            </a:r>
            <a:r>
              <a:rPr lang="en-GB" sz="1400">
                <a:solidFill>
                  <a:schemeClr val="dk1"/>
                </a:solidFill>
              </a:rPr>
              <a:t>Slicing of the STL into two-dimensional cross-section profiles</a:t>
            </a:r>
            <a:endParaRPr sz="1400">
              <a:solidFill>
                <a:schemeClr val="dk1"/>
              </a:solidFill>
            </a:endParaRPr>
          </a:p>
          <a:p>
            <a:pPr indent="0" lvl="0" marL="495300" rtl="0" algn="just">
              <a:lnSpc>
                <a:spcPct val="150000"/>
              </a:lnSpc>
              <a:spcBef>
                <a:spcPts val="1200"/>
              </a:spcBef>
              <a:spcAft>
                <a:spcPts val="0"/>
              </a:spcAft>
              <a:buClr>
                <a:schemeClr val="dk1"/>
              </a:buClr>
              <a:buSzPts val="1100"/>
              <a:buFont typeface="Arial"/>
              <a:buNone/>
            </a:pPr>
            <a:r>
              <a:rPr lang="en-GB" sz="1400">
                <a:solidFill>
                  <a:schemeClr val="dk1"/>
                </a:solidFill>
              </a:rPr>
              <a:t>4.</a:t>
            </a:r>
            <a:r>
              <a:rPr lang="en-GB" sz="700">
                <a:solidFill>
                  <a:schemeClr val="dk1"/>
                </a:solidFill>
              </a:rPr>
              <a:t>     </a:t>
            </a:r>
            <a:r>
              <a:rPr lang="en-GB" sz="1400">
                <a:solidFill>
                  <a:schemeClr val="dk1"/>
                </a:solidFill>
              </a:rPr>
              <a:t>Building of the component layer by layer</a:t>
            </a:r>
            <a:endParaRPr sz="1400">
              <a:solidFill>
                <a:schemeClr val="dk1"/>
              </a:solidFill>
            </a:endParaRPr>
          </a:p>
          <a:p>
            <a:pPr indent="0" lvl="0" marL="495300" rtl="0" algn="just">
              <a:lnSpc>
                <a:spcPct val="150000"/>
              </a:lnSpc>
              <a:spcBef>
                <a:spcPts val="1200"/>
              </a:spcBef>
              <a:spcAft>
                <a:spcPts val="0"/>
              </a:spcAft>
              <a:buNone/>
            </a:pPr>
            <a:r>
              <a:rPr lang="en-GB" sz="1400">
                <a:solidFill>
                  <a:schemeClr val="dk1"/>
                </a:solidFill>
              </a:rPr>
              <a:t>5.</a:t>
            </a:r>
            <a:r>
              <a:rPr lang="en-GB" sz="700">
                <a:solidFill>
                  <a:schemeClr val="dk1"/>
                </a:solidFill>
              </a:rPr>
              <a:t>     </a:t>
            </a:r>
            <a:r>
              <a:rPr lang="en-GB" sz="1400">
                <a:solidFill>
                  <a:schemeClr val="dk1"/>
                </a:solidFill>
              </a:rPr>
              <a:t>Removal and finishing. </a:t>
            </a:r>
            <a:endParaRPr sz="14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11757ece3_0_1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11757ece3_0_1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that was all about the processing techniques,a brief overview on each catergory is covers. Next wat comes is the areas of application of FGM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12dc976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12dc976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are just a very concise set of areas where FGM plays a pivotal role ,like in Aerospace eApplications,the space shuttles are coated with FGM,whch is capable of withstanding extremely high temperatures. Also,since FGM occurs widely in nature in human body in the form of teeth,skin and tissues,FGM are modeled for biomedical applications. The core stregth of the FGM is utilised in defense applications for bulletproof vests and armour plates. And given the high strength to weight ratio,various machinery equipments use FGMs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11757ece3_0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11757ece3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FGM is an oppurtunistic area and has the capability to revolutionize the manufacturing world. I have tried to summarize the roadblocks here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11757ece3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11757ece3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11757ece3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11757ece3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11757ece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11757ece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Before talking specifically abt FGM,I will brief abt the requirement of FGM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0cf1f3701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0cf1f3701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conventional process of Alloying is a combination of a metal with another element. Alloying is carried out by melting the billets and casting them into desired shapes. But the prerequisite here is that the melting temperatures of both components must be comparable. To overcome this,another method to produce a teo component system,we see Powder Metallurgy.</a:t>
            </a:r>
            <a:r>
              <a:rPr lang="en-GB"/>
              <a:t> It is</a:t>
            </a:r>
            <a:r>
              <a:rPr lang="en-GB" sz="1000"/>
              <a:t> a </a:t>
            </a:r>
            <a:r>
              <a:rPr lang="en-GB" sz="1000">
                <a:solidFill>
                  <a:schemeClr val="dk1"/>
                </a:solidFill>
              </a:rPr>
              <a:t> metal-forming process performed by sintering compacted metal powders to just below their melting points</a:t>
            </a:r>
            <a:r>
              <a:rPr lang="en-GB">
                <a:solidFill>
                  <a:schemeClr val="dk1"/>
                </a:solidFill>
              </a:rPr>
              <a:t>. This method is used quite extensively in the industry,but again,the parts produced by this method will have a lower strength and ductility.These methods are wat comes to mind when we think of a 2 component system. </a:t>
            </a:r>
            <a:endParaRPr>
              <a:solidFill>
                <a:schemeClr val="dk1"/>
              </a:solidFill>
            </a:endParaRPr>
          </a:p>
          <a:p>
            <a:pPr indent="0" lvl="0" marL="0" rtl="0" algn="l">
              <a:spcBef>
                <a:spcPts val="0"/>
              </a:spcBef>
              <a:spcAft>
                <a:spcPts val="0"/>
              </a:spcAft>
              <a:buNone/>
            </a:pPr>
            <a:r>
              <a:rPr lang="en-GB">
                <a:solidFill>
                  <a:schemeClr val="dk1"/>
                </a:solidFill>
              </a:rPr>
              <a:t>Thats when we introduce ourselves with wats called as a composite material.</a:t>
            </a:r>
            <a:r>
              <a:rPr i="1" lang="en-GB">
                <a:solidFill>
                  <a:schemeClr val="dk1"/>
                </a:solidFill>
              </a:rPr>
              <a:t> </a:t>
            </a:r>
            <a:r>
              <a:rPr lang="en-GB">
                <a:solidFill>
                  <a:schemeClr val="dk1"/>
                </a:solidFill>
              </a:rPr>
              <a:t>It is a material produces from two or more constituent materials (imp.) with notably dissimilar properties. And FGM or functionally graded material is a composite material in which a contionuous or a stepwise variation of material properties is present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11757ece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11757ece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brief discussion on the classification of FGM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11757ece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11757ece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According to FGM structure,the gradient could be in the form of Volume fraction,orientation of particles,shape and size of particles. The resulting FGM can either be a contionuous graded structure or a stepwise graded strucutre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11757ece3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11757ece3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 to the type of FGM gradient,one can create a composition gradient,ie the composition changes fo eg - in metal ceramic FGM. The microstructure of the component could vary,this is achieved by varying the cooling rate in the component such that the surface cools down,and core cools later.And then,one can vary the porosity in the component by varying the particle size and stacking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11757ece3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11757ece3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 to the process that is used to create a gradation, one can classify them into either a constitutive process in which the component is literally constructed in 3D space,or one can create a gradation from a homogenous material by controlled segregation by either electric or magnetic fields.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11757ece3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11757ece3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And finally according to the state during FGM processing. So we can construct a FGM in solid,liquid or gas phase depending on the application and then convert it into solid components. I will skip a detailed discussion here at this point as this brings us to the next unit which is FGM : Processing techniques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hyperlink" Target="https://en.wikipedia.org/wiki/Electrode" TargetMode="External"/><Relationship Id="rId5" Type="http://schemas.openxmlformats.org/officeDocument/2006/relationships/hyperlink" Target="https://en.wikipedia.org/wiki/Colloid" TargetMode="External"/><Relationship Id="rId6" Type="http://schemas.openxmlformats.org/officeDocument/2006/relationships/hyperlink" Target="https://en.wikipedia.org/wiki/Liquid" TargetMode="External"/><Relationship Id="rId7" Type="http://schemas.openxmlformats.org/officeDocument/2006/relationships/hyperlink" Target="https://en.wikipedia.org/wiki/Electric_field" TargetMode="External"/><Relationship Id="rId8" Type="http://schemas.openxmlformats.org/officeDocument/2006/relationships/hyperlink" Target="https://en.wikipedia.org/wiki/Electrophoresi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en.wikipedia.org/wiki/Met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5900"/>
              <a:t>Functionally Graded Materials</a:t>
            </a:r>
            <a:endParaRPr sz="5900"/>
          </a:p>
        </p:txBody>
      </p:sp>
      <p:sp>
        <p:nvSpPr>
          <p:cNvPr id="60" name="Google Shape;60;p13"/>
          <p:cNvSpPr txBox="1"/>
          <p:nvPr>
            <p:ph idx="1" type="subTitle"/>
          </p:nvPr>
        </p:nvSpPr>
        <p:spPr>
          <a:xfrm>
            <a:off x="344250" y="3550650"/>
            <a:ext cx="4979400" cy="8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 Anand Jain (U17ME207)</a:t>
            </a:r>
            <a:endParaRPr/>
          </a:p>
          <a:p>
            <a:pPr indent="0" lvl="0" marL="0" rtl="0" algn="l">
              <a:spcBef>
                <a:spcPts val="0"/>
              </a:spcBef>
              <a:spcAft>
                <a:spcPts val="0"/>
              </a:spcAft>
              <a:buNone/>
            </a:pPr>
            <a:r>
              <a:rPr lang="en-GB"/>
              <a:t>Guided by Dr. Sumit Khare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FGM : Processing Techniques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p23"/>
          <p:cNvGrpSpPr/>
          <p:nvPr/>
        </p:nvGrpSpPr>
        <p:grpSpPr>
          <a:xfrm>
            <a:off x="5632317" y="1189775"/>
            <a:ext cx="3305700" cy="3483050"/>
            <a:chOff x="5632317" y="1189775"/>
            <a:chExt cx="3305700" cy="3483050"/>
          </a:xfrm>
        </p:grpSpPr>
        <p:sp>
          <p:nvSpPr>
            <p:cNvPr id="147" name="Google Shape;147;p23"/>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FFFFFF"/>
                  </a:solidFill>
                  <a:latin typeface="Comfortaa"/>
                  <a:ea typeface="Comfortaa"/>
                  <a:cs typeface="Comfortaa"/>
                  <a:sym typeface="Comfortaa"/>
                </a:rPr>
                <a:t>Functionally Graded Component</a:t>
              </a:r>
              <a:endParaRPr b="1">
                <a:solidFill>
                  <a:srgbClr val="FFFFFF"/>
                </a:solidFill>
                <a:latin typeface="Comfortaa"/>
                <a:ea typeface="Comfortaa"/>
                <a:cs typeface="Comfortaa"/>
                <a:sym typeface="Comfortaa"/>
              </a:endParaRPr>
            </a:p>
          </p:txBody>
        </p:sp>
        <p:sp>
          <p:nvSpPr>
            <p:cNvPr id="148" name="Google Shape;148;p23"/>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49" name="Google Shape;149;p23"/>
          <p:cNvGrpSpPr/>
          <p:nvPr/>
        </p:nvGrpSpPr>
        <p:grpSpPr>
          <a:xfrm>
            <a:off x="0" y="1189989"/>
            <a:ext cx="3546900" cy="3482836"/>
            <a:chOff x="0" y="1189989"/>
            <a:chExt cx="3546900" cy="3482836"/>
          </a:xfrm>
        </p:grpSpPr>
        <p:sp>
          <p:nvSpPr>
            <p:cNvPr id="150" name="Google Shape;150;p23"/>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FFFFFF"/>
                  </a:solidFill>
                  <a:latin typeface="Comfortaa"/>
                  <a:ea typeface="Comfortaa"/>
                  <a:cs typeface="Comfortaa"/>
                  <a:sym typeface="Comfortaa"/>
                </a:rPr>
                <a:t>Formation of gradation</a:t>
              </a:r>
              <a:endParaRPr b="1">
                <a:solidFill>
                  <a:srgbClr val="FFFFFF"/>
                </a:solidFill>
                <a:latin typeface="Comfortaa"/>
                <a:ea typeface="Comfortaa"/>
                <a:cs typeface="Comfortaa"/>
                <a:sym typeface="Comfortaa"/>
              </a:endParaRPr>
            </a:p>
          </p:txBody>
        </p:sp>
        <p:sp>
          <p:nvSpPr>
            <p:cNvPr id="151" name="Google Shape;151;p23"/>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latin typeface="Merriweather"/>
                  <a:ea typeface="Merriweather"/>
                  <a:cs typeface="Merriweather"/>
                  <a:sym typeface="Merriweather"/>
                </a:rPr>
                <a:t>Processes that make gradation :-</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GB">
                  <a:latin typeface="Merriweather"/>
                  <a:ea typeface="Merriweather"/>
                  <a:cs typeface="Merriweather"/>
                  <a:sym typeface="Merriweather"/>
                </a:rPr>
                <a:t>Constitutive</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GB">
                  <a:latin typeface="Merriweather"/>
                  <a:ea typeface="Merriweather"/>
                  <a:cs typeface="Merriweather"/>
                  <a:sym typeface="Merriweather"/>
                </a:rPr>
                <a:t>Segregation</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GB">
                  <a:latin typeface="Merriweather"/>
                  <a:ea typeface="Merriweather"/>
                  <a:cs typeface="Merriweather"/>
                  <a:sym typeface="Merriweather"/>
                </a:rPr>
                <a:t>Homogenizing</a:t>
              </a:r>
              <a:endParaRPr>
                <a:latin typeface="Merriweather"/>
                <a:ea typeface="Merriweather"/>
                <a:cs typeface="Merriweather"/>
                <a:sym typeface="Merriweather"/>
              </a:endParaRPr>
            </a:p>
            <a:p>
              <a:pPr indent="0" lvl="0" marL="457200" rtl="0" algn="l">
                <a:lnSpc>
                  <a:spcPct val="115000"/>
                </a:lnSpc>
                <a:spcBef>
                  <a:spcPts val="0"/>
                </a:spcBef>
                <a:spcAft>
                  <a:spcPts val="0"/>
                </a:spcAft>
                <a:buNone/>
              </a:pPr>
              <a:r>
                <a:rPr lang="en-GB">
                  <a:latin typeface="Merriweather"/>
                  <a:ea typeface="Merriweather"/>
                  <a:cs typeface="Merriweather"/>
                  <a:sym typeface="Merriweather"/>
                </a:rPr>
                <a:t>(Discussed in detail later)</a:t>
              </a:r>
              <a:endParaRPr>
                <a:latin typeface="Merriweather"/>
                <a:ea typeface="Merriweather"/>
                <a:cs typeface="Merriweather"/>
                <a:sym typeface="Merriweather"/>
              </a:endParaRPr>
            </a:p>
          </p:txBody>
        </p:sp>
      </p:grpSp>
      <p:grpSp>
        <p:nvGrpSpPr>
          <p:cNvPr id="152" name="Google Shape;152;p23"/>
          <p:cNvGrpSpPr/>
          <p:nvPr/>
        </p:nvGrpSpPr>
        <p:grpSpPr>
          <a:xfrm>
            <a:off x="2944204" y="1189775"/>
            <a:ext cx="3305700" cy="3483050"/>
            <a:chOff x="2944204" y="1189775"/>
            <a:chExt cx="3305700" cy="3483050"/>
          </a:xfrm>
        </p:grpSpPr>
        <p:sp>
          <p:nvSpPr>
            <p:cNvPr id="153" name="Google Shape;153;p23"/>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b="1" lang="en-GB">
                  <a:solidFill>
                    <a:srgbClr val="FFFFFF"/>
                  </a:solidFill>
                  <a:latin typeface="Comfortaa"/>
                  <a:ea typeface="Comfortaa"/>
                  <a:cs typeface="Comfortaa"/>
                  <a:sym typeface="Comfortaa"/>
                </a:rPr>
                <a:t>Consolidation</a:t>
              </a:r>
              <a:endParaRPr b="1">
                <a:solidFill>
                  <a:srgbClr val="FFFFFF"/>
                </a:solidFill>
                <a:latin typeface="Comfortaa"/>
                <a:ea typeface="Comfortaa"/>
                <a:cs typeface="Comfortaa"/>
                <a:sym typeface="Comfortaa"/>
              </a:endParaRPr>
            </a:p>
            <a:p>
              <a:pPr indent="0" lvl="0" marL="0" rtl="0" algn="ctr">
                <a:spcBef>
                  <a:spcPts val="0"/>
                </a:spcBef>
                <a:spcAft>
                  <a:spcPts val="0"/>
                </a:spcAft>
                <a:buNone/>
              </a:pPr>
              <a:r>
                <a:rPr b="1" lang="en-GB">
                  <a:solidFill>
                    <a:srgbClr val="FFFFFF"/>
                  </a:solidFill>
                  <a:latin typeface="Comfortaa"/>
                  <a:ea typeface="Comfortaa"/>
                  <a:cs typeface="Comfortaa"/>
                  <a:sym typeface="Comfortaa"/>
                </a:rPr>
                <a:t> (Sintering)	</a:t>
              </a:r>
              <a:endParaRPr b="1">
                <a:solidFill>
                  <a:srgbClr val="FFFFFF"/>
                </a:solidFill>
                <a:latin typeface="Comfortaa"/>
                <a:ea typeface="Comfortaa"/>
                <a:cs typeface="Comfortaa"/>
                <a:sym typeface="Comfortaa"/>
              </a:endParaRPr>
            </a:p>
          </p:txBody>
        </p:sp>
        <p:sp>
          <p:nvSpPr>
            <p:cNvPr id="154" name="Google Shape;154;p23"/>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Roboto"/>
                <a:buChar char="❖"/>
              </a:pPr>
              <a:r>
                <a:rPr lang="en-GB" sz="1300">
                  <a:latin typeface="Roboto"/>
                  <a:ea typeface="Roboto"/>
                  <a:cs typeface="Roboto"/>
                  <a:sym typeface="Roboto"/>
                </a:rPr>
                <a:t>Usually </a:t>
              </a:r>
              <a:r>
                <a:rPr lang="en-GB" sz="1300">
                  <a:solidFill>
                    <a:srgbClr val="FF0000"/>
                  </a:solidFill>
                  <a:latin typeface="Roboto"/>
                  <a:ea typeface="Roboto"/>
                  <a:cs typeface="Roboto"/>
                  <a:sym typeface="Roboto"/>
                </a:rPr>
                <a:t>drying and sintering</a:t>
              </a:r>
              <a:r>
                <a:rPr lang="en-GB" sz="1300">
                  <a:latin typeface="Roboto"/>
                  <a:ea typeface="Roboto"/>
                  <a:cs typeface="Roboto"/>
                  <a:sym typeface="Roboto"/>
                </a:rPr>
                <a:t> or solidification</a:t>
              </a:r>
              <a:endParaRPr sz="1300">
                <a:latin typeface="Roboto"/>
                <a:ea typeface="Roboto"/>
                <a:cs typeface="Roboto"/>
                <a:sym typeface="Roboto"/>
              </a:endParaRPr>
            </a:p>
            <a:p>
              <a:pPr indent="0" lvl="0" marL="457200" rtl="0" algn="l">
                <a:lnSpc>
                  <a:spcPct val="115000"/>
                </a:lnSpc>
                <a:spcBef>
                  <a:spcPts val="0"/>
                </a:spcBef>
                <a:spcAft>
                  <a:spcPts val="0"/>
                </a:spcAft>
                <a:buNone/>
              </a:pPr>
              <a:r>
                <a:rPr lang="en-GB" sz="1300">
                  <a:latin typeface="Roboto"/>
                  <a:ea typeface="Roboto"/>
                  <a:cs typeface="Roboto"/>
                  <a:sym typeface="Roboto"/>
                </a:rPr>
                <a:t>follows the gradation step(What is it?)</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GB" sz="1300">
                  <a:latin typeface="Roboto"/>
                  <a:ea typeface="Roboto"/>
                  <a:cs typeface="Roboto"/>
                  <a:sym typeface="Roboto"/>
                </a:rPr>
                <a:t>Sintering (consolidation) behavior depends on </a:t>
              </a:r>
              <a:r>
                <a:rPr b="1" lang="en-GB" sz="1300">
                  <a:latin typeface="Roboto"/>
                  <a:ea typeface="Roboto"/>
                  <a:cs typeface="Roboto"/>
                  <a:sym typeface="Roboto"/>
                </a:rPr>
                <a:t>particle size and shape, composition and porosity</a:t>
              </a:r>
              <a:endParaRPr b="1" sz="1300">
                <a:latin typeface="Roboto"/>
                <a:ea typeface="Roboto"/>
                <a:cs typeface="Roboto"/>
                <a:sym typeface="Roboto"/>
              </a:endParaRPr>
            </a:p>
            <a:p>
              <a:pPr indent="0" lvl="0" marL="457200" rtl="0" algn="l">
                <a:lnSpc>
                  <a:spcPct val="115000"/>
                </a:lnSpc>
                <a:spcBef>
                  <a:spcPts val="0"/>
                </a:spcBef>
                <a:spcAft>
                  <a:spcPts val="0"/>
                </a:spcAft>
                <a:buNone/>
              </a:pPr>
              <a:r>
                <a:rPr b="1" lang="en-GB" sz="1300">
                  <a:latin typeface="Roboto"/>
                  <a:ea typeface="Roboto"/>
                  <a:cs typeface="Roboto"/>
                  <a:sym typeface="Roboto"/>
                </a:rPr>
                <a:t>of the powder</a:t>
              </a:r>
              <a:endParaRPr b="1" sz="1300">
                <a:latin typeface="Roboto"/>
                <a:ea typeface="Roboto"/>
                <a:cs typeface="Roboto"/>
                <a:sym typeface="Roboto"/>
              </a:endParaRPr>
            </a:p>
          </p:txBody>
        </p:sp>
      </p:grpSp>
      <p:sp>
        <p:nvSpPr>
          <p:cNvPr id="155" name="Google Shape;155;p23"/>
          <p:cNvSpPr txBox="1"/>
          <p:nvPr>
            <p:ph type="title"/>
          </p:nvPr>
        </p:nvSpPr>
        <p:spPr>
          <a:xfrm>
            <a:off x="336750" y="211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Outline of the Processing Route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120025"/>
            <a:ext cx="8520600" cy="572700"/>
          </a:xfrm>
          <a:prstGeom prst="rect">
            <a:avLst/>
          </a:prstGeom>
          <a:solidFill>
            <a:srgbClr val="93C47D"/>
          </a:solidFill>
          <a:ln cap="flat" cmpd="sng" w="2857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Merriweather"/>
                <a:ea typeface="Merriweather"/>
                <a:cs typeface="Merriweather"/>
                <a:sym typeface="Merriweather"/>
              </a:rPr>
              <a:t>Gas Based Methods</a:t>
            </a:r>
            <a:endParaRPr b="1">
              <a:latin typeface="Merriweather"/>
              <a:ea typeface="Merriweather"/>
              <a:cs typeface="Merriweather"/>
              <a:sym typeface="Merriweather"/>
            </a:endParaRPr>
          </a:p>
        </p:txBody>
      </p:sp>
      <p:sp>
        <p:nvSpPr>
          <p:cNvPr id="161" name="Google Shape;161;p24"/>
          <p:cNvSpPr txBox="1"/>
          <p:nvPr>
            <p:ph idx="1" type="body"/>
          </p:nvPr>
        </p:nvSpPr>
        <p:spPr>
          <a:xfrm>
            <a:off x="311700" y="692725"/>
            <a:ext cx="8520600" cy="4224600"/>
          </a:xfrm>
          <a:prstGeom prst="rect">
            <a:avLst/>
          </a:prstGeom>
        </p:spPr>
        <p:txBody>
          <a:bodyPr anchorCtr="0" anchor="t" bIns="91425" lIns="270000" spcFirstLastPara="1" rIns="91425" wrap="square" tIns="91425">
            <a:noAutofit/>
          </a:bodyPr>
          <a:lstStyle/>
          <a:p>
            <a:pPr indent="-101600" lvl="0" marL="89999" rtl="0" algn="l">
              <a:lnSpc>
                <a:spcPct val="100000"/>
              </a:lnSpc>
              <a:spcBef>
                <a:spcPts val="0"/>
              </a:spcBef>
              <a:spcAft>
                <a:spcPts val="0"/>
              </a:spcAft>
              <a:buSzPts val="1600"/>
              <a:buFont typeface="Merriweather"/>
              <a:buAutoNum type="arabicParenR"/>
            </a:pPr>
            <a:r>
              <a:rPr b="1" lang="en-GB" sz="1600">
                <a:latin typeface="Merriweather"/>
                <a:ea typeface="Merriweather"/>
                <a:cs typeface="Merriweather"/>
                <a:sym typeface="Merriweather"/>
              </a:rPr>
              <a:t> </a:t>
            </a:r>
            <a:r>
              <a:rPr b="1" lang="en-GB" sz="1600" u="sng">
                <a:latin typeface="Merriweather"/>
                <a:ea typeface="Merriweather"/>
                <a:cs typeface="Merriweather"/>
                <a:sym typeface="Merriweather"/>
              </a:rPr>
              <a:t>Vapour Deposition Methods </a:t>
            </a:r>
            <a:endParaRPr b="1" sz="1600" u="sng">
              <a:latin typeface="Merriweather"/>
              <a:ea typeface="Merriweather"/>
              <a:cs typeface="Merriweather"/>
              <a:sym typeface="Merriweather"/>
            </a:endParaRPr>
          </a:p>
          <a:p>
            <a:pPr indent="0" lvl="0" marL="457200" rtl="0" algn="l">
              <a:lnSpc>
                <a:spcPct val="100000"/>
              </a:lnSpc>
              <a:spcBef>
                <a:spcPts val="1600"/>
              </a:spcBef>
              <a:spcAft>
                <a:spcPts val="0"/>
              </a:spcAft>
              <a:buNone/>
            </a:pPr>
            <a:r>
              <a:rPr b="1" lang="en-GB" sz="1600">
                <a:latin typeface="Merriweather"/>
                <a:ea typeface="Merriweather"/>
                <a:cs typeface="Merriweather"/>
                <a:sym typeface="Merriweather"/>
              </a:rPr>
              <a:t>A process through which materials are evaporated from the source and condensed at a target location and a coating is produced.</a:t>
            </a:r>
            <a:endParaRPr b="1" sz="1600">
              <a:latin typeface="Merriweather"/>
              <a:ea typeface="Merriweather"/>
              <a:cs typeface="Merriweather"/>
              <a:sym typeface="Merriweather"/>
            </a:endParaRPr>
          </a:p>
          <a:p>
            <a:pPr indent="0" lvl="0" marL="457200" rtl="0" algn="l">
              <a:lnSpc>
                <a:spcPct val="100000"/>
              </a:lnSpc>
              <a:spcBef>
                <a:spcPts val="0"/>
              </a:spcBef>
              <a:spcAft>
                <a:spcPts val="0"/>
              </a:spcAft>
              <a:buNone/>
            </a:pPr>
            <a:r>
              <a:rPr b="1" lang="en-GB" sz="1600">
                <a:latin typeface="Merriweather"/>
                <a:ea typeface="Merriweather"/>
                <a:cs typeface="Merriweather"/>
                <a:sym typeface="Merriweather"/>
              </a:rPr>
              <a:t>2 types :-</a:t>
            </a:r>
            <a:endParaRPr b="1" sz="1600">
              <a:latin typeface="Merriweather"/>
              <a:ea typeface="Merriweather"/>
              <a:cs typeface="Merriweather"/>
              <a:sym typeface="Merriweather"/>
            </a:endParaRPr>
          </a:p>
          <a:p>
            <a:pPr indent="-330200" lvl="0" marL="914400" rtl="0" algn="l">
              <a:lnSpc>
                <a:spcPct val="100000"/>
              </a:lnSpc>
              <a:spcBef>
                <a:spcPts val="0"/>
              </a:spcBef>
              <a:spcAft>
                <a:spcPts val="0"/>
              </a:spcAft>
              <a:buSzPts val="1600"/>
              <a:buFont typeface="Merriweather"/>
              <a:buAutoNum type="alphaLcPeriod"/>
            </a:pPr>
            <a:r>
              <a:rPr b="1" lang="en-GB" sz="1600">
                <a:latin typeface="Merriweather"/>
                <a:ea typeface="Merriweather"/>
                <a:cs typeface="Merriweather"/>
                <a:sym typeface="Merriweather"/>
              </a:rPr>
              <a:t>Physical Vapour Deposition</a:t>
            </a:r>
            <a:endParaRPr b="1" sz="1600">
              <a:latin typeface="Merriweather"/>
              <a:ea typeface="Merriweather"/>
              <a:cs typeface="Merriweather"/>
              <a:sym typeface="Merriweather"/>
            </a:endParaRPr>
          </a:p>
          <a:p>
            <a:pPr indent="-330200" lvl="0" marL="914400" rtl="0" algn="l">
              <a:lnSpc>
                <a:spcPct val="100000"/>
              </a:lnSpc>
              <a:spcBef>
                <a:spcPts val="0"/>
              </a:spcBef>
              <a:spcAft>
                <a:spcPts val="0"/>
              </a:spcAft>
              <a:buSzPts val="1600"/>
              <a:buFont typeface="Merriweather"/>
              <a:buAutoNum type="alphaLcPeriod"/>
            </a:pPr>
            <a:r>
              <a:rPr b="1" lang="en-GB" sz="1600">
                <a:latin typeface="Merriweather"/>
                <a:ea typeface="Merriweather"/>
                <a:cs typeface="Merriweather"/>
                <a:sym typeface="Merriweather"/>
              </a:rPr>
              <a:t>Chemical Vapour Deposition </a:t>
            </a:r>
            <a:endParaRPr b="1" sz="1600">
              <a:latin typeface="Merriweather"/>
              <a:ea typeface="Merriweather"/>
              <a:cs typeface="Merriweather"/>
              <a:sym typeface="Merriweather"/>
            </a:endParaRPr>
          </a:p>
          <a:p>
            <a:pPr indent="0" lvl="0" marL="1371600" rtl="0" algn="l">
              <a:lnSpc>
                <a:spcPct val="100000"/>
              </a:lnSpc>
              <a:spcBef>
                <a:spcPts val="0"/>
              </a:spcBef>
              <a:spcAft>
                <a:spcPts val="0"/>
              </a:spcAft>
              <a:buNone/>
            </a:pPr>
            <a:r>
              <a:t/>
            </a:r>
            <a:endParaRPr b="1" sz="1600">
              <a:latin typeface="Merriweather"/>
              <a:ea typeface="Merriweather"/>
              <a:cs typeface="Merriweather"/>
              <a:sym typeface="Merriweather"/>
            </a:endParaRPr>
          </a:p>
          <a:p>
            <a:pPr indent="0" lvl="0" marL="0" rtl="0" algn="l">
              <a:spcBef>
                <a:spcPts val="0"/>
              </a:spcBef>
              <a:spcAft>
                <a:spcPts val="0"/>
              </a:spcAft>
              <a:buNone/>
            </a:pPr>
            <a:r>
              <a:rPr b="1" lang="en-GB" sz="1600">
                <a:latin typeface="Merriweather"/>
                <a:ea typeface="Merriweather"/>
                <a:cs typeface="Merriweather"/>
                <a:sym typeface="Merriweather"/>
              </a:rPr>
              <a:t>2) </a:t>
            </a:r>
            <a:r>
              <a:rPr b="1" lang="en-GB" sz="1600" u="sng">
                <a:latin typeface="Merriweather"/>
                <a:ea typeface="Merriweather"/>
                <a:cs typeface="Merriweather"/>
                <a:sym typeface="Merriweather"/>
              </a:rPr>
              <a:t>Thermal Spray Method </a:t>
            </a:r>
            <a:r>
              <a:rPr b="1" lang="en-GB" sz="1600">
                <a:latin typeface="Merriweather"/>
                <a:ea typeface="Merriweather"/>
                <a:cs typeface="Merriweather"/>
                <a:sym typeface="Merriweather"/>
              </a:rPr>
              <a:t>- A heat source is used to melt the raw materials for the coating, then by treating gases and spraying them on a base material, these molten or liquid materials are pushed until they solidify and form a solid layer.</a:t>
            </a:r>
            <a:endParaRPr b="1" sz="1600">
              <a:latin typeface="Merriweather"/>
              <a:ea typeface="Merriweather"/>
              <a:cs typeface="Merriweather"/>
              <a:sym typeface="Merriweather"/>
            </a:endParaRPr>
          </a:p>
          <a:p>
            <a:pPr indent="0" lvl="0" marL="0" rtl="0" algn="l">
              <a:spcBef>
                <a:spcPts val="1600"/>
              </a:spcBef>
              <a:spcAft>
                <a:spcPts val="0"/>
              </a:spcAft>
              <a:buNone/>
            </a:pPr>
            <a:r>
              <a:rPr b="1" lang="en-GB" sz="1600">
                <a:latin typeface="Merriweather"/>
                <a:ea typeface="Merriweather"/>
                <a:cs typeface="Merriweather"/>
                <a:sym typeface="Merriweather"/>
              </a:rPr>
              <a:t>3) </a:t>
            </a:r>
            <a:r>
              <a:rPr b="1" lang="en-GB" sz="1600" u="sng">
                <a:latin typeface="Merriweather"/>
                <a:ea typeface="Merriweather"/>
                <a:cs typeface="Merriweather"/>
                <a:sym typeface="Merriweather"/>
              </a:rPr>
              <a:t>Laser Deposition</a:t>
            </a:r>
            <a:r>
              <a:rPr b="1" lang="en-GB" sz="1600">
                <a:latin typeface="Merriweather"/>
                <a:ea typeface="Merriweather"/>
                <a:cs typeface="Merriweather"/>
                <a:sym typeface="Merriweather"/>
              </a:rPr>
              <a:t> - Generation of a high intensity laser that strikes and converts the coating material into powder and vapor forms for deposition onto the substra</a:t>
            </a:r>
            <a:r>
              <a:rPr lang="en-GB" sz="1600">
                <a:latin typeface="Merriweather"/>
                <a:ea typeface="Merriweather"/>
                <a:cs typeface="Merriweather"/>
                <a:sym typeface="Merriweather"/>
              </a:rPr>
              <a:t>te </a:t>
            </a:r>
            <a:endParaRPr sz="1600">
              <a:latin typeface="Merriweather"/>
              <a:ea typeface="Merriweather"/>
              <a:cs typeface="Merriweather"/>
              <a:sym typeface="Merriweather"/>
            </a:endParaRPr>
          </a:p>
          <a:p>
            <a:pPr indent="0" lvl="0" marL="1371600" rtl="0" algn="l">
              <a:spcBef>
                <a:spcPts val="1600"/>
              </a:spcBef>
              <a:spcAft>
                <a:spcPts val="0"/>
              </a:spcAft>
              <a:buNone/>
            </a:pPr>
            <a:r>
              <a:t/>
            </a:r>
            <a:endParaRPr sz="1600">
              <a:latin typeface="Merriweather"/>
              <a:ea typeface="Merriweather"/>
              <a:cs typeface="Merriweather"/>
              <a:sym typeface="Merriweather"/>
            </a:endParaRPr>
          </a:p>
          <a:p>
            <a:pPr indent="0" lvl="0" marL="457200" rtl="0" algn="l">
              <a:spcBef>
                <a:spcPts val="1600"/>
              </a:spcBef>
              <a:spcAft>
                <a:spcPts val="0"/>
              </a:spcAft>
              <a:buNone/>
            </a:pPr>
            <a:r>
              <a:t/>
            </a:r>
            <a:endParaRPr sz="1600" u="sng">
              <a:latin typeface="Merriweather"/>
              <a:ea typeface="Merriweather"/>
              <a:cs typeface="Merriweather"/>
              <a:sym typeface="Merriweather"/>
            </a:endParaRPr>
          </a:p>
          <a:p>
            <a:pPr indent="0" lvl="0" marL="0" rtl="0" algn="l">
              <a:spcBef>
                <a:spcPts val="1600"/>
              </a:spcBef>
              <a:spcAft>
                <a:spcPts val="1600"/>
              </a:spcAft>
              <a:buNone/>
            </a:pPr>
            <a:r>
              <a:t/>
            </a:r>
            <a:endParaRPr u="sng">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347550"/>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Merriweather"/>
              <a:buAutoNum type="arabicParenR"/>
            </a:pPr>
            <a:r>
              <a:rPr lang="en-GB">
                <a:latin typeface="Merriweather"/>
                <a:ea typeface="Merriweather"/>
                <a:cs typeface="Merriweather"/>
                <a:sym typeface="Merriweather"/>
              </a:rPr>
              <a:t>Vapour Deposition Methods</a:t>
            </a:r>
            <a:endParaRPr>
              <a:latin typeface="Merriweather"/>
              <a:ea typeface="Merriweather"/>
              <a:cs typeface="Merriweather"/>
              <a:sym typeface="Merriweather"/>
            </a:endParaRPr>
          </a:p>
        </p:txBody>
      </p:sp>
      <p:sp>
        <p:nvSpPr>
          <p:cNvPr id="167" name="Google Shape;167;p25"/>
          <p:cNvSpPr txBox="1"/>
          <p:nvPr>
            <p:ph idx="1" type="body"/>
          </p:nvPr>
        </p:nvSpPr>
        <p:spPr>
          <a:xfrm>
            <a:off x="664975" y="737425"/>
            <a:ext cx="3999900" cy="42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1600"/>
              </a:spcBef>
              <a:spcAft>
                <a:spcPts val="0"/>
              </a:spcAft>
              <a:buNone/>
            </a:pPr>
            <a:r>
              <a:rPr lang="en-GB">
                <a:latin typeface="Merriweather"/>
                <a:ea typeface="Merriweather"/>
                <a:cs typeface="Merriweather"/>
                <a:sym typeface="Merriweather"/>
              </a:rPr>
              <a:t>Physical Vapour Deposition</a:t>
            </a:r>
            <a:endParaRPr>
              <a:latin typeface="Merriweather"/>
              <a:ea typeface="Merriweather"/>
              <a:cs typeface="Merriweather"/>
              <a:sym typeface="Merriweather"/>
            </a:endParaRPr>
          </a:p>
          <a:p>
            <a:pPr indent="0" lvl="0" marL="0" rtl="0" algn="l">
              <a:spcBef>
                <a:spcPts val="1600"/>
              </a:spcBef>
              <a:spcAft>
                <a:spcPts val="1600"/>
              </a:spcAft>
              <a:buNone/>
            </a:pPr>
            <a:r>
              <a:t/>
            </a:r>
            <a:endParaRPr>
              <a:latin typeface="Merriweather"/>
              <a:ea typeface="Merriweather"/>
              <a:cs typeface="Merriweather"/>
              <a:sym typeface="Merriweather"/>
            </a:endParaRPr>
          </a:p>
        </p:txBody>
      </p:sp>
      <p:sp>
        <p:nvSpPr>
          <p:cNvPr id="168" name="Google Shape;168;p2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Chemical Vapour Deposition </a:t>
            </a:r>
            <a:endParaRPr>
              <a:latin typeface="Merriweather"/>
              <a:ea typeface="Merriweather"/>
              <a:cs typeface="Merriweather"/>
              <a:sym typeface="Merriweather"/>
            </a:endParaRPr>
          </a:p>
          <a:p>
            <a:pPr indent="0" lvl="0" marL="0" rtl="0" algn="l">
              <a:spcBef>
                <a:spcPts val="1600"/>
              </a:spcBef>
              <a:spcAft>
                <a:spcPts val="1600"/>
              </a:spcAft>
              <a:buNone/>
            </a:pPr>
            <a:r>
              <a:t/>
            </a:r>
            <a:endParaRPr>
              <a:latin typeface="Merriweather"/>
              <a:ea typeface="Merriweather"/>
              <a:cs typeface="Merriweather"/>
              <a:sym typeface="Merriweather"/>
            </a:endParaRPr>
          </a:p>
        </p:txBody>
      </p:sp>
      <p:pic>
        <p:nvPicPr>
          <p:cNvPr id="169" name="Google Shape;169;p25"/>
          <p:cNvPicPr preferRelativeResize="0"/>
          <p:nvPr/>
        </p:nvPicPr>
        <p:blipFill>
          <a:blip r:embed="rId3">
            <a:alphaModFix/>
          </a:blip>
          <a:stretch>
            <a:fillRect/>
          </a:stretch>
        </p:blipFill>
        <p:spPr>
          <a:xfrm>
            <a:off x="194688" y="1518488"/>
            <a:ext cx="3515766" cy="3050391"/>
          </a:xfrm>
          <a:prstGeom prst="rect">
            <a:avLst/>
          </a:prstGeom>
          <a:noFill/>
          <a:ln>
            <a:noFill/>
          </a:ln>
        </p:spPr>
      </p:pic>
      <p:pic>
        <p:nvPicPr>
          <p:cNvPr id="170" name="Google Shape;170;p25"/>
          <p:cNvPicPr preferRelativeResize="0"/>
          <p:nvPr/>
        </p:nvPicPr>
        <p:blipFill>
          <a:blip r:embed="rId4">
            <a:alphaModFix/>
          </a:blip>
          <a:stretch>
            <a:fillRect/>
          </a:stretch>
        </p:blipFill>
        <p:spPr>
          <a:xfrm>
            <a:off x="4482000" y="1933450"/>
            <a:ext cx="4267200" cy="2400300"/>
          </a:xfrm>
          <a:prstGeom prst="rect">
            <a:avLst/>
          </a:prstGeom>
          <a:noFill/>
          <a:ln>
            <a:noFill/>
          </a:ln>
        </p:spPr>
      </p:pic>
      <p:cxnSp>
        <p:nvCxnSpPr>
          <p:cNvPr id="171" name="Google Shape;171;p25"/>
          <p:cNvCxnSpPr/>
          <p:nvPr/>
        </p:nvCxnSpPr>
        <p:spPr>
          <a:xfrm>
            <a:off x="4264375" y="1190650"/>
            <a:ext cx="14100" cy="3885900"/>
          </a:xfrm>
          <a:prstGeom prst="straightConnector1">
            <a:avLst/>
          </a:prstGeom>
          <a:noFill/>
          <a:ln cap="flat" cmpd="sng" w="28575">
            <a:solidFill>
              <a:schemeClr val="dk2"/>
            </a:solidFill>
            <a:prstDash val="solid"/>
            <a:round/>
            <a:headEnd len="med" w="med" type="none"/>
            <a:tailEnd len="med" w="med" type="none"/>
          </a:ln>
        </p:spPr>
      </p:cxnSp>
      <p:sp>
        <p:nvSpPr>
          <p:cNvPr id="172" name="Google Shape;172;p25"/>
          <p:cNvSpPr txBox="1"/>
          <p:nvPr/>
        </p:nvSpPr>
        <p:spPr>
          <a:xfrm>
            <a:off x="194700" y="4568875"/>
            <a:ext cx="39708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Proxima Nova"/>
                <a:ea typeface="Proxima Nova"/>
                <a:cs typeface="Proxima Nova"/>
                <a:sym typeface="Proxima Nova"/>
              </a:rPr>
              <a:t>Applications</a:t>
            </a:r>
            <a:r>
              <a:rPr lang="en-GB">
                <a:latin typeface="Proxima Nova"/>
                <a:ea typeface="Proxima Nova"/>
                <a:cs typeface="Proxima Nova"/>
                <a:sym typeface="Proxima Nova"/>
              </a:rPr>
              <a:t> :- mirror coatings, electrically conducting films corrosion protective coating</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73" name="Google Shape;173;p25"/>
          <p:cNvSpPr txBox="1"/>
          <p:nvPr/>
        </p:nvSpPr>
        <p:spPr>
          <a:xfrm>
            <a:off x="4572000" y="4397725"/>
            <a:ext cx="4358400" cy="6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Proxima Nova"/>
                <a:ea typeface="Proxima Nova"/>
                <a:cs typeface="Proxima Nova"/>
                <a:sym typeface="Proxima Nova"/>
              </a:rPr>
              <a:t>Applications</a:t>
            </a:r>
            <a:r>
              <a:rPr lang="en-GB">
                <a:latin typeface="Proxima Nova"/>
                <a:ea typeface="Proxima Nova"/>
                <a:cs typeface="Proxima Nova"/>
                <a:sym typeface="Proxima Nova"/>
              </a:rPr>
              <a:t> :- anti corrosion protective coating,biosensor coating</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Advantages :- </a:t>
            </a:r>
            <a:endParaRPr/>
          </a:p>
          <a:p>
            <a:pPr indent="-317500" lvl="0" marL="457200" rtl="0" algn="l">
              <a:lnSpc>
                <a:spcPct val="150000"/>
              </a:lnSpc>
              <a:spcBef>
                <a:spcPts val="1600"/>
              </a:spcBef>
              <a:spcAft>
                <a:spcPts val="0"/>
              </a:spcAft>
              <a:buSzPts val="1400"/>
              <a:buChar char="●"/>
            </a:pPr>
            <a:r>
              <a:rPr lang="en-GB"/>
              <a:t>Layers can be in nano/micro range .</a:t>
            </a:r>
            <a:endParaRPr/>
          </a:p>
          <a:p>
            <a:pPr indent="-317500" lvl="0" marL="457200" rtl="0" algn="l">
              <a:lnSpc>
                <a:spcPct val="150000"/>
              </a:lnSpc>
              <a:spcBef>
                <a:spcPts val="1000"/>
              </a:spcBef>
              <a:spcAft>
                <a:spcPts val="0"/>
              </a:spcAft>
              <a:buSzPts val="1400"/>
              <a:buChar char="●"/>
            </a:pPr>
            <a:r>
              <a:rPr lang="en-GB"/>
              <a:t>Graded structure easy to control simply by varying the composition of the gas phase</a:t>
            </a:r>
            <a:endParaRPr/>
          </a:p>
          <a:p>
            <a:pPr indent="-317500" lvl="0" marL="457200" rtl="0" algn="l">
              <a:lnSpc>
                <a:spcPct val="150000"/>
              </a:lnSpc>
              <a:spcBef>
                <a:spcPts val="1000"/>
              </a:spcBef>
              <a:spcAft>
                <a:spcPts val="0"/>
              </a:spcAft>
              <a:buSzPts val="1400"/>
              <a:buChar char="●"/>
            </a:pPr>
            <a:r>
              <a:rPr lang="en-GB"/>
              <a:t>high deposition rates and a relatively easier process control </a:t>
            </a:r>
            <a:endParaRPr/>
          </a:p>
          <a:p>
            <a:pPr indent="-317500" lvl="0" marL="457200" marR="0" rtl="0" algn="l">
              <a:lnSpc>
                <a:spcPct val="150000"/>
              </a:lnSpc>
              <a:spcBef>
                <a:spcPts val="1000"/>
              </a:spcBef>
              <a:spcAft>
                <a:spcPts val="0"/>
              </a:spcAft>
              <a:buSzPts val="1400"/>
              <a:buChar char="●"/>
            </a:pPr>
            <a:r>
              <a:rPr lang="en-GB"/>
              <a:t>CVD can be used to coat a multiple surfaces simultaneously</a:t>
            </a:r>
            <a:endParaRPr/>
          </a:p>
          <a:p>
            <a:pPr indent="0" lvl="0" marL="0" rtl="0" algn="l">
              <a:spcBef>
                <a:spcPts val="1000"/>
              </a:spcBef>
              <a:spcAft>
                <a:spcPts val="0"/>
              </a:spcAft>
              <a:buNone/>
            </a:pPr>
            <a:r>
              <a:t/>
            </a:r>
            <a:endParaRPr/>
          </a:p>
          <a:p>
            <a:pPr indent="0" lvl="0" marL="0" rtl="0" algn="l">
              <a:spcBef>
                <a:spcPts val="1600"/>
              </a:spcBef>
              <a:spcAft>
                <a:spcPts val="1600"/>
              </a:spcAft>
              <a:buNone/>
            </a:pPr>
            <a:r>
              <a:t/>
            </a:r>
            <a:endParaRPr/>
          </a:p>
        </p:txBody>
      </p:sp>
      <p:sp>
        <p:nvSpPr>
          <p:cNvPr id="179" name="Google Shape;17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erriweather"/>
                <a:ea typeface="Merriweather"/>
                <a:cs typeface="Merriweather"/>
                <a:sym typeface="Merriweather"/>
              </a:rPr>
              <a:t>Cont.</a:t>
            </a:r>
            <a:endParaRPr b="1">
              <a:latin typeface="Merriweather"/>
              <a:ea typeface="Merriweather"/>
              <a:cs typeface="Merriweather"/>
              <a:sym typeface="Merriweather"/>
            </a:endParaRPr>
          </a:p>
        </p:txBody>
      </p:sp>
      <p:sp>
        <p:nvSpPr>
          <p:cNvPr id="180" name="Google Shape;180;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Limitations :-</a:t>
            </a:r>
            <a:endParaRPr/>
          </a:p>
          <a:p>
            <a:pPr indent="-317500" lvl="0" marL="457200" marR="0" rtl="0" algn="l">
              <a:lnSpc>
                <a:spcPct val="150000"/>
              </a:lnSpc>
              <a:spcBef>
                <a:spcPts val="1600"/>
              </a:spcBef>
              <a:spcAft>
                <a:spcPts val="0"/>
              </a:spcAft>
              <a:buSzPts val="1400"/>
              <a:buChar char="●"/>
            </a:pPr>
            <a:r>
              <a:rPr lang="en-GB"/>
              <a:t>Attention must be paid to subsequent heat treatments to avoid inter diffusion between the substrate and the graded film</a:t>
            </a:r>
            <a:endParaRPr/>
          </a:p>
          <a:p>
            <a:pPr indent="-317500" lvl="0" marL="457200" marR="0" rtl="0" algn="l">
              <a:lnSpc>
                <a:spcPct val="150000"/>
              </a:lnSpc>
              <a:spcBef>
                <a:spcPts val="1000"/>
              </a:spcBef>
              <a:spcAft>
                <a:spcPts val="0"/>
              </a:spcAft>
              <a:buSzPts val="1400"/>
              <a:buChar char="●"/>
            </a:pPr>
            <a:r>
              <a:rPr lang="en-GB"/>
              <a:t>In PVD ,deposition on complex shapes, as the surface coverage obtained is very poor.</a:t>
            </a:r>
            <a:endParaRPr/>
          </a:p>
          <a:p>
            <a:pPr indent="-317500" lvl="0" marL="457200" marR="0" rtl="0" algn="l">
              <a:lnSpc>
                <a:spcPct val="150000"/>
              </a:lnSpc>
              <a:spcBef>
                <a:spcPts val="1000"/>
              </a:spcBef>
              <a:spcAft>
                <a:spcPts val="0"/>
              </a:spcAft>
              <a:buSzPts val="1400"/>
              <a:buChar char="●"/>
            </a:pPr>
            <a:r>
              <a:rPr lang="en-GB"/>
              <a:t>CVD precursors can sometimes be highly toxic like Ni(CO)4 , explosive (B2H6) or corrosive (SiCl4).</a:t>
            </a:r>
            <a:endParaRPr/>
          </a:p>
          <a:p>
            <a:pPr indent="0" lvl="0" marL="457200" rtl="0" algn="l">
              <a:spcBef>
                <a:spcPts val="10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a:t>
            </a:r>
            <a:r>
              <a:rPr lang="en-GB">
                <a:latin typeface="Merriweather"/>
                <a:ea typeface="Merriweather"/>
                <a:cs typeface="Merriweather"/>
                <a:sym typeface="Merriweather"/>
              </a:rPr>
              <a:t>Thermal Spray Process</a:t>
            </a:r>
            <a:endParaRPr>
              <a:latin typeface="Merriweather"/>
              <a:ea typeface="Merriweather"/>
              <a:cs typeface="Merriweather"/>
              <a:sym typeface="Merriweather"/>
            </a:endParaRPr>
          </a:p>
        </p:txBody>
      </p:sp>
      <p:pic>
        <p:nvPicPr>
          <p:cNvPr id="186" name="Google Shape;186;p27"/>
          <p:cNvPicPr preferRelativeResize="0"/>
          <p:nvPr/>
        </p:nvPicPr>
        <p:blipFill>
          <a:blip r:embed="rId3">
            <a:alphaModFix/>
          </a:blip>
          <a:stretch>
            <a:fillRect/>
          </a:stretch>
        </p:blipFill>
        <p:spPr>
          <a:xfrm>
            <a:off x="194800" y="1353825"/>
            <a:ext cx="5705475" cy="3019425"/>
          </a:xfrm>
          <a:prstGeom prst="rect">
            <a:avLst/>
          </a:prstGeom>
          <a:noFill/>
          <a:ln>
            <a:noFill/>
          </a:ln>
        </p:spPr>
      </p:pic>
      <p:sp>
        <p:nvSpPr>
          <p:cNvPr id="187" name="Google Shape;187;p27"/>
          <p:cNvSpPr txBox="1"/>
          <p:nvPr/>
        </p:nvSpPr>
        <p:spPr>
          <a:xfrm>
            <a:off x="6154625" y="1097288"/>
            <a:ext cx="2798700" cy="353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a:latin typeface="Merriweather"/>
                <a:ea typeface="Merriweather"/>
                <a:cs typeface="Merriweather"/>
                <a:sym typeface="Merriweather"/>
              </a:rPr>
              <a:t>The parameters affecting the efficiency and output of the technique range from </a:t>
            </a:r>
            <a:r>
              <a:rPr b="1" lang="en-GB">
                <a:latin typeface="Merriweather"/>
                <a:ea typeface="Merriweather"/>
                <a:cs typeface="Merriweather"/>
                <a:sym typeface="Merriweather"/>
              </a:rPr>
              <a:t>spray and heat source of the gas</a:t>
            </a:r>
            <a:r>
              <a:rPr lang="en-GB">
                <a:latin typeface="Merriweather"/>
                <a:ea typeface="Merriweather"/>
                <a:cs typeface="Merriweather"/>
                <a:sym typeface="Merriweather"/>
              </a:rPr>
              <a:t> (as classified above),coating material parameters like </a:t>
            </a:r>
            <a:r>
              <a:rPr b="1" lang="en-GB">
                <a:latin typeface="Merriweather"/>
                <a:ea typeface="Merriweather"/>
                <a:cs typeface="Merriweather"/>
                <a:sym typeface="Merriweather"/>
              </a:rPr>
              <a:t>precursor materials, particle size, flow behavior, shape and distribution of the melt</a:t>
            </a:r>
            <a:r>
              <a:rPr lang="en-GB">
                <a:latin typeface="Merriweather"/>
                <a:ea typeface="Merriweather"/>
                <a:cs typeface="Merriweather"/>
                <a:sym typeface="Merriweather"/>
              </a:rPr>
              <a:t>.</a:t>
            </a:r>
            <a:endParaRPr>
              <a:latin typeface="Merriweather"/>
              <a:ea typeface="Merriweather"/>
              <a:cs typeface="Merriweather"/>
              <a:sym typeface="Merriweather"/>
            </a:endParaRPr>
          </a:p>
        </p:txBody>
      </p:sp>
      <p:sp>
        <p:nvSpPr>
          <p:cNvPr id="188" name="Google Shape;188;p27"/>
          <p:cNvSpPr txBox="1"/>
          <p:nvPr/>
        </p:nvSpPr>
        <p:spPr>
          <a:xfrm>
            <a:off x="311700" y="4479375"/>
            <a:ext cx="765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Major defect in the thermal spray process is the </a:t>
            </a:r>
            <a:r>
              <a:rPr b="1" lang="en-GB">
                <a:latin typeface="Merriweather"/>
                <a:ea typeface="Merriweather"/>
                <a:cs typeface="Merriweather"/>
                <a:sym typeface="Merriweather"/>
              </a:rPr>
              <a:t>generation of residual stresses</a:t>
            </a:r>
            <a:r>
              <a:rPr lang="en-GB">
                <a:latin typeface="Merriweather"/>
                <a:ea typeface="Merriweather"/>
                <a:cs typeface="Merriweather"/>
                <a:sym typeface="Merriweather"/>
              </a:rPr>
              <a:t> as thermally sprayed substrate cools faster.</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3) Laser Deposition</a:t>
            </a:r>
            <a:endParaRPr>
              <a:latin typeface="Merriweather"/>
              <a:ea typeface="Merriweather"/>
              <a:cs typeface="Merriweather"/>
              <a:sym typeface="Merriweather"/>
            </a:endParaRPr>
          </a:p>
        </p:txBody>
      </p:sp>
      <p:pic>
        <p:nvPicPr>
          <p:cNvPr id="194" name="Google Shape;194;p28"/>
          <p:cNvPicPr preferRelativeResize="0"/>
          <p:nvPr/>
        </p:nvPicPr>
        <p:blipFill>
          <a:blip r:embed="rId3">
            <a:alphaModFix/>
          </a:blip>
          <a:stretch>
            <a:fillRect/>
          </a:stretch>
        </p:blipFill>
        <p:spPr>
          <a:xfrm>
            <a:off x="4833450" y="543950"/>
            <a:ext cx="3831238" cy="4394122"/>
          </a:xfrm>
          <a:prstGeom prst="rect">
            <a:avLst/>
          </a:prstGeom>
          <a:noFill/>
          <a:ln>
            <a:noFill/>
          </a:ln>
        </p:spPr>
      </p:pic>
      <p:sp>
        <p:nvSpPr>
          <p:cNvPr id="195" name="Google Shape;195;p28"/>
          <p:cNvSpPr txBox="1"/>
          <p:nvPr/>
        </p:nvSpPr>
        <p:spPr>
          <a:xfrm>
            <a:off x="84775" y="1102175"/>
            <a:ext cx="4903200" cy="383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latin typeface="Merriweather"/>
                <a:ea typeface="Merriweather"/>
                <a:cs typeface="Merriweather"/>
                <a:sym typeface="Merriweather"/>
              </a:rPr>
              <a:t>Generation of a high intensity laser that strikes and converts the coating material into powder and vapor forms for deposition onto the substrate.</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lang="en-GB">
                <a:latin typeface="Merriweather"/>
                <a:ea typeface="Merriweather"/>
                <a:cs typeface="Merriweather"/>
                <a:sym typeface="Merriweather"/>
              </a:rPr>
              <a:t>suitable technique when there is </a:t>
            </a:r>
            <a:r>
              <a:rPr b="1" lang="en-GB">
                <a:latin typeface="Merriweather"/>
                <a:ea typeface="Merriweather"/>
                <a:cs typeface="Merriweather"/>
                <a:sym typeface="Merriweather"/>
              </a:rPr>
              <a:t>a significant difference in melting temperature</a:t>
            </a:r>
            <a:r>
              <a:rPr lang="en-GB">
                <a:latin typeface="Merriweather"/>
                <a:ea typeface="Merriweather"/>
                <a:cs typeface="Merriweather"/>
                <a:sym typeface="Merriweather"/>
              </a:rPr>
              <a:t> of materials</a:t>
            </a:r>
            <a:endParaRPr>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b="1" lang="en-GB">
                <a:latin typeface="Merriweather"/>
                <a:ea typeface="Merriweather"/>
                <a:cs typeface="Merriweather"/>
                <a:sym typeface="Merriweather"/>
              </a:rPr>
              <a:t>Very high accuracy </a:t>
            </a:r>
            <a:r>
              <a:rPr lang="en-GB">
                <a:latin typeface="Merriweather"/>
                <a:ea typeface="Merriweather"/>
                <a:cs typeface="Merriweather"/>
                <a:sym typeface="Merriweather"/>
              </a:rPr>
              <a:t>process and selectively deposits the material, in turn reducing the post-process machining</a:t>
            </a:r>
            <a:endParaRPr>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lang="en-GB">
                <a:latin typeface="Merriweather"/>
                <a:ea typeface="Merriweather"/>
                <a:cs typeface="Merriweather"/>
                <a:sym typeface="Merriweather"/>
              </a:rPr>
              <a:t>It tends to be </a:t>
            </a:r>
            <a:r>
              <a:rPr b="1" lang="en-GB">
                <a:latin typeface="Merriweather"/>
                <a:ea typeface="Merriweather"/>
                <a:cs typeface="Merriweather"/>
                <a:sym typeface="Merriweather"/>
              </a:rPr>
              <a:t>uneconomical for bulk FGM</a:t>
            </a:r>
            <a:endParaRPr b="1">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b="1">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120025"/>
            <a:ext cx="8520600" cy="572700"/>
          </a:xfrm>
          <a:prstGeom prst="rect">
            <a:avLst/>
          </a:prstGeom>
          <a:solidFill>
            <a:srgbClr val="93C47D"/>
          </a:solidFill>
          <a:ln cap="flat" cmpd="sng" w="2857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Merriweather"/>
                <a:ea typeface="Merriweather"/>
                <a:cs typeface="Merriweather"/>
                <a:sym typeface="Merriweather"/>
              </a:rPr>
              <a:t>Liquid Phase Methods</a:t>
            </a:r>
            <a:endParaRPr b="1">
              <a:latin typeface="Merriweather"/>
              <a:ea typeface="Merriweather"/>
              <a:cs typeface="Merriweather"/>
              <a:sym typeface="Merriweather"/>
            </a:endParaRPr>
          </a:p>
        </p:txBody>
      </p:sp>
      <p:sp>
        <p:nvSpPr>
          <p:cNvPr id="201" name="Google Shape;201;p29"/>
          <p:cNvSpPr txBox="1"/>
          <p:nvPr/>
        </p:nvSpPr>
        <p:spPr>
          <a:xfrm>
            <a:off x="311625" y="1003275"/>
            <a:ext cx="8520600" cy="3772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Merriweather"/>
              <a:buChar char="●"/>
            </a:pPr>
            <a:r>
              <a:rPr lang="en-GB">
                <a:latin typeface="Merriweather"/>
                <a:ea typeface="Merriweather"/>
                <a:cs typeface="Merriweather"/>
                <a:sym typeface="Merriweather"/>
              </a:rPr>
              <a:t>Commonly employed for large products of </a:t>
            </a:r>
            <a:r>
              <a:rPr b="1" lang="en-GB">
                <a:latin typeface="Merriweather"/>
                <a:ea typeface="Merriweather"/>
                <a:cs typeface="Merriweather"/>
                <a:sym typeface="Merriweather"/>
              </a:rPr>
              <a:t>relatively lower property control</a:t>
            </a:r>
            <a:endParaRPr b="1">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lang="en-GB">
                <a:latin typeface="Merriweather"/>
                <a:ea typeface="Merriweather"/>
                <a:cs typeface="Merriweather"/>
                <a:sym typeface="Merriweather"/>
              </a:rPr>
              <a:t>Good potential for </a:t>
            </a:r>
            <a:r>
              <a:rPr b="1" lang="en-GB">
                <a:latin typeface="Merriweather"/>
                <a:ea typeface="Merriweather"/>
                <a:cs typeface="Merriweather"/>
                <a:sym typeface="Merriweather"/>
              </a:rPr>
              <a:t>mass production</a:t>
            </a:r>
            <a:r>
              <a:rPr lang="en-GB">
                <a:latin typeface="Merriweather"/>
                <a:ea typeface="Merriweather"/>
                <a:cs typeface="Merriweather"/>
                <a:sym typeface="Merriweather"/>
              </a:rPr>
              <a:t> through centrifugal casting (Imp.)</a:t>
            </a:r>
            <a:endParaRPr>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lang="en-GB">
                <a:latin typeface="Merriweather"/>
                <a:ea typeface="Merriweather"/>
                <a:cs typeface="Merriweather"/>
                <a:sym typeface="Merriweather"/>
              </a:rPr>
              <a:t>Can develop graded materials with continuous properties, and vast majority of them have </a:t>
            </a:r>
            <a:r>
              <a:rPr b="1" lang="en-GB">
                <a:latin typeface="Merriweather"/>
                <a:ea typeface="Merriweather"/>
                <a:cs typeface="Merriweather"/>
                <a:sym typeface="Merriweather"/>
              </a:rPr>
              <a:t>lower costs</a:t>
            </a:r>
            <a:r>
              <a:rPr lang="en-GB">
                <a:latin typeface="Merriweather"/>
                <a:ea typeface="Merriweather"/>
                <a:cs typeface="Merriweather"/>
                <a:sym typeface="Merriweather"/>
              </a:rPr>
              <a:t> compared to other methods</a:t>
            </a:r>
            <a:endParaRPr>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GB">
                <a:latin typeface="Merriweather"/>
                <a:ea typeface="Merriweather"/>
                <a:cs typeface="Merriweather"/>
                <a:sym typeface="Merriweather"/>
              </a:rPr>
              <a:t>Major drawbacks of these methods are the </a:t>
            </a:r>
            <a:r>
              <a:rPr b="1" lang="en-GB">
                <a:latin typeface="Merriweather"/>
                <a:ea typeface="Merriweather"/>
                <a:cs typeface="Merriweather"/>
                <a:sym typeface="Merriweather"/>
              </a:rPr>
              <a:t>difficulty in controlling the gradation</a:t>
            </a:r>
            <a:r>
              <a:rPr lang="en-GB">
                <a:latin typeface="Merriweather"/>
                <a:ea typeface="Merriweather"/>
                <a:cs typeface="Merriweather"/>
                <a:sym typeface="Merriweather"/>
              </a:rPr>
              <a:t> and </a:t>
            </a:r>
            <a:r>
              <a:rPr b="1" lang="en-GB">
                <a:latin typeface="Merriweather"/>
                <a:ea typeface="Merriweather"/>
                <a:cs typeface="Merriweather"/>
                <a:sym typeface="Merriweather"/>
              </a:rPr>
              <a:t>wettability between materials</a:t>
            </a:r>
            <a:r>
              <a:rPr lang="en-GB">
                <a:latin typeface="Merriweather"/>
                <a:ea typeface="Merriweather"/>
                <a:cs typeface="Merriweather"/>
                <a:sym typeface="Merriweather"/>
              </a:rPr>
              <a:t> in addition to the </a:t>
            </a:r>
            <a:r>
              <a:rPr b="1" lang="en-GB">
                <a:latin typeface="Merriweather"/>
                <a:ea typeface="Merriweather"/>
                <a:cs typeface="Merriweather"/>
                <a:sym typeface="Merriweather"/>
              </a:rPr>
              <a:t>molten metal problems</a:t>
            </a:r>
            <a:endParaRPr b="1">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b="1" lang="en-GB">
                <a:latin typeface="Merriweather"/>
                <a:ea typeface="Merriweather"/>
                <a:cs typeface="Merriweather"/>
                <a:sym typeface="Merriweather"/>
              </a:rPr>
              <a:t>The methods discussed are :-</a:t>
            </a:r>
            <a:endParaRPr b="1">
              <a:latin typeface="Merriweather"/>
              <a:ea typeface="Merriweather"/>
              <a:cs typeface="Merriweather"/>
              <a:sym typeface="Merriweather"/>
            </a:endParaRPr>
          </a:p>
          <a:p>
            <a:pPr indent="-317500" lvl="1" marL="914400" rtl="0" algn="just">
              <a:lnSpc>
                <a:spcPct val="150000"/>
              </a:lnSpc>
              <a:spcBef>
                <a:spcPts val="0"/>
              </a:spcBef>
              <a:spcAft>
                <a:spcPts val="0"/>
              </a:spcAft>
              <a:buSzPts val="1400"/>
              <a:buFont typeface="Merriweather"/>
              <a:buChar char="○"/>
            </a:pPr>
            <a:r>
              <a:rPr b="1" lang="en-GB">
                <a:latin typeface="Merriweather"/>
                <a:ea typeface="Merriweather"/>
                <a:cs typeface="Merriweather"/>
                <a:sym typeface="Merriweather"/>
              </a:rPr>
              <a:t>Centrifugal Casting</a:t>
            </a:r>
            <a:endParaRPr b="1">
              <a:latin typeface="Merriweather"/>
              <a:ea typeface="Merriweather"/>
              <a:cs typeface="Merriweather"/>
              <a:sym typeface="Merriweather"/>
            </a:endParaRPr>
          </a:p>
          <a:p>
            <a:pPr indent="-317500" lvl="1" marL="914400" rtl="0" algn="just">
              <a:lnSpc>
                <a:spcPct val="150000"/>
              </a:lnSpc>
              <a:spcBef>
                <a:spcPts val="0"/>
              </a:spcBef>
              <a:spcAft>
                <a:spcPts val="0"/>
              </a:spcAft>
              <a:buSzPts val="1400"/>
              <a:buFont typeface="Merriweather"/>
              <a:buChar char="○"/>
            </a:pPr>
            <a:r>
              <a:rPr b="1" lang="en-GB">
                <a:latin typeface="Merriweather"/>
                <a:ea typeface="Merriweather"/>
                <a:cs typeface="Merriweather"/>
                <a:sym typeface="Merriweather"/>
              </a:rPr>
              <a:t>Electrophoretic Deposition</a:t>
            </a:r>
            <a:endParaRPr b="1">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nvSpPr>
        <p:spPr>
          <a:xfrm>
            <a:off x="311700" y="127150"/>
            <a:ext cx="72912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latin typeface="Merriweather"/>
                <a:ea typeface="Merriweather"/>
                <a:cs typeface="Merriweather"/>
                <a:sym typeface="Merriweather"/>
              </a:rPr>
              <a:t>Cont.</a:t>
            </a:r>
            <a:endParaRPr b="1" sz="2800">
              <a:latin typeface="Merriweather"/>
              <a:ea typeface="Merriweather"/>
              <a:cs typeface="Merriweather"/>
              <a:sym typeface="Merriweather"/>
            </a:endParaRPr>
          </a:p>
        </p:txBody>
      </p:sp>
      <p:pic>
        <p:nvPicPr>
          <p:cNvPr id="207" name="Google Shape;207;p30"/>
          <p:cNvPicPr preferRelativeResize="0"/>
          <p:nvPr/>
        </p:nvPicPr>
        <p:blipFill>
          <a:blip r:embed="rId3">
            <a:alphaModFix/>
          </a:blip>
          <a:stretch>
            <a:fillRect/>
          </a:stretch>
        </p:blipFill>
        <p:spPr>
          <a:xfrm>
            <a:off x="150888" y="1132600"/>
            <a:ext cx="3982421" cy="2454283"/>
          </a:xfrm>
          <a:prstGeom prst="rect">
            <a:avLst/>
          </a:prstGeom>
          <a:noFill/>
          <a:ln>
            <a:noFill/>
          </a:ln>
        </p:spPr>
      </p:pic>
      <p:pic>
        <p:nvPicPr>
          <p:cNvPr id="208" name="Google Shape;208;p30"/>
          <p:cNvPicPr preferRelativeResize="0"/>
          <p:nvPr/>
        </p:nvPicPr>
        <p:blipFill>
          <a:blip r:embed="rId4">
            <a:alphaModFix/>
          </a:blip>
          <a:stretch>
            <a:fillRect/>
          </a:stretch>
        </p:blipFill>
        <p:spPr>
          <a:xfrm>
            <a:off x="4790150" y="1072763"/>
            <a:ext cx="3982683" cy="2326201"/>
          </a:xfrm>
          <a:prstGeom prst="rect">
            <a:avLst/>
          </a:prstGeom>
          <a:noFill/>
          <a:ln>
            <a:noFill/>
          </a:ln>
        </p:spPr>
      </p:pic>
      <p:sp>
        <p:nvSpPr>
          <p:cNvPr id="209" name="Google Shape;209;p30"/>
          <p:cNvSpPr txBox="1"/>
          <p:nvPr/>
        </p:nvSpPr>
        <p:spPr>
          <a:xfrm>
            <a:off x="381900" y="692350"/>
            <a:ext cx="3859500" cy="31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AutoNum type="arabicParenR"/>
            </a:pPr>
            <a:r>
              <a:rPr lang="en-GB" u="sng">
                <a:latin typeface="Merriweather"/>
                <a:ea typeface="Merriweather"/>
                <a:cs typeface="Merriweather"/>
                <a:sym typeface="Merriweather"/>
              </a:rPr>
              <a:t>Centrifugal Casting</a:t>
            </a:r>
            <a:endParaRPr u="sng">
              <a:latin typeface="Merriweather"/>
              <a:ea typeface="Merriweather"/>
              <a:cs typeface="Merriweather"/>
              <a:sym typeface="Merriweather"/>
            </a:endParaRPr>
          </a:p>
        </p:txBody>
      </p:sp>
      <p:sp>
        <p:nvSpPr>
          <p:cNvPr id="210" name="Google Shape;210;p30"/>
          <p:cNvSpPr txBox="1"/>
          <p:nvPr/>
        </p:nvSpPr>
        <p:spPr>
          <a:xfrm>
            <a:off x="4790250" y="692400"/>
            <a:ext cx="39825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2) 	 </a:t>
            </a:r>
            <a:r>
              <a:rPr lang="en-GB" u="sng">
                <a:latin typeface="Merriweather"/>
                <a:ea typeface="Merriweather"/>
                <a:cs typeface="Merriweather"/>
                <a:sym typeface="Merriweather"/>
              </a:rPr>
              <a:t>Electrophoretic Deposition</a:t>
            </a:r>
            <a:endParaRPr u="sng">
              <a:latin typeface="Merriweather"/>
              <a:ea typeface="Merriweather"/>
              <a:cs typeface="Merriweather"/>
              <a:sym typeface="Merriweather"/>
            </a:endParaRPr>
          </a:p>
        </p:txBody>
      </p:sp>
      <p:sp>
        <p:nvSpPr>
          <p:cNvPr id="211" name="Google Shape;211;p30"/>
          <p:cNvSpPr txBox="1"/>
          <p:nvPr/>
        </p:nvSpPr>
        <p:spPr>
          <a:xfrm>
            <a:off x="150900" y="3522825"/>
            <a:ext cx="4170600" cy="1429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Proxima Nova"/>
              <a:buChar char="➢"/>
            </a:pPr>
            <a:r>
              <a:rPr lang="en-GB" sz="1300">
                <a:latin typeface="Merriweather"/>
                <a:ea typeface="Merriweather"/>
                <a:cs typeface="Merriweather"/>
                <a:sym typeface="Merriweather"/>
              </a:rPr>
              <a:t>Principle :- </a:t>
            </a:r>
            <a:r>
              <a:rPr b="1" lang="en-GB" sz="1300">
                <a:latin typeface="Merriweather"/>
                <a:ea typeface="Merriweather"/>
                <a:cs typeface="Merriweather"/>
                <a:sym typeface="Merriweather"/>
              </a:rPr>
              <a:t>segregation gradation</a:t>
            </a:r>
            <a:r>
              <a:rPr lang="en-GB" sz="1300">
                <a:latin typeface="Merriweather"/>
                <a:ea typeface="Merriweather"/>
                <a:cs typeface="Merriweather"/>
                <a:sym typeface="Merriweather"/>
              </a:rPr>
              <a:t> by  centrifugal force due to the density difference between two materials </a:t>
            </a:r>
            <a:endParaRPr sz="1300">
              <a:latin typeface="Merriweather"/>
              <a:ea typeface="Merriweather"/>
              <a:cs typeface="Merriweather"/>
              <a:sym typeface="Merriweather"/>
            </a:endParaRPr>
          </a:p>
          <a:p>
            <a:pPr indent="-311150" lvl="0" marL="457200" rtl="0" algn="l">
              <a:lnSpc>
                <a:spcPct val="115000"/>
              </a:lnSpc>
              <a:spcBef>
                <a:spcPts val="0"/>
              </a:spcBef>
              <a:spcAft>
                <a:spcPts val="0"/>
              </a:spcAft>
              <a:buSzPts val="1300"/>
              <a:buFont typeface="Times New Roman"/>
              <a:buChar char="➢"/>
            </a:pPr>
            <a:r>
              <a:rPr b="1" lang="en-GB" sz="1300">
                <a:latin typeface="Merriweather"/>
                <a:ea typeface="Merriweather"/>
                <a:cs typeface="Merriweather"/>
                <a:sym typeface="Merriweather"/>
              </a:rPr>
              <a:t>Mould rotating speed</a:t>
            </a:r>
            <a:r>
              <a:rPr lang="en-GB" sz="1300">
                <a:latin typeface="Merriweather"/>
                <a:ea typeface="Merriweather"/>
                <a:cs typeface="Merriweather"/>
                <a:sym typeface="Merriweather"/>
              </a:rPr>
              <a:t> influences the composition gradient in the FGM</a:t>
            </a:r>
            <a:endParaRPr sz="1300">
              <a:latin typeface="Merriweather"/>
              <a:ea typeface="Merriweather"/>
              <a:cs typeface="Merriweather"/>
              <a:sym typeface="Merriweather"/>
            </a:endParaRPr>
          </a:p>
          <a:p>
            <a:pPr indent="-311150" lvl="0" marL="457200" rtl="0" algn="l">
              <a:lnSpc>
                <a:spcPct val="115000"/>
              </a:lnSpc>
              <a:spcBef>
                <a:spcPts val="0"/>
              </a:spcBef>
              <a:spcAft>
                <a:spcPts val="0"/>
              </a:spcAft>
              <a:buSzPts val="1300"/>
              <a:buFont typeface="Times New Roman"/>
              <a:buChar char="➢"/>
            </a:pPr>
            <a:r>
              <a:rPr b="1" lang="en-GB" sz="1300">
                <a:latin typeface="Merriweather"/>
                <a:ea typeface="Merriweather"/>
                <a:cs typeface="Merriweather"/>
                <a:sym typeface="Merriweather"/>
              </a:rPr>
              <a:t>Only cylindrical shapes</a:t>
            </a:r>
            <a:r>
              <a:rPr lang="en-GB" sz="1300">
                <a:latin typeface="Merriweather"/>
                <a:ea typeface="Merriweather"/>
                <a:cs typeface="Merriweather"/>
                <a:sym typeface="Merriweather"/>
              </a:rPr>
              <a:t> can be generated</a:t>
            </a:r>
            <a:endParaRPr sz="1300">
              <a:latin typeface="Merriweather"/>
              <a:ea typeface="Merriweather"/>
              <a:cs typeface="Merriweather"/>
              <a:sym typeface="Merriweather"/>
            </a:endParaRPr>
          </a:p>
        </p:txBody>
      </p:sp>
      <p:sp>
        <p:nvSpPr>
          <p:cNvPr id="212" name="Google Shape;212;p30"/>
          <p:cNvSpPr txBox="1"/>
          <p:nvPr/>
        </p:nvSpPr>
        <p:spPr>
          <a:xfrm>
            <a:off x="4790150" y="3327225"/>
            <a:ext cx="4170600" cy="1538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Merriweather"/>
              <a:buChar char="➢"/>
            </a:pPr>
            <a:r>
              <a:rPr lang="en-GB" sz="1300">
                <a:latin typeface="Merriweather"/>
                <a:ea typeface="Merriweather"/>
                <a:cs typeface="Merriweather"/>
                <a:sym typeface="Merriweather"/>
              </a:rPr>
              <a:t>The fundamental states that </a:t>
            </a:r>
            <a:r>
              <a:rPr lang="en-GB" sz="1300">
                <a:uFill>
                  <a:noFill/>
                </a:uFill>
                <a:latin typeface="Merriweather"/>
                <a:ea typeface="Merriweather"/>
                <a:cs typeface="Merriweather"/>
                <a:sym typeface="Merriweather"/>
                <a:hlinkClick r:id="rId5"/>
              </a:rPr>
              <a:t>colloidal</a:t>
            </a:r>
            <a:r>
              <a:rPr lang="en-GB" sz="1300">
                <a:latin typeface="Merriweather"/>
                <a:ea typeface="Merriweather"/>
                <a:cs typeface="Merriweather"/>
                <a:sym typeface="Merriweather"/>
              </a:rPr>
              <a:t> particles suspended in a </a:t>
            </a:r>
            <a:r>
              <a:rPr lang="en-GB" sz="1300">
                <a:uFill>
                  <a:noFill/>
                </a:uFill>
                <a:latin typeface="Merriweather"/>
                <a:ea typeface="Merriweather"/>
                <a:cs typeface="Merriweather"/>
                <a:sym typeface="Merriweather"/>
                <a:hlinkClick r:id="rId6"/>
              </a:rPr>
              <a:t>liquid</a:t>
            </a:r>
            <a:r>
              <a:rPr lang="en-GB" sz="1300">
                <a:latin typeface="Merriweather"/>
                <a:ea typeface="Merriweather"/>
                <a:cs typeface="Merriweather"/>
                <a:sym typeface="Merriweather"/>
              </a:rPr>
              <a:t> medium drift under the influence of an </a:t>
            </a:r>
            <a:r>
              <a:rPr lang="en-GB" sz="1300">
                <a:uFill>
                  <a:noFill/>
                </a:uFill>
                <a:latin typeface="Merriweather"/>
                <a:ea typeface="Merriweather"/>
                <a:cs typeface="Merriweather"/>
                <a:sym typeface="Merriweather"/>
                <a:hlinkClick r:id="rId7"/>
              </a:rPr>
              <a:t>electric field</a:t>
            </a:r>
            <a:r>
              <a:rPr lang="en-GB" sz="1300">
                <a:latin typeface="Merriweather"/>
                <a:ea typeface="Merriweather"/>
                <a:cs typeface="Merriweather"/>
                <a:sym typeface="Merriweather"/>
              </a:rPr>
              <a:t> (</a:t>
            </a:r>
            <a:r>
              <a:rPr lang="en-GB" sz="1300">
                <a:uFill>
                  <a:noFill/>
                </a:uFill>
                <a:latin typeface="Merriweather"/>
                <a:ea typeface="Merriweather"/>
                <a:cs typeface="Merriweather"/>
                <a:sym typeface="Merriweather"/>
                <a:hlinkClick r:id="rId8"/>
              </a:rPr>
              <a:t>electrophoresis</a:t>
            </a:r>
            <a:r>
              <a:rPr lang="en-GB" sz="1300">
                <a:latin typeface="Merriweather"/>
                <a:ea typeface="Merriweather"/>
                <a:cs typeface="Merriweather"/>
                <a:sym typeface="Merriweather"/>
              </a:rPr>
              <a:t>) and are deposited onto an </a:t>
            </a:r>
            <a:r>
              <a:rPr lang="en-GB" sz="1300">
                <a:uFill>
                  <a:noFill/>
                </a:uFill>
                <a:latin typeface="Merriweather"/>
                <a:ea typeface="Merriweather"/>
                <a:cs typeface="Merriweather"/>
                <a:sym typeface="Merriweather"/>
                <a:hlinkClick r:id="rId9"/>
              </a:rPr>
              <a:t>electrode</a:t>
            </a:r>
            <a:endParaRPr sz="1300">
              <a:latin typeface="Merriweather"/>
              <a:ea typeface="Merriweather"/>
              <a:cs typeface="Merriweather"/>
              <a:sym typeface="Merriweather"/>
            </a:endParaRPr>
          </a:p>
          <a:p>
            <a:pPr indent="-311150" lvl="0" marL="457200" rtl="0" algn="l">
              <a:spcBef>
                <a:spcPts val="0"/>
              </a:spcBef>
              <a:spcAft>
                <a:spcPts val="0"/>
              </a:spcAft>
              <a:buSzPts val="1300"/>
              <a:buFont typeface="Merriweather"/>
              <a:buChar char="➢"/>
            </a:pPr>
            <a:r>
              <a:rPr lang="en-GB" sz="1300">
                <a:latin typeface="Merriweather"/>
                <a:ea typeface="Merriweather"/>
                <a:cs typeface="Merriweather"/>
                <a:sym typeface="Merriweather"/>
              </a:rPr>
              <a:t>short processing time, little restriction of the shape of substrate and no need for binder burnout</a:t>
            </a:r>
            <a:endParaRPr sz="1300">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11700" y="120025"/>
            <a:ext cx="8520600" cy="572700"/>
          </a:xfrm>
          <a:prstGeom prst="rect">
            <a:avLst/>
          </a:prstGeom>
          <a:solidFill>
            <a:srgbClr val="93C47D"/>
          </a:solidFill>
          <a:ln cap="flat" cmpd="sng" w="2857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Merriweather"/>
                <a:ea typeface="Merriweather"/>
                <a:cs typeface="Merriweather"/>
                <a:sym typeface="Merriweather"/>
              </a:rPr>
              <a:t>Solid Phase </a:t>
            </a:r>
            <a:r>
              <a:rPr b="1" lang="en-GB">
                <a:latin typeface="Merriweather"/>
                <a:ea typeface="Merriweather"/>
                <a:cs typeface="Merriweather"/>
                <a:sym typeface="Merriweather"/>
              </a:rPr>
              <a:t>Methods</a:t>
            </a:r>
            <a:endParaRPr b="1">
              <a:latin typeface="Merriweather"/>
              <a:ea typeface="Merriweather"/>
              <a:cs typeface="Merriweather"/>
              <a:sym typeface="Merriweather"/>
            </a:endParaRPr>
          </a:p>
        </p:txBody>
      </p:sp>
      <p:sp>
        <p:nvSpPr>
          <p:cNvPr id="218" name="Google Shape;218;p31"/>
          <p:cNvSpPr txBox="1"/>
          <p:nvPr/>
        </p:nvSpPr>
        <p:spPr>
          <a:xfrm>
            <a:off x="311625" y="1003275"/>
            <a:ext cx="8520600" cy="37728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Merriweather"/>
              <a:buChar char="●"/>
            </a:pPr>
            <a:r>
              <a:rPr lang="en-GB">
                <a:latin typeface="Merriweather"/>
                <a:ea typeface="Merriweather"/>
                <a:cs typeface="Merriweather"/>
                <a:sym typeface="Merriweather"/>
              </a:rPr>
              <a:t>T</a:t>
            </a:r>
            <a:r>
              <a:rPr lang="en-GB">
                <a:latin typeface="Merriweather"/>
                <a:ea typeface="Merriweather"/>
                <a:cs typeface="Merriweather"/>
                <a:sym typeface="Merriweather"/>
              </a:rPr>
              <a:t>he most up-and-coming FGM production methods , centre of attention of researchers</a:t>
            </a:r>
            <a:endParaRPr>
              <a:latin typeface="Merriweather"/>
              <a:ea typeface="Merriweather"/>
              <a:cs typeface="Merriweather"/>
              <a:sym typeface="Merriweather"/>
            </a:endParaRPr>
          </a:p>
          <a:p>
            <a:pPr indent="-317500" lvl="0" marL="457200" rtl="0" algn="just">
              <a:lnSpc>
                <a:spcPct val="150000"/>
              </a:lnSpc>
              <a:spcBef>
                <a:spcPts val="1200"/>
              </a:spcBef>
              <a:spcAft>
                <a:spcPts val="0"/>
              </a:spcAft>
              <a:buSzPts val="1400"/>
              <a:buChar char="●"/>
            </a:pPr>
            <a:r>
              <a:rPr lang="en-GB">
                <a:latin typeface="Merriweather"/>
                <a:ea typeface="Merriweather"/>
                <a:cs typeface="Merriweather"/>
                <a:sym typeface="Merriweather"/>
              </a:rPr>
              <a:t>Generates a </a:t>
            </a:r>
            <a:r>
              <a:rPr b="1" lang="en-GB">
                <a:latin typeface="Merriweather"/>
                <a:ea typeface="Merriweather"/>
                <a:cs typeface="Merriweather"/>
                <a:sym typeface="Merriweather"/>
              </a:rPr>
              <a:t>discontinuous gradient </a:t>
            </a:r>
            <a:r>
              <a:rPr lang="en-GB">
                <a:latin typeface="Merriweather"/>
                <a:ea typeface="Merriweather"/>
                <a:cs typeface="Merriweather"/>
                <a:sym typeface="Merriweather"/>
              </a:rPr>
              <a:t>though the gradation can be controlled to a high degree by incorporating these methods</a:t>
            </a:r>
            <a:endParaRPr>
              <a:latin typeface="Merriweather"/>
              <a:ea typeface="Merriweather"/>
              <a:cs typeface="Merriweather"/>
              <a:sym typeface="Merriweather"/>
            </a:endParaRPr>
          </a:p>
          <a:p>
            <a:pPr indent="-317500" lvl="0" marL="457200" rtl="0" algn="just">
              <a:lnSpc>
                <a:spcPct val="150000"/>
              </a:lnSpc>
              <a:spcBef>
                <a:spcPts val="1000"/>
              </a:spcBef>
              <a:spcAft>
                <a:spcPts val="0"/>
              </a:spcAft>
              <a:buSzPts val="1400"/>
              <a:buFont typeface="Merriweather"/>
              <a:buChar char="●"/>
            </a:pPr>
            <a:r>
              <a:rPr lang="en-GB">
                <a:latin typeface="Merriweather"/>
                <a:ea typeface="Merriweather"/>
                <a:cs typeface="Merriweather"/>
                <a:sym typeface="Merriweather"/>
              </a:rPr>
              <a:t>2 methods discussed further are :- </a:t>
            </a:r>
            <a:endParaRPr>
              <a:latin typeface="Merriweather"/>
              <a:ea typeface="Merriweather"/>
              <a:cs typeface="Merriweather"/>
              <a:sym typeface="Merriweather"/>
            </a:endParaRPr>
          </a:p>
          <a:p>
            <a:pPr indent="-317500" lvl="2" marL="1371600" rtl="0" algn="just">
              <a:lnSpc>
                <a:spcPct val="150000"/>
              </a:lnSpc>
              <a:spcBef>
                <a:spcPts val="0"/>
              </a:spcBef>
              <a:spcAft>
                <a:spcPts val="0"/>
              </a:spcAft>
              <a:buSzPts val="1400"/>
              <a:buFont typeface="Merriweather"/>
              <a:buChar char="■"/>
            </a:pPr>
            <a:r>
              <a:rPr lang="en-GB">
                <a:latin typeface="Merriweather"/>
                <a:ea typeface="Merriweather"/>
                <a:cs typeface="Merriweather"/>
                <a:sym typeface="Merriweather"/>
              </a:rPr>
              <a:t>Powder Metallurgy Method</a:t>
            </a:r>
            <a:endParaRPr>
              <a:latin typeface="Merriweather"/>
              <a:ea typeface="Merriweather"/>
              <a:cs typeface="Merriweather"/>
              <a:sym typeface="Merriweather"/>
            </a:endParaRPr>
          </a:p>
          <a:p>
            <a:pPr indent="-317500" lvl="2" marL="1371600" rtl="0" algn="just">
              <a:lnSpc>
                <a:spcPct val="150000"/>
              </a:lnSpc>
              <a:spcBef>
                <a:spcPts val="0"/>
              </a:spcBef>
              <a:spcAft>
                <a:spcPts val="0"/>
              </a:spcAft>
              <a:buSzPts val="1400"/>
              <a:buFont typeface="Merriweather"/>
              <a:buChar char="■"/>
            </a:pPr>
            <a:r>
              <a:rPr lang="en-GB">
                <a:latin typeface="Merriweather"/>
                <a:ea typeface="Merriweather"/>
                <a:cs typeface="Merriweather"/>
                <a:sym typeface="Merriweather"/>
              </a:rPr>
              <a:t>Solid Freeform Fabrication Methods</a:t>
            </a:r>
            <a:endParaRPr>
              <a:latin typeface="Merriweather"/>
              <a:ea typeface="Merriweather"/>
              <a:cs typeface="Merriweather"/>
              <a:sym typeface="Merriweather"/>
            </a:endParaRPr>
          </a:p>
          <a:p>
            <a:pPr indent="0" lvl="0" marL="457200" rtl="0" algn="l">
              <a:lnSpc>
                <a:spcPct val="150000"/>
              </a:lnSpc>
              <a:spcBef>
                <a:spcPts val="120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Brief Overview :-</a:t>
            </a:r>
            <a:endParaRPr u="sng"/>
          </a:p>
        </p:txBody>
      </p:sp>
      <p:sp>
        <p:nvSpPr>
          <p:cNvPr id="66" name="Google Shape;66;p14"/>
          <p:cNvSpPr txBox="1"/>
          <p:nvPr>
            <p:ph idx="1" type="body"/>
          </p:nvPr>
        </p:nvSpPr>
        <p:spPr>
          <a:xfrm>
            <a:off x="311700" y="1234075"/>
            <a:ext cx="8520600" cy="36306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Merriweather"/>
              <a:buAutoNum type="arabicPeriod"/>
            </a:pPr>
            <a:r>
              <a:rPr lang="en-GB" sz="1700">
                <a:latin typeface="Merriweather"/>
                <a:ea typeface="Merriweather"/>
                <a:cs typeface="Merriweather"/>
                <a:sym typeface="Merriweather"/>
              </a:rPr>
              <a:t>What is FGM? What is the need?</a:t>
            </a:r>
            <a:endParaRPr sz="1700">
              <a:latin typeface="Merriweather"/>
              <a:ea typeface="Merriweather"/>
              <a:cs typeface="Merriweather"/>
              <a:sym typeface="Merriweather"/>
            </a:endParaRPr>
          </a:p>
          <a:p>
            <a:pPr indent="-336550" lvl="0" marL="457200" rtl="0" algn="l">
              <a:lnSpc>
                <a:spcPct val="115000"/>
              </a:lnSpc>
              <a:spcBef>
                <a:spcPts val="1000"/>
              </a:spcBef>
              <a:spcAft>
                <a:spcPts val="0"/>
              </a:spcAft>
              <a:buSzPts val="1700"/>
              <a:buFont typeface="Merriweather"/>
              <a:buAutoNum type="arabicPeriod"/>
            </a:pPr>
            <a:r>
              <a:rPr lang="en-GB" sz="1700">
                <a:latin typeface="Merriweather"/>
                <a:ea typeface="Merriweather"/>
                <a:cs typeface="Merriweather"/>
                <a:sym typeface="Merriweather"/>
              </a:rPr>
              <a:t>Cla</a:t>
            </a:r>
            <a:r>
              <a:rPr lang="en-GB" sz="1700">
                <a:latin typeface="Merriweather"/>
                <a:ea typeface="Merriweather"/>
                <a:cs typeface="Merriweather"/>
                <a:sym typeface="Merriweather"/>
              </a:rPr>
              <a:t>ssification of FGM</a:t>
            </a:r>
            <a:endParaRPr sz="1700">
              <a:latin typeface="Merriweather"/>
              <a:ea typeface="Merriweather"/>
              <a:cs typeface="Merriweather"/>
              <a:sym typeface="Merriweather"/>
            </a:endParaRPr>
          </a:p>
          <a:p>
            <a:pPr indent="-336550" lvl="0" marL="457200" rtl="0" algn="l">
              <a:lnSpc>
                <a:spcPct val="115000"/>
              </a:lnSpc>
              <a:spcBef>
                <a:spcPts val="1000"/>
              </a:spcBef>
              <a:spcAft>
                <a:spcPts val="0"/>
              </a:spcAft>
              <a:buSzPts val="1700"/>
              <a:buFont typeface="Merriweather"/>
              <a:buAutoNum type="arabicPeriod"/>
            </a:pPr>
            <a:r>
              <a:rPr lang="en-GB" sz="1700">
                <a:latin typeface="Merriweather"/>
                <a:ea typeface="Merriweather"/>
                <a:cs typeface="Merriweather"/>
                <a:sym typeface="Merriweather"/>
              </a:rPr>
              <a:t>Processing Techniques</a:t>
            </a:r>
            <a:endParaRPr sz="1700">
              <a:latin typeface="Merriweather"/>
              <a:ea typeface="Merriweather"/>
              <a:cs typeface="Merriweather"/>
              <a:sym typeface="Merriweather"/>
            </a:endParaRPr>
          </a:p>
          <a:p>
            <a:pPr indent="-336550" lvl="1" marL="914400" rtl="0" algn="l">
              <a:lnSpc>
                <a:spcPct val="115000"/>
              </a:lnSpc>
              <a:spcBef>
                <a:spcPts val="1000"/>
              </a:spcBef>
              <a:spcAft>
                <a:spcPts val="0"/>
              </a:spcAft>
              <a:buSzPts val="1700"/>
              <a:buFont typeface="Merriweather"/>
              <a:buAutoNum type="alphaLcPeriod"/>
            </a:pPr>
            <a:r>
              <a:rPr lang="en-GB" sz="1700">
                <a:latin typeface="Merriweather"/>
                <a:ea typeface="Merriweather"/>
                <a:cs typeface="Merriweather"/>
                <a:sym typeface="Merriweather"/>
              </a:rPr>
              <a:t>Gas Based Methods</a:t>
            </a:r>
            <a:endParaRPr sz="1700">
              <a:latin typeface="Merriweather"/>
              <a:ea typeface="Merriweather"/>
              <a:cs typeface="Merriweather"/>
              <a:sym typeface="Merriweather"/>
            </a:endParaRPr>
          </a:p>
          <a:p>
            <a:pPr indent="-336550" lvl="1" marL="914400" rtl="0" algn="l">
              <a:lnSpc>
                <a:spcPct val="115000"/>
              </a:lnSpc>
              <a:spcBef>
                <a:spcPts val="1000"/>
              </a:spcBef>
              <a:spcAft>
                <a:spcPts val="0"/>
              </a:spcAft>
              <a:buSzPts val="1700"/>
              <a:buFont typeface="Merriweather"/>
              <a:buAutoNum type="alphaLcPeriod"/>
            </a:pPr>
            <a:r>
              <a:rPr lang="en-GB" sz="1700">
                <a:latin typeface="Merriweather"/>
                <a:ea typeface="Merriweather"/>
                <a:cs typeface="Merriweather"/>
                <a:sym typeface="Merriweather"/>
              </a:rPr>
              <a:t>Liquid Based Methods</a:t>
            </a:r>
            <a:endParaRPr sz="1700">
              <a:latin typeface="Merriweather"/>
              <a:ea typeface="Merriweather"/>
              <a:cs typeface="Merriweather"/>
              <a:sym typeface="Merriweather"/>
            </a:endParaRPr>
          </a:p>
          <a:p>
            <a:pPr indent="-336550" lvl="1" marL="914400" rtl="0" algn="l">
              <a:lnSpc>
                <a:spcPct val="115000"/>
              </a:lnSpc>
              <a:spcBef>
                <a:spcPts val="1000"/>
              </a:spcBef>
              <a:spcAft>
                <a:spcPts val="0"/>
              </a:spcAft>
              <a:buSzPts val="1700"/>
              <a:buFont typeface="Merriweather"/>
              <a:buAutoNum type="alphaLcPeriod"/>
            </a:pPr>
            <a:r>
              <a:rPr lang="en-GB" sz="1700">
                <a:latin typeface="Merriweather"/>
                <a:ea typeface="Merriweather"/>
                <a:cs typeface="Merriweather"/>
                <a:sym typeface="Merriweather"/>
              </a:rPr>
              <a:t>Solid Phase Methods</a:t>
            </a:r>
            <a:endParaRPr sz="1700">
              <a:latin typeface="Merriweather"/>
              <a:ea typeface="Merriweather"/>
              <a:cs typeface="Merriweather"/>
              <a:sym typeface="Merriweather"/>
            </a:endParaRPr>
          </a:p>
          <a:p>
            <a:pPr indent="0" lvl="0" marL="0" rtl="0" algn="l">
              <a:lnSpc>
                <a:spcPct val="115000"/>
              </a:lnSpc>
              <a:spcBef>
                <a:spcPts val="1600"/>
              </a:spcBef>
              <a:spcAft>
                <a:spcPts val="0"/>
              </a:spcAft>
              <a:buNone/>
            </a:pPr>
            <a:r>
              <a:rPr lang="en-GB" sz="1700">
                <a:latin typeface="Merriweather"/>
                <a:ea typeface="Merriweather"/>
                <a:cs typeface="Merriweather"/>
                <a:sym typeface="Merriweather"/>
              </a:rPr>
              <a:t>4. Applications</a:t>
            </a:r>
            <a:endParaRPr sz="1700">
              <a:latin typeface="Merriweather"/>
              <a:ea typeface="Merriweather"/>
              <a:cs typeface="Merriweather"/>
              <a:sym typeface="Merriweather"/>
            </a:endParaRPr>
          </a:p>
          <a:p>
            <a:pPr indent="0" lvl="0" marL="0" rtl="0" algn="l">
              <a:lnSpc>
                <a:spcPct val="115000"/>
              </a:lnSpc>
              <a:spcBef>
                <a:spcPts val="1600"/>
              </a:spcBef>
              <a:spcAft>
                <a:spcPts val="0"/>
              </a:spcAft>
              <a:buNone/>
            </a:pPr>
            <a:r>
              <a:rPr lang="en-GB" sz="1700">
                <a:latin typeface="Merriweather"/>
                <a:ea typeface="Merriweather"/>
                <a:cs typeface="Merriweather"/>
                <a:sym typeface="Merriweather"/>
              </a:rPr>
              <a:t>5. Future Scope</a:t>
            </a:r>
            <a:endParaRPr sz="1700">
              <a:latin typeface="Merriweather"/>
              <a:ea typeface="Merriweather"/>
              <a:cs typeface="Merriweather"/>
              <a:sym typeface="Merriweather"/>
            </a:endParaRPr>
          </a:p>
          <a:p>
            <a:pPr indent="0" lvl="0" marL="0" rtl="0" algn="l">
              <a:spcBef>
                <a:spcPts val="1600"/>
              </a:spcBef>
              <a:spcAft>
                <a:spcPts val="1600"/>
              </a:spcAft>
              <a:buNone/>
            </a:pPr>
            <a:r>
              <a:t/>
            </a:r>
            <a:endParaRPr sz="1700">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311700" y="247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Powder Metallurgy</a:t>
            </a:r>
            <a:endParaRPr>
              <a:latin typeface="Merriweather"/>
              <a:ea typeface="Merriweather"/>
              <a:cs typeface="Merriweather"/>
              <a:sym typeface="Merriweather"/>
            </a:endParaRPr>
          </a:p>
        </p:txBody>
      </p:sp>
      <p:pic>
        <p:nvPicPr>
          <p:cNvPr id="224" name="Google Shape;224;p32"/>
          <p:cNvPicPr preferRelativeResize="0"/>
          <p:nvPr/>
        </p:nvPicPr>
        <p:blipFill>
          <a:blip r:embed="rId3">
            <a:alphaModFix/>
          </a:blip>
          <a:stretch>
            <a:fillRect/>
          </a:stretch>
        </p:blipFill>
        <p:spPr>
          <a:xfrm>
            <a:off x="-12" y="1080700"/>
            <a:ext cx="5294376" cy="2982095"/>
          </a:xfrm>
          <a:prstGeom prst="rect">
            <a:avLst/>
          </a:prstGeom>
          <a:noFill/>
          <a:ln>
            <a:noFill/>
          </a:ln>
        </p:spPr>
      </p:pic>
      <p:sp>
        <p:nvSpPr>
          <p:cNvPr id="225" name="Google Shape;225;p32"/>
          <p:cNvSpPr txBox="1"/>
          <p:nvPr/>
        </p:nvSpPr>
        <p:spPr>
          <a:xfrm>
            <a:off x="311688" y="4125775"/>
            <a:ext cx="53037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latin typeface="Courier New"/>
                <a:ea typeface="Courier New"/>
                <a:cs typeface="Courier New"/>
                <a:sym typeface="Courier New"/>
              </a:rPr>
              <a:t>Steps in Powder Metallurgy Process</a:t>
            </a:r>
            <a:endParaRPr sz="1300">
              <a:latin typeface="Courier New"/>
              <a:ea typeface="Courier New"/>
              <a:cs typeface="Courier New"/>
              <a:sym typeface="Courier New"/>
            </a:endParaRPr>
          </a:p>
        </p:txBody>
      </p:sp>
      <p:sp>
        <p:nvSpPr>
          <p:cNvPr id="226" name="Google Shape;226;p32"/>
          <p:cNvSpPr txBox="1"/>
          <p:nvPr/>
        </p:nvSpPr>
        <p:spPr>
          <a:xfrm>
            <a:off x="5445150" y="579350"/>
            <a:ext cx="3485400" cy="4564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Proxima Nova"/>
              <a:buChar char="●"/>
            </a:pPr>
            <a:r>
              <a:rPr lang="en-GB" sz="1300">
                <a:latin typeface="Merriweather"/>
                <a:ea typeface="Merriweather"/>
                <a:cs typeface="Merriweather"/>
                <a:sym typeface="Merriweather"/>
              </a:rPr>
              <a:t>Powder preparation is carried out by </a:t>
            </a:r>
            <a:r>
              <a:rPr b="1" lang="en-GB" sz="1300">
                <a:latin typeface="Merriweather"/>
                <a:ea typeface="Merriweather"/>
                <a:cs typeface="Merriweather"/>
                <a:sym typeface="Merriweather"/>
              </a:rPr>
              <a:t>chemical reactions</a:t>
            </a:r>
            <a:r>
              <a:rPr lang="en-GB" sz="1300">
                <a:latin typeface="Merriweather"/>
                <a:ea typeface="Merriweather"/>
                <a:cs typeface="Merriweather"/>
                <a:sym typeface="Merriweather"/>
              </a:rPr>
              <a:t>, </a:t>
            </a:r>
            <a:r>
              <a:rPr b="1" lang="en-GB" sz="1300">
                <a:latin typeface="Merriweather"/>
                <a:ea typeface="Merriweather"/>
                <a:cs typeface="Merriweather"/>
                <a:sym typeface="Merriweather"/>
              </a:rPr>
              <a:t>electrolytic deposition, grinding, and pulverization </a:t>
            </a:r>
            <a:endParaRPr b="1" sz="1300">
              <a:latin typeface="Merriweather"/>
              <a:ea typeface="Merriweather"/>
              <a:cs typeface="Merriweather"/>
              <a:sym typeface="Merriweather"/>
            </a:endParaRPr>
          </a:p>
          <a:p>
            <a:pPr indent="-311150" lvl="0" marL="457200" rtl="0" algn="l">
              <a:lnSpc>
                <a:spcPct val="115000"/>
              </a:lnSpc>
              <a:spcBef>
                <a:spcPts val="0"/>
              </a:spcBef>
              <a:spcAft>
                <a:spcPts val="0"/>
              </a:spcAft>
              <a:buSzPts val="1300"/>
              <a:buFont typeface="Times New Roman"/>
              <a:buChar char="●"/>
            </a:pPr>
            <a:r>
              <a:rPr lang="en-GB" sz="1300">
                <a:latin typeface="Merriweather"/>
                <a:ea typeface="Merriweather"/>
                <a:cs typeface="Merriweather"/>
                <a:sym typeface="Merriweather"/>
              </a:rPr>
              <a:t>Processing parameters such as </a:t>
            </a:r>
            <a:r>
              <a:rPr b="1" lang="en-GB" sz="1300">
                <a:latin typeface="Merriweather"/>
                <a:ea typeface="Merriweather"/>
                <a:cs typeface="Merriweather"/>
                <a:sym typeface="Merriweather"/>
              </a:rPr>
              <a:t>temperature, time and pressure </a:t>
            </a:r>
            <a:r>
              <a:rPr lang="en-GB" sz="1300">
                <a:latin typeface="Merriweather"/>
                <a:ea typeface="Merriweather"/>
                <a:cs typeface="Merriweather"/>
                <a:sym typeface="Merriweather"/>
              </a:rPr>
              <a:t>have a significant influence on properties of FGM</a:t>
            </a:r>
            <a:endParaRPr sz="1300">
              <a:latin typeface="Merriweather"/>
              <a:ea typeface="Merriweather"/>
              <a:cs typeface="Merriweather"/>
              <a:sym typeface="Merriweather"/>
            </a:endParaRPr>
          </a:p>
          <a:p>
            <a:pPr indent="-311150" lvl="0" marL="457200" rtl="0" algn="l">
              <a:lnSpc>
                <a:spcPct val="115000"/>
              </a:lnSpc>
              <a:spcBef>
                <a:spcPts val="0"/>
              </a:spcBef>
              <a:spcAft>
                <a:spcPts val="0"/>
              </a:spcAft>
              <a:buSzPts val="1300"/>
              <a:buFont typeface="Merriweather"/>
              <a:buChar char="●"/>
            </a:pPr>
            <a:r>
              <a:rPr lang="en-GB" sz="1300">
                <a:latin typeface="Merriweather"/>
                <a:ea typeface="Merriweather"/>
                <a:cs typeface="Merriweather"/>
                <a:sym typeface="Merriweather"/>
              </a:rPr>
              <a:t>Enables fabrication of materials with an excellent control of chemical composition and microstructure</a:t>
            </a:r>
            <a:endParaRPr sz="1300">
              <a:latin typeface="Merriweather"/>
              <a:ea typeface="Merriweather"/>
              <a:cs typeface="Merriweather"/>
              <a:sym typeface="Merriweather"/>
            </a:endParaRPr>
          </a:p>
          <a:p>
            <a:pPr indent="-311150" lvl="0" marL="457200" rtl="0" algn="l">
              <a:lnSpc>
                <a:spcPct val="115000"/>
              </a:lnSpc>
              <a:spcBef>
                <a:spcPts val="0"/>
              </a:spcBef>
              <a:spcAft>
                <a:spcPts val="0"/>
              </a:spcAft>
              <a:buSzPts val="1300"/>
              <a:buFont typeface="Merriweather"/>
              <a:buChar char="●"/>
            </a:pPr>
            <a:r>
              <a:rPr lang="en-GB" sz="1300">
                <a:latin typeface="Merriweather"/>
                <a:ea typeface="Merriweather"/>
                <a:cs typeface="Merriweather"/>
                <a:sym typeface="Merriweather"/>
              </a:rPr>
              <a:t>Production of a </a:t>
            </a:r>
            <a:r>
              <a:rPr b="1" lang="en-GB" sz="1300">
                <a:latin typeface="Merriweather"/>
                <a:ea typeface="Merriweather"/>
                <a:cs typeface="Merriweather"/>
                <a:sym typeface="Merriweather"/>
              </a:rPr>
              <a:t>non-continuous structure</a:t>
            </a:r>
            <a:r>
              <a:rPr lang="en-GB" sz="1300">
                <a:latin typeface="Merriweather"/>
                <a:ea typeface="Merriweather"/>
                <a:cs typeface="Merriweather"/>
                <a:sym typeface="Merriweather"/>
              </a:rPr>
              <a:t> is concerning  </a:t>
            </a:r>
            <a:endParaRPr sz="1300">
              <a:latin typeface="Merriweather"/>
              <a:ea typeface="Merriweather"/>
              <a:cs typeface="Merriweather"/>
              <a:sym typeface="Merriweather"/>
            </a:endParaRPr>
          </a:p>
          <a:p>
            <a:pPr indent="-311150" lvl="0" marL="457200" rtl="0" algn="l">
              <a:lnSpc>
                <a:spcPct val="115000"/>
              </a:lnSpc>
              <a:spcBef>
                <a:spcPts val="0"/>
              </a:spcBef>
              <a:spcAft>
                <a:spcPts val="0"/>
              </a:spcAft>
              <a:buSzPts val="1300"/>
              <a:buFont typeface="Merriweather"/>
              <a:buChar char="●"/>
            </a:pPr>
            <a:r>
              <a:rPr lang="en-GB" sz="1300">
                <a:latin typeface="Merriweather"/>
                <a:ea typeface="Merriweather"/>
                <a:cs typeface="Merriweather"/>
                <a:sym typeface="Merriweather"/>
              </a:rPr>
              <a:t>Undercuts and threads should be machined in following process</a:t>
            </a:r>
            <a:endParaRPr sz="1300">
              <a:latin typeface="Merriweather"/>
              <a:ea typeface="Merriweather"/>
              <a:cs typeface="Merriweather"/>
              <a:sym typeface="Merriweather"/>
            </a:endParaRPr>
          </a:p>
          <a:p>
            <a:pPr indent="-311150" lvl="0" marL="457200" rtl="0" algn="l">
              <a:lnSpc>
                <a:spcPct val="115000"/>
              </a:lnSpc>
              <a:spcBef>
                <a:spcPts val="0"/>
              </a:spcBef>
              <a:spcAft>
                <a:spcPts val="0"/>
              </a:spcAft>
              <a:buSzPts val="1300"/>
              <a:buFont typeface="Merriweather"/>
              <a:buChar char="●"/>
            </a:pPr>
            <a:r>
              <a:rPr b="1" lang="en-GB" sz="1300">
                <a:latin typeface="Merriweather"/>
                <a:ea typeface="Merriweather"/>
                <a:cs typeface="Merriweather"/>
                <a:sym typeface="Merriweather"/>
              </a:rPr>
              <a:t>Economic feasibility &gt; 100,000 products</a:t>
            </a:r>
            <a:endParaRPr b="1" sz="1300">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300">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Solid Freeform Fabrication Methods</a:t>
            </a:r>
            <a:endParaRPr>
              <a:latin typeface="Merriweather"/>
              <a:ea typeface="Merriweather"/>
              <a:cs typeface="Merriweather"/>
              <a:sym typeface="Merriweather"/>
            </a:endParaRPr>
          </a:p>
        </p:txBody>
      </p:sp>
      <p:pic>
        <p:nvPicPr>
          <p:cNvPr id="232" name="Google Shape;232;p33"/>
          <p:cNvPicPr preferRelativeResize="0"/>
          <p:nvPr/>
        </p:nvPicPr>
        <p:blipFill>
          <a:blip r:embed="rId3">
            <a:alphaModFix/>
          </a:blip>
          <a:stretch>
            <a:fillRect/>
          </a:stretch>
        </p:blipFill>
        <p:spPr>
          <a:xfrm>
            <a:off x="311700" y="1023925"/>
            <a:ext cx="6953250" cy="3095625"/>
          </a:xfrm>
          <a:prstGeom prst="rect">
            <a:avLst/>
          </a:prstGeom>
          <a:noFill/>
          <a:ln>
            <a:noFill/>
          </a:ln>
        </p:spPr>
      </p:pic>
      <p:sp>
        <p:nvSpPr>
          <p:cNvPr id="233" name="Google Shape;233;p33"/>
          <p:cNvSpPr txBox="1"/>
          <p:nvPr/>
        </p:nvSpPr>
        <p:spPr>
          <a:xfrm>
            <a:off x="131050" y="4125750"/>
            <a:ext cx="8742600" cy="9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A group of techniques that manufacture a three-dimensional layered (functionally graded)  component employing a computer-aided design (CAD) data. These processes fall under the controlled blending category</a:t>
            </a:r>
            <a:endParaRPr>
              <a:latin typeface="Merriweather"/>
              <a:ea typeface="Merriweather"/>
              <a:cs typeface="Merriweather"/>
              <a:sym typeface="Merriweather"/>
            </a:endParaRPr>
          </a:p>
        </p:txBody>
      </p:sp>
      <p:sp>
        <p:nvSpPr>
          <p:cNvPr id="234" name="Google Shape;234;p33"/>
          <p:cNvSpPr txBox="1"/>
          <p:nvPr/>
        </p:nvSpPr>
        <p:spPr>
          <a:xfrm>
            <a:off x="7322125" y="1146650"/>
            <a:ext cx="1654500" cy="26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Higher </a:t>
            </a:r>
            <a:r>
              <a:rPr b="1" lang="en-GB">
                <a:latin typeface="Times New Roman"/>
                <a:ea typeface="Times New Roman"/>
                <a:cs typeface="Times New Roman"/>
                <a:sym typeface="Times New Roman"/>
              </a:rPr>
              <a:t>speed of production</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Doesn’t require explicit tooling,fixturing</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lang="en-GB">
                <a:latin typeface="Times New Roman"/>
                <a:ea typeface="Times New Roman"/>
                <a:cs typeface="Times New Roman"/>
                <a:sym typeface="Times New Roman"/>
              </a:rPr>
              <a:t>Design freedom</a:t>
            </a:r>
            <a:r>
              <a:rPr lang="en-GB">
                <a:latin typeface="Times New Roman"/>
                <a:ea typeface="Times New Roman"/>
                <a:cs typeface="Times New Roman"/>
                <a:sym typeface="Times New Roman"/>
              </a:rPr>
              <a:t> as parts are manufactured directly from </a:t>
            </a:r>
            <a:r>
              <a:rPr b="1" lang="en-GB">
                <a:latin typeface="Times New Roman"/>
                <a:ea typeface="Times New Roman"/>
                <a:cs typeface="Times New Roman"/>
                <a:sym typeface="Times New Roman"/>
              </a:rPr>
              <a:t>CAD data </a:t>
            </a:r>
            <a:endParaRPr b="1">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Applications of FGM</a:t>
            </a:r>
            <a:endParaRPr>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nvSpPr>
        <p:spPr>
          <a:xfrm>
            <a:off x="3301475" y="552600"/>
            <a:ext cx="73341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aphicFrame>
        <p:nvGraphicFramePr>
          <p:cNvPr id="245" name="Google Shape;245;p35"/>
          <p:cNvGraphicFramePr/>
          <p:nvPr/>
        </p:nvGraphicFramePr>
        <p:xfrm>
          <a:off x="0" y="0"/>
          <a:ext cx="3000000" cy="3000000"/>
        </p:xfrm>
        <a:graphic>
          <a:graphicData uri="http://schemas.openxmlformats.org/drawingml/2006/table">
            <a:tbl>
              <a:tblPr>
                <a:noFill/>
                <a:tableStyleId>{4669922C-4A75-4A4D-A9ED-C47EF50C48DD}</a:tableStyleId>
              </a:tblPr>
              <a:tblGrid>
                <a:gridCol w="4572000"/>
                <a:gridCol w="4572000"/>
              </a:tblGrid>
              <a:tr h="2738250">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rPr lang="en-GB">
                          <a:latin typeface="Merriweather Black"/>
                          <a:ea typeface="Merriweather Black"/>
                          <a:cs typeface="Merriweather Black"/>
                          <a:sym typeface="Merriweather Black"/>
                        </a:rPr>
                        <a:t>Aerospace </a:t>
                      </a:r>
                      <a:r>
                        <a:rPr lang="en-GB">
                          <a:latin typeface="Merriweather"/>
                          <a:ea typeface="Merriweather"/>
                          <a:cs typeface="Merriweather"/>
                          <a:sym typeface="Merriweather"/>
                        </a:rPr>
                        <a:t>-</a:t>
                      </a:r>
                      <a:r>
                        <a:rPr lang="en-GB">
                          <a:latin typeface="Merriweather"/>
                          <a:ea typeface="Merriweather"/>
                          <a:cs typeface="Merriweather"/>
                          <a:sym typeface="Merriweather"/>
                        </a:rPr>
                        <a:t> rocket nozzles, space shuttles, exit cones, nose-tip of re-entry vehicle</a:t>
                      </a:r>
                      <a:r>
                        <a:rPr lang="en-GB">
                          <a:latin typeface="Times New Roman"/>
                          <a:ea typeface="Times New Roman"/>
                          <a:cs typeface="Times New Roman"/>
                          <a:sym typeface="Times New Roman"/>
                        </a:rPr>
                        <a:t> etc    </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350">
                        <a:solidFill>
                          <a:srgbClr val="2021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350">
                          <a:solidFill>
                            <a:srgbClr val="202122"/>
                          </a:solidFill>
                          <a:highlight>
                            <a:srgbClr val="FFFFFF"/>
                          </a:highlight>
                          <a:latin typeface="Merriweather"/>
                          <a:ea typeface="Merriweather"/>
                          <a:cs typeface="Merriweather"/>
                          <a:sym typeface="Merriweather"/>
                        </a:rPr>
                        <a:t>Eg :- </a:t>
                      </a:r>
                      <a:r>
                        <a:rPr lang="en-GB">
                          <a:latin typeface="Merriweather"/>
                          <a:ea typeface="Merriweather"/>
                          <a:cs typeface="Merriweather"/>
                          <a:sym typeface="Merriweather"/>
                        </a:rPr>
                        <a:t>A Space Shuttle utilizes FGM coating as thermal protection from heat generated during re-entry into the Earth's atmosphere. (Solves delamination)</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350">
                        <a:solidFill>
                          <a:srgbClr val="202122"/>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350">
                        <a:solidFill>
                          <a:srgbClr val="202122"/>
                        </a:solidFill>
                        <a:highlight>
                          <a:srgbClr val="FFFFFF"/>
                        </a:highlight>
                        <a:latin typeface="Merriweather"/>
                        <a:ea typeface="Merriweather"/>
                        <a:cs typeface="Merriweather"/>
                        <a:sym typeface="Merriweather"/>
                      </a:endParaRPr>
                    </a:p>
                  </a:txBody>
                  <a:tcPr marT="91425" marB="91425" marR="91425" marL="91425"/>
                </a:tc>
                <a:tc>
                  <a:txBody>
                    <a:bodyPr/>
                    <a:lstStyle/>
                    <a:p>
                      <a:pPr indent="0" lvl="0" marL="0" rtl="0" algn="l">
                        <a:lnSpc>
                          <a:spcPct val="115000"/>
                        </a:lnSpc>
                        <a:spcBef>
                          <a:spcPts val="0"/>
                        </a:spcBef>
                        <a:spcAft>
                          <a:spcPts val="0"/>
                        </a:spcAft>
                        <a:buNone/>
                      </a:pPr>
                      <a:r>
                        <a:t/>
                      </a:r>
                      <a:endParaRPr>
                        <a:latin typeface="Merriweather Black"/>
                        <a:ea typeface="Merriweather Black"/>
                        <a:cs typeface="Merriweather Black"/>
                        <a:sym typeface="Merriweather Black"/>
                      </a:endParaRPr>
                    </a:p>
                    <a:p>
                      <a:pPr indent="0" lvl="0" marL="0" rtl="0" algn="l">
                        <a:lnSpc>
                          <a:spcPct val="115000"/>
                        </a:lnSpc>
                        <a:spcBef>
                          <a:spcPts val="0"/>
                        </a:spcBef>
                        <a:spcAft>
                          <a:spcPts val="0"/>
                        </a:spcAft>
                        <a:buNone/>
                      </a:pPr>
                      <a:r>
                        <a:rPr lang="en-GB">
                          <a:latin typeface="Merriweather Black"/>
                          <a:ea typeface="Merriweather Black"/>
                          <a:cs typeface="Merriweather Black"/>
                          <a:sym typeface="Merriweather Black"/>
                        </a:rPr>
                        <a:t>Biomedical Applications </a:t>
                      </a:r>
                      <a:r>
                        <a:rPr lang="en-GB">
                          <a:latin typeface="Merriweather"/>
                          <a:ea typeface="Merriweather"/>
                          <a:cs typeface="Merriweather"/>
                          <a:sym typeface="Merriweather"/>
                        </a:rPr>
                        <a:t> - </a:t>
                      </a:r>
                      <a:r>
                        <a:rPr lang="en-GB" sz="1200">
                          <a:solidFill>
                            <a:srgbClr val="444444"/>
                          </a:solidFill>
                          <a:highlight>
                            <a:srgbClr val="FFFFFF"/>
                          </a:highlight>
                          <a:latin typeface="Roboto"/>
                          <a:ea typeface="Roboto"/>
                          <a:cs typeface="Roboto"/>
                          <a:sym typeface="Roboto"/>
                        </a:rPr>
                        <a:t> </a:t>
                      </a:r>
                      <a:r>
                        <a:rPr lang="en-GB">
                          <a:latin typeface="Merriweather"/>
                          <a:ea typeface="Merriweather"/>
                          <a:cs typeface="Merriweather"/>
                          <a:sym typeface="Merriweather"/>
                        </a:rPr>
                        <a:t>dental implant, knee replacement and hip joint replacement etc</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latin typeface="Merriweather"/>
                          <a:ea typeface="Merriweather"/>
                          <a:cs typeface="Merriweather"/>
                          <a:sym typeface="Merriweather"/>
                        </a:rPr>
                        <a:t>FGMs with the gradient structure allow the </a:t>
                      </a:r>
                      <a:r>
                        <a:rPr lang="en-GB">
                          <a:latin typeface="Merriweather Black"/>
                          <a:ea typeface="Merriweather Black"/>
                          <a:cs typeface="Merriweather Black"/>
                          <a:sym typeface="Merriweather Black"/>
                        </a:rPr>
                        <a:t>biocompatibility </a:t>
                      </a:r>
                      <a:r>
                        <a:rPr lang="en-GB">
                          <a:latin typeface="Merriweather"/>
                          <a:ea typeface="Merriweather"/>
                          <a:cs typeface="Merriweather"/>
                          <a:sym typeface="Merriweather"/>
                        </a:rPr>
                        <a:t>of the medicinal components to provide the strength of bonding and corrosion and abrasion resistance that cannot be achieved with the uniform structure</a:t>
                      </a:r>
                      <a:endParaRPr>
                        <a:latin typeface="Merriweather"/>
                        <a:ea typeface="Merriweather"/>
                        <a:cs typeface="Merriweather"/>
                        <a:sym typeface="Merriweather"/>
                      </a:endParaRPr>
                    </a:p>
                  </a:txBody>
                  <a:tcPr marT="91425" marB="91425" marR="91425" marL="91425"/>
                </a:tc>
              </a:tr>
              <a:tr h="2405250">
                <a:tc>
                  <a:txBody>
                    <a:bodyPr/>
                    <a:lstStyle/>
                    <a:p>
                      <a:pPr indent="0" lvl="0" marL="0" rtl="0" algn="l">
                        <a:lnSpc>
                          <a:spcPct val="115000"/>
                        </a:lnSpc>
                        <a:spcBef>
                          <a:spcPts val="0"/>
                        </a:spcBef>
                        <a:spcAft>
                          <a:spcPts val="0"/>
                        </a:spcAft>
                        <a:buNone/>
                      </a:pPr>
                      <a:r>
                        <a:rPr lang="en-GB">
                          <a:latin typeface="Merriweather Black"/>
                          <a:ea typeface="Merriweather Black"/>
                          <a:cs typeface="Merriweather Black"/>
                          <a:sym typeface="Merriweather Black"/>
                        </a:rPr>
                        <a:t>Defense Applications</a:t>
                      </a:r>
                      <a:r>
                        <a:rPr lang="en-GB">
                          <a:latin typeface="Merriweather"/>
                          <a:ea typeface="Merriweather"/>
                          <a:cs typeface="Merriweather"/>
                          <a:sym typeface="Merriweather"/>
                        </a:rPr>
                        <a:t> -</a:t>
                      </a:r>
                      <a:r>
                        <a:rPr lang="en-GB" sz="1350">
                          <a:latin typeface="Merriweather"/>
                          <a:ea typeface="Merriweather"/>
                          <a:cs typeface="Merriweather"/>
                          <a:sym typeface="Merriweather"/>
                        </a:rPr>
                        <a:t> </a:t>
                      </a:r>
                      <a:r>
                        <a:rPr lang="en-GB">
                          <a:latin typeface="Merriweather"/>
                          <a:ea typeface="Merriweather"/>
                          <a:cs typeface="Merriweather"/>
                          <a:sym typeface="Merriweather"/>
                        </a:rPr>
                        <a:t>armour plates and bulletproof vests,guide rods, shafts, tubes, latches, axles housings and firing pins</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rPr lang="en-GB">
                          <a:latin typeface="Merriweather"/>
                          <a:ea typeface="Merriweather"/>
                          <a:cs typeface="Merriweather"/>
                          <a:sym typeface="Merriweather"/>
                        </a:rPr>
                        <a:t>One of the most important characteristics of functionally graded material is the </a:t>
                      </a:r>
                      <a:r>
                        <a:rPr lang="en-GB">
                          <a:latin typeface="Merriweather Black"/>
                          <a:ea typeface="Merriweather Black"/>
                          <a:cs typeface="Merriweather Black"/>
                          <a:sym typeface="Merriweather Black"/>
                        </a:rPr>
                        <a:t>ability to inhibit crack propagation </a:t>
                      </a:r>
                      <a:r>
                        <a:rPr lang="en-GB">
                          <a:latin typeface="Merriweather"/>
                          <a:ea typeface="Merriweather"/>
                          <a:cs typeface="Merriweather"/>
                          <a:sym typeface="Merriweather"/>
                        </a:rPr>
                        <a:t>making it penetration resistant.</a:t>
                      </a:r>
                      <a:endParaRPr>
                        <a:latin typeface="Merriweather"/>
                        <a:ea typeface="Merriweather"/>
                        <a:cs typeface="Merriweather"/>
                        <a:sym typeface="Merriweather"/>
                      </a:endParaRPr>
                    </a:p>
                  </a:txBody>
                  <a:tcPr marT="91425" marB="91425" marR="91425" marL="91425"/>
                </a:tc>
                <a:tc>
                  <a:txBody>
                    <a:bodyPr/>
                    <a:lstStyle/>
                    <a:p>
                      <a:pPr indent="0" lvl="0" marL="0" rtl="0" algn="l">
                        <a:lnSpc>
                          <a:spcPct val="115000"/>
                        </a:lnSpc>
                        <a:spcBef>
                          <a:spcPts val="0"/>
                        </a:spcBef>
                        <a:spcAft>
                          <a:spcPts val="0"/>
                        </a:spcAft>
                        <a:buNone/>
                      </a:pPr>
                      <a:r>
                        <a:rPr lang="en-GB">
                          <a:latin typeface="Merriweather Black"/>
                          <a:ea typeface="Merriweather Black"/>
                          <a:cs typeface="Merriweather Black"/>
                          <a:sym typeface="Merriweather Black"/>
                        </a:rPr>
                        <a:t>Machinery and Equipment</a:t>
                      </a:r>
                      <a:r>
                        <a:rPr lang="en-GB">
                          <a:latin typeface="Merriweather"/>
                          <a:ea typeface="Merriweather"/>
                          <a:cs typeface="Merriweather"/>
                          <a:sym typeface="Merriweather"/>
                        </a:rPr>
                        <a:t>- cutting tools, forming moulds ,machine engine blocks,combustion chambers etc</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rPr lang="en-GB">
                          <a:latin typeface="Merriweather"/>
                          <a:ea typeface="Merriweather"/>
                          <a:cs typeface="Merriweather"/>
                          <a:sym typeface="Merriweather"/>
                        </a:rPr>
                        <a:t>It </a:t>
                      </a:r>
                      <a:r>
                        <a:rPr b="1" lang="en-GB">
                          <a:latin typeface="Merriweather"/>
                          <a:ea typeface="Merriweather"/>
                          <a:cs typeface="Merriweather"/>
                          <a:sym typeface="Merriweather"/>
                        </a:rPr>
                        <a:t>improves the strength, thermal response, wear and corrosion resistance</a:t>
                      </a:r>
                      <a:r>
                        <a:rPr lang="en-GB">
                          <a:latin typeface="Merriweather"/>
                          <a:ea typeface="Merriweather"/>
                          <a:cs typeface="Merriweather"/>
                          <a:sym typeface="Merriweather"/>
                        </a:rPr>
                        <a:t> of these components</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a:latin typeface="Merriweather"/>
                        <a:ea typeface="Merriweather"/>
                        <a:cs typeface="Merriweather"/>
                        <a:sym typeface="Merriweathe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Conclusions</a:t>
            </a:r>
            <a:endParaRPr>
              <a:latin typeface="Merriweather"/>
              <a:ea typeface="Merriweather"/>
              <a:cs typeface="Merriweather"/>
              <a:sym typeface="Merriweather"/>
            </a:endParaRPr>
          </a:p>
        </p:txBody>
      </p:sp>
      <p:sp>
        <p:nvSpPr>
          <p:cNvPr id="251" name="Google Shape;251;p36"/>
          <p:cNvSpPr txBox="1"/>
          <p:nvPr>
            <p:ph idx="1" type="body"/>
          </p:nvPr>
        </p:nvSpPr>
        <p:spPr>
          <a:xfrm>
            <a:off x="311700" y="1152475"/>
            <a:ext cx="8520600" cy="36660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GB" sz="1400">
                <a:solidFill>
                  <a:srgbClr val="000000"/>
                </a:solidFill>
                <a:latin typeface="Merriweather"/>
                <a:ea typeface="Merriweather"/>
                <a:cs typeface="Merriweather"/>
                <a:sym typeface="Merriweather"/>
              </a:rPr>
              <a:t>FGM has become a cornerstone of modern materials research and has the capability to revolutionize the manufacturing world if the following challenges are surmounted:-</a:t>
            </a:r>
            <a:endParaRPr sz="700">
              <a:solidFill>
                <a:srgbClr val="000000"/>
              </a:solidFill>
              <a:latin typeface="Merriweather"/>
              <a:ea typeface="Merriweather"/>
              <a:cs typeface="Merriweather"/>
              <a:sym typeface="Merriweather"/>
            </a:endParaRPr>
          </a:p>
          <a:p>
            <a:pPr indent="-342900" lvl="0" marL="457200" rtl="0" algn="just">
              <a:lnSpc>
                <a:spcPct val="150000"/>
              </a:lnSpc>
              <a:spcBef>
                <a:spcPts val="1200"/>
              </a:spcBef>
              <a:spcAft>
                <a:spcPts val="0"/>
              </a:spcAft>
              <a:buClr>
                <a:srgbClr val="000000"/>
              </a:buClr>
              <a:buSzPts val="1800"/>
              <a:buFont typeface="Merriweather"/>
              <a:buChar char="❏"/>
            </a:pPr>
            <a:r>
              <a:rPr lang="en-GB" sz="1400">
                <a:solidFill>
                  <a:srgbClr val="000000"/>
                </a:solidFill>
                <a:latin typeface="Merriweather"/>
                <a:ea typeface="Merriweather"/>
                <a:cs typeface="Merriweather"/>
                <a:sym typeface="Merriweather"/>
              </a:rPr>
              <a:t>Development of more uniform and accurate </a:t>
            </a:r>
            <a:r>
              <a:rPr b="1" lang="en-GB" sz="1400">
                <a:solidFill>
                  <a:srgbClr val="000000"/>
                </a:solidFill>
                <a:latin typeface="Merriweather"/>
                <a:ea typeface="Merriweather"/>
                <a:cs typeface="Merriweather"/>
                <a:sym typeface="Merriweather"/>
              </a:rPr>
              <a:t>control of composition gradient</a:t>
            </a:r>
            <a:r>
              <a:rPr lang="en-GB" sz="1400">
                <a:solidFill>
                  <a:srgbClr val="000000"/>
                </a:solidFill>
                <a:latin typeface="Merriweather"/>
                <a:ea typeface="Merriweather"/>
                <a:cs typeface="Merriweather"/>
                <a:sym typeface="Merriweather"/>
              </a:rPr>
              <a:t> in the structure</a:t>
            </a:r>
            <a:endParaRPr sz="1400">
              <a:solidFill>
                <a:srgbClr val="000000"/>
              </a:solidFill>
              <a:latin typeface="Merriweather"/>
              <a:ea typeface="Merriweather"/>
              <a:cs typeface="Merriweather"/>
              <a:sym typeface="Merriweather"/>
            </a:endParaRPr>
          </a:p>
          <a:p>
            <a:pPr indent="-342900" lvl="0" marL="457200" rtl="0" algn="just">
              <a:lnSpc>
                <a:spcPct val="150000"/>
              </a:lnSpc>
              <a:spcBef>
                <a:spcPts val="0"/>
              </a:spcBef>
              <a:spcAft>
                <a:spcPts val="0"/>
              </a:spcAft>
              <a:buClr>
                <a:srgbClr val="000000"/>
              </a:buClr>
              <a:buSzPts val="1800"/>
              <a:buFont typeface="Merriweather"/>
              <a:buChar char="❏"/>
            </a:pPr>
            <a:r>
              <a:rPr lang="en-GB" sz="700">
                <a:solidFill>
                  <a:srgbClr val="000000"/>
                </a:solidFill>
                <a:latin typeface="Merriweather"/>
                <a:ea typeface="Merriweather"/>
                <a:cs typeface="Merriweather"/>
                <a:sym typeface="Merriweather"/>
              </a:rPr>
              <a:t> </a:t>
            </a:r>
            <a:r>
              <a:rPr lang="en-GB" sz="1400">
                <a:solidFill>
                  <a:srgbClr val="000000"/>
                </a:solidFill>
                <a:latin typeface="Merriweather"/>
                <a:ea typeface="Merriweather"/>
                <a:cs typeface="Merriweather"/>
                <a:sym typeface="Merriweather"/>
              </a:rPr>
              <a:t>Development of low cost and high degree of </a:t>
            </a:r>
            <a:r>
              <a:rPr b="1" lang="en-GB" sz="1400">
                <a:solidFill>
                  <a:srgbClr val="000000"/>
                </a:solidFill>
                <a:latin typeface="Merriweather"/>
                <a:ea typeface="Merriweather"/>
                <a:cs typeface="Merriweather"/>
                <a:sym typeface="Merriweather"/>
              </a:rPr>
              <a:t>automation</a:t>
            </a:r>
            <a:r>
              <a:rPr lang="en-GB" sz="1400">
                <a:solidFill>
                  <a:srgbClr val="000000"/>
                </a:solidFill>
                <a:latin typeface="Merriweather"/>
                <a:ea typeface="Merriweather"/>
                <a:cs typeface="Merriweather"/>
                <a:sym typeface="Merriweather"/>
              </a:rPr>
              <a:t> for making the gradation</a:t>
            </a:r>
            <a:endParaRPr sz="1400">
              <a:solidFill>
                <a:srgbClr val="000000"/>
              </a:solidFill>
              <a:latin typeface="Merriweather"/>
              <a:ea typeface="Merriweather"/>
              <a:cs typeface="Merriweather"/>
              <a:sym typeface="Merriweather"/>
            </a:endParaRPr>
          </a:p>
          <a:p>
            <a:pPr indent="-317500" lvl="0" marL="457200" rtl="0" algn="just">
              <a:lnSpc>
                <a:spcPct val="150000"/>
              </a:lnSpc>
              <a:spcBef>
                <a:spcPts val="0"/>
              </a:spcBef>
              <a:spcAft>
                <a:spcPts val="0"/>
              </a:spcAft>
              <a:buClr>
                <a:srgbClr val="000000"/>
              </a:buClr>
              <a:buSzPts val="1400"/>
              <a:buFont typeface="Merriweather"/>
              <a:buChar char="❏"/>
            </a:pPr>
            <a:r>
              <a:rPr lang="en-GB" sz="1400">
                <a:solidFill>
                  <a:srgbClr val="000000"/>
                </a:solidFill>
                <a:latin typeface="Merriweather"/>
                <a:ea typeface="Merriweather"/>
                <a:cs typeface="Merriweather"/>
                <a:sym typeface="Merriweather"/>
              </a:rPr>
              <a:t>Development of </a:t>
            </a:r>
            <a:r>
              <a:rPr b="1" lang="en-GB" sz="1400">
                <a:solidFill>
                  <a:srgbClr val="000000"/>
                </a:solidFill>
                <a:latin typeface="Merriweather"/>
                <a:ea typeface="Merriweather"/>
                <a:cs typeface="Merriweather"/>
                <a:sym typeface="Merriweather"/>
              </a:rPr>
              <a:t>large size, complex-shaped</a:t>
            </a:r>
            <a:r>
              <a:rPr lang="en-GB" sz="1400">
                <a:solidFill>
                  <a:srgbClr val="000000"/>
                </a:solidFill>
                <a:latin typeface="Merriweather"/>
                <a:ea typeface="Merriweather"/>
                <a:cs typeface="Merriweather"/>
                <a:sym typeface="Merriweather"/>
              </a:rPr>
              <a:t> functionally graded components</a:t>
            </a:r>
            <a:endParaRPr sz="1400">
              <a:solidFill>
                <a:srgbClr val="000000"/>
              </a:solidFill>
              <a:latin typeface="Merriweather"/>
              <a:ea typeface="Merriweather"/>
              <a:cs typeface="Merriweather"/>
              <a:sym typeface="Merriweather"/>
            </a:endParaRPr>
          </a:p>
          <a:p>
            <a:pPr indent="-317500" lvl="0" marL="457200" rtl="0" algn="just">
              <a:lnSpc>
                <a:spcPct val="150000"/>
              </a:lnSpc>
              <a:spcBef>
                <a:spcPts val="0"/>
              </a:spcBef>
              <a:spcAft>
                <a:spcPts val="0"/>
              </a:spcAft>
              <a:buClr>
                <a:srgbClr val="000000"/>
              </a:buClr>
              <a:buSzPts val="1400"/>
              <a:buFont typeface="Merriweather"/>
              <a:buChar char="❏"/>
            </a:pPr>
            <a:r>
              <a:rPr lang="en-GB" sz="1400">
                <a:solidFill>
                  <a:srgbClr val="000000"/>
                </a:solidFill>
                <a:latin typeface="Merriweather"/>
                <a:ea typeface="Merriweather"/>
                <a:cs typeface="Merriweather"/>
                <a:sym typeface="Merriweather"/>
              </a:rPr>
              <a:t>Development of a process for a </a:t>
            </a:r>
            <a:r>
              <a:rPr b="1" lang="en-GB" sz="1400">
                <a:solidFill>
                  <a:srgbClr val="000000"/>
                </a:solidFill>
                <a:latin typeface="Merriweather"/>
                <a:ea typeface="Merriweather"/>
                <a:cs typeface="Merriweather"/>
                <a:sym typeface="Merriweather"/>
              </a:rPr>
              <a:t>mass production</a:t>
            </a:r>
            <a:r>
              <a:rPr lang="en-GB" sz="1400">
                <a:solidFill>
                  <a:srgbClr val="000000"/>
                </a:solidFill>
                <a:latin typeface="Merriweather"/>
                <a:ea typeface="Merriweather"/>
                <a:cs typeface="Merriweather"/>
                <a:sym typeface="Merriweather"/>
              </a:rPr>
              <a:t> (</a:t>
            </a:r>
            <a:r>
              <a:rPr b="1" lang="en-GB" sz="1400">
                <a:solidFill>
                  <a:srgbClr val="000000"/>
                </a:solidFill>
                <a:latin typeface="Merriweather"/>
                <a:ea typeface="Merriweather"/>
                <a:cs typeface="Merriweather"/>
                <a:sym typeface="Merriweather"/>
              </a:rPr>
              <a:t>Solid freeform fabrication seems to be promising manufacturing method</a:t>
            </a:r>
            <a:r>
              <a:rPr lang="en-GB" sz="1400">
                <a:solidFill>
                  <a:srgbClr val="000000"/>
                </a:solidFill>
                <a:latin typeface="Merriweather"/>
                <a:ea typeface="Merriweather"/>
                <a:cs typeface="Merriweather"/>
                <a:sym typeface="Merriweather"/>
              </a:rPr>
              <a:t>, but there are still lots of issues that need to be resolved including the cost of manufacturing, surface finish, etc.)</a:t>
            </a:r>
            <a:endParaRPr sz="1400">
              <a:solidFill>
                <a:srgbClr val="000000"/>
              </a:solidFill>
              <a:latin typeface="Merriweather"/>
              <a:ea typeface="Merriweather"/>
              <a:cs typeface="Merriweather"/>
              <a:sym typeface="Merriweather"/>
            </a:endParaRPr>
          </a:p>
          <a:p>
            <a:pPr indent="0" lvl="0" marL="914400" rtl="0" algn="l">
              <a:spcBef>
                <a:spcPts val="1200"/>
              </a:spcBef>
              <a:spcAft>
                <a:spcPts val="1600"/>
              </a:spcAft>
              <a:buNone/>
            </a:pPr>
            <a:r>
              <a:t/>
            </a:r>
            <a:endParaRPr>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311700" y="23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Future Scope</a:t>
            </a:r>
            <a:endParaRPr>
              <a:latin typeface="Merriweather"/>
              <a:ea typeface="Merriweather"/>
              <a:cs typeface="Merriweather"/>
              <a:sym typeface="Merriweather"/>
            </a:endParaRPr>
          </a:p>
        </p:txBody>
      </p:sp>
      <p:sp>
        <p:nvSpPr>
          <p:cNvPr id="257" name="Google Shape;257;p37"/>
          <p:cNvSpPr txBox="1"/>
          <p:nvPr>
            <p:ph idx="1" type="body"/>
          </p:nvPr>
        </p:nvSpPr>
        <p:spPr>
          <a:xfrm>
            <a:off x="311700" y="665725"/>
            <a:ext cx="8520600" cy="40398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Font typeface="Merriweather"/>
              <a:buChar char="➔"/>
            </a:pPr>
            <a:r>
              <a:rPr lang="en-GB" sz="1400">
                <a:solidFill>
                  <a:srgbClr val="000000"/>
                </a:solidFill>
                <a:latin typeface="Merriweather"/>
                <a:ea typeface="Merriweather"/>
                <a:cs typeface="Merriweather"/>
                <a:sym typeface="Merriweather"/>
              </a:rPr>
              <a:t>As such, compared to ceramic or metal based systems the on  polymer FGMs is limited. It has the potential to expand the engineering applications of polymeric materials and develop a new family of composites with tailored properties suited to bio applications.</a:t>
            </a:r>
            <a:endParaRPr sz="1400">
              <a:solidFill>
                <a:srgbClr val="000000"/>
              </a:solidFill>
              <a:latin typeface="Merriweather"/>
              <a:ea typeface="Merriweather"/>
              <a:cs typeface="Merriweather"/>
              <a:sym typeface="Merriweather"/>
            </a:endParaRPr>
          </a:p>
          <a:p>
            <a:pPr indent="-317500" lvl="0" marL="457200" rtl="0" algn="just">
              <a:lnSpc>
                <a:spcPct val="150000"/>
              </a:lnSpc>
              <a:spcBef>
                <a:spcPts val="1000"/>
              </a:spcBef>
              <a:spcAft>
                <a:spcPts val="0"/>
              </a:spcAft>
              <a:buClr>
                <a:srgbClr val="000000"/>
              </a:buClr>
              <a:buSzPts val="1400"/>
              <a:buFont typeface="Merriweather"/>
              <a:buChar char="➔"/>
            </a:pPr>
            <a:r>
              <a:rPr lang="en-GB" sz="1400">
                <a:solidFill>
                  <a:srgbClr val="000000"/>
                </a:solidFill>
                <a:latin typeface="Merriweather"/>
                <a:ea typeface="Merriweather"/>
                <a:cs typeface="Merriweather"/>
                <a:sym typeface="Merriweather"/>
              </a:rPr>
              <a:t>The future recommendations for all FGMs are tended to be in five directions:</a:t>
            </a:r>
            <a:endParaRPr sz="1400">
              <a:solidFill>
                <a:srgbClr val="000000"/>
              </a:solidFill>
              <a:latin typeface="Merriweather"/>
              <a:ea typeface="Merriweather"/>
              <a:cs typeface="Merriweather"/>
              <a:sym typeface="Merriweather"/>
            </a:endParaRPr>
          </a:p>
          <a:p>
            <a:pPr indent="-317500" lvl="2" marL="1371600" rtl="0" algn="just">
              <a:lnSpc>
                <a:spcPct val="150000"/>
              </a:lnSpc>
              <a:spcBef>
                <a:spcPts val="1000"/>
              </a:spcBef>
              <a:spcAft>
                <a:spcPts val="0"/>
              </a:spcAft>
              <a:buClr>
                <a:srgbClr val="000000"/>
              </a:buClr>
              <a:buSzPts val="1400"/>
              <a:buFont typeface="Arial"/>
              <a:buChar char="●"/>
            </a:pPr>
            <a:r>
              <a:rPr lang="en-GB" sz="700">
                <a:solidFill>
                  <a:srgbClr val="000000"/>
                </a:solidFill>
                <a:latin typeface="Merriweather"/>
                <a:ea typeface="Merriweather"/>
                <a:cs typeface="Merriweather"/>
                <a:sym typeface="Merriweather"/>
              </a:rPr>
              <a:t> </a:t>
            </a:r>
            <a:r>
              <a:rPr b="1" lang="en-GB">
                <a:solidFill>
                  <a:srgbClr val="000000"/>
                </a:solidFill>
                <a:latin typeface="Merriweather"/>
                <a:ea typeface="Merriweather"/>
                <a:cs typeface="Merriweather"/>
                <a:sym typeface="Merriweather"/>
              </a:rPr>
              <a:t>Material</a:t>
            </a:r>
            <a:r>
              <a:rPr lang="en-GB">
                <a:solidFill>
                  <a:srgbClr val="000000"/>
                </a:solidFill>
                <a:latin typeface="Merriweather"/>
                <a:ea typeface="Merriweather"/>
                <a:cs typeface="Merriweather"/>
                <a:sym typeface="Merriweather"/>
              </a:rPr>
              <a:t> - Use of new materials (such as using organic reinforcement)</a:t>
            </a:r>
            <a:endParaRPr>
              <a:solidFill>
                <a:srgbClr val="000000"/>
              </a:solidFill>
              <a:latin typeface="Merriweather"/>
              <a:ea typeface="Merriweather"/>
              <a:cs typeface="Merriweather"/>
              <a:sym typeface="Merriweather"/>
            </a:endParaRPr>
          </a:p>
          <a:p>
            <a:pPr indent="-317500" lvl="2" marL="1371600" rtl="0" algn="just">
              <a:lnSpc>
                <a:spcPct val="150000"/>
              </a:lnSpc>
              <a:spcBef>
                <a:spcPts val="1000"/>
              </a:spcBef>
              <a:spcAft>
                <a:spcPts val="0"/>
              </a:spcAft>
              <a:buClr>
                <a:srgbClr val="000000"/>
              </a:buClr>
              <a:buSzPts val="1400"/>
              <a:buFont typeface="Arial"/>
              <a:buChar char="●"/>
            </a:pPr>
            <a:r>
              <a:rPr b="1" lang="en-GB">
                <a:solidFill>
                  <a:srgbClr val="000000"/>
                </a:solidFill>
                <a:latin typeface="Merriweather"/>
                <a:ea typeface="Merriweather"/>
                <a:cs typeface="Merriweather"/>
                <a:sym typeface="Merriweather"/>
              </a:rPr>
              <a:t>Process</a:t>
            </a:r>
            <a:r>
              <a:rPr lang="en-GB">
                <a:solidFill>
                  <a:srgbClr val="000000"/>
                </a:solidFill>
                <a:latin typeface="Merriweather"/>
                <a:ea typeface="Merriweather"/>
                <a:cs typeface="Merriweather"/>
                <a:sym typeface="Merriweather"/>
              </a:rPr>
              <a:t> – Development of manufacturing methods by specifying the optimal parameters for production of those materials</a:t>
            </a:r>
            <a:endParaRPr>
              <a:solidFill>
                <a:srgbClr val="000000"/>
              </a:solidFill>
              <a:latin typeface="Merriweather"/>
              <a:ea typeface="Merriweather"/>
              <a:cs typeface="Merriweather"/>
              <a:sym typeface="Merriweather"/>
            </a:endParaRPr>
          </a:p>
          <a:p>
            <a:pPr indent="-317500" lvl="2" marL="1371600" rtl="0" algn="just">
              <a:lnSpc>
                <a:spcPct val="150000"/>
              </a:lnSpc>
              <a:spcBef>
                <a:spcPts val="0"/>
              </a:spcBef>
              <a:spcAft>
                <a:spcPts val="0"/>
              </a:spcAft>
              <a:buClr>
                <a:srgbClr val="000000"/>
              </a:buClr>
              <a:buSzPts val="1400"/>
              <a:buFont typeface="Arial"/>
              <a:buChar char="●"/>
            </a:pPr>
            <a:r>
              <a:rPr b="1" lang="en-GB">
                <a:solidFill>
                  <a:srgbClr val="000000"/>
                </a:solidFill>
                <a:latin typeface="Merriweather"/>
                <a:ea typeface="Merriweather"/>
                <a:cs typeface="Merriweather"/>
                <a:sym typeface="Merriweather"/>
              </a:rPr>
              <a:t>Simulation or modelling</a:t>
            </a:r>
            <a:r>
              <a:rPr lang="en-GB">
                <a:solidFill>
                  <a:srgbClr val="000000"/>
                </a:solidFill>
                <a:latin typeface="Merriweather"/>
                <a:ea typeface="Merriweather"/>
                <a:cs typeface="Merriweather"/>
                <a:sym typeface="Merriweather"/>
              </a:rPr>
              <a:t> – Development of numerical simulation or mathematical model to clarify the method of forming a graded layer or zone</a:t>
            </a:r>
            <a:endParaRPr>
              <a:solidFill>
                <a:srgbClr val="000000"/>
              </a:solidFill>
              <a:latin typeface="Merriweather"/>
              <a:ea typeface="Merriweather"/>
              <a:cs typeface="Merriweather"/>
              <a:sym typeface="Merriweather"/>
            </a:endParaRPr>
          </a:p>
          <a:p>
            <a:pPr indent="-317500" lvl="2" marL="1371600" rtl="0" algn="just">
              <a:lnSpc>
                <a:spcPct val="150000"/>
              </a:lnSpc>
              <a:spcBef>
                <a:spcPts val="0"/>
              </a:spcBef>
              <a:spcAft>
                <a:spcPts val="0"/>
              </a:spcAft>
              <a:buClr>
                <a:srgbClr val="000000"/>
              </a:buClr>
              <a:buSzPts val="1400"/>
              <a:buFont typeface="Arial"/>
              <a:buChar char="●"/>
            </a:pPr>
            <a:r>
              <a:rPr b="1" lang="en-GB">
                <a:solidFill>
                  <a:srgbClr val="000000"/>
                </a:solidFill>
                <a:latin typeface="Merriweather"/>
                <a:ea typeface="Merriweather"/>
                <a:cs typeface="Merriweather"/>
                <a:sym typeface="Merriweather"/>
              </a:rPr>
              <a:t>Testing </a:t>
            </a:r>
            <a:r>
              <a:rPr lang="en-GB">
                <a:solidFill>
                  <a:srgbClr val="000000"/>
                </a:solidFill>
                <a:latin typeface="Merriweather"/>
                <a:ea typeface="Merriweather"/>
                <a:cs typeface="Merriweather"/>
                <a:sym typeface="Merriweather"/>
              </a:rPr>
              <a:t>– To conduct a qualitative analysis of FGM and ensure the verification of numerical modelling</a:t>
            </a:r>
            <a:endParaRPr>
              <a:solidFill>
                <a:srgbClr val="000000"/>
              </a:solidFill>
              <a:latin typeface="Merriweather"/>
              <a:ea typeface="Merriweather"/>
              <a:cs typeface="Merriweather"/>
              <a:sym typeface="Merriweather"/>
            </a:endParaRPr>
          </a:p>
          <a:p>
            <a:pPr indent="-317500" lvl="2" marL="1349999" rtl="0" algn="just">
              <a:lnSpc>
                <a:spcPct val="150000"/>
              </a:lnSpc>
              <a:spcBef>
                <a:spcPts val="0"/>
              </a:spcBef>
              <a:spcAft>
                <a:spcPts val="0"/>
              </a:spcAft>
              <a:buClr>
                <a:srgbClr val="000000"/>
              </a:buClr>
              <a:buSzPts val="1400"/>
              <a:buFont typeface="Arial"/>
              <a:buChar char="●"/>
            </a:pPr>
            <a:r>
              <a:rPr lang="en-GB" sz="700">
                <a:solidFill>
                  <a:srgbClr val="000000"/>
                </a:solidFill>
                <a:latin typeface="Merriweather"/>
                <a:ea typeface="Merriweather"/>
                <a:cs typeface="Merriweather"/>
                <a:sym typeface="Merriweather"/>
              </a:rPr>
              <a:t> </a:t>
            </a:r>
            <a:r>
              <a:rPr b="1" lang="en-GB">
                <a:solidFill>
                  <a:srgbClr val="000000"/>
                </a:solidFill>
                <a:latin typeface="Merriweather"/>
                <a:ea typeface="Merriweather"/>
                <a:cs typeface="Merriweather"/>
                <a:sym typeface="Merriweather"/>
              </a:rPr>
              <a:t>Mass production and development of additive manufacturing methods.</a:t>
            </a:r>
            <a:endParaRPr b="1">
              <a:solidFill>
                <a:srgbClr val="000000"/>
              </a:solidFill>
              <a:latin typeface="Merriweather"/>
              <a:ea typeface="Merriweather"/>
              <a:cs typeface="Merriweather"/>
              <a:sym typeface="Merriweather"/>
            </a:endParaRPr>
          </a:p>
          <a:p>
            <a:pPr indent="0" lvl="0" marL="1371600" rtl="0" algn="just">
              <a:lnSpc>
                <a:spcPct val="150000"/>
              </a:lnSpc>
              <a:spcBef>
                <a:spcPts val="1200"/>
              </a:spcBef>
              <a:spcAft>
                <a:spcPts val="0"/>
              </a:spcAft>
              <a:buNone/>
            </a:pPr>
            <a:r>
              <a:t/>
            </a:r>
            <a:endParaRPr>
              <a:solidFill>
                <a:srgbClr val="000000"/>
              </a:solidFill>
              <a:latin typeface="Arial"/>
              <a:ea typeface="Arial"/>
              <a:cs typeface="Arial"/>
              <a:sym typeface="Arial"/>
            </a:endParaRPr>
          </a:p>
          <a:p>
            <a:pPr indent="0" lvl="0" marL="457200" rtl="0" algn="l">
              <a:spcBef>
                <a:spcPts val="1200"/>
              </a:spcBef>
              <a:spcAft>
                <a:spcPts val="16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5100"/>
              <a:t>THANK YOU…!</a:t>
            </a:r>
            <a:endParaRPr sz="5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Why Functionally Graded Materials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3301475" y="552600"/>
            <a:ext cx="73341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aphicFrame>
        <p:nvGraphicFramePr>
          <p:cNvPr id="77" name="Google Shape;77;p16"/>
          <p:cNvGraphicFramePr/>
          <p:nvPr/>
        </p:nvGraphicFramePr>
        <p:xfrm>
          <a:off x="0" y="0"/>
          <a:ext cx="3000000" cy="3000000"/>
        </p:xfrm>
        <a:graphic>
          <a:graphicData uri="http://schemas.openxmlformats.org/drawingml/2006/table">
            <a:tbl>
              <a:tblPr>
                <a:noFill/>
                <a:tableStyleId>{4669922C-4A75-4A4D-A9ED-C47EF50C48DD}</a:tableStyleId>
              </a:tblPr>
              <a:tblGrid>
                <a:gridCol w="4572000"/>
                <a:gridCol w="4572000"/>
              </a:tblGrid>
              <a:tr h="2647600">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rPr lang="en-GB">
                          <a:latin typeface="Merriweather Black"/>
                          <a:ea typeface="Merriweather Black"/>
                          <a:cs typeface="Merriweather Black"/>
                          <a:sym typeface="Merriweather Black"/>
                        </a:rPr>
                        <a:t>Alloying </a:t>
                      </a:r>
                      <a:r>
                        <a:rPr lang="en-GB">
                          <a:latin typeface="Merriweather"/>
                          <a:ea typeface="Merriweather"/>
                          <a:cs typeface="Merriweather"/>
                          <a:sym typeface="Merriweather"/>
                        </a:rPr>
                        <a:t>- </a:t>
                      </a:r>
                      <a:r>
                        <a:rPr lang="en-GB" sz="1350">
                          <a:solidFill>
                            <a:srgbClr val="202122"/>
                          </a:solidFill>
                          <a:highlight>
                            <a:srgbClr val="FFFFFF"/>
                          </a:highlight>
                          <a:latin typeface="Merriweather"/>
                          <a:ea typeface="Merriweather"/>
                          <a:cs typeface="Merriweather"/>
                          <a:sym typeface="Merriweather"/>
                        </a:rPr>
                        <a:t>a combination of </a:t>
                      </a:r>
                      <a:r>
                        <a:rPr lang="en-GB" sz="1350">
                          <a:solidFill>
                            <a:srgbClr val="FF0000"/>
                          </a:solidFill>
                          <a:highlight>
                            <a:srgbClr val="FFFFFF"/>
                          </a:highlight>
                          <a:uFill>
                            <a:noFill/>
                          </a:uFill>
                          <a:latin typeface="Merriweather"/>
                          <a:ea typeface="Merriweather"/>
                          <a:cs typeface="Merriweather"/>
                          <a:sym typeface="Merriweather"/>
                          <a:hlinkClick r:id="rId3">
                            <a:extLst>
                              <a:ext uri="{A12FA001-AC4F-418D-AE19-62706E023703}">
                                <ahyp:hlinkClr val="tx"/>
                              </a:ext>
                            </a:extLst>
                          </a:hlinkClick>
                        </a:rPr>
                        <a:t>metals</a:t>
                      </a:r>
                      <a:r>
                        <a:rPr lang="en-GB" sz="1350">
                          <a:highlight>
                            <a:srgbClr val="FFFFFF"/>
                          </a:highlight>
                          <a:latin typeface="Merriweather"/>
                          <a:ea typeface="Merriweather"/>
                          <a:cs typeface="Merriweather"/>
                          <a:sym typeface="Merriweather"/>
                        </a:rPr>
                        <a:t> or a metal</a:t>
                      </a:r>
                      <a:r>
                        <a:rPr lang="en-GB" sz="1350">
                          <a:solidFill>
                            <a:srgbClr val="202122"/>
                          </a:solidFill>
                          <a:highlight>
                            <a:srgbClr val="FFFFFF"/>
                          </a:highlight>
                          <a:latin typeface="Merriweather"/>
                          <a:ea typeface="Merriweather"/>
                          <a:cs typeface="Merriweather"/>
                          <a:sym typeface="Merriweather"/>
                        </a:rPr>
                        <a:t> combined with one or more other elements.</a:t>
                      </a:r>
                      <a:endParaRPr sz="1350">
                        <a:solidFill>
                          <a:srgbClr val="2021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350">
                        <a:solidFill>
                          <a:srgbClr val="2021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350">
                          <a:solidFill>
                            <a:srgbClr val="202122"/>
                          </a:solidFill>
                          <a:highlight>
                            <a:srgbClr val="FFFFFF"/>
                          </a:highlight>
                          <a:latin typeface="Merriweather"/>
                          <a:ea typeface="Merriweather"/>
                          <a:cs typeface="Merriweather"/>
                          <a:sym typeface="Merriweather"/>
                        </a:rPr>
                        <a:t>Eg :- Steel (Fe + C)</a:t>
                      </a:r>
                      <a:endParaRPr sz="1350">
                        <a:solidFill>
                          <a:srgbClr val="2021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350">
                        <a:solidFill>
                          <a:srgbClr val="2021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350">
                          <a:solidFill>
                            <a:srgbClr val="202122"/>
                          </a:solidFill>
                          <a:highlight>
                            <a:srgbClr val="FFFFFF"/>
                          </a:highlight>
                          <a:latin typeface="Merriweather"/>
                          <a:ea typeface="Merriweather"/>
                          <a:cs typeface="Merriweather"/>
                          <a:sym typeface="Merriweather"/>
                        </a:rPr>
                        <a:t>Alloying is done by melting the billets and casting them into desired product</a:t>
                      </a:r>
                      <a:endParaRPr sz="1350">
                        <a:solidFill>
                          <a:srgbClr val="202122"/>
                        </a:solidFill>
                        <a:highlight>
                          <a:srgbClr val="FFFFFF"/>
                        </a:highlight>
                        <a:latin typeface="Merriweather"/>
                        <a:ea typeface="Merriweather"/>
                        <a:cs typeface="Merriweather"/>
                        <a:sym typeface="Merriweather"/>
                      </a:endParaRPr>
                    </a:p>
                  </a:txBody>
                  <a:tcPr marT="91425" marB="91425" marR="91425" marL="91425"/>
                </a:tc>
                <a:tc>
                  <a:txBody>
                    <a:bodyPr/>
                    <a:lstStyle/>
                    <a:p>
                      <a:pPr indent="0" lvl="0" marL="0" rtl="0" algn="l">
                        <a:lnSpc>
                          <a:spcPct val="115000"/>
                        </a:lnSpc>
                        <a:spcBef>
                          <a:spcPts val="0"/>
                        </a:spcBef>
                        <a:spcAft>
                          <a:spcPts val="0"/>
                        </a:spcAft>
                        <a:buNone/>
                      </a:pPr>
                      <a:r>
                        <a:rPr lang="en-GB">
                          <a:latin typeface="Merriweather Black"/>
                          <a:ea typeface="Merriweather Black"/>
                          <a:cs typeface="Merriweather Black"/>
                          <a:sym typeface="Merriweather Black"/>
                        </a:rPr>
                        <a:t>Powder Metallurgy</a:t>
                      </a:r>
                      <a:r>
                        <a:rPr lang="en-GB">
                          <a:latin typeface="Merriweather"/>
                          <a:ea typeface="Merriweather"/>
                          <a:cs typeface="Merriweather"/>
                          <a:sym typeface="Merriweather"/>
                        </a:rPr>
                        <a:t> - </a:t>
                      </a:r>
                      <a:r>
                        <a:rPr lang="en-GB" sz="1200">
                          <a:solidFill>
                            <a:srgbClr val="444444"/>
                          </a:solidFill>
                          <a:highlight>
                            <a:srgbClr val="FFFFFF"/>
                          </a:highlight>
                          <a:latin typeface="Roboto"/>
                          <a:ea typeface="Roboto"/>
                          <a:cs typeface="Roboto"/>
                          <a:sym typeface="Roboto"/>
                        </a:rPr>
                        <a:t> </a:t>
                      </a:r>
                      <a:r>
                        <a:rPr lang="en-GB">
                          <a:latin typeface="Merriweather"/>
                          <a:ea typeface="Merriweather"/>
                          <a:cs typeface="Merriweather"/>
                          <a:sym typeface="Merriweather"/>
                        </a:rPr>
                        <a:t>a metal-forming process performed by sintering compacted metal powders to just below their melting points.</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GB">
                          <a:latin typeface="Merriweather"/>
                          <a:ea typeface="Merriweather"/>
                          <a:cs typeface="Merriweather"/>
                          <a:sym typeface="Merriweather"/>
                        </a:rPr>
                        <a:t>Cost effective</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GB">
                          <a:latin typeface="Merriweather"/>
                          <a:ea typeface="Merriweather"/>
                          <a:cs typeface="Merriweather"/>
                          <a:sym typeface="Merriweather"/>
                        </a:rPr>
                        <a:t>Complex geometry achievable</a:t>
                      </a:r>
                      <a:endParaRPr>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GB">
                          <a:latin typeface="Merriweather"/>
                          <a:ea typeface="Merriweather"/>
                          <a:cs typeface="Merriweather"/>
                          <a:sym typeface="Merriweather"/>
                        </a:rPr>
                        <a:t>Parts have lower strength and ductility</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GB">
                          <a:latin typeface="Merriweather"/>
                          <a:ea typeface="Merriweather"/>
                          <a:cs typeface="Merriweather"/>
                          <a:sym typeface="Merriweather"/>
                        </a:rPr>
                        <a:t>Handling of metal powders is costly and </a:t>
                      </a:r>
                      <a:r>
                        <a:rPr lang="en-GB">
                          <a:latin typeface="Merriweather"/>
                          <a:ea typeface="Merriweather"/>
                          <a:cs typeface="Merriweather"/>
                          <a:sym typeface="Merriweather"/>
                        </a:rPr>
                        <a:t>hazardous</a:t>
                      </a:r>
                      <a:endParaRPr>
                        <a:latin typeface="Merriweather"/>
                        <a:ea typeface="Merriweather"/>
                        <a:cs typeface="Merriweather"/>
                        <a:sym typeface="Merriweather"/>
                      </a:endParaRPr>
                    </a:p>
                  </a:txBody>
                  <a:tcPr marT="91425" marB="91425" marR="91425" marL="91425"/>
                </a:tc>
              </a:tr>
              <a:tr h="2495900">
                <a:tc>
                  <a:txBody>
                    <a:bodyPr/>
                    <a:lstStyle/>
                    <a:p>
                      <a:pPr indent="0" lvl="0" marL="0" rtl="0" algn="l">
                        <a:lnSpc>
                          <a:spcPct val="115000"/>
                        </a:lnSpc>
                        <a:spcBef>
                          <a:spcPts val="0"/>
                        </a:spcBef>
                        <a:spcAft>
                          <a:spcPts val="0"/>
                        </a:spcAft>
                        <a:buNone/>
                      </a:pPr>
                      <a:r>
                        <a:rPr lang="en-GB">
                          <a:latin typeface="Merriweather Black"/>
                          <a:ea typeface="Merriweather Black"/>
                          <a:cs typeface="Merriweather Black"/>
                          <a:sym typeface="Merriweather Black"/>
                        </a:rPr>
                        <a:t>Composite Material</a:t>
                      </a:r>
                      <a:r>
                        <a:rPr lang="en-GB">
                          <a:latin typeface="Merriweather"/>
                          <a:ea typeface="Merriweather"/>
                          <a:cs typeface="Merriweather"/>
                          <a:sym typeface="Merriweather"/>
                        </a:rPr>
                        <a:t> -</a:t>
                      </a:r>
                      <a:r>
                        <a:rPr lang="en-GB" sz="1350">
                          <a:latin typeface="Merriweather"/>
                          <a:ea typeface="Merriweather"/>
                          <a:cs typeface="Merriweather"/>
                          <a:sym typeface="Merriweather"/>
                        </a:rPr>
                        <a:t> </a:t>
                      </a:r>
                      <a:r>
                        <a:rPr lang="en-GB">
                          <a:latin typeface="Merriweather"/>
                          <a:ea typeface="Merriweather"/>
                          <a:cs typeface="Merriweather"/>
                          <a:sym typeface="Merriweather"/>
                        </a:rPr>
                        <a:t>a material produced from two or more </a:t>
                      </a:r>
                      <a:r>
                        <a:rPr lang="en-GB">
                          <a:solidFill>
                            <a:srgbClr val="FF0000"/>
                          </a:solidFill>
                          <a:latin typeface="Merriweather"/>
                          <a:ea typeface="Merriweather"/>
                          <a:cs typeface="Merriweather"/>
                          <a:sym typeface="Merriweather"/>
                        </a:rPr>
                        <a:t>constituent materials</a:t>
                      </a:r>
                      <a:r>
                        <a:rPr lang="en-GB">
                          <a:latin typeface="Merriweather"/>
                          <a:ea typeface="Merriweather"/>
                          <a:cs typeface="Merriweather"/>
                          <a:sym typeface="Merriweather"/>
                        </a:rPr>
                        <a:t> with notably dissimilar chemical or physical properties</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a:latin typeface="Merriweather"/>
                        <a:ea typeface="Merriweather"/>
                        <a:cs typeface="Merriweather"/>
                        <a:sym typeface="Merriweather"/>
                      </a:endParaRPr>
                    </a:p>
                    <a:p>
                      <a:pPr indent="-317500" lvl="0" marL="457200" rtl="0" algn="l">
                        <a:lnSpc>
                          <a:spcPct val="115000"/>
                        </a:lnSpc>
                        <a:spcBef>
                          <a:spcPts val="0"/>
                        </a:spcBef>
                        <a:spcAft>
                          <a:spcPts val="0"/>
                        </a:spcAft>
                        <a:buClr>
                          <a:srgbClr val="4D5156"/>
                        </a:buClr>
                        <a:buSzPts val="1400"/>
                        <a:buFont typeface="Merriweather"/>
                        <a:buChar char="-"/>
                      </a:pPr>
                      <a:r>
                        <a:rPr lang="en-GB">
                          <a:latin typeface="Merriweather"/>
                          <a:ea typeface="Merriweather"/>
                          <a:cs typeface="Merriweather"/>
                          <a:sym typeface="Merriweather"/>
                        </a:rPr>
                        <a:t>Laminated Material</a:t>
                      </a:r>
                      <a:endParaRPr>
                        <a:latin typeface="Merriweather"/>
                        <a:ea typeface="Merriweather"/>
                        <a:cs typeface="Merriweather"/>
                        <a:sym typeface="Merriweather"/>
                      </a:endParaRPr>
                    </a:p>
                    <a:p>
                      <a:pPr indent="-317500" lvl="0" marL="457200" rtl="0" algn="l">
                        <a:lnSpc>
                          <a:spcPct val="115000"/>
                        </a:lnSpc>
                        <a:spcBef>
                          <a:spcPts val="0"/>
                        </a:spcBef>
                        <a:spcAft>
                          <a:spcPts val="0"/>
                        </a:spcAft>
                        <a:buClr>
                          <a:srgbClr val="4D5156"/>
                        </a:buClr>
                        <a:buSzPts val="1400"/>
                        <a:buFont typeface="Merriweather"/>
                        <a:buChar char="-"/>
                      </a:pPr>
                      <a:r>
                        <a:rPr lang="en-GB">
                          <a:latin typeface="Merriweather"/>
                          <a:ea typeface="Merriweather"/>
                          <a:cs typeface="Merriweather"/>
                          <a:sym typeface="Merriweather"/>
                        </a:rPr>
                        <a:t>Sandwich Material</a:t>
                      </a:r>
                      <a:endParaRPr>
                        <a:latin typeface="Merriweather"/>
                        <a:ea typeface="Merriweather"/>
                        <a:cs typeface="Merriweather"/>
                        <a:sym typeface="Merriweather"/>
                      </a:endParaRPr>
                    </a:p>
                    <a:p>
                      <a:pPr indent="-317500" lvl="0" marL="457200" rtl="0" algn="l">
                        <a:lnSpc>
                          <a:spcPct val="115000"/>
                        </a:lnSpc>
                        <a:spcBef>
                          <a:spcPts val="0"/>
                        </a:spcBef>
                        <a:spcAft>
                          <a:spcPts val="0"/>
                        </a:spcAft>
                        <a:buClr>
                          <a:srgbClr val="4D5156"/>
                        </a:buClr>
                        <a:buSzPts val="1400"/>
                        <a:buFont typeface="Merriweather"/>
                        <a:buChar char="-"/>
                      </a:pPr>
                      <a:r>
                        <a:rPr lang="en-GB">
                          <a:latin typeface="Merriweather"/>
                          <a:ea typeface="Merriweather"/>
                          <a:cs typeface="Merriweather"/>
                          <a:sym typeface="Merriweather"/>
                        </a:rPr>
                        <a:t>FGM</a:t>
                      </a:r>
                      <a:endParaRPr>
                        <a:latin typeface="Merriweather"/>
                        <a:ea typeface="Merriweather"/>
                        <a:cs typeface="Merriweather"/>
                        <a:sym typeface="Merriweather"/>
                      </a:endParaRPr>
                    </a:p>
                  </a:txBody>
                  <a:tcPr marT="91425" marB="91425" marR="91425" marL="91425"/>
                </a:tc>
                <a:tc>
                  <a:txBody>
                    <a:bodyPr/>
                    <a:lstStyle/>
                    <a:p>
                      <a:pPr indent="0" lvl="0" marL="0" rtl="0" algn="l">
                        <a:lnSpc>
                          <a:spcPct val="115000"/>
                        </a:lnSpc>
                        <a:spcBef>
                          <a:spcPts val="0"/>
                        </a:spcBef>
                        <a:spcAft>
                          <a:spcPts val="0"/>
                        </a:spcAft>
                        <a:buNone/>
                      </a:pPr>
                      <a:r>
                        <a:rPr lang="en-GB">
                          <a:latin typeface="Merriweather Black"/>
                          <a:ea typeface="Merriweather Black"/>
                          <a:cs typeface="Merriweather Black"/>
                          <a:sym typeface="Merriweather Black"/>
                        </a:rPr>
                        <a:t>FGM</a:t>
                      </a:r>
                      <a:r>
                        <a:rPr lang="en-GB">
                          <a:latin typeface="Merriweather"/>
                          <a:ea typeface="Merriweather"/>
                          <a:cs typeface="Merriweather"/>
                          <a:sym typeface="Merriweather"/>
                        </a:rPr>
                        <a:t> - a composite that displays a continuous or a stepwise variation of material properties which results in a non-homogenous, application-oriented, microstructure composition. </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GB">
                          <a:latin typeface="Merriweather"/>
                          <a:ea typeface="Merriweather"/>
                          <a:cs typeface="Merriweather"/>
                          <a:sym typeface="Merriweather"/>
                        </a:rPr>
                        <a:t>Can withstand </a:t>
                      </a:r>
                      <a:r>
                        <a:rPr lang="en-GB">
                          <a:solidFill>
                            <a:srgbClr val="FF0000"/>
                          </a:solidFill>
                          <a:latin typeface="Merriweather"/>
                          <a:ea typeface="Merriweather"/>
                          <a:cs typeface="Merriweather"/>
                          <a:sym typeface="Merriweather"/>
                        </a:rPr>
                        <a:t>very high temperatures</a:t>
                      </a:r>
                      <a:endParaRPr>
                        <a:solidFill>
                          <a:srgbClr val="FF0000"/>
                        </a:solidFill>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GB">
                          <a:latin typeface="Merriweather"/>
                          <a:ea typeface="Merriweather"/>
                          <a:cs typeface="Merriweather"/>
                          <a:sym typeface="Merriweather"/>
                        </a:rPr>
                        <a:t>Resolves Delamination</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GB">
                          <a:latin typeface="Merriweather"/>
                          <a:ea typeface="Merriweather"/>
                          <a:cs typeface="Merriweather"/>
                          <a:sym typeface="Merriweather"/>
                        </a:rPr>
                        <a:t>Light weight </a:t>
                      </a:r>
                      <a:endParaRPr>
                        <a:latin typeface="Merriweather"/>
                        <a:ea typeface="Merriweather"/>
                        <a:cs typeface="Merriweather"/>
                        <a:sym typeface="Merriweathe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Classification of FGM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latin typeface="Merriweather"/>
                <a:ea typeface="Merriweather"/>
                <a:cs typeface="Merriweather"/>
                <a:sym typeface="Merriweather"/>
              </a:rPr>
              <a:t> </a:t>
            </a:r>
            <a:endParaRPr sz="1100">
              <a:latin typeface="Merriweather"/>
              <a:ea typeface="Merriweather"/>
              <a:cs typeface="Merriweather"/>
              <a:sym typeface="Merriweather"/>
            </a:endParaRPr>
          </a:p>
        </p:txBody>
      </p:sp>
      <p:sp>
        <p:nvSpPr>
          <p:cNvPr id="88" name="Google Shape;88;p18"/>
          <p:cNvSpPr txBox="1"/>
          <p:nvPr/>
        </p:nvSpPr>
        <p:spPr>
          <a:xfrm>
            <a:off x="311625" y="622200"/>
            <a:ext cx="39999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9" name="Google Shape;89;p18"/>
          <p:cNvSpPr txBox="1"/>
          <p:nvPr/>
        </p:nvSpPr>
        <p:spPr>
          <a:xfrm>
            <a:off x="311700" y="221225"/>
            <a:ext cx="7333500" cy="85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Black"/>
              <a:ea typeface="Merriweather Black"/>
              <a:cs typeface="Merriweather Black"/>
              <a:sym typeface="Merriweather Black"/>
            </a:endParaRPr>
          </a:p>
        </p:txBody>
      </p:sp>
      <p:sp>
        <p:nvSpPr>
          <p:cNvPr id="90" name="Google Shape;90;p18"/>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700">
                <a:solidFill>
                  <a:srgbClr val="000000"/>
                </a:solidFill>
                <a:latin typeface="Merriweather Black"/>
                <a:ea typeface="Merriweather Black"/>
                <a:cs typeface="Merriweather Black"/>
                <a:sym typeface="Merriweather Black"/>
              </a:rPr>
              <a:t>Acc. to FGM structure</a:t>
            </a:r>
            <a:endParaRPr sz="2700">
              <a:solidFill>
                <a:srgbClr val="000000"/>
              </a:solidFill>
              <a:latin typeface="Merriweather Black"/>
              <a:ea typeface="Merriweather Black"/>
              <a:cs typeface="Merriweather Black"/>
              <a:sym typeface="Merriweather Black"/>
            </a:endParaRPr>
          </a:p>
          <a:p>
            <a:pPr indent="0" lvl="0" marL="0" rtl="0" algn="ctr">
              <a:spcBef>
                <a:spcPts val="0"/>
              </a:spcBef>
              <a:spcAft>
                <a:spcPts val="0"/>
              </a:spcAft>
              <a:buNone/>
            </a:pPr>
            <a:r>
              <a:t/>
            </a:r>
            <a:endParaRPr sz="1400">
              <a:solidFill>
                <a:srgbClr val="000000"/>
              </a:solidFill>
              <a:latin typeface="Merriweather Black"/>
              <a:ea typeface="Merriweather Black"/>
              <a:cs typeface="Merriweather Black"/>
              <a:sym typeface="Merriweather Black"/>
            </a:endParaRPr>
          </a:p>
        </p:txBody>
      </p:sp>
      <p:sp>
        <p:nvSpPr>
          <p:cNvPr id="91" name="Google Shape;91;p18"/>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000000"/>
                </a:solidFill>
              </a:rPr>
              <a:t>Affects Strength,Porosity,Electrical and Thermal Conductivity </a:t>
            </a:r>
            <a:endParaRPr>
              <a:solidFill>
                <a:srgbClr val="000000"/>
              </a:solidFill>
            </a:endParaRPr>
          </a:p>
        </p:txBody>
      </p:sp>
      <p:sp>
        <p:nvSpPr>
          <p:cNvPr id="92" name="Google Shape;92;p18"/>
          <p:cNvSpPr txBox="1"/>
          <p:nvPr/>
        </p:nvSpPr>
        <p:spPr>
          <a:xfrm>
            <a:off x="4631925" y="3499950"/>
            <a:ext cx="4438500" cy="1509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GB" sz="1300">
                <a:solidFill>
                  <a:srgbClr val="FFFFFF"/>
                </a:solidFill>
                <a:latin typeface="Merriweather"/>
                <a:ea typeface="Merriweather"/>
                <a:cs typeface="Merriweather"/>
                <a:sym typeface="Merriweather"/>
              </a:rPr>
              <a:t>2 types :- </a:t>
            </a:r>
            <a:endParaRPr sz="1300">
              <a:solidFill>
                <a:srgbClr val="FFFFFF"/>
              </a:solidFill>
              <a:latin typeface="Merriweather"/>
              <a:ea typeface="Merriweather"/>
              <a:cs typeface="Merriweather"/>
              <a:sym typeface="Merriweather"/>
            </a:endParaRPr>
          </a:p>
          <a:p>
            <a:pPr indent="-311150" lvl="0" marL="457200" rtl="0" algn="l">
              <a:lnSpc>
                <a:spcPct val="130000"/>
              </a:lnSpc>
              <a:spcBef>
                <a:spcPts val="0"/>
              </a:spcBef>
              <a:spcAft>
                <a:spcPts val="0"/>
              </a:spcAft>
              <a:buClr>
                <a:srgbClr val="FFFFFF"/>
              </a:buClr>
              <a:buSzPts val="1300"/>
              <a:buFont typeface="Merriweather"/>
              <a:buChar char="➔"/>
            </a:pPr>
            <a:r>
              <a:rPr lang="en-GB" sz="1300">
                <a:solidFill>
                  <a:srgbClr val="FFFFFF"/>
                </a:solidFill>
                <a:latin typeface="Merriweather"/>
                <a:ea typeface="Merriweather"/>
                <a:cs typeface="Merriweather"/>
                <a:sym typeface="Merriweather"/>
              </a:rPr>
              <a:t>Layerwise Graded Materials</a:t>
            </a:r>
            <a:endParaRPr sz="1300">
              <a:solidFill>
                <a:srgbClr val="FFFFFF"/>
              </a:solidFill>
              <a:latin typeface="Merriweather"/>
              <a:ea typeface="Merriweather"/>
              <a:cs typeface="Merriweather"/>
              <a:sym typeface="Merriweather"/>
            </a:endParaRPr>
          </a:p>
          <a:p>
            <a:pPr indent="-311150" lvl="0" marL="457200" rtl="0" algn="l">
              <a:lnSpc>
                <a:spcPct val="130000"/>
              </a:lnSpc>
              <a:spcBef>
                <a:spcPts val="0"/>
              </a:spcBef>
              <a:spcAft>
                <a:spcPts val="0"/>
              </a:spcAft>
              <a:buClr>
                <a:srgbClr val="FFFFFF"/>
              </a:buClr>
              <a:buSzPts val="1300"/>
              <a:buFont typeface="Merriweather"/>
              <a:buChar char="➔"/>
            </a:pPr>
            <a:r>
              <a:rPr lang="en-GB" sz="1300">
                <a:solidFill>
                  <a:srgbClr val="FFFFFF"/>
                </a:solidFill>
                <a:latin typeface="Merriweather"/>
                <a:ea typeface="Merriweather"/>
                <a:cs typeface="Merriweather"/>
                <a:sym typeface="Merriweather"/>
              </a:rPr>
              <a:t>Continuous Graded Materials</a:t>
            </a:r>
            <a:endParaRPr sz="1300">
              <a:solidFill>
                <a:srgbClr val="FFFFFF"/>
              </a:solidFill>
              <a:latin typeface="Merriweather"/>
              <a:ea typeface="Merriweather"/>
              <a:cs typeface="Merriweather"/>
              <a:sym typeface="Merriweather"/>
            </a:endParaRPr>
          </a:p>
          <a:p>
            <a:pPr indent="-298450" lvl="2" marL="1371600" rtl="0" algn="l">
              <a:lnSpc>
                <a:spcPct val="130000"/>
              </a:lnSpc>
              <a:spcBef>
                <a:spcPts val="0"/>
              </a:spcBef>
              <a:spcAft>
                <a:spcPts val="0"/>
              </a:spcAft>
              <a:buClr>
                <a:srgbClr val="FFFFFF"/>
              </a:buClr>
              <a:buSzPts val="1100"/>
              <a:buFont typeface="Merriweather"/>
              <a:buChar char="●"/>
            </a:pPr>
            <a:r>
              <a:rPr lang="en-GB" sz="1100">
                <a:solidFill>
                  <a:srgbClr val="FFFFFF"/>
                </a:solidFill>
                <a:latin typeface="Merriweather"/>
                <a:ea typeface="Merriweather"/>
                <a:cs typeface="Merriweather"/>
                <a:sym typeface="Merriweather"/>
              </a:rPr>
              <a:t>Composition Gradient</a:t>
            </a:r>
            <a:endParaRPr sz="1100">
              <a:solidFill>
                <a:srgbClr val="FFFFFF"/>
              </a:solidFill>
              <a:latin typeface="Merriweather"/>
              <a:ea typeface="Merriweather"/>
              <a:cs typeface="Merriweather"/>
              <a:sym typeface="Merriweather"/>
            </a:endParaRPr>
          </a:p>
          <a:p>
            <a:pPr indent="-298450" lvl="2" marL="1371600" rtl="0" algn="l">
              <a:lnSpc>
                <a:spcPct val="130000"/>
              </a:lnSpc>
              <a:spcBef>
                <a:spcPts val="0"/>
              </a:spcBef>
              <a:spcAft>
                <a:spcPts val="0"/>
              </a:spcAft>
              <a:buClr>
                <a:srgbClr val="FFFFFF"/>
              </a:buClr>
              <a:buSzPts val="1100"/>
              <a:buFont typeface="Merriweather"/>
              <a:buChar char="●"/>
            </a:pPr>
            <a:r>
              <a:rPr lang="en-GB" sz="1100">
                <a:solidFill>
                  <a:srgbClr val="FFFFFF"/>
                </a:solidFill>
                <a:latin typeface="Merriweather"/>
                <a:ea typeface="Merriweather"/>
                <a:cs typeface="Merriweather"/>
                <a:sym typeface="Merriweather"/>
              </a:rPr>
              <a:t>Orientation Gradient</a:t>
            </a:r>
            <a:endParaRPr sz="1100">
              <a:solidFill>
                <a:srgbClr val="FFFFFF"/>
              </a:solidFill>
              <a:latin typeface="Merriweather"/>
              <a:ea typeface="Merriweather"/>
              <a:cs typeface="Merriweather"/>
              <a:sym typeface="Merriweather"/>
            </a:endParaRPr>
          </a:p>
          <a:p>
            <a:pPr indent="-298450" lvl="2" marL="1371600" rtl="0" algn="l">
              <a:lnSpc>
                <a:spcPct val="130000"/>
              </a:lnSpc>
              <a:spcBef>
                <a:spcPts val="0"/>
              </a:spcBef>
              <a:spcAft>
                <a:spcPts val="0"/>
              </a:spcAft>
              <a:buClr>
                <a:srgbClr val="FFFFFF"/>
              </a:buClr>
              <a:buSzPts val="1100"/>
              <a:buFont typeface="Merriweather"/>
              <a:buChar char="●"/>
            </a:pPr>
            <a:r>
              <a:rPr lang="en-GB" sz="1100">
                <a:solidFill>
                  <a:srgbClr val="FFFFFF"/>
                </a:solidFill>
                <a:latin typeface="Merriweather"/>
                <a:ea typeface="Merriweather"/>
                <a:cs typeface="Merriweather"/>
                <a:sym typeface="Merriweather"/>
              </a:rPr>
              <a:t>Fraction Gradient</a:t>
            </a:r>
            <a:endParaRPr sz="11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93" name="Google Shape;93;p18"/>
          <p:cNvPicPr preferRelativeResize="0"/>
          <p:nvPr/>
        </p:nvPicPr>
        <p:blipFill>
          <a:blip r:embed="rId3">
            <a:alphaModFix/>
          </a:blip>
          <a:stretch>
            <a:fillRect/>
          </a:stretch>
        </p:blipFill>
        <p:spPr>
          <a:xfrm>
            <a:off x="4631913" y="221213"/>
            <a:ext cx="3212458" cy="3287250"/>
          </a:xfrm>
          <a:prstGeom prst="rect">
            <a:avLst/>
          </a:prstGeom>
          <a:noFill/>
          <a:ln>
            <a:noFill/>
          </a:ln>
        </p:spPr>
      </p:pic>
      <p:sp>
        <p:nvSpPr>
          <p:cNvPr id="94" name="Google Shape;94;p18"/>
          <p:cNvSpPr txBox="1"/>
          <p:nvPr/>
        </p:nvSpPr>
        <p:spPr>
          <a:xfrm>
            <a:off x="7922650" y="221350"/>
            <a:ext cx="1147800" cy="3287100"/>
          </a:xfrm>
          <a:prstGeom prst="rect">
            <a:avLst/>
          </a:prstGeom>
          <a:noFill/>
          <a:ln>
            <a:noFill/>
          </a:ln>
        </p:spPr>
        <p:txBody>
          <a:bodyPr anchorCtr="0" anchor="t" bIns="91425" lIns="91425" spcFirstLastPara="1" rIns="91425" wrap="square" tIns="91425">
            <a:noAutofit/>
          </a:bodyPr>
          <a:lstStyle/>
          <a:p>
            <a:pPr indent="0" lvl="0" marL="179999" rtl="0" algn="l">
              <a:spcBef>
                <a:spcPts val="0"/>
              </a:spcBef>
              <a:spcAft>
                <a:spcPts val="0"/>
              </a:spcAft>
              <a:buNone/>
            </a:pPr>
            <a:r>
              <a:t/>
            </a:r>
            <a:endParaRPr sz="1200">
              <a:solidFill>
                <a:srgbClr val="FFFFFF"/>
              </a:solidFill>
              <a:latin typeface="Proxima Nova"/>
              <a:ea typeface="Proxima Nova"/>
              <a:cs typeface="Proxima Nova"/>
              <a:sym typeface="Proxima Nova"/>
            </a:endParaRPr>
          </a:p>
          <a:p>
            <a:pPr indent="0" lvl="0" marL="179999" rtl="0" algn="l">
              <a:spcBef>
                <a:spcPts val="0"/>
              </a:spcBef>
              <a:spcAft>
                <a:spcPts val="0"/>
              </a:spcAft>
              <a:buNone/>
            </a:pPr>
            <a:r>
              <a:t/>
            </a:r>
            <a:endParaRPr sz="1200">
              <a:solidFill>
                <a:srgbClr val="FFFFFF"/>
              </a:solidFill>
              <a:latin typeface="Proxima Nova"/>
              <a:ea typeface="Proxima Nova"/>
              <a:cs typeface="Proxima Nova"/>
              <a:sym typeface="Proxima Nova"/>
            </a:endParaRPr>
          </a:p>
          <a:p>
            <a:pPr indent="0" lvl="0" marL="179999" rtl="0" algn="l">
              <a:spcBef>
                <a:spcPts val="0"/>
              </a:spcBef>
              <a:spcAft>
                <a:spcPts val="0"/>
              </a:spcAft>
              <a:buNone/>
            </a:pPr>
            <a:r>
              <a:t/>
            </a:r>
            <a:endParaRPr sz="1200">
              <a:solidFill>
                <a:srgbClr val="FFFFFF"/>
              </a:solidFill>
              <a:latin typeface="Proxima Nova"/>
              <a:ea typeface="Proxima Nova"/>
              <a:cs typeface="Proxima Nova"/>
              <a:sym typeface="Proxima Nova"/>
            </a:endParaRPr>
          </a:p>
          <a:p>
            <a:pPr indent="0" lvl="0" marL="179999" rtl="0" algn="l">
              <a:spcBef>
                <a:spcPts val="0"/>
              </a:spcBef>
              <a:spcAft>
                <a:spcPts val="0"/>
              </a:spcAft>
              <a:buNone/>
            </a:pPr>
            <a:r>
              <a:rPr lang="en-GB" sz="1200">
                <a:solidFill>
                  <a:srgbClr val="FFFFFF"/>
                </a:solidFill>
                <a:latin typeface="Proxima Nova"/>
                <a:ea typeface="Proxima Nova"/>
                <a:cs typeface="Proxima Nova"/>
                <a:sym typeface="Proxima Nova"/>
              </a:rPr>
              <a:t>Gradation of</a:t>
            </a:r>
            <a:endParaRPr sz="1200">
              <a:solidFill>
                <a:srgbClr val="FFFFFF"/>
              </a:solidFill>
              <a:latin typeface="Proxima Nova"/>
              <a:ea typeface="Proxima Nova"/>
              <a:cs typeface="Proxima Nova"/>
              <a:sym typeface="Proxima Nova"/>
            </a:endParaRPr>
          </a:p>
          <a:p>
            <a:pPr indent="-166199" lvl="0" marL="179999" rtl="0" algn="l">
              <a:lnSpc>
                <a:spcPct val="150000"/>
              </a:lnSpc>
              <a:spcBef>
                <a:spcPts val="0"/>
              </a:spcBef>
              <a:spcAft>
                <a:spcPts val="0"/>
              </a:spcAft>
              <a:buClr>
                <a:srgbClr val="FFFFFF"/>
              </a:buClr>
              <a:buSzPts val="1200"/>
              <a:buFont typeface="Proxima Nova"/>
              <a:buAutoNum type="alphaLcParenR"/>
            </a:pPr>
            <a:r>
              <a:rPr lang="en-GB" sz="1200">
                <a:solidFill>
                  <a:srgbClr val="FFFFFF"/>
                </a:solidFill>
                <a:latin typeface="Proxima Nova"/>
                <a:ea typeface="Proxima Nova"/>
                <a:cs typeface="Proxima Nova"/>
                <a:sym typeface="Proxima Nova"/>
              </a:rPr>
              <a:t>Volume fraction</a:t>
            </a:r>
            <a:endParaRPr sz="1200">
              <a:solidFill>
                <a:srgbClr val="FFFFFF"/>
              </a:solidFill>
              <a:latin typeface="Proxima Nova"/>
              <a:ea typeface="Proxima Nova"/>
              <a:cs typeface="Proxima Nova"/>
              <a:sym typeface="Proxima Nova"/>
            </a:endParaRPr>
          </a:p>
          <a:p>
            <a:pPr indent="-166199" lvl="0" marL="179999" rtl="0" algn="l">
              <a:lnSpc>
                <a:spcPct val="150000"/>
              </a:lnSpc>
              <a:spcBef>
                <a:spcPts val="0"/>
              </a:spcBef>
              <a:spcAft>
                <a:spcPts val="0"/>
              </a:spcAft>
              <a:buClr>
                <a:srgbClr val="FFFFFF"/>
              </a:buClr>
              <a:buSzPts val="1200"/>
              <a:buFont typeface="Proxima Nova"/>
              <a:buAutoNum type="alphaLcParenR"/>
            </a:pPr>
            <a:r>
              <a:rPr lang="en-GB" sz="1200">
                <a:solidFill>
                  <a:srgbClr val="FFFFFF"/>
                </a:solidFill>
                <a:latin typeface="Proxima Nova"/>
                <a:ea typeface="Proxima Nova"/>
                <a:cs typeface="Proxima Nova"/>
                <a:sym typeface="Proxima Nova"/>
              </a:rPr>
              <a:t>Orientation</a:t>
            </a:r>
            <a:endParaRPr sz="1200">
              <a:solidFill>
                <a:srgbClr val="FFFFFF"/>
              </a:solidFill>
              <a:latin typeface="Proxima Nova"/>
              <a:ea typeface="Proxima Nova"/>
              <a:cs typeface="Proxima Nova"/>
              <a:sym typeface="Proxima Nova"/>
            </a:endParaRPr>
          </a:p>
          <a:p>
            <a:pPr indent="-166199" lvl="0" marL="179999" rtl="0" algn="l">
              <a:lnSpc>
                <a:spcPct val="150000"/>
              </a:lnSpc>
              <a:spcBef>
                <a:spcPts val="0"/>
              </a:spcBef>
              <a:spcAft>
                <a:spcPts val="0"/>
              </a:spcAft>
              <a:buClr>
                <a:srgbClr val="FFFFFF"/>
              </a:buClr>
              <a:buSzPts val="1200"/>
              <a:buFont typeface="Proxima Nova"/>
              <a:buAutoNum type="alphaLcParenR"/>
            </a:pPr>
            <a:r>
              <a:rPr lang="en-GB" sz="1200">
                <a:solidFill>
                  <a:srgbClr val="FFFFFF"/>
                </a:solidFill>
                <a:latin typeface="Proxima Nova"/>
                <a:ea typeface="Proxima Nova"/>
                <a:cs typeface="Proxima Nova"/>
                <a:sym typeface="Proxima Nova"/>
              </a:rPr>
              <a:t>Shape</a:t>
            </a:r>
            <a:endParaRPr sz="1200">
              <a:solidFill>
                <a:srgbClr val="FFFFFF"/>
              </a:solidFill>
              <a:latin typeface="Proxima Nova"/>
              <a:ea typeface="Proxima Nova"/>
              <a:cs typeface="Proxima Nova"/>
              <a:sym typeface="Proxima Nova"/>
            </a:endParaRPr>
          </a:p>
          <a:p>
            <a:pPr indent="-166199" lvl="0" marL="179999" rtl="0" algn="l">
              <a:lnSpc>
                <a:spcPct val="150000"/>
              </a:lnSpc>
              <a:spcBef>
                <a:spcPts val="0"/>
              </a:spcBef>
              <a:spcAft>
                <a:spcPts val="0"/>
              </a:spcAft>
              <a:buClr>
                <a:srgbClr val="FFFFFF"/>
              </a:buClr>
              <a:buSzPts val="1200"/>
              <a:buFont typeface="Proxima Nova"/>
              <a:buAutoNum type="alphaLcParenR"/>
            </a:pPr>
            <a:r>
              <a:rPr lang="en-GB" sz="1200">
                <a:solidFill>
                  <a:srgbClr val="FFFFFF"/>
                </a:solidFill>
                <a:latin typeface="Proxima Nova"/>
                <a:ea typeface="Proxima Nova"/>
                <a:cs typeface="Proxima Nova"/>
                <a:sym typeface="Proxima Nova"/>
              </a:rPr>
              <a:t>Size</a:t>
            </a:r>
            <a:endParaRPr sz="1200">
              <a:solidFill>
                <a:srgbClr val="FFFFFF"/>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latin typeface="Merriweather"/>
                <a:ea typeface="Merriweather"/>
                <a:cs typeface="Merriweather"/>
                <a:sym typeface="Merriweather"/>
              </a:rPr>
              <a:t> </a:t>
            </a:r>
            <a:endParaRPr sz="1100">
              <a:latin typeface="Merriweather"/>
              <a:ea typeface="Merriweather"/>
              <a:cs typeface="Merriweather"/>
              <a:sym typeface="Merriweather"/>
            </a:endParaRPr>
          </a:p>
        </p:txBody>
      </p:sp>
      <p:sp>
        <p:nvSpPr>
          <p:cNvPr id="100" name="Google Shape;100;p19"/>
          <p:cNvSpPr txBox="1"/>
          <p:nvPr/>
        </p:nvSpPr>
        <p:spPr>
          <a:xfrm>
            <a:off x="311625" y="622200"/>
            <a:ext cx="39999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1" name="Google Shape;101;p19"/>
          <p:cNvSpPr txBox="1"/>
          <p:nvPr/>
        </p:nvSpPr>
        <p:spPr>
          <a:xfrm>
            <a:off x="311700" y="221225"/>
            <a:ext cx="7333500" cy="85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Black"/>
              <a:ea typeface="Merriweather Black"/>
              <a:cs typeface="Merriweather Black"/>
              <a:sym typeface="Merriweather Black"/>
            </a:endParaRPr>
          </a:p>
        </p:txBody>
      </p:sp>
      <p:sp>
        <p:nvSpPr>
          <p:cNvPr id="102" name="Google Shape;102;p1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700">
                <a:solidFill>
                  <a:srgbClr val="000000"/>
                </a:solidFill>
                <a:latin typeface="Merriweather Black"/>
                <a:ea typeface="Merriweather Black"/>
                <a:cs typeface="Merriweather Black"/>
                <a:sym typeface="Merriweather Black"/>
              </a:rPr>
              <a:t>Acc. to the type of FGM Gradient</a:t>
            </a:r>
            <a:endParaRPr sz="2700">
              <a:solidFill>
                <a:srgbClr val="000000"/>
              </a:solidFill>
              <a:latin typeface="Merriweather Black"/>
              <a:ea typeface="Merriweather Black"/>
              <a:cs typeface="Merriweather Black"/>
              <a:sym typeface="Merriweather Black"/>
            </a:endParaRPr>
          </a:p>
          <a:p>
            <a:pPr indent="0" lvl="0" marL="0" rtl="0" algn="ctr">
              <a:spcBef>
                <a:spcPts val="0"/>
              </a:spcBef>
              <a:spcAft>
                <a:spcPts val="0"/>
              </a:spcAft>
              <a:buNone/>
            </a:pPr>
            <a:r>
              <a:t/>
            </a:r>
            <a:endParaRPr sz="1400">
              <a:solidFill>
                <a:srgbClr val="000000"/>
              </a:solidFill>
              <a:latin typeface="Merriweather Black"/>
              <a:ea typeface="Merriweather Black"/>
              <a:cs typeface="Merriweather Black"/>
              <a:sym typeface="Merriweather Black"/>
            </a:endParaRPr>
          </a:p>
        </p:txBody>
      </p:sp>
      <p:sp>
        <p:nvSpPr>
          <p:cNvPr id="103" name="Google Shape;103;p1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
        <p:nvSpPr>
          <p:cNvPr id="104" name="Google Shape;104;p19"/>
          <p:cNvSpPr txBox="1"/>
          <p:nvPr/>
        </p:nvSpPr>
        <p:spPr>
          <a:xfrm>
            <a:off x="4631925" y="2796950"/>
            <a:ext cx="4438500" cy="221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u="sng">
                <a:solidFill>
                  <a:srgbClr val="FFFFFF"/>
                </a:solidFill>
                <a:latin typeface="Merriweather"/>
                <a:ea typeface="Merriweather"/>
                <a:cs typeface="Merriweather"/>
                <a:sym typeface="Merriweather"/>
              </a:rPr>
              <a:t>Composition Gradient</a:t>
            </a:r>
            <a:r>
              <a:rPr lang="en-GB" u="sng">
                <a:solidFill>
                  <a:srgbClr val="FFFFFF"/>
                </a:solidFill>
                <a:latin typeface="Merriweather"/>
                <a:ea typeface="Merriweather"/>
                <a:cs typeface="Merriweather"/>
                <a:sym typeface="Merriweather"/>
              </a:rPr>
              <a:t> </a:t>
            </a:r>
            <a:r>
              <a:rPr lang="en-GB">
                <a:solidFill>
                  <a:srgbClr val="FFFFFF"/>
                </a:solidFill>
                <a:latin typeface="Merriweather"/>
                <a:ea typeface="Merriweather"/>
                <a:cs typeface="Merriweather"/>
                <a:sym typeface="Merriweather"/>
              </a:rPr>
              <a:t>- Composition varies from one surface to other. Eg Metal Ceramic FGM</a:t>
            </a:r>
            <a:endParaRPr>
              <a:solidFill>
                <a:srgbClr val="FFFFFF"/>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b="1" lang="en-GB" u="sng">
                <a:solidFill>
                  <a:srgbClr val="FFFFFF"/>
                </a:solidFill>
                <a:latin typeface="Merriweather"/>
                <a:ea typeface="Merriweather"/>
                <a:cs typeface="Merriweather"/>
                <a:sym typeface="Merriweather"/>
              </a:rPr>
              <a:t>Microstructure Gradient</a:t>
            </a:r>
            <a:r>
              <a:rPr lang="en-GB">
                <a:solidFill>
                  <a:srgbClr val="FFFFFF"/>
                </a:solidFill>
                <a:latin typeface="Merriweather"/>
                <a:ea typeface="Merriweather"/>
                <a:cs typeface="Merriweather"/>
                <a:sym typeface="Merriweather"/>
              </a:rPr>
              <a:t> - Cooling Rate is varied across the thickness  resulting in different microstructures</a:t>
            </a:r>
            <a:endParaRPr>
              <a:solidFill>
                <a:srgbClr val="FFFFFF"/>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b="1" lang="en-GB" u="sng">
                <a:solidFill>
                  <a:srgbClr val="FFFFFF"/>
                </a:solidFill>
                <a:latin typeface="Merriweather"/>
                <a:ea typeface="Merriweather"/>
                <a:cs typeface="Merriweather"/>
                <a:sym typeface="Merriweather"/>
              </a:rPr>
              <a:t>Porosity Gradient</a:t>
            </a:r>
            <a:r>
              <a:rPr lang="en-GB">
                <a:solidFill>
                  <a:srgbClr val="FFFFFF"/>
                </a:solidFill>
                <a:latin typeface="Merriweather"/>
                <a:ea typeface="Merriweather"/>
                <a:cs typeface="Merriweather"/>
                <a:sym typeface="Merriweather"/>
              </a:rPr>
              <a:t> - Controlled Deposition is performed to achieve porosity gradient </a:t>
            </a:r>
            <a:endParaRPr>
              <a:solidFill>
                <a:srgbClr val="FFFFFF"/>
              </a:solidFill>
              <a:latin typeface="Merriweather"/>
              <a:ea typeface="Merriweather"/>
              <a:cs typeface="Merriweather"/>
              <a:sym typeface="Merriweather"/>
            </a:endParaRPr>
          </a:p>
        </p:txBody>
      </p:sp>
      <p:sp>
        <p:nvSpPr>
          <p:cNvPr id="105" name="Google Shape;105;p19"/>
          <p:cNvSpPr txBox="1"/>
          <p:nvPr/>
        </p:nvSpPr>
        <p:spPr>
          <a:xfrm>
            <a:off x="7922650" y="221350"/>
            <a:ext cx="1147800" cy="3287100"/>
          </a:xfrm>
          <a:prstGeom prst="rect">
            <a:avLst/>
          </a:prstGeom>
          <a:noFill/>
          <a:ln>
            <a:noFill/>
          </a:ln>
        </p:spPr>
        <p:txBody>
          <a:bodyPr anchorCtr="0" anchor="t" bIns="91425" lIns="91425" spcFirstLastPara="1" rIns="91425" wrap="square" tIns="91425">
            <a:noAutofit/>
          </a:bodyPr>
          <a:lstStyle/>
          <a:p>
            <a:pPr indent="0" lvl="0" marL="179999" rtl="0" algn="l">
              <a:spcBef>
                <a:spcPts val="0"/>
              </a:spcBef>
              <a:spcAft>
                <a:spcPts val="0"/>
              </a:spcAft>
              <a:buNone/>
            </a:pPr>
            <a:r>
              <a:t/>
            </a:r>
            <a:endParaRPr sz="1200">
              <a:solidFill>
                <a:srgbClr val="FFFFFF"/>
              </a:solidFill>
              <a:latin typeface="Proxima Nova"/>
              <a:ea typeface="Proxima Nova"/>
              <a:cs typeface="Proxima Nova"/>
              <a:sym typeface="Proxima Nova"/>
            </a:endParaRPr>
          </a:p>
          <a:p>
            <a:pPr indent="0" lvl="0" marL="179999" rtl="0" algn="l">
              <a:spcBef>
                <a:spcPts val="0"/>
              </a:spcBef>
              <a:spcAft>
                <a:spcPts val="0"/>
              </a:spcAft>
              <a:buNone/>
            </a:pPr>
            <a:r>
              <a:t/>
            </a:r>
            <a:endParaRPr sz="1200">
              <a:solidFill>
                <a:srgbClr val="FFFFFF"/>
              </a:solidFill>
              <a:latin typeface="Proxima Nova"/>
              <a:ea typeface="Proxima Nova"/>
              <a:cs typeface="Proxima Nova"/>
              <a:sym typeface="Proxima Nova"/>
            </a:endParaRPr>
          </a:p>
          <a:p>
            <a:pPr indent="0" lvl="0" marL="179999" rtl="0" algn="l">
              <a:spcBef>
                <a:spcPts val="0"/>
              </a:spcBef>
              <a:spcAft>
                <a:spcPts val="0"/>
              </a:spcAft>
              <a:buNone/>
            </a:pPr>
            <a:r>
              <a:t/>
            </a:r>
            <a:endParaRPr sz="1200">
              <a:solidFill>
                <a:srgbClr val="FFFFFF"/>
              </a:solidFill>
              <a:latin typeface="Proxima Nova"/>
              <a:ea typeface="Proxima Nova"/>
              <a:cs typeface="Proxima Nova"/>
              <a:sym typeface="Proxima Nova"/>
            </a:endParaRPr>
          </a:p>
          <a:p>
            <a:pPr indent="0" lvl="0" marL="179999" rtl="0" algn="l">
              <a:spcBef>
                <a:spcPts val="0"/>
              </a:spcBef>
              <a:spcAft>
                <a:spcPts val="0"/>
              </a:spcAft>
              <a:buNone/>
            </a:pPr>
            <a:r>
              <a:rPr lang="en-GB" sz="1200">
                <a:solidFill>
                  <a:srgbClr val="FFFFFF"/>
                </a:solidFill>
                <a:latin typeface="Proxima Nova"/>
                <a:ea typeface="Proxima Nova"/>
                <a:cs typeface="Proxima Nova"/>
                <a:sym typeface="Proxima Nova"/>
              </a:rPr>
              <a:t>Gradation of</a:t>
            </a:r>
            <a:endParaRPr sz="1200">
              <a:solidFill>
                <a:srgbClr val="FFFFFF"/>
              </a:solidFill>
              <a:latin typeface="Proxima Nova"/>
              <a:ea typeface="Proxima Nova"/>
              <a:cs typeface="Proxima Nova"/>
              <a:sym typeface="Proxima Nova"/>
            </a:endParaRPr>
          </a:p>
          <a:p>
            <a:pPr indent="-166199" lvl="0" marL="179999" rtl="0" algn="l">
              <a:lnSpc>
                <a:spcPct val="150000"/>
              </a:lnSpc>
              <a:spcBef>
                <a:spcPts val="0"/>
              </a:spcBef>
              <a:spcAft>
                <a:spcPts val="0"/>
              </a:spcAft>
              <a:buClr>
                <a:srgbClr val="FFFFFF"/>
              </a:buClr>
              <a:buSzPts val="1200"/>
              <a:buFont typeface="Proxima Nova"/>
              <a:buAutoNum type="alphaLcParenR"/>
            </a:pPr>
            <a:r>
              <a:rPr lang="en-GB" sz="1200">
                <a:solidFill>
                  <a:srgbClr val="FFFFFF"/>
                </a:solidFill>
                <a:latin typeface="Proxima Nova"/>
                <a:ea typeface="Proxima Nova"/>
                <a:cs typeface="Proxima Nova"/>
                <a:sym typeface="Proxima Nova"/>
              </a:rPr>
              <a:t>Volume fraction</a:t>
            </a:r>
            <a:endParaRPr sz="1200">
              <a:solidFill>
                <a:srgbClr val="FFFFFF"/>
              </a:solidFill>
              <a:latin typeface="Proxima Nova"/>
              <a:ea typeface="Proxima Nova"/>
              <a:cs typeface="Proxima Nova"/>
              <a:sym typeface="Proxima Nova"/>
            </a:endParaRPr>
          </a:p>
          <a:p>
            <a:pPr indent="-166199" lvl="0" marL="179999" rtl="0" algn="l">
              <a:lnSpc>
                <a:spcPct val="150000"/>
              </a:lnSpc>
              <a:spcBef>
                <a:spcPts val="0"/>
              </a:spcBef>
              <a:spcAft>
                <a:spcPts val="0"/>
              </a:spcAft>
              <a:buClr>
                <a:srgbClr val="FFFFFF"/>
              </a:buClr>
              <a:buSzPts val="1200"/>
              <a:buFont typeface="Proxima Nova"/>
              <a:buAutoNum type="alphaLcParenR"/>
            </a:pPr>
            <a:r>
              <a:rPr lang="en-GB" sz="1200">
                <a:solidFill>
                  <a:srgbClr val="FFFFFF"/>
                </a:solidFill>
                <a:latin typeface="Proxima Nova"/>
                <a:ea typeface="Proxima Nova"/>
                <a:cs typeface="Proxima Nova"/>
                <a:sym typeface="Proxima Nova"/>
              </a:rPr>
              <a:t>Orientation</a:t>
            </a:r>
            <a:endParaRPr sz="1200">
              <a:solidFill>
                <a:srgbClr val="FFFFFF"/>
              </a:solidFill>
              <a:latin typeface="Proxima Nova"/>
              <a:ea typeface="Proxima Nova"/>
              <a:cs typeface="Proxima Nova"/>
              <a:sym typeface="Proxima Nova"/>
            </a:endParaRPr>
          </a:p>
          <a:p>
            <a:pPr indent="-166199" lvl="0" marL="179999" rtl="0" algn="l">
              <a:lnSpc>
                <a:spcPct val="150000"/>
              </a:lnSpc>
              <a:spcBef>
                <a:spcPts val="0"/>
              </a:spcBef>
              <a:spcAft>
                <a:spcPts val="0"/>
              </a:spcAft>
              <a:buClr>
                <a:srgbClr val="FFFFFF"/>
              </a:buClr>
              <a:buSzPts val="1200"/>
              <a:buFont typeface="Proxima Nova"/>
              <a:buAutoNum type="alphaLcParenR"/>
            </a:pPr>
            <a:r>
              <a:rPr lang="en-GB" sz="1200">
                <a:solidFill>
                  <a:srgbClr val="FFFFFF"/>
                </a:solidFill>
                <a:latin typeface="Proxima Nova"/>
                <a:ea typeface="Proxima Nova"/>
                <a:cs typeface="Proxima Nova"/>
                <a:sym typeface="Proxima Nova"/>
              </a:rPr>
              <a:t>Shape</a:t>
            </a:r>
            <a:endParaRPr sz="1200">
              <a:solidFill>
                <a:srgbClr val="FFFFFF"/>
              </a:solidFill>
              <a:latin typeface="Proxima Nova"/>
              <a:ea typeface="Proxima Nova"/>
              <a:cs typeface="Proxima Nova"/>
              <a:sym typeface="Proxima Nova"/>
            </a:endParaRPr>
          </a:p>
          <a:p>
            <a:pPr indent="-166199" lvl="0" marL="179999" rtl="0" algn="l">
              <a:lnSpc>
                <a:spcPct val="150000"/>
              </a:lnSpc>
              <a:spcBef>
                <a:spcPts val="0"/>
              </a:spcBef>
              <a:spcAft>
                <a:spcPts val="0"/>
              </a:spcAft>
              <a:buClr>
                <a:srgbClr val="FFFFFF"/>
              </a:buClr>
              <a:buSzPts val="1200"/>
              <a:buFont typeface="Proxima Nova"/>
              <a:buAutoNum type="alphaLcParenR"/>
            </a:pPr>
            <a:r>
              <a:rPr lang="en-GB" sz="1200">
                <a:solidFill>
                  <a:srgbClr val="FFFFFF"/>
                </a:solidFill>
                <a:latin typeface="Proxima Nova"/>
                <a:ea typeface="Proxima Nova"/>
                <a:cs typeface="Proxima Nova"/>
                <a:sym typeface="Proxima Nova"/>
              </a:rPr>
              <a:t>Size</a:t>
            </a:r>
            <a:endParaRPr sz="1200">
              <a:solidFill>
                <a:srgbClr val="FFFFFF"/>
              </a:solidFill>
              <a:latin typeface="Proxima Nova"/>
              <a:ea typeface="Proxima Nova"/>
              <a:cs typeface="Proxima Nova"/>
              <a:sym typeface="Proxima Nova"/>
            </a:endParaRPr>
          </a:p>
        </p:txBody>
      </p:sp>
      <p:pic>
        <p:nvPicPr>
          <p:cNvPr id="106" name="Google Shape;106;p19"/>
          <p:cNvPicPr preferRelativeResize="0"/>
          <p:nvPr/>
        </p:nvPicPr>
        <p:blipFill>
          <a:blip r:embed="rId3">
            <a:alphaModFix/>
          </a:blip>
          <a:stretch>
            <a:fillRect/>
          </a:stretch>
        </p:blipFill>
        <p:spPr>
          <a:xfrm>
            <a:off x="4588375" y="502825"/>
            <a:ext cx="4539233" cy="22126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latin typeface="Merriweather"/>
                <a:ea typeface="Merriweather"/>
                <a:cs typeface="Merriweather"/>
                <a:sym typeface="Merriweather"/>
              </a:rPr>
              <a:t> </a:t>
            </a:r>
            <a:endParaRPr sz="1100">
              <a:latin typeface="Merriweather"/>
              <a:ea typeface="Merriweather"/>
              <a:cs typeface="Merriweather"/>
              <a:sym typeface="Merriweather"/>
            </a:endParaRPr>
          </a:p>
        </p:txBody>
      </p:sp>
      <p:sp>
        <p:nvSpPr>
          <p:cNvPr id="112" name="Google Shape;112;p20"/>
          <p:cNvSpPr txBox="1"/>
          <p:nvPr/>
        </p:nvSpPr>
        <p:spPr>
          <a:xfrm>
            <a:off x="311625" y="622200"/>
            <a:ext cx="39999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3" name="Google Shape;113;p20"/>
          <p:cNvSpPr txBox="1"/>
          <p:nvPr/>
        </p:nvSpPr>
        <p:spPr>
          <a:xfrm>
            <a:off x="311700" y="221225"/>
            <a:ext cx="7333500" cy="85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Black"/>
              <a:ea typeface="Merriweather Black"/>
              <a:cs typeface="Merriweather Black"/>
              <a:sym typeface="Merriweather Black"/>
            </a:endParaRPr>
          </a:p>
        </p:txBody>
      </p:sp>
      <p:sp>
        <p:nvSpPr>
          <p:cNvPr id="114" name="Google Shape;114;p20"/>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700">
                <a:solidFill>
                  <a:srgbClr val="000000"/>
                </a:solidFill>
                <a:latin typeface="Merriweather Black"/>
                <a:ea typeface="Merriweather Black"/>
                <a:cs typeface="Merriweather Black"/>
                <a:sym typeface="Merriweather Black"/>
              </a:rPr>
              <a:t>Acc. to nature of FGM gradation process</a:t>
            </a:r>
            <a:endParaRPr sz="2700">
              <a:solidFill>
                <a:srgbClr val="000000"/>
              </a:solidFill>
              <a:latin typeface="Merriweather Black"/>
              <a:ea typeface="Merriweather Black"/>
              <a:cs typeface="Merriweather Black"/>
              <a:sym typeface="Merriweather Black"/>
            </a:endParaRPr>
          </a:p>
          <a:p>
            <a:pPr indent="0" lvl="0" marL="0" rtl="0" algn="ctr">
              <a:spcBef>
                <a:spcPts val="0"/>
              </a:spcBef>
              <a:spcAft>
                <a:spcPts val="0"/>
              </a:spcAft>
              <a:buNone/>
            </a:pPr>
            <a:r>
              <a:t/>
            </a:r>
            <a:endParaRPr sz="1400">
              <a:solidFill>
                <a:srgbClr val="000000"/>
              </a:solidFill>
              <a:latin typeface="Merriweather Black"/>
              <a:ea typeface="Merriweather Black"/>
              <a:cs typeface="Merriweather Black"/>
              <a:sym typeface="Merriweather Black"/>
            </a:endParaRPr>
          </a:p>
        </p:txBody>
      </p:sp>
      <p:sp>
        <p:nvSpPr>
          <p:cNvPr id="115" name="Google Shape;115;p20"/>
          <p:cNvSpPr txBox="1"/>
          <p:nvPr>
            <p:ph idx="1" type="subTitle"/>
          </p:nvPr>
        </p:nvSpPr>
        <p:spPr>
          <a:xfrm>
            <a:off x="265500" y="2768999"/>
            <a:ext cx="4045200" cy="212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000000"/>
                </a:solidFill>
              </a:rPr>
              <a:t>Advances in automation technology during the last decades have rendered constitutive gradation processes technologically and economically viable.</a:t>
            </a:r>
            <a:endParaRPr sz="2000">
              <a:solidFill>
                <a:srgbClr val="000000"/>
              </a:solidFill>
            </a:endParaRPr>
          </a:p>
          <a:p>
            <a:pPr indent="0" lvl="0" marL="0" rtl="0" algn="ctr">
              <a:spcBef>
                <a:spcPts val="0"/>
              </a:spcBef>
              <a:spcAft>
                <a:spcPts val="0"/>
              </a:spcAft>
              <a:buNone/>
            </a:pPr>
            <a:r>
              <a:t/>
            </a:r>
            <a:endParaRPr>
              <a:solidFill>
                <a:srgbClr val="000000"/>
              </a:solidFill>
            </a:endParaRPr>
          </a:p>
        </p:txBody>
      </p:sp>
      <p:sp>
        <p:nvSpPr>
          <p:cNvPr id="116" name="Google Shape;116;p20"/>
          <p:cNvSpPr txBox="1"/>
          <p:nvPr/>
        </p:nvSpPr>
        <p:spPr>
          <a:xfrm>
            <a:off x="4572000" y="2488800"/>
            <a:ext cx="4498500" cy="2520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300" u="sng">
                <a:solidFill>
                  <a:srgbClr val="FFFFFF"/>
                </a:solidFill>
                <a:latin typeface="Merriweather"/>
                <a:ea typeface="Merriweather"/>
                <a:cs typeface="Merriweather"/>
                <a:sym typeface="Merriweather"/>
              </a:rPr>
              <a:t>Constitutive Processes</a:t>
            </a:r>
            <a:r>
              <a:rPr b="1" lang="en-GB" sz="1300">
                <a:solidFill>
                  <a:srgbClr val="FFFFFF"/>
                </a:solidFill>
                <a:latin typeface="Merriweather"/>
                <a:ea typeface="Merriweather"/>
                <a:cs typeface="Merriweather"/>
                <a:sym typeface="Merriweather"/>
              </a:rPr>
              <a:t> </a:t>
            </a:r>
            <a:r>
              <a:rPr lang="en-GB" sz="1300">
                <a:solidFill>
                  <a:srgbClr val="FFFFFF"/>
                </a:solidFill>
                <a:latin typeface="Merriweather"/>
                <a:ea typeface="Merriweather"/>
                <a:cs typeface="Merriweather"/>
                <a:sym typeface="Merriweather"/>
              </a:rPr>
              <a:t>- “Layer-by-layer” construction of FGM by material deposition</a:t>
            </a:r>
            <a:endParaRPr sz="1300">
              <a:solidFill>
                <a:srgbClr val="FFFFFF"/>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b="1" lang="en-GB" sz="1300" u="sng">
                <a:solidFill>
                  <a:srgbClr val="FFFFFF"/>
                </a:solidFill>
                <a:latin typeface="Merriweather"/>
                <a:ea typeface="Merriweather"/>
                <a:cs typeface="Merriweather"/>
                <a:sym typeface="Merriweather"/>
              </a:rPr>
              <a:t>Homogenizing Processes</a:t>
            </a:r>
            <a:r>
              <a:rPr b="1" lang="en-GB" sz="1300">
                <a:solidFill>
                  <a:srgbClr val="FFFFFF"/>
                </a:solidFill>
                <a:latin typeface="Merriweather"/>
                <a:ea typeface="Merriweather"/>
                <a:cs typeface="Merriweather"/>
                <a:sym typeface="Merriweather"/>
              </a:rPr>
              <a:t> </a:t>
            </a:r>
            <a:r>
              <a:rPr lang="en-GB" sz="1300">
                <a:solidFill>
                  <a:srgbClr val="FFFFFF"/>
                </a:solidFill>
                <a:latin typeface="Merriweather"/>
                <a:ea typeface="Merriweather"/>
                <a:cs typeface="Merriweather"/>
                <a:sym typeface="Merriweather"/>
              </a:rPr>
              <a:t>- Gradient created by material transport. Sharp interface is converted by mass transfer</a:t>
            </a:r>
            <a:endParaRPr sz="1300">
              <a:solidFill>
                <a:srgbClr val="FFFFFF"/>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b="1" lang="en-GB" sz="1300" u="sng">
                <a:solidFill>
                  <a:srgbClr val="FFFFFF"/>
                </a:solidFill>
                <a:latin typeface="Merriweather"/>
                <a:ea typeface="Merriweather"/>
                <a:cs typeface="Merriweather"/>
                <a:sym typeface="Merriweather"/>
              </a:rPr>
              <a:t>Segregating Processes</a:t>
            </a:r>
            <a:r>
              <a:rPr lang="en-GB" sz="1300">
                <a:solidFill>
                  <a:srgbClr val="FFFFFF"/>
                </a:solidFill>
                <a:latin typeface="Merriweather"/>
                <a:ea typeface="Merriweather"/>
                <a:cs typeface="Merriweather"/>
                <a:sym typeface="Merriweather"/>
              </a:rPr>
              <a:t> - Under an external electric or magnetic field, </a:t>
            </a:r>
            <a:r>
              <a:rPr lang="en-GB" sz="1300">
                <a:solidFill>
                  <a:srgbClr val="FFFFFF"/>
                </a:solidFill>
                <a:latin typeface="Merriweather"/>
                <a:ea typeface="Merriweather"/>
                <a:cs typeface="Merriweather"/>
                <a:sym typeface="Merriweather"/>
              </a:rPr>
              <a:t>homogeneous</a:t>
            </a:r>
            <a:r>
              <a:rPr lang="en-GB" sz="1300">
                <a:solidFill>
                  <a:srgbClr val="FFFFFF"/>
                </a:solidFill>
                <a:latin typeface="Merriweather"/>
                <a:ea typeface="Merriweather"/>
                <a:cs typeface="Merriweather"/>
                <a:sym typeface="Merriweather"/>
              </a:rPr>
              <a:t> material segregates into graded material</a:t>
            </a:r>
            <a:endParaRPr sz="1300">
              <a:solidFill>
                <a:srgbClr val="FFFFFF"/>
              </a:solidFill>
              <a:latin typeface="Merriweather"/>
              <a:ea typeface="Merriweather"/>
              <a:cs typeface="Merriweather"/>
              <a:sym typeface="Merriweather"/>
            </a:endParaRPr>
          </a:p>
        </p:txBody>
      </p:sp>
      <p:sp>
        <p:nvSpPr>
          <p:cNvPr id="117" name="Google Shape;117;p20"/>
          <p:cNvSpPr txBox="1"/>
          <p:nvPr/>
        </p:nvSpPr>
        <p:spPr>
          <a:xfrm>
            <a:off x="7922650" y="221350"/>
            <a:ext cx="1147800" cy="3287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rgbClr val="FFFFFF"/>
              </a:solidFill>
              <a:latin typeface="Proxima Nova"/>
              <a:ea typeface="Proxima Nova"/>
              <a:cs typeface="Proxima Nova"/>
              <a:sym typeface="Proxima Nova"/>
            </a:endParaRPr>
          </a:p>
        </p:txBody>
      </p:sp>
      <p:pic>
        <p:nvPicPr>
          <p:cNvPr id="118" name="Google Shape;118;p20"/>
          <p:cNvPicPr preferRelativeResize="0"/>
          <p:nvPr/>
        </p:nvPicPr>
        <p:blipFill>
          <a:blip r:embed="rId3">
            <a:alphaModFix/>
          </a:blip>
          <a:stretch>
            <a:fillRect/>
          </a:stretch>
        </p:blipFill>
        <p:spPr>
          <a:xfrm>
            <a:off x="4578163" y="221350"/>
            <a:ext cx="4559674" cy="212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latin typeface="Merriweather"/>
                <a:ea typeface="Merriweather"/>
                <a:cs typeface="Merriweather"/>
                <a:sym typeface="Merriweather"/>
              </a:rPr>
              <a:t> </a:t>
            </a:r>
            <a:endParaRPr sz="1100">
              <a:latin typeface="Merriweather"/>
              <a:ea typeface="Merriweather"/>
              <a:cs typeface="Merriweather"/>
              <a:sym typeface="Merriweather"/>
            </a:endParaRPr>
          </a:p>
        </p:txBody>
      </p:sp>
      <p:sp>
        <p:nvSpPr>
          <p:cNvPr id="124" name="Google Shape;124;p21"/>
          <p:cNvSpPr txBox="1"/>
          <p:nvPr/>
        </p:nvSpPr>
        <p:spPr>
          <a:xfrm>
            <a:off x="311625" y="622200"/>
            <a:ext cx="39999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5" name="Google Shape;125;p21"/>
          <p:cNvSpPr txBox="1"/>
          <p:nvPr/>
        </p:nvSpPr>
        <p:spPr>
          <a:xfrm>
            <a:off x="311700" y="221225"/>
            <a:ext cx="7333500" cy="85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Black"/>
              <a:ea typeface="Merriweather Black"/>
              <a:cs typeface="Merriweather Black"/>
              <a:sym typeface="Merriweather Black"/>
            </a:endParaRPr>
          </a:p>
        </p:txBody>
      </p:sp>
      <p:sp>
        <p:nvSpPr>
          <p:cNvPr id="126" name="Google Shape;12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700">
                <a:solidFill>
                  <a:srgbClr val="000000"/>
                </a:solidFill>
                <a:latin typeface="Merriweather Black"/>
                <a:ea typeface="Merriweather Black"/>
                <a:cs typeface="Merriweather Black"/>
                <a:sym typeface="Merriweather Black"/>
              </a:rPr>
              <a:t>Acc. to states during FGM processing</a:t>
            </a:r>
            <a:endParaRPr sz="2700">
              <a:solidFill>
                <a:srgbClr val="000000"/>
              </a:solidFill>
              <a:latin typeface="Merriweather Black"/>
              <a:ea typeface="Merriweather Black"/>
              <a:cs typeface="Merriweather Black"/>
              <a:sym typeface="Merriweather Black"/>
            </a:endParaRPr>
          </a:p>
          <a:p>
            <a:pPr indent="0" lvl="0" marL="0" rtl="0" algn="ctr">
              <a:spcBef>
                <a:spcPts val="0"/>
              </a:spcBef>
              <a:spcAft>
                <a:spcPts val="0"/>
              </a:spcAft>
              <a:buNone/>
            </a:pPr>
            <a:r>
              <a:t/>
            </a:r>
            <a:endParaRPr sz="1400">
              <a:solidFill>
                <a:srgbClr val="000000"/>
              </a:solidFill>
              <a:latin typeface="Merriweather Black"/>
              <a:ea typeface="Merriweather Black"/>
              <a:cs typeface="Merriweather Black"/>
              <a:sym typeface="Merriweather Black"/>
            </a:endParaRPr>
          </a:p>
        </p:txBody>
      </p:sp>
      <p:sp>
        <p:nvSpPr>
          <p:cNvPr id="127" name="Google Shape;127;p21"/>
          <p:cNvSpPr txBox="1"/>
          <p:nvPr>
            <p:ph idx="1" type="subTitle"/>
          </p:nvPr>
        </p:nvSpPr>
        <p:spPr>
          <a:xfrm>
            <a:off x="265500" y="2769000"/>
            <a:ext cx="4045200" cy="19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000000"/>
                </a:solidFill>
              </a:rPr>
              <a:t>Overall feasibility depends on time taken,finish achieved,accuracy and economic limitation among others </a:t>
            </a:r>
            <a:endParaRPr>
              <a:solidFill>
                <a:srgbClr val="000000"/>
              </a:solidFill>
            </a:endParaRPr>
          </a:p>
        </p:txBody>
      </p:sp>
      <p:sp>
        <p:nvSpPr>
          <p:cNvPr id="128" name="Google Shape;128;p21"/>
          <p:cNvSpPr txBox="1"/>
          <p:nvPr/>
        </p:nvSpPr>
        <p:spPr>
          <a:xfrm>
            <a:off x="4631925" y="2769000"/>
            <a:ext cx="4438500" cy="2240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Merriweather"/>
              <a:buChar char="●"/>
            </a:pPr>
            <a:r>
              <a:rPr lang="en-GB">
                <a:solidFill>
                  <a:srgbClr val="FFFFFF"/>
                </a:solidFill>
                <a:latin typeface="Merriweather"/>
                <a:ea typeface="Merriweather"/>
                <a:cs typeface="Merriweather"/>
                <a:sym typeface="Merriweather"/>
              </a:rPr>
              <a:t>Deposition methods are used for close accuracy and small products.</a:t>
            </a:r>
            <a:endParaRPr>
              <a:solidFill>
                <a:srgbClr val="FFFFFF"/>
              </a:solidFill>
              <a:latin typeface="Merriweather"/>
              <a:ea typeface="Merriweather"/>
              <a:cs typeface="Merriweather"/>
              <a:sym typeface="Merriweather"/>
            </a:endParaRPr>
          </a:p>
          <a:p>
            <a:pPr indent="-317500" lvl="0" marL="457200" rtl="0" algn="l">
              <a:lnSpc>
                <a:spcPct val="115000"/>
              </a:lnSpc>
              <a:spcBef>
                <a:spcPts val="0"/>
              </a:spcBef>
              <a:spcAft>
                <a:spcPts val="0"/>
              </a:spcAft>
              <a:buClr>
                <a:srgbClr val="FFFFFF"/>
              </a:buClr>
              <a:buSzPts val="1400"/>
              <a:buFont typeface="Merriweather"/>
              <a:buChar char="●"/>
            </a:pPr>
            <a:r>
              <a:rPr lang="en-GB">
                <a:solidFill>
                  <a:srgbClr val="FFFFFF"/>
                </a:solidFill>
                <a:latin typeface="Merriweather"/>
                <a:ea typeface="Merriweather"/>
                <a:cs typeface="Merriweather"/>
                <a:sym typeface="Merriweather"/>
              </a:rPr>
              <a:t>Liquid-state processes are usually employed for large products of rather lower property control, </a:t>
            </a:r>
            <a:endParaRPr>
              <a:solidFill>
                <a:srgbClr val="FFFFFF"/>
              </a:solidFill>
              <a:latin typeface="Merriweather"/>
              <a:ea typeface="Merriweather"/>
              <a:cs typeface="Merriweather"/>
              <a:sym typeface="Merriweather"/>
            </a:endParaRPr>
          </a:p>
          <a:p>
            <a:pPr indent="-317500" lvl="0" marL="457200" rtl="0" algn="l">
              <a:lnSpc>
                <a:spcPct val="115000"/>
              </a:lnSpc>
              <a:spcBef>
                <a:spcPts val="0"/>
              </a:spcBef>
              <a:spcAft>
                <a:spcPts val="0"/>
              </a:spcAft>
              <a:buClr>
                <a:srgbClr val="FFFFFF"/>
              </a:buClr>
              <a:buSzPts val="1400"/>
              <a:buFont typeface="Merriweather"/>
              <a:buChar char="●"/>
            </a:pPr>
            <a:r>
              <a:rPr lang="en-GB">
                <a:solidFill>
                  <a:srgbClr val="FFFFFF"/>
                </a:solidFill>
                <a:latin typeface="Merriweather"/>
                <a:ea typeface="Merriweather"/>
                <a:cs typeface="Merriweather"/>
                <a:sym typeface="Merriweather"/>
              </a:rPr>
              <a:t>Solid-state-based FGMS are utilized for highly stressed thermo-mechanical components</a:t>
            </a:r>
            <a:endParaRPr>
              <a:solidFill>
                <a:srgbClr val="FFFFFF"/>
              </a:solidFill>
              <a:latin typeface="Merriweather"/>
              <a:ea typeface="Merriweather"/>
              <a:cs typeface="Merriweather"/>
              <a:sym typeface="Merriweather"/>
            </a:endParaRPr>
          </a:p>
        </p:txBody>
      </p:sp>
      <p:sp>
        <p:nvSpPr>
          <p:cNvPr id="129" name="Google Shape;129;p21"/>
          <p:cNvSpPr txBox="1"/>
          <p:nvPr/>
        </p:nvSpPr>
        <p:spPr>
          <a:xfrm>
            <a:off x="7922650" y="221350"/>
            <a:ext cx="1147800" cy="32871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200">
              <a:solidFill>
                <a:srgbClr val="FFFFFF"/>
              </a:solidFill>
              <a:latin typeface="Proxima Nova"/>
              <a:ea typeface="Proxima Nova"/>
              <a:cs typeface="Proxima Nova"/>
              <a:sym typeface="Proxima Nova"/>
            </a:endParaRPr>
          </a:p>
        </p:txBody>
      </p:sp>
      <p:pic>
        <p:nvPicPr>
          <p:cNvPr id="130" name="Google Shape;130;p21"/>
          <p:cNvPicPr preferRelativeResize="0"/>
          <p:nvPr/>
        </p:nvPicPr>
        <p:blipFill>
          <a:blip r:embed="rId3">
            <a:alphaModFix/>
          </a:blip>
          <a:stretch>
            <a:fillRect/>
          </a:stretch>
        </p:blipFill>
        <p:spPr>
          <a:xfrm>
            <a:off x="4568000" y="221226"/>
            <a:ext cx="4566325" cy="2547775"/>
          </a:xfrm>
          <a:prstGeom prst="rect">
            <a:avLst/>
          </a:prstGeom>
          <a:noFill/>
          <a:ln>
            <a:noFill/>
          </a:ln>
        </p:spPr>
      </p:pic>
      <p:cxnSp>
        <p:nvCxnSpPr>
          <p:cNvPr id="131" name="Google Shape;131;p21"/>
          <p:cNvCxnSpPr/>
          <p:nvPr/>
        </p:nvCxnSpPr>
        <p:spPr>
          <a:xfrm flipH="1" rot="10800000">
            <a:off x="4866975" y="1638175"/>
            <a:ext cx="964500" cy="7200"/>
          </a:xfrm>
          <a:prstGeom prst="straightConnector1">
            <a:avLst/>
          </a:prstGeom>
          <a:noFill/>
          <a:ln cap="flat" cmpd="sng" w="38100">
            <a:solidFill>
              <a:srgbClr val="FF0000"/>
            </a:solidFill>
            <a:prstDash val="solid"/>
            <a:round/>
            <a:headEnd len="med" w="med" type="none"/>
            <a:tailEnd len="med" w="med" type="none"/>
          </a:ln>
        </p:spPr>
      </p:cxnSp>
      <p:cxnSp>
        <p:nvCxnSpPr>
          <p:cNvPr id="132" name="Google Shape;132;p21"/>
          <p:cNvCxnSpPr/>
          <p:nvPr/>
        </p:nvCxnSpPr>
        <p:spPr>
          <a:xfrm flipH="1" rot="10800000">
            <a:off x="4866975" y="2719025"/>
            <a:ext cx="1029900" cy="10200"/>
          </a:xfrm>
          <a:prstGeom prst="straightConnector1">
            <a:avLst/>
          </a:prstGeom>
          <a:noFill/>
          <a:ln cap="flat" cmpd="sng" w="38100">
            <a:solidFill>
              <a:srgbClr val="FF0000"/>
            </a:solidFill>
            <a:prstDash val="solid"/>
            <a:round/>
            <a:headEnd len="med" w="med" type="none"/>
            <a:tailEnd len="med" w="med" type="none"/>
          </a:ln>
        </p:spPr>
      </p:cxnSp>
      <p:cxnSp>
        <p:nvCxnSpPr>
          <p:cNvPr id="133" name="Google Shape;133;p21"/>
          <p:cNvCxnSpPr/>
          <p:nvPr/>
        </p:nvCxnSpPr>
        <p:spPr>
          <a:xfrm>
            <a:off x="6482225" y="2146725"/>
            <a:ext cx="987300" cy="15600"/>
          </a:xfrm>
          <a:prstGeom prst="straightConnector1">
            <a:avLst/>
          </a:prstGeom>
          <a:noFill/>
          <a:ln cap="flat" cmpd="sng" w="38100">
            <a:solidFill>
              <a:srgbClr val="FF0000"/>
            </a:solidFill>
            <a:prstDash val="solid"/>
            <a:round/>
            <a:headEnd len="med" w="med" type="none"/>
            <a:tailEnd len="med" w="med" type="none"/>
          </a:ln>
        </p:spPr>
      </p:cxnSp>
      <p:cxnSp>
        <p:nvCxnSpPr>
          <p:cNvPr id="134" name="Google Shape;134;p21"/>
          <p:cNvCxnSpPr/>
          <p:nvPr/>
        </p:nvCxnSpPr>
        <p:spPr>
          <a:xfrm flipH="1" rot="10800000">
            <a:off x="8017750" y="1631575"/>
            <a:ext cx="957600" cy="13800"/>
          </a:xfrm>
          <a:prstGeom prst="straightConnector1">
            <a:avLst/>
          </a:prstGeom>
          <a:noFill/>
          <a:ln cap="flat" cmpd="sng" w="38100">
            <a:solidFill>
              <a:srgbClr val="FF0000"/>
            </a:solidFill>
            <a:prstDash val="solid"/>
            <a:round/>
            <a:headEnd len="med" w="med" type="none"/>
            <a:tailEnd len="med" w="med" type="none"/>
          </a:ln>
        </p:spPr>
      </p:cxnSp>
      <p:cxnSp>
        <p:nvCxnSpPr>
          <p:cNvPr id="135" name="Google Shape;135;p21"/>
          <p:cNvCxnSpPr/>
          <p:nvPr/>
        </p:nvCxnSpPr>
        <p:spPr>
          <a:xfrm flipH="1" rot="10800000">
            <a:off x="8017750" y="2145825"/>
            <a:ext cx="942300" cy="900"/>
          </a:xfrm>
          <a:prstGeom prst="straightConnector1">
            <a:avLst/>
          </a:prstGeom>
          <a:noFill/>
          <a:ln cap="flat" cmpd="sng" w="38100">
            <a:solidFill>
              <a:srgbClr val="FF0000"/>
            </a:solidFill>
            <a:prstDash val="solid"/>
            <a:round/>
            <a:headEnd len="med" w="med" type="none"/>
            <a:tailEnd len="med" w="med" type="none"/>
          </a:ln>
        </p:spPr>
      </p:cxnSp>
      <p:cxnSp>
        <p:nvCxnSpPr>
          <p:cNvPr id="136" name="Google Shape;136;p21"/>
          <p:cNvCxnSpPr/>
          <p:nvPr/>
        </p:nvCxnSpPr>
        <p:spPr>
          <a:xfrm>
            <a:off x="8017750" y="2648075"/>
            <a:ext cx="975300" cy="57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