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60" r:id="rId2"/>
    <p:sldId id="292" r:id="rId3"/>
    <p:sldId id="293" r:id="rId4"/>
    <p:sldId id="257" r:id="rId5"/>
    <p:sldId id="261" r:id="rId6"/>
    <p:sldId id="294" r:id="rId7"/>
    <p:sldId id="295" r:id="rId8"/>
    <p:sldId id="290" r:id="rId9"/>
    <p:sldId id="291" r:id="rId10"/>
    <p:sldId id="297" r:id="rId11"/>
    <p:sldId id="298" r:id="rId12"/>
    <p:sldId id="299" r:id="rId13"/>
    <p:sldId id="296" r:id="rId14"/>
    <p:sldId id="300" r:id="rId15"/>
    <p:sldId id="301" r:id="rId16"/>
    <p:sldId id="303" r:id="rId17"/>
    <p:sldId id="305" r:id="rId18"/>
    <p:sldId id="306" r:id="rId19"/>
    <p:sldId id="307" r:id="rId20"/>
    <p:sldId id="304" r:id="rId21"/>
    <p:sldId id="308" r:id="rId22"/>
    <p:sldId id="262" r:id="rId23"/>
    <p:sldId id="263" r:id="rId24"/>
    <p:sldId id="264" r:id="rId25"/>
    <p:sldId id="265" r:id="rId26"/>
    <p:sldId id="266" r:id="rId27"/>
    <p:sldId id="267"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4" r:id="rId43"/>
    <p:sldId id="286" r:id="rId44"/>
    <p:sldId id="287" r:id="rId45"/>
    <p:sldId id="283" r:id="rId46"/>
    <p:sldId id="258" r:id="rId47"/>
    <p:sldId id="25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0000" autoAdjust="0"/>
  </p:normalViewPr>
  <p:slideViewPr>
    <p:cSldViewPr>
      <p:cViewPr varScale="1">
        <p:scale>
          <a:sx n="66" d="100"/>
          <a:sy n="66" d="100"/>
        </p:scale>
        <p:origin x="13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D9E1B402-792F-450C-A7D1-C06DF8984DC6}" type="slidenum">
              <a:rPr lang="en-US" altLang="en-US" smtClean="0"/>
              <a:pPr>
                <a:defRPr/>
              </a:pPr>
              <a:t>‹#›</a:t>
            </a:fld>
            <a:endParaRPr lang="en-US" altLang="en-US"/>
          </a:p>
        </p:txBody>
      </p:sp>
    </p:spTree>
    <p:extLst>
      <p:ext uri="{BB962C8B-B14F-4D97-AF65-F5344CB8AC3E}">
        <p14:creationId xmlns:p14="http://schemas.microsoft.com/office/powerpoint/2010/main" val="91461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B79858FC-7728-4169-9338-9D1AADF7702B}" type="slidenum">
              <a:rPr lang="en-US" altLang="en-US" smtClean="0"/>
              <a:pPr>
                <a:defRPr/>
              </a:pPr>
              <a:t>‹#›</a:t>
            </a:fld>
            <a:endParaRPr lang="en-US" altLang="en-US"/>
          </a:p>
        </p:txBody>
      </p:sp>
    </p:spTree>
    <p:extLst>
      <p:ext uri="{BB962C8B-B14F-4D97-AF65-F5344CB8AC3E}">
        <p14:creationId xmlns:p14="http://schemas.microsoft.com/office/powerpoint/2010/main" val="92752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83BC0320-EEB2-43A8-B55C-063DA1B80D5B}" type="slidenum">
              <a:rPr lang="en-US" altLang="en-US" smtClean="0"/>
              <a:pPr>
                <a:defRPr/>
              </a:pPr>
              <a:t>‹#›</a:t>
            </a:fld>
            <a:endParaRPr lang="en-US" altLang="en-US"/>
          </a:p>
        </p:txBody>
      </p:sp>
    </p:spTree>
    <p:extLst>
      <p:ext uri="{BB962C8B-B14F-4D97-AF65-F5344CB8AC3E}">
        <p14:creationId xmlns:p14="http://schemas.microsoft.com/office/powerpoint/2010/main" val="134844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C9A122F-ACAE-44C3-9896-CD6684EF6BDB}" type="slidenum">
              <a:rPr lang="en-US" altLang="en-US" smtClean="0"/>
              <a:pPr>
                <a:defRPr/>
              </a:pPr>
              <a:t>‹#›</a:t>
            </a:fld>
            <a:endParaRPr lang="en-US" altLang="en-US"/>
          </a:p>
        </p:txBody>
      </p:sp>
    </p:spTree>
    <p:extLst>
      <p:ext uri="{BB962C8B-B14F-4D97-AF65-F5344CB8AC3E}">
        <p14:creationId xmlns:p14="http://schemas.microsoft.com/office/powerpoint/2010/main" val="44382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DBA653D8-1CB5-4A27-BE18-66D8B4E2053F}" type="slidenum">
              <a:rPr lang="en-US" altLang="en-US" smtClean="0"/>
              <a:pPr>
                <a:defRPr/>
              </a:pPr>
              <a:t>‹#›</a:t>
            </a:fld>
            <a:endParaRPr lang="en-US" altLang="en-US"/>
          </a:p>
        </p:txBody>
      </p:sp>
    </p:spTree>
    <p:extLst>
      <p:ext uri="{BB962C8B-B14F-4D97-AF65-F5344CB8AC3E}">
        <p14:creationId xmlns:p14="http://schemas.microsoft.com/office/powerpoint/2010/main" val="396912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4E3B6A1A-3449-4E85-9AE2-7862EF88EFDC}" type="slidenum">
              <a:rPr lang="en-US" altLang="en-US" smtClean="0"/>
              <a:pPr>
                <a:defRPr/>
              </a:pPr>
              <a:t>‹#›</a:t>
            </a:fld>
            <a:endParaRPr lang="en-US" altLang="en-US"/>
          </a:p>
        </p:txBody>
      </p:sp>
    </p:spTree>
    <p:extLst>
      <p:ext uri="{BB962C8B-B14F-4D97-AF65-F5344CB8AC3E}">
        <p14:creationId xmlns:p14="http://schemas.microsoft.com/office/powerpoint/2010/main" val="318416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BC28D33B-4A94-4B41-B8FC-72EEAA833411}" type="slidenum">
              <a:rPr lang="en-US" altLang="en-US" smtClean="0"/>
              <a:pPr>
                <a:defRPr/>
              </a:pPr>
              <a:t>‹#›</a:t>
            </a:fld>
            <a:endParaRPr lang="en-US" altLang="en-US"/>
          </a:p>
        </p:txBody>
      </p:sp>
    </p:spTree>
    <p:extLst>
      <p:ext uri="{BB962C8B-B14F-4D97-AF65-F5344CB8AC3E}">
        <p14:creationId xmlns:p14="http://schemas.microsoft.com/office/powerpoint/2010/main" val="33989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7C5BDB7-B616-4071-BB76-F2B1A874CE23}" type="slidenum">
              <a:rPr lang="en-US" altLang="en-US" smtClean="0"/>
              <a:pPr>
                <a:defRPr/>
              </a:pPr>
              <a:t>‹#›</a:t>
            </a:fld>
            <a:endParaRPr lang="en-US" altLang="en-US"/>
          </a:p>
        </p:txBody>
      </p:sp>
    </p:spTree>
    <p:extLst>
      <p:ext uri="{BB962C8B-B14F-4D97-AF65-F5344CB8AC3E}">
        <p14:creationId xmlns:p14="http://schemas.microsoft.com/office/powerpoint/2010/main" val="385625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34A44E9A-3813-4472-8E71-2F46544DFC65}" type="slidenum">
              <a:rPr lang="en-US" altLang="en-US" smtClean="0"/>
              <a:pPr>
                <a:defRPr/>
              </a:pPr>
              <a:t>‹#›</a:t>
            </a:fld>
            <a:endParaRPr lang="en-US" altLang="en-US"/>
          </a:p>
        </p:txBody>
      </p:sp>
    </p:spTree>
    <p:extLst>
      <p:ext uri="{BB962C8B-B14F-4D97-AF65-F5344CB8AC3E}">
        <p14:creationId xmlns:p14="http://schemas.microsoft.com/office/powerpoint/2010/main" val="142772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591D34C3-2C24-49CB-A559-0BD9086D1A3A}" type="slidenum">
              <a:rPr lang="en-US" altLang="en-US" smtClean="0"/>
              <a:pPr>
                <a:defRPr/>
              </a:pPr>
              <a:t>‹#›</a:t>
            </a:fld>
            <a:endParaRPr lang="en-US" altLang="en-US"/>
          </a:p>
        </p:txBody>
      </p:sp>
    </p:spTree>
    <p:extLst>
      <p:ext uri="{BB962C8B-B14F-4D97-AF65-F5344CB8AC3E}">
        <p14:creationId xmlns:p14="http://schemas.microsoft.com/office/powerpoint/2010/main" val="383392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5D60CE8-C542-4002-B5B0-84E5899F764C}" type="slidenum">
              <a:rPr lang="en-US" altLang="en-US" smtClean="0"/>
              <a:pPr>
                <a:defRPr/>
              </a:pPr>
              <a:t>‹#›</a:t>
            </a:fld>
            <a:endParaRPr lang="en-US" altLang="en-US"/>
          </a:p>
        </p:txBody>
      </p:sp>
    </p:spTree>
    <p:extLst>
      <p:ext uri="{BB962C8B-B14F-4D97-AF65-F5344CB8AC3E}">
        <p14:creationId xmlns:p14="http://schemas.microsoft.com/office/powerpoint/2010/main" val="215425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A9B4BE8-0256-4189-899D-68BDB86049A8}" type="slidenum">
              <a:rPr lang="en-US" altLang="en-US" smtClean="0"/>
              <a:pPr>
                <a:defRPr/>
              </a:pPr>
              <a:t>‹#›</a:t>
            </a:fld>
            <a:endParaRPr lang="en-US" altLang="en-US"/>
          </a:p>
        </p:txBody>
      </p:sp>
    </p:spTree>
    <p:extLst>
      <p:ext uri="{BB962C8B-B14F-4D97-AF65-F5344CB8AC3E}">
        <p14:creationId xmlns:p14="http://schemas.microsoft.com/office/powerpoint/2010/main" val="144742627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143000" y="2852738"/>
            <a:ext cx="6858000" cy="657225"/>
          </a:xfrm>
        </p:spPr>
        <p:txBody>
          <a:bodyPr rtlCol="0">
            <a:normAutofit fontScale="90000"/>
          </a:bodyPr>
          <a:lstStyle/>
          <a:p>
            <a:pPr fontAlgn="auto">
              <a:spcAft>
                <a:spcPts val="0"/>
              </a:spcAft>
              <a:defRPr/>
            </a:pPr>
            <a:r>
              <a:rPr lang="en-US" altLang="en-US" b="1" dirty="0" smtClean="0"/>
              <a:t>CANoe Basic Training and </a:t>
            </a:r>
            <a:r>
              <a:rPr lang="en-US" altLang="en-US" b="1" dirty="0" smtClean="0"/>
              <a:t>CAPL</a:t>
            </a:r>
            <a:br>
              <a:rPr lang="en-US" altLang="en-US" b="1" dirty="0" smtClean="0"/>
            </a:br>
            <a:r>
              <a:rPr lang="en-US" altLang="en-US" b="1" dirty="0" smtClean="0"/>
              <a:t>-Anand K</a:t>
            </a:r>
            <a:endParaRPr lang="en-US"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1047651"/>
          </a:xfrm>
        </p:spPr>
        <p:txBody>
          <a:bodyPr/>
          <a:lstStyle/>
          <a:p>
            <a:pPr algn="ctr"/>
            <a:r>
              <a:rPr lang="en-US" altLang="en-US" sz="3200" b="1" dirty="0" smtClean="0">
                <a:latin typeface="Arial,Bold" charset="0"/>
              </a:rPr>
              <a:t>CAPL browser(Tools-&gt;CAPL Browser)</a:t>
            </a:r>
            <a:endParaRPr lang="en-US" altLang="en-US" sz="3200" dirty="0" smtClean="0">
              <a:latin typeface="Arial,Bold" charset="0"/>
            </a:endParaRPr>
          </a:p>
        </p:txBody>
      </p:sp>
      <p:pic>
        <p:nvPicPr>
          <p:cNvPr id="2" name="Picture 1"/>
          <p:cNvPicPr>
            <a:picLocks noChangeAspect="1"/>
          </p:cNvPicPr>
          <p:nvPr/>
        </p:nvPicPr>
        <p:blipFill>
          <a:blip r:embed="rId2"/>
          <a:stretch>
            <a:fillRect/>
          </a:stretch>
        </p:blipFill>
        <p:spPr>
          <a:xfrm>
            <a:off x="179512" y="1412776"/>
            <a:ext cx="8784976" cy="5184576"/>
          </a:xfrm>
          <a:prstGeom prst="rect">
            <a:avLst/>
          </a:prstGeom>
        </p:spPr>
      </p:pic>
    </p:spTree>
    <p:extLst>
      <p:ext uri="{BB962C8B-B14F-4D97-AF65-F5344CB8AC3E}">
        <p14:creationId xmlns:p14="http://schemas.microsoft.com/office/powerpoint/2010/main" val="288453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1047651"/>
          </a:xfrm>
        </p:spPr>
        <p:txBody>
          <a:bodyPr/>
          <a:lstStyle/>
          <a:p>
            <a:pPr algn="ctr"/>
            <a:r>
              <a:rPr lang="en-US" altLang="en-US" sz="3200" b="1" dirty="0" smtClean="0">
                <a:latin typeface="Arial,Bold" charset="0"/>
              </a:rPr>
              <a:t>CAPL browser</a:t>
            </a:r>
            <a:endParaRPr lang="en-US" altLang="en-US" sz="3200" dirty="0" smtClean="0">
              <a:latin typeface="Arial,Bold" charset="0"/>
            </a:endParaRPr>
          </a:p>
        </p:txBody>
      </p:sp>
      <p:sp>
        <p:nvSpPr>
          <p:cNvPr id="3" name="Rectangle 2"/>
          <p:cNvSpPr/>
          <p:nvPr/>
        </p:nvSpPr>
        <p:spPr>
          <a:xfrm>
            <a:off x="628650" y="1412776"/>
            <a:ext cx="7886700" cy="3416320"/>
          </a:xfrm>
          <a:prstGeom prst="rect">
            <a:avLst/>
          </a:prstGeom>
        </p:spPr>
        <p:txBody>
          <a:bodyPr wrap="square">
            <a:spAutoFit/>
          </a:bodyPr>
          <a:lstStyle/>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CAPL software is developed inside a complete development environment called the CAPL Browser, which is </a:t>
            </a:r>
            <a:r>
              <a:rPr lang="en-IN" dirty="0" smtClean="0">
                <a:latin typeface="Arial" panose="020B0604020202020204" pitchFamily="34" charset="0"/>
                <a:cs typeface="Arial" panose="020B0604020202020204" pitchFamily="34" charset="0"/>
              </a:rPr>
              <a:t>provided as </a:t>
            </a:r>
            <a:r>
              <a:rPr lang="en-IN" dirty="0">
                <a:latin typeface="Arial" panose="020B0604020202020204" pitchFamily="34" charset="0"/>
                <a:cs typeface="Arial" panose="020B0604020202020204" pitchFamily="34" charset="0"/>
              </a:rPr>
              <a:t>an integral component of the programmable version of CANalyzer or CANoe. </a:t>
            </a: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CAPL Browser </a:t>
            </a:r>
            <a:r>
              <a:rPr lang="en-IN" dirty="0" smtClean="0">
                <a:latin typeface="Arial" panose="020B0604020202020204" pitchFamily="34" charset="0"/>
                <a:cs typeface="Arial" panose="020B0604020202020204" pitchFamily="34" charset="0"/>
              </a:rPr>
              <a:t>essentially combines </a:t>
            </a:r>
            <a:r>
              <a:rPr lang="en-IN" dirty="0">
                <a:latin typeface="Arial" panose="020B0604020202020204" pitchFamily="34" charset="0"/>
                <a:cs typeface="Arial" panose="020B0604020202020204" pitchFamily="34" charset="0"/>
              </a:rPr>
              <a:t>a text editor and a compiler with an easy-to-use graphical user interface</a:t>
            </a:r>
            <a:r>
              <a:rPr lang="en-IN"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The CAPL Browser also directly interconnects to databases, created by the CANdb++ Editor, to simplify the </a:t>
            </a:r>
            <a:r>
              <a:rPr lang="en-IN" dirty="0" smtClean="0">
                <a:latin typeface="Arial" panose="020B0604020202020204" pitchFamily="34" charset="0"/>
                <a:cs typeface="Arial" panose="020B0604020202020204" pitchFamily="34" charset="0"/>
              </a:rPr>
              <a:t>insertion of </a:t>
            </a:r>
            <a:r>
              <a:rPr lang="en-IN" dirty="0">
                <a:latin typeface="Arial" panose="020B0604020202020204" pitchFamily="34" charset="0"/>
                <a:cs typeface="Arial" panose="020B0604020202020204" pitchFamily="34" charset="0"/>
              </a:rPr>
              <a:t>network data variable names</a:t>
            </a:r>
            <a:r>
              <a:rPr lang="en-IN"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241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8191822" cy="1047651"/>
          </a:xfrm>
        </p:spPr>
        <p:txBody>
          <a:bodyPr/>
          <a:lstStyle/>
          <a:p>
            <a:pPr algn="ctr"/>
            <a:r>
              <a:rPr lang="en-US" altLang="en-US" sz="3200" b="1" dirty="0" smtClean="0">
                <a:latin typeface="Arial,Bold" charset="0"/>
              </a:rPr>
              <a:t>CANdb++ Editor(Tools-&gt;CANdb++ Editor)</a:t>
            </a:r>
            <a:endParaRPr lang="en-US" altLang="en-US" sz="3200" dirty="0" smtClean="0">
              <a:latin typeface="Arial,Bold" charset="0"/>
            </a:endParaRPr>
          </a:p>
        </p:txBody>
      </p:sp>
      <p:pic>
        <p:nvPicPr>
          <p:cNvPr id="2" name="Picture 1"/>
          <p:cNvPicPr>
            <a:picLocks noChangeAspect="1"/>
          </p:cNvPicPr>
          <p:nvPr/>
        </p:nvPicPr>
        <p:blipFill>
          <a:blip r:embed="rId2"/>
          <a:stretch>
            <a:fillRect/>
          </a:stretch>
        </p:blipFill>
        <p:spPr>
          <a:xfrm>
            <a:off x="179512" y="1268760"/>
            <a:ext cx="8821488" cy="5328592"/>
          </a:xfrm>
          <a:prstGeom prst="rect">
            <a:avLst/>
          </a:prstGeom>
        </p:spPr>
      </p:pic>
    </p:spTree>
    <p:extLst>
      <p:ext uri="{BB962C8B-B14F-4D97-AF65-F5344CB8AC3E}">
        <p14:creationId xmlns:p14="http://schemas.microsoft.com/office/powerpoint/2010/main" val="195758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3200" b="1" dirty="0" smtClean="0">
                <a:latin typeface="Arial,Bold" charset="0"/>
              </a:rPr>
              <a:t>CANdb++</a:t>
            </a:r>
            <a:endParaRPr lang="en-US" altLang="en-US" sz="3200" dirty="0" smtClean="0">
              <a:latin typeface="Arial,Bold" charset="0"/>
            </a:endParaRPr>
          </a:p>
        </p:txBody>
      </p:sp>
      <p:sp>
        <p:nvSpPr>
          <p:cNvPr id="5123" name="Rectangle 3"/>
          <p:cNvSpPr>
            <a:spLocks noGrp="1" noChangeArrowheads="1"/>
          </p:cNvSpPr>
          <p:nvPr>
            <p:ph idx="1"/>
          </p:nvPr>
        </p:nvSpPr>
        <p:spPr/>
        <p:txBody>
          <a:bodyPr>
            <a:normAutofit/>
          </a:bodyPr>
          <a:lstStyle/>
          <a:p>
            <a:pPr>
              <a:buFont typeface="Wingdings" panose="05000000000000000000" pitchFamily="2" charset="2"/>
              <a:buChar char="v"/>
            </a:pPr>
            <a:r>
              <a:rPr lang="en-IN" sz="1800" dirty="0">
                <a:latin typeface="Arial" panose="020B0604020202020204" pitchFamily="34" charset="0"/>
                <a:cs typeface="Arial" panose="020B0604020202020204" pitchFamily="34" charset="0"/>
              </a:rPr>
              <a:t>CAPL application software most likely uses CANdb++, the CAN database editor, to </a:t>
            </a:r>
            <a:r>
              <a:rPr lang="en-IN" sz="1800" dirty="0" smtClean="0">
                <a:latin typeface="Arial" panose="020B0604020202020204" pitchFamily="34" charset="0"/>
                <a:cs typeface="Arial" panose="020B0604020202020204" pitchFamily="34" charset="0"/>
              </a:rPr>
              <a:t>create and </a:t>
            </a:r>
            <a:r>
              <a:rPr lang="en-IN" sz="1800" dirty="0">
                <a:latin typeface="Arial" panose="020B0604020202020204" pitchFamily="34" charset="0"/>
                <a:cs typeface="Arial" panose="020B0604020202020204" pitchFamily="34" charset="0"/>
              </a:rPr>
              <a:t>define the system’s network message set or </a:t>
            </a:r>
            <a:r>
              <a:rPr lang="en-IN" sz="1800" dirty="0" smtClean="0">
                <a:latin typeface="Arial" panose="020B0604020202020204" pitchFamily="34" charset="0"/>
                <a:cs typeface="Arial" panose="020B0604020202020204" pitchFamily="34" charset="0"/>
              </a:rPr>
              <a:t>database.</a:t>
            </a:r>
          </a:p>
          <a:p>
            <a:endParaRPr lang="en-IN" alt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a:latin typeface="Arial" panose="020B0604020202020204" pitchFamily="34" charset="0"/>
                <a:cs typeface="Arial" panose="020B0604020202020204" pitchFamily="34" charset="0"/>
              </a:rPr>
              <a:t>With CANdb++, you can perform all of the following tasks:</a:t>
            </a:r>
          </a:p>
          <a:p>
            <a:pPr lvl="1">
              <a:buFont typeface="Wingdings" panose="05000000000000000000" pitchFamily="2" charset="2"/>
              <a:buChar char="v"/>
            </a:pPr>
            <a:r>
              <a:rPr lang="en-IN" dirty="0" smtClean="0">
                <a:latin typeface="Arial" panose="020B0604020202020204" pitchFamily="34" charset="0"/>
                <a:cs typeface="Arial" panose="020B0604020202020204" pitchFamily="34" charset="0"/>
              </a:rPr>
              <a:t>Define </a:t>
            </a:r>
            <a:r>
              <a:rPr lang="en-IN" dirty="0">
                <a:latin typeface="Arial" panose="020B0604020202020204" pitchFamily="34" charset="0"/>
                <a:cs typeface="Arial" panose="020B0604020202020204" pitchFamily="34" charset="0"/>
              </a:rPr>
              <a:t>network nodes</a:t>
            </a:r>
          </a:p>
          <a:p>
            <a:pPr lvl="1">
              <a:buFont typeface="Wingdings" panose="05000000000000000000" pitchFamily="2" charset="2"/>
              <a:buChar char="v"/>
            </a:pPr>
            <a:r>
              <a:rPr lang="en-IN" dirty="0" smtClean="0">
                <a:latin typeface="Arial" panose="020B0604020202020204" pitchFamily="34" charset="0"/>
                <a:cs typeface="Arial" panose="020B0604020202020204" pitchFamily="34" charset="0"/>
              </a:rPr>
              <a:t>Define </a:t>
            </a:r>
            <a:r>
              <a:rPr lang="en-IN" dirty="0">
                <a:latin typeface="Arial" panose="020B0604020202020204" pitchFamily="34" charset="0"/>
                <a:cs typeface="Arial" panose="020B0604020202020204" pitchFamily="34" charset="0"/>
              </a:rPr>
              <a:t>messages and its properties</a:t>
            </a:r>
          </a:p>
          <a:p>
            <a:pPr lvl="1">
              <a:buFont typeface="Wingdings" panose="05000000000000000000" pitchFamily="2" charset="2"/>
              <a:buChar char="v"/>
            </a:pPr>
            <a:r>
              <a:rPr lang="en-IN" dirty="0" smtClean="0">
                <a:latin typeface="Arial" panose="020B0604020202020204" pitchFamily="34" charset="0"/>
                <a:cs typeface="Arial" panose="020B0604020202020204" pitchFamily="34" charset="0"/>
              </a:rPr>
              <a:t>Define </a:t>
            </a:r>
            <a:r>
              <a:rPr lang="en-IN" dirty="0">
                <a:latin typeface="Arial" panose="020B0604020202020204" pitchFamily="34" charset="0"/>
                <a:cs typeface="Arial" panose="020B0604020202020204" pitchFamily="34" charset="0"/>
              </a:rPr>
              <a:t>and position data items or signals within a CAN message</a:t>
            </a:r>
          </a:p>
          <a:p>
            <a:pPr lvl="1">
              <a:buFont typeface="Wingdings" panose="05000000000000000000" pitchFamily="2" charset="2"/>
              <a:buChar char="v"/>
            </a:pPr>
            <a:r>
              <a:rPr lang="en-IN" dirty="0" smtClean="0">
                <a:latin typeface="Arial" panose="020B0604020202020204" pitchFamily="34" charset="0"/>
                <a:cs typeface="Arial" panose="020B0604020202020204" pitchFamily="34" charset="0"/>
              </a:rPr>
              <a:t>Define </a:t>
            </a:r>
            <a:r>
              <a:rPr lang="en-IN" dirty="0">
                <a:latin typeface="Arial" panose="020B0604020202020204" pitchFamily="34" charset="0"/>
                <a:cs typeface="Arial" panose="020B0604020202020204" pitchFamily="34" charset="0"/>
              </a:rPr>
              <a:t>the physical units of a signal, if appropriate</a:t>
            </a:r>
          </a:p>
          <a:p>
            <a:pPr lvl="1">
              <a:buFont typeface="Wingdings" panose="05000000000000000000" pitchFamily="2" charset="2"/>
              <a:buChar char="v"/>
            </a:pPr>
            <a:r>
              <a:rPr lang="en-IN" dirty="0" smtClean="0">
                <a:latin typeface="Arial" panose="020B0604020202020204" pitchFamily="34" charset="0"/>
                <a:cs typeface="Arial" panose="020B0604020202020204" pitchFamily="34" charset="0"/>
              </a:rPr>
              <a:t>Define </a:t>
            </a:r>
            <a:r>
              <a:rPr lang="en-IN" dirty="0">
                <a:latin typeface="Arial" panose="020B0604020202020204" pitchFamily="34" charset="0"/>
                <a:cs typeface="Arial" panose="020B0604020202020204" pitchFamily="34" charset="0"/>
              </a:rPr>
              <a:t>symbolic values for a signal, if appropriate</a:t>
            </a:r>
          </a:p>
          <a:p>
            <a:pPr lvl="1">
              <a:buFont typeface="Wingdings" panose="05000000000000000000" pitchFamily="2" charset="2"/>
              <a:buChar char="v"/>
            </a:pPr>
            <a:r>
              <a:rPr lang="en-IN" dirty="0" smtClean="0">
                <a:latin typeface="Arial" panose="020B0604020202020204" pitchFamily="34" charset="0"/>
                <a:cs typeface="Arial" panose="020B0604020202020204" pitchFamily="34" charset="0"/>
              </a:rPr>
              <a:t>Define </a:t>
            </a:r>
            <a:r>
              <a:rPr lang="en-IN" dirty="0">
                <a:latin typeface="Arial" panose="020B0604020202020204" pitchFamily="34" charset="0"/>
                <a:cs typeface="Arial" panose="020B0604020202020204" pitchFamily="34" charset="0"/>
              </a:rPr>
              <a:t>common variables (known as attributes), if appropriate</a:t>
            </a:r>
            <a:endParaRPr lang="en-US" altLang="en-US" dirty="0">
              <a:latin typeface="Arial" panose="020B0604020202020204" pitchFamily="34" charset="0"/>
              <a:cs typeface="Arial" panose="020B0604020202020204" pitchFamily="34" charset="0"/>
            </a:endParaRPr>
          </a:p>
          <a:p>
            <a:pPr marL="0" indent="0" algn="just" fontAlgn="auto">
              <a:lnSpc>
                <a:spcPct val="110000"/>
              </a:lnSpc>
              <a:spcAft>
                <a:spcPts val="0"/>
              </a:spcAft>
              <a:buNone/>
              <a:defRPr/>
            </a:pPr>
            <a:r>
              <a:rPr lang="en-IN"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53485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831627"/>
          </a:xfrm>
        </p:spPr>
        <p:txBody>
          <a:bodyPr/>
          <a:lstStyle/>
          <a:p>
            <a:pPr algn="ctr"/>
            <a:r>
              <a:rPr lang="en-US" altLang="en-US" sz="3200" b="1" dirty="0" smtClean="0">
                <a:latin typeface="Arial,Bold" charset="0"/>
              </a:rPr>
              <a:t>CANoe</a:t>
            </a:r>
            <a:endParaRPr lang="en-US" altLang="en-US" sz="3200" dirty="0" smtClean="0">
              <a:latin typeface="Arial,Bold" charset="0"/>
            </a:endParaRPr>
          </a:p>
        </p:txBody>
      </p:sp>
      <p:sp>
        <p:nvSpPr>
          <p:cNvPr id="5123" name="Rectangle 3"/>
          <p:cNvSpPr>
            <a:spLocks noGrp="1" noChangeArrowheads="1"/>
          </p:cNvSpPr>
          <p:nvPr>
            <p:ph idx="1"/>
          </p:nvPr>
        </p:nvSpPr>
        <p:spPr/>
        <p:txBody>
          <a:bodyPr>
            <a:normAutofit/>
          </a:bodyPr>
          <a:lstStyle/>
          <a:p>
            <a:pPr marL="0" indent="0" algn="just" fontAlgn="auto">
              <a:lnSpc>
                <a:spcPct val="110000"/>
              </a:lnSpc>
              <a:spcAft>
                <a:spcPts val="0"/>
              </a:spcAft>
              <a:buNone/>
              <a:defRPr/>
            </a:pPr>
            <a:r>
              <a:rPr lang="en-IN" sz="1800" dirty="0">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24744"/>
            <a:ext cx="9144000" cy="5400600"/>
          </a:xfrm>
          <a:prstGeom prst="rect">
            <a:avLst/>
          </a:prstGeom>
        </p:spPr>
      </p:pic>
    </p:spTree>
    <p:extLst>
      <p:ext uri="{BB962C8B-B14F-4D97-AF65-F5344CB8AC3E}">
        <p14:creationId xmlns:p14="http://schemas.microsoft.com/office/powerpoint/2010/main" val="1104927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831627"/>
          </a:xfrm>
        </p:spPr>
        <p:txBody>
          <a:bodyPr/>
          <a:lstStyle/>
          <a:p>
            <a:pPr algn="ctr"/>
            <a:r>
              <a:rPr lang="en-US" altLang="en-US" sz="3200" b="1" dirty="0" smtClean="0">
                <a:latin typeface="Arial,Bold" charset="0"/>
              </a:rPr>
              <a:t>CANoe – Start/Stop Measurement</a:t>
            </a:r>
            <a:endParaRPr lang="en-US" altLang="en-US" sz="3200" dirty="0" smtClean="0">
              <a:latin typeface="Arial,Bold" charset="0"/>
            </a:endParaRPr>
          </a:p>
        </p:txBody>
      </p:sp>
      <p:sp>
        <p:nvSpPr>
          <p:cNvPr id="5123" name="Rectangle 3"/>
          <p:cNvSpPr>
            <a:spLocks noGrp="1" noChangeArrowheads="1"/>
          </p:cNvSpPr>
          <p:nvPr>
            <p:ph idx="1"/>
          </p:nvPr>
        </p:nvSpPr>
        <p:spPr/>
        <p:txBody>
          <a:bodyPr>
            <a:normAutofit/>
          </a:bodyPr>
          <a:lstStyle/>
          <a:p>
            <a:pPr algn="just">
              <a:buFont typeface="Wingdings" panose="05000000000000000000" pitchFamily="2" charset="2"/>
              <a:buChar char="v"/>
            </a:pPr>
            <a:r>
              <a:rPr lang="en-IN" sz="1800" dirty="0">
                <a:latin typeface="Arial" panose="020B0604020202020204" pitchFamily="34" charset="0"/>
                <a:cs typeface="Arial" panose="020B0604020202020204" pitchFamily="34" charset="0"/>
              </a:rPr>
              <a:t>T</a:t>
            </a:r>
            <a:r>
              <a:rPr lang="en-IN" sz="1800" dirty="0" smtClean="0">
                <a:latin typeface="Arial" panose="020B0604020202020204" pitchFamily="34" charset="0"/>
                <a:cs typeface="Arial" panose="020B0604020202020204" pitchFamily="34" charset="0"/>
              </a:rPr>
              <a:t>o </a:t>
            </a:r>
            <a:r>
              <a:rPr lang="en-IN" sz="1800" dirty="0">
                <a:latin typeface="Arial" panose="020B0604020202020204" pitchFamily="34" charset="0"/>
                <a:cs typeface="Arial" panose="020B0604020202020204" pitchFamily="34" charset="0"/>
              </a:rPr>
              <a:t>run CANoe, look at the upper toolbar and find a pair of grouped buttons – the “lightning bolt” (in yellow) and the “</a:t>
            </a:r>
            <a:r>
              <a:rPr lang="en-IN" sz="1800" dirty="0" smtClean="0">
                <a:latin typeface="Arial" panose="020B0604020202020204" pitchFamily="34" charset="0"/>
                <a:cs typeface="Arial" panose="020B0604020202020204" pitchFamily="34" charset="0"/>
              </a:rPr>
              <a:t>stop sign</a:t>
            </a:r>
            <a:r>
              <a:rPr lang="en-IN" sz="1800" dirty="0">
                <a:latin typeface="Arial" panose="020B0604020202020204" pitchFamily="34" charset="0"/>
                <a:cs typeface="Arial" panose="020B0604020202020204" pitchFamily="34" charset="0"/>
              </a:rPr>
              <a:t>” (deactivated at the moment). Follow the steps below</a:t>
            </a:r>
            <a:r>
              <a:rPr lang="en-IN" sz="1800" dirty="0" smtClean="0">
                <a:latin typeface="Arial" panose="020B0604020202020204" pitchFamily="34" charset="0"/>
                <a:cs typeface="Arial" panose="020B0604020202020204" pitchFamily="34" charset="0"/>
              </a:rPr>
              <a:t>:</a:t>
            </a:r>
          </a:p>
          <a:p>
            <a:pPr marL="0" indent="0" algn="just">
              <a:buNone/>
            </a:pPr>
            <a:endParaRPr lang="en-IN" sz="1800" dirty="0" smtClean="0">
              <a:latin typeface="Arial" panose="020B0604020202020204" pitchFamily="34" charset="0"/>
              <a:cs typeface="Arial" panose="020B0604020202020204" pitchFamily="34" charset="0"/>
            </a:endParaRPr>
          </a:p>
          <a:p>
            <a:pPr marL="685800" lvl="1" indent="-342900" algn="just">
              <a:buAutoNum type="arabicPeriod"/>
            </a:pPr>
            <a:r>
              <a:rPr lang="en-IN" dirty="0" smtClean="0">
                <a:latin typeface="Arial" panose="020B0604020202020204" pitchFamily="34" charset="0"/>
                <a:cs typeface="Arial" panose="020B0604020202020204" pitchFamily="34" charset="0"/>
              </a:rPr>
              <a:t>Click </a:t>
            </a:r>
            <a:r>
              <a:rPr lang="en-IN" dirty="0">
                <a:latin typeface="Arial" panose="020B0604020202020204" pitchFamily="34" charset="0"/>
                <a:cs typeface="Arial" panose="020B0604020202020204" pitchFamily="34" charset="0"/>
              </a:rPr>
              <a:t>on the “lightning bolt” to start CANoe</a:t>
            </a:r>
            <a:r>
              <a:rPr lang="en-IN" dirty="0" smtClean="0">
                <a:latin typeface="Arial" panose="020B0604020202020204" pitchFamily="34" charset="0"/>
                <a:cs typeface="Arial" panose="020B0604020202020204" pitchFamily="34" charset="0"/>
              </a:rPr>
              <a:t>.</a:t>
            </a:r>
          </a:p>
          <a:p>
            <a:pPr marL="342900" lvl="1" indent="0" algn="just">
              <a:buNone/>
            </a:pPr>
            <a:endParaRPr lang="en-IN" dirty="0" smtClean="0">
              <a:latin typeface="Arial" panose="020B0604020202020204" pitchFamily="34" charset="0"/>
              <a:cs typeface="Arial" panose="020B0604020202020204" pitchFamily="34" charset="0"/>
            </a:endParaRPr>
          </a:p>
          <a:p>
            <a:pPr marL="342900" lvl="1" indent="0" algn="just">
              <a:buNone/>
            </a:pPr>
            <a:endParaRPr lang="en-IN" dirty="0" smtClean="0">
              <a:latin typeface="Arial" panose="020B0604020202020204" pitchFamily="34" charset="0"/>
              <a:cs typeface="Arial" panose="020B0604020202020204" pitchFamily="34" charset="0"/>
            </a:endParaRPr>
          </a:p>
          <a:p>
            <a:pPr marL="342900" lvl="1" indent="0" algn="just">
              <a:buNone/>
            </a:pPr>
            <a:endParaRPr lang="en-IN" dirty="0">
              <a:latin typeface="Arial" panose="020B0604020202020204" pitchFamily="34" charset="0"/>
              <a:cs typeface="Arial" panose="020B0604020202020204" pitchFamily="34" charset="0"/>
            </a:endParaRPr>
          </a:p>
          <a:p>
            <a:pPr marL="685800" lvl="1" indent="-342900" algn="just">
              <a:buAutoNum type="arabicPeriod"/>
            </a:pPr>
            <a:endParaRPr lang="en-IN" dirty="0">
              <a:latin typeface="Arial" panose="020B0604020202020204" pitchFamily="34" charset="0"/>
              <a:cs typeface="Arial" panose="020B0604020202020204" pitchFamily="34" charset="0"/>
            </a:endParaRPr>
          </a:p>
          <a:p>
            <a:pPr marL="342900" lvl="1" indent="0" algn="just">
              <a:buNone/>
            </a:pPr>
            <a:r>
              <a:rPr lang="en-IN" dirty="0">
                <a:latin typeface="Arial" panose="020B0604020202020204" pitchFamily="34" charset="0"/>
                <a:cs typeface="Arial" panose="020B0604020202020204" pitchFamily="34" charset="0"/>
              </a:rPr>
              <a:t>2. </a:t>
            </a:r>
            <a:r>
              <a:rPr lang="en-IN" dirty="0" smtClean="0">
                <a:latin typeface="Arial" panose="020B0604020202020204" pitchFamily="34" charset="0"/>
                <a:cs typeface="Arial" panose="020B0604020202020204" pitchFamily="34" charset="0"/>
              </a:rPr>
              <a:t>Click </a:t>
            </a:r>
            <a:r>
              <a:rPr lang="en-IN" dirty="0">
                <a:latin typeface="Arial" panose="020B0604020202020204" pitchFamily="34" charset="0"/>
                <a:cs typeface="Arial" panose="020B0604020202020204" pitchFamily="34" charset="0"/>
              </a:rPr>
              <a:t>on the “stop sign” to stop CANoe</a:t>
            </a:r>
            <a:r>
              <a:rPr lang="en-IN" dirty="0" smtClean="0">
                <a:latin typeface="Arial" panose="020B0604020202020204" pitchFamily="34" charset="0"/>
                <a:cs typeface="Arial" panose="020B0604020202020204" pitchFamily="34" charset="0"/>
              </a:rPr>
              <a:t>.</a:t>
            </a:r>
          </a:p>
          <a:p>
            <a:pPr marL="342900" lvl="1" indent="0" algn="just">
              <a:buNone/>
            </a:pPr>
            <a:endParaRPr lang="en-IN" dirty="0" smtClean="0">
              <a:latin typeface="Arial" panose="020B0604020202020204" pitchFamily="34" charset="0"/>
              <a:cs typeface="Arial" panose="020B0604020202020204" pitchFamily="34" charset="0"/>
            </a:endParaRPr>
          </a:p>
          <a:p>
            <a:pPr marL="342900" lvl="1" indent="0" algn="just">
              <a:buNone/>
            </a:pPr>
            <a:endParaRPr lang="en-IN" dirty="0">
              <a:latin typeface="Arial" panose="020B0604020202020204" pitchFamily="34" charset="0"/>
              <a:cs typeface="Arial" panose="020B0604020202020204" pitchFamily="34" charset="0"/>
            </a:endParaRPr>
          </a:p>
          <a:p>
            <a:pPr marL="342900" lvl="1" indent="0" algn="just">
              <a:buNone/>
            </a:pPr>
            <a:endParaRPr lang="en-IN"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484582"/>
            <a:ext cx="3126599" cy="103342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536" y="5013176"/>
            <a:ext cx="3126599" cy="864095"/>
          </a:xfrm>
          <a:prstGeom prst="rect">
            <a:avLst/>
          </a:prstGeom>
        </p:spPr>
      </p:pic>
    </p:spTree>
    <p:extLst>
      <p:ext uri="{BB962C8B-B14F-4D97-AF65-F5344CB8AC3E}">
        <p14:creationId xmlns:p14="http://schemas.microsoft.com/office/powerpoint/2010/main" val="2331018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831627"/>
          </a:xfrm>
        </p:spPr>
        <p:txBody>
          <a:bodyPr/>
          <a:lstStyle/>
          <a:p>
            <a:pPr algn="ctr"/>
            <a:r>
              <a:rPr lang="en-US" altLang="en-US" sz="3200" b="1" dirty="0" smtClean="0">
                <a:latin typeface="Arial,Bold" charset="0"/>
              </a:rPr>
              <a:t>CANoe – Measurement Setup Window</a:t>
            </a:r>
            <a:endParaRPr lang="en-US" altLang="en-US" sz="3200" dirty="0" smtClean="0">
              <a:latin typeface="Arial,Bold" charset="0"/>
            </a:endParaRPr>
          </a:p>
        </p:txBody>
      </p:sp>
      <p:sp>
        <p:nvSpPr>
          <p:cNvPr id="5123" name="Rectangle 3"/>
          <p:cNvSpPr>
            <a:spLocks noGrp="1" noChangeArrowheads="1"/>
          </p:cNvSpPr>
          <p:nvPr>
            <p:ph idx="1"/>
          </p:nvPr>
        </p:nvSpPr>
        <p:spPr>
          <a:xfrm>
            <a:off x="628650" y="1484784"/>
            <a:ext cx="8263830" cy="4692179"/>
          </a:xfrm>
        </p:spPr>
        <p:txBody>
          <a:bodyPr>
            <a:normAutofit/>
          </a:bodyPr>
          <a:lstStyle/>
          <a:p>
            <a:pPr marL="342900" lvl="1" indent="0" algn="just">
              <a:buNone/>
            </a:pPr>
            <a:endParaRPr lang="en-IN" dirty="0" smtClean="0"/>
          </a:p>
          <a:p>
            <a:pPr marL="342900" lvl="1" indent="0" algn="just">
              <a:buNone/>
            </a:pPr>
            <a:endParaRPr lang="en-IN" sz="1500" dirty="0">
              <a:latin typeface="Arial" panose="020B0604020202020204" pitchFamily="34" charset="0"/>
              <a:cs typeface="Arial" panose="020B0604020202020204" pitchFamily="34" charset="0"/>
            </a:endParaRPr>
          </a:p>
          <a:p>
            <a:pPr marL="342900" lvl="1" indent="0" algn="just">
              <a:buNone/>
            </a:pPr>
            <a:endParaRPr lang="en-IN" sz="15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79512" y="1844824"/>
            <a:ext cx="4536504" cy="4176464"/>
          </a:xfrm>
          <a:prstGeom prst="rect">
            <a:avLst/>
          </a:prstGeom>
        </p:spPr>
      </p:pic>
      <p:sp>
        <p:nvSpPr>
          <p:cNvPr id="5" name="Rectangle 4"/>
          <p:cNvSpPr/>
          <p:nvPr/>
        </p:nvSpPr>
        <p:spPr>
          <a:xfrm>
            <a:off x="4932040" y="2564904"/>
            <a:ext cx="3960440" cy="2585323"/>
          </a:xfrm>
          <a:prstGeom prst="rect">
            <a:avLst/>
          </a:prstGeom>
        </p:spPr>
        <p:txBody>
          <a:bodyPr wrap="square">
            <a:spAutoFit/>
          </a:bodyPr>
          <a:lstStyle/>
          <a:p>
            <a:pPr marL="285750" indent="-285750" algn="just">
              <a:buFont typeface="Wingdings" panose="05000000000000000000" pitchFamily="2" charset="2"/>
              <a:buChar char="v"/>
            </a:pPr>
            <a:r>
              <a:rPr lang="en-IN" b="1" dirty="0">
                <a:latin typeface="Arial" panose="020B0604020202020204" pitchFamily="34" charset="0"/>
                <a:cs typeface="Arial" panose="020B0604020202020204" pitchFamily="34" charset="0"/>
              </a:rPr>
              <a:t>Measurement Setup </a:t>
            </a:r>
            <a:r>
              <a:rPr lang="en-IN" dirty="0">
                <a:latin typeface="Arial" panose="020B0604020202020204" pitchFamily="34" charset="0"/>
                <a:cs typeface="Arial" panose="020B0604020202020204" pitchFamily="34" charset="0"/>
              </a:rPr>
              <a:t>window shows the structural process and information flow of </a:t>
            </a:r>
            <a:r>
              <a:rPr lang="en-IN" dirty="0" smtClean="0">
                <a:latin typeface="Arial" panose="020B0604020202020204" pitchFamily="34" charset="0"/>
                <a:cs typeface="Arial" panose="020B0604020202020204" pitchFamily="34" charset="0"/>
              </a:rPr>
              <a:t>the CANoe </a:t>
            </a:r>
            <a:r>
              <a:rPr lang="en-IN" dirty="0">
                <a:latin typeface="Arial" panose="020B0604020202020204" pitchFamily="34" charset="0"/>
                <a:cs typeface="Arial" panose="020B0604020202020204" pitchFamily="34" charset="0"/>
              </a:rPr>
              <a:t>configuration. </a:t>
            </a:r>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You can </a:t>
            </a:r>
            <a:r>
              <a:rPr lang="en-IN" dirty="0">
                <a:latin typeface="Arial" panose="020B0604020202020204" pitchFamily="34" charset="0"/>
                <a:cs typeface="Arial" panose="020B0604020202020204" pitchFamily="34" charset="0"/>
              </a:rPr>
              <a:t>create, modify, read, and save any CANalyzer configuration. Configurations are saved as .</a:t>
            </a:r>
            <a:r>
              <a:rPr lang="en-IN" dirty="0" err="1">
                <a:latin typeface="Arial" panose="020B0604020202020204" pitchFamily="34" charset="0"/>
                <a:cs typeface="Arial" panose="020B0604020202020204" pitchFamily="34" charset="0"/>
              </a:rPr>
              <a:t>cfg</a:t>
            </a:r>
            <a:r>
              <a:rPr lang="en-IN" dirty="0">
                <a:latin typeface="Arial" panose="020B0604020202020204" pitchFamily="34" charset="0"/>
                <a:cs typeface="Arial" panose="020B0604020202020204" pitchFamily="34" charset="0"/>
              </a:rPr>
              <a:t> files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85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831627"/>
          </a:xfrm>
        </p:spPr>
        <p:txBody>
          <a:bodyPr/>
          <a:lstStyle/>
          <a:p>
            <a:pPr algn="ctr"/>
            <a:r>
              <a:rPr lang="en-US" altLang="en-US" sz="3200" b="1" dirty="0" smtClean="0">
                <a:latin typeface="Arial,Bold" charset="0"/>
              </a:rPr>
              <a:t>CANoe – Function Blocks</a:t>
            </a:r>
            <a:endParaRPr lang="en-US" altLang="en-US" sz="3200" dirty="0" smtClean="0">
              <a:latin typeface="Arial,Bold" charset="0"/>
            </a:endParaRPr>
          </a:p>
        </p:txBody>
      </p:sp>
      <p:sp>
        <p:nvSpPr>
          <p:cNvPr id="5123" name="Rectangle 3"/>
          <p:cNvSpPr>
            <a:spLocks noGrp="1" noChangeArrowheads="1"/>
          </p:cNvSpPr>
          <p:nvPr>
            <p:ph idx="1"/>
          </p:nvPr>
        </p:nvSpPr>
        <p:spPr>
          <a:xfrm>
            <a:off x="628650" y="1484784"/>
            <a:ext cx="8263830" cy="4692179"/>
          </a:xfrm>
        </p:spPr>
        <p:txBody>
          <a:bodyPr>
            <a:normAutofit/>
          </a:bodyPr>
          <a:lstStyle/>
          <a:p>
            <a:pPr marL="342900" lvl="1" indent="0" algn="just">
              <a:buNone/>
            </a:pPr>
            <a:endParaRPr lang="en-IN" dirty="0" smtClean="0"/>
          </a:p>
          <a:p>
            <a:pPr marL="342900" lvl="1" indent="0" algn="just">
              <a:buNone/>
            </a:pPr>
            <a:endParaRPr lang="en-IN" sz="1500" dirty="0">
              <a:latin typeface="Arial" panose="020B0604020202020204" pitchFamily="34" charset="0"/>
              <a:cs typeface="Arial" panose="020B0604020202020204" pitchFamily="34" charset="0"/>
            </a:endParaRPr>
          </a:p>
          <a:p>
            <a:pPr marL="342900" lvl="1" indent="0" algn="just">
              <a:buNone/>
            </a:pPr>
            <a:endParaRPr lang="en-IN" sz="15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51521" y="1220142"/>
            <a:ext cx="8712968" cy="5305201"/>
          </a:xfrm>
          <a:prstGeom prst="rect">
            <a:avLst/>
          </a:prstGeom>
        </p:spPr>
      </p:pic>
    </p:spTree>
    <p:extLst>
      <p:ext uri="{BB962C8B-B14F-4D97-AF65-F5344CB8AC3E}">
        <p14:creationId xmlns:p14="http://schemas.microsoft.com/office/powerpoint/2010/main" val="3453976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831627"/>
          </a:xfrm>
        </p:spPr>
        <p:txBody>
          <a:bodyPr/>
          <a:lstStyle/>
          <a:p>
            <a:pPr algn="ctr"/>
            <a:r>
              <a:rPr lang="en-US" altLang="en-US" sz="3200" b="1" dirty="0" smtClean="0">
                <a:latin typeface="Arial,Bold" charset="0"/>
              </a:rPr>
              <a:t>CANoe – Function Blocks</a:t>
            </a:r>
            <a:endParaRPr lang="en-US" altLang="en-US" sz="3200" dirty="0" smtClean="0">
              <a:latin typeface="Arial,Bold" charset="0"/>
            </a:endParaRPr>
          </a:p>
        </p:txBody>
      </p:sp>
      <p:sp>
        <p:nvSpPr>
          <p:cNvPr id="5123" name="Rectangle 3"/>
          <p:cNvSpPr>
            <a:spLocks noGrp="1" noChangeArrowheads="1"/>
          </p:cNvSpPr>
          <p:nvPr>
            <p:ph idx="1"/>
          </p:nvPr>
        </p:nvSpPr>
        <p:spPr>
          <a:xfrm>
            <a:off x="628650" y="1484784"/>
            <a:ext cx="8263830" cy="4692179"/>
          </a:xfrm>
        </p:spPr>
        <p:txBody>
          <a:bodyPr>
            <a:normAutofit/>
          </a:bodyPr>
          <a:lstStyle/>
          <a:p>
            <a:pPr marL="342900" lvl="1" indent="0" algn="just">
              <a:buNone/>
            </a:pPr>
            <a:endParaRPr lang="en-IN" dirty="0" smtClean="0"/>
          </a:p>
          <a:p>
            <a:pPr marL="342900" lvl="1" indent="0" algn="just">
              <a:buNone/>
            </a:pPr>
            <a:endParaRPr lang="en-IN" sz="1500" dirty="0">
              <a:latin typeface="Arial" panose="020B0604020202020204" pitchFamily="34" charset="0"/>
              <a:cs typeface="Arial" panose="020B0604020202020204" pitchFamily="34" charset="0"/>
            </a:endParaRPr>
          </a:p>
          <a:p>
            <a:pPr marL="342900" lvl="1" indent="0" algn="just">
              <a:buNone/>
            </a:pPr>
            <a:endParaRPr lang="en-IN" sz="1500" dirty="0">
              <a:latin typeface="Arial" panose="020B0604020202020204" pitchFamily="34" charset="0"/>
              <a:cs typeface="Arial" panose="020B0604020202020204" pitchFamily="34" charset="0"/>
            </a:endParaRPr>
          </a:p>
        </p:txBody>
      </p:sp>
      <p:sp>
        <p:nvSpPr>
          <p:cNvPr id="2" name="Rectangle 1"/>
          <p:cNvSpPr/>
          <p:nvPr/>
        </p:nvSpPr>
        <p:spPr>
          <a:xfrm>
            <a:off x="395536" y="1196752"/>
            <a:ext cx="8119814" cy="7017306"/>
          </a:xfrm>
          <a:prstGeom prst="rect">
            <a:avLst/>
          </a:prstGeom>
        </p:spPr>
        <p:txBody>
          <a:bodyPr wrap="square">
            <a:spAutoFit/>
          </a:bodyPr>
          <a:lstStyle/>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Measurement Setup </a:t>
            </a:r>
            <a:r>
              <a:rPr lang="en-IN" dirty="0">
                <a:latin typeface="Arial" panose="020B0604020202020204" pitchFamily="34" charset="0"/>
                <a:cs typeface="Arial" panose="020B0604020202020204" pitchFamily="34" charset="0"/>
              </a:rPr>
              <a:t>window not only displays the direction of data flow, but it also allows users to insert a </a:t>
            </a:r>
            <a:r>
              <a:rPr lang="en-IN" dirty="0" smtClean="0">
                <a:latin typeface="Arial" panose="020B0604020202020204" pitchFamily="34" charset="0"/>
                <a:cs typeface="Arial" panose="020B0604020202020204" pitchFamily="34" charset="0"/>
              </a:rPr>
              <a:t>variety of </a:t>
            </a:r>
            <a:r>
              <a:rPr lang="en-IN" dirty="0">
                <a:latin typeface="Arial" panose="020B0604020202020204" pitchFamily="34" charset="0"/>
                <a:cs typeface="Arial" panose="020B0604020202020204" pitchFamily="34" charset="0"/>
              </a:rPr>
              <a:t>function blocks so as to provide more analysis and simulation options to the </a:t>
            </a:r>
            <a:r>
              <a:rPr lang="en-IN" dirty="0" smtClean="0">
                <a:latin typeface="Arial" panose="020B0604020202020204" pitchFamily="34" charset="0"/>
                <a:cs typeface="Arial" panose="020B0604020202020204" pitchFamily="34" charset="0"/>
              </a:rPr>
              <a:t>user.</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b="1" dirty="0">
                <a:latin typeface="Arial" panose="020B0604020202020204" pitchFamily="34" charset="0"/>
                <a:cs typeface="Arial" panose="020B0604020202020204" pitchFamily="34" charset="0"/>
              </a:rPr>
              <a:t>Filtering </a:t>
            </a:r>
            <a:r>
              <a:rPr lang="en-IN" b="1" dirty="0" smtClean="0">
                <a:latin typeface="Arial" panose="020B0604020202020204" pitchFamily="34" charset="0"/>
                <a:cs typeface="Arial" panose="020B0604020202020204" pitchFamily="34" charset="0"/>
              </a:rPr>
              <a:t>Blocks</a:t>
            </a:r>
          </a:p>
          <a:p>
            <a:pPr marL="742950" lvl="1" indent="-285750" algn="just">
              <a:buFont typeface="Wingdings" panose="05000000000000000000" pitchFamily="2" charset="2"/>
              <a:buChar char="v"/>
            </a:pPr>
            <a:r>
              <a:rPr lang="en-IN" b="1" dirty="0" smtClean="0">
                <a:latin typeface="Arial" panose="020B0604020202020204" pitchFamily="34" charset="0"/>
                <a:cs typeface="Arial" panose="020B0604020202020204" pitchFamily="34" charset="0"/>
              </a:rPr>
              <a:t>Channel Filter</a:t>
            </a:r>
          </a:p>
          <a:p>
            <a:pPr lvl="1" algn="just"/>
            <a:endParaRPr lang="en-IN" b="1" dirty="0" smtClean="0">
              <a:latin typeface="Arial" panose="020B0604020202020204" pitchFamily="34" charset="0"/>
              <a:cs typeface="Arial" panose="020B0604020202020204" pitchFamily="34" charset="0"/>
            </a:endParaRPr>
          </a:p>
          <a:p>
            <a:pPr lvl="1" algn="just"/>
            <a:r>
              <a:rPr lang="en-IN" dirty="0" smtClean="0">
                <a:latin typeface="Arial" panose="020B0604020202020204" pitchFamily="34" charset="0"/>
                <a:cs typeface="Arial" panose="020B0604020202020204" pitchFamily="34" charset="0"/>
              </a:rPr>
              <a:t>There </a:t>
            </a:r>
            <a:r>
              <a:rPr lang="en-IN" dirty="0">
                <a:latin typeface="Arial" panose="020B0604020202020204" pitchFamily="34" charset="0"/>
                <a:cs typeface="Arial" panose="020B0604020202020204" pitchFamily="34" charset="0"/>
              </a:rPr>
              <a:t>are many levels of filtering possible along the data flow plan of the </a:t>
            </a:r>
            <a:r>
              <a:rPr lang="en-IN" b="1" dirty="0" smtClean="0">
                <a:latin typeface="Arial" panose="020B0604020202020204" pitchFamily="34" charset="0"/>
                <a:cs typeface="Arial" panose="020B0604020202020204" pitchFamily="34" charset="0"/>
              </a:rPr>
              <a:t>Measurement </a:t>
            </a:r>
            <a:r>
              <a:rPr lang="en-IN" b="1" dirty="0">
                <a:latin typeface="Arial" panose="020B0604020202020204" pitchFamily="34" charset="0"/>
                <a:cs typeface="Arial" panose="020B0604020202020204" pitchFamily="34" charset="0"/>
              </a:rPr>
              <a:t>Setup </a:t>
            </a:r>
            <a:r>
              <a:rPr lang="en-IN" dirty="0">
                <a:latin typeface="Arial" panose="020B0604020202020204" pitchFamily="34" charset="0"/>
                <a:cs typeface="Arial" panose="020B0604020202020204" pitchFamily="34" charset="0"/>
              </a:rPr>
              <a:t>window. The </a:t>
            </a:r>
            <a:r>
              <a:rPr lang="en-IN" dirty="0" smtClean="0">
                <a:latin typeface="Arial" panose="020B0604020202020204" pitchFamily="34" charset="0"/>
                <a:cs typeface="Arial" panose="020B0604020202020204" pitchFamily="34" charset="0"/>
              </a:rPr>
              <a:t>highest level </a:t>
            </a:r>
            <a:r>
              <a:rPr lang="en-IN" dirty="0">
                <a:latin typeface="Arial" panose="020B0604020202020204" pitchFamily="34" charset="0"/>
                <a:cs typeface="Arial" panose="020B0604020202020204" pitchFamily="34" charset="0"/>
              </a:rPr>
              <a:t>is filtering on specific CAN channels. </a:t>
            </a:r>
            <a:endParaRPr lang="en-IN" dirty="0" smtClean="0">
              <a:latin typeface="Arial" panose="020B0604020202020204" pitchFamily="34" charset="0"/>
              <a:cs typeface="Arial" panose="020B0604020202020204" pitchFamily="34" charset="0"/>
            </a:endParaRPr>
          </a:p>
          <a:p>
            <a:pPr lvl="1" algn="just"/>
            <a:endParaRPr lang="en-IN" dirty="0" smtClean="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r>
              <a:rPr lang="en-IN" b="1" dirty="0">
                <a:latin typeface="Arial" panose="020B0604020202020204" pitchFamily="34" charset="0"/>
                <a:cs typeface="Arial" panose="020B0604020202020204" pitchFamily="34" charset="0"/>
              </a:rPr>
              <a:t>Variable </a:t>
            </a:r>
            <a:r>
              <a:rPr lang="en-IN" b="1" dirty="0" smtClean="0">
                <a:latin typeface="Arial" panose="020B0604020202020204" pitchFamily="34" charset="0"/>
                <a:cs typeface="Arial" panose="020B0604020202020204" pitchFamily="34" charset="0"/>
              </a:rPr>
              <a:t>filter</a:t>
            </a:r>
          </a:p>
          <a:p>
            <a:pPr lvl="1" algn="just"/>
            <a:endParaRPr lang="en-IN" b="1" dirty="0" smtClean="0">
              <a:latin typeface="Arial" panose="020B0604020202020204" pitchFamily="34" charset="0"/>
              <a:cs typeface="Arial" panose="020B0604020202020204" pitchFamily="34" charset="0"/>
            </a:endParaRPr>
          </a:p>
          <a:p>
            <a:pPr lvl="1" algn="just"/>
            <a:r>
              <a:rPr lang="en-IN" dirty="0">
                <a:latin typeface="Arial" panose="020B0604020202020204" pitchFamily="34" charset="0"/>
                <a:cs typeface="Arial" panose="020B0604020202020204" pitchFamily="34" charset="0"/>
              </a:rPr>
              <a:t>If the channel filtering approach is too broad, and filtering has to be done at the message level, you have need of </a:t>
            </a:r>
            <a:r>
              <a:rPr lang="en-IN" dirty="0" smtClean="0">
                <a:latin typeface="Arial" panose="020B0604020202020204" pitchFamily="34" charset="0"/>
                <a:cs typeface="Arial" panose="020B0604020202020204" pitchFamily="34" charset="0"/>
              </a:rPr>
              <a:t>the Filter </a:t>
            </a:r>
            <a:r>
              <a:rPr lang="en-IN" dirty="0">
                <a:latin typeface="Arial" panose="020B0604020202020204" pitchFamily="34" charset="0"/>
                <a:cs typeface="Arial" panose="020B0604020202020204" pitchFamily="34" charset="0"/>
              </a:rPr>
              <a:t>block. The Filter block is used to filter messages for transmission and reception, depending on where the block </a:t>
            </a:r>
            <a:r>
              <a:rPr lang="en-IN" dirty="0" smtClean="0">
                <a:latin typeface="Arial" panose="020B0604020202020204" pitchFamily="34" charset="0"/>
                <a:cs typeface="Arial" panose="020B0604020202020204" pitchFamily="34" charset="0"/>
              </a:rPr>
              <a:t>is inserted</a:t>
            </a:r>
            <a:r>
              <a:rPr lang="en-IN" dirty="0">
                <a:latin typeface="Arial" panose="020B0604020202020204" pitchFamily="34" charset="0"/>
                <a:cs typeface="Arial" panose="020B0604020202020204" pitchFamily="34" charset="0"/>
              </a:rPr>
              <a:t>. But, before you start inserting messages into the block, you need to separate the messages into two </a:t>
            </a:r>
            <a:r>
              <a:rPr lang="en-IN" dirty="0" smtClean="0">
                <a:latin typeface="Arial" panose="020B0604020202020204" pitchFamily="34" charset="0"/>
                <a:cs typeface="Arial" panose="020B0604020202020204" pitchFamily="34" charset="0"/>
              </a:rPr>
              <a:t>groups: messages </a:t>
            </a:r>
            <a:r>
              <a:rPr lang="en-IN" dirty="0">
                <a:latin typeface="Arial" panose="020B0604020202020204" pitchFamily="34" charset="0"/>
                <a:cs typeface="Arial" panose="020B0604020202020204" pitchFamily="34" charset="0"/>
              </a:rPr>
              <a:t>to be blocked and messages to be passed. </a:t>
            </a:r>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endParaRPr lang="en-IN" dirty="0" smtClean="0">
              <a:latin typeface="ArialMT"/>
            </a:endParaRPr>
          </a:p>
          <a:p>
            <a:endParaRPr lang="en-IN" dirty="0"/>
          </a:p>
        </p:txBody>
      </p:sp>
    </p:spTree>
    <p:extLst>
      <p:ext uri="{BB962C8B-B14F-4D97-AF65-F5344CB8AC3E}">
        <p14:creationId xmlns:p14="http://schemas.microsoft.com/office/powerpoint/2010/main" val="1235384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687611"/>
          </a:xfrm>
        </p:spPr>
        <p:txBody>
          <a:bodyPr/>
          <a:lstStyle/>
          <a:p>
            <a:pPr algn="ctr"/>
            <a:r>
              <a:rPr lang="en-US" altLang="en-US" sz="3200" b="1" dirty="0" smtClean="0">
                <a:latin typeface="Arial,Bold" charset="0"/>
              </a:rPr>
              <a:t>CANoe – Function Blocks</a:t>
            </a:r>
            <a:endParaRPr lang="en-US" altLang="en-US" sz="3200" dirty="0" smtClean="0">
              <a:latin typeface="Arial,Bold" charset="0"/>
            </a:endParaRPr>
          </a:p>
        </p:txBody>
      </p:sp>
      <p:sp>
        <p:nvSpPr>
          <p:cNvPr id="5123" name="Rectangle 3"/>
          <p:cNvSpPr>
            <a:spLocks noGrp="1" noChangeArrowheads="1"/>
          </p:cNvSpPr>
          <p:nvPr>
            <p:ph idx="1"/>
          </p:nvPr>
        </p:nvSpPr>
        <p:spPr>
          <a:xfrm>
            <a:off x="628650" y="1484784"/>
            <a:ext cx="8263830" cy="4692179"/>
          </a:xfrm>
        </p:spPr>
        <p:txBody>
          <a:bodyPr>
            <a:normAutofit/>
          </a:bodyPr>
          <a:lstStyle/>
          <a:p>
            <a:pPr marL="342900" lvl="1" indent="0" algn="just">
              <a:buNone/>
            </a:pPr>
            <a:endParaRPr lang="en-IN" dirty="0" smtClean="0"/>
          </a:p>
          <a:p>
            <a:pPr marL="342900" lvl="1" indent="0" algn="just">
              <a:buNone/>
            </a:pPr>
            <a:endParaRPr lang="en-IN" sz="1500" dirty="0">
              <a:latin typeface="Arial" panose="020B0604020202020204" pitchFamily="34" charset="0"/>
              <a:cs typeface="Arial" panose="020B0604020202020204" pitchFamily="34" charset="0"/>
            </a:endParaRPr>
          </a:p>
          <a:p>
            <a:pPr marL="342900" lvl="1" indent="0" algn="just">
              <a:buNone/>
            </a:pPr>
            <a:endParaRPr lang="en-IN" sz="1500" dirty="0">
              <a:latin typeface="Arial" panose="020B0604020202020204" pitchFamily="34" charset="0"/>
              <a:cs typeface="Arial" panose="020B0604020202020204" pitchFamily="34" charset="0"/>
            </a:endParaRPr>
          </a:p>
        </p:txBody>
      </p:sp>
      <p:sp>
        <p:nvSpPr>
          <p:cNvPr id="2" name="Rectangle 1"/>
          <p:cNvSpPr/>
          <p:nvPr/>
        </p:nvSpPr>
        <p:spPr>
          <a:xfrm>
            <a:off x="395536" y="1196752"/>
            <a:ext cx="8119814" cy="7294305"/>
          </a:xfrm>
          <a:prstGeom prst="rect">
            <a:avLst/>
          </a:prstGeom>
        </p:spPr>
        <p:txBody>
          <a:bodyPr wrap="square">
            <a:spAutoFit/>
          </a:bodyPr>
          <a:lstStyle/>
          <a:p>
            <a:pPr marL="285750" indent="-285750" algn="just">
              <a:buFont typeface="Wingdings" panose="05000000000000000000" pitchFamily="2" charset="2"/>
              <a:buChar char="v"/>
            </a:pPr>
            <a:r>
              <a:rPr lang="en-IN" b="1" dirty="0" smtClean="0">
                <a:latin typeface="Arial" panose="020B0604020202020204" pitchFamily="34" charset="0"/>
                <a:cs typeface="Arial" panose="020B0604020202020204" pitchFamily="34" charset="0"/>
              </a:rPr>
              <a:t>Filtering Blocks</a:t>
            </a:r>
            <a:endParaRPr lang="en-IN" dirty="0" smtClean="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r>
              <a:rPr lang="en-IN" b="1" dirty="0">
                <a:latin typeface="Arial" panose="020B0604020202020204" pitchFamily="34" charset="0"/>
                <a:cs typeface="Arial" panose="020B0604020202020204" pitchFamily="34" charset="0"/>
              </a:rPr>
              <a:t>Variable </a:t>
            </a:r>
            <a:r>
              <a:rPr lang="en-IN" b="1" dirty="0" smtClean="0">
                <a:latin typeface="Arial" panose="020B0604020202020204" pitchFamily="34" charset="0"/>
                <a:cs typeface="Arial" panose="020B0604020202020204" pitchFamily="34" charset="0"/>
              </a:rPr>
              <a:t>filter</a:t>
            </a:r>
          </a:p>
          <a:p>
            <a:pPr lvl="1" algn="just"/>
            <a:endParaRPr lang="en-IN" dirty="0" smtClean="0">
              <a:latin typeface="Arial" panose="020B0604020202020204" pitchFamily="34" charset="0"/>
              <a:cs typeface="Arial" panose="020B0604020202020204" pitchFamily="34" charset="0"/>
            </a:endParaRPr>
          </a:p>
          <a:p>
            <a:pPr lvl="1" algn="just"/>
            <a:r>
              <a:rPr lang="en-IN" dirty="0" smtClean="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Filtertype </a:t>
            </a:r>
            <a:r>
              <a:rPr lang="en-IN" dirty="0">
                <a:latin typeface="Arial" panose="020B0604020202020204" pitchFamily="34" charset="0"/>
                <a:cs typeface="Arial" panose="020B0604020202020204" pitchFamily="34" charset="0"/>
              </a:rPr>
              <a:t>option is selected via radio buttons at the </a:t>
            </a:r>
            <a:r>
              <a:rPr lang="en-IN" dirty="0" smtClean="0">
                <a:latin typeface="Arial" panose="020B0604020202020204" pitchFamily="34" charset="0"/>
                <a:cs typeface="Arial" panose="020B0604020202020204" pitchFamily="34" charset="0"/>
              </a:rPr>
              <a:t>bottom left </a:t>
            </a:r>
            <a:r>
              <a:rPr lang="en-IN" dirty="0">
                <a:latin typeface="Arial" panose="020B0604020202020204" pitchFamily="34" charset="0"/>
                <a:cs typeface="Arial" panose="020B0604020202020204" pitchFamily="34" charset="0"/>
              </a:rPr>
              <a:t>of the Filter configuration dialog (double click on the block to open). With a Pass Filter (</a:t>
            </a:r>
            <a:r>
              <a:rPr lang="en-IN" b="1" dirty="0" smtClean="0">
                <a:latin typeface="Arial" panose="020B0604020202020204" pitchFamily="34" charset="0"/>
                <a:cs typeface="Arial" panose="020B0604020202020204" pitchFamily="34" charset="0"/>
              </a:rPr>
              <a:t>PF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user can specify the list of messages to transmit or receive, while the Stop Filter (</a:t>
            </a:r>
            <a:r>
              <a:rPr lang="en-IN" b="1" dirty="0">
                <a:latin typeface="Arial" panose="020B0604020202020204" pitchFamily="34" charset="0"/>
                <a:cs typeface="Arial" panose="020B0604020202020204" pitchFamily="34" charset="0"/>
              </a:rPr>
              <a:t>SF) </a:t>
            </a:r>
            <a:r>
              <a:rPr lang="en-IN" dirty="0">
                <a:latin typeface="Arial" panose="020B0604020202020204" pitchFamily="34" charset="0"/>
                <a:cs typeface="Arial" panose="020B0604020202020204" pitchFamily="34" charset="0"/>
              </a:rPr>
              <a:t>stops the message </a:t>
            </a:r>
            <a:r>
              <a:rPr lang="en-IN" dirty="0" smtClean="0">
                <a:latin typeface="Arial" panose="020B0604020202020204" pitchFamily="34" charset="0"/>
                <a:cs typeface="Arial" panose="020B0604020202020204" pitchFamily="34" charset="0"/>
              </a:rPr>
              <a:t>list from </a:t>
            </a:r>
            <a:r>
              <a:rPr lang="en-IN" dirty="0">
                <a:latin typeface="Arial" panose="020B0604020202020204" pitchFamily="34" charset="0"/>
                <a:cs typeface="Arial" panose="020B0604020202020204" pitchFamily="34" charset="0"/>
              </a:rPr>
              <a:t>transmitting or receiving. </a:t>
            </a:r>
            <a:r>
              <a:rPr lang="en-IN" dirty="0" smtClean="0">
                <a:latin typeface="Arial" panose="020B0604020202020204" pitchFamily="34" charset="0"/>
                <a:cs typeface="Arial" panose="020B0604020202020204" pitchFamily="34" charset="0"/>
              </a:rPr>
              <a:t>Both </a:t>
            </a:r>
            <a:r>
              <a:rPr lang="en-IN" dirty="0">
                <a:latin typeface="Arial" panose="020B0604020202020204" pitchFamily="34" charset="0"/>
                <a:cs typeface="Arial" panose="020B0604020202020204" pitchFamily="34" charset="0"/>
              </a:rPr>
              <a:t>blocks are used to reduce data traffic volume as well as unwanted messages</a:t>
            </a:r>
            <a:r>
              <a:rPr lang="en-IN" dirty="0" smtClean="0">
                <a:latin typeface="Arial" panose="020B0604020202020204" pitchFamily="34" charset="0"/>
                <a:cs typeface="Arial" panose="020B0604020202020204" pitchFamily="34" charset="0"/>
              </a:rPr>
              <a:t>.</a:t>
            </a:r>
          </a:p>
          <a:p>
            <a:pPr lvl="1" algn="just"/>
            <a:endParaRPr lang="en-IN" b="1"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r>
              <a:rPr lang="en-IN" b="1" dirty="0" smtClean="0">
                <a:latin typeface="Arial" panose="020B0604020202020204" pitchFamily="34" charset="0"/>
                <a:cs typeface="Arial" panose="020B0604020202020204" pitchFamily="34" charset="0"/>
              </a:rPr>
              <a:t>Trigger Block</a:t>
            </a:r>
          </a:p>
          <a:p>
            <a:pPr lvl="1" algn="just"/>
            <a:endParaRPr lang="en-IN" b="1" dirty="0" smtClean="0">
              <a:latin typeface="Arial" panose="020B0604020202020204" pitchFamily="34" charset="0"/>
              <a:cs typeface="Arial" panose="020B0604020202020204" pitchFamily="34" charset="0"/>
            </a:endParaRPr>
          </a:p>
          <a:p>
            <a:pPr lvl="1" algn="just"/>
            <a:r>
              <a:rPr lang="en-IN" dirty="0" smtClean="0">
                <a:latin typeface="Arial" panose="020B0604020202020204" pitchFamily="34" charset="0"/>
                <a:cs typeface="Arial" panose="020B0604020202020204" pitchFamily="34" charset="0"/>
              </a:rPr>
              <a:t>If you </a:t>
            </a:r>
            <a:r>
              <a:rPr lang="en-IN" dirty="0">
                <a:latin typeface="Arial" panose="020B0604020202020204" pitchFamily="34" charset="0"/>
                <a:cs typeface="Arial" panose="020B0604020202020204" pitchFamily="34" charset="0"/>
              </a:rPr>
              <a:t>have </a:t>
            </a:r>
            <a:r>
              <a:rPr lang="en-IN" dirty="0" smtClean="0">
                <a:latin typeface="Arial" panose="020B0604020202020204" pitchFamily="34" charset="0"/>
                <a:cs typeface="Arial" panose="020B0604020202020204" pitchFamily="34" charset="0"/>
              </a:rPr>
              <a:t>a Trace </a:t>
            </a:r>
            <a:r>
              <a:rPr lang="en-IN" dirty="0">
                <a:latin typeface="Arial" panose="020B0604020202020204" pitchFamily="34" charset="0"/>
                <a:cs typeface="Arial" panose="020B0604020202020204" pitchFamily="34" charset="0"/>
              </a:rPr>
              <a:t>window monitoring heavy bus traffic, and you are unable to observe a particular signal value because of </a:t>
            </a:r>
            <a:r>
              <a:rPr lang="en-IN" dirty="0" smtClean="0">
                <a:latin typeface="Arial" panose="020B0604020202020204" pitchFamily="34" charset="0"/>
                <a:cs typeface="Arial" panose="020B0604020202020204" pitchFamily="34" charset="0"/>
              </a:rPr>
              <a:t>the complexity </a:t>
            </a:r>
            <a:r>
              <a:rPr lang="en-IN" dirty="0">
                <a:latin typeface="Arial" panose="020B0604020202020204" pitchFamily="34" charset="0"/>
                <a:cs typeface="Arial" panose="020B0604020202020204" pitchFamily="34" charset="0"/>
              </a:rPr>
              <a:t>of message traffic. This scenario is very common, and the best solution is to use a </a:t>
            </a:r>
            <a:r>
              <a:rPr lang="en-IN" b="1" dirty="0">
                <a:latin typeface="Arial" panose="020B0604020202020204" pitchFamily="34" charset="0"/>
                <a:cs typeface="Arial" panose="020B0604020202020204" pitchFamily="34" charset="0"/>
              </a:rPr>
              <a:t>Trigger block (T)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The Trigger </a:t>
            </a:r>
            <a:r>
              <a:rPr lang="en-IN" dirty="0">
                <a:latin typeface="Arial" panose="020B0604020202020204" pitchFamily="34" charset="0"/>
                <a:cs typeface="Arial" panose="020B0604020202020204" pitchFamily="34" charset="0"/>
              </a:rPr>
              <a:t>block allows filtering based on signal values. The best aspect of using the Trigger block is you do not have </a:t>
            </a:r>
            <a:r>
              <a:rPr lang="en-IN" dirty="0" smtClean="0">
                <a:latin typeface="Arial" panose="020B0604020202020204" pitchFamily="34" charset="0"/>
                <a:cs typeface="Arial" panose="020B0604020202020204" pitchFamily="34" charset="0"/>
              </a:rPr>
              <a:t>to manually </a:t>
            </a:r>
            <a:r>
              <a:rPr lang="en-IN" dirty="0">
                <a:latin typeface="Arial" panose="020B0604020202020204" pitchFamily="34" charset="0"/>
                <a:cs typeface="Arial" panose="020B0604020202020204" pitchFamily="34" charset="0"/>
              </a:rPr>
              <a:t>pause or stop the Trace window from updating once the desire condition has occurred.</a:t>
            </a: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b="1"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endParaRPr lang="en-IN" dirty="0" smtClean="0">
              <a:latin typeface="ArialMT"/>
            </a:endParaRPr>
          </a:p>
          <a:p>
            <a:endParaRPr lang="en-IN" dirty="0"/>
          </a:p>
        </p:txBody>
      </p:sp>
    </p:spTree>
    <p:extLst>
      <p:ext uri="{BB962C8B-B14F-4D97-AF65-F5344CB8AC3E}">
        <p14:creationId xmlns:p14="http://schemas.microsoft.com/office/powerpoint/2010/main" val="1066108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IN" sz="3200" b="1" dirty="0">
                <a:latin typeface="Arial-BoldMT"/>
              </a:rPr>
              <a:t>Prerequisites for Using CAPL</a:t>
            </a:r>
          </a:p>
        </p:txBody>
      </p:sp>
      <p:sp>
        <p:nvSpPr>
          <p:cNvPr id="3" name="Rectangle 2"/>
          <p:cNvSpPr/>
          <p:nvPr/>
        </p:nvSpPr>
        <p:spPr>
          <a:xfrm>
            <a:off x="755576" y="1844824"/>
            <a:ext cx="7759774" cy="2862322"/>
          </a:xfrm>
          <a:prstGeom prst="rect">
            <a:avLst/>
          </a:prstGeom>
        </p:spPr>
        <p:txBody>
          <a:bodyPr wrap="square">
            <a:spAutoFit/>
          </a:bodyPr>
          <a:lstStyle/>
          <a:p>
            <a:pPr algn="just"/>
            <a:r>
              <a:rPr lang="en-IN" dirty="0" smtClean="0">
                <a:latin typeface="Arial" panose="020B0604020202020204" pitchFamily="34" charset="0"/>
                <a:cs typeface="Arial" panose="020B0604020202020204" pitchFamily="34" charset="0"/>
              </a:rPr>
              <a:t>To </a:t>
            </a:r>
            <a:r>
              <a:rPr lang="en-IN" dirty="0">
                <a:latin typeface="Arial" panose="020B0604020202020204" pitchFamily="34" charset="0"/>
                <a:cs typeface="Arial" panose="020B0604020202020204" pitchFamily="34" charset="0"/>
              </a:rPr>
              <a:t>use CAPL effectively you need the following</a:t>
            </a:r>
            <a:r>
              <a:rPr lang="en-IN" dirty="0" smtClean="0">
                <a:latin typeface="Arial" panose="020B0604020202020204" pitchFamily="34" charset="0"/>
                <a:cs typeface="Arial" panose="020B0604020202020204" pitchFamily="34" charset="0"/>
              </a:rPr>
              <a:t>:</a:t>
            </a:r>
          </a:p>
          <a:p>
            <a:pPr algn="just"/>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A CANoe </a:t>
            </a:r>
            <a:r>
              <a:rPr lang="en-IN" dirty="0">
                <a:latin typeface="Arial" panose="020B0604020202020204" pitchFamily="34" charset="0"/>
                <a:cs typeface="Arial" panose="020B0604020202020204" pitchFamily="34" charset="0"/>
              </a:rPr>
              <a:t>tool – the programmable version is required</a:t>
            </a: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An </a:t>
            </a:r>
            <a:r>
              <a:rPr lang="en-IN" dirty="0">
                <a:latin typeface="Arial" panose="020B0604020202020204" pitchFamily="34" charset="0"/>
                <a:cs typeface="Arial" panose="020B0604020202020204" pitchFamily="34" charset="0"/>
              </a:rPr>
              <a:t>understanding of the CAPL Browser – where you write your CAPL program</a:t>
            </a: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database tool – CANdb++ – to create your shared network data variables</a:t>
            </a: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CAPL </a:t>
            </a:r>
            <a:r>
              <a:rPr lang="en-IN" dirty="0">
                <a:latin typeface="Arial" panose="020B0604020202020204" pitchFamily="34" charset="0"/>
                <a:cs typeface="Arial" panose="020B0604020202020204" pitchFamily="34" charset="0"/>
              </a:rPr>
              <a:t>programming knowledge </a:t>
            </a: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small amount of CAN communication </a:t>
            </a:r>
            <a:r>
              <a:rPr lang="en-IN" dirty="0" smtClean="0">
                <a:latin typeface="Arial" panose="020B0604020202020204" pitchFamily="34" charset="0"/>
                <a:cs typeface="Arial" panose="020B0604020202020204" pitchFamily="34" charset="0"/>
              </a:rPr>
              <a:t>knowledge </a:t>
            </a: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C programming language because CAPL syntactically same as C</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27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831627"/>
          </a:xfrm>
        </p:spPr>
        <p:txBody>
          <a:bodyPr/>
          <a:lstStyle/>
          <a:p>
            <a:pPr algn="ctr"/>
            <a:r>
              <a:rPr lang="en-US" altLang="en-US" sz="3200" b="1" dirty="0" smtClean="0">
                <a:latin typeface="Arial,Bold" charset="0"/>
              </a:rPr>
              <a:t>CANoe – Trace, Write Window</a:t>
            </a:r>
            <a:endParaRPr lang="en-US" altLang="en-US" sz="3200" dirty="0" smtClean="0">
              <a:latin typeface="Arial,Bold" charset="0"/>
            </a:endParaRPr>
          </a:p>
        </p:txBody>
      </p:sp>
      <p:sp>
        <p:nvSpPr>
          <p:cNvPr id="5123" name="Rectangle 3"/>
          <p:cNvSpPr>
            <a:spLocks noGrp="1" noChangeArrowheads="1"/>
          </p:cNvSpPr>
          <p:nvPr>
            <p:ph idx="1"/>
          </p:nvPr>
        </p:nvSpPr>
        <p:spPr>
          <a:xfrm>
            <a:off x="628650" y="1484784"/>
            <a:ext cx="8263830" cy="4692179"/>
          </a:xfrm>
        </p:spPr>
        <p:txBody>
          <a:bodyPr>
            <a:normAutofit/>
          </a:bodyPr>
          <a:lstStyle/>
          <a:p>
            <a:pPr marL="342900" lvl="1" indent="0" algn="just">
              <a:buNone/>
            </a:pPr>
            <a:endParaRPr lang="en-IN" dirty="0" smtClean="0"/>
          </a:p>
          <a:p>
            <a:pPr marL="342900" lvl="1" indent="0" algn="just">
              <a:buNone/>
            </a:pPr>
            <a:endParaRPr lang="en-IN" sz="1500" dirty="0">
              <a:latin typeface="Arial" panose="020B0604020202020204" pitchFamily="34" charset="0"/>
              <a:cs typeface="Arial" panose="020B0604020202020204" pitchFamily="34" charset="0"/>
            </a:endParaRPr>
          </a:p>
          <a:p>
            <a:pPr marL="342900" lvl="1" indent="0" algn="just">
              <a:buNone/>
            </a:pPr>
            <a:endParaRPr lang="en-IN" sz="1500" dirty="0">
              <a:latin typeface="Arial" panose="020B0604020202020204" pitchFamily="34" charset="0"/>
              <a:cs typeface="Arial" panose="020B0604020202020204" pitchFamily="34" charset="0"/>
            </a:endParaRPr>
          </a:p>
        </p:txBody>
      </p:sp>
      <p:sp>
        <p:nvSpPr>
          <p:cNvPr id="4" name="Rectangle 3"/>
          <p:cNvSpPr/>
          <p:nvPr/>
        </p:nvSpPr>
        <p:spPr>
          <a:xfrm>
            <a:off x="503548" y="1473384"/>
            <a:ext cx="8136904" cy="5355312"/>
          </a:xfrm>
          <a:prstGeom prst="rect">
            <a:avLst/>
          </a:prstGeom>
        </p:spPr>
        <p:txBody>
          <a:bodyPr wrap="square">
            <a:spAutoFit/>
          </a:bodyPr>
          <a:lstStyle/>
          <a:p>
            <a:pPr marL="285750" indent="-285750" algn="just">
              <a:buFont typeface="Wingdings" panose="05000000000000000000" pitchFamily="2" charset="2"/>
              <a:buChar char="v"/>
            </a:pP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Trace </a:t>
            </a:r>
            <a:r>
              <a:rPr lang="en-IN" dirty="0">
                <a:latin typeface="Arial" panose="020B0604020202020204" pitchFamily="34" charset="0"/>
                <a:cs typeface="Arial" panose="020B0604020202020204" pitchFamily="34" charset="0"/>
              </a:rPr>
              <a:t>window shows the data content of the messages detected on the bus and other information about </a:t>
            </a:r>
            <a:r>
              <a:rPr lang="en-IN" dirty="0" smtClean="0">
                <a:latin typeface="Arial" panose="020B0604020202020204" pitchFamily="34" charset="0"/>
                <a:cs typeface="Arial" panose="020B0604020202020204" pitchFamily="34" charset="0"/>
              </a:rPr>
              <a:t>them. Each </a:t>
            </a:r>
            <a:r>
              <a:rPr lang="en-IN" dirty="0">
                <a:latin typeface="Arial" panose="020B0604020202020204" pitchFamily="34" charset="0"/>
                <a:cs typeface="Arial" panose="020B0604020202020204" pitchFamily="34" charset="0"/>
              </a:rPr>
              <a:t>message is time-stamped, and the identifier, message type, data length, and any associated data bytes </a:t>
            </a:r>
            <a:r>
              <a:rPr lang="en-IN" dirty="0" smtClean="0">
                <a:latin typeface="Arial" panose="020B0604020202020204" pitchFamily="34" charset="0"/>
                <a:cs typeface="Arial" panose="020B0604020202020204" pitchFamily="34" charset="0"/>
              </a:rPr>
              <a:t>are shown</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Write window </a:t>
            </a:r>
            <a:r>
              <a:rPr lang="en-IN" dirty="0">
                <a:latin typeface="Arial" panose="020B0604020202020204" pitchFamily="34" charset="0"/>
                <a:cs typeface="Arial" panose="020B0604020202020204" pitchFamily="34" charset="0"/>
              </a:rPr>
              <a:t>is a text output window and is used to indicate major CANalyzer operational modes, such </a:t>
            </a:r>
            <a:r>
              <a:rPr lang="en-IN" dirty="0" smtClean="0">
                <a:latin typeface="Arial" panose="020B0604020202020204" pitchFamily="34" charset="0"/>
                <a:cs typeface="Arial" panose="020B0604020202020204" pitchFamily="34" charset="0"/>
              </a:rPr>
              <a:t>as measurement </a:t>
            </a:r>
            <a:r>
              <a:rPr lang="en-IN" dirty="0">
                <a:latin typeface="Arial" panose="020B0604020202020204" pitchFamily="34" charset="0"/>
                <a:cs typeface="Arial" panose="020B0604020202020204" pitchFamily="34" charset="0"/>
              </a:rPr>
              <a:t>start/end times and detected hardware warning conditions. This window also allows a CAPL program </a:t>
            </a:r>
            <a:r>
              <a:rPr lang="en-IN" dirty="0" smtClean="0">
                <a:latin typeface="Arial" panose="020B0604020202020204" pitchFamily="34" charset="0"/>
                <a:cs typeface="Arial" panose="020B0604020202020204" pitchFamily="34" charset="0"/>
              </a:rPr>
              <a:t>to output </a:t>
            </a:r>
            <a:r>
              <a:rPr lang="en-IN" dirty="0">
                <a:latin typeface="Arial" panose="020B0604020202020204" pitchFamily="34" charset="0"/>
                <a:cs typeface="Arial" panose="020B0604020202020204" pitchFamily="34" charset="0"/>
              </a:rPr>
              <a:t>text information during program execution. </a:t>
            </a:r>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CAPL write() function is used to output text to this </a:t>
            </a:r>
            <a:r>
              <a:rPr lang="en-IN" dirty="0" smtClean="0">
                <a:latin typeface="Arial" panose="020B0604020202020204" pitchFamily="34" charset="0"/>
                <a:cs typeface="Arial" panose="020B0604020202020204" pitchFamily="34" charset="0"/>
              </a:rPr>
              <a:t>window. Clearing </a:t>
            </a:r>
            <a:r>
              <a:rPr lang="en-IN" dirty="0">
                <a:latin typeface="Arial" panose="020B0604020202020204" pitchFamily="34" charset="0"/>
                <a:cs typeface="Arial" panose="020B0604020202020204" pitchFamily="34" charset="0"/>
              </a:rPr>
              <a:t>the window and copying its contents to the clipboard are also possible. </a:t>
            </a: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106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5"/>
            <a:ext cx="7886700" cy="831627"/>
          </a:xfrm>
        </p:spPr>
        <p:txBody>
          <a:bodyPr/>
          <a:lstStyle/>
          <a:p>
            <a:pPr algn="ctr"/>
            <a:r>
              <a:rPr lang="en-US" altLang="en-US" sz="3200" b="1" dirty="0" smtClean="0">
                <a:latin typeface="Arial,Bold" charset="0"/>
              </a:rPr>
              <a:t>CANoe – Message Blocks</a:t>
            </a:r>
            <a:endParaRPr lang="en-US" altLang="en-US" sz="3200" dirty="0" smtClean="0">
              <a:latin typeface="Arial,Bold" charset="0"/>
            </a:endParaRPr>
          </a:p>
        </p:txBody>
      </p:sp>
      <p:sp>
        <p:nvSpPr>
          <p:cNvPr id="5123" name="Rectangle 3"/>
          <p:cNvSpPr>
            <a:spLocks noGrp="1" noChangeArrowheads="1"/>
          </p:cNvSpPr>
          <p:nvPr>
            <p:ph idx="1"/>
          </p:nvPr>
        </p:nvSpPr>
        <p:spPr>
          <a:xfrm>
            <a:off x="628650" y="1484784"/>
            <a:ext cx="8263830" cy="4692179"/>
          </a:xfrm>
        </p:spPr>
        <p:txBody>
          <a:bodyPr>
            <a:normAutofit/>
          </a:bodyPr>
          <a:lstStyle/>
          <a:p>
            <a:pPr marL="342900" lvl="1" indent="0" algn="just">
              <a:buNone/>
            </a:pPr>
            <a:endParaRPr lang="en-IN" dirty="0" smtClean="0"/>
          </a:p>
          <a:p>
            <a:pPr marL="342900" lvl="1" indent="0" algn="just">
              <a:buNone/>
            </a:pPr>
            <a:endParaRPr lang="en-IN" sz="1500" dirty="0">
              <a:latin typeface="Arial" panose="020B0604020202020204" pitchFamily="34" charset="0"/>
              <a:cs typeface="Arial" panose="020B0604020202020204" pitchFamily="34" charset="0"/>
            </a:endParaRPr>
          </a:p>
          <a:p>
            <a:pPr marL="342900" lvl="1" indent="0" algn="just">
              <a:buNone/>
            </a:pPr>
            <a:endParaRPr lang="en-IN" sz="1500" dirty="0">
              <a:latin typeface="Arial" panose="020B0604020202020204" pitchFamily="34" charset="0"/>
              <a:cs typeface="Arial" panose="020B0604020202020204" pitchFamily="34" charset="0"/>
            </a:endParaRPr>
          </a:p>
        </p:txBody>
      </p:sp>
      <p:sp>
        <p:nvSpPr>
          <p:cNvPr id="4" name="Rectangle 3"/>
          <p:cNvSpPr/>
          <p:nvPr/>
        </p:nvSpPr>
        <p:spPr>
          <a:xfrm>
            <a:off x="503548" y="1473384"/>
            <a:ext cx="8136904" cy="3970318"/>
          </a:xfrm>
          <a:prstGeom prst="rect">
            <a:avLst/>
          </a:prstGeom>
        </p:spPr>
        <p:txBody>
          <a:bodyPr wrap="square">
            <a:spAutoFit/>
          </a:bodyPr>
          <a:lstStyle/>
          <a:p>
            <a:pPr marL="285750"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CANoe </a:t>
            </a:r>
            <a:r>
              <a:rPr lang="en-IN" dirty="0">
                <a:latin typeface="Arial" panose="020B0604020202020204" pitchFamily="34" charset="0"/>
                <a:cs typeface="Arial" panose="020B0604020202020204" pitchFamily="34" charset="0"/>
              </a:rPr>
              <a:t>contains four function blocks that are capable of transmitting messages:</a:t>
            </a:r>
          </a:p>
          <a:p>
            <a:pPr marL="742950" lvl="1"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Interactive </a:t>
            </a:r>
            <a:r>
              <a:rPr lang="en-IN" dirty="0">
                <a:latin typeface="Arial" panose="020B0604020202020204" pitchFamily="34" charset="0"/>
                <a:cs typeface="Arial" panose="020B0604020202020204" pitchFamily="34" charset="0"/>
              </a:rPr>
              <a:t>Generator block</a:t>
            </a:r>
          </a:p>
          <a:p>
            <a:pPr marL="742950" lvl="1"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Replay </a:t>
            </a:r>
            <a:r>
              <a:rPr lang="en-IN" dirty="0">
                <a:latin typeface="Arial" panose="020B0604020202020204" pitchFamily="34" charset="0"/>
                <a:cs typeface="Arial" panose="020B0604020202020204" pitchFamily="34" charset="0"/>
              </a:rPr>
              <a:t>block</a:t>
            </a:r>
          </a:p>
          <a:p>
            <a:pPr marL="742950" lvl="1" indent="-285750" algn="just">
              <a:buFont typeface="Wingdings" panose="05000000000000000000" pitchFamily="2" charset="2"/>
              <a:buChar char="v"/>
            </a:pPr>
            <a:r>
              <a:rPr lang="en-IN" dirty="0" smtClean="0">
                <a:latin typeface="Arial" panose="020B0604020202020204" pitchFamily="34" charset="0"/>
                <a:cs typeface="Arial" panose="020B0604020202020204" pitchFamily="34" charset="0"/>
              </a:rPr>
              <a:t>CAPL </a:t>
            </a:r>
            <a:r>
              <a:rPr lang="en-IN" dirty="0">
                <a:latin typeface="Arial" panose="020B0604020202020204" pitchFamily="34" charset="0"/>
                <a:cs typeface="Arial" panose="020B0604020202020204" pitchFamily="34" charset="0"/>
              </a:rPr>
              <a:t>Program </a:t>
            </a:r>
            <a:r>
              <a:rPr lang="en-IN" dirty="0" smtClean="0">
                <a:latin typeface="Arial" panose="020B0604020202020204" pitchFamily="34" charset="0"/>
                <a:cs typeface="Arial" panose="020B0604020202020204" pitchFamily="34" charset="0"/>
              </a:rPr>
              <a:t>block</a:t>
            </a:r>
          </a:p>
          <a:p>
            <a:pPr marL="742950" lvl="1" indent="-285750">
              <a:buFont typeface="Wingdings" panose="05000000000000000000" pitchFamily="2" charset="2"/>
              <a:buChar char="v"/>
            </a:pPr>
            <a:endParaRPr lang="en-IN"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IG block: </a:t>
            </a:r>
          </a:p>
          <a:p>
            <a:pPr marL="285750" indent="-285750">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endParaRPr lang="en-IN"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115616" y="3506363"/>
            <a:ext cx="7524836" cy="2682000"/>
          </a:xfrm>
          <a:prstGeom prst="rect">
            <a:avLst/>
          </a:prstGeom>
        </p:spPr>
      </p:pic>
    </p:spTree>
    <p:extLst>
      <p:ext uri="{BB962C8B-B14F-4D97-AF65-F5344CB8AC3E}">
        <p14:creationId xmlns:p14="http://schemas.microsoft.com/office/powerpoint/2010/main" val="1469381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sz="3200" b="1" dirty="0" smtClean="0">
                <a:latin typeface="Arial,Bold" charset="0"/>
              </a:rPr>
              <a:t>CAPL Program Parts</a:t>
            </a:r>
          </a:p>
        </p:txBody>
      </p:sp>
      <p:sp>
        <p:nvSpPr>
          <p:cNvPr id="6147" name="Rectangle 3"/>
          <p:cNvSpPr>
            <a:spLocks noGrp="1" noChangeArrowheads="1"/>
          </p:cNvSpPr>
          <p:nvPr>
            <p:ph idx="1"/>
          </p:nvPr>
        </p:nvSpPr>
        <p:spPr/>
        <p:txBody>
          <a:bodyPr/>
          <a:lstStyle/>
          <a:p>
            <a:pPr marL="0" indent="0" fontAlgn="auto">
              <a:spcAft>
                <a:spcPts val="0"/>
              </a:spcAft>
              <a:buFont typeface="Arial" panose="020B0604020202020204" pitchFamily="34" charset="0"/>
              <a:buNone/>
              <a:defRPr/>
            </a:pPr>
            <a:r>
              <a:rPr lang="en-US" altLang="en-US" sz="1800" dirty="0" smtClean="0">
                <a:latin typeface="Arial" panose="020B0604020202020204" pitchFamily="34" charset="0"/>
                <a:cs typeface="Arial" panose="020B0604020202020204" pitchFamily="34" charset="0"/>
              </a:rPr>
              <a:t>A CAPL program consists of two parts:</a:t>
            </a:r>
            <a:r>
              <a:rPr lang="en-US" altLang="en-US" sz="2000"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endParaRPr lang="en-US" altLang="en-US" sz="20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1. Declare and define global variables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2. Declare and define user-defined functions and event procedures</a:t>
            </a:r>
            <a:r>
              <a:rPr lang="en-US" altLang="en-US" sz="2000"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r>
              <a:rPr lang="en-US" altLang="en-US" sz="3200" b="1" dirty="0" smtClean="0">
                <a:latin typeface="Arial,Bold" charset="0"/>
              </a:rPr>
              <a:t>CAPL Variables</a:t>
            </a:r>
            <a:r>
              <a:rPr lang="en-US" altLang="en-US" b="1" dirty="0" smtClean="0">
                <a:latin typeface="Arial,Bold" charset="0"/>
              </a:rPr>
              <a:t> </a:t>
            </a:r>
            <a:endParaRPr lang="en-US" altLang="en-US" dirty="0" smtClean="0">
              <a:latin typeface="Arial,Bold" charset="0"/>
            </a:endParaRPr>
          </a:p>
        </p:txBody>
      </p:sp>
      <p:sp>
        <p:nvSpPr>
          <p:cNvPr id="8195" name="Rectangle 3"/>
          <p:cNvSpPr>
            <a:spLocks noGrp="1" noChangeArrowheads="1"/>
          </p:cNvSpPr>
          <p:nvPr>
            <p:ph idx="1"/>
          </p:nvPr>
        </p:nvSpPr>
        <p:spPr/>
        <p:txBody>
          <a:bodyPr>
            <a:normAutofit/>
          </a:bodyPr>
          <a:lstStyle/>
          <a:p>
            <a:pPr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Data types available for variables include integers (</a:t>
            </a:r>
            <a:r>
              <a:rPr lang="en-US" altLang="en-US" sz="1800" b="1" dirty="0" err="1" smtClean="0">
                <a:latin typeface="Arial" panose="020B0604020202020204" pitchFamily="34" charset="0"/>
                <a:cs typeface="Arial" panose="020B0604020202020204" pitchFamily="34" charset="0"/>
              </a:rPr>
              <a:t>dword</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long</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word</a:t>
            </a:r>
            <a:r>
              <a:rPr lang="en-US" altLang="en-US" sz="1800"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int</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byte</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char</a:t>
            </a:r>
            <a:r>
              <a:rPr lang="en-US" altLang="en-US" sz="1800" dirty="0" smtClean="0">
                <a:latin typeface="Arial" panose="020B0604020202020204" pitchFamily="34" charset="0"/>
                <a:cs typeface="Arial" panose="020B0604020202020204" pitchFamily="34" charset="0"/>
              </a:rPr>
              <a:t>), floating point numbers (</a:t>
            </a:r>
            <a:r>
              <a:rPr lang="en-US" altLang="en-US" sz="1800" b="1" dirty="0" smtClean="0">
                <a:latin typeface="Arial" panose="020B0604020202020204" pitchFamily="34" charset="0"/>
                <a:cs typeface="Arial" panose="020B0604020202020204" pitchFamily="34" charset="0"/>
              </a:rPr>
              <a:t>float</a:t>
            </a:r>
            <a:r>
              <a:rPr lang="en-US" altLang="en-US" sz="1800" dirty="0" smtClean="0">
                <a:latin typeface="Arial" panose="020B0604020202020204" pitchFamily="34" charset="0"/>
                <a:cs typeface="Arial" panose="020B0604020202020204" pitchFamily="34" charset="0"/>
              </a:rPr>
              <a:t> and </a:t>
            </a:r>
            <a:r>
              <a:rPr lang="en-US" altLang="en-US" sz="1800" b="1" dirty="0" smtClean="0">
                <a:latin typeface="Arial" panose="020B0604020202020204" pitchFamily="34" charset="0"/>
                <a:cs typeface="Arial" panose="020B0604020202020204" pitchFamily="34" charset="0"/>
              </a:rPr>
              <a:t>double</a:t>
            </a:r>
            <a:r>
              <a:rPr lang="en-US" altLang="en-US" sz="1800" dirty="0" smtClean="0">
                <a:latin typeface="Arial" panose="020B0604020202020204" pitchFamily="34" charset="0"/>
                <a:cs typeface="Arial" panose="020B0604020202020204" pitchFamily="34" charset="0"/>
              </a:rPr>
              <a:t>)</a:t>
            </a:r>
          </a:p>
          <a:p>
            <a:pPr marL="0" indent="0" fontAlgn="auto">
              <a:spcAft>
                <a:spcPts val="0"/>
              </a:spcAft>
              <a:buFont typeface="Arial" panose="020B0604020202020204" pitchFamily="34" charset="0"/>
              <a:buNone/>
              <a:defRPr/>
            </a:pP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CAN messages (</a:t>
            </a:r>
            <a:r>
              <a:rPr lang="en-US" altLang="en-US" sz="1800" b="1" dirty="0" smtClean="0">
                <a:latin typeface="Arial" panose="020B0604020202020204" pitchFamily="34" charset="0"/>
                <a:cs typeface="Arial" panose="020B0604020202020204" pitchFamily="34" charset="0"/>
              </a:rPr>
              <a:t>message</a:t>
            </a:r>
            <a:r>
              <a:rPr lang="en-US" altLang="en-US" sz="1800" dirty="0" smtClean="0">
                <a:latin typeface="Arial" panose="020B0604020202020204" pitchFamily="34" charset="0"/>
                <a:cs typeface="Arial" panose="020B0604020202020204" pitchFamily="34" charset="0"/>
              </a:rPr>
              <a:t>) and timers (</a:t>
            </a:r>
            <a:r>
              <a:rPr lang="en-US" altLang="en-US" sz="1800" b="1" dirty="0" smtClean="0">
                <a:latin typeface="Arial" panose="020B0604020202020204" pitchFamily="34" charset="0"/>
                <a:cs typeface="Arial" panose="020B0604020202020204" pitchFamily="34" charset="0"/>
              </a:rPr>
              <a:t>timer</a:t>
            </a:r>
            <a:r>
              <a:rPr lang="en-US" altLang="en-US" sz="1800" dirty="0" smtClean="0">
                <a:latin typeface="Arial" panose="020B0604020202020204" pitchFamily="34" charset="0"/>
                <a:cs typeface="Arial" panose="020B0604020202020204" pitchFamily="34" charset="0"/>
              </a:rPr>
              <a:t> or </a:t>
            </a:r>
            <a:r>
              <a:rPr lang="en-US" altLang="en-US" sz="1800" b="1" dirty="0" err="1" smtClean="0">
                <a:latin typeface="Arial" panose="020B0604020202020204" pitchFamily="34" charset="0"/>
                <a:cs typeface="Arial" panose="020B0604020202020204" pitchFamily="34" charset="0"/>
              </a:rPr>
              <a:t>msTimer</a:t>
            </a:r>
            <a:r>
              <a:rPr lang="en-US" altLang="en-US" sz="1800" dirty="0" smtClean="0">
                <a:latin typeface="Arial" panose="020B0604020202020204" pitchFamily="34" charset="0"/>
                <a:cs typeface="Arial" panose="020B0604020202020204" pitchFamily="34" charset="0"/>
              </a:rPr>
              <a:t>). Except for the timers, all other variables can be initial-</a:t>
            </a:r>
            <a:r>
              <a:rPr lang="en-US" altLang="en-US" sz="1800" dirty="0" err="1" smtClean="0">
                <a:latin typeface="Arial" panose="020B0604020202020204" pitchFamily="34" charset="0"/>
                <a:cs typeface="Arial" panose="020B0604020202020204" pitchFamily="34" charset="0"/>
              </a:rPr>
              <a:t>ized</a:t>
            </a:r>
            <a:r>
              <a:rPr lang="en-US" altLang="en-US" sz="1800" dirty="0" smtClean="0">
                <a:latin typeface="Arial" panose="020B0604020202020204" pitchFamily="34" charset="0"/>
                <a:cs typeface="Arial" panose="020B0604020202020204" pitchFamily="34" charset="0"/>
              </a:rPr>
              <a:t> in their declarations. </a:t>
            </a:r>
          </a:p>
          <a:p>
            <a:pPr fontAlgn="auto">
              <a:spcAft>
                <a:spcPts val="0"/>
              </a:spcAft>
              <a:defRPr/>
            </a:pP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variables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int</a:t>
            </a: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msgCount</a:t>
            </a:r>
            <a:r>
              <a:rPr lang="en-US" altLang="en-US" sz="1800" b="1" dirty="0" smtClean="0">
                <a:latin typeface="Arial" panose="020B0604020202020204" pitchFamily="34" charset="0"/>
                <a:cs typeface="Arial" panose="020B0604020202020204" pitchFamily="34" charset="0"/>
              </a:rPr>
              <a:t>; // Is set to 0 at measurement start</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message 34 </a:t>
            </a:r>
            <a:r>
              <a:rPr lang="en-US" altLang="en-US" sz="1800" b="1" dirty="0" err="1" smtClean="0">
                <a:latin typeface="Arial" panose="020B0604020202020204" pitchFamily="34" charset="0"/>
                <a:cs typeface="Arial" panose="020B0604020202020204" pitchFamily="34" charset="0"/>
              </a:rPr>
              <a:t>sendMsg</a:t>
            </a:r>
            <a:r>
              <a:rPr lang="en-US" altLang="en-US" sz="1800" b="1" dirty="0" smtClean="0">
                <a:latin typeface="Arial" panose="020B0604020202020204" pitchFamily="34" charset="0"/>
                <a:cs typeface="Arial" panose="020B0604020202020204" pitchFamily="34" charset="0"/>
              </a:rPr>
              <a:t> = { // Declare message with Id 34</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dlc</a:t>
            </a:r>
            <a:r>
              <a:rPr lang="en-US" altLang="en-US" sz="1800" b="1" dirty="0" smtClean="0">
                <a:latin typeface="Arial" panose="020B0604020202020204" pitchFamily="34" charset="0"/>
                <a:cs typeface="Arial" panose="020B0604020202020204" pitchFamily="34" charset="0"/>
              </a:rPr>
              <a:t> = 1, // Set Data Length Code = 1</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byte(0) = 1 // Set 1st data byte = 1</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endParaRPr lang="en-US" altLang="en-US" sz="1800" dirty="0" smtClean="0">
              <a:latin typeface="Arial" panose="020B0604020202020204" pitchFamily="34" charset="0"/>
              <a:cs typeface="Arial" panose="020B0604020202020204" pitchFamily="34" charset="0"/>
            </a:endParaRPr>
          </a:p>
          <a:p>
            <a:pPr fontAlgn="auto">
              <a:spcAft>
                <a:spcPts val="0"/>
              </a:spcAft>
              <a:defRPr/>
            </a:pPr>
            <a:endParaRPr lang="en-US" altLang="en-US"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altLang="en-US" sz="3200" b="1" smtClean="0">
                <a:latin typeface="Arial,Bold" charset="0"/>
              </a:rPr>
              <a:t>CAPL Variables</a:t>
            </a:r>
          </a:p>
        </p:txBody>
      </p:sp>
      <p:sp>
        <p:nvSpPr>
          <p:cNvPr id="9219" name="Rectangle 3"/>
          <p:cNvSpPr>
            <a:spLocks noGrp="1" noChangeArrowheads="1"/>
          </p:cNvSpPr>
          <p:nvPr>
            <p:ph idx="1"/>
          </p:nvPr>
        </p:nvSpPr>
        <p:spPr/>
        <p:txBody>
          <a:bodyPr>
            <a:normAutofit/>
          </a:bodyPr>
          <a:lstStyle/>
          <a:p>
            <a:pPr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Variables can be initialized when they are declared, whereby you can use either simple notation or brackets {}. With the exception of timers, the compiler initializes all variables with default values (unless otherwise defined: 0). </a:t>
            </a:r>
          </a:p>
          <a:p>
            <a:pPr marL="0" indent="0" fontAlgn="auto">
              <a:spcAft>
                <a:spcPts val="0"/>
              </a:spcAft>
              <a:buFont typeface="Arial" panose="020B0604020202020204" pitchFamily="34" charset="0"/>
              <a:buNone/>
              <a:defRPr/>
            </a:pP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CAPL permits the declaration of arrays (arrays, vectors, matrices), analogous to their declaration in the C programming language. </a:t>
            </a:r>
          </a:p>
          <a:p>
            <a:pPr marL="0" indent="0" fontAlgn="auto">
              <a:spcAft>
                <a:spcPts val="0"/>
              </a:spcAft>
              <a:buFont typeface="Arial" panose="020B0604020202020204" pitchFamily="34" charset="0"/>
              <a:buNone/>
              <a:defRPr/>
            </a:pPr>
            <a:r>
              <a:rPr lang="en-US" altLang="en-US" sz="1800" b="1" dirty="0" smtClean="0">
                <a:latin typeface="Arial" panose="020B0604020202020204" pitchFamily="34" charset="0"/>
                <a:cs typeface="Arial" panose="020B0604020202020204" pitchFamily="34" charset="0"/>
              </a:rPr>
              <a:t>   variables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int</a:t>
            </a:r>
            <a:r>
              <a:rPr lang="en-US" altLang="en-US" sz="1800" b="1" dirty="0" smtClean="0">
                <a:latin typeface="Arial" panose="020B0604020202020204" pitchFamily="34" charset="0"/>
                <a:cs typeface="Arial" panose="020B0604020202020204" pitchFamily="34" charset="0"/>
              </a:rPr>
              <a:t> vector[5] = {1,2,3,4,5};</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int</a:t>
            </a:r>
            <a:r>
              <a:rPr lang="en-US" altLang="en-US" sz="1800" b="1" dirty="0" smtClean="0">
                <a:latin typeface="Arial" panose="020B0604020202020204" pitchFamily="34" charset="0"/>
                <a:cs typeface="Arial" panose="020B0604020202020204" pitchFamily="34" charset="0"/>
              </a:rPr>
              <a:t> matrix[2][2] = {{11,12},{21,22}};</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char </a:t>
            </a:r>
            <a:r>
              <a:rPr lang="en-US" altLang="en-US" sz="1800" b="1" dirty="0" err="1" smtClean="0">
                <a:latin typeface="Arial" panose="020B0604020202020204" pitchFamily="34" charset="0"/>
                <a:cs typeface="Arial" panose="020B0604020202020204" pitchFamily="34" charset="0"/>
              </a:rPr>
              <a:t>progname</a:t>
            </a:r>
            <a:r>
              <a:rPr lang="en-US" altLang="en-US" sz="1800" b="1" dirty="0" smtClean="0">
                <a:latin typeface="Arial" panose="020B0604020202020204" pitchFamily="34" charset="0"/>
                <a:cs typeface="Arial" panose="020B0604020202020204" pitchFamily="34" charset="0"/>
              </a:rPr>
              <a:t>[10] = “CANoe“;</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endParaRPr lang="en-US" altLang="en-US" sz="2000" dirty="0" smtClean="0">
              <a:latin typeface="Arial" panose="020B0604020202020204" pitchFamily="34" charset="0"/>
            </a:endParaRPr>
          </a:p>
          <a:p>
            <a:pPr fontAlgn="auto">
              <a:spcAft>
                <a:spcPts val="0"/>
              </a:spcAft>
              <a:defRPr/>
            </a:pPr>
            <a:endParaRPr lang="en-US" altLang="en-US" sz="20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altLang="en-US" sz="3200" b="1" smtClean="0">
                <a:latin typeface="Arial,Bold" charset="0"/>
              </a:rPr>
              <a:t>CAPL Variables</a:t>
            </a:r>
          </a:p>
        </p:txBody>
      </p:sp>
      <p:sp>
        <p:nvSpPr>
          <p:cNvPr id="10243" name="Rectangle 3"/>
          <p:cNvSpPr>
            <a:spLocks noGrp="1" noChangeArrowheads="1"/>
          </p:cNvSpPr>
          <p:nvPr>
            <p:ph idx="1"/>
          </p:nvPr>
        </p:nvSpPr>
        <p:spPr/>
        <p:txBody>
          <a:bodyPr>
            <a:normAutofit/>
          </a:bodyPr>
          <a:lstStyle/>
          <a:p>
            <a:pPr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Variables  of  the  type  </a:t>
            </a:r>
            <a:r>
              <a:rPr lang="en-US" altLang="en-US" sz="1800" b="1" dirty="0" smtClean="0">
                <a:latin typeface="Arial" panose="020B0604020202020204" pitchFamily="34" charset="0"/>
                <a:cs typeface="Arial" panose="020B0604020202020204" pitchFamily="34" charset="0"/>
              </a:rPr>
              <a:t>timer</a:t>
            </a:r>
            <a:r>
              <a:rPr lang="en-US" altLang="en-US" sz="1800" dirty="0" smtClean="0">
                <a:latin typeface="Arial" panose="020B0604020202020204" pitchFamily="34" charset="0"/>
                <a:cs typeface="Arial" panose="020B0604020202020204" pitchFamily="34" charset="0"/>
              </a:rPr>
              <a:t>  (based  on  seconds)  or  </a:t>
            </a:r>
            <a:r>
              <a:rPr lang="en-US" altLang="en-US" sz="1800" b="1" dirty="0" err="1" smtClean="0">
                <a:latin typeface="Arial" panose="020B0604020202020204" pitchFamily="34" charset="0"/>
                <a:cs typeface="Arial" panose="020B0604020202020204" pitchFamily="34" charset="0"/>
              </a:rPr>
              <a:t>msTimer</a:t>
            </a:r>
            <a:r>
              <a:rPr lang="en-US" altLang="en-US" sz="1800" dirty="0" smtClean="0">
                <a:latin typeface="Arial" panose="020B0604020202020204" pitchFamily="34" charset="0"/>
                <a:cs typeface="Arial" panose="020B0604020202020204" pitchFamily="34" charset="0"/>
              </a:rPr>
              <a:t> (based on milliseconds) serve to generate time events. Timer variables are not automatically initialized at  the  program  start,  rather  they  must  be  "set"  explicitly  with  the  function </a:t>
            </a:r>
            <a:r>
              <a:rPr lang="en-US" altLang="en-US" sz="1800" b="1" dirty="0" err="1" smtClean="0">
                <a:latin typeface="Arial" panose="020B0604020202020204" pitchFamily="34" charset="0"/>
                <a:cs typeface="Arial" panose="020B0604020202020204" pitchFamily="34" charset="0"/>
              </a:rPr>
              <a:t>setTimer</a:t>
            </a:r>
            <a:r>
              <a:rPr lang="en-US" altLang="en-US" sz="1800" b="1" dirty="0" smtClean="0">
                <a:latin typeface="Arial" panose="020B0604020202020204" pitchFamily="34" charset="0"/>
                <a:cs typeface="Arial" panose="020B0604020202020204" pitchFamily="34" charset="0"/>
              </a:rPr>
              <a:t>()</a:t>
            </a:r>
            <a:r>
              <a:rPr lang="en-US" altLang="en-US" sz="1800" dirty="0" smtClean="0">
                <a:latin typeface="Arial" panose="020B0604020202020204" pitchFamily="34" charset="0"/>
                <a:cs typeface="Arial" panose="020B0604020202020204" pitchFamily="34" charset="0"/>
              </a:rPr>
              <a:t>. </a:t>
            </a:r>
          </a:p>
          <a:p>
            <a:pPr marL="0" indent="0" fontAlgn="auto">
              <a:spcAft>
                <a:spcPts val="0"/>
              </a:spcAft>
              <a:buFont typeface="Arial" panose="020B0604020202020204" pitchFamily="34" charset="0"/>
              <a:buNone/>
              <a:defRPr/>
            </a:pP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variables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timer </a:t>
            </a:r>
            <a:r>
              <a:rPr lang="en-US" altLang="en-US" sz="1800" b="1" dirty="0" err="1" smtClean="0">
                <a:latin typeface="Arial" panose="020B0604020202020204" pitchFamily="34" charset="0"/>
                <a:cs typeface="Arial" panose="020B0604020202020204" pitchFamily="34" charset="0"/>
              </a:rPr>
              <a:t>delayTimer</a:t>
            </a:r>
            <a:r>
              <a:rPr lang="en-US" altLang="en-US" sz="1800" b="1" dirty="0" smtClean="0">
                <a:latin typeface="Arial" panose="020B0604020202020204" pitchFamily="34" charset="0"/>
                <a:cs typeface="Arial" panose="020B0604020202020204" pitchFamily="34" charset="0"/>
              </a:rPr>
              <a:t>; // Declaration of a second timer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msTimer</a:t>
            </a: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cycTimer</a:t>
            </a:r>
            <a:r>
              <a:rPr lang="en-US" altLang="en-US" sz="1800" b="1" dirty="0" smtClean="0">
                <a:latin typeface="Arial" panose="020B0604020202020204" pitchFamily="34" charset="0"/>
                <a:cs typeface="Arial" panose="020B0604020202020204" pitchFamily="34" charset="0"/>
              </a:rPr>
              <a:t>; // ... and a millisecond timer</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setTimer</a:t>
            </a:r>
            <a:r>
              <a:rPr lang="en-US" altLang="en-US" sz="1800" b="1" dirty="0" smtClean="0">
                <a:latin typeface="Arial" panose="020B0604020202020204" pitchFamily="34" charset="0"/>
                <a:cs typeface="Arial" panose="020B0604020202020204" pitchFamily="34" charset="0"/>
              </a:rPr>
              <a:t>(delayTimer,3); // Set timer to 3 sec</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r>
              <a:rPr lang="en-US" altLang="en-US" sz="1800" b="1" dirty="0" err="1" smtClean="0">
                <a:latin typeface="Arial" panose="020B0604020202020204" pitchFamily="34" charset="0"/>
                <a:cs typeface="Arial" panose="020B0604020202020204" pitchFamily="34" charset="0"/>
              </a:rPr>
              <a:t>setTimer</a:t>
            </a:r>
            <a:r>
              <a:rPr lang="en-US" altLang="en-US" sz="1800" b="1" dirty="0" smtClean="0">
                <a:latin typeface="Arial" panose="020B0604020202020204" pitchFamily="34" charset="0"/>
                <a:cs typeface="Arial" panose="020B0604020202020204" pitchFamily="34" charset="0"/>
              </a:rPr>
              <a:t>(cycTimer,100); // Set timer to 100 </a:t>
            </a:r>
            <a:r>
              <a:rPr lang="en-US" altLang="en-US" sz="1800" b="1" dirty="0" err="1" smtClean="0">
                <a:latin typeface="Arial" panose="020B0604020202020204" pitchFamily="34" charset="0"/>
                <a:cs typeface="Arial" panose="020B0604020202020204" pitchFamily="34" charset="0"/>
              </a:rPr>
              <a:t>msec</a:t>
            </a:r>
            <a:endParaRPr lang="en-US" altLang="en-US" sz="1800" b="1"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a:t>
            </a:r>
            <a:endParaRPr lang="en-US" altLang="en-US" sz="1800" dirty="0" smtClean="0">
              <a:latin typeface="Arial" panose="020B0604020202020204" pitchFamily="34" charset="0"/>
              <a:cs typeface="Arial" panose="020B0604020202020204" pitchFamily="34" charset="0"/>
            </a:endParaRPr>
          </a:p>
          <a:p>
            <a:pPr fontAlgn="auto">
              <a:spcAft>
                <a:spcPts val="0"/>
              </a:spcAft>
              <a:defRPr/>
            </a:pPr>
            <a:endParaRPr lang="en-US"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ltLang="en-US" sz="3200" b="1" smtClean="0">
                <a:latin typeface="Arial,Bold" charset="0"/>
              </a:rPr>
              <a:t>Declaration of Messages</a:t>
            </a:r>
            <a:r>
              <a:rPr lang="en-US" altLang="en-US" b="1" smtClean="0">
                <a:latin typeface="Arial,Bold" charset="0"/>
              </a:rPr>
              <a:t> </a:t>
            </a:r>
            <a:endParaRPr lang="en-US" altLang="en-US" smtClean="0">
              <a:latin typeface="Arial,Bold" charset="0"/>
            </a:endParaRPr>
          </a:p>
        </p:txBody>
      </p:sp>
      <p:sp>
        <p:nvSpPr>
          <p:cNvPr id="10243" name="Rectangle 3"/>
          <p:cNvSpPr>
            <a:spLocks noGrp="1" noChangeArrowheads="1"/>
          </p:cNvSpPr>
          <p:nvPr>
            <p:ph idx="1"/>
          </p:nvPr>
        </p:nvSpPr>
        <p:spPr bwMode="auto"/>
        <p:txBody>
          <a:bodyPr wrap="square" numCol="1" anchor="t" anchorCtr="0" compatLnSpc="1">
            <a:prstTxWarp prst="textNoShape">
              <a:avLst/>
            </a:prstTxWarp>
            <a:normAutofit fontScale="92500" lnSpcReduction="20000"/>
          </a:bodyPr>
          <a:lstStyle/>
          <a:p>
            <a:pPr algn="just">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Messages  to  be  output  from  the  CAPL  program  are  declared  with  the  key  word </a:t>
            </a:r>
            <a:r>
              <a:rPr lang="en-US" altLang="en-US" sz="1800" b="1" dirty="0" smtClean="0">
                <a:latin typeface="Arial" panose="020B0604020202020204" pitchFamily="34" charset="0"/>
                <a:cs typeface="Arial" panose="020B0604020202020204" pitchFamily="34" charset="0"/>
              </a:rPr>
              <a:t>message</a:t>
            </a:r>
            <a:r>
              <a:rPr lang="en-US" altLang="en-US" sz="1800" dirty="0" smtClean="0">
                <a:latin typeface="Arial" panose="020B0604020202020204" pitchFamily="34" charset="0"/>
                <a:cs typeface="Arial" panose="020B0604020202020204" pitchFamily="34" charset="0"/>
              </a:rPr>
              <a:t>. The complete declaration includes the message identifier or when working with symbolic databases - the message name. For example, you might write the following to output messages on the bus that have identifier A (hex) or 100 (</a:t>
            </a:r>
            <a:r>
              <a:rPr lang="en-US" altLang="en-US" sz="1800" dirty="0" err="1" smtClean="0">
                <a:latin typeface="Arial" panose="020B0604020202020204" pitchFamily="34" charset="0"/>
                <a:cs typeface="Arial" panose="020B0604020202020204" pitchFamily="34" charset="0"/>
              </a:rPr>
              <a:t>dec</a:t>
            </a:r>
            <a:r>
              <a:rPr lang="en-US" altLang="en-US" sz="1800" dirty="0" smtClean="0">
                <a:latin typeface="Arial" panose="020B0604020202020204" pitchFamily="34" charset="0"/>
                <a:cs typeface="Arial" panose="020B0604020202020204" pitchFamily="34" charset="0"/>
              </a:rPr>
              <a:t>) or the message </a:t>
            </a:r>
            <a:r>
              <a:rPr lang="en-US" altLang="en-US" sz="1800" i="1" dirty="0" err="1" smtClean="0">
                <a:latin typeface="Arial" panose="020B0604020202020204" pitchFamily="34" charset="0"/>
                <a:cs typeface="Arial" panose="020B0604020202020204" pitchFamily="34" charset="0"/>
              </a:rPr>
              <a:t>EngineData</a:t>
            </a:r>
            <a:r>
              <a:rPr lang="en-US" altLang="en-US" sz="1800" dirty="0" smtClean="0">
                <a:latin typeface="Arial" panose="020B0604020202020204" pitchFamily="34" charset="0"/>
                <a:cs typeface="Arial" panose="020B0604020202020204" pitchFamily="34" charset="0"/>
              </a:rPr>
              <a:t> defined in the database.</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message 0xA m1; // Message declaration (hex)</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message 100 m2; // Message declaration (</a:t>
            </a:r>
            <a:r>
              <a:rPr lang="en-US" altLang="en-US" sz="1800" b="1" dirty="0" err="1" smtClean="0">
                <a:latin typeface="Arial" panose="020B0604020202020204" pitchFamily="34" charset="0"/>
                <a:cs typeface="Arial" panose="020B0604020202020204" pitchFamily="34" charset="0"/>
              </a:rPr>
              <a:t>dec</a:t>
            </a:r>
            <a:r>
              <a:rPr lang="en-US" altLang="en-US" sz="1800" b="1"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message </a:t>
            </a:r>
            <a:r>
              <a:rPr lang="en-US" altLang="en-US" sz="1800" b="1" dirty="0" err="1" smtClean="0">
                <a:latin typeface="Arial" panose="020B0604020202020204" pitchFamily="34" charset="0"/>
                <a:cs typeface="Arial" panose="020B0604020202020204" pitchFamily="34" charset="0"/>
              </a:rPr>
              <a:t>EngineData</a:t>
            </a:r>
            <a:r>
              <a:rPr lang="en-US" altLang="en-US" sz="1800" b="1" dirty="0" smtClean="0">
                <a:latin typeface="Arial" panose="020B0604020202020204" pitchFamily="34" charset="0"/>
                <a:cs typeface="Arial" panose="020B0604020202020204" pitchFamily="34" charset="0"/>
              </a:rPr>
              <a:t> m3; // Symbolic declaration</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message * </a:t>
            </a:r>
            <a:r>
              <a:rPr lang="en-US" altLang="en-US" sz="1800" b="1" dirty="0" err="1" smtClean="0">
                <a:latin typeface="Arial" panose="020B0604020202020204" pitchFamily="34" charset="0"/>
                <a:cs typeface="Arial" panose="020B0604020202020204" pitchFamily="34" charset="0"/>
              </a:rPr>
              <a:t>wcrd</a:t>
            </a:r>
            <a:r>
              <a:rPr lang="en-US" altLang="en-US" sz="1800" b="1" dirty="0" smtClean="0">
                <a:latin typeface="Arial" panose="020B0604020202020204" pitchFamily="34" charset="0"/>
                <a:cs typeface="Arial" panose="020B0604020202020204" pitchFamily="34" charset="0"/>
              </a:rPr>
              <a:t>; // Declaration without Id</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output(m1); // Transmit message m1</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output(m2); // Transmit message m2</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output(m3); // Transmit message m3</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wcrd.id = 0x1A0; // Define Id...</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output(</a:t>
            </a:r>
            <a:r>
              <a:rPr lang="en-US" altLang="en-US" sz="1800" b="1" dirty="0" err="1" smtClean="0">
                <a:latin typeface="Arial" panose="020B0604020202020204" pitchFamily="34" charset="0"/>
                <a:cs typeface="Arial" panose="020B0604020202020204" pitchFamily="34" charset="0"/>
              </a:rPr>
              <a:t>wcrd</a:t>
            </a:r>
            <a:r>
              <a:rPr lang="en-US" altLang="en-US" sz="1800" b="1" dirty="0" smtClean="0">
                <a:latin typeface="Arial" panose="020B0604020202020204" pitchFamily="34" charset="0"/>
                <a:cs typeface="Arial" panose="020B0604020202020204" pitchFamily="34" charset="0"/>
              </a:rPr>
              <a:t>);</a:t>
            </a:r>
            <a:endParaRPr lang="en-US" altLang="en-US" sz="1800" dirty="0" smtClean="0">
              <a:latin typeface="Arial" panose="020B0604020202020204" pitchFamily="34" charset="0"/>
              <a:cs typeface="Arial" panose="020B0604020202020204" pitchFamily="34" charset="0"/>
            </a:endParaRPr>
          </a:p>
          <a:p>
            <a:endParaRPr lang="en-US" altLang="en-US" sz="1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altLang="en-US" sz="3200" b="1" dirty="0" smtClean="0">
                <a:latin typeface="Arial,Bold" charset="0"/>
              </a:rPr>
              <a:t>Declaration of Messages</a:t>
            </a:r>
          </a:p>
        </p:txBody>
      </p:sp>
      <p:sp>
        <p:nvSpPr>
          <p:cNvPr id="12291" name="Rectangle 3"/>
          <p:cNvSpPr>
            <a:spLocks noGrp="1" noChangeArrowheads="1"/>
          </p:cNvSpPr>
          <p:nvPr>
            <p:ph idx="1"/>
          </p:nvPr>
        </p:nvSpPr>
        <p:spPr>
          <a:xfrm>
            <a:off x="107504" y="1825625"/>
            <a:ext cx="8712968" cy="4351338"/>
          </a:xfrm>
        </p:spPr>
        <p:txBody>
          <a:bodyPr>
            <a:normAutofit/>
          </a:bodyPr>
          <a:lstStyle/>
          <a:p>
            <a:pPr marL="0" indent="0" fontAlgn="auto">
              <a:spcAft>
                <a:spcPts val="0"/>
              </a:spcAft>
              <a:buFont typeface="Arial" panose="020B0604020202020204" pitchFamily="34" charset="0"/>
              <a:buNone/>
              <a:defRPr/>
            </a:pPr>
            <a:r>
              <a:rPr lang="en-US" altLang="en-US" sz="1800" dirty="0" smtClean="0">
                <a:latin typeface="Arial" panose="020B0604020202020204" pitchFamily="34" charset="0"/>
              </a:rPr>
              <a:t>It is possible to access control information for the CAN message objects using the following component selectors:</a:t>
            </a:r>
          </a:p>
          <a:p>
            <a:pPr marL="0" indent="0" fontAlgn="auto">
              <a:spcAft>
                <a:spcPts val="0"/>
              </a:spcAft>
              <a:buFont typeface="Arial" panose="020B0604020202020204" pitchFamily="34" charset="0"/>
              <a:buNone/>
              <a:defRPr/>
            </a:pPr>
            <a:endParaRPr lang="en-US" altLang="en-US" sz="1800" dirty="0" smtClean="0">
              <a:latin typeface="Arial" panose="020B0604020202020204" pitchFamily="34" charset="0"/>
            </a:endParaRP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ID 		</a:t>
            </a:r>
            <a:r>
              <a:rPr lang="en-US" altLang="en-US" sz="1800" dirty="0" smtClean="0">
                <a:latin typeface="Arial" panose="020B0604020202020204" pitchFamily="34" charset="0"/>
                <a:cs typeface="Arial" panose="020B0604020202020204" pitchFamily="34" charset="0"/>
              </a:rPr>
              <a:t>Message identifier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CAN   	</a:t>
            </a:r>
            <a:r>
              <a:rPr lang="en-US" altLang="en-US" sz="1800" dirty="0" smtClean="0">
                <a:latin typeface="Arial" panose="020B0604020202020204" pitchFamily="34" charset="0"/>
                <a:cs typeface="Arial" panose="020B0604020202020204" pitchFamily="34" charset="0"/>
              </a:rPr>
              <a:t>Chip number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DLC 	</a:t>
            </a:r>
            <a:r>
              <a:rPr lang="en-US" altLang="en-US" sz="1800" dirty="0" smtClean="0">
                <a:latin typeface="Arial" panose="020B0604020202020204" pitchFamily="34" charset="0"/>
                <a:cs typeface="Arial" panose="020B0604020202020204" pitchFamily="34" charset="0"/>
              </a:rPr>
              <a:t>Data Length Code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DIR 		</a:t>
            </a:r>
            <a:r>
              <a:rPr lang="en-US" altLang="en-US" sz="1800" dirty="0" smtClean="0">
                <a:latin typeface="Arial" panose="020B0604020202020204" pitchFamily="34" charset="0"/>
                <a:cs typeface="Arial" panose="020B0604020202020204" pitchFamily="34" charset="0"/>
              </a:rPr>
              <a:t>Direction of transmission, possible values: </a:t>
            </a:r>
            <a:r>
              <a:rPr lang="en-US" altLang="en-US" sz="1800" b="1" dirty="0" smtClean="0">
                <a:latin typeface="Arial" panose="020B0604020202020204" pitchFamily="34" charset="0"/>
                <a:cs typeface="Arial" panose="020B0604020202020204" pitchFamily="34" charset="0"/>
              </a:rPr>
              <a:t>RX</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TX</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TXREQUEST</a:t>
            </a:r>
            <a:r>
              <a:rPr lang="en-US" altLang="en-US" sz="1800"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RTR 	</a:t>
            </a:r>
            <a:r>
              <a:rPr lang="en-US" altLang="en-US" sz="1800" dirty="0" smtClean="0">
                <a:latin typeface="Arial" panose="020B0604020202020204" pitchFamily="34" charset="0"/>
                <a:cs typeface="Arial" panose="020B0604020202020204" pitchFamily="34" charset="0"/>
              </a:rPr>
              <a:t>Remote Transmission Request; possible values: </a:t>
            </a:r>
            <a:r>
              <a:rPr lang="en-US" altLang="en-US" sz="1800" b="1" dirty="0" smtClean="0">
                <a:latin typeface="Arial" panose="020B0604020202020204" pitchFamily="34" charset="0"/>
                <a:cs typeface="Arial" panose="020B0604020202020204" pitchFamily="34" charset="0"/>
              </a:rPr>
              <a:t>0</a:t>
            </a:r>
            <a:r>
              <a:rPr lang="en-US" altLang="en-US" sz="1800" dirty="0" smtClean="0">
                <a:latin typeface="Arial" panose="020B0604020202020204" pitchFamily="34" charset="0"/>
                <a:cs typeface="Arial" panose="020B0604020202020204" pitchFamily="34" charset="0"/>
              </a:rPr>
              <a:t> (No RTR), </a:t>
            </a:r>
            <a:r>
              <a:rPr lang="en-US" altLang="en-US" sz="1800" b="1" dirty="0" smtClean="0">
                <a:latin typeface="Arial" panose="020B0604020202020204" pitchFamily="34" charset="0"/>
                <a:cs typeface="Arial" panose="020B0604020202020204" pitchFamily="34" charset="0"/>
              </a:rPr>
              <a:t>1</a:t>
            </a:r>
            <a:r>
              <a:rPr lang="en-US" altLang="en-US" sz="1800" dirty="0" smtClean="0">
                <a:latin typeface="Arial" panose="020B0604020202020204" pitchFamily="34" charset="0"/>
                <a:cs typeface="Arial" panose="020B0604020202020204" pitchFamily="34" charset="0"/>
              </a:rPr>
              <a:t> (RTR)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TYPE 	</a:t>
            </a:r>
            <a:r>
              <a:rPr lang="en-US" altLang="en-US" sz="1800" dirty="0" smtClean="0">
                <a:latin typeface="Arial" panose="020B0604020202020204" pitchFamily="34" charset="0"/>
                <a:cs typeface="Arial" panose="020B0604020202020204" pitchFamily="34" charset="0"/>
              </a:rPr>
              <a:t>Combination of </a:t>
            </a:r>
            <a:r>
              <a:rPr lang="en-US" altLang="en-US" sz="1800" b="1" dirty="0" smtClean="0">
                <a:latin typeface="Arial" panose="020B0604020202020204" pitchFamily="34" charset="0"/>
                <a:cs typeface="Arial" panose="020B0604020202020204" pitchFamily="34" charset="0"/>
              </a:rPr>
              <a:t>DIR</a:t>
            </a:r>
            <a:r>
              <a:rPr lang="en-US" altLang="en-US" sz="1800" dirty="0" smtClean="0">
                <a:latin typeface="Arial" panose="020B0604020202020204" pitchFamily="34" charset="0"/>
                <a:cs typeface="Arial" panose="020B0604020202020204" pitchFamily="34" charset="0"/>
              </a:rPr>
              <a:t> and </a:t>
            </a:r>
            <a:r>
              <a:rPr lang="en-US" altLang="en-US" sz="1800" b="1" dirty="0" smtClean="0">
                <a:latin typeface="Arial" panose="020B0604020202020204" pitchFamily="34" charset="0"/>
                <a:cs typeface="Arial" panose="020B0604020202020204" pitchFamily="34" charset="0"/>
              </a:rPr>
              <a:t>RTR</a:t>
            </a:r>
            <a:r>
              <a:rPr lang="en-US" altLang="en-US" sz="1800" dirty="0" smtClean="0">
                <a:latin typeface="Arial" panose="020B0604020202020204" pitchFamily="34" charset="0"/>
                <a:cs typeface="Arial" panose="020B0604020202020204" pitchFamily="34" charset="0"/>
              </a:rPr>
              <a:t> for efficient evaluation.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TYPE = (RTR &lt;&lt; 8) | DIR </a:t>
            </a:r>
            <a:r>
              <a:rPr lang="en-US" altLang="en-US" sz="1800"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TIME 	</a:t>
            </a:r>
            <a:r>
              <a:rPr lang="en-US" altLang="en-US" sz="1800" dirty="0" smtClean="0">
                <a:latin typeface="Arial" panose="020B0604020202020204" pitchFamily="34" charset="0"/>
                <a:cs typeface="Arial" panose="020B0604020202020204" pitchFamily="34" charset="0"/>
              </a:rPr>
              <a:t>Time point, units: 10 microseconds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altLang="en-US" sz="2800" b="1" smtClean="0">
                <a:latin typeface="Arial,Bold" charset="0"/>
              </a:rPr>
              <a:t>Event Procedures</a:t>
            </a:r>
            <a:r>
              <a:rPr lang="en-US" altLang="en-US" b="1" smtClean="0">
                <a:latin typeface="Arial,Bold" charset="0"/>
              </a:rPr>
              <a:t> </a:t>
            </a:r>
            <a:endParaRPr lang="en-US" altLang="en-US" smtClean="0">
              <a:latin typeface="Arial,Bold" charset="0"/>
            </a:endParaRPr>
          </a:p>
        </p:txBody>
      </p:sp>
      <p:sp>
        <p:nvSpPr>
          <p:cNvPr id="13315" name="Rectangle 3"/>
          <p:cNvSpPr>
            <a:spLocks noGrp="1" noChangeArrowheads="1"/>
          </p:cNvSpPr>
          <p:nvPr>
            <p:ph idx="1"/>
          </p:nvPr>
        </p:nvSpPr>
        <p:spPr>
          <a:xfrm>
            <a:off x="628650" y="1690688"/>
            <a:ext cx="7886700" cy="4834655"/>
          </a:xfrm>
        </p:spPr>
        <p:txBody>
          <a:bodyPr>
            <a:normAutofit lnSpcReduction="10000"/>
          </a:bodyPr>
          <a:lstStyle/>
          <a:p>
            <a:pPr fontAlgn="auto">
              <a:spcAft>
                <a:spcPts val="0"/>
              </a:spcAft>
              <a:buFont typeface="Wingdings" panose="05000000000000000000" pitchFamily="2" charset="2"/>
              <a:buChar char="v"/>
              <a:defRPr/>
            </a:pPr>
            <a:r>
              <a:rPr lang="en-US" altLang="en-US" sz="1800" u="sng" dirty="0" smtClean="0">
                <a:latin typeface="Arial" panose="020B0604020202020204" pitchFamily="34" charset="0"/>
                <a:cs typeface="Arial" panose="020B0604020202020204" pitchFamily="34" charset="0"/>
              </a:rPr>
              <a:t>You can react to the following events in CAPL using event procedures: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a:t>
            </a:r>
            <a:r>
              <a:rPr lang="en-US" altLang="en-US" sz="1800" b="1" u="sng" dirty="0" smtClean="0">
                <a:latin typeface="Arial" panose="020B0604020202020204" pitchFamily="34" charset="0"/>
                <a:cs typeface="Arial" panose="020B0604020202020204" pitchFamily="34" charset="0"/>
              </a:rPr>
              <a:t>Event</a:t>
            </a:r>
            <a:r>
              <a:rPr lang="en-US" altLang="en-US" sz="1800" u="sng" dirty="0" smtClean="0">
                <a:latin typeface="Arial" panose="020B0604020202020204" pitchFamily="34" charset="0"/>
                <a:cs typeface="Arial" panose="020B0604020202020204" pitchFamily="34" charset="0"/>
              </a:rPr>
              <a:t>  			                                                </a:t>
            </a:r>
            <a:r>
              <a:rPr lang="en-US" altLang="en-US" sz="1800" b="1" u="sng" dirty="0" smtClean="0">
                <a:latin typeface="Arial" panose="020B0604020202020204" pitchFamily="34" charset="0"/>
                <a:cs typeface="Arial" panose="020B0604020202020204" pitchFamily="34" charset="0"/>
              </a:rPr>
              <a:t>Event procedure                 </a:t>
            </a:r>
            <a:r>
              <a:rPr lang="en-US" altLang="en-US" sz="1800" dirty="0" smtClean="0">
                <a:latin typeface="Arial" panose="020B0604020202020204" pitchFamily="34" charset="0"/>
                <a:cs typeface="Arial" panose="020B0604020202020204" pitchFamily="34" charset="0"/>
              </a:rPr>
              <a:t>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Receipt of a CAN message  				</a:t>
            </a:r>
            <a:r>
              <a:rPr lang="en-US" altLang="en-US" sz="1800" b="1" dirty="0" smtClean="0">
                <a:latin typeface="Arial" panose="020B0604020202020204" pitchFamily="34" charset="0"/>
                <a:cs typeface="Arial" panose="020B0604020202020204" pitchFamily="34" charset="0"/>
              </a:rPr>
              <a:t>on message{}</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Press of a key  						</a:t>
            </a:r>
            <a:r>
              <a:rPr lang="en-US" altLang="en-US" sz="1800" b="1" dirty="0" smtClean="0">
                <a:latin typeface="Arial" panose="020B0604020202020204" pitchFamily="34" charset="0"/>
                <a:cs typeface="Arial" panose="020B0604020202020204" pitchFamily="34" charset="0"/>
              </a:rPr>
              <a:t>on key{}</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Initialization of measurement</a:t>
            </a: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on preStart{}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Measurement start  					</a:t>
            </a:r>
            <a:r>
              <a:rPr lang="en-US" altLang="en-US" sz="1800" b="1" dirty="0" smtClean="0">
                <a:latin typeface="Arial" panose="020B0604020202020204" pitchFamily="34" charset="0"/>
                <a:cs typeface="Arial" panose="020B0604020202020204" pitchFamily="34" charset="0"/>
              </a:rPr>
              <a:t>on start{}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End of measurement  				</a:t>
            </a:r>
            <a:r>
              <a:rPr lang="en-US" altLang="en-US" sz="1800" b="1" dirty="0" smtClean="0">
                <a:latin typeface="Arial" panose="020B0604020202020204" pitchFamily="34" charset="0"/>
                <a:cs typeface="Arial" panose="020B0604020202020204" pitchFamily="34" charset="0"/>
              </a:rPr>
              <a:t>on stopMeasurement{}</a:t>
            </a: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CAN controller goes to ErrorActive  		</a:t>
            </a:r>
            <a:r>
              <a:rPr lang="en-US" altLang="en-US" sz="1800" b="1" dirty="0" smtClean="0">
                <a:latin typeface="Arial" panose="020B0604020202020204" pitchFamily="34" charset="0"/>
                <a:cs typeface="Arial" panose="020B0604020202020204" pitchFamily="34" charset="0"/>
              </a:rPr>
              <a:t>on errorActive{}</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CAN controller goes to </a:t>
            </a:r>
            <a:r>
              <a:rPr lang="en-US" altLang="en-US" sz="1800" dirty="0" err="1" smtClean="0">
                <a:latin typeface="Arial" panose="020B0604020202020204" pitchFamily="34" charset="0"/>
                <a:cs typeface="Arial" panose="020B0604020202020204" pitchFamily="34" charset="0"/>
              </a:rPr>
              <a:t>ErrorPassive</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on </a:t>
            </a:r>
            <a:r>
              <a:rPr lang="en-US" altLang="en-US" sz="1800" b="1" dirty="0" err="1" smtClean="0">
                <a:latin typeface="Arial" panose="020B0604020202020204" pitchFamily="34" charset="0"/>
                <a:cs typeface="Arial" panose="020B0604020202020204" pitchFamily="34" charset="0"/>
              </a:rPr>
              <a:t>errorPassive</a:t>
            </a:r>
            <a:r>
              <a:rPr lang="en-US" altLang="en-US" sz="1800" b="1"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CAN controller reaches the warning limit  	</a:t>
            </a:r>
            <a:r>
              <a:rPr lang="en-US" altLang="en-US" sz="1800" b="1" dirty="0" smtClean="0">
                <a:latin typeface="Arial" panose="020B0604020202020204" pitchFamily="34" charset="0"/>
                <a:cs typeface="Arial" panose="020B0604020202020204" pitchFamily="34" charset="0"/>
              </a:rPr>
              <a:t>on warningLimit{}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CAN controller goes to Bus Off  			</a:t>
            </a:r>
            <a:r>
              <a:rPr lang="en-US" altLang="en-US" sz="1800" b="1" dirty="0" smtClean="0">
                <a:latin typeface="Arial" panose="020B0604020202020204" pitchFamily="34" charset="0"/>
                <a:cs typeface="Arial" panose="020B0604020202020204" pitchFamily="34" charset="0"/>
              </a:rPr>
              <a:t>on busOff{}</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Elapse of a timer  					</a:t>
            </a:r>
            <a:r>
              <a:rPr lang="en-US" altLang="en-US" sz="1800" b="1" dirty="0" smtClean="0">
                <a:latin typeface="Arial" panose="020B0604020202020204" pitchFamily="34" charset="0"/>
                <a:cs typeface="Arial" panose="020B0604020202020204" pitchFamily="34" charset="0"/>
              </a:rPr>
              <a:t>on timer{}</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Occurrence of an error frame  			</a:t>
            </a:r>
            <a:r>
              <a:rPr lang="en-US" altLang="en-US" sz="1800" b="1" dirty="0" smtClean="0">
                <a:latin typeface="Arial" panose="020B0604020202020204" pitchFamily="34" charset="0"/>
                <a:cs typeface="Arial" panose="020B0604020202020204" pitchFamily="34" charset="0"/>
              </a:rPr>
              <a:t>on </a:t>
            </a:r>
            <a:r>
              <a:rPr lang="en-US" altLang="en-US" sz="1800" b="1" dirty="0" err="1" smtClean="0">
                <a:latin typeface="Arial" panose="020B0604020202020204" pitchFamily="34" charset="0"/>
                <a:cs typeface="Arial" panose="020B0604020202020204" pitchFamily="34" charset="0"/>
              </a:rPr>
              <a:t>errorFrame</a:t>
            </a:r>
            <a:r>
              <a:rPr lang="en-US" altLang="en-US" sz="1800" b="1"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Environment variable change  			</a:t>
            </a:r>
            <a:r>
              <a:rPr lang="en-US" altLang="en-US" sz="1800" b="1" dirty="0" smtClean="0">
                <a:latin typeface="Arial" panose="020B0604020202020204" pitchFamily="34" charset="0"/>
                <a:cs typeface="Arial" panose="020B0604020202020204" pitchFamily="34" charset="0"/>
              </a:rPr>
              <a:t>on </a:t>
            </a:r>
            <a:r>
              <a:rPr lang="en-US" altLang="en-US" sz="1800" b="1" dirty="0" err="1" smtClean="0">
                <a:latin typeface="Arial" panose="020B0604020202020204" pitchFamily="34" charset="0"/>
                <a:cs typeface="Arial" panose="020B0604020202020204" pitchFamily="34" charset="0"/>
              </a:rPr>
              <a:t>envVar</a:t>
            </a:r>
            <a:r>
              <a:rPr lang="en-US" altLang="en-US" sz="1800" b="1" dirty="0" smtClean="0">
                <a:latin typeface="Arial" panose="020B0604020202020204" pitchFamily="34" charset="0"/>
                <a:cs typeface="Arial" panose="020B0604020202020204" pitchFamily="34" charset="0"/>
              </a:rPr>
              <a:t>{}</a:t>
            </a:r>
            <a:endParaRPr lang="en-US" altLang="en-US" sz="1800" dirty="0" smtClean="0">
              <a:latin typeface="Arial" panose="020B0604020202020204" pitchFamily="34" charset="0"/>
              <a:cs typeface="Arial" panose="020B0604020202020204" pitchFamily="34" charset="0"/>
            </a:endParaRPr>
          </a:p>
          <a:p>
            <a:pPr fontAlgn="auto">
              <a:spcAft>
                <a:spcPts val="0"/>
              </a:spcAft>
              <a:defRPr/>
            </a:pPr>
            <a:endParaRPr lang="en-US" altLang="en-US" sz="1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US" altLang="en-US" sz="2800" b="1" smtClean="0">
                <a:latin typeface="Arial,Bold" charset="0"/>
              </a:rPr>
              <a:t>React to Messages</a:t>
            </a:r>
            <a:r>
              <a:rPr lang="en-US" altLang="en-US" b="1" smtClean="0">
                <a:latin typeface="Arial,Bold" charset="0"/>
              </a:rPr>
              <a:t> </a:t>
            </a:r>
            <a:endParaRPr lang="en-US" altLang="en-US" smtClean="0">
              <a:latin typeface="Arial,Bold" charset="0"/>
            </a:endParaRPr>
          </a:p>
        </p:txBody>
      </p:sp>
      <p:sp>
        <p:nvSpPr>
          <p:cNvPr id="14339" name="Rectangle 3"/>
          <p:cNvSpPr>
            <a:spLocks noGrp="1" noChangeArrowheads="1"/>
          </p:cNvSpPr>
          <p:nvPr>
            <p:ph idx="1"/>
          </p:nvPr>
        </p:nvSpPr>
        <p:spPr/>
        <p:txBody>
          <a:bodyPr>
            <a:normAutofit/>
          </a:bodyPr>
          <a:lstStyle/>
          <a:p>
            <a:pPr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The  event  procedure  type </a:t>
            </a:r>
            <a:r>
              <a:rPr lang="en-US" altLang="en-US" sz="1800" b="1" dirty="0" smtClean="0">
                <a:latin typeface="Arial" panose="020B0604020202020204" pitchFamily="34" charset="0"/>
                <a:cs typeface="Arial" panose="020B0604020202020204" pitchFamily="34" charset="0"/>
              </a:rPr>
              <a:t>on message</a:t>
            </a:r>
            <a:r>
              <a:rPr lang="en-US" altLang="en-US" sz="1800" dirty="0" smtClean="0">
                <a:latin typeface="Arial" panose="020B0604020202020204" pitchFamily="34" charset="0"/>
                <a:cs typeface="Arial" panose="020B0604020202020204" pitchFamily="34" charset="0"/>
              </a:rPr>
              <a:t>  is  provided  to  react  to  the  receipt  of CAN messages in the CAPL nodes. </a:t>
            </a:r>
          </a:p>
          <a:p>
            <a:pPr marL="0" indent="0" fontAlgn="auto">
              <a:spcAft>
                <a:spcPts val="0"/>
              </a:spcAft>
              <a:buFont typeface="Arial" panose="020B0604020202020204" pitchFamily="34" charset="0"/>
              <a:buNone/>
              <a:defRPr/>
            </a:pP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on message 123 	                 </a:t>
            </a:r>
            <a:r>
              <a:rPr lang="en-US" altLang="en-US" sz="1800" dirty="0" smtClean="0">
                <a:latin typeface="Arial" panose="020B0604020202020204" pitchFamily="34" charset="0"/>
                <a:cs typeface="Arial" panose="020B0604020202020204" pitchFamily="34" charset="0"/>
              </a:rPr>
              <a:t>React to message 123 (</a:t>
            </a:r>
            <a:r>
              <a:rPr lang="en-US" altLang="en-US" sz="1800" dirty="0" err="1" smtClean="0">
                <a:latin typeface="Arial" panose="020B0604020202020204" pitchFamily="34" charset="0"/>
                <a:cs typeface="Arial" panose="020B0604020202020204" pitchFamily="34" charset="0"/>
              </a:rPr>
              <a:t>dec</a:t>
            </a: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on message 0x123 	      </a:t>
            </a:r>
            <a:r>
              <a:rPr lang="en-US" altLang="en-US" sz="1800" dirty="0" smtClean="0">
                <a:latin typeface="Arial" panose="020B0604020202020204" pitchFamily="34" charset="0"/>
                <a:cs typeface="Arial" panose="020B0604020202020204" pitchFamily="34" charset="0"/>
              </a:rPr>
              <a:t>React to message 123 (hex)</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	on message </a:t>
            </a:r>
            <a:r>
              <a:rPr lang="en-US" altLang="en-US" sz="1800" b="1" dirty="0" err="1" smtClean="0">
                <a:latin typeface="Arial" panose="020B0604020202020204" pitchFamily="34" charset="0"/>
                <a:cs typeface="Arial" panose="020B0604020202020204" pitchFamily="34" charset="0"/>
              </a:rPr>
              <a:t>EngineData</a:t>
            </a:r>
            <a:r>
              <a:rPr lang="en-US" altLang="en-US" sz="1800" b="1" dirty="0" smtClean="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React to message </a:t>
            </a:r>
            <a:r>
              <a:rPr lang="en-US" altLang="en-US" sz="1800" dirty="0" err="1" smtClean="0">
                <a:latin typeface="Arial" panose="020B0604020202020204" pitchFamily="34" charset="0"/>
                <a:cs typeface="Arial" panose="020B0604020202020204" pitchFamily="34" charset="0"/>
              </a:rPr>
              <a:t>EngineData</a:t>
            </a: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on message CAN1.123 </a:t>
            </a:r>
            <a:r>
              <a:rPr lang="en-US" altLang="en-US" sz="1800" b="1" dirty="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React to message 123, if it is received 					      by chip CAN1</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on message * 		</a:t>
            </a:r>
            <a:r>
              <a:rPr lang="en-US" altLang="en-US" sz="1800" dirty="0" smtClean="0">
                <a:latin typeface="Arial" panose="020B0604020202020204" pitchFamily="34" charset="0"/>
                <a:cs typeface="Arial" panose="020B0604020202020204" pitchFamily="34" charset="0"/>
              </a:rPr>
              <a:t>React to all messages</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on message CAN2.* 	</a:t>
            </a:r>
            <a:r>
              <a:rPr lang="en-US" altLang="en-US" sz="1800" dirty="0" smtClean="0">
                <a:latin typeface="Arial" panose="020B0604020202020204" pitchFamily="34" charset="0"/>
                <a:cs typeface="Arial" panose="020B0604020202020204" pitchFamily="34" charset="0"/>
              </a:rPr>
              <a:t>React to all messages that are received by 					chip CAN2</a:t>
            </a:r>
          </a:p>
          <a:p>
            <a:pPr fontAlgn="auto">
              <a:spcAft>
                <a:spcPts val="0"/>
              </a:spcAft>
              <a:buFont typeface="Wingdings" panose="05000000000000000000" pitchFamily="2" charset="2"/>
              <a:buNone/>
              <a:defRPr/>
            </a:pPr>
            <a:r>
              <a:rPr lang="en-US" altLang="en-US" sz="1800" b="1" dirty="0" smtClean="0">
                <a:latin typeface="Arial" panose="020B0604020202020204" pitchFamily="34" charset="0"/>
                <a:cs typeface="Arial" panose="020B0604020202020204" pitchFamily="34" charset="0"/>
              </a:rPr>
              <a:t>	on message 100-200 	</a:t>
            </a:r>
            <a:r>
              <a:rPr lang="en-US" altLang="en-US" sz="1800" dirty="0" smtClean="0">
                <a:latin typeface="Arial" panose="020B0604020202020204" pitchFamily="34" charset="0"/>
                <a:cs typeface="Arial" panose="020B0604020202020204" pitchFamily="34" charset="0"/>
              </a:rPr>
              <a:t>React to all messages with identifiers between 					100 and 200</a:t>
            </a:r>
          </a:p>
          <a:p>
            <a:pPr fontAlgn="auto">
              <a:spcAft>
                <a:spcPts val="0"/>
              </a:spcAft>
              <a:defRPr/>
            </a:pPr>
            <a:endParaRPr lang="en-US" altLang="en-US" sz="1600" dirty="0" smtClean="0">
              <a:latin typeface="Arial" panose="020B0604020202020204" pitchFamily="34" charset="0"/>
            </a:endParaRPr>
          </a:p>
          <a:p>
            <a:pPr fontAlgn="auto">
              <a:spcAft>
                <a:spcPts val="0"/>
              </a:spcAft>
              <a:defRPr/>
            </a:pPr>
            <a:endParaRPr lang="en-US" altLang="en-US"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365127"/>
            <a:ext cx="7886700" cy="975642"/>
          </a:xfrm>
        </p:spPr>
        <p:txBody>
          <a:bodyPr/>
          <a:lstStyle/>
          <a:p>
            <a:pPr algn="ctr"/>
            <a:r>
              <a:rPr lang="en-IN" sz="3200" b="1" dirty="0">
                <a:latin typeface="Arial" panose="020B0604020202020204" pitchFamily="34" charset="0"/>
                <a:cs typeface="Arial" panose="020B0604020202020204" pitchFamily="34" charset="0"/>
              </a:rPr>
              <a:t>Learning Steps</a:t>
            </a:r>
            <a:endParaRPr lang="en-US" altLang="en-US" sz="3200"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412777"/>
            <a:ext cx="7975798" cy="5040560"/>
          </a:xfrm>
          <a:prstGeom prst="rect">
            <a:avLst/>
          </a:prstGeom>
        </p:spPr>
      </p:pic>
    </p:spTree>
    <p:extLst>
      <p:ext uri="{BB962C8B-B14F-4D97-AF65-F5344CB8AC3E}">
        <p14:creationId xmlns:p14="http://schemas.microsoft.com/office/powerpoint/2010/main" val="37232407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altLang="en-US" sz="2800" b="1" dirty="0" smtClean="0">
                <a:latin typeface="Arial,Bold" charset="0"/>
              </a:rPr>
              <a:t>Example for React to Messages</a:t>
            </a:r>
          </a:p>
        </p:txBody>
      </p:sp>
      <p:sp>
        <p:nvSpPr>
          <p:cNvPr id="14339" name="Rectangle 3"/>
          <p:cNvSpPr>
            <a:spLocks noGrp="1" noChangeArrowheads="1"/>
          </p:cNvSpPr>
          <p:nvPr>
            <p:ph idx="1"/>
          </p:nvPr>
        </p:nvSpPr>
        <p:spPr bwMode="auto"/>
        <p:txBody>
          <a:bodyPr wrap="square" numCol="1" anchor="t" anchorCtr="0" compatLnSpc="1">
            <a:prstTxWarp prst="textNoShape">
              <a:avLst/>
            </a:prstTxWarp>
            <a:normAutofit/>
          </a:bodyPr>
          <a:lstStyle/>
          <a:p>
            <a:pPr>
              <a:buFont typeface="Wingdings" panose="05000000000000000000" pitchFamily="2" charset="2"/>
              <a:buNone/>
            </a:pPr>
            <a:r>
              <a:rPr lang="en-US" altLang="en-US" sz="1800" smtClean="0">
                <a:latin typeface="Courier-Bold" charset="0"/>
              </a:rPr>
              <a:t>	on message CAN1.34 {</a:t>
            </a:r>
          </a:p>
          <a:p>
            <a:pPr>
              <a:buFont typeface="Wingdings" panose="05000000000000000000" pitchFamily="2" charset="2"/>
              <a:buNone/>
            </a:pPr>
            <a:r>
              <a:rPr lang="en-US" altLang="en-US" sz="1800" smtClean="0">
                <a:latin typeface="Courier-Bold" charset="0"/>
              </a:rPr>
              <a:t>		message CAN2.34 sendMsg; // Local message variable with</a:t>
            </a:r>
          </a:p>
          <a:p>
            <a:pPr>
              <a:buFont typeface="Wingdings" panose="05000000000000000000" pitchFamily="2" charset="2"/>
              <a:buNone/>
            </a:pPr>
            <a:r>
              <a:rPr lang="en-US" altLang="en-US" sz="1800" smtClean="0">
                <a:latin typeface="Courier-Bold" charset="0"/>
              </a:rPr>
              <a:t>		// name sendMsg, identifier 34,</a:t>
            </a:r>
          </a:p>
          <a:p>
            <a:pPr>
              <a:buFont typeface="Wingdings" panose="05000000000000000000" pitchFamily="2" charset="2"/>
              <a:buNone/>
            </a:pPr>
            <a:r>
              <a:rPr lang="en-US" altLang="en-US" sz="1800" smtClean="0">
                <a:latin typeface="Courier-Bold" charset="0"/>
              </a:rPr>
              <a:t>		// target controller CAN 2</a:t>
            </a:r>
          </a:p>
          <a:p>
            <a:pPr>
              <a:buFont typeface="Wingdings" panose="05000000000000000000" pitchFamily="2" charset="2"/>
              <a:buNone/>
            </a:pPr>
            <a:r>
              <a:rPr lang="en-US" altLang="en-US" sz="1800" smtClean="0">
                <a:latin typeface="Courier-Bold" charset="0"/>
              </a:rPr>
              <a:t>		sendMsg = this; // Copy all data and attributes</a:t>
            </a:r>
          </a:p>
          <a:p>
            <a:pPr>
              <a:buFont typeface="Wingdings" panose="05000000000000000000" pitchFamily="2" charset="2"/>
              <a:buNone/>
            </a:pPr>
            <a:r>
              <a:rPr lang="en-US" altLang="en-US" sz="1800" smtClean="0">
                <a:latin typeface="Courier-Bold" charset="0"/>
              </a:rPr>
              <a:t>		// of received message (this)</a:t>
            </a:r>
          </a:p>
          <a:p>
            <a:pPr>
              <a:buFont typeface="Wingdings" panose="05000000000000000000" pitchFamily="2" charset="2"/>
              <a:buNone/>
            </a:pPr>
            <a:r>
              <a:rPr lang="en-US" altLang="en-US" sz="1800" smtClean="0">
                <a:latin typeface="Courier-Bold" charset="0"/>
              </a:rPr>
              <a:t>		// to message to be transmitted</a:t>
            </a:r>
          </a:p>
          <a:p>
            <a:pPr>
              <a:buFont typeface="Wingdings" panose="05000000000000000000" pitchFamily="2" charset="2"/>
              <a:buNone/>
            </a:pPr>
            <a:r>
              <a:rPr lang="en-US" altLang="en-US" sz="1800" smtClean="0">
                <a:latin typeface="Courier-Bold" charset="0"/>
              </a:rPr>
              <a:t>		sendMsg.byte(4) = 0; // Change byte 4,</a:t>
            </a:r>
          </a:p>
          <a:p>
            <a:pPr>
              <a:buFont typeface="Wingdings" panose="05000000000000000000" pitchFamily="2" charset="2"/>
              <a:buNone/>
            </a:pPr>
            <a:r>
              <a:rPr lang="en-US" altLang="en-US" sz="1800" smtClean="0">
                <a:latin typeface="Courier-Bold" charset="0"/>
              </a:rPr>
              <a:t>		// always enter 0</a:t>
            </a:r>
          </a:p>
          <a:p>
            <a:pPr>
              <a:buFont typeface="Wingdings" panose="05000000000000000000" pitchFamily="2" charset="2"/>
              <a:buNone/>
            </a:pPr>
            <a:r>
              <a:rPr lang="en-US" altLang="en-US" sz="1800" smtClean="0">
                <a:latin typeface="Courier-Bold" charset="0"/>
              </a:rPr>
              <a:t>		output(sendMsg); // Transmit message</a:t>
            </a:r>
          </a:p>
          <a:p>
            <a:pPr>
              <a:buFont typeface="Wingdings" panose="05000000000000000000" pitchFamily="2" charset="2"/>
              <a:buNone/>
            </a:pPr>
            <a:r>
              <a:rPr lang="en-US" altLang="en-US" sz="1800" smtClean="0">
                <a:latin typeface="Courier-Bold" charset="0"/>
              </a:rPr>
              <a:t>	}</a:t>
            </a:r>
          </a:p>
          <a:p>
            <a:endParaRPr lang="en-US" altLang="en-US" sz="1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US" altLang="en-US" sz="3200" b="1" dirty="0" smtClean="0">
                <a:latin typeface="Arial,Bold" charset="0"/>
              </a:rPr>
              <a:t>React to Keyboard Events </a:t>
            </a:r>
            <a:endParaRPr lang="en-US" altLang="en-US" sz="3200" dirty="0" smtClean="0">
              <a:latin typeface="Arial,Bold" charset="0"/>
            </a:endParaRPr>
          </a:p>
        </p:txBody>
      </p:sp>
      <p:sp>
        <p:nvSpPr>
          <p:cNvPr id="15363" name="Rectangle 3"/>
          <p:cNvSpPr>
            <a:spLocks noGrp="1" noChangeArrowheads="1"/>
          </p:cNvSpPr>
          <p:nvPr>
            <p:ph idx="1"/>
          </p:nvPr>
        </p:nvSpPr>
        <p:spPr bwMode="auto"/>
        <p:txBody>
          <a:bodyPr wrap="square" numCol="1" anchor="t" anchorCtr="0" compatLnSpc="1">
            <a:prstTxWarp prst="textNoShape">
              <a:avLst/>
            </a:prstTxWarp>
            <a:normAutofit/>
          </a:bodyPr>
          <a:lstStyle/>
          <a:p>
            <a:pPr>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With </a:t>
            </a:r>
            <a:r>
              <a:rPr lang="en-US" altLang="en-US" sz="1800" b="1" dirty="0" smtClean="0">
                <a:latin typeface="Arial" panose="020B0604020202020204" pitchFamily="34" charset="0"/>
                <a:cs typeface="Arial" panose="020B0604020202020204" pitchFamily="34" charset="0"/>
              </a:rPr>
              <a:t>on key</a:t>
            </a:r>
            <a:r>
              <a:rPr lang="en-US" altLang="en-US" sz="1800" dirty="0" smtClean="0">
                <a:latin typeface="Arial" panose="020B0604020202020204" pitchFamily="34" charset="0"/>
                <a:cs typeface="Arial" panose="020B0604020202020204" pitchFamily="34" charset="0"/>
              </a:rPr>
              <a:t> procedures you can execute certain actions by key press.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'a' 		</a:t>
            </a:r>
            <a:r>
              <a:rPr lang="en-US" altLang="en-US" sz="1800" dirty="0" smtClean="0">
                <a:latin typeface="Arial" panose="020B0604020202020204" pitchFamily="34" charset="0"/>
                <a:cs typeface="Arial" panose="020B0604020202020204" pitchFamily="34" charset="0"/>
              </a:rPr>
              <a:t>React to press of .a. key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 ‘		</a:t>
            </a:r>
            <a:r>
              <a:rPr lang="en-US" altLang="en-US" sz="1800" dirty="0" smtClean="0">
                <a:latin typeface="Arial" panose="020B0604020202020204" pitchFamily="34" charset="0"/>
                <a:cs typeface="Arial" panose="020B0604020202020204" pitchFamily="34" charset="0"/>
              </a:rPr>
              <a:t>React to press of spacebar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0x20 	</a:t>
            </a:r>
            <a:r>
              <a:rPr lang="en-US" altLang="en-US" sz="1800" dirty="0" smtClean="0">
                <a:latin typeface="Arial" panose="020B0604020202020204" pitchFamily="34" charset="0"/>
                <a:cs typeface="Arial" panose="020B0604020202020204" pitchFamily="34" charset="0"/>
              </a:rPr>
              <a:t>React to press of spacebar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F1 		</a:t>
            </a:r>
            <a:r>
              <a:rPr lang="en-US" altLang="en-US" sz="1800" dirty="0" smtClean="0">
                <a:latin typeface="Arial" panose="020B0604020202020204" pitchFamily="34" charset="0"/>
                <a:cs typeface="Arial" panose="020B0604020202020204" pitchFamily="34" charset="0"/>
              </a:rPr>
              <a:t>React to press of F1 key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ctrlF12 	</a:t>
            </a:r>
            <a:r>
              <a:rPr lang="en-US" altLang="en-US" sz="1800" dirty="0" smtClean="0">
                <a:latin typeface="Arial" panose="020B0604020202020204" pitchFamily="34" charset="0"/>
                <a:cs typeface="Arial" panose="020B0604020202020204" pitchFamily="34" charset="0"/>
              </a:rPr>
              <a:t>React to press of Ctrl-F12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a:t>
            </a:r>
            <a:r>
              <a:rPr lang="en-US" altLang="en-US" sz="1800" b="1" dirty="0" err="1" smtClean="0">
                <a:latin typeface="Arial" panose="020B0604020202020204" pitchFamily="34" charset="0"/>
                <a:cs typeface="Arial" panose="020B0604020202020204" pitchFamily="34" charset="0"/>
              </a:rPr>
              <a:t>PageUp</a:t>
            </a:r>
            <a:r>
              <a:rPr lang="en-US" altLang="en-US" sz="1800" b="1" dirty="0" smtClean="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React to press of Page Up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Home 	</a:t>
            </a:r>
            <a:r>
              <a:rPr lang="en-US" altLang="en-US" sz="1800" dirty="0" smtClean="0">
                <a:latin typeface="Arial" panose="020B0604020202020204" pitchFamily="34" charset="0"/>
                <a:cs typeface="Arial" panose="020B0604020202020204" pitchFamily="34" charset="0"/>
              </a:rPr>
              <a:t>React to press of Home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key * 		</a:t>
            </a:r>
            <a:r>
              <a:rPr lang="en-US" altLang="en-US" sz="1800" dirty="0" smtClean="0">
                <a:latin typeface="Arial" panose="020B0604020202020204" pitchFamily="34" charset="0"/>
                <a:cs typeface="Arial" panose="020B0604020202020204" pitchFamily="34" charset="0"/>
              </a:rPr>
              <a:t>React to any key press </a:t>
            </a:r>
          </a:p>
          <a:p>
            <a:pPr lvl="1">
              <a:buFont typeface="Wingdings" panose="05000000000000000000" pitchFamily="2" charset="2"/>
              <a:buNone/>
            </a:pPr>
            <a:endParaRPr lang="en-US" altLang="en-US"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The code for a key press can either be input as a character, number or a predefined name for a function key. </a:t>
            </a:r>
          </a:p>
          <a:p>
            <a:endParaRPr lang="en-US" altLang="en-US" sz="1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US" altLang="en-US" sz="3200" b="1" dirty="0" smtClean="0">
                <a:latin typeface="Arial,Bold" charset="0"/>
              </a:rPr>
              <a:t>Example of React to Keyboard Events</a:t>
            </a:r>
          </a:p>
        </p:txBody>
      </p:sp>
      <p:sp>
        <p:nvSpPr>
          <p:cNvPr id="17411" name="Rectangle 3"/>
          <p:cNvSpPr>
            <a:spLocks noGrp="1" noChangeArrowheads="1"/>
          </p:cNvSpPr>
          <p:nvPr>
            <p:ph idx="1"/>
          </p:nvPr>
        </p:nvSpPr>
        <p:spPr/>
        <p:txBody>
          <a:bodyPr>
            <a:normAutofit lnSpcReduction="10000"/>
          </a:bodyPr>
          <a:lstStyle/>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variables {</a:t>
            </a:r>
          </a:p>
          <a:p>
            <a:pPr fontAlgn="auto">
              <a:spcAft>
                <a:spcPts val="0"/>
              </a:spcAft>
              <a:buFont typeface="Wingdings" panose="05000000000000000000" pitchFamily="2" charset="2"/>
              <a:buNone/>
              <a:defRPr/>
            </a:pPr>
            <a:r>
              <a:rPr lang="en-US" altLang="en-US" sz="1800" dirty="0" err="1" smtClean="0">
                <a:latin typeface="Arial" panose="020B0604020202020204" pitchFamily="34" charset="0"/>
                <a:cs typeface="Arial" panose="020B0604020202020204" pitchFamily="34" charset="0"/>
              </a:rPr>
              <a:t>int</a:t>
            </a:r>
            <a:r>
              <a:rPr lang="en-US" altLang="en-US" sz="1800" dirty="0" smtClean="0">
                <a:latin typeface="Arial" panose="020B0604020202020204" pitchFamily="34" charset="0"/>
                <a:cs typeface="Arial" panose="020B0604020202020204" pitchFamily="34" charset="0"/>
              </a:rPr>
              <a:t> counter = 0;</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on key 'a'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write("A total of %d messages 0x1A1 </a:t>
            </a:r>
            <a:r>
              <a:rPr lang="en-US" altLang="en-US" sz="1800" dirty="0" err="1" smtClean="0">
                <a:latin typeface="Arial" panose="020B0604020202020204" pitchFamily="34" charset="0"/>
                <a:cs typeface="Arial" panose="020B0604020202020204" pitchFamily="34" charset="0"/>
              </a:rPr>
              <a:t>counted",counter</a:t>
            </a: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on message 0x1A1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counter++;</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output(this); // Only in the evaluation branch</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on message *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output(this); // Only in the evaluation branch !!!</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endParaRPr lang="en-US" altLang="en-US" sz="1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altLang="en-US" sz="3200" b="1" dirty="0" smtClean="0">
                <a:latin typeface="Arial,Bold" charset="0"/>
              </a:rPr>
              <a:t>React to Changes in Values of Environment Variables </a:t>
            </a:r>
            <a:endParaRPr lang="en-US" altLang="en-US" sz="3200" dirty="0" smtClean="0">
              <a:latin typeface="Arial,Bold" charset="0"/>
            </a:endParaRPr>
          </a:p>
        </p:txBody>
      </p:sp>
      <p:sp>
        <p:nvSpPr>
          <p:cNvPr id="17411" name="Rectangle 3"/>
          <p:cNvSpPr>
            <a:spLocks noGrp="1" noChangeArrowheads="1"/>
          </p:cNvSpPr>
          <p:nvPr>
            <p:ph idx="1"/>
          </p:nvPr>
        </p:nvSpPr>
        <p:spPr bwMode="auto"/>
        <p:txBody>
          <a:bodyPr wrap="square" numCol="1" anchor="t" anchorCtr="0" compatLnSpc="1">
            <a:prstTxWarp prst="textNoShape">
              <a:avLst/>
            </a:prstTxWarp>
            <a:normAutofit/>
          </a:bodyPr>
          <a:lstStyle/>
          <a:p>
            <a:pPr>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The “on </a:t>
            </a:r>
            <a:r>
              <a:rPr lang="en-US" altLang="en-US" sz="1800" dirty="0" err="1" smtClean="0">
                <a:latin typeface="Arial" panose="020B0604020202020204" pitchFamily="34" charset="0"/>
                <a:cs typeface="Arial" panose="020B0604020202020204" pitchFamily="34" charset="0"/>
              </a:rPr>
              <a:t>envVar</a:t>
            </a:r>
            <a:r>
              <a:rPr lang="en-US" altLang="en-US" sz="1800" dirty="0" smtClean="0">
                <a:latin typeface="Arial" panose="020B0604020202020204" pitchFamily="34" charset="0"/>
                <a:cs typeface="Arial" panose="020B0604020202020204" pitchFamily="34" charset="0"/>
              </a:rPr>
              <a:t>” event is caused by the value of an environmental variable changing. (</a:t>
            </a:r>
            <a:r>
              <a:rPr lang="en-US" altLang="en-US" sz="1800" dirty="0" err="1" smtClean="0">
                <a:latin typeface="Arial" panose="020B0604020202020204" pitchFamily="34" charset="0"/>
                <a:cs typeface="Arial" panose="020B0604020202020204" pitchFamily="34" charset="0"/>
              </a:rPr>
              <a:t>Note:Remember</a:t>
            </a:r>
            <a:r>
              <a:rPr lang="en-US" altLang="en-US" sz="1800" dirty="0" smtClean="0">
                <a:latin typeface="Arial" panose="020B0604020202020204" pitchFamily="34" charset="0"/>
                <a:cs typeface="Arial" panose="020B0604020202020204" pitchFamily="34" charset="0"/>
              </a:rPr>
              <a:t> that environmental variables are only enabled in CANoe.) The “this” keyword is used in conjunction with the </a:t>
            </a:r>
            <a:r>
              <a:rPr lang="en-US" altLang="en-US" sz="1800" dirty="0" err="1" smtClean="0">
                <a:latin typeface="Arial" panose="020B0604020202020204" pitchFamily="34" charset="0"/>
                <a:cs typeface="Arial" panose="020B0604020202020204" pitchFamily="34" charset="0"/>
              </a:rPr>
              <a:t>getValue</a:t>
            </a:r>
            <a:r>
              <a:rPr lang="en-US" altLang="en-US" sz="1800" dirty="0" smtClean="0">
                <a:latin typeface="Arial" panose="020B0604020202020204" pitchFamily="34" charset="0"/>
                <a:cs typeface="Arial" panose="020B0604020202020204" pitchFamily="34" charset="0"/>
              </a:rPr>
              <a:t>() function to access the value of the environmental variable. For</a:t>
            </a:r>
          </a:p>
          <a:p>
            <a:pPr marL="0" indent="0">
              <a:buNone/>
            </a:pPr>
            <a:r>
              <a:rPr lang="en-US" altLang="en-US" sz="1800" dirty="0" smtClean="0">
                <a:latin typeface="Arial" panose="020B0604020202020204" pitchFamily="34" charset="0"/>
                <a:cs typeface="Arial" panose="020B0604020202020204" pitchFamily="34" charset="0"/>
              </a:rPr>
              <a:t>example:</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on </a:t>
            </a:r>
            <a:r>
              <a:rPr lang="en-US" altLang="en-US" sz="1800" dirty="0" err="1" smtClean="0">
                <a:latin typeface="Arial" panose="020B0604020202020204" pitchFamily="34" charset="0"/>
                <a:cs typeface="Arial" panose="020B0604020202020204" pitchFamily="34" charset="0"/>
              </a:rPr>
              <a:t>envVar</a:t>
            </a:r>
            <a:r>
              <a:rPr lang="en-US" altLang="en-US" sz="1800" dirty="0" smtClean="0">
                <a:latin typeface="Arial" panose="020B0604020202020204" pitchFamily="34" charset="0"/>
                <a:cs typeface="Arial" panose="020B0604020202020204" pitchFamily="34" charset="0"/>
              </a:rPr>
              <a:t> Switch {</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int</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val</a:t>
            </a: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val</a:t>
            </a:r>
            <a:r>
              <a:rPr lang="en-US" altLang="en-US" sz="1800" dirty="0" smtClean="0">
                <a:latin typeface="Arial" panose="020B0604020202020204" pitchFamily="34" charset="0"/>
                <a:cs typeface="Arial" panose="020B0604020202020204" pitchFamily="34" charset="0"/>
              </a:rPr>
              <a:t> = </a:t>
            </a:r>
            <a:r>
              <a:rPr lang="en-US" altLang="en-US" sz="1800" dirty="0" err="1" smtClean="0">
                <a:latin typeface="Arial" panose="020B0604020202020204" pitchFamily="34" charset="0"/>
                <a:cs typeface="Arial" panose="020B0604020202020204" pitchFamily="34" charset="0"/>
              </a:rPr>
              <a:t>getValue</a:t>
            </a:r>
            <a:r>
              <a:rPr lang="en-US" altLang="en-US" sz="1800" dirty="0" smtClean="0">
                <a:latin typeface="Arial" panose="020B0604020202020204" pitchFamily="34" charset="0"/>
                <a:cs typeface="Arial" panose="020B0604020202020204" pitchFamily="34" charset="0"/>
              </a:rPr>
              <a:t>(this); </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 Read value of Switch into </a:t>
            </a:r>
            <a:r>
              <a:rPr lang="en-US" altLang="en-US" sz="1800" dirty="0" err="1" smtClean="0">
                <a:latin typeface="Arial" panose="020B0604020202020204" pitchFamily="34" charset="0"/>
                <a:cs typeface="Arial" panose="020B0604020202020204" pitchFamily="34" charset="0"/>
              </a:rPr>
              <a:t>val</a:t>
            </a:r>
            <a:endParaRPr lang="en-US" altLang="en-US" sz="1800" dirty="0" smtClean="0">
              <a:latin typeface="Arial" panose="020B0604020202020204" pitchFamily="34" charset="0"/>
              <a:cs typeface="Arial" panose="020B0604020202020204" pitchFamily="34" charset="0"/>
            </a:endParaRP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a:t>
            </a:r>
          </a:p>
          <a:p>
            <a:pPr>
              <a:buFont typeface="Wingdings" panose="05000000000000000000" pitchFamily="2" charset="2"/>
              <a:buNone/>
            </a:pPr>
            <a:endParaRPr lang="en-US" altLang="en-US" sz="1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altLang="en-US" sz="3200" b="1" dirty="0" smtClean="0">
                <a:latin typeface="Arial,Bold" charset="0"/>
              </a:rPr>
              <a:t>React to Time Events</a:t>
            </a:r>
            <a:r>
              <a:rPr lang="en-US" altLang="en-US" b="1" dirty="0" smtClean="0">
                <a:latin typeface="Arial,Bold" charset="0"/>
              </a:rPr>
              <a:t> </a:t>
            </a:r>
            <a:endParaRPr lang="en-US" altLang="en-US" dirty="0" smtClean="0">
              <a:latin typeface="Arial,Bold" charset="0"/>
            </a:endParaRPr>
          </a:p>
        </p:txBody>
      </p:sp>
      <p:sp>
        <p:nvSpPr>
          <p:cNvPr id="18435" name="Rectangle 3"/>
          <p:cNvSpPr>
            <a:spLocks noGrp="1" noChangeArrowheads="1"/>
          </p:cNvSpPr>
          <p:nvPr>
            <p:ph idx="1"/>
          </p:nvPr>
        </p:nvSpPr>
        <p:spPr bwMode="auto"/>
        <p:txBody>
          <a:bodyPr wrap="square" numCol="1" anchor="t" anchorCtr="0" compatLnSpc="1">
            <a:prstTxWarp prst="textNoShape">
              <a:avLst/>
            </a:prstTxWarp>
            <a:normAutofit/>
          </a:bodyPr>
          <a:lstStyle/>
          <a:p>
            <a:pPr algn="just">
              <a:buFont typeface="Wingdings" panose="05000000000000000000" pitchFamily="2" charset="2"/>
              <a:buChar char="v"/>
            </a:pPr>
            <a:r>
              <a:rPr lang="en-US" altLang="en-US" sz="1800" dirty="0" smtClean="0">
                <a:latin typeface="Arial" panose="020B0604020202020204" pitchFamily="34" charset="0"/>
              </a:rPr>
              <a:t>CAPL allows you to create timers for seconds (Timer) or milliseconds (</a:t>
            </a:r>
            <a:r>
              <a:rPr lang="en-US" altLang="en-US" sz="1800" dirty="0" err="1" smtClean="0">
                <a:latin typeface="Arial" panose="020B0604020202020204" pitchFamily="34" charset="0"/>
              </a:rPr>
              <a:t>msTimer</a:t>
            </a:r>
            <a:r>
              <a:rPr lang="en-US" altLang="en-US" sz="1800" dirty="0" smtClean="0">
                <a:latin typeface="Arial" panose="020B0604020202020204" pitchFamily="34" charset="0"/>
              </a:rPr>
              <a:t>). After </a:t>
            </a:r>
            <a:r>
              <a:rPr lang="en-US" altLang="en-US" sz="1800" dirty="0" err="1" smtClean="0">
                <a:latin typeface="Arial" panose="020B0604020202020204" pitchFamily="34" charset="0"/>
              </a:rPr>
              <a:t>thesetimers</a:t>
            </a:r>
            <a:r>
              <a:rPr lang="en-US" altLang="en-US" sz="1800" dirty="0" smtClean="0">
                <a:latin typeface="Arial" panose="020B0604020202020204" pitchFamily="34" charset="0"/>
              </a:rPr>
              <a:t> have been set and expire, the corresponding “on timer” event procedure is executed. </a:t>
            </a:r>
          </a:p>
          <a:p>
            <a:pPr algn="just">
              <a:buFont typeface="Wingdings" panose="05000000000000000000" pitchFamily="2" charset="2"/>
              <a:buChar char="v"/>
            </a:pPr>
            <a:r>
              <a:rPr lang="en-US" altLang="en-US" sz="1800" dirty="0" smtClean="0">
                <a:latin typeface="Arial" panose="020B0604020202020204" pitchFamily="34" charset="0"/>
              </a:rPr>
              <a:t>This facility can be used to create a cyclic event if you reset the timer at the end of the timer event procedure. Timers can also be used to respond to an event after a delay.</a:t>
            </a:r>
          </a:p>
          <a:p>
            <a:pPr algn="just">
              <a:buFont typeface="Wingdings" panose="05000000000000000000" pitchFamily="2" charset="2"/>
              <a:buChar char="v"/>
            </a:pPr>
            <a:r>
              <a:rPr lang="en-US" altLang="en-US" sz="1800" dirty="0" smtClean="0">
                <a:latin typeface="Arial" panose="020B0604020202020204" pitchFamily="34" charset="0"/>
              </a:rPr>
              <a:t>The </a:t>
            </a:r>
            <a:r>
              <a:rPr lang="en-US" altLang="en-US" sz="1800" dirty="0" err="1" smtClean="0">
                <a:latin typeface="Arial" panose="020B0604020202020204" pitchFamily="34" charset="0"/>
              </a:rPr>
              <a:t>setTimer</a:t>
            </a:r>
            <a:r>
              <a:rPr lang="en-US" altLang="en-US" sz="1800" dirty="0" smtClean="0">
                <a:latin typeface="Arial" panose="020B0604020202020204" pitchFamily="34" charset="0"/>
              </a:rPr>
              <a:t>() function takes two parameters, the name of the timer and the length of time to </a:t>
            </a:r>
            <a:r>
              <a:rPr lang="en-US" altLang="en-US" sz="1800" dirty="0" err="1" smtClean="0">
                <a:latin typeface="Arial" panose="020B0604020202020204" pitchFamily="34" charset="0"/>
              </a:rPr>
              <a:t>setthe</a:t>
            </a:r>
            <a:r>
              <a:rPr lang="en-US" altLang="en-US" sz="1800" dirty="0" smtClean="0">
                <a:latin typeface="Arial" panose="020B0604020202020204" pitchFamily="34" charset="0"/>
              </a:rPr>
              <a:t> timer. The length of time parameter has different units depending on what kind of timer </a:t>
            </a:r>
            <a:r>
              <a:rPr lang="en-US" altLang="en-US" sz="1800" dirty="0" err="1" smtClean="0">
                <a:latin typeface="Arial" panose="020B0604020202020204" pitchFamily="34" charset="0"/>
              </a:rPr>
              <a:t>youare</a:t>
            </a:r>
            <a:r>
              <a:rPr lang="en-US" altLang="en-US" sz="1800" dirty="0" smtClean="0">
                <a:latin typeface="Arial" panose="020B0604020202020204" pitchFamily="34" charset="0"/>
              </a:rPr>
              <a:t> using. For a Timer, the units are seconds; for an </a:t>
            </a:r>
            <a:r>
              <a:rPr lang="en-US" altLang="en-US" sz="1800" dirty="0" err="1" smtClean="0">
                <a:latin typeface="Arial" panose="020B0604020202020204" pitchFamily="34" charset="0"/>
              </a:rPr>
              <a:t>msTimer</a:t>
            </a:r>
            <a:r>
              <a:rPr lang="en-US" altLang="en-US" sz="1800" dirty="0" smtClean="0">
                <a:latin typeface="Arial" panose="020B0604020202020204" pitchFamily="34" charset="0"/>
              </a:rPr>
              <a:t>, the units are milliseconds. </a:t>
            </a:r>
          </a:p>
          <a:p>
            <a:pPr algn="just">
              <a:buFont typeface="Wingdings" panose="05000000000000000000" pitchFamily="2" charset="2"/>
              <a:buChar char="v"/>
            </a:pPr>
            <a:r>
              <a:rPr lang="en-US" altLang="en-US" sz="1800" dirty="0" smtClean="0">
                <a:latin typeface="Arial" panose="020B0604020202020204" pitchFamily="34" charset="0"/>
              </a:rPr>
              <a:t>The maximum values are 1799 seconds and 65,535 milliseconds, respectively. The </a:t>
            </a:r>
            <a:r>
              <a:rPr lang="en-US" altLang="en-US" sz="1800" dirty="0" err="1" smtClean="0">
                <a:latin typeface="Arial" panose="020B0604020202020204" pitchFamily="34" charset="0"/>
              </a:rPr>
              <a:t>cancelTimer</a:t>
            </a:r>
            <a:r>
              <a:rPr lang="en-US" altLang="en-US" sz="1800" dirty="0" smtClean="0">
                <a:latin typeface="Arial" panose="020B0604020202020204" pitchFamily="34" charset="0"/>
              </a:rPr>
              <a:t>()function can be called on a timer before it has expired to prevent the timer event from </a:t>
            </a:r>
            <a:r>
              <a:rPr lang="en-US" altLang="en-US" sz="1800" dirty="0" err="1" smtClean="0">
                <a:latin typeface="Arial" panose="020B0604020202020204" pitchFamily="34" charset="0"/>
              </a:rPr>
              <a:t>triggering.Calling</a:t>
            </a:r>
            <a:r>
              <a:rPr lang="en-US" altLang="en-US" sz="1800" dirty="0" smtClean="0">
                <a:latin typeface="Arial" panose="020B0604020202020204" pitchFamily="34" charset="0"/>
              </a:rPr>
              <a:t> the </a:t>
            </a:r>
            <a:r>
              <a:rPr lang="en-US" altLang="en-US" sz="1800" dirty="0" err="1" smtClean="0">
                <a:latin typeface="Arial" panose="020B0604020202020204" pitchFamily="34" charset="0"/>
              </a:rPr>
              <a:t>cancelTimer</a:t>
            </a:r>
            <a:r>
              <a:rPr lang="en-US" altLang="en-US" sz="1800" dirty="0" smtClean="0">
                <a:latin typeface="Arial" panose="020B0604020202020204" pitchFamily="34" charset="0"/>
              </a:rPr>
              <a:t>() function has no effect if the timer is not set or has already expired.</a:t>
            </a:r>
          </a:p>
          <a:p>
            <a:endParaRPr lang="en-US" altLang="en-US" sz="16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altLang="en-US" sz="3200" b="1" dirty="0" smtClean="0">
                <a:latin typeface="Arial,Bold" charset="0"/>
              </a:rPr>
              <a:t>Example for Time Events</a:t>
            </a:r>
          </a:p>
        </p:txBody>
      </p:sp>
      <p:sp>
        <p:nvSpPr>
          <p:cNvPr id="19459" name="Rectangle 3"/>
          <p:cNvSpPr>
            <a:spLocks noGrp="1" noChangeArrowheads="1"/>
          </p:cNvSpPr>
          <p:nvPr>
            <p:ph idx="1"/>
          </p:nvPr>
        </p:nvSpPr>
        <p:spPr bwMode="auto"/>
        <p:txBody>
          <a:bodyPr wrap="square" numCol="1" anchor="t" anchorCtr="0" compatLnSpc="1">
            <a:prstTxWarp prst="textNoShape">
              <a:avLst/>
            </a:prstTxWarp>
            <a:normAutofit/>
          </a:bodyPr>
          <a:lstStyle/>
          <a:p>
            <a:pPr>
              <a:buFont typeface="Wingdings" panose="05000000000000000000" pitchFamily="2" charset="2"/>
              <a:buNone/>
            </a:pPr>
            <a:r>
              <a:rPr lang="en-US" altLang="en-US" sz="1800" dirty="0" err="1" smtClean="0">
                <a:latin typeface="Arial" panose="020B0604020202020204" pitchFamily="34" charset="0"/>
                <a:cs typeface="Arial" panose="020B0604020202020204" pitchFamily="34" charset="0"/>
              </a:rPr>
              <a:t>msTimer</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myTimer</a:t>
            </a:r>
            <a:r>
              <a:rPr lang="en-US" altLang="en-US" sz="1800" dirty="0" smtClean="0">
                <a:latin typeface="Arial" panose="020B0604020202020204" pitchFamily="34" charset="0"/>
                <a:cs typeface="Arial" panose="020B0604020202020204" pitchFamily="34" charset="0"/>
              </a:rPr>
              <a:t>; // Define millisecond timer</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message 100 </a:t>
            </a:r>
            <a:r>
              <a:rPr lang="en-US" altLang="en-US" sz="1800" dirty="0" err="1" smtClean="0">
                <a:latin typeface="Arial" panose="020B0604020202020204" pitchFamily="34" charset="0"/>
                <a:cs typeface="Arial" panose="020B0604020202020204" pitchFamily="34" charset="0"/>
              </a:rPr>
              <a:t>msg</a:t>
            </a:r>
            <a:r>
              <a:rPr lang="en-US" altLang="en-US" sz="1800" dirty="0" smtClean="0">
                <a:latin typeface="Arial" panose="020B0604020202020204" pitchFamily="34" charset="0"/>
                <a:cs typeface="Arial" panose="020B0604020202020204" pitchFamily="34" charset="0"/>
              </a:rPr>
              <a:t>; // Define message to be transmitted</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on key 'a' { // React to key press of 'a'...</a:t>
            </a:r>
          </a:p>
          <a:p>
            <a:pPr>
              <a:buFont typeface="Wingdings" panose="05000000000000000000" pitchFamily="2" charset="2"/>
              <a:buNone/>
            </a:pPr>
            <a:r>
              <a:rPr lang="en-US" altLang="en-US" sz="1800" dirty="0" err="1" smtClean="0">
                <a:latin typeface="Arial" panose="020B0604020202020204" pitchFamily="34" charset="0"/>
                <a:cs typeface="Arial" panose="020B0604020202020204" pitchFamily="34" charset="0"/>
              </a:rPr>
              <a:t>setTimer</a:t>
            </a:r>
            <a:r>
              <a:rPr lang="en-US" altLang="en-US" sz="1800" dirty="0" smtClean="0">
                <a:latin typeface="Arial" panose="020B0604020202020204" pitchFamily="34" charset="0"/>
                <a:cs typeface="Arial" panose="020B0604020202020204" pitchFamily="34" charset="0"/>
              </a:rPr>
              <a:t>(myTimer,20); // ... Set timer to 20 </a:t>
            </a:r>
            <a:r>
              <a:rPr lang="en-US" altLang="en-US" sz="1800" dirty="0" err="1" smtClean="0">
                <a:latin typeface="Arial" panose="020B0604020202020204" pitchFamily="34" charset="0"/>
                <a:cs typeface="Arial" panose="020B0604020202020204" pitchFamily="34" charset="0"/>
              </a:rPr>
              <a:t>ms</a:t>
            </a:r>
            <a:endParaRPr lang="en-US" altLang="en-US" sz="1800" dirty="0" smtClean="0">
              <a:latin typeface="Arial" panose="020B0604020202020204" pitchFamily="34" charset="0"/>
              <a:cs typeface="Arial" panose="020B0604020202020204" pitchFamily="34" charset="0"/>
            </a:endParaRP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on timer </a:t>
            </a:r>
            <a:r>
              <a:rPr lang="en-US" altLang="en-US" sz="1800" dirty="0" err="1" smtClean="0">
                <a:latin typeface="Arial" panose="020B0604020202020204" pitchFamily="34" charset="0"/>
                <a:cs typeface="Arial" panose="020B0604020202020204" pitchFamily="34" charset="0"/>
              </a:rPr>
              <a:t>myTimer</a:t>
            </a:r>
            <a:r>
              <a:rPr lang="en-US" altLang="en-US" sz="1800" dirty="0" smtClean="0">
                <a:latin typeface="Arial" panose="020B0604020202020204" pitchFamily="34" charset="0"/>
                <a:cs typeface="Arial" panose="020B0604020202020204" pitchFamily="34" charset="0"/>
              </a:rPr>
              <a:t> { // Send message after timer...</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output(</a:t>
            </a:r>
            <a:r>
              <a:rPr lang="en-US" altLang="en-US" sz="1800" dirty="0" err="1" smtClean="0">
                <a:latin typeface="Arial" panose="020B0604020202020204" pitchFamily="34" charset="0"/>
                <a:cs typeface="Arial" panose="020B0604020202020204" pitchFamily="34" charset="0"/>
              </a:rPr>
              <a:t>msg</a:t>
            </a:r>
            <a:r>
              <a:rPr lang="en-US" altLang="en-US" sz="1800" dirty="0" smtClean="0">
                <a:latin typeface="Arial" panose="020B0604020202020204" pitchFamily="34" charset="0"/>
                <a:cs typeface="Arial" panose="020B0604020202020204" pitchFamily="34" charset="0"/>
              </a:rPr>
              <a:t>); // ... has elapsed</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endParaRPr lang="en-US" altLang="en-US" sz="18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altLang="en-US" sz="2800" b="1" dirty="0" smtClean="0">
                <a:latin typeface="Arial,Bold" charset="0"/>
              </a:rPr>
              <a:t>React to System Events</a:t>
            </a:r>
            <a:r>
              <a:rPr lang="en-US" altLang="en-US" b="1" dirty="0" smtClean="0">
                <a:latin typeface="Arial,Bold" charset="0"/>
              </a:rPr>
              <a:t> </a:t>
            </a:r>
            <a:endParaRPr lang="en-US" altLang="en-US" dirty="0" smtClean="0">
              <a:latin typeface="Arial,Bold" charset="0"/>
            </a:endParaRPr>
          </a:p>
        </p:txBody>
      </p:sp>
      <p:sp>
        <p:nvSpPr>
          <p:cNvPr id="20483" name="Rectangle 3"/>
          <p:cNvSpPr>
            <a:spLocks noGrp="1" noChangeArrowheads="1"/>
          </p:cNvSpPr>
          <p:nvPr>
            <p:ph idx="1"/>
          </p:nvPr>
        </p:nvSpPr>
        <p:spPr bwMode="auto"/>
        <p:txBody>
          <a:bodyPr wrap="square" numCol="1" anchor="t" anchorCtr="0" compatLnSpc="1">
            <a:prstTxWarp prst="textNoShape">
              <a:avLst/>
            </a:prstTxWarp>
            <a:normAutofit/>
          </a:bodyPr>
          <a:lstStyle/>
          <a:p>
            <a:pPr algn="just">
              <a:buFont typeface="Wingdings" panose="05000000000000000000" pitchFamily="2" charset="2"/>
              <a:buChar char="v"/>
            </a:pPr>
            <a:r>
              <a:rPr lang="en-US" altLang="en-US" sz="1800" dirty="0" smtClean="0">
                <a:latin typeface="Arial" panose="020B0604020202020204" pitchFamily="34" charset="0"/>
              </a:rPr>
              <a:t>The </a:t>
            </a:r>
            <a:r>
              <a:rPr lang="en-US" altLang="en-US" sz="1800" b="1" dirty="0" smtClean="0">
                <a:latin typeface="Arial" panose="020B0604020202020204" pitchFamily="34" charset="0"/>
              </a:rPr>
              <a:t>preStart, start, and stopMeasurement </a:t>
            </a:r>
            <a:r>
              <a:rPr lang="en-US" altLang="en-US" sz="1800" dirty="0" smtClean="0">
                <a:latin typeface="Arial" panose="020B0604020202020204" pitchFamily="34" charset="0"/>
              </a:rPr>
              <a:t>events are used to perform actions before, at the start of, and after CANoe measurements. If they are defined, each is called once per measurement. When the “Go” button is pressed in CANoe.</a:t>
            </a:r>
          </a:p>
          <a:p>
            <a:pPr marL="0" indent="0" algn="just">
              <a:buNone/>
            </a:pPr>
            <a:endParaRPr lang="en-US" altLang="en-US" sz="1800" dirty="0" smtClean="0">
              <a:latin typeface="Arial" panose="020B0604020202020204" pitchFamily="34" charset="0"/>
            </a:endParaRPr>
          </a:p>
          <a:p>
            <a:pPr algn="just">
              <a:buFont typeface="Wingdings" panose="05000000000000000000" pitchFamily="2" charset="2"/>
              <a:buChar char="v"/>
            </a:pPr>
            <a:r>
              <a:rPr lang="en-US" altLang="en-US" sz="1800" dirty="0">
                <a:latin typeface="Arial" panose="020B0604020202020204" pitchFamily="34" charset="0"/>
              </a:rPr>
              <a:t>T</a:t>
            </a:r>
            <a:r>
              <a:rPr lang="en-US" altLang="en-US" sz="1800" dirty="0" smtClean="0">
                <a:latin typeface="Arial" panose="020B0604020202020204" pitchFamily="34" charset="0"/>
              </a:rPr>
              <a:t>he preStart event procedure is executed (if one exists). You use this procedure to read data from files, initialize variables, or write to the Write window. Other actions, such as outputting a message onto the bus, are not available in the preStart event. Generally, actions that are invalid in the preStart event procedure can be moved to the start event procedure.</a:t>
            </a:r>
          </a:p>
          <a:p>
            <a:pPr marL="0" indent="0" algn="just">
              <a:buNone/>
            </a:pPr>
            <a:endParaRPr lang="en-US" altLang="en-US" sz="1800" dirty="0" smtClean="0">
              <a:latin typeface="Arial" panose="020B0604020202020204" pitchFamily="34" charset="0"/>
            </a:endParaRPr>
          </a:p>
          <a:p>
            <a:pPr algn="just">
              <a:buFont typeface="Wingdings" panose="05000000000000000000" pitchFamily="2" charset="2"/>
              <a:buChar char="v"/>
            </a:pPr>
            <a:r>
              <a:rPr lang="en-US" altLang="en-US" sz="1800" dirty="0" smtClean="0">
                <a:latin typeface="Arial" panose="020B0604020202020204" pitchFamily="34" charset="0"/>
              </a:rPr>
              <a:t>After the preStart event procedure has completed executing, the start event procedure is executed (if one exists). The start event procedure can be used to initialize environmental variables, set timers, and output messages onto the bus. The measurement is also started at this time.</a:t>
            </a:r>
          </a:p>
          <a:p>
            <a:pPr>
              <a:buFont typeface="Wingdings" panose="05000000000000000000" pitchFamily="2" charset="2"/>
              <a:buNone/>
            </a:pPr>
            <a:endParaRPr lang="en-US" altLang="en-US" sz="1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altLang="en-US" sz="2800" b="1" dirty="0" smtClean="0">
                <a:latin typeface="Arial" panose="020B0604020202020204" pitchFamily="34" charset="0"/>
                <a:cs typeface="Arial" panose="020B0604020202020204" pitchFamily="34" charset="0"/>
              </a:rPr>
              <a:t>React to </a:t>
            </a:r>
            <a:r>
              <a:rPr lang="en-US" altLang="en-US" sz="3200" b="1" dirty="0" smtClean="0">
                <a:latin typeface="Arial" panose="020B0604020202020204" pitchFamily="34" charset="0"/>
                <a:cs typeface="Arial" panose="020B0604020202020204" pitchFamily="34" charset="0"/>
              </a:rPr>
              <a:t>System</a:t>
            </a:r>
            <a:r>
              <a:rPr lang="en-US" altLang="en-US" sz="2800" b="1" dirty="0" smtClean="0">
                <a:latin typeface="Arial" panose="020B0604020202020204" pitchFamily="34" charset="0"/>
                <a:cs typeface="Arial" panose="020B0604020202020204" pitchFamily="34" charset="0"/>
              </a:rPr>
              <a:t> Events</a:t>
            </a:r>
          </a:p>
        </p:txBody>
      </p:sp>
      <p:sp>
        <p:nvSpPr>
          <p:cNvPr id="21507" name="Rectangle 3"/>
          <p:cNvSpPr>
            <a:spLocks noGrp="1" noChangeArrowheads="1"/>
          </p:cNvSpPr>
          <p:nvPr>
            <p:ph idx="1"/>
          </p:nvPr>
        </p:nvSpPr>
        <p:spPr bwMode="auto"/>
        <p:txBody>
          <a:bodyPr wrap="square" numCol="1" anchor="t" anchorCtr="0" compatLnSpc="1">
            <a:prstTxWarp prst="textNoShape">
              <a:avLst/>
            </a:prstTxWarp>
          </a:bodyPr>
          <a:lstStyle/>
          <a:p>
            <a:pPr algn="just">
              <a:buFont typeface="Wingdings" panose="05000000000000000000" pitchFamily="2" charset="2"/>
              <a:buChar char="v"/>
            </a:pPr>
            <a:r>
              <a:rPr lang="en-US" altLang="en-US" sz="1800" dirty="0" smtClean="0">
                <a:latin typeface="Arial" panose="020B0604020202020204" pitchFamily="34" charset="0"/>
              </a:rPr>
              <a:t>When you press the Stop button in CANalyzer or CANoe, the </a:t>
            </a:r>
            <a:r>
              <a:rPr lang="en-US" altLang="en-US" sz="1800" b="1" dirty="0" smtClean="0">
                <a:latin typeface="Arial" panose="020B0604020202020204" pitchFamily="34" charset="0"/>
              </a:rPr>
              <a:t>stopMeasurement</a:t>
            </a:r>
            <a:r>
              <a:rPr lang="en-US" altLang="en-US" sz="1800" dirty="0" smtClean="0">
                <a:latin typeface="Arial" panose="020B0604020202020204" pitchFamily="34" charset="0"/>
              </a:rPr>
              <a:t> event procedure is executed (if one exists). You can use this procedure to print statistics in the Write window, output messages onto the bus, or write to a log file. After this event has finished executing, the measurement is stopped.</a:t>
            </a:r>
          </a:p>
          <a:p>
            <a:pPr>
              <a:buFont typeface="Wingdings" panose="05000000000000000000" pitchFamily="2" charset="2"/>
              <a:buNone/>
            </a:pPr>
            <a:endParaRPr lang="en-US" altLang="en-US" sz="1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US" altLang="en-US" sz="3200" b="1" dirty="0" smtClean="0">
                <a:latin typeface="Arial,Bold" charset="0"/>
              </a:rPr>
              <a:t>React to CAN </a:t>
            </a:r>
            <a:r>
              <a:rPr lang="en-US" altLang="en-US" sz="3200" b="1" dirty="0" smtClean="0">
                <a:latin typeface="Arial" panose="020B0604020202020204" pitchFamily="34" charset="0"/>
                <a:cs typeface="Arial" panose="020B0604020202020204" pitchFamily="34" charset="0"/>
              </a:rPr>
              <a:t>Controller</a:t>
            </a:r>
            <a:r>
              <a:rPr lang="en-US" altLang="en-US" sz="3200" b="1" dirty="0" smtClean="0">
                <a:latin typeface="Arial,Bold" charset="0"/>
              </a:rPr>
              <a:t> Events</a:t>
            </a:r>
            <a:r>
              <a:rPr lang="en-US" altLang="en-US" sz="3600" b="1" dirty="0" smtClean="0">
                <a:latin typeface="Arial,Bold" charset="0"/>
              </a:rPr>
              <a:t> </a:t>
            </a:r>
            <a:endParaRPr lang="en-US" altLang="en-US" sz="3600" dirty="0" smtClean="0">
              <a:latin typeface="Arial,Bold" charset="0"/>
            </a:endParaRPr>
          </a:p>
        </p:txBody>
      </p:sp>
      <p:sp>
        <p:nvSpPr>
          <p:cNvPr id="22531" name="Rectangle 3"/>
          <p:cNvSpPr>
            <a:spLocks noGrp="1" noChangeArrowheads="1"/>
          </p:cNvSpPr>
          <p:nvPr>
            <p:ph idx="1"/>
          </p:nvPr>
        </p:nvSpPr>
        <p:spPr bwMode="auto"/>
        <p:txBody>
          <a:bodyPr wrap="square" numCol="1" anchor="t" anchorCtr="0" compatLnSpc="1">
            <a:prstTxWarp prst="textNoShape">
              <a:avLst/>
            </a:prstTxWarp>
          </a:bodyPr>
          <a:lstStyle/>
          <a:p>
            <a:pPr algn="just">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The  event  procedures  </a:t>
            </a:r>
            <a:r>
              <a:rPr lang="en-US" altLang="en-US" sz="1800" b="1" dirty="0" smtClean="0">
                <a:latin typeface="Arial" panose="020B0604020202020204" pitchFamily="34" charset="0"/>
                <a:cs typeface="Arial" panose="020B0604020202020204" pitchFamily="34" charset="0"/>
              </a:rPr>
              <a:t>on errorActive</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on errrorPassive</a:t>
            </a:r>
            <a:r>
              <a:rPr lang="en-US" altLang="en-US" sz="1800" dirty="0" smtClean="0">
                <a:latin typeface="Arial" panose="020B0604020202020204" pitchFamily="34" charset="0"/>
                <a:cs typeface="Arial" panose="020B0604020202020204" pitchFamily="34" charset="0"/>
              </a:rPr>
              <a:t>,  </a:t>
            </a:r>
            <a:r>
              <a:rPr lang="en-US" altLang="en-US" sz="1800" b="1" dirty="0" smtClean="0">
                <a:latin typeface="Arial" panose="020B0604020202020204" pitchFamily="34" charset="0"/>
                <a:cs typeface="Arial" panose="020B0604020202020204" pitchFamily="34" charset="0"/>
              </a:rPr>
              <a:t>on warningLimit</a:t>
            </a:r>
            <a:r>
              <a:rPr lang="en-US" altLang="en-US" sz="1800" dirty="0" smtClean="0">
                <a:latin typeface="Arial" panose="020B0604020202020204" pitchFamily="34" charset="0"/>
                <a:cs typeface="Arial" panose="020B0604020202020204" pitchFamily="34" charset="0"/>
              </a:rPr>
              <a:t> and </a:t>
            </a:r>
            <a:r>
              <a:rPr lang="en-US" altLang="en-US" sz="1800" b="1" dirty="0" smtClean="0">
                <a:latin typeface="Arial" panose="020B0604020202020204" pitchFamily="34" charset="0"/>
                <a:cs typeface="Arial" panose="020B0604020202020204" pitchFamily="34" charset="0"/>
              </a:rPr>
              <a:t>on busOff</a:t>
            </a:r>
            <a:r>
              <a:rPr lang="en-US" altLang="en-US" sz="1800" dirty="0" smtClean="0">
                <a:latin typeface="Arial" panose="020B0604020202020204" pitchFamily="34" charset="0"/>
                <a:cs typeface="Arial" panose="020B0604020202020204" pitchFamily="34" charset="0"/>
              </a:rPr>
              <a:t> are called during a state transition or in response  to a change in the CAN controller's error counter. Use these procedures to monitor  the error counter (e.g. output a warning), to terminate the measurement if necessary,  or to execute a reset after a transition to the Bus-Off state. </a:t>
            </a:r>
          </a:p>
          <a:p>
            <a:pPr marL="0" indent="0" algn="just">
              <a:buNone/>
            </a:pPr>
            <a:endParaRPr lang="en-US" alt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The  CAN  controller's  error  counters  can  be  accessed  within  the  CAN  controller's  event procedures using the key word </a:t>
            </a:r>
            <a:r>
              <a:rPr lang="en-US" altLang="en-US" sz="1800" b="1" dirty="0" smtClean="0">
                <a:latin typeface="Arial" panose="020B0604020202020204" pitchFamily="34" charset="0"/>
                <a:cs typeface="Arial" panose="020B0604020202020204" pitchFamily="34" charset="0"/>
              </a:rPr>
              <a:t>this</a:t>
            </a:r>
            <a:r>
              <a:rPr lang="en-US" altLang="en-US" sz="1800" dirty="0" smtClean="0">
                <a:latin typeface="Arial" panose="020B0604020202020204" pitchFamily="34" charset="0"/>
                <a:cs typeface="Arial" panose="020B0604020202020204" pitchFamily="34" charset="0"/>
              </a:rPr>
              <a:t>: </a:t>
            </a:r>
          </a:p>
          <a:p>
            <a:pPr>
              <a:buFont typeface="Wingdings" panose="05000000000000000000" pitchFamily="2" charset="2"/>
              <a:buNone/>
            </a:pPr>
            <a:endParaRPr lang="en-US" altLang="en-US" sz="1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ltLang="en-US" sz="3200" b="1" dirty="0" smtClean="0">
                <a:latin typeface="Arial,Bold" charset="0"/>
              </a:rPr>
              <a:t>React to CAN Controller Events</a:t>
            </a:r>
          </a:p>
        </p:txBody>
      </p:sp>
      <p:sp>
        <p:nvSpPr>
          <p:cNvPr id="23555" name="Rectangle 3"/>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on </a:t>
            </a:r>
            <a:r>
              <a:rPr lang="en-US" altLang="en-US" sz="1800" dirty="0" err="1" smtClean="0">
                <a:latin typeface="Arial" panose="020B0604020202020204" pitchFamily="34" charset="0"/>
                <a:cs typeface="Arial" panose="020B0604020202020204" pitchFamily="34" charset="0"/>
              </a:rPr>
              <a:t>errorPassive</a:t>
            </a:r>
            <a:r>
              <a:rPr lang="en-US" altLang="en-US" sz="1800" dirty="0" smtClean="0">
                <a:latin typeface="Arial" panose="020B0604020202020204" pitchFamily="34" charset="0"/>
                <a:cs typeface="Arial" panose="020B0604020202020204" pitchFamily="34" charset="0"/>
              </a:rPr>
              <a:t> {</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write("CAN Controller </a:t>
            </a:r>
            <a:r>
              <a:rPr lang="en-US" altLang="en-US" sz="1800" dirty="0" err="1" smtClean="0">
                <a:latin typeface="Arial" panose="020B0604020202020204" pitchFamily="34" charset="0"/>
                <a:cs typeface="Arial" panose="020B0604020202020204" pitchFamily="34" charset="0"/>
              </a:rPr>
              <a:t>ist</a:t>
            </a:r>
            <a:r>
              <a:rPr lang="en-US" altLang="en-US" sz="1800" dirty="0" smtClean="0">
                <a:latin typeface="Arial" panose="020B0604020202020204" pitchFamily="34" charset="0"/>
                <a:cs typeface="Arial" panose="020B0604020202020204" pitchFamily="34" charset="0"/>
              </a:rPr>
              <a:t> in </a:t>
            </a:r>
            <a:r>
              <a:rPr lang="en-US" altLang="en-US" sz="1800" dirty="0" err="1" smtClean="0">
                <a:latin typeface="Arial" panose="020B0604020202020204" pitchFamily="34" charset="0"/>
                <a:cs typeface="Arial" panose="020B0604020202020204" pitchFamily="34" charset="0"/>
              </a:rPr>
              <a:t>errorPassive</a:t>
            </a: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write(" </a:t>
            </a:r>
            <a:r>
              <a:rPr lang="en-US" altLang="en-US" sz="1800" dirty="0" err="1" smtClean="0">
                <a:latin typeface="Arial" panose="020B0604020202020204" pitchFamily="34" charset="0"/>
                <a:cs typeface="Arial" panose="020B0604020202020204" pitchFamily="34" charset="0"/>
              </a:rPr>
              <a:t>errorCountTX</a:t>
            </a:r>
            <a:r>
              <a:rPr lang="en-US" altLang="en-US" sz="1800" dirty="0" smtClean="0">
                <a:latin typeface="Arial" panose="020B0604020202020204" pitchFamily="34" charset="0"/>
                <a:cs typeface="Arial" panose="020B0604020202020204" pitchFamily="34" charset="0"/>
              </a:rPr>
              <a:t> = %d", </a:t>
            </a:r>
            <a:r>
              <a:rPr lang="en-US" altLang="en-US" sz="1800" dirty="0" err="1" smtClean="0">
                <a:latin typeface="Arial" panose="020B0604020202020204" pitchFamily="34" charset="0"/>
                <a:cs typeface="Arial" panose="020B0604020202020204" pitchFamily="34" charset="0"/>
              </a:rPr>
              <a:t>this.errorCountTX</a:t>
            </a: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write(" </a:t>
            </a:r>
            <a:r>
              <a:rPr lang="en-US" altLang="en-US" sz="1800" dirty="0" err="1" smtClean="0">
                <a:latin typeface="Arial" panose="020B0604020202020204" pitchFamily="34" charset="0"/>
                <a:cs typeface="Arial" panose="020B0604020202020204" pitchFamily="34" charset="0"/>
              </a:rPr>
              <a:t>errorCountRX</a:t>
            </a:r>
            <a:r>
              <a:rPr lang="en-US" altLang="en-US" sz="1800" dirty="0" smtClean="0">
                <a:latin typeface="Arial" panose="020B0604020202020204" pitchFamily="34" charset="0"/>
                <a:cs typeface="Arial" panose="020B0604020202020204" pitchFamily="34" charset="0"/>
              </a:rPr>
              <a:t> = %d", </a:t>
            </a:r>
            <a:r>
              <a:rPr lang="en-US" altLang="en-US" sz="1800" dirty="0" err="1" smtClean="0">
                <a:latin typeface="Arial" panose="020B0604020202020204" pitchFamily="34" charset="0"/>
                <a:cs typeface="Arial" panose="020B0604020202020204" pitchFamily="34" charset="0"/>
              </a:rPr>
              <a:t>this.errorCountRX</a:t>
            </a: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endParaRPr lang="en-US"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altLang="en-US" sz="3200" b="1" dirty="0" smtClean="0">
                <a:latin typeface="Arial" panose="020B0604020202020204" pitchFamily="34" charset="0"/>
                <a:cs typeface="Arial" panose="020B0604020202020204" pitchFamily="34" charset="0"/>
              </a:rPr>
              <a:t>CAPL Programming</a:t>
            </a:r>
          </a:p>
        </p:txBody>
      </p:sp>
      <p:sp>
        <p:nvSpPr>
          <p:cNvPr id="4099" name="Rectangle 3"/>
          <p:cNvSpPr>
            <a:spLocks noGrp="1" noChangeArrowheads="1"/>
          </p:cNvSpPr>
          <p:nvPr>
            <p:ph idx="1"/>
          </p:nvPr>
        </p:nvSpPr>
        <p:spPr/>
        <p:txBody>
          <a:bodyPr/>
          <a:lstStyle/>
          <a:p>
            <a:pPr fontAlgn="auto">
              <a:spcAft>
                <a:spcPts val="0"/>
              </a:spcAft>
              <a:defRPr/>
            </a:pPr>
            <a:endParaRPr lang="en-US" altLang="en-US" sz="2400" dirty="0" smtClean="0">
              <a:latin typeface="Arial" panose="020B0604020202020204" pitchFamily="34" charset="0"/>
            </a:endParaRPr>
          </a:p>
          <a:p>
            <a:pPr fontAlgn="auto">
              <a:spcAft>
                <a:spcPts val="0"/>
              </a:spcAft>
              <a:defRPr/>
            </a:pPr>
            <a:endParaRPr lang="en-US" altLang="en-US" sz="2400" dirty="0" smtClean="0">
              <a:latin typeface="Arial" panose="020B0604020202020204" pitchFamily="34" charset="0"/>
            </a:endParaRPr>
          </a:p>
          <a:p>
            <a:pPr marL="0" indent="0" fontAlgn="auto">
              <a:spcAft>
                <a:spcPts val="0"/>
              </a:spcAft>
              <a:buFont typeface="Arial" panose="020B0604020202020204" pitchFamily="34" charset="0"/>
              <a:buNone/>
              <a:defRPr/>
            </a:pPr>
            <a:endParaRPr lang="en-US" altLang="en-US" sz="2400" dirty="0" smtClean="0">
              <a:latin typeface="Arial" panose="020B0604020202020204" pitchFamily="34" charset="0"/>
            </a:endParaRPr>
          </a:p>
          <a:p>
            <a:pPr marL="0" indent="0" algn="just" fontAlgn="auto">
              <a:spcAft>
                <a:spcPts val="0"/>
              </a:spcAft>
              <a:buFont typeface="Arial" panose="020B0604020202020204" pitchFamily="34" charset="0"/>
              <a:buNone/>
              <a:defRPr/>
            </a:pPr>
            <a:r>
              <a:rPr lang="en-US" altLang="en-US" sz="1800" dirty="0" smtClean="0">
                <a:latin typeface="Arial" panose="020B0604020202020204" pitchFamily="34" charset="0"/>
              </a:rPr>
              <a:t>The CAN Access Programming Language CAPL is a C-like programming language, which allows you to program CANoe for individual applications.</a:t>
            </a:r>
          </a:p>
          <a:p>
            <a:pPr fontAlgn="auto">
              <a:spcAft>
                <a:spcPts val="0"/>
              </a:spcAft>
              <a:defRPr/>
            </a:pPr>
            <a:endParaRPr lang="en-US" alt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altLang="en-US" sz="3200" b="1" dirty="0" smtClean="0">
                <a:latin typeface="Arial,Bold" charset="0"/>
              </a:rPr>
              <a:t>Expressions in CAPL</a:t>
            </a:r>
            <a:r>
              <a:rPr lang="en-US" altLang="en-US" sz="3600" b="1" dirty="0" smtClean="0">
                <a:latin typeface="Arial,Bold" charset="0"/>
              </a:rPr>
              <a:t> </a:t>
            </a:r>
            <a:endParaRPr lang="en-US" altLang="en-US" sz="3600" dirty="0" smtClean="0">
              <a:latin typeface="Arial,Bold" charset="0"/>
            </a:endParaRPr>
          </a:p>
        </p:txBody>
      </p:sp>
      <p:sp>
        <p:nvSpPr>
          <p:cNvPr id="24579" name="Rectangle 3"/>
          <p:cNvSpPr>
            <a:spLocks noGrp="1" noChangeArrowheads="1"/>
          </p:cNvSpPr>
          <p:nvPr>
            <p:ph idx="1"/>
          </p:nvPr>
        </p:nvSpPr>
        <p:spPr bwMode="auto"/>
        <p:txBody>
          <a:bodyPr wrap="square" numCol="1" anchor="t" anchorCtr="0" compatLnSpc="1">
            <a:prstTxWarp prst="textNoShape">
              <a:avLst/>
            </a:prstTxWarp>
            <a:normAutofit/>
          </a:bodyPr>
          <a:lstStyle/>
          <a:p>
            <a:pPr>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CAPL syntax  is based on the C programming language. The following expressions  are permitted as they are in C: </a:t>
            </a:r>
          </a:p>
          <a:p>
            <a:pPr marL="0" indent="0">
              <a:buNone/>
            </a:pPr>
            <a:endParaRPr lang="en-US" alt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altLang="en-US" dirty="0" smtClean="0">
                <a:latin typeface="Arial" panose="020B0604020202020204" pitchFamily="34" charset="0"/>
                <a:cs typeface="Arial" panose="020B0604020202020204" pitchFamily="34" charset="0"/>
              </a:rPr>
              <a:t>Instruction blocks: </a:t>
            </a:r>
            <a:r>
              <a:rPr lang="en-US" altLang="en-US" b="1" dirty="0" smtClean="0">
                <a:latin typeface="Arial" panose="020B0604020202020204" pitchFamily="34" charset="0"/>
                <a:cs typeface="Arial" panose="020B0604020202020204" pitchFamily="34" charset="0"/>
              </a:rPr>
              <a:t>{ ... }</a:t>
            </a:r>
            <a:r>
              <a:rPr lang="en-US" altLang="en-US" dirty="0" smtClean="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altLang="en-US" b="1" dirty="0" smtClean="0">
                <a:latin typeface="Arial" panose="020B0604020202020204" pitchFamily="34" charset="0"/>
                <a:cs typeface="Arial" panose="020B0604020202020204" pitchFamily="34" charset="0"/>
              </a:rPr>
              <a:t>if { ... }</a:t>
            </a:r>
            <a:r>
              <a:rPr lang="en-US" altLang="en-US" dirty="0" smtClean="0">
                <a:latin typeface="Arial" panose="020B0604020202020204" pitchFamily="34" charset="0"/>
                <a:cs typeface="Arial" panose="020B0604020202020204" pitchFamily="34" charset="0"/>
              </a:rPr>
              <a:t> and </a:t>
            </a:r>
            <a:r>
              <a:rPr lang="en-US" altLang="en-US" b="1" dirty="0" smtClean="0">
                <a:latin typeface="Arial" panose="020B0604020202020204" pitchFamily="34" charset="0"/>
                <a:cs typeface="Arial" panose="020B0604020202020204" pitchFamily="34" charset="0"/>
              </a:rPr>
              <a:t>if {...} else { ... }</a:t>
            </a:r>
            <a:r>
              <a:rPr lang="en-US" altLang="en-US" dirty="0" smtClean="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altLang="en-US" b="1" dirty="0" smtClean="0">
                <a:latin typeface="Arial" panose="020B0604020202020204" pitchFamily="34" charset="0"/>
                <a:cs typeface="Arial" panose="020B0604020202020204" pitchFamily="34" charset="0"/>
              </a:rPr>
              <a:t>switch</a:t>
            </a:r>
            <a:r>
              <a:rPr lang="en-US" altLang="en-US" dirty="0" smtClean="0">
                <a:latin typeface="Arial" panose="020B0604020202020204" pitchFamily="34" charset="0"/>
                <a:cs typeface="Arial" panose="020B0604020202020204" pitchFamily="34" charset="0"/>
              </a:rPr>
              <a:t>, </a:t>
            </a:r>
            <a:r>
              <a:rPr lang="en-US" altLang="en-US" b="1" dirty="0" smtClean="0">
                <a:latin typeface="Arial" panose="020B0604020202020204" pitchFamily="34" charset="0"/>
                <a:cs typeface="Arial" panose="020B0604020202020204" pitchFamily="34" charset="0"/>
              </a:rPr>
              <a:t>case</a:t>
            </a:r>
            <a:r>
              <a:rPr lang="en-US" altLang="en-US" dirty="0" smtClean="0">
                <a:latin typeface="Arial" panose="020B0604020202020204" pitchFamily="34" charset="0"/>
                <a:cs typeface="Arial" panose="020B0604020202020204" pitchFamily="34" charset="0"/>
              </a:rPr>
              <a:t>, </a:t>
            </a:r>
            <a:r>
              <a:rPr lang="en-US" altLang="en-US" b="1" dirty="0" smtClean="0">
                <a:latin typeface="Arial" panose="020B0604020202020204" pitchFamily="34" charset="0"/>
                <a:cs typeface="Arial" panose="020B0604020202020204" pitchFamily="34" charset="0"/>
              </a:rPr>
              <a:t>default</a:t>
            </a:r>
            <a:r>
              <a:rPr lang="en-US" altLang="en-US" dirty="0" smtClean="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altLang="en-US" b="1" dirty="0" smtClean="0">
                <a:latin typeface="Arial" panose="020B0604020202020204" pitchFamily="34" charset="0"/>
                <a:cs typeface="Arial" panose="020B0604020202020204" pitchFamily="34" charset="0"/>
              </a:rPr>
              <a:t>for..</a:t>
            </a:r>
            <a:r>
              <a:rPr lang="en-US" altLang="en-US" dirty="0" smtClean="0">
                <a:latin typeface="Arial" panose="020B0604020202020204" pitchFamily="34" charset="0"/>
                <a:cs typeface="Arial" panose="020B0604020202020204" pitchFamily="34" charset="0"/>
              </a:rPr>
              <a:t>, </a:t>
            </a:r>
            <a:r>
              <a:rPr lang="en-US" altLang="en-US" b="1" dirty="0" smtClean="0">
                <a:latin typeface="Arial" panose="020B0604020202020204" pitchFamily="34" charset="0"/>
                <a:cs typeface="Arial" panose="020B0604020202020204" pitchFamily="34" charset="0"/>
              </a:rPr>
              <a:t>while..</a:t>
            </a:r>
            <a:r>
              <a:rPr lang="en-US" altLang="en-US" dirty="0" smtClean="0">
                <a:latin typeface="Arial" panose="020B0604020202020204" pitchFamily="34" charset="0"/>
                <a:cs typeface="Arial" panose="020B0604020202020204" pitchFamily="34" charset="0"/>
              </a:rPr>
              <a:t>, </a:t>
            </a:r>
            <a:r>
              <a:rPr lang="en-US" altLang="en-US" b="1" dirty="0" err="1" smtClean="0">
                <a:latin typeface="Arial" panose="020B0604020202020204" pitchFamily="34" charset="0"/>
                <a:cs typeface="Arial" panose="020B0604020202020204" pitchFamily="34" charset="0"/>
              </a:rPr>
              <a:t>do..while</a:t>
            </a:r>
            <a:r>
              <a:rPr lang="en-US" altLang="en-US" dirty="0" smtClean="0">
                <a:latin typeface="Arial" panose="020B0604020202020204" pitchFamily="34" charset="0"/>
                <a:cs typeface="Arial" panose="020B0604020202020204" pitchFamily="34" charset="0"/>
              </a:rPr>
              <a:t> loops </a:t>
            </a:r>
          </a:p>
          <a:p>
            <a:pPr lvl="1">
              <a:buFont typeface="Wingdings" panose="05000000000000000000" pitchFamily="2" charset="2"/>
              <a:buChar char="v"/>
            </a:pPr>
            <a:r>
              <a:rPr lang="en-US" altLang="en-US" b="1" dirty="0" smtClean="0">
                <a:latin typeface="Arial" panose="020B0604020202020204" pitchFamily="34" charset="0"/>
                <a:cs typeface="Arial" panose="020B0604020202020204" pitchFamily="34" charset="0"/>
              </a:rPr>
              <a:t>continue</a:t>
            </a:r>
            <a:r>
              <a:rPr lang="en-US" altLang="en-US" dirty="0" smtClean="0">
                <a:latin typeface="Arial" panose="020B0604020202020204" pitchFamily="34" charset="0"/>
                <a:cs typeface="Arial" panose="020B0604020202020204" pitchFamily="34" charset="0"/>
              </a:rPr>
              <a:t> and </a:t>
            </a:r>
            <a:r>
              <a:rPr lang="en-US" altLang="en-US" b="1" dirty="0" smtClean="0">
                <a:latin typeface="Arial" panose="020B0604020202020204" pitchFamily="34" charset="0"/>
                <a:cs typeface="Arial" panose="020B0604020202020204" pitchFamily="34" charset="0"/>
              </a:rPr>
              <a:t>break</a:t>
            </a:r>
            <a:r>
              <a:rPr lang="en-US" altLang="en-US" dirty="0" smtClean="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altLang="en-US" b="1" dirty="0" smtClean="0">
                <a:latin typeface="Arial" panose="020B0604020202020204" pitchFamily="34" charset="0"/>
                <a:cs typeface="Arial" panose="020B0604020202020204" pitchFamily="34" charset="0"/>
              </a:rPr>
              <a:t>return</a:t>
            </a:r>
            <a:r>
              <a:rPr lang="en-US" altLang="en-US" dirty="0" smtClean="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altLang="en-US" b="1" dirty="0" smtClean="0">
                <a:latin typeface="Arial" panose="020B0604020202020204" pitchFamily="34" charset="0"/>
                <a:cs typeface="Arial" panose="020B0604020202020204" pitchFamily="34" charset="0"/>
              </a:rPr>
              <a:t>?:</a:t>
            </a:r>
            <a:r>
              <a:rPr lang="en-US" altLang="en-US" dirty="0" smtClean="0">
                <a:latin typeface="Arial" panose="020B0604020202020204" pitchFamily="34" charset="0"/>
                <a:cs typeface="Arial" panose="020B0604020202020204" pitchFamily="34" charset="0"/>
              </a:rPr>
              <a:t> expression </a:t>
            </a:r>
          </a:p>
          <a:p>
            <a:pPr>
              <a:buFont typeface="Wingdings" panose="05000000000000000000" pitchFamily="2" charset="2"/>
              <a:buNone/>
            </a:pPr>
            <a:endParaRPr lang="en-US" altLang="en-US" sz="1800" b="1" dirty="0" smtClean="0">
              <a:latin typeface="Arial" panose="020B0604020202020204" pitchFamily="34" charset="0"/>
            </a:endParaRPr>
          </a:p>
          <a:p>
            <a:pPr>
              <a:buFont typeface="Wingdings" panose="05000000000000000000" pitchFamily="2" charset="2"/>
              <a:buNone/>
            </a:pPr>
            <a:endParaRPr lang="en-US" altLang="en-US" sz="1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altLang="en-US" sz="3200" b="1" dirty="0" smtClean="0">
                <a:latin typeface="Arial" panose="020B0604020202020204" pitchFamily="34" charset="0"/>
                <a:cs typeface="Arial" panose="020B0604020202020204" pitchFamily="34" charset="0"/>
              </a:rPr>
              <a:t>The Key Word ‘this’</a:t>
            </a:r>
            <a:endParaRPr lang="en-US" altLang="en-US" sz="3200" dirty="0" smtClean="0">
              <a:latin typeface="Arial" panose="020B0604020202020204" pitchFamily="34" charset="0"/>
              <a:cs typeface="Arial" panose="020B0604020202020204" pitchFamily="34" charset="0"/>
            </a:endParaRPr>
          </a:p>
        </p:txBody>
      </p:sp>
      <p:sp>
        <p:nvSpPr>
          <p:cNvPr id="25603" name="Rectangle 3"/>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The key word </a:t>
            </a:r>
            <a:r>
              <a:rPr lang="en-US" altLang="en-US" sz="1800" b="1" dirty="0" smtClean="0">
                <a:latin typeface="Arial" panose="020B0604020202020204" pitchFamily="34" charset="0"/>
                <a:cs typeface="Arial" panose="020B0604020202020204" pitchFamily="34" charset="0"/>
              </a:rPr>
              <a:t>this</a:t>
            </a:r>
            <a:r>
              <a:rPr lang="en-US" altLang="en-US" sz="1800" dirty="0" smtClean="0">
                <a:latin typeface="Arial" panose="020B0604020202020204" pitchFamily="34" charset="0"/>
                <a:cs typeface="Arial" panose="020B0604020202020204" pitchFamily="34" charset="0"/>
              </a:rPr>
              <a:t> is used to refer to the </a:t>
            </a:r>
            <a:r>
              <a:rPr lang="en-US" altLang="en-US" sz="1800" dirty="0" err="1" smtClean="0">
                <a:latin typeface="Arial" panose="020B0604020202020204" pitchFamily="34" charset="0"/>
                <a:cs typeface="Arial" panose="020B0604020202020204" pitchFamily="34" charset="0"/>
              </a:rPr>
              <a:t>the</a:t>
            </a:r>
            <a:r>
              <a:rPr lang="en-US" altLang="en-US" sz="1800" dirty="0" smtClean="0">
                <a:latin typeface="Arial" panose="020B0604020202020204" pitchFamily="34" charset="0"/>
                <a:cs typeface="Arial" panose="020B0604020202020204" pitchFamily="34" charset="0"/>
              </a:rPr>
              <a:t> data structure of an object within an event procedure for receiving a CAN object or environment variable. For example, the following accesses the first data byte of message 100 which is just  being received:  </a:t>
            </a:r>
          </a:p>
          <a:p>
            <a:pPr marL="0" indent="0">
              <a:buNone/>
            </a:pPr>
            <a:endParaRPr lang="en-US" altLang="en-US" sz="1800" b="1" dirty="0" smtClean="0">
              <a:latin typeface="Arial" panose="020B0604020202020204" pitchFamily="34" charset="0"/>
              <a:cs typeface="Arial" panose="020B0604020202020204" pitchFamily="34" charset="0"/>
            </a:endParaRP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on message 100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byte byte_0;</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byte_0 = </a:t>
            </a:r>
            <a:r>
              <a:rPr lang="en-US" altLang="en-US" sz="1800" b="1" dirty="0" err="1" smtClean="0">
                <a:latin typeface="Arial" panose="020B0604020202020204" pitchFamily="34" charset="0"/>
                <a:cs typeface="Arial" panose="020B0604020202020204" pitchFamily="34" charset="0"/>
              </a:rPr>
              <a:t>this.byte</a:t>
            </a:r>
            <a:r>
              <a:rPr lang="en-US" altLang="en-US" sz="1800" b="1" dirty="0" smtClean="0">
                <a:latin typeface="Arial" panose="020B0604020202020204" pitchFamily="34" charset="0"/>
                <a:cs typeface="Arial" panose="020B0604020202020204" pitchFamily="34" charset="0"/>
              </a:rPr>
              <a:t>(0);</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a:t>
            </a:r>
          </a:p>
          <a:p>
            <a:pPr>
              <a:buFont typeface="Wingdings" panose="05000000000000000000" pitchFamily="2" charset="2"/>
              <a:buNone/>
            </a:pPr>
            <a:r>
              <a:rPr lang="en-US" altLang="en-US" sz="1800" b="1" dirty="0" smtClean="0">
                <a:latin typeface="Arial" panose="020B0604020202020204" pitchFamily="34" charset="0"/>
                <a:cs typeface="Arial" panose="020B0604020202020204" pitchFamily="34" charset="0"/>
              </a:rPr>
              <a:t>	}</a:t>
            </a:r>
          </a:p>
          <a:p>
            <a:pPr>
              <a:buFont typeface="Wingdings" panose="05000000000000000000" pitchFamily="2" charset="2"/>
              <a:buNone/>
            </a:pPr>
            <a:endParaRPr lang="en-US" altLang="en-US" sz="20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altLang="en-US" sz="3200" b="1" dirty="0" smtClean="0">
                <a:latin typeface="Arial" panose="020B0604020202020204" pitchFamily="34" charset="0"/>
              </a:rPr>
              <a:t>Event Message Transmission</a:t>
            </a:r>
            <a:endParaRPr lang="en-US" altLang="en-US" sz="3200" dirty="0" smtClean="0">
              <a:latin typeface="Arial" panose="020B0604020202020204" pitchFamily="34" charset="0"/>
            </a:endParaRPr>
          </a:p>
        </p:txBody>
      </p:sp>
      <p:sp>
        <p:nvSpPr>
          <p:cNvPr id="26627" name="Rectangle 3"/>
          <p:cNvSpPr>
            <a:spLocks noGrp="1" noChangeArrowheads="1"/>
          </p:cNvSpPr>
          <p:nvPr>
            <p:ph idx="1"/>
          </p:nvPr>
        </p:nvSpPr>
        <p:spPr bwMode="auto"/>
        <p:txBody>
          <a:bodyPr wrap="square" numCol="1" anchor="t" anchorCtr="0" compatLnSpc="1">
            <a:prstTxWarp prst="textNoShape">
              <a:avLst/>
            </a:prstTxWarp>
            <a:normAutofit/>
          </a:bodyPr>
          <a:lstStyle/>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When information only needs to be transferred on an event basis, the event message is used.</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This sample program uses the pressing of the ‘b’ key on the PC keyboard to initiate a single CAN message transmission.</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variables</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message 0x555 msg1 = {</a:t>
            </a:r>
            <a:r>
              <a:rPr lang="en-US" altLang="en-US" sz="1800" dirty="0" err="1" smtClean="0">
                <a:latin typeface="Arial" panose="020B0604020202020204" pitchFamily="34" charset="0"/>
                <a:cs typeface="Arial" panose="020B0604020202020204" pitchFamily="34" charset="0"/>
              </a:rPr>
              <a:t>dlc</a:t>
            </a:r>
            <a:r>
              <a:rPr lang="en-US" altLang="en-US" sz="1800" dirty="0" smtClean="0">
                <a:latin typeface="Arial" panose="020B0604020202020204" pitchFamily="34" charset="0"/>
                <a:cs typeface="Arial" panose="020B0604020202020204" pitchFamily="34" charset="0"/>
              </a:rPr>
              <a:t>=1};</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on key ‘b’</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msg1.byte(0)=0xAA;</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output(msg1);</a:t>
            </a:r>
          </a:p>
          <a:p>
            <a:pPr algn="just">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	}</a:t>
            </a:r>
          </a:p>
          <a:p>
            <a:pPr>
              <a:buFont typeface="Wingdings" panose="05000000000000000000" pitchFamily="2" charset="2"/>
              <a:buNone/>
            </a:pPr>
            <a:endParaRPr lang="en-US" altLang="en-US" sz="1600" dirty="0" smtClean="0">
              <a:latin typeface="Arial" panose="020B0604020202020204" pitchFamily="34" charset="0"/>
            </a:endParaRPr>
          </a:p>
          <a:p>
            <a:pPr>
              <a:buFont typeface="Wingdings" panose="05000000000000000000" pitchFamily="2" charset="2"/>
              <a:buNone/>
            </a:pPr>
            <a:endParaRPr lang="en-US" altLang="en-US" sz="16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en-US" sz="3200" b="1" dirty="0" smtClean="0">
                <a:latin typeface="Arial" panose="020B0604020202020204" pitchFamily="34" charset="0"/>
              </a:rPr>
              <a:t>Periodic Message Transmission</a:t>
            </a:r>
            <a:endParaRPr lang="en-US" altLang="en-US" sz="3200" dirty="0" smtClean="0">
              <a:latin typeface="Arial" panose="020B0604020202020204" pitchFamily="34" charset="0"/>
            </a:endParaRPr>
          </a:p>
        </p:txBody>
      </p:sp>
      <p:sp>
        <p:nvSpPr>
          <p:cNvPr id="28675" name="Rectangle 3"/>
          <p:cNvSpPr>
            <a:spLocks noGrp="1" noChangeArrowheads="1"/>
          </p:cNvSpPr>
          <p:nvPr>
            <p:ph idx="1"/>
          </p:nvPr>
        </p:nvSpPr>
        <p:spPr/>
        <p:txBody>
          <a:bodyPr>
            <a:normAutofit fontScale="85000" lnSpcReduction="20000"/>
          </a:bodyPr>
          <a:lstStyle/>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When information requires transferring on a repetitive basis, the periodic message is used.</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variables</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message 0x555 msg1 = {</a:t>
            </a:r>
            <a:r>
              <a:rPr lang="en-US" altLang="en-US" sz="1800" dirty="0" err="1" smtClean="0">
                <a:latin typeface="Arial" panose="020B0604020202020204" pitchFamily="34" charset="0"/>
                <a:cs typeface="Arial" panose="020B0604020202020204" pitchFamily="34" charset="0"/>
              </a:rPr>
              <a:t>dlc</a:t>
            </a:r>
            <a:r>
              <a:rPr lang="en-US" altLang="en-US" sz="1800" dirty="0" smtClean="0">
                <a:latin typeface="Arial" panose="020B0604020202020204" pitchFamily="34" charset="0"/>
                <a:cs typeface="Arial" panose="020B0604020202020204" pitchFamily="34" charset="0"/>
              </a:rPr>
              <a:t>=1};</a:t>
            </a:r>
          </a:p>
          <a:p>
            <a:pPr fontAlgn="auto">
              <a:spcAft>
                <a:spcPts val="0"/>
              </a:spcAft>
              <a:buFont typeface="Wingdings" panose="05000000000000000000" pitchFamily="2" charset="2"/>
              <a:buNone/>
              <a:defRPr/>
            </a:pPr>
            <a:r>
              <a:rPr lang="en-US" altLang="en-US" sz="1800" dirty="0" err="1" smtClean="0">
                <a:latin typeface="Arial" panose="020B0604020202020204" pitchFamily="34" charset="0"/>
                <a:cs typeface="Arial" panose="020B0604020202020204" pitchFamily="34" charset="0"/>
              </a:rPr>
              <a:t>mstimer</a:t>
            </a:r>
            <a:r>
              <a:rPr lang="en-US" altLang="en-US" sz="1800" dirty="0" smtClean="0">
                <a:latin typeface="Arial" panose="020B0604020202020204" pitchFamily="34" charset="0"/>
                <a:cs typeface="Arial" panose="020B0604020202020204" pitchFamily="34" charset="0"/>
              </a:rPr>
              <a:t> timer1; // define timer1</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on start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err="1" smtClean="0">
                <a:latin typeface="Arial" panose="020B0604020202020204" pitchFamily="34" charset="0"/>
                <a:cs typeface="Arial" panose="020B0604020202020204" pitchFamily="34" charset="0"/>
              </a:rPr>
              <a:t>setTimer</a:t>
            </a:r>
            <a:r>
              <a:rPr lang="en-US" altLang="en-US" sz="1800" dirty="0" smtClean="0">
                <a:latin typeface="Arial" panose="020B0604020202020204" pitchFamily="34" charset="0"/>
                <a:cs typeface="Arial" panose="020B0604020202020204" pitchFamily="34" charset="0"/>
              </a:rPr>
              <a:t>(timer1,100); // initialize timer to 100 </a:t>
            </a:r>
            <a:r>
              <a:rPr lang="en-US" altLang="en-US" sz="1800" dirty="0" err="1" smtClean="0">
                <a:latin typeface="Arial" panose="020B0604020202020204" pitchFamily="34" charset="0"/>
                <a:cs typeface="Arial" panose="020B0604020202020204" pitchFamily="34" charset="0"/>
              </a:rPr>
              <a:t>msec</a:t>
            </a:r>
            <a:endParaRPr lang="en-US" altLang="en-US" sz="1800" dirty="0" smtClean="0">
              <a:latin typeface="Arial" panose="020B0604020202020204" pitchFamily="34" charset="0"/>
              <a:cs typeface="Arial" panose="020B0604020202020204" pitchFamily="34" charset="0"/>
            </a:endParaRP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on timer timer1</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r>
              <a:rPr lang="en-US" altLang="en-US" sz="1800" dirty="0" err="1" smtClean="0">
                <a:latin typeface="Arial" panose="020B0604020202020204" pitchFamily="34" charset="0"/>
                <a:cs typeface="Arial" panose="020B0604020202020204" pitchFamily="34" charset="0"/>
              </a:rPr>
              <a:t>setTimer</a:t>
            </a:r>
            <a:r>
              <a:rPr lang="en-US" altLang="en-US" sz="1800" dirty="0" smtClean="0">
                <a:latin typeface="Arial" panose="020B0604020202020204" pitchFamily="34" charset="0"/>
                <a:cs typeface="Arial" panose="020B0604020202020204" pitchFamily="34" charset="0"/>
              </a:rPr>
              <a:t>(timer1,100); // reset timer</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msg1.byte(0)=msg1.byte(0)+1; // change the data</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output(msg1); // output message</a:t>
            </a:r>
          </a:p>
          <a:p>
            <a:pPr fontAlgn="auto">
              <a:spcAft>
                <a:spcPts val="0"/>
              </a:spcAft>
              <a:buFont typeface="Wingdings" panose="05000000000000000000" pitchFamily="2" charset="2"/>
              <a:buNone/>
              <a:defRPr/>
            </a:pPr>
            <a:r>
              <a:rPr lang="en-US" altLang="en-US" sz="1800" dirty="0" smtClean="0">
                <a:latin typeface="Arial" panose="020B0604020202020204" pitchFamily="34" charset="0"/>
                <a:cs typeface="Arial" panose="020B0604020202020204" pitchFamily="34" charset="0"/>
              </a:rPr>
              <a:t>}</a:t>
            </a:r>
          </a:p>
          <a:p>
            <a:pPr fontAlgn="auto">
              <a:spcAft>
                <a:spcPts val="0"/>
              </a:spcAft>
              <a:buFont typeface="Wingdings" panose="05000000000000000000" pitchFamily="2" charset="2"/>
              <a:buNone/>
              <a:defRPr/>
            </a:pPr>
            <a:endParaRPr lang="en-US" altLang="en-US" sz="14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US" altLang="en-US" sz="3200" b="1" dirty="0" smtClean="0">
                <a:latin typeface="Arial" panose="020B0604020202020204" pitchFamily="34" charset="0"/>
              </a:rPr>
              <a:t>Conditionally Periodic Message Transmission</a:t>
            </a:r>
            <a:endParaRPr lang="en-US" altLang="en-US" sz="3200" dirty="0" smtClean="0">
              <a:latin typeface="Arial" panose="020B0604020202020204" pitchFamily="34" charset="0"/>
            </a:endParaRPr>
          </a:p>
        </p:txBody>
      </p:sp>
      <p:sp>
        <p:nvSpPr>
          <p:cNvPr id="28675" name="Rectangle 3"/>
          <p:cNvSpPr>
            <a:spLocks noGrp="1" noChangeArrowheads="1"/>
          </p:cNvSpPr>
          <p:nvPr>
            <p:ph idx="1"/>
          </p:nvPr>
        </p:nvSpPr>
        <p:spPr bwMode="auto">
          <a:xfrm>
            <a:off x="467544" y="1825625"/>
            <a:ext cx="8208912" cy="4351338"/>
          </a:xfrm>
        </p:spPr>
        <p:txBody>
          <a:bodyPr wrap="square" numCol="1" anchor="t" anchorCtr="0" compatLnSpc="1">
            <a:prstTxWarp prst="textNoShape">
              <a:avLst/>
            </a:prstTxWarp>
            <a:normAutofit/>
          </a:bodyPr>
          <a:lstStyle/>
          <a:p>
            <a:pPr>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When information requires transferring on a repetitive basis only when a certain set of conditions is true, the conditionally periodic message is used.</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on timer </a:t>
            </a:r>
            <a:r>
              <a:rPr lang="en-US" altLang="en-US" sz="1800" dirty="0" err="1" smtClean="0">
                <a:latin typeface="Arial" panose="020B0604020202020204" pitchFamily="34" charset="0"/>
                <a:cs typeface="Arial" panose="020B0604020202020204" pitchFamily="34" charset="0"/>
              </a:rPr>
              <a:t>timerA</a:t>
            </a:r>
            <a:endParaRPr lang="en-US" altLang="en-US" sz="1800" dirty="0" smtClean="0">
              <a:latin typeface="Arial" panose="020B0604020202020204" pitchFamily="34" charset="0"/>
              <a:cs typeface="Arial" panose="020B0604020202020204" pitchFamily="34" charset="0"/>
            </a:endParaRP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if(</a:t>
            </a:r>
            <a:r>
              <a:rPr lang="en-US" altLang="en-US" sz="1800" dirty="0" err="1" smtClean="0">
                <a:latin typeface="Arial" panose="020B0604020202020204" pitchFamily="34" charset="0"/>
                <a:cs typeface="Arial" panose="020B0604020202020204" pitchFamily="34" charset="0"/>
              </a:rPr>
              <a:t>conditionA</a:t>
            </a:r>
            <a:r>
              <a:rPr lang="en-US" altLang="en-US" sz="1800" dirty="0" smtClean="0">
                <a:latin typeface="Arial" panose="020B0604020202020204" pitchFamily="34" charset="0"/>
                <a:cs typeface="Arial" panose="020B0604020202020204" pitchFamily="34" charset="0"/>
              </a:rPr>
              <a:t> == 1) // if condition is still</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true</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err="1" smtClean="0">
                <a:latin typeface="Arial" panose="020B0604020202020204" pitchFamily="34" charset="0"/>
                <a:cs typeface="Arial" panose="020B0604020202020204" pitchFamily="34" charset="0"/>
              </a:rPr>
              <a:t>setTimer</a:t>
            </a:r>
            <a:r>
              <a:rPr lang="en-US" altLang="en-US" sz="1800" dirty="0" smtClean="0">
                <a:latin typeface="Arial" panose="020B0604020202020204" pitchFamily="34" charset="0"/>
                <a:cs typeface="Arial" panose="020B0604020202020204" pitchFamily="34" charset="0"/>
              </a:rPr>
              <a:t>(timerA,200); // then continue timer</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800" dirty="0" err="1" smtClean="0">
                <a:latin typeface="Arial" panose="020B0604020202020204" pitchFamily="34" charset="0"/>
                <a:cs typeface="Arial" panose="020B0604020202020204" pitchFamily="34" charset="0"/>
              </a:rPr>
              <a:t>msgA.byte</a:t>
            </a:r>
            <a:r>
              <a:rPr lang="en-US" altLang="en-US" sz="1800" dirty="0" smtClean="0">
                <a:latin typeface="Arial" panose="020B0604020202020204" pitchFamily="34" charset="0"/>
                <a:cs typeface="Arial" panose="020B0604020202020204" pitchFamily="34" charset="0"/>
              </a:rPr>
              <a:t>(0)=</a:t>
            </a:r>
            <a:r>
              <a:rPr lang="en-US" altLang="en-US" sz="1800" dirty="0" err="1" smtClean="0">
                <a:latin typeface="Arial" panose="020B0604020202020204" pitchFamily="34" charset="0"/>
                <a:cs typeface="Arial" panose="020B0604020202020204" pitchFamily="34" charset="0"/>
              </a:rPr>
              <a:t>msgA.byte</a:t>
            </a:r>
            <a:r>
              <a:rPr lang="en-US" altLang="en-US" sz="1800" dirty="0" smtClean="0">
                <a:latin typeface="Arial" panose="020B0604020202020204" pitchFamily="34" charset="0"/>
                <a:cs typeface="Arial" panose="020B0604020202020204" pitchFamily="34" charset="0"/>
              </a:rPr>
              <a:t>(0)-1; // change the data</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output(</a:t>
            </a:r>
            <a:r>
              <a:rPr lang="en-US" altLang="en-US" sz="1800" dirty="0" err="1" smtClean="0">
                <a:latin typeface="Arial" panose="020B0604020202020204" pitchFamily="34" charset="0"/>
                <a:cs typeface="Arial" panose="020B0604020202020204" pitchFamily="34" charset="0"/>
              </a:rPr>
              <a:t>msgA</a:t>
            </a:r>
            <a:r>
              <a:rPr lang="en-US" altLang="en-US" sz="1800" dirty="0" smtClean="0">
                <a:latin typeface="Arial" panose="020B0604020202020204" pitchFamily="34" charset="0"/>
                <a:cs typeface="Arial" panose="020B0604020202020204" pitchFamily="34" charset="0"/>
              </a:rPr>
              <a:t>); // output message</a:t>
            </a:r>
          </a:p>
          <a:p>
            <a:pPr>
              <a:buFont typeface="Wingdings" panose="05000000000000000000" pitchFamily="2" charset="2"/>
              <a:buNone/>
            </a:pPr>
            <a:r>
              <a:rPr lang="en-US" altLang="en-US" sz="1800" dirty="0" smtClean="0">
                <a:latin typeface="Arial" panose="020B0604020202020204" pitchFamily="34" charset="0"/>
                <a:cs typeface="Arial" panose="020B0604020202020204" pitchFamily="34" charset="0"/>
              </a:rPr>
              <a:t>}</a:t>
            </a:r>
          </a:p>
          <a:p>
            <a:pPr>
              <a:buFont typeface="Wingdings" panose="05000000000000000000" pitchFamily="2" charset="2"/>
              <a:buNone/>
            </a:pPr>
            <a:endParaRPr lang="en-US" altLang="en-US" sz="16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a:r>
              <a:rPr lang="en-US" altLang="en-US" sz="3200" b="1" dirty="0" smtClean="0">
                <a:latin typeface="Arial,Bold" charset="0"/>
              </a:rPr>
              <a:t>Handling of Run-Time Errors</a:t>
            </a:r>
            <a:endParaRPr lang="en-US" altLang="en-US" sz="3200" dirty="0" smtClean="0">
              <a:latin typeface="Arial,Bold" charset="0"/>
            </a:endParaRPr>
          </a:p>
        </p:txBody>
      </p:sp>
      <p:sp>
        <p:nvSpPr>
          <p:cNvPr id="29699" name="Rectangle 3"/>
          <p:cNvSpPr>
            <a:spLocks noGrp="1" noChangeArrowheads="1"/>
          </p:cNvSpPr>
          <p:nvPr>
            <p:ph idx="1"/>
          </p:nvPr>
        </p:nvSpPr>
        <p:spPr bwMode="auto">
          <a:xfrm>
            <a:off x="628650" y="1628800"/>
            <a:ext cx="7886700" cy="4824535"/>
          </a:xfrm>
        </p:spPr>
        <p:txBody>
          <a:bodyPr wrap="square" numCol="1" anchor="t" anchorCtr="0" compatLnSpc="1">
            <a:prstTxWarp prst="textNoShape">
              <a:avLst/>
            </a:prstTxWarp>
            <a:normAutofit/>
          </a:bodyPr>
          <a:lstStyle/>
          <a:p>
            <a:pPr algn="just">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A number of run-time errors are monitored in CAPL: </a:t>
            </a:r>
          </a:p>
          <a:p>
            <a:pPr lvl="1" algn="just">
              <a:buFont typeface="Wingdings" panose="05000000000000000000" pitchFamily="2" charset="2"/>
              <a:buChar char="v"/>
            </a:pPr>
            <a:r>
              <a:rPr lang="en-US" altLang="en-US" dirty="0" smtClean="0">
                <a:latin typeface="Arial" panose="020B0604020202020204" pitchFamily="34" charset="0"/>
                <a:cs typeface="Arial" panose="020B0604020202020204" pitchFamily="34" charset="0"/>
              </a:rPr>
              <a:t>Division by zero </a:t>
            </a:r>
          </a:p>
          <a:p>
            <a:pPr lvl="1" algn="just">
              <a:buFont typeface="Wingdings" panose="05000000000000000000" pitchFamily="2" charset="2"/>
              <a:buChar char="v"/>
            </a:pPr>
            <a:r>
              <a:rPr lang="en-US" altLang="en-US" dirty="0" smtClean="0">
                <a:latin typeface="Arial" panose="020B0604020202020204" pitchFamily="34" charset="0"/>
                <a:cs typeface="Arial" panose="020B0604020202020204" pitchFamily="34" charset="0"/>
              </a:rPr>
              <a:t>Exceeding upper or lower array limits </a:t>
            </a:r>
          </a:p>
          <a:p>
            <a:pPr lvl="1" algn="just">
              <a:buFont typeface="Wingdings" panose="05000000000000000000" pitchFamily="2" charset="2"/>
              <a:buChar char="v"/>
            </a:pPr>
            <a:r>
              <a:rPr lang="en-US" altLang="en-US" dirty="0" smtClean="0">
                <a:latin typeface="Arial" panose="020B0604020202020204" pitchFamily="34" charset="0"/>
                <a:cs typeface="Arial" panose="020B0604020202020204" pitchFamily="34" charset="0"/>
              </a:rPr>
              <a:t>Exceeding upper or lower offsets in the data fields of messages </a:t>
            </a:r>
          </a:p>
          <a:p>
            <a:pPr lvl="1" algn="just">
              <a:buFont typeface="Wingdings" panose="05000000000000000000" pitchFamily="2" charset="2"/>
              <a:buChar char="v"/>
            </a:pPr>
            <a:r>
              <a:rPr lang="en-US" altLang="en-US" dirty="0" smtClean="0">
                <a:latin typeface="Arial" panose="020B0604020202020204" pitchFamily="34" charset="0"/>
                <a:cs typeface="Arial" panose="020B0604020202020204" pitchFamily="34" charset="0"/>
              </a:rPr>
              <a:t>Stack overflow when CAPL subroutines are called </a:t>
            </a:r>
          </a:p>
          <a:p>
            <a:pPr lvl="1" algn="just">
              <a:buFont typeface="Wingdings" panose="05000000000000000000" pitchFamily="2" charset="2"/>
              <a:buChar char="v"/>
            </a:pPr>
            <a:endParaRPr lang="en-US" alt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If a run-time error is detected, the intrinsic function </a:t>
            </a:r>
            <a:r>
              <a:rPr lang="en-US" altLang="en-US" sz="1800" b="1" dirty="0" smtClean="0">
                <a:latin typeface="Arial" panose="020B0604020202020204" pitchFamily="34" charset="0"/>
                <a:cs typeface="Arial" panose="020B0604020202020204" pitchFamily="34" charset="0"/>
              </a:rPr>
              <a:t>runError()</a:t>
            </a:r>
            <a:r>
              <a:rPr lang="en-US" altLang="en-US" sz="1800" dirty="0" smtClean="0">
                <a:latin typeface="Arial" panose="020B0604020202020204" pitchFamily="34" charset="0"/>
                <a:cs typeface="Arial" panose="020B0604020202020204" pitchFamily="34" charset="0"/>
              </a:rPr>
              <a:t> is called. This outputs a message to the Write window containing the name of the CAPL program, the error type and an error index. The location of the particular CAPL source text which caused the error is found with the help of the error index. The measurement is terminated after output of the message. </a:t>
            </a:r>
          </a:p>
          <a:p>
            <a:pPr algn="just">
              <a:buFont typeface="Wingdings" panose="05000000000000000000" pitchFamily="2" charset="2"/>
              <a:buChar char="v"/>
            </a:pPr>
            <a:endParaRPr lang="en-US" alt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altLang="en-US" sz="1800" dirty="0" smtClean="0">
                <a:latin typeface="Arial" panose="020B0604020202020204" pitchFamily="34" charset="0"/>
                <a:cs typeface="Arial" panose="020B0604020202020204" pitchFamily="34" charset="0"/>
              </a:rPr>
              <a:t>The function </a:t>
            </a:r>
            <a:r>
              <a:rPr lang="en-US" altLang="en-US" sz="1800" b="1" dirty="0" smtClean="0">
                <a:latin typeface="Arial" panose="020B0604020202020204" pitchFamily="34" charset="0"/>
                <a:cs typeface="Arial" panose="020B0604020202020204" pitchFamily="34" charset="0"/>
              </a:rPr>
              <a:t>runError()</a:t>
            </a:r>
            <a:r>
              <a:rPr lang="en-US" altLang="en-US" sz="1800" dirty="0" smtClean="0">
                <a:latin typeface="Arial" panose="020B0604020202020204" pitchFamily="34" charset="0"/>
                <a:cs typeface="Arial" panose="020B0604020202020204" pitchFamily="34" charset="0"/>
              </a:rPr>
              <a:t> can also be called directly by the user to generate assertions. </a:t>
            </a:r>
          </a:p>
          <a:p>
            <a:pPr>
              <a:buFont typeface="Wingdings" panose="05000000000000000000" pitchFamily="2" charset="2"/>
              <a:buNone/>
            </a:pPr>
            <a:r>
              <a:rPr lang="en-US" altLang="en-US" sz="1400" dirty="0" smtClean="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en-US" sz="3200" b="1" dirty="0" smtClean="0">
                <a:latin typeface="Arial" panose="020B0604020202020204" pitchFamily="34" charset="0"/>
                <a:cs typeface="Arial" panose="020B0604020202020204" pitchFamily="34" charset="0"/>
              </a:rPr>
              <a:t>Application Uses for CAPL</a:t>
            </a:r>
          </a:p>
        </p:txBody>
      </p:sp>
      <p:sp>
        <p:nvSpPr>
          <p:cNvPr id="31747" name="Rectangle 3"/>
          <p:cNvSpPr>
            <a:spLocks noGrp="1" noChangeArrowheads="1"/>
          </p:cNvSpPr>
          <p:nvPr>
            <p:ph idx="1"/>
          </p:nvPr>
        </p:nvSpPr>
        <p:spPr bwMode="auto"/>
        <p:txBody>
          <a:bodyPr wrap="square" numCol="1" anchor="t" anchorCtr="0" compatLnSpc="1">
            <a:prstTxWarp prst="textNoShape">
              <a:avLst/>
            </a:prstTxWarp>
          </a:bodyPr>
          <a:lstStyle/>
          <a:p>
            <a:pPr algn="just">
              <a:buFont typeface="Wingdings" panose="05000000000000000000" pitchFamily="2" charset="2"/>
              <a:buChar char="v"/>
            </a:pPr>
            <a:r>
              <a:rPr lang="en-US" altLang="en-US" sz="1800" dirty="0" smtClean="0">
                <a:latin typeface="Arial" panose="020B0604020202020204" pitchFamily="34" charset="0"/>
              </a:rPr>
              <a:t>Create a black box to simulate the rest of the network.</a:t>
            </a:r>
          </a:p>
          <a:p>
            <a:pPr algn="just">
              <a:buFont typeface="Wingdings" panose="05000000000000000000" pitchFamily="2" charset="2"/>
              <a:buChar char="v"/>
            </a:pPr>
            <a:r>
              <a:rPr lang="en-US" altLang="en-US" sz="1800" dirty="0" smtClean="0">
                <a:latin typeface="Arial" panose="020B0604020202020204" pitchFamily="34" charset="0"/>
              </a:rPr>
              <a:t>Create a module simulator.</a:t>
            </a:r>
          </a:p>
          <a:p>
            <a:pPr algn="just">
              <a:buFont typeface="Wingdings" panose="05000000000000000000" pitchFamily="2" charset="2"/>
              <a:buChar char="v"/>
            </a:pPr>
            <a:r>
              <a:rPr lang="en-US" altLang="en-US" sz="1800" dirty="0" smtClean="0">
                <a:latin typeface="Arial" panose="020B0604020202020204" pitchFamily="34" charset="0"/>
              </a:rPr>
              <a:t>Simulate event messages, periodic messages, or conditionally repetitive messages</a:t>
            </a:r>
          </a:p>
          <a:p>
            <a:endParaRPr lang="en-US" altLang="en-US" sz="2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en-US" sz="3200" b="1" dirty="0" smtClean="0">
                <a:latin typeface="Arial" panose="020B0604020202020204" pitchFamily="34" charset="0"/>
                <a:cs typeface="Arial" panose="020B0604020202020204" pitchFamily="34" charset="0"/>
              </a:rPr>
              <a:t>Application Uses for CAPL</a:t>
            </a:r>
          </a:p>
        </p:txBody>
      </p:sp>
      <p:sp>
        <p:nvSpPr>
          <p:cNvPr id="32771" name="Rectangle 3"/>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Char char="v"/>
            </a:pPr>
            <a:r>
              <a:rPr lang="en-US" altLang="en-US" sz="1800" dirty="0" smtClean="0">
                <a:latin typeface="Arial" panose="020B0604020202020204" pitchFamily="34" charset="0"/>
              </a:rPr>
              <a:t>Simulate human events like button presses using the PC keyboard</a:t>
            </a:r>
          </a:p>
          <a:p>
            <a:pPr>
              <a:buFont typeface="Wingdings" panose="05000000000000000000" pitchFamily="2" charset="2"/>
              <a:buChar char="v"/>
            </a:pPr>
            <a:r>
              <a:rPr lang="en-US" altLang="en-US" sz="1800" dirty="0" smtClean="0">
                <a:latin typeface="Arial" panose="020B0604020202020204" pitchFamily="34" charset="0"/>
              </a:rPr>
              <a:t>Simulate timed node or network events</a:t>
            </a:r>
          </a:p>
          <a:p>
            <a:pPr>
              <a:buFont typeface="Wingdings" panose="05000000000000000000" pitchFamily="2" charset="2"/>
              <a:buChar char="v"/>
            </a:pPr>
            <a:r>
              <a:rPr lang="en-US" altLang="en-US" sz="1800" dirty="0" smtClean="0">
                <a:latin typeface="Arial" panose="020B0604020202020204" pitchFamily="34" charset="0"/>
              </a:rPr>
              <a:t>Create a functional gateway between to different CAN networks.</a:t>
            </a:r>
          </a:p>
          <a:p>
            <a:pPr>
              <a:buFont typeface="Wingdings" panose="05000000000000000000" pitchFamily="2" charset="2"/>
              <a:buNone/>
            </a:pPr>
            <a:endParaRPr lang="en-US"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3200" b="1" smtClean="0">
                <a:latin typeface="Arial,Bold" charset="0"/>
              </a:rPr>
              <a:t>Introduction to CAPL</a:t>
            </a:r>
            <a:endParaRPr lang="en-US" altLang="en-US" sz="3200" smtClean="0">
              <a:latin typeface="Arial,Bold" charset="0"/>
            </a:endParaRPr>
          </a:p>
        </p:txBody>
      </p:sp>
      <p:sp>
        <p:nvSpPr>
          <p:cNvPr id="5123" name="Rectangle 3"/>
          <p:cNvSpPr>
            <a:spLocks noGrp="1" noChangeArrowheads="1"/>
          </p:cNvSpPr>
          <p:nvPr>
            <p:ph idx="1"/>
          </p:nvPr>
        </p:nvSpPr>
        <p:spPr/>
        <p:txBody>
          <a:bodyPr>
            <a:normAutofit/>
          </a:bodyPr>
          <a:lstStyle/>
          <a:p>
            <a:pPr algn="just"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CAPL, the CAN Access Programming Language, allows you to quickly develop code that makes CANalyzer or CANoe simulations more powerful.</a:t>
            </a:r>
          </a:p>
          <a:p>
            <a:pPr algn="just" fontAlgn="auto">
              <a:spcAft>
                <a:spcPts val="0"/>
              </a:spcAft>
              <a:buFont typeface="Wingdings" panose="05000000000000000000" pitchFamily="2" charset="2"/>
              <a:buChar char="v"/>
              <a:defRPr/>
            </a:pPr>
            <a:endParaRPr lang="en-US" altLang="en-US" sz="1800" dirty="0" smtClean="0">
              <a:latin typeface="Arial" panose="020B0604020202020204" pitchFamily="34" charset="0"/>
              <a:cs typeface="Arial" panose="020B0604020202020204" pitchFamily="34" charset="0"/>
            </a:endParaRPr>
          </a:p>
          <a:p>
            <a:pPr algn="just"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CAPL  is  a  procedural  language  whereby  the  execution  of  program  blocks  is  controlled by events. These program blocks are known as event procedures.</a:t>
            </a:r>
          </a:p>
          <a:p>
            <a:pPr algn="just" fontAlgn="auto">
              <a:spcAft>
                <a:spcPts val="0"/>
              </a:spcAft>
              <a:buFont typeface="Wingdings" panose="05000000000000000000" pitchFamily="2" charset="2"/>
              <a:buChar char="v"/>
              <a:defRPr/>
            </a:pPr>
            <a:endParaRPr lang="en-US" altLang="en-US" sz="1800" dirty="0" smtClean="0">
              <a:latin typeface="Arial" panose="020B0604020202020204" pitchFamily="34" charset="0"/>
              <a:cs typeface="Arial" panose="020B0604020202020204" pitchFamily="34" charset="0"/>
            </a:endParaRPr>
          </a:p>
          <a:p>
            <a:pPr algn="just" fontAlgn="auto">
              <a:spcAft>
                <a:spcPts val="0"/>
              </a:spcAft>
              <a:buFont typeface="Wingdings" panose="05000000000000000000" pitchFamily="2" charset="2"/>
              <a:buChar char="v"/>
              <a:defRPr/>
            </a:pPr>
            <a:r>
              <a:rPr lang="en-US" altLang="en-US" sz="1800" dirty="0" smtClean="0">
                <a:latin typeface="Arial" panose="020B0604020202020204" pitchFamily="34" charset="0"/>
                <a:cs typeface="Arial" panose="020B0604020202020204" pitchFamily="34" charset="0"/>
              </a:rPr>
              <a:t>The program code that you define in event procedures is executed when the event occurs.</a:t>
            </a:r>
          </a:p>
          <a:p>
            <a:pPr marL="0" indent="0" algn="just" fontAlgn="auto">
              <a:spcAft>
                <a:spcPts val="0"/>
              </a:spcAft>
              <a:buNone/>
              <a:defRPr/>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For example, </a:t>
            </a:r>
          </a:p>
          <a:p>
            <a:pPr marL="342900" lvl="1" indent="0" algn="just" fontAlgn="auto">
              <a:spcAft>
                <a:spcPts val="0"/>
              </a:spcAft>
              <a:buNone/>
              <a:defRPr/>
            </a:pPr>
            <a:r>
              <a:rPr lang="en-US" altLang="en-US" sz="1500" dirty="0">
                <a:latin typeface="Arial" panose="020B0604020202020204" pitchFamily="34" charset="0"/>
                <a:cs typeface="Arial" panose="020B0604020202020204" pitchFamily="34" charset="0"/>
              </a:rPr>
              <a:t>Y</a:t>
            </a:r>
            <a:r>
              <a:rPr lang="en-US" altLang="en-US" sz="1500" dirty="0" smtClean="0">
                <a:latin typeface="Arial" panose="020B0604020202020204" pitchFamily="34" charset="0"/>
                <a:cs typeface="Arial" panose="020B0604020202020204" pitchFamily="34" charset="0"/>
              </a:rPr>
              <a:t>ou can send a message on the bus in response to a key press (</a:t>
            </a:r>
            <a:r>
              <a:rPr lang="en-US" altLang="en-US" sz="1500" b="1" dirty="0" smtClean="0">
                <a:latin typeface="Arial" panose="020B0604020202020204" pitchFamily="34" charset="0"/>
                <a:cs typeface="Arial" panose="020B0604020202020204" pitchFamily="34" charset="0"/>
              </a:rPr>
              <a:t>on key</a:t>
            </a:r>
            <a:r>
              <a:rPr lang="en-US" altLang="en-US" sz="1500" dirty="0" smtClean="0">
                <a:latin typeface="Arial" panose="020B0604020202020204" pitchFamily="34" charset="0"/>
                <a:cs typeface="Arial" panose="020B0604020202020204" pitchFamily="34" charset="0"/>
              </a:rPr>
              <a:t>), track the occurrence of messages on the bus(</a:t>
            </a:r>
            <a:r>
              <a:rPr lang="en-US" altLang="en-US" sz="1500" b="1" dirty="0" smtClean="0">
                <a:latin typeface="Arial" panose="020B0604020202020204" pitchFamily="34" charset="0"/>
                <a:cs typeface="Arial" panose="020B0604020202020204" pitchFamily="34" charset="0"/>
              </a:rPr>
              <a:t>on message</a:t>
            </a:r>
            <a:r>
              <a:rPr lang="en-US" altLang="en-US" sz="1500" dirty="0" smtClean="0">
                <a:latin typeface="Arial" panose="020B0604020202020204" pitchFamily="34" charset="0"/>
                <a:cs typeface="Arial" panose="020B0604020202020204" pitchFamily="34" charset="0"/>
              </a:rPr>
              <a:t>), or execute certain actions cyclically (</a:t>
            </a:r>
            <a:r>
              <a:rPr lang="en-US" altLang="en-US" sz="1500" b="1" dirty="0" smtClean="0">
                <a:latin typeface="Arial" panose="020B0604020202020204" pitchFamily="34" charset="0"/>
                <a:cs typeface="Arial" panose="020B0604020202020204" pitchFamily="34" charset="0"/>
              </a:rPr>
              <a:t>on timer</a:t>
            </a:r>
            <a:r>
              <a:rPr lang="en-US" altLang="en-US" sz="1500" dirty="0" smtClean="0">
                <a:latin typeface="Arial" panose="020B0604020202020204" pitchFamily="34" charset="0"/>
                <a:cs typeface="Arial" panose="020B0604020202020204"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3200" b="1" smtClean="0">
                <a:latin typeface="Arial,Bold" charset="0"/>
              </a:rPr>
              <a:t>Introduction to CAPL</a:t>
            </a:r>
            <a:endParaRPr lang="en-US" altLang="en-US" sz="3200" smtClean="0">
              <a:latin typeface="Arial,Bold" charset="0"/>
            </a:endParaRPr>
          </a:p>
        </p:txBody>
      </p:sp>
      <p:pic>
        <p:nvPicPr>
          <p:cNvPr id="2" name="Picture 1"/>
          <p:cNvPicPr>
            <a:picLocks noChangeAspect="1"/>
          </p:cNvPicPr>
          <p:nvPr/>
        </p:nvPicPr>
        <p:blipFill>
          <a:blip r:embed="rId2"/>
          <a:stretch>
            <a:fillRect/>
          </a:stretch>
        </p:blipFill>
        <p:spPr>
          <a:xfrm>
            <a:off x="631726" y="2883080"/>
            <a:ext cx="7905303" cy="2236428"/>
          </a:xfrm>
          <a:prstGeom prst="rect">
            <a:avLst/>
          </a:prstGeom>
        </p:spPr>
      </p:pic>
    </p:spTree>
    <p:extLst>
      <p:ext uri="{BB962C8B-B14F-4D97-AF65-F5344CB8AC3E}">
        <p14:creationId xmlns:p14="http://schemas.microsoft.com/office/powerpoint/2010/main" val="296232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3200" b="1" smtClean="0">
                <a:latin typeface="Arial,Bold" charset="0"/>
              </a:rPr>
              <a:t>Introduction to CAPL</a:t>
            </a:r>
            <a:endParaRPr lang="en-US" altLang="en-US" sz="3200" smtClean="0">
              <a:latin typeface="Arial,Bold" charset="0"/>
            </a:endParaRPr>
          </a:p>
        </p:txBody>
      </p:sp>
      <p:sp>
        <p:nvSpPr>
          <p:cNvPr id="3" name="Rectangle 2"/>
          <p:cNvSpPr/>
          <p:nvPr/>
        </p:nvSpPr>
        <p:spPr>
          <a:xfrm>
            <a:off x="755576" y="1690688"/>
            <a:ext cx="7886700" cy="3139321"/>
          </a:xfrm>
          <a:prstGeom prst="rect">
            <a:avLst/>
          </a:prstGeom>
        </p:spPr>
        <p:txBody>
          <a:bodyPr wrap="square">
            <a:spAutoFit/>
          </a:bodyPr>
          <a:lstStyle/>
          <a:p>
            <a:pPr marL="285750" indent="-285750">
              <a:buFont typeface="Wingdings" panose="05000000000000000000" pitchFamily="2" charset="2"/>
              <a:buChar char="v"/>
            </a:pPr>
            <a:r>
              <a:rPr lang="en-IN" dirty="0">
                <a:latin typeface="Arial" panose="020B0604020202020204" pitchFamily="34" charset="0"/>
                <a:cs typeface="Arial" panose="020B0604020202020204" pitchFamily="34" charset="0"/>
              </a:rPr>
              <a:t>CAPL software can be created to respond to the following</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Time </a:t>
            </a:r>
            <a:r>
              <a:rPr lang="en-IN" dirty="0">
                <a:latin typeface="Arial" panose="020B0604020202020204" pitchFamily="34" charset="0"/>
                <a:cs typeface="Arial" panose="020B0604020202020204" pitchFamily="34" charset="0"/>
              </a:rPr>
              <a:t>events (software timers)</a:t>
            </a:r>
          </a:p>
          <a:p>
            <a:pPr marL="742950" lvl="1"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I/O </a:t>
            </a:r>
            <a:r>
              <a:rPr lang="en-IN" dirty="0">
                <a:latin typeface="Arial" panose="020B0604020202020204" pitchFamily="34" charset="0"/>
                <a:cs typeface="Arial" panose="020B0604020202020204" pitchFamily="34" charset="0"/>
              </a:rPr>
              <a:t>events (keyboard, serial port, parallel port)</a:t>
            </a:r>
          </a:p>
          <a:p>
            <a:pPr marL="742950" lvl="1"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CAN </a:t>
            </a:r>
            <a:r>
              <a:rPr lang="en-IN" dirty="0">
                <a:latin typeface="Arial" panose="020B0604020202020204" pitchFamily="34" charset="0"/>
                <a:cs typeface="Arial" panose="020B0604020202020204" pitchFamily="34" charset="0"/>
              </a:rPr>
              <a:t>communication events (messages, errors</a:t>
            </a:r>
            <a:r>
              <a:rPr lang="en-IN"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CAPL is an event-driven language, CAPL </a:t>
            </a:r>
            <a:r>
              <a:rPr lang="en-IN" dirty="0" smtClean="0">
                <a:latin typeface="Arial" panose="020B0604020202020204" pitchFamily="34" charset="0"/>
                <a:cs typeface="Arial" panose="020B0604020202020204" pitchFamily="34" charset="0"/>
              </a:rPr>
              <a:t>will only </a:t>
            </a:r>
            <a:r>
              <a:rPr lang="en-IN" dirty="0">
                <a:latin typeface="Arial" panose="020B0604020202020204" pitchFamily="34" charset="0"/>
                <a:cs typeface="Arial" panose="020B0604020202020204" pitchFamily="34" charset="0"/>
              </a:rPr>
              <a:t>executes one event procedure at a time. If there are no events, you can say that the CAPL program is “idle</a:t>
            </a:r>
            <a:r>
              <a:rPr lang="en-IN"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427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3200" b="1" smtClean="0">
                <a:latin typeface="Arial,Bold" charset="0"/>
              </a:rPr>
              <a:t>Introduction to CAPL</a:t>
            </a:r>
            <a:endParaRPr lang="en-US" altLang="en-US" sz="3200" smtClean="0">
              <a:latin typeface="Arial,Bold" charset="0"/>
            </a:endParaRPr>
          </a:p>
        </p:txBody>
      </p:sp>
      <p:sp>
        <p:nvSpPr>
          <p:cNvPr id="5123" name="Rectangle 3"/>
          <p:cNvSpPr>
            <a:spLocks noGrp="1" noChangeArrowheads="1"/>
          </p:cNvSpPr>
          <p:nvPr>
            <p:ph idx="1"/>
          </p:nvPr>
        </p:nvSpPr>
        <p:spPr/>
        <p:txBody>
          <a:bodyPr>
            <a:normAutofit fontScale="25000" lnSpcReduction="20000"/>
          </a:bodyPr>
          <a:lstStyle/>
          <a:p>
            <a:pPr algn="just" fontAlgn="auto">
              <a:lnSpc>
                <a:spcPct val="110000"/>
              </a:lnSpc>
              <a:spcAft>
                <a:spcPts val="0"/>
              </a:spcAft>
              <a:buFont typeface="Wingdings" panose="05000000000000000000" pitchFamily="2" charset="2"/>
              <a:buChar char="v"/>
              <a:defRPr/>
            </a:pPr>
            <a:r>
              <a:rPr lang="en-IN" sz="7200" dirty="0">
                <a:latin typeface="Arial" panose="020B0604020202020204" pitchFamily="34" charset="0"/>
                <a:cs typeface="Arial" panose="020B0604020202020204" pitchFamily="34" charset="0"/>
              </a:rPr>
              <a:t>CAPL provides many predefined functions that support working with the CANoe and CANalyzer development, testing and simulation tools.</a:t>
            </a:r>
          </a:p>
          <a:p>
            <a:pPr marL="0" indent="0" algn="just" fontAlgn="auto">
              <a:lnSpc>
                <a:spcPct val="110000"/>
              </a:lnSpc>
              <a:spcAft>
                <a:spcPts val="0"/>
              </a:spcAft>
              <a:buNone/>
              <a:defRPr/>
            </a:pPr>
            <a:r>
              <a:rPr lang="en-IN" sz="7200" dirty="0">
                <a:latin typeface="Arial" panose="020B0604020202020204" pitchFamily="34" charset="0"/>
                <a:cs typeface="Arial" panose="020B0604020202020204" pitchFamily="34" charset="0"/>
              </a:rPr>
              <a:t> </a:t>
            </a:r>
          </a:p>
          <a:p>
            <a:pPr algn="just" fontAlgn="auto">
              <a:lnSpc>
                <a:spcPct val="110000"/>
              </a:lnSpc>
              <a:spcAft>
                <a:spcPts val="0"/>
              </a:spcAft>
              <a:buFont typeface="Wingdings" panose="05000000000000000000" pitchFamily="2" charset="2"/>
              <a:buChar char="v"/>
              <a:defRPr/>
            </a:pPr>
            <a:r>
              <a:rPr lang="en-IN" sz="7200" dirty="0">
                <a:latin typeface="Arial" panose="020B0604020202020204" pitchFamily="34" charset="0"/>
                <a:cs typeface="Arial" panose="020B0604020202020204" pitchFamily="34" charset="0"/>
              </a:rPr>
              <a:t>The goal of CAPL has always been to solve specific tasks as simply as possible. </a:t>
            </a:r>
            <a:r>
              <a:rPr lang="en-IN" sz="7200" b="1" dirty="0">
                <a:latin typeface="Arial" panose="020B0604020202020204" pitchFamily="34" charset="0"/>
                <a:cs typeface="Arial" panose="020B0604020202020204" pitchFamily="34" charset="0"/>
              </a:rPr>
              <a:t>Typical tasks are reacting to received messages, checking and setting signal values and sending messages</a:t>
            </a:r>
            <a:r>
              <a:rPr lang="en-IN" sz="7200" dirty="0">
                <a:latin typeface="Arial" panose="020B0604020202020204" pitchFamily="34" charset="0"/>
                <a:cs typeface="Arial" panose="020B0604020202020204" pitchFamily="34" charset="0"/>
              </a:rPr>
              <a:t>.</a:t>
            </a:r>
          </a:p>
          <a:p>
            <a:pPr marL="0" indent="0" algn="just" fontAlgn="auto">
              <a:lnSpc>
                <a:spcPct val="110000"/>
              </a:lnSpc>
              <a:spcAft>
                <a:spcPts val="0"/>
              </a:spcAft>
              <a:buNone/>
              <a:defRPr/>
            </a:pPr>
            <a:endParaRPr lang="en-IN" sz="7200" dirty="0">
              <a:latin typeface="Arial" panose="020B0604020202020204" pitchFamily="34" charset="0"/>
              <a:cs typeface="Arial" panose="020B0604020202020204" pitchFamily="34" charset="0"/>
            </a:endParaRPr>
          </a:p>
          <a:p>
            <a:pPr algn="just" fontAlgn="auto">
              <a:lnSpc>
                <a:spcPct val="110000"/>
              </a:lnSpc>
              <a:spcAft>
                <a:spcPts val="0"/>
              </a:spcAft>
              <a:buFont typeface="Wingdings" panose="05000000000000000000" pitchFamily="2" charset="2"/>
              <a:buChar char="v"/>
              <a:defRPr/>
            </a:pPr>
            <a:r>
              <a:rPr lang="en-IN" sz="7200" dirty="0">
                <a:latin typeface="Arial" panose="020B0604020202020204" pitchFamily="34" charset="0"/>
                <a:cs typeface="Arial" panose="020B0604020202020204" pitchFamily="34" charset="0"/>
              </a:rPr>
              <a:t>CAPL programs use specific databases for the concepts of the system under analysis. Messages and signals get their names </a:t>
            </a:r>
            <a:r>
              <a:rPr lang="en-IN" sz="7200" dirty="0" smtClean="0">
                <a:latin typeface="Arial" panose="020B0604020202020204" pitchFamily="34" charset="0"/>
                <a:cs typeface="Arial" panose="020B0604020202020204" pitchFamily="34" charset="0"/>
              </a:rPr>
              <a:t>there and </a:t>
            </a:r>
            <a:r>
              <a:rPr lang="en-IN" sz="7200" dirty="0">
                <a:latin typeface="Arial" panose="020B0604020202020204" pitchFamily="34" charset="0"/>
                <a:cs typeface="Arial" panose="020B0604020202020204" pitchFamily="34" charset="0"/>
              </a:rPr>
              <a:t>these names can be used directly in the </a:t>
            </a:r>
            <a:r>
              <a:rPr lang="en-IN" sz="7200" dirty="0" smtClean="0">
                <a:latin typeface="Arial" panose="020B0604020202020204" pitchFamily="34" charset="0"/>
                <a:cs typeface="Arial" panose="020B0604020202020204" pitchFamily="34" charset="0"/>
              </a:rPr>
              <a:t>CAPL program </a:t>
            </a:r>
            <a:r>
              <a:rPr lang="en-IN" sz="7200" dirty="0">
                <a:latin typeface="Arial" panose="020B0604020202020204" pitchFamily="34" charset="0"/>
                <a:cs typeface="Arial" panose="020B0604020202020204" pitchFamily="34" charset="0"/>
              </a:rPr>
              <a:t>code.</a:t>
            </a:r>
          </a:p>
          <a:p>
            <a:pPr marL="0" indent="0" algn="just" fontAlgn="auto">
              <a:lnSpc>
                <a:spcPct val="110000"/>
              </a:lnSpc>
              <a:spcAft>
                <a:spcPts val="0"/>
              </a:spcAft>
              <a:buNone/>
              <a:defRPr/>
            </a:pPr>
            <a:r>
              <a:rPr lang="en-IN" sz="6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363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3200" b="1" smtClean="0">
                <a:latin typeface="Arial,Bold" charset="0"/>
              </a:rPr>
              <a:t>Introduction to CAPL</a:t>
            </a:r>
            <a:endParaRPr lang="en-US" altLang="en-US" sz="3200" smtClean="0">
              <a:latin typeface="Arial,Bold" charset="0"/>
            </a:endParaRPr>
          </a:p>
        </p:txBody>
      </p:sp>
      <p:sp>
        <p:nvSpPr>
          <p:cNvPr id="5123" name="Rectangle 3"/>
          <p:cNvSpPr>
            <a:spLocks noGrp="1" noChangeArrowheads="1"/>
          </p:cNvSpPr>
          <p:nvPr>
            <p:ph idx="1"/>
          </p:nvPr>
        </p:nvSpPr>
        <p:spPr/>
        <p:txBody>
          <a:bodyPr>
            <a:normAutofit fontScale="25000" lnSpcReduction="20000"/>
          </a:bodyPr>
          <a:lstStyle/>
          <a:p>
            <a:pPr algn="just" fontAlgn="auto">
              <a:lnSpc>
                <a:spcPct val="110000"/>
              </a:lnSpc>
              <a:spcAft>
                <a:spcPts val="0"/>
              </a:spcAft>
              <a:buFont typeface="Wingdings" panose="05000000000000000000" pitchFamily="2" charset="2"/>
              <a:buChar char="v"/>
              <a:defRPr/>
            </a:pPr>
            <a:r>
              <a:rPr lang="en-IN" sz="7200" dirty="0">
                <a:latin typeface="Arial" panose="020B0604020202020204" pitchFamily="34" charset="0"/>
                <a:cs typeface="Arial" panose="020B0604020202020204" pitchFamily="34" charset="0"/>
              </a:rPr>
              <a:t>CAPL programs </a:t>
            </a:r>
            <a:r>
              <a:rPr lang="en-IN" sz="7200" b="1" dirty="0">
                <a:latin typeface="Arial" panose="020B0604020202020204" pitchFamily="34" charset="0"/>
                <a:cs typeface="Arial" panose="020B0604020202020204" pitchFamily="34" charset="0"/>
              </a:rPr>
              <a:t>do not give the user any pointer types to use</a:t>
            </a:r>
            <a:r>
              <a:rPr lang="en-IN" sz="7200" dirty="0">
                <a:latin typeface="Arial" panose="020B0604020202020204" pitchFamily="34" charset="0"/>
                <a:cs typeface="Arial" panose="020B0604020202020204" pitchFamily="34" charset="0"/>
              </a:rPr>
              <a:t>. Right from the outset this excludes numerous potential programming errors and causes of program crashes, such as those that frequently happen in C programming. Nonetheless, since pointers – aside from their susceptibility to errors − also represent a very powerful </a:t>
            </a:r>
            <a:r>
              <a:rPr lang="en-IN" sz="7200" dirty="0" smtClean="0">
                <a:latin typeface="Arial" panose="020B0604020202020204" pitchFamily="34" charset="0"/>
                <a:cs typeface="Arial" panose="020B0604020202020204" pitchFamily="34" charset="0"/>
              </a:rPr>
              <a:t>concept.</a:t>
            </a:r>
          </a:p>
          <a:p>
            <a:pPr algn="just" fontAlgn="auto">
              <a:lnSpc>
                <a:spcPct val="110000"/>
              </a:lnSpc>
              <a:spcAft>
                <a:spcPts val="0"/>
              </a:spcAft>
              <a:buFont typeface="Wingdings" panose="05000000000000000000" pitchFamily="2" charset="2"/>
              <a:buChar char="v"/>
              <a:defRPr/>
            </a:pPr>
            <a:endParaRPr lang="en-IN" sz="7200" dirty="0">
              <a:latin typeface="Arial" panose="020B0604020202020204" pitchFamily="34" charset="0"/>
              <a:cs typeface="Arial" panose="020B0604020202020204" pitchFamily="34" charset="0"/>
            </a:endParaRPr>
          </a:p>
          <a:p>
            <a:pPr algn="just" fontAlgn="auto">
              <a:lnSpc>
                <a:spcPct val="110000"/>
              </a:lnSpc>
              <a:spcAft>
                <a:spcPts val="0"/>
              </a:spcAft>
              <a:buFont typeface="Wingdings" panose="05000000000000000000" pitchFamily="2" charset="2"/>
              <a:buChar char="v"/>
              <a:defRPr/>
            </a:pPr>
            <a:r>
              <a:rPr lang="en-IN" sz="7200" dirty="0" smtClean="0">
                <a:latin typeface="Arial" panose="020B0604020202020204" pitchFamily="34" charset="0"/>
                <a:cs typeface="Arial" panose="020B0604020202020204" pitchFamily="34" charset="0"/>
              </a:rPr>
              <a:t>CAPL </a:t>
            </a:r>
            <a:r>
              <a:rPr lang="en-IN" sz="7200" dirty="0">
                <a:latin typeface="Arial" panose="020B0604020202020204" pitchFamily="34" charset="0"/>
                <a:cs typeface="Arial" panose="020B0604020202020204" pitchFamily="34" charset="0"/>
              </a:rPr>
              <a:t>provides a substitute for some things, e.g. associative arrays as a substitute for dynamic memory. </a:t>
            </a:r>
            <a:endParaRPr lang="en-IN" sz="7200" dirty="0" smtClean="0">
              <a:latin typeface="Arial" panose="020B0604020202020204" pitchFamily="34" charset="0"/>
              <a:cs typeface="Arial" panose="020B0604020202020204" pitchFamily="34" charset="0"/>
            </a:endParaRPr>
          </a:p>
          <a:p>
            <a:pPr algn="just" fontAlgn="auto">
              <a:lnSpc>
                <a:spcPct val="110000"/>
              </a:lnSpc>
              <a:spcAft>
                <a:spcPts val="0"/>
              </a:spcAft>
              <a:buFont typeface="Wingdings" panose="05000000000000000000" pitchFamily="2" charset="2"/>
              <a:buChar char="v"/>
              <a:defRPr/>
            </a:pPr>
            <a:endParaRPr lang="en-IN" sz="7200" dirty="0">
              <a:latin typeface="Arial" panose="020B0604020202020204" pitchFamily="34" charset="0"/>
              <a:cs typeface="Arial" panose="020B0604020202020204" pitchFamily="34" charset="0"/>
            </a:endParaRPr>
          </a:p>
          <a:p>
            <a:pPr algn="just" fontAlgn="auto">
              <a:lnSpc>
                <a:spcPct val="110000"/>
              </a:lnSpc>
              <a:spcAft>
                <a:spcPts val="0"/>
              </a:spcAft>
              <a:buFont typeface="Wingdings" panose="05000000000000000000" pitchFamily="2" charset="2"/>
              <a:buChar char="v"/>
              <a:defRPr/>
            </a:pPr>
            <a:r>
              <a:rPr lang="en-IN" sz="7200" dirty="0" smtClean="0">
                <a:latin typeface="Arial" panose="020B0604020202020204" pitchFamily="34" charset="0"/>
                <a:cs typeface="Arial" panose="020B0604020202020204" pitchFamily="34" charset="0"/>
              </a:rPr>
              <a:t>One </a:t>
            </a:r>
            <a:r>
              <a:rPr lang="en-IN" sz="7200" dirty="0">
                <a:latin typeface="Arial" panose="020B0604020202020204" pitchFamily="34" charset="0"/>
                <a:cs typeface="Arial" panose="020B0604020202020204" pitchFamily="34" charset="0"/>
              </a:rPr>
              <a:t>important property that CAPL shares with C should be mentioned: CAPL is always compiled, i.e. it is converted to efficiently executable and flexible machine code.</a:t>
            </a:r>
          </a:p>
          <a:p>
            <a:pPr fontAlgn="auto">
              <a:spcAft>
                <a:spcPts val="0"/>
              </a:spcAft>
              <a:defRPr/>
            </a:pPr>
            <a:endParaRPr lang="en-US" altLang="en-US" sz="2400" dirty="0"/>
          </a:p>
          <a:p>
            <a:pPr marL="0" indent="0" algn="just" fontAlgn="auto">
              <a:lnSpc>
                <a:spcPct val="110000"/>
              </a:lnSpc>
              <a:spcAft>
                <a:spcPts val="0"/>
              </a:spcAft>
              <a:buNone/>
              <a:defRPr/>
            </a:pPr>
            <a:r>
              <a:rPr lang="en-IN" sz="6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91287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TotalTime>
  <Words>2864</Words>
  <Application>Microsoft Office PowerPoint</Application>
  <PresentationFormat>On-screen Show (4:3)</PresentationFormat>
  <Paragraphs>386</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Arial,Bold</vt:lpstr>
      <vt:lpstr>Arial-BoldMT</vt:lpstr>
      <vt:lpstr>ArialMT</vt:lpstr>
      <vt:lpstr>Calibri</vt:lpstr>
      <vt:lpstr>Calibri Light</vt:lpstr>
      <vt:lpstr>Courier-Bold</vt:lpstr>
      <vt:lpstr>Wingdings</vt:lpstr>
      <vt:lpstr>Office Theme</vt:lpstr>
      <vt:lpstr>CANoe Basic Training and CAPL -Anand K</vt:lpstr>
      <vt:lpstr>Prerequisites for Using CAPL</vt:lpstr>
      <vt:lpstr>Learning Steps</vt:lpstr>
      <vt:lpstr>CAPL Programming</vt:lpstr>
      <vt:lpstr>Introduction to CAPL</vt:lpstr>
      <vt:lpstr>Introduction to CAPL</vt:lpstr>
      <vt:lpstr>Introduction to CAPL</vt:lpstr>
      <vt:lpstr>Introduction to CAPL</vt:lpstr>
      <vt:lpstr>Introduction to CAPL</vt:lpstr>
      <vt:lpstr>CAPL browser(Tools-&gt;CAPL Browser)</vt:lpstr>
      <vt:lpstr>CAPL browser</vt:lpstr>
      <vt:lpstr>CANdb++ Editor(Tools-&gt;CANdb++ Editor)</vt:lpstr>
      <vt:lpstr>CANdb++</vt:lpstr>
      <vt:lpstr>CANoe</vt:lpstr>
      <vt:lpstr>CANoe – Start/Stop Measurement</vt:lpstr>
      <vt:lpstr>CANoe – Measurement Setup Window</vt:lpstr>
      <vt:lpstr>CANoe – Function Blocks</vt:lpstr>
      <vt:lpstr>CANoe – Function Blocks</vt:lpstr>
      <vt:lpstr>CANoe – Function Blocks</vt:lpstr>
      <vt:lpstr>CANoe – Trace, Write Window</vt:lpstr>
      <vt:lpstr>CANoe – Message Blocks</vt:lpstr>
      <vt:lpstr>CAPL Program Parts</vt:lpstr>
      <vt:lpstr>CAPL Variables </vt:lpstr>
      <vt:lpstr>CAPL Variables</vt:lpstr>
      <vt:lpstr>CAPL Variables</vt:lpstr>
      <vt:lpstr>Declaration of Messages </vt:lpstr>
      <vt:lpstr>Declaration of Messages</vt:lpstr>
      <vt:lpstr>Event Procedures </vt:lpstr>
      <vt:lpstr>React to Messages </vt:lpstr>
      <vt:lpstr>Example for React to Messages</vt:lpstr>
      <vt:lpstr>React to Keyboard Events </vt:lpstr>
      <vt:lpstr>Example of React to Keyboard Events</vt:lpstr>
      <vt:lpstr>React to Changes in Values of Environment Variables </vt:lpstr>
      <vt:lpstr>React to Time Events </vt:lpstr>
      <vt:lpstr>Example for Time Events</vt:lpstr>
      <vt:lpstr>React to System Events </vt:lpstr>
      <vt:lpstr>React to System Events</vt:lpstr>
      <vt:lpstr>React to CAN Controller Events </vt:lpstr>
      <vt:lpstr>React to CAN Controller Events</vt:lpstr>
      <vt:lpstr>Expressions in CAPL </vt:lpstr>
      <vt:lpstr>The Key Word ‘this’</vt:lpstr>
      <vt:lpstr>Event Message Transmission</vt:lpstr>
      <vt:lpstr>Periodic Message Transmission</vt:lpstr>
      <vt:lpstr>Conditionally Periodic Message Transmission</vt:lpstr>
      <vt:lpstr>Handling of Run-Time Errors</vt:lpstr>
      <vt:lpstr>Application Uses for CAPL</vt:lpstr>
      <vt:lpstr>Application Uses for CAPL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Kumar</dc:creator>
  <cp:lastModifiedBy>Anand Kumar</cp:lastModifiedBy>
  <cp:revision>90</cp:revision>
  <dcterms:created xsi:type="dcterms:W3CDTF">1601-01-01T00:00:00Z</dcterms:created>
  <dcterms:modified xsi:type="dcterms:W3CDTF">2017-09-12T10:06:56Z</dcterms:modified>
</cp:coreProperties>
</file>