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53899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374371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9FE7B5-44B8-4641-8BC2-A171A114779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99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DCE4465-30CF-4785-8187-39BD4E3CE58B}" type="datetimeFigureOut">
              <a:rPr lang="en-IN" smtClean="0"/>
              <a:t>03-05-17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339189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DCE4465-30CF-4785-8187-39BD4E3CE58B}" type="datetimeFigureOut">
              <a:rPr lang="en-IN" smtClean="0"/>
              <a:t>03-05-17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9FE7B5-44B8-4641-8BC2-A171A114779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231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DCE4465-30CF-4785-8187-39BD4E3CE58B}" type="datetimeFigureOut">
              <a:rPr lang="en-IN" smtClean="0"/>
              <a:t>03-05-17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2315662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37115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07221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25595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CE4465-30CF-4785-8187-39BD4E3CE58B}" type="datetimeFigureOut">
              <a:rPr lang="en-IN" smtClean="0"/>
              <a:t>03-05-17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2101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CE4465-30CF-4785-8187-39BD4E3CE58B}" type="datetimeFigureOut">
              <a:rPr lang="en-IN" smtClean="0"/>
              <a:t>03-05-17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75986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CE4465-30CF-4785-8187-39BD4E3CE58B}" type="datetimeFigureOut">
              <a:rPr lang="en-IN" smtClean="0"/>
              <a:t>03-05-17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76426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CE4465-30CF-4785-8187-39BD4E3CE58B}" type="datetimeFigureOut">
              <a:rPr lang="en-IN" smtClean="0"/>
              <a:t>03-05-17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31079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E4465-30CF-4785-8187-39BD4E3CE58B}" type="datetimeFigureOut">
              <a:rPr lang="en-IN" smtClean="0"/>
              <a:t>03-05-17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107674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CE4465-30CF-4785-8187-39BD4E3CE58B}" type="datetimeFigureOut">
              <a:rPr lang="en-IN" smtClean="0"/>
              <a:t>03-05-17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216024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CE4465-30CF-4785-8187-39BD4E3CE58B}" type="datetimeFigureOut">
              <a:rPr lang="en-IN" smtClean="0"/>
              <a:t>03-05-17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9FE7B5-44B8-4641-8BC2-A171A1147798}" type="slidenum">
              <a:rPr lang="en-IN" smtClean="0"/>
              <a:t>‹#›</a:t>
            </a:fld>
            <a:endParaRPr lang="en-IN"/>
          </a:p>
        </p:txBody>
      </p:sp>
    </p:spTree>
    <p:extLst>
      <p:ext uri="{BB962C8B-B14F-4D97-AF65-F5344CB8AC3E}">
        <p14:creationId xmlns:p14="http://schemas.microsoft.com/office/powerpoint/2010/main" val="394900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CE4465-30CF-4785-8187-39BD4E3CE58B}" type="datetimeFigureOut">
              <a:rPr lang="en-IN" smtClean="0"/>
              <a:t>03-05-17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89FE7B5-44B8-4641-8BC2-A171A1147798}" type="slidenum">
              <a:rPr lang="en-IN" smtClean="0"/>
              <a:t>‹#›</a:t>
            </a:fld>
            <a:endParaRPr lang="en-IN"/>
          </a:p>
        </p:txBody>
      </p:sp>
    </p:spTree>
    <p:extLst>
      <p:ext uri="{BB962C8B-B14F-4D97-AF65-F5344CB8AC3E}">
        <p14:creationId xmlns:p14="http://schemas.microsoft.com/office/powerpoint/2010/main" val="3688375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Software Design Document</a:t>
            </a:r>
            <a:endParaRPr lang="en-IN" dirty="0"/>
          </a:p>
        </p:txBody>
      </p:sp>
      <p:sp>
        <p:nvSpPr>
          <p:cNvPr id="3" name="Subtitle 2"/>
          <p:cNvSpPr>
            <a:spLocks noGrp="1"/>
          </p:cNvSpPr>
          <p:nvPr>
            <p:ph type="subTitle" idx="1"/>
          </p:nvPr>
        </p:nvSpPr>
        <p:spPr/>
        <p:txBody>
          <a:bodyPr/>
          <a:lstStyle/>
          <a:p>
            <a:r>
              <a:rPr lang="en-IN" dirty="0" smtClean="0"/>
              <a:t>General guidelines and Template</a:t>
            </a:r>
            <a:endParaRPr lang="en-IN" dirty="0"/>
          </a:p>
        </p:txBody>
      </p:sp>
    </p:spTree>
    <p:extLst>
      <p:ext uri="{BB962C8B-B14F-4D97-AF65-F5344CB8AC3E}">
        <p14:creationId xmlns:p14="http://schemas.microsoft.com/office/powerpoint/2010/main" val="78075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9212" y="770238"/>
            <a:ext cx="8911687" cy="1280890"/>
          </a:xfrm>
        </p:spPr>
        <p:txBody>
          <a:bodyPr/>
          <a:lstStyle/>
          <a:p>
            <a:r>
              <a:rPr lang="en-IN" dirty="0" smtClean="0"/>
              <a:t>Sections of a SDD – Template</a:t>
            </a:r>
            <a:endParaRPr lang="en-IN" dirty="0"/>
          </a:p>
        </p:txBody>
      </p:sp>
      <p:sp>
        <p:nvSpPr>
          <p:cNvPr id="5" name="Content Placeholder 4"/>
          <p:cNvSpPr>
            <a:spLocks noGrp="1"/>
          </p:cNvSpPr>
          <p:nvPr>
            <p:ph idx="1"/>
          </p:nvPr>
        </p:nvSpPr>
        <p:spPr>
          <a:xfrm>
            <a:off x="2466109" y="1717965"/>
            <a:ext cx="9038503" cy="4807526"/>
          </a:xfrm>
        </p:spPr>
        <p:txBody>
          <a:bodyPr>
            <a:normAutofit fontScale="77500" lnSpcReduction="20000"/>
          </a:bodyPr>
          <a:lstStyle/>
          <a:p>
            <a:r>
              <a:rPr lang="en-IN" dirty="0" smtClean="0"/>
              <a:t>Software Architecture Details</a:t>
            </a:r>
          </a:p>
          <a:p>
            <a:pPr lvl="1"/>
            <a:r>
              <a:rPr lang="en-IN" dirty="0" smtClean="0"/>
              <a:t>Architecture and Design</a:t>
            </a:r>
          </a:p>
          <a:p>
            <a:r>
              <a:rPr lang="en-IN" dirty="0" smtClean="0"/>
              <a:t>Software Functional details</a:t>
            </a:r>
          </a:p>
          <a:p>
            <a:pPr lvl="1"/>
            <a:r>
              <a:rPr lang="en-IN" dirty="0" smtClean="0"/>
              <a:t>Function 1 name</a:t>
            </a:r>
          </a:p>
          <a:p>
            <a:pPr lvl="2"/>
            <a:r>
              <a:rPr lang="en-IN" dirty="0" smtClean="0"/>
              <a:t>Functional overview(including Flowchart)</a:t>
            </a:r>
          </a:p>
          <a:p>
            <a:pPr lvl="2"/>
            <a:r>
              <a:rPr lang="en-IN" dirty="0" smtClean="0"/>
              <a:t>Prototype</a:t>
            </a:r>
          </a:p>
          <a:p>
            <a:pPr lvl="2"/>
            <a:r>
              <a:rPr lang="en-IN" dirty="0" smtClean="0"/>
              <a:t>Inputs/outputs – I/O table</a:t>
            </a:r>
          </a:p>
          <a:p>
            <a:pPr lvl="2"/>
            <a:r>
              <a:rPr lang="en-IN" dirty="0" smtClean="0"/>
              <a:t>Function calls</a:t>
            </a:r>
          </a:p>
          <a:p>
            <a:pPr lvl="2"/>
            <a:r>
              <a:rPr lang="en-IN" dirty="0" smtClean="0"/>
              <a:t>Low level requirements(mapped to a SRD ID)</a:t>
            </a:r>
          </a:p>
          <a:p>
            <a:pPr lvl="1"/>
            <a:r>
              <a:rPr lang="en-IN" dirty="0"/>
              <a:t>Function </a:t>
            </a:r>
            <a:r>
              <a:rPr lang="en-IN" dirty="0" smtClean="0"/>
              <a:t>2 </a:t>
            </a:r>
            <a:r>
              <a:rPr lang="en-IN" dirty="0"/>
              <a:t>name</a:t>
            </a:r>
          </a:p>
          <a:p>
            <a:pPr lvl="2"/>
            <a:r>
              <a:rPr lang="en-IN" dirty="0"/>
              <a:t>Functional overview(including Flowchart)</a:t>
            </a:r>
          </a:p>
          <a:p>
            <a:pPr lvl="2"/>
            <a:r>
              <a:rPr lang="en-IN" dirty="0"/>
              <a:t>Prototype</a:t>
            </a:r>
          </a:p>
          <a:p>
            <a:pPr lvl="2"/>
            <a:r>
              <a:rPr lang="en-IN" dirty="0"/>
              <a:t>Inputs/outputs – I/O table</a:t>
            </a:r>
          </a:p>
          <a:p>
            <a:pPr lvl="2"/>
            <a:r>
              <a:rPr lang="en-IN" dirty="0"/>
              <a:t>Function calls</a:t>
            </a:r>
          </a:p>
          <a:p>
            <a:pPr lvl="2"/>
            <a:r>
              <a:rPr lang="en-IN" dirty="0"/>
              <a:t>Low level requirements(mapped to a SRD ID</a:t>
            </a:r>
            <a:r>
              <a:rPr lang="en-IN" dirty="0" smtClean="0"/>
              <a:t>) and so on …</a:t>
            </a:r>
          </a:p>
          <a:p>
            <a:r>
              <a:rPr lang="en-IN" dirty="0" smtClean="0"/>
              <a:t>Data Dictionary</a:t>
            </a:r>
          </a:p>
          <a:p>
            <a:r>
              <a:rPr lang="en-IN" dirty="0" smtClean="0"/>
              <a:t>Constant Dictionary</a:t>
            </a:r>
            <a:endParaRPr lang="en-IN" dirty="0"/>
          </a:p>
        </p:txBody>
      </p:sp>
    </p:spTree>
    <p:extLst>
      <p:ext uri="{BB962C8B-B14F-4D97-AF65-F5344CB8AC3E}">
        <p14:creationId xmlns:p14="http://schemas.microsoft.com/office/powerpoint/2010/main" val="100539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Guidelines</a:t>
            </a:r>
            <a:endParaRPr lang="en-IN" dirty="0"/>
          </a:p>
        </p:txBody>
      </p:sp>
      <p:sp>
        <p:nvSpPr>
          <p:cNvPr id="3" name="Content Placeholder 2"/>
          <p:cNvSpPr>
            <a:spLocks noGrp="1"/>
          </p:cNvSpPr>
          <p:nvPr>
            <p:ph idx="1"/>
          </p:nvPr>
        </p:nvSpPr>
        <p:spPr/>
        <p:txBody>
          <a:bodyPr>
            <a:normAutofit/>
          </a:bodyPr>
          <a:lstStyle/>
          <a:p>
            <a:r>
              <a:rPr lang="en-IN" dirty="0"/>
              <a:t>The LLRs are the important aspect of SDD. The expectation is that there should be NO CODE without LLR. Hence, it is important that you document every bit of code as part of low level requirements.</a:t>
            </a:r>
          </a:p>
          <a:p>
            <a:r>
              <a:rPr lang="en-IN" dirty="0" smtClean="0"/>
              <a:t>LLRs </a:t>
            </a:r>
            <a:r>
              <a:rPr lang="en-IN" dirty="0"/>
              <a:t>have to be tagged to HLR. You may please specify the HLR number at the end of each requirement so that we can trace it.</a:t>
            </a:r>
          </a:p>
          <a:p>
            <a:r>
              <a:rPr lang="en-IN" dirty="0" smtClean="0"/>
              <a:t>In </a:t>
            </a:r>
            <a:r>
              <a:rPr lang="en-IN" dirty="0"/>
              <a:t>the event of you not finding appropriate HLR, but you feel that the LLR is absolutely required, please mark it “Derived” and give a justification why it has to exist.</a:t>
            </a:r>
          </a:p>
          <a:p>
            <a:r>
              <a:rPr lang="en-IN" dirty="0" smtClean="0"/>
              <a:t>LLR </a:t>
            </a:r>
            <a:r>
              <a:rPr lang="en-IN" dirty="0"/>
              <a:t>has to be specified in the context of a function. For example, “The </a:t>
            </a:r>
            <a:r>
              <a:rPr lang="en-IN" dirty="0" smtClean="0"/>
              <a:t>Rx </a:t>
            </a:r>
            <a:r>
              <a:rPr lang="en-IN" dirty="0"/>
              <a:t>function shall….” Is the ONLY way the requirement should start. </a:t>
            </a:r>
            <a:endParaRPr lang="en-IN" dirty="0" smtClean="0"/>
          </a:p>
          <a:p>
            <a:r>
              <a:rPr lang="en-IN" dirty="0" smtClean="0"/>
              <a:t>You </a:t>
            </a:r>
            <a:r>
              <a:rPr lang="en-IN" dirty="0"/>
              <a:t>need to define the data structures in a table. </a:t>
            </a:r>
          </a:p>
        </p:txBody>
      </p:sp>
    </p:spTree>
    <p:extLst>
      <p:ext uri="{BB962C8B-B14F-4D97-AF65-F5344CB8AC3E}">
        <p14:creationId xmlns:p14="http://schemas.microsoft.com/office/powerpoint/2010/main" val="176400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Guidelines</a:t>
            </a:r>
          </a:p>
        </p:txBody>
      </p:sp>
      <p:sp>
        <p:nvSpPr>
          <p:cNvPr id="3" name="Content Placeholder 2"/>
          <p:cNvSpPr>
            <a:spLocks noGrp="1"/>
          </p:cNvSpPr>
          <p:nvPr>
            <p:ph idx="1"/>
          </p:nvPr>
        </p:nvSpPr>
        <p:spPr/>
        <p:txBody>
          <a:bodyPr/>
          <a:lstStyle/>
          <a:p>
            <a:r>
              <a:rPr lang="en-IN" dirty="0"/>
              <a:t>Data dictionary – Please have two tables for data dictionary – One for global data and one for </a:t>
            </a:r>
            <a:r>
              <a:rPr lang="en-IN" dirty="0" smtClean="0"/>
              <a:t>local </a:t>
            </a:r>
            <a:r>
              <a:rPr lang="en-IN" dirty="0"/>
              <a:t>(local variables and static variables) data</a:t>
            </a:r>
          </a:p>
          <a:p>
            <a:r>
              <a:rPr lang="en-IN" dirty="0"/>
              <a:t>Constants dictionary – Please have two tables for constants dictionary – One for global constants and one for </a:t>
            </a:r>
            <a:r>
              <a:rPr lang="en-IN" dirty="0" smtClean="0"/>
              <a:t>local.</a:t>
            </a:r>
          </a:p>
          <a:p>
            <a:r>
              <a:rPr lang="en-IN" dirty="0"/>
              <a:t>A developer should be able to code directly from SDD without any other </a:t>
            </a:r>
            <a:r>
              <a:rPr lang="en-IN" dirty="0" smtClean="0"/>
              <a:t>reference/input except the Reference Manual for the Microcontroller.</a:t>
            </a:r>
            <a:endParaRPr lang="en-IN" dirty="0"/>
          </a:p>
          <a:p>
            <a:endParaRPr lang="en-IN" dirty="0"/>
          </a:p>
        </p:txBody>
      </p:sp>
    </p:spTree>
    <p:extLst>
      <p:ext uri="{BB962C8B-B14F-4D97-AF65-F5344CB8AC3E}">
        <p14:creationId xmlns:p14="http://schemas.microsoft.com/office/powerpoint/2010/main" val="327376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Guidelines</a:t>
            </a:r>
          </a:p>
        </p:txBody>
      </p:sp>
      <p:sp>
        <p:nvSpPr>
          <p:cNvPr id="3" name="Content Placeholder 2"/>
          <p:cNvSpPr>
            <a:spLocks noGrp="1"/>
          </p:cNvSpPr>
          <p:nvPr>
            <p:ph idx="1"/>
          </p:nvPr>
        </p:nvSpPr>
        <p:spPr/>
        <p:txBody>
          <a:bodyPr/>
          <a:lstStyle/>
          <a:p>
            <a:pPr lvl="0"/>
            <a:r>
              <a:rPr lang="en-IN" dirty="0"/>
              <a:t>One data dictionary per </a:t>
            </a:r>
            <a:r>
              <a:rPr lang="en-IN" dirty="0" smtClean="0"/>
              <a:t>module. </a:t>
            </a:r>
            <a:r>
              <a:rPr lang="en-IN" dirty="0"/>
              <a:t>This should document all global and static variables that </a:t>
            </a:r>
            <a:r>
              <a:rPr lang="en-IN" dirty="0" smtClean="0"/>
              <a:t>Module </a:t>
            </a:r>
            <a:r>
              <a:rPr lang="en-IN" dirty="0"/>
              <a:t>uses (Input to </a:t>
            </a:r>
            <a:r>
              <a:rPr lang="en-IN" dirty="0" smtClean="0"/>
              <a:t>Module/Component as </a:t>
            </a:r>
            <a:r>
              <a:rPr lang="en-IN" dirty="0"/>
              <a:t>well as Output from </a:t>
            </a:r>
            <a:r>
              <a:rPr lang="en-IN" dirty="0" smtClean="0"/>
              <a:t>Module/Component). </a:t>
            </a:r>
            <a:r>
              <a:rPr lang="en-IN" dirty="0"/>
              <a:t>No local variables are to be listed here. </a:t>
            </a:r>
            <a:r>
              <a:rPr lang="en-IN" dirty="0" smtClean="0"/>
              <a:t>(Note </a:t>
            </a:r>
            <a:r>
              <a:rPr lang="en-IN" dirty="0"/>
              <a:t>that parameters passed to function are considered </a:t>
            </a:r>
            <a:r>
              <a:rPr lang="en-IN" dirty="0" smtClean="0"/>
              <a:t>local. There may be exceptions on case to case basis).</a:t>
            </a:r>
          </a:p>
          <a:p>
            <a:pPr lvl="0"/>
            <a:r>
              <a:rPr lang="en-IN" dirty="0" smtClean="0"/>
              <a:t>One I/O table for each function – Should document all local, global and static variables used in the particular function.</a:t>
            </a:r>
          </a:p>
          <a:p>
            <a:pPr lvl="0"/>
            <a:r>
              <a:rPr lang="en-IN" dirty="0" smtClean="0"/>
              <a:t>One </a:t>
            </a:r>
            <a:r>
              <a:rPr lang="en-IN" dirty="0"/>
              <a:t>constants table for </a:t>
            </a:r>
            <a:r>
              <a:rPr lang="en-IN" dirty="0" smtClean="0"/>
              <a:t>Module/Component </a:t>
            </a:r>
            <a:r>
              <a:rPr lang="en-IN" dirty="0"/>
              <a:t>– Should list all the constants.</a:t>
            </a:r>
          </a:p>
          <a:p>
            <a:pPr lvl="0"/>
            <a:r>
              <a:rPr lang="en-IN" dirty="0"/>
              <a:t>Structure table – One table per structure.</a:t>
            </a:r>
          </a:p>
          <a:p>
            <a:endParaRPr lang="en-IN" dirty="0"/>
          </a:p>
        </p:txBody>
      </p:sp>
    </p:spTree>
    <p:extLst>
      <p:ext uri="{BB962C8B-B14F-4D97-AF65-F5344CB8AC3E}">
        <p14:creationId xmlns:p14="http://schemas.microsoft.com/office/powerpoint/2010/main" val="13369622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TotalTime>
  <Words>394</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Software Design Document</vt:lpstr>
      <vt:lpstr>Sections of a SDD – Template</vt:lpstr>
      <vt:lpstr>General Guidelines</vt:lpstr>
      <vt:lpstr>General Guidelines</vt:lpstr>
      <vt:lpstr>General Guidelines</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Document</dc:title>
  <dc:creator>Anand Kumar</dc:creator>
  <cp:lastModifiedBy>Anand Kumar</cp:lastModifiedBy>
  <cp:revision>6</cp:revision>
  <dcterms:created xsi:type="dcterms:W3CDTF">2017-05-02T11:08:49Z</dcterms:created>
  <dcterms:modified xsi:type="dcterms:W3CDTF">2017-05-03T13:11:47Z</dcterms:modified>
</cp:coreProperties>
</file>