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60000" y="1980000"/>
            <a:ext cx="917964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360000" y="4424400"/>
            <a:ext cx="917964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36000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506376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5063760" y="44244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360000" y="44244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360000" y="1980000"/>
            <a:ext cx="917964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360000" y="1980000"/>
            <a:ext cx="917964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017080" y="1979640"/>
            <a:ext cx="5865120" cy="4679640"/>
          </a:xfrm>
          <a:prstGeom prst="rect">
            <a:avLst/>
          </a:prstGeom>
          <a:ln>
            <a:noFill/>
          </a:ln>
        </p:spPr>
      </p:pic>
      <p:pic>
        <p:nvPicPr>
          <p:cNvPr id="39" name="" descr=""/>
          <p:cNvPicPr/>
          <p:nvPr/>
        </p:nvPicPr>
        <p:blipFill>
          <a:blip r:embed="rId3"/>
          <a:stretch/>
        </p:blipFill>
        <p:spPr>
          <a:xfrm>
            <a:off x="2017080" y="1979640"/>
            <a:ext cx="5865120" cy="4679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360000" y="1980000"/>
            <a:ext cx="917964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360000" y="1980000"/>
            <a:ext cx="447948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5063760" y="1980000"/>
            <a:ext cx="447948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36000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360000" y="44244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63760" y="1980000"/>
            <a:ext cx="447948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60000" y="1980000"/>
            <a:ext cx="447948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6376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5063760" y="44244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36000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06376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360000" y="4424400"/>
            <a:ext cx="917964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360000" y="1980000"/>
            <a:ext cx="917964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360000" y="4424400"/>
            <a:ext cx="917964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36000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506376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5063760" y="44244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360000" y="44244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360000" y="1980000"/>
            <a:ext cx="917964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360000" y="1980000"/>
            <a:ext cx="917964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2017080" y="1979640"/>
            <a:ext cx="5865120" cy="4679640"/>
          </a:xfrm>
          <a:prstGeom prst="rect">
            <a:avLst/>
          </a:prstGeom>
          <a:ln>
            <a:noFill/>
          </a:ln>
        </p:spPr>
      </p:pic>
      <p:pic>
        <p:nvPicPr>
          <p:cNvPr id="79" name="" descr=""/>
          <p:cNvPicPr/>
          <p:nvPr/>
        </p:nvPicPr>
        <p:blipFill>
          <a:blip r:embed="rId3"/>
          <a:stretch/>
        </p:blipFill>
        <p:spPr>
          <a:xfrm>
            <a:off x="2017080" y="1979640"/>
            <a:ext cx="5865120" cy="4679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360000" y="1980000"/>
            <a:ext cx="917964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360000" y="1980000"/>
            <a:ext cx="447948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5063760" y="1980000"/>
            <a:ext cx="447948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6000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360000" y="44244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063760" y="1980000"/>
            <a:ext cx="447948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360000" y="1980000"/>
            <a:ext cx="4479480" cy="4679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06376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63760" y="44244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6000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63760" y="1980000"/>
            <a:ext cx="447948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360000" y="4424400"/>
            <a:ext cx="9179640" cy="2232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39640" cy="539640"/>
          </a:xfrm>
          <a:prstGeom prst="rect">
            <a:avLst/>
          </a:prstGeom>
          <a:solidFill>
            <a:srgbClr val="f44336"/>
          </a:solidFill>
          <a:ln w="72000">
            <a:noFill/>
          </a:ln>
        </p:spPr>
        <p:style>
          <a:lnRef idx="0"/>
          <a:fillRef idx="0"/>
          <a:effectRef idx="0"/>
          <a:fontRef idx="minor"/>
        </p:style>
      </p:sp>
      <p:sp>
        <p:nvSpPr>
          <p:cNvPr id="4" name="PlaceHolder 5"/>
          <p:cNvSpPr>
            <a:spLocks noGrp="1"/>
          </p:cNvSpPr>
          <p:nvPr>
            <p:ph type="title"/>
          </p:nvPr>
        </p:nvSpPr>
        <p:spPr>
          <a:xfrm>
            <a:off x="360000" y="360000"/>
            <a:ext cx="9359640" cy="899640"/>
          </a:xfrm>
          <a:prstGeom prst="rect">
            <a:avLst/>
          </a:prstGeom>
        </p:spPr>
        <p:txBody>
          <a:bodyPr lIns="0" rIns="0" tIns="0" bIns="0" anchor="b"/>
          <a:p>
            <a:pPr algn="ctr"/>
            <a:endParaRPr b="0" lang="en-US" sz="4400" spc="-1" strike="noStrike">
              <a:solidFill>
                <a:srgbClr val="000000"/>
              </a:solidFill>
              <a:uFill>
                <a:solidFill>
                  <a:srgbClr val="ffffff"/>
                </a:solidFill>
              </a:uFill>
              <a:latin typeface="Arial"/>
            </a:endParaRPr>
          </a:p>
        </p:txBody>
      </p:sp>
      <p:sp>
        <p:nvSpPr>
          <p:cNvPr id="5" name="PlaceHolder 6"/>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41"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42"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43" name="CustomShape 4"/>
          <p:cNvSpPr/>
          <p:nvPr/>
        </p:nvSpPr>
        <p:spPr>
          <a:xfrm>
            <a:off x="180000" y="6840000"/>
            <a:ext cx="539640" cy="539640"/>
          </a:xfrm>
          <a:prstGeom prst="rect">
            <a:avLst/>
          </a:prstGeom>
          <a:solidFill>
            <a:srgbClr val="f44336"/>
          </a:solidFill>
          <a:ln w="72000">
            <a:noFill/>
          </a:ln>
        </p:spPr>
        <p:style>
          <a:lnRef idx="0"/>
          <a:fillRef idx="0"/>
          <a:effectRef idx="0"/>
          <a:fontRef idx="minor"/>
        </p:style>
      </p:sp>
      <p:sp>
        <p:nvSpPr>
          <p:cNvPr id="44" name="PlaceHolder 5"/>
          <p:cNvSpPr>
            <a:spLocks noGrp="1"/>
          </p:cNvSpPr>
          <p:nvPr>
            <p:ph type="title"/>
          </p:nvPr>
        </p:nvSpPr>
        <p:spPr>
          <a:xfrm>
            <a:off x="360000" y="360000"/>
            <a:ext cx="9359640" cy="899640"/>
          </a:xfrm>
          <a:prstGeom prst="rect">
            <a:avLst/>
          </a:prstGeom>
        </p:spPr>
        <p:txBody>
          <a:bodyPr lIns="0" rIns="0" tIns="0" bIns="0" anchor="b"/>
          <a:p>
            <a:pPr algn="ctr"/>
            <a:endParaRPr b="0" lang="en-US" sz="4400" spc="-1" strike="noStrike">
              <a:solidFill>
                <a:srgbClr val="000000"/>
              </a:solidFill>
              <a:uFill>
                <a:solidFill>
                  <a:srgbClr val="ffffff"/>
                </a:solidFill>
              </a:uFill>
              <a:latin typeface="Arial"/>
            </a:endParaRPr>
          </a:p>
        </p:txBody>
      </p:sp>
      <p:sp>
        <p:nvSpPr>
          <p:cNvPr id="45" name="PlaceHolder 6"/>
          <p:cNvSpPr>
            <a:spLocks noGrp="1"/>
          </p:cNvSpPr>
          <p:nvPr>
            <p:ph type="body"/>
          </p:nvPr>
        </p:nvSpPr>
        <p:spPr>
          <a:xfrm>
            <a:off x="360000" y="1980000"/>
            <a:ext cx="9179640" cy="467964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Components of a Linux Distro</a:t>
            </a:r>
            <a:endParaRPr b="0" lang="en-US" sz="1800" spc="-1" strike="noStrike">
              <a:solidFill>
                <a:srgbClr val="000000"/>
              </a:solidFill>
              <a:uFill>
                <a:solidFill>
                  <a:srgbClr val="ffffff"/>
                </a:solidFill>
              </a:uFill>
              <a:latin typeface="Arial"/>
            </a:endParaRPr>
          </a:p>
        </p:txBody>
      </p:sp>
      <p:sp>
        <p:nvSpPr>
          <p:cNvPr id="81"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p>
            <a:r>
              <a:rPr b="0" lang="en-US" sz="2600" spc="-1" strike="noStrike">
                <a:solidFill>
                  <a:srgbClr val="1c1c1c"/>
                </a:solidFill>
                <a:uFill>
                  <a:solidFill>
                    <a:srgbClr val="ffffff"/>
                  </a:solidFill>
                </a:uFill>
                <a:latin typeface="Source Sans Pro Light"/>
              </a:rPr>
              <a:t>Not all components are developed by a single vendor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600" spc="-1" strike="noStrike">
                <a:solidFill>
                  <a:srgbClr val="1c1c1c"/>
                </a:solidFill>
                <a:uFill>
                  <a:solidFill>
                    <a:srgbClr val="ffffff"/>
                  </a:solidFill>
                </a:uFill>
                <a:latin typeface="Source Sans Pro Light"/>
              </a:rPr>
              <a:t>Linux developed by Linus torvolds and the Kernel community.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600" spc="-1" strike="noStrike">
                <a:solidFill>
                  <a:srgbClr val="1c1c1c"/>
                </a:solidFill>
                <a:uFill>
                  <a:solidFill>
                    <a:srgbClr val="ffffff"/>
                  </a:solidFill>
                </a:uFill>
                <a:latin typeface="Source Sans Pro Light"/>
              </a:rPr>
              <a:t>GNU tools are developed by the GNU Project developers and Free software foundation.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600" spc="-1" strike="noStrike">
                <a:solidFill>
                  <a:srgbClr val="1c1c1c"/>
                </a:solidFill>
                <a:uFill>
                  <a:solidFill>
                    <a:srgbClr val="ffffff"/>
                  </a:solidFill>
                </a:uFill>
                <a:latin typeface="Source Sans Pro Light"/>
              </a:rPr>
              <a:t>KDE desktop environment is developed by KDE Project, Firefox browser is developed by Mozilla, X display server is developed by the X Foundation.. And so on</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Components of a Linux distro</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p>
            <a:pPr marL="216000" indent="-215640">
              <a:lnSpc>
                <a:spcPct val="100000"/>
              </a:lnSpc>
            </a:pPr>
            <a:r>
              <a:rPr b="0" lang="en-US" sz="2600" spc="-1" strike="noStrike">
                <a:solidFill>
                  <a:srgbClr val="1c1c1c"/>
                </a:solidFill>
                <a:uFill>
                  <a:solidFill>
                    <a:srgbClr val="ffffff"/>
                  </a:solidFill>
                </a:uFill>
                <a:latin typeface="Source Sans Pro Light"/>
                <a:ea typeface="源ノ角ゴシック Light"/>
              </a:rPr>
              <a:t>  </a:t>
            </a:r>
            <a:r>
              <a:rPr b="0" lang="en-US" sz="2600" spc="-1" strike="noStrike">
                <a:solidFill>
                  <a:srgbClr val="1c1c1c"/>
                </a:solidFill>
                <a:uFill>
                  <a:solidFill>
                    <a:srgbClr val="ffffff"/>
                  </a:solidFill>
                </a:uFill>
                <a:latin typeface="Source Sans Pro Light"/>
                <a:ea typeface="源ノ角ゴシック Light"/>
              </a:rPr>
              <a:t>What Linux distributions do is that they get the source code for all those applications and build them, converting them into packages that can be installed on users computers and put them in a repository containing all those packages,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ea typeface="源ノ角ゴシック Light"/>
              </a:rPr>
              <a:t>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ea typeface="源ノ角ゴシック Light"/>
              </a:rPr>
              <a:t>  </a:t>
            </a:r>
            <a:r>
              <a:rPr b="0" lang="en-US" sz="2600" spc="-1" strike="noStrike">
                <a:solidFill>
                  <a:srgbClr val="1c1c1c"/>
                </a:solidFill>
                <a:uFill>
                  <a:solidFill>
                    <a:srgbClr val="ffffff"/>
                  </a:solidFill>
                </a:uFill>
                <a:latin typeface="Source Sans Pro Light"/>
                <a:ea typeface="源ノ角ゴシック Light"/>
              </a:rPr>
              <a:t>Linux distributions are actually just the shipment of those software in a specific way and format to end users, and they differ from each other by the default set of components and the software and features they offer</a:t>
            </a:r>
            <a:r>
              <a:rPr b="0" lang="en-US" sz="2600" spc="-1" strike="noStrike">
                <a:solidFill>
                  <a:srgbClr val="1c1c1c"/>
                </a:solidFill>
                <a:uFill>
                  <a:solidFill>
                    <a:srgbClr val="ffffff"/>
                  </a:solidFill>
                </a:uFill>
                <a:latin typeface="Source Sans Pro Semibold"/>
                <a:ea typeface="源ノ角ゴシック Light"/>
              </a:rPr>
              <a:t>.</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Components of a Linux distro</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432000" y="1980000"/>
            <a:ext cx="9179640" cy="4679640"/>
          </a:xfrm>
          <a:prstGeom prst="rect">
            <a:avLst/>
          </a:prstGeom>
          <a:noFill/>
          <a:ln>
            <a:noFill/>
          </a:ln>
        </p:spPr>
        <p:style>
          <a:lnRef idx="0"/>
          <a:fillRef idx="0"/>
          <a:effectRef idx="0"/>
          <a:fontRef idx="minor"/>
        </p:style>
        <p:txBody>
          <a:bodyPr lIns="0" rIns="0" tIns="0" bIns="0"/>
          <a:p>
            <a:pPr marL="216000" indent="-215640">
              <a:lnSpc>
                <a:spcPct val="100000"/>
              </a:lnSpc>
            </a:pPr>
            <a:r>
              <a:rPr b="0" lang="en-US" sz="2600" spc="-1" strike="noStrike">
                <a:solidFill>
                  <a:srgbClr val="1c1c1c"/>
                </a:solidFill>
                <a:uFill>
                  <a:solidFill>
                    <a:srgbClr val="ffffff"/>
                  </a:solidFill>
                </a:uFill>
                <a:latin typeface="Source Sans Pro Light"/>
                <a:ea typeface="源ノ角ゴシック Light"/>
              </a:rPr>
              <a:t>  </a:t>
            </a:r>
            <a:r>
              <a:rPr b="0" lang="en-US" sz="2600" spc="-1" strike="noStrike">
                <a:solidFill>
                  <a:srgbClr val="1c1c1c"/>
                </a:solidFill>
                <a:uFill>
                  <a:solidFill>
                    <a:srgbClr val="ffffff"/>
                  </a:solidFill>
                </a:uFill>
                <a:latin typeface="Source Sans Pro Light"/>
                <a:ea typeface="源ノ角ゴシック Light"/>
              </a:rPr>
              <a:t>Each component is programmed by a different programming language, you can’t say that Ubuntu for example is developed by C language, because it contains a lot of applications that are developed by other programming languages like Python, Ruby, C++, Perl.. etc</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ea typeface="源ノ角ゴシック Light"/>
              </a:rPr>
              <a:t>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ea typeface="源ノ角ゴシック Light"/>
              </a:rPr>
              <a:t> </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Linux kernel</a:t>
            </a: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p>
            <a:pPr algn="just">
              <a:lnSpc>
                <a:spcPct val="100000"/>
              </a:lnSpc>
            </a:pPr>
            <a:r>
              <a:rPr b="0" lang="en-US" sz="2600" spc="-1" strike="noStrike">
                <a:solidFill>
                  <a:srgbClr val="1c1c1c"/>
                </a:solidFill>
                <a:uFill>
                  <a:solidFill>
                    <a:srgbClr val="ffffff"/>
                  </a:solidFill>
                </a:uFill>
                <a:latin typeface="Source Sans Pro Semibold"/>
              </a:rPr>
              <a:t>The heart of any operating system; the kernel. </a:t>
            </a:r>
            <a:endParaRPr b="0" lang="en-US" sz="1800" spc="-1" strike="noStrike">
              <a:solidFill>
                <a:srgbClr val="000000"/>
              </a:solidFill>
              <a:uFill>
                <a:solidFill>
                  <a:srgbClr val="ffffff"/>
                </a:solidFill>
              </a:uFill>
              <a:latin typeface="Arial"/>
            </a:endParaRPr>
          </a:p>
          <a:p>
            <a:pPr algn="just">
              <a:lnSpc>
                <a:spcPct val="100000"/>
              </a:lnSpc>
            </a:pPr>
            <a:r>
              <a:rPr b="0" lang="en-US" sz="2600" spc="-1" strike="noStrike">
                <a:solidFill>
                  <a:srgbClr val="1c1c1c"/>
                </a:solidFill>
                <a:uFill>
                  <a:solidFill>
                    <a:srgbClr val="ffffff"/>
                  </a:solidFill>
                </a:uFill>
                <a:latin typeface="Source Sans Pro Semibold"/>
              </a:rPr>
              <a:t>Linux Kernel is the responsible part about linking the software to the hardware and distributing resources among software applications, it also runs the I/O processes and executes them by passing them to the CPU, </a:t>
            </a:r>
            <a:endParaRPr b="0" lang="en-US" sz="1800" spc="-1" strike="noStrike">
              <a:solidFill>
                <a:srgbClr val="000000"/>
              </a:solidFill>
              <a:uFill>
                <a:solidFill>
                  <a:srgbClr val="ffffff"/>
                </a:solidFill>
              </a:uFill>
              <a:latin typeface="Arial"/>
            </a:endParaRPr>
          </a:p>
          <a:p>
            <a:pPr algn="just">
              <a:lnSpc>
                <a:spcPct val="100000"/>
              </a:lnSpc>
            </a:pPr>
            <a:r>
              <a:rPr b="0" lang="en-US" sz="2600" spc="-1" strike="noStrike">
                <a:solidFill>
                  <a:srgbClr val="1c1c1c"/>
                </a:solidFill>
                <a:uFill>
                  <a:solidFill>
                    <a:srgbClr val="ffffff"/>
                  </a:solidFill>
                </a:uFill>
                <a:latin typeface="Source Sans Pro Semibold"/>
              </a:rPr>
              <a:t>It is also responsible for turning on hardware parts like GPU, sound cards, internet cards, RAM, hard disks..   etc.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Semibold"/>
              </a:rPr>
              <a:t>  </a:t>
            </a:r>
            <a:r>
              <a:rPr b="0" lang="en-US" sz="2600" spc="-1" strike="noStrike">
                <a:solidFill>
                  <a:srgbClr val="1c1c1c"/>
                </a:solidFill>
                <a:uFill>
                  <a:solidFill>
                    <a:srgbClr val="ffffff"/>
                  </a:solidFill>
                </a:uFill>
                <a:latin typeface="Source Sans Pro Semibold"/>
              </a:rPr>
              <a:t>The kernel is the heart of every single operating system and it can’t work without it. Today, there are 19 million lines of code in the Linux kernel right </a:t>
            </a:r>
            <a:r>
              <a:rPr b="0" lang="en-US" sz="2600" spc="-1" strike="noStrike">
                <a:solidFill>
                  <a:srgbClr val="1c1c1c"/>
                </a:solidFill>
                <a:uFill>
                  <a:solidFill>
                    <a:srgbClr val="ffffff"/>
                  </a:solidFill>
                </a:uFill>
                <a:latin typeface="Source Sans Pro Light"/>
                <a:ea typeface="源ノ角ゴシック Light"/>
              </a:rPr>
              <a:t>now.</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Components of a Linux distro</a:t>
            </a: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p>
            <a:pPr marL="216000" indent="-215640">
              <a:lnSpc>
                <a:spcPct val="100000"/>
              </a:lnSpc>
            </a:pPr>
            <a:r>
              <a:rPr b="0" lang="en-US" sz="2600" spc="-1" strike="noStrike">
                <a:solidFill>
                  <a:srgbClr val="1c1c1c"/>
                </a:solidFill>
                <a:uFill>
                  <a:solidFill>
                    <a:srgbClr val="ffffff"/>
                  </a:solidFill>
                </a:uFill>
                <a:latin typeface="Source Sans Pro Light"/>
              </a:rPr>
              <a:t>1. Linux kernel</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2. GNU tools</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3. Display Server or Window system</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4. Display manager</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5. Package manager</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6. Desktop Enviroment</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7. User applications</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Linux kernel</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p>
            <a:pPr marL="216000" indent="-215640">
              <a:lnSpc>
                <a:spcPct val="100000"/>
              </a:lnSpc>
            </a:pPr>
            <a:r>
              <a:rPr b="0" lang="en-US" sz="2600" spc="-1" strike="noStrike">
                <a:solidFill>
                  <a:srgbClr val="1c1c1c"/>
                </a:solidFill>
                <a:uFill>
                  <a:solidFill>
                    <a:srgbClr val="ffffff"/>
                  </a:solidFill>
                </a:uFill>
                <a:latin typeface="Source Sans Pro Light"/>
              </a:rPr>
              <a:t>  </a:t>
            </a:r>
            <a:r>
              <a:rPr b="0" lang="en-US" sz="2600" spc="-1" strike="noStrike">
                <a:solidFill>
                  <a:srgbClr val="1c1c1c"/>
                </a:solidFill>
                <a:uFill>
                  <a:solidFill>
                    <a:srgbClr val="ffffff"/>
                  </a:solidFill>
                </a:uFill>
                <a:latin typeface="Source Sans Pro Light"/>
              </a:rPr>
              <a:t>The heart of any operating system - the kernel.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  </a:t>
            </a:r>
            <a:r>
              <a:rPr b="0" lang="en-US" sz="2600" spc="-1" strike="noStrike">
                <a:solidFill>
                  <a:srgbClr val="1c1c1c"/>
                </a:solidFill>
                <a:uFill>
                  <a:solidFill>
                    <a:srgbClr val="ffffff"/>
                  </a:solidFill>
                </a:uFill>
                <a:latin typeface="Source Sans Pro Light"/>
              </a:rPr>
              <a:t>Linux Kernel is the responsible part about linking the software to the hardware and distributing resources among software applications, it also runs the I/O processes and executes them by passing them to the CPU,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  </a:t>
            </a:r>
            <a:r>
              <a:rPr b="0" lang="en-US" sz="2600" spc="-1" strike="noStrike">
                <a:solidFill>
                  <a:srgbClr val="1c1c1c"/>
                </a:solidFill>
                <a:uFill>
                  <a:solidFill>
                    <a:srgbClr val="ffffff"/>
                  </a:solidFill>
                </a:uFill>
                <a:latin typeface="Source Sans Pro Light"/>
              </a:rPr>
              <a:t>It is also responsible for turning on hardware parts like GPU, sound cards, internet cards, RAM, hard disks.. etc.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  </a:t>
            </a:r>
            <a:r>
              <a:rPr b="0" lang="en-US" sz="2600" spc="-1" strike="noStrike">
                <a:solidFill>
                  <a:srgbClr val="1c1c1c"/>
                </a:solidFill>
                <a:uFill>
                  <a:solidFill>
                    <a:srgbClr val="ffffff"/>
                  </a:solidFill>
                </a:uFill>
                <a:latin typeface="Source Sans Pro Light"/>
              </a:rPr>
              <a:t>The kernel is the heart of every single operating system and it can’t work without it. Today, there are 19 million lines of code in the Linux kernel right now.</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GNU tools</a:t>
            </a:r>
            <a:endParaRPr b="0" lang="en-US" sz="1800" spc="-1" strike="noStrike">
              <a:solidFill>
                <a:srgbClr val="000000"/>
              </a:solidFill>
              <a:uFill>
                <a:solidFill>
                  <a:srgbClr val="ffffff"/>
                </a:solidFill>
              </a:uFill>
              <a:latin typeface="Arial"/>
            </a:endParaRPr>
          </a:p>
        </p:txBody>
      </p:sp>
      <p:sp>
        <p:nvSpPr>
          <p:cNvPr id="93"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p>
            <a:pPr marL="216000" indent="-215640">
              <a:lnSpc>
                <a:spcPct val="100000"/>
              </a:lnSpc>
            </a:pPr>
            <a:r>
              <a:rPr b="0" lang="en-US" sz="2600" spc="-1" strike="noStrike">
                <a:solidFill>
                  <a:srgbClr val="1c1c1c"/>
                </a:solidFill>
                <a:uFill>
                  <a:solidFill>
                    <a:srgbClr val="ffffff"/>
                  </a:solidFill>
                </a:uFill>
                <a:latin typeface="Source Sans Pro Light"/>
              </a:rPr>
              <a:t>GNU is a project started in the 1980s by Richard Stallman who is also the founder of the FSF foundation.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GNU aim was to create a completely free operating system that can be an alternative to UNIX. GNU developers created all the tools and programs that surrounds the operating system, like the boot loader and the bash shell and the GCC compiler, but they didn’t get to write the operating system kernel, so what happened actually in 1991 is that Linus Torvalds created the Linux kernel and then used the GNU software and tools to create a functional operating system.</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GNU projects includes a lot of things actually, like the </a:t>
            </a:r>
            <a:r>
              <a:rPr b="1" lang="en-US" sz="2600" spc="-1" strike="noStrike">
                <a:solidFill>
                  <a:srgbClr val="1c1c1c"/>
                </a:solidFill>
                <a:uFill>
                  <a:solidFill>
                    <a:srgbClr val="ffffff"/>
                  </a:solidFill>
                </a:uFill>
                <a:latin typeface="Source Sans Pro Light"/>
              </a:rPr>
              <a:t>Bash shell, GNU C Compiler, GRUB boot loader, GTK+, Gzip, Nano and a lot of other software.</a:t>
            </a:r>
            <a:r>
              <a:rPr b="0" lang="en-US" sz="2600" spc="-1" strike="noStrike">
                <a:solidFill>
                  <a:srgbClr val="1c1c1c"/>
                </a:solidFill>
                <a:uFill>
                  <a:solidFill>
                    <a:srgbClr val="ffffff"/>
                  </a:solidFill>
                </a:uFill>
                <a:latin typeface="Source Sans Pro Light"/>
              </a:rPr>
              <a:t> Many of them his its own position right now at your Linux distribution.</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 </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Display Server</a:t>
            </a:r>
            <a:endParaRPr b="0" lang="en-US" sz="1800" spc="-1" strike="noStrike">
              <a:solidFill>
                <a:srgbClr val="000000"/>
              </a:solidFill>
              <a:uFill>
                <a:solidFill>
                  <a:srgbClr val="ffffff"/>
                </a:solidFill>
              </a:uFill>
              <a:latin typeface="Arial"/>
            </a:endParaRPr>
          </a:p>
        </p:txBody>
      </p:sp>
      <p:sp>
        <p:nvSpPr>
          <p:cNvPr id="95"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p>
            <a:pPr marL="216000" indent="-215640">
              <a:lnSpc>
                <a:spcPct val="100000"/>
              </a:lnSpc>
            </a:pPr>
            <a:r>
              <a:rPr b="0" lang="en-US" sz="2600" spc="-1" strike="noStrike">
                <a:solidFill>
                  <a:srgbClr val="1c1c1c"/>
                </a:solidFill>
                <a:uFill>
                  <a:solidFill>
                    <a:srgbClr val="ffffff"/>
                  </a:solidFill>
                </a:uFill>
                <a:latin typeface="Source Sans Pro Light"/>
              </a:rPr>
              <a:t>A display server is the responsible software about drawing the graphical user interface on the screen, from icons to windows and menus, every graphical thing you see on the screen is done by a display server (known also as windows system).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Without a display server, you will end up using the black command line interface for the whole screen.</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There are many display servers out there, for for Unix-Like systems and Linux distributions the most famous one is the X display server, it was released in 1987, even before the Linux kernel and is used until today.</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 </a:t>
            </a:r>
            <a:endParaRPr b="0" lang="en-US" sz="1800" spc="-1" strike="noStrike">
              <a:solidFill>
                <a:srgbClr val="000000"/>
              </a:solidFill>
              <a:uFill>
                <a:solidFill>
                  <a:srgbClr val="ffffff"/>
                </a:solidFill>
              </a:uFill>
              <a:latin typeface="Arial"/>
            </a:endParaRPr>
          </a:p>
          <a:p>
            <a:pPr marL="216000" indent="-215640">
              <a:lnSpc>
                <a:spcPct val="100000"/>
              </a:lnSpc>
            </a:pPr>
            <a:r>
              <a:rPr b="0" lang="en-US" sz="2600" spc="-1" strike="noStrike">
                <a:solidFill>
                  <a:srgbClr val="1c1c1c"/>
                </a:solidFill>
                <a:uFill>
                  <a:solidFill>
                    <a:srgbClr val="ffffff"/>
                  </a:solidFill>
                </a:uFill>
                <a:latin typeface="Source Sans Pro Light"/>
              </a:rPr>
              <a:t>Some developers backed by companies like Redhat and Intel started to work on a new display server called “Wayland“, it’s still under heavy development and is available for testing right now.</a:t>
            </a:r>
            <a:endParaRPr b="0" lang="en-US"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60000" y="360000"/>
            <a:ext cx="9359640" cy="899640"/>
          </a:xfrm>
          <a:prstGeom prst="rect">
            <a:avLst/>
          </a:prstGeom>
          <a:noFill/>
          <a:ln>
            <a:noFill/>
          </a:ln>
        </p:spPr>
        <p:style>
          <a:lnRef idx="0"/>
          <a:fillRef idx="0"/>
          <a:effectRef idx="0"/>
          <a:fontRef idx="minor"/>
        </p:style>
      </p:sp>
      <p:sp>
        <p:nvSpPr>
          <p:cNvPr id="97" name="CustomShape 2"/>
          <p:cNvSpPr/>
          <p:nvPr/>
        </p:nvSpPr>
        <p:spPr>
          <a:xfrm>
            <a:off x="360000" y="1980000"/>
            <a:ext cx="9179640" cy="4679640"/>
          </a:xfrm>
          <a:prstGeom prst="rect">
            <a:avLst/>
          </a:prstGeom>
          <a:noFill/>
          <a:ln>
            <a:noFill/>
          </a:ln>
        </p:spPr>
        <p:style>
          <a:lnRef idx="0"/>
          <a:fillRef idx="0"/>
          <a:effectRef idx="0"/>
          <a:fontRef idx="minor"/>
        </p:style>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2018-04-22T20:54:41Z</dcterms:created>
  <dc:creator/>
  <dc:description/>
  <dc:language>en-US</dc:language>
  <cp:lastModifiedBy/>
  <dcterms:modified xsi:type="dcterms:W3CDTF">2018-05-05T10:22:05Z</dcterms:modified>
  <cp:revision>7</cp:revision>
  <dc:subject/>
  <dc:title/>
</cp:coreProperties>
</file>