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57" r:id="rId4"/>
    <p:sldId id="258" r:id="rId5"/>
    <p:sldId id="259" r:id="rId6"/>
    <p:sldId id="27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1" r:id="rId23"/>
    <p:sldId id="282" r:id="rId24"/>
    <p:sldId id="275" r:id="rId25"/>
    <p:sldId id="276" r:id="rId26"/>
    <p:sldId id="277" r:id="rId27"/>
    <p:sldId id="27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5C5BA025-AE56-4B7B-A99D-D5C33A92971E}"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C5EA9DC2-C9AD-4FA9-9D0F-38B2DB0C0C28}">
      <dgm:prSet custT="1"/>
      <dgm:spPr/>
      <dgm:t>
        <a:bodyPr/>
        <a:lstStyle/>
        <a:p>
          <a:pPr>
            <a:defRPr cap="all"/>
          </a:pPr>
          <a:r>
            <a:rPr lang="en-IN" sz="2000"/>
            <a:t>Embedded Systems – definition</a:t>
          </a:r>
          <a:endParaRPr lang="en-US" sz="2000"/>
        </a:p>
      </dgm:t>
    </dgm:pt>
    <dgm:pt modelId="{9DC65966-0308-40BE-BD05-E869242907AC}" type="parTrans" cxnId="{27665EA6-CA01-4922-8C38-23BFC173D9CB}">
      <dgm:prSet/>
      <dgm:spPr/>
      <dgm:t>
        <a:bodyPr/>
        <a:lstStyle/>
        <a:p>
          <a:endParaRPr lang="en-US" sz="2000"/>
        </a:p>
      </dgm:t>
    </dgm:pt>
    <dgm:pt modelId="{253F80A4-9636-4754-8163-F130F01229C1}" type="sibTrans" cxnId="{27665EA6-CA01-4922-8C38-23BFC173D9CB}">
      <dgm:prSet/>
      <dgm:spPr/>
      <dgm:t>
        <a:bodyPr/>
        <a:lstStyle/>
        <a:p>
          <a:endParaRPr lang="en-US" sz="2000"/>
        </a:p>
      </dgm:t>
    </dgm:pt>
    <dgm:pt modelId="{4EE514BA-7AC4-4362-A645-F0F8E863B3D3}">
      <dgm:prSet custT="1"/>
      <dgm:spPr/>
      <dgm:t>
        <a:bodyPr/>
        <a:lstStyle/>
        <a:p>
          <a:pPr>
            <a:defRPr cap="all"/>
          </a:pPr>
          <a:r>
            <a:rPr lang="en-IN" sz="2000"/>
            <a:t>Real time systems</a:t>
          </a:r>
          <a:endParaRPr lang="en-US" sz="2000"/>
        </a:p>
      </dgm:t>
    </dgm:pt>
    <dgm:pt modelId="{98E238FA-88C8-4837-BDE2-743A4E484D75}" type="parTrans" cxnId="{4FC0E826-9328-445E-B52D-86322406C2FA}">
      <dgm:prSet/>
      <dgm:spPr/>
      <dgm:t>
        <a:bodyPr/>
        <a:lstStyle/>
        <a:p>
          <a:endParaRPr lang="en-US" sz="2000"/>
        </a:p>
      </dgm:t>
    </dgm:pt>
    <dgm:pt modelId="{C475D6B2-8C1E-48DB-A3F3-D74560A86799}" type="sibTrans" cxnId="{4FC0E826-9328-445E-B52D-86322406C2FA}">
      <dgm:prSet/>
      <dgm:spPr/>
      <dgm:t>
        <a:bodyPr/>
        <a:lstStyle/>
        <a:p>
          <a:endParaRPr lang="en-US" sz="2000"/>
        </a:p>
      </dgm:t>
    </dgm:pt>
    <dgm:pt modelId="{A70DFBD8-907D-47B3-B469-0D6D7EC066F6}">
      <dgm:prSet custT="1"/>
      <dgm:spPr/>
      <dgm:t>
        <a:bodyPr/>
        <a:lstStyle/>
        <a:p>
          <a:pPr>
            <a:defRPr cap="all"/>
          </a:pPr>
          <a:r>
            <a:rPr lang="en-IN" sz="2000"/>
            <a:t>Embedded toolchains</a:t>
          </a:r>
          <a:endParaRPr lang="en-US" sz="2000"/>
        </a:p>
      </dgm:t>
    </dgm:pt>
    <dgm:pt modelId="{6E3DCBFD-EC9B-42A5-8B05-F773A99901D3}" type="parTrans" cxnId="{2B66303F-FB9F-4D65-871A-433F2342E8FE}">
      <dgm:prSet/>
      <dgm:spPr/>
      <dgm:t>
        <a:bodyPr/>
        <a:lstStyle/>
        <a:p>
          <a:endParaRPr lang="en-US" sz="2000"/>
        </a:p>
      </dgm:t>
    </dgm:pt>
    <dgm:pt modelId="{9575C1FB-3349-4BB3-9232-448312A08077}" type="sibTrans" cxnId="{2B66303F-FB9F-4D65-871A-433F2342E8FE}">
      <dgm:prSet/>
      <dgm:spPr/>
      <dgm:t>
        <a:bodyPr/>
        <a:lstStyle/>
        <a:p>
          <a:endParaRPr lang="en-US" sz="2000"/>
        </a:p>
      </dgm:t>
    </dgm:pt>
    <dgm:pt modelId="{2C434DBC-8627-4E2E-886B-79721AEAD805}">
      <dgm:prSet custT="1"/>
      <dgm:spPr/>
      <dgm:t>
        <a:bodyPr/>
        <a:lstStyle/>
        <a:p>
          <a:pPr>
            <a:defRPr cap="all"/>
          </a:pPr>
          <a:r>
            <a:rPr lang="en-IN" sz="2000"/>
            <a:t>OS, RTOS or bareback?</a:t>
          </a:r>
          <a:endParaRPr lang="en-US" sz="2000"/>
        </a:p>
      </dgm:t>
    </dgm:pt>
    <dgm:pt modelId="{60E19F0A-19E7-4AF3-8411-69A49983EC63}" type="parTrans" cxnId="{BB298B67-1515-4C84-A12C-48824AB9E882}">
      <dgm:prSet/>
      <dgm:spPr/>
      <dgm:t>
        <a:bodyPr/>
        <a:lstStyle/>
        <a:p>
          <a:endParaRPr lang="en-US" sz="2000"/>
        </a:p>
      </dgm:t>
    </dgm:pt>
    <dgm:pt modelId="{F24ABBB1-BA32-449A-8520-BD5C3E37C096}" type="sibTrans" cxnId="{BB298B67-1515-4C84-A12C-48824AB9E882}">
      <dgm:prSet/>
      <dgm:spPr/>
      <dgm:t>
        <a:bodyPr/>
        <a:lstStyle/>
        <a:p>
          <a:endParaRPr lang="en-US" sz="2000"/>
        </a:p>
      </dgm:t>
    </dgm:pt>
    <dgm:pt modelId="{CCAE53F5-96BA-4D23-83E6-6124D973487C}">
      <dgm:prSet custT="1"/>
      <dgm:spPr/>
      <dgm:t>
        <a:bodyPr/>
        <a:lstStyle/>
        <a:p>
          <a:pPr>
            <a:defRPr cap="all"/>
          </a:pPr>
          <a:r>
            <a:rPr lang="en-IN" sz="2000"/>
            <a:t>Debugging</a:t>
          </a:r>
          <a:endParaRPr lang="en-US" sz="2000"/>
        </a:p>
      </dgm:t>
    </dgm:pt>
    <dgm:pt modelId="{FD5F54EF-66C1-4DAB-ABC1-B37A4DFFAB43}" type="parTrans" cxnId="{E0F5C3E2-83DC-4087-BDAE-7D44D3A42BBC}">
      <dgm:prSet/>
      <dgm:spPr/>
      <dgm:t>
        <a:bodyPr/>
        <a:lstStyle/>
        <a:p>
          <a:endParaRPr lang="en-US" sz="2000"/>
        </a:p>
      </dgm:t>
    </dgm:pt>
    <dgm:pt modelId="{F249FC89-23F0-4855-BC59-CA06EF3E1C38}" type="sibTrans" cxnId="{E0F5C3E2-83DC-4087-BDAE-7D44D3A42BBC}">
      <dgm:prSet/>
      <dgm:spPr/>
      <dgm:t>
        <a:bodyPr/>
        <a:lstStyle/>
        <a:p>
          <a:endParaRPr lang="en-US" sz="2000"/>
        </a:p>
      </dgm:t>
    </dgm:pt>
    <dgm:pt modelId="{6DCB26BC-3A3E-48FB-9470-B883885A28AD}">
      <dgm:prSet custT="1"/>
      <dgm:spPr/>
      <dgm:t>
        <a:bodyPr/>
        <a:lstStyle/>
        <a:p>
          <a:pPr>
            <a:defRPr cap="all"/>
          </a:pPr>
          <a:r>
            <a:rPr lang="en-IN" sz="2000"/>
            <a:t>Testing</a:t>
          </a:r>
          <a:endParaRPr lang="en-US" sz="2000"/>
        </a:p>
      </dgm:t>
    </dgm:pt>
    <dgm:pt modelId="{2968BF18-2AB5-49C2-874F-9E89EE5F724F}" type="parTrans" cxnId="{346B08E9-EA73-4DA9-B931-BBCCFB702D16}">
      <dgm:prSet/>
      <dgm:spPr/>
      <dgm:t>
        <a:bodyPr/>
        <a:lstStyle/>
        <a:p>
          <a:endParaRPr lang="en-US" sz="2000"/>
        </a:p>
      </dgm:t>
    </dgm:pt>
    <dgm:pt modelId="{5CEB60DE-EF46-4E88-955F-D955C671E455}" type="sibTrans" cxnId="{346B08E9-EA73-4DA9-B931-BBCCFB702D16}">
      <dgm:prSet/>
      <dgm:spPr/>
      <dgm:t>
        <a:bodyPr/>
        <a:lstStyle/>
        <a:p>
          <a:endParaRPr lang="en-US" sz="2000"/>
        </a:p>
      </dgm:t>
    </dgm:pt>
    <dgm:pt modelId="{36353870-89D1-41BF-91DD-986CBA44D981}">
      <dgm:prSet custT="1"/>
      <dgm:spPr/>
      <dgm:t>
        <a:bodyPr/>
        <a:lstStyle/>
        <a:p>
          <a:pPr>
            <a:defRPr cap="all"/>
          </a:pPr>
          <a:r>
            <a:rPr lang="en-IN" sz="2000"/>
            <a:t>Testing strategies</a:t>
          </a:r>
          <a:endParaRPr lang="en-US" sz="2000"/>
        </a:p>
      </dgm:t>
    </dgm:pt>
    <dgm:pt modelId="{9894D748-6EF3-46ED-8A30-3C4B79BEE386}" type="parTrans" cxnId="{B7AC8254-7ACC-41B3-8E23-34E7EBB84EAD}">
      <dgm:prSet/>
      <dgm:spPr/>
      <dgm:t>
        <a:bodyPr/>
        <a:lstStyle/>
        <a:p>
          <a:endParaRPr lang="en-US" sz="2000"/>
        </a:p>
      </dgm:t>
    </dgm:pt>
    <dgm:pt modelId="{8C48ED9C-CCE7-40FA-8F31-1050BA4D481A}" type="sibTrans" cxnId="{B7AC8254-7ACC-41B3-8E23-34E7EBB84EAD}">
      <dgm:prSet/>
      <dgm:spPr/>
      <dgm:t>
        <a:bodyPr/>
        <a:lstStyle/>
        <a:p>
          <a:endParaRPr lang="en-US" sz="2000"/>
        </a:p>
      </dgm:t>
    </dgm:pt>
    <dgm:pt modelId="{DBBE3E00-CE51-48D8-BC18-A2D68DD7DD70}">
      <dgm:prSet custT="1"/>
      <dgm:spPr/>
      <dgm:t>
        <a:bodyPr/>
        <a:lstStyle/>
        <a:p>
          <a:pPr>
            <a:defRPr cap="all"/>
          </a:pPr>
          <a:r>
            <a:rPr lang="en-IN" sz="2000"/>
            <a:t>OO or structured?</a:t>
          </a:r>
          <a:endParaRPr lang="en-US" sz="2000"/>
        </a:p>
      </dgm:t>
    </dgm:pt>
    <dgm:pt modelId="{57EF06D7-9E28-42C6-A616-BEBC8EBB992C}" type="parTrans" cxnId="{E0AA63E9-539D-4212-8696-3037694C1E3B}">
      <dgm:prSet/>
      <dgm:spPr/>
      <dgm:t>
        <a:bodyPr/>
        <a:lstStyle/>
        <a:p>
          <a:endParaRPr lang="en-US" sz="2000"/>
        </a:p>
      </dgm:t>
    </dgm:pt>
    <dgm:pt modelId="{814A7F5D-EAFD-4BBC-A50A-6CABBB072F2D}" type="sibTrans" cxnId="{E0AA63E9-539D-4212-8696-3037694C1E3B}">
      <dgm:prSet/>
      <dgm:spPr/>
      <dgm:t>
        <a:bodyPr/>
        <a:lstStyle/>
        <a:p>
          <a:endParaRPr lang="en-US" sz="2000"/>
        </a:p>
      </dgm:t>
    </dgm:pt>
    <dgm:pt modelId="{F87C55C5-05CD-480C-937B-7B0EA7BBEBAF}" type="pres">
      <dgm:prSet presAssocID="{5C5BA025-AE56-4B7B-A99D-D5C33A92971E}" presName="root" presStyleCnt="0">
        <dgm:presLayoutVars>
          <dgm:dir/>
          <dgm:resizeHandles val="exact"/>
        </dgm:presLayoutVars>
      </dgm:prSet>
      <dgm:spPr/>
    </dgm:pt>
    <dgm:pt modelId="{0A7B38CD-8EBC-4F27-91C7-D3A453B894C1}" type="pres">
      <dgm:prSet presAssocID="{C5EA9DC2-C9AD-4FA9-9D0F-38B2DB0C0C28}" presName="compNode" presStyleCnt="0"/>
      <dgm:spPr/>
    </dgm:pt>
    <dgm:pt modelId="{144D6601-9425-46EC-B469-7A48B4EEFDDB}" type="pres">
      <dgm:prSet presAssocID="{C5EA9DC2-C9AD-4FA9-9D0F-38B2DB0C0C28}" presName="iconBgRect" presStyleLbl="bgShp" presStyleIdx="0" presStyleCnt="8"/>
      <dgm:spPr>
        <a:prstGeom prst="round2DiagRect">
          <a:avLst>
            <a:gd name="adj1" fmla="val 29727"/>
            <a:gd name="adj2" fmla="val 0"/>
          </a:avLst>
        </a:prstGeom>
      </dgm:spPr>
    </dgm:pt>
    <dgm:pt modelId="{BD162F4F-56F0-44A8-9BE3-22E8EC8E5FB7}" type="pres">
      <dgm:prSet presAssocID="{C5EA9DC2-C9AD-4FA9-9D0F-38B2DB0C0C2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a:noFill/>
        </a:ln>
      </dgm:spPr>
      <dgm:extLst/>
    </dgm:pt>
    <dgm:pt modelId="{7EFD5DD2-FDB5-4BF6-AF89-121865951482}" type="pres">
      <dgm:prSet presAssocID="{C5EA9DC2-C9AD-4FA9-9D0F-38B2DB0C0C28}" presName="spaceRect" presStyleCnt="0"/>
      <dgm:spPr/>
    </dgm:pt>
    <dgm:pt modelId="{546E25E8-4F96-4584-9C3F-6E49AA15555B}" type="pres">
      <dgm:prSet presAssocID="{C5EA9DC2-C9AD-4FA9-9D0F-38B2DB0C0C28}" presName="textRect" presStyleLbl="revTx" presStyleIdx="0" presStyleCnt="8">
        <dgm:presLayoutVars>
          <dgm:chMax val="1"/>
          <dgm:chPref val="1"/>
        </dgm:presLayoutVars>
      </dgm:prSet>
      <dgm:spPr/>
    </dgm:pt>
    <dgm:pt modelId="{FD22AEBC-88D6-46E4-8D85-CEA0567523A2}" type="pres">
      <dgm:prSet presAssocID="{253F80A4-9636-4754-8163-F130F01229C1}" presName="sibTrans" presStyleCnt="0"/>
      <dgm:spPr/>
    </dgm:pt>
    <dgm:pt modelId="{C033E999-0F47-426E-A54B-8F879F26C589}" type="pres">
      <dgm:prSet presAssocID="{4EE514BA-7AC4-4362-A645-F0F8E863B3D3}" presName="compNode" presStyleCnt="0"/>
      <dgm:spPr/>
    </dgm:pt>
    <dgm:pt modelId="{13AD8624-9385-4B58-88FD-3E624ED78290}" type="pres">
      <dgm:prSet presAssocID="{4EE514BA-7AC4-4362-A645-F0F8E863B3D3}" presName="iconBgRect" presStyleLbl="bgShp" presStyleIdx="1" presStyleCnt="8"/>
      <dgm:spPr>
        <a:prstGeom prst="round2DiagRect">
          <a:avLst>
            <a:gd name="adj1" fmla="val 29727"/>
            <a:gd name="adj2" fmla="val 0"/>
          </a:avLst>
        </a:prstGeom>
      </dgm:spPr>
    </dgm:pt>
    <dgm:pt modelId="{DA624574-242E-49BB-BF21-53F1FC7B257D}" type="pres">
      <dgm:prSet presAssocID="{4EE514BA-7AC4-4362-A645-F0F8E863B3D3}" presName="iconRect" presStyleLbl="node1" presStyleIdx="1" presStyleCnt="8"/>
      <dgm:spPr>
        <a:ln>
          <a:noFill/>
        </a:ln>
      </dgm:spPr>
      <dgm:extLst/>
    </dgm:pt>
    <dgm:pt modelId="{C25B0893-4C3F-4410-B5FF-259B9CF65DAC}" type="pres">
      <dgm:prSet presAssocID="{4EE514BA-7AC4-4362-A645-F0F8E863B3D3}" presName="spaceRect" presStyleCnt="0"/>
      <dgm:spPr/>
    </dgm:pt>
    <dgm:pt modelId="{90F25DBC-EBF4-418E-A6A1-552FE5EA46C3}" type="pres">
      <dgm:prSet presAssocID="{4EE514BA-7AC4-4362-A645-F0F8E863B3D3}" presName="textRect" presStyleLbl="revTx" presStyleIdx="1" presStyleCnt="8">
        <dgm:presLayoutVars>
          <dgm:chMax val="1"/>
          <dgm:chPref val="1"/>
        </dgm:presLayoutVars>
      </dgm:prSet>
      <dgm:spPr/>
    </dgm:pt>
    <dgm:pt modelId="{4FDE189D-D407-4E88-B1DB-9BF6DD23909C}" type="pres">
      <dgm:prSet presAssocID="{C475D6B2-8C1E-48DB-A3F3-D74560A86799}" presName="sibTrans" presStyleCnt="0"/>
      <dgm:spPr/>
    </dgm:pt>
    <dgm:pt modelId="{4437F329-71E5-4EA0-9EDF-B7A8D961A2A5}" type="pres">
      <dgm:prSet presAssocID="{A70DFBD8-907D-47B3-B469-0D6D7EC066F6}" presName="compNode" presStyleCnt="0"/>
      <dgm:spPr/>
    </dgm:pt>
    <dgm:pt modelId="{0E865339-2545-406F-A2A1-3FF71D5F53BB}" type="pres">
      <dgm:prSet presAssocID="{A70DFBD8-907D-47B3-B469-0D6D7EC066F6}" presName="iconBgRect" presStyleLbl="bgShp" presStyleIdx="2" presStyleCnt="8"/>
      <dgm:spPr>
        <a:prstGeom prst="round2DiagRect">
          <a:avLst>
            <a:gd name="adj1" fmla="val 29727"/>
            <a:gd name="adj2" fmla="val 0"/>
          </a:avLst>
        </a:prstGeom>
      </dgm:spPr>
    </dgm:pt>
    <dgm:pt modelId="{AC4D31B8-3347-4B4F-8B3E-B269042C4C18}" type="pres">
      <dgm:prSet presAssocID="{A70DFBD8-907D-47B3-B469-0D6D7EC066F6}" presName="iconRect" presStyleLbl="node1" presStyleIdx="2" presStyleCnt="8"/>
      <dgm:spPr>
        <a:ln>
          <a:noFill/>
        </a:ln>
      </dgm:spPr>
      <dgm:extLst/>
    </dgm:pt>
    <dgm:pt modelId="{7B66AD03-34C7-420B-9C10-69AF03B069DC}" type="pres">
      <dgm:prSet presAssocID="{A70DFBD8-907D-47B3-B469-0D6D7EC066F6}" presName="spaceRect" presStyleCnt="0"/>
      <dgm:spPr/>
    </dgm:pt>
    <dgm:pt modelId="{A98BC61C-4552-4C10-B93D-9E99D4057F7D}" type="pres">
      <dgm:prSet presAssocID="{A70DFBD8-907D-47B3-B469-0D6D7EC066F6}" presName="textRect" presStyleLbl="revTx" presStyleIdx="2" presStyleCnt="8">
        <dgm:presLayoutVars>
          <dgm:chMax val="1"/>
          <dgm:chPref val="1"/>
        </dgm:presLayoutVars>
      </dgm:prSet>
      <dgm:spPr/>
    </dgm:pt>
    <dgm:pt modelId="{CCF473E9-6C5D-40CD-8E42-BE0DF7088AB5}" type="pres">
      <dgm:prSet presAssocID="{9575C1FB-3349-4BB3-9232-448312A08077}" presName="sibTrans" presStyleCnt="0"/>
      <dgm:spPr/>
    </dgm:pt>
    <dgm:pt modelId="{2DA388A0-991C-4044-88E4-5E195A21FE1C}" type="pres">
      <dgm:prSet presAssocID="{2C434DBC-8627-4E2E-886B-79721AEAD805}" presName="compNode" presStyleCnt="0"/>
      <dgm:spPr/>
    </dgm:pt>
    <dgm:pt modelId="{9B39DD77-3343-4884-89A1-EF02C32CF75B}" type="pres">
      <dgm:prSet presAssocID="{2C434DBC-8627-4E2E-886B-79721AEAD805}" presName="iconBgRect" presStyleLbl="bgShp" presStyleIdx="3" presStyleCnt="8"/>
      <dgm:spPr>
        <a:prstGeom prst="round2DiagRect">
          <a:avLst>
            <a:gd name="adj1" fmla="val 29727"/>
            <a:gd name="adj2" fmla="val 0"/>
          </a:avLst>
        </a:prstGeom>
      </dgm:spPr>
    </dgm:pt>
    <dgm:pt modelId="{BB2961CC-20C8-4170-8131-A3A1082CBC10}" type="pres">
      <dgm:prSet presAssocID="{2C434DBC-8627-4E2E-886B-79721AEAD805}" presName="iconRect" presStyleLbl="node1" presStyleIdx="3"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l="-86000" r="-86000"/>
          </a:stretch>
        </a:blipFill>
        <a:ln>
          <a:noFill/>
        </a:ln>
      </dgm:spPr>
      <dgm:extLst/>
    </dgm:pt>
    <dgm:pt modelId="{E0F081BC-A13D-4ED7-A50B-89CC9FBE95BD}" type="pres">
      <dgm:prSet presAssocID="{2C434DBC-8627-4E2E-886B-79721AEAD805}" presName="spaceRect" presStyleCnt="0"/>
      <dgm:spPr/>
    </dgm:pt>
    <dgm:pt modelId="{B39BEAEE-70C5-4556-A256-DE32D0A45F31}" type="pres">
      <dgm:prSet presAssocID="{2C434DBC-8627-4E2E-886B-79721AEAD805}" presName="textRect" presStyleLbl="revTx" presStyleIdx="3" presStyleCnt="8">
        <dgm:presLayoutVars>
          <dgm:chMax val="1"/>
          <dgm:chPref val="1"/>
        </dgm:presLayoutVars>
      </dgm:prSet>
      <dgm:spPr/>
    </dgm:pt>
    <dgm:pt modelId="{F45C5BC2-E07E-4DC2-A520-D1648A6D4CBA}" type="pres">
      <dgm:prSet presAssocID="{F24ABBB1-BA32-449A-8520-BD5C3E37C096}" presName="sibTrans" presStyleCnt="0"/>
      <dgm:spPr/>
    </dgm:pt>
    <dgm:pt modelId="{7A2D2947-DC19-4423-83C9-2948F8867880}" type="pres">
      <dgm:prSet presAssocID="{CCAE53F5-96BA-4D23-83E6-6124D973487C}" presName="compNode" presStyleCnt="0"/>
      <dgm:spPr/>
    </dgm:pt>
    <dgm:pt modelId="{4619995D-D227-4C7D-A1CF-AD6A5FEE6B30}" type="pres">
      <dgm:prSet presAssocID="{CCAE53F5-96BA-4D23-83E6-6124D973487C}" presName="iconBgRect" presStyleLbl="bgShp" presStyleIdx="4" presStyleCnt="8"/>
      <dgm:spPr>
        <a:prstGeom prst="round2DiagRect">
          <a:avLst>
            <a:gd name="adj1" fmla="val 29727"/>
            <a:gd name="adj2" fmla="val 0"/>
          </a:avLst>
        </a:prstGeom>
      </dgm:spPr>
    </dgm:pt>
    <dgm:pt modelId="{89313F2A-ACFA-403B-BCB4-8D564B1951CB}" type="pres">
      <dgm:prSet presAssocID="{CCAE53F5-96BA-4D23-83E6-6124D973487C}" presName="iconRect" presStyleLbl="node1" presStyleIdx="4" presStyleCnt="8"/>
      <dgm:spPr>
        <a:ln>
          <a:noFill/>
        </a:ln>
      </dgm:spPr>
      <dgm:extLst/>
    </dgm:pt>
    <dgm:pt modelId="{81DA51A7-6F28-4122-BF55-A00D933A2F96}" type="pres">
      <dgm:prSet presAssocID="{CCAE53F5-96BA-4D23-83E6-6124D973487C}" presName="spaceRect" presStyleCnt="0"/>
      <dgm:spPr/>
    </dgm:pt>
    <dgm:pt modelId="{8394E1A9-F887-4397-BDFD-821C3D3C6109}" type="pres">
      <dgm:prSet presAssocID="{CCAE53F5-96BA-4D23-83E6-6124D973487C}" presName="textRect" presStyleLbl="revTx" presStyleIdx="4" presStyleCnt="8">
        <dgm:presLayoutVars>
          <dgm:chMax val="1"/>
          <dgm:chPref val="1"/>
        </dgm:presLayoutVars>
      </dgm:prSet>
      <dgm:spPr/>
    </dgm:pt>
    <dgm:pt modelId="{F77D91B1-D87B-4334-B0F8-9A2DFFD85639}" type="pres">
      <dgm:prSet presAssocID="{F249FC89-23F0-4855-BC59-CA06EF3E1C38}" presName="sibTrans" presStyleCnt="0"/>
      <dgm:spPr/>
    </dgm:pt>
    <dgm:pt modelId="{062A19D2-E04A-471A-BF7B-3632E54664B2}" type="pres">
      <dgm:prSet presAssocID="{6DCB26BC-3A3E-48FB-9470-B883885A28AD}" presName="compNode" presStyleCnt="0"/>
      <dgm:spPr/>
    </dgm:pt>
    <dgm:pt modelId="{92DFA9B1-D0D8-4388-9C07-6EDEBF59ACDE}" type="pres">
      <dgm:prSet presAssocID="{6DCB26BC-3A3E-48FB-9470-B883885A28AD}" presName="iconBgRect" presStyleLbl="bgShp" presStyleIdx="5" presStyleCnt="8"/>
      <dgm:spPr>
        <a:prstGeom prst="round2DiagRect">
          <a:avLst>
            <a:gd name="adj1" fmla="val 29727"/>
            <a:gd name="adj2" fmla="val 0"/>
          </a:avLst>
        </a:prstGeom>
      </dgm:spPr>
    </dgm:pt>
    <dgm:pt modelId="{A8A60938-9ED6-46D5-9122-237322DB503C}" type="pres">
      <dgm:prSet presAssocID="{6DCB26BC-3A3E-48FB-9470-B883885A28AD}" presName="iconRect" presStyleLbl="node1" presStyleIdx="5" presStyleCnt="8"/>
      <dgm:spPr>
        <a:ln>
          <a:noFill/>
        </a:ln>
      </dgm:spPr>
      <dgm:extLst/>
    </dgm:pt>
    <dgm:pt modelId="{0E01CE0C-4274-4B41-84FE-E0FA50259745}" type="pres">
      <dgm:prSet presAssocID="{6DCB26BC-3A3E-48FB-9470-B883885A28AD}" presName="spaceRect" presStyleCnt="0"/>
      <dgm:spPr/>
    </dgm:pt>
    <dgm:pt modelId="{0123B8B2-AD50-4C24-9438-32E90613E288}" type="pres">
      <dgm:prSet presAssocID="{6DCB26BC-3A3E-48FB-9470-B883885A28AD}" presName="textRect" presStyleLbl="revTx" presStyleIdx="5" presStyleCnt="8">
        <dgm:presLayoutVars>
          <dgm:chMax val="1"/>
          <dgm:chPref val="1"/>
        </dgm:presLayoutVars>
      </dgm:prSet>
      <dgm:spPr/>
    </dgm:pt>
    <dgm:pt modelId="{666C76FB-F090-4BA0-B1FC-2A17E0D652D4}" type="pres">
      <dgm:prSet presAssocID="{5CEB60DE-EF46-4E88-955F-D955C671E455}" presName="sibTrans" presStyleCnt="0"/>
      <dgm:spPr/>
    </dgm:pt>
    <dgm:pt modelId="{D727D7B7-E48C-4107-89D9-F3CD6A9DED2B}" type="pres">
      <dgm:prSet presAssocID="{36353870-89D1-41BF-91DD-986CBA44D981}" presName="compNode" presStyleCnt="0"/>
      <dgm:spPr/>
    </dgm:pt>
    <dgm:pt modelId="{52FCBAA1-E8FA-4697-BDF8-7A4CA7695B35}" type="pres">
      <dgm:prSet presAssocID="{36353870-89D1-41BF-91DD-986CBA44D981}" presName="iconBgRect" presStyleLbl="bgShp" presStyleIdx="6" presStyleCnt="8"/>
      <dgm:spPr>
        <a:prstGeom prst="round2DiagRect">
          <a:avLst>
            <a:gd name="adj1" fmla="val 29727"/>
            <a:gd name="adj2" fmla="val 0"/>
          </a:avLst>
        </a:prstGeom>
      </dgm:spPr>
    </dgm:pt>
    <dgm:pt modelId="{AB25B8EF-E67C-47B4-9734-D4B8E1FF3A4A}" type="pres">
      <dgm:prSet presAssocID="{36353870-89D1-41BF-91DD-986CBA44D981}" presName="iconRect" presStyleLbl="node1" presStyleIdx="6" presStyleCnt="8"/>
      <dgm:spPr>
        <a:ln>
          <a:noFill/>
        </a:ln>
      </dgm:spPr>
      <dgm:extLst/>
    </dgm:pt>
    <dgm:pt modelId="{7D76216C-E34A-4B13-A491-237B6918E424}" type="pres">
      <dgm:prSet presAssocID="{36353870-89D1-41BF-91DD-986CBA44D981}" presName="spaceRect" presStyleCnt="0"/>
      <dgm:spPr/>
    </dgm:pt>
    <dgm:pt modelId="{4CD6BD6A-7142-43F6-8D8F-6E258E1308C7}" type="pres">
      <dgm:prSet presAssocID="{36353870-89D1-41BF-91DD-986CBA44D981}" presName="textRect" presStyleLbl="revTx" presStyleIdx="6" presStyleCnt="8">
        <dgm:presLayoutVars>
          <dgm:chMax val="1"/>
          <dgm:chPref val="1"/>
        </dgm:presLayoutVars>
      </dgm:prSet>
      <dgm:spPr/>
    </dgm:pt>
    <dgm:pt modelId="{CD810B0A-8A5E-4D40-A655-358E42A8722C}" type="pres">
      <dgm:prSet presAssocID="{8C48ED9C-CCE7-40FA-8F31-1050BA4D481A}" presName="sibTrans" presStyleCnt="0"/>
      <dgm:spPr/>
    </dgm:pt>
    <dgm:pt modelId="{A6A35886-18D0-4DBA-8ADC-AA7D18DAD835}" type="pres">
      <dgm:prSet presAssocID="{DBBE3E00-CE51-48D8-BC18-A2D68DD7DD70}" presName="compNode" presStyleCnt="0"/>
      <dgm:spPr/>
    </dgm:pt>
    <dgm:pt modelId="{427857D1-320B-4CC9-9F7C-295ED767F307}" type="pres">
      <dgm:prSet presAssocID="{DBBE3E00-CE51-48D8-BC18-A2D68DD7DD70}" presName="iconBgRect" presStyleLbl="bgShp" presStyleIdx="7" presStyleCnt="8"/>
      <dgm:spPr>
        <a:prstGeom prst="round2DiagRect">
          <a:avLst>
            <a:gd name="adj1" fmla="val 29727"/>
            <a:gd name="adj2" fmla="val 0"/>
          </a:avLst>
        </a:prstGeom>
      </dgm:spPr>
    </dgm:pt>
    <dgm:pt modelId="{3F12F776-4AFC-4EFF-BA46-E828B4D008D4}" type="pres">
      <dgm:prSet presAssocID="{DBBE3E00-CE51-48D8-BC18-A2D68DD7DD70}" presName="iconRect" presStyleLbl="node1" presStyleIdx="7" presStyleCnt="8"/>
      <dgm:spPr>
        <a:ln>
          <a:noFill/>
        </a:ln>
      </dgm:spPr>
      <dgm:extLst/>
    </dgm:pt>
    <dgm:pt modelId="{1EDD6BE0-D0EF-4BFA-815B-2B3A628734CE}" type="pres">
      <dgm:prSet presAssocID="{DBBE3E00-CE51-48D8-BC18-A2D68DD7DD70}" presName="spaceRect" presStyleCnt="0"/>
      <dgm:spPr/>
    </dgm:pt>
    <dgm:pt modelId="{CBC39F5B-3446-4B45-A9A1-6E6039EA931D}" type="pres">
      <dgm:prSet presAssocID="{DBBE3E00-CE51-48D8-BC18-A2D68DD7DD70}" presName="textRect" presStyleLbl="revTx" presStyleIdx="7" presStyleCnt="8">
        <dgm:presLayoutVars>
          <dgm:chMax val="1"/>
          <dgm:chPref val="1"/>
        </dgm:presLayoutVars>
      </dgm:prSet>
      <dgm:spPr/>
    </dgm:pt>
  </dgm:ptLst>
  <dgm:cxnLst>
    <dgm:cxn modelId="{4FC0E826-9328-445E-B52D-86322406C2FA}" srcId="{5C5BA025-AE56-4B7B-A99D-D5C33A92971E}" destId="{4EE514BA-7AC4-4362-A645-F0F8E863B3D3}" srcOrd="1" destOrd="0" parTransId="{98E238FA-88C8-4837-BDE2-743A4E484D75}" sibTransId="{C475D6B2-8C1E-48DB-A3F3-D74560A86799}"/>
    <dgm:cxn modelId="{3A7A0B3F-06EA-4001-82B7-C787D4383645}" type="presOf" srcId="{DBBE3E00-CE51-48D8-BC18-A2D68DD7DD70}" destId="{CBC39F5B-3446-4B45-A9A1-6E6039EA931D}" srcOrd="0" destOrd="0" presId="urn:microsoft.com/office/officeart/2018/5/layout/IconLeafLabelList"/>
    <dgm:cxn modelId="{2B66303F-FB9F-4D65-871A-433F2342E8FE}" srcId="{5C5BA025-AE56-4B7B-A99D-D5C33A92971E}" destId="{A70DFBD8-907D-47B3-B469-0D6D7EC066F6}" srcOrd="2" destOrd="0" parTransId="{6E3DCBFD-EC9B-42A5-8B05-F773A99901D3}" sibTransId="{9575C1FB-3349-4BB3-9232-448312A08077}"/>
    <dgm:cxn modelId="{BB298B67-1515-4C84-A12C-48824AB9E882}" srcId="{5C5BA025-AE56-4B7B-A99D-D5C33A92971E}" destId="{2C434DBC-8627-4E2E-886B-79721AEAD805}" srcOrd="3" destOrd="0" parTransId="{60E19F0A-19E7-4AF3-8411-69A49983EC63}" sibTransId="{F24ABBB1-BA32-449A-8520-BD5C3E37C096}"/>
    <dgm:cxn modelId="{29A59A49-7D6C-4861-A50D-4BD2D4D87722}" type="presOf" srcId="{36353870-89D1-41BF-91DD-986CBA44D981}" destId="{4CD6BD6A-7142-43F6-8D8F-6E258E1308C7}" srcOrd="0" destOrd="0" presId="urn:microsoft.com/office/officeart/2018/5/layout/IconLeafLabelList"/>
    <dgm:cxn modelId="{128FE24E-2BCC-498A-8FB0-7272383662A8}" type="presOf" srcId="{A70DFBD8-907D-47B3-B469-0D6D7EC066F6}" destId="{A98BC61C-4552-4C10-B93D-9E99D4057F7D}" srcOrd="0" destOrd="0" presId="urn:microsoft.com/office/officeart/2018/5/layout/IconLeafLabelList"/>
    <dgm:cxn modelId="{B7AC8254-7ACC-41B3-8E23-34E7EBB84EAD}" srcId="{5C5BA025-AE56-4B7B-A99D-D5C33A92971E}" destId="{36353870-89D1-41BF-91DD-986CBA44D981}" srcOrd="6" destOrd="0" parTransId="{9894D748-6EF3-46ED-8A30-3C4B79BEE386}" sibTransId="{8C48ED9C-CCE7-40FA-8F31-1050BA4D481A}"/>
    <dgm:cxn modelId="{CA483959-E8AD-441C-B34B-9180CECC1765}" type="presOf" srcId="{C5EA9DC2-C9AD-4FA9-9D0F-38B2DB0C0C28}" destId="{546E25E8-4F96-4584-9C3F-6E49AA15555B}" srcOrd="0" destOrd="0" presId="urn:microsoft.com/office/officeart/2018/5/layout/IconLeafLabelList"/>
    <dgm:cxn modelId="{1B414086-5927-4BC6-9068-EA524186F706}" type="presOf" srcId="{4EE514BA-7AC4-4362-A645-F0F8E863B3D3}" destId="{90F25DBC-EBF4-418E-A6A1-552FE5EA46C3}" srcOrd="0" destOrd="0" presId="urn:microsoft.com/office/officeart/2018/5/layout/IconLeafLabelList"/>
    <dgm:cxn modelId="{717A75A5-E996-45C7-B55B-8A8E854449F8}" type="presOf" srcId="{2C434DBC-8627-4E2E-886B-79721AEAD805}" destId="{B39BEAEE-70C5-4556-A256-DE32D0A45F31}" srcOrd="0" destOrd="0" presId="urn:microsoft.com/office/officeart/2018/5/layout/IconLeafLabelList"/>
    <dgm:cxn modelId="{27665EA6-CA01-4922-8C38-23BFC173D9CB}" srcId="{5C5BA025-AE56-4B7B-A99D-D5C33A92971E}" destId="{C5EA9DC2-C9AD-4FA9-9D0F-38B2DB0C0C28}" srcOrd="0" destOrd="0" parTransId="{9DC65966-0308-40BE-BD05-E869242907AC}" sibTransId="{253F80A4-9636-4754-8163-F130F01229C1}"/>
    <dgm:cxn modelId="{52CB59C9-5BBD-41C2-97EB-A1A3580E28A5}" type="presOf" srcId="{6DCB26BC-3A3E-48FB-9470-B883885A28AD}" destId="{0123B8B2-AD50-4C24-9438-32E90613E288}" srcOrd="0" destOrd="0" presId="urn:microsoft.com/office/officeart/2018/5/layout/IconLeafLabelList"/>
    <dgm:cxn modelId="{83B8BCD3-4FBB-4ECD-8871-6BF108B1DB33}" type="presOf" srcId="{5C5BA025-AE56-4B7B-A99D-D5C33A92971E}" destId="{F87C55C5-05CD-480C-937B-7B0EA7BBEBAF}" srcOrd="0" destOrd="0" presId="urn:microsoft.com/office/officeart/2018/5/layout/IconLeafLabelList"/>
    <dgm:cxn modelId="{E0F5C3E2-83DC-4087-BDAE-7D44D3A42BBC}" srcId="{5C5BA025-AE56-4B7B-A99D-D5C33A92971E}" destId="{CCAE53F5-96BA-4D23-83E6-6124D973487C}" srcOrd="4" destOrd="0" parTransId="{FD5F54EF-66C1-4DAB-ABC1-B37A4DFFAB43}" sibTransId="{F249FC89-23F0-4855-BC59-CA06EF3E1C38}"/>
    <dgm:cxn modelId="{346B08E9-EA73-4DA9-B931-BBCCFB702D16}" srcId="{5C5BA025-AE56-4B7B-A99D-D5C33A92971E}" destId="{6DCB26BC-3A3E-48FB-9470-B883885A28AD}" srcOrd="5" destOrd="0" parTransId="{2968BF18-2AB5-49C2-874F-9E89EE5F724F}" sibTransId="{5CEB60DE-EF46-4E88-955F-D955C671E455}"/>
    <dgm:cxn modelId="{E0AA63E9-539D-4212-8696-3037694C1E3B}" srcId="{5C5BA025-AE56-4B7B-A99D-D5C33A92971E}" destId="{DBBE3E00-CE51-48D8-BC18-A2D68DD7DD70}" srcOrd="7" destOrd="0" parTransId="{57EF06D7-9E28-42C6-A616-BEBC8EBB992C}" sibTransId="{814A7F5D-EAFD-4BBC-A50A-6CABBB072F2D}"/>
    <dgm:cxn modelId="{40524AFA-1A5F-40D8-8274-4776E54AE6FD}" type="presOf" srcId="{CCAE53F5-96BA-4D23-83E6-6124D973487C}" destId="{8394E1A9-F887-4397-BDFD-821C3D3C6109}" srcOrd="0" destOrd="0" presId="urn:microsoft.com/office/officeart/2018/5/layout/IconLeafLabelList"/>
    <dgm:cxn modelId="{7175A1A1-1E37-4EE5-9029-F3351000A090}" type="presParOf" srcId="{F87C55C5-05CD-480C-937B-7B0EA7BBEBAF}" destId="{0A7B38CD-8EBC-4F27-91C7-D3A453B894C1}" srcOrd="0" destOrd="0" presId="urn:microsoft.com/office/officeart/2018/5/layout/IconLeafLabelList"/>
    <dgm:cxn modelId="{C6D94B04-BE1A-4C8E-AF4B-DAB35BC65D12}" type="presParOf" srcId="{0A7B38CD-8EBC-4F27-91C7-D3A453B894C1}" destId="{144D6601-9425-46EC-B469-7A48B4EEFDDB}" srcOrd="0" destOrd="0" presId="urn:microsoft.com/office/officeart/2018/5/layout/IconLeafLabelList"/>
    <dgm:cxn modelId="{17771593-883D-4E95-B39B-691214E018F4}" type="presParOf" srcId="{0A7B38CD-8EBC-4F27-91C7-D3A453B894C1}" destId="{BD162F4F-56F0-44A8-9BE3-22E8EC8E5FB7}" srcOrd="1" destOrd="0" presId="urn:microsoft.com/office/officeart/2018/5/layout/IconLeafLabelList"/>
    <dgm:cxn modelId="{37E3EF41-DDEA-4DD2-A518-924AC60BB89A}" type="presParOf" srcId="{0A7B38CD-8EBC-4F27-91C7-D3A453B894C1}" destId="{7EFD5DD2-FDB5-4BF6-AF89-121865951482}" srcOrd="2" destOrd="0" presId="urn:microsoft.com/office/officeart/2018/5/layout/IconLeafLabelList"/>
    <dgm:cxn modelId="{3A2016CD-8AB7-4C42-B2A9-D7C016C196E0}" type="presParOf" srcId="{0A7B38CD-8EBC-4F27-91C7-D3A453B894C1}" destId="{546E25E8-4F96-4584-9C3F-6E49AA15555B}" srcOrd="3" destOrd="0" presId="urn:microsoft.com/office/officeart/2018/5/layout/IconLeafLabelList"/>
    <dgm:cxn modelId="{2A66D793-4BD5-4332-9969-637B6E4F97E5}" type="presParOf" srcId="{F87C55C5-05CD-480C-937B-7B0EA7BBEBAF}" destId="{FD22AEBC-88D6-46E4-8D85-CEA0567523A2}" srcOrd="1" destOrd="0" presId="urn:microsoft.com/office/officeart/2018/5/layout/IconLeafLabelList"/>
    <dgm:cxn modelId="{9E4697B5-A4C8-4CD2-BEB0-68C39807CDF2}" type="presParOf" srcId="{F87C55C5-05CD-480C-937B-7B0EA7BBEBAF}" destId="{C033E999-0F47-426E-A54B-8F879F26C589}" srcOrd="2" destOrd="0" presId="urn:microsoft.com/office/officeart/2018/5/layout/IconLeafLabelList"/>
    <dgm:cxn modelId="{E236E5FF-CAA1-43D1-BEBC-3267344E7F3F}" type="presParOf" srcId="{C033E999-0F47-426E-A54B-8F879F26C589}" destId="{13AD8624-9385-4B58-88FD-3E624ED78290}" srcOrd="0" destOrd="0" presId="urn:microsoft.com/office/officeart/2018/5/layout/IconLeafLabelList"/>
    <dgm:cxn modelId="{B1A3324C-6CEE-49B5-B06A-1525D3F2A4CD}" type="presParOf" srcId="{C033E999-0F47-426E-A54B-8F879F26C589}" destId="{DA624574-242E-49BB-BF21-53F1FC7B257D}" srcOrd="1" destOrd="0" presId="urn:microsoft.com/office/officeart/2018/5/layout/IconLeafLabelList"/>
    <dgm:cxn modelId="{75545A84-A375-4AAC-A556-2E3194935597}" type="presParOf" srcId="{C033E999-0F47-426E-A54B-8F879F26C589}" destId="{C25B0893-4C3F-4410-B5FF-259B9CF65DAC}" srcOrd="2" destOrd="0" presId="urn:microsoft.com/office/officeart/2018/5/layout/IconLeafLabelList"/>
    <dgm:cxn modelId="{6EFD2DA5-8AE5-441D-B95C-B202E0FD190C}" type="presParOf" srcId="{C033E999-0F47-426E-A54B-8F879F26C589}" destId="{90F25DBC-EBF4-418E-A6A1-552FE5EA46C3}" srcOrd="3" destOrd="0" presId="urn:microsoft.com/office/officeart/2018/5/layout/IconLeafLabelList"/>
    <dgm:cxn modelId="{5D5FDE18-9C6B-4549-91BF-80149FD6DCEB}" type="presParOf" srcId="{F87C55C5-05CD-480C-937B-7B0EA7BBEBAF}" destId="{4FDE189D-D407-4E88-B1DB-9BF6DD23909C}" srcOrd="3" destOrd="0" presId="urn:microsoft.com/office/officeart/2018/5/layout/IconLeafLabelList"/>
    <dgm:cxn modelId="{A6446C0F-4FCE-4154-8397-4A78C38EEF2D}" type="presParOf" srcId="{F87C55C5-05CD-480C-937B-7B0EA7BBEBAF}" destId="{4437F329-71E5-4EA0-9EDF-B7A8D961A2A5}" srcOrd="4" destOrd="0" presId="urn:microsoft.com/office/officeart/2018/5/layout/IconLeafLabelList"/>
    <dgm:cxn modelId="{842AB690-B1B1-4FF8-BC93-3AD9A5951778}" type="presParOf" srcId="{4437F329-71E5-4EA0-9EDF-B7A8D961A2A5}" destId="{0E865339-2545-406F-A2A1-3FF71D5F53BB}" srcOrd="0" destOrd="0" presId="urn:microsoft.com/office/officeart/2018/5/layout/IconLeafLabelList"/>
    <dgm:cxn modelId="{E1AFF26E-E9D9-4F23-A84D-C9F66DAA37B1}" type="presParOf" srcId="{4437F329-71E5-4EA0-9EDF-B7A8D961A2A5}" destId="{AC4D31B8-3347-4B4F-8B3E-B269042C4C18}" srcOrd="1" destOrd="0" presId="urn:microsoft.com/office/officeart/2018/5/layout/IconLeafLabelList"/>
    <dgm:cxn modelId="{17110D51-9841-4D43-842C-7C03C1CFB295}" type="presParOf" srcId="{4437F329-71E5-4EA0-9EDF-B7A8D961A2A5}" destId="{7B66AD03-34C7-420B-9C10-69AF03B069DC}" srcOrd="2" destOrd="0" presId="urn:microsoft.com/office/officeart/2018/5/layout/IconLeafLabelList"/>
    <dgm:cxn modelId="{21AD8EC8-B424-4DB6-A4F7-27207081270B}" type="presParOf" srcId="{4437F329-71E5-4EA0-9EDF-B7A8D961A2A5}" destId="{A98BC61C-4552-4C10-B93D-9E99D4057F7D}" srcOrd="3" destOrd="0" presId="urn:microsoft.com/office/officeart/2018/5/layout/IconLeafLabelList"/>
    <dgm:cxn modelId="{FD7B43EA-B0DB-4EA7-AC6A-1F8CBA860B9F}" type="presParOf" srcId="{F87C55C5-05CD-480C-937B-7B0EA7BBEBAF}" destId="{CCF473E9-6C5D-40CD-8E42-BE0DF7088AB5}" srcOrd="5" destOrd="0" presId="urn:microsoft.com/office/officeart/2018/5/layout/IconLeafLabelList"/>
    <dgm:cxn modelId="{36A3C370-0B81-4008-BD11-251960062C68}" type="presParOf" srcId="{F87C55C5-05CD-480C-937B-7B0EA7BBEBAF}" destId="{2DA388A0-991C-4044-88E4-5E195A21FE1C}" srcOrd="6" destOrd="0" presId="urn:microsoft.com/office/officeart/2018/5/layout/IconLeafLabelList"/>
    <dgm:cxn modelId="{C5AC6426-521C-456B-AA68-FC0A63A06B66}" type="presParOf" srcId="{2DA388A0-991C-4044-88E4-5E195A21FE1C}" destId="{9B39DD77-3343-4884-89A1-EF02C32CF75B}" srcOrd="0" destOrd="0" presId="urn:microsoft.com/office/officeart/2018/5/layout/IconLeafLabelList"/>
    <dgm:cxn modelId="{257D8624-67D5-46BC-B364-DFF247824A13}" type="presParOf" srcId="{2DA388A0-991C-4044-88E4-5E195A21FE1C}" destId="{BB2961CC-20C8-4170-8131-A3A1082CBC10}" srcOrd="1" destOrd="0" presId="urn:microsoft.com/office/officeart/2018/5/layout/IconLeafLabelList"/>
    <dgm:cxn modelId="{C8120E72-8955-49C7-9A71-41A174FFA155}" type="presParOf" srcId="{2DA388A0-991C-4044-88E4-5E195A21FE1C}" destId="{E0F081BC-A13D-4ED7-A50B-89CC9FBE95BD}" srcOrd="2" destOrd="0" presId="urn:microsoft.com/office/officeart/2018/5/layout/IconLeafLabelList"/>
    <dgm:cxn modelId="{2F96AF28-8D22-4BE0-BB62-97083755FB3C}" type="presParOf" srcId="{2DA388A0-991C-4044-88E4-5E195A21FE1C}" destId="{B39BEAEE-70C5-4556-A256-DE32D0A45F31}" srcOrd="3" destOrd="0" presId="urn:microsoft.com/office/officeart/2018/5/layout/IconLeafLabelList"/>
    <dgm:cxn modelId="{4C6C732C-82AE-4DEC-94B7-08090932C734}" type="presParOf" srcId="{F87C55C5-05CD-480C-937B-7B0EA7BBEBAF}" destId="{F45C5BC2-E07E-4DC2-A520-D1648A6D4CBA}" srcOrd="7" destOrd="0" presId="urn:microsoft.com/office/officeart/2018/5/layout/IconLeafLabelList"/>
    <dgm:cxn modelId="{739F745C-E825-4046-BE5D-35C99E20FE67}" type="presParOf" srcId="{F87C55C5-05CD-480C-937B-7B0EA7BBEBAF}" destId="{7A2D2947-DC19-4423-83C9-2948F8867880}" srcOrd="8" destOrd="0" presId="urn:microsoft.com/office/officeart/2018/5/layout/IconLeafLabelList"/>
    <dgm:cxn modelId="{3D682304-131B-4DF4-9AD9-7789C4B64FA9}" type="presParOf" srcId="{7A2D2947-DC19-4423-83C9-2948F8867880}" destId="{4619995D-D227-4C7D-A1CF-AD6A5FEE6B30}" srcOrd="0" destOrd="0" presId="urn:microsoft.com/office/officeart/2018/5/layout/IconLeafLabelList"/>
    <dgm:cxn modelId="{0C3703E2-F8AF-4FB7-AB63-62590A1707FA}" type="presParOf" srcId="{7A2D2947-DC19-4423-83C9-2948F8867880}" destId="{89313F2A-ACFA-403B-BCB4-8D564B1951CB}" srcOrd="1" destOrd="0" presId="urn:microsoft.com/office/officeart/2018/5/layout/IconLeafLabelList"/>
    <dgm:cxn modelId="{B4AA4D64-F701-45D9-8F99-9DB5448A5AB4}" type="presParOf" srcId="{7A2D2947-DC19-4423-83C9-2948F8867880}" destId="{81DA51A7-6F28-4122-BF55-A00D933A2F96}" srcOrd="2" destOrd="0" presId="urn:microsoft.com/office/officeart/2018/5/layout/IconLeafLabelList"/>
    <dgm:cxn modelId="{F5455B60-303E-4F3E-8987-BECD985E6E0F}" type="presParOf" srcId="{7A2D2947-DC19-4423-83C9-2948F8867880}" destId="{8394E1A9-F887-4397-BDFD-821C3D3C6109}" srcOrd="3" destOrd="0" presId="urn:microsoft.com/office/officeart/2018/5/layout/IconLeafLabelList"/>
    <dgm:cxn modelId="{00C9C43D-BE17-4FC0-BEB3-E2105D0AACA3}" type="presParOf" srcId="{F87C55C5-05CD-480C-937B-7B0EA7BBEBAF}" destId="{F77D91B1-D87B-4334-B0F8-9A2DFFD85639}" srcOrd="9" destOrd="0" presId="urn:microsoft.com/office/officeart/2018/5/layout/IconLeafLabelList"/>
    <dgm:cxn modelId="{1FD38D32-8828-4EE2-B90E-4BB552E3CEC5}" type="presParOf" srcId="{F87C55C5-05CD-480C-937B-7B0EA7BBEBAF}" destId="{062A19D2-E04A-471A-BF7B-3632E54664B2}" srcOrd="10" destOrd="0" presId="urn:microsoft.com/office/officeart/2018/5/layout/IconLeafLabelList"/>
    <dgm:cxn modelId="{D8D1F7C9-DAA9-4DD5-9049-DE4112C605EA}" type="presParOf" srcId="{062A19D2-E04A-471A-BF7B-3632E54664B2}" destId="{92DFA9B1-D0D8-4388-9C07-6EDEBF59ACDE}" srcOrd="0" destOrd="0" presId="urn:microsoft.com/office/officeart/2018/5/layout/IconLeafLabelList"/>
    <dgm:cxn modelId="{056C4255-431B-4F55-AAD4-085398F344CE}" type="presParOf" srcId="{062A19D2-E04A-471A-BF7B-3632E54664B2}" destId="{A8A60938-9ED6-46D5-9122-237322DB503C}" srcOrd="1" destOrd="0" presId="urn:microsoft.com/office/officeart/2018/5/layout/IconLeafLabelList"/>
    <dgm:cxn modelId="{032FCDB9-6140-4891-A2D8-A5C8F7068D14}" type="presParOf" srcId="{062A19D2-E04A-471A-BF7B-3632E54664B2}" destId="{0E01CE0C-4274-4B41-84FE-E0FA50259745}" srcOrd="2" destOrd="0" presId="urn:microsoft.com/office/officeart/2018/5/layout/IconLeafLabelList"/>
    <dgm:cxn modelId="{79AC3956-51E3-4A94-97E1-D4E71CDEFF03}" type="presParOf" srcId="{062A19D2-E04A-471A-BF7B-3632E54664B2}" destId="{0123B8B2-AD50-4C24-9438-32E90613E288}" srcOrd="3" destOrd="0" presId="urn:microsoft.com/office/officeart/2018/5/layout/IconLeafLabelList"/>
    <dgm:cxn modelId="{77F2FBCD-CC55-41E2-903F-F9149CE847ED}" type="presParOf" srcId="{F87C55C5-05CD-480C-937B-7B0EA7BBEBAF}" destId="{666C76FB-F090-4BA0-B1FC-2A17E0D652D4}" srcOrd="11" destOrd="0" presId="urn:microsoft.com/office/officeart/2018/5/layout/IconLeafLabelList"/>
    <dgm:cxn modelId="{43B50708-0D13-42D5-9337-45AABF1C5F28}" type="presParOf" srcId="{F87C55C5-05CD-480C-937B-7B0EA7BBEBAF}" destId="{D727D7B7-E48C-4107-89D9-F3CD6A9DED2B}" srcOrd="12" destOrd="0" presId="urn:microsoft.com/office/officeart/2018/5/layout/IconLeafLabelList"/>
    <dgm:cxn modelId="{B5F6CD8F-C2A2-48C4-A9C6-9F70ECF92801}" type="presParOf" srcId="{D727D7B7-E48C-4107-89D9-F3CD6A9DED2B}" destId="{52FCBAA1-E8FA-4697-BDF8-7A4CA7695B35}" srcOrd="0" destOrd="0" presId="urn:microsoft.com/office/officeart/2018/5/layout/IconLeafLabelList"/>
    <dgm:cxn modelId="{066FC67A-3E6D-471A-ABDA-DDF6AC160F38}" type="presParOf" srcId="{D727D7B7-E48C-4107-89D9-F3CD6A9DED2B}" destId="{AB25B8EF-E67C-47B4-9734-D4B8E1FF3A4A}" srcOrd="1" destOrd="0" presId="urn:microsoft.com/office/officeart/2018/5/layout/IconLeafLabelList"/>
    <dgm:cxn modelId="{E66C977C-7EE9-4548-BF46-99A4F9D056B6}" type="presParOf" srcId="{D727D7B7-E48C-4107-89D9-F3CD6A9DED2B}" destId="{7D76216C-E34A-4B13-A491-237B6918E424}" srcOrd="2" destOrd="0" presId="urn:microsoft.com/office/officeart/2018/5/layout/IconLeafLabelList"/>
    <dgm:cxn modelId="{C0F64BEC-216B-44BA-8536-FD34A7EA6539}" type="presParOf" srcId="{D727D7B7-E48C-4107-89D9-F3CD6A9DED2B}" destId="{4CD6BD6A-7142-43F6-8D8F-6E258E1308C7}" srcOrd="3" destOrd="0" presId="urn:microsoft.com/office/officeart/2018/5/layout/IconLeafLabelList"/>
    <dgm:cxn modelId="{85183B0B-A639-4E53-B571-1089D6DC0994}" type="presParOf" srcId="{F87C55C5-05CD-480C-937B-7B0EA7BBEBAF}" destId="{CD810B0A-8A5E-4D40-A655-358E42A8722C}" srcOrd="13" destOrd="0" presId="urn:microsoft.com/office/officeart/2018/5/layout/IconLeafLabelList"/>
    <dgm:cxn modelId="{D24BF421-EAF3-4E43-9502-8B6A02D8AA8F}" type="presParOf" srcId="{F87C55C5-05CD-480C-937B-7B0EA7BBEBAF}" destId="{A6A35886-18D0-4DBA-8ADC-AA7D18DAD835}" srcOrd="14" destOrd="0" presId="urn:microsoft.com/office/officeart/2018/5/layout/IconLeafLabelList"/>
    <dgm:cxn modelId="{6D09D7D7-193E-4741-A1DE-A6CA59DCFC45}" type="presParOf" srcId="{A6A35886-18D0-4DBA-8ADC-AA7D18DAD835}" destId="{427857D1-320B-4CC9-9F7C-295ED767F307}" srcOrd="0" destOrd="0" presId="urn:microsoft.com/office/officeart/2018/5/layout/IconLeafLabelList"/>
    <dgm:cxn modelId="{BD067CE1-67EB-411C-91F6-194E53556928}" type="presParOf" srcId="{A6A35886-18D0-4DBA-8ADC-AA7D18DAD835}" destId="{3F12F776-4AFC-4EFF-BA46-E828B4D008D4}" srcOrd="1" destOrd="0" presId="urn:microsoft.com/office/officeart/2018/5/layout/IconLeafLabelList"/>
    <dgm:cxn modelId="{269C94DA-8A4A-4F76-9D02-66CD3F865E80}" type="presParOf" srcId="{A6A35886-18D0-4DBA-8ADC-AA7D18DAD835}" destId="{1EDD6BE0-D0EF-4BFA-815B-2B3A628734CE}" srcOrd="2" destOrd="0" presId="urn:microsoft.com/office/officeart/2018/5/layout/IconLeafLabelList"/>
    <dgm:cxn modelId="{04CFC55C-BF60-431D-99F7-65574F1BE20C}" type="presParOf" srcId="{A6A35886-18D0-4DBA-8ADC-AA7D18DAD835}" destId="{CBC39F5B-3446-4B45-A9A1-6E6039EA931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D6601-9425-46EC-B469-7A48B4EEFDDB}">
      <dsp:nvSpPr>
        <dsp:cNvPr id="0" name=""/>
        <dsp:cNvSpPr/>
      </dsp:nvSpPr>
      <dsp:spPr>
        <a:xfrm>
          <a:off x="1132178" y="200"/>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62F4F-56F0-44A8-9BE3-22E8EC8E5FB7}">
      <dsp:nvSpPr>
        <dsp:cNvPr id="0" name=""/>
        <dsp:cNvSpPr/>
      </dsp:nvSpPr>
      <dsp:spPr>
        <a:xfrm>
          <a:off x="1334186" y="202208"/>
          <a:ext cx="543867" cy="54386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E25E8-4F96-4584-9C3F-6E49AA15555B}">
      <dsp:nvSpPr>
        <dsp:cNvPr id="0" name=""/>
        <dsp:cNvSpPr/>
      </dsp:nvSpPr>
      <dsp:spPr>
        <a:xfrm>
          <a:off x="829167" y="1243325"/>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Embedded Systems – definition</a:t>
          </a:r>
          <a:endParaRPr lang="en-US" sz="2000" kern="1200"/>
        </a:p>
      </dsp:txBody>
      <dsp:txXfrm>
        <a:off x="829167" y="1243325"/>
        <a:ext cx="1553906" cy="738105"/>
      </dsp:txXfrm>
    </dsp:sp>
    <dsp:sp modelId="{13AD8624-9385-4B58-88FD-3E624ED78290}">
      <dsp:nvSpPr>
        <dsp:cNvPr id="0" name=""/>
        <dsp:cNvSpPr/>
      </dsp:nvSpPr>
      <dsp:spPr>
        <a:xfrm>
          <a:off x="2958018" y="200"/>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24574-242E-49BB-BF21-53F1FC7B257D}">
      <dsp:nvSpPr>
        <dsp:cNvPr id="0" name=""/>
        <dsp:cNvSpPr/>
      </dsp:nvSpPr>
      <dsp:spPr>
        <a:xfrm>
          <a:off x="3160026" y="202208"/>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25DBC-EBF4-418E-A6A1-552FE5EA46C3}">
      <dsp:nvSpPr>
        <dsp:cNvPr id="0" name=""/>
        <dsp:cNvSpPr/>
      </dsp:nvSpPr>
      <dsp:spPr>
        <a:xfrm>
          <a:off x="2655007" y="1243325"/>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Real time systems</a:t>
          </a:r>
          <a:endParaRPr lang="en-US" sz="2000" kern="1200"/>
        </a:p>
      </dsp:txBody>
      <dsp:txXfrm>
        <a:off x="2655007" y="1243325"/>
        <a:ext cx="1553906" cy="738105"/>
      </dsp:txXfrm>
    </dsp:sp>
    <dsp:sp modelId="{0E865339-2545-406F-A2A1-3FF71D5F53BB}">
      <dsp:nvSpPr>
        <dsp:cNvPr id="0" name=""/>
        <dsp:cNvSpPr/>
      </dsp:nvSpPr>
      <dsp:spPr>
        <a:xfrm>
          <a:off x="4783858" y="200"/>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D31B8-3347-4B4F-8B3E-B269042C4C18}">
      <dsp:nvSpPr>
        <dsp:cNvPr id="0" name=""/>
        <dsp:cNvSpPr/>
      </dsp:nvSpPr>
      <dsp:spPr>
        <a:xfrm>
          <a:off x="4985866" y="202208"/>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8BC61C-4552-4C10-B93D-9E99D4057F7D}">
      <dsp:nvSpPr>
        <dsp:cNvPr id="0" name=""/>
        <dsp:cNvSpPr/>
      </dsp:nvSpPr>
      <dsp:spPr>
        <a:xfrm>
          <a:off x="4480846" y="1243325"/>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Embedded toolchains</a:t>
          </a:r>
          <a:endParaRPr lang="en-US" sz="2000" kern="1200"/>
        </a:p>
      </dsp:txBody>
      <dsp:txXfrm>
        <a:off x="4480846" y="1243325"/>
        <a:ext cx="1553906" cy="738105"/>
      </dsp:txXfrm>
    </dsp:sp>
    <dsp:sp modelId="{9B39DD77-3343-4884-89A1-EF02C32CF75B}">
      <dsp:nvSpPr>
        <dsp:cNvPr id="0" name=""/>
        <dsp:cNvSpPr/>
      </dsp:nvSpPr>
      <dsp:spPr>
        <a:xfrm>
          <a:off x="6609698" y="200"/>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961CC-20C8-4170-8131-A3A1082CBC10}">
      <dsp:nvSpPr>
        <dsp:cNvPr id="0" name=""/>
        <dsp:cNvSpPr/>
      </dsp:nvSpPr>
      <dsp:spPr>
        <a:xfrm>
          <a:off x="6811706" y="202208"/>
          <a:ext cx="543867" cy="54386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6000" r="-8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9BEAEE-70C5-4556-A256-DE32D0A45F31}">
      <dsp:nvSpPr>
        <dsp:cNvPr id="0" name=""/>
        <dsp:cNvSpPr/>
      </dsp:nvSpPr>
      <dsp:spPr>
        <a:xfrm>
          <a:off x="6306686" y="1243325"/>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OS, RTOS or bareback?</a:t>
          </a:r>
          <a:endParaRPr lang="en-US" sz="2000" kern="1200"/>
        </a:p>
      </dsp:txBody>
      <dsp:txXfrm>
        <a:off x="6306686" y="1243325"/>
        <a:ext cx="1553906" cy="738105"/>
      </dsp:txXfrm>
    </dsp:sp>
    <dsp:sp modelId="{4619995D-D227-4C7D-A1CF-AD6A5FEE6B30}">
      <dsp:nvSpPr>
        <dsp:cNvPr id="0" name=""/>
        <dsp:cNvSpPr/>
      </dsp:nvSpPr>
      <dsp:spPr>
        <a:xfrm>
          <a:off x="8435538" y="200"/>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13F2A-ACFA-403B-BCB4-8D564B1951CB}">
      <dsp:nvSpPr>
        <dsp:cNvPr id="0" name=""/>
        <dsp:cNvSpPr/>
      </dsp:nvSpPr>
      <dsp:spPr>
        <a:xfrm>
          <a:off x="8637546" y="202208"/>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94E1A9-F887-4397-BDFD-821C3D3C6109}">
      <dsp:nvSpPr>
        <dsp:cNvPr id="0" name=""/>
        <dsp:cNvSpPr/>
      </dsp:nvSpPr>
      <dsp:spPr>
        <a:xfrm>
          <a:off x="8132526" y="1243325"/>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Debugging</a:t>
          </a:r>
          <a:endParaRPr lang="en-US" sz="2000" kern="1200"/>
        </a:p>
      </dsp:txBody>
      <dsp:txXfrm>
        <a:off x="8132526" y="1243325"/>
        <a:ext cx="1553906" cy="738105"/>
      </dsp:txXfrm>
    </dsp:sp>
    <dsp:sp modelId="{92DFA9B1-D0D8-4388-9C07-6EDEBF59ACDE}">
      <dsp:nvSpPr>
        <dsp:cNvPr id="0" name=""/>
        <dsp:cNvSpPr/>
      </dsp:nvSpPr>
      <dsp:spPr>
        <a:xfrm>
          <a:off x="2958018" y="2369907"/>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60938-9ED6-46D5-9122-237322DB503C}">
      <dsp:nvSpPr>
        <dsp:cNvPr id="0" name=""/>
        <dsp:cNvSpPr/>
      </dsp:nvSpPr>
      <dsp:spPr>
        <a:xfrm>
          <a:off x="3160026" y="2571915"/>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3B8B2-AD50-4C24-9438-32E90613E288}">
      <dsp:nvSpPr>
        <dsp:cNvPr id="0" name=""/>
        <dsp:cNvSpPr/>
      </dsp:nvSpPr>
      <dsp:spPr>
        <a:xfrm>
          <a:off x="2655007" y="3613032"/>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Testing</a:t>
          </a:r>
          <a:endParaRPr lang="en-US" sz="2000" kern="1200"/>
        </a:p>
      </dsp:txBody>
      <dsp:txXfrm>
        <a:off x="2655007" y="3613032"/>
        <a:ext cx="1553906" cy="738105"/>
      </dsp:txXfrm>
    </dsp:sp>
    <dsp:sp modelId="{52FCBAA1-E8FA-4697-BDF8-7A4CA7695B35}">
      <dsp:nvSpPr>
        <dsp:cNvPr id="0" name=""/>
        <dsp:cNvSpPr/>
      </dsp:nvSpPr>
      <dsp:spPr>
        <a:xfrm>
          <a:off x="4783858" y="2369907"/>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5B8EF-E67C-47B4-9734-D4B8E1FF3A4A}">
      <dsp:nvSpPr>
        <dsp:cNvPr id="0" name=""/>
        <dsp:cNvSpPr/>
      </dsp:nvSpPr>
      <dsp:spPr>
        <a:xfrm>
          <a:off x="4985866" y="2571915"/>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6BD6A-7142-43F6-8D8F-6E258E1308C7}">
      <dsp:nvSpPr>
        <dsp:cNvPr id="0" name=""/>
        <dsp:cNvSpPr/>
      </dsp:nvSpPr>
      <dsp:spPr>
        <a:xfrm>
          <a:off x="4480846" y="3613032"/>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Testing strategies</a:t>
          </a:r>
          <a:endParaRPr lang="en-US" sz="2000" kern="1200"/>
        </a:p>
      </dsp:txBody>
      <dsp:txXfrm>
        <a:off x="4480846" y="3613032"/>
        <a:ext cx="1553906" cy="738105"/>
      </dsp:txXfrm>
    </dsp:sp>
    <dsp:sp modelId="{427857D1-320B-4CC9-9F7C-295ED767F307}">
      <dsp:nvSpPr>
        <dsp:cNvPr id="0" name=""/>
        <dsp:cNvSpPr/>
      </dsp:nvSpPr>
      <dsp:spPr>
        <a:xfrm>
          <a:off x="6609698" y="2369907"/>
          <a:ext cx="947882" cy="94788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2F776-4AFC-4EFF-BA46-E828B4D008D4}">
      <dsp:nvSpPr>
        <dsp:cNvPr id="0" name=""/>
        <dsp:cNvSpPr/>
      </dsp:nvSpPr>
      <dsp:spPr>
        <a:xfrm>
          <a:off x="6811706" y="2571915"/>
          <a:ext cx="543867" cy="54386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39F5B-3446-4B45-A9A1-6E6039EA931D}">
      <dsp:nvSpPr>
        <dsp:cNvPr id="0" name=""/>
        <dsp:cNvSpPr/>
      </dsp:nvSpPr>
      <dsp:spPr>
        <a:xfrm>
          <a:off x="6306686" y="3613032"/>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OO or structured?</a:t>
          </a:r>
          <a:endParaRPr lang="en-US" sz="2000" kern="1200"/>
        </a:p>
      </dsp:txBody>
      <dsp:txXfrm>
        <a:off x="6306686" y="3613032"/>
        <a:ext cx="1553906" cy="73810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2666D5-64FC-4465-90EF-DCB7C264149A}"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104221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666D5-64FC-4465-90EF-DCB7C264149A}"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2402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666D5-64FC-4465-90EF-DCB7C264149A}"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64326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666D5-64FC-4465-90EF-DCB7C264149A}"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27209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666D5-64FC-4465-90EF-DCB7C264149A}"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131719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666D5-64FC-4465-90EF-DCB7C264149A}"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85127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666D5-64FC-4465-90EF-DCB7C264149A}" type="datetimeFigureOut">
              <a:rPr lang="en-IN" smtClean="0"/>
              <a:t>06-02-2019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72016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666D5-64FC-4465-90EF-DCB7C264149A}" type="datetimeFigureOut">
              <a:rPr lang="en-IN" smtClean="0"/>
              <a:t>06-02-2019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17756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666D5-64FC-4465-90EF-DCB7C264149A}" type="datetimeFigureOut">
              <a:rPr lang="en-IN" smtClean="0"/>
              <a:t>06-02-2019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09831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666D5-64FC-4465-90EF-DCB7C264149A}"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203464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666D5-64FC-4465-90EF-DCB7C264149A}"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87530B-45FA-4285-8FC6-BEB95AFDAAED}" type="slidenum">
              <a:rPr lang="en-IN" smtClean="0"/>
              <a:t>‹#›</a:t>
            </a:fld>
            <a:endParaRPr lang="en-IN"/>
          </a:p>
        </p:txBody>
      </p:sp>
    </p:spTree>
    <p:extLst>
      <p:ext uri="{BB962C8B-B14F-4D97-AF65-F5344CB8AC3E}">
        <p14:creationId xmlns:p14="http://schemas.microsoft.com/office/powerpoint/2010/main" val="161021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666D5-64FC-4465-90EF-DCB7C264149A}" type="datetimeFigureOut">
              <a:rPr lang="en-IN" smtClean="0"/>
              <a:t>06-02-2019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7530B-45FA-4285-8FC6-BEB95AFDAAED}" type="slidenum">
              <a:rPr lang="en-IN" smtClean="0"/>
              <a:t>‹#›</a:t>
            </a:fld>
            <a:endParaRPr lang="en-IN"/>
          </a:p>
        </p:txBody>
      </p:sp>
    </p:spTree>
    <p:extLst>
      <p:ext uri="{BB962C8B-B14F-4D97-AF65-F5344CB8AC3E}">
        <p14:creationId xmlns:p14="http://schemas.microsoft.com/office/powerpoint/2010/main" val="6678372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70667" y="2187743"/>
            <a:ext cx="5293449" cy="2482515"/>
          </a:xfrm>
        </p:spPr>
        <p:txBody>
          <a:bodyPr anchor="ctr">
            <a:normAutofit/>
          </a:bodyPr>
          <a:lstStyle/>
          <a:p>
            <a:pPr algn="l"/>
            <a:r>
              <a:rPr lang="en-IN" sz="5100"/>
              <a:t>Design Patterns for</a:t>
            </a:r>
            <a:br>
              <a:rPr lang="en-IN" sz="5100"/>
            </a:br>
            <a:r>
              <a:rPr lang="en-IN" sz="5100"/>
              <a:t>Embedded Systems </a:t>
            </a:r>
            <a:br>
              <a:rPr lang="en-IN" sz="5100"/>
            </a:br>
            <a:r>
              <a:rPr lang="en-IN" sz="5100"/>
              <a:t>(Part 1)</a:t>
            </a:r>
            <a:endParaRPr lang="en-IN" sz="5100" dirty="0"/>
          </a:p>
        </p:txBody>
      </p:sp>
      <p:pic>
        <p:nvPicPr>
          <p:cNvPr id="6" name="Graphic 5" descr="Head with Gears">
            <a:extLst>
              <a:ext uri="{FF2B5EF4-FFF2-40B4-BE49-F238E27FC236}">
                <a16:creationId xmlns:a16="http://schemas.microsoft.com/office/drawing/2014/main" id="{C60312B1-697E-41EE-B2CA-F7C8EE146C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F620A995-3D2A-4AC7-806E-D9999DE0AB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2462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Design Constraints</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0000"/>
                </a:solidFill>
              </a:rPr>
              <a:t>Performance concerns </a:t>
            </a:r>
            <a:r>
              <a:rPr lang="en-US" dirty="0"/>
              <a:t>are often critical to the success of a system. </a:t>
            </a:r>
          </a:p>
          <a:p>
            <a:pPr algn="just"/>
            <a:r>
              <a:rPr lang="en-US" dirty="0"/>
              <a:t>There are many aspects to performance, in some systems, throughput is a critical criterion. </a:t>
            </a:r>
          </a:p>
          <a:p>
            <a:pPr algn="just"/>
            <a:r>
              <a:rPr lang="en-US" dirty="0">
                <a:solidFill>
                  <a:srgbClr val="FF0000"/>
                </a:solidFill>
              </a:rPr>
              <a:t>Throughput</a:t>
            </a:r>
            <a:r>
              <a:rPr lang="en-US" dirty="0"/>
              <a:t> is normally measured in terms of the number of transactions, samples, connections, or messages that can be processed per unit time. In other systems, handling each request as quickly as possible is more important, a quality known as responsiveness, usually captured as a worst case execution time.</a:t>
            </a:r>
          </a:p>
          <a:p>
            <a:pPr algn="just"/>
            <a:r>
              <a:rPr lang="en-US" dirty="0"/>
              <a:t>Other systems value predictability of performance over maximum throughput or responsiveness.</a:t>
            </a:r>
          </a:p>
          <a:p>
            <a:pPr algn="just"/>
            <a:r>
              <a:rPr lang="en-US" dirty="0">
                <a:solidFill>
                  <a:srgbClr val="FF0000"/>
                </a:solidFill>
              </a:rPr>
              <a:t>Predictability</a:t>
            </a:r>
            <a:r>
              <a:rPr lang="en-US" dirty="0"/>
              <a:t> is usually measured as occurring within a range or as being drawn from a </a:t>
            </a:r>
            <a:r>
              <a:rPr lang="en-IN" dirty="0"/>
              <a:t>probability density function.</a:t>
            </a:r>
          </a:p>
        </p:txBody>
      </p:sp>
    </p:spTree>
    <p:extLst>
      <p:ext uri="{BB962C8B-B14F-4D97-AF65-F5344CB8AC3E}">
        <p14:creationId xmlns:p14="http://schemas.microsoft.com/office/powerpoint/2010/main" val="152264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904877" y="2415322"/>
            <a:ext cx="3451730" cy="2399869"/>
          </a:xfrm>
        </p:spPr>
        <p:txBody>
          <a:bodyPr>
            <a:normAutofit/>
          </a:bodyPr>
          <a:lstStyle/>
          <a:p>
            <a:pPr algn="ctr"/>
            <a:r>
              <a:rPr lang="en-IN" sz="4000">
                <a:solidFill>
                  <a:srgbClr val="FFFFFF"/>
                </a:solidFill>
              </a:rPr>
              <a:t>Embedded Design Constraints</a:t>
            </a:r>
          </a:p>
        </p:txBody>
      </p:sp>
      <p:sp>
        <p:nvSpPr>
          <p:cNvPr id="3" name="Content Placeholder 2"/>
          <p:cNvSpPr>
            <a:spLocks noGrp="1"/>
          </p:cNvSpPr>
          <p:nvPr>
            <p:ph idx="1"/>
          </p:nvPr>
        </p:nvSpPr>
        <p:spPr>
          <a:xfrm>
            <a:off x="4554538" y="804672"/>
            <a:ext cx="7375524" cy="5566148"/>
          </a:xfrm>
        </p:spPr>
        <p:txBody>
          <a:bodyPr anchor="ctr">
            <a:normAutofit lnSpcReduction="10000"/>
          </a:bodyPr>
          <a:lstStyle/>
          <a:p>
            <a:pPr algn="just"/>
            <a:r>
              <a:rPr lang="en-US" sz="2400" dirty="0"/>
              <a:t>Reliability, robustness, and safety are other kinds of constraints levied on embedded systems.</a:t>
            </a:r>
          </a:p>
          <a:p>
            <a:pPr algn="just"/>
            <a:r>
              <a:rPr lang="en-US" sz="2400" dirty="0"/>
              <a:t>The reliability of a system is a (stochastic) measure of the likelihood that the system will deliver the correct functionality. </a:t>
            </a:r>
          </a:p>
          <a:p>
            <a:pPr algn="just"/>
            <a:r>
              <a:rPr lang="en-US" sz="2400" dirty="0"/>
              <a:t>Robustness refers to the ability of a system to deliver services properly when its preconditions (such as operating conditions or input data rates) are violated. </a:t>
            </a:r>
          </a:p>
          <a:p>
            <a:pPr algn="just"/>
            <a:r>
              <a:rPr lang="en-US" sz="2400" dirty="0"/>
              <a:t>Safety denotes the level of risk of a system, that is, the likelihood that using the system will result in an accident or loss. </a:t>
            </a:r>
          </a:p>
          <a:p>
            <a:pPr algn="just"/>
            <a:r>
              <a:rPr lang="en-US" sz="2400" dirty="0"/>
              <a:t>These concerns often require additional hardware and software measures to maintain the operation of the system within acceptable limits. For example, most embedded systems have a power on self-test (POST) as well as a periodic or continuous </a:t>
            </a:r>
            <a:r>
              <a:rPr lang="en-IN" sz="2400" dirty="0"/>
              <a:t>built-in test (BIT).</a:t>
            </a:r>
          </a:p>
        </p:txBody>
      </p:sp>
    </p:spTree>
    <p:extLst>
      <p:ext uri="{BB962C8B-B14F-4D97-AF65-F5344CB8AC3E}">
        <p14:creationId xmlns:p14="http://schemas.microsoft.com/office/powerpoint/2010/main" val="243583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Toolchain – Cross Compiler</a:t>
            </a:r>
          </a:p>
        </p:txBody>
      </p:sp>
      <p:sp>
        <p:nvSpPr>
          <p:cNvPr id="3" name="Content Placeholder 2"/>
          <p:cNvSpPr>
            <a:spLocks noGrp="1"/>
          </p:cNvSpPr>
          <p:nvPr>
            <p:ph idx="1"/>
          </p:nvPr>
        </p:nvSpPr>
        <p:spPr/>
        <p:txBody>
          <a:bodyPr>
            <a:normAutofit/>
          </a:bodyPr>
          <a:lstStyle/>
          <a:p>
            <a:pPr algn="just"/>
            <a:r>
              <a:rPr lang="en-US" dirty="0"/>
              <a:t>Most embedded systems are created on a different system (the “host”) than they execute on (the “target”). </a:t>
            </a:r>
          </a:p>
          <a:p>
            <a:pPr algn="just"/>
            <a:r>
              <a:rPr lang="en-US" dirty="0"/>
              <a:t>The most obvious such tool is the </a:t>
            </a:r>
            <a:r>
              <a:rPr lang="en-US" dirty="0">
                <a:solidFill>
                  <a:srgbClr val="FF0000"/>
                </a:solidFill>
              </a:rPr>
              <a:t>cross-compiler</a:t>
            </a:r>
            <a:r>
              <a:rPr lang="en-US" dirty="0"/>
              <a:t>. This is a compiler that runs on the host but creates executable code that runs on a different computer and operating environment. </a:t>
            </a:r>
          </a:p>
          <a:p>
            <a:pPr algn="just"/>
            <a:r>
              <a:rPr lang="en-US" dirty="0"/>
              <a:t>Many real-time operating systems (RTOSs) provide their own proprietary compilers or provide customizations for open-source compilers such as GCC (Gnu Compiler </a:t>
            </a:r>
            <a:r>
              <a:rPr lang="en-IN" dirty="0"/>
              <a:t>Collection).</a:t>
            </a:r>
          </a:p>
        </p:txBody>
      </p:sp>
    </p:spTree>
    <p:extLst>
      <p:ext uri="{BB962C8B-B14F-4D97-AF65-F5344CB8AC3E}">
        <p14:creationId xmlns:p14="http://schemas.microsoft.com/office/powerpoint/2010/main" val="194324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Toolchain - Linker</a:t>
            </a:r>
          </a:p>
        </p:txBody>
      </p:sp>
      <p:sp>
        <p:nvSpPr>
          <p:cNvPr id="3" name="Content Placeholder 2"/>
          <p:cNvSpPr>
            <a:spLocks noGrp="1"/>
          </p:cNvSpPr>
          <p:nvPr>
            <p:ph idx="1"/>
          </p:nvPr>
        </p:nvSpPr>
        <p:spPr/>
        <p:txBody>
          <a:bodyPr>
            <a:normAutofit/>
          </a:bodyPr>
          <a:lstStyle/>
          <a:p>
            <a:pPr algn="just"/>
            <a:r>
              <a:rPr lang="en-US" dirty="0"/>
              <a:t>A </a:t>
            </a:r>
            <a:r>
              <a:rPr lang="en-US" dirty="0">
                <a:solidFill>
                  <a:srgbClr val="FF0000"/>
                </a:solidFill>
              </a:rPr>
              <a:t>linker</a:t>
            </a:r>
            <a:r>
              <a:rPr lang="en-US" dirty="0"/>
              <a:t> is a program that combines a set of executable codes together into an executable for a target. </a:t>
            </a:r>
          </a:p>
          <a:p>
            <a:pPr algn="just"/>
            <a:r>
              <a:rPr lang="en-US" dirty="0"/>
              <a:t>Most embedded OSs require an explicit linking step. </a:t>
            </a:r>
          </a:p>
          <a:p>
            <a:pPr algn="just"/>
            <a:r>
              <a:rPr lang="en-US" dirty="0"/>
              <a:t>The linker often relocates the program as well, meaning that the start address is specified during the link step and assembly language jump instructions must be updated to reflect the actual starting </a:t>
            </a:r>
            <a:r>
              <a:rPr lang="en-IN" dirty="0"/>
              <a:t>base address.</a:t>
            </a:r>
          </a:p>
        </p:txBody>
      </p:sp>
    </p:spTree>
    <p:extLst>
      <p:ext uri="{BB962C8B-B14F-4D97-AF65-F5344CB8AC3E}">
        <p14:creationId xmlns:p14="http://schemas.microsoft.com/office/powerpoint/2010/main" val="212375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Toolchain - Loader</a:t>
            </a:r>
          </a:p>
        </p:txBody>
      </p:sp>
      <p:sp>
        <p:nvSpPr>
          <p:cNvPr id="3" name="Content Placeholder 2"/>
          <p:cNvSpPr>
            <a:spLocks noGrp="1"/>
          </p:cNvSpPr>
          <p:nvPr>
            <p:ph idx="1"/>
          </p:nvPr>
        </p:nvSpPr>
        <p:spPr/>
        <p:txBody>
          <a:bodyPr>
            <a:normAutofit/>
          </a:bodyPr>
          <a:lstStyle/>
          <a:p>
            <a:pPr algn="just"/>
            <a:r>
              <a:rPr lang="en-US" dirty="0"/>
              <a:t>A </a:t>
            </a:r>
            <a:r>
              <a:rPr lang="en-US" dirty="0">
                <a:solidFill>
                  <a:srgbClr val="FF0000"/>
                </a:solidFill>
              </a:rPr>
              <a:t>loader</a:t>
            </a:r>
            <a:r>
              <a:rPr lang="en-US" dirty="0"/>
              <a:t> is a tool that loads the object image output from the linking step into the memory of the target environment. </a:t>
            </a:r>
          </a:p>
          <a:p>
            <a:pPr algn="just"/>
            <a:r>
              <a:rPr lang="en-US" dirty="0"/>
              <a:t>This may be done via a serial or network link or by burning the software image into nonvolatile memory such as Flash or EPROM. </a:t>
            </a:r>
          </a:p>
          <a:p>
            <a:pPr algn="just"/>
            <a:r>
              <a:rPr lang="en-US" dirty="0"/>
              <a:t>As an alternative to loading the software image on a target platform, many developers use simulators for the target that execute on their host development systems. </a:t>
            </a:r>
            <a:endParaRPr lang="en-IN" dirty="0"/>
          </a:p>
        </p:txBody>
      </p:sp>
    </p:spTree>
    <p:extLst>
      <p:ext uri="{BB962C8B-B14F-4D97-AF65-F5344CB8AC3E}">
        <p14:creationId xmlns:p14="http://schemas.microsoft.com/office/powerpoint/2010/main" val="316223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Toolchain - Debuggers</a:t>
            </a:r>
          </a:p>
        </p:txBody>
      </p:sp>
      <p:sp>
        <p:nvSpPr>
          <p:cNvPr id="3" name="Content Placeholder 2"/>
          <p:cNvSpPr>
            <a:spLocks noGrp="1"/>
          </p:cNvSpPr>
          <p:nvPr>
            <p:ph idx="1"/>
          </p:nvPr>
        </p:nvSpPr>
        <p:spPr/>
        <p:txBody>
          <a:bodyPr>
            <a:normAutofit lnSpcReduction="10000"/>
          </a:bodyPr>
          <a:lstStyle/>
          <a:p>
            <a:pPr algn="just"/>
            <a:r>
              <a:rPr lang="en-US" dirty="0"/>
              <a:t>The next set of tools are </a:t>
            </a:r>
            <a:r>
              <a:rPr lang="en-US" dirty="0">
                <a:solidFill>
                  <a:srgbClr val="FF0000"/>
                </a:solidFill>
              </a:rPr>
              <a:t>debuggers</a:t>
            </a:r>
            <a:r>
              <a:rPr lang="en-US" dirty="0"/>
              <a:t> – tools that give us a great measure over the execution of the software, including the ability to step into (execute line by line) or step over (execute in entirety) functions, set breakpoints, and to examine and modify variables. These debuggers may work over standard serial and network links or over JTAG ports.</a:t>
            </a:r>
          </a:p>
          <a:p>
            <a:pPr algn="just"/>
            <a:r>
              <a:rPr lang="en-US" dirty="0"/>
              <a:t>Modern-day Integrated Development Environments (IDEs) link together most or all of the tools in the embedded tool chain to facilitate and automate the development process. The latest industry trend is to host the IDEs in the Eclipse platform because of the power of the integrated environment and the availability of third-party and open-source plug-ins</a:t>
            </a:r>
            <a:endParaRPr lang="en-IN" dirty="0"/>
          </a:p>
        </p:txBody>
      </p:sp>
    </p:spTree>
    <p:extLst>
      <p:ext uri="{BB962C8B-B14F-4D97-AF65-F5344CB8AC3E}">
        <p14:creationId xmlns:p14="http://schemas.microsoft.com/office/powerpoint/2010/main" val="396533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 RTOS or bareback?</a:t>
            </a:r>
          </a:p>
        </p:txBody>
      </p:sp>
      <p:sp>
        <p:nvSpPr>
          <p:cNvPr id="3" name="Content Placeholder 2"/>
          <p:cNvSpPr>
            <a:spLocks noGrp="1"/>
          </p:cNvSpPr>
          <p:nvPr>
            <p:ph idx="1"/>
          </p:nvPr>
        </p:nvSpPr>
        <p:spPr/>
        <p:txBody>
          <a:bodyPr>
            <a:normAutofit fontScale="92500" lnSpcReduction="10000"/>
          </a:bodyPr>
          <a:lstStyle/>
          <a:p>
            <a:pPr algn="just"/>
            <a:r>
              <a:rPr lang="en-US" dirty="0"/>
              <a:t>An </a:t>
            </a:r>
            <a:r>
              <a:rPr lang="en-US" dirty="0">
                <a:solidFill>
                  <a:srgbClr val="FF0000"/>
                </a:solidFill>
              </a:rPr>
              <a:t>operating system (OS) </a:t>
            </a:r>
            <a:r>
              <a:rPr lang="en-US" dirty="0"/>
              <a:t>provides a set of system and platform execution services for the application developer, especially around the management and use of target system resources.</a:t>
            </a:r>
          </a:p>
          <a:p>
            <a:pPr algn="just"/>
            <a:r>
              <a:rPr lang="en-US" dirty="0"/>
              <a:t>These resources include memory, concurrency units (processes, tasks, or threads), event queues, interrupts, hardware, and application programs.</a:t>
            </a:r>
          </a:p>
          <a:p>
            <a:pPr algn="just"/>
            <a:r>
              <a:rPr lang="en-US" dirty="0"/>
              <a:t>Most OSs do not provide any guarantees about timeliness, and desktop OSs may invoke unpredictable delays due to internal processing, memory management, or garbage collection at unforeseeable times. </a:t>
            </a:r>
          </a:p>
          <a:p>
            <a:pPr algn="just"/>
            <a:r>
              <a:rPr lang="en-US" dirty="0"/>
              <a:t>This unpredictability, and the fact that most desktop OSs are huge (compared to available memory), makes them unsuitable for real-time and embedded environments that are constrained in both </a:t>
            </a:r>
            <a:r>
              <a:rPr lang="en-IN" dirty="0"/>
              <a:t>time and resources.</a:t>
            </a:r>
          </a:p>
        </p:txBody>
      </p:sp>
    </p:spTree>
    <p:extLst>
      <p:ext uri="{BB962C8B-B14F-4D97-AF65-F5344CB8AC3E}">
        <p14:creationId xmlns:p14="http://schemas.microsoft.com/office/powerpoint/2010/main" val="418719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 RTOS or bareback?</a:t>
            </a:r>
          </a:p>
        </p:txBody>
      </p:sp>
      <p:sp>
        <p:nvSpPr>
          <p:cNvPr id="3" name="Content Placeholder 2"/>
          <p:cNvSpPr>
            <a:spLocks noGrp="1"/>
          </p:cNvSpPr>
          <p:nvPr>
            <p:ph idx="1"/>
          </p:nvPr>
        </p:nvSpPr>
        <p:spPr/>
        <p:txBody>
          <a:bodyPr>
            <a:normAutofit/>
          </a:bodyPr>
          <a:lstStyle/>
          <a:p>
            <a:pPr algn="just"/>
            <a:r>
              <a:rPr lang="en-US" dirty="0"/>
              <a:t>A </a:t>
            </a:r>
            <a:r>
              <a:rPr lang="en-US" dirty="0">
                <a:solidFill>
                  <a:srgbClr val="FF0000"/>
                </a:solidFill>
              </a:rPr>
              <a:t>real-time operating system (RTOS) </a:t>
            </a:r>
            <a:r>
              <a:rPr lang="en-US" dirty="0"/>
              <a:t>is a multitasking operating system intended for real-time and embedded applications. </a:t>
            </a:r>
          </a:p>
          <a:p>
            <a:pPr algn="just"/>
            <a:r>
              <a:rPr lang="en-US" dirty="0"/>
              <a:t>RTOSs are generally written to provide services with good efficiency and performance, but usually the predictability of the performance is more important than the maximum throughput. </a:t>
            </a:r>
          </a:p>
          <a:p>
            <a:pPr algn="just"/>
            <a:r>
              <a:rPr lang="en-US" dirty="0"/>
              <a:t>RTOSs are smaller and often less capable than desktop OSs. </a:t>
            </a:r>
          </a:p>
          <a:p>
            <a:pPr algn="just"/>
            <a:r>
              <a:rPr lang="en-US" dirty="0"/>
              <a:t>RTOSs don’t guarantee real-time performance but they provide an application environment so that appropriate developed applications can achieve real-time performance.</a:t>
            </a:r>
            <a:endParaRPr lang="en-IN" dirty="0"/>
          </a:p>
        </p:txBody>
      </p:sp>
    </p:spTree>
    <p:extLst>
      <p:ext uri="{BB962C8B-B14F-4D97-AF65-F5344CB8AC3E}">
        <p14:creationId xmlns:p14="http://schemas.microsoft.com/office/powerpoint/2010/main" val="238192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 RTOS or bareback?</a:t>
            </a:r>
          </a:p>
        </p:txBody>
      </p:sp>
      <p:sp>
        <p:nvSpPr>
          <p:cNvPr id="3" name="Content Placeholder 2"/>
          <p:cNvSpPr>
            <a:spLocks noGrp="1"/>
          </p:cNvSpPr>
          <p:nvPr>
            <p:ph idx="1"/>
          </p:nvPr>
        </p:nvSpPr>
        <p:spPr/>
        <p:txBody>
          <a:bodyPr>
            <a:normAutofit fontScale="85000" lnSpcReduction="20000"/>
          </a:bodyPr>
          <a:lstStyle/>
          <a:p>
            <a:pPr algn="just"/>
            <a:r>
              <a:rPr lang="en-US" dirty="0"/>
              <a:t>RTOSs run applications and tasks using one of three basic design schemas. </a:t>
            </a:r>
          </a:p>
          <a:p>
            <a:pPr algn="just"/>
            <a:r>
              <a:rPr lang="en-US" dirty="0">
                <a:solidFill>
                  <a:srgbClr val="FF0000"/>
                </a:solidFill>
              </a:rPr>
              <a:t>Event-driven systems </a:t>
            </a:r>
            <a:r>
              <a:rPr lang="en-US" dirty="0"/>
              <a:t>handle events as they arise and schedule tasks to handle the processing. </a:t>
            </a:r>
          </a:p>
          <a:p>
            <a:pPr algn="just"/>
            <a:r>
              <a:rPr lang="en-US" dirty="0"/>
              <a:t>Most such systems use task priority as a quantitative means by which to determine which task will run if multiple tasks are ready to run. </a:t>
            </a:r>
          </a:p>
          <a:p>
            <a:pPr algn="just"/>
            <a:r>
              <a:rPr lang="en-US" dirty="0"/>
              <a:t>Task priorities are most often static (i.e., specified at design time as such with rate-monotonic scheduling) but some are dynamic, varying the task priorities to account for current operating conditions (such as earliest deadline first scheduling). </a:t>
            </a:r>
          </a:p>
          <a:p>
            <a:pPr algn="just"/>
            <a:r>
              <a:rPr lang="en-US" dirty="0"/>
              <a:t>The other two approaches to task scheduling implement a </a:t>
            </a:r>
            <a:r>
              <a:rPr lang="en-US" dirty="0">
                <a:solidFill>
                  <a:srgbClr val="FF0000"/>
                </a:solidFill>
              </a:rPr>
              <a:t>“fairness doctrine” </a:t>
            </a:r>
            <a:r>
              <a:rPr lang="en-US" dirty="0"/>
              <a:t>either by giving all tasks a periodic time slice in which to run (time-base schemas, such as round robin scheduling) or by running the task set cyclically (sequence-based schemas, such as cyclic executive scheduling).</a:t>
            </a:r>
            <a:endParaRPr lang="en-IN" dirty="0"/>
          </a:p>
        </p:txBody>
      </p:sp>
    </p:spTree>
    <p:extLst>
      <p:ext uri="{BB962C8B-B14F-4D97-AF65-F5344CB8AC3E}">
        <p14:creationId xmlns:p14="http://schemas.microsoft.com/office/powerpoint/2010/main" val="369122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 RTOS or bareback?</a:t>
            </a:r>
          </a:p>
        </p:txBody>
      </p:sp>
      <p:sp>
        <p:nvSpPr>
          <p:cNvPr id="3" name="Content Placeholder 2"/>
          <p:cNvSpPr>
            <a:spLocks noGrp="1"/>
          </p:cNvSpPr>
          <p:nvPr>
            <p:ph idx="1"/>
          </p:nvPr>
        </p:nvSpPr>
        <p:spPr/>
        <p:txBody>
          <a:bodyPr>
            <a:normAutofit lnSpcReduction="10000"/>
          </a:bodyPr>
          <a:lstStyle/>
          <a:p>
            <a:pPr algn="just"/>
            <a:r>
              <a:rPr lang="en-US" dirty="0"/>
              <a:t>Some systems having too few resources to support both an RTOS and the actual application software opt to go </a:t>
            </a:r>
            <a:r>
              <a:rPr lang="en-US" dirty="0">
                <a:solidFill>
                  <a:srgbClr val="FF0000"/>
                </a:solidFill>
              </a:rPr>
              <a:t>bareback</a:t>
            </a:r>
            <a:r>
              <a:rPr lang="en-US" dirty="0"/>
              <a:t> – </a:t>
            </a:r>
            <a:r>
              <a:rPr lang="en-US" dirty="0">
                <a:solidFill>
                  <a:srgbClr val="FF0000"/>
                </a:solidFill>
              </a:rPr>
              <a:t>that is, function without a commercial or proprietary RTOS at all.</a:t>
            </a:r>
          </a:p>
          <a:p>
            <a:pPr algn="just"/>
            <a:r>
              <a:rPr lang="en-US" dirty="0"/>
              <a:t>This means(bareback code) that the </a:t>
            </a:r>
            <a:r>
              <a:rPr lang="en-US" dirty="0">
                <a:solidFill>
                  <a:srgbClr val="FF0000"/>
                </a:solidFill>
              </a:rPr>
              <a:t>application code itself must replicate any RTOS services or functionality needed by the application</a:t>
            </a:r>
            <a:r>
              <a:rPr lang="en-US" dirty="0"/>
              <a:t>. </a:t>
            </a:r>
          </a:p>
          <a:p>
            <a:pPr algn="just"/>
            <a:r>
              <a:rPr lang="en-US" dirty="0"/>
              <a:t>This is needed to add the additional complexity of behavior required in modern embedded devices and is enabled by the lower recurring costs of parts and manufacturing.</a:t>
            </a:r>
          </a:p>
          <a:p>
            <a:pPr algn="just"/>
            <a:r>
              <a:rPr lang="en-US" dirty="0"/>
              <a:t>For very simple embedded systems, there may be no explicit operating system functionality at all. </a:t>
            </a:r>
            <a:endParaRPr lang="en-IN" dirty="0"/>
          </a:p>
        </p:txBody>
      </p:sp>
    </p:spTree>
    <p:extLst>
      <p:ext uri="{BB962C8B-B14F-4D97-AF65-F5344CB8AC3E}">
        <p14:creationId xmlns:p14="http://schemas.microsoft.com/office/powerpoint/2010/main" val="142187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IN" dirty="0"/>
              <a:t>Topics</a:t>
            </a:r>
          </a:p>
        </p:txBody>
      </p:sp>
      <p:graphicFrame>
        <p:nvGraphicFramePr>
          <p:cNvPr id="5" name="Content Placeholder 2">
            <a:extLst>
              <a:ext uri="{FF2B5EF4-FFF2-40B4-BE49-F238E27FC236}">
                <a16:creationId xmlns:a16="http://schemas.microsoft.com/office/drawing/2014/main" id="{B3B994CD-C445-4600-A74E-49BD5AF84827}"/>
              </a:ext>
            </a:extLst>
          </p:cNvPr>
          <p:cNvGraphicFramePr>
            <a:graphicFrameLocks noGrp="1"/>
          </p:cNvGraphicFramePr>
          <p:nvPr>
            <p:ph idx="1"/>
            <p:extLst>
              <p:ext uri="{D42A27DB-BD31-4B8C-83A1-F6EECF244321}">
                <p14:modId xmlns:p14="http://schemas.microsoft.com/office/powerpoint/2010/main" val="6218755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5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 RTOS or bareback?</a:t>
            </a:r>
          </a:p>
        </p:txBody>
      </p:sp>
      <p:sp>
        <p:nvSpPr>
          <p:cNvPr id="3" name="Content Placeholder 2"/>
          <p:cNvSpPr>
            <a:spLocks noGrp="1"/>
          </p:cNvSpPr>
          <p:nvPr>
            <p:ph idx="1"/>
          </p:nvPr>
        </p:nvSpPr>
        <p:spPr/>
        <p:txBody>
          <a:bodyPr>
            <a:normAutofit/>
          </a:bodyPr>
          <a:lstStyle/>
          <a:p>
            <a:pPr algn="just"/>
            <a:r>
              <a:rPr lang="en-US" dirty="0"/>
              <a:t>The </a:t>
            </a:r>
            <a:r>
              <a:rPr lang="en-US" dirty="0">
                <a:solidFill>
                  <a:srgbClr val="FF0000"/>
                </a:solidFill>
              </a:rPr>
              <a:t>application may simply be a set of interrupt handlers that communicate via a shared resource scheme such as queuing or shared memory</a:t>
            </a:r>
            <a:r>
              <a:rPr lang="en-US" dirty="0"/>
              <a:t>. </a:t>
            </a:r>
          </a:p>
          <a:p>
            <a:pPr algn="just"/>
            <a:r>
              <a:rPr lang="en-US" dirty="0"/>
              <a:t>Alternatively, a simple task loop implementation of a cyclic executive might suffice. Somewhat more complex systems may introduce operating system features such as memory or task management as they need them.</a:t>
            </a:r>
          </a:p>
          <a:p>
            <a:pPr algn="just"/>
            <a:r>
              <a:rPr lang="en-US" dirty="0"/>
              <a:t>From one point of view, </a:t>
            </a:r>
            <a:r>
              <a:rPr lang="en-US" dirty="0">
                <a:solidFill>
                  <a:srgbClr val="FF0000"/>
                </a:solidFill>
              </a:rPr>
              <a:t>an operating system is an integrated set of design patterns that provides certain kinds of services and resources to applications.</a:t>
            </a:r>
            <a:r>
              <a:rPr lang="en-US" dirty="0"/>
              <a:t> </a:t>
            </a:r>
            <a:endParaRPr lang="en-IN" dirty="0"/>
          </a:p>
        </p:txBody>
      </p:sp>
    </p:spTree>
    <p:extLst>
      <p:ext uri="{BB962C8B-B14F-4D97-AF65-F5344CB8AC3E}">
        <p14:creationId xmlns:p14="http://schemas.microsoft.com/office/powerpoint/2010/main" val="2622345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Debugging and testing – Test Driven Development</a:t>
            </a:r>
          </a:p>
        </p:txBody>
      </p:sp>
      <p:sp>
        <p:nvSpPr>
          <p:cNvPr id="3" name="Content Placeholder 2"/>
          <p:cNvSpPr>
            <a:spLocks noGrp="1"/>
          </p:cNvSpPr>
          <p:nvPr>
            <p:ph idx="1"/>
          </p:nvPr>
        </p:nvSpPr>
        <p:spPr>
          <a:xfrm>
            <a:off x="838200" y="1825624"/>
            <a:ext cx="10515600" cy="4533611"/>
          </a:xfrm>
        </p:spPr>
        <p:txBody>
          <a:bodyPr>
            <a:normAutofit/>
          </a:bodyPr>
          <a:lstStyle/>
          <a:p>
            <a:pPr algn="just"/>
            <a:r>
              <a:rPr lang="en-US" dirty="0"/>
              <a:t>The state of the art in developing defect-free software is an agile practice known as test-driven development (TDD). </a:t>
            </a:r>
          </a:p>
          <a:p>
            <a:pPr algn="just"/>
            <a:r>
              <a:rPr lang="en-US" dirty="0"/>
              <a:t>In TDD, the unit tests for a piece of software are written simultaneously with, or even slightly before, the software it </a:t>
            </a:r>
            <a:r>
              <a:rPr lang="en-IN" dirty="0"/>
              <a:t>will verify.</a:t>
            </a:r>
          </a:p>
          <a:p>
            <a:pPr algn="just"/>
            <a:r>
              <a:rPr lang="en-US" dirty="0"/>
              <a:t>The unit and integration tests are performed frequently during the coding phase, thus ensuring rigorous and comprehensive </a:t>
            </a:r>
            <a:r>
              <a:rPr lang="en-IN" dirty="0"/>
              <a:t>testing.</a:t>
            </a:r>
          </a:p>
          <a:p>
            <a:pPr algn="just"/>
            <a:r>
              <a:rPr lang="en-US" dirty="0"/>
              <a:t>It forces the developer to plan the unit and understand the specification completely before </a:t>
            </a:r>
            <a:r>
              <a:rPr lang="en-IN" dirty="0"/>
              <a:t>coding.</a:t>
            </a:r>
          </a:p>
          <a:p>
            <a:pPr algn="just"/>
            <a:r>
              <a:rPr lang="en-US" dirty="0"/>
              <a:t>This way code is more optimized and defect injections from poor ad hoc </a:t>
            </a:r>
            <a:r>
              <a:rPr lang="en-IN" dirty="0"/>
              <a:t>planning are prevented</a:t>
            </a:r>
          </a:p>
          <a:p>
            <a:pPr algn="just"/>
            <a:endParaRPr lang="en-IN" dirty="0"/>
          </a:p>
        </p:txBody>
      </p:sp>
    </p:spTree>
    <p:extLst>
      <p:ext uri="{BB962C8B-B14F-4D97-AF65-F5344CB8AC3E}">
        <p14:creationId xmlns:p14="http://schemas.microsoft.com/office/powerpoint/2010/main" val="354230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Debugging and testing – Test Driven Development</a:t>
            </a:r>
          </a:p>
        </p:txBody>
      </p:sp>
      <p:sp>
        <p:nvSpPr>
          <p:cNvPr id="3" name="Content Placeholder 2"/>
          <p:cNvSpPr>
            <a:spLocks noGrp="1"/>
          </p:cNvSpPr>
          <p:nvPr>
            <p:ph idx="1"/>
          </p:nvPr>
        </p:nvSpPr>
        <p:spPr>
          <a:xfrm>
            <a:off x="838200" y="1825624"/>
            <a:ext cx="10515600" cy="4533611"/>
          </a:xfrm>
        </p:spPr>
        <p:txBody>
          <a:bodyPr>
            <a:normAutofit/>
          </a:bodyPr>
          <a:lstStyle/>
          <a:p>
            <a:pPr algn="just"/>
            <a:r>
              <a:rPr lang="en-US" dirty="0"/>
              <a:t>It offers very high test coverage and leads to modular design. </a:t>
            </a:r>
          </a:p>
          <a:p>
            <a:pPr algn="just"/>
            <a:r>
              <a:rPr lang="en-US" dirty="0"/>
              <a:t>TDD results in high quality basic modules that help establishing high quality system that requires less high-level testing, thus having positive influence on total project time.</a:t>
            </a:r>
          </a:p>
          <a:p>
            <a:pPr algn="just"/>
            <a:endParaRPr lang="en-IN" dirty="0"/>
          </a:p>
        </p:txBody>
      </p:sp>
      <p:pic>
        <p:nvPicPr>
          <p:cNvPr id="5" name="Picture 4"/>
          <p:cNvPicPr>
            <a:picLocks noChangeAspect="1"/>
          </p:cNvPicPr>
          <p:nvPr/>
        </p:nvPicPr>
        <p:blipFill>
          <a:blip r:embed="rId2"/>
          <a:stretch>
            <a:fillRect/>
          </a:stretch>
        </p:blipFill>
        <p:spPr>
          <a:xfrm>
            <a:off x="1298459" y="3743939"/>
            <a:ext cx="9595081" cy="2501250"/>
          </a:xfrm>
          <a:prstGeom prst="rect">
            <a:avLst/>
          </a:prstGeom>
        </p:spPr>
      </p:pic>
    </p:spTree>
    <p:extLst>
      <p:ext uri="{BB962C8B-B14F-4D97-AF65-F5344CB8AC3E}">
        <p14:creationId xmlns:p14="http://schemas.microsoft.com/office/powerpoint/2010/main" val="2389504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Debugging and testing – Test Driven Development</a:t>
            </a:r>
          </a:p>
        </p:txBody>
      </p:sp>
      <p:sp>
        <p:nvSpPr>
          <p:cNvPr id="3" name="Content Placeholder 2"/>
          <p:cNvSpPr>
            <a:spLocks noGrp="1"/>
          </p:cNvSpPr>
          <p:nvPr>
            <p:ph idx="1"/>
          </p:nvPr>
        </p:nvSpPr>
        <p:spPr>
          <a:xfrm>
            <a:off x="838200" y="1825624"/>
            <a:ext cx="10515600" cy="4533611"/>
          </a:xfrm>
        </p:spPr>
        <p:txBody>
          <a:bodyPr>
            <a:normAutofit lnSpcReduction="10000"/>
          </a:bodyPr>
          <a:lstStyle/>
          <a:p>
            <a:pPr algn="just"/>
            <a:r>
              <a:rPr lang="en-US" dirty="0"/>
              <a:t>TDD amount of time saved in later testing phases, debugging and code fixing is unsurpassed, not to mention the increase in quality and reliability.</a:t>
            </a:r>
          </a:p>
          <a:p>
            <a:pPr algn="just"/>
            <a:r>
              <a:rPr lang="en-IN" dirty="0"/>
              <a:t>The operations of embedded </a:t>
            </a:r>
            <a:r>
              <a:rPr lang="en-US" dirty="0"/>
              <a:t>systems rely heavily on the real-time events in the plant and the embedded environment itself. Therefore it is advisable to favor bottom-up method for TDD, since writing stubs simulating the real-time events is difficult and even redundant when the complexity of stubs approach the complexity of the module they are simulating. </a:t>
            </a:r>
          </a:p>
          <a:p>
            <a:pPr algn="just"/>
            <a:r>
              <a:rPr lang="en-US" dirty="0"/>
              <a:t>Nevertheless, the structure and functions of the system are the main features that dictate the best TDD approach for the project.</a:t>
            </a:r>
            <a:endParaRPr lang="en-IN" dirty="0"/>
          </a:p>
        </p:txBody>
      </p:sp>
    </p:spTree>
    <p:extLst>
      <p:ext uri="{BB962C8B-B14F-4D97-AF65-F5344CB8AC3E}">
        <p14:creationId xmlns:p14="http://schemas.microsoft.com/office/powerpoint/2010/main" val="189458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Different Unit tests</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Functional</a:t>
            </a:r>
            <a:r>
              <a:rPr lang="en-US" dirty="0"/>
              <a:t> – tests the behavior or functionality of a system or system element</a:t>
            </a:r>
          </a:p>
          <a:p>
            <a:pPr algn="just"/>
            <a:r>
              <a:rPr lang="en-US" dirty="0">
                <a:solidFill>
                  <a:srgbClr val="FF0000"/>
                </a:solidFill>
              </a:rPr>
              <a:t>Quality of Service </a:t>
            </a:r>
            <a:r>
              <a:rPr lang="en-US" dirty="0"/>
              <a:t>– tests the “performance” of a system or system element, often to measure the performance of the system or element against its performance requirements</a:t>
            </a:r>
          </a:p>
          <a:p>
            <a:pPr algn="just"/>
            <a:r>
              <a:rPr lang="en-US" dirty="0">
                <a:solidFill>
                  <a:srgbClr val="FF0000"/>
                </a:solidFill>
              </a:rPr>
              <a:t>Precondition tests </a:t>
            </a:r>
            <a:r>
              <a:rPr lang="en-US" dirty="0"/>
              <a:t>– tests that the behavior of the system or system element is correct in the case that the pre-conditional invariants are met and in the case that the pre-conditional </a:t>
            </a:r>
            <a:r>
              <a:rPr lang="en-IN" dirty="0"/>
              <a:t>invariants are violated</a:t>
            </a:r>
          </a:p>
          <a:p>
            <a:pPr algn="just"/>
            <a:r>
              <a:rPr lang="en-US" dirty="0">
                <a:solidFill>
                  <a:srgbClr val="FF0000"/>
                </a:solidFill>
              </a:rPr>
              <a:t>Range</a:t>
            </a:r>
            <a:r>
              <a:rPr lang="en-US" dirty="0"/>
              <a:t> – tests values within a data range</a:t>
            </a:r>
          </a:p>
          <a:p>
            <a:pPr algn="just"/>
            <a:r>
              <a:rPr lang="en-US" dirty="0">
                <a:solidFill>
                  <a:srgbClr val="FF0000"/>
                </a:solidFill>
              </a:rPr>
              <a:t>Statistical</a:t>
            </a:r>
            <a:r>
              <a:rPr lang="en-US" dirty="0"/>
              <a:t> – tests values within a range by selecting them stochastically from a probability </a:t>
            </a:r>
            <a:r>
              <a:rPr lang="en-IN" dirty="0"/>
              <a:t>density function (PDF)</a:t>
            </a:r>
          </a:p>
        </p:txBody>
      </p:sp>
    </p:spTree>
    <p:extLst>
      <p:ext uri="{BB962C8B-B14F-4D97-AF65-F5344CB8AC3E}">
        <p14:creationId xmlns:p14="http://schemas.microsoft.com/office/powerpoint/2010/main" val="3102915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Different Unit tests</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0000"/>
                </a:solidFill>
              </a:rPr>
              <a:t>Boundary</a:t>
            </a:r>
            <a:r>
              <a:rPr lang="en-US" dirty="0"/>
              <a:t> – tests values just at the edges of, just inside, and just outside a data range.</a:t>
            </a:r>
          </a:p>
          <a:p>
            <a:pPr algn="just"/>
            <a:r>
              <a:rPr lang="en-US" dirty="0">
                <a:solidFill>
                  <a:srgbClr val="FF0000"/>
                </a:solidFill>
              </a:rPr>
              <a:t>Coverage</a:t>
            </a:r>
            <a:r>
              <a:rPr lang="en-US" dirty="0"/>
              <a:t> – tests that all execution paths are executed during a test suite.</a:t>
            </a:r>
          </a:p>
          <a:p>
            <a:pPr algn="just"/>
            <a:r>
              <a:rPr lang="en-US" dirty="0">
                <a:solidFill>
                  <a:srgbClr val="FF0000"/>
                </a:solidFill>
              </a:rPr>
              <a:t>Stress</a:t>
            </a:r>
            <a:r>
              <a:rPr lang="en-US" dirty="0"/>
              <a:t> – tests data that exceeds the expected bandwidth of a system or system element.</a:t>
            </a:r>
          </a:p>
          <a:p>
            <a:pPr algn="just"/>
            <a:r>
              <a:rPr lang="en-US" dirty="0">
                <a:solidFill>
                  <a:srgbClr val="FF0000"/>
                </a:solidFill>
              </a:rPr>
              <a:t>Volume</a:t>
            </a:r>
            <a:r>
              <a:rPr lang="en-US" dirty="0"/>
              <a:t> – also known as “load testing” – tests the system with large amounts of data that meet or exceed its design load.</a:t>
            </a:r>
          </a:p>
          <a:p>
            <a:pPr algn="just"/>
            <a:r>
              <a:rPr lang="en-US" dirty="0">
                <a:solidFill>
                  <a:srgbClr val="FF0000"/>
                </a:solidFill>
              </a:rPr>
              <a:t>Fault Seeding </a:t>
            </a:r>
            <a:r>
              <a:rPr lang="en-US" dirty="0"/>
              <a:t>– tests in which a fault is intentionally introduced to the system to ensure the </a:t>
            </a:r>
            <a:r>
              <a:rPr lang="en-IN" dirty="0"/>
              <a:t>system handles it properly.</a:t>
            </a:r>
          </a:p>
          <a:p>
            <a:pPr algn="just"/>
            <a:r>
              <a:rPr lang="en-US" dirty="0">
                <a:solidFill>
                  <a:srgbClr val="FF0000"/>
                </a:solidFill>
              </a:rPr>
              <a:t>Regression tests </a:t>
            </a:r>
            <a:r>
              <a:rPr lang="en-US" dirty="0"/>
              <a:t>– normally a subset of previously passed tests to ensure that modification to a system did not introduce errors into previously correctly functioning systems.</a:t>
            </a:r>
            <a:endParaRPr lang="en-IN" dirty="0"/>
          </a:p>
          <a:p>
            <a:pPr algn="just"/>
            <a:endParaRPr lang="en-IN" dirty="0"/>
          </a:p>
        </p:txBody>
      </p:sp>
    </p:spTree>
    <p:extLst>
      <p:ext uri="{BB962C8B-B14F-4D97-AF65-F5344CB8AC3E}">
        <p14:creationId xmlns:p14="http://schemas.microsoft.com/office/powerpoint/2010/main" val="1788035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Common testing strategies</a:t>
            </a:r>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FF0000"/>
                </a:solidFill>
              </a:rPr>
              <a:t>“printf” testing </a:t>
            </a:r>
            <a:r>
              <a:rPr lang="en-US" dirty="0"/>
              <a:t>– tests the system by writing to a file or to </a:t>
            </a:r>
            <a:r>
              <a:rPr lang="en-US" dirty="0" err="1"/>
              <a:t>stdout</a:t>
            </a:r>
            <a:endParaRPr lang="en-US" dirty="0"/>
          </a:p>
          <a:p>
            <a:pPr algn="just"/>
            <a:r>
              <a:rPr lang="en-US" dirty="0">
                <a:solidFill>
                  <a:srgbClr val="FF0000"/>
                </a:solidFill>
              </a:rPr>
              <a:t>“Test buddies” </a:t>
            </a:r>
            <a:r>
              <a:rPr lang="en-US" dirty="0"/>
              <a:t>– writing test fixtures that embed the test cases in their own functionality</a:t>
            </a:r>
          </a:p>
          <a:p>
            <a:pPr algn="just"/>
            <a:r>
              <a:rPr lang="en-US" dirty="0">
                <a:solidFill>
                  <a:srgbClr val="FF0000"/>
                </a:solidFill>
              </a:rPr>
              <a:t>Testing on host </a:t>
            </a:r>
            <a:r>
              <a:rPr lang="en-US" dirty="0"/>
              <a:t>– performing most of the tests on the host platforms using a host native complier and a critical subset on the target platform using a cross compiler</a:t>
            </a:r>
          </a:p>
          <a:p>
            <a:pPr algn="just"/>
            <a:r>
              <a:rPr lang="en-US" dirty="0">
                <a:solidFill>
                  <a:srgbClr val="FF0000"/>
                </a:solidFill>
              </a:rPr>
              <a:t>Simulating on host </a:t>
            </a:r>
            <a:r>
              <a:rPr lang="en-US" dirty="0"/>
              <a:t>– simulating the target platform on the host with cross-compiled software and retesting a critical subset on the target with the same object code</a:t>
            </a:r>
          </a:p>
          <a:p>
            <a:pPr algn="just"/>
            <a:r>
              <a:rPr lang="en-US" dirty="0">
                <a:solidFill>
                  <a:srgbClr val="FF0000"/>
                </a:solidFill>
              </a:rPr>
              <a:t>Commercial software testing tools </a:t>
            </a:r>
            <a:r>
              <a:rPr lang="en-US" dirty="0"/>
              <a:t>– using software testing tools, such as TestRT, </a:t>
            </a:r>
            <a:r>
              <a:rPr lang="en-IN" dirty="0"/>
              <a:t>LDRA, or VectorCAST. </a:t>
            </a:r>
          </a:p>
          <a:p>
            <a:pPr algn="just"/>
            <a:r>
              <a:rPr lang="en-US" dirty="0">
                <a:solidFill>
                  <a:srgbClr val="FF0000"/>
                </a:solidFill>
              </a:rPr>
              <a:t>Commercial hardware-software integrated tools </a:t>
            </a:r>
            <a:r>
              <a:rPr lang="en-US" dirty="0"/>
              <a:t>– this includes tools such as logic analyzers, in-circuit emulators, JTAG-compliant testing tools, and ROM emulators</a:t>
            </a:r>
            <a:endParaRPr lang="en-IN" dirty="0"/>
          </a:p>
        </p:txBody>
      </p:sp>
    </p:spTree>
    <p:extLst>
      <p:ext uri="{BB962C8B-B14F-4D97-AF65-F5344CB8AC3E}">
        <p14:creationId xmlns:p14="http://schemas.microsoft.com/office/powerpoint/2010/main" val="3530063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 oriented or Structured?</a:t>
            </a:r>
          </a:p>
        </p:txBody>
      </p:sp>
      <p:sp>
        <p:nvSpPr>
          <p:cNvPr id="3" name="Content Placeholder 2"/>
          <p:cNvSpPr>
            <a:spLocks noGrp="1"/>
          </p:cNvSpPr>
          <p:nvPr>
            <p:ph idx="1"/>
          </p:nvPr>
        </p:nvSpPr>
        <p:spPr/>
        <p:txBody>
          <a:bodyPr>
            <a:normAutofit lnSpcReduction="10000"/>
          </a:bodyPr>
          <a:lstStyle/>
          <a:p>
            <a:pPr algn="just"/>
            <a:r>
              <a:rPr lang="en-US" dirty="0"/>
              <a:t>Structured programming is a disciplined form of software development that emphasizes two </a:t>
            </a:r>
            <a:r>
              <a:rPr lang="en-IN" dirty="0"/>
              <a:t>separate and distinct aspects.</a:t>
            </a:r>
          </a:p>
          <a:p>
            <a:pPr algn="just"/>
            <a:r>
              <a:rPr lang="en-US" dirty="0"/>
              <a:t>On one hand, </a:t>
            </a:r>
            <a:r>
              <a:rPr lang="en-US" dirty="0">
                <a:solidFill>
                  <a:srgbClr val="FF0000"/>
                </a:solidFill>
              </a:rPr>
              <a:t>functions or procedures form the foundation of behavioral programming</a:t>
            </a:r>
            <a:r>
              <a:rPr lang="en-US" dirty="0"/>
              <a:t>: a procedure is a collection of primitive actions with a single entry point that performs a coherence behavioral goal; a function is simply a procedure that returns a value. </a:t>
            </a:r>
          </a:p>
          <a:p>
            <a:pPr algn="just"/>
            <a:r>
              <a:rPr lang="en-US" dirty="0"/>
              <a:t>Procedures can be broken up into call trees by one procedure invoking another, permitting algorithmic decomposition.</a:t>
            </a:r>
          </a:p>
          <a:p>
            <a:pPr algn="just"/>
            <a:r>
              <a:rPr lang="en-US" dirty="0"/>
              <a:t>Procedures are usually synchronously invoked (i.e., called) but by adding additional means, asynchronous invocations can be invoked as well.</a:t>
            </a:r>
          </a:p>
        </p:txBody>
      </p:sp>
    </p:spTree>
    <p:extLst>
      <p:ext uri="{BB962C8B-B14F-4D97-AF65-F5344CB8AC3E}">
        <p14:creationId xmlns:p14="http://schemas.microsoft.com/office/powerpoint/2010/main" val="521514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 oriented or Structured?</a:t>
            </a:r>
          </a:p>
        </p:txBody>
      </p:sp>
      <p:sp>
        <p:nvSpPr>
          <p:cNvPr id="3" name="Content Placeholder 2"/>
          <p:cNvSpPr>
            <a:spLocks noGrp="1"/>
          </p:cNvSpPr>
          <p:nvPr>
            <p:ph idx="1"/>
          </p:nvPr>
        </p:nvSpPr>
        <p:spPr/>
        <p:txBody>
          <a:bodyPr>
            <a:normAutofit fontScale="92500" lnSpcReduction="10000"/>
          </a:bodyPr>
          <a:lstStyle/>
          <a:p>
            <a:pPr algn="just"/>
            <a:r>
              <a:rPr lang="en-US" dirty="0"/>
              <a:t>The other side of structured programming is the </a:t>
            </a:r>
            <a:r>
              <a:rPr lang="en-US" dirty="0">
                <a:solidFill>
                  <a:srgbClr val="FF0000"/>
                </a:solidFill>
              </a:rPr>
              <a:t>notion of data structuring</a:t>
            </a:r>
            <a:r>
              <a:rPr lang="en-US" dirty="0"/>
              <a:t>. All third generation computer languages have the notion of building complex data structures from more primitive elements, ultimately basing them on the basic types provided by the computer language. These may be homogeneous collections, such as arrays, or heterogeneous ones, as with C structs.</a:t>
            </a:r>
          </a:p>
          <a:p>
            <a:pPr algn="just"/>
            <a:r>
              <a:rPr lang="en-US" dirty="0"/>
              <a:t>Object-oriented programming is based on an orthogonal paradigm. Rather than have two separate taxonomies, object-oriented programming has a single one based on the notion of a class.</a:t>
            </a:r>
          </a:p>
          <a:p>
            <a:pPr algn="just"/>
            <a:r>
              <a:rPr lang="en-US" dirty="0"/>
              <a:t> A class combines together both data (stored in attributes) and procedures (known as operations) that operate on that data, because they tend to be inherently tightly bound anyway.</a:t>
            </a:r>
            <a:endParaRPr lang="en-IN" dirty="0"/>
          </a:p>
          <a:p>
            <a:endParaRPr lang="en-IN" dirty="0"/>
          </a:p>
        </p:txBody>
      </p:sp>
    </p:spTree>
    <p:extLst>
      <p:ext uri="{BB962C8B-B14F-4D97-AF65-F5344CB8AC3E}">
        <p14:creationId xmlns:p14="http://schemas.microsoft.com/office/powerpoint/2010/main" val="306083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 oriented or Structured?</a:t>
            </a:r>
          </a:p>
        </p:txBody>
      </p:sp>
      <p:sp>
        <p:nvSpPr>
          <p:cNvPr id="3" name="Content Placeholder 2"/>
          <p:cNvSpPr>
            <a:spLocks noGrp="1"/>
          </p:cNvSpPr>
          <p:nvPr>
            <p:ph idx="1"/>
          </p:nvPr>
        </p:nvSpPr>
        <p:spPr/>
        <p:txBody>
          <a:bodyPr>
            <a:normAutofit/>
          </a:bodyPr>
          <a:lstStyle/>
          <a:p>
            <a:pPr algn="just"/>
            <a:r>
              <a:rPr lang="en-US" dirty="0"/>
              <a:t>An object is an instance of a class. This makes an object equivalent to, but more powerful than, a variable in a structured language because the object provides both the values held in its attributes and the operations that manipulate them.</a:t>
            </a:r>
          </a:p>
          <a:p>
            <a:pPr algn="just"/>
            <a:r>
              <a:rPr lang="en-US" dirty="0"/>
              <a:t>C is clearly a structured language. C is by far the most prevalent language for creating embedded systems and C is an inherently “structured” language. </a:t>
            </a:r>
          </a:p>
          <a:p>
            <a:pPr algn="just"/>
            <a:r>
              <a:rPr lang="en-US" dirty="0"/>
              <a:t>However, an interesting question arises: can object-oriented programming be done in a structured language, such as C? And even if it can be done, should it be done?</a:t>
            </a:r>
          </a:p>
        </p:txBody>
      </p:sp>
    </p:spTree>
    <p:extLst>
      <p:ext uri="{BB962C8B-B14F-4D97-AF65-F5344CB8AC3E}">
        <p14:creationId xmlns:p14="http://schemas.microsoft.com/office/powerpoint/2010/main" val="203455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Definition of Embedded Systems</a:t>
            </a:r>
          </a:p>
        </p:txBody>
      </p:sp>
      <p:sp>
        <p:nvSpPr>
          <p:cNvPr id="3" name="Content Placeholder 2"/>
          <p:cNvSpPr>
            <a:spLocks noGrp="1"/>
          </p:cNvSpPr>
          <p:nvPr>
            <p:ph sz="half" idx="1"/>
          </p:nvPr>
        </p:nvSpPr>
        <p:spPr>
          <a:xfrm>
            <a:off x="838200" y="1825625"/>
            <a:ext cx="4633686" cy="4351338"/>
          </a:xfrm>
        </p:spPr>
        <p:txBody>
          <a:bodyPr>
            <a:normAutofit lnSpcReduction="10000"/>
          </a:bodyPr>
          <a:lstStyle/>
          <a:p>
            <a:pPr algn="just"/>
            <a:r>
              <a:rPr lang="en-US" dirty="0"/>
              <a:t>“A computerized system dedicated to performing a specific set </a:t>
            </a:r>
            <a:r>
              <a:rPr lang="en-IN" dirty="0"/>
              <a:t>of real-world functions </a:t>
            </a:r>
            <a:r>
              <a:rPr lang="en-US" dirty="0"/>
              <a:t>rather than to providing a generalized computing environment.</a:t>
            </a:r>
            <a:r>
              <a:rPr lang="en-IN" dirty="0"/>
              <a:t>”</a:t>
            </a:r>
          </a:p>
          <a:p>
            <a:pPr algn="just"/>
            <a:endParaRPr lang="en-IN" dirty="0"/>
          </a:p>
          <a:p>
            <a:pPr algn="just"/>
            <a:r>
              <a:rPr lang="en-US" dirty="0"/>
              <a:t>Many embedded systems have no disks, human interface, and barely any memory.</a:t>
            </a:r>
            <a:endParaRPr lang="en-IN" dirty="0"/>
          </a:p>
          <a:p>
            <a:endParaRPr lang="en-IN" dirty="0"/>
          </a:p>
        </p:txBody>
      </p:sp>
      <p:pic>
        <p:nvPicPr>
          <p:cNvPr id="5" name="Content Placeholder 4"/>
          <p:cNvPicPr>
            <a:picLocks noGrp="1" noChangeAspect="1"/>
          </p:cNvPicPr>
          <p:nvPr>
            <p:ph sz="half" idx="2"/>
          </p:nvPr>
        </p:nvPicPr>
        <p:blipFill>
          <a:blip r:embed="rId2"/>
          <a:stretch>
            <a:fillRect/>
          </a:stretch>
        </p:blipFill>
        <p:spPr>
          <a:xfrm>
            <a:off x="5588000" y="1825625"/>
            <a:ext cx="6300572" cy="4351337"/>
          </a:xfrm>
          <a:prstGeom prst="rect">
            <a:avLst/>
          </a:prstGeom>
        </p:spPr>
      </p:pic>
    </p:spTree>
    <p:extLst>
      <p:ext uri="{BB962C8B-B14F-4D97-AF65-F5344CB8AC3E}">
        <p14:creationId xmlns:p14="http://schemas.microsoft.com/office/powerpoint/2010/main" val="2157451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 oriented or Structured?</a:t>
            </a:r>
          </a:p>
        </p:txBody>
      </p:sp>
      <p:sp>
        <p:nvSpPr>
          <p:cNvPr id="3" name="Content Placeholder 2"/>
          <p:cNvSpPr>
            <a:spLocks noGrp="1"/>
          </p:cNvSpPr>
          <p:nvPr>
            <p:ph idx="1"/>
          </p:nvPr>
        </p:nvSpPr>
        <p:spPr/>
        <p:txBody>
          <a:bodyPr>
            <a:normAutofit/>
          </a:bodyPr>
          <a:lstStyle/>
          <a:p>
            <a:pPr algn="just"/>
            <a:r>
              <a:rPr lang="en-US" dirty="0"/>
              <a:t>The creation of object-based or object-oriented programs in C is pretty straightforward. </a:t>
            </a:r>
          </a:p>
          <a:p>
            <a:pPr algn="just"/>
            <a:r>
              <a:rPr lang="en-US" dirty="0"/>
              <a:t>Let’s briefly discuss the important aspects of object-oriented programming and how to implement those </a:t>
            </a:r>
            <a:r>
              <a:rPr lang="en-IN" dirty="0"/>
              <a:t>concepts in C.</a:t>
            </a:r>
          </a:p>
          <a:p>
            <a:endParaRPr lang="en-IN" dirty="0"/>
          </a:p>
        </p:txBody>
      </p:sp>
    </p:spTree>
    <p:extLst>
      <p:ext uri="{BB962C8B-B14F-4D97-AF65-F5344CB8AC3E}">
        <p14:creationId xmlns:p14="http://schemas.microsoft.com/office/powerpoint/2010/main" val="1095077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 oriented or Structured?</a:t>
            </a:r>
          </a:p>
        </p:txBody>
      </p:sp>
      <p:sp>
        <p:nvSpPr>
          <p:cNvPr id="3" name="Content Placeholder 2"/>
          <p:cNvSpPr>
            <a:spLocks noGrp="1"/>
          </p:cNvSpPr>
          <p:nvPr>
            <p:ph idx="1"/>
          </p:nvPr>
        </p:nvSpPr>
        <p:spPr/>
        <p:txBody>
          <a:bodyPr>
            <a:noAutofit/>
          </a:bodyPr>
          <a:lstStyle/>
          <a:p>
            <a:pPr algn="just"/>
            <a:r>
              <a:rPr lang="en-US" dirty="0"/>
              <a:t>A class is really nothing more than a C struct, but what is special about it is that it contains two different kinds of features: </a:t>
            </a:r>
            <a:r>
              <a:rPr lang="en-US" dirty="0">
                <a:solidFill>
                  <a:srgbClr val="FF0000"/>
                </a:solidFill>
              </a:rPr>
              <a:t>data (attributes) and behavioral (operations).</a:t>
            </a:r>
          </a:p>
          <a:p>
            <a:pPr algn="just"/>
            <a:r>
              <a:rPr lang="en-US" dirty="0"/>
              <a:t>The simplest way to implement classes is simply to use the file as the encapsulating boundary; </a:t>
            </a:r>
            <a:r>
              <a:rPr lang="en-US" dirty="0">
                <a:solidFill>
                  <a:srgbClr val="FF0000"/>
                </a:solidFill>
              </a:rPr>
              <a:t>public variables and functions can be made visible in the header file</a:t>
            </a:r>
            <a:r>
              <a:rPr lang="en-US" dirty="0"/>
              <a:t>, while the </a:t>
            </a:r>
            <a:r>
              <a:rPr lang="en-US" dirty="0">
                <a:solidFill>
                  <a:srgbClr val="FF0000"/>
                </a:solidFill>
              </a:rPr>
              <a:t>implementation file holds the function bodies and private variables and functions</a:t>
            </a:r>
            <a:r>
              <a:rPr lang="en-US" dirty="0"/>
              <a:t>. </a:t>
            </a:r>
          </a:p>
          <a:p>
            <a:pPr algn="just"/>
            <a:r>
              <a:rPr lang="en-US" dirty="0"/>
              <a:t>In this case, a “class” is represented as a pair of files and its implementation uses some features (variables or functions) of the Display class (file), in this case, the </a:t>
            </a:r>
            <a:r>
              <a:rPr lang="en-US" dirty="0" err="1"/>
              <a:t>displayMsg</a:t>
            </a:r>
            <a:r>
              <a:rPr lang="en-US" dirty="0"/>
              <a:t>() </a:t>
            </a:r>
            <a:r>
              <a:rPr lang="en-IN" dirty="0"/>
              <a:t>function.</a:t>
            </a:r>
          </a:p>
        </p:txBody>
      </p:sp>
    </p:spTree>
    <p:extLst>
      <p:ext uri="{BB962C8B-B14F-4D97-AF65-F5344CB8AC3E}">
        <p14:creationId xmlns:p14="http://schemas.microsoft.com/office/powerpoint/2010/main" val="1930693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This allows us to have multiple instances (objects) of the same class and make sure that the member functions work on the correct copies of the data. </a:t>
            </a:r>
          </a:p>
          <a:p>
            <a:pPr algn="just"/>
            <a:r>
              <a:rPr lang="en-US" dirty="0"/>
              <a:t>In addition, classes are endowed with “special” operations. </a:t>
            </a:r>
          </a:p>
          <a:p>
            <a:pPr algn="just"/>
            <a:r>
              <a:rPr lang="en-US" dirty="0"/>
              <a:t>A constructor creates an object of the class. </a:t>
            </a:r>
          </a:p>
          <a:p>
            <a:pPr algn="just"/>
            <a:r>
              <a:rPr lang="en-US" dirty="0"/>
              <a:t>An initializer (optionally) initializes the object and its attributes. </a:t>
            </a:r>
          </a:p>
          <a:p>
            <a:pPr algn="just"/>
            <a:r>
              <a:rPr lang="en-US" dirty="0"/>
              <a:t>A destructor destroys the class and releases the memory </a:t>
            </a:r>
            <a:r>
              <a:rPr lang="en-IN" dirty="0"/>
              <a:t>used.</a:t>
            </a:r>
          </a:p>
        </p:txBody>
      </p:sp>
    </p:spTree>
    <p:extLst>
      <p:ext uri="{BB962C8B-B14F-4D97-AF65-F5344CB8AC3E}">
        <p14:creationId xmlns:p14="http://schemas.microsoft.com/office/powerpoint/2010/main" val="229401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 – </a:t>
            </a:r>
            <a:r>
              <a:rPr lang="en-IN" dirty="0" err="1"/>
              <a:t>sensor.h</a:t>
            </a:r>
            <a:endParaRPr lang="en-IN" dirty="0"/>
          </a:p>
        </p:txBody>
      </p:sp>
      <p:sp>
        <p:nvSpPr>
          <p:cNvPr id="3" name="Content Placeholder 2"/>
          <p:cNvSpPr>
            <a:spLocks noGrp="1"/>
          </p:cNvSpPr>
          <p:nvPr>
            <p:ph idx="1"/>
          </p:nvPr>
        </p:nvSpPr>
        <p:spPr/>
        <p:txBody>
          <a:bodyPr>
            <a:noAutofit/>
          </a:bodyPr>
          <a:lstStyle/>
          <a:p>
            <a:pPr marL="457200" lvl="1" indent="0">
              <a:buNone/>
            </a:pPr>
            <a:r>
              <a:rPr lang="en-IN" sz="1500" dirty="0"/>
              <a:t>#</a:t>
            </a:r>
            <a:r>
              <a:rPr lang="en-IN" sz="1500" dirty="0" err="1"/>
              <a:t>ifndef</a:t>
            </a:r>
            <a:r>
              <a:rPr lang="en-IN" sz="1500" dirty="0"/>
              <a:t> </a:t>
            </a:r>
            <a:r>
              <a:rPr lang="en-IN" sz="1500" dirty="0" err="1"/>
              <a:t>Sensor_H</a:t>
            </a:r>
            <a:endParaRPr lang="en-IN" sz="1500" dirty="0"/>
          </a:p>
          <a:p>
            <a:pPr marL="457200" lvl="1" indent="0">
              <a:buNone/>
            </a:pPr>
            <a:r>
              <a:rPr lang="en-IN" sz="1500" dirty="0"/>
              <a:t>#define </a:t>
            </a:r>
            <a:r>
              <a:rPr lang="en-IN" sz="1500" dirty="0" err="1"/>
              <a:t>Sensor_H</a:t>
            </a:r>
            <a:endParaRPr lang="en-IN" sz="1500" dirty="0"/>
          </a:p>
          <a:p>
            <a:pPr marL="457200" lvl="1" indent="0">
              <a:buNone/>
            </a:pPr>
            <a:r>
              <a:rPr lang="en-IN" sz="1500" dirty="0"/>
              <a:t>/*## class Sensor */</a:t>
            </a:r>
          </a:p>
          <a:p>
            <a:pPr marL="457200" lvl="1" indent="0">
              <a:buNone/>
            </a:pPr>
            <a:r>
              <a:rPr lang="en-IN" sz="1500" dirty="0"/>
              <a:t>typedef </a:t>
            </a:r>
            <a:r>
              <a:rPr lang="en-IN" sz="1500" dirty="0" err="1"/>
              <a:t>struct</a:t>
            </a:r>
            <a:r>
              <a:rPr lang="en-IN" sz="1500" dirty="0"/>
              <a:t> Sensor </a:t>
            </a:r>
            <a:r>
              <a:rPr lang="en-IN" sz="1500" dirty="0" err="1"/>
              <a:t>Sensor</a:t>
            </a:r>
            <a:r>
              <a:rPr lang="en-IN" sz="1500" dirty="0"/>
              <a:t>;</a:t>
            </a:r>
          </a:p>
          <a:p>
            <a:pPr marL="457200" lvl="1" indent="0">
              <a:buNone/>
            </a:pPr>
            <a:r>
              <a:rPr lang="en-IN" sz="1500" dirty="0" err="1"/>
              <a:t>struct</a:t>
            </a:r>
            <a:r>
              <a:rPr lang="en-IN" sz="1500" dirty="0"/>
              <a:t> Sensor {</a:t>
            </a:r>
          </a:p>
          <a:p>
            <a:pPr marL="914400" lvl="2" indent="0">
              <a:buNone/>
            </a:pPr>
            <a:r>
              <a:rPr lang="en-IN" sz="1500" dirty="0" err="1"/>
              <a:t>int</a:t>
            </a:r>
            <a:r>
              <a:rPr lang="en-IN" sz="1500" dirty="0"/>
              <a:t> </a:t>
            </a:r>
            <a:r>
              <a:rPr lang="en-IN" sz="1500" dirty="0" err="1"/>
              <a:t>filterFrequency</a:t>
            </a:r>
            <a:r>
              <a:rPr lang="en-IN" sz="1500" dirty="0"/>
              <a:t>;</a:t>
            </a:r>
          </a:p>
          <a:p>
            <a:pPr marL="914400" lvl="2" indent="0">
              <a:buNone/>
            </a:pPr>
            <a:r>
              <a:rPr lang="en-IN" sz="1500" dirty="0" err="1"/>
              <a:t>int</a:t>
            </a:r>
            <a:r>
              <a:rPr lang="en-IN" sz="1500" dirty="0"/>
              <a:t> </a:t>
            </a:r>
            <a:r>
              <a:rPr lang="en-IN" sz="1500" dirty="0" err="1"/>
              <a:t>updateFrequency</a:t>
            </a:r>
            <a:r>
              <a:rPr lang="en-IN" sz="1500" dirty="0"/>
              <a:t>;</a:t>
            </a:r>
          </a:p>
          <a:p>
            <a:pPr marL="914400" lvl="2" indent="0">
              <a:buNone/>
            </a:pPr>
            <a:r>
              <a:rPr lang="en-IN" sz="1500" dirty="0" err="1"/>
              <a:t>int</a:t>
            </a:r>
            <a:r>
              <a:rPr lang="en-IN" sz="1500" dirty="0"/>
              <a:t> value;</a:t>
            </a:r>
          </a:p>
          <a:p>
            <a:pPr marL="457200" lvl="1" indent="0">
              <a:buNone/>
            </a:pPr>
            <a:r>
              <a:rPr lang="en-IN" sz="1500" dirty="0"/>
              <a:t>};</a:t>
            </a:r>
          </a:p>
          <a:p>
            <a:pPr marL="457200" lvl="1" indent="0">
              <a:buNone/>
            </a:pPr>
            <a:r>
              <a:rPr lang="en-US" sz="1500" dirty="0" err="1"/>
              <a:t>int</a:t>
            </a:r>
            <a:r>
              <a:rPr lang="en-US" sz="1500" dirty="0"/>
              <a:t> </a:t>
            </a:r>
            <a:r>
              <a:rPr lang="en-US" sz="1500" dirty="0" err="1"/>
              <a:t>Sensor_getFilterFrequency</a:t>
            </a:r>
            <a:r>
              <a:rPr lang="en-US" sz="1500" dirty="0"/>
              <a:t>(</a:t>
            </a:r>
            <a:r>
              <a:rPr lang="en-US" sz="1500" dirty="0" err="1"/>
              <a:t>const</a:t>
            </a:r>
            <a:r>
              <a:rPr lang="en-US" sz="1500" dirty="0"/>
              <a:t> Sensor* </a:t>
            </a:r>
            <a:r>
              <a:rPr lang="en-US" sz="1500" dirty="0" err="1"/>
              <a:t>const</a:t>
            </a:r>
            <a:r>
              <a:rPr lang="en-US" sz="1500" dirty="0"/>
              <a:t> me);</a:t>
            </a:r>
          </a:p>
          <a:p>
            <a:pPr marL="457200" lvl="1" indent="0">
              <a:buNone/>
            </a:pPr>
            <a:r>
              <a:rPr lang="en-US" sz="1500" dirty="0"/>
              <a:t>void </a:t>
            </a:r>
            <a:r>
              <a:rPr lang="en-US" sz="1500" dirty="0" err="1"/>
              <a:t>Sensor_setFilterFrequency</a:t>
            </a:r>
            <a:r>
              <a:rPr lang="en-US" sz="1500" dirty="0"/>
              <a:t>(Sensor* </a:t>
            </a:r>
            <a:r>
              <a:rPr lang="en-US" sz="1500" dirty="0" err="1"/>
              <a:t>const</a:t>
            </a:r>
            <a:r>
              <a:rPr lang="en-US" sz="1500" dirty="0"/>
              <a:t> me, </a:t>
            </a:r>
            <a:r>
              <a:rPr lang="en-US" sz="1500" dirty="0" err="1"/>
              <a:t>int</a:t>
            </a:r>
            <a:r>
              <a:rPr lang="en-US" sz="1500" dirty="0"/>
              <a:t> </a:t>
            </a:r>
            <a:r>
              <a:rPr lang="en-US" sz="1500" dirty="0" err="1"/>
              <a:t>p_filterFrequency</a:t>
            </a:r>
            <a:r>
              <a:rPr lang="en-US" sz="1500" dirty="0"/>
              <a:t>);</a:t>
            </a:r>
          </a:p>
          <a:p>
            <a:pPr marL="457200" lvl="1" indent="0">
              <a:buNone/>
            </a:pPr>
            <a:r>
              <a:rPr lang="en-US" sz="1500" dirty="0" err="1"/>
              <a:t>int</a:t>
            </a:r>
            <a:r>
              <a:rPr lang="en-US" sz="1500" dirty="0"/>
              <a:t> </a:t>
            </a:r>
            <a:r>
              <a:rPr lang="en-US" sz="1500" dirty="0" err="1"/>
              <a:t>Sensor_getUpdateFrequency</a:t>
            </a:r>
            <a:r>
              <a:rPr lang="en-US" sz="1500" dirty="0"/>
              <a:t>(</a:t>
            </a:r>
            <a:r>
              <a:rPr lang="en-US" sz="1500" dirty="0" err="1"/>
              <a:t>const</a:t>
            </a:r>
            <a:r>
              <a:rPr lang="en-US" sz="1500" dirty="0"/>
              <a:t> Sensor* </a:t>
            </a:r>
            <a:r>
              <a:rPr lang="en-US" sz="1500" dirty="0" err="1"/>
              <a:t>const</a:t>
            </a:r>
            <a:r>
              <a:rPr lang="en-US" sz="1500" dirty="0"/>
              <a:t> me);</a:t>
            </a:r>
          </a:p>
          <a:p>
            <a:pPr marL="457200" lvl="1" indent="0">
              <a:buNone/>
            </a:pPr>
            <a:r>
              <a:rPr lang="en-US" sz="1500" dirty="0"/>
              <a:t>void </a:t>
            </a:r>
            <a:r>
              <a:rPr lang="en-US" sz="1500" dirty="0" err="1"/>
              <a:t>Sensor_setUpdateFrequency</a:t>
            </a:r>
            <a:r>
              <a:rPr lang="en-US" sz="1500" dirty="0"/>
              <a:t>(Sensor* </a:t>
            </a:r>
            <a:r>
              <a:rPr lang="en-US" sz="1500" dirty="0" err="1"/>
              <a:t>const</a:t>
            </a:r>
            <a:r>
              <a:rPr lang="en-US" sz="1500" dirty="0"/>
              <a:t> me, </a:t>
            </a:r>
            <a:r>
              <a:rPr lang="en-US" sz="1500" dirty="0" err="1"/>
              <a:t>int</a:t>
            </a:r>
            <a:r>
              <a:rPr lang="en-US" sz="1500" dirty="0"/>
              <a:t> </a:t>
            </a:r>
            <a:r>
              <a:rPr lang="en-US" sz="1500" dirty="0" err="1"/>
              <a:t>p_updateFrequency</a:t>
            </a:r>
            <a:r>
              <a:rPr lang="en-US" sz="1500" dirty="0"/>
              <a:t>);</a:t>
            </a:r>
          </a:p>
          <a:p>
            <a:pPr marL="457200" lvl="1" indent="0">
              <a:buNone/>
            </a:pPr>
            <a:r>
              <a:rPr lang="en-IN" sz="1500" dirty="0" err="1"/>
              <a:t>int</a:t>
            </a:r>
            <a:r>
              <a:rPr lang="en-IN" sz="1500" dirty="0"/>
              <a:t> </a:t>
            </a:r>
            <a:r>
              <a:rPr lang="en-IN" sz="1500" dirty="0" err="1"/>
              <a:t>Sensor_getValue</a:t>
            </a:r>
            <a:r>
              <a:rPr lang="en-IN" sz="1500" dirty="0"/>
              <a:t>(</a:t>
            </a:r>
            <a:r>
              <a:rPr lang="en-IN" sz="1500" dirty="0" err="1"/>
              <a:t>const</a:t>
            </a:r>
            <a:r>
              <a:rPr lang="en-IN" sz="1500" dirty="0"/>
              <a:t> Sensor* </a:t>
            </a:r>
            <a:r>
              <a:rPr lang="en-IN" sz="1500" dirty="0" err="1"/>
              <a:t>const</a:t>
            </a:r>
            <a:r>
              <a:rPr lang="en-IN" sz="1500" dirty="0"/>
              <a:t> me);</a:t>
            </a:r>
          </a:p>
          <a:p>
            <a:pPr marL="457200" lvl="1" indent="0">
              <a:buNone/>
            </a:pPr>
            <a:r>
              <a:rPr lang="en-IN" sz="1500" dirty="0"/>
              <a:t>Sensor * </a:t>
            </a:r>
            <a:r>
              <a:rPr lang="en-IN" sz="1500" dirty="0" err="1"/>
              <a:t>Sensor_Create</a:t>
            </a:r>
            <a:r>
              <a:rPr lang="en-IN" sz="1500" dirty="0"/>
              <a:t>(void);</a:t>
            </a:r>
          </a:p>
          <a:p>
            <a:pPr marL="457200" lvl="1" indent="0">
              <a:buNone/>
            </a:pPr>
            <a:r>
              <a:rPr lang="en-IN" sz="1500" dirty="0"/>
              <a:t>void </a:t>
            </a:r>
            <a:r>
              <a:rPr lang="en-IN" sz="1500" dirty="0" err="1"/>
              <a:t>Sensor_Destroy</a:t>
            </a:r>
            <a:r>
              <a:rPr lang="en-IN" sz="1500" dirty="0"/>
              <a:t>(Sensor* </a:t>
            </a:r>
            <a:r>
              <a:rPr lang="en-IN" sz="1500" dirty="0" err="1"/>
              <a:t>const</a:t>
            </a:r>
            <a:r>
              <a:rPr lang="en-IN" sz="1500" dirty="0"/>
              <a:t> me);</a:t>
            </a:r>
          </a:p>
        </p:txBody>
      </p:sp>
    </p:spTree>
    <p:extLst>
      <p:ext uri="{BB962C8B-B14F-4D97-AF65-F5344CB8AC3E}">
        <p14:creationId xmlns:p14="http://schemas.microsoft.com/office/powerpoint/2010/main" val="150785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pPr algn="ctr"/>
            <a:r>
              <a:rPr lang="en-IN" dirty="0" err="1"/>
              <a:t>sensor.c</a:t>
            </a:r>
            <a:endParaRPr lang="en-IN" dirty="0"/>
          </a:p>
        </p:txBody>
      </p:sp>
      <p:sp>
        <p:nvSpPr>
          <p:cNvPr id="3" name="Content Placeholder 2"/>
          <p:cNvSpPr>
            <a:spLocks noGrp="1"/>
          </p:cNvSpPr>
          <p:nvPr>
            <p:ph idx="1"/>
          </p:nvPr>
        </p:nvSpPr>
        <p:spPr>
          <a:xfrm>
            <a:off x="838200" y="1316182"/>
            <a:ext cx="10515600" cy="4860781"/>
          </a:xfrm>
        </p:spPr>
        <p:txBody>
          <a:bodyPr>
            <a:noAutofit/>
          </a:bodyPr>
          <a:lstStyle/>
          <a:p>
            <a:pPr marL="0" indent="0">
              <a:buNone/>
            </a:pPr>
            <a:r>
              <a:rPr lang="en-IN" sz="1200" dirty="0"/>
              <a:t>#include "</a:t>
            </a:r>
            <a:r>
              <a:rPr lang="en-IN" sz="1200" dirty="0" err="1"/>
              <a:t>Sensor.h</a:t>
            </a:r>
            <a:r>
              <a:rPr lang="en-IN" sz="1200" dirty="0"/>
              <a:t>"</a:t>
            </a:r>
          </a:p>
          <a:p>
            <a:pPr marL="0" indent="0">
              <a:buNone/>
            </a:pPr>
            <a:r>
              <a:rPr lang="en-IN" sz="1200" dirty="0"/>
              <a:t>void </a:t>
            </a:r>
            <a:r>
              <a:rPr lang="en-IN" sz="1200" dirty="0" err="1"/>
              <a:t>Sensor_Init</a:t>
            </a:r>
            <a:r>
              <a:rPr lang="en-IN" sz="1200" dirty="0"/>
              <a:t>(Sensor* </a:t>
            </a:r>
            <a:r>
              <a:rPr lang="en-IN" sz="1200" dirty="0" err="1"/>
              <a:t>const</a:t>
            </a:r>
            <a:r>
              <a:rPr lang="en-IN" sz="1200" dirty="0"/>
              <a:t> me) {</a:t>
            </a:r>
          </a:p>
          <a:p>
            <a:pPr marL="0" indent="0">
              <a:buNone/>
            </a:pPr>
            <a:r>
              <a:rPr lang="en-IN" sz="1200" dirty="0"/>
              <a:t>}</a:t>
            </a:r>
          </a:p>
          <a:p>
            <a:pPr marL="0" indent="0">
              <a:buNone/>
            </a:pPr>
            <a:r>
              <a:rPr lang="en-IN" sz="1200" dirty="0"/>
              <a:t>void </a:t>
            </a:r>
            <a:r>
              <a:rPr lang="en-IN" sz="1200" dirty="0" err="1"/>
              <a:t>Sensor_Cleanup</a:t>
            </a:r>
            <a:r>
              <a:rPr lang="en-IN" sz="1200" dirty="0"/>
              <a:t>(Sensor* </a:t>
            </a:r>
            <a:r>
              <a:rPr lang="en-IN" sz="1200" dirty="0" err="1"/>
              <a:t>const</a:t>
            </a:r>
            <a:r>
              <a:rPr lang="en-IN" sz="1200" dirty="0"/>
              <a:t> me) {</a:t>
            </a:r>
          </a:p>
          <a:p>
            <a:pPr marL="0" indent="0">
              <a:buNone/>
            </a:pPr>
            <a:r>
              <a:rPr lang="en-IN" sz="1200" dirty="0"/>
              <a:t>}</a:t>
            </a:r>
          </a:p>
          <a:p>
            <a:pPr marL="0" indent="0">
              <a:buNone/>
            </a:pPr>
            <a:r>
              <a:rPr lang="en-US" sz="1200" dirty="0" err="1"/>
              <a:t>int</a:t>
            </a:r>
            <a:r>
              <a:rPr lang="en-US" sz="1200" dirty="0"/>
              <a:t> </a:t>
            </a:r>
            <a:r>
              <a:rPr lang="en-US" sz="1200" dirty="0" err="1"/>
              <a:t>Sensor_getFilterFrequency</a:t>
            </a:r>
            <a:r>
              <a:rPr lang="en-US" sz="1200" dirty="0"/>
              <a:t>(</a:t>
            </a:r>
            <a:r>
              <a:rPr lang="en-US" sz="1200" dirty="0" err="1"/>
              <a:t>const</a:t>
            </a:r>
            <a:r>
              <a:rPr lang="en-US" sz="1200" dirty="0"/>
              <a:t> Sensor* </a:t>
            </a:r>
            <a:r>
              <a:rPr lang="en-US" sz="1200" dirty="0" err="1"/>
              <a:t>const</a:t>
            </a:r>
            <a:r>
              <a:rPr lang="en-US" sz="1200" dirty="0"/>
              <a:t> me) {</a:t>
            </a:r>
          </a:p>
          <a:p>
            <a:pPr marL="0" indent="0">
              <a:buNone/>
            </a:pPr>
            <a:r>
              <a:rPr lang="en-IN" sz="1200" dirty="0"/>
              <a:t>return me-&gt;</a:t>
            </a:r>
            <a:r>
              <a:rPr lang="en-IN" sz="1200" dirty="0" err="1"/>
              <a:t>filterFrequency</a:t>
            </a:r>
            <a:r>
              <a:rPr lang="en-IN" sz="1200" dirty="0"/>
              <a:t>;</a:t>
            </a:r>
          </a:p>
          <a:p>
            <a:pPr marL="0" indent="0">
              <a:buNone/>
            </a:pPr>
            <a:r>
              <a:rPr lang="en-IN" sz="1200" dirty="0"/>
              <a:t>}</a:t>
            </a:r>
          </a:p>
          <a:p>
            <a:pPr marL="0" indent="0">
              <a:buNone/>
            </a:pPr>
            <a:r>
              <a:rPr lang="en-US" sz="1200" dirty="0"/>
              <a:t>void </a:t>
            </a:r>
            <a:r>
              <a:rPr lang="en-US" sz="1200" dirty="0" err="1"/>
              <a:t>Sensor_setFilterFrequency</a:t>
            </a:r>
            <a:r>
              <a:rPr lang="en-US" sz="1200" dirty="0"/>
              <a:t>(Sensor* </a:t>
            </a:r>
            <a:r>
              <a:rPr lang="en-US" sz="1200" dirty="0" err="1"/>
              <a:t>const</a:t>
            </a:r>
            <a:r>
              <a:rPr lang="en-US" sz="1200" dirty="0"/>
              <a:t> me, </a:t>
            </a:r>
            <a:r>
              <a:rPr lang="en-US" sz="1200" dirty="0" err="1"/>
              <a:t>int</a:t>
            </a:r>
            <a:r>
              <a:rPr lang="en-US" sz="1200" dirty="0"/>
              <a:t> </a:t>
            </a:r>
            <a:r>
              <a:rPr lang="en-US" sz="1200" dirty="0" err="1"/>
              <a:t>p_filterFrequency</a:t>
            </a:r>
            <a:r>
              <a:rPr lang="en-US" sz="1200" dirty="0"/>
              <a:t>) {</a:t>
            </a:r>
          </a:p>
          <a:p>
            <a:pPr marL="0" indent="0">
              <a:buNone/>
            </a:pPr>
            <a:r>
              <a:rPr lang="en-IN" sz="1200" dirty="0"/>
              <a:t>me-&gt;</a:t>
            </a:r>
            <a:r>
              <a:rPr lang="en-IN" sz="1200" dirty="0" err="1"/>
              <a:t>filterFrequency</a:t>
            </a:r>
            <a:r>
              <a:rPr lang="en-IN" sz="1200" dirty="0"/>
              <a:t> = </a:t>
            </a:r>
            <a:r>
              <a:rPr lang="en-IN" sz="1200" dirty="0" err="1"/>
              <a:t>p_filterFrequency</a:t>
            </a:r>
            <a:r>
              <a:rPr lang="en-IN" sz="1200" dirty="0"/>
              <a:t>;</a:t>
            </a:r>
          </a:p>
          <a:p>
            <a:pPr marL="0" indent="0">
              <a:buNone/>
            </a:pPr>
            <a:r>
              <a:rPr lang="en-IN" sz="1200" dirty="0"/>
              <a:t>}</a:t>
            </a:r>
          </a:p>
          <a:p>
            <a:pPr marL="0" indent="0">
              <a:buNone/>
            </a:pPr>
            <a:r>
              <a:rPr lang="en-US" sz="1200" dirty="0" err="1"/>
              <a:t>int</a:t>
            </a:r>
            <a:r>
              <a:rPr lang="en-US" sz="1200" dirty="0"/>
              <a:t> </a:t>
            </a:r>
            <a:r>
              <a:rPr lang="en-US" sz="1200" dirty="0" err="1"/>
              <a:t>Sensor_getUpdateFrequency</a:t>
            </a:r>
            <a:r>
              <a:rPr lang="en-US" sz="1200" dirty="0"/>
              <a:t>(</a:t>
            </a:r>
            <a:r>
              <a:rPr lang="en-US" sz="1200" dirty="0" err="1"/>
              <a:t>const</a:t>
            </a:r>
            <a:r>
              <a:rPr lang="en-US" sz="1200" dirty="0"/>
              <a:t> Sensor* </a:t>
            </a:r>
            <a:r>
              <a:rPr lang="en-US" sz="1200" dirty="0" err="1"/>
              <a:t>const</a:t>
            </a:r>
            <a:r>
              <a:rPr lang="en-US" sz="1200" dirty="0"/>
              <a:t> me) {</a:t>
            </a:r>
          </a:p>
          <a:p>
            <a:pPr marL="0" indent="0">
              <a:buNone/>
            </a:pPr>
            <a:r>
              <a:rPr lang="en-IN" sz="1200" dirty="0"/>
              <a:t>return me-&gt;</a:t>
            </a:r>
            <a:r>
              <a:rPr lang="en-IN" sz="1200" dirty="0" err="1"/>
              <a:t>updateFrequency</a:t>
            </a:r>
            <a:r>
              <a:rPr lang="en-IN" sz="1200" dirty="0"/>
              <a:t>;</a:t>
            </a:r>
          </a:p>
          <a:p>
            <a:pPr marL="0" indent="0">
              <a:buNone/>
            </a:pPr>
            <a:r>
              <a:rPr lang="en-IN" sz="1200" dirty="0"/>
              <a:t>}</a:t>
            </a:r>
          </a:p>
          <a:p>
            <a:pPr marL="0" indent="0">
              <a:buNone/>
            </a:pPr>
            <a:r>
              <a:rPr lang="en-US" sz="1200" dirty="0"/>
              <a:t>void </a:t>
            </a:r>
            <a:r>
              <a:rPr lang="en-US" sz="1200" dirty="0" err="1"/>
              <a:t>Sensor_setUpdateFrequency</a:t>
            </a:r>
            <a:r>
              <a:rPr lang="en-US" sz="1200" dirty="0"/>
              <a:t>(Sensor* </a:t>
            </a:r>
            <a:r>
              <a:rPr lang="en-US" sz="1200" dirty="0" err="1"/>
              <a:t>const</a:t>
            </a:r>
            <a:r>
              <a:rPr lang="en-US" sz="1200" dirty="0"/>
              <a:t> me, </a:t>
            </a:r>
            <a:r>
              <a:rPr lang="en-US" sz="1200" dirty="0" err="1"/>
              <a:t>int</a:t>
            </a:r>
            <a:r>
              <a:rPr lang="en-US" sz="1200" dirty="0"/>
              <a:t> </a:t>
            </a:r>
            <a:r>
              <a:rPr lang="en-US" sz="1200" dirty="0" err="1"/>
              <a:t>p_updateFrequency</a:t>
            </a:r>
            <a:r>
              <a:rPr lang="en-US" sz="1200" dirty="0"/>
              <a:t>) {</a:t>
            </a:r>
          </a:p>
          <a:p>
            <a:pPr marL="0" indent="0">
              <a:buNone/>
            </a:pPr>
            <a:r>
              <a:rPr lang="en-IN" sz="1200" dirty="0"/>
              <a:t>me-&gt;</a:t>
            </a:r>
            <a:r>
              <a:rPr lang="en-IN" sz="1200" dirty="0" err="1"/>
              <a:t>updateFrequency</a:t>
            </a:r>
            <a:r>
              <a:rPr lang="en-IN" sz="1200" dirty="0"/>
              <a:t> = </a:t>
            </a:r>
            <a:r>
              <a:rPr lang="en-IN" sz="1200" dirty="0" err="1"/>
              <a:t>p_updateFrequency</a:t>
            </a:r>
            <a:r>
              <a:rPr lang="en-IN" sz="1200" dirty="0"/>
              <a:t>;</a:t>
            </a:r>
          </a:p>
          <a:p>
            <a:pPr marL="0" indent="0">
              <a:buNone/>
            </a:pPr>
            <a:r>
              <a:rPr lang="en-IN" sz="1200" dirty="0"/>
              <a:t>}</a:t>
            </a:r>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631756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pPr algn="ctr"/>
            <a:r>
              <a:rPr lang="en-IN" dirty="0" err="1"/>
              <a:t>sensor.c</a:t>
            </a:r>
            <a:endParaRPr lang="en-IN" dirty="0"/>
          </a:p>
        </p:txBody>
      </p:sp>
      <p:sp>
        <p:nvSpPr>
          <p:cNvPr id="3" name="Content Placeholder 2"/>
          <p:cNvSpPr>
            <a:spLocks noGrp="1"/>
          </p:cNvSpPr>
          <p:nvPr>
            <p:ph idx="1"/>
          </p:nvPr>
        </p:nvSpPr>
        <p:spPr>
          <a:xfrm>
            <a:off x="838200" y="1316182"/>
            <a:ext cx="10515600" cy="4860781"/>
          </a:xfrm>
        </p:spPr>
        <p:txBody>
          <a:bodyPr>
            <a:normAutofit fontScale="25000" lnSpcReduction="20000"/>
          </a:bodyPr>
          <a:lstStyle/>
          <a:p>
            <a:pPr marL="0" indent="0">
              <a:buNone/>
            </a:pPr>
            <a:r>
              <a:rPr lang="en-IN" sz="4800" dirty="0" err="1"/>
              <a:t>int</a:t>
            </a:r>
            <a:r>
              <a:rPr lang="en-IN" sz="4800" dirty="0"/>
              <a:t> </a:t>
            </a:r>
            <a:r>
              <a:rPr lang="en-IN" sz="4800" dirty="0" err="1"/>
              <a:t>Sensor_getValue</a:t>
            </a:r>
            <a:r>
              <a:rPr lang="en-IN" sz="4800" dirty="0"/>
              <a:t>(</a:t>
            </a:r>
            <a:r>
              <a:rPr lang="en-IN" sz="4800" dirty="0" err="1"/>
              <a:t>const</a:t>
            </a:r>
            <a:r>
              <a:rPr lang="en-IN" sz="4800" dirty="0"/>
              <a:t> Sensor* </a:t>
            </a:r>
            <a:r>
              <a:rPr lang="en-IN" sz="4800" dirty="0" err="1"/>
              <a:t>const</a:t>
            </a:r>
            <a:r>
              <a:rPr lang="en-IN" sz="4800" dirty="0"/>
              <a:t> me) {</a:t>
            </a:r>
          </a:p>
          <a:p>
            <a:pPr marL="0" indent="0">
              <a:buNone/>
            </a:pPr>
            <a:r>
              <a:rPr lang="en-IN" sz="4800" dirty="0"/>
              <a:t>return me-&gt;value;</a:t>
            </a:r>
          </a:p>
          <a:p>
            <a:pPr marL="0" indent="0">
              <a:buNone/>
            </a:pPr>
            <a:r>
              <a:rPr lang="en-IN" sz="4800" dirty="0"/>
              <a:t>}</a:t>
            </a:r>
          </a:p>
          <a:p>
            <a:pPr marL="0" indent="0">
              <a:buNone/>
            </a:pPr>
            <a:r>
              <a:rPr lang="en-IN" sz="4800" dirty="0"/>
              <a:t>Sensor * </a:t>
            </a:r>
            <a:r>
              <a:rPr lang="en-IN" sz="4800" dirty="0" err="1"/>
              <a:t>Sensor_Create</a:t>
            </a:r>
            <a:r>
              <a:rPr lang="en-IN" sz="4800" dirty="0"/>
              <a:t>(void) {</a:t>
            </a:r>
          </a:p>
          <a:p>
            <a:pPr marL="0" indent="0">
              <a:buNone/>
            </a:pPr>
            <a:r>
              <a:rPr lang="en-IN" sz="4800" dirty="0"/>
              <a:t>Sensor* me = (Sensor *) </a:t>
            </a:r>
            <a:r>
              <a:rPr lang="en-IN" sz="4800" dirty="0" err="1"/>
              <a:t>malloc</a:t>
            </a:r>
            <a:r>
              <a:rPr lang="en-IN" sz="4800" dirty="0"/>
              <a:t>(</a:t>
            </a:r>
            <a:r>
              <a:rPr lang="en-IN" sz="4800" dirty="0" err="1"/>
              <a:t>sizeof</a:t>
            </a:r>
            <a:r>
              <a:rPr lang="en-IN" sz="4800" dirty="0"/>
              <a:t>(Sensor));</a:t>
            </a:r>
          </a:p>
          <a:p>
            <a:pPr marL="0" indent="0">
              <a:buNone/>
            </a:pPr>
            <a:r>
              <a:rPr lang="en-IN" sz="4800" dirty="0"/>
              <a:t>if(me!=NULL)</a:t>
            </a:r>
          </a:p>
          <a:p>
            <a:pPr marL="0" indent="0">
              <a:buNone/>
            </a:pPr>
            <a:r>
              <a:rPr lang="en-IN" sz="4800" dirty="0"/>
              <a:t>{</a:t>
            </a:r>
          </a:p>
          <a:p>
            <a:pPr marL="0" indent="0">
              <a:buNone/>
            </a:pPr>
            <a:r>
              <a:rPr lang="en-IN" sz="4800" dirty="0" err="1"/>
              <a:t>Sensor_Init</a:t>
            </a:r>
            <a:r>
              <a:rPr lang="en-IN" sz="4800" dirty="0"/>
              <a:t>(me);</a:t>
            </a:r>
          </a:p>
          <a:p>
            <a:pPr marL="0" indent="0">
              <a:buNone/>
            </a:pPr>
            <a:r>
              <a:rPr lang="en-IN" sz="4800" dirty="0"/>
              <a:t>}</a:t>
            </a:r>
          </a:p>
          <a:p>
            <a:pPr marL="0" indent="0">
              <a:buNone/>
            </a:pPr>
            <a:r>
              <a:rPr lang="en-IN" sz="4800" dirty="0"/>
              <a:t>return me;</a:t>
            </a:r>
          </a:p>
          <a:p>
            <a:pPr marL="0" indent="0">
              <a:buNone/>
            </a:pPr>
            <a:r>
              <a:rPr lang="en-IN" sz="4800" dirty="0"/>
              <a:t>}</a:t>
            </a:r>
          </a:p>
          <a:p>
            <a:pPr marL="0" indent="0">
              <a:buNone/>
            </a:pPr>
            <a:r>
              <a:rPr lang="en-IN" sz="4800" dirty="0"/>
              <a:t>void </a:t>
            </a:r>
            <a:r>
              <a:rPr lang="en-IN" sz="4800" dirty="0" err="1"/>
              <a:t>Sensor_Destroy</a:t>
            </a:r>
            <a:r>
              <a:rPr lang="en-IN" sz="4800" dirty="0"/>
              <a:t>(Sensor* </a:t>
            </a:r>
            <a:r>
              <a:rPr lang="en-IN" sz="4800" dirty="0" err="1"/>
              <a:t>const</a:t>
            </a:r>
            <a:r>
              <a:rPr lang="en-IN" sz="4800" dirty="0"/>
              <a:t> me) {</a:t>
            </a:r>
          </a:p>
          <a:p>
            <a:pPr marL="0" indent="0">
              <a:buNone/>
            </a:pPr>
            <a:r>
              <a:rPr lang="en-IN" sz="4800" dirty="0"/>
              <a:t>if(me!=NULL)</a:t>
            </a:r>
          </a:p>
          <a:p>
            <a:pPr marL="0" indent="0">
              <a:buNone/>
            </a:pPr>
            <a:r>
              <a:rPr lang="en-IN" sz="4800" dirty="0"/>
              <a:t>{</a:t>
            </a:r>
          </a:p>
          <a:p>
            <a:pPr marL="0" indent="0">
              <a:buNone/>
            </a:pPr>
            <a:r>
              <a:rPr lang="en-IN" sz="4800" dirty="0" err="1"/>
              <a:t>Sensor_Cleanup</a:t>
            </a:r>
            <a:r>
              <a:rPr lang="en-IN" sz="4800" dirty="0"/>
              <a:t>(me);</a:t>
            </a:r>
          </a:p>
          <a:p>
            <a:pPr marL="0" indent="0">
              <a:buNone/>
            </a:pPr>
            <a:r>
              <a:rPr lang="en-IN" sz="4800" dirty="0"/>
              <a:t>}</a:t>
            </a:r>
          </a:p>
          <a:p>
            <a:pPr marL="0" indent="0">
              <a:buNone/>
            </a:pPr>
            <a:r>
              <a:rPr lang="en-IN" sz="4800" dirty="0"/>
              <a:t>free(me);</a:t>
            </a:r>
          </a:p>
          <a:p>
            <a:pPr marL="0" indent="0">
              <a:buNone/>
            </a:pPr>
            <a:r>
              <a:rPr lang="en-IN" sz="4800" dirty="0"/>
              <a:t>}</a:t>
            </a:r>
          </a:p>
          <a:p>
            <a:endParaRPr lang="en-IN" dirty="0"/>
          </a:p>
        </p:txBody>
      </p:sp>
    </p:spTree>
    <p:extLst>
      <p:ext uri="{BB962C8B-B14F-4D97-AF65-F5344CB8AC3E}">
        <p14:creationId xmlns:p14="http://schemas.microsoft.com/office/powerpoint/2010/main" val="2881307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In this case, the file serves as the encapsulation boundary, and stylistically two files (a header .h file and an implementation .c file) group together the elements within a single class. </a:t>
            </a:r>
          </a:p>
          <a:p>
            <a:pPr algn="just"/>
            <a:r>
              <a:rPr lang="en-US" dirty="0"/>
              <a:t>This approach supports object-based programming very well, but doesn’t implement virtual functions in a fashion that can be easily overridden in subclasses.</a:t>
            </a:r>
          </a:p>
          <a:p>
            <a:pPr algn="just"/>
            <a:r>
              <a:rPr lang="en-US" dirty="0"/>
              <a:t>An alternative approach that </a:t>
            </a:r>
            <a:r>
              <a:rPr lang="en-US" dirty="0">
                <a:solidFill>
                  <a:srgbClr val="FF0000"/>
                </a:solidFill>
              </a:rPr>
              <a:t>supports object-oriented programming is to embed function pointers within the struct itself</a:t>
            </a:r>
            <a:r>
              <a:rPr lang="en-US" dirty="0"/>
              <a:t>.</a:t>
            </a:r>
            <a:endParaRPr lang="en-IN" dirty="0"/>
          </a:p>
        </p:txBody>
      </p:sp>
    </p:spTree>
    <p:extLst>
      <p:ext uri="{BB962C8B-B14F-4D97-AF65-F5344CB8AC3E}">
        <p14:creationId xmlns:p14="http://schemas.microsoft.com/office/powerpoint/2010/main" val="2629926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Objects</a:t>
            </a:r>
          </a:p>
        </p:txBody>
      </p:sp>
      <p:sp>
        <p:nvSpPr>
          <p:cNvPr id="3" name="Content Placeholder 2"/>
          <p:cNvSpPr>
            <a:spLocks noGrp="1"/>
          </p:cNvSpPr>
          <p:nvPr>
            <p:ph idx="1"/>
          </p:nvPr>
        </p:nvSpPr>
        <p:spPr/>
        <p:txBody>
          <a:bodyPr>
            <a:normAutofit fontScale="85000" lnSpcReduction="20000"/>
          </a:bodyPr>
          <a:lstStyle/>
          <a:p>
            <a:pPr algn="just"/>
            <a:r>
              <a:rPr lang="en-US" dirty="0"/>
              <a:t>Objects are instances of classes, in the same way that a specific variable x (of type </a:t>
            </a:r>
            <a:r>
              <a:rPr lang="en-US" dirty="0" err="1"/>
              <a:t>int</a:t>
            </a:r>
            <a:r>
              <a:rPr lang="en-US" dirty="0"/>
              <a:t>) is an instance of its type (</a:t>
            </a:r>
            <a:r>
              <a:rPr lang="en-US" dirty="0" err="1"/>
              <a:t>int</a:t>
            </a:r>
            <a:r>
              <a:rPr lang="en-US" dirty="0"/>
              <a:t>). </a:t>
            </a:r>
          </a:p>
          <a:p>
            <a:pPr algn="just"/>
            <a:r>
              <a:rPr lang="en-US" dirty="0"/>
              <a:t>The same set of operators (such as arithmetic operators) apply to all variables of that type, but the specific values of one instance differ from another instance </a:t>
            </a:r>
            <a:r>
              <a:rPr lang="en-IN" dirty="0"/>
              <a:t>(say, y).</a:t>
            </a:r>
          </a:p>
          <a:p>
            <a:pPr algn="just"/>
            <a:r>
              <a:rPr lang="en-US" dirty="0"/>
              <a:t>In standard C programming, complex algorithms can still be embedded in classes, but it is common that these classes are singletons, meaning that there is exactly one instance of the class in the application. </a:t>
            </a:r>
          </a:p>
          <a:p>
            <a:pPr algn="just"/>
            <a:r>
              <a:rPr lang="en-US" dirty="0"/>
              <a:t>A singleton Printer class, for example, may have variables such as </a:t>
            </a:r>
            <a:r>
              <a:rPr lang="en-US" dirty="0" err="1"/>
              <a:t>currentPrinter</a:t>
            </a:r>
            <a:r>
              <a:rPr lang="en-US" dirty="0"/>
              <a:t> and operations like print(), but the application would have only a single instance. There are still benefits to encapsulating the data used by a class with the operations that act on that data, even if there is only one instance ever running. </a:t>
            </a:r>
          </a:p>
          <a:p>
            <a:pPr algn="just"/>
            <a:r>
              <a:rPr lang="en-US" dirty="0"/>
              <a:t>In other cases, usually more data-centric (as opposed to algorithm- or service-centric) classes will have </a:t>
            </a:r>
            <a:r>
              <a:rPr lang="en-IN" dirty="0"/>
              <a:t>multiple instances.</a:t>
            </a:r>
          </a:p>
        </p:txBody>
      </p:sp>
    </p:spTree>
    <p:extLst>
      <p:ext uri="{BB962C8B-B14F-4D97-AF65-F5344CB8AC3E}">
        <p14:creationId xmlns:p14="http://schemas.microsoft.com/office/powerpoint/2010/main" val="1202562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To create an instance of a class, simply create an instance of the struct. Consider one possible main() that creates and uses two instances of the previous Sensor class</a:t>
            </a:r>
            <a:endParaRPr lang="en-IN" dirty="0"/>
          </a:p>
        </p:txBody>
      </p:sp>
    </p:spTree>
    <p:extLst>
      <p:ext uri="{BB962C8B-B14F-4D97-AF65-F5344CB8AC3E}">
        <p14:creationId xmlns:p14="http://schemas.microsoft.com/office/powerpoint/2010/main" val="2784281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751344"/>
            <a:ext cx="6096000" cy="5509200"/>
          </a:xfrm>
          <a:prstGeom prst="rect">
            <a:avLst/>
          </a:prstGeom>
        </p:spPr>
        <p:txBody>
          <a:bodyPr>
            <a:spAutoFit/>
          </a:bodyPr>
          <a:lstStyle/>
          <a:p>
            <a:r>
              <a:rPr lang="en-IN" sz="1600" dirty="0"/>
              <a:t>#include "</a:t>
            </a:r>
            <a:r>
              <a:rPr lang="en-IN" sz="1600" dirty="0" err="1"/>
              <a:t>Sensor.h</a:t>
            </a:r>
            <a:r>
              <a:rPr lang="en-IN" sz="1600" dirty="0"/>
              <a:t>"</a:t>
            </a:r>
          </a:p>
          <a:p>
            <a:r>
              <a:rPr lang="en-IN" sz="1600" dirty="0"/>
              <a:t>#include &lt;</a:t>
            </a:r>
            <a:r>
              <a:rPr lang="en-IN" sz="1600" dirty="0" err="1"/>
              <a:t>stdlib.h</a:t>
            </a:r>
            <a:r>
              <a:rPr lang="en-IN" sz="1600" dirty="0"/>
              <a:t>&gt;</a:t>
            </a:r>
          </a:p>
          <a:p>
            <a:r>
              <a:rPr lang="en-IN" sz="1600" dirty="0"/>
              <a:t>#include &lt;</a:t>
            </a:r>
            <a:r>
              <a:rPr lang="en-IN" sz="1600" dirty="0" err="1"/>
              <a:t>stdio.h</a:t>
            </a:r>
            <a:r>
              <a:rPr lang="en-IN" sz="1600" dirty="0"/>
              <a:t>&gt;</a:t>
            </a:r>
          </a:p>
          <a:p>
            <a:endParaRPr lang="en-IN" sz="1600" dirty="0"/>
          </a:p>
          <a:p>
            <a:r>
              <a:rPr lang="en-IN" sz="1600" dirty="0" err="1"/>
              <a:t>int</a:t>
            </a:r>
            <a:r>
              <a:rPr lang="en-IN" sz="1600" dirty="0"/>
              <a:t> main(</a:t>
            </a:r>
            <a:r>
              <a:rPr lang="en-IN" sz="1600" dirty="0" err="1"/>
              <a:t>int</a:t>
            </a:r>
            <a:r>
              <a:rPr lang="en-IN" sz="1600" dirty="0"/>
              <a:t> </a:t>
            </a:r>
            <a:r>
              <a:rPr lang="en-IN" sz="1600" dirty="0" err="1"/>
              <a:t>argc</a:t>
            </a:r>
            <a:r>
              <a:rPr lang="en-IN" sz="1600" dirty="0"/>
              <a:t>, char* </a:t>
            </a:r>
            <a:r>
              <a:rPr lang="en-IN" sz="1600" dirty="0" err="1"/>
              <a:t>argv</a:t>
            </a:r>
            <a:r>
              <a:rPr lang="en-IN" sz="1600" dirty="0"/>
              <a:t>[]) {</a:t>
            </a:r>
          </a:p>
          <a:p>
            <a:endParaRPr lang="en-IN" sz="1600" dirty="0"/>
          </a:p>
          <a:p>
            <a:pPr lvl="1"/>
            <a:r>
              <a:rPr lang="en-IN" sz="1600" dirty="0"/>
              <a:t>Sensor * p_Sensor0, * p_Sensor1;</a:t>
            </a:r>
          </a:p>
          <a:p>
            <a:pPr lvl="1"/>
            <a:r>
              <a:rPr lang="en-IN" sz="1600" dirty="0"/>
              <a:t>p_Sensor0 = </a:t>
            </a:r>
            <a:r>
              <a:rPr lang="en-IN" sz="1600" dirty="0" err="1"/>
              <a:t>Sensor_Create</a:t>
            </a:r>
            <a:r>
              <a:rPr lang="en-IN" sz="1600" dirty="0"/>
              <a:t>();</a:t>
            </a:r>
          </a:p>
          <a:p>
            <a:pPr lvl="1"/>
            <a:r>
              <a:rPr lang="en-IN" sz="1600" dirty="0"/>
              <a:t>p_Sensor1 = </a:t>
            </a:r>
            <a:r>
              <a:rPr lang="en-IN" sz="1600" dirty="0" err="1"/>
              <a:t>Sensor_Create</a:t>
            </a:r>
            <a:r>
              <a:rPr lang="en-IN" sz="1600" dirty="0"/>
              <a:t>();</a:t>
            </a:r>
          </a:p>
          <a:p>
            <a:pPr lvl="1"/>
            <a:r>
              <a:rPr lang="en-US" sz="1600" dirty="0"/>
              <a:t>/* do stuff with the sensors ere */</a:t>
            </a:r>
          </a:p>
          <a:p>
            <a:pPr lvl="1"/>
            <a:r>
              <a:rPr lang="en-IN" sz="1600" dirty="0"/>
              <a:t>p_Sensor0-&gt;value = 99;</a:t>
            </a:r>
          </a:p>
          <a:p>
            <a:pPr lvl="1"/>
            <a:r>
              <a:rPr lang="en-IN" sz="1600" dirty="0"/>
              <a:t>p_Sensor1-&gt;value = -1;</a:t>
            </a:r>
          </a:p>
          <a:p>
            <a:pPr lvl="1"/>
            <a:r>
              <a:rPr lang="en-US" sz="1600" dirty="0" err="1"/>
              <a:t>printf</a:t>
            </a:r>
            <a:r>
              <a:rPr lang="en-US" sz="1600" dirty="0"/>
              <a:t>("The current value from Sensor 0 is %d\n",</a:t>
            </a:r>
          </a:p>
          <a:p>
            <a:pPr lvl="1"/>
            <a:r>
              <a:rPr lang="en-IN" sz="1600" dirty="0" err="1"/>
              <a:t>Sensor_getValue</a:t>
            </a:r>
            <a:r>
              <a:rPr lang="en-IN" sz="1600" dirty="0"/>
              <a:t>(p_Sensor0));</a:t>
            </a:r>
          </a:p>
          <a:p>
            <a:pPr lvl="1"/>
            <a:r>
              <a:rPr lang="en-US" sz="1600" dirty="0" err="1"/>
              <a:t>printf</a:t>
            </a:r>
            <a:r>
              <a:rPr lang="en-US" sz="1600" dirty="0"/>
              <a:t>("The current value from Sensor 1 is %d\n",</a:t>
            </a:r>
          </a:p>
          <a:p>
            <a:pPr lvl="1"/>
            <a:r>
              <a:rPr lang="en-IN" sz="1600" dirty="0" err="1"/>
              <a:t>Sensor_getValue</a:t>
            </a:r>
            <a:r>
              <a:rPr lang="en-IN" sz="1600" dirty="0"/>
              <a:t>(p_Sensor1));</a:t>
            </a:r>
          </a:p>
          <a:p>
            <a:pPr lvl="1"/>
            <a:r>
              <a:rPr lang="en-IN" sz="1600" dirty="0"/>
              <a:t>/* done with sensors */</a:t>
            </a:r>
          </a:p>
          <a:p>
            <a:pPr lvl="1"/>
            <a:r>
              <a:rPr lang="en-IN" sz="1600" dirty="0" err="1"/>
              <a:t>Sensor_Destroy</a:t>
            </a:r>
            <a:r>
              <a:rPr lang="en-IN" sz="1600" dirty="0"/>
              <a:t>(p_Sensor0);</a:t>
            </a:r>
          </a:p>
          <a:p>
            <a:pPr lvl="1"/>
            <a:r>
              <a:rPr lang="en-IN" sz="1600" dirty="0" err="1"/>
              <a:t>Sensor_Destroy</a:t>
            </a:r>
            <a:r>
              <a:rPr lang="en-IN" sz="1600" dirty="0"/>
              <a:t>(p_Sensor1);</a:t>
            </a:r>
          </a:p>
          <a:p>
            <a:pPr lvl="1"/>
            <a:endParaRPr lang="en-IN" sz="1600" dirty="0"/>
          </a:p>
          <a:p>
            <a:pPr lvl="1"/>
            <a:r>
              <a:rPr lang="en-IN" sz="1600" dirty="0"/>
              <a:t>return 0;</a:t>
            </a:r>
          </a:p>
          <a:p>
            <a:r>
              <a:rPr lang="en-IN" sz="1600" dirty="0"/>
              <a:t>}</a:t>
            </a:r>
          </a:p>
        </p:txBody>
      </p:sp>
    </p:spTree>
    <p:extLst>
      <p:ext uri="{BB962C8B-B14F-4D97-AF65-F5344CB8AC3E}">
        <p14:creationId xmlns:p14="http://schemas.microsoft.com/office/powerpoint/2010/main" val="202677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Examples</a:t>
            </a:r>
          </a:p>
        </p:txBody>
      </p:sp>
      <p:sp>
        <p:nvSpPr>
          <p:cNvPr id="3" name="Content Placeholder 2"/>
          <p:cNvSpPr>
            <a:spLocks noGrp="1"/>
          </p:cNvSpPr>
          <p:nvPr>
            <p:ph idx="1"/>
          </p:nvPr>
        </p:nvSpPr>
        <p:spPr/>
        <p:txBody>
          <a:bodyPr>
            <a:normAutofit lnSpcReduction="10000"/>
          </a:bodyPr>
          <a:lstStyle/>
          <a:p>
            <a:pPr algn="just"/>
            <a:r>
              <a:rPr lang="en-US" dirty="0"/>
              <a:t>In the medical field, embedded systems include implantable devices (e.g., cardiac pacemakers, defibrillators, and insulin pumps), monitoring equipment (e.g., ECG/EKG monitors, blood gas monitors, blood pressure monitors, EMG monitors), imaging systems (e.g., CT, SPECT, PET, TEM, and x-ray imagers), and therapy delivery devices (e.g.,</a:t>
            </a:r>
            <a:r>
              <a:rPr lang="en-IN" dirty="0"/>
              <a:t>patient ventilator, drug vaporizers, and infusion pumps).</a:t>
            </a:r>
          </a:p>
          <a:p>
            <a:pPr algn="just"/>
            <a:r>
              <a:rPr lang="en-US" dirty="0"/>
              <a:t>In the telecom market, there are devices ranging from cell phones, switching systems, </a:t>
            </a:r>
            <a:r>
              <a:rPr lang="en-IN" dirty="0"/>
              <a:t>routers, modems, and satellites.</a:t>
            </a:r>
          </a:p>
          <a:p>
            <a:pPr algn="just"/>
            <a:r>
              <a:rPr lang="en-US" dirty="0"/>
              <a:t>In the office, embedded systems manage phones, printers, copies, fax machines, lights, digital projectors, security systems, and fire detection and suppression systems.</a:t>
            </a:r>
          </a:p>
          <a:p>
            <a:pPr algn="just"/>
            <a:endParaRPr lang="en-IN" dirty="0"/>
          </a:p>
          <a:p>
            <a:pPr algn="just"/>
            <a:endParaRPr lang="en-IN" dirty="0"/>
          </a:p>
        </p:txBody>
      </p:sp>
    </p:spTree>
    <p:extLst>
      <p:ext uri="{BB962C8B-B14F-4D97-AF65-F5344CB8AC3E}">
        <p14:creationId xmlns:p14="http://schemas.microsoft.com/office/powerpoint/2010/main" val="204343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Polymorphism and Virtual Functions</a:t>
            </a:r>
          </a:p>
        </p:txBody>
      </p:sp>
      <p:sp>
        <p:nvSpPr>
          <p:cNvPr id="3" name="Content Placeholder 2"/>
          <p:cNvSpPr>
            <a:spLocks noGrp="1"/>
          </p:cNvSpPr>
          <p:nvPr>
            <p:ph idx="1"/>
          </p:nvPr>
        </p:nvSpPr>
        <p:spPr/>
        <p:txBody>
          <a:bodyPr>
            <a:normAutofit/>
          </a:bodyPr>
          <a:lstStyle/>
          <a:p>
            <a:pPr algn="just"/>
            <a:r>
              <a:rPr lang="en-US" dirty="0"/>
              <a:t>Polymorphism is a valuable feature of object-oriented languages. </a:t>
            </a:r>
          </a:p>
          <a:p>
            <a:pPr algn="just"/>
            <a:r>
              <a:rPr lang="en-US" dirty="0"/>
              <a:t>It allows for the same function name to represent one function in one context and another function in a different context. </a:t>
            </a:r>
          </a:p>
          <a:p>
            <a:pPr algn="just"/>
            <a:r>
              <a:rPr lang="en-US" dirty="0"/>
              <a:t>In practice, this means that when either the static or dynamic context of an element changes, the appropriate operation can be called.</a:t>
            </a:r>
          </a:p>
          <a:p>
            <a:pPr algn="just"/>
            <a:r>
              <a:rPr lang="en-US" dirty="0"/>
              <a:t>The standard way to do this in C </a:t>
            </a:r>
            <a:r>
              <a:rPr lang="en-US" dirty="0">
                <a:solidFill>
                  <a:srgbClr val="FF0000"/>
                </a:solidFill>
              </a:rPr>
              <a:t>is to use conditional statements such as if or switch.</a:t>
            </a:r>
            <a:r>
              <a:rPr lang="en-US" dirty="0"/>
              <a:t> </a:t>
            </a:r>
          </a:p>
          <a:p>
            <a:pPr algn="just"/>
            <a:r>
              <a:rPr lang="en-US" dirty="0"/>
              <a:t>The problem with the standard approach is that it quickly becomes unwieldy when many different contexts are available. </a:t>
            </a:r>
            <a:endParaRPr lang="en-IN" dirty="0"/>
          </a:p>
        </p:txBody>
      </p:sp>
    </p:spTree>
    <p:extLst>
      <p:ext uri="{BB962C8B-B14F-4D97-AF65-F5344CB8AC3E}">
        <p14:creationId xmlns:p14="http://schemas.microsoft.com/office/powerpoint/2010/main" val="2419447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Additionally, the approach requires that all possible contexts must be known when the original function is written, or at least the function must be modified to allow a new context. </a:t>
            </a:r>
          </a:p>
          <a:p>
            <a:pPr algn="just"/>
            <a:r>
              <a:rPr lang="en-US" dirty="0"/>
              <a:t>With polymorphic functions, prescience isn’t required. When the new context is discovered, the polymorphic function may be created and added without requiring changes to the original function.</a:t>
            </a:r>
            <a:endParaRPr lang="en-IN" dirty="0"/>
          </a:p>
        </p:txBody>
      </p:sp>
    </p:spTree>
    <p:extLst>
      <p:ext uri="{BB962C8B-B14F-4D97-AF65-F5344CB8AC3E}">
        <p14:creationId xmlns:p14="http://schemas.microsoft.com/office/powerpoint/2010/main" val="146818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03698"/>
            <a:ext cx="6096000" cy="5632311"/>
          </a:xfrm>
          <a:prstGeom prst="rect">
            <a:avLst/>
          </a:prstGeom>
        </p:spPr>
        <p:txBody>
          <a:bodyPr>
            <a:spAutoFit/>
          </a:bodyPr>
          <a:lstStyle/>
          <a:p>
            <a:r>
              <a:rPr lang="en-IN" dirty="0" err="1"/>
              <a:t>int</a:t>
            </a:r>
            <a:r>
              <a:rPr lang="en-IN" dirty="0"/>
              <a:t> </a:t>
            </a:r>
            <a:r>
              <a:rPr lang="en-IN" dirty="0" err="1"/>
              <a:t>acquireValue</a:t>
            </a:r>
            <a:r>
              <a:rPr lang="en-IN" dirty="0"/>
              <a:t>(Sensor *me) {</a:t>
            </a:r>
          </a:p>
          <a:p>
            <a:r>
              <a:rPr lang="en-US" dirty="0" err="1"/>
              <a:t>int</a:t>
            </a:r>
            <a:r>
              <a:rPr lang="en-US" dirty="0"/>
              <a:t> *r, *w; /* read and write addresses */</a:t>
            </a:r>
          </a:p>
          <a:p>
            <a:r>
              <a:rPr lang="en-IN" dirty="0" err="1"/>
              <a:t>int</a:t>
            </a:r>
            <a:r>
              <a:rPr lang="en-IN" dirty="0"/>
              <a:t> j;</a:t>
            </a:r>
          </a:p>
          <a:p>
            <a:r>
              <a:rPr lang="en-IN" dirty="0"/>
              <a:t>switch(me-&gt;</a:t>
            </a:r>
            <a:r>
              <a:rPr lang="en-IN" dirty="0" err="1"/>
              <a:t>whatKindOfInterface</a:t>
            </a:r>
            <a:r>
              <a:rPr lang="en-IN" dirty="0"/>
              <a:t>) {</a:t>
            </a:r>
          </a:p>
          <a:p>
            <a:pPr lvl="1"/>
            <a:r>
              <a:rPr lang="en-IN" dirty="0"/>
              <a:t>case MEMORYMAPPED:</a:t>
            </a:r>
          </a:p>
          <a:p>
            <a:pPr lvl="2"/>
            <a:r>
              <a:rPr lang="en-US" dirty="0"/>
              <a:t>w = (</a:t>
            </a:r>
            <a:r>
              <a:rPr lang="en-US" dirty="0" err="1"/>
              <a:t>int</a:t>
            </a:r>
            <a:r>
              <a:rPr lang="en-US" dirty="0"/>
              <a:t>*)WRITEADDR; /* address to write to sensor */</a:t>
            </a:r>
          </a:p>
          <a:p>
            <a:pPr lvl="2"/>
            <a:r>
              <a:rPr lang="en-US" dirty="0"/>
              <a:t>*w = WRITEMASK; /* sensor command to force a read */</a:t>
            </a:r>
          </a:p>
          <a:p>
            <a:pPr lvl="2"/>
            <a:r>
              <a:rPr lang="en-IN" dirty="0"/>
              <a:t>for (j=0;j&lt;100;j++) { /* wait loop */ };</a:t>
            </a:r>
          </a:p>
          <a:p>
            <a:pPr lvl="2"/>
            <a:r>
              <a:rPr lang="en-US" dirty="0"/>
              <a:t>r = (</a:t>
            </a:r>
            <a:r>
              <a:rPr lang="en-US" dirty="0" err="1"/>
              <a:t>int</a:t>
            </a:r>
            <a:r>
              <a:rPr lang="en-US" dirty="0"/>
              <a:t> *)READADDR; /* address of returned value */</a:t>
            </a:r>
          </a:p>
          <a:p>
            <a:pPr lvl="2"/>
            <a:r>
              <a:rPr lang="en-IN" dirty="0"/>
              <a:t>me-&gt;value = *r;</a:t>
            </a:r>
          </a:p>
          <a:p>
            <a:pPr lvl="2"/>
            <a:r>
              <a:rPr lang="en-IN" dirty="0"/>
              <a:t>break;</a:t>
            </a:r>
          </a:p>
          <a:p>
            <a:pPr lvl="1"/>
            <a:r>
              <a:rPr lang="en-IN" dirty="0"/>
              <a:t>case PORTMAPPED:</a:t>
            </a:r>
          </a:p>
          <a:p>
            <a:pPr lvl="2"/>
            <a:r>
              <a:rPr lang="en-IN" dirty="0"/>
              <a:t>me-&gt;value = </a:t>
            </a:r>
            <a:r>
              <a:rPr lang="en-IN" dirty="0" err="1"/>
              <a:t>inp</a:t>
            </a:r>
            <a:r>
              <a:rPr lang="en-IN" dirty="0"/>
              <a:t>(SENSORPORT);</a:t>
            </a:r>
          </a:p>
          <a:p>
            <a:pPr lvl="2"/>
            <a:r>
              <a:rPr lang="en-US" dirty="0"/>
              <a:t>/* </a:t>
            </a:r>
            <a:r>
              <a:rPr lang="en-US" dirty="0" err="1"/>
              <a:t>inp</a:t>
            </a:r>
            <a:r>
              <a:rPr lang="en-US" dirty="0"/>
              <a:t>() is a compiler-specific port function */</a:t>
            </a:r>
          </a:p>
          <a:p>
            <a:pPr lvl="2"/>
            <a:r>
              <a:rPr lang="en-IN" dirty="0"/>
              <a:t>break;</a:t>
            </a:r>
          </a:p>
          <a:p>
            <a:r>
              <a:rPr lang="en-IN" dirty="0"/>
              <a:t>}; /* end switch */</a:t>
            </a:r>
          </a:p>
          <a:p>
            <a:r>
              <a:rPr lang="en-IN" dirty="0"/>
              <a:t>return me-&gt;value;</a:t>
            </a:r>
          </a:p>
          <a:p>
            <a:r>
              <a:rPr lang="en-IN" dirty="0"/>
              <a:t>};</a:t>
            </a:r>
          </a:p>
        </p:txBody>
      </p:sp>
      <p:sp>
        <p:nvSpPr>
          <p:cNvPr id="5" name="Rectangle 4"/>
          <p:cNvSpPr/>
          <p:nvPr/>
        </p:nvSpPr>
        <p:spPr>
          <a:xfrm>
            <a:off x="6525491" y="1014396"/>
            <a:ext cx="4904509" cy="5324535"/>
          </a:xfrm>
          <a:prstGeom prst="rect">
            <a:avLst/>
          </a:prstGeom>
        </p:spPr>
        <p:txBody>
          <a:bodyPr wrap="square">
            <a:spAutoFit/>
          </a:bodyPr>
          <a:lstStyle/>
          <a:p>
            <a:pPr marL="342900" indent="-342900" algn="just">
              <a:buFont typeface="Wingdings" panose="05000000000000000000" pitchFamily="2" charset="2"/>
              <a:buChar char="q"/>
            </a:pPr>
            <a:r>
              <a:rPr lang="en-US" sz="2000" dirty="0"/>
              <a:t>Consider a sensor in which the actual interface may differ. The </a:t>
            </a:r>
            <a:r>
              <a:rPr lang="en-US" sz="2000" dirty="0" err="1"/>
              <a:t>acquireValue</a:t>
            </a:r>
            <a:r>
              <a:rPr lang="en-US" sz="2000" dirty="0"/>
              <a:t> function in one context may require accessing a memory-mapped sensor, waiting for a while and then reading a different address to acquire the value. </a:t>
            </a:r>
          </a:p>
          <a:p>
            <a:pPr marL="342900" indent="-342900" algn="just">
              <a:buFont typeface="Wingdings" panose="05000000000000000000" pitchFamily="2" charset="2"/>
              <a:buChar char="q"/>
            </a:pPr>
            <a:r>
              <a:rPr lang="en-US" sz="2000" dirty="0"/>
              <a:t>A different context may use a </a:t>
            </a:r>
            <a:r>
              <a:rPr lang="en-US" sz="2000" dirty="0" err="1"/>
              <a:t>portmapped</a:t>
            </a:r>
            <a:r>
              <a:rPr lang="en-US" sz="2000" dirty="0"/>
              <a:t> sensor. We would definitely prefer that the client of the sensor doesn’t know how the interface to the sensor works – requiring such knowledge makes the application far more fragile and difficult to maintain. </a:t>
            </a:r>
          </a:p>
          <a:p>
            <a:pPr marL="342900" indent="-342900" algn="just">
              <a:buFont typeface="Wingdings" panose="05000000000000000000" pitchFamily="2" charset="2"/>
              <a:buChar char="q"/>
            </a:pPr>
            <a:r>
              <a:rPr lang="en-US" sz="2000" dirty="0"/>
              <a:t>With the standard C approach, we’d write code with the attributes </a:t>
            </a:r>
            <a:r>
              <a:rPr lang="en-US" sz="2000" dirty="0" err="1"/>
              <a:t>whatKindOfInterface</a:t>
            </a:r>
            <a:r>
              <a:rPr lang="en-US" sz="2000" dirty="0"/>
              <a:t> added to the </a:t>
            </a:r>
            <a:r>
              <a:rPr lang="en-IN" sz="2000" dirty="0"/>
              <a:t>Sensor </a:t>
            </a:r>
            <a:r>
              <a:rPr lang="en-IN" sz="2000" dirty="0" err="1"/>
              <a:t>struct</a:t>
            </a:r>
            <a:r>
              <a:rPr lang="en-IN" sz="2000" dirty="0"/>
              <a:t>.</a:t>
            </a:r>
          </a:p>
        </p:txBody>
      </p:sp>
    </p:spTree>
    <p:extLst>
      <p:ext uri="{BB962C8B-B14F-4D97-AF65-F5344CB8AC3E}">
        <p14:creationId xmlns:p14="http://schemas.microsoft.com/office/powerpoint/2010/main" val="1734183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Polymorphism and Virtual Functions</a:t>
            </a:r>
          </a:p>
        </p:txBody>
      </p:sp>
      <p:sp>
        <p:nvSpPr>
          <p:cNvPr id="3" name="Content Placeholder 2"/>
          <p:cNvSpPr>
            <a:spLocks noGrp="1"/>
          </p:cNvSpPr>
          <p:nvPr>
            <p:ph idx="1"/>
          </p:nvPr>
        </p:nvSpPr>
        <p:spPr/>
        <p:txBody>
          <a:bodyPr>
            <a:normAutofit fontScale="70000" lnSpcReduction="20000"/>
          </a:bodyPr>
          <a:lstStyle/>
          <a:p>
            <a:pPr algn="just"/>
            <a:r>
              <a:rPr lang="en-US" dirty="0"/>
              <a:t>Polymorphism is a valuable feature of object-oriented languages. </a:t>
            </a:r>
          </a:p>
          <a:p>
            <a:pPr algn="just"/>
            <a:r>
              <a:rPr lang="en-US" dirty="0"/>
              <a:t>It allows for the same function name to represent one function in one context and another function in a different context. </a:t>
            </a:r>
          </a:p>
          <a:p>
            <a:pPr algn="just"/>
            <a:r>
              <a:rPr lang="en-US" dirty="0"/>
              <a:t>In practice, this means that </a:t>
            </a:r>
            <a:r>
              <a:rPr lang="en-US" dirty="0">
                <a:solidFill>
                  <a:srgbClr val="FF0000"/>
                </a:solidFill>
              </a:rPr>
              <a:t>when either the static or dynamic context of an </a:t>
            </a:r>
            <a:r>
              <a:rPr lang="en-US" dirty="0" err="1">
                <a:solidFill>
                  <a:srgbClr val="FF0000"/>
                </a:solidFill>
              </a:rPr>
              <a:t>element</a:t>
            </a:r>
            <a:r>
              <a:rPr lang="en-US" dirty="0" err="1"/>
              <a:t>changes</a:t>
            </a:r>
            <a:r>
              <a:rPr lang="en-US" dirty="0"/>
              <a:t>, the appropriate operation can be called.</a:t>
            </a:r>
          </a:p>
          <a:p>
            <a:pPr algn="just"/>
            <a:r>
              <a:rPr lang="en-US" dirty="0"/>
              <a:t>Of course, the standard way to do this in C is to use conditional statements such as if or switch.</a:t>
            </a:r>
          </a:p>
          <a:p>
            <a:pPr algn="just"/>
            <a:r>
              <a:rPr lang="en-US" dirty="0"/>
              <a:t>The problem with the standard approach is that it quickly becomes unwieldy when many</a:t>
            </a:r>
          </a:p>
          <a:p>
            <a:pPr algn="just"/>
            <a:r>
              <a:rPr lang="en-US" dirty="0"/>
              <a:t>different contexts are available. Additionally, the approach requires that all possible contexts</a:t>
            </a:r>
          </a:p>
          <a:p>
            <a:pPr algn="just"/>
            <a:r>
              <a:rPr lang="en-US" dirty="0"/>
              <a:t>must be known when the original function is written, or at least the function must be modified</a:t>
            </a:r>
          </a:p>
          <a:p>
            <a:pPr algn="just"/>
            <a:r>
              <a:rPr lang="en-US" dirty="0"/>
              <a:t>to allow a new context. With polymorphic functions, prescience isn’t required. When the new</a:t>
            </a:r>
          </a:p>
          <a:p>
            <a:pPr algn="just"/>
            <a:r>
              <a:rPr lang="en-US" dirty="0"/>
              <a:t>context is discovered, the polymorphic function may be created and added without requiring</a:t>
            </a:r>
          </a:p>
          <a:p>
            <a:pPr algn="just"/>
            <a:r>
              <a:rPr lang="en-US" dirty="0"/>
              <a:t>changes to the original function.</a:t>
            </a:r>
            <a:endParaRPr lang="en-IN" dirty="0"/>
          </a:p>
        </p:txBody>
      </p:sp>
    </p:spTree>
    <p:extLst>
      <p:ext uri="{BB962C8B-B14F-4D97-AF65-F5344CB8AC3E}">
        <p14:creationId xmlns:p14="http://schemas.microsoft.com/office/powerpoint/2010/main" val="2555655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Polymorphism and Virtual Functions</a:t>
            </a:r>
          </a:p>
        </p:txBody>
      </p:sp>
      <p:sp>
        <p:nvSpPr>
          <p:cNvPr id="3" name="Content Placeholder 2"/>
          <p:cNvSpPr>
            <a:spLocks noGrp="1"/>
          </p:cNvSpPr>
          <p:nvPr>
            <p:ph idx="1"/>
          </p:nvPr>
        </p:nvSpPr>
        <p:spPr/>
        <p:txBody>
          <a:bodyPr>
            <a:normAutofit fontScale="70000" lnSpcReduction="20000"/>
          </a:bodyPr>
          <a:lstStyle/>
          <a:p>
            <a:pPr algn="just"/>
            <a:r>
              <a:rPr lang="en-US" dirty="0"/>
              <a:t>Polymorphism is a valuable feature of object-oriented languages. </a:t>
            </a:r>
          </a:p>
          <a:p>
            <a:pPr algn="just"/>
            <a:r>
              <a:rPr lang="en-US" dirty="0"/>
              <a:t>It allows for the same function name to represent one function in one context and another function in a different context. </a:t>
            </a:r>
          </a:p>
          <a:p>
            <a:pPr algn="just"/>
            <a:r>
              <a:rPr lang="en-US" dirty="0"/>
              <a:t>In practice, this means that </a:t>
            </a:r>
            <a:r>
              <a:rPr lang="en-US" dirty="0">
                <a:solidFill>
                  <a:srgbClr val="FF0000"/>
                </a:solidFill>
              </a:rPr>
              <a:t>when either the static or dynamic context of an element </a:t>
            </a:r>
            <a:r>
              <a:rPr lang="en-US" dirty="0"/>
              <a:t>changes, the appropriate operation can be called.</a:t>
            </a:r>
          </a:p>
          <a:p>
            <a:pPr algn="just"/>
            <a:r>
              <a:rPr lang="en-US" dirty="0"/>
              <a:t>Of course, the standard way to do this in C is to use conditional statements such as if or switch.</a:t>
            </a:r>
          </a:p>
          <a:p>
            <a:pPr algn="just"/>
            <a:r>
              <a:rPr lang="en-US" dirty="0"/>
              <a:t>The problem with the standard approach is that it quickly becomes unwieldy when many</a:t>
            </a:r>
          </a:p>
          <a:p>
            <a:pPr algn="just"/>
            <a:r>
              <a:rPr lang="en-US" dirty="0"/>
              <a:t>different contexts are available. Additionally, the approach requires that all possible contexts</a:t>
            </a:r>
          </a:p>
          <a:p>
            <a:pPr algn="just"/>
            <a:r>
              <a:rPr lang="en-US" dirty="0"/>
              <a:t>must be known when the original function is written, or at least the function must be modified</a:t>
            </a:r>
          </a:p>
          <a:p>
            <a:pPr algn="just"/>
            <a:r>
              <a:rPr lang="en-US" dirty="0"/>
              <a:t>to allow a new context. With polymorphic functions, prescience isn’t required. When the new</a:t>
            </a:r>
          </a:p>
          <a:p>
            <a:pPr algn="just"/>
            <a:r>
              <a:rPr lang="en-US" dirty="0"/>
              <a:t>context is discovered, the polymorphic function may be created and added without requiring</a:t>
            </a:r>
          </a:p>
          <a:p>
            <a:pPr algn="just"/>
            <a:r>
              <a:rPr lang="en-US" dirty="0"/>
              <a:t>changes to the original function.</a:t>
            </a:r>
            <a:endParaRPr lang="en-IN" dirty="0"/>
          </a:p>
        </p:txBody>
      </p:sp>
    </p:spTree>
    <p:extLst>
      <p:ext uri="{BB962C8B-B14F-4D97-AF65-F5344CB8AC3E}">
        <p14:creationId xmlns:p14="http://schemas.microsoft.com/office/powerpoint/2010/main" val="38159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Examples</a:t>
            </a:r>
          </a:p>
        </p:txBody>
      </p:sp>
      <p:sp>
        <p:nvSpPr>
          <p:cNvPr id="3" name="Content Placeholder 2"/>
          <p:cNvSpPr>
            <a:spLocks noGrp="1"/>
          </p:cNvSpPr>
          <p:nvPr>
            <p:ph idx="1"/>
          </p:nvPr>
        </p:nvSpPr>
        <p:spPr/>
        <p:txBody>
          <a:bodyPr>
            <a:normAutofit/>
          </a:bodyPr>
          <a:lstStyle/>
          <a:p>
            <a:pPr algn="just"/>
            <a:r>
              <a:rPr lang="en-US" dirty="0"/>
              <a:t>In automotive environments, embedded systems optimize engine combustion, manage power delivery in transmissions, monitor sensor data, control anti-lock braking, provide security, and offer infotainment services such as CD and DVD players, and GPS routing (in some locations, they can offer radar and laser detection and even active radar and laser </a:t>
            </a:r>
            <a:r>
              <a:rPr lang="en-IN" dirty="0"/>
              <a:t>countermeasures).</a:t>
            </a:r>
          </a:p>
          <a:p>
            <a:pPr algn="just"/>
            <a:r>
              <a:rPr lang="en-US" dirty="0"/>
              <a:t>In the home, examples include ovens, televisions, radios, washing machines, and even some </a:t>
            </a:r>
            <a:r>
              <a:rPr lang="en-IN" dirty="0"/>
              <a:t>vacuum cleaners.</a:t>
            </a:r>
          </a:p>
        </p:txBody>
      </p:sp>
    </p:spTree>
    <p:extLst>
      <p:ext uri="{BB962C8B-B14F-4D97-AF65-F5344CB8AC3E}">
        <p14:creationId xmlns:p14="http://schemas.microsoft.com/office/powerpoint/2010/main" val="38529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Examples</a:t>
            </a:r>
          </a:p>
        </p:txBody>
      </p:sp>
      <p:pic>
        <p:nvPicPr>
          <p:cNvPr id="5" name="Picture 4"/>
          <p:cNvPicPr>
            <a:picLocks noChangeAspect="1"/>
          </p:cNvPicPr>
          <p:nvPr/>
        </p:nvPicPr>
        <p:blipFill>
          <a:blip r:embed="rId2"/>
          <a:stretch>
            <a:fillRect/>
          </a:stretch>
        </p:blipFill>
        <p:spPr>
          <a:xfrm>
            <a:off x="2203153" y="1675227"/>
            <a:ext cx="7785694" cy="4394199"/>
          </a:xfrm>
          <a:prstGeom prst="rect">
            <a:avLst/>
          </a:prstGeom>
        </p:spPr>
      </p:pic>
    </p:spTree>
    <p:extLst>
      <p:ext uri="{BB962C8B-B14F-4D97-AF65-F5344CB8AC3E}">
        <p14:creationId xmlns:p14="http://schemas.microsoft.com/office/powerpoint/2010/main" val="181376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Real time systems</a:t>
            </a:r>
          </a:p>
        </p:txBody>
      </p:sp>
      <p:sp>
        <p:nvSpPr>
          <p:cNvPr id="3" name="Content Placeholder 2"/>
          <p:cNvSpPr>
            <a:spLocks noGrp="1"/>
          </p:cNvSpPr>
          <p:nvPr>
            <p:ph idx="1"/>
          </p:nvPr>
        </p:nvSpPr>
        <p:spPr/>
        <p:txBody>
          <a:bodyPr>
            <a:normAutofit/>
          </a:bodyPr>
          <a:lstStyle/>
          <a:p>
            <a:pPr algn="just"/>
            <a:r>
              <a:rPr lang="en-US" dirty="0"/>
              <a:t>An important subset of embedded systems are real-time systems.</a:t>
            </a:r>
          </a:p>
          <a:p>
            <a:pPr algn="just"/>
            <a:r>
              <a:rPr lang="en-US" dirty="0"/>
              <a:t>“real time” is not “real fast”. </a:t>
            </a:r>
          </a:p>
          <a:p>
            <a:pPr algn="just"/>
            <a:r>
              <a:rPr lang="en-US" dirty="0"/>
              <a:t>A real-time system is one in which timeliness constraints must be satisfied for system correctness. </a:t>
            </a:r>
          </a:p>
          <a:p>
            <a:pPr algn="just"/>
            <a:r>
              <a:rPr lang="en-US" dirty="0"/>
              <a:t>Categorization of real-time systems is into two groups. </a:t>
            </a:r>
          </a:p>
          <a:p>
            <a:pPr algn="just"/>
            <a:r>
              <a:rPr lang="en-US" dirty="0">
                <a:solidFill>
                  <a:srgbClr val="FF0000"/>
                </a:solidFill>
              </a:rPr>
              <a:t>“Hard” real-time syst</a:t>
            </a:r>
            <a:r>
              <a:rPr lang="en-US" dirty="0"/>
              <a:t>ems are ones in which timeliness constraints are modeled as deadlines, points in time by which the execution of specific actions are required to be complete.</a:t>
            </a:r>
          </a:p>
          <a:p>
            <a:pPr algn="just"/>
            <a:endParaRPr lang="en-US" dirty="0"/>
          </a:p>
        </p:txBody>
      </p:sp>
    </p:spTree>
    <p:extLst>
      <p:ext uri="{BB962C8B-B14F-4D97-AF65-F5344CB8AC3E}">
        <p14:creationId xmlns:p14="http://schemas.microsoft.com/office/powerpoint/2010/main" val="7908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Real time systems</a:t>
            </a:r>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“Soft” real-time systems </a:t>
            </a:r>
            <a:r>
              <a:rPr lang="en-US" dirty="0"/>
              <a:t>are those that are not “hard”; that is, some other (usually stochastic) measure than deadlines is used to determine timeliness. This may include average throughput, average execution time, maximum burst length, or some other measure. </a:t>
            </a:r>
          </a:p>
          <a:p>
            <a:pPr algn="just"/>
            <a:r>
              <a:rPr lang="en-US" dirty="0"/>
              <a:t>All systems may be modeled as hard real-time systems, but this often results in “over-designing” the system to be faster or have more available resources than is necessary, raising the recurring cost (approximately “manufacturing cost”) of </a:t>
            </a:r>
            <a:r>
              <a:rPr lang="en-IN" dirty="0"/>
              <a:t>the system.</a:t>
            </a:r>
          </a:p>
          <a:p>
            <a:pPr algn="just"/>
            <a:r>
              <a:rPr lang="en-US" dirty="0"/>
              <a:t>The primary reason for modeling real-time systems as “hard” is because it eases the assurance of the system’s timeliness through </a:t>
            </a:r>
            <a:r>
              <a:rPr lang="en-IN" dirty="0"/>
              <a:t>mathematical analysis.</a:t>
            </a:r>
          </a:p>
          <a:p>
            <a:endParaRPr lang="en-IN" dirty="0"/>
          </a:p>
        </p:txBody>
      </p:sp>
    </p:spTree>
    <p:extLst>
      <p:ext uri="{BB962C8B-B14F-4D97-AF65-F5344CB8AC3E}">
        <p14:creationId xmlns:p14="http://schemas.microsoft.com/office/powerpoint/2010/main" val="200973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Design Constraints</a:t>
            </a:r>
          </a:p>
        </p:txBody>
      </p:sp>
      <p:sp>
        <p:nvSpPr>
          <p:cNvPr id="3" name="Content Placeholder 2"/>
          <p:cNvSpPr>
            <a:spLocks noGrp="1"/>
          </p:cNvSpPr>
          <p:nvPr>
            <p:ph idx="1"/>
          </p:nvPr>
        </p:nvSpPr>
        <p:spPr/>
        <p:txBody>
          <a:bodyPr>
            <a:normAutofit/>
          </a:bodyPr>
          <a:lstStyle/>
          <a:p>
            <a:pPr algn="just"/>
            <a:r>
              <a:rPr lang="en-US" dirty="0"/>
              <a:t>An embedded system is usually shipped already integrated with all the hardware it needs. </a:t>
            </a:r>
          </a:p>
          <a:p>
            <a:pPr algn="just"/>
            <a:r>
              <a:rPr lang="en-US" dirty="0"/>
              <a:t>The hardware platform is not usually user-extensible, so resources such as memory, power, cooling, or computing power contribute to the per-unit cost (known as recurring cost). </a:t>
            </a:r>
          </a:p>
          <a:p>
            <a:pPr algn="just"/>
            <a:r>
              <a:rPr lang="en-US" dirty="0"/>
              <a:t>To maintain profitability, there is almost always tremendous pressure on the developer to minimize the use of such hardware </a:t>
            </a:r>
            <a:r>
              <a:rPr lang="en-IN" dirty="0"/>
              <a:t>resources.</a:t>
            </a:r>
          </a:p>
          <a:p>
            <a:pPr algn="just"/>
            <a:r>
              <a:rPr lang="en-US" dirty="0"/>
              <a:t>So Embedded systems often require additional optimization efforts.</a:t>
            </a:r>
            <a:endParaRPr lang="en-IN" dirty="0"/>
          </a:p>
        </p:txBody>
      </p:sp>
    </p:spTree>
    <p:extLst>
      <p:ext uri="{BB962C8B-B14F-4D97-AF65-F5344CB8AC3E}">
        <p14:creationId xmlns:p14="http://schemas.microsoft.com/office/powerpoint/2010/main" val="4267802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4511</Words>
  <Application>Microsoft Office PowerPoint</Application>
  <PresentationFormat>Widescreen</PresentationFormat>
  <Paragraphs>284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Design Patterns for Embedded Systems  (Part 1)</vt:lpstr>
      <vt:lpstr>Topics</vt:lpstr>
      <vt:lpstr>Definition of Embedded Systems</vt:lpstr>
      <vt:lpstr>Examples</vt:lpstr>
      <vt:lpstr>Examples</vt:lpstr>
      <vt:lpstr>Examples</vt:lpstr>
      <vt:lpstr>Real time systems</vt:lpstr>
      <vt:lpstr>Real time systems</vt:lpstr>
      <vt:lpstr>Embedded Design Constraints</vt:lpstr>
      <vt:lpstr>Embedded Design Constraints</vt:lpstr>
      <vt:lpstr>Embedded Design Constraints</vt:lpstr>
      <vt:lpstr>Embedded Toolchain – Cross Compiler</vt:lpstr>
      <vt:lpstr>Embedded Toolchain - Linker</vt:lpstr>
      <vt:lpstr>Embedded Toolchain - Loader</vt:lpstr>
      <vt:lpstr>Embedded Toolchain - Debuggers</vt:lpstr>
      <vt:lpstr>OS, RTOS or bareback?</vt:lpstr>
      <vt:lpstr>OS, RTOS or bareback?</vt:lpstr>
      <vt:lpstr>OS, RTOS or bareback?</vt:lpstr>
      <vt:lpstr>OS, RTOS or bareback?</vt:lpstr>
      <vt:lpstr>OS, RTOS or bareback?</vt:lpstr>
      <vt:lpstr>Debugging and testing – Test Driven Development</vt:lpstr>
      <vt:lpstr>Debugging and testing – Test Driven Development</vt:lpstr>
      <vt:lpstr>Debugging and testing – Test Driven Development</vt:lpstr>
      <vt:lpstr>Different Unit tests</vt:lpstr>
      <vt:lpstr>Different Unit tests</vt:lpstr>
      <vt:lpstr>Common testing strategies</vt:lpstr>
      <vt:lpstr>Object oriented or Structured?</vt:lpstr>
      <vt:lpstr>Object oriented or Structured?</vt:lpstr>
      <vt:lpstr>Object oriented or Structured?</vt:lpstr>
      <vt:lpstr>Object oriented or Structured?</vt:lpstr>
      <vt:lpstr>Object oriented or Structured?</vt:lpstr>
      <vt:lpstr>PowerPoint Presentation</vt:lpstr>
      <vt:lpstr>Example – sensor.h</vt:lpstr>
      <vt:lpstr>sensor.c</vt:lpstr>
      <vt:lpstr>sensor.c</vt:lpstr>
      <vt:lpstr>PowerPoint Presentation</vt:lpstr>
      <vt:lpstr>Objects</vt:lpstr>
      <vt:lpstr>PowerPoint Presentation</vt:lpstr>
      <vt:lpstr>PowerPoint Presentation</vt:lpstr>
      <vt:lpstr>Polymorphism and Virtual Functions</vt:lpstr>
      <vt:lpstr>PowerPoint Presentation</vt:lpstr>
      <vt:lpstr>PowerPoint Presentation</vt:lpstr>
      <vt:lpstr>Polymorphism and Virtual Functions</vt:lpstr>
      <vt:lpstr>Polymorphism and Virtual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for Embedded Systems  – Part 1</dc:title>
  <dc:creator>Anand K</dc:creator>
  <cp:lastModifiedBy>Anand K</cp:lastModifiedBy>
  <cp:revision>4</cp:revision>
  <dcterms:created xsi:type="dcterms:W3CDTF">2019-02-06T03:22:32Z</dcterms:created>
  <dcterms:modified xsi:type="dcterms:W3CDTF">2019-02-06T03:48:10Z</dcterms:modified>
</cp:coreProperties>
</file>