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6B845D4-6080-451F-95C2-102DC10571A8}" type="datetimeFigureOut">
              <a:rPr lang="en-IN" smtClean="0"/>
              <a:t>06-02-2019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2F780-4EA3-4904-965E-438BD9EEDA2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094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B845D4-6080-451F-95C2-102DC10571A8}" type="datetimeFigureOut">
              <a:rPr lang="en-IN" smtClean="0"/>
              <a:t>06-02-2019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2F780-4EA3-4904-965E-438BD9EEDA25}" type="slidenum">
              <a:rPr lang="en-IN" smtClean="0"/>
              <a:t>‹#›</a:t>
            </a:fld>
            <a:endParaRPr lang="en-IN"/>
          </a:p>
        </p:txBody>
      </p:sp>
    </p:spTree>
    <p:extLst>
      <p:ext uri="{BB962C8B-B14F-4D97-AF65-F5344CB8AC3E}">
        <p14:creationId xmlns:p14="http://schemas.microsoft.com/office/powerpoint/2010/main" val="3673373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B845D4-6080-451F-95C2-102DC10571A8}" type="datetimeFigureOut">
              <a:rPr lang="en-IN" smtClean="0"/>
              <a:t>06-02-2019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2F780-4EA3-4904-965E-438BD9EEDA25}"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3212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B845D4-6080-451F-95C2-102DC10571A8}" type="datetimeFigureOut">
              <a:rPr lang="en-IN" smtClean="0"/>
              <a:t>06-02-2019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2F780-4EA3-4904-965E-438BD9EEDA25}" type="slidenum">
              <a:rPr lang="en-IN" smtClean="0"/>
              <a:t>‹#›</a:t>
            </a:fld>
            <a:endParaRPr lang="en-IN"/>
          </a:p>
        </p:txBody>
      </p:sp>
    </p:spTree>
    <p:extLst>
      <p:ext uri="{BB962C8B-B14F-4D97-AF65-F5344CB8AC3E}">
        <p14:creationId xmlns:p14="http://schemas.microsoft.com/office/powerpoint/2010/main" val="2582845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B845D4-6080-451F-95C2-102DC10571A8}" type="datetimeFigureOut">
              <a:rPr lang="en-IN" smtClean="0"/>
              <a:t>06-02-2019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12F780-4EA3-4904-965E-438BD9EEDA2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3278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B845D4-6080-451F-95C2-102DC10571A8}" type="datetimeFigureOut">
              <a:rPr lang="en-IN" smtClean="0"/>
              <a:t>06-02-2019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12F780-4EA3-4904-965E-438BD9EEDA25}" type="slidenum">
              <a:rPr lang="en-IN" smtClean="0"/>
              <a:t>‹#›</a:t>
            </a:fld>
            <a:endParaRPr lang="en-IN"/>
          </a:p>
        </p:txBody>
      </p:sp>
    </p:spTree>
    <p:extLst>
      <p:ext uri="{BB962C8B-B14F-4D97-AF65-F5344CB8AC3E}">
        <p14:creationId xmlns:p14="http://schemas.microsoft.com/office/powerpoint/2010/main" val="2286758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B845D4-6080-451F-95C2-102DC10571A8}" type="datetimeFigureOut">
              <a:rPr lang="en-IN" smtClean="0"/>
              <a:t>06-02-2019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12F780-4EA3-4904-965E-438BD9EEDA25}" type="slidenum">
              <a:rPr lang="en-IN" smtClean="0"/>
              <a:t>‹#›</a:t>
            </a:fld>
            <a:endParaRPr lang="en-IN"/>
          </a:p>
        </p:txBody>
      </p:sp>
    </p:spTree>
    <p:extLst>
      <p:ext uri="{BB962C8B-B14F-4D97-AF65-F5344CB8AC3E}">
        <p14:creationId xmlns:p14="http://schemas.microsoft.com/office/powerpoint/2010/main" val="2864348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B845D4-6080-451F-95C2-102DC10571A8}" type="datetimeFigureOut">
              <a:rPr lang="en-IN" smtClean="0"/>
              <a:t>06-02-2019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12F780-4EA3-4904-965E-438BD9EEDA25}" type="slidenum">
              <a:rPr lang="en-IN" smtClean="0"/>
              <a:t>‹#›</a:t>
            </a:fld>
            <a:endParaRPr lang="en-IN"/>
          </a:p>
        </p:txBody>
      </p:sp>
    </p:spTree>
    <p:extLst>
      <p:ext uri="{BB962C8B-B14F-4D97-AF65-F5344CB8AC3E}">
        <p14:creationId xmlns:p14="http://schemas.microsoft.com/office/powerpoint/2010/main" val="3932581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B845D4-6080-451F-95C2-102DC10571A8}" type="datetimeFigureOut">
              <a:rPr lang="en-IN" smtClean="0"/>
              <a:t>06-02-2019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12F780-4EA3-4904-965E-438BD9EEDA25}" type="slidenum">
              <a:rPr lang="en-IN" smtClean="0"/>
              <a:t>‹#›</a:t>
            </a:fld>
            <a:endParaRPr lang="en-IN"/>
          </a:p>
        </p:txBody>
      </p:sp>
    </p:spTree>
    <p:extLst>
      <p:ext uri="{BB962C8B-B14F-4D97-AF65-F5344CB8AC3E}">
        <p14:creationId xmlns:p14="http://schemas.microsoft.com/office/powerpoint/2010/main" val="2443111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6B845D4-6080-451F-95C2-102DC10571A8}" type="datetimeFigureOut">
              <a:rPr lang="en-IN" smtClean="0"/>
              <a:t>06-02-2019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12F780-4EA3-4904-965E-438BD9EEDA25}" type="slidenum">
              <a:rPr lang="en-IN" smtClean="0"/>
              <a:t>‹#›</a:t>
            </a:fld>
            <a:endParaRPr lang="en-IN"/>
          </a:p>
        </p:txBody>
      </p:sp>
    </p:spTree>
    <p:extLst>
      <p:ext uri="{BB962C8B-B14F-4D97-AF65-F5344CB8AC3E}">
        <p14:creationId xmlns:p14="http://schemas.microsoft.com/office/powerpoint/2010/main" val="732131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B845D4-6080-451F-95C2-102DC10571A8}" type="datetimeFigureOut">
              <a:rPr lang="en-IN" smtClean="0"/>
              <a:t>06-02-2019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12F780-4EA3-4904-965E-438BD9EEDA2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657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6B845D4-6080-451F-95C2-102DC10571A8}" type="datetimeFigureOut">
              <a:rPr lang="en-IN" smtClean="0"/>
              <a:t>06-02-2019</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112F780-4EA3-4904-965E-438BD9EEDA25}"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34081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237" y="5014664"/>
            <a:ext cx="8075383" cy="1445636"/>
          </a:xfrm>
        </p:spPr>
        <p:txBody>
          <a:bodyPr>
            <a:normAutofit/>
          </a:bodyPr>
          <a:lstStyle/>
          <a:p>
            <a:r>
              <a:rPr lang="en-IN" dirty="0"/>
              <a:t>Embedded Software Testing Methods</a:t>
            </a:r>
          </a:p>
        </p:txBody>
      </p:sp>
    </p:spTree>
    <p:extLst>
      <p:ext uri="{BB962C8B-B14F-4D97-AF65-F5344CB8AC3E}">
        <p14:creationId xmlns:p14="http://schemas.microsoft.com/office/powerpoint/2010/main" val="503775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Static testing</a:t>
            </a:r>
          </a:p>
        </p:txBody>
      </p:sp>
      <p:sp>
        <p:nvSpPr>
          <p:cNvPr id="3" name="Content Placeholder 2"/>
          <p:cNvSpPr>
            <a:spLocks noGrp="1"/>
          </p:cNvSpPr>
          <p:nvPr>
            <p:ph idx="1"/>
          </p:nvPr>
        </p:nvSpPr>
        <p:spPr/>
        <p:txBody>
          <a:bodyPr/>
          <a:lstStyle/>
          <a:p>
            <a:pPr algn="just"/>
            <a:r>
              <a:rPr lang="en-US" dirty="0"/>
              <a:t>Static software testing is </a:t>
            </a:r>
            <a:r>
              <a:rPr lang="en-US" dirty="0">
                <a:solidFill>
                  <a:srgbClr val="FF0000"/>
                </a:solidFill>
              </a:rPr>
              <a:t>usually inspections and reviews of the code or a document. </a:t>
            </a:r>
          </a:p>
          <a:p>
            <a:pPr algn="just"/>
            <a:r>
              <a:rPr lang="en-US" dirty="0"/>
              <a:t>In static testing the software is not actually used at all, but </a:t>
            </a:r>
            <a:r>
              <a:rPr lang="en-US" dirty="0">
                <a:solidFill>
                  <a:srgbClr val="FF0000"/>
                </a:solidFill>
              </a:rPr>
              <a:t>visually inspected.</a:t>
            </a:r>
          </a:p>
          <a:p>
            <a:pPr algn="just"/>
            <a:r>
              <a:rPr lang="en-US" dirty="0"/>
              <a:t>Static testing is proven to be extremely effective type of testing both in means of cost-effectiveness and defect spotting effectiveness. </a:t>
            </a:r>
          </a:p>
          <a:p>
            <a:pPr algn="just"/>
            <a:r>
              <a:rPr lang="en-US" dirty="0"/>
              <a:t>Due to these facts, it is advised to include static testing in every test plan and test level.</a:t>
            </a:r>
            <a:endParaRPr lang="en-IN" dirty="0"/>
          </a:p>
        </p:txBody>
      </p:sp>
    </p:spTree>
    <p:extLst>
      <p:ext uri="{BB962C8B-B14F-4D97-AF65-F5344CB8AC3E}">
        <p14:creationId xmlns:p14="http://schemas.microsoft.com/office/powerpoint/2010/main" val="3201225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Static testing – Code reviews</a:t>
            </a:r>
          </a:p>
        </p:txBody>
      </p:sp>
      <p:sp>
        <p:nvSpPr>
          <p:cNvPr id="3" name="Content Placeholder 2"/>
          <p:cNvSpPr>
            <a:spLocks noGrp="1"/>
          </p:cNvSpPr>
          <p:nvPr>
            <p:ph idx="1"/>
          </p:nvPr>
        </p:nvSpPr>
        <p:spPr/>
        <p:txBody>
          <a:bodyPr>
            <a:normAutofit/>
          </a:bodyPr>
          <a:lstStyle/>
          <a:p>
            <a:pPr algn="just"/>
            <a:r>
              <a:rPr lang="en-US" dirty="0"/>
              <a:t>The </a:t>
            </a:r>
            <a:r>
              <a:rPr lang="en-US" dirty="0">
                <a:solidFill>
                  <a:srgbClr val="FF0000"/>
                </a:solidFill>
              </a:rPr>
              <a:t>most common form of static testing is code reviews </a:t>
            </a:r>
            <a:r>
              <a:rPr lang="en-US" dirty="0"/>
              <a:t>in which the code is analyzed by a group of people, often by peers. </a:t>
            </a:r>
          </a:p>
          <a:p>
            <a:pPr algn="just"/>
            <a:r>
              <a:rPr lang="en-US" dirty="0"/>
              <a:t>Suitable number of participants is three to four persons of which </a:t>
            </a:r>
            <a:r>
              <a:rPr lang="en-US" dirty="0">
                <a:solidFill>
                  <a:srgbClr val="FF0000"/>
                </a:solidFill>
              </a:rPr>
              <a:t>one is the author of the code, one is the moderator, one is programmer peer and one is a test specialist. </a:t>
            </a:r>
          </a:p>
          <a:p>
            <a:pPr algn="just"/>
            <a:r>
              <a:rPr lang="en-US" dirty="0"/>
              <a:t>The moderator schedules the review, makes the practical arrangements, records the defects and ensures that the errors are corrected.</a:t>
            </a:r>
          </a:p>
          <a:p>
            <a:pPr algn="just"/>
            <a:r>
              <a:rPr lang="en-US" dirty="0"/>
              <a:t>The rest of the group is focused solely on the review. </a:t>
            </a:r>
          </a:p>
          <a:p>
            <a:pPr algn="just"/>
            <a:r>
              <a:rPr lang="en-US" dirty="0"/>
              <a:t>Usually the participants get acquainted with the code beforehand and the review conference is held where the participants meet for the actual review. </a:t>
            </a:r>
          </a:p>
          <a:p>
            <a:pPr algn="just"/>
            <a:r>
              <a:rPr lang="en-US" dirty="0"/>
              <a:t>The duration of the review should not exceed 120 </a:t>
            </a:r>
            <a:r>
              <a:rPr lang="en-IN" dirty="0"/>
              <a:t>minutes to ensure effectiveness.</a:t>
            </a:r>
          </a:p>
        </p:txBody>
      </p:sp>
    </p:spTree>
    <p:extLst>
      <p:ext uri="{BB962C8B-B14F-4D97-AF65-F5344CB8AC3E}">
        <p14:creationId xmlns:p14="http://schemas.microsoft.com/office/powerpoint/2010/main" val="1952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Static testing – code reviews</a:t>
            </a:r>
          </a:p>
        </p:txBody>
      </p:sp>
      <p:sp>
        <p:nvSpPr>
          <p:cNvPr id="3" name="Content Placeholder 2"/>
          <p:cNvSpPr>
            <a:spLocks noGrp="1"/>
          </p:cNvSpPr>
          <p:nvPr>
            <p:ph idx="1"/>
          </p:nvPr>
        </p:nvSpPr>
        <p:spPr/>
        <p:txBody>
          <a:bodyPr>
            <a:normAutofit/>
          </a:bodyPr>
          <a:lstStyle/>
          <a:p>
            <a:pPr algn="just"/>
            <a:r>
              <a:rPr lang="en-US" dirty="0"/>
              <a:t>The code is inspected to find basic coding mishaps, but it is important to inspect the structure and evaluate the algorithm decisions since most of these types of defects are invisible to traditional dynamic computer-based testing methods. </a:t>
            </a:r>
          </a:p>
          <a:p>
            <a:pPr algn="just"/>
            <a:r>
              <a:rPr lang="en-US" dirty="0"/>
              <a:t>The </a:t>
            </a:r>
            <a:r>
              <a:rPr lang="en-US" dirty="0">
                <a:solidFill>
                  <a:srgbClr val="FF0000"/>
                </a:solidFill>
              </a:rPr>
              <a:t>aim of static testing is to find defects and potential hazards</a:t>
            </a:r>
            <a:r>
              <a:rPr lang="en-US" dirty="0"/>
              <a:t>, but not to fix them. The advantage of code review is that the exact locations of the defects that are found are known. </a:t>
            </a:r>
          </a:p>
          <a:p>
            <a:pPr algn="just"/>
            <a:r>
              <a:rPr lang="en-US" dirty="0"/>
              <a:t>This makes </a:t>
            </a:r>
            <a:r>
              <a:rPr lang="en-US" dirty="0">
                <a:solidFill>
                  <a:srgbClr val="FF0000"/>
                </a:solidFill>
              </a:rPr>
              <a:t>fixing process quick and a mass of defects can be fixed </a:t>
            </a:r>
            <a:r>
              <a:rPr lang="en-US" dirty="0"/>
              <a:t>in one sitting.</a:t>
            </a:r>
            <a:endParaRPr lang="en-IN" dirty="0"/>
          </a:p>
        </p:txBody>
      </p:sp>
    </p:spTree>
    <p:extLst>
      <p:ext uri="{BB962C8B-B14F-4D97-AF65-F5344CB8AC3E}">
        <p14:creationId xmlns:p14="http://schemas.microsoft.com/office/powerpoint/2010/main" val="2948496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Static testing – code reviews</a:t>
            </a:r>
          </a:p>
        </p:txBody>
      </p:sp>
      <p:sp>
        <p:nvSpPr>
          <p:cNvPr id="3" name="Content Placeholder 2"/>
          <p:cNvSpPr>
            <a:spLocks noGrp="1"/>
          </p:cNvSpPr>
          <p:nvPr>
            <p:ph idx="1"/>
          </p:nvPr>
        </p:nvSpPr>
        <p:spPr/>
        <p:txBody>
          <a:bodyPr>
            <a:normAutofit/>
          </a:bodyPr>
          <a:lstStyle/>
          <a:p>
            <a:pPr algn="just"/>
            <a:r>
              <a:rPr lang="en-US" dirty="0"/>
              <a:t>The code review progresses so that the programmer narrates the logic of the program step by step. </a:t>
            </a:r>
          </a:p>
          <a:p>
            <a:pPr algn="just"/>
            <a:r>
              <a:rPr lang="en-US" dirty="0"/>
              <a:t>The other participants raise questions and try to determine if defects exist in a collective effort. After the narration the program is analyzed with respect to a checklist of common defects. </a:t>
            </a:r>
          </a:p>
          <a:p>
            <a:pPr algn="just"/>
            <a:r>
              <a:rPr lang="en-US" dirty="0"/>
              <a:t>The moderator ensures that the discussion proceeds along productive lines and the focus is on finding defects and not fixing them. </a:t>
            </a:r>
          </a:p>
          <a:p>
            <a:pPr algn="just"/>
            <a:r>
              <a:rPr lang="en-US" dirty="0">
                <a:solidFill>
                  <a:srgbClr val="FF0000"/>
                </a:solidFill>
              </a:rPr>
              <a:t>After the review the programmer is given a list of </a:t>
            </a:r>
            <a:r>
              <a:rPr lang="en-IN" dirty="0">
                <a:solidFill>
                  <a:srgbClr val="FF0000"/>
                </a:solidFill>
              </a:rPr>
              <a:t>the defects found with each having a severity level</a:t>
            </a:r>
            <a:r>
              <a:rPr lang="en-IN" dirty="0"/>
              <a:t>.</a:t>
            </a:r>
          </a:p>
        </p:txBody>
      </p:sp>
    </p:spTree>
    <p:extLst>
      <p:ext uri="{BB962C8B-B14F-4D97-AF65-F5344CB8AC3E}">
        <p14:creationId xmlns:p14="http://schemas.microsoft.com/office/powerpoint/2010/main" val="4265367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Static testing – code reviews</a:t>
            </a:r>
          </a:p>
        </p:txBody>
      </p:sp>
      <p:sp>
        <p:nvSpPr>
          <p:cNvPr id="3" name="Content Placeholder 2"/>
          <p:cNvSpPr>
            <a:spLocks noGrp="1"/>
          </p:cNvSpPr>
          <p:nvPr>
            <p:ph idx="1"/>
          </p:nvPr>
        </p:nvSpPr>
        <p:spPr/>
        <p:txBody>
          <a:bodyPr>
            <a:normAutofit/>
          </a:bodyPr>
          <a:lstStyle/>
          <a:p>
            <a:pPr algn="just"/>
            <a:r>
              <a:rPr lang="en-US" dirty="0"/>
              <a:t>In addition to code, other documents can be reviewed in the same manner as code is reviewed. </a:t>
            </a:r>
          </a:p>
          <a:p>
            <a:pPr algn="just"/>
            <a:r>
              <a:rPr lang="en-US" dirty="0"/>
              <a:t>It is well advised to review software specifications, test plans, et cetera, to root out defects from the design documents. </a:t>
            </a:r>
          </a:p>
          <a:p>
            <a:pPr algn="just"/>
            <a:r>
              <a:rPr lang="en-US" dirty="0"/>
              <a:t>Specification documents should be reviewed with care, since defects that are injected into the specifications are extremely hazardous and can jeopardise the whole project when the developed system does not </a:t>
            </a:r>
            <a:r>
              <a:rPr lang="en-IN" dirty="0"/>
              <a:t>meet the customer’s requirements.</a:t>
            </a:r>
          </a:p>
        </p:txBody>
      </p:sp>
    </p:spTree>
    <p:extLst>
      <p:ext uri="{BB962C8B-B14F-4D97-AF65-F5344CB8AC3E}">
        <p14:creationId xmlns:p14="http://schemas.microsoft.com/office/powerpoint/2010/main" val="2269521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Testing levels</a:t>
            </a:r>
          </a:p>
        </p:txBody>
      </p:sp>
      <p:sp>
        <p:nvSpPr>
          <p:cNvPr id="3" name="Content Placeholder 2"/>
          <p:cNvSpPr>
            <a:spLocks noGrp="1"/>
          </p:cNvSpPr>
          <p:nvPr>
            <p:ph idx="1"/>
          </p:nvPr>
        </p:nvSpPr>
        <p:spPr/>
        <p:txBody>
          <a:bodyPr>
            <a:normAutofit/>
          </a:bodyPr>
          <a:lstStyle/>
          <a:p>
            <a:pPr algn="just"/>
            <a:r>
              <a:rPr lang="en-US" dirty="0"/>
              <a:t>Software testing can be divided roughly to four levels. </a:t>
            </a:r>
          </a:p>
          <a:p>
            <a:pPr algn="just"/>
            <a:r>
              <a:rPr lang="en-US" dirty="0"/>
              <a:t>They are, from low-level to high-level: </a:t>
            </a:r>
            <a:r>
              <a:rPr lang="en-US" dirty="0">
                <a:solidFill>
                  <a:srgbClr val="FF0000"/>
                </a:solidFill>
              </a:rPr>
              <a:t>unit testing, integration testing, system testing and acceptance testing</a:t>
            </a:r>
            <a:r>
              <a:rPr lang="en-US" dirty="0"/>
              <a:t>. </a:t>
            </a:r>
          </a:p>
          <a:p>
            <a:pPr algn="just"/>
            <a:r>
              <a:rPr lang="en-US" dirty="0"/>
              <a:t>Test levels define who is performing the testing and when. </a:t>
            </a:r>
          </a:p>
          <a:p>
            <a:pPr algn="just"/>
            <a:r>
              <a:rPr lang="en-US" dirty="0"/>
              <a:t>It structures the testing process by incremental principles from small isolated parts tested at the lower levels to larger components or subsystems or system being tested at the higher levels. </a:t>
            </a:r>
          </a:p>
          <a:p>
            <a:pPr algn="just"/>
            <a:r>
              <a:rPr lang="en-US" dirty="0"/>
              <a:t>A good distinction between low-level and high-level testing is the position of the testing in the product development lifecycle.</a:t>
            </a:r>
            <a:endParaRPr lang="en-IN" dirty="0"/>
          </a:p>
        </p:txBody>
      </p:sp>
    </p:spTree>
    <p:extLst>
      <p:ext uri="{BB962C8B-B14F-4D97-AF65-F5344CB8AC3E}">
        <p14:creationId xmlns:p14="http://schemas.microsoft.com/office/powerpoint/2010/main" val="2306214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Unit testing</a:t>
            </a:r>
          </a:p>
        </p:txBody>
      </p:sp>
      <p:sp>
        <p:nvSpPr>
          <p:cNvPr id="3" name="Content Placeholder 2"/>
          <p:cNvSpPr>
            <a:spLocks noGrp="1"/>
          </p:cNvSpPr>
          <p:nvPr>
            <p:ph idx="1"/>
          </p:nvPr>
        </p:nvSpPr>
        <p:spPr/>
        <p:txBody>
          <a:bodyPr>
            <a:normAutofit fontScale="92500" lnSpcReduction="20000"/>
          </a:bodyPr>
          <a:lstStyle/>
          <a:p>
            <a:pPr algn="just"/>
            <a:r>
              <a:rPr lang="en-US" dirty="0"/>
              <a:t>Unit testing is the lowest level of software testing process in which individual units of software is tested. </a:t>
            </a:r>
          </a:p>
          <a:p>
            <a:pPr algn="just"/>
            <a:r>
              <a:rPr lang="en-US" dirty="0"/>
              <a:t>A unit is the smallest testable part of software, which is usually a single function. </a:t>
            </a:r>
          </a:p>
          <a:p>
            <a:pPr algn="just"/>
            <a:r>
              <a:rPr lang="en-US" dirty="0"/>
              <a:t>This level of testing is </a:t>
            </a:r>
            <a:r>
              <a:rPr lang="en-US" dirty="0">
                <a:solidFill>
                  <a:srgbClr val="FF0000"/>
                </a:solidFill>
              </a:rPr>
              <a:t>normally carried out by developers in parallel with development process</a:t>
            </a:r>
            <a:r>
              <a:rPr lang="en-US" dirty="0"/>
              <a:t> as a part of test driven development practice. </a:t>
            </a:r>
          </a:p>
          <a:p>
            <a:pPr algn="just"/>
            <a:r>
              <a:rPr lang="en-US" dirty="0"/>
              <a:t>In unit testing, </a:t>
            </a:r>
            <a:r>
              <a:rPr lang="en-US" dirty="0">
                <a:solidFill>
                  <a:srgbClr val="FF0000"/>
                </a:solidFill>
              </a:rPr>
              <a:t>a white box testing method is often used</a:t>
            </a:r>
            <a:r>
              <a:rPr lang="en-US" dirty="0"/>
              <a:t> due to the small size and simplicity of the code under test. </a:t>
            </a:r>
          </a:p>
          <a:p>
            <a:pPr algn="just"/>
            <a:r>
              <a:rPr lang="en-US" dirty="0"/>
              <a:t>The aim is that majority of defects are discovered at this level</a:t>
            </a:r>
          </a:p>
          <a:p>
            <a:pPr algn="just"/>
            <a:r>
              <a:rPr lang="en-US" dirty="0"/>
              <a:t>Unit testing also increases resistance to defects caused by changes in the code, since the test scripts can be re-run every time a change is made to assure the unit works as intended after the changes.</a:t>
            </a:r>
          </a:p>
          <a:p>
            <a:pPr algn="just"/>
            <a:r>
              <a:rPr lang="en-US" dirty="0"/>
              <a:t>Due to the sheer volume of defects possible to discover and fix with unit testing, it can be </a:t>
            </a:r>
            <a:r>
              <a:rPr lang="en-US" dirty="0">
                <a:solidFill>
                  <a:srgbClr val="FF0000"/>
                </a:solidFill>
              </a:rPr>
              <a:t>regarded as the most important level of testing</a:t>
            </a:r>
            <a:r>
              <a:rPr lang="en-US" dirty="0"/>
              <a:t>.</a:t>
            </a:r>
            <a:endParaRPr lang="en-IN" dirty="0"/>
          </a:p>
        </p:txBody>
      </p:sp>
    </p:spTree>
    <p:extLst>
      <p:ext uri="{BB962C8B-B14F-4D97-AF65-F5344CB8AC3E}">
        <p14:creationId xmlns:p14="http://schemas.microsoft.com/office/powerpoint/2010/main" val="4267115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Integration testing</a:t>
            </a:r>
          </a:p>
        </p:txBody>
      </p:sp>
      <p:sp>
        <p:nvSpPr>
          <p:cNvPr id="3" name="Content Placeholder 2"/>
          <p:cNvSpPr>
            <a:spLocks noGrp="1"/>
          </p:cNvSpPr>
          <p:nvPr>
            <p:ph idx="1"/>
          </p:nvPr>
        </p:nvSpPr>
        <p:spPr/>
        <p:txBody>
          <a:bodyPr>
            <a:normAutofit/>
          </a:bodyPr>
          <a:lstStyle/>
          <a:p>
            <a:pPr algn="just"/>
            <a:r>
              <a:rPr lang="en-US" dirty="0"/>
              <a:t>Integration testing is a level of software testing process where the </a:t>
            </a:r>
            <a:r>
              <a:rPr lang="en-US" dirty="0">
                <a:solidFill>
                  <a:srgbClr val="FF0000"/>
                </a:solidFill>
              </a:rPr>
              <a:t>units are combined and tested as functional groups</a:t>
            </a:r>
            <a:r>
              <a:rPr lang="en-US" dirty="0"/>
              <a:t>. </a:t>
            </a:r>
          </a:p>
          <a:p>
            <a:pPr algn="just"/>
            <a:r>
              <a:rPr lang="en-US" dirty="0"/>
              <a:t>At this level </a:t>
            </a:r>
            <a:r>
              <a:rPr lang="en-US" dirty="0">
                <a:solidFill>
                  <a:srgbClr val="FF0000"/>
                </a:solidFill>
              </a:rPr>
              <a:t>the emphasis is on testing the interface and interaction between the units</a:t>
            </a:r>
            <a:r>
              <a:rPr lang="en-US" dirty="0"/>
              <a:t>. </a:t>
            </a:r>
          </a:p>
          <a:p>
            <a:pPr algn="just"/>
            <a:r>
              <a:rPr lang="en-US" dirty="0"/>
              <a:t>Testing method can be black box testing, white box testing or grey box testing. The choice of method depends on the type of the units and on complexity of the group under test. </a:t>
            </a:r>
          </a:p>
          <a:p>
            <a:pPr algn="just"/>
            <a:r>
              <a:rPr lang="en-US" dirty="0"/>
              <a:t>Integration testing is </a:t>
            </a:r>
            <a:r>
              <a:rPr lang="en-US" dirty="0">
                <a:solidFill>
                  <a:srgbClr val="FF0000"/>
                </a:solidFill>
              </a:rPr>
              <a:t>carried out by the developers or, in some cases, an independent software testing team(integration testing team)</a:t>
            </a:r>
            <a:endParaRPr lang="en-IN" dirty="0">
              <a:solidFill>
                <a:srgbClr val="FF0000"/>
              </a:solidFill>
            </a:endParaRPr>
          </a:p>
        </p:txBody>
      </p:sp>
    </p:spTree>
    <p:extLst>
      <p:ext uri="{BB962C8B-B14F-4D97-AF65-F5344CB8AC3E}">
        <p14:creationId xmlns:p14="http://schemas.microsoft.com/office/powerpoint/2010/main" val="2749438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System testing</a:t>
            </a:r>
          </a:p>
        </p:txBody>
      </p:sp>
      <p:sp>
        <p:nvSpPr>
          <p:cNvPr id="3" name="Content Placeholder 2"/>
          <p:cNvSpPr>
            <a:spLocks noGrp="1"/>
          </p:cNvSpPr>
          <p:nvPr>
            <p:ph idx="1"/>
          </p:nvPr>
        </p:nvSpPr>
        <p:spPr/>
        <p:txBody>
          <a:bodyPr>
            <a:normAutofit/>
          </a:bodyPr>
          <a:lstStyle/>
          <a:p>
            <a:pPr algn="just"/>
            <a:r>
              <a:rPr lang="en-US" dirty="0"/>
              <a:t>System testing is a higher level of the software testing process where </a:t>
            </a:r>
            <a:r>
              <a:rPr lang="en-US" dirty="0">
                <a:solidFill>
                  <a:srgbClr val="FF0000"/>
                </a:solidFill>
              </a:rPr>
              <a:t>a complete integrated system is tested</a:t>
            </a:r>
            <a:r>
              <a:rPr lang="en-US" dirty="0"/>
              <a:t>. </a:t>
            </a:r>
          </a:p>
          <a:p>
            <a:pPr algn="just"/>
            <a:r>
              <a:rPr lang="en-US" dirty="0"/>
              <a:t>On embedded systems this phase is usually carried out on prototypes where the functionality of the embedded software in the destination platform is tested in black box method. </a:t>
            </a:r>
          </a:p>
          <a:p>
            <a:pPr algn="just"/>
            <a:r>
              <a:rPr lang="en-US" dirty="0"/>
              <a:t>System testing aims to </a:t>
            </a:r>
            <a:r>
              <a:rPr lang="en-US" dirty="0">
                <a:solidFill>
                  <a:srgbClr val="FF0000"/>
                </a:solidFill>
              </a:rPr>
              <a:t>reveal defects in which the software does not meet the requirements set for the product and defected interaction between the embedded system and the plant</a:t>
            </a:r>
            <a:r>
              <a:rPr lang="en-US" dirty="0"/>
              <a:t>. </a:t>
            </a:r>
          </a:p>
          <a:p>
            <a:pPr algn="just"/>
            <a:r>
              <a:rPr lang="en-US" dirty="0">
                <a:solidFill>
                  <a:srgbClr val="FF0000"/>
                </a:solidFill>
              </a:rPr>
              <a:t>System testing is usually carried out by independent testing team </a:t>
            </a:r>
            <a:r>
              <a:rPr lang="en-US" dirty="0"/>
              <a:t>but on small projects this phase can be carried out by the </a:t>
            </a:r>
            <a:r>
              <a:rPr lang="en-IN" dirty="0"/>
              <a:t>developers.</a:t>
            </a:r>
          </a:p>
        </p:txBody>
      </p:sp>
    </p:spTree>
    <p:extLst>
      <p:ext uri="{BB962C8B-B14F-4D97-AF65-F5344CB8AC3E}">
        <p14:creationId xmlns:p14="http://schemas.microsoft.com/office/powerpoint/2010/main" val="4194516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Acceptance Testing</a:t>
            </a:r>
          </a:p>
        </p:txBody>
      </p:sp>
      <p:sp>
        <p:nvSpPr>
          <p:cNvPr id="3" name="Content Placeholder 2"/>
          <p:cNvSpPr>
            <a:spLocks noGrp="1"/>
          </p:cNvSpPr>
          <p:nvPr>
            <p:ph idx="1"/>
          </p:nvPr>
        </p:nvSpPr>
        <p:spPr/>
        <p:txBody>
          <a:bodyPr>
            <a:normAutofit/>
          </a:bodyPr>
          <a:lstStyle/>
          <a:p>
            <a:pPr algn="just"/>
            <a:r>
              <a:rPr lang="en-US" dirty="0"/>
              <a:t>Acceptance testing is the </a:t>
            </a:r>
            <a:r>
              <a:rPr lang="en-US" dirty="0">
                <a:solidFill>
                  <a:srgbClr val="FF0000"/>
                </a:solidFill>
              </a:rPr>
              <a:t>final stage of testing where the final product is put under test and the design is accepted for release</a:t>
            </a:r>
            <a:r>
              <a:rPr lang="en-US" dirty="0"/>
              <a:t>. </a:t>
            </a:r>
          </a:p>
          <a:p>
            <a:pPr algn="just"/>
            <a:r>
              <a:rPr lang="en-US" dirty="0"/>
              <a:t>The aim is to </a:t>
            </a:r>
            <a:r>
              <a:rPr lang="en-US" dirty="0">
                <a:solidFill>
                  <a:srgbClr val="FF0000"/>
                </a:solidFill>
              </a:rPr>
              <a:t>find the defects in which the product does not fulfil its original requirements and purpose for the customer</a:t>
            </a:r>
            <a:r>
              <a:rPr lang="en-US" dirty="0"/>
              <a:t>. </a:t>
            </a:r>
          </a:p>
          <a:p>
            <a:pPr algn="just"/>
            <a:r>
              <a:rPr lang="en-US" dirty="0"/>
              <a:t>Acceptance testing is </a:t>
            </a:r>
            <a:r>
              <a:rPr lang="en-US" dirty="0">
                <a:solidFill>
                  <a:srgbClr val="FF0000"/>
                </a:solidFill>
              </a:rPr>
              <a:t>usually purely ad hoc </a:t>
            </a:r>
            <a:r>
              <a:rPr lang="en-US" dirty="0"/>
              <a:t>and the number of defects discovered is minimal, preferably none. </a:t>
            </a:r>
          </a:p>
          <a:p>
            <a:pPr algn="just"/>
            <a:r>
              <a:rPr lang="en-US" dirty="0"/>
              <a:t>In some cases acceptance testing can be performed by the customer/Validation team.</a:t>
            </a:r>
            <a:endParaRPr lang="en-IN" dirty="0"/>
          </a:p>
        </p:txBody>
      </p:sp>
    </p:spTree>
    <p:extLst>
      <p:ext uri="{BB962C8B-B14F-4D97-AF65-F5344CB8AC3E}">
        <p14:creationId xmlns:p14="http://schemas.microsoft.com/office/powerpoint/2010/main" val="1901123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Introduction</a:t>
            </a:r>
          </a:p>
        </p:txBody>
      </p:sp>
      <p:sp>
        <p:nvSpPr>
          <p:cNvPr id="3" name="Content Placeholder 2"/>
          <p:cNvSpPr>
            <a:spLocks noGrp="1"/>
          </p:cNvSpPr>
          <p:nvPr>
            <p:ph idx="1"/>
          </p:nvPr>
        </p:nvSpPr>
        <p:spPr/>
        <p:txBody>
          <a:bodyPr>
            <a:normAutofit/>
          </a:bodyPr>
          <a:lstStyle/>
          <a:p>
            <a:pPr algn="just"/>
            <a:r>
              <a:rPr lang="en-US" dirty="0"/>
              <a:t>Software testing methods and techniques have been developed from the 1970s with major breakthroughs in the 1980s by software testing pioneer Barry Boehm who introduced the spiral model for software testing and studied the economic effects of software testing. </a:t>
            </a:r>
          </a:p>
          <a:p>
            <a:pPr algn="just"/>
            <a:r>
              <a:rPr lang="en-US" dirty="0"/>
              <a:t>During the 1990s software testing had become the basic process of software development companies and nowadays nearly 40 per cent of development costs are spent on software testing and defect removal.</a:t>
            </a:r>
          </a:p>
          <a:p>
            <a:pPr algn="just"/>
            <a:r>
              <a:rPr lang="en-US" dirty="0"/>
              <a:t>Value of rigorous testing is clearly understood in the software industry. Even so neglected software testing is one of the most common reasons for project not meeting its deadline. </a:t>
            </a:r>
          </a:p>
          <a:p>
            <a:pPr algn="just"/>
            <a:r>
              <a:rPr lang="en-US" dirty="0"/>
              <a:t>In some cases defected software can even lead to project being aborted.</a:t>
            </a:r>
            <a:endParaRPr lang="en-IN" dirty="0"/>
          </a:p>
        </p:txBody>
      </p:sp>
    </p:spTree>
    <p:extLst>
      <p:ext uri="{BB962C8B-B14F-4D97-AF65-F5344CB8AC3E}">
        <p14:creationId xmlns:p14="http://schemas.microsoft.com/office/powerpoint/2010/main" val="2856504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Testing Methods</a:t>
            </a:r>
          </a:p>
        </p:txBody>
      </p:sp>
      <p:sp>
        <p:nvSpPr>
          <p:cNvPr id="3" name="Content Placeholder 2"/>
          <p:cNvSpPr>
            <a:spLocks noGrp="1"/>
          </p:cNvSpPr>
          <p:nvPr>
            <p:ph idx="1"/>
          </p:nvPr>
        </p:nvSpPr>
        <p:spPr/>
        <p:txBody>
          <a:bodyPr/>
          <a:lstStyle/>
          <a:p>
            <a:r>
              <a:rPr lang="en-IN" dirty="0"/>
              <a:t>Black Box testing methods</a:t>
            </a:r>
          </a:p>
          <a:p>
            <a:r>
              <a:rPr lang="en-IN" dirty="0"/>
              <a:t>White box testing methods</a:t>
            </a:r>
          </a:p>
          <a:p>
            <a:r>
              <a:rPr lang="en-US" dirty="0"/>
              <a:t>Non-Incremental and Incremental Unit Testing</a:t>
            </a:r>
          </a:p>
          <a:p>
            <a:r>
              <a:rPr lang="en-US" dirty="0"/>
              <a:t>System testing</a:t>
            </a:r>
            <a:endParaRPr lang="en-IN" dirty="0"/>
          </a:p>
        </p:txBody>
      </p:sp>
    </p:spTree>
    <p:extLst>
      <p:ext uri="{BB962C8B-B14F-4D97-AF65-F5344CB8AC3E}">
        <p14:creationId xmlns:p14="http://schemas.microsoft.com/office/powerpoint/2010/main" val="1430758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Black Box testing methods</a:t>
            </a:r>
          </a:p>
        </p:txBody>
      </p:sp>
      <p:sp>
        <p:nvSpPr>
          <p:cNvPr id="3" name="Content Placeholder 2"/>
          <p:cNvSpPr>
            <a:spLocks noGrp="1"/>
          </p:cNvSpPr>
          <p:nvPr>
            <p:ph idx="1"/>
          </p:nvPr>
        </p:nvSpPr>
        <p:spPr/>
        <p:txBody>
          <a:bodyPr>
            <a:normAutofit fontScale="92500" lnSpcReduction="10000"/>
          </a:bodyPr>
          <a:lstStyle/>
          <a:p>
            <a:pPr algn="just"/>
            <a:r>
              <a:rPr lang="en-US" dirty="0"/>
              <a:t>As mentioned earlier in context of black box testing, an exhaustive testing of all input values leads to practically infinite number of test cases. </a:t>
            </a:r>
          </a:p>
          <a:p>
            <a:pPr algn="just"/>
            <a:r>
              <a:rPr lang="en-US" dirty="0"/>
              <a:t>The test cases must be scaled down and this is when equivalence partitioning and boundary-value analysis techniques are applied. These techniques are very intuitive way to scale down the test cases.</a:t>
            </a:r>
          </a:p>
          <a:p>
            <a:pPr algn="just"/>
            <a:r>
              <a:rPr lang="en-US" dirty="0"/>
              <a:t>In equivalence partitioning the input values are divided into two or more partitions depending on the function of UUT. </a:t>
            </a:r>
          </a:p>
          <a:p>
            <a:pPr algn="just"/>
            <a:r>
              <a:rPr lang="en-US" dirty="0"/>
              <a:t>The partition classes are value ranges that are either valid or invalid equivalence classes. In other words, every value on the class range can be safely assumed to be either valid or invalid input. </a:t>
            </a:r>
          </a:p>
          <a:p>
            <a:pPr algn="just"/>
            <a:r>
              <a:rPr lang="en-US" dirty="0"/>
              <a:t>For example, if the UUT is a function that requires a voltage as a floating point input V in range of 0.0 to 5.0 volts, the values of V can be divided into three equivalence classes: valid class 0.0&lt;= V &lt;= 5.0 and invalid classes V &lt; 0.0 and V &gt; 5.0.</a:t>
            </a:r>
            <a:endParaRPr lang="en-IN" dirty="0"/>
          </a:p>
        </p:txBody>
      </p:sp>
    </p:spTree>
    <p:extLst>
      <p:ext uri="{BB962C8B-B14F-4D97-AF65-F5344CB8AC3E}">
        <p14:creationId xmlns:p14="http://schemas.microsoft.com/office/powerpoint/2010/main" val="1338028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Black Box testing methods</a:t>
            </a:r>
          </a:p>
        </p:txBody>
      </p:sp>
      <p:sp>
        <p:nvSpPr>
          <p:cNvPr id="3" name="Content Placeholder 2"/>
          <p:cNvSpPr>
            <a:spLocks noGrp="1"/>
          </p:cNvSpPr>
          <p:nvPr>
            <p:ph idx="1"/>
          </p:nvPr>
        </p:nvSpPr>
        <p:spPr/>
        <p:txBody>
          <a:bodyPr>
            <a:normAutofit/>
          </a:bodyPr>
          <a:lstStyle/>
          <a:p>
            <a:pPr algn="just"/>
            <a:r>
              <a:rPr lang="en-US" dirty="0"/>
              <a:t>With boundary-value analysis a test cases can be constructed from the equivalence partitions. In this technique the test cases explore the boundary conditions of the equivalence classes. </a:t>
            </a:r>
          </a:p>
          <a:p>
            <a:pPr algn="just"/>
            <a:r>
              <a:rPr lang="en-US" dirty="0"/>
              <a:t>For example on the case of the voltage V, the boundary condition test cases could be 0.0, 5.0, -0.001 and 5.001. With these test cases probable comparison errors can be detected. </a:t>
            </a:r>
            <a:endParaRPr lang="en-IN" dirty="0"/>
          </a:p>
        </p:txBody>
      </p:sp>
    </p:spTree>
    <p:extLst>
      <p:ext uri="{BB962C8B-B14F-4D97-AF65-F5344CB8AC3E}">
        <p14:creationId xmlns:p14="http://schemas.microsoft.com/office/powerpoint/2010/main" val="1292528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White Box testing methods</a:t>
            </a:r>
          </a:p>
        </p:txBody>
      </p:sp>
      <p:sp>
        <p:nvSpPr>
          <p:cNvPr id="3" name="Content Placeholder 2"/>
          <p:cNvSpPr>
            <a:spLocks noGrp="1"/>
          </p:cNvSpPr>
          <p:nvPr>
            <p:ph idx="1"/>
          </p:nvPr>
        </p:nvSpPr>
        <p:spPr/>
        <p:txBody>
          <a:bodyPr>
            <a:normAutofit/>
          </a:bodyPr>
          <a:lstStyle/>
          <a:p>
            <a:pPr algn="just"/>
            <a:r>
              <a:rPr lang="en-US" dirty="0">
                <a:solidFill>
                  <a:srgbClr val="FF0000"/>
                </a:solidFill>
              </a:rPr>
              <a:t>Logic coverage testing </a:t>
            </a:r>
            <a:r>
              <a:rPr lang="en-US" dirty="0"/>
              <a:t>is a white box testing method and it is the most common type of coverage test. </a:t>
            </a:r>
          </a:p>
          <a:p>
            <a:pPr algn="just"/>
            <a:r>
              <a:rPr lang="en-US" dirty="0">
                <a:solidFill>
                  <a:srgbClr val="FF0000"/>
                </a:solidFill>
              </a:rPr>
              <a:t>Complete logic path testing </a:t>
            </a:r>
            <a:r>
              <a:rPr lang="en-US" dirty="0"/>
              <a:t>is impossible due the practically infinite number of test cases, so the test must be scaled down but still endeavor to meet the required level of coverage. </a:t>
            </a:r>
          </a:p>
          <a:p>
            <a:pPr algn="just"/>
            <a:r>
              <a:rPr lang="en-US" dirty="0"/>
              <a:t>Finding the optimal test case set is a challenging task.</a:t>
            </a:r>
          </a:p>
          <a:p>
            <a:pPr algn="just"/>
            <a:r>
              <a:rPr lang="en-US" dirty="0">
                <a:solidFill>
                  <a:srgbClr val="FF0000"/>
                </a:solidFill>
              </a:rPr>
              <a:t>Statement coverage </a:t>
            </a:r>
            <a:r>
              <a:rPr lang="en-US" dirty="0"/>
              <a:t>testing is a test in which every statement of the UUT is executed.</a:t>
            </a:r>
          </a:p>
          <a:p>
            <a:pPr algn="just"/>
            <a:r>
              <a:rPr lang="en-US" dirty="0"/>
              <a:t>Such a test is easily designed but it is very weak type of test since it overlooks possible defects in branch decision statements. </a:t>
            </a:r>
            <a:endParaRPr lang="en-IN" dirty="0"/>
          </a:p>
        </p:txBody>
      </p:sp>
    </p:spTree>
    <p:extLst>
      <p:ext uri="{BB962C8B-B14F-4D97-AF65-F5344CB8AC3E}">
        <p14:creationId xmlns:p14="http://schemas.microsoft.com/office/powerpoint/2010/main" val="2792294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White box testing methods</a:t>
            </a:r>
          </a:p>
        </p:txBody>
      </p:sp>
      <p:sp>
        <p:nvSpPr>
          <p:cNvPr id="3" name="Content Placeholder 2"/>
          <p:cNvSpPr>
            <a:spLocks noGrp="1"/>
          </p:cNvSpPr>
          <p:nvPr>
            <p:ph idx="1"/>
          </p:nvPr>
        </p:nvSpPr>
        <p:spPr/>
        <p:txBody>
          <a:bodyPr>
            <a:normAutofit/>
          </a:bodyPr>
          <a:lstStyle/>
          <a:p>
            <a:pPr algn="just"/>
            <a:r>
              <a:rPr lang="en-US" dirty="0">
                <a:solidFill>
                  <a:srgbClr val="FF0000"/>
                </a:solidFill>
              </a:rPr>
              <a:t>Stronger logic coverage test </a:t>
            </a:r>
            <a:r>
              <a:rPr lang="en-US" dirty="0"/>
              <a:t>is </a:t>
            </a:r>
            <a:r>
              <a:rPr lang="en-US" dirty="0">
                <a:solidFill>
                  <a:srgbClr val="FF0000"/>
                </a:solidFill>
              </a:rPr>
              <a:t>decision coverage test</a:t>
            </a:r>
            <a:r>
              <a:rPr lang="en-US" dirty="0"/>
              <a:t>. In this test type the test cases are written so that every branch decision has a true and false outcome at least once during the test run. </a:t>
            </a:r>
          </a:p>
          <a:p>
            <a:pPr algn="just"/>
            <a:r>
              <a:rPr lang="en-US" dirty="0">
                <a:solidFill>
                  <a:srgbClr val="FF0000"/>
                </a:solidFill>
              </a:rPr>
              <a:t>Branch decisions include switch-case, while and if-else structures</a:t>
            </a:r>
            <a:r>
              <a:rPr lang="en-US" dirty="0"/>
              <a:t>. This also very often covers statement coverage, but it is advisable that statement coverage is ensured. </a:t>
            </a:r>
          </a:p>
          <a:p>
            <a:pPr algn="just"/>
            <a:r>
              <a:rPr lang="en-US" dirty="0"/>
              <a:t>Decision coverage is stronger than statement coverage but still is rather weak since some conditions can be skipped to fulfil complete decision </a:t>
            </a:r>
            <a:r>
              <a:rPr lang="en-IN" dirty="0"/>
              <a:t>coverage.</a:t>
            </a:r>
          </a:p>
        </p:txBody>
      </p:sp>
    </p:spTree>
    <p:extLst>
      <p:ext uri="{BB962C8B-B14F-4D97-AF65-F5344CB8AC3E}">
        <p14:creationId xmlns:p14="http://schemas.microsoft.com/office/powerpoint/2010/main" val="3124520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White box testing methods</a:t>
            </a:r>
          </a:p>
        </p:txBody>
      </p:sp>
      <p:sp>
        <p:nvSpPr>
          <p:cNvPr id="3" name="Content Placeholder 2"/>
          <p:cNvSpPr>
            <a:spLocks noGrp="1"/>
          </p:cNvSpPr>
          <p:nvPr>
            <p:ph idx="1"/>
          </p:nvPr>
        </p:nvSpPr>
        <p:spPr/>
        <p:txBody>
          <a:bodyPr/>
          <a:lstStyle/>
          <a:p>
            <a:pPr algn="just"/>
            <a:r>
              <a:rPr lang="en-US" dirty="0">
                <a:solidFill>
                  <a:srgbClr val="FF0000"/>
                </a:solidFill>
              </a:rPr>
              <a:t>Condition coverage </a:t>
            </a:r>
            <a:r>
              <a:rPr lang="en-US" dirty="0"/>
              <a:t>is the next stronger criterion. In condition coverage test cases are written so that every condition in a decision takes on all possible outcomes at least once. </a:t>
            </a:r>
          </a:p>
          <a:p>
            <a:pPr algn="just"/>
            <a:r>
              <a:rPr lang="en-US" dirty="0"/>
              <a:t>In addition, to benefit from this criterion statement coverage must be added on top of the condition coverage. </a:t>
            </a:r>
          </a:p>
          <a:p>
            <a:pPr algn="just"/>
            <a:r>
              <a:rPr lang="en-US" dirty="0"/>
              <a:t>The decision coverage and condition coverage can be combined to achieve acceptable logic coverage</a:t>
            </a:r>
            <a:endParaRPr lang="en-IN" dirty="0"/>
          </a:p>
        </p:txBody>
      </p:sp>
    </p:spTree>
    <p:extLst>
      <p:ext uri="{BB962C8B-B14F-4D97-AF65-F5344CB8AC3E}">
        <p14:creationId xmlns:p14="http://schemas.microsoft.com/office/powerpoint/2010/main" val="21505707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Non-Incremental and Incremental Unit Testing</a:t>
            </a:r>
            <a:endParaRPr lang="en-IN" dirty="0"/>
          </a:p>
        </p:txBody>
      </p:sp>
      <p:sp>
        <p:nvSpPr>
          <p:cNvPr id="3" name="Content Placeholder 2"/>
          <p:cNvSpPr>
            <a:spLocks noGrp="1"/>
          </p:cNvSpPr>
          <p:nvPr>
            <p:ph idx="1"/>
          </p:nvPr>
        </p:nvSpPr>
        <p:spPr/>
        <p:txBody>
          <a:bodyPr>
            <a:normAutofit/>
          </a:bodyPr>
          <a:lstStyle/>
          <a:p>
            <a:pPr algn="just"/>
            <a:r>
              <a:rPr lang="en-US" dirty="0"/>
              <a:t>Testing the whole system at once with an acceptable coverage can be a devious and often impossible task. Therefore it is more effective to test the system in small units, hence the term </a:t>
            </a:r>
            <a:r>
              <a:rPr lang="en-US" dirty="0">
                <a:solidFill>
                  <a:srgbClr val="FF0000"/>
                </a:solidFill>
              </a:rPr>
              <a:t>unit testing</a:t>
            </a:r>
            <a:r>
              <a:rPr lang="en-US" dirty="0"/>
              <a:t>. </a:t>
            </a:r>
          </a:p>
          <a:p>
            <a:pPr algn="just"/>
            <a:r>
              <a:rPr lang="en-US" dirty="0"/>
              <a:t>This way the test cases become easier to design and acceptable test coverage can be managed more efficiently.</a:t>
            </a:r>
          </a:p>
          <a:p>
            <a:pPr algn="just"/>
            <a:r>
              <a:rPr lang="en-US" dirty="0"/>
              <a:t>One way to perform unit testing is to test every unit independently and combine the tested modules to form the complete program. </a:t>
            </a:r>
          </a:p>
          <a:p>
            <a:pPr algn="just"/>
            <a:r>
              <a:rPr lang="en-US" dirty="0"/>
              <a:t>When every function is tested the functions are combined and final integration tests are performed. This method is called </a:t>
            </a:r>
            <a:r>
              <a:rPr lang="en-IN" dirty="0">
                <a:solidFill>
                  <a:srgbClr val="FF0000"/>
                </a:solidFill>
              </a:rPr>
              <a:t>non-incremental big bang method</a:t>
            </a:r>
            <a:r>
              <a:rPr lang="en-IN" dirty="0"/>
              <a:t>.</a:t>
            </a:r>
          </a:p>
        </p:txBody>
      </p:sp>
    </p:spTree>
    <p:extLst>
      <p:ext uri="{BB962C8B-B14F-4D97-AF65-F5344CB8AC3E}">
        <p14:creationId xmlns:p14="http://schemas.microsoft.com/office/powerpoint/2010/main" val="3813939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Non-Incremental Unit Testing</a:t>
            </a:r>
            <a:endParaRPr lang="en-IN" dirty="0"/>
          </a:p>
        </p:txBody>
      </p:sp>
      <p:sp>
        <p:nvSpPr>
          <p:cNvPr id="3" name="Content Placeholder 2"/>
          <p:cNvSpPr>
            <a:spLocks noGrp="1"/>
          </p:cNvSpPr>
          <p:nvPr>
            <p:ph idx="1"/>
          </p:nvPr>
        </p:nvSpPr>
        <p:spPr/>
        <p:txBody>
          <a:bodyPr>
            <a:normAutofit/>
          </a:bodyPr>
          <a:lstStyle/>
          <a:p>
            <a:pPr algn="just"/>
            <a:r>
              <a:rPr lang="en-US" dirty="0"/>
              <a:t>There are several obvious problems in this approach. </a:t>
            </a:r>
          </a:p>
          <a:p>
            <a:pPr algn="just"/>
            <a:r>
              <a:rPr lang="en-US" dirty="0"/>
              <a:t>Since every function requires driver and stubs to be written, testing requires lots of additional work. </a:t>
            </a:r>
          </a:p>
          <a:p>
            <a:pPr algn="just"/>
            <a:r>
              <a:rPr lang="en-US" dirty="0"/>
              <a:t>Stubs can get complex, since they have to simulate sections of the code. Because of this writing a stub is not always a trivial task. </a:t>
            </a:r>
          </a:p>
          <a:p>
            <a:pPr algn="just"/>
            <a:r>
              <a:rPr lang="en-US" dirty="0"/>
              <a:t>Also defects caused by mismatching interfaces or incorrect assumptions among modules are overlooked; not to mention possible defects in written stubs causing incorrect test results.</a:t>
            </a:r>
          </a:p>
          <a:p>
            <a:pPr algn="just"/>
            <a:r>
              <a:rPr lang="en-US" dirty="0"/>
              <a:t>Also, when the modules are combined in a big bang manner, pinpointing the location of defects revealed in that phase can be difficult, since the defect can be anywhere.</a:t>
            </a:r>
            <a:endParaRPr lang="en-IN" dirty="0"/>
          </a:p>
        </p:txBody>
      </p:sp>
    </p:spTree>
    <p:extLst>
      <p:ext uri="{BB962C8B-B14F-4D97-AF65-F5344CB8AC3E}">
        <p14:creationId xmlns:p14="http://schemas.microsoft.com/office/powerpoint/2010/main" val="20379859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Non-Incremental Unit Testing</a:t>
            </a:r>
            <a:endParaRPr lang="en-IN" dirty="0"/>
          </a:p>
        </p:txBody>
      </p:sp>
      <p:sp>
        <p:nvSpPr>
          <p:cNvPr id="3" name="Content Placeholder 2"/>
          <p:cNvSpPr>
            <a:spLocks noGrp="1"/>
          </p:cNvSpPr>
          <p:nvPr>
            <p:ph idx="1"/>
          </p:nvPr>
        </p:nvSpPr>
        <p:spPr/>
        <p:txBody>
          <a:bodyPr>
            <a:normAutofit/>
          </a:bodyPr>
          <a:lstStyle/>
          <a:p>
            <a:pPr algn="just"/>
            <a:r>
              <a:rPr lang="en-US" dirty="0"/>
              <a:t>The only real advantage in non-incremental testing is that it allows parallel testing of units, which can be effective in massive software projects. This is rarely the case in small scale embedded systems. </a:t>
            </a:r>
          </a:p>
          <a:p>
            <a:pPr algn="just"/>
            <a:r>
              <a:rPr lang="en-US" dirty="0"/>
              <a:t>The problems of non-incremental method can be solved by incremental testing, which can be considered superior to non-incremental testing. </a:t>
            </a:r>
          </a:p>
        </p:txBody>
      </p:sp>
    </p:spTree>
    <p:extLst>
      <p:ext uri="{BB962C8B-B14F-4D97-AF65-F5344CB8AC3E}">
        <p14:creationId xmlns:p14="http://schemas.microsoft.com/office/powerpoint/2010/main" val="1515538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Incremental Unit Testing</a:t>
            </a:r>
            <a:endParaRPr lang="en-IN" dirty="0"/>
          </a:p>
        </p:txBody>
      </p:sp>
      <p:sp>
        <p:nvSpPr>
          <p:cNvPr id="3" name="Content Placeholder 2"/>
          <p:cNvSpPr>
            <a:spLocks noGrp="1"/>
          </p:cNvSpPr>
          <p:nvPr>
            <p:ph idx="1"/>
          </p:nvPr>
        </p:nvSpPr>
        <p:spPr/>
        <p:txBody>
          <a:bodyPr/>
          <a:lstStyle/>
          <a:p>
            <a:pPr algn="just"/>
            <a:r>
              <a:rPr lang="en-US" dirty="0"/>
              <a:t>In incremental testing one module is tested and then a new module is combined to the tested module gradually building and testing the complete program. </a:t>
            </a:r>
          </a:p>
          <a:p>
            <a:pPr algn="just"/>
            <a:r>
              <a:rPr lang="en-US" dirty="0"/>
              <a:t>The integration testing can be considered to be performed in parallel with the unit testing.</a:t>
            </a:r>
          </a:p>
          <a:p>
            <a:pPr algn="just"/>
            <a:r>
              <a:rPr lang="en-US" dirty="0">
                <a:solidFill>
                  <a:srgbClr val="FF0000"/>
                </a:solidFill>
              </a:rPr>
              <a:t>There are two incremental testing methods: top-down and bottom-up.</a:t>
            </a:r>
            <a:endParaRPr lang="en-IN" dirty="0">
              <a:solidFill>
                <a:srgbClr val="FF0000"/>
              </a:solidFill>
            </a:endParaRPr>
          </a:p>
          <a:p>
            <a:endParaRPr lang="en-IN" dirty="0"/>
          </a:p>
        </p:txBody>
      </p:sp>
    </p:spTree>
    <p:extLst>
      <p:ext uri="{BB962C8B-B14F-4D97-AF65-F5344CB8AC3E}">
        <p14:creationId xmlns:p14="http://schemas.microsoft.com/office/powerpoint/2010/main" val="2734358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Introduction</a:t>
            </a:r>
          </a:p>
        </p:txBody>
      </p:sp>
      <p:sp>
        <p:nvSpPr>
          <p:cNvPr id="3" name="Content Placeholder 2"/>
          <p:cNvSpPr>
            <a:spLocks noGrp="1"/>
          </p:cNvSpPr>
          <p:nvPr>
            <p:ph idx="1"/>
          </p:nvPr>
        </p:nvSpPr>
        <p:spPr/>
        <p:txBody>
          <a:bodyPr>
            <a:normAutofit/>
          </a:bodyPr>
          <a:lstStyle/>
          <a:p>
            <a:pPr algn="just"/>
            <a:r>
              <a:rPr lang="en-IN" dirty="0"/>
              <a:t>One </a:t>
            </a:r>
            <a:r>
              <a:rPr lang="en-US" dirty="0"/>
              <a:t>should bear in mind that all defects cannot be found and there is never enough time and resources to test everything. </a:t>
            </a:r>
          </a:p>
          <a:p>
            <a:pPr algn="just"/>
            <a:r>
              <a:rPr lang="en-US" dirty="0"/>
              <a:t>Thus software testing, like any other testing process, shall be planned carefully and preparing a test strategy is essential for efficient testing since excessive testing can lead to major financial losses. </a:t>
            </a:r>
          </a:p>
          <a:p>
            <a:pPr algn="just"/>
            <a:r>
              <a:rPr lang="en-US" dirty="0"/>
              <a:t>The strategy should pinpoint the balance of testing costs and defects found depending on the criteria </a:t>
            </a:r>
            <a:r>
              <a:rPr lang="en-IN" dirty="0"/>
              <a:t>of maximum defects allowed.</a:t>
            </a:r>
          </a:p>
        </p:txBody>
      </p:sp>
    </p:spTree>
    <p:extLst>
      <p:ext uri="{BB962C8B-B14F-4D97-AF65-F5344CB8AC3E}">
        <p14:creationId xmlns:p14="http://schemas.microsoft.com/office/powerpoint/2010/main" val="784077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Incremental Unit Testing</a:t>
            </a:r>
            <a:endParaRPr lang="en-IN" dirty="0"/>
          </a:p>
        </p:txBody>
      </p:sp>
      <p:sp>
        <p:nvSpPr>
          <p:cNvPr id="3" name="Content Placeholder 2"/>
          <p:cNvSpPr>
            <a:spLocks noGrp="1"/>
          </p:cNvSpPr>
          <p:nvPr>
            <p:ph idx="1"/>
          </p:nvPr>
        </p:nvSpPr>
        <p:spPr/>
        <p:txBody>
          <a:bodyPr>
            <a:normAutofit/>
          </a:bodyPr>
          <a:lstStyle/>
          <a:p>
            <a:pPr algn="just"/>
            <a:r>
              <a:rPr lang="en-US" dirty="0"/>
              <a:t>In </a:t>
            </a:r>
            <a:r>
              <a:rPr lang="en-US" dirty="0">
                <a:solidFill>
                  <a:srgbClr val="FF0000"/>
                </a:solidFill>
              </a:rPr>
              <a:t>top-down method </a:t>
            </a:r>
            <a:r>
              <a:rPr lang="en-US" dirty="0"/>
              <a:t>the testing is started from the highest module: </a:t>
            </a:r>
            <a:r>
              <a:rPr lang="en-US" dirty="0" err="1"/>
              <a:t>eg</a:t>
            </a:r>
            <a:r>
              <a:rPr lang="en-US" dirty="0"/>
              <a:t> main()</a:t>
            </a:r>
          </a:p>
          <a:p>
            <a:pPr algn="just"/>
            <a:r>
              <a:rPr lang="en-US" dirty="0"/>
              <a:t>This method requires only stubs to be written. The stubs are gradually replaced by the actual functions as the testing progresses. </a:t>
            </a:r>
          </a:p>
          <a:p>
            <a:pPr algn="just"/>
            <a:r>
              <a:rPr lang="en-US" dirty="0"/>
              <a:t>In this method the test cases are fed to the modules via the stubs. This may require multiple versions of stubs to be developed. </a:t>
            </a:r>
          </a:p>
          <a:p>
            <a:pPr algn="just"/>
            <a:r>
              <a:rPr lang="en-US" dirty="0"/>
              <a:t>To ease the testing process, it is advisable to test I/O modules first.</a:t>
            </a:r>
          </a:p>
          <a:p>
            <a:pPr algn="just"/>
            <a:r>
              <a:rPr lang="en-US" dirty="0"/>
              <a:t>The I/O module often reduces the required code and functionality of stubs.</a:t>
            </a:r>
          </a:p>
          <a:p>
            <a:pPr algn="just"/>
            <a:r>
              <a:rPr lang="en-US" dirty="0"/>
              <a:t>The most complex and defect prone modules are advisable to be tested as soon as possible, since pinpointing the defects in the early stages is somewhat easier.</a:t>
            </a:r>
            <a:endParaRPr lang="en-IN" dirty="0"/>
          </a:p>
        </p:txBody>
      </p:sp>
    </p:spTree>
    <p:extLst>
      <p:ext uri="{BB962C8B-B14F-4D97-AF65-F5344CB8AC3E}">
        <p14:creationId xmlns:p14="http://schemas.microsoft.com/office/powerpoint/2010/main" val="14381598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Incremental Unit Testing</a:t>
            </a:r>
            <a:endParaRPr lang="en-IN" dirty="0"/>
          </a:p>
        </p:txBody>
      </p:sp>
      <p:sp>
        <p:nvSpPr>
          <p:cNvPr id="3" name="Content Placeholder 2"/>
          <p:cNvSpPr>
            <a:spLocks noGrp="1"/>
          </p:cNvSpPr>
          <p:nvPr>
            <p:ph idx="1"/>
          </p:nvPr>
        </p:nvSpPr>
        <p:spPr/>
        <p:txBody>
          <a:bodyPr>
            <a:normAutofit/>
          </a:bodyPr>
          <a:lstStyle/>
          <a:p>
            <a:pPr algn="just"/>
            <a:r>
              <a:rPr lang="en-US" dirty="0"/>
              <a:t>The advantage of top-down method is that an early working skeletal version is gradually formed and it serves as evidence that the overall design is sound. </a:t>
            </a:r>
          </a:p>
          <a:p>
            <a:pPr algn="just"/>
            <a:r>
              <a:rPr lang="en-US" dirty="0"/>
              <a:t>This makes testing the software as a whole system on the destination platform possible earlier. </a:t>
            </a:r>
          </a:p>
          <a:p>
            <a:pPr algn="just"/>
            <a:r>
              <a:rPr lang="en-US" dirty="0"/>
              <a:t>A serious shortcoming of top-down method is the problem of test case feeds. Since there are no drivers, the test case injection and result gathering can be a challenging, or even impossible, task. </a:t>
            </a:r>
          </a:p>
          <a:p>
            <a:pPr algn="just"/>
            <a:r>
              <a:rPr lang="en-US" dirty="0"/>
              <a:t>Also the distance between the point of test case injection and the actual UUT can become unnecessarily long, thus making test case designing difficult. These features can lead to insufficient testing.</a:t>
            </a:r>
            <a:endParaRPr lang="en-IN" dirty="0"/>
          </a:p>
        </p:txBody>
      </p:sp>
    </p:spTree>
    <p:extLst>
      <p:ext uri="{BB962C8B-B14F-4D97-AF65-F5344CB8AC3E}">
        <p14:creationId xmlns:p14="http://schemas.microsoft.com/office/powerpoint/2010/main" val="3808540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Incremental Unit Testing</a:t>
            </a:r>
            <a:endParaRPr lang="en-IN" dirty="0"/>
          </a:p>
        </p:txBody>
      </p:sp>
      <p:sp>
        <p:nvSpPr>
          <p:cNvPr id="3" name="Content Placeholder 2"/>
          <p:cNvSpPr>
            <a:spLocks noGrp="1"/>
          </p:cNvSpPr>
          <p:nvPr>
            <p:ph idx="1"/>
          </p:nvPr>
        </p:nvSpPr>
        <p:spPr/>
        <p:txBody>
          <a:bodyPr>
            <a:normAutofit lnSpcReduction="10000"/>
          </a:bodyPr>
          <a:lstStyle/>
          <a:p>
            <a:pPr algn="just"/>
            <a:r>
              <a:rPr lang="en-US" dirty="0"/>
              <a:t>In this method the testing is started from the lowest modules and the drivers are gradually replaced by the functions as the testing progresses. </a:t>
            </a:r>
          </a:p>
          <a:p>
            <a:pPr algn="just"/>
            <a:r>
              <a:rPr lang="en-US" dirty="0"/>
              <a:t>A unit can be tested if, and only if, all of its lower functions are tested, e.g. measure() on the example program can be tested only after measure_current() and measure_voltage() have been tested and fixed. </a:t>
            </a:r>
          </a:p>
          <a:p>
            <a:pPr algn="just"/>
            <a:r>
              <a:rPr lang="en-US" dirty="0"/>
              <a:t>Bottom-up method can be considered to be an opposite of top-down method; the advantages of bottom-up are the disadvantages of top-down and vice versa. </a:t>
            </a:r>
          </a:p>
          <a:p>
            <a:pPr algn="just"/>
            <a:r>
              <a:rPr lang="en-US" dirty="0"/>
              <a:t>The greatest advantage is, no doubt, that the test cases can be implemented with ease in the drivers contrary to in the stubs in the top-down method. </a:t>
            </a:r>
          </a:p>
          <a:p>
            <a:pPr algn="just"/>
            <a:r>
              <a:rPr lang="en-US" dirty="0"/>
              <a:t>The problem in bottom-up is that the working complete program, or the skeletal version, is achieved only after the last module</a:t>
            </a:r>
            <a:endParaRPr lang="en-IN" dirty="0"/>
          </a:p>
        </p:txBody>
      </p:sp>
    </p:spTree>
    <p:extLst>
      <p:ext uri="{BB962C8B-B14F-4D97-AF65-F5344CB8AC3E}">
        <p14:creationId xmlns:p14="http://schemas.microsoft.com/office/powerpoint/2010/main" val="42002557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Incremental Unit Testing</a:t>
            </a:r>
            <a:endParaRPr lang="en-IN" dirty="0"/>
          </a:p>
        </p:txBody>
      </p:sp>
      <p:sp>
        <p:nvSpPr>
          <p:cNvPr id="3" name="Content Placeholder 2"/>
          <p:cNvSpPr>
            <a:spLocks noGrp="1"/>
          </p:cNvSpPr>
          <p:nvPr>
            <p:ph idx="1"/>
          </p:nvPr>
        </p:nvSpPr>
        <p:spPr/>
        <p:txBody>
          <a:bodyPr>
            <a:normAutofit/>
          </a:bodyPr>
          <a:lstStyle/>
          <a:p>
            <a:pPr algn="just"/>
            <a:r>
              <a:rPr lang="en-US" dirty="0"/>
              <a:t>There is no absolute truth which method is better: top-down or bottom-up. It depends on the structure and function of the software.</a:t>
            </a:r>
          </a:p>
          <a:p>
            <a:pPr algn="just"/>
            <a:r>
              <a:rPr lang="en-US" dirty="0"/>
              <a:t>Also sheer luck is a factor, since bottom-up method is disadvantageous if major defects are manifested in the higher level modules and vice versa. This is especially troublesome if the defect is injected in a design phase and the fix requires redesign. </a:t>
            </a:r>
          </a:p>
          <a:p>
            <a:pPr algn="just"/>
            <a:r>
              <a:rPr lang="en-US" dirty="0"/>
              <a:t>Naturally top-down and bottom-up methods can </a:t>
            </a:r>
            <a:r>
              <a:rPr lang="en-IN" dirty="0"/>
              <a:t>be combined</a:t>
            </a:r>
          </a:p>
        </p:txBody>
      </p:sp>
    </p:spTree>
    <p:extLst>
      <p:ext uri="{BB962C8B-B14F-4D97-AF65-F5344CB8AC3E}">
        <p14:creationId xmlns:p14="http://schemas.microsoft.com/office/powerpoint/2010/main" val="6993581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System testing</a:t>
            </a:r>
          </a:p>
        </p:txBody>
      </p:sp>
      <p:sp>
        <p:nvSpPr>
          <p:cNvPr id="3" name="Content Placeholder 2"/>
          <p:cNvSpPr>
            <a:spLocks noGrp="1"/>
          </p:cNvSpPr>
          <p:nvPr>
            <p:ph idx="1"/>
          </p:nvPr>
        </p:nvSpPr>
        <p:spPr/>
        <p:txBody>
          <a:bodyPr>
            <a:normAutofit/>
          </a:bodyPr>
          <a:lstStyle/>
          <a:p>
            <a:pPr algn="just"/>
            <a:r>
              <a:rPr lang="en-US" dirty="0"/>
              <a:t>The system testing is not a process of testing the functions of the complete system – That would be redundant, since the functions are tested in the integration testing level.</a:t>
            </a:r>
          </a:p>
          <a:p>
            <a:pPr algn="just"/>
            <a:r>
              <a:rPr lang="en-US" dirty="0"/>
              <a:t>System testing is a </a:t>
            </a:r>
            <a:r>
              <a:rPr lang="en-US" dirty="0">
                <a:solidFill>
                  <a:srgbClr val="FF0000"/>
                </a:solidFill>
              </a:rPr>
              <a:t>process to compare the system to its original objectives</a:t>
            </a:r>
            <a:r>
              <a:rPr lang="en-US" dirty="0"/>
              <a:t>, </a:t>
            </a:r>
            <a:r>
              <a:rPr lang="en-US" dirty="0">
                <a:solidFill>
                  <a:srgbClr val="FF0000"/>
                </a:solidFill>
              </a:rPr>
              <a:t>e.g. the requirements set by the customer</a:t>
            </a:r>
            <a:r>
              <a:rPr lang="en-US" dirty="0"/>
              <a:t>. The test cases are not developed on the grounds of detailed software specifications, but on the grounds of user documentation. </a:t>
            </a:r>
          </a:p>
          <a:p>
            <a:pPr algn="just"/>
            <a:r>
              <a:rPr lang="en-US" dirty="0"/>
              <a:t>There are several categories in system testing</a:t>
            </a:r>
            <a:endParaRPr lang="en-IN" dirty="0"/>
          </a:p>
        </p:txBody>
      </p:sp>
    </p:spTree>
    <p:extLst>
      <p:ext uri="{BB962C8B-B14F-4D97-AF65-F5344CB8AC3E}">
        <p14:creationId xmlns:p14="http://schemas.microsoft.com/office/powerpoint/2010/main" val="3381722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System testing categories</a:t>
            </a:r>
          </a:p>
        </p:txBody>
      </p:sp>
      <p:sp>
        <p:nvSpPr>
          <p:cNvPr id="3" name="Content Placeholder 2"/>
          <p:cNvSpPr>
            <a:spLocks noGrp="1"/>
          </p:cNvSpPr>
          <p:nvPr>
            <p:ph idx="1"/>
          </p:nvPr>
        </p:nvSpPr>
        <p:spPr/>
        <p:txBody>
          <a:bodyPr>
            <a:normAutofit/>
          </a:bodyPr>
          <a:lstStyle/>
          <a:p>
            <a:pPr algn="just"/>
            <a:r>
              <a:rPr lang="en-US" b="1" dirty="0">
                <a:solidFill>
                  <a:srgbClr val="FF0000"/>
                </a:solidFill>
              </a:rPr>
              <a:t>Facility testing </a:t>
            </a:r>
            <a:r>
              <a:rPr lang="en-US" dirty="0"/>
              <a:t>aims to determine whether each facility mentioned in the user documentation or customer requirements is actually implemented.</a:t>
            </a:r>
          </a:p>
          <a:p>
            <a:pPr algn="just"/>
            <a:r>
              <a:rPr lang="en-US" b="1" dirty="0">
                <a:solidFill>
                  <a:srgbClr val="FF0000"/>
                </a:solidFill>
              </a:rPr>
              <a:t>In volume testing </a:t>
            </a:r>
            <a:r>
              <a:rPr lang="en-US" dirty="0"/>
              <a:t>the </a:t>
            </a:r>
            <a:r>
              <a:rPr lang="en-US" dirty="0">
                <a:solidFill>
                  <a:srgbClr val="FF0000"/>
                </a:solidFill>
              </a:rPr>
              <a:t>system is subjected to heavy volumes of data </a:t>
            </a:r>
            <a:r>
              <a:rPr lang="en-US" dirty="0"/>
              <a:t>– For example the system I/O is fed with continuous control data for a long period of </a:t>
            </a:r>
            <a:r>
              <a:rPr lang="en-IN" dirty="0"/>
              <a:t>time.</a:t>
            </a:r>
          </a:p>
          <a:p>
            <a:pPr algn="just"/>
            <a:r>
              <a:rPr lang="en-US" dirty="0">
                <a:solidFill>
                  <a:srgbClr val="FF0000"/>
                </a:solidFill>
              </a:rPr>
              <a:t>Stress testing</a:t>
            </a:r>
            <a:r>
              <a:rPr lang="en-US" dirty="0"/>
              <a:t>. It should not be confused with volume testing, since in </a:t>
            </a:r>
            <a:r>
              <a:rPr lang="en-US" dirty="0">
                <a:solidFill>
                  <a:srgbClr val="FF0000"/>
                </a:solidFill>
              </a:rPr>
              <a:t>stress testing the system is subjected to heavy maximum loads for a short period of time</a:t>
            </a:r>
            <a:r>
              <a:rPr lang="en-US" dirty="0"/>
              <a:t>. Stress test can also test a situation in which the maximums are temporarily </a:t>
            </a:r>
            <a:r>
              <a:rPr lang="en-IN" dirty="0"/>
              <a:t>exceeded.</a:t>
            </a:r>
          </a:p>
        </p:txBody>
      </p:sp>
    </p:spTree>
    <p:extLst>
      <p:ext uri="{BB962C8B-B14F-4D97-AF65-F5344CB8AC3E}">
        <p14:creationId xmlns:p14="http://schemas.microsoft.com/office/powerpoint/2010/main" val="42071112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System testing categories</a:t>
            </a:r>
          </a:p>
        </p:txBody>
      </p:sp>
      <p:sp>
        <p:nvSpPr>
          <p:cNvPr id="3" name="Content Placeholder 2"/>
          <p:cNvSpPr>
            <a:spLocks noGrp="1"/>
          </p:cNvSpPr>
          <p:nvPr>
            <p:ph idx="1"/>
          </p:nvPr>
        </p:nvSpPr>
        <p:spPr/>
        <p:txBody>
          <a:bodyPr>
            <a:normAutofit/>
          </a:bodyPr>
          <a:lstStyle/>
          <a:p>
            <a:pPr algn="just"/>
            <a:r>
              <a:rPr lang="en-US" b="1" dirty="0">
                <a:solidFill>
                  <a:srgbClr val="FF0000"/>
                </a:solidFill>
              </a:rPr>
              <a:t>Usability testing </a:t>
            </a:r>
            <a:r>
              <a:rPr lang="en-US" dirty="0"/>
              <a:t>is a rather broad category, since it includes </a:t>
            </a:r>
            <a:r>
              <a:rPr lang="en-US" dirty="0">
                <a:solidFill>
                  <a:srgbClr val="FF0000"/>
                </a:solidFill>
              </a:rPr>
              <a:t>all user interface questions</a:t>
            </a:r>
            <a:r>
              <a:rPr lang="en-US" dirty="0"/>
              <a:t>, e.g. is the data input syntax consistent and are the possible error </a:t>
            </a:r>
            <a:r>
              <a:rPr lang="en-IN" dirty="0"/>
              <a:t>messages and indicators logical.</a:t>
            </a:r>
          </a:p>
          <a:p>
            <a:pPr algn="just"/>
            <a:r>
              <a:rPr lang="en-US" b="1" dirty="0">
                <a:solidFill>
                  <a:srgbClr val="FF0000"/>
                </a:solidFill>
              </a:rPr>
              <a:t>Performance testing </a:t>
            </a:r>
            <a:r>
              <a:rPr lang="en-US" dirty="0"/>
              <a:t>is also an intuitive category. This category addresses the question whether the system contains timing or response time defects.</a:t>
            </a:r>
          </a:p>
          <a:p>
            <a:pPr algn="just"/>
            <a:r>
              <a:rPr lang="en-US" dirty="0"/>
              <a:t>In </a:t>
            </a:r>
            <a:r>
              <a:rPr lang="en-US" b="1" dirty="0">
                <a:solidFill>
                  <a:srgbClr val="FF0000"/>
                </a:solidFill>
              </a:rPr>
              <a:t>storage testing </a:t>
            </a:r>
            <a:r>
              <a:rPr lang="en-US" dirty="0"/>
              <a:t>the memory features of the system are tested. The aim is to show that the memory related features are not met.</a:t>
            </a:r>
            <a:endParaRPr lang="en-IN" dirty="0"/>
          </a:p>
        </p:txBody>
      </p:sp>
    </p:spTree>
    <p:extLst>
      <p:ext uri="{BB962C8B-B14F-4D97-AF65-F5344CB8AC3E}">
        <p14:creationId xmlns:p14="http://schemas.microsoft.com/office/powerpoint/2010/main" val="39583385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System testing categories</a:t>
            </a:r>
          </a:p>
        </p:txBody>
      </p:sp>
      <p:sp>
        <p:nvSpPr>
          <p:cNvPr id="3" name="Content Placeholder 2"/>
          <p:cNvSpPr>
            <a:spLocks noGrp="1"/>
          </p:cNvSpPr>
          <p:nvPr>
            <p:ph idx="1"/>
          </p:nvPr>
        </p:nvSpPr>
        <p:spPr/>
        <p:txBody>
          <a:bodyPr>
            <a:normAutofit/>
          </a:bodyPr>
          <a:lstStyle/>
          <a:p>
            <a:pPr algn="just"/>
            <a:r>
              <a:rPr lang="en-US" dirty="0">
                <a:solidFill>
                  <a:srgbClr val="FF0000"/>
                </a:solidFill>
              </a:rPr>
              <a:t>Compatibility/conversion testing</a:t>
            </a:r>
            <a:r>
              <a:rPr lang="en-US" dirty="0"/>
              <a:t> is a category that affects products that are designed to replace an existing obsolete product. </a:t>
            </a:r>
          </a:p>
          <a:p>
            <a:pPr algn="just"/>
            <a:r>
              <a:rPr lang="en-US" dirty="0"/>
              <a:t>This testing aims to find compatibility defects between the tested product and the obsolete product.</a:t>
            </a:r>
          </a:p>
          <a:p>
            <a:pPr algn="just"/>
            <a:r>
              <a:rPr lang="en-US" dirty="0">
                <a:solidFill>
                  <a:srgbClr val="FF0000"/>
                </a:solidFill>
              </a:rPr>
              <a:t>Reliability testing </a:t>
            </a:r>
            <a:r>
              <a:rPr lang="en-US" dirty="0"/>
              <a:t>is a self-explanatory category. The aim is to show that the product does not meet the reliability requirements. This is especially important feature in </a:t>
            </a:r>
            <a:r>
              <a:rPr lang="en-US" dirty="0" err="1"/>
              <a:t>Efore</a:t>
            </a:r>
            <a:r>
              <a:rPr lang="en-US" dirty="0"/>
              <a:t> products, since software crash is a completely unacceptable situation. Testing for long uptime requirements is impossible, and therefore special techniques must be used in order to determine the reliability issues.</a:t>
            </a:r>
            <a:endParaRPr lang="en-IN" dirty="0"/>
          </a:p>
        </p:txBody>
      </p:sp>
    </p:spTree>
    <p:extLst>
      <p:ext uri="{BB962C8B-B14F-4D97-AF65-F5344CB8AC3E}">
        <p14:creationId xmlns:p14="http://schemas.microsoft.com/office/powerpoint/2010/main" val="2707904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What is testing?</a:t>
            </a:r>
          </a:p>
        </p:txBody>
      </p:sp>
      <p:sp>
        <p:nvSpPr>
          <p:cNvPr id="3" name="Content Placeholder 2"/>
          <p:cNvSpPr>
            <a:spLocks noGrp="1"/>
          </p:cNvSpPr>
          <p:nvPr>
            <p:ph idx="1"/>
          </p:nvPr>
        </p:nvSpPr>
        <p:spPr/>
        <p:txBody>
          <a:bodyPr>
            <a:normAutofit/>
          </a:bodyPr>
          <a:lstStyle/>
          <a:p>
            <a:pPr algn="just"/>
            <a:r>
              <a:rPr lang="en-US" dirty="0"/>
              <a:t>Testing is a process to find as many defects as possible. </a:t>
            </a:r>
          </a:p>
          <a:p>
            <a:pPr algn="just"/>
            <a:r>
              <a:rPr lang="en-US" dirty="0"/>
              <a:t>The difference may sound irrelevant semantics, but it is essential in comprehending the philosophy of testing and setting the right kind of goal. </a:t>
            </a:r>
          </a:p>
          <a:p>
            <a:pPr algn="just"/>
            <a:r>
              <a:rPr lang="en-US" dirty="0"/>
              <a:t>If the goal would be in demonstrating that the software works correctly, then the whole process is in danger to steer towards avoiding the defects rather than deliberately making the test fail.</a:t>
            </a:r>
          </a:p>
          <a:p>
            <a:pPr algn="just"/>
            <a:r>
              <a:rPr lang="en-US" dirty="0"/>
              <a:t>Testing could be described as a destructive </a:t>
            </a:r>
            <a:r>
              <a:rPr lang="en-IN" dirty="0"/>
              <a:t>sadistic process.</a:t>
            </a:r>
          </a:p>
        </p:txBody>
      </p:sp>
    </p:spTree>
    <p:extLst>
      <p:ext uri="{BB962C8B-B14F-4D97-AF65-F5344CB8AC3E}">
        <p14:creationId xmlns:p14="http://schemas.microsoft.com/office/powerpoint/2010/main" val="3908303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Testing principles</a:t>
            </a:r>
          </a:p>
        </p:txBody>
      </p:sp>
      <p:sp>
        <p:nvSpPr>
          <p:cNvPr id="3" name="Content Placeholder 2"/>
          <p:cNvSpPr>
            <a:spLocks noGrp="1"/>
          </p:cNvSpPr>
          <p:nvPr>
            <p:ph idx="1"/>
          </p:nvPr>
        </p:nvSpPr>
        <p:spPr/>
        <p:txBody>
          <a:bodyPr>
            <a:normAutofit/>
          </a:bodyPr>
          <a:lstStyle/>
          <a:p>
            <a:pPr algn="just"/>
            <a:r>
              <a:rPr lang="en-US" dirty="0"/>
              <a:t>There are few basic principles in software testing that greatly affect the outcome and the efficiency of the testing process. </a:t>
            </a:r>
          </a:p>
          <a:p>
            <a:pPr algn="just"/>
            <a:r>
              <a:rPr lang="en-US" dirty="0"/>
              <a:t>The most important principles are:</a:t>
            </a:r>
          </a:p>
          <a:p>
            <a:pPr lvl="1" algn="just"/>
            <a:r>
              <a:rPr lang="en-US" dirty="0"/>
              <a:t>A test case must contain a definition of the expected output and results.</a:t>
            </a:r>
          </a:p>
          <a:p>
            <a:pPr lvl="1" algn="just"/>
            <a:r>
              <a:rPr lang="en-US" dirty="0"/>
              <a:t>Each test result shall be thoroughly inspected.</a:t>
            </a:r>
          </a:p>
          <a:p>
            <a:pPr lvl="1" algn="just"/>
            <a:r>
              <a:rPr lang="en-US" dirty="0"/>
              <a:t>Test cases must be written for invalid and unexpected input conditions, as well as for input conditions that are valid and expected.</a:t>
            </a:r>
          </a:p>
          <a:p>
            <a:pPr lvl="1" algn="just"/>
            <a:r>
              <a:rPr lang="en-US" dirty="0"/>
              <a:t>Examine a program to see if it does not do what it should do and if it does what </a:t>
            </a:r>
            <a:r>
              <a:rPr lang="en-IN" dirty="0"/>
              <a:t>it should not do.</a:t>
            </a:r>
          </a:p>
          <a:p>
            <a:pPr lvl="1" algn="just"/>
            <a:r>
              <a:rPr lang="en-US" dirty="0"/>
              <a:t>Test cases should be stored and be repeatable.</a:t>
            </a:r>
          </a:p>
          <a:p>
            <a:pPr lvl="1" algn="just"/>
            <a:r>
              <a:rPr lang="en-US" dirty="0"/>
              <a:t>Plan a testing effort in assumption that defects will be found.</a:t>
            </a:r>
          </a:p>
          <a:p>
            <a:pPr lvl="1" algn="just"/>
            <a:r>
              <a:rPr lang="en-US" dirty="0"/>
              <a:t>The probability of existence of defects is proportional to the number of defects </a:t>
            </a:r>
            <a:r>
              <a:rPr lang="en-IN" dirty="0"/>
              <a:t>already found.</a:t>
            </a:r>
          </a:p>
        </p:txBody>
      </p:sp>
    </p:spTree>
    <p:extLst>
      <p:ext uri="{BB962C8B-B14F-4D97-AF65-F5344CB8AC3E}">
        <p14:creationId xmlns:p14="http://schemas.microsoft.com/office/powerpoint/2010/main" val="3207968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Dynamic Testing</a:t>
            </a:r>
          </a:p>
        </p:txBody>
      </p:sp>
      <p:sp>
        <p:nvSpPr>
          <p:cNvPr id="3" name="Content Placeholder 2"/>
          <p:cNvSpPr>
            <a:spLocks noGrp="1"/>
          </p:cNvSpPr>
          <p:nvPr>
            <p:ph idx="1"/>
          </p:nvPr>
        </p:nvSpPr>
        <p:spPr/>
        <p:txBody>
          <a:bodyPr/>
          <a:lstStyle/>
          <a:p>
            <a:pPr algn="just"/>
            <a:r>
              <a:rPr lang="en-US" dirty="0"/>
              <a:t>Dynamic testing is the most common type of testing and it is often misinterpreted that testing as a whole is dynamic testing. </a:t>
            </a:r>
          </a:p>
          <a:p>
            <a:pPr algn="just"/>
            <a:r>
              <a:rPr lang="en-US" dirty="0"/>
              <a:t>There are two general types of dynamic testing: </a:t>
            </a:r>
            <a:r>
              <a:rPr lang="en-US" dirty="0">
                <a:solidFill>
                  <a:srgbClr val="FF0000"/>
                </a:solidFill>
              </a:rPr>
              <a:t>black box testing and white box testing. </a:t>
            </a:r>
          </a:p>
          <a:p>
            <a:pPr algn="just"/>
            <a:r>
              <a:rPr lang="en-US" dirty="0"/>
              <a:t>The difference between these two types is the focus and scope of testing. </a:t>
            </a:r>
          </a:p>
          <a:p>
            <a:pPr algn="just"/>
            <a:r>
              <a:rPr lang="en-US" dirty="0"/>
              <a:t>A test plan is built on a combination of these two approaches.</a:t>
            </a:r>
          </a:p>
        </p:txBody>
      </p:sp>
    </p:spTree>
    <p:extLst>
      <p:ext uri="{BB962C8B-B14F-4D97-AF65-F5344CB8AC3E}">
        <p14:creationId xmlns:p14="http://schemas.microsoft.com/office/powerpoint/2010/main" val="2981524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Black box testing</a:t>
            </a:r>
          </a:p>
        </p:txBody>
      </p:sp>
      <p:sp>
        <p:nvSpPr>
          <p:cNvPr id="3" name="Content Placeholder 2"/>
          <p:cNvSpPr>
            <a:spLocks noGrp="1"/>
          </p:cNvSpPr>
          <p:nvPr>
            <p:ph idx="1"/>
          </p:nvPr>
        </p:nvSpPr>
        <p:spPr/>
        <p:txBody>
          <a:bodyPr>
            <a:normAutofit/>
          </a:bodyPr>
          <a:lstStyle/>
          <a:p>
            <a:pPr algn="just"/>
            <a:r>
              <a:rPr lang="en-US" dirty="0"/>
              <a:t>In black box testing the internal behavior of UUT (Unit Under Test) is not concerned. </a:t>
            </a:r>
          </a:p>
          <a:p>
            <a:pPr algn="just"/>
            <a:r>
              <a:rPr lang="en-US" dirty="0"/>
              <a:t>Test data is fed to UUT and the received output data is compared to expected data. </a:t>
            </a:r>
          </a:p>
          <a:p>
            <a:pPr algn="just"/>
            <a:r>
              <a:rPr lang="en-US" dirty="0"/>
              <a:t>In this approach the goal is to find circumstances in which the program </a:t>
            </a:r>
            <a:r>
              <a:rPr lang="en-US" dirty="0">
                <a:solidFill>
                  <a:srgbClr val="FF0000"/>
                </a:solidFill>
              </a:rPr>
              <a:t>does not behave according to its specification</a:t>
            </a:r>
            <a:r>
              <a:rPr lang="en-US" dirty="0"/>
              <a:t>. </a:t>
            </a:r>
          </a:p>
          <a:p>
            <a:pPr algn="just"/>
            <a:r>
              <a:rPr lang="en-US" dirty="0"/>
              <a:t>In theory an exhaustive input testing that finds all the errors requires to test with all possible inputs in the operational area. </a:t>
            </a:r>
          </a:p>
          <a:p>
            <a:pPr algn="just"/>
            <a:r>
              <a:rPr lang="en-US" dirty="0"/>
              <a:t>This easily grows the number of test cases in practice to infinity. Thus, it is essential in black box testing to design the test cases in a way that the number of test cases is on acceptable level and the yield is as big as possible.</a:t>
            </a:r>
            <a:endParaRPr lang="en-IN" dirty="0"/>
          </a:p>
        </p:txBody>
      </p:sp>
    </p:spTree>
    <p:extLst>
      <p:ext uri="{BB962C8B-B14F-4D97-AF65-F5344CB8AC3E}">
        <p14:creationId xmlns:p14="http://schemas.microsoft.com/office/powerpoint/2010/main" val="3928740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White box testing</a:t>
            </a:r>
          </a:p>
        </p:txBody>
      </p:sp>
      <p:sp>
        <p:nvSpPr>
          <p:cNvPr id="3" name="Content Placeholder 2"/>
          <p:cNvSpPr>
            <a:spLocks noGrp="1"/>
          </p:cNvSpPr>
          <p:nvPr>
            <p:ph idx="1"/>
          </p:nvPr>
        </p:nvSpPr>
        <p:spPr/>
        <p:txBody>
          <a:bodyPr>
            <a:normAutofit/>
          </a:bodyPr>
          <a:lstStyle/>
          <a:p>
            <a:pPr algn="just"/>
            <a:r>
              <a:rPr lang="en-US" dirty="0"/>
              <a:t>In white box testing the test data and test cases are structured from the internal structure of the program. </a:t>
            </a:r>
          </a:p>
          <a:p>
            <a:pPr algn="just"/>
            <a:r>
              <a:rPr lang="en-US" dirty="0"/>
              <a:t>The emphasis on white box testing is often on coverage testing.</a:t>
            </a:r>
          </a:p>
          <a:p>
            <a:pPr algn="just"/>
            <a:r>
              <a:rPr lang="en-US" dirty="0"/>
              <a:t>It </a:t>
            </a:r>
            <a:r>
              <a:rPr lang="en-US" dirty="0">
                <a:solidFill>
                  <a:srgbClr val="FF0000"/>
                </a:solidFill>
              </a:rPr>
              <a:t>aims to test that every statement in the program executes at least once or every logical branch gets values true and false at least once during the test run</a:t>
            </a:r>
            <a:r>
              <a:rPr lang="en-US" dirty="0"/>
              <a:t>. </a:t>
            </a:r>
          </a:p>
          <a:p>
            <a:pPr algn="just"/>
            <a:r>
              <a:rPr lang="en-US" dirty="0"/>
              <a:t>In theory white box testing suffers the same kind of infinity problem as black box testing; exhaustive path testing, in which every branching combination is tested, leads quickly to practically infinite number of test cases. Thus, in practice compromises must be done.</a:t>
            </a:r>
            <a:endParaRPr lang="en-IN" dirty="0"/>
          </a:p>
        </p:txBody>
      </p:sp>
    </p:spTree>
    <p:extLst>
      <p:ext uri="{BB962C8B-B14F-4D97-AF65-F5344CB8AC3E}">
        <p14:creationId xmlns:p14="http://schemas.microsoft.com/office/powerpoint/2010/main" val="1694593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Grey box testing</a:t>
            </a:r>
          </a:p>
        </p:txBody>
      </p:sp>
      <p:sp>
        <p:nvSpPr>
          <p:cNvPr id="3" name="Content Placeholder 2"/>
          <p:cNvSpPr>
            <a:spLocks noGrp="1"/>
          </p:cNvSpPr>
          <p:nvPr>
            <p:ph idx="1"/>
          </p:nvPr>
        </p:nvSpPr>
        <p:spPr/>
        <p:txBody>
          <a:bodyPr/>
          <a:lstStyle/>
          <a:p>
            <a:pPr algn="just"/>
            <a:r>
              <a:rPr lang="en-US" dirty="0"/>
              <a:t>There is also a </a:t>
            </a:r>
            <a:r>
              <a:rPr lang="en-US" dirty="0">
                <a:solidFill>
                  <a:srgbClr val="FF0000"/>
                </a:solidFill>
              </a:rPr>
              <a:t>combination of white box and black box testing </a:t>
            </a:r>
            <a:r>
              <a:rPr lang="en-US" dirty="0"/>
              <a:t>that is called grey box testing. </a:t>
            </a:r>
          </a:p>
          <a:p>
            <a:pPr algn="just"/>
            <a:r>
              <a:rPr lang="en-US" dirty="0"/>
              <a:t>It is black box type method that, in addition to the module specifications, has some information from the actual code of the UUT as a basis for test case designing.</a:t>
            </a:r>
            <a:endParaRPr lang="en-IN" dirty="0"/>
          </a:p>
        </p:txBody>
      </p:sp>
    </p:spTree>
    <p:extLst>
      <p:ext uri="{BB962C8B-B14F-4D97-AF65-F5344CB8AC3E}">
        <p14:creationId xmlns:p14="http://schemas.microsoft.com/office/powerpoint/2010/main" val="2913593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180</TotalTime>
  <Words>3568</Words>
  <Application>Microsoft Office PowerPoint</Application>
  <PresentationFormat>Widescreen</PresentationFormat>
  <Paragraphs>182</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Tw Cen MT</vt:lpstr>
      <vt:lpstr>Tw Cen MT Condensed</vt:lpstr>
      <vt:lpstr>Wingdings 3</vt:lpstr>
      <vt:lpstr>Integral</vt:lpstr>
      <vt:lpstr>Embedded Software Testing Methods</vt:lpstr>
      <vt:lpstr>Introduction</vt:lpstr>
      <vt:lpstr>Introduction</vt:lpstr>
      <vt:lpstr>What is testing?</vt:lpstr>
      <vt:lpstr>Testing principles</vt:lpstr>
      <vt:lpstr>Dynamic Testing</vt:lpstr>
      <vt:lpstr>Black box testing</vt:lpstr>
      <vt:lpstr>White box testing</vt:lpstr>
      <vt:lpstr>Grey box testing</vt:lpstr>
      <vt:lpstr>Static testing</vt:lpstr>
      <vt:lpstr>Static testing – Code reviews</vt:lpstr>
      <vt:lpstr>Static testing – code reviews</vt:lpstr>
      <vt:lpstr>Static testing – code reviews</vt:lpstr>
      <vt:lpstr>Static testing – code reviews</vt:lpstr>
      <vt:lpstr>Testing levels</vt:lpstr>
      <vt:lpstr>Unit testing</vt:lpstr>
      <vt:lpstr>Integration testing</vt:lpstr>
      <vt:lpstr>System testing</vt:lpstr>
      <vt:lpstr>Acceptance Testing</vt:lpstr>
      <vt:lpstr>Testing Methods</vt:lpstr>
      <vt:lpstr>Black Box testing methods</vt:lpstr>
      <vt:lpstr>Black Box testing methods</vt:lpstr>
      <vt:lpstr>White Box testing methods</vt:lpstr>
      <vt:lpstr>White box testing methods</vt:lpstr>
      <vt:lpstr>White box testing methods</vt:lpstr>
      <vt:lpstr>Non-Incremental and Incremental Unit Testing</vt:lpstr>
      <vt:lpstr>Non-Incremental Unit Testing</vt:lpstr>
      <vt:lpstr>Non-Incremental Unit Testing</vt:lpstr>
      <vt:lpstr>Incremental Unit Testing</vt:lpstr>
      <vt:lpstr>Incremental Unit Testing</vt:lpstr>
      <vt:lpstr>Incremental Unit Testing</vt:lpstr>
      <vt:lpstr>Incremental Unit Testing</vt:lpstr>
      <vt:lpstr>Incremental Unit Testing</vt:lpstr>
      <vt:lpstr>System testing</vt:lpstr>
      <vt:lpstr>System testing categories</vt:lpstr>
      <vt:lpstr>System testing categories</vt:lpstr>
      <vt:lpstr>System testing categories</vt:lpstr>
    </vt:vector>
  </TitlesOfParts>
  <Company>HCL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Software Testing Methods</dc:title>
  <dc:creator>Anand Kumar</dc:creator>
  <cp:lastModifiedBy>Anand K</cp:lastModifiedBy>
  <cp:revision>23</cp:revision>
  <dcterms:created xsi:type="dcterms:W3CDTF">2017-10-11T12:24:40Z</dcterms:created>
  <dcterms:modified xsi:type="dcterms:W3CDTF">2019-02-06T03:10:57Z</dcterms:modified>
</cp:coreProperties>
</file>