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77" r:id="rId4"/>
    <p:sldId id="275" r:id="rId5"/>
    <p:sldId id="276" r:id="rId6"/>
    <p:sldId id="258" r:id="rId7"/>
    <p:sldId id="278" r:id="rId8"/>
    <p:sldId id="279" r:id="rId9"/>
    <p:sldId id="261" r:id="rId10"/>
    <p:sldId id="271" r:id="rId11"/>
    <p:sldId id="263" r:id="rId12"/>
    <p:sldId id="273" r:id="rId13"/>
    <p:sldId id="265" r:id="rId14"/>
    <p:sldId id="270" r:id="rId15"/>
    <p:sldId id="274" r:id="rId16"/>
    <p:sldId id="266" r:id="rId17"/>
    <p:sldId id="267" r:id="rId18"/>
    <p:sldId id="268" r:id="rId19"/>
    <p:sldId id="26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7" autoAdjust="0"/>
    <p:restoredTop sz="94660"/>
  </p:normalViewPr>
  <p:slideViewPr>
    <p:cSldViewPr snapToGrid="0">
      <p:cViewPr varScale="1">
        <p:scale>
          <a:sx n="68" d="100"/>
          <a:sy n="68"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3B5E79AB-9026-4F5A-B59D-9D454215C5C6}" type="datetimeFigureOut">
              <a:rPr lang="en-GB" smtClean="0"/>
              <a:t>08/02/2019</a:t>
            </a:fld>
            <a:endParaRPr lang="en-GB"/>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GB"/>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ED6F1222-A41E-4CBD-ADBB-0CAFD55B2DB6}" type="slidenum">
              <a:rPr lang="en-GB" smtClean="0"/>
              <a:t>‹#›</a:t>
            </a:fld>
            <a:endParaRPr lang="en-GB"/>
          </a:p>
        </p:txBody>
      </p:sp>
    </p:spTree>
    <p:extLst>
      <p:ext uri="{BB962C8B-B14F-4D97-AF65-F5344CB8AC3E}">
        <p14:creationId xmlns:p14="http://schemas.microsoft.com/office/powerpoint/2010/main" val="2223584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5E79AB-9026-4F5A-B59D-9D454215C5C6}" type="datetimeFigureOut">
              <a:rPr lang="en-GB" smtClean="0"/>
              <a:t>08/02/2019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F1222-A41E-4CBD-ADBB-0CAFD55B2DB6}" type="slidenum">
              <a:rPr lang="en-GB" smtClean="0"/>
              <a:t>‹#›</a:t>
            </a:fld>
            <a:endParaRPr lang="en-GB"/>
          </a:p>
        </p:txBody>
      </p:sp>
    </p:spTree>
    <p:extLst>
      <p:ext uri="{BB962C8B-B14F-4D97-AF65-F5344CB8AC3E}">
        <p14:creationId xmlns:p14="http://schemas.microsoft.com/office/powerpoint/2010/main" val="2293256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5E79AB-9026-4F5A-B59D-9D454215C5C6}" type="datetimeFigureOut">
              <a:rPr lang="en-GB" smtClean="0"/>
              <a:t>08/02/2019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F1222-A41E-4CBD-ADBB-0CAFD55B2DB6}" type="slidenum">
              <a:rPr lang="en-GB" smtClean="0"/>
              <a:t>‹#›</a:t>
            </a:fld>
            <a:endParaRPr lang="en-GB"/>
          </a:p>
        </p:txBody>
      </p:sp>
    </p:spTree>
    <p:extLst>
      <p:ext uri="{BB962C8B-B14F-4D97-AF65-F5344CB8AC3E}">
        <p14:creationId xmlns:p14="http://schemas.microsoft.com/office/powerpoint/2010/main" val="1440697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5E79AB-9026-4F5A-B59D-9D454215C5C6}" type="datetimeFigureOut">
              <a:rPr lang="en-GB" smtClean="0"/>
              <a:t>08/02/2019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F1222-A41E-4CBD-ADBB-0CAFD55B2DB6}" type="slidenum">
              <a:rPr lang="en-GB" smtClean="0"/>
              <a:t>‹#›</a:t>
            </a:fld>
            <a:endParaRPr lang="en-GB"/>
          </a:p>
        </p:txBody>
      </p:sp>
    </p:spTree>
    <p:extLst>
      <p:ext uri="{BB962C8B-B14F-4D97-AF65-F5344CB8AC3E}">
        <p14:creationId xmlns:p14="http://schemas.microsoft.com/office/powerpoint/2010/main" val="2812710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B5E79AB-9026-4F5A-B59D-9D454215C5C6}" type="datetimeFigureOut">
              <a:rPr lang="en-GB" smtClean="0"/>
              <a:t>08/02/2019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F1222-A41E-4CBD-ADBB-0CAFD55B2DB6}" type="slidenum">
              <a:rPr lang="en-GB" smtClean="0"/>
              <a:t>‹#›</a:t>
            </a:fld>
            <a:endParaRPr lang="en-GB"/>
          </a:p>
        </p:txBody>
      </p:sp>
    </p:spTree>
    <p:extLst>
      <p:ext uri="{BB962C8B-B14F-4D97-AF65-F5344CB8AC3E}">
        <p14:creationId xmlns:p14="http://schemas.microsoft.com/office/powerpoint/2010/main" val="2886301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5E79AB-9026-4F5A-B59D-9D454215C5C6}" type="datetimeFigureOut">
              <a:rPr lang="en-GB" smtClean="0"/>
              <a:t>08/02/2019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F1222-A41E-4CBD-ADBB-0CAFD55B2DB6}" type="slidenum">
              <a:rPr lang="en-GB" smtClean="0"/>
              <a:t>‹#›</a:t>
            </a:fld>
            <a:endParaRPr lang="en-GB"/>
          </a:p>
        </p:txBody>
      </p:sp>
    </p:spTree>
    <p:extLst>
      <p:ext uri="{BB962C8B-B14F-4D97-AF65-F5344CB8AC3E}">
        <p14:creationId xmlns:p14="http://schemas.microsoft.com/office/powerpoint/2010/main" val="2634569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5E79AB-9026-4F5A-B59D-9D454215C5C6}" type="datetimeFigureOut">
              <a:rPr lang="en-GB" smtClean="0"/>
              <a:t>08/02/2019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D6F1222-A41E-4CBD-ADBB-0CAFD55B2DB6}" type="slidenum">
              <a:rPr lang="en-GB" smtClean="0"/>
              <a:t>‹#›</a:t>
            </a:fld>
            <a:endParaRPr lang="en-GB"/>
          </a:p>
        </p:txBody>
      </p:sp>
    </p:spTree>
    <p:extLst>
      <p:ext uri="{BB962C8B-B14F-4D97-AF65-F5344CB8AC3E}">
        <p14:creationId xmlns:p14="http://schemas.microsoft.com/office/powerpoint/2010/main" val="3916361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5E79AB-9026-4F5A-B59D-9D454215C5C6}" type="datetimeFigureOut">
              <a:rPr lang="en-GB" smtClean="0"/>
              <a:t>08/02/2019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D6F1222-A41E-4CBD-ADBB-0CAFD55B2DB6}" type="slidenum">
              <a:rPr lang="en-GB" smtClean="0"/>
              <a:t>‹#›</a:t>
            </a:fld>
            <a:endParaRPr lang="en-GB"/>
          </a:p>
        </p:txBody>
      </p:sp>
    </p:spTree>
    <p:extLst>
      <p:ext uri="{BB962C8B-B14F-4D97-AF65-F5344CB8AC3E}">
        <p14:creationId xmlns:p14="http://schemas.microsoft.com/office/powerpoint/2010/main" val="4090419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5E79AB-9026-4F5A-B59D-9D454215C5C6}" type="datetimeFigureOut">
              <a:rPr lang="en-GB" smtClean="0"/>
              <a:t>08/02/2019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D6F1222-A41E-4CBD-ADBB-0CAFD55B2DB6}" type="slidenum">
              <a:rPr lang="en-GB" smtClean="0"/>
              <a:t>‹#›</a:t>
            </a:fld>
            <a:endParaRPr lang="en-GB"/>
          </a:p>
        </p:txBody>
      </p:sp>
    </p:spTree>
    <p:extLst>
      <p:ext uri="{BB962C8B-B14F-4D97-AF65-F5344CB8AC3E}">
        <p14:creationId xmlns:p14="http://schemas.microsoft.com/office/powerpoint/2010/main" val="1060609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3B5E79AB-9026-4F5A-B59D-9D454215C5C6}" type="datetimeFigureOut">
              <a:rPr lang="en-GB" smtClean="0"/>
              <a:t>08/02/2019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ED6F1222-A41E-4CBD-ADBB-0CAFD55B2DB6}" type="slidenum">
              <a:rPr lang="en-GB" smtClean="0"/>
              <a:t>‹#›</a:t>
            </a:fld>
            <a:endParaRPr lang="en-GB"/>
          </a:p>
        </p:txBody>
      </p:sp>
    </p:spTree>
    <p:extLst>
      <p:ext uri="{BB962C8B-B14F-4D97-AF65-F5344CB8AC3E}">
        <p14:creationId xmlns:p14="http://schemas.microsoft.com/office/powerpoint/2010/main" val="122600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3B5E79AB-9026-4F5A-B59D-9D454215C5C6}" type="datetimeFigureOut">
              <a:rPr lang="en-GB" smtClean="0"/>
              <a:t>08/02/2019</a:t>
            </a:fld>
            <a:endParaRPr lang="en-GB"/>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GB"/>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ED6F1222-A41E-4CBD-ADBB-0CAFD55B2DB6}" type="slidenum">
              <a:rPr lang="en-GB" smtClean="0"/>
              <a:t>‹#›</a:t>
            </a:fld>
            <a:endParaRPr lang="en-GB"/>
          </a:p>
        </p:txBody>
      </p:sp>
    </p:spTree>
    <p:extLst>
      <p:ext uri="{BB962C8B-B14F-4D97-AF65-F5344CB8AC3E}">
        <p14:creationId xmlns:p14="http://schemas.microsoft.com/office/powerpoint/2010/main" val="75918547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3B5E79AB-9026-4F5A-B59D-9D454215C5C6}" type="datetimeFigureOut">
              <a:rPr lang="en-GB" smtClean="0"/>
              <a:t>08/02/2019</a:t>
            </a:fld>
            <a:endParaRPr lang="en-GB"/>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GB"/>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ED6F1222-A41E-4CBD-ADBB-0CAFD55B2DB6}" type="slidenum">
              <a:rPr lang="en-GB" smtClean="0"/>
              <a:t>‹#›</a:t>
            </a:fld>
            <a:endParaRPr lang="en-GB"/>
          </a:p>
        </p:txBody>
      </p:sp>
    </p:spTree>
    <p:extLst>
      <p:ext uri="{BB962C8B-B14F-4D97-AF65-F5344CB8AC3E}">
        <p14:creationId xmlns:p14="http://schemas.microsoft.com/office/powerpoint/2010/main" val="382592398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976C13-68E6-4E25-B13E-FC3A2D3F6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1E24A02E-5FD2-428E-A1E4-FDF96B0B6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808B93E-0C39-407B-943D-71F2BAFB4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35429" y="2612571"/>
            <a:ext cx="11030857" cy="2281162"/>
          </a:xfrm>
        </p:spPr>
        <p:txBody>
          <a:bodyPr vert="horz" lIns="91440" tIns="45720" rIns="91440" bIns="45720" rtlCol="0" anchor="b">
            <a:normAutofit/>
          </a:bodyPr>
          <a:lstStyle/>
          <a:p>
            <a:r>
              <a:rPr lang="en-US" sz="7200" dirty="0">
                <a:solidFill>
                  <a:schemeClr val="accent1">
                    <a:lumMod val="75000"/>
                  </a:schemeClr>
                </a:solidFill>
              </a:rPr>
              <a:t>Unified Diagnostics Services(UDS)</a:t>
            </a:r>
          </a:p>
        </p:txBody>
      </p:sp>
      <p:sp>
        <p:nvSpPr>
          <p:cNvPr id="15" name="Rectangle 14">
            <a:extLst>
              <a:ext uri="{FF2B5EF4-FFF2-40B4-BE49-F238E27FC236}">
                <a16:creationId xmlns:a16="http://schemas.microsoft.com/office/drawing/2014/main" id="{7C7E1896-2992-48D4-85AC-95AB8AB14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15466"/>
            <a:ext cx="12192000" cy="164253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idx="1"/>
          </p:nvPr>
        </p:nvSpPr>
        <p:spPr>
          <a:xfrm>
            <a:off x="667512" y="5537199"/>
            <a:ext cx="9228201" cy="800545"/>
          </a:xfrm>
        </p:spPr>
        <p:txBody>
          <a:bodyPr vert="horz" lIns="91440" tIns="45720" rIns="91440" bIns="45720" rtlCol="0">
            <a:normAutofit/>
          </a:bodyPr>
          <a:lstStyle/>
          <a:p>
            <a:r>
              <a:rPr lang="en-US" sz="3600">
                <a:solidFill>
                  <a:srgbClr val="FFFFFF"/>
                </a:solidFill>
              </a:rPr>
              <a:t>Introduction, definitions and Standards</a:t>
            </a:r>
          </a:p>
        </p:txBody>
      </p:sp>
    </p:spTree>
    <p:extLst>
      <p:ext uri="{BB962C8B-B14F-4D97-AF65-F5344CB8AC3E}">
        <p14:creationId xmlns:p14="http://schemas.microsoft.com/office/powerpoint/2010/main" val="2891359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2625"/>
            <a:ext cx="10515600" cy="930275"/>
          </a:xfrm>
        </p:spPr>
        <p:txBody>
          <a:bodyPr>
            <a:normAutofit fontScale="90000"/>
          </a:bodyPr>
          <a:lstStyle/>
          <a:p>
            <a:pPr algn="ctr"/>
            <a:r>
              <a:rPr lang="en-GB" dirty="0"/>
              <a:t>Important documents for Diagnostics implementation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9500" y="2333624"/>
            <a:ext cx="7493000" cy="3495675"/>
          </a:xfrm>
          <a:prstGeom prst="rect">
            <a:avLst/>
          </a:prstGeom>
        </p:spPr>
      </p:pic>
    </p:spTree>
    <p:extLst>
      <p:ext uri="{BB962C8B-B14F-4D97-AF65-F5344CB8AC3E}">
        <p14:creationId xmlns:p14="http://schemas.microsoft.com/office/powerpoint/2010/main" val="1628758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95300"/>
            <a:ext cx="10515600" cy="990600"/>
          </a:xfrm>
        </p:spPr>
        <p:txBody>
          <a:bodyPr>
            <a:normAutofit/>
          </a:bodyPr>
          <a:lstStyle/>
          <a:p>
            <a:pPr algn="ctr"/>
            <a:r>
              <a:rPr lang="en-GB" dirty="0"/>
              <a:t>ISO/OSI layers Vs UDS standard</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000" y="1676400"/>
            <a:ext cx="11226800" cy="4749799"/>
          </a:xfrm>
        </p:spPr>
      </p:pic>
    </p:spTree>
    <p:extLst>
      <p:ext uri="{BB962C8B-B14F-4D97-AF65-F5344CB8AC3E}">
        <p14:creationId xmlns:p14="http://schemas.microsoft.com/office/powerpoint/2010/main" val="328658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9100"/>
            <a:ext cx="10515600" cy="990600"/>
          </a:xfrm>
        </p:spPr>
        <p:txBody>
          <a:bodyPr>
            <a:normAutofit/>
          </a:bodyPr>
          <a:lstStyle/>
          <a:p>
            <a:pPr algn="ctr"/>
            <a:r>
              <a:rPr lang="en-GB" dirty="0"/>
              <a:t>What it contains?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63365368"/>
              </p:ext>
            </p:extLst>
          </p:nvPr>
        </p:nvGraphicFramePr>
        <p:xfrm>
          <a:off x="546100" y="1485900"/>
          <a:ext cx="11379200" cy="4663440"/>
        </p:xfrm>
        <a:graphic>
          <a:graphicData uri="http://schemas.openxmlformats.org/drawingml/2006/table">
            <a:tbl>
              <a:tblPr firstRow="1" firstCol="1" bandRow="1">
                <a:tableStyleId>{5940675A-B579-460E-94D1-54222C63F5DA}</a:tableStyleId>
              </a:tblPr>
              <a:tblGrid>
                <a:gridCol w="425215">
                  <a:extLst>
                    <a:ext uri="{9D8B030D-6E8A-4147-A177-3AD203B41FA5}">
                      <a16:colId xmlns:a16="http://schemas.microsoft.com/office/drawing/2014/main" val="213857458"/>
                    </a:ext>
                  </a:extLst>
                </a:gridCol>
                <a:gridCol w="4591285">
                  <a:extLst>
                    <a:ext uri="{9D8B030D-6E8A-4147-A177-3AD203B41FA5}">
                      <a16:colId xmlns:a16="http://schemas.microsoft.com/office/drawing/2014/main" val="2709971844"/>
                    </a:ext>
                  </a:extLst>
                </a:gridCol>
                <a:gridCol w="6362700">
                  <a:extLst>
                    <a:ext uri="{9D8B030D-6E8A-4147-A177-3AD203B41FA5}">
                      <a16:colId xmlns:a16="http://schemas.microsoft.com/office/drawing/2014/main" val="2181940769"/>
                    </a:ext>
                  </a:extLst>
                </a:gridCol>
              </a:tblGrid>
              <a:tr h="1909011">
                <a:tc>
                  <a:txBody>
                    <a:bodyPr/>
                    <a:lstStyle/>
                    <a:p>
                      <a:pPr marL="0" marR="0" algn="just">
                        <a:spcBef>
                          <a:spcPts val="0"/>
                        </a:spcBef>
                        <a:spcAft>
                          <a:spcPts val="0"/>
                        </a:spcAft>
                      </a:pPr>
                      <a:r>
                        <a:rPr lang="en-IN" sz="1800">
                          <a:effectLst/>
                        </a:rPr>
                        <a:t>1</a:t>
                      </a:r>
                      <a:endParaRPr lang="en-US" sz="1800">
                        <a:solidFill>
                          <a:srgbClr val="00000A"/>
                        </a:solidFill>
                        <a:effectLst/>
                        <a:latin typeface="Liberation Serif"/>
                        <a:ea typeface="Noto Sans CJK SC Regular"/>
                        <a:cs typeface="FreeSans"/>
                      </a:endParaRPr>
                    </a:p>
                  </a:txBody>
                  <a:tcPr marL="68580" marR="68580" marT="0" marB="0"/>
                </a:tc>
                <a:tc>
                  <a:txBody>
                    <a:bodyPr/>
                    <a:lstStyle/>
                    <a:p>
                      <a:pPr marL="0" marR="0" algn="just">
                        <a:spcBef>
                          <a:spcPts val="0"/>
                        </a:spcBef>
                        <a:spcAft>
                          <a:spcPts val="0"/>
                        </a:spcAft>
                      </a:pPr>
                      <a:r>
                        <a:rPr lang="en-IN" sz="1800" dirty="0">
                          <a:effectLst/>
                        </a:rPr>
                        <a:t>14229-1</a:t>
                      </a:r>
                      <a:endParaRPr lang="en-US" sz="1800" dirty="0">
                        <a:solidFill>
                          <a:srgbClr val="00000A"/>
                        </a:solidFill>
                        <a:effectLst/>
                        <a:latin typeface="Liberation Serif"/>
                        <a:ea typeface="Noto Sans CJK SC Regular"/>
                        <a:cs typeface="FreeSans"/>
                      </a:endParaRPr>
                    </a:p>
                  </a:txBody>
                  <a:tcPr marL="68580" marR="68580" marT="0" marB="0"/>
                </a:tc>
                <a:tc>
                  <a:txBody>
                    <a:bodyPr/>
                    <a:lstStyle/>
                    <a:p>
                      <a:pPr marL="342900" marR="0" lvl="0" indent="-342900" algn="just">
                        <a:spcBef>
                          <a:spcPts val="0"/>
                        </a:spcBef>
                        <a:spcAft>
                          <a:spcPts val="0"/>
                        </a:spcAft>
                        <a:buFont typeface="Wingdings" panose="05000000000000000000" pitchFamily="2" charset="2"/>
                        <a:buChar char=""/>
                      </a:pPr>
                      <a:r>
                        <a:rPr lang="en-IN" sz="1800" dirty="0">
                          <a:effectLst/>
                        </a:rPr>
                        <a:t>Application layer services (diagnostic services).</a:t>
                      </a:r>
                      <a:endParaRPr lang="en-US" sz="1800" dirty="0">
                        <a:effectLst/>
                      </a:endParaRPr>
                    </a:p>
                    <a:p>
                      <a:pPr marL="342900" marR="0" lvl="0" indent="-342900" algn="just">
                        <a:spcBef>
                          <a:spcPts val="0"/>
                        </a:spcBef>
                        <a:spcAft>
                          <a:spcPts val="0"/>
                        </a:spcAft>
                        <a:buFont typeface="Wingdings" panose="05000000000000000000" pitchFamily="2" charset="2"/>
                        <a:buChar char=""/>
                      </a:pPr>
                      <a:r>
                        <a:rPr lang="en-IN" sz="1800" dirty="0">
                          <a:effectLst/>
                        </a:rPr>
                        <a:t>Application layer protocol</a:t>
                      </a:r>
                      <a:endParaRPr lang="en-US" sz="1800" dirty="0">
                        <a:effectLst/>
                      </a:endParaRPr>
                    </a:p>
                    <a:p>
                      <a:pPr marL="342900" marR="0" lvl="0" indent="-342900" algn="just">
                        <a:spcBef>
                          <a:spcPts val="0"/>
                        </a:spcBef>
                        <a:spcAft>
                          <a:spcPts val="0"/>
                        </a:spcAft>
                        <a:buFont typeface="Wingdings" panose="05000000000000000000" pitchFamily="2" charset="2"/>
                        <a:buChar char=""/>
                      </a:pPr>
                      <a:r>
                        <a:rPr lang="en-IN" sz="1800" dirty="0">
                          <a:effectLst/>
                        </a:rPr>
                        <a:t>Service description conventions</a:t>
                      </a:r>
                      <a:endParaRPr lang="en-US" sz="1800" dirty="0">
                        <a:effectLst/>
                      </a:endParaRPr>
                    </a:p>
                    <a:p>
                      <a:pPr marL="342900" marR="0" lvl="0" indent="-342900" algn="just">
                        <a:spcBef>
                          <a:spcPts val="0"/>
                        </a:spcBef>
                        <a:spcAft>
                          <a:spcPts val="0"/>
                        </a:spcAft>
                        <a:buFont typeface="Wingdings" panose="05000000000000000000" pitchFamily="2" charset="2"/>
                        <a:buChar char=""/>
                      </a:pPr>
                      <a:r>
                        <a:rPr lang="en-IN" sz="1800" dirty="0">
                          <a:effectLst/>
                        </a:rPr>
                        <a:t>DCM Functional Unit Services</a:t>
                      </a:r>
                      <a:endParaRPr lang="en-US" sz="1800" dirty="0">
                        <a:effectLst/>
                      </a:endParaRPr>
                    </a:p>
                    <a:p>
                      <a:pPr marL="342900" marR="0" lvl="0" indent="-342900" algn="just">
                        <a:spcBef>
                          <a:spcPts val="0"/>
                        </a:spcBef>
                        <a:spcAft>
                          <a:spcPts val="0"/>
                        </a:spcAft>
                        <a:buFont typeface="Wingdings" panose="05000000000000000000" pitchFamily="2" charset="2"/>
                        <a:buChar char=""/>
                      </a:pPr>
                      <a:r>
                        <a:rPr lang="en-IN" sz="1800" dirty="0">
                          <a:effectLst/>
                        </a:rPr>
                        <a:t>Data Transfer Functional Unit Services</a:t>
                      </a:r>
                      <a:endParaRPr lang="en-US" sz="1800" dirty="0">
                        <a:effectLst/>
                      </a:endParaRPr>
                    </a:p>
                    <a:p>
                      <a:pPr marL="342900" marR="0" lvl="0" indent="-342900" algn="just">
                        <a:spcBef>
                          <a:spcPts val="0"/>
                        </a:spcBef>
                        <a:spcAft>
                          <a:spcPts val="0"/>
                        </a:spcAft>
                        <a:buFont typeface="Wingdings" panose="05000000000000000000" pitchFamily="2" charset="2"/>
                        <a:buChar char=""/>
                      </a:pPr>
                      <a:r>
                        <a:rPr lang="en-IN" sz="1800" dirty="0">
                          <a:effectLst/>
                        </a:rPr>
                        <a:t>IO Control Functional Unit services</a:t>
                      </a:r>
                      <a:endParaRPr lang="en-US" sz="1800" dirty="0">
                        <a:effectLst/>
                      </a:endParaRPr>
                    </a:p>
                    <a:p>
                      <a:pPr marL="342900" marR="0" lvl="0" indent="-342900" algn="just">
                        <a:spcBef>
                          <a:spcPts val="0"/>
                        </a:spcBef>
                        <a:spcAft>
                          <a:spcPts val="0"/>
                        </a:spcAft>
                        <a:buFont typeface="Wingdings" panose="05000000000000000000" pitchFamily="2" charset="2"/>
                        <a:buChar char=""/>
                      </a:pPr>
                      <a:r>
                        <a:rPr lang="en-IN" sz="1800" dirty="0">
                          <a:effectLst/>
                        </a:rPr>
                        <a:t>Routine Functional Unit Services</a:t>
                      </a:r>
                      <a:endParaRPr lang="en-US" sz="1800" dirty="0">
                        <a:effectLst/>
                      </a:endParaRPr>
                    </a:p>
                    <a:p>
                      <a:pPr marL="342900" marR="0" lvl="0" indent="-342900" algn="just">
                        <a:spcBef>
                          <a:spcPts val="0"/>
                        </a:spcBef>
                        <a:spcAft>
                          <a:spcPts val="0"/>
                        </a:spcAft>
                        <a:buFont typeface="Wingdings" panose="05000000000000000000" pitchFamily="2" charset="2"/>
                        <a:buChar char=""/>
                      </a:pPr>
                      <a:r>
                        <a:rPr lang="en-IN" sz="1800" dirty="0">
                          <a:effectLst/>
                        </a:rPr>
                        <a:t>Upload Download Functional Unit services</a:t>
                      </a:r>
                      <a:endParaRPr lang="en-US" sz="1800" dirty="0">
                        <a:solidFill>
                          <a:srgbClr val="00000A"/>
                        </a:solidFill>
                        <a:effectLst/>
                        <a:latin typeface="Liberation Serif"/>
                        <a:ea typeface="Noto Sans CJK SC Regular"/>
                        <a:cs typeface="Mangal"/>
                      </a:endParaRPr>
                    </a:p>
                  </a:txBody>
                  <a:tcPr marL="68580" marR="68580" marT="0" marB="0"/>
                </a:tc>
                <a:extLst>
                  <a:ext uri="{0D108BD9-81ED-4DB2-BD59-A6C34878D82A}">
                    <a16:rowId xmlns:a16="http://schemas.microsoft.com/office/drawing/2014/main" val="154925694"/>
                  </a:ext>
                </a:extLst>
              </a:tr>
              <a:tr h="238626">
                <a:tc>
                  <a:txBody>
                    <a:bodyPr/>
                    <a:lstStyle/>
                    <a:p>
                      <a:pPr marL="0" marR="0" algn="just">
                        <a:spcBef>
                          <a:spcPts val="0"/>
                        </a:spcBef>
                        <a:spcAft>
                          <a:spcPts val="0"/>
                        </a:spcAft>
                      </a:pPr>
                      <a:r>
                        <a:rPr lang="en-IN" sz="1800">
                          <a:effectLst/>
                        </a:rPr>
                        <a:t>2</a:t>
                      </a:r>
                      <a:endParaRPr lang="en-US" sz="1800">
                        <a:solidFill>
                          <a:srgbClr val="00000A"/>
                        </a:solidFill>
                        <a:effectLst/>
                        <a:latin typeface="Liberation Serif"/>
                        <a:ea typeface="Noto Sans CJK SC Regular"/>
                        <a:cs typeface="FreeSans"/>
                      </a:endParaRPr>
                    </a:p>
                  </a:txBody>
                  <a:tcPr marL="68580" marR="68580" marT="0" marB="0"/>
                </a:tc>
                <a:tc>
                  <a:txBody>
                    <a:bodyPr/>
                    <a:lstStyle/>
                    <a:p>
                      <a:pPr marL="0" marR="0" algn="just">
                        <a:spcBef>
                          <a:spcPts val="0"/>
                        </a:spcBef>
                        <a:spcAft>
                          <a:spcPts val="0"/>
                        </a:spcAft>
                      </a:pPr>
                      <a:r>
                        <a:rPr lang="en-IN" sz="1800">
                          <a:effectLst/>
                        </a:rPr>
                        <a:t>14229-2</a:t>
                      </a:r>
                      <a:endParaRPr lang="en-US" sz="1800">
                        <a:solidFill>
                          <a:srgbClr val="00000A"/>
                        </a:solidFill>
                        <a:effectLst/>
                        <a:latin typeface="Liberation Serif"/>
                        <a:ea typeface="Noto Sans CJK SC Regular"/>
                        <a:cs typeface="FreeSans"/>
                      </a:endParaRPr>
                    </a:p>
                  </a:txBody>
                  <a:tcPr marL="68580" marR="68580" marT="0" marB="0"/>
                </a:tc>
                <a:tc>
                  <a:txBody>
                    <a:bodyPr/>
                    <a:lstStyle/>
                    <a:p>
                      <a:pPr marL="342900" marR="0" lvl="0" indent="-342900" algn="just">
                        <a:spcBef>
                          <a:spcPts val="0"/>
                        </a:spcBef>
                        <a:spcAft>
                          <a:spcPts val="0"/>
                        </a:spcAft>
                        <a:buFont typeface="Wingdings" panose="05000000000000000000" pitchFamily="2" charset="2"/>
                        <a:buChar char=""/>
                      </a:pPr>
                      <a:r>
                        <a:rPr lang="en-IN" sz="1800">
                          <a:effectLst/>
                        </a:rPr>
                        <a:t> </a:t>
                      </a:r>
                      <a:endParaRPr lang="en-US" sz="1800">
                        <a:solidFill>
                          <a:srgbClr val="00000A"/>
                        </a:solidFill>
                        <a:effectLst/>
                        <a:latin typeface="Liberation Serif"/>
                        <a:ea typeface="Noto Sans CJK SC Regular"/>
                        <a:cs typeface="Mangal"/>
                      </a:endParaRPr>
                    </a:p>
                  </a:txBody>
                  <a:tcPr marL="68580" marR="68580" marT="0" marB="0"/>
                </a:tc>
                <a:extLst>
                  <a:ext uri="{0D108BD9-81ED-4DB2-BD59-A6C34878D82A}">
                    <a16:rowId xmlns:a16="http://schemas.microsoft.com/office/drawing/2014/main" val="66458524"/>
                  </a:ext>
                </a:extLst>
              </a:tr>
              <a:tr h="515621">
                <a:tc>
                  <a:txBody>
                    <a:bodyPr/>
                    <a:lstStyle/>
                    <a:p>
                      <a:pPr marL="0" marR="0" algn="just">
                        <a:spcBef>
                          <a:spcPts val="0"/>
                        </a:spcBef>
                        <a:spcAft>
                          <a:spcPts val="0"/>
                        </a:spcAft>
                      </a:pPr>
                      <a:r>
                        <a:rPr lang="en-IN" sz="1800" dirty="0">
                          <a:effectLst/>
                        </a:rPr>
                        <a:t>4</a:t>
                      </a:r>
                      <a:endParaRPr lang="en-US" sz="1800" dirty="0">
                        <a:solidFill>
                          <a:srgbClr val="00000A"/>
                        </a:solidFill>
                        <a:effectLst/>
                        <a:latin typeface="Liberation Serif"/>
                        <a:ea typeface="Noto Sans CJK SC Regular"/>
                        <a:cs typeface="FreeSans"/>
                      </a:endParaRPr>
                    </a:p>
                  </a:txBody>
                  <a:tcPr marL="68580" marR="68580" marT="0" marB="0"/>
                </a:tc>
                <a:tc>
                  <a:txBody>
                    <a:bodyPr/>
                    <a:lstStyle/>
                    <a:p>
                      <a:pPr marL="0" marR="0" algn="just">
                        <a:spcBef>
                          <a:spcPts val="0"/>
                        </a:spcBef>
                        <a:spcAft>
                          <a:spcPts val="0"/>
                        </a:spcAft>
                      </a:pPr>
                      <a:r>
                        <a:rPr lang="en-IN" sz="1800" dirty="0">
                          <a:effectLst/>
                        </a:rPr>
                        <a:t>AUTOSAR_SWS_</a:t>
                      </a:r>
                      <a:endParaRPr lang="en-US" sz="1800" dirty="0">
                        <a:effectLst/>
                      </a:endParaRPr>
                    </a:p>
                    <a:p>
                      <a:pPr marL="0" marR="0" algn="just">
                        <a:spcBef>
                          <a:spcPts val="0"/>
                        </a:spcBef>
                        <a:spcAft>
                          <a:spcPts val="0"/>
                        </a:spcAft>
                      </a:pPr>
                      <a:r>
                        <a:rPr lang="en-IN" sz="1800" dirty="0">
                          <a:effectLst/>
                        </a:rPr>
                        <a:t>Diagnostic</a:t>
                      </a:r>
                      <a:r>
                        <a:rPr lang="en-IN" sz="1800" baseline="0" dirty="0">
                          <a:effectLst/>
                        </a:rPr>
                        <a:t> </a:t>
                      </a:r>
                      <a:r>
                        <a:rPr lang="en-IN" sz="1800" dirty="0">
                          <a:effectLst/>
                        </a:rPr>
                        <a:t>Communication Manager</a:t>
                      </a:r>
                      <a:endParaRPr lang="en-US" sz="1800" dirty="0">
                        <a:solidFill>
                          <a:srgbClr val="00000A"/>
                        </a:solidFill>
                        <a:effectLst/>
                        <a:latin typeface="Liberation Serif"/>
                        <a:ea typeface="Noto Sans CJK SC Regular"/>
                        <a:cs typeface="FreeSans"/>
                      </a:endParaRPr>
                    </a:p>
                  </a:txBody>
                  <a:tcPr marL="68580" marR="68580" marT="0" marB="0"/>
                </a:tc>
                <a:tc>
                  <a:txBody>
                    <a:bodyPr/>
                    <a:lstStyle/>
                    <a:p>
                      <a:pPr marL="342900" marR="0" lvl="0" indent="-342900" algn="just">
                        <a:spcBef>
                          <a:spcPts val="0"/>
                        </a:spcBef>
                        <a:spcAft>
                          <a:spcPts val="0"/>
                        </a:spcAft>
                        <a:buFont typeface="Wingdings" panose="05000000000000000000" pitchFamily="2" charset="2"/>
                        <a:buChar char=""/>
                      </a:pPr>
                      <a:r>
                        <a:rPr lang="en-IN" sz="1800">
                          <a:effectLst/>
                        </a:rPr>
                        <a:t> </a:t>
                      </a:r>
                      <a:endParaRPr lang="en-US" sz="1800">
                        <a:solidFill>
                          <a:srgbClr val="00000A"/>
                        </a:solidFill>
                        <a:effectLst/>
                        <a:latin typeface="Liberation Serif"/>
                        <a:ea typeface="Noto Sans CJK SC Regular"/>
                        <a:cs typeface="Mangal"/>
                      </a:endParaRPr>
                    </a:p>
                  </a:txBody>
                  <a:tcPr marL="68580" marR="68580" marT="0" marB="0"/>
                </a:tc>
                <a:extLst>
                  <a:ext uri="{0D108BD9-81ED-4DB2-BD59-A6C34878D82A}">
                    <a16:rowId xmlns:a16="http://schemas.microsoft.com/office/drawing/2014/main" val="400328542"/>
                  </a:ext>
                </a:extLst>
              </a:tr>
              <a:tr h="477253">
                <a:tc>
                  <a:txBody>
                    <a:bodyPr/>
                    <a:lstStyle/>
                    <a:p>
                      <a:pPr marL="0" marR="0" algn="just">
                        <a:spcBef>
                          <a:spcPts val="0"/>
                        </a:spcBef>
                        <a:spcAft>
                          <a:spcPts val="0"/>
                        </a:spcAft>
                      </a:pPr>
                      <a:r>
                        <a:rPr lang="en-IN" sz="1800">
                          <a:effectLst/>
                        </a:rPr>
                        <a:t>5</a:t>
                      </a:r>
                      <a:endParaRPr lang="en-US" sz="1800">
                        <a:solidFill>
                          <a:srgbClr val="00000A"/>
                        </a:solidFill>
                        <a:effectLst/>
                        <a:latin typeface="Liberation Serif"/>
                        <a:ea typeface="Noto Sans CJK SC Regular"/>
                        <a:cs typeface="FreeSans"/>
                      </a:endParaRPr>
                    </a:p>
                  </a:txBody>
                  <a:tcPr marL="68580" marR="68580" marT="0" marB="0"/>
                </a:tc>
                <a:tc>
                  <a:txBody>
                    <a:bodyPr/>
                    <a:lstStyle/>
                    <a:p>
                      <a:pPr marL="0" marR="0" algn="just">
                        <a:spcBef>
                          <a:spcPts val="0"/>
                        </a:spcBef>
                        <a:spcAft>
                          <a:spcPts val="0"/>
                        </a:spcAft>
                      </a:pPr>
                      <a:r>
                        <a:rPr lang="en-IN" sz="1800">
                          <a:effectLst/>
                        </a:rPr>
                        <a:t>AUTOSAR_SWS_</a:t>
                      </a:r>
                      <a:endParaRPr lang="en-US" sz="1800">
                        <a:effectLst/>
                      </a:endParaRPr>
                    </a:p>
                    <a:p>
                      <a:pPr marL="0" marR="0" algn="just">
                        <a:spcBef>
                          <a:spcPts val="0"/>
                        </a:spcBef>
                        <a:spcAft>
                          <a:spcPts val="0"/>
                        </a:spcAft>
                      </a:pPr>
                      <a:r>
                        <a:rPr lang="en-IN" sz="1800">
                          <a:effectLst/>
                        </a:rPr>
                        <a:t>Diagnostic Event Manager</a:t>
                      </a:r>
                      <a:endParaRPr lang="en-US" sz="1800">
                        <a:solidFill>
                          <a:srgbClr val="00000A"/>
                        </a:solidFill>
                        <a:effectLst/>
                        <a:latin typeface="Liberation Serif"/>
                        <a:ea typeface="Noto Sans CJK SC Regular"/>
                        <a:cs typeface="FreeSans"/>
                      </a:endParaRPr>
                    </a:p>
                  </a:txBody>
                  <a:tcPr marL="68580" marR="68580" marT="0" marB="0"/>
                </a:tc>
                <a:tc>
                  <a:txBody>
                    <a:bodyPr/>
                    <a:lstStyle/>
                    <a:p>
                      <a:pPr marL="342900" marR="0" lvl="0" indent="-342900" algn="just">
                        <a:spcBef>
                          <a:spcPts val="0"/>
                        </a:spcBef>
                        <a:spcAft>
                          <a:spcPts val="0"/>
                        </a:spcAft>
                        <a:buFont typeface="Wingdings" panose="05000000000000000000" pitchFamily="2" charset="2"/>
                        <a:buChar char=""/>
                      </a:pPr>
                      <a:r>
                        <a:rPr lang="en-IN" sz="1800">
                          <a:effectLst/>
                        </a:rPr>
                        <a:t> </a:t>
                      </a:r>
                      <a:endParaRPr lang="en-US" sz="1800">
                        <a:solidFill>
                          <a:srgbClr val="00000A"/>
                        </a:solidFill>
                        <a:effectLst/>
                        <a:latin typeface="Liberation Serif"/>
                        <a:ea typeface="Noto Sans CJK SC Regular"/>
                        <a:cs typeface="Mangal"/>
                      </a:endParaRPr>
                    </a:p>
                  </a:txBody>
                  <a:tcPr marL="68580" marR="68580" marT="0" marB="0"/>
                </a:tc>
                <a:extLst>
                  <a:ext uri="{0D108BD9-81ED-4DB2-BD59-A6C34878D82A}">
                    <a16:rowId xmlns:a16="http://schemas.microsoft.com/office/drawing/2014/main" val="3476129318"/>
                  </a:ext>
                </a:extLst>
              </a:tr>
              <a:tr h="477253">
                <a:tc>
                  <a:txBody>
                    <a:bodyPr/>
                    <a:lstStyle/>
                    <a:p>
                      <a:pPr marL="0" marR="0" algn="just">
                        <a:spcBef>
                          <a:spcPts val="0"/>
                        </a:spcBef>
                        <a:spcAft>
                          <a:spcPts val="0"/>
                        </a:spcAft>
                      </a:pPr>
                      <a:r>
                        <a:rPr lang="en-IN" sz="1800">
                          <a:effectLst/>
                        </a:rPr>
                        <a:t>6</a:t>
                      </a:r>
                      <a:endParaRPr lang="en-US" sz="1800">
                        <a:solidFill>
                          <a:srgbClr val="00000A"/>
                        </a:solidFill>
                        <a:effectLst/>
                        <a:latin typeface="Liberation Serif"/>
                        <a:ea typeface="Noto Sans CJK SC Regular"/>
                        <a:cs typeface="FreeSans"/>
                      </a:endParaRPr>
                    </a:p>
                  </a:txBody>
                  <a:tcPr marL="68580" marR="68580" marT="0" marB="0"/>
                </a:tc>
                <a:tc>
                  <a:txBody>
                    <a:bodyPr/>
                    <a:lstStyle/>
                    <a:p>
                      <a:pPr marL="0" marR="0" algn="just">
                        <a:spcBef>
                          <a:spcPts val="0"/>
                        </a:spcBef>
                        <a:spcAft>
                          <a:spcPts val="0"/>
                        </a:spcAft>
                      </a:pPr>
                      <a:r>
                        <a:rPr lang="en-IN" sz="1800" dirty="0">
                          <a:effectLst/>
                        </a:rPr>
                        <a:t>Part1 – Diagnostic Implementation Requirements</a:t>
                      </a:r>
                      <a:endParaRPr lang="en-US" sz="1800" dirty="0">
                        <a:solidFill>
                          <a:srgbClr val="00000A"/>
                        </a:solidFill>
                        <a:effectLst/>
                        <a:latin typeface="Liberation Serif"/>
                        <a:ea typeface="Noto Sans CJK SC Regular"/>
                        <a:cs typeface="FreeSans"/>
                      </a:endParaRPr>
                    </a:p>
                  </a:txBody>
                  <a:tcPr marL="68580" marR="68580" marT="0" marB="0"/>
                </a:tc>
                <a:tc>
                  <a:txBody>
                    <a:bodyPr/>
                    <a:lstStyle/>
                    <a:p>
                      <a:pPr marL="342900" marR="0" lvl="0" indent="-342900" algn="just">
                        <a:spcBef>
                          <a:spcPts val="0"/>
                        </a:spcBef>
                        <a:spcAft>
                          <a:spcPts val="0"/>
                        </a:spcAft>
                        <a:buFont typeface="Wingdings" panose="05000000000000000000" pitchFamily="2" charset="2"/>
                        <a:buChar char=""/>
                      </a:pPr>
                      <a:r>
                        <a:rPr lang="en-IN" sz="1800">
                          <a:effectLst/>
                        </a:rPr>
                        <a:t> </a:t>
                      </a:r>
                      <a:endParaRPr lang="en-US" sz="1800">
                        <a:solidFill>
                          <a:srgbClr val="00000A"/>
                        </a:solidFill>
                        <a:effectLst/>
                        <a:latin typeface="Liberation Serif"/>
                        <a:ea typeface="Noto Sans CJK SC Regular"/>
                        <a:cs typeface="Mangal"/>
                      </a:endParaRPr>
                    </a:p>
                  </a:txBody>
                  <a:tcPr marL="68580" marR="68580" marT="0" marB="0"/>
                </a:tc>
                <a:extLst>
                  <a:ext uri="{0D108BD9-81ED-4DB2-BD59-A6C34878D82A}">
                    <a16:rowId xmlns:a16="http://schemas.microsoft.com/office/drawing/2014/main" val="3826337495"/>
                  </a:ext>
                </a:extLst>
              </a:tr>
              <a:tr h="477253">
                <a:tc>
                  <a:txBody>
                    <a:bodyPr/>
                    <a:lstStyle/>
                    <a:p>
                      <a:pPr marL="0" marR="0" algn="just">
                        <a:spcBef>
                          <a:spcPts val="0"/>
                        </a:spcBef>
                        <a:spcAft>
                          <a:spcPts val="0"/>
                        </a:spcAft>
                      </a:pPr>
                      <a:r>
                        <a:rPr lang="en-IN" sz="1800">
                          <a:effectLst/>
                        </a:rPr>
                        <a:t>7</a:t>
                      </a:r>
                      <a:endParaRPr lang="en-US" sz="1800">
                        <a:solidFill>
                          <a:srgbClr val="00000A"/>
                        </a:solidFill>
                        <a:effectLst/>
                        <a:latin typeface="Liberation Serif"/>
                        <a:ea typeface="Noto Sans CJK SC Regular"/>
                        <a:cs typeface="FreeSans"/>
                      </a:endParaRPr>
                    </a:p>
                  </a:txBody>
                  <a:tcPr marL="68580" marR="68580" marT="0" marB="0"/>
                </a:tc>
                <a:tc>
                  <a:txBody>
                    <a:bodyPr/>
                    <a:lstStyle/>
                    <a:p>
                      <a:pPr marL="0" marR="0" algn="just">
                        <a:spcBef>
                          <a:spcPts val="0"/>
                        </a:spcBef>
                        <a:spcAft>
                          <a:spcPts val="0"/>
                        </a:spcAft>
                      </a:pPr>
                      <a:r>
                        <a:rPr lang="en-IN" sz="1800" dirty="0">
                          <a:effectLst/>
                        </a:rPr>
                        <a:t>Subsystem Specific Diagnostic Specification (Part 2)</a:t>
                      </a:r>
                      <a:endParaRPr lang="en-US" sz="1800" dirty="0">
                        <a:solidFill>
                          <a:srgbClr val="00000A"/>
                        </a:solidFill>
                        <a:effectLst/>
                        <a:latin typeface="Liberation Serif"/>
                        <a:ea typeface="Noto Sans CJK SC Regular"/>
                        <a:cs typeface="FreeSans"/>
                      </a:endParaRPr>
                    </a:p>
                  </a:txBody>
                  <a:tcPr marL="68580" marR="68580" marT="0" marB="0"/>
                </a:tc>
                <a:tc>
                  <a:txBody>
                    <a:bodyPr/>
                    <a:lstStyle/>
                    <a:p>
                      <a:pPr marL="342900" marR="0" lvl="0" indent="-342900" algn="just">
                        <a:spcBef>
                          <a:spcPts val="0"/>
                        </a:spcBef>
                        <a:spcAft>
                          <a:spcPts val="0"/>
                        </a:spcAft>
                        <a:buFont typeface="Wingdings" panose="05000000000000000000" pitchFamily="2" charset="2"/>
                        <a:buChar char=""/>
                      </a:pPr>
                      <a:r>
                        <a:rPr lang="en-IN" sz="1800" dirty="0">
                          <a:effectLst/>
                        </a:rPr>
                        <a:t> </a:t>
                      </a:r>
                      <a:endParaRPr lang="en-US" sz="1800" dirty="0">
                        <a:solidFill>
                          <a:srgbClr val="00000A"/>
                        </a:solidFill>
                        <a:effectLst/>
                        <a:latin typeface="Liberation Serif"/>
                        <a:ea typeface="Noto Sans CJK SC Regular"/>
                        <a:cs typeface="Mangal"/>
                      </a:endParaRPr>
                    </a:p>
                  </a:txBody>
                  <a:tcPr marL="68580" marR="68580" marT="0" marB="0"/>
                </a:tc>
                <a:extLst>
                  <a:ext uri="{0D108BD9-81ED-4DB2-BD59-A6C34878D82A}">
                    <a16:rowId xmlns:a16="http://schemas.microsoft.com/office/drawing/2014/main" val="3832568454"/>
                  </a:ext>
                </a:extLst>
              </a:tr>
            </a:tbl>
          </a:graphicData>
        </a:graphic>
      </p:graphicFrame>
    </p:spTree>
    <p:extLst>
      <p:ext uri="{BB962C8B-B14F-4D97-AF65-F5344CB8AC3E}">
        <p14:creationId xmlns:p14="http://schemas.microsoft.com/office/powerpoint/2010/main" val="3547176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0275"/>
          </a:xfrm>
        </p:spPr>
        <p:txBody>
          <a:bodyPr/>
          <a:lstStyle/>
          <a:p>
            <a:pPr algn="ctr"/>
            <a:r>
              <a:rPr lang="en-GB" dirty="0"/>
              <a:t>Important definitions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26576338"/>
              </p:ext>
            </p:extLst>
          </p:nvPr>
        </p:nvGraphicFramePr>
        <p:xfrm>
          <a:off x="647700" y="1460499"/>
          <a:ext cx="10972800" cy="4588511"/>
        </p:xfrm>
        <a:graphic>
          <a:graphicData uri="http://schemas.openxmlformats.org/drawingml/2006/table">
            <a:tbl>
              <a:tblPr>
                <a:tableStyleId>{616DA210-FB5B-4158-B5E0-FEB733F419BA}</a:tableStyleId>
              </a:tblPr>
              <a:tblGrid>
                <a:gridCol w="2300963">
                  <a:extLst>
                    <a:ext uri="{9D8B030D-6E8A-4147-A177-3AD203B41FA5}">
                      <a16:colId xmlns:a16="http://schemas.microsoft.com/office/drawing/2014/main" val="3050133062"/>
                    </a:ext>
                  </a:extLst>
                </a:gridCol>
                <a:gridCol w="8671837">
                  <a:extLst>
                    <a:ext uri="{9D8B030D-6E8A-4147-A177-3AD203B41FA5}">
                      <a16:colId xmlns:a16="http://schemas.microsoft.com/office/drawing/2014/main" val="2266864009"/>
                    </a:ext>
                  </a:extLst>
                </a:gridCol>
              </a:tblGrid>
              <a:tr h="596901">
                <a:tc>
                  <a:txBody>
                    <a:bodyPr/>
                    <a:lstStyle/>
                    <a:p>
                      <a:pPr marL="0" marR="0" algn="l">
                        <a:spcBef>
                          <a:spcPts val="0"/>
                        </a:spcBef>
                        <a:spcAft>
                          <a:spcPts val="0"/>
                        </a:spcAft>
                      </a:pPr>
                      <a:r>
                        <a:rPr lang="en-IN" sz="1800" dirty="0">
                          <a:effectLst/>
                        </a:rPr>
                        <a:t>Unified</a:t>
                      </a:r>
                      <a:r>
                        <a:rPr lang="en-IN" sz="1800" baseline="0" dirty="0">
                          <a:effectLst/>
                        </a:rPr>
                        <a:t> </a:t>
                      </a:r>
                      <a:r>
                        <a:rPr lang="en-IN" sz="1800" dirty="0">
                          <a:effectLst/>
                        </a:rPr>
                        <a:t>Diagnostic Services(UDS)</a:t>
                      </a:r>
                      <a:endParaRPr lang="en-US" sz="1800" dirty="0">
                        <a:solidFill>
                          <a:srgbClr val="00000A"/>
                        </a:solidFill>
                        <a:effectLst/>
                        <a:latin typeface="Liberation Serif"/>
                        <a:ea typeface="Noto Sans CJK SC Regular"/>
                        <a:cs typeface="FreeSans"/>
                      </a:endParaRPr>
                    </a:p>
                  </a:txBody>
                  <a:tcPr marL="48895" marR="68580" marT="0" marB="0"/>
                </a:tc>
                <a:tc>
                  <a:txBody>
                    <a:bodyPr/>
                    <a:lstStyle/>
                    <a:p>
                      <a:pPr marL="0" marR="0" algn="l">
                        <a:spcBef>
                          <a:spcPts val="0"/>
                        </a:spcBef>
                        <a:spcAft>
                          <a:spcPts val="0"/>
                        </a:spcAft>
                      </a:pPr>
                      <a:r>
                        <a:rPr lang="en-IN" sz="1800">
                          <a:effectLst/>
                        </a:rPr>
                        <a:t>Unified Diagnostic Services is an industry standard diagnostic communication framework.</a:t>
                      </a:r>
                      <a:endParaRPr lang="en-US" sz="1800">
                        <a:solidFill>
                          <a:srgbClr val="00000A"/>
                        </a:solidFill>
                        <a:effectLst/>
                        <a:latin typeface="Liberation Serif"/>
                        <a:ea typeface="Noto Sans CJK SC Regular"/>
                        <a:cs typeface="FreeSans"/>
                      </a:endParaRPr>
                    </a:p>
                  </a:txBody>
                  <a:tcPr marL="48895" marR="68580" marT="0" marB="0"/>
                </a:tc>
                <a:extLst>
                  <a:ext uri="{0D108BD9-81ED-4DB2-BD59-A6C34878D82A}">
                    <a16:rowId xmlns:a16="http://schemas.microsoft.com/office/drawing/2014/main" val="3817556286"/>
                  </a:ext>
                </a:extLst>
              </a:tr>
              <a:tr h="1126067">
                <a:tc>
                  <a:txBody>
                    <a:bodyPr/>
                    <a:lstStyle/>
                    <a:p>
                      <a:pPr marL="0" marR="0" algn="l">
                        <a:spcBef>
                          <a:spcPts val="0"/>
                        </a:spcBef>
                        <a:spcAft>
                          <a:spcPts val="0"/>
                        </a:spcAft>
                      </a:pPr>
                      <a:r>
                        <a:rPr lang="en-IN" sz="1800" dirty="0">
                          <a:effectLst/>
                        </a:rPr>
                        <a:t>Tester</a:t>
                      </a:r>
                      <a:endParaRPr lang="en-US" sz="1800" dirty="0">
                        <a:solidFill>
                          <a:srgbClr val="00000A"/>
                        </a:solidFill>
                        <a:effectLst/>
                        <a:latin typeface="Liberation Serif"/>
                        <a:ea typeface="Noto Sans CJK SC Regular"/>
                        <a:cs typeface="FreeSans"/>
                      </a:endParaRPr>
                    </a:p>
                  </a:txBody>
                  <a:tcPr marL="48895" marR="68580" marT="0" marB="0"/>
                </a:tc>
                <a:tc>
                  <a:txBody>
                    <a:bodyPr/>
                    <a:lstStyle/>
                    <a:p>
                      <a:pPr marL="0" marR="0" algn="l">
                        <a:spcBef>
                          <a:spcPts val="0"/>
                        </a:spcBef>
                        <a:spcAft>
                          <a:spcPts val="0"/>
                        </a:spcAft>
                      </a:pPr>
                      <a:r>
                        <a:rPr lang="en-IN" sz="1800" dirty="0">
                          <a:effectLst/>
                        </a:rPr>
                        <a:t>A system that controls functions such as test, inspection, monitoring, or diagnosis of an on-vehicle electronic control unit and may be dedicated to a specific type of operators (e.g. a scan tool dedicated to garage mechanics or a test tool dedicated to assembly plant agents). The tester is also referenced as the client.</a:t>
                      </a:r>
                      <a:endParaRPr lang="en-US" sz="1800" dirty="0">
                        <a:solidFill>
                          <a:srgbClr val="00000A"/>
                        </a:solidFill>
                        <a:effectLst/>
                        <a:latin typeface="Liberation Serif"/>
                        <a:ea typeface="Noto Sans CJK SC Regular"/>
                        <a:cs typeface="FreeSans"/>
                      </a:endParaRPr>
                    </a:p>
                  </a:txBody>
                  <a:tcPr marL="48895" marR="68580" marT="0" marB="0"/>
                </a:tc>
                <a:extLst>
                  <a:ext uri="{0D108BD9-81ED-4DB2-BD59-A6C34878D82A}">
                    <a16:rowId xmlns:a16="http://schemas.microsoft.com/office/drawing/2014/main" val="1926279549"/>
                  </a:ext>
                </a:extLst>
              </a:tr>
              <a:tr h="2042583">
                <a:tc>
                  <a:txBody>
                    <a:bodyPr/>
                    <a:lstStyle/>
                    <a:p>
                      <a:pPr marL="0" marR="0" algn="l">
                        <a:spcBef>
                          <a:spcPts val="0"/>
                        </a:spcBef>
                        <a:spcAft>
                          <a:spcPts val="0"/>
                        </a:spcAft>
                      </a:pPr>
                      <a:r>
                        <a:rPr lang="en-IN" sz="1800" dirty="0">
                          <a:effectLst/>
                        </a:rPr>
                        <a:t>Functional/ Physical Addressing</a:t>
                      </a:r>
                      <a:endParaRPr lang="en-US" sz="1800" dirty="0">
                        <a:solidFill>
                          <a:srgbClr val="00000A"/>
                        </a:solidFill>
                        <a:effectLst/>
                        <a:latin typeface="Liberation Serif"/>
                        <a:ea typeface="Noto Sans CJK SC Regular"/>
                        <a:cs typeface="FreeSans"/>
                      </a:endParaRPr>
                    </a:p>
                  </a:txBody>
                  <a:tcPr marL="48895" marR="68580" marT="0" marB="0"/>
                </a:tc>
                <a:tc>
                  <a:txBody>
                    <a:bodyPr/>
                    <a:lstStyle/>
                    <a:p>
                      <a:pPr marL="0" marR="0" algn="l">
                        <a:spcBef>
                          <a:spcPts val="0"/>
                        </a:spcBef>
                        <a:spcAft>
                          <a:spcPts val="0"/>
                        </a:spcAft>
                      </a:pPr>
                      <a:r>
                        <a:rPr lang="en-IN" sz="1800" dirty="0">
                          <a:effectLst/>
                        </a:rPr>
                        <a:t>A device is considered to be physically addressed if the Destination address is the address of the device. It is considered to be functionally addressed if the destination address is the broadcast address.</a:t>
                      </a:r>
                      <a:endParaRPr lang="en-US" sz="1800" dirty="0">
                        <a:effectLst/>
                      </a:endParaRPr>
                    </a:p>
                    <a:p>
                      <a:pPr marL="0" marR="0" algn="l">
                        <a:spcBef>
                          <a:spcPts val="0"/>
                        </a:spcBef>
                        <a:spcAft>
                          <a:spcPts val="0"/>
                        </a:spcAft>
                      </a:pPr>
                      <a:r>
                        <a:rPr lang="en-IN" sz="1800" dirty="0">
                          <a:effectLst/>
                        </a:rPr>
                        <a:t>The diagnostic requests for it will be sent using the transport protocol parameters for functional requests so that all ECUs which react on this functional request will send responses. The responses received from the ECUs will be processed individually in the tester, and the interpretation will be based on the concrete Diagnostic Description for each ECU</a:t>
                      </a:r>
                      <a:endParaRPr lang="en-US" sz="1800" dirty="0">
                        <a:solidFill>
                          <a:srgbClr val="00000A"/>
                        </a:solidFill>
                        <a:effectLst/>
                        <a:latin typeface="Liberation Serif"/>
                        <a:ea typeface="Noto Sans CJK SC Regular"/>
                        <a:cs typeface="FreeSans"/>
                      </a:endParaRPr>
                    </a:p>
                  </a:txBody>
                  <a:tcPr marL="48895" marR="68580" marT="0" marB="0"/>
                </a:tc>
                <a:extLst>
                  <a:ext uri="{0D108BD9-81ED-4DB2-BD59-A6C34878D82A}">
                    <a16:rowId xmlns:a16="http://schemas.microsoft.com/office/drawing/2014/main" val="1919836022"/>
                  </a:ext>
                </a:extLst>
              </a:tr>
              <a:tr h="817034">
                <a:tc>
                  <a:txBody>
                    <a:bodyPr/>
                    <a:lstStyle/>
                    <a:p>
                      <a:pPr marL="0" marR="0" algn="l">
                        <a:spcBef>
                          <a:spcPts val="0"/>
                        </a:spcBef>
                        <a:spcAft>
                          <a:spcPts val="0"/>
                        </a:spcAft>
                      </a:pPr>
                      <a:r>
                        <a:rPr lang="en-IN" sz="1800">
                          <a:effectLst/>
                        </a:rPr>
                        <a:t>Aging</a:t>
                      </a:r>
                      <a:endParaRPr lang="en-US" sz="1800">
                        <a:solidFill>
                          <a:srgbClr val="00000A"/>
                        </a:solidFill>
                        <a:effectLst/>
                        <a:latin typeface="Liberation Serif"/>
                        <a:ea typeface="Noto Sans CJK SC Regular"/>
                        <a:cs typeface="FreeSans"/>
                      </a:endParaRPr>
                    </a:p>
                  </a:txBody>
                  <a:tcPr marL="48895" marR="68580" marT="0" marB="0"/>
                </a:tc>
                <a:tc>
                  <a:txBody>
                    <a:bodyPr/>
                    <a:lstStyle/>
                    <a:p>
                      <a:pPr marL="0" marR="0" algn="l">
                        <a:spcBef>
                          <a:spcPts val="0"/>
                        </a:spcBef>
                        <a:spcAft>
                          <a:spcPts val="0"/>
                        </a:spcAft>
                      </a:pPr>
                      <a:r>
                        <a:rPr lang="en-IN" sz="1800" dirty="0">
                          <a:effectLst/>
                        </a:rPr>
                        <a:t>A process whereby certain servers evaluate past results of each internal diagnostic to determine if a confirmed DTC can be cleared from long-term memory, e.g. in the event of a calibrated number of failure free cycles</a:t>
                      </a:r>
                      <a:endParaRPr lang="en-US" sz="1800" dirty="0">
                        <a:solidFill>
                          <a:srgbClr val="00000A"/>
                        </a:solidFill>
                        <a:effectLst/>
                        <a:latin typeface="Liberation Serif"/>
                        <a:ea typeface="Noto Sans CJK SC Regular"/>
                        <a:cs typeface="FreeSans"/>
                      </a:endParaRPr>
                    </a:p>
                  </a:txBody>
                  <a:tcPr marL="48895" marR="68580" marT="0" marB="0"/>
                </a:tc>
                <a:extLst>
                  <a:ext uri="{0D108BD9-81ED-4DB2-BD59-A6C34878D82A}">
                    <a16:rowId xmlns:a16="http://schemas.microsoft.com/office/drawing/2014/main" val="987121093"/>
                  </a:ext>
                </a:extLst>
              </a:tr>
            </a:tbl>
          </a:graphicData>
        </a:graphic>
      </p:graphicFrame>
    </p:spTree>
    <p:extLst>
      <p:ext uri="{BB962C8B-B14F-4D97-AF65-F5344CB8AC3E}">
        <p14:creationId xmlns:p14="http://schemas.microsoft.com/office/powerpoint/2010/main" val="390387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2475"/>
          </a:xfrm>
        </p:spPr>
        <p:txBody>
          <a:bodyPr>
            <a:normAutofit fontScale="90000"/>
          </a:bodyPr>
          <a:lstStyle/>
          <a:p>
            <a:pPr algn="ctr"/>
            <a:r>
              <a:rPr lang="en-GB" dirty="0"/>
              <a:t>Important definitions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61601402"/>
              </p:ext>
            </p:extLst>
          </p:nvPr>
        </p:nvGraphicFramePr>
        <p:xfrm>
          <a:off x="368300" y="1117601"/>
          <a:ext cx="11379200" cy="5486400"/>
        </p:xfrm>
        <a:graphic>
          <a:graphicData uri="http://schemas.openxmlformats.org/drawingml/2006/table">
            <a:tbl>
              <a:tblPr>
                <a:tableStyleId>{5940675A-B579-460E-94D1-54222C63F5DA}</a:tableStyleId>
              </a:tblPr>
              <a:tblGrid>
                <a:gridCol w="1522217">
                  <a:extLst>
                    <a:ext uri="{9D8B030D-6E8A-4147-A177-3AD203B41FA5}">
                      <a16:colId xmlns:a16="http://schemas.microsoft.com/office/drawing/2014/main" val="2880443163"/>
                    </a:ext>
                  </a:extLst>
                </a:gridCol>
                <a:gridCol w="9856983">
                  <a:extLst>
                    <a:ext uri="{9D8B030D-6E8A-4147-A177-3AD203B41FA5}">
                      <a16:colId xmlns:a16="http://schemas.microsoft.com/office/drawing/2014/main" val="2386013197"/>
                    </a:ext>
                  </a:extLst>
                </a:gridCol>
              </a:tblGrid>
              <a:tr h="255905">
                <a:tc>
                  <a:txBody>
                    <a:bodyPr/>
                    <a:lstStyle/>
                    <a:p>
                      <a:pPr marL="0" marR="0" algn="just">
                        <a:spcBef>
                          <a:spcPts val="0"/>
                        </a:spcBef>
                        <a:spcAft>
                          <a:spcPts val="0"/>
                        </a:spcAft>
                      </a:pPr>
                      <a:r>
                        <a:rPr lang="en-IN" sz="1800" dirty="0">
                          <a:effectLst/>
                        </a:rPr>
                        <a:t>Monitor Cycle </a:t>
                      </a:r>
                      <a:endParaRPr lang="en-US" sz="1800" dirty="0">
                        <a:solidFill>
                          <a:srgbClr val="00000A"/>
                        </a:solidFill>
                        <a:effectLst/>
                        <a:latin typeface="Liberation Serif"/>
                        <a:ea typeface="Noto Sans CJK SC Regular"/>
                        <a:cs typeface="FreeSans"/>
                      </a:endParaRPr>
                    </a:p>
                  </a:txBody>
                  <a:tcPr marL="31316" marR="59336" marT="0" marB="0"/>
                </a:tc>
                <a:tc>
                  <a:txBody>
                    <a:bodyPr/>
                    <a:lstStyle/>
                    <a:p>
                      <a:pPr marL="0" marR="0" algn="just">
                        <a:spcBef>
                          <a:spcPts val="0"/>
                        </a:spcBef>
                        <a:spcAft>
                          <a:spcPts val="0"/>
                        </a:spcAft>
                      </a:pPr>
                      <a:r>
                        <a:rPr lang="en-IN" sz="1800">
                          <a:effectLst/>
                        </a:rPr>
                        <a:t>If ignition changes from OFF to RUN state it will be taken as a new monitor</a:t>
                      </a:r>
                      <a:endParaRPr lang="en-US" sz="1800">
                        <a:solidFill>
                          <a:srgbClr val="00000A"/>
                        </a:solidFill>
                        <a:effectLst/>
                        <a:latin typeface="Liberation Serif"/>
                        <a:ea typeface="Noto Sans CJK SC Regular"/>
                        <a:cs typeface="FreeSans"/>
                      </a:endParaRPr>
                    </a:p>
                  </a:txBody>
                  <a:tcPr marL="31316" marR="59336" marT="0" marB="0"/>
                </a:tc>
                <a:extLst>
                  <a:ext uri="{0D108BD9-81ED-4DB2-BD59-A6C34878D82A}">
                    <a16:rowId xmlns:a16="http://schemas.microsoft.com/office/drawing/2014/main" val="3392664801"/>
                  </a:ext>
                </a:extLst>
              </a:tr>
              <a:tr h="1023620">
                <a:tc>
                  <a:txBody>
                    <a:bodyPr/>
                    <a:lstStyle/>
                    <a:p>
                      <a:pPr marL="0" marR="0" algn="just">
                        <a:spcBef>
                          <a:spcPts val="0"/>
                        </a:spcBef>
                        <a:spcAft>
                          <a:spcPts val="0"/>
                        </a:spcAft>
                      </a:pPr>
                      <a:r>
                        <a:rPr lang="en-IN" sz="1800">
                          <a:effectLst/>
                        </a:rPr>
                        <a:t>CDD</a:t>
                      </a:r>
                      <a:endParaRPr lang="en-US" sz="1800">
                        <a:solidFill>
                          <a:srgbClr val="00000A"/>
                        </a:solidFill>
                        <a:effectLst/>
                        <a:latin typeface="Liberation Serif"/>
                        <a:ea typeface="Noto Sans CJK SC Regular"/>
                        <a:cs typeface="FreeSans"/>
                      </a:endParaRPr>
                    </a:p>
                  </a:txBody>
                  <a:tcPr marL="31316" marR="59336" marT="0" marB="0"/>
                </a:tc>
                <a:tc>
                  <a:txBody>
                    <a:bodyPr/>
                    <a:lstStyle/>
                    <a:p>
                      <a:pPr marL="0" marR="0" algn="just">
                        <a:spcBef>
                          <a:spcPts val="0"/>
                        </a:spcBef>
                        <a:spcAft>
                          <a:spcPts val="0"/>
                        </a:spcAft>
                      </a:pPr>
                      <a:r>
                        <a:rPr lang="en-IN" sz="1800" dirty="0" err="1">
                          <a:effectLst/>
                        </a:rPr>
                        <a:t>CANdela</a:t>
                      </a:r>
                      <a:r>
                        <a:rPr lang="en-IN" sz="1800" dirty="0">
                          <a:effectLst/>
                        </a:rPr>
                        <a:t> Diagnostic description. </a:t>
                      </a:r>
                      <a:r>
                        <a:rPr lang="en-IN" sz="1800" dirty="0" err="1">
                          <a:effectLst/>
                        </a:rPr>
                        <a:t>CANdela</a:t>
                      </a:r>
                      <a:r>
                        <a:rPr lang="en-IN" sz="1800" dirty="0">
                          <a:effectLst/>
                        </a:rPr>
                        <a:t> Diagnostic Descriptions (CDD) files are databases for diagnostic data, comparable to the .</a:t>
                      </a:r>
                      <a:r>
                        <a:rPr lang="en-IN" sz="1800" dirty="0" err="1">
                          <a:effectLst/>
                        </a:rPr>
                        <a:t>dbc</a:t>
                      </a:r>
                      <a:r>
                        <a:rPr lang="en-IN" sz="1800" dirty="0">
                          <a:effectLst/>
                        </a:rPr>
                        <a:t>-file used for CAN messages and signals. The CDD files are created in the Vector tool </a:t>
                      </a:r>
                      <a:r>
                        <a:rPr lang="en-IN" sz="1800" dirty="0" err="1">
                          <a:effectLst/>
                        </a:rPr>
                        <a:t>CANdelaStudio</a:t>
                      </a:r>
                      <a:r>
                        <a:rPr lang="en-IN" sz="1800" dirty="0">
                          <a:effectLst/>
                        </a:rPr>
                        <a:t> and can be used in CANoe and </a:t>
                      </a:r>
                      <a:r>
                        <a:rPr lang="en-IN" sz="1800" dirty="0" err="1">
                          <a:effectLst/>
                        </a:rPr>
                        <a:t>CANalyzer</a:t>
                      </a:r>
                      <a:r>
                        <a:rPr lang="en-IN" sz="1800" dirty="0">
                          <a:effectLst/>
                        </a:rPr>
                        <a:t> for symbolic access and interpretation of diagnostic services and parameters.</a:t>
                      </a:r>
                      <a:endParaRPr lang="en-US" sz="1800" dirty="0">
                        <a:solidFill>
                          <a:srgbClr val="00000A"/>
                        </a:solidFill>
                        <a:effectLst/>
                        <a:latin typeface="Liberation Serif"/>
                        <a:ea typeface="Noto Sans CJK SC Regular"/>
                        <a:cs typeface="FreeSans"/>
                      </a:endParaRPr>
                    </a:p>
                  </a:txBody>
                  <a:tcPr marL="31316" marR="59336" marT="0" marB="0"/>
                </a:tc>
                <a:extLst>
                  <a:ext uri="{0D108BD9-81ED-4DB2-BD59-A6C34878D82A}">
                    <a16:rowId xmlns:a16="http://schemas.microsoft.com/office/drawing/2014/main" val="1826187676"/>
                  </a:ext>
                </a:extLst>
              </a:tr>
              <a:tr h="767715">
                <a:tc>
                  <a:txBody>
                    <a:bodyPr/>
                    <a:lstStyle/>
                    <a:p>
                      <a:pPr marL="0" marR="0" algn="just">
                        <a:spcBef>
                          <a:spcPts val="0"/>
                        </a:spcBef>
                        <a:spcAft>
                          <a:spcPts val="0"/>
                        </a:spcAft>
                      </a:pPr>
                      <a:r>
                        <a:rPr lang="en-IN" sz="1800">
                          <a:effectLst/>
                        </a:rPr>
                        <a:t>ODX</a:t>
                      </a:r>
                      <a:endParaRPr lang="en-US" sz="1800">
                        <a:solidFill>
                          <a:srgbClr val="00000A"/>
                        </a:solidFill>
                        <a:effectLst/>
                        <a:latin typeface="Liberation Serif"/>
                        <a:ea typeface="Noto Sans CJK SC Regular"/>
                        <a:cs typeface="FreeSans"/>
                      </a:endParaRPr>
                    </a:p>
                  </a:txBody>
                  <a:tcPr marL="31316" marR="59336" marT="0" marB="0"/>
                </a:tc>
                <a:tc>
                  <a:txBody>
                    <a:bodyPr/>
                    <a:lstStyle/>
                    <a:p>
                      <a:pPr marL="0" marR="0" algn="just">
                        <a:spcBef>
                          <a:spcPts val="0"/>
                        </a:spcBef>
                        <a:spcAft>
                          <a:spcPts val="0"/>
                        </a:spcAft>
                      </a:pPr>
                      <a:r>
                        <a:rPr lang="en-IN" sz="1800">
                          <a:effectLst/>
                        </a:rPr>
                        <a:t>Open Diagnostic Data Exchange. ODX files (Open Diagnostic Data Exchange) also carry diagnostic data. This data can be divided into several ODX files and stored in PDX files (ODX archives). The usage of ODX files is similar to the usage of CDD files.</a:t>
                      </a:r>
                      <a:endParaRPr lang="en-US" sz="1800">
                        <a:solidFill>
                          <a:srgbClr val="00000A"/>
                        </a:solidFill>
                        <a:effectLst/>
                        <a:latin typeface="Liberation Serif"/>
                        <a:ea typeface="Noto Sans CJK SC Regular"/>
                        <a:cs typeface="FreeSans"/>
                      </a:endParaRPr>
                    </a:p>
                  </a:txBody>
                  <a:tcPr marL="31316" marR="59336" marT="0" marB="0"/>
                </a:tc>
                <a:extLst>
                  <a:ext uri="{0D108BD9-81ED-4DB2-BD59-A6C34878D82A}">
                    <a16:rowId xmlns:a16="http://schemas.microsoft.com/office/drawing/2014/main" val="3342681499"/>
                  </a:ext>
                </a:extLst>
              </a:tr>
              <a:tr h="511810">
                <a:tc>
                  <a:txBody>
                    <a:bodyPr/>
                    <a:lstStyle/>
                    <a:p>
                      <a:pPr marL="0" marR="0" algn="just">
                        <a:spcBef>
                          <a:spcPts val="0"/>
                        </a:spcBef>
                        <a:spcAft>
                          <a:spcPts val="0"/>
                        </a:spcAft>
                      </a:pPr>
                      <a:r>
                        <a:rPr lang="en-IN" sz="1800">
                          <a:effectLst/>
                        </a:rPr>
                        <a:t>MDX</a:t>
                      </a:r>
                      <a:endParaRPr lang="en-US" sz="1800">
                        <a:solidFill>
                          <a:srgbClr val="00000A"/>
                        </a:solidFill>
                        <a:effectLst/>
                        <a:latin typeface="Liberation Serif"/>
                        <a:ea typeface="Noto Sans CJK SC Regular"/>
                        <a:cs typeface="FreeSans"/>
                      </a:endParaRPr>
                    </a:p>
                  </a:txBody>
                  <a:tcPr marL="31316" marR="59336" marT="0" marB="0"/>
                </a:tc>
                <a:tc>
                  <a:txBody>
                    <a:bodyPr/>
                    <a:lstStyle/>
                    <a:p>
                      <a:pPr marL="0" marR="0" algn="l">
                        <a:spcBef>
                          <a:spcPts val="0"/>
                        </a:spcBef>
                        <a:spcAft>
                          <a:spcPts val="0"/>
                        </a:spcAft>
                      </a:pPr>
                      <a:r>
                        <a:rPr lang="en-IN" sz="1800" dirty="0">
                          <a:effectLst/>
                        </a:rPr>
                        <a:t>MDX files (Multiplex Diagnostic Exchange) is an OEM-specific format carrying diagnostic data as well. The usage of MDX files is similar to the usage of ODX archive files.</a:t>
                      </a:r>
                      <a:endParaRPr lang="en-US" sz="1800" dirty="0">
                        <a:solidFill>
                          <a:srgbClr val="00000A"/>
                        </a:solidFill>
                        <a:effectLst/>
                        <a:latin typeface="Liberation Serif"/>
                        <a:ea typeface="Noto Sans CJK SC Regular"/>
                        <a:cs typeface="FreeSans"/>
                      </a:endParaRPr>
                    </a:p>
                  </a:txBody>
                  <a:tcPr marL="31316" marR="59336" marT="0" marB="0"/>
                </a:tc>
                <a:extLst>
                  <a:ext uri="{0D108BD9-81ED-4DB2-BD59-A6C34878D82A}">
                    <a16:rowId xmlns:a16="http://schemas.microsoft.com/office/drawing/2014/main" val="4067887781"/>
                  </a:ext>
                </a:extLst>
              </a:tr>
              <a:tr h="1791335">
                <a:tc>
                  <a:txBody>
                    <a:bodyPr/>
                    <a:lstStyle/>
                    <a:p>
                      <a:pPr marL="0" marR="0" algn="just">
                        <a:spcBef>
                          <a:spcPts val="0"/>
                        </a:spcBef>
                        <a:spcAft>
                          <a:spcPts val="0"/>
                        </a:spcAft>
                      </a:pPr>
                      <a:r>
                        <a:rPr lang="en-IN" sz="1800">
                          <a:effectLst/>
                        </a:rPr>
                        <a:t>ISOTP Support</a:t>
                      </a:r>
                      <a:endParaRPr lang="en-US" sz="1800">
                        <a:solidFill>
                          <a:srgbClr val="00000A"/>
                        </a:solidFill>
                        <a:effectLst/>
                        <a:latin typeface="Liberation Serif"/>
                        <a:ea typeface="Noto Sans CJK SC Regular"/>
                        <a:cs typeface="FreeSans"/>
                      </a:endParaRPr>
                    </a:p>
                  </a:txBody>
                  <a:tcPr marL="31316" marR="59336" marT="0" marB="0"/>
                </a:tc>
                <a:tc>
                  <a:txBody>
                    <a:bodyPr/>
                    <a:lstStyle/>
                    <a:p>
                      <a:pPr marL="0" marR="0" algn="just">
                        <a:spcBef>
                          <a:spcPts val="0"/>
                        </a:spcBef>
                        <a:spcAft>
                          <a:spcPts val="0"/>
                        </a:spcAft>
                      </a:pPr>
                      <a:r>
                        <a:rPr lang="en-IN" sz="1800" dirty="0">
                          <a:effectLst/>
                        </a:rPr>
                        <a:t>CANoe includes the ISO TP Observer, which interprets messages sent over the CAN bus according to the ISO Transport Protocol ISO/TF2 and displays the results in the Trace window in clear text. It also includes an implementation of the transport protocol that enables easy sending and receiving of diagnostic objects. This implementation is realized by a node layer DLL that comes with every CANoe standard installation and takes care of transport protocol specific functions such as segmentation, flow control etc. To enable transport layer interpretation, it is needed to activate the ISO TP Observer. Please refer to the online help in CANoe on how to activate the observer.</a:t>
                      </a:r>
                      <a:endParaRPr lang="en-US" sz="1800" dirty="0">
                        <a:solidFill>
                          <a:srgbClr val="00000A"/>
                        </a:solidFill>
                        <a:effectLst/>
                        <a:latin typeface="Liberation Serif"/>
                        <a:ea typeface="Noto Sans CJK SC Regular"/>
                        <a:cs typeface="FreeSans"/>
                      </a:endParaRPr>
                    </a:p>
                  </a:txBody>
                  <a:tcPr marL="31316" marR="59336" marT="0" marB="0"/>
                </a:tc>
                <a:extLst>
                  <a:ext uri="{0D108BD9-81ED-4DB2-BD59-A6C34878D82A}">
                    <a16:rowId xmlns:a16="http://schemas.microsoft.com/office/drawing/2014/main" val="3483078486"/>
                  </a:ext>
                </a:extLst>
              </a:tr>
              <a:tr h="767715">
                <a:tc>
                  <a:txBody>
                    <a:bodyPr/>
                    <a:lstStyle/>
                    <a:p>
                      <a:pPr marL="0" marR="0" algn="just">
                        <a:spcBef>
                          <a:spcPts val="0"/>
                        </a:spcBef>
                        <a:spcAft>
                          <a:spcPts val="0"/>
                        </a:spcAft>
                      </a:pPr>
                      <a:r>
                        <a:rPr lang="en-IN" sz="1800">
                          <a:effectLst/>
                        </a:rPr>
                        <a:t>Seed &amp; Key</a:t>
                      </a:r>
                      <a:endParaRPr lang="en-US" sz="1800">
                        <a:solidFill>
                          <a:srgbClr val="00000A"/>
                        </a:solidFill>
                        <a:effectLst/>
                        <a:latin typeface="Liberation Serif"/>
                        <a:ea typeface="Noto Sans CJK SC Regular"/>
                        <a:cs typeface="FreeSans"/>
                      </a:endParaRPr>
                    </a:p>
                  </a:txBody>
                  <a:tcPr marL="31316" marR="59336" marT="0" marB="0"/>
                </a:tc>
                <a:tc>
                  <a:txBody>
                    <a:bodyPr/>
                    <a:lstStyle/>
                    <a:p>
                      <a:pPr marL="0" marR="0" algn="just">
                        <a:spcBef>
                          <a:spcPts val="0"/>
                        </a:spcBef>
                        <a:spcAft>
                          <a:spcPts val="0"/>
                        </a:spcAft>
                      </a:pPr>
                      <a:r>
                        <a:rPr lang="en-IN" sz="1800" dirty="0">
                          <a:effectLst/>
                        </a:rPr>
                        <a:t>To access the ECU using an ECU specific DLL. This DLL calculates the Key in dependence of the Seed sent by the ECU. Alternatively for testing purpose on CANoe without </a:t>
                      </a:r>
                      <a:r>
                        <a:rPr lang="en-IN" sz="1800" dirty="0" err="1">
                          <a:effectLst/>
                        </a:rPr>
                        <a:t>DiVa</a:t>
                      </a:r>
                      <a:r>
                        <a:rPr lang="en-IN" sz="1800" dirty="0">
                          <a:effectLst/>
                        </a:rPr>
                        <a:t>, the DLL can be replaced by a CAPL code.</a:t>
                      </a:r>
                      <a:endParaRPr lang="en-US" sz="1800" dirty="0">
                        <a:solidFill>
                          <a:srgbClr val="00000A"/>
                        </a:solidFill>
                        <a:effectLst/>
                        <a:latin typeface="Liberation Serif"/>
                        <a:ea typeface="Noto Sans CJK SC Regular"/>
                        <a:cs typeface="FreeSans"/>
                      </a:endParaRPr>
                    </a:p>
                  </a:txBody>
                  <a:tcPr marL="31316" marR="59336" marT="0" marB="0"/>
                </a:tc>
                <a:extLst>
                  <a:ext uri="{0D108BD9-81ED-4DB2-BD59-A6C34878D82A}">
                    <a16:rowId xmlns:a16="http://schemas.microsoft.com/office/drawing/2014/main" val="1344328326"/>
                  </a:ext>
                </a:extLst>
              </a:tr>
            </a:tbl>
          </a:graphicData>
        </a:graphic>
      </p:graphicFrame>
    </p:spTree>
    <p:extLst>
      <p:ext uri="{BB962C8B-B14F-4D97-AF65-F5344CB8AC3E}">
        <p14:creationId xmlns:p14="http://schemas.microsoft.com/office/powerpoint/2010/main" val="1307670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9425"/>
            <a:ext cx="10515600" cy="752475"/>
          </a:xfrm>
        </p:spPr>
        <p:txBody>
          <a:bodyPr>
            <a:normAutofit fontScale="90000"/>
          </a:bodyPr>
          <a:lstStyle/>
          <a:p>
            <a:pPr algn="ctr"/>
            <a:r>
              <a:rPr lang="en-GB" dirty="0"/>
              <a:t>Important definitions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41599684"/>
              </p:ext>
            </p:extLst>
          </p:nvPr>
        </p:nvGraphicFramePr>
        <p:xfrm>
          <a:off x="552450" y="1409700"/>
          <a:ext cx="11087100" cy="4789323"/>
        </p:xfrm>
        <a:graphic>
          <a:graphicData uri="http://schemas.openxmlformats.org/drawingml/2006/table">
            <a:tbl>
              <a:tblPr>
                <a:tableStyleId>{5940675A-B579-460E-94D1-54222C63F5DA}</a:tableStyleId>
              </a:tblPr>
              <a:tblGrid>
                <a:gridCol w="1930343">
                  <a:extLst>
                    <a:ext uri="{9D8B030D-6E8A-4147-A177-3AD203B41FA5}">
                      <a16:colId xmlns:a16="http://schemas.microsoft.com/office/drawing/2014/main" val="2880443163"/>
                    </a:ext>
                  </a:extLst>
                </a:gridCol>
                <a:gridCol w="9156757">
                  <a:extLst>
                    <a:ext uri="{9D8B030D-6E8A-4147-A177-3AD203B41FA5}">
                      <a16:colId xmlns:a16="http://schemas.microsoft.com/office/drawing/2014/main" val="2386013197"/>
                    </a:ext>
                  </a:extLst>
                </a:gridCol>
              </a:tblGrid>
              <a:tr h="2975868">
                <a:tc>
                  <a:txBody>
                    <a:bodyPr/>
                    <a:lstStyle/>
                    <a:p>
                      <a:pPr marL="0" marR="0" algn="just">
                        <a:spcBef>
                          <a:spcPts val="0"/>
                        </a:spcBef>
                        <a:spcAft>
                          <a:spcPts val="0"/>
                        </a:spcAft>
                      </a:pPr>
                      <a:r>
                        <a:rPr lang="en-IN" sz="1800" kern="1200" dirty="0">
                          <a:solidFill>
                            <a:schemeClr val="tx1"/>
                          </a:solidFill>
                          <a:effectLst/>
                          <a:latin typeface="+mn-lt"/>
                          <a:ea typeface="+mn-ea"/>
                          <a:cs typeface="+mn-cs"/>
                        </a:rPr>
                        <a:t>Monitor interval</a:t>
                      </a:r>
                      <a:endParaRPr lang="en-US" sz="1800" dirty="0">
                        <a:solidFill>
                          <a:srgbClr val="00000A"/>
                        </a:solidFill>
                        <a:effectLst/>
                        <a:latin typeface="Liberation Serif"/>
                        <a:ea typeface="Noto Sans CJK SC Regular"/>
                        <a:cs typeface="FreeSans"/>
                      </a:endParaRPr>
                    </a:p>
                  </a:txBody>
                  <a:tcPr marL="31316" marR="59336" marT="0" marB="0"/>
                </a:tc>
                <a:tc>
                  <a:txBody>
                    <a:bodyPr/>
                    <a:lstStyle/>
                    <a:p>
                      <a:r>
                        <a:rPr lang="en-IN" sz="1800" kern="1200" dirty="0">
                          <a:solidFill>
                            <a:schemeClr val="tx1"/>
                          </a:solidFill>
                          <a:effectLst/>
                          <a:latin typeface="+mn-lt"/>
                          <a:ea typeface="+mn-ea"/>
                          <a:cs typeface="+mn-cs"/>
                        </a:rPr>
                        <a:t>Way a component/system is tested for failure.</a:t>
                      </a:r>
                      <a:endParaRPr lang="en-US" sz="1800" kern="1200" dirty="0">
                        <a:solidFill>
                          <a:schemeClr val="tx1"/>
                        </a:solidFill>
                        <a:effectLst/>
                        <a:latin typeface="+mn-lt"/>
                        <a:ea typeface="+mn-ea"/>
                        <a:cs typeface="+mn-cs"/>
                      </a:endParaRPr>
                    </a:p>
                    <a:p>
                      <a:r>
                        <a:rPr lang="en-IN" sz="1800" kern="1200" dirty="0">
                          <a:solidFill>
                            <a:schemeClr val="tx1"/>
                          </a:solidFill>
                          <a:effectLst/>
                          <a:latin typeface="+mn-lt"/>
                          <a:ea typeface="+mn-ea"/>
                          <a:cs typeface="+mn-cs"/>
                        </a:rPr>
                        <a:t> </a:t>
                      </a:r>
                      <a:endParaRPr lang="en-US" sz="1800" kern="1200" dirty="0">
                        <a:solidFill>
                          <a:schemeClr val="tx1"/>
                        </a:solidFill>
                        <a:effectLst/>
                        <a:latin typeface="+mn-lt"/>
                        <a:ea typeface="+mn-ea"/>
                        <a:cs typeface="+mn-cs"/>
                      </a:endParaRPr>
                    </a:p>
                    <a:p>
                      <a:r>
                        <a:rPr lang="en-IN" sz="1800" b="1" kern="1200" dirty="0">
                          <a:solidFill>
                            <a:schemeClr val="tx1"/>
                          </a:solidFill>
                          <a:effectLst/>
                          <a:latin typeface="+mn-lt"/>
                          <a:ea typeface="+mn-ea"/>
                          <a:cs typeface="+mn-cs"/>
                        </a:rPr>
                        <a:t>Continuously monitored:</a:t>
                      </a:r>
                      <a:endParaRPr lang="en-US" sz="1800" b="1" kern="1200" dirty="0">
                        <a:solidFill>
                          <a:schemeClr val="tx1"/>
                        </a:solidFill>
                        <a:effectLst/>
                        <a:latin typeface="+mn-lt"/>
                        <a:ea typeface="+mn-ea"/>
                        <a:cs typeface="+mn-cs"/>
                      </a:endParaRPr>
                    </a:p>
                    <a:p>
                      <a:r>
                        <a:rPr lang="en-IN" sz="1800" kern="1200" dirty="0">
                          <a:solidFill>
                            <a:schemeClr val="tx1"/>
                          </a:solidFill>
                          <a:effectLst/>
                          <a:latin typeface="+mn-lt"/>
                          <a:ea typeface="+mn-ea"/>
                          <a:cs typeface="+mn-cs"/>
                        </a:rPr>
                        <a:t>Periodically polled for active failure. Condition for both fault maturation and de-maturation process.</a:t>
                      </a:r>
                      <a:endParaRPr lang="en-US" sz="1800" kern="1200" dirty="0">
                        <a:solidFill>
                          <a:schemeClr val="tx1"/>
                        </a:solidFill>
                        <a:effectLst/>
                        <a:latin typeface="+mn-lt"/>
                        <a:ea typeface="+mn-ea"/>
                        <a:cs typeface="+mn-cs"/>
                      </a:endParaRPr>
                    </a:p>
                    <a:p>
                      <a:r>
                        <a:rPr lang="en-IN" sz="1800" b="1" kern="1200" dirty="0">
                          <a:solidFill>
                            <a:schemeClr val="tx1"/>
                          </a:solidFill>
                          <a:effectLst/>
                          <a:latin typeface="+mn-lt"/>
                          <a:ea typeface="+mn-ea"/>
                          <a:cs typeface="+mn-cs"/>
                        </a:rPr>
                        <a:t>Non-continuously monitored:</a:t>
                      </a:r>
                      <a:endParaRPr lang="en-US" sz="1800" b="1" kern="1200" dirty="0">
                        <a:solidFill>
                          <a:schemeClr val="tx1"/>
                        </a:solidFill>
                        <a:effectLst/>
                        <a:latin typeface="+mn-lt"/>
                        <a:ea typeface="+mn-ea"/>
                        <a:cs typeface="+mn-cs"/>
                      </a:endParaRPr>
                    </a:p>
                    <a:p>
                      <a:r>
                        <a:rPr lang="en-IN" sz="1800" kern="1200" dirty="0">
                          <a:solidFill>
                            <a:schemeClr val="tx1"/>
                          </a:solidFill>
                          <a:effectLst/>
                          <a:latin typeface="+mn-lt"/>
                          <a:ea typeface="+mn-ea"/>
                          <a:cs typeface="+mn-cs"/>
                        </a:rPr>
                        <a:t>On demand, event driven, one-time instance for active failure condition for fault maturation process</a:t>
                      </a:r>
                      <a:endParaRPr lang="en-US" sz="1800" kern="1200" dirty="0">
                        <a:solidFill>
                          <a:schemeClr val="tx1"/>
                        </a:solidFill>
                        <a:effectLst/>
                        <a:latin typeface="+mn-lt"/>
                        <a:ea typeface="+mn-ea"/>
                        <a:cs typeface="+mn-cs"/>
                      </a:endParaRPr>
                    </a:p>
                    <a:p>
                      <a:r>
                        <a:rPr lang="en-IN" sz="1800" kern="1200" dirty="0">
                          <a:solidFill>
                            <a:schemeClr val="tx1"/>
                          </a:solidFill>
                          <a:effectLst/>
                          <a:latin typeface="+mn-lt"/>
                          <a:ea typeface="+mn-ea"/>
                          <a:cs typeface="+mn-cs"/>
                        </a:rPr>
                        <a:t>ECU shall provide a mechanism called routine to check non-continuous failures. (ODST, Peripheral test etc.)</a:t>
                      </a:r>
                      <a:endParaRPr lang="en-US" sz="1800" kern="1200" dirty="0">
                        <a:solidFill>
                          <a:schemeClr val="tx1"/>
                        </a:solidFill>
                        <a:effectLst/>
                        <a:latin typeface="+mn-lt"/>
                        <a:ea typeface="+mn-ea"/>
                        <a:cs typeface="+mn-cs"/>
                      </a:endParaRPr>
                    </a:p>
                  </a:txBody>
                  <a:tcPr marL="31316" marR="59336" marT="0" marB="0"/>
                </a:tc>
                <a:extLst>
                  <a:ext uri="{0D108BD9-81ED-4DB2-BD59-A6C34878D82A}">
                    <a16:rowId xmlns:a16="http://schemas.microsoft.com/office/drawing/2014/main" val="3392664801"/>
                  </a:ext>
                </a:extLst>
              </a:tr>
              <a:tr h="1483736">
                <a:tc>
                  <a:txBody>
                    <a:bodyPr/>
                    <a:lstStyle/>
                    <a:p>
                      <a:pPr marL="0" marR="0" algn="just">
                        <a:spcBef>
                          <a:spcPts val="0"/>
                        </a:spcBef>
                        <a:spcAft>
                          <a:spcPts val="0"/>
                        </a:spcAft>
                      </a:pPr>
                      <a:r>
                        <a:rPr lang="en-IN" sz="1800" kern="1200" dirty="0">
                          <a:solidFill>
                            <a:schemeClr val="tx1"/>
                          </a:solidFill>
                          <a:effectLst/>
                          <a:latin typeface="+mn-lt"/>
                          <a:ea typeface="+mn-ea"/>
                          <a:cs typeface="+mn-cs"/>
                        </a:rPr>
                        <a:t>Mature criteria</a:t>
                      </a:r>
                      <a:endParaRPr lang="en-US" sz="1800" dirty="0">
                        <a:solidFill>
                          <a:srgbClr val="00000A"/>
                        </a:solidFill>
                        <a:effectLst/>
                        <a:latin typeface="Liberation Serif"/>
                        <a:ea typeface="Noto Sans CJK SC Regular"/>
                        <a:cs typeface="FreeSans"/>
                      </a:endParaRPr>
                    </a:p>
                  </a:txBody>
                  <a:tcPr marL="31316" marR="59336" marT="0" marB="0"/>
                </a:tc>
                <a:tc>
                  <a:txBody>
                    <a:bodyPr/>
                    <a:lstStyle/>
                    <a:p>
                      <a:r>
                        <a:rPr lang="en-IN" sz="1800" kern="1200" dirty="0">
                          <a:solidFill>
                            <a:schemeClr val="tx1"/>
                          </a:solidFill>
                          <a:effectLst/>
                          <a:latin typeface="+mn-lt"/>
                          <a:ea typeface="+mn-ea"/>
                          <a:cs typeface="+mn-cs"/>
                        </a:rPr>
                        <a:t>Mature criteria defined as failure threshold, monitor internal, declaration rate and time required to set an active DTC</a:t>
                      </a:r>
                      <a:endParaRPr lang="en-US" sz="1800" kern="1200" dirty="0">
                        <a:solidFill>
                          <a:schemeClr val="tx1"/>
                        </a:solidFill>
                        <a:effectLst/>
                        <a:latin typeface="+mn-lt"/>
                        <a:ea typeface="+mn-ea"/>
                        <a:cs typeface="+mn-cs"/>
                      </a:endParaRPr>
                    </a:p>
                    <a:p>
                      <a:r>
                        <a:rPr lang="en-IN" sz="1800" kern="1200" dirty="0">
                          <a:solidFill>
                            <a:schemeClr val="tx1"/>
                          </a:solidFill>
                          <a:effectLst/>
                          <a:latin typeface="+mn-lt"/>
                          <a:ea typeface="+mn-ea"/>
                          <a:cs typeface="+mn-cs"/>
                        </a:rPr>
                        <a:t>Monitor interval = Min time required to set active DTC</a:t>
                      </a:r>
                      <a:endParaRPr lang="en-US" sz="1800" kern="1200" dirty="0">
                        <a:solidFill>
                          <a:schemeClr val="tx1"/>
                        </a:solidFill>
                        <a:effectLst/>
                        <a:latin typeface="+mn-lt"/>
                        <a:ea typeface="+mn-ea"/>
                        <a:cs typeface="+mn-cs"/>
                      </a:endParaRPr>
                    </a:p>
                    <a:p>
                      <a:r>
                        <a:rPr lang="en-IN" sz="1800" kern="1200" dirty="0">
                          <a:solidFill>
                            <a:schemeClr val="tx1"/>
                          </a:solidFill>
                          <a:effectLst/>
                          <a:latin typeface="+mn-lt"/>
                          <a:ea typeface="+mn-ea"/>
                          <a:cs typeface="+mn-cs"/>
                        </a:rPr>
                        <a:t>Threshold = boundary once exceeded, failures may be matured. Matured indicates test failed and ‘Test failed’ sets to 1.</a:t>
                      </a:r>
                      <a:endParaRPr lang="en-US" sz="1800" kern="1200" dirty="0">
                        <a:solidFill>
                          <a:schemeClr val="tx1"/>
                        </a:solidFill>
                        <a:effectLst/>
                        <a:latin typeface="+mn-lt"/>
                        <a:ea typeface="+mn-ea"/>
                        <a:cs typeface="+mn-cs"/>
                      </a:endParaRPr>
                    </a:p>
                  </a:txBody>
                  <a:tcPr marL="31316" marR="59336" marT="0" marB="0"/>
                </a:tc>
                <a:extLst>
                  <a:ext uri="{0D108BD9-81ED-4DB2-BD59-A6C34878D82A}">
                    <a16:rowId xmlns:a16="http://schemas.microsoft.com/office/drawing/2014/main" val="1826187676"/>
                  </a:ext>
                </a:extLst>
              </a:tr>
              <a:tr h="329719">
                <a:tc>
                  <a:txBody>
                    <a:bodyPr/>
                    <a:lstStyle/>
                    <a:p>
                      <a:pPr marL="0" marR="0" algn="l" defTabSz="914400" rtl="0" eaLnBrk="1" latinLnBrk="0" hangingPunct="1">
                        <a:spcBef>
                          <a:spcPts val="0"/>
                        </a:spcBef>
                        <a:spcAft>
                          <a:spcPts val="0"/>
                        </a:spcAft>
                      </a:pPr>
                      <a:r>
                        <a:rPr lang="en-US" sz="1800" kern="1200" dirty="0">
                          <a:solidFill>
                            <a:schemeClr val="tx1"/>
                          </a:solidFill>
                          <a:effectLst/>
                          <a:latin typeface="+mn-lt"/>
                          <a:ea typeface="+mn-ea"/>
                          <a:cs typeface="+mn-cs"/>
                        </a:rPr>
                        <a:t>Failure time</a:t>
                      </a:r>
                    </a:p>
                  </a:txBody>
                  <a:tcPr marL="31316" marR="59336"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tx1"/>
                          </a:solidFill>
                          <a:effectLst/>
                          <a:latin typeface="+mn-lt"/>
                          <a:ea typeface="+mn-ea"/>
                          <a:cs typeface="+mn-cs"/>
                        </a:rPr>
                        <a:t>Indicates time interval required to mature an active DTC condition. </a:t>
                      </a:r>
                      <a:endParaRPr lang="en-US" sz="1800" kern="1200" dirty="0">
                        <a:solidFill>
                          <a:schemeClr val="tx1"/>
                        </a:solidFill>
                        <a:effectLst/>
                        <a:latin typeface="+mn-lt"/>
                        <a:ea typeface="+mn-ea"/>
                        <a:cs typeface="+mn-cs"/>
                      </a:endParaRPr>
                    </a:p>
                  </a:txBody>
                  <a:tcPr marL="31316" marR="59336" marT="0" marB="0"/>
                </a:tc>
                <a:extLst>
                  <a:ext uri="{0D108BD9-81ED-4DB2-BD59-A6C34878D82A}">
                    <a16:rowId xmlns:a16="http://schemas.microsoft.com/office/drawing/2014/main" val="3342681499"/>
                  </a:ext>
                </a:extLst>
              </a:tr>
            </a:tbl>
          </a:graphicData>
        </a:graphic>
      </p:graphicFrame>
    </p:spTree>
    <p:extLst>
      <p:ext uri="{BB962C8B-B14F-4D97-AF65-F5344CB8AC3E}">
        <p14:creationId xmlns:p14="http://schemas.microsoft.com/office/powerpoint/2010/main" val="1145900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0275"/>
          </a:xfrm>
        </p:spPr>
        <p:txBody>
          <a:bodyPr/>
          <a:lstStyle/>
          <a:p>
            <a:pPr algn="ctr"/>
            <a:r>
              <a:rPr lang="en-GB" dirty="0"/>
              <a:t>Diagnostic components</a:t>
            </a:r>
          </a:p>
        </p:txBody>
      </p:sp>
      <p:sp>
        <p:nvSpPr>
          <p:cNvPr id="3" name="Content Placeholder 2"/>
          <p:cNvSpPr>
            <a:spLocks noGrp="1"/>
          </p:cNvSpPr>
          <p:nvPr>
            <p:ph idx="1"/>
          </p:nvPr>
        </p:nvSpPr>
        <p:spPr>
          <a:xfrm>
            <a:off x="469900" y="1295400"/>
            <a:ext cx="11239500" cy="5245100"/>
          </a:xfrm>
        </p:spPr>
        <p:txBody>
          <a:bodyPr>
            <a:normAutofit lnSpcReduction="10000"/>
          </a:bodyPr>
          <a:lstStyle/>
          <a:p>
            <a:pPr algn="just">
              <a:buFont typeface="Wingdings" panose="05000000000000000000" pitchFamily="2" charset="2"/>
              <a:buChar char="v"/>
            </a:pPr>
            <a:r>
              <a:rPr lang="en-IN" sz="2600" dirty="0"/>
              <a:t>The diagnostic software in AUTOSAR consists of the three basic software modules - DCM, DEM and TCR.</a:t>
            </a:r>
          </a:p>
          <a:p>
            <a:pPr algn="just">
              <a:buFont typeface="Wingdings" panose="05000000000000000000" pitchFamily="2" charset="2"/>
              <a:buChar char="v"/>
            </a:pPr>
            <a:endParaRPr lang="en-US" sz="2600" dirty="0"/>
          </a:p>
          <a:p>
            <a:pPr algn="just">
              <a:buFont typeface="Wingdings" panose="05000000000000000000" pitchFamily="2" charset="2"/>
              <a:buChar char="v"/>
            </a:pPr>
            <a:r>
              <a:rPr lang="en-IN" sz="2600" dirty="0"/>
              <a:t>AUTOSAR diagnostics is limited to the UDS and OBDII protocols</a:t>
            </a:r>
          </a:p>
          <a:p>
            <a:pPr algn="just">
              <a:buFont typeface="Wingdings" panose="05000000000000000000" pitchFamily="2" charset="2"/>
              <a:buChar char="v"/>
            </a:pPr>
            <a:endParaRPr lang="en-IN" sz="2600" dirty="0"/>
          </a:p>
          <a:p>
            <a:pPr algn="just">
              <a:buFont typeface="Wingdings" panose="05000000000000000000" pitchFamily="2" charset="2"/>
              <a:buChar char="v"/>
            </a:pPr>
            <a:r>
              <a:rPr lang="en-IN" sz="2600" dirty="0"/>
              <a:t>The diagnostic sub system component Diagnostic Event Manager (DEM) is responsible for processing and storing diagnostic events (errors) and associated data. Further, the DEM provides fault information to the DCM (e.g. read all stored DTCs from the event memory). The DEM offers interfaces to the application layer and other sub systems.</a:t>
            </a:r>
          </a:p>
          <a:p>
            <a:pPr algn="just">
              <a:buFont typeface="Wingdings" panose="05000000000000000000" pitchFamily="2" charset="2"/>
              <a:buChar char="v"/>
            </a:pPr>
            <a:endParaRPr lang="en-US" sz="2600" dirty="0"/>
          </a:p>
          <a:p>
            <a:pPr algn="just">
              <a:buFont typeface="Wingdings" panose="05000000000000000000" pitchFamily="2" charset="2"/>
              <a:buChar char="v"/>
            </a:pPr>
            <a:r>
              <a:rPr lang="en-IN" sz="2600" dirty="0"/>
              <a:t>Event memory defined shall be as per ford GGDS part 1 specification. DTCs shall be defined as per part2 diagnostics specification for product variant.</a:t>
            </a:r>
          </a:p>
          <a:p>
            <a:pPr>
              <a:buFont typeface="Wingdings" panose="05000000000000000000" pitchFamily="2" charset="2"/>
              <a:buChar char="v"/>
            </a:pPr>
            <a:endParaRPr lang="en-IN" dirty="0"/>
          </a:p>
          <a:p>
            <a:pPr>
              <a:buFont typeface="Wingdings" panose="05000000000000000000" pitchFamily="2" charset="2"/>
              <a:buChar char="v"/>
            </a:pPr>
            <a:endParaRPr lang="en-US" dirty="0"/>
          </a:p>
          <a:p>
            <a:endParaRPr lang="en-GB" dirty="0"/>
          </a:p>
        </p:txBody>
      </p:sp>
    </p:spTree>
    <p:extLst>
      <p:ext uri="{BB962C8B-B14F-4D97-AF65-F5344CB8AC3E}">
        <p14:creationId xmlns:p14="http://schemas.microsoft.com/office/powerpoint/2010/main" val="4223581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1189567"/>
          </a:xfrm>
        </p:spPr>
        <p:txBody>
          <a:bodyPr/>
          <a:lstStyle/>
          <a:p>
            <a:pPr algn="ctr"/>
            <a:r>
              <a:rPr lang="en-GB" dirty="0"/>
              <a:t>Diagnostic components</a:t>
            </a:r>
          </a:p>
        </p:txBody>
      </p:sp>
      <p:pic>
        <p:nvPicPr>
          <p:cNvPr id="5" name="Image7"/>
          <p:cNvPicPr/>
          <p:nvPr/>
        </p:nvPicPr>
        <p:blipFill>
          <a:blip r:embed="rId2"/>
          <a:stretch>
            <a:fillRect/>
          </a:stretch>
        </p:blipFill>
        <p:spPr bwMode="auto">
          <a:xfrm>
            <a:off x="1947164" y="1857374"/>
            <a:ext cx="7874000" cy="4251325"/>
          </a:xfrm>
          <a:prstGeom prst="rect">
            <a:avLst/>
          </a:prstGeom>
        </p:spPr>
      </p:pic>
    </p:spTree>
    <p:extLst>
      <p:ext uri="{BB962C8B-B14F-4D97-AF65-F5344CB8AC3E}">
        <p14:creationId xmlns:p14="http://schemas.microsoft.com/office/powerpoint/2010/main" val="3373858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3614" y="572516"/>
            <a:ext cx="9720072" cy="849884"/>
          </a:xfrm>
        </p:spPr>
        <p:txBody>
          <a:bodyPr/>
          <a:lstStyle/>
          <a:p>
            <a:pPr algn="ctr"/>
            <a:r>
              <a:rPr lang="en-GB" dirty="0"/>
              <a:t>Diagnostic components</a:t>
            </a:r>
          </a:p>
        </p:txBody>
      </p:sp>
      <p:graphicFrame>
        <p:nvGraphicFramePr>
          <p:cNvPr id="3" name="Table 2"/>
          <p:cNvGraphicFramePr>
            <a:graphicFrameLocks noGrp="1"/>
          </p:cNvGraphicFramePr>
          <p:nvPr>
            <p:extLst>
              <p:ext uri="{D42A27DB-BD31-4B8C-83A1-F6EECF244321}">
                <p14:modId xmlns:p14="http://schemas.microsoft.com/office/powerpoint/2010/main" val="2174514611"/>
              </p:ext>
            </p:extLst>
          </p:nvPr>
        </p:nvGraphicFramePr>
        <p:xfrm>
          <a:off x="876300" y="1727200"/>
          <a:ext cx="10680700" cy="4507870"/>
        </p:xfrm>
        <a:graphic>
          <a:graphicData uri="http://schemas.openxmlformats.org/drawingml/2006/table">
            <a:tbl>
              <a:tblPr firstRow="1" firstCol="1" lastRow="1" lastCol="1" bandRow="1" bandCol="1">
                <a:tableStyleId>{5940675A-B579-460E-94D1-54222C63F5DA}</a:tableStyleId>
              </a:tblPr>
              <a:tblGrid>
                <a:gridCol w="1841500">
                  <a:extLst>
                    <a:ext uri="{9D8B030D-6E8A-4147-A177-3AD203B41FA5}">
                      <a16:colId xmlns:a16="http://schemas.microsoft.com/office/drawing/2014/main" val="4050454822"/>
                    </a:ext>
                  </a:extLst>
                </a:gridCol>
                <a:gridCol w="8839200">
                  <a:extLst>
                    <a:ext uri="{9D8B030D-6E8A-4147-A177-3AD203B41FA5}">
                      <a16:colId xmlns:a16="http://schemas.microsoft.com/office/drawing/2014/main" val="3903434354"/>
                    </a:ext>
                  </a:extLst>
                </a:gridCol>
              </a:tblGrid>
              <a:tr h="2120900">
                <a:tc>
                  <a:txBody>
                    <a:bodyPr/>
                    <a:lstStyle/>
                    <a:p>
                      <a:pPr marL="0" marR="0" algn="just">
                        <a:lnSpc>
                          <a:spcPct val="120000"/>
                        </a:lnSpc>
                        <a:spcBef>
                          <a:spcPts val="0"/>
                        </a:spcBef>
                        <a:spcAft>
                          <a:spcPts val="700"/>
                        </a:spcAft>
                      </a:pPr>
                      <a:r>
                        <a:rPr lang="en-IN" sz="1600" dirty="0">
                          <a:effectLst/>
                        </a:rPr>
                        <a:t>Diagnostics Communication Manager(DCM)</a:t>
                      </a:r>
                      <a:endParaRPr lang="en-US" sz="2000" dirty="0">
                        <a:solidFill>
                          <a:srgbClr val="00000A"/>
                        </a:solidFill>
                        <a:effectLst/>
                        <a:latin typeface="Liberation Serif"/>
                        <a:ea typeface="Noto Sans CJK SC Regular"/>
                        <a:cs typeface="FreeSans"/>
                      </a:endParaRPr>
                    </a:p>
                  </a:txBody>
                  <a:tcPr marL="54504" marR="63295" marT="0" marB="0"/>
                </a:tc>
                <a:tc>
                  <a:txBody>
                    <a:bodyPr/>
                    <a:lstStyle/>
                    <a:p>
                      <a:pPr marL="0" marR="0" algn="just">
                        <a:spcBef>
                          <a:spcPts val="0"/>
                        </a:spcBef>
                        <a:spcAft>
                          <a:spcPts val="0"/>
                        </a:spcAft>
                        <a:tabLst>
                          <a:tab pos="2743200" algn="ctr"/>
                          <a:tab pos="5486400" algn="r"/>
                        </a:tabLst>
                      </a:pPr>
                      <a:r>
                        <a:rPr lang="en-IN" sz="1600" dirty="0">
                          <a:effectLst/>
                        </a:rPr>
                        <a:t>Generally the DCM module provides a common API and functions for diagnostic services. The functionality of the DCM module is used by external diagnostic tools during the development, manufacturing or service.</a:t>
                      </a:r>
                      <a:endParaRPr lang="en-US" sz="2000" dirty="0">
                        <a:effectLst/>
                      </a:endParaRPr>
                    </a:p>
                    <a:p>
                      <a:pPr marL="0" marR="0" algn="just">
                        <a:spcBef>
                          <a:spcPts val="0"/>
                        </a:spcBef>
                        <a:spcAft>
                          <a:spcPts val="0"/>
                        </a:spcAft>
                      </a:pPr>
                      <a:r>
                        <a:rPr lang="en-IN" sz="1600" dirty="0">
                          <a:effectLst/>
                        </a:rPr>
                        <a:t>Responsibilities of DCM specific to diagnostics sub systems are</a:t>
                      </a:r>
                      <a:endParaRPr lang="en-US" sz="2000" dirty="0">
                        <a:effectLst/>
                      </a:endParaRPr>
                    </a:p>
                    <a:p>
                      <a:pPr marL="342900" marR="0" lvl="0" indent="-342900" algn="just">
                        <a:spcBef>
                          <a:spcPts val="0"/>
                        </a:spcBef>
                        <a:spcAft>
                          <a:spcPts val="0"/>
                        </a:spcAft>
                        <a:buFont typeface="+mj-lt"/>
                        <a:buAutoNum type="arabicPeriod"/>
                      </a:pPr>
                      <a:r>
                        <a:rPr lang="en-IN" sz="1600" dirty="0">
                          <a:effectLst/>
                        </a:rPr>
                        <a:t>Communication with tester with the help of network sub system excluding transport layer and network management features.</a:t>
                      </a:r>
                      <a:endParaRPr lang="en-US" sz="2000" dirty="0">
                        <a:effectLst/>
                      </a:endParaRPr>
                    </a:p>
                    <a:p>
                      <a:pPr marL="342900" marR="0" lvl="0" indent="-342900" algn="just">
                        <a:spcBef>
                          <a:spcPts val="0"/>
                        </a:spcBef>
                        <a:spcAft>
                          <a:spcPts val="0"/>
                        </a:spcAft>
                        <a:buFont typeface="+mj-lt"/>
                        <a:buAutoNum type="arabicPeriod"/>
                      </a:pPr>
                      <a:r>
                        <a:rPr lang="en-IN" sz="1600" dirty="0">
                          <a:effectLst/>
                        </a:rPr>
                        <a:t>Identification of Service Ids and sub function Ids</a:t>
                      </a:r>
                      <a:endParaRPr lang="en-US" sz="2000" dirty="0">
                        <a:effectLst/>
                      </a:endParaRPr>
                    </a:p>
                    <a:p>
                      <a:pPr marL="342900" marR="0" lvl="0" indent="-342900" algn="just">
                        <a:spcBef>
                          <a:spcPts val="0"/>
                        </a:spcBef>
                        <a:spcAft>
                          <a:spcPts val="0"/>
                        </a:spcAft>
                        <a:buFont typeface="+mj-lt"/>
                        <a:buAutoNum type="arabicPeriod"/>
                      </a:pPr>
                      <a:r>
                        <a:rPr lang="en-IN" sz="1600" dirty="0">
                          <a:effectLst/>
                        </a:rPr>
                        <a:t>Identification of diagnostics sessions, Security states and protocol sequence and validity</a:t>
                      </a:r>
                      <a:endParaRPr lang="en-US" sz="2000" dirty="0">
                        <a:effectLst/>
                      </a:endParaRPr>
                    </a:p>
                    <a:p>
                      <a:pPr marL="342900" marR="0" lvl="0" indent="-342900" algn="just">
                        <a:spcBef>
                          <a:spcPts val="0"/>
                        </a:spcBef>
                        <a:spcAft>
                          <a:spcPts val="0"/>
                        </a:spcAft>
                        <a:buFont typeface="+mj-lt"/>
                        <a:buAutoNum type="arabicPeriod"/>
                      </a:pPr>
                      <a:r>
                        <a:rPr lang="en-IN" sz="1600" dirty="0">
                          <a:effectLst/>
                        </a:rPr>
                        <a:t>Coordinating diagnostics service requests and its execution.</a:t>
                      </a:r>
                      <a:endParaRPr lang="en-US" sz="2000" dirty="0">
                        <a:effectLst/>
                      </a:endParaRPr>
                    </a:p>
                    <a:p>
                      <a:pPr marL="342900" marR="0" lvl="0" indent="-342900" algn="just">
                        <a:spcBef>
                          <a:spcPts val="0"/>
                        </a:spcBef>
                        <a:spcAft>
                          <a:spcPts val="0"/>
                        </a:spcAft>
                        <a:buFont typeface="+mj-lt"/>
                        <a:buAutoNum type="arabicPeriod"/>
                      </a:pPr>
                      <a:r>
                        <a:rPr lang="en-IN" sz="1600" dirty="0">
                          <a:effectLst/>
                        </a:rPr>
                        <a:t>Sending positive and negative response for diagnostics requests</a:t>
                      </a:r>
                      <a:endParaRPr lang="en-US" sz="2000" dirty="0">
                        <a:solidFill>
                          <a:srgbClr val="00000A"/>
                        </a:solidFill>
                        <a:effectLst/>
                        <a:latin typeface="Liberation Serif"/>
                        <a:ea typeface="Noto Sans CJK SC Regular"/>
                        <a:cs typeface="FreeSans"/>
                      </a:endParaRPr>
                    </a:p>
                  </a:txBody>
                  <a:tcPr marL="54504" marR="63295" marT="0" marB="0" anchor="b"/>
                </a:tc>
                <a:extLst>
                  <a:ext uri="{0D108BD9-81ED-4DB2-BD59-A6C34878D82A}">
                    <a16:rowId xmlns:a16="http://schemas.microsoft.com/office/drawing/2014/main" val="2325054373"/>
                  </a:ext>
                </a:extLst>
              </a:tr>
              <a:tr h="2313310">
                <a:tc>
                  <a:txBody>
                    <a:bodyPr/>
                    <a:lstStyle/>
                    <a:p>
                      <a:pPr marL="0" marR="0" algn="just">
                        <a:spcBef>
                          <a:spcPts val="0"/>
                        </a:spcBef>
                        <a:spcAft>
                          <a:spcPts val="0"/>
                        </a:spcAft>
                        <a:tabLst>
                          <a:tab pos="2743200" algn="ctr"/>
                          <a:tab pos="5486400" algn="r"/>
                        </a:tabLst>
                      </a:pPr>
                      <a:r>
                        <a:rPr lang="en-IN" sz="1600" dirty="0">
                          <a:effectLst/>
                        </a:rPr>
                        <a:t>Diagnostics Event Manager(DEM)</a:t>
                      </a:r>
                      <a:endParaRPr lang="en-US" sz="2000" dirty="0">
                        <a:solidFill>
                          <a:srgbClr val="00000A"/>
                        </a:solidFill>
                        <a:effectLst/>
                        <a:latin typeface="Liberation Serif"/>
                        <a:ea typeface="Noto Sans CJK SC Regular"/>
                        <a:cs typeface="FreeSans"/>
                      </a:endParaRPr>
                    </a:p>
                  </a:txBody>
                  <a:tcPr marL="54504" marR="63295" marT="0" marB="0"/>
                </a:tc>
                <a:tc>
                  <a:txBody>
                    <a:bodyPr/>
                    <a:lstStyle/>
                    <a:p>
                      <a:pPr marL="0" marR="0" algn="just">
                        <a:spcBef>
                          <a:spcPts val="0"/>
                        </a:spcBef>
                        <a:spcAft>
                          <a:spcPts val="0"/>
                        </a:spcAft>
                      </a:pPr>
                      <a:r>
                        <a:rPr lang="en-IN" sz="1600" dirty="0">
                          <a:effectLst/>
                        </a:rPr>
                        <a:t>The diagnostic sub system component Diagnostic Event Manager (DEM) is responsible for processing and storing diagnostic events (errors) and associated data.</a:t>
                      </a:r>
                      <a:endParaRPr lang="en-US" sz="2000" dirty="0">
                        <a:effectLst/>
                      </a:endParaRPr>
                    </a:p>
                    <a:p>
                      <a:pPr marL="0" marR="0" algn="just">
                        <a:spcBef>
                          <a:spcPts val="0"/>
                        </a:spcBef>
                        <a:spcAft>
                          <a:spcPts val="0"/>
                        </a:spcAft>
                      </a:pPr>
                      <a:r>
                        <a:rPr lang="en-IN" sz="1600" dirty="0">
                          <a:effectLst/>
                        </a:rPr>
                        <a:t>Specific responsibilities of DEM with respect to diagnostics sub system are</a:t>
                      </a:r>
                      <a:endParaRPr lang="en-US" sz="2000" dirty="0">
                        <a:effectLst/>
                      </a:endParaRPr>
                    </a:p>
                    <a:p>
                      <a:pPr marL="342900" marR="0" lvl="0" indent="-342900" algn="just">
                        <a:spcBef>
                          <a:spcPts val="0"/>
                        </a:spcBef>
                        <a:spcAft>
                          <a:spcPts val="0"/>
                        </a:spcAft>
                        <a:buFont typeface="+mj-lt"/>
                        <a:buAutoNum type="arabicPeriod"/>
                      </a:pPr>
                      <a:r>
                        <a:rPr lang="en-IN" sz="1600" dirty="0">
                          <a:effectLst/>
                        </a:rPr>
                        <a:t>Writing DTCs to event memory</a:t>
                      </a:r>
                      <a:endParaRPr lang="en-US" sz="2000" dirty="0">
                        <a:effectLst/>
                      </a:endParaRPr>
                    </a:p>
                    <a:p>
                      <a:pPr marL="342900" marR="0" lvl="0" indent="-342900" algn="just">
                        <a:spcBef>
                          <a:spcPts val="0"/>
                        </a:spcBef>
                        <a:spcAft>
                          <a:spcPts val="0"/>
                        </a:spcAft>
                        <a:buFont typeface="+mj-lt"/>
                        <a:buAutoNum type="arabicPeriod"/>
                      </a:pPr>
                      <a:r>
                        <a:rPr lang="en-IN" sz="1600" dirty="0">
                          <a:effectLst/>
                        </a:rPr>
                        <a:t>Reading and Clearing DTCs based on diagnostics requests based on UDS</a:t>
                      </a:r>
                      <a:endParaRPr lang="en-US" sz="2000" dirty="0">
                        <a:effectLst/>
                      </a:endParaRPr>
                    </a:p>
                    <a:p>
                      <a:pPr marL="342900" marR="0" lvl="0" indent="-342900" algn="just">
                        <a:spcBef>
                          <a:spcPts val="0"/>
                        </a:spcBef>
                        <a:spcAft>
                          <a:spcPts val="0"/>
                        </a:spcAft>
                        <a:buFont typeface="+mj-lt"/>
                        <a:buAutoNum type="arabicPeriod"/>
                      </a:pPr>
                      <a:r>
                        <a:rPr lang="en-IN" sz="1600" dirty="0">
                          <a:effectLst/>
                        </a:rPr>
                        <a:t>Updating error status and environment and snapshot data for DTCs</a:t>
                      </a:r>
                      <a:endParaRPr lang="en-US" sz="2000" dirty="0">
                        <a:effectLst/>
                      </a:endParaRPr>
                    </a:p>
                    <a:p>
                      <a:pPr marL="342900" marR="0" lvl="0" indent="-342900" algn="just">
                        <a:spcBef>
                          <a:spcPts val="0"/>
                        </a:spcBef>
                        <a:spcAft>
                          <a:spcPts val="0"/>
                        </a:spcAft>
                        <a:buFont typeface="+mj-lt"/>
                        <a:buAutoNum type="arabicPeriod"/>
                      </a:pPr>
                      <a:r>
                        <a:rPr lang="en-IN" sz="1600" dirty="0">
                          <a:effectLst/>
                        </a:rPr>
                        <a:t>APIs for all above functionalities which would be used by other sub systems or DCM</a:t>
                      </a:r>
                      <a:endParaRPr lang="en-US" sz="2000" dirty="0">
                        <a:effectLst/>
                      </a:endParaRPr>
                    </a:p>
                    <a:p>
                      <a:pPr marL="342900" marR="0" lvl="0" indent="-342900" algn="just">
                        <a:spcBef>
                          <a:spcPts val="0"/>
                        </a:spcBef>
                        <a:spcAft>
                          <a:spcPts val="0"/>
                        </a:spcAft>
                        <a:buFont typeface="+mj-lt"/>
                        <a:buAutoNum type="arabicPeriod"/>
                      </a:pPr>
                      <a:r>
                        <a:rPr lang="en-IN" sz="1600" dirty="0">
                          <a:effectLst/>
                        </a:rPr>
                        <a:t>Maintaining diagnostics event memory based on characteristics of event memory defined, error reports received and diagnostics commands. </a:t>
                      </a:r>
                      <a:endParaRPr lang="en-US" sz="2000" dirty="0">
                        <a:solidFill>
                          <a:srgbClr val="00000A"/>
                        </a:solidFill>
                        <a:effectLst/>
                        <a:latin typeface="Liberation Serif"/>
                        <a:ea typeface="Noto Sans CJK SC Regular"/>
                        <a:cs typeface="FreeSans"/>
                      </a:endParaRPr>
                    </a:p>
                  </a:txBody>
                  <a:tcPr marL="54504" marR="63295" marT="0" marB="0" anchor="b"/>
                </a:tc>
                <a:extLst>
                  <a:ext uri="{0D108BD9-81ED-4DB2-BD59-A6C34878D82A}">
                    <a16:rowId xmlns:a16="http://schemas.microsoft.com/office/drawing/2014/main" val="2819230089"/>
                  </a:ext>
                </a:extLst>
              </a:tr>
            </a:tbl>
          </a:graphicData>
        </a:graphic>
      </p:graphicFrame>
    </p:spTree>
    <p:extLst>
      <p:ext uri="{BB962C8B-B14F-4D97-AF65-F5344CB8AC3E}">
        <p14:creationId xmlns:p14="http://schemas.microsoft.com/office/powerpoint/2010/main" val="524077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3614" y="572516"/>
            <a:ext cx="9720072" cy="773684"/>
          </a:xfrm>
        </p:spPr>
        <p:txBody>
          <a:bodyPr>
            <a:normAutofit fontScale="90000"/>
          </a:bodyPr>
          <a:lstStyle/>
          <a:p>
            <a:pPr algn="ctr"/>
            <a:r>
              <a:rPr lang="en-GB" dirty="0"/>
              <a:t>Diagnostic components</a:t>
            </a:r>
          </a:p>
        </p:txBody>
      </p:sp>
      <p:graphicFrame>
        <p:nvGraphicFramePr>
          <p:cNvPr id="4" name="Table 3"/>
          <p:cNvGraphicFramePr>
            <a:graphicFrameLocks noGrp="1"/>
          </p:cNvGraphicFramePr>
          <p:nvPr>
            <p:extLst>
              <p:ext uri="{D42A27DB-BD31-4B8C-83A1-F6EECF244321}">
                <p14:modId xmlns:p14="http://schemas.microsoft.com/office/powerpoint/2010/main" val="2915597892"/>
              </p:ext>
            </p:extLst>
          </p:nvPr>
        </p:nvGraphicFramePr>
        <p:xfrm>
          <a:off x="508000" y="1739900"/>
          <a:ext cx="11074400" cy="1097280"/>
        </p:xfrm>
        <a:graphic>
          <a:graphicData uri="http://schemas.openxmlformats.org/drawingml/2006/table">
            <a:tbl>
              <a:tblPr firstRow="1" firstCol="1" lastRow="1" lastCol="1" bandRow="1" bandCol="1">
                <a:tableStyleId>{5940675A-B579-460E-94D1-54222C63F5DA}</a:tableStyleId>
              </a:tblPr>
              <a:tblGrid>
                <a:gridCol w="2623998">
                  <a:extLst>
                    <a:ext uri="{9D8B030D-6E8A-4147-A177-3AD203B41FA5}">
                      <a16:colId xmlns:a16="http://schemas.microsoft.com/office/drawing/2014/main" val="2838538340"/>
                    </a:ext>
                  </a:extLst>
                </a:gridCol>
                <a:gridCol w="8450402">
                  <a:extLst>
                    <a:ext uri="{9D8B030D-6E8A-4147-A177-3AD203B41FA5}">
                      <a16:colId xmlns:a16="http://schemas.microsoft.com/office/drawing/2014/main" val="4004109396"/>
                    </a:ext>
                  </a:extLst>
                </a:gridCol>
              </a:tblGrid>
              <a:tr h="1092200">
                <a:tc>
                  <a:txBody>
                    <a:bodyPr/>
                    <a:lstStyle/>
                    <a:p>
                      <a:pPr marL="0" marR="0" algn="l">
                        <a:lnSpc>
                          <a:spcPct val="120000"/>
                        </a:lnSpc>
                        <a:spcBef>
                          <a:spcPts val="0"/>
                        </a:spcBef>
                        <a:spcAft>
                          <a:spcPts val="700"/>
                        </a:spcAft>
                      </a:pPr>
                      <a:r>
                        <a:rPr lang="en-IN" sz="1800" dirty="0">
                          <a:effectLst/>
                        </a:rPr>
                        <a:t>Test and Calibration Routines(TCR)</a:t>
                      </a:r>
                      <a:endParaRPr lang="en-US" sz="2000" dirty="0">
                        <a:solidFill>
                          <a:srgbClr val="00000A"/>
                        </a:solidFill>
                        <a:effectLst/>
                        <a:latin typeface="Liberation Serif"/>
                        <a:ea typeface="Noto Sans CJK SC Regular"/>
                        <a:cs typeface="FreeSans"/>
                      </a:endParaRPr>
                    </a:p>
                  </a:txBody>
                  <a:tcPr marL="59055" marR="68580" marT="0" marB="0"/>
                </a:tc>
                <a:tc>
                  <a:txBody>
                    <a:bodyPr/>
                    <a:lstStyle/>
                    <a:p>
                      <a:pPr marL="342900" marR="0" lvl="0" indent="-342900" algn="l">
                        <a:spcBef>
                          <a:spcPts val="0"/>
                        </a:spcBef>
                        <a:spcAft>
                          <a:spcPts val="0"/>
                        </a:spcAft>
                        <a:buFont typeface="+mj-lt"/>
                        <a:buAutoNum type="arabicPeriod"/>
                      </a:pPr>
                      <a:r>
                        <a:rPr lang="en-IN" sz="1800" dirty="0">
                          <a:effectLst/>
                        </a:rPr>
                        <a:t>Functions for each calibration and test routines which would coordinate and call APIs with other sub systems. </a:t>
                      </a:r>
                      <a:endParaRPr lang="en-US" sz="2000" dirty="0">
                        <a:effectLst/>
                      </a:endParaRPr>
                    </a:p>
                    <a:p>
                      <a:pPr marL="342900" marR="0" lvl="0" indent="-342900" algn="l">
                        <a:spcBef>
                          <a:spcPts val="0"/>
                        </a:spcBef>
                        <a:spcAft>
                          <a:spcPts val="0"/>
                        </a:spcAft>
                        <a:buFont typeface="+mj-lt"/>
                        <a:buAutoNum type="arabicPeriod"/>
                      </a:pPr>
                      <a:r>
                        <a:rPr lang="en-IN" sz="1800" dirty="0">
                          <a:effectLst/>
                        </a:rPr>
                        <a:t>Support Read Data by Identifier, Write Data by Identifier, Routine Control and Input Output Control by Identifier diagnostics requests based on routine identifier and PID.</a:t>
                      </a:r>
                      <a:endParaRPr lang="en-US" sz="2000" dirty="0">
                        <a:solidFill>
                          <a:srgbClr val="00000A"/>
                        </a:solidFill>
                        <a:effectLst/>
                        <a:latin typeface="Liberation Serif"/>
                        <a:ea typeface="Noto Sans CJK SC Regular"/>
                        <a:cs typeface="FreeSans"/>
                      </a:endParaRPr>
                    </a:p>
                  </a:txBody>
                  <a:tcPr marL="59055" marR="68580" marT="0" marB="0" anchor="b"/>
                </a:tc>
                <a:extLst>
                  <a:ext uri="{0D108BD9-81ED-4DB2-BD59-A6C34878D82A}">
                    <a16:rowId xmlns:a16="http://schemas.microsoft.com/office/drawing/2014/main" val="479805276"/>
                  </a:ext>
                </a:extLst>
              </a:tr>
            </a:tbl>
          </a:graphicData>
        </a:graphic>
      </p:graphicFrame>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3187700" y="3027680"/>
            <a:ext cx="5492750" cy="3360420"/>
          </a:xfrm>
          <a:prstGeom prst="rect">
            <a:avLst/>
          </a:prstGeom>
          <a:noFill/>
          <a:ln>
            <a:noFill/>
          </a:ln>
        </p:spPr>
      </p:pic>
    </p:spTree>
    <p:extLst>
      <p:ext uri="{BB962C8B-B14F-4D97-AF65-F5344CB8AC3E}">
        <p14:creationId xmlns:p14="http://schemas.microsoft.com/office/powerpoint/2010/main" val="117155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Introduction</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v"/>
            </a:pPr>
            <a:r>
              <a:rPr lang="en-IN" sz="2800" dirty="0"/>
              <a:t>Diagnostics is used to configure, maintain, support, control and extend an ECU before or after it is installed in a system, e.g. a vehicle. </a:t>
            </a:r>
          </a:p>
          <a:p>
            <a:pPr algn="just">
              <a:buFont typeface="Wingdings" panose="05000000000000000000" pitchFamily="2" charset="2"/>
              <a:buChar char="v"/>
            </a:pPr>
            <a:endParaRPr lang="en-IN" sz="2800" dirty="0"/>
          </a:p>
          <a:p>
            <a:pPr algn="just">
              <a:buFont typeface="Wingdings" panose="05000000000000000000" pitchFamily="2" charset="2"/>
              <a:buChar char="v"/>
            </a:pPr>
            <a:r>
              <a:rPr lang="en-IN" sz="2800" dirty="0"/>
              <a:t>Diagnostics is usually performed in a request – response scheme: a tester (client) sends a request to an ECU (or even more than one ECU) and the ECU (server) responds by sending a “positive response message” containing the requested information, or a “negative response” indicating the reason for the negative response.</a:t>
            </a:r>
            <a:endParaRPr lang="en-US" sz="2800" dirty="0"/>
          </a:p>
          <a:p>
            <a:endParaRPr lang="en-GB" dirty="0"/>
          </a:p>
          <a:p>
            <a:endParaRPr lang="en-GB" dirty="0"/>
          </a:p>
        </p:txBody>
      </p:sp>
    </p:spTree>
    <p:extLst>
      <p:ext uri="{BB962C8B-B14F-4D97-AF65-F5344CB8AC3E}">
        <p14:creationId xmlns:p14="http://schemas.microsoft.com/office/powerpoint/2010/main" val="2086340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Introduction</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0313" y="2300531"/>
            <a:ext cx="6400800" cy="3695238"/>
          </a:xfrm>
        </p:spPr>
      </p:pic>
    </p:spTree>
    <p:extLst>
      <p:ext uri="{BB962C8B-B14F-4D97-AF65-F5344CB8AC3E}">
        <p14:creationId xmlns:p14="http://schemas.microsoft.com/office/powerpoint/2010/main" val="2150435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Why Diagnostics?</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v"/>
            </a:pPr>
            <a:r>
              <a:rPr lang="en-IN" dirty="0"/>
              <a:t>Robust on-board diagnostics combined with off-board diagnostics procedures for proper identification, isolation, and correction of failed components and systems. Satisfying their objectives contribute to reduction of product life cycle costs and improvements of overall customer satisfaction. </a:t>
            </a:r>
            <a:endParaRPr lang="en-US" dirty="0"/>
          </a:p>
          <a:p>
            <a:pPr algn="just">
              <a:buFont typeface="Wingdings" panose="05000000000000000000" pitchFamily="2" charset="2"/>
              <a:buChar char="v"/>
            </a:pPr>
            <a:endParaRPr lang="en-US" dirty="0"/>
          </a:p>
          <a:p>
            <a:pPr algn="just">
              <a:buFont typeface="Wingdings" panose="05000000000000000000" pitchFamily="2" charset="2"/>
              <a:buChar char="v"/>
            </a:pPr>
            <a:r>
              <a:rPr lang="en-IN" dirty="0"/>
              <a:t>Reprogramming done by diagnostics application layer and so considered a diagnostic function.</a:t>
            </a:r>
            <a:endParaRPr lang="en-US" dirty="0"/>
          </a:p>
          <a:p>
            <a:pPr>
              <a:buFont typeface="Wingdings" panose="05000000000000000000" pitchFamily="2" charset="2"/>
              <a:buChar char="v"/>
            </a:pPr>
            <a:endParaRPr lang="en-US" sz="6000" dirty="0"/>
          </a:p>
          <a:p>
            <a:endParaRPr lang="en-GB" dirty="0"/>
          </a:p>
        </p:txBody>
      </p:sp>
    </p:spTree>
    <p:extLst>
      <p:ext uri="{BB962C8B-B14F-4D97-AF65-F5344CB8AC3E}">
        <p14:creationId xmlns:p14="http://schemas.microsoft.com/office/powerpoint/2010/main" val="4023580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Why Diagnostics?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IN" dirty="0"/>
              <a:t> Via diagnostics we can do,</a:t>
            </a:r>
            <a:endParaRPr lang="en-US" sz="3200" dirty="0"/>
          </a:p>
          <a:p>
            <a:pPr lvl="3">
              <a:buFont typeface="Wingdings" panose="05000000000000000000" pitchFamily="2" charset="2"/>
              <a:buChar char="v"/>
            </a:pPr>
            <a:r>
              <a:rPr lang="en-IN" sz="2200" dirty="0"/>
              <a:t>ECU configuration data</a:t>
            </a:r>
            <a:endParaRPr lang="en-US" sz="2600" dirty="0"/>
          </a:p>
          <a:p>
            <a:pPr lvl="3">
              <a:buFont typeface="Wingdings" panose="05000000000000000000" pitchFamily="2" charset="2"/>
              <a:buChar char="v"/>
            </a:pPr>
            <a:r>
              <a:rPr lang="en-IN" sz="2200" dirty="0"/>
              <a:t>System operation</a:t>
            </a:r>
            <a:endParaRPr lang="en-US" sz="2600" dirty="0"/>
          </a:p>
          <a:p>
            <a:pPr lvl="3">
              <a:buFont typeface="Wingdings" panose="05000000000000000000" pitchFamily="2" charset="2"/>
              <a:buChar char="v"/>
            </a:pPr>
            <a:r>
              <a:rPr lang="en-IN" sz="2200" dirty="0"/>
              <a:t>Performance</a:t>
            </a:r>
            <a:endParaRPr lang="en-US" sz="2600" dirty="0"/>
          </a:p>
          <a:p>
            <a:pPr lvl="3">
              <a:buFont typeface="Wingdings" panose="05000000000000000000" pitchFamily="2" charset="2"/>
              <a:buChar char="v"/>
            </a:pPr>
            <a:r>
              <a:rPr lang="en-IN" sz="2200" dirty="0"/>
              <a:t>ECU calibration</a:t>
            </a:r>
          </a:p>
          <a:p>
            <a:pPr marL="457200" lvl="1" indent="0">
              <a:buNone/>
            </a:pPr>
            <a:endParaRPr lang="en-IN" dirty="0"/>
          </a:p>
          <a:p>
            <a:pPr>
              <a:buFont typeface="Wingdings" panose="05000000000000000000" pitchFamily="2" charset="2"/>
              <a:buChar char="v"/>
            </a:pPr>
            <a:r>
              <a:rPr lang="en-IN" dirty="0"/>
              <a:t>ECU configuration immediately becomes active, no reset required. </a:t>
            </a:r>
            <a:endParaRPr lang="en-US" sz="2800" b="1" dirty="0"/>
          </a:p>
          <a:p>
            <a:pPr>
              <a:buFont typeface="Wingdings" panose="05000000000000000000" pitchFamily="2" charset="2"/>
              <a:buChar char="v"/>
            </a:pPr>
            <a:endParaRPr lang="en-US" sz="6000" dirty="0"/>
          </a:p>
          <a:p>
            <a:endParaRPr lang="en-GB" dirty="0"/>
          </a:p>
        </p:txBody>
      </p:sp>
    </p:spTree>
    <p:extLst>
      <p:ext uri="{BB962C8B-B14F-4D97-AF65-F5344CB8AC3E}">
        <p14:creationId xmlns:p14="http://schemas.microsoft.com/office/powerpoint/2010/main" val="2358019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1875"/>
          </a:xfrm>
        </p:spPr>
        <p:txBody>
          <a:bodyPr/>
          <a:lstStyle/>
          <a:p>
            <a:pPr algn="ctr"/>
            <a:r>
              <a:rPr lang="en-GB" dirty="0"/>
              <a:t>Basic Diagnostics</a:t>
            </a:r>
          </a:p>
        </p:txBody>
      </p:sp>
      <p:sp>
        <p:nvSpPr>
          <p:cNvPr id="3" name="Content Placeholder 2"/>
          <p:cNvSpPr>
            <a:spLocks noGrp="1"/>
          </p:cNvSpPr>
          <p:nvPr>
            <p:ph idx="1"/>
          </p:nvPr>
        </p:nvSpPr>
        <p:spPr>
          <a:xfrm>
            <a:off x="838200" y="1498600"/>
            <a:ext cx="10515600" cy="3340100"/>
          </a:xfrm>
        </p:spPr>
        <p:txBody>
          <a:bodyPr>
            <a:normAutofit/>
          </a:bodyPr>
          <a:lstStyle/>
          <a:p>
            <a:pPr algn="just">
              <a:buFont typeface="Wingdings" panose="05000000000000000000" pitchFamily="2" charset="2"/>
              <a:buChar char="v"/>
            </a:pPr>
            <a:r>
              <a:rPr lang="en-IN" dirty="0"/>
              <a:t>Using Basic Diagnostics, you can exchange diagnostic information with an ECU also without a Diagnostic Description (CDD/ODX/MDX).</a:t>
            </a:r>
          </a:p>
          <a:p>
            <a:pPr algn="just">
              <a:buFont typeface="Wingdings" panose="05000000000000000000" pitchFamily="2" charset="2"/>
              <a:buChar char="v"/>
            </a:pPr>
            <a:endParaRPr lang="en-GB" dirty="0"/>
          </a:p>
          <a:p>
            <a:pPr algn="just">
              <a:buFont typeface="Wingdings" panose="05000000000000000000" pitchFamily="2" charset="2"/>
              <a:buChar char="v"/>
            </a:pPr>
            <a:r>
              <a:rPr lang="en-IN" dirty="0"/>
              <a:t>You can describe simple diagnostic services (UDS &amp; KWP) with the Basic Diagnostics Editor and afterwards send/receive the defined requests/responses on CAN, LIN, FlexRay, K-Line and via DoIP using the Diagnostics Console, CAPL and in CAPL test modules/ test case libraries. </a:t>
            </a:r>
          </a:p>
          <a:p>
            <a:pPr algn="just">
              <a:buFont typeface="Wingdings" panose="05000000000000000000" pitchFamily="2" charset="2"/>
              <a:buChar char="v"/>
            </a:pPr>
            <a:endParaRPr lang="en-IN" sz="3000" dirty="0"/>
          </a:p>
          <a:p>
            <a:endParaRPr lang="en-GB" dirty="0"/>
          </a:p>
        </p:txBody>
      </p:sp>
    </p:spTree>
    <p:extLst>
      <p:ext uri="{BB962C8B-B14F-4D97-AF65-F5344CB8AC3E}">
        <p14:creationId xmlns:p14="http://schemas.microsoft.com/office/powerpoint/2010/main" val="1634445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9900"/>
            <a:ext cx="10515600" cy="889000"/>
          </a:xfrm>
        </p:spPr>
        <p:txBody>
          <a:bodyPr>
            <a:normAutofit fontScale="90000"/>
          </a:bodyPr>
          <a:lstStyle/>
          <a:p>
            <a:pPr algn="ctr"/>
            <a:r>
              <a:rPr lang="en-IN" dirty="0"/>
              <a:t>Diagnostics Operations required in an ECU</a:t>
            </a:r>
            <a:endParaRPr lang="en-GB" dirty="0"/>
          </a:p>
        </p:txBody>
      </p:sp>
      <p:sp>
        <p:nvSpPr>
          <p:cNvPr id="3" name="Content Placeholder 2"/>
          <p:cNvSpPr>
            <a:spLocks noGrp="1"/>
          </p:cNvSpPr>
          <p:nvPr>
            <p:ph idx="1"/>
          </p:nvPr>
        </p:nvSpPr>
        <p:spPr>
          <a:xfrm>
            <a:off x="838200" y="1536700"/>
            <a:ext cx="10515600" cy="4724400"/>
          </a:xfrm>
        </p:spPr>
        <p:txBody>
          <a:bodyPr>
            <a:normAutofit/>
          </a:bodyPr>
          <a:lstStyle/>
          <a:p>
            <a:pPr lvl="0">
              <a:buFont typeface="Wingdings" panose="05000000000000000000" pitchFamily="2" charset="2"/>
              <a:buChar char="v"/>
            </a:pPr>
            <a:r>
              <a:rPr lang="en-IN" dirty="0"/>
              <a:t>Report ECU info</a:t>
            </a:r>
            <a:endParaRPr lang="en-US" dirty="0"/>
          </a:p>
          <a:p>
            <a:pPr lvl="0">
              <a:buFont typeface="Wingdings" panose="05000000000000000000" pitchFamily="2" charset="2"/>
              <a:buChar char="v"/>
            </a:pPr>
            <a:r>
              <a:rPr lang="en-IN" dirty="0"/>
              <a:t>Report Vehicle Information</a:t>
            </a:r>
            <a:endParaRPr lang="en-US" dirty="0"/>
          </a:p>
          <a:p>
            <a:pPr lvl="0">
              <a:buFont typeface="Wingdings" panose="05000000000000000000" pitchFamily="2" charset="2"/>
              <a:buChar char="v"/>
            </a:pPr>
            <a:r>
              <a:rPr lang="en-IN" dirty="0"/>
              <a:t>Report IO device information</a:t>
            </a:r>
            <a:endParaRPr lang="en-US" dirty="0"/>
          </a:p>
          <a:p>
            <a:pPr lvl="0">
              <a:buFont typeface="Wingdings" panose="05000000000000000000" pitchFamily="2" charset="2"/>
              <a:buChar char="v"/>
            </a:pPr>
            <a:r>
              <a:rPr lang="en-IN" dirty="0"/>
              <a:t>Report IO actuation status</a:t>
            </a:r>
            <a:endParaRPr lang="en-US" dirty="0"/>
          </a:p>
          <a:p>
            <a:pPr lvl="0">
              <a:buFont typeface="Wingdings" panose="05000000000000000000" pitchFamily="2" charset="2"/>
              <a:buChar char="v"/>
            </a:pPr>
            <a:r>
              <a:rPr lang="en-IN" dirty="0"/>
              <a:t>Report or Modify information</a:t>
            </a:r>
            <a:endParaRPr lang="en-US" dirty="0"/>
          </a:p>
          <a:p>
            <a:pPr lvl="0">
              <a:buFont typeface="Wingdings" panose="05000000000000000000" pitchFamily="2" charset="2"/>
              <a:buChar char="v"/>
            </a:pPr>
            <a:r>
              <a:rPr lang="en-IN" dirty="0"/>
              <a:t>Set/Clear/Age diagnostics fault information aka DTCs</a:t>
            </a:r>
            <a:endParaRPr lang="en-US" dirty="0"/>
          </a:p>
          <a:p>
            <a:pPr lvl="0">
              <a:buFont typeface="Wingdings" panose="05000000000000000000" pitchFamily="2" charset="2"/>
              <a:buChar char="v"/>
            </a:pPr>
            <a:r>
              <a:rPr lang="en-IN" dirty="0"/>
              <a:t>Secure access to protected information</a:t>
            </a:r>
            <a:endParaRPr lang="en-US" dirty="0"/>
          </a:p>
          <a:p>
            <a:pPr lvl="0">
              <a:buFont typeface="Wingdings" panose="05000000000000000000" pitchFamily="2" charset="2"/>
              <a:buChar char="v"/>
            </a:pPr>
            <a:r>
              <a:rPr lang="en-IN" dirty="0"/>
              <a:t>Initiate test functions and on board processes</a:t>
            </a:r>
            <a:endParaRPr lang="en-US" dirty="0"/>
          </a:p>
          <a:p>
            <a:pPr lvl="0">
              <a:buFont typeface="Wingdings" panose="05000000000000000000" pitchFamily="2" charset="2"/>
              <a:buChar char="v"/>
            </a:pPr>
            <a:r>
              <a:rPr lang="en-IN" dirty="0"/>
              <a:t>Set vehicle configuration parameters</a:t>
            </a:r>
            <a:endParaRPr lang="en-US" dirty="0"/>
          </a:p>
          <a:p>
            <a:pPr lvl="0">
              <a:buFont typeface="Wingdings" panose="05000000000000000000" pitchFamily="2" charset="2"/>
              <a:buChar char="v"/>
            </a:pPr>
            <a:r>
              <a:rPr lang="en-IN" dirty="0"/>
              <a:t>Run calibration tests</a:t>
            </a:r>
            <a:endParaRPr lang="en-IN" sz="3000" dirty="0"/>
          </a:p>
          <a:p>
            <a:endParaRPr lang="en-GB" dirty="0"/>
          </a:p>
        </p:txBody>
      </p:sp>
    </p:spTree>
    <p:extLst>
      <p:ext uri="{BB962C8B-B14F-4D97-AF65-F5344CB8AC3E}">
        <p14:creationId xmlns:p14="http://schemas.microsoft.com/office/powerpoint/2010/main" val="2010707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9900"/>
            <a:ext cx="10515600" cy="889000"/>
          </a:xfrm>
        </p:spPr>
        <p:txBody>
          <a:bodyPr>
            <a:normAutofit fontScale="90000"/>
          </a:bodyPr>
          <a:lstStyle/>
          <a:p>
            <a:pPr algn="ctr"/>
            <a:r>
              <a:rPr lang="en-IN" dirty="0"/>
              <a:t>Diagnostics Operations required in an ECU</a:t>
            </a:r>
            <a:endParaRPr lang="en-GB" dirty="0"/>
          </a:p>
        </p:txBody>
      </p:sp>
      <p:sp>
        <p:nvSpPr>
          <p:cNvPr id="3" name="Content Placeholder 2"/>
          <p:cNvSpPr>
            <a:spLocks noGrp="1"/>
          </p:cNvSpPr>
          <p:nvPr>
            <p:ph idx="1"/>
          </p:nvPr>
        </p:nvSpPr>
        <p:spPr>
          <a:xfrm>
            <a:off x="838200" y="1536700"/>
            <a:ext cx="10515600" cy="4724400"/>
          </a:xfrm>
        </p:spPr>
        <p:txBody>
          <a:bodyPr>
            <a:normAutofit/>
          </a:bodyPr>
          <a:lstStyle/>
          <a:p>
            <a:pPr marL="0" indent="0">
              <a:lnSpc>
                <a:spcPct val="100000"/>
              </a:lnSpc>
              <a:buNone/>
            </a:pPr>
            <a:r>
              <a:rPr lang="en-US" dirty="0">
                <a:solidFill>
                  <a:srgbClr val="000000"/>
                </a:solidFill>
                <a:ea typeface="Calibri" panose="020F0502020204030204" pitchFamily="34" charset="0"/>
              </a:rPr>
              <a:t>Proper applications of these requirements shall improve:</a:t>
            </a:r>
          </a:p>
          <a:p>
            <a:pPr>
              <a:lnSpc>
                <a:spcPct val="100000"/>
              </a:lnSpc>
              <a:buFont typeface="Wingdings" panose="05000000000000000000" pitchFamily="2" charset="2"/>
              <a:buChar char="v"/>
            </a:pPr>
            <a:r>
              <a:rPr lang="en-US" dirty="0">
                <a:solidFill>
                  <a:srgbClr val="000000"/>
                </a:solidFill>
                <a:ea typeface="Calibri" panose="020F0502020204030204" pitchFamily="34" charset="0"/>
              </a:rPr>
              <a:t>Reduce overall warranty costs</a:t>
            </a:r>
          </a:p>
          <a:p>
            <a:pPr>
              <a:lnSpc>
                <a:spcPct val="100000"/>
              </a:lnSpc>
              <a:buFont typeface="Wingdings" panose="05000000000000000000" pitchFamily="2" charset="2"/>
              <a:buChar char="v"/>
            </a:pPr>
            <a:r>
              <a:rPr lang="en-US" dirty="0">
                <a:solidFill>
                  <a:srgbClr val="000000"/>
                </a:solidFill>
                <a:ea typeface="Calibri" panose="020F0502020204030204" pitchFamily="34" charset="0"/>
              </a:rPr>
              <a:t>Reduce overall diagnostics costs</a:t>
            </a:r>
          </a:p>
          <a:p>
            <a:pPr>
              <a:lnSpc>
                <a:spcPct val="100000"/>
              </a:lnSpc>
              <a:buFont typeface="Wingdings" panose="05000000000000000000" pitchFamily="2" charset="2"/>
              <a:buChar char="v"/>
            </a:pPr>
            <a:r>
              <a:rPr lang="en-US" dirty="0">
                <a:solidFill>
                  <a:srgbClr val="000000"/>
                </a:solidFill>
                <a:ea typeface="Calibri" panose="020F0502020204030204" pitchFamily="34" charset="0"/>
              </a:rPr>
              <a:t>Improve “Fixed First visit” occurrences</a:t>
            </a:r>
          </a:p>
          <a:p>
            <a:pPr>
              <a:lnSpc>
                <a:spcPct val="100000"/>
              </a:lnSpc>
              <a:buFont typeface="Wingdings" panose="05000000000000000000" pitchFamily="2" charset="2"/>
              <a:buChar char="v"/>
            </a:pPr>
            <a:r>
              <a:rPr lang="en-US" dirty="0">
                <a:solidFill>
                  <a:srgbClr val="000000"/>
                </a:solidFill>
                <a:ea typeface="Calibri" panose="020F0502020204030204" pitchFamily="34" charset="0"/>
              </a:rPr>
              <a:t>Improve “No Trouble Found” occurrences</a:t>
            </a:r>
          </a:p>
          <a:p>
            <a:endParaRPr lang="en-GB" dirty="0"/>
          </a:p>
        </p:txBody>
      </p:sp>
    </p:spTree>
    <p:extLst>
      <p:ext uri="{BB962C8B-B14F-4D97-AF65-F5344CB8AC3E}">
        <p14:creationId xmlns:p14="http://schemas.microsoft.com/office/powerpoint/2010/main" val="4024879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8325"/>
            <a:ext cx="10515600" cy="930275"/>
          </a:xfrm>
        </p:spPr>
        <p:txBody>
          <a:bodyPr>
            <a:normAutofit fontScale="90000"/>
          </a:bodyPr>
          <a:lstStyle/>
          <a:p>
            <a:pPr algn="ctr"/>
            <a:r>
              <a:rPr lang="en-GB" dirty="0"/>
              <a:t>Important documents for Diagnostics implementation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51717867"/>
              </p:ext>
            </p:extLst>
          </p:nvPr>
        </p:nvGraphicFramePr>
        <p:xfrm>
          <a:off x="444499" y="1844882"/>
          <a:ext cx="11303002" cy="4264612"/>
        </p:xfrm>
        <a:graphic>
          <a:graphicData uri="http://schemas.openxmlformats.org/drawingml/2006/table">
            <a:tbl>
              <a:tblPr firstRow="1" firstCol="1" lastRow="1" lastCol="1" bandRow="1" bandCol="1">
                <a:tableStyleId>{5940675A-B579-460E-94D1-54222C63F5DA}</a:tableStyleId>
              </a:tblPr>
              <a:tblGrid>
                <a:gridCol w="482602">
                  <a:extLst>
                    <a:ext uri="{9D8B030D-6E8A-4147-A177-3AD203B41FA5}">
                      <a16:colId xmlns:a16="http://schemas.microsoft.com/office/drawing/2014/main" val="1130038615"/>
                    </a:ext>
                  </a:extLst>
                </a:gridCol>
                <a:gridCol w="9055100">
                  <a:extLst>
                    <a:ext uri="{9D8B030D-6E8A-4147-A177-3AD203B41FA5}">
                      <a16:colId xmlns:a16="http://schemas.microsoft.com/office/drawing/2014/main" val="3653165853"/>
                    </a:ext>
                  </a:extLst>
                </a:gridCol>
                <a:gridCol w="1765300">
                  <a:extLst>
                    <a:ext uri="{9D8B030D-6E8A-4147-A177-3AD203B41FA5}">
                      <a16:colId xmlns:a16="http://schemas.microsoft.com/office/drawing/2014/main" val="2932828669"/>
                    </a:ext>
                  </a:extLst>
                </a:gridCol>
              </a:tblGrid>
              <a:tr h="575786">
                <a:tc>
                  <a:txBody>
                    <a:bodyPr/>
                    <a:lstStyle/>
                    <a:p>
                      <a:pPr marL="304800" marR="0" indent="-228600" algn="l">
                        <a:spcBef>
                          <a:spcPts val="0"/>
                        </a:spcBef>
                        <a:spcAft>
                          <a:spcPts val="0"/>
                        </a:spcAft>
                      </a:pPr>
                      <a:r>
                        <a:rPr lang="en-IN" sz="2000">
                          <a:effectLst/>
                        </a:rPr>
                        <a:t>1</a:t>
                      </a:r>
                      <a:endParaRPr lang="en-US" sz="2000">
                        <a:solidFill>
                          <a:srgbClr val="00000A"/>
                        </a:solidFill>
                        <a:effectLst/>
                        <a:latin typeface="Liberation Serif"/>
                        <a:ea typeface="Noto Sans CJK SC Regular"/>
                        <a:cs typeface="FreeSans"/>
                      </a:endParaRPr>
                    </a:p>
                  </a:txBody>
                  <a:tcPr marL="52705" marR="68580" marT="0" marB="0" anchor="ctr"/>
                </a:tc>
                <a:tc>
                  <a:txBody>
                    <a:bodyPr/>
                    <a:lstStyle/>
                    <a:p>
                      <a:pPr marL="0" marR="0" algn="l">
                        <a:spcBef>
                          <a:spcPts val="0"/>
                        </a:spcBef>
                        <a:spcAft>
                          <a:spcPts val="0"/>
                        </a:spcAft>
                      </a:pPr>
                      <a:r>
                        <a:rPr lang="en-IN" sz="2000" dirty="0">
                          <a:effectLst/>
                        </a:rPr>
                        <a:t>Generic Global Diagnostic Specification(GGDS)</a:t>
                      </a:r>
                      <a:endParaRPr lang="en-US" sz="2000" dirty="0">
                        <a:effectLst/>
                      </a:endParaRPr>
                    </a:p>
                    <a:p>
                      <a:pPr marL="0" marR="0" algn="l">
                        <a:spcBef>
                          <a:spcPts val="0"/>
                        </a:spcBef>
                        <a:spcAft>
                          <a:spcPts val="0"/>
                        </a:spcAft>
                      </a:pPr>
                      <a:r>
                        <a:rPr lang="en-IN" sz="2000" dirty="0">
                          <a:effectLst/>
                        </a:rPr>
                        <a:t>Part 1 – Diagnostic Implementation Requirements</a:t>
                      </a:r>
                      <a:endParaRPr lang="en-US" sz="2000" dirty="0">
                        <a:solidFill>
                          <a:srgbClr val="00000A"/>
                        </a:solidFill>
                        <a:effectLst/>
                        <a:latin typeface="Liberation Serif"/>
                        <a:ea typeface="Noto Sans CJK SC Regular"/>
                        <a:cs typeface="FreeSans"/>
                      </a:endParaRPr>
                    </a:p>
                  </a:txBody>
                  <a:tcPr marL="52705" marR="68580" marT="0" marB="0"/>
                </a:tc>
                <a:tc>
                  <a:txBody>
                    <a:bodyPr/>
                    <a:lstStyle/>
                    <a:p>
                      <a:pPr marL="0" marR="0" algn="l">
                        <a:spcBef>
                          <a:spcPts val="0"/>
                        </a:spcBef>
                        <a:spcAft>
                          <a:spcPts val="0"/>
                        </a:spcAft>
                      </a:pPr>
                      <a:r>
                        <a:rPr lang="en-IN" sz="2000" dirty="0">
                          <a:effectLst/>
                        </a:rPr>
                        <a:t>OEM</a:t>
                      </a:r>
                      <a:endParaRPr lang="en-US" sz="2000" dirty="0">
                        <a:solidFill>
                          <a:srgbClr val="00000A"/>
                        </a:solidFill>
                        <a:effectLst/>
                        <a:latin typeface="Liberation Serif"/>
                        <a:ea typeface="Noto Sans CJK SC Regular"/>
                        <a:cs typeface="FreeSans"/>
                      </a:endParaRPr>
                    </a:p>
                  </a:txBody>
                  <a:tcPr marL="52705" marR="68580" marT="0" marB="0"/>
                </a:tc>
                <a:extLst>
                  <a:ext uri="{0D108BD9-81ED-4DB2-BD59-A6C34878D82A}">
                    <a16:rowId xmlns:a16="http://schemas.microsoft.com/office/drawing/2014/main" val="1855258290"/>
                  </a:ext>
                </a:extLst>
              </a:tr>
              <a:tr h="309832">
                <a:tc>
                  <a:txBody>
                    <a:bodyPr/>
                    <a:lstStyle/>
                    <a:p>
                      <a:pPr marL="304800" marR="0" indent="-228600" algn="l">
                        <a:spcBef>
                          <a:spcPts val="0"/>
                        </a:spcBef>
                        <a:spcAft>
                          <a:spcPts val="0"/>
                        </a:spcAft>
                      </a:pPr>
                      <a:r>
                        <a:rPr lang="en-IN" sz="2000">
                          <a:effectLst/>
                        </a:rPr>
                        <a:t>2</a:t>
                      </a:r>
                      <a:endParaRPr lang="en-US" sz="2000">
                        <a:solidFill>
                          <a:srgbClr val="00000A"/>
                        </a:solidFill>
                        <a:effectLst/>
                        <a:latin typeface="Liberation Serif"/>
                        <a:ea typeface="Noto Sans CJK SC Regular"/>
                        <a:cs typeface="FreeSans"/>
                      </a:endParaRPr>
                    </a:p>
                  </a:txBody>
                  <a:tcPr marL="52705" marR="68580" marT="0" marB="0" anchor="ctr"/>
                </a:tc>
                <a:tc>
                  <a:txBody>
                    <a:bodyPr/>
                    <a:lstStyle/>
                    <a:p>
                      <a:pPr marL="0" marR="0" algn="l">
                        <a:spcBef>
                          <a:spcPts val="0"/>
                        </a:spcBef>
                        <a:spcAft>
                          <a:spcPts val="0"/>
                        </a:spcAft>
                      </a:pPr>
                      <a:r>
                        <a:rPr lang="en-IN" sz="2000">
                          <a:effectLst/>
                        </a:rPr>
                        <a:t>Subsystem Specific Diagnostic Specification (Part 2)- Includes CDD/MDX files for development</a:t>
                      </a:r>
                      <a:endParaRPr lang="en-US" sz="2000">
                        <a:solidFill>
                          <a:srgbClr val="00000A"/>
                        </a:solidFill>
                        <a:effectLst/>
                        <a:latin typeface="Liberation Serif"/>
                        <a:ea typeface="Noto Sans CJK SC Regular"/>
                        <a:cs typeface="FreeSans"/>
                      </a:endParaRPr>
                    </a:p>
                  </a:txBody>
                  <a:tcPr marL="52705" marR="68580" marT="0" marB="0"/>
                </a:tc>
                <a:tc>
                  <a:txBody>
                    <a:bodyPr/>
                    <a:lstStyle/>
                    <a:p>
                      <a:pPr marL="0" marR="0" algn="l">
                        <a:spcBef>
                          <a:spcPts val="0"/>
                        </a:spcBef>
                        <a:spcAft>
                          <a:spcPts val="0"/>
                        </a:spcAft>
                      </a:pPr>
                      <a:r>
                        <a:rPr lang="en-IN" sz="2000">
                          <a:effectLst/>
                        </a:rPr>
                        <a:t>Supplier</a:t>
                      </a:r>
                      <a:endParaRPr lang="en-US" sz="2000">
                        <a:solidFill>
                          <a:srgbClr val="00000A"/>
                        </a:solidFill>
                        <a:effectLst/>
                        <a:latin typeface="Liberation Serif"/>
                        <a:ea typeface="Noto Sans CJK SC Regular"/>
                        <a:cs typeface="FreeSans"/>
                      </a:endParaRPr>
                    </a:p>
                  </a:txBody>
                  <a:tcPr marL="52705" marR="68580" marT="0" marB="0"/>
                </a:tc>
                <a:extLst>
                  <a:ext uri="{0D108BD9-81ED-4DB2-BD59-A6C34878D82A}">
                    <a16:rowId xmlns:a16="http://schemas.microsoft.com/office/drawing/2014/main" val="1828471130"/>
                  </a:ext>
                </a:extLst>
              </a:tr>
              <a:tr h="558800">
                <a:tc>
                  <a:txBody>
                    <a:bodyPr/>
                    <a:lstStyle/>
                    <a:p>
                      <a:pPr marL="304800" marR="0" indent="-228600" algn="l">
                        <a:spcBef>
                          <a:spcPts val="0"/>
                        </a:spcBef>
                        <a:spcAft>
                          <a:spcPts val="0"/>
                        </a:spcAft>
                      </a:pPr>
                      <a:r>
                        <a:rPr lang="en-IN" sz="2000">
                          <a:effectLst/>
                        </a:rPr>
                        <a:t>3</a:t>
                      </a:r>
                      <a:endParaRPr lang="en-US" sz="2000">
                        <a:solidFill>
                          <a:srgbClr val="00000A"/>
                        </a:solidFill>
                        <a:effectLst/>
                        <a:latin typeface="Liberation Serif"/>
                        <a:ea typeface="Noto Sans CJK SC Regular"/>
                        <a:cs typeface="FreeSans"/>
                      </a:endParaRPr>
                    </a:p>
                  </a:txBody>
                  <a:tcPr marL="52705" marR="68580" marT="0" marB="0" anchor="ctr"/>
                </a:tc>
                <a:tc>
                  <a:txBody>
                    <a:bodyPr/>
                    <a:lstStyle/>
                    <a:p>
                      <a:pPr marL="0" marR="0" algn="l">
                        <a:spcBef>
                          <a:spcPts val="0"/>
                        </a:spcBef>
                        <a:spcAft>
                          <a:spcPts val="0"/>
                        </a:spcAft>
                      </a:pPr>
                      <a:r>
                        <a:rPr lang="en-IN" sz="2000">
                          <a:effectLst/>
                        </a:rPr>
                        <a:t>Road vehicles — Unified diagnostic services (UDS) — Part 1: Specification and requirements 14229-1</a:t>
                      </a:r>
                      <a:endParaRPr lang="en-US" sz="2000">
                        <a:solidFill>
                          <a:srgbClr val="00000A"/>
                        </a:solidFill>
                        <a:effectLst/>
                        <a:latin typeface="Liberation Serif"/>
                        <a:ea typeface="Noto Sans CJK SC Regular"/>
                        <a:cs typeface="FreeSans"/>
                      </a:endParaRPr>
                    </a:p>
                  </a:txBody>
                  <a:tcPr marL="52705" marR="68580" marT="0" marB="0"/>
                </a:tc>
                <a:tc>
                  <a:txBody>
                    <a:bodyPr/>
                    <a:lstStyle/>
                    <a:p>
                      <a:pPr marL="0" marR="0" algn="l">
                        <a:spcBef>
                          <a:spcPts val="0"/>
                        </a:spcBef>
                        <a:spcAft>
                          <a:spcPts val="0"/>
                        </a:spcAft>
                      </a:pPr>
                      <a:r>
                        <a:rPr lang="en-IN" sz="2000">
                          <a:effectLst/>
                        </a:rPr>
                        <a:t>ISO</a:t>
                      </a:r>
                      <a:endParaRPr lang="en-US" sz="2000">
                        <a:solidFill>
                          <a:srgbClr val="00000A"/>
                        </a:solidFill>
                        <a:effectLst/>
                        <a:latin typeface="Liberation Serif"/>
                        <a:ea typeface="Noto Sans CJK SC Regular"/>
                        <a:cs typeface="FreeSans"/>
                      </a:endParaRPr>
                    </a:p>
                  </a:txBody>
                  <a:tcPr marL="52705" marR="68580" marT="0" marB="0"/>
                </a:tc>
                <a:extLst>
                  <a:ext uri="{0D108BD9-81ED-4DB2-BD59-A6C34878D82A}">
                    <a16:rowId xmlns:a16="http://schemas.microsoft.com/office/drawing/2014/main" val="136802299"/>
                  </a:ext>
                </a:extLst>
              </a:tr>
              <a:tr h="294688">
                <a:tc>
                  <a:txBody>
                    <a:bodyPr/>
                    <a:lstStyle/>
                    <a:p>
                      <a:pPr marL="304800" marR="0" indent="-228600" algn="l">
                        <a:spcBef>
                          <a:spcPts val="0"/>
                        </a:spcBef>
                        <a:spcAft>
                          <a:spcPts val="0"/>
                        </a:spcAft>
                      </a:pPr>
                      <a:r>
                        <a:rPr lang="en-IN" sz="2000">
                          <a:effectLst/>
                        </a:rPr>
                        <a:t>4</a:t>
                      </a:r>
                      <a:endParaRPr lang="en-US" sz="2000">
                        <a:solidFill>
                          <a:srgbClr val="00000A"/>
                        </a:solidFill>
                        <a:effectLst/>
                        <a:latin typeface="Liberation Serif"/>
                        <a:ea typeface="Noto Sans CJK SC Regular"/>
                        <a:cs typeface="FreeSans"/>
                      </a:endParaRPr>
                    </a:p>
                  </a:txBody>
                  <a:tcPr marL="52705" marR="68580" marT="0" marB="0" anchor="ctr"/>
                </a:tc>
                <a:tc>
                  <a:txBody>
                    <a:bodyPr/>
                    <a:lstStyle/>
                    <a:p>
                      <a:pPr marL="0" marR="0" algn="l">
                        <a:spcBef>
                          <a:spcPts val="0"/>
                        </a:spcBef>
                        <a:spcAft>
                          <a:spcPts val="0"/>
                        </a:spcAft>
                      </a:pPr>
                      <a:r>
                        <a:rPr lang="en-IN" sz="2000" dirty="0">
                          <a:effectLst/>
                        </a:rPr>
                        <a:t>Road vehicles — Unified diagnostic services (UDS) — Part-2 Session layer services 14229-2</a:t>
                      </a:r>
                      <a:endParaRPr lang="en-US" sz="2000" dirty="0">
                        <a:solidFill>
                          <a:srgbClr val="00000A"/>
                        </a:solidFill>
                        <a:effectLst/>
                        <a:latin typeface="Liberation Serif"/>
                        <a:ea typeface="Noto Sans CJK SC Regular"/>
                        <a:cs typeface="FreeSans"/>
                      </a:endParaRPr>
                    </a:p>
                  </a:txBody>
                  <a:tcPr marL="52705" marR="68580" marT="0" marB="0"/>
                </a:tc>
                <a:tc>
                  <a:txBody>
                    <a:bodyPr/>
                    <a:lstStyle/>
                    <a:p>
                      <a:pPr marL="0" marR="0" algn="l">
                        <a:spcBef>
                          <a:spcPts val="0"/>
                        </a:spcBef>
                        <a:spcAft>
                          <a:spcPts val="0"/>
                        </a:spcAft>
                      </a:pPr>
                      <a:r>
                        <a:rPr lang="en-IN" sz="2000">
                          <a:effectLst/>
                        </a:rPr>
                        <a:t>ISO</a:t>
                      </a:r>
                      <a:endParaRPr lang="en-US" sz="2000">
                        <a:solidFill>
                          <a:srgbClr val="00000A"/>
                        </a:solidFill>
                        <a:effectLst/>
                        <a:latin typeface="Liberation Serif"/>
                        <a:ea typeface="Noto Sans CJK SC Regular"/>
                        <a:cs typeface="FreeSans"/>
                      </a:endParaRPr>
                    </a:p>
                  </a:txBody>
                  <a:tcPr marL="52705" marR="68580" marT="0" marB="0"/>
                </a:tc>
                <a:extLst>
                  <a:ext uri="{0D108BD9-81ED-4DB2-BD59-A6C34878D82A}">
                    <a16:rowId xmlns:a16="http://schemas.microsoft.com/office/drawing/2014/main" val="3616157352"/>
                  </a:ext>
                </a:extLst>
              </a:tr>
              <a:tr h="380353">
                <a:tc>
                  <a:txBody>
                    <a:bodyPr/>
                    <a:lstStyle/>
                    <a:p>
                      <a:pPr marL="304800" marR="0" indent="-228600" algn="l">
                        <a:spcBef>
                          <a:spcPts val="0"/>
                        </a:spcBef>
                        <a:spcAft>
                          <a:spcPts val="0"/>
                        </a:spcAft>
                      </a:pPr>
                      <a:r>
                        <a:rPr lang="en-IN" sz="2000">
                          <a:effectLst/>
                        </a:rPr>
                        <a:t>5</a:t>
                      </a:r>
                      <a:endParaRPr lang="en-US" sz="2000">
                        <a:solidFill>
                          <a:srgbClr val="00000A"/>
                        </a:solidFill>
                        <a:effectLst/>
                        <a:latin typeface="Liberation Serif"/>
                        <a:ea typeface="Noto Sans CJK SC Regular"/>
                        <a:cs typeface="FreeSans"/>
                      </a:endParaRPr>
                    </a:p>
                  </a:txBody>
                  <a:tcPr marL="52705" marR="68580" marT="0" marB="0" anchor="ctr"/>
                </a:tc>
                <a:tc>
                  <a:txBody>
                    <a:bodyPr/>
                    <a:lstStyle/>
                    <a:p>
                      <a:pPr marL="0" marR="0" algn="l">
                        <a:spcBef>
                          <a:spcPts val="0"/>
                        </a:spcBef>
                        <a:spcAft>
                          <a:spcPts val="0"/>
                        </a:spcAft>
                      </a:pPr>
                      <a:r>
                        <a:rPr lang="en-IN" sz="2000">
                          <a:effectLst/>
                        </a:rPr>
                        <a:t>Road vehicles — Unified diagnostic services (UDS) — UDS on CAN 14229-3</a:t>
                      </a:r>
                      <a:endParaRPr lang="en-US" sz="2000">
                        <a:solidFill>
                          <a:srgbClr val="00000A"/>
                        </a:solidFill>
                        <a:effectLst/>
                        <a:latin typeface="Liberation Serif"/>
                        <a:ea typeface="Noto Sans CJK SC Regular"/>
                        <a:cs typeface="FreeSans"/>
                      </a:endParaRPr>
                    </a:p>
                  </a:txBody>
                  <a:tcPr marL="52705" marR="68580" marT="0" marB="0"/>
                </a:tc>
                <a:tc>
                  <a:txBody>
                    <a:bodyPr/>
                    <a:lstStyle/>
                    <a:p>
                      <a:pPr marL="0" marR="0" algn="l">
                        <a:spcBef>
                          <a:spcPts val="0"/>
                        </a:spcBef>
                        <a:spcAft>
                          <a:spcPts val="0"/>
                        </a:spcAft>
                      </a:pPr>
                      <a:r>
                        <a:rPr lang="en-IN" sz="2000">
                          <a:effectLst/>
                        </a:rPr>
                        <a:t>ISO</a:t>
                      </a:r>
                      <a:endParaRPr lang="en-US" sz="2000">
                        <a:solidFill>
                          <a:srgbClr val="00000A"/>
                        </a:solidFill>
                        <a:effectLst/>
                        <a:latin typeface="Liberation Serif"/>
                        <a:ea typeface="Noto Sans CJK SC Regular"/>
                        <a:cs typeface="FreeSans"/>
                      </a:endParaRPr>
                    </a:p>
                  </a:txBody>
                  <a:tcPr marL="52705" marR="68580" marT="0" marB="0"/>
                </a:tc>
                <a:extLst>
                  <a:ext uri="{0D108BD9-81ED-4DB2-BD59-A6C34878D82A}">
                    <a16:rowId xmlns:a16="http://schemas.microsoft.com/office/drawing/2014/main" val="2997495772"/>
                  </a:ext>
                </a:extLst>
              </a:tr>
              <a:tr h="380353">
                <a:tc>
                  <a:txBody>
                    <a:bodyPr/>
                    <a:lstStyle/>
                    <a:p>
                      <a:pPr marL="304800" marR="0" indent="-228600" algn="l">
                        <a:spcBef>
                          <a:spcPts val="0"/>
                        </a:spcBef>
                        <a:spcAft>
                          <a:spcPts val="0"/>
                        </a:spcAft>
                      </a:pPr>
                      <a:r>
                        <a:rPr lang="en-IN" sz="2000">
                          <a:effectLst/>
                        </a:rPr>
                        <a:t>6</a:t>
                      </a:r>
                      <a:endParaRPr lang="en-US" sz="2000">
                        <a:solidFill>
                          <a:srgbClr val="00000A"/>
                        </a:solidFill>
                        <a:effectLst/>
                        <a:latin typeface="Liberation Serif"/>
                        <a:ea typeface="Noto Sans CJK SC Regular"/>
                        <a:cs typeface="FreeSans"/>
                      </a:endParaRPr>
                    </a:p>
                  </a:txBody>
                  <a:tcPr marL="52705" marR="68580" marT="0" marB="0" anchor="ctr"/>
                </a:tc>
                <a:tc>
                  <a:txBody>
                    <a:bodyPr/>
                    <a:lstStyle/>
                    <a:p>
                      <a:pPr marL="0" marR="0" algn="l">
                        <a:spcBef>
                          <a:spcPts val="0"/>
                        </a:spcBef>
                        <a:spcAft>
                          <a:spcPts val="0"/>
                        </a:spcAft>
                      </a:pPr>
                      <a:r>
                        <a:rPr lang="en-IN" sz="2000">
                          <a:effectLst/>
                        </a:rPr>
                        <a:t>Diagnostics on controller area network (CAN) ISO 15765-3 </a:t>
                      </a:r>
                      <a:endParaRPr lang="en-US" sz="2000">
                        <a:solidFill>
                          <a:srgbClr val="000000"/>
                        </a:solidFill>
                        <a:effectLst/>
                        <a:latin typeface="Arial" panose="020B0604020202020204" pitchFamily="34" charset="0"/>
                        <a:ea typeface="Noto Sans CJK SC Regular"/>
                      </a:endParaRPr>
                    </a:p>
                  </a:txBody>
                  <a:tcPr marL="52705" marR="68580" marT="0" marB="0"/>
                </a:tc>
                <a:tc>
                  <a:txBody>
                    <a:bodyPr/>
                    <a:lstStyle/>
                    <a:p>
                      <a:pPr marL="0" marR="0" algn="l">
                        <a:spcBef>
                          <a:spcPts val="0"/>
                        </a:spcBef>
                        <a:spcAft>
                          <a:spcPts val="0"/>
                        </a:spcAft>
                      </a:pPr>
                      <a:r>
                        <a:rPr lang="en-IN" sz="2000">
                          <a:effectLst/>
                        </a:rPr>
                        <a:t>ISO</a:t>
                      </a:r>
                      <a:endParaRPr lang="en-US" sz="2000">
                        <a:solidFill>
                          <a:srgbClr val="00000A"/>
                        </a:solidFill>
                        <a:effectLst/>
                        <a:latin typeface="Liberation Serif"/>
                        <a:ea typeface="Noto Sans CJK SC Regular"/>
                        <a:cs typeface="FreeSans"/>
                      </a:endParaRPr>
                    </a:p>
                  </a:txBody>
                  <a:tcPr marL="52705" marR="68580" marT="0" marB="0"/>
                </a:tc>
                <a:extLst>
                  <a:ext uri="{0D108BD9-81ED-4DB2-BD59-A6C34878D82A}">
                    <a16:rowId xmlns:a16="http://schemas.microsoft.com/office/drawing/2014/main" val="1441772708"/>
                  </a:ext>
                </a:extLst>
              </a:tr>
              <a:tr h="380353">
                <a:tc>
                  <a:txBody>
                    <a:bodyPr/>
                    <a:lstStyle/>
                    <a:p>
                      <a:pPr marL="304800" marR="0" indent="-228600" algn="l">
                        <a:spcBef>
                          <a:spcPts val="0"/>
                        </a:spcBef>
                        <a:spcAft>
                          <a:spcPts val="0"/>
                        </a:spcAft>
                      </a:pPr>
                      <a:r>
                        <a:rPr lang="en-IN" sz="2000">
                          <a:effectLst/>
                        </a:rPr>
                        <a:t>7</a:t>
                      </a:r>
                      <a:endParaRPr lang="en-US" sz="2000">
                        <a:solidFill>
                          <a:srgbClr val="00000A"/>
                        </a:solidFill>
                        <a:effectLst/>
                        <a:latin typeface="Liberation Serif"/>
                        <a:ea typeface="Noto Sans CJK SC Regular"/>
                        <a:cs typeface="FreeSans"/>
                      </a:endParaRPr>
                    </a:p>
                  </a:txBody>
                  <a:tcPr marL="52705" marR="68580" marT="0" marB="0" anchor="ctr"/>
                </a:tc>
                <a:tc>
                  <a:txBody>
                    <a:bodyPr/>
                    <a:lstStyle/>
                    <a:p>
                      <a:pPr marL="0" marR="0" algn="l">
                        <a:spcBef>
                          <a:spcPts val="0"/>
                        </a:spcBef>
                        <a:spcAft>
                          <a:spcPts val="0"/>
                        </a:spcAft>
                      </a:pPr>
                      <a:r>
                        <a:rPr lang="en-IN" sz="2000">
                          <a:effectLst/>
                        </a:rPr>
                        <a:t>AUTOSAR_SWS_DiagnosticCommunicationManager</a:t>
                      </a:r>
                      <a:endParaRPr lang="en-US" sz="2000">
                        <a:solidFill>
                          <a:srgbClr val="00000A"/>
                        </a:solidFill>
                        <a:effectLst/>
                        <a:latin typeface="Liberation Serif"/>
                        <a:ea typeface="Noto Sans CJK SC Regular"/>
                        <a:cs typeface="FreeSans"/>
                      </a:endParaRPr>
                    </a:p>
                  </a:txBody>
                  <a:tcPr marL="52705" marR="68580" marT="0" marB="0"/>
                </a:tc>
                <a:tc>
                  <a:txBody>
                    <a:bodyPr/>
                    <a:lstStyle/>
                    <a:p>
                      <a:pPr marL="0" marR="0" algn="l">
                        <a:spcBef>
                          <a:spcPts val="0"/>
                        </a:spcBef>
                        <a:spcAft>
                          <a:spcPts val="0"/>
                        </a:spcAft>
                      </a:pPr>
                      <a:r>
                        <a:rPr lang="en-IN" sz="2000" dirty="0">
                          <a:effectLst/>
                        </a:rPr>
                        <a:t>AUTOSAR.org</a:t>
                      </a:r>
                      <a:endParaRPr lang="en-US" sz="2000" dirty="0">
                        <a:solidFill>
                          <a:srgbClr val="00000A"/>
                        </a:solidFill>
                        <a:effectLst/>
                        <a:latin typeface="Liberation Serif"/>
                        <a:ea typeface="Noto Sans CJK SC Regular"/>
                        <a:cs typeface="FreeSans"/>
                      </a:endParaRPr>
                    </a:p>
                  </a:txBody>
                  <a:tcPr marL="52705" marR="68580" marT="0" marB="0"/>
                </a:tc>
                <a:extLst>
                  <a:ext uri="{0D108BD9-81ED-4DB2-BD59-A6C34878D82A}">
                    <a16:rowId xmlns:a16="http://schemas.microsoft.com/office/drawing/2014/main" val="4152882597"/>
                  </a:ext>
                </a:extLst>
              </a:tr>
              <a:tr h="380353">
                <a:tc>
                  <a:txBody>
                    <a:bodyPr/>
                    <a:lstStyle/>
                    <a:p>
                      <a:pPr marL="304800" marR="0" indent="-228600" algn="l">
                        <a:spcBef>
                          <a:spcPts val="0"/>
                        </a:spcBef>
                        <a:spcAft>
                          <a:spcPts val="0"/>
                        </a:spcAft>
                      </a:pPr>
                      <a:r>
                        <a:rPr lang="en-IN" sz="2000">
                          <a:effectLst/>
                        </a:rPr>
                        <a:t>8</a:t>
                      </a:r>
                      <a:endParaRPr lang="en-US" sz="2000">
                        <a:solidFill>
                          <a:srgbClr val="00000A"/>
                        </a:solidFill>
                        <a:effectLst/>
                        <a:latin typeface="Liberation Serif"/>
                        <a:ea typeface="Noto Sans CJK SC Regular"/>
                        <a:cs typeface="FreeSans"/>
                      </a:endParaRPr>
                    </a:p>
                  </a:txBody>
                  <a:tcPr marL="52705" marR="68580" marT="0" marB="0" anchor="ctr"/>
                </a:tc>
                <a:tc>
                  <a:txBody>
                    <a:bodyPr/>
                    <a:lstStyle/>
                    <a:p>
                      <a:pPr marL="0" marR="0" algn="l">
                        <a:spcBef>
                          <a:spcPts val="0"/>
                        </a:spcBef>
                        <a:spcAft>
                          <a:spcPts val="0"/>
                        </a:spcAft>
                      </a:pPr>
                      <a:r>
                        <a:rPr lang="en-IN" sz="2000">
                          <a:effectLst/>
                        </a:rPr>
                        <a:t>AUTOSAR_SWS_DiagnosticEventManager</a:t>
                      </a:r>
                      <a:endParaRPr lang="en-US" sz="2000">
                        <a:solidFill>
                          <a:srgbClr val="00000A"/>
                        </a:solidFill>
                        <a:effectLst/>
                        <a:latin typeface="Liberation Serif"/>
                        <a:ea typeface="Noto Sans CJK SC Regular"/>
                        <a:cs typeface="FreeSans"/>
                      </a:endParaRPr>
                    </a:p>
                  </a:txBody>
                  <a:tcPr marL="52705" marR="68580" marT="0" marB="0"/>
                </a:tc>
                <a:tc>
                  <a:txBody>
                    <a:bodyPr/>
                    <a:lstStyle/>
                    <a:p>
                      <a:pPr marL="0" marR="0" algn="l">
                        <a:spcBef>
                          <a:spcPts val="0"/>
                        </a:spcBef>
                        <a:spcAft>
                          <a:spcPts val="0"/>
                        </a:spcAft>
                      </a:pPr>
                      <a:r>
                        <a:rPr lang="en-IN" sz="2000" dirty="0">
                          <a:effectLst/>
                        </a:rPr>
                        <a:t>AUTOSAR.org</a:t>
                      </a:r>
                      <a:endParaRPr lang="en-US" sz="2000" dirty="0">
                        <a:solidFill>
                          <a:srgbClr val="00000A"/>
                        </a:solidFill>
                        <a:effectLst/>
                        <a:latin typeface="Liberation Serif"/>
                        <a:ea typeface="Noto Sans CJK SC Regular"/>
                        <a:cs typeface="FreeSans"/>
                      </a:endParaRPr>
                    </a:p>
                  </a:txBody>
                  <a:tcPr marL="52705" marR="68580" marT="0" marB="0"/>
                </a:tc>
                <a:extLst>
                  <a:ext uri="{0D108BD9-81ED-4DB2-BD59-A6C34878D82A}">
                    <a16:rowId xmlns:a16="http://schemas.microsoft.com/office/drawing/2014/main" val="110214279"/>
                  </a:ext>
                </a:extLst>
              </a:tr>
              <a:tr h="231188">
                <a:tc>
                  <a:txBody>
                    <a:bodyPr/>
                    <a:lstStyle/>
                    <a:p>
                      <a:pPr marL="304800" marR="0" indent="-228600" algn="l">
                        <a:spcBef>
                          <a:spcPts val="0"/>
                        </a:spcBef>
                        <a:spcAft>
                          <a:spcPts val="0"/>
                        </a:spcAft>
                      </a:pPr>
                      <a:r>
                        <a:rPr lang="en-IN" sz="2000">
                          <a:effectLst/>
                        </a:rPr>
                        <a:t>9</a:t>
                      </a:r>
                      <a:endParaRPr lang="en-US" sz="2000">
                        <a:solidFill>
                          <a:srgbClr val="00000A"/>
                        </a:solidFill>
                        <a:effectLst/>
                        <a:latin typeface="Liberation Serif"/>
                        <a:ea typeface="Noto Sans CJK SC Regular"/>
                        <a:cs typeface="FreeSans"/>
                      </a:endParaRPr>
                    </a:p>
                  </a:txBody>
                  <a:tcPr marL="52705" marR="68580" marT="0" marB="0" anchor="ctr"/>
                </a:tc>
                <a:tc>
                  <a:txBody>
                    <a:bodyPr/>
                    <a:lstStyle/>
                    <a:p>
                      <a:pPr marL="0" marR="0" algn="l">
                        <a:spcBef>
                          <a:spcPts val="0"/>
                        </a:spcBef>
                        <a:spcAft>
                          <a:spcPts val="0"/>
                        </a:spcAft>
                      </a:pPr>
                      <a:r>
                        <a:rPr lang="en-IN" sz="2000" dirty="0">
                          <a:effectLst/>
                        </a:rPr>
                        <a:t>AUTOSAR_SRS_Diagnostic</a:t>
                      </a:r>
                      <a:endParaRPr lang="en-US" sz="2000" dirty="0">
                        <a:solidFill>
                          <a:srgbClr val="00000A"/>
                        </a:solidFill>
                        <a:effectLst/>
                        <a:latin typeface="Liberation Serif"/>
                        <a:ea typeface="Noto Sans CJK SC Regular"/>
                        <a:cs typeface="FreeSans"/>
                      </a:endParaRPr>
                    </a:p>
                  </a:txBody>
                  <a:tcPr marL="52705" marR="68580" marT="0" marB="0"/>
                </a:tc>
                <a:tc>
                  <a:txBody>
                    <a:bodyPr/>
                    <a:lstStyle/>
                    <a:p>
                      <a:pPr marL="0" marR="0" algn="l">
                        <a:spcBef>
                          <a:spcPts val="0"/>
                        </a:spcBef>
                        <a:spcAft>
                          <a:spcPts val="0"/>
                        </a:spcAft>
                      </a:pPr>
                      <a:r>
                        <a:rPr lang="en-IN" sz="2000" dirty="0">
                          <a:effectLst/>
                        </a:rPr>
                        <a:t>AUTOSAR.org</a:t>
                      </a:r>
                      <a:endParaRPr lang="en-US" sz="2000" dirty="0">
                        <a:solidFill>
                          <a:srgbClr val="00000A"/>
                        </a:solidFill>
                        <a:effectLst/>
                        <a:latin typeface="Liberation Serif"/>
                        <a:ea typeface="Noto Sans CJK SC Regular"/>
                        <a:cs typeface="FreeSans"/>
                      </a:endParaRPr>
                    </a:p>
                  </a:txBody>
                  <a:tcPr marL="52705" marR="68580" marT="0" marB="0"/>
                </a:tc>
                <a:extLst>
                  <a:ext uri="{0D108BD9-81ED-4DB2-BD59-A6C34878D82A}">
                    <a16:rowId xmlns:a16="http://schemas.microsoft.com/office/drawing/2014/main" val="4105894689"/>
                  </a:ext>
                </a:extLst>
              </a:tr>
            </a:tbl>
          </a:graphicData>
        </a:graphic>
      </p:graphicFrame>
    </p:spTree>
    <p:extLst>
      <p:ext uri="{BB962C8B-B14F-4D97-AF65-F5344CB8AC3E}">
        <p14:creationId xmlns:p14="http://schemas.microsoft.com/office/powerpoint/2010/main" val="3486411228"/>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3ACF124-275F-44F2-8DE0-0A755069829B}"/>
    </a:ext>
  </a:extLst>
</a:theme>
</file>

<file path=docProps/app.xml><?xml version="1.0" encoding="utf-8"?>
<Properties xmlns="http://schemas.openxmlformats.org/officeDocument/2006/extended-properties" xmlns:vt="http://schemas.openxmlformats.org/officeDocument/2006/docPropsVTypes">
  <Template>TM03457491[[fn=Metropolitan]]</Template>
  <TotalTime>2</TotalTime>
  <Words>1594</Words>
  <Application>Microsoft Office PowerPoint</Application>
  <PresentationFormat>Widescreen</PresentationFormat>
  <Paragraphs>168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 Light</vt:lpstr>
      <vt:lpstr>Liberation Serif</vt:lpstr>
      <vt:lpstr>Wingdings</vt:lpstr>
      <vt:lpstr>Metropolitan</vt:lpstr>
      <vt:lpstr>Unified Diagnostics Services(UDS)</vt:lpstr>
      <vt:lpstr>Introduction</vt:lpstr>
      <vt:lpstr>Introduction</vt:lpstr>
      <vt:lpstr>Why Diagnostics?</vt:lpstr>
      <vt:lpstr>Why Diagnostics?</vt:lpstr>
      <vt:lpstr>Basic Diagnostics</vt:lpstr>
      <vt:lpstr>Diagnostics Operations required in an ECU</vt:lpstr>
      <vt:lpstr>Diagnostics Operations required in an ECU</vt:lpstr>
      <vt:lpstr>Important documents for Diagnostics implementation</vt:lpstr>
      <vt:lpstr>Important documents for Diagnostics implementation</vt:lpstr>
      <vt:lpstr>ISO/OSI layers Vs UDS standard</vt:lpstr>
      <vt:lpstr>What it contains?</vt:lpstr>
      <vt:lpstr>Important definitions</vt:lpstr>
      <vt:lpstr>Important definitions</vt:lpstr>
      <vt:lpstr>Important definitions</vt:lpstr>
      <vt:lpstr>Diagnostic components</vt:lpstr>
      <vt:lpstr>Diagnostic components</vt:lpstr>
      <vt:lpstr>Diagnostic components</vt:lpstr>
      <vt:lpstr>Diagnostic components</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EXTERNAL Kumar Anand (, RBEI/EME3-EC)</dc:creator>
  <cp:lastModifiedBy>Anand K</cp:lastModifiedBy>
  <cp:revision>30</cp:revision>
  <dcterms:created xsi:type="dcterms:W3CDTF">2019-02-06T12:56:11Z</dcterms:created>
  <dcterms:modified xsi:type="dcterms:W3CDTF">2019-02-08T16:12:23Z</dcterms:modified>
</cp:coreProperties>
</file>