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61" r:id="rId2"/>
    <p:sldId id="260" r:id="rId3"/>
    <p:sldId id="256" r:id="rId4"/>
    <p:sldId id="264" r:id="rId5"/>
    <p:sldId id="267" r:id="rId6"/>
    <p:sldId id="257" r:id="rId7"/>
    <p:sldId id="258" r:id="rId8"/>
    <p:sldId id="269" r:id="rId9"/>
    <p:sldId id="266" r:id="rId10"/>
    <p:sldId id="271" r:id="rId11"/>
    <p:sldId id="259" r:id="rId12"/>
    <p:sldId id="270" r:id="rId13"/>
    <p:sldId id="268"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4A1B6-7447-4FF0-B060-3B62BA538AA3}" v="3" dt="2022-06-23T06:23:24.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88" d="100"/>
          <a:sy n="88" d="100"/>
        </p:scale>
        <p:origin x="3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i Hiwale" userId="ae4c001e1a91ebf4" providerId="LiveId" clId="{8AA4A1B6-7447-4FF0-B060-3B62BA538AA3}"/>
    <pc:docChg chg="custSel delSld modSld sldOrd">
      <pc:chgData name="Pranjali Hiwale" userId="ae4c001e1a91ebf4" providerId="LiveId" clId="{8AA4A1B6-7447-4FF0-B060-3B62BA538AA3}" dt="2022-06-23T07:40:45.258" v="211" actId="5793"/>
      <pc:docMkLst>
        <pc:docMk/>
      </pc:docMkLst>
      <pc:sldChg chg="modSp mod">
        <pc:chgData name="Pranjali Hiwale" userId="ae4c001e1a91ebf4" providerId="LiveId" clId="{8AA4A1B6-7447-4FF0-B060-3B62BA538AA3}" dt="2022-06-23T06:12:43.028" v="65" actId="20577"/>
        <pc:sldMkLst>
          <pc:docMk/>
          <pc:sldMk cId="2742553260" sldId="256"/>
        </pc:sldMkLst>
        <pc:spChg chg="mod">
          <ac:chgData name="Pranjali Hiwale" userId="ae4c001e1a91ebf4" providerId="LiveId" clId="{8AA4A1B6-7447-4FF0-B060-3B62BA538AA3}" dt="2022-06-23T06:12:43.028" v="65" actId="20577"/>
          <ac:spMkLst>
            <pc:docMk/>
            <pc:sldMk cId="2742553260" sldId="256"/>
            <ac:spMk id="3" creationId="{F70B0986-7B79-4413-A056-DA40BCC12D94}"/>
          </ac:spMkLst>
        </pc:spChg>
      </pc:sldChg>
      <pc:sldChg chg="modSp mod">
        <pc:chgData name="Pranjali Hiwale" userId="ae4c001e1a91ebf4" providerId="LiveId" clId="{8AA4A1B6-7447-4FF0-B060-3B62BA538AA3}" dt="2022-06-23T07:35:00.228" v="203" actId="27636"/>
        <pc:sldMkLst>
          <pc:docMk/>
          <pc:sldMk cId="1516502196" sldId="258"/>
        </pc:sldMkLst>
        <pc:spChg chg="mod">
          <ac:chgData name="Pranjali Hiwale" userId="ae4c001e1a91ebf4" providerId="LiveId" clId="{8AA4A1B6-7447-4FF0-B060-3B62BA538AA3}" dt="2022-06-23T07:35:00.228" v="203" actId="27636"/>
          <ac:spMkLst>
            <pc:docMk/>
            <pc:sldMk cId="1516502196" sldId="258"/>
            <ac:spMk id="3" creationId="{F70B0986-7B79-4413-A056-DA40BCC12D94}"/>
          </ac:spMkLst>
        </pc:spChg>
      </pc:sldChg>
      <pc:sldChg chg="modSp mod ord">
        <pc:chgData name="Pranjali Hiwale" userId="ae4c001e1a91ebf4" providerId="LiveId" clId="{8AA4A1B6-7447-4FF0-B060-3B62BA538AA3}" dt="2022-06-23T07:05:35.970" v="180" actId="20577"/>
        <pc:sldMkLst>
          <pc:docMk/>
          <pc:sldMk cId="2337125676" sldId="260"/>
        </pc:sldMkLst>
        <pc:spChg chg="mod">
          <ac:chgData name="Pranjali Hiwale" userId="ae4c001e1a91ebf4" providerId="LiveId" clId="{8AA4A1B6-7447-4FF0-B060-3B62BA538AA3}" dt="2022-06-23T07:05:35.970" v="180" actId="20577"/>
          <ac:spMkLst>
            <pc:docMk/>
            <pc:sldMk cId="2337125676" sldId="260"/>
            <ac:spMk id="3" creationId="{F70B0986-7B79-4413-A056-DA40BCC12D94}"/>
          </ac:spMkLst>
        </pc:spChg>
      </pc:sldChg>
      <pc:sldChg chg="del">
        <pc:chgData name="Pranjali Hiwale" userId="ae4c001e1a91ebf4" providerId="LiveId" clId="{8AA4A1B6-7447-4FF0-B060-3B62BA538AA3}" dt="2022-06-23T06:14:46.173" v="66" actId="2696"/>
        <pc:sldMkLst>
          <pc:docMk/>
          <pc:sldMk cId="2666884479" sldId="262"/>
        </pc:sldMkLst>
      </pc:sldChg>
      <pc:sldChg chg="del">
        <pc:chgData name="Pranjali Hiwale" userId="ae4c001e1a91ebf4" providerId="LiveId" clId="{8AA4A1B6-7447-4FF0-B060-3B62BA538AA3}" dt="2022-06-23T06:41:29.465" v="145" actId="2696"/>
        <pc:sldMkLst>
          <pc:docMk/>
          <pc:sldMk cId="3031548496" sldId="265"/>
        </pc:sldMkLst>
      </pc:sldChg>
      <pc:sldChg chg="addSp modSp mod">
        <pc:chgData name="Pranjali Hiwale" userId="ae4c001e1a91ebf4" providerId="LiveId" clId="{8AA4A1B6-7447-4FF0-B060-3B62BA538AA3}" dt="2022-06-23T07:10:07.865" v="189" actId="20577"/>
        <pc:sldMkLst>
          <pc:docMk/>
          <pc:sldMk cId="323090709" sldId="267"/>
        </pc:sldMkLst>
        <pc:spChg chg="mod">
          <ac:chgData name="Pranjali Hiwale" userId="ae4c001e1a91ebf4" providerId="LiveId" clId="{8AA4A1B6-7447-4FF0-B060-3B62BA538AA3}" dt="2022-06-23T07:10:07.865" v="189" actId="20577"/>
          <ac:spMkLst>
            <pc:docMk/>
            <pc:sldMk cId="323090709" sldId="267"/>
            <ac:spMk id="3" creationId="{F70B0986-7B79-4413-A056-DA40BCC12D94}"/>
          </ac:spMkLst>
        </pc:spChg>
        <pc:picChg chg="add mod modCrop">
          <ac:chgData name="Pranjali Hiwale" userId="ae4c001e1a91ebf4" providerId="LiveId" clId="{8AA4A1B6-7447-4FF0-B060-3B62BA538AA3}" dt="2022-06-23T06:25:44.827" v="100" actId="1076"/>
          <ac:picMkLst>
            <pc:docMk/>
            <pc:sldMk cId="323090709" sldId="267"/>
            <ac:picMk id="5" creationId="{E2EBFA59-B17C-837D-A0A7-6F72613735BC}"/>
          </ac:picMkLst>
        </pc:picChg>
        <pc:picChg chg="add mod">
          <ac:chgData name="Pranjali Hiwale" userId="ae4c001e1a91ebf4" providerId="LiveId" clId="{8AA4A1B6-7447-4FF0-B060-3B62BA538AA3}" dt="2022-06-23T06:24:47.066" v="90" actId="1076"/>
          <ac:picMkLst>
            <pc:docMk/>
            <pc:sldMk cId="323090709" sldId="267"/>
            <ac:picMk id="7" creationId="{18F966FD-20AA-4B81-836F-803194B39C60}"/>
          </ac:picMkLst>
        </pc:picChg>
        <pc:picChg chg="add mod modCrop">
          <ac:chgData name="Pranjali Hiwale" userId="ae4c001e1a91ebf4" providerId="LiveId" clId="{8AA4A1B6-7447-4FF0-B060-3B62BA538AA3}" dt="2022-06-23T06:26:05.523" v="105" actId="1076"/>
          <ac:picMkLst>
            <pc:docMk/>
            <pc:sldMk cId="323090709" sldId="267"/>
            <ac:picMk id="9" creationId="{38746C60-14AD-1E05-6508-A1DC987706E4}"/>
          </ac:picMkLst>
        </pc:picChg>
        <pc:picChg chg="add mod modCrop">
          <ac:chgData name="Pranjali Hiwale" userId="ae4c001e1a91ebf4" providerId="LiveId" clId="{8AA4A1B6-7447-4FF0-B060-3B62BA538AA3}" dt="2022-06-23T06:25:57.591" v="104" actId="1076"/>
          <ac:picMkLst>
            <pc:docMk/>
            <pc:sldMk cId="323090709" sldId="267"/>
            <ac:picMk id="11" creationId="{C76F3922-1748-6D00-5CFA-5B23D6631575}"/>
          </ac:picMkLst>
        </pc:picChg>
        <pc:picChg chg="add mod">
          <ac:chgData name="Pranjali Hiwale" userId="ae4c001e1a91ebf4" providerId="LiveId" clId="{8AA4A1B6-7447-4FF0-B060-3B62BA538AA3}" dt="2022-06-23T06:25:43.373" v="99" actId="1076"/>
          <ac:picMkLst>
            <pc:docMk/>
            <pc:sldMk cId="323090709" sldId="267"/>
            <ac:picMk id="13" creationId="{E8092352-13F9-BD68-0F46-CD1D05D86F48}"/>
          </ac:picMkLst>
        </pc:picChg>
      </pc:sldChg>
      <pc:sldChg chg="modSp mod">
        <pc:chgData name="Pranjali Hiwale" userId="ae4c001e1a91ebf4" providerId="LiveId" clId="{8AA4A1B6-7447-4FF0-B060-3B62BA538AA3}" dt="2022-06-23T07:40:45.258" v="211" actId="5793"/>
        <pc:sldMkLst>
          <pc:docMk/>
          <pc:sldMk cId="1349770291" sldId="270"/>
        </pc:sldMkLst>
        <pc:spChg chg="mod">
          <ac:chgData name="Pranjali Hiwale" userId="ae4c001e1a91ebf4" providerId="LiveId" clId="{8AA4A1B6-7447-4FF0-B060-3B62BA538AA3}" dt="2022-06-23T07:40:45.258" v="211" actId="5793"/>
          <ac:spMkLst>
            <pc:docMk/>
            <pc:sldMk cId="1349770291" sldId="270"/>
            <ac:spMk id="3" creationId="{F70B0986-7B79-4413-A056-DA40BCC12D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89293D0-9570-486F-9E6D-1ABCF6EDECCE}" type="datetimeFigureOut">
              <a:rPr lang="en-IN" smtClean="0"/>
              <a:t>23-06-2022</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CB3B839-6858-4573-9031-5420F6864DF6}" type="slidenum">
              <a:rPr lang="en-IN" smtClean="0"/>
              <a:t>‹#›</a:t>
            </a:fld>
            <a:endParaRPr lang="en-IN"/>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1960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293D0-9570-486F-9E6D-1ABCF6EDECCE}"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232173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293D0-9570-486F-9E6D-1ABCF6EDECCE}"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90720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293D0-9570-486F-9E6D-1ABCF6EDECCE}"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396186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89293D0-9570-486F-9E6D-1ABCF6EDECCE}" type="datetimeFigureOut">
              <a:rPr lang="en-IN" smtClean="0"/>
              <a:t>23-06-2022</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CB3B839-6858-4573-9031-5420F6864DF6}"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8443682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293D0-9570-486F-9E6D-1ABCF6EDECCE}"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47970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293D0-9570-486F-9E6D-1ABCF6EDECCE}" type="datetimeFigureOut">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363590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293D0-9570-486F-9E6D-1ABCF6EDECCE}" type="datetimeFigureOut">
              <a:rPr lang="en-IN" smtClean="0"/>
              <a:t>23-06-2022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4774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293D0-9570-486F-9E6D-1ABCF6EDECCE}" type="datetimeFigureOut">
              <a:rPr lang="en-IN" smtClean="0"/>
              <a:t>23-06-2022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B3B839-6858-4573-9031-5420F6864DF6}" type="slidenum">
              <a:rPr lang="en-IN" smtClean="0"/>
              <a:t>‹#›</a:t>
            </a:fld>
            <a:endParaRPr lang="en-IN"/>
          </a:p>
        </p:txBody>
      </p:sp>
    </p:spTree>
    <p:extLst>
      <p:ext uri="{BB962C8B-B14F-4D97-AF65-F5344CB8AC3E}">
        <p14:creationId xmlns:p14="http://schemas.microsoft.com/office/powerpoint/2010/main" val="114730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89293D0-9570-486F-9E6D-1ABCF6EDECCE}" type="datetimeFigureOut">
              <a:rPr lang="en-IN" smtClean="0"/>
              <a:t>23-06-2022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B3B839-6858-4573-9031-5420F6864DF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196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89293D0-9570-486F-9E6D-1ABCF6EDECCE}" type="datetimeFigureOut">
              <a:rPr lang="en-IN" smtClean="0"/>
              <a:t>23-06-2022</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B3B839-6858-4573-9031-5420F6864DF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212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89293D0-9570-486F-9E6D-1ABCF6EDECCE}" type="datetimeFigureOut">
              <a:rPr lang="en-IN" smtClean="0"/>
              <a:t>23-06-2022</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CB3B839-6858-4573-9031-5420F6864DF6}"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666949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00734" y="1242875"/>
            <a:ext cx="8448489" cy="1677880"/>
          </a:xfrm>
        </p:spPr>
        <p:txBody>
          <a:bodyPr/>
          <a:lstStyle/>
          <a:p>
            <a:r>
              <a:rPr lang="en-US" sz="3800" dirty="0">
                <a:latin typeface="Bahnschrift SemiBold" panose="020B0502040204020203" pitchFamily="34" charset="0"/>
              </a:rPr>
              <a:t>Driver Drowsiness Detection System</a:t>
            </a:r>
            <a:br>
              <a:rPr lang="en-US" sz="3800" dirty="0">
                <a:latin typeface="Bahnschrift SemiBold" panose="020B0502040204020203" pitchFamily="34" charset="0"/>
              </a:rPr>
            </a:br>
            <a:r>
              <a:rPr lang="en-US" sz="2800" dirty="0">
                <a:solidFill>
                  <a:schemeClr val="accent6"/>
                </a:solidFill>
              </a:rPr>
              <a:t>Final year Project Presentation</a:t>
            </a:r>
            <a:endParaRPr lang="en-IN" sz="2800" dirty="0">
              <a:solidFill>
                <a:schemeClr val="accent6"/>
              </a:solidFill>
            </a:endParaRPr>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936952" y="3266982"/>
            <a:ext cx="8637072" cy="2814221"/>
          </a:xfrm>
        </p:spPr>
        <p:txBody>
          <a:bodyPr/>
          <a:lstStyle/>
          <a:p>
            <a:pPr algn="l"/>
            <a:r>
              <a:rPr lang="en-IN" dirty="0">
                <a:solidFill>
                  <a:schemeClr val="tx1"/>
                </a:solidFill>
              </a:rPr>
              <a:t>	</a:t>
            </a:r>
            <a:r>
              <a:rPr lang="en-IN" i="1" dirty="0">
                <a:solidFill>
                  <a:schemeClr val="tx1"/>
                </a:solidFill>
              </a:rPr>
              <a:t>Presented by </a:t>
            </a:r>
            <a:r>
              <a:rPr lang="en-IN" dirty="0">
                <a:solidFill>
                  <a:schemeClr val="tx1"/>
                </a:solidFill>
              </a:rPr>
              <a:t>:- </a:t>
            </a:r>
            <a:r>
              <a:rPr lang="en-IN" dirty="0">
                <a:solidFill>
                  <a:schemeClr val="tx1"/>
                </a:solidFill>
                <a:latin typeface="Baskerville Old Face" panose="02020602080505020303" pitchFamily="18" charset="0"/>
              </a:rPr>
              <a:t>Pranjali Hiwale.</a:t>
            </a:r>
          </a:p>
          <a:p>
            <a:pPr algn="l"/>
            <a:r>
              <a:rPr lang="en-IN" dirty="0">
                <a:solidFill>
                  <a:schemeClr val="tx1"/>
                </a:solidFill>
                <a:latin typeface="Baskerville Old Face" panose="02020602080505020303" pitchFamily="18" charset="0"/>
              </a:rPr>
              <a:t>  	                          Anand Kalsait. </a:t>
            </a:r>
          </a:p>
          <a:p>
            <a:pPr algn="l"/>
            <a:r>
              <a:rPr lang="en-IN" dirty="0">
                <a:solidFill>
                  <a:schemeClr val="tx1"/>
                </a:solidFill>
                <a:latin typeface="Baskerville Old Face" panose="02020602080505020303" pitchFamily="18" charset="0"/>
              </a:rPr>
              <a:t>      	                          Kishori Choukade. </a:t>
            </a:r>
          </a:p>
          <a:p>
            <a:pPr algn="l"/>
            <a:r>
              <a:rPr lang="en-IN" dirty="0">
                <a:solidFill>
                  <a:schemeClr val="tx1"/>
                </a:solidFill>
                <a:latin typeface="Baskerville Old Face" panose="02020602080505020303" pitchFamily="18" charset="0"/>
              </a:rPr>
              <a:t>             	             Aishwarya Puri.</a:t>
            </a:r>
          </a:p>
          <a:p>
            <a:pPr algn="l"/>
            <a:endParaRPr lang="en-IN" dirty="0">
              <a:solidFill>
                <a:schemeClr val="tx1"/>
              </a:solidFill>
            </a:endParaRPr>
          </a:p>
          <a:p>
            <a:pPr algn="l"/>
            <a:r>
              <a:rPr lang="en-IN" dirty="0">
                <a:solidFill>
                  <a:schemeClr val="tx1"/>
                </a:solidFill>
              </a:rPr>
              <a:t>	</a:t>
            </a:r>
            <a:r>
              <a:rPr lang="en-IN" i="1" dirty="0">
                <a:solidFill>
                  <a:schemeClr val="tx1"/>
                </a:solidFill>
              </a:rPr>
              <a:t>Guided by </a:t>
            </a:r>
            <a:r>
              <a:rPr lang="en-IN" dirty="0">
                <a:solidFill>
                  <a:schemeClr val="tx1"/>
                </a:solidFill>
              </a:rPr>
              <a:t>:-    </a:t>
            </a:r>
            <a:r>
              <a:rPr lang="en-IN" dirty="0">
                <a:solidFill>
                  <a:schemeClr val="tx1"/>
                </a:solidFill>
                <a:latin typeface="Baskerville Old Face" panose="02020602080505020303" pitchFamily="18" charset="0"/>
              </a:rPr>
              <a:t>Prof. Dhiraj Shirbhate </a:t>
            </a:r>
          </a:p>
        </p:txBody>
      </p:sp>
    </p:spTree>
    <p:extLst>
      <p:ext uri="{BB962C8B-B14F-4D97-AF65-F5344CB8AC3E}">
        <p14:creationId xmlns:p14="http://schemas.microsoft.com/office/powerpoint/2010/main" val="383707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2417779" y="802298"/>
            <a:ext cx="8448489" cy="1266199"/>
          </a:xfrm>
        </p:spPr>
        <p:txBody>
          <a:bodyPr/>
          <a:lstStyle/>
          <a:p>
            <a:r>
              <a:rPr lang="en-US" sz="6600" dirty="0"/>
              <a:t>Application </a:t>
            </a:r>
            <a:endParaRPr lang="en-IN" sz="6600"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842186" y="2521645"/>
            <a:ext cx="8637072" cy="3604835"/>
          </a:xfrm>
        </p:spPr>
        <p:txBody>
          <a:bodyPr>
            <a:normAutofit/>
          </a:bodyPr>
          <a:lstStyle/>
          <a:p>
            <a:pPr marL="342900" indent="-342900" algn="l">
              <a:lnSpc>
                <a:spcPct val="150000"/>
              </a:lnSpc>
              <a:buFont typeface="Wingdings" panose="05000000000000000000" pitchFamily="2" charset="2"/>
              <a:buChar char="Ø"/>
            </a:pPr>
            <a:r>
              <a:rPr lang="en-US" dirty="0">
                <a:solidFill>
                  <a:schemeClr val="tx1"/>
                </a:solidFill>
              </a:rPr>
              <a:t>Transportation vehicles </a:t>
            </a:r>
          </a:p>
          <a:p>
            <a:pPr marL="342900" indent="-342900" algn="l">
              <a:lnSpc>
                <a:spcPct val="150000"/>
              </a:lnSpc>
              <a:buFont typeface="Wingdings" panose="05000000000000000000" pitchFamily="2" charset="2"/>
              <a:buChar char="Ø"/>
            </a:pPr>
            <a:r>
              <a:rPr lang="en-US" dirty="0">
                <a:solidFill>
                  <a:schemeClr val="tx1"/>
                </a:solidFill>
              </a:rPr>
              <a:t>Public transport </a:t>
            </a:r>
          </a:p>
          <a:p>
            <a:pPr marL="342900" indent="-342900" algn="l">
              <a:lnSpc>
                <a:spcPct val="150000"/>
              </a:lnSpc>
              <a:buFont typeface="Wingdings" panose="05000000000000000000" pitchFamily="2" charset="2"/>
              <a:buChar char="Ø"/>
            </a:pPr>
            <a:r>
              <a:rPr lang="en-US" dirty="0">
                <a:solidFill>
                  <a:schemeClr val="tx1"/>
                </a:solidFill>
              </a:rPr>
              <a:t>Private vehicles </a:t>
            </a:r>
          </a:p>
          <a:p>
            <a:pPr marL="342900" indent="-342900" algn="l">
              <a:lnSpc>
                <a:spcPct val="150000"/>
              </a:lnSpc>
              <a:buFont typeface="Wingdings" panose="05000000000000000000" pitchFamily="2" charset="2"/>
              <a:buChar char="Ø"/>
            </a:pPr>
            <a:r>
              <a:rPr lang="en-US" dirty="0" smtClean="0">
                <a:solidFill>
                  <a:schemeClr val="tx1"/>
                </a:solidFill>
              </a:rPr>
              <a:t>Railways	</a:t>
            </a:r>
            <a:endParaRPr lang="en-US" dirty="0">
              <a:solidFill>
                <a:schemeClr val="tx1"/>
              </a:solidFill>
            </a:endParaRPr>
          </a:p>
          <a:p>
            <a:pPr marL="342900" indent="-342900" algn="l">
              <a:lnSpc>
                <a:spcPct val="150000"/>
              </a:lnSpc>
              <a:buFont typeface="Wingdings" panose="05000000000000000000" pitchFamily="2" charset="2"/>
              <a:buChar char="Ø"/>
            </a:pPr>
            <a:r>
              <a:rPr lang="en-US" dirty="0">
                <a:solidFill>
                  <a:schemeClr val="tx1"/>
                </a:solidFill>
              </a:rPr>
              <a:t>To keep an eye on security guards</a:t>
            </a:r>
          </a:p>
          <a:p>
            <a:pPr algn="l">
              <a:lnSpc>
                <a:spcPct val="150000"/>
              </a:lnSpc>
            </a:pPr>
            <a:endParaRPr lang="en-US" dirty="0">
              <a:solidFill>
                <a:schemeClr val="tx1"/>
              </a:solidFill>
            </a:endParaRPr>
          </a:p>
          <a:p>
            <a:pPr algn="l"/>
            <a:endParaRPr lang="en-IN"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459" y="4540295"/>
            <a:ext cx="2897039" cy="103080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0197" y="3426500"/>
            <a:ext cx="1577021" cy="12190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978" y="3284661"/>
            <a:ext cx="2756373" cy="124931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675" y="2209006"/>
            <a:ext cx="2042156" cy="1115125"/>
          </a:xfrm>
          <a:prstGeom prst="rect">
            <a:avLst/>
          </a:prstGeom>
        </p:spPr>
      </p:pic>
    </p:spTree>
    <p:extLst>
      <p:ext uri="{BB962C8B-B14F-4D97-AF65-F5344CB8AC3E}">
        <p14:creationId xmlns:p14="http://schemas.microsoft.com/office/powerpoint/2010/main" val="24141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914859" y="878498"/>
            <a:ext cx="8448489" cy="1266199"/>
          </a:xfrm>
        </p:spPr>
        <p:txBody>
          <a:bodyPr/>
          <a:lstStyle/>
          <a:p>
            <a:r>
              <a:rPr lang="en-US" sz="6600" dirty="0"/>
              <a:t>Advantages</a:t>
            </a:r>
            <a:endParaRPr lang="en-IN" sz="6600"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549100" y="2316776"/>
            <a:ext cx="8637072" cy="3687784"/>
          </a:xfrm>
        </p:spPr>
        <p:txBody>
          <a:bodyPr>
            <a:normAutofit/>
          </a:bodyPr>
          <a:lstStyle/>
          <a:p>
            <a:pPr marL="342900" indent="-342900" algn="l">
              <a:lnSpc>
                <a:spcPct val="150000"/>
              </a:lnSpc>
              <a:buFont typeface="Wingdings" panose="05000000000000000000" pitchFamily="2" charset="2"/>
              <a:buChar char="Ø"/>
            </a:pPr>
            <a:r>
              <a:rPr lang="en-US" dirty="0" smtClean="0">
                <a:solidFill>
                  <a:schemeClr val="tx1"/>
                </a:solidFill>
              </a:rPr>
              <a:t>Accident victim’s death can be prevented</a:t>
            </a:r>
          </a:p>
          <a:p>
            <a:pPr marL="342900" indent="-342900" algn="l">
              <a:lnSpc>
                <a:spcPct val="150000"/>
              </a:lnSpc>
              <a:buFont typeface="Wingdings" panose="05000000000000000000" pitchFamily="2" charset="2"/>
              <a:buChar char="Ø"/>
            </a:pPr>
            <a:r>
              <a:rPr lang="en-US" dirty="0" smtClean="0">
                <a:solidFill>
                  <a:schemeClr val="tx1"/>
                </a:solidFill>
              </a:rPr>
              <a:t>Easy </a:t>
            </a:r>
            <a:r>
              <a:rPr lang="en-US" dirty="0">
                <a:solidFill>
                  <a:schemeClr val="tx1"/>
                </a:solidFill>
              </a:rPr>
              <a:t>to implement </a:t>
            </a:r>
          </a:p>
          <a:p>
            <a:pPr marL="342900" indent="-342900" algn="l">
              <a:lnSpc>
                <a:spcPct val="150000"/>
              </a:lnSpc>
              <a:buFont typeface="Wingdings" panose="05000000000000000000" pitchFamily="2" charset="2"/>
              <a:buChar char="Ø"/>
            </a:pPr>
            <a:r>
              <a:rPr lang="en-US" dirty="0">
                <a:solidFill>
                  <a:schemeClr val="tx1"/>
                </a:solidFill>
              </a:rPr>
              <a:t>Small Form Factor with separately working components</a:t>
            </a:r>
          </a:p>
          <a:p>
            <a:pPr marL="342900" indent="-342900" algn="l">
              <a:lnSpc>
                <a:spcPct val="150000"/>
              </a:lnSpc>
              <a:buFont typeface="Wingdings" panose="05000000000000000000" pitchFamily="2" charset="2"/>
              <a:buChar char="Ø"/>
            </a:pPr>
            <a:r>
              <a:rPr lang="en-US" dirty="0">
                <a:solidFill>
                  <a:schemeClr val="tx1"/>
                </a:solidFill>
              </a:rPr>
              <a:t>Any ONVIF and RTSP supported camera can be used  </a:t>
            </a:r>
          </a:p>
          <a:p>
            <a:pPr marL="342900" indent="-342900" algn="l">
              <a:lnSpc>
                <a:spcPct val="150000"/>
              </a:lnSpc>
              <a:buFont typeface="Wingdings" panose="05000000000000000000" pitchFamily="2" charset="2"/>
              <a:buChar char="Ø"/>
            </a:pPr>
            <a:r>
              <a:rPr lang="en-US" dirty="0">
                <a:solidFill>
                  <a:schemeClr val="tx1"/>
                </a:solidFill>
              </a:rPr>
              <a:t>Practically </a:t>
            </a:r>
            <a:r>
              <a:rPr lang="en-US" dirty="0">
                <a:solidFill>
                  <a:schemeClr val="tx1"/>
                </a:solidFill>
              </a:rPr>
              <a:t>applicable and User friendly </a:t>
            </a:r>
            <a:r>
              <a:rPr lang="en-US" dirty="0" smtClean="0">
                <a:solidFill>
                  <a:schemeClr val="tx1"/>
                </a:solidFill>
              </a:rPr>
              <a:t>Interface</a:t>
            </a:r>
            <a:endParaRPr lang="en-US" dirty="0">
              <a:solidFill>
                <a:schemeClr val="tx1"/>
              </a:solidFill>
            </a:endParaRPr>
          </a:p>
          <a:p>
            <a:pPr marL="342900" indent="-342900" algn="l">
              <a:lnSpc>
                <a:spcPct val="150000"/>
              </a:lnSpc>
              <a:buFont typeface="Wingdings" panose="05000000000000000000" pitchFamily="2" charset="2"/>
              <a:buChar char="Ø"/>
            </a:pPr>
            <a:r>
              <a:rPr lang="en-US" dirty="0">
                <a:solidFill>
                  <a:schemeClr val="tx1"/>
                </a:solidFill>
              </a:rPr>
              <a:t>Low cost of equipment</a:t>
            </a:r>
          </a:p>
          <a:p>
            <a:pPr algn="l">
              <a:lnSpc>
                <a:spcPct val="150000"/>
              </a:lnSpc>
            </a:pPr>
            <a:endParaRPr lang="en-IN" dirty="0">
              <a:solidFill>
                <a:schemeClr val="tx1"/>
              </a:solidFill>
            </a:endParaRPr>
          </a:p>
        </p:txBody>
      </p:sp>
    </p:spTree>
    <p:extLst>
      <p:ext uri="{BB962C8B-B14F-4D97-AF65-F5344CB8AC3E}">
        <p14:creationId xmlns:p14="http://schemas.microsoft.com/office/powerpoint/2010/main" val="409657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740024" y="1148527"/>
            <a:ext cx="8469297" cy="1266199"/>
          </a:xfrm>
        </p:spPr>
        <p:txBody>
          <a:bodyPr/>
          <a:lstStyle/>
          <a:p>
            <a:r>
              <a:rPr lang="en-IN" dirty="0"/>
              <a:t>SCOPE FOR FUTURE </a:t>
            </a:r>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777464" y="2414726"/>
            <a:ext cx="8637072" cy="3249362"/>
          </a:xfrm>
        </p:spPr>
        <p:txBody>
          <a:bodyPr>
            <a:normAutofit fontScale="62500" lnSpcReduction="20000"/>
          </a:bodyPr>
          <a:lstStyle/>
          <a:p>
            <a:pPr marL="342900" indent="-342900" algn="just">
              <a:buFont typeface="Wingdings" panose="05000000000000000000" pitchFamily="2" charset="2"/>
              <a:buChar char="Ø"/>
            </a:pPr>
            <a:r>
              <a:rPr lang="en-US" dirty="0">
                <a:solidFill>
                  <a:schemeClr val="tx1"/>
                </a:solidFill>
              </a:rPr>
              <a:t>The future works may focus on the utilization of outer factors such as vehicle states, sleeping hours, weather conditions, mechanical data, etc. for fatigue measurement. </a:t>
            </a:r>
          </a:p>
          <a:p>
            <a:pPr marL="342900" indent="-342900" algn="just">
              <a:buFont typeface="Wingdings" panose="05000000000000000000" pitchFamily="2" charset="2"/>
              <a:buChar char="Ø"/>
            </a:pPr>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Driver drowsiness pose a major threat to highway safety, and the problem is particularly severe for commercial motor vehicle operators. </a:t>
            </a:r>
          </a:p>
          <a:p>
            <a:pPr algn="just"/>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Twenty-four hour operations, high annual mileage, exposure to challenging environmental conditions, and demanding work schedules all contribute to this serious safety issue. </a:t>
            </a:r>
          </a:p>
          <a:p>
            <a:pPr marL="342900" indent="-342900" algn="just">
              <a:buFont typeface="Wingdings" panose="05000000000000000000" pitchFamily="2" charset="2"/>
              <a:buChar char="Ø"/>
            </a:pPr>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Monitoring the driver’s state of drowsiness and vigilance and providing feedback on their condition so that they can take appropriate action is one crucial step in a series of preventive measures necessary to address this problem. </a:t>
            </a:r>
          </a:p>
          <a:p>
            <a:pPr algn="just"/>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Currently there is not adjustment in zoom or direction of the camera during operation. Future work may be to automatically zoom in on the eyes once they are localized. </a:t>
            </a:r>
            <a:endParaRPr lang="en-IN" dirty="0">
              <a:solidFill>
                <a:schemeClr val="tx1"/>
              </a:solidFill>
            </a:endParaRPr>
          </a:p>
        </p:txBody>
      </p:sp>
    </p:spTree>
    <p:extLst>
      <p:ext uri="{BB962C8B-B14F-4D97-AF65-F5344CB8AC3E}">
        <p14:creationId xmlns:p14="http://schemas.microsoft.com/office/powerpoint/2010/main" val="134977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71755" y="924932"/>
            <a:ext cx="8448489" cy="1266199"/>
          </a:xfrm>
        </p:spPr>
        <p:txBody>
          <a:bodyPr/>
          <a:lstStyle/>
          <a:p>
            <a:r>
              <a:rPr lang="en-US" dirty="0"/>
              <a:t>Conclusion</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777464" y="2485747"/>
            <a:ext cx="8637072" cy="3052411"/>
          </a:xfrm>
        </p:spPr>
        <p:txBody>
          <a:bodyPr>
            <a:normAutofit fontScale="70000" lnSpcReduction="20000"/>
          </a:bodyPr>
          <a:lstStyle/>
          <a:p>
            <a:pPr marL="342900" indent="-342900" algn="l">
              <a:buFont typeface="Wingdings" panose="05000000000000000000" pitchFamily="2" charset="2"/>
              <a:buChar char="Ø"/>
            </a:pPr>
            <a:r>
              <a:rPr lang="en-US" dirty="0">
                <a:solidFill>
                  <a:schemeClr val="tx2"/>
                </a:solidFill>
              </a:rPr>
              <a:t>The drowsiness detection and correction system developed is capable of detecting drowsiness in a rapid manner. </a:t>
            </a:r>
          </a:p>
          <a:p>
            <a:pPr marL="342900" indent="-342900" algn="l">
              <a:buFont typeface="Wingdings" panose="05000000000000000000" pitchFamily="2" charset="2"/>
              <a:buChar char="Ø"/>
            </a:pPr>
            <a:r>
              <a:rPr lang="en-US" dirty="0">
                <a:solidFill>
                  <a:schemeClr val="tx2"/>
                </a:solidFill>
              </a:rPr>
              <a:t>The system which can differentiate normal eye blink and drowsiness which can prevent the driver from entering the state of sleepiness while driving. </a:t>
            </a:r>
          </a:p>
          <a:p>
            <a:pPr marL="342900" indent="-342900" algn="l">
              <a:buFont typeface="Wingdings" panose="05000000000000000000" pitchFamily="2" charset="2"/>
              <a:buChar char="Ø"/>
            </a:pPr>
            <a:r>
              <a:rPr lang="en-US" dirty="0">
                <a:solidFill>
                  <a:schemeClr val="tx2"/>
                </a:solidFill>
              </a:rPr>
              <a:t>The system works well even in case of drivers wearing spectacles and under low light conditions also. </a:t>
            </a:r>
          </a:p>
          <a:p>
            <a:pPr marL="342900" indent="-342900" algn="l">
              <a:buFont typeface="Wingdings" panose="05000000000000000000" pitchFamily="2" charset="2"/>
              <a:buChar char="Ø"/>
            </a:pPr>
            <a:r>
              <a:rPr lang="en-US" dirty="0">
                <a:solidFill>
                  <a:schemeClr val="tx2"/>
                </a:solidFill>
              </a:rPr>
              <a:t>During the monitoring, the system is able to decide if the eyes are opened or closed. When the eyes have been closed for about two seconds, the alarm beeps to alert the driver and the speed of the vehicle is reduced (for future reference). </a:t>
            </a:r>
          </a:p>
          <a:p>
            <a:pPr marL="342900" indent="-342900" algn="l">
              <a:buFont typeface="Wingdings" panose="05000000000000000000" pitchFamily="2" charset="2"/>
              <a:buChar char="Ø"/>
            </a:pPr>
            <a:r>
              <a:rPr lang="en-US" dirty="0">
                <a:solidFill>
                  <a:schemeClr val="tx2"/>
                </a:solidFill>
              </a:rPr>
              <a:t>By doing this many accidents will reduced and provides safe life to the driver and vehicle safety.</a:t>
            </a:r>
          </a:p>
          <a:p>
            <a:pPr marL="342900" indent="-342900" algn="l">
              <a:buFont typeface="Wingdings" panose="05000000000000000000" pitchFamily="2" charset="2"/>
              <a:buChar char="Ø"/>
            </a:pPr>
            <a:r>
              <a:rPr lang="en-US" dirty="0">
                <a:solidFill>
                  <a:schemeClr val="tx2"/>
                </a:solidFill>
              </a:rPr>
              <a:t>A system for driver safety and car security is presented only in the luxurious costly cars. Using drowsiness detection system, driver safety can be implemented in normal cars also.</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252789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19923" y="2118413"/>
            <a:ext cx="8708994" cy="1266199"/>
          </a:xfrm>
        </p:spPr>
        <p:txBody>
          <a:bodyPr/>
          <a:lstStyle/>
          <a:p>
            <a:r>
              <a:rPr lang="en-US" dirty="0"/>
              <a:t>THANK YOU!</a:t>
            </a:r>
            <a:endParaRPr lang="en-IN" dirty="0"/>
          </a:p>
        </p:txBody>
      </p:sp>
    </p:spTree>
    <p:extLst>
      <p:ext uri="{BB962C8B-B14F-4D97-AF65-F5344CB8AC3E}">
        <p14:creationId xmlns:p14="http://schemas.microsoft.com/office/powerpoint/2010/main" val="101031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49608" y="983452"/>
            <a:ext cx="8448489" cy="1266199"/>
          </a:xfrm>
        </p:spPr>
        <p:txBody>
          <a:bodyPr/>
          <a:lstStyle/>
          <a:p>
            <a:r>
              <a:rPr lang="en-US" dirty="0"/>
              <a:t>Abstract</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849608" y="2494626"/>
            <a:ext cx="8637073" cy="2814221"/>
          </a:xfrm>
        </p:spPr>
        <p:txBody>
          <a:bodyPr>
            <a:normAutofit fontScale="70000" lnSpcReduction="20000"/>
          </a:bodyPr>
          <a:lstStyle/>
          <a:p>
            <a:pPr marL="342900" indent="-342900" algn="just">
              <a:buFont typeface="Wingdings" panose="05000000000000000000" pitchFamily="2" charset="2"/>
              <a:buChar char="Ø"/>
            </a:pPr>
            <a:r>
              <a:rPr lang="en-US" dirty="0">
                <a:solidFill>
                  <a:schemeClr val="tx1"/>
                </a:solidFill>
              </a:rPr>
              <a:t>Drowsiness of drivers is amongst the significant causes of road accidents. Every year, it increases the amounts of deaths and fatalities injuries globally.</a:t>
            </a:r>
          </a:p>
          <a:p>
            <a:pPr marL="342900" indent="-342900">
              <a:buFont typeface="Wingdings" panose="05000000000000000000" pitchFamily="2" charset="2"/>
              <a:buChar char="Ø"/>
            </a:pPr>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 In this project, a module for Advanced Driver Assistance System (ADAS) is presented to reduce the number of accidents due to drivers’ fatigue and hence increase the transportation safety.</a:t>
            </a:r>
          </a:p>
          <a:p>
            <a:pPr marL="342900" indent="-342900">
              <a:buFont typeface="Wingdings" panose="05000000000000000000" pitchFamily="2" charset="2"/>
              <a:buChar char="Ø"/>
            </a:pPr>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 This system deals with automatic driver drowsiness detection based on visual information .</a:t>
            </a:r>
          </a:p>
          <a:p>
            <a:pPr marL="342900" indent="-342900" algn="just">
              <a:buFont typeface="Wingdings" panose="05000000000000000000" pitchFamily="2" charset="2"/>
              <a:buChar char="Ø"/>
            </a:pPr>
            <a:endParaRPr lang="en-US" dirty="0">
              <a:solidFill>
                <a:schemeClr val="tx1"/>
              </a:solidFill>
            </a:endParaRPr>
          </a:p>
          <a:p>
            <a:pPr marL="342900" indent="-342900" algn="just">
              <a:buFont typeface="Wingdings" panose="05000000000000000000" pitchFamily="2" charset="2"/>
              <a:buChar char="Ø"/>
            </a:pPr>
            <a:r>
              <a:rPr lang="en-US" dirty="0">
                <a:solidFill>
                  <a:schemeClr val="tx1"/>
                </a:solidFill>
              </a:rPr>
              <a:t> We have write to locate, track, and </a:t>
            </a:r>
            <a:r>
              <a:rPr lang="en-US" dirty="0" err="1">
                <a:solidFill>
                  <a:schemeClr val="tx1"/>
                </a:solidFill>
              </a:rPr>
              <a:t>analyse</a:t>
            </a:r>
            <a:r>
              <a:rPr lang="en-US" dirty="0">
                <a:solidFill>
                  <a:schemeClr val="tx1"/>
                </a:solidFill>
              </a:rPr>
              <a:t> both the drivers face and eyes to measure PERCLOS (percentage of eye closure), a scientifically supported measure of drowsiness associated with slow eye closure</a:t>
            </a:r>
            <a:endParaRPr lang="en-IN" dirty="0">
              <a:solidFill>
                <a:schemeClr val="tx1"/>
              </a:solidFill>
            </a:endParaRPr>
          </a:p>
        </p:txBody>
      </p:sp>
    </p:spTree>
    <p:extLst>
      <p:ext uri="{BB962C8B-B14F-4D97-AF65-F5344CB8AC3E}">
        <p14:creationId xmlns:p14="http://schemas.microsoft.com/office/powerpoint/2010/main" val="233712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911752" y="1041995"/>
            <a:ext cx="8448489" cy="1266199"/>
          </a:xfrm>
        </p:spPr>
        <p:txBody>
          <a:bodyPr/>
          <a:lstStyle/>
          <a:p>
            <a:r>
              <a:rPr lang="en-US" dirty="0"/>
              <a:t>INTRODUCTION</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911752" y="2476870"/>
            <a:ext cx="8637072" cy="2814221"/>
          </a:xfrm>
        </p:spPr>
        <p:txBody>
          <a:bodyPr>
            <a:normAutofit fontScale="77500" lnSpcReduction="20000"/>
          </a:bodyPr>
          <a:lstStyle/>
          <a:p>
            <a:r>
              <a:rPr lang="en-US" dirty="0">
                <a:solidFill>
                  <a:schemeClr val="tx1"/>
                </a:solidFill>
              </a:rPr>
              <a:t>Drowsiness detection is a safety technology that can prevent accidents that are caused by drivers who fell asleep while driving. This system will alert the driver when drowsiness is detected. Through its driver Availability Detection System, sensors will scan </a:t>
            </a:r>
            <a:r>
              <a:rPr lang="en-US" dirty="0" smtClean="0">
                <a:solidFill>
                  <a:schemeClr val="tx1"/>
                </a:solidFill>
              </a:rPr>
              <a:t>the face </a:t>
            </a:r>
            <a:r>
              <a:rPr lang="en-US" dirty="0">
                <a:solidFill>
                  <a:schemeClr val="tx1"/>
                </a:solidFill>
              </a:rPr>
              <a:t>to ensure that the eyes are open and the driver is alert before the cars turns over the steering wheel. If drowsiness is detected, the driver is alerted to the nearest rest stop.  </a:t>
            </a:r>
          </a:p>
          <a:p>
            <a:r>
              <a:rPr lang="en-US" dirty="0">
                <a:solidFill>
                  <a:schemeClr val="tx1"/>
                </a:solidFill>
              </a:rPr>
              <a:t>  </a:t>
            </a:r>
          </a:p>
          <a:p>
            <a:r>
              <a:rPr lang="en-US" dirty="0">
                <a:solidFill>
                  <a:schemeClr val="tx1"/>
                </a:solidFill>
              </a:rPr>
              <a:t>In this project, drowsiness detection application will be designed and implemented using a RTSP enabled Camera. To implement this, we will be using </a:t>
            </a:r>
            <a:r>
              <a:rPr lang="en-US" dirty="0" err="1">
                <a:solidFill>
                  <a:schemeClr val="tx1"/>
                </a:solidFill>
              </a:rPr>
              <a:t>OpenCV</a:t>
            </a:r>
            <a:r>
              <a:rPr lang="en-US" dirty="0">
                <a:solidFill>
                  <a:schemeClr val="tx1"/>
                </a:solidFill>
              </a:rPr>
              <a:t> in Python</a:t>
            </a:r>
          </a:p>
          <a:p>
            <a:endParaRPr lang="en-IN" dirty="0"/>
          </a:p>
        </p:txBody>
      </p:sp>
    </p:spTree>
    <p:extLst>
      <p:ext uri="{BB962C8B-B14F-4D97-AF65-F5344CB8AC3E}">
        <p14:creationId xmlns:p14="http://schemas.microsoft.com/office/powerpoint/2010/main" val="274255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777464" y="983452"/>
            <a:ext cx="8448489" cy="1266199"/>
          </a:xfrm>
        </p:spPr>
        <p:txBody>
          <a:bodyPr/>
          <a:lstStyle/>
          <a:p>
            <a:r>
              <a:rPr lang="en-US" dirty="0"/>
              <a:t>OBJECTIVE</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777464" y="2485748"/>
            <a:ext cx="8637072" cy="2823100"/>
          </a:xfrm>
        </p:spPr>
        <p:txBody>
          <a:bodyPr>
            <a:normAutofit fontScale="70000" lnSpcReduction="20000"/>
          </a:bodyPr>
          <a:lstStyle/>
          <a:p>
            <a:pPr marL="342900" indent="-342900" algn="l">
              <a:buFont typeface="Wingdings" panose="05000000000000000000" pitchFamily="2" charset="2"/>
              <a:buChar char="Ø"/>
            </a:pPr>
            <a:r>
              <a:rPr lang="en-US" dirty="0">
                <a:solidFill>
                  <a:schemeClr val="tx1"/>
                </a:solidFill>
              </a:rPr>
              <a:t>Driver drowsiness detection is a car safety technology which helps to save the life of the driver by preventing accidents when the driver is getting drowsy. </a:t>
            </a:r>
          </a:p>
          <a:p>
            <a:pPr marL="342900" indent="-342900" algn="l">
              <a:buFont typeface="Wingdings" panose="05000000000000000000" pitchFamily="2" charset="2"/>
              <a:buChar char="Ø"/>
            </a:pPr>
            <a:endParaRPr lang="en-US" dirty="0">
              <a:solidFill>
                <a:schemeClr val="tx1"/>
              </a:solidFill>
            </a:endParaRPr>
          </a:p>
          <a:p>
            <a:pPr marL="342900" indent="-342900" algn="l">
              <a:buFont typeface="Wingdings" panose="05000000000000000000" pitchFamily="2" charset="2"/>
              <a:buChar char="Ø"/>
            </a:pPr>
            <a:r>
              <a:rPr lang="en-US" dirty="0">
                <a:solidFill>
                  <a:schemeClr val="tx2"/>
                </a:solidFill>
              </a:rPr>
              <a:t>The main objective is to first design a system to detect driver’s drowsiness by continuously monitoring retina and eyelid of the eye.</a:t>
            </a:r>
          </a:p>
          <a:p>
            <a:pPr marL="342900" indent="-342900" algn="l">
              <a:buFont typeface="Wingdings" panose="05000000000000000000" pitchFamily="2" charset="2"/>
              <a:buChar char="Ø"/>
            </a:pPr>
            <a:endParaRPr lang="en-US" dirty="0">
              <a:solidFill>
                <a:schemeClr val="tx2"/>
              </a:solidFill>
            </a:endParaRPr>
          </a:p>
          <a:p>
            <a:pPr marL="342900" indent="-342900" algn="l">
              <a:buFont typeface="Wingdings" panose="05000000000000000000" pitchFamily="2" charset="2"/>
              <a:buChar char="Ø"/>
            </a:pPr>
            <a:r>
              <a:rPr lang="en-US" dirty="0">
                <a:solidFill>
                  <a:schemeClr val="tx2"/>
                </a:solidFill>
              </a:rPr>
              <a:t>The system should work in spite of driver wearing spectacles and in various lighting conditions</a:t>
            </a:r>
          </a:p>
          <a:p>
            <a:pPr marL="342900" indent="-342900" algn="l">
              <a:buFont typeface="Wingdings" panose="05000000000000000000" pitchFamily="2" charset="2"/>
              <a:buChar char="Ø"/>
            </a:pPr>
            <a:endParaRPr lang="en-US" dirty="0">
              <a:solidFill>
                <a:schemeClr val="tx2"/>
              </a:solidFill>
            </a:endParaRPr>
          </a:p>
          <a:p>
            <a:pPr marL="342900" indent="-342900" algn="l">
              <a:buFont typeface="Wingdings" panose="05000000000000000000" pitchFamily="2" charset="2"/>
              <a:buChar char="Ø"/>
            </a:pPr>
            <a:r>
              <a:rPr lang="en-US" dirty="0">
                <a:solidFill>
                  <a:schemeClr val="tx2"/>
                </a:solidFill>
              </a:rPr>
              <a:t>To alert the driver on the detection of drowsiness by using buzzer or alarm and sending an SOS notification with the current location of the Driver.</a:t>
            </a:r>
          </a:p>
          <a:p>
            <a:r>
              <a:rPr lang="en-US" dirty="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14071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71755" y="1015362"/>
            <a:ext cx="8448489" cy="126619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effectLst/>
                <a:ea typeface="Calibri" panose="020F0502020204030204" pitchFamily="34" charset="0"/>
                <a:cs typeface="Times New Roman" panose="02020603050405020304" pitchFamily="18" charset="0"/>
              </a:rPr>
              <a:t>Software Requirements Specification</a:t>
            </a:r>
            <a:endParaRPr lang="en-IN" sz="3600"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2263805" y="2530136"/>
            <a:ext cx="8245021" cy="3146764"/>
          </a:xfrm>
        </p:spPr>
        <p:txBody>
          <a:bodyPr>
            <a:normAutofit lnSpcReduction="10000"/>
          </a:bodyPr>
          <a:lstStyle/>
          <a:p>
            <a:pPr marL="742950" indent="-285750" algn="just">
              <a:lnSpc>
                <a:spcPct val="150000"/>
              </a:lnSpc>
              <a:buFont typeface="Wingdings" panose="05000000000000000000" pitchFamily="2" charset="2"/>
              <a:buChar char="Ø"/>
            </a:pPr>
            <a:r>
              <a:rPr lang="en-US" sz="1800" dirty="0">
                <a:solidFill>
                  <a:srgbClr val="141414"/>
                </a:solidFill>
                <a:effectLst/>
                <a:latin typeface="Times New Roman" panose="02020603050405020304" pitchFamily="18" charset="0"/>
                <a:ea typeface="Times New Roman" panose="02020603050405020304" pitchFamily="18" charset="0"/>
              </a:rPr>
              <a:t>Visual Studio Code</a:t>
            </a:r>
            <a:endParaRPr lang="en-IN" sz="1800" dirty="0">
              <a:effectLst/>
              <a:latin typeface="Calibri" panose="020F0502020204030204" pitchFamily="34" charset="0"/>
              <a:ea typeface="Calibri" panose="020F0502020204030204" pitchFamily="34" charset="0"/>
            </a:endParaRPr>
          </a:p>
          <a:p>
            <a:pPr marL="742950" indent="-285750" algn="just">
              <a:lnSpc>
                <a:spcPct val="150000"/>
              </a:lnSpc>
              <a:buFont typeface="Wingdings" panose="05000000000000000000" pitchFamily="2" charset="2"/>
              <a:buChar char="Ø"/>
            </a:pPr>
            <a:r>
              <a:rPr lang="en-US" sz="1800" dirty="0" err="1">
                <a:solidFill>
                  <a:srgbClr val="141414"/>
                </a:solidFill>
                <a:effectLst/>
                <a:latin typeface="Times New Roman" panose="02020603050405020304" pitchFamily="18" charset="0"/>
                <a:ea typeface="Times New Roman" panose="02020603050405020304" pitchFamily="18" charset="0"/>
              </a:rPr>
              <a:t>PyQT</a:t>
            </a:r>
            <a:r>
              <a:rPr lang="en-US" sz="1800" dirty="0">
                <a:solidFill>
                  <a:srgbClr val="141414"/>
                </a:solidFill>
                <a:effectLst/>
                <a:latin typeface="Times New Roman" panose="02020603050405020304" pitchFamily="18" charset="0"/>
                <a:ea typeface="Times New Roman" panose="02020603050405020304" pitchFamily="18" charset="0"/>
              </a:rPr>
              <a:t> Designer</a:t>
            </a:r>
            <a:endParaRPr lang="en-IN" sz="1800" dirty="0">
              <a:effectLst/>
              <a:latin typeface="Calibri" panose="020F0502020204030204" pitchFamily="34" charset="0"/>
              <a:ea typeface="Calibri" panose="020F0502020204030204" pitchFamily="34" charset="0"/>
            </a:endParaRPr>
          </a:p>
          <a:p>
            <a:pPr marL="742950" indent="-285750" algn="just">
              <a:lnSpc>
                <a:spcPct val="150000"/>
              </a:lnSpc>
              <a:buFont typeface="Wingdings" panose="05000000000000000000" pitchFamily="2" charset="2"/>
              <a:buChar char="Ø"/>
            </a:pPr>
            <a:r>
              <a:rPr lang="en-US" sz="1800" dirty="0">
                <a:solidFill>
                  <a:srgbClr val="141414"/>
                </a:solidFill>
                <a:effectLst/>
                <a:latin typeface="Times New Roman" panose="02020603050405020304" pitchFamily="18" charset="0"/>
                <a:ea typeface="Times New Roman" panose="02020603050405020304" pitchFamily="18" charset="0"/>
              </a:rPr>
              <a:t>SQLite Studio</a:t>
            </a:r>
          </a:p>
          <a:p>
            <a:pPr marL="742950" indent="-285750" algn="just">
              <a:lnSpc>
                <a:spcPct val="150000"/>
              </a:lnSpc>
              <a:buFont typeface="Wingdings" panose="05000000000000000000" pitchFamily="2" charset="2"/>
              <a:buChar char="Ø"/>
            </a:pPr>
            <a:r>
              <a:rPr lang="en-US" sz="1800" dirty="0" err="1">
                <a:solidFill>
                  <a:srgbClr val="141414"/>
                </a:solidFill>
                <a:latin typeface="Times New Roman" panose="02020603050405020304" pitchFamily="18" charset="0"/>
                <a:ea typeface="Times New Roman" panose="02020603050405020304" pitchFamily="18" charset="0"/>
              </a:rPr>
              <a:t>CMake</a:t>
            </a:r>
            <a:endParaRPr lang="en-US" sz="1800" dirty="0">
              <a:solidFill>
                <a:srgbClr val="141414"/>
              </a:solidFill>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US" sz="1800" dirty="0">
                <a:solidFill>
                  <a:srgbClr val="141414"/>
                </a:solidFill>
                <a:latin typeface="Times New Roman" panose="02020603050405020304" pitchFamily="18" charset="0"/>
                <a:ea typeface="Times New Roman" panose="02020603050405020304" pitchFamily="18" charset="0"/>
              </a:rPr>
              <a:t>Arduino IDE</a:t>
            </a:r>
          </a:p>
          <a:p>
            <a:pPr marL="1200150" lvl="1" indent="-285750" algn="just">
              <a:lnSpc>
                <a:spcPct val="150000"/>
              </a:lnSpc>
              <a:buFont typeface="Wingdings" panose="05000000000000000000" pitchFamily="2" charset="2"/>
              <a:buChar char="Ø"/>
            </a:pPr>
            <a:r>
              <a:rPr lang="en-US" sz="1200" dirty="0">
                <a:solidFill>
                  <a:srgbClr val="141414"/>
                </a:solidFill>
                <a:effectLst/>
                <a:latin typeface="Times New Roman" panose="02020603050405020304" pitchFamily="18" charset="0"/>
                <a:ea typeface="Times New Roman" panose="02020603050405020304" pitchFamily="18" charset="0"/>
              </a:rPr>
              <a:t>Standard </a:t>
            </a:r>
            <a:r>
              <a:rPr lang="en-US" sz="1200" dirty="0" err="1">
                <a:solidFill>
                  <a:srgbClr val="141414"/>
                </a:solidFill>
                <a:effectLst/>
                <a:latin typeface="Times New Roman" panose="02020603050405020304" pitchFamily="18" charset="0"/>
                <a:ea typeface="Times New Roman" panose="02020603050405020304" pitchFamily="18" charset="0"/>
              </a:rPr>
              <a:t>Firmata</a:t>
            </a:r>
            <a:r>
              <a:rPr lang="en-US" sz="1200" dirty="0">
                <a:solidFill>
                  <a:srgbClr val="141414"/>
                </a:solidFill>
                <a:effectLst/>
                <a:latin typeface="Times New Roman" panose="02020603050405020304" pitchFamily="18" charset="0"/>
                <a:ea typeface="Times New Roman" panose="02020603050405020304" pitchFamily="18" charset="0"/>
              </a:rPr>
              <a:t>, Micro RTSP</a:t>
            </a:r>
          </a:p>
          <a:p>
            <a:pPr marL="742950" indent="-285750" algn="just">
              <a:lnSpc>
                <a:spcPct val="150000"/>
              </a:lnSpc>
              <a:buFont typeface="Wingdings" panose="05000000000000000000" pitchFamily="2" charset="2"/>
              <a:buChar char="Ø"/>
            </a:pPr>
            <a:r>
              <a:rPr lang="en-US" sz="1800" dirty="0">
                <a:solidFill>
                  <a:srgbClr val="141414"/>
                </a:solidFill>
                <a:latin typeface="Times New Roman" panose="02020603050405020304" pitchFamily="18" charset="0"/>
                <a:ea typeface="Calibri" panose="020F0502020204030204" pitchFamily="34" charset="0"/>
              </a:rPr>
              <a:t>Python libraries</a:t>
            </a:r>
          </a:p>
          <a:p>
            <a:pPr marL="1200150" lvl="1" indent="-285750" algn="just">
              <a:lnSpc>
                <a:spcPct val="150000"/>
              </a:lnSpc>
              <a:buFont typeface="Wingdings" panose="05000000000000000000" pitchFamily="2" charset="2"/>
              <a:buChar char="Ø"/>
            </a:pPr>
            <a:r>
              <a:rPr lang="en-IN" sz="1200" dirty="0">
                <a:latin typeface="Calibri" panose="020F0502020204030204" pitchFamily="34" charset="0"/>
                <a:ea typeface="Calibri" panose="020F0502020204030204" pitchFamily="34" charset="0"/>
              </a:rPr>
              <a:t>OpenCV, </a:t>
            </a:r>
            <a:r>
              <a:rPr lang="en-IN" sz="1200" dirty="0" err="1">
                <a:latin typeface="Calibri" panose="020F0502020204030204" pitchFamily="34" charset="0"/>
                <a:ea typeface="Calibri" panose="020F0502020204030204" pitchFamily="34" charset="0"/>
              </a:rPr>
              <a:t>Dlib</a:t>
            </a:r>
            <a:r>
              <a:rPr lang="en-IN" sz="1200" dirty="0">
                <a:latin typeface="Calibri" panose="020F0502020204030204" pitchFamily="34" charset="0"/>
                <a:ea typeface="Calibri" panose="020F0502020204030204" pitchFamily="34" charset="0"/>
              </a:rPr>
              <a:t>, </a:t>
            </a:r>
            <a:r>
              <a:rPr lang="en-IN" sz="1200" dirty="0" err="1">
                <a:latin typeface="Calibri" panose="020F0502020204030204" pitchFamily="34" charset="0"/>
                <a:ea typeface="Calibri" panose="020F0502020204030204" pitchFamily="34" charset="0"/>
              </a:rPr>
              <a:t>Imutils</a:t>
            </a:r>
            <a:r>
              <a:rPr lang="en-IN" sz="1200" dirty="0">
                <a:latin typeface="Calibri" panose="020F0502020204030204" pitchFamily="34" charset="0"/>
                <a:ea typeface="Calibri" panose="020F0502020204030204" pitchFamily="34" charset="0"/>
              </a:rPr>
              <a:t>, </a:t>
            </a:r>
            <a:r>
              <a:rPr lang="en-IN" sz="1200" dirty="0" err="1">
                <a:latin typeface="Calibri" panose="020F0502020204030204" pitchFamily="34" charset="0"/>
                <a:ea typeface="Calibri" panose="020F0502020204030204" pitchFamily="34" charset="0"/>
              </a:rPr>
              <a:t>Pyfirmata</a:t>
            </a:r>
            <a:r>
              <a:rPr lang="en-IN" sz="1200" dirty="0">
                <a:latin typeface="Calibri" panose="020F0502020204030204" pitchFamily="34" charset="0"/>
                <a:ea typeface="Calibri" panose="020F0502020204030204" pitchFamily="34" charset="0"/>
              </a:rPr>
              <a:t>,  Sys, Sqlite3, PyQt5, </a:t>
            </a:r>
            <a:r>
              <a:rPr lang="en-IN" sz="1200" dirty="0" err="1">
                <a:latin typeface="Calibri" panose="020F0502020204030204" pitchFamily="34" charset="0"/>
                <a:ea typeface="Calibri" panose="020F0502020204030204" pitchFamily="34" charset="0"/>
              </a:rPr>
              <a:t>Smtplib</a:t>
            </a:r>
            <a:r>
              <a:rPr lang="en-IN" sz="1200" dirty="0">
                <a:latin typeface="Calibri" panose="020F0502020204030204" pitchFamily="34" charset="0"/>
                <a:ea typeface="Calibri" panose="020F0502020204030204" pitchFamily="34" charset="0"/>
              </a:rPr>
              <a:t>, Email, </a:t>
            </a:r>
            <a:r>
              <a:rPr lang="en-IN" sz="1200" dirty="0" err="1">
                <a:latin typeface="Calibri" panose="020F0502020204030204" pitchFamily="34" charset="0"/>
                <a:ea typeface="Calibri" panose="020F0502020204030204" pitchFamily="34" charset="0"/>
              </a:rPr>
              <a:t>PyInstaller</a:t>
            </a:r>
            <a:endParaRPr lang="en-IN" sz="1200" dirty="0">
              <a:effectLst/>
              <a:latin typeface="Calibri" panose="020F0502020204030204" pitchFamily="34" charset="0"/>
              <a:ea typeface="Calibri" panose="020F0502020204030204" pitchFamily="34" charset="0"/>
            </a:endParaRPr>
          </a:p>
          <a:p>
            <a:pPr marL="914400" lvl="1" algn="just">
              <a:lnSpc>
                <a:spcPct val="150000"/>
              </a:lnSpc>
            </a:pPr>
            <a:endParaRPr lang="en-US" sz="1200" dirty="0">
              <a:solidFill>
                <a:srgbClr val="141414"/>
              </a:solidFill>
              <a:effectLst/>
              <a:latin typeface="Times New Roman" panose="02020603050405020304" pitchFamily="18" charset="0"/>
              <a:ea typeface="Times New Roman" panose="02020603050405020304" pitchFamily="18" charset="0"/>
            </a:endParaRPr>
          </a:p>
          <a:p>
            <a:pPr marL="457200" algn="just">
              <a:lnSpc>
                <a:spcPct val="150000"/>
              </a:lnSpc>
            </a:pPr>
            <a:endParaRPr lang="en-US" sz="1500" dirty="0">
              <a:solidFill>
                <a:srgbClr val="141414"/>
              </a:solidFill>
              <a:effectLst/>
              <a:latin typeface="Times New Roman" panose="02020603050405020304" pitchFamily="18" charset="0"/>
              <a:ea typeface="Times New Roman" panose="02020603050405020304" pitchFamily="18" charset="0"/>
            </a:endParaRPr>
          </a:p>
          <a:p>
            <a:pPr marL="1200150" lvl="1" indent="-285750" algn="just">
              <a:lnSpc>
                <a:spcPct val="150000"/>
              </a:lnSpc>
              <a:spcAft>
                <a:spcPts val="800"/>
              </a:spcAft>
              <a:buFont typeface="Wingdings" panose="05000000000000000000" pitchFamily="2" charset="2"/>
              <a:buChar char="Ø"/>
            </a:pPr>
            <a:endParaRPr lang="en-US" sz="1500" dirty="0">
              <a:solidFill>
                <a:srgbClr val="141414"/>
              </a:solidFill>
              <a:effectLst/>
              <a:latin typeface="Times New Roman" panose="02020603050405020304" pitchFamily="18" charset="0"/>
              <a:ea typeface="Times New Roman" panose="02020603050405020304" pitchFamily="18" charset="0"/>
            </a:endParaRPr>
          </a:p>
          <a:p>
            <a:pPr marL="457200" algn="just">
              <a:lnSpc>
                <a:spcPct val="100000"/>
              </a:lnSpc>
              <a:spcAft>
                <a:spcPts val="800"/>
              </a:spcAft>
            </a:pPr>
            <a:endParaRPr lang="en-IN" sz="1800" dirty="0">
              <a:effectLst/>
              <a:latin typeface="Calibri" panose="020F0502020204030204" pitchFamily="34" charset="0"/>
              <a:ea typeface="Calibri" panose="020F0502020204030204" pitchFamily="34" charset="0"/>
            </a:endParaRPr>
          </a:p>
          <a:p>
            <a:pPr algn="l"/>
            <a:endParaRPr lang="en-IN" dirty="0">
              <a:solidFill>
                <a:schemeClr val="tx1"/>
              </a:solidFill>
            </a:endParaRPr>
          </a:p>
        </p:txBody>
      </p:sp>
      <p:pic>
        <p:nvPicPr>
          <p:cNvPr id="5" name="Picture 4">
            <a:extLst>
              <a:ext uri="{FF2B5EF4-FFF2-40B4-BE49-F238E27FC236}">
                <a16:creationId xmlns="" xmlns:a16="http://schemas.microsoft.com/office/drawing/2014/main" id="{E2EBFA59-B17C-837D-A0A7-6F72613735BC}"/>
              </a:ext>
            </a:extLst>
          </p:cNvPr>
          <p:cNvPicPr>
            <a:picLocks noChangeAspect="1"/>
          </p:cNvPicPr>
          <p:nvPr/>
        </p:nvPicPr>
        <p:blipFill rotWithShape="1">
          <a:blip r:embed="rId2">
            <a:extLst>
              <a:ext uri="{28A0092B-C50C-407E-A947-70E740481C1C}">
                <a14:useLocalDpi xmlns:a14="http://schemas.microsoft.com/office/drawing/2010/main" val="0"/>
              </a:ext>
            </a:extLst>
          </a:blip>
          <a:srcRect t="13008" b="13236"/>
          <a:stretch/>
        </p:blipFill>
        <p:spPr>
          <a:xfrm>
            <a:off x="7640431" y="2512262"/>
            <a:ext cx="1459053" cy="1093576"/>
          </a:xfrm>
          <a:prstGeom prst="rect">
            <a:avLst/>
          </a:prstGeom>
        </p:spPr>
      </p:pic>
      <p:pic>
        <p:nvPicPr>
          <p:cNvPr id="7" name="Picture 6">
            <a:extLst>
              <a:ext uri="{FF2B5EF4-FFF2-40B4-BE49-F238E27FC236}">
                <a16:creationId xmlns="" xmlns:a16="http://schemas.microsoft.com/office/drawing/2014/main" id="{18F966FD-20AA-4B81-836F-803194B39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229" y="2106465"/>
            <a:ext cx="1193861" cy="1193861"/>
          </a:xfrm>
          <a:prstGeom prst="rect">
            <a:avLst/>
          </a:prstGeom>
        </p:spPr>
      </p:pic>
      <p:pic>
        <p:nvPicPr>
          <p:cNvPr id="9" name="Picture 8">
            <a:extLst>
              <a:ext uri="{FF2B5EF4-FFF2-40B4-BE49-F238E27FC236}">
                <a16:creationId xmlns="" xmlns:a16="http://schemas.microsoft.com/office/drawing/2014/main" id="{38746C60-14AD-1E05-6508-A1DC987706E4}"/>
              </a:ext>
            </a:extLst>
          </p:cNvPr>
          <p:cNvPicPr>
            <a:picLocks noChangeAspect="1"/>
          </p:cNvPicPr>
          <p:nvPr/>
        </p:nvPicPr>
        <p:blipFill rotWithShape="1">
          <a:blip r:embed="rId4">
            <a:extLst>
              <a:ext uri="{28A0092B-C50C-407E-A947-70E740481C1C}">
                <a14:useLocalDpi xmlns:a14="http://schemas.microsoft.com/office/drawing/2010/main" val="0"/>
              </a:ext>
            </a:extLst>
          </a:blip>
          <a:srcRect l="12424" t="8472" r="16465" b="14359"/>
          <a:stretch/>
        </p:blipFill>
        <p:spPr>
          <a:xfrm>
            <a:off x="9287642" y="4204339"/>
            <a:ext cx="1281105" cy="1305275"/>
          </a:xfrm>
          <a:prstGeom prst="rect">
            <a:avLst/>
          </a:prstGeom>
        </p:spPr>
      </p:pic>
      <p:pic>
        <p:nvPicPr>
          <p:cNvPr id="11" name="Picture 10">
            <a:extLst>
              <a:ext uri="{FF2B5EF4-FFF2-40B4-BE49-F238E27FC236}">
                <a16:creationId xmlns="" xmlns:a16="http://schemas.microsoft.com/office/drawing/2014/main" id="{C76F3922-1748-6D00-5CFA-5B23D663157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21" t="-780" r="22243" b="780"/>
          <a:stretch/>
        </p:blipFill>
        <p:spPr>
          <a:xfrm>
            <a:off x="7150851" y="3787212"/>
            <a:ext cx="1267382" cy="1305275"/>
          </a:xfrm>
          <a:prstGeom prst="rect">
            <a:avLst/>
          </a:prstGeom>
        </p:spPr>
      </p:pic>
      <p:pic>
        <p:nvPicPr>
          <p:cNvPr id="13" name="Picture 12">
            <a:extLst>
              <a:ext uri="{FF2B5EF4-FFF2-40B4-BE49-F238E27FC236}">
                <a16:creationId xmlns="" xmlns:a16="http://schemas.microsoft.com/office/drawing/2014/main" id="{E8092352-13F9-BD68-0F46-CD1D05D86F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2858" y="2992019"/>
            <a:ext cx="1409342" cy="1057007"/>
          </a:xfrm>
          <a:prstGeom prst="rect">
            <a:avLst/>
          </a:prstGeom>
        </p:spPr>
      </p:pic>
    </p:spTree>
    <p:extLst>
      <p:ext uri="{BB962C8B-B14F-4D97-AF65-F5344CB8AC3E}">
        <p14:creationId xmlns:p14="http://schemas.microsoft.com/office/powerpoint/2010/main" val="3230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2080427" y="1077506"/>
            <a:ext cx="8448489" cy="1266199"/>
          </a:xfrm>
        </p:spPr>
        <p:txBody>
          <a:bodyPr/>
          <a:lstStyle/>
          <a:p>
            <a:r>
              <a:rPr lang="en-US" sz="4000" dirty="0"/>
              <a:t>HARDWARE </a:t>
            </a:r>
            <a:r>
              <a:rPr lang="en-IN" sz="4000" dirty="0">
                <a:effectLst/>
                <a:ea typeface="Calibri" panose="020F0502020204030204" pitchFamily="34" charset="0"/>
                <a:cs typeface="Times New Roman" panose="02020603050405020304" pitchFamily="18" charset="0"/>
              </a:rPr>
              <a:t>Requirements Specification</a:t>
            </a:r>
            <a:r>
              <a:rPr lang="en-US" sz="4000" dirty="0"/>
              <a:t> </a:t>
            </a:r>
            <a:endParaRPr lang="en-IN" sz="4000"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2417780" y="2530136"/>
            <a:ext cx="7899700" cy="2814221"/>
          </a:xfrm>
        </p:spPr>
        <p:txBody>
          <a:bodyPr/>
          <a:lstStyle/>
          <a:p>
            <a:pPr marL="342900" indent="-342900" algn="l">
              <a:buFont typeface="Wingdings" panose="05000000000000000000" pitchFamily="2" charset="2"/>
              <a:buChar char="Ø"/>
            </a:pPr>
            <a:r>
              <a:rPr lang="en-IN" dirty="0">
                <a:solidFill>
                  <a:schemeClr val="tx2"/>
                </a:solidFill>
              </a:rPr>
              <a:t>Laptop </a:t>
            </a:r>
            <a:r>
              <a:rPr lang="en-IN" sz="2000" dirty="0">
                <a:solidFill>
                  <a:schemeClr val="tx2"/>
                </a:solidFill>
              </a:rPr>
              <a:t>(Raspberry PI for small form factor)</a:t>
            </a:r>
          </a:p>
          <a:p>
            <a:pPr marL="342900" indent="-342900" algn="l">
              <a:buFont typeface="Wingdings" panose="05000000000000000000" pitchFamily="2" charset="2"/>
              <a:buChar char="Ø"/>
            </a:pPr>
            <a:r>
              <a:rPr lang="en-IN" dirty="0">
                <a:solidFill>
                  <a:schemeClr val="tx2"/>
                </a:solidFill>
              </a:rPr>
              <a:t>Arduino Uno</a:t>
            </a:r>
          </a:p>
          <a:p>
            <a:pPr marL="342900" indent="-342900" algn="l">
              <a:buFont typeface="Wingdings" panose="05000000000000000000" pitchFamily="2" charset="2"/>
              <a:buChar char="Ø"/>
            </a:pPr>
            <a:r>
              <a:rPr lang="en-IN" dirty="0" err="1">
                <a:solidFill>
                  <a:schemeClr val="tx2"/>
                </a:solidFill>
              </a:rPr>
              <a:t>ESP32</a:t>
            </a:r>
            <a:r>
              <a:rPr lang="en-IN" dirty="0">
                <a:solidFill>
                  <a:schemeClr val="tx2"/>
                </a:solidFill>
              </a:rPr>
              <a:t>-Cam</a:t>
            </a:r>
          </a:p>
          <a:p>
            <a:pPr marL="342900" indent="-342900" algn="l">
              <a:buFont typeface="Wingdings" panose="05000000000000000000" pitchFamily="2" charset="2"/>
              <a:buChar char="Ø"/>
            </a:pPr>
            <a:r>
              <a:rPr lang="en-IN" dirty="0">
                <a:solidFill>
                  <a:schemeClr val="tx2"/>
                </a:solidFill>
              </a:rPr>
              <a:t>Buzzer and Various Jumper Wires</a:t>
            </a:r>
          </a:p>
          <a:p>
            <a:pPr marL="342900" indent="-342900" algn="l">
              <a:buFont typeface="Wingdings" panose="05000000000000000000" pitchFamily="2" charset="2"/>
              <a:buChar char="Ø"/>
            </a:pPr>
            <a:r>
              <a:rPr lang="en-IN" dirty="0">
                <a:solidFill>
                  <a:schemeClr val="tx2"/>
                </a:solidFill>
              </a:rPr>
              <a:t>Breadboard Power Supply Board and 9V DC Power supply</a:t>
            </a:r>
          </a:p>
          <a:p>
            <a:pPr marL="342900" indent="-342900" algn="l">
              <a:buFont typeface="Wingdings" panose="05000000000000000000" pitchFamily="2" charset="2"/>
              <a:buChar char="Ø"/>
            </a:pPr>
            <a:r>
              <a:rPr lang="en-US" dirty="0">
                <a:solidFill>
                  <a:schemeClr val="tx2"/>
                </a:solidFill>
              </a:rPr>
              <a:t>USB to SERIAL Power Cable</a:t>
            </a:r>
            <a:endParaRPr lang="en-IN" dirty="0">
              <a:solidFill>
                <a:schemeClr val="tx2"/>
              </a:solidFill>
            </a:endParaRPr>
          </a:p>
          <a:p>
            <a:pPr marL="342900" indent="-342900" algn="l">
              <a:buFont typeface="Wingdings" panose="05000000000000000000" pitchFamily="2" charset="2"/>
              <a:buChar char="Ø"/>
            </a:pPr>
            <a:endParaRPr lang="en-IN" dirty="0">
              <a:solidFill>
                <a:schemeClr val="tx2"/>
              </a:solidFill>
            </a:endParaRPr>
          </a:p>
          <a:p>
            <a:endParaRPr lang="en-IN" dirty="0">
              <a:solidFill>
                <a:schemeClr val="tx1"/>
              </a:solidFill>
            </a:endParaRPr>
          </a:p>
        </p:txBody>
      </p:sp>
    </p:spTree>
    <p:extLst>
      <p:ext uri="{BB962C8B-B14F-4D97-AF65-F5344CB8AC3E}">
        <p14:creationId xmlns:p14="http://schemas.microsoft.com/office/powerpoint/2010/main" val="38551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1871755" y="1183298"/>
            <a:ext cx="8448489" cy="1266199"/>
          </a:xfrm>
        </p:spPr>
        <p:txBody>
          <a:bodyPr/>
          <a:lstStyle/>
          <a:p>
            <a:r>
              <a:rPr lang="en-US" dirty="0"/>
              <a:t>limitations</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871755" y="2621576"/>
            <a:ext cx="8637072" cy="2814221"/>
          </a:xfrm>
        </p:spPr>
        <p:txBody>
          <a:bodyPr>
            <a:normAutofit fontScale="92500"/>
          </a:bodyPr>
          <a:lstStyle/>
          <a:p>
            <a:pPr marL="342900" indent="-342900" algn="l">
              <a:lnSpc>
                <a:spcPct val="210000"/>
              </a:lnSpc>
              <a:buFont typeface="Wingdings" panose="05000000000000000000" pitchFamily="2" charset="2"/>
              <a:buChar char="Ø"/>
            </a:pPr>
            <a:r>
              <a:rPr lang="en-US" dirty="0">
                <a:solidFill>
                  <a:schemeClr val="tx1"/>
                </a:solidFill>
              </a:rPr>
              <a:t>Wi-fi Coverage</a:t>
            </a:r>
          </a:p>
          <a:p>
            <a:pPr marL="342900" indent="-342900" algn="l">
              <a:lnSpc>
                <a:spcPct val="210000"/>
              </a:lnSpc>
              <a:buFont typeface="Wingdings" panose="05000000000000000000" pitchFamily="2" charset="2"/>
              <a:buChar char="Ø"/>
            </a:pPr>
            <a:r>
              <a:rPr lang="en-US" dirty="0">
                <a:solidFill>
                  <a:schemeClr val="tx1"/>
                </a:solidFill>
              </a:rPr>
              <a:t>Climatic Conditions</a:t>
            </a:r>
          </a:p>
          <a:p>
            <a:pPr marL="342900" indent="-342900" algn="l">
              <a:lnSpc>
                <a:spcPct val="210000"/>
              </a:lnSpc>
              <a:buFont typeface="Wingdings" panose="05000000000000000000" pitchFamily="2" charset="2"/>
              <a:buChar char="Ø"/>
            </a:pPr>
            <a:r>
              <a:rPr lang="en-US" dirty="0">
                <a:solidFill>
                  <a:schemeClr val="tx1"/>
                </a:solidFill>
              </a:rPr>
              <a:t>Moderate Accuracy</a:t>
            </a:r>
          </a:p>
          <a:p>
            <a:pPr marL="342900" indent="-342900" algn="l">
              <a:lnSpc>
                <a:spcPct val="210000"/>
              </a:lnSpc>
              <a:buFont typeface="Wingdings" panose="05000000000000000000" pitchFamily="2" charset="2"/>
              <a:buChar char="Ø"/>
            </a:pPr>
            <a:r>
              <a:rPr lang="en-US" dirty="0">
                <a:solidFill>
                  <a:schemeClr val="tx1"/>
                </a:solidFill>
              </a:rPr>
              <a:t>Hardware Availability</a:t>
            </a:r>
          </a:p>
          <a:p>
            <a:pPr marL="342900" indent="-342900" algn="l">
              <a:lnSpc>
                <a:spcPct val="210000"/>
              </a:lnSpc>
              <a:buFont typeface="Wingdings" panose="05000000000000000000" pitchFamily="2" charset="2"/>
              <a:buChar char="Ø"/>
            </a:pPr>
            <a:endParaRPr lang="en-US" dirty="0">
              <a:solidFill>
                <a:schemeClr val="tx1"/>
              </a:solidFill>
            </a:endParaRPr>
          </a:p>
          <a:p>
            <a:pPr marL="342900" indent="-342900" algn="l">
              <a:lnSpc>
                <a:spcPct val="200000"/>
              </a:lnSpc>
              <a:buFont typeface="Wingdings" panose="05000000000000000000" pitchFamily="2" charset="2"/>
              <a:buChar char="Ø"/>
            </a:pPr>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51650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2201312" y="767109"/>
            <a:ext cx="8448489" cy="1266199"/>
          </a:xfrm>
        </p:spPr>
        <p:txBody>
          <a:bodyPr/>
          <a:lstStyle/>
          <a:p>
            <a:r>
              <a:rPr lang="en-US" sz="6600" dirty="0"/>
              <a:t>System design</a:t>
            </a:r>
            <a:endParaRPr lang="en-IN" sz="6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8439" y="1984394"/>
            <a:ext cx="4215994" cy="4873606"/>
          </a:xfrm>
          <a:prstGeom prst="rect">
            <a:avLst/>
          </a:prstGeom>
        </p:spPr>
      </p:pic>
    </p:spTree>
    <p:extLst>
      <p:ext uri="{BB962C8B-B14F-4D97-AF65-F5344CB8AC3E}">
        <p14:creationId xmlns:p14="http://schemas.microsoft.com/office/powerpoint/2010/main" val="43183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BCAFF0-FCC7-44A8-A8D6-2AB2D9D7EB8B}"/>
              </a:ext>
            </a:extLst>
          </p:cNvPr>
          <p:cNvSpPr>
            <a:spLocks noGrp="1"/>
          </p:cNvSpPr>
          <p:nvPr>
            <p:ph type="ctrTitle"/>
          </p:nvPr>
        </p:nvSpPr>
        <p:spPr>
          <a:xfrm>
            <a:off x="2293492" y="1006484"/>
            <a:ext cx="8448488" cy="1266199"/>
          </a:xfrm>
        </p:spPr>
        <p:txBody>
          <a:bodyPr/>
          <a:lstStyle/>
          <a:p>
            <a:r>
              <a:rPr lang="en-US" dirty="0"/>
              <a:t>Implementation</a:t>
            </a:r>
            <a:endParaRPr lang="en-IN" dirty="0"/>
          </a:p>
        </p:txBody>
      </p:sp>
      <p:sp>
        <p:nvSpPr>
          <p:cNvPr id="3" name="Subtitle 2">
            <a:extLst>
              <a:ext uri="{FF2B5EF4-FFF2-40B4-BE49-F238E27FC236}">
                <a16:creationId xmlns="" xmlns:a16="http://schemas.microsoft.com/office/drawing/2014/main" id="{F70B0986-7B79-4413-A056-DA40BCC12D94}"/>
              </a:ext>
            </a:extLst>
          </p:cNvPr>
          <p:cNvSpPr>
            <a:spLocks noGrp="1"/>
          </p:cNvSpPr>
          <p:nvPr>
            <p:ph type="subTitle" idx="1"/>
          </p:nvPr>
        </p:nvSpPr>
        <p:spPr>
          <a:xfrm>
            <a:off x="1411940" y="2468569"/>
            <a:ext cx="8637072" cy="4341477"/>
          </a:xfrm>
        </p:spPr>
        <p:txBody>
          <a:bodyPr>
            <a:normAutofit/>
          </a:bodyPr>
          <a:lstStyle/>
          <a:p>
            <a:pPr marL="342900" indent="-342900" algn="l">
              <a:buFont typeface="Wingdings" panose="05000000000000000000" pitchFamily="2" charset="2"/>
              <a:buChar char="Ø"/>
            </a:pPr>
            <a:r>
              <a:rPr lang="en-US" dirty="0">
                <a:solidFill>
                  <a:schemeClr val="tx2"/>
                </a:solidFill>
              </a:rPr>
              <a:t>Enabling RTSP on ESP32-Cam </a:t>
            </a:r>
          </a:p>
          <a:p>
            <a:pPr algn="l"/>
            <a:r>
              <a:rPr lang="en-US" dirty="0">
                <a:solidFill>
                  <a:schemeClr val="tx2"/>
                </a:solidFill>
              </a:rPr>
              <a:t>with Micro-RTSP sketch</a:t>
            </a:r>
          </a:p>
          <a:p>
            <a:pPr marL="342900" indent="-342900" algn="l">
              <a:buFont typeface="Wingdings" panose="05000000000000000000" pitchFamily="2" charset="2"/>
              <a:buChar char="Ø"/>
            </a:pPr>
            <a:r>
              <a:rPr lang="en-US" dirty="0" smtClean="0">
                <a:solidFill>
                  <a:schemeClr val="tx2"/>
                </a:solidFill>
              </a:rPr>
              <a:t>Uploading the </a:t>
            </a:r>
            <a:r>
              <a:rPr lang="en-US" dirty="0" err="1">
                <a:solidFill>
                  <a:schemeClr val="tx2"/>
                </a:solidFill>
              </a:rPr>
              <a:t>Arduino</a:t>
            </a:r>
            <a:r>
              <a:rPr lang="en-US" dirty="0">
                <a:solidFill>
                  <a:schemeClr val="tx2"/>
                </a:solidFill>
              </a:rPr>
              <a:t> UNO</a:t>
            </a:r>
          </a:p>
          <a:p>
            <a:pPr algn="l"/>
            <a:r>
              <a:rPr lang="en-US" dirty="0">
                <a:solidFill>
                  <a:schemeClr val="tx2"/>
                </a:solidFill>
              </a:rPr>
              <a:t>with Standard </a:t>
            </a:r>
            <a:r>
              <a:rPr lang="en-US" dirty="0" err="1" smtClean="0">
                <a:solidFill>
                  <a:schemeClr val="tx2"/>
                </a:solidFill>
              </a:rPr>
              <a:t>Firmata</a:t>
            </a:r>
            <a:r>
              <a:rPr lang="en-US" dirty="0" smtClean="0">
                <a:solidFill>
                  <a:schemeClr val="tx2"/>
                </a:solidFill>
              </a:rPr>
              <a:t> sketch</a:t>
            </a:r>
            <a:endParaRPr lang="en-US" dirty="0">
              <a:solidFill>
                <a:schemeClr val="tx2"/>
              </a:solidFill>
            </a:endParaRPr>
          </a:p>
          <a:p>
            <a:pPr marL="342900" indent="-342900" algn="l">
              <a:buFont typeface="Wingdings" panose="05000000000000000000" pitchFamily="2" charset="2"/>
              <a:buChar char="Ø"/>
            </a:pPr>
            <a:r>
              <a:rPr lang="en-US" dirty="0">
                <a:solidFill>
                  <a:schemeClr val="tx2"/>
                </a:solidFill>
              </a:rPr>
              <a:t>Programming the detection system</a:t>
            </a:r>
          </a:p>
          <a:p>
            <a:pPr algn="l"/>
            <a:r>
              <a:rPr lang="en-US" dirty="0">
                <a:solidFill>
                  <a:schemeClr val="tx2"/>
                </a:solidFill>
              </a:rPr>
              <a:t>in python using various libraries</a:t>
            </a:r>
          </a:p>
          <a:p>
            <a:pPr marL="342900" indent="-342900" algn="l">
              <a:buFont typeface="Wingdings" panose="05000000000000000000" pitchFamily="2" charset="2"/>
              <a:buChar char="Ø"/>
            </a:pPr>
            <a:r>
              <a:rPr lang="en-US" dirty="0">
                <a:solidFill>
                  <a:schemeClr val="tx2"/>
                </a:solidFill>
              </a:rPr>
              <a:t>Developing the GUI for the system </a:t>
            </a:r>
          </a:p>
          <a:p>
            <a:pPr algn="l"/>
            <a:r>
              <a:rPr lang="en-US" dirty="0">
                <a:solidFill>
                  <a:schemeClr val="tx2"/>
                </a:solidFill>
              </a:rPr>
              <a:t>using </a:t>
            </a:r>
            <a:r>
              <a:rPr lang="en-US" dirty="0" err="1">
                <a:solidFill>
                  <a:schemeClr val="tx2"/>
                </a:solidFill>
              </a:rPr>
              <a:t>PyQt</a:t>
            </a:r>
            <a:r>
              <a:rPr lang="en-US" dirty="0">
                <a:solidFill>
                  <a:schemeClr val="tx2"/>
                </a:solidFill>
              </a:rPr>
              <a:t> Designer</a:t>
            </a:r>
          </a:p>
          <a:p>
            <a:pPr marL="342900" indent="-342900" algn="l">
              <a:buFont typeface="Wingdings" panose="05000000000000000000" pitchFamily="2" charset="2"/>
              <a:buChar char="Ø"/>
            </a:pPr>
            <a:r>
              <a:rPr lang="en-US" dirty="0">
                <a:solidFill>
                  <a:schemeClr val="tx2"/>
                </a:solidFill>
              </a:rPr>
              <a:t>Testing and Debugging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3125" y="2574361"/>
            <a:ext cx="1292174" cy="129217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8229" y="2884885"/>
            <a:ext cx="2072640" cy="17544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585" y="4062421"/>
            <a:ext cx="2446095" cy="1375928"/>
          </a:xfrm>
          <a:prstGeom prst="rect">
            <a:avLst/>
          </a:prstGeom>
        </p:spPr>
      </p:pic>
    </p:spTree>
    <p:extLst>
      <p:ext uri="{BB962C8B-B14F-4D97-AF65-F5344CB8AC3E}">
        <p14:creationId xmlns:p14="http://schemas.microsoft.com/office/powerpoint/2010/main" val="272410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Crop</Template>
  <TotalTime>1924</TotalTime>
  <Words>795</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Bahnschrift SemiBold</vt:lpstr>
      <vt:lpstr>Baskerville Old Face</vt:lpstr>
      <vt:lpstr>Calibri</vt:lpstr>
      <vt:lpstr>Franklin Gothic Book</vt:lpstr>
      <vt:lpstr>Times New Roman</vt:lpstr>
      <vt:lpstr>Wingdings</vt:lpstr>
      <vt:lpstr>Crop</vt:lpstr>
      <vt:lpstr>Driver Drowsiness Detection System Final year Project Presentation</vt:lpstr>
      <vt:lpstr>Abstract</vt:lpstr>
      <vt:lpstr>INTRODUCTION</vt:lpstr>
      <vt:lpstr>OBJECTIVE</vt:lpstr>
      <vt:lpstr> Software Requirements Specification</vt:lpstr>
      <vt:lpstr>HARDWARE Requirements Specification </vt:lpstr>
      <vt:lpstr>limitations</vt:lpstr>
      <vt:lpstr>System design</vt:lpstr>
      <vt:lpstr>Implementation</vt:lpstr>
      <vt:lpstr>Application </vt:lpstr>
      <vt:lpstr>Advantages</vt:lpstr>
      <vt:lpstr>SCOPE FOR FUTURE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kishori choukade</dc:creator>
  <cp:lastModifiedBy>Microsoft account</cp:lastModifiedBy>
  <cp:revision>20</cp:revision>
  <dcterms:created xsi:type="dcterms:W3CDTF">2022-06-21T17:28:42Z</dcterms:created>
  <dcterms:modified xsi:type="dcterms:W3CDTF">2022-06-24T07:35:16Z</dcterms:modified>
</cp:coreProperties>
</file>