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0" r:id="rId4"/>
    <p:sldId id="261" r:id="rId5"/>
    <p:sldId id="262" r:id="rId6"/>
    <p:sldId id="267" r:id="rId7"/>
    <p:sldId id="268" r:id="rId8"/>
    <p:sldId id="269" r:id="rId9"/>
    <p:sldId id="271" r:id="rId10"/>
    <p:sldId id="270"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li Krishna" initials="SK" lastIdx="1" clrIdx="0">
    <p:extLst>
      <p:ext uri="{19B8F6BF-5375-455C-9EA6-DF929625EA0E}">
        <p15:presenceInfo xmlns:p15="http://schemas.microsoft.com/office/powerpoint/2012/main" userId="7dd6bed83f27fc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5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C711-8CE4-DD28-214E-482FFAB58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FD7453-09C2-1B6A-A0B8-EE566A1B25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F8E200-03AB-75A8-DAF4-200EAE026E35}"/>
              </a:ext>
            </a:extLst>
          </p:cNvPr>
          <p:cNvSpPr>
            <a:spLocks noGrp="1"/>
          </p:cNvSpPr>
          <p:nvPr>
            <p:ph type="dt" sz="half" idx="10"/>
          </p:nvPr>
        </p:nvSpPr>
        <p:spPr/>
        <p:txBody>
          <a:bodyPr/>
          <a:lstStyle/>
          <a:p>
            <a:fld id="{7F0EE4AD-3C5C-466F-88AC-8F5ACB0C0DF1}" type="datetimeFigureOut">
              <a:rPr lang="en-IN" smtClean="0"/>
              <a:t>31-10-2023</a:t>
            </a:fld>
            <a:endParaRPr lang="en-IN"/>
          </a:p>
        </p:txBody>
      </p:sp>
      <p:sp>
        <p:nvSpPr>
          <p:cNvPr id="5" name="Footer Placeholder 4">
            <a:extLst>
              <a:ext uri="{FF2B5EF4-FFF2-40B4-BE49-F238E27FC236}">
                <a16:creationId xmlns:a16="http://schemas.microsoft.com/office/drawing/2014/main" id="{502FCE42-1DFB-CA3A-CA89-19517B643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B9622-6477-B2A2-2369-4A761E80CB40}"/>
              </a:ext>
            </a:extLst>
          </p:cNvPr>
          <p:cNvSpPr>
            <a:spLocks noGrp="1"/>
          </p:cNvSpPr>
          <p:nvPr>
            <p:ph type="sldNum" sz="quarter" idx="12"/>
          </p:nvPr>
        </p:nvSpPr>
        <p:spPr/>
        <p:txBody>
          <a:bodyPr/>
          <a:lstStyle/>
          <a:p>
            <a:fld id="{07313F6E-6578-4973-8CEE-89EA9D8333AE}" type="slidenum">
              <a:rPr lang="en-IN" smtClean="0"/>
              <a:t>‹#›</a:t>
            </a:fld>
            <a:endParaRPr lang="en-IN"/>
          </a:p>
        </p:txBody>
      </p:sp>
    </p:spTree>
    <p:extLst>
      <p:ext uri="{BB962C8B-B14F-4D97-AF65-F5344CB8AC3E}">
        <p14:creationId xmlns:p14="http://schemas.microsoft.com/office/powerpoint/2010/main" val="145148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FD96-E03C-2381-1CF9-A29869ADAC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D1251B-6107-2FDC-5D08-F192F4EAC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99030-398F-8EA6-9C65-3F68EA331D0B}"/>
              </a:ext>
            </a:extLst>
          </p:cNvPr>
          <p:cNvSpPr>
            <a:spLocks noGrp="1"/>
          </p:cNvSpPr>
          <p:nvPr>
            <p:ph type="dt" sz="half" idx="10"/>
          </p:nvPr>
        </p:nvSpPr>
        <p:spPr/>
        <p:txBody>
          <a:bodyPr/>
          <a:lstStyle/>
          <a:p>
            <a:fld id="{7F0EE4AD-3C5C-466F-88AC-8F5ACB0C0DF1}" type="datetimeFigureOut">
              <a:rPr lang="en-IN" smtClean="0"/>
              <a:t>31-10-2023</a:t>
            </a:fld>
            <a:endParaRPr lang="en-IN"/>
          </a:p>
        </p:txBody>
      </p:sp>
      <p:sp>
        <p:nvSpPr>
          <p:cNvPr id="5" name="Footer Placeholder 4">
            <a:extLst>
              <a:ext uri="{FF2B5EF4-FFF2-40B4-BE49-F238E27FC236}">
                <a16:creationId xmlns:a16="http://schemas.microsoft.com/office/drawing/2014/main" id="{7A9FFB5C-C284-1BFA-AFFD-DAE4D35AEC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4859D-453B-6C7B-9931-ABDD1CA6160D}"/>
              </a:ext>
            </a:extLst>
          </p:cNvPr>
          <p:cNvSpPr>
            <a:spLocks noGrp="1"/>
          </p:cNvSpPr>
          <p:nvPr>
            <p:ph type="sldNum" sz="quarter" idx="12"/>
          </p:nvPr>
        </p:nvSpPr>
        <p:spPr/>
        <p:txBody>
          <a:bodyPr/>
          <a:lstStyle/>
          <a:p>
            <a:fld id="{07313F6E-6578-4973-8CEE-89EA9D8333AE}" type="slidenum">
              <a:rPr lang="en-IN" smtClean="0"/>
              <a:t>‹#›</a:t>
            </a:fld>
            <a:endParaRPr lang="en-IN"/>
          </a:p>
        </p:txBody>
      </p:sp>
    </p:spTree>
    <p:extLst>
      <p:ext uri="{BB962C8B-B14F-4D97-AF65-F5344CB8AC3E}">
        <p14:creationId xmlns:p14="http://schemas.microsoft.com/office/powerpoint/2010/main" val="99181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B82BE-E442-02A8-95E0-BC90963D8A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13198-ACD2-442E-BF6C-6A5B0D918D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70CE91-E1A4-C623-67B8-2C83701B59DB}"/>
              </a:ext>
            </a:extLst>
          </p:cNvPr>
          <p:cNvSpPr>
            <a:spLocks noGrp="1"/>
          </p:cNvSpPr>
          <p:nvPr>
            <p:ph type="dt" sz="half" idx="10"/>
          </p:nvPr>
        </p:nvSpPr>
        <p:spPr/>
        <p:txBody>
          <a:bodyPr/>
          <a:lstStyle/>
          <a:p>
            <a:fld id="{7F0EE4AD-3C5C-466F-88AC-8F5ACB0C0DF1}" type="datetimeFigureOut">
              <a:rPr lang="en-IN" smtClean="0"/>
              <a:t>31-10-2023</a:t>
            </a:fld>
            <a:endParaRPr lang="en-IN"/>
          </a:p>
        </p:txBody>
      </p:sp>
      <p:sp>
        <p:nvSpPr>
          <p:cNvPr id="5" name="Footer Placeholder 4">
            <a:extLst>
              <a:ext uri="{FF2B5EF4-FFF2-40B4-BE49-F238E27FC236}">
                <a16:creationId xmlns:a16="http://schemas.microsoft.com/office/drawing/2014/main" id="{2697D7EE-C06B-C368-43AC-B30713821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4DA89-FF79-C136-8728-BA6EA2CB1453}"/>
              </a:ext>
            </a:extLst>
          </p:cNvPr>
          <p:cNvSpPr>
            <a:spLocks noGrp="1"/>
          </p:cNvSpPr>
          <p:nvPr>
            <p:ph type="sldNum" sz="quarter" idx="12"/>
          </p:nvPr>
        </p:nvSpPr>
        <p:spPr/>
        <p:txBody>
          <a:bodyPr/>
          <a:lstStyle/>
          <a:p>
            <a:fld id="{07313F6E-6578-4973-8CEE-89EA9D8333AE}" type="slidenum">
              <a:rPr lang="en-IN" smtClean="0"/>
              <a:t>‹#›</a:t>
            </a:fld>
            <a:endParaRPr lang="en-IN"/>
          </a:p>
        </p:txBody>
      </p:sp>
    </p:spTree>
    <p:extLst>
      <p:ext uri="{BB962C8B-B14F-4D97-AF65-F5344CB8AC3E}">
        <p14:creationId xmlns:p14="http://schemas.microsoft.com/office/powerpoint/2010/main" val="196348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03CA-1E60-8BC1-5044-9E0799C84E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FF1011-0C62-EB99-5BEF-AD7BEEABE2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66FB8-FA4A-F50D-520A-86EA70A2C3D0}"/>
              </a:ext>
            </a:extLst>
          </p:cNvPr>
          <p:cNvSpPr>
            <a:spLocks noGrp="1"/>
          </p:cNvSpPr>
          <p:nvPr>
            <p:ph type="dt" sz="half" idx="10"/>
          </p:nvPr>
        </p:nvSpPr>
        <p:spPr/>
        <p:txBody>
          <a:bodyPr/>
          <a:lstStyle/>
          <a:p>
            <a:fld id="{7F0EE4AD-3C5C-466F-88AC-8F5ACB0C0DF1}" type="datetimeFigureOut">
              <a:rPr lang="en-IN" smtClean="0"/>
              <a:t>31-10-2023</a:t>
            </a:fld>
            <a:endParaRPr lang="en-IN"/>
          </a:p>
        </p:txBody>
      </p:sp>
      <p:sp>
        <p:nvSpPr>
          <p:cNvPr id="5" name="Footer Placeholder 4">
            <a:extLst>
              <a:ext uri="{FF2B5EF4-FFF2-40B4-BE49-F238E27FC236}">
                <a16:creationId xmlns:a16="http://schemas.microsoft.com/office/drawing/2014/main" id="{4EAD5155-6245-2BEB-ED43-EAFBE0AB7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60798F-A989-5389-845F-D0DFDB94A6B6}"/>
              </a:ext>
            </a:extLst>
          </p:cNvPr>
          <p:cNvSpPr>
            <a:spLocks noGrp="1"/>
          </p:cNvSpPr>
          <p:nvPr>
            <p:ph type="sldNum" sz="quarter" idx="12"/>
          </p:nvPr>
        </p:nvSpPr>
        <p:spPr/>
        <p:txBody>
          <a:bodyPr/>
          <a:lstStyle/>
          <a:p>
            <a:fld id="{07313F6E-6578-4973-8CEE-89EA9D8333AE}" type="slidenum">
              <a:rPr lang="en-IN" smtClean="0"/>
              <a:t>‹#›</a:t>
            </a:fld>
            <a:endParaRPr lang="en-IN"/>
          </a:p>
        </p:txBody>
      </p:sp>
    </p:spTree>
    <p:extLst>
      <p:ext uri="{BB962C8B-B14F-4D97-AF65-F5344CB8AC3E}">
        <p14:creationId xmlns:p14="http://schemas.microsoft.com/office/powerpoint/2010/main" val="1175740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3271-9051-EE70-9F5F-BC6A4B3CE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08B1E2-5033-D595-8BF8-FB475BB89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8A504F-873F-8A2B-78D0-8717CFCA1AF8}"/>
              </a:ext>
            </a:extLst>
          </p:cNvPr>
          <p:cNvSpPr>
            <a:spLocks noGrp="1"/>
          </p:cNvSpPr>
          <p:nvPr>
            <p:ph type="dt" sz="half" idx="10"/>
          </p:nvPr>
        </p:nvSpPr>
        <p:spPr/>
        <p:txBody>
          <a:bodyPr/>
          <a:lstStyle/>
          <a:p>
            <a:fld id="{7F0EE4AD-3C5C-466F-88AC-8F5ACB0C0DF1}" type="datetimeFigureOut">
              <a:rPr lang="en-IN" smtClean="0"/>
              <a:t>31-10-2023</a:t>
            </a:fld>
            <a:endParaRPr lang="en-IN"/>
          </a:p>
        </p:txBody>
      </p:sp>
      <p:sp>
        <p:nvSpPr>
          <p:cNvPr id="5" name="Footer Placeholder 4">
            <a:extLst>
              <a:ext uri="{FF2B5EF4-FFF2-40B4-BE49-F238E27FC236}">
                <a16:creationId xmlns:a16="http://schemas.microsoft.com/office/drawing/2014/main" id="{63604567-2AD1-4D5F-6B41-5ADAF69EB8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04C6F-C86D-4271-B4D6-C5EC3AB078F8}"/>
              </a:ext>
            </a:extLst>
          </p:cNvPr>
          <p:cNvSpPr>
            <a:spLocks noGrp="1"/>
          </p:cNvSpPr>
          <p:nvPr>
            <p:ph type="sldNum" sz="quarter" idx="12"/>
          </p:nvPr>
        </p:nvSpPr>
        <p:spPr/>
        <p:txBody>
          <a:bodyPr/>
          <a:lstStyle/>
          <a:p>
            <a:fld id="{07313F6E-6578-4973-8CEE-89EA9D8333AE}" type="slidenum">
              <a:rPr lang="en-IN" smtClean="0"/>
              <a:t>‹#›</a:t>
            </a:fld>
            <a:endParaRPr lang="en-IN"/>
          </a:p>
        </p:txBody>
      </p:sp>
    </p:spTree>
    <p:extLst>
      <p:ext uri="{BB962C8B-B14F-4D97-AF65-F5344CB8AC3E}">
        <p14:creationId xmlns:p14="http://schemas.microsoft.com/office/powerpoint/2010/main" val="44971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0595-CCEB-C692-9A37-4216E4D35F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C9D04E-E64B-E3B0-5162-901F09AFE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7B447C-5DAE-EEEA-1BB6-8F5EA1CD4D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20316E-FBC6-79BA-4412-8EF2FD0F889C}"/>
              </a:ext>
            </a:extLst>
          </p:cNvPr>
          <p:cNvSpPr>
            <a:spLocks noGrp="1"/>
          </p:cNvSpPr>
          <p:nvPr>
            <p:ph type="dt" sz="half" idx="10"/>
          </p:nvPr>
        </p:nvSpPr>
        <p:spPr/>
        <p:txBody>
          <a:bodyPr/>
          <a:lstStyle/>
          <a:p>
            <a:fld id="{7F0EE4AD-3C5C-466F-88AC-8F5ACB0C0DF1}" type="datetimeFigureOut">
              <a:rPr lang="en-IN" smtClean="0"/>
              <a:t>31-10-2023</a:t>
            </a:fld>
            <a:endParaRPr lang="en-IN"/>
          </a:p>
        </p:txBody>
      </p:sp>
      <p:sp>
        <p:nvSpPr>
          <p:cNvPr id="6" name="Footer Placeholder 5">
            <a:extLst>
              <a:ext uri="{FF2B5EF4-FFF2-40B4-BE49-F238E27FC236}">
                <a16:creationId xmlns:a16="http://schemas.microsoft.com/office/drawing/2014/main" id="{85B6DB16-D94B-128B-604E-70553DEF0C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1F987A-07C6-8693-EDB3-CC6314AC29B0}"/>
              </a:ext>
            </a:extLst>
          </p:cNvPr>
          <p:cNvSpPr>
            <a:spLocks noGrp="1"/>
          </p:cNvSpPr>
          <p:nvPr>
            <p:ph type="sldNum" sz="quarter" idx="12"/>
          </p:nvPr>
        </p:nvSpPr>
        <p:spPr/>
        <p:txBody>
          <a:bodyPr/>
          <a:lstStyle/>
          <a:p>
            <a:fld id="{07313F6E-6578-4973-8CEE-89EA9D8333AE}" type="slidenum">
              <a:rPr lang="en-IN" smtClean="0"/>
              <a:t>‹#›</a:t>
            </a:fld>
            <a:endParaRPr lang="en-IN"/>
          </a:p>
        </p:txBody>
      </p:sp>
    </p:spTree>
    <p:extLst>
      <p:ext uri="{BB962C8B-B14F-4D97-AF65-F5344CB8AC3E}">
        <p14:creationId xmlns:p14="http://schemas.microsoft.com/office/powerpoint/2010/main" val="197516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DE19-9F40-D531-2B82-0555366413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E3CDBF-60B4-7E32-E42A-70DC2914A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ADAC2-50A7-302D-197C-32D1A765E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F03D39-9BA3-FF1F-6582-6ED0AC850D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14E89-20C7-2CD0-B687-FF954119F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AD6035-4E46-4642-A009-97BCC90204D2}"/>
              </a:ext>
            </a:extLst>
          </p:cNvPr>
          <p:cNvSpPr>
            <a:spLocks noGrp="1"/>
          </p:cNvSpPr>
          <p:nvPr>
            <p:ph type="dt" sz="half" idx="10"/>
          </p:nvPr>
        </p:nvSpPr>
        <p:spPr/>
        <p:txBody>
          <a:bodyPr/>
          <a:lstStyle/>
          <a:p>
            <a:fld id="{7F0EE4AD-3C5C-466F-88AC-8F5ACB0C0DF1}" type="datetimeFigureOut">
              <a:rPr lang="en-IN" smtClean="0"/>
              <a:t>31-10-2023</a:t>
            </a:fld>
            <a:endParaRPr lang="en-IN"/>
          </a:p>
        </p:txBody>
      </p:sp>
      <p:sp>
        <p:nvSpPr>
          <p:cNvPr id="8" name="Footer Placeholder 7">
            <a:extLst>
              <a:ext uri="{FF2B5EF4-FFF2-40B4-BE49-F238E27FC236}">
                <a16:creationId xmlns:a16="http://schemas.microsoft.com/office/drawing/2014/main" id="{38466D93-7FCA-40A1-E3DB-F9BD6AC3B1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670EE5-DF38-137E-64D7-112D929145DB}"/>
              </a:ext>
            </a:extLst>
          </p:cNvPr>
          <p:cNvSpPr>
            <a:spLocks noGrp="1"/>
          </p:cNvSpPr>
          <p:nvPr>
            <p:ph type="sldNum" sz="quarter" idx="12"/>
          </p:nvPr>
        </p:nvSpPr>
        <p:spPr/>
        <p:txBody>
          <a:bodyPr/>
          <a:lstStyle/>
          <a:p>
            <a:fld id="{07313F6E-6578-4973-8CEE-89EA9D8333AE}" type="slidenum">
              <a:rPr lang="en-IN" smtClean="0"/>
              <a:t>‹#›</a:t>
            </a:fld>
            <a:endParaRPr lang="en-IN"/>
          </a:p>
        </p:txBody>
      </p:sp>
    </p:spTree>
    <p:extLst>
      <p:ext uri="{BB962C8B-B14F-4D97-AF65-F5344CB8AC3E}">
        <p14:creationId xmlns:p14="http://schemas.microsoft.com/office/powerpoint/2010/main" val="281131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7CA8-63BB-90AA-55DE-6D1A30166D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4BEC3C-86C7-AF20-1C00-67220F02A6F3}"/>
              </a:ext>
            </a:extLst>
          </p:cNvPr>
          <p:cNvSpPr>
            <a:spLocks noGrp="1"/>
          </p:cNvSpPr>
          <p:nvPr>
            <p:ph type="dt" sz="half" idx="10"/>
          </p:nvPr>
        </p:nvSpPr>
        <p:spPr/>
        <p:txBody>
          <a:bodyPr/>
          <a:lstStyle/>
          <a:p>
            <a:fld id="{7F0EE4AD-3C5C-466F-88AC-8F5ACB0C0DF1}" type="datetimeFigureOut">
              <a:rPr lang="en-IN" smtClean="0"/>
              <a:t>31-10-2023</a:t>
            </a:fld>
            <a:endParaRPr lang="en-IN"/>
          </a:p>
        </p:txBody>
      </p:sp>
      <p:sp>
        <p:nvSpPr>
          <p:cNvPr id="4" name="Footer Placeholder 3">
            <a:extLst>
              <a:ext uri="{FF2B5EF4-FFF2-40B4-BE49-F238E27FC236}">
                <a16:creationId xmlns:a16="http://schemas.microsoft.com/office/drawing/2014/main" id="{1B5A695E-1531-EDF5-D56C-7B18946B30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692193-A0D8-622F-8BB1-8B1BAB5E8B38}"/>
              </a:ext>
            </a:extLst>
          </p:cNvPr>
          <p:cNvSpPr>
            <a:spLocks noGrp="1"/>
          </p:cNvSpPr>
          <p:nvPr>
            <p:ph type="sldNum" sz="quarter" idx="12"/>
          </p:nvPr>
        </p:nvSpPr>
        <p:spPr/>
        <p:txBody>
          <a:bodyPr/>
          <a:lstStyle/>
          <a:p>
            <a:fld id="{07313F6E-6578-4973-8CEE-89EA9D8333AE}" type="slidenum">
              <a:rPr lang="en-IN" smtClean="0"/>
              <a:t>‹#›</a:t>
            </a:fld>
            <a:endParaRPr lang="en-IN"/>
          </a:p>
        </p:txBody>
      </p:sp>
    </p:spTree>
    <p:extLst>
      <p:ext uri="{BB962C8B-B14F-4D97-AF65-F5344CB8AC3E}">
        <p14:creationId xmlns:p14="http://schemas.microsoft.com/office/powerpoint/2010/main" val="85187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FB4C1-5929-7F25-8CA9-9B8A78581B88}"/>
              </a:ext>
            </a:extLst>
          </p:cNvPr>
          <p:cNvSpPr>
            <a:spLocks noGrp="1"/>
          </p:cNvSpPr>
          <p:nvPr>
            <p:ph type="dt" sz="half" idx="10"/>
          </p:nvPr>
        </p:nvSpPr>
        <p:spPr/>
        <p:txBody>
          <a:bodyPr/>
          <a:lstStyle/>
          <a:p>
            <a:fld id="{7F0EE4AD-3C5C-466F-88AC-8F5ACB0C0DF1}" type="datetimeFigureOut">
              <a:rPr lang="en-IN" smtClean="0"/>
              <a:t>31-10-2023</a:t>
            </a:fld>
            <a:endParaRPr lang="en-IN"/>
          </a:p>
        </p:txBody>
      </p:sp>
      <p:sp>
        <p:nvSpPr>
          <p:cNvPr id="3" name="Footer Placeholder 2">
            <a:extLst>
              <a:ext uri="{FF2B5EF4-FFF2-40B4-BE49-F238E27FC236}">
                <a16:creationId xmlns:a16="http://schemas.microsoft.com/office/drawing/2014/main" id="{51234CC0-70B7-EE71-8FFB-A8C9102D2C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81A11B-3C87-EACB-9C70-DB43E7FA7404}"/>
              </a:ext>
            </a:extLst>
          </p:cNvPr>
          <p:cNvSpPr>
            <a:spLocks noGrp="1"/>
          </p:cNvSpPr>
          <p:nvPr>
            <p:ph type="sldNum" sz="quarter" idx="12"/>
          </p:nvPr>
        </p:nvSpPr>
        <p:spPr/>
        <p:txBody>
          <a:bodyPr/>
          <a:lstStyle/>
          <a:p>
            <a:fld id="{07313F6E-6578-4973-8CEE-89EA9D8333AE}" type="slidenum">
              <a:rPr lang="en-IN" smtClean="0"/>
              <a:t>‹#›</a:t>
            </a:fld>
            <a:endParaRPr lang="en-IN"/>
          </a:p>
        </p:txBody>
      </p:sp>
    </p:spTree>
    <p:extLst>
      <p:ext uri="{BB962C8B-B14F-4D97-AF65-F5344CB8AC3E}">
        <p14:creationId xmlns:p14="http://schemas.microsoft.com/office/powerpoint/2010/main" val="227824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A831-2982-4563-843B-5E8476FDC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45F0FD-8771-7DD7-217D-F7CEBE7BA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5D1D72-33BD-8CD5-24BF-BAEFB7492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A5326-20FF-1E87-878B-113D71228825}"/>
              </a:ext>
            </a:extLst>
          </p:cNvPr>
          <p:cNvSpPr>
            <a:spLocks noGrp="1"/>
          </p:cNvSpPr>
          <p:nvPr>
            <p:ph type="dt" sz="half" idx="10"/>
          </p:nvPr>
        </p:nvSpPr>
        <p:spPr/>
        <p:txBody>
          <a:bodyPr/>
          <a:lstStyle/>
          <a:p>
            <a:fld id="{7F0EE4AD-3C5C-466F-88AC-8F5ACB0C0DF1}" type="datetimeFigureOut">
              <a:rPr lang="en-IN" smtClean="0"/>
              <a:t>31-10-2023</a:t>
            </a:fld>
            <a:endParaRPr lang="en-IN"/>
          </a:p>
        </p:txBody>
      </p:sp>
      <p:sp>
        <p:nvSpPr>
          <p:cNvPr id="6" name="Footer Placeholder 5">
            <a:extLst>
              <a:ext uri="{FF2B5EF4-FFF2-40B4-BE49-F238E27FC236}">
                <a16:creationId xmlns:a16="http://schemas.microsoft.com/office/drawing/2014/main" id="{36459066-1C80-AD97-F97F-03063025C9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A0BBB8-0690-34D0-DB64-1A631CDB9C1F}"/>
              </a:ext>
            </a:extLst>
          </p:cNvPr>
          <p:cNvSpPr>
            <a:spLocks noGrp="1"/>
          </p:cNvSpPr>
          <p:nvPr>
            <p:ph type="sldNum" sz="quarter" idx="12"/>
          </p:nvPr>
        </p:nvSpPr>
        <p:spPr/>
        <p:txBody>
          <a:bodyPr/>
          <a:lstStyle/>
          <a:p>
            <a:fld id="{07313F6E-6578-4973-8CEE-89EA9D8333AE}" type="slidenum">
              <a:rPr lang="en-IN" smtClean="0"/>
              <a:t>‹#›</a:t>
            </a:fld>
            <a:endParaRPr lang="en-IN"/>
          </a:p>
        </p:txBody>
      </p:sp>
    </p:spTree>
    <p:extLst>
      <p:ext uri="{BB962C8B-B14F-4D97-AF65-F5344CB8AC3E}">
        <p14:creationId xmlns:p14="http://schemas.microsoft.com/office/powerpoint/2010/main" val="30661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09E6-FFD8-C29F-C038-B6D0FC035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C9803F-6ED8-CB4C-0B92-07E7B7A05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BFA84F-ADEF-8C6E-D822-F4070EA30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89B84-59A0-6840-4F53-7D0095102B71}"/>
              </a:ext>
            </a:extLst>
          </p:cNvPr>
          <p:cNvSpPr>
            <a:spLocks noGrp="1"/>
          </p:cNvSpPr>
          <p:nvPr>
            <p:ph type="dt" sz="half" idx="10"/>
          </p:nvPr>
        </p:nvSpPr>
        <p:spPr/>
        <p:txBody>
          <a:bodyPr/>
          <a:lstStyle/>
          <a:p>
            <a:fld id="{7F0EE4AD-3C5C-466F-88AC-8F5ACB0C0DF1}" type="datetimeFigureOut">
              <a:rPr lang="en-IN" smtClean="0"/>
              <a:t>31-10-2023</a:t>
            </a:fld>
            <a:endParaRPr lang="en-IN"/>
          </a:p>
        </p:txBody>
      </p:sp>
      <p:sp>
        <p:nvSpPr>
          <p:cNvPr id="6" name="Footer Placeholder 5">
            <a:extLst>
              <a:ext uri="{FF2B5EF4-FFF2-40B4-BE49-F238E27FC236}">
                <a16:creationId xmlns:a16="http://schemas.microsoft.com/office/drawing/2014/main" id="{AC66A92C-A1D7-403B-1C04-475FAC9A3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EA6136-1417-5C9E-B380-462A80A52F3F}"/>
              </a:ext>
            </a:extLst>
          </p:cNvPr>
          <p:cNvSpPr>
            <a:spLocks noGrp="1"/>
          </p:cNvSpPr>
          <p:nvPr>
            <p:ph type="sldNum" sz="quarter" idx="12"/>
          </p:nvPr>
        </p:nvSpPr>
        <p:spPr/>
        <p:txBody>
          <a:bodyPr/>
          <a:lstStyle/>
          <a:p>
            <a:fld id="{07313F6E-6578-4973-8CEE-89EA9D8333AE}" type="slidenum">
              <a:rPr lang="en-IN" smtClean="0"/>
              <a:t>‹#›</a:t>
            </a:fld>
            <a:endParaRPr lang="en-IN"/>
          </a:p>
        </p:txBody>
      </p:sp>
    </p:spTree>
    <p:extLst>
      <p:ext uri="{BB962C8B-B14F-4D97-AF65-F5344CB8AC3E}">
        <p14:creationId xmlns:p14="http://schemas.microsoft.com/office/powerpoint/2010/main" val="421429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95D83-0687-15A9-827B-F324B9443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E6A8A1-E6B3-0997-23F3-9C0117629C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40744-A74A-EF0A-C32C-1EE28FD2C1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EE4AD-3C5C-466F-88AC-8F5ACB0C0DF1}" type="datetimeFigureOut">
              <a:rPr lang="en-IN" smtClean="0"/>
              <a:t>31-10-2023</a:t>
            </a:fld>
            <a:endParaRPr lang="en-IN"/>
          </a:p>
        </p:txBody>
      </p:sp>
      <p:sp>
        <p:nvSpPr>
          <p:cNvPr id="5" name="Footer Placeholder 4">
            <a:extLst>
              <a:ext uri="{FF2B5EF4-FFF2-40B4-BE49-F238E27FC236}">
                <a16:creationId xmlns:a16="http://schemas.microsoft.com/office/drawing/2014/main" id="{E61B5E8E-8315-1811-2D69-777FA0060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4F5ECF-3168-BFE7-1DF5-6A29C59F0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13F6E-6578-4973-8CEE-89EA9D8333AE}" type="slidenum">
              <a:rPr lang="en-IN" smtClean="0"/>
              <a:t>‹#›</a:t>
            </a:fld>
            <a:endParaRPr lang="en-IN"/>
          </a:p>
        </p:txBody>
      </p:sp>
    </p:spTree>
    <p:extLst>
      <p:ext uri="{BB962C8B-B14F-4D97-AF65-F5344CB8AC3E}">
        <p14:creationId xmlns:p14="http://schemas.microsoft.com/office/powerpoint/2010/main" val="233219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2562-9DD2-695E-0786-C76E14A86A26}"/>
              </a:ext>
            </a:extLst>
          </p:cNvPr>
          <p:cNvSpPr>
            <a:spLocks noGrp="1"/>
          </p:cNvSpPr>
          <p:nvPr>
            <p:ph type="title"/>
          </p:nvPr>
        </p:nvSpPr>
        <p:spPr/>
        <p:txBody>
          <a:bodyPr/>
          <a:lstStyle/>
          <a:p>
            <a:r>
              <a:rPr lang="en-US" dirty="0"/>
              <a:t>Background and Problem Statement</a:t>
            </a:r>
            <a:endParaRPr lang="en-IN" dirty="0"/>
          </a:p>
        </p:txBody>
      </p:sp>
      <p:sp>
        <p:nvSpPr>
          <p:cNvPr id="3" name="Content Placeholder 2">
            <a:extLst>
              <a:ext uri="{FF2B5EF4-FFF2-40B4-BE49-F238E27FC236}">
                <a16:creationId xmlns:a16="http://schemas.microsoft.com/office/drawing/2014/main" id="{82CF020C-6CB0-18AC-E1B1-8071CDBBB534}"/>
              </a:ext>
            </a:extLst>
          </p:cNvPr>
          <p:cNvSpPr>
            <a:spLocks noGrp="1"/>
          </p:cNvSpPr>
          <p:nvPr>
            <p:ph idx="1"/>
          </p:nvPr>
        </p:nvSpPr>
        <p:spPr/>
        <p:txBody>
          <a:bodyPr>
            <a:normAutofit/>
          </a:bodyPr>
          <a:lstStyle/>
          <a:p>
            <a:r>
              <a:rPr lang="en-US" sz="1800" b="0" i="0" dirty="0">
                <a:solidFill>
                  <a:srgbClr val="212121"/>
                </a:solidFill>
                <a:effectLst/>
                <a:latin typeface="BlinkMacSystemFont"/>
              </a:rPr>
              <a:t>Diabetes is a public health problem worldwide. Although diabetes is a chronic and incurable disease, measures and treatments can be taken to control it and keep the patient stable.</a:t>
            </a:r>
          </a:p>
          <a:p>
            <a:r>
              <a:rPr lang="en-US" sz="1800" b="0" i="0" dirty="0">
                <a:solidFill>
                  <a:srgbClr val="212121"/>
                </a:solidFill>
                <a:effectLst/>
                <a:latin typeface="BlinkMacSystemFont"/>
              </a:rPr>
              <a:t>Diabetes has been the subject of extensive research, ranging from disease prevention to the use of technologies for its diagnosis and control. </a:t>
            </a:r>
          </a:p>
          <a:p>
            <a:r>
              <a:rPr lang="en-US" sz="1800" b="0" i="0" dirty="0">
                <a:solidFill>
                  <a:srgbClr val="212121"/>
                </a:solidFill>
                <a:effectLst/>
                <a:latin typeface="BlinkMacSystemFont"/>
              </a:rPr>
              <a:t>Health institutions obtain information required for the diagnosis of diabetes through various tests, and appropriate treatment is provided according to the diagnosis. </a:t>
            </a:r>
          </a:p>
          <a:p>
            <a:r>
              <a:rPr lang="en-US" sz="1800" b="0" i="0" dirty="0">
                <a:solidFill>
                  <a:srgbClr val="212121"/>
                </a:solidFill>
                <a:effectLst/>
                <a:latin typeface="BlinkMacSystemFont"/>
              </a:rPr>
              <a:t>These institutions have databases with large volumes of information that can be analyzed and used in different applications such as pattern discovery and outcome prediction, which can help health personnel in making decisions about treatments or determining the appropriate prescriptions for diabetes management.</a:t>
            </a:r>
          </a:p>
          <a:p>
            <a:r>
              <a:rPr lang="en-US" sz="1800" dirty="0"/>
              <a:t>Objective is to develop a Diabetes Drug Recommendation System that leverages data-driven methodologies to provide personalized drug recommendations for diabetes management. </a:t>
            </a:r>
          </a:p>
          <a:p>
            <a:r>
              <a:rPr lang="en-US" sz="1800" dirty="0"/>
              <a:t>By analyzing patient data, this system seeks to enhance the quality of care by recommending the most suitable medications, considering patient-specific factors and preferences.</a:t>
            </a:r>
            <a:endParaRPr lang="en-IN" sz="1800" dirty="0"/>
          </a:p>
        </p:txBody>
      </p:sp>
    </p:spTree>
    <p:extLst>
      <p:ext uri="{BB962C8B-B14F-4D97-AF65-F5344CB8AC3E}">
        <p14:creationId xmlns:p14="http://schemas.microsoft.com/office/powerpoint/2010/main" val="29902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A0A8-B963-78AF-8374-78AA166E8434}"/>
              </a:ext>
            </a:extLst>
          </p:cNvPr>
          <p:cNvSpPr>
            <a:spLocks noGrp="1"/>
          </p:cNvSpPr>
          <p:nvPr>
            <p:ph type="title"/>
          </p:nvPr>
        </p:nvSpPr>
        <p:spPr>
          <a:xfrm>
            <a:off x="536369" y="129164"/>
            <a:ext cx="10515600" cy="1325563"/>
          </a:xfrm>
        </p:spPr>
        <p:txBody>
          <a:bodyPr/>
          <a:lstStyle/>
          <a:p>
            <a:r>
              <a:rPr lang="en-US" dirty="0"/>
              <a:t>Screen Shots</a:t>
            </a:r>
            <a:endParaRPr lang="en-IN" dirty="0"/>
          </a:p>
        </p:txBody>
      </p:sp>
      <p:pic>
        <p:nvPicPr>
          <p:cNvPr id="5" name="Content Placeholder 4">
            <a:extLst>
              <a:ext uri="{FF2B5EF4-FFF2-40B4-BE49-F238E27FC236}">
                <a16:creationId xmlns:a16="http://schemas.microsoft.com/office/drawing/2014/main" id="{E49BC113-7C6A-CDE2-BFF1-A8F1763AC9BA}"/>
              </a:ext>
            </a:extLst>
          </p:cNvPr>
          <p:cNvPicPr>
            <a:picLocks noGrp="1" noChangeAspect="1"/>
          </p:cNvPicPr>
          <p:nvPr>
            <p:ph idx="1"/>
          </p:nvPr>
        </p:nvPicPr>
        <p:blipFill>
          <a:blip r:embed="rId2"/>
          <a:stretch>
            <a:fillRect/>
          </a:stretch>
        </p:blipFill>
        <p:spPr>
          <a:xfrm>
            <a:off x="542931" y="1217220"/>
            <a:ext cx="11112700" cy="4922322"/>
          </a:xfrm>
        </p:spPr>
      </p:pic>
    </p:spTree>
    <p:extLst>
      <p:ext uri="{BB962C8B-B14F-4D97-AF65-F5344CB8AC3E}">
        <p14:creationId xmlns:p14="http://schemas.microsoft.com/office/powerpoint/2010/main" val="12933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6333-266D-E000-F7A3-E61684A6357C}"/>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07E554EC-A0CA-97A2-E415-1B24E3ABF078}"/>
              </a:ext>
            </a:extLst>
          </p:cNvPr>
          <p:cNvSpPr>
            <a:spLocks noGrp="1"/>
          </p:cNvSpPr>
          <p:nvPr>
            <p:ph idx="1"/>
          </p:nvPr>
        </p:nvSpPr>
        <p:spPr/>
        <p:txBody>
          <a:bodyPr/>
          <a:lstStyle/>
          <a:p>
            <a:r>
              <a:rPr lang="en-IN" dirty="0"/>
              <a:t>Suryakant Dubey- Leader</a:t>
            </a:r>
          </a:p>
          <a:p>
            <a:r>
              <a:rPr lang="en-IN" dirty="0"/>
              <a:t>Shivali Krishna- Mentor</a:t>
            </a:r>
          </a:p>
          <a:p>
            <a:r>
              <a:rPr lang="en-IN" dirty="0"/>
              <a:t>Dhanush Nayak- Mentor</a:t>
            </a:r>
          </a:p>
          <a:p>
            <a:r>
              <a:rPr lang="en-IN" dirty="0" err="1"/>
              <a:t>Pranita</a:t>
            </a:r>
            <a:r>
              <a:rPr lang="en-IN" dirty="0"/>
              <a:t> </a:t>
            </a:r>
            <a:r>
              <a:rPr lang="en-IN" dirty="0" err="1"/>
              <a:t>Zaware</a:t>
            </a:r>
            <a:r>
              <a:rPr lang="en-IN" dirty="0"/>
              <a:t>- Mentor</a:t>
            </a:r>
          </a:p>
          <a:p>
            <a:r>
              <a:rPr lang="en-IN" dirty="0"/>
              <a:t>Ajay </a:t>
            </a:r>
            <a:r>
              <a:rPr lang="en-IN" dirty="0" err="1"/>
              <a:t>Kalaskar</a:t>
            </a:r>
            <a:r>
              <a:rPr lang="en-IN" dirty="0"/>
              <a:t>- Data Scientist.</a:t>
            </a:r>
          </a:p>
          <a:p>
            <a:r>
              <a:rPr lang="en-IN" dirty="0"/>
              <a:t>Aniket Tathe- Data Scientist.</a:t>
            </a:r>
          </a:p>
        </p:txBody>
      </p:sp>
    </p:spTree>
    <p:extLst>
      <p:ext uri="{BB962C8B-B14F-4D97-AF65-F5344CB8AC3E}">
        <p14:creationId xmlns:p14="http://schemas.microsoft.com/office/powerpoint/2010/main" val="89534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AC64-D3AF-D040-3106-030CEB3E40A1}"/>
              </a:ext>
            </a:extLst>
          </p:cNvPr>
          <p:cNvSpPr>
            <a:spLocks noGrp="1"/>
          </p:cNvSpPr>
          <p:nvPr>
            <p:ph type="title"/>
          </p:nvPr>
        </p:nvSpPr>
        <p:spPr/>
        <p:txBody>
          <a:bodyPr/>
          <a:lstStyle/>
          <a:p>
            <a:r>
              <a:rPr lang="en-US" dirty="0"/>
              <a:t>Thankyou</a:t>
            </a:r>
            <a:endParaRPr lang="en-IN" dirty="0"/>
          </a:p>
        </p:txBody>
      </p:sp>
    </p:spTree>
    <p:extLst>
      <p:ext uri="{BB962C8B-B14F-4D97-AF65-F5344CB8AC3E}">
        <p14:creationId xmlns:p14="http://schemas.microsoft.com/office/powerpoint/2010/main" val="269896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2318-636E-D5E0-18F8-0F198203CC62}"/>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2E81F044-F83B-E4CC-A102-823ABF8C44F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25249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9707-5999-D5BA-26AD-38AF433692F5}"/>
              </a:ext>
            </a:extLst>
          </p:cNvPr>
          <p:cNvSpPr>
            <a:spLocks noGrp="1"/>
          </p:cNvSpPr>
          <p:nvPr>
            <p:ph type="title"/>
          </p:nvPr>
        </p:nvSpPr>
        <p:spPr>
          <a:xfrm>
            <a:off x="790698" y="789709"/>
            <a:ext cx="10515600" cy="866899"/>
          </a:xfrm>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153EDD13-218B-291C-DFC5-23F7880FE7FA}"/>
              </a:ext>
            </a:extLst>
          </p:cNvPr>
          <p:cNvSpPr>
            <a:spLocks noGrp="1"/>
          </p:cNvSpPr>
          <p:nvPr>
            <p:ph idx="1"/>
          </p:nvPr>
        </p:nvSpPr>
        <p:spPr>
          <a:xfrm>
            <a:off x="648195" y="2057194"/>
            <a:ext cx="10515600" cy="4351338"/>
          </a:xfrm>
        </p:spPr>
        <p:txBody>
          <a:bodyPr>
            <a:normAutofit/>
          </a:bodyPr>
          <a:lstStyle/>
          <a:p>
            <a:r>
              <a:rPr lang="en-US" sz="2200" dirty="0"/>
              <a:t>Data Sources: Publicly available health datasets were identified and used.</a:t>
            </a:r>
          </a:p>
          <a:p>
            <a:r>
              <a:rPr lang="en-US" sz="2200" dirty="0"/>
              <a:t>Data Types: Data collected included structured data such as demographics, lab results, prescriptions, diagnosis etc.</a:t>
            </a:r>
          </a:p>
          <a:p>
            <a:r>
              <a:rPr lang="en-US" sz="2200" dirty="0"/>
              <a:t>Data Size and Scale: Dataset contained around 1,01,767 records of patients collected from around 128 hospitals which included columns such as A1C_result, race, gender, previously prescribed drugs etc.</a:t>
            </a:r>
          </a:p>
          <a:p>
            <a:r>
              <a:rPr lang="en-US" sz="2200" dirty="0"/>
              <a:t> Data Preprocessing: Handling missing values, removing duplicates, KNN imputing, Scaling techniques, TFIDF vectorization for NLP, SMOTE analysis.</a:t>
            </a:r>
            <a:endParaRPr lang="en-IN" sz="2200" dirty="0"/>
          </a:p>
        </p:txBody>
      </p:sp>
    </p:spTree>
    <p:extLst>
      <p:ext uri="{BB962C8B-B14F-4D97-AF65-F5344CB8AC3E}">
        <p14:creationId xmlns:p14="http://schemas.microsoft.com/office/powerpoint/2010/main" val="279725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5A6C-9A33-8678-DB82-47C00496C8AD}"/>
              </a:ext>
            </a:extLst>
          </p:cNvPr>
          <p:cNvSpPr>
            <a:spLocks noGrp="1"/>
          </p:cNvSpPr>
          <p:nvPr>
            <p:ph type="title"/>
          </p:nvPr>
        </p:nvSpPr>
        <p:spPr/>
        <p:txBody>
          <a:bodyPr/>
          <a:lstStyle/>
          <a:p>
            <a:r>
              <a:rPr lang="en-US" dirty="0"/>
              <a:t>Final Feature Selected</a:t>
            </a:r>
            <a:endParaRPr lang="en-IN" dirty="0"/>
          </a:p>
        </p:txBody>
      </p:sp>
      <p:sp>
        <p:nvSpPr>
          <p:cNvPr id="3" name="Content Placeholder 2">
            <a:extLst>
              <a:ext uri="{FF2B5EF4-FFF2-40B4-BE49-F238E27FC236}">
                <a16:creationId xmlns:a16="http://schemas.microsoft.com/office/drawing/2014/main" id="{B28772AB-90D8-6990-7C69-573C69CBCB9F}"/>
              </a:ext>
            </a:extLst>
          </p:cNvPr>
          <p:cNvSpPr>
            <a:spLocks noGrp="1"/>
          </p:cNvSpPr>
          <p:nvPr>
            <p:ph idx="1"/>
          </p:nvPr>
        </p:nvSpPr>
        <p:spPr>
          <a:xfrm>
            <a:off x="838200" y="1582181"/>
            <a:ext cx="10515600" cy="4351338"/>
          </a:xfrm>
        </p:spPr>
        <p:txBody>
          <a:bodyPr>
            <a:noAutofit/>
          </a:bodyPr>
          <a:lstStyle/>
          <a:p>
            <a:r>
              <a:rPr lang="en-US" sz="1700" b="1" dirty="0"/>
              <a:t>Race</a:t>
            </a:r>
            <a:r>
              <a:rPr lang="en-US" sz="1700" dirty="0"/>
              <a:t> : African-American, Asian, Caucasian, Hispanic, Other</a:t>
            </a:r>
          </a:p>
          <a:p>
            <a:r>
              <a:rPr lang="en-US" sz="1700" b="1" dirty="0"/>
              <a:t>Gender</a:t>
            </a:r>
            <a:r>
              <a:rPr lang="en-US" sz="1700" dirty="0"/>
              <a:t> : Male, Female </a:t>
            </a:r>
          </a:p>
          <a:p>
            <a:r>
              <a:rPr lang="en-US" sz="1700" b="1" dirty="0"/>
              <a:t>Age</a:t>
            </a:r>
            <a:r>
              <a:rPr lang="en-US" sz="1700" dirty="0"/>
              <a:t> : Numeric value</a:t>
            </a:r>
          </a:p>
          <a:p>
            <a:r>
              <a:rPr lang="en-US" sz="1700" b="1" dirty="0"/>
              <a:t>Weight</a:t>
            </a:r>
            <a:r>
              <a:rPr lang="en-US" sz="1700" dirty="0"/>
              <a:t> : Numeric value</a:t>
            </a:r>
          </a:p>
          <a:p>
            <a:r>
              <a:rPr lang="en-US" sz="1700" b="1" dirty="0"/>
              <a:t>A1_C result</a:t>
            </a:r>
            <a:r>
              <a:rPr lang="en-US" sz="1700" dirty="0"/>
              <a:t> : Also known as the hemoglobin A1C or HbA1c test—is a simple blood test that measures your average blood sugar levels. Indicates the range of the result or if the test was not taken. Values: “&gt;8” if the result was greater than 8%, “&gt;7” if the result was greater than 7% but less than 8%, “normal” if the result was less than 7%, and “none” if not measured.</a:t>
            </a:r>
          </a:p>
          <a:p>
            <a:r>
              <a:rPr lang="en-US" sz="1700" b="1" dirty="0"/>
              <a:t>Max Glucose Serum Level</a:t>
            </a:r>
            <a:r>
              <a:rPr lang="en-US" sz="1700" dirty="0"/>
              <a:t> : Indicates the range of the result or if the test was not taken. Values: “&gt;200,” “&gt;300,” “normal,” and “none” if not measured </a:t>
            </a:r>
          </a:p>
          <a:p>
            <a:r>
              <a:rPr lang="en-US" sz="1700" b="1" dirty="0"/>
              <a:t>Symptoms</a:t>
            </a:r>
            <a:r>
              <a:rPr lang="en-US" sz="1700" dirty="0"/>
              <a:t> : Symptoms seen/experienced by the patient</a:t>
            </a:r>
          </a:p>
          <a:p>
            <a:r>
              <a:rPr lang="en-US" sz="1700" b="1" dirty="0"/>
              <a:t>List of recommended drugs</a:t>
            </a:r>
            <a:r>
              <a:rPr lang="en-US" sz="1700" dirty="0"/>
              <a:t>: 'Metformin’, 'Glipizide’, 'Glyburide’, 'Insulin’ (</a:t>
            </a:r>
            <a:r>
              <a:rPr lang="en-US" sz="1700" dirty="0" err="1"/>
              <a:t>Dependant</a:t>
            </a:r>
            <a:r>
              <a:rPr lang="en-US" sz="1700" dirty="0"/>
              <a:t> feature or y)</a:t>
            </a:r>
          </a:p>
          <a:p>
            <a:r>
              <a:rPr lang="en-US" sz="1700" dirty="0"/>
              <a:t> </a:t>
            </a:r>
            <a:r>
              <a:rPr lang="en-US" sz="1700" b="1" dirty="0"/>
              <a:t>List of Diabetic Type</a:t>
            </a:r>
            <a:r>
              <a:rPr lang="en-US" sz="1700" dirty="0"/>
              <a:t>: Type1 ,Type2 (</a:t>
            </a:r>
            <a:r>
              <a:rPr lang="en-US" sz="1700" dirty="0" err="1"/>
              <a:t>Dependant</a:t>
            </a:r>
            <a:r>
              <a:rPr lang="en-US" sz="1700" dirty="0"/>
              <a:t> feature or y)</a:t>
            </a:r>
            <a:endParaRPr lang="en-IN" sz="1700" dirty="0"/>
          </a:p>
        </p:txBody>
      </p:sp>
    </p:spTree>
    <p:extLst>
      <p:ext uri="{BB962C8B-B14F-4D97-AF65-F5344CB8AC3E}">
        <p14:creationId xmlns:p14="http://schemas.microsoft.com/office/powerpoint/2010/main" val="162797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A9D7-41CE-31E9-D079-89253F25969B}"/>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715652F2-CA2A-84F9-10D6-E71BFC2481E0}"/>
              </a:ext>
            </a:extLst>
          </p:cNvPr>
          <p:cNvSpPr>
            <a:spLocks noGrp="1"/>
          </p:cNvSpPr>
          <p:nvPr>
            <p:ph idx="1"/>
          </p:nvPr>
        </p:nvSpPr>
        <p:spPr/>
        <p:txBody>
          <a:bodyPr>
            <a:normAutofit/>
          </a:bodyPr>
          <a:lstStyle/>
          <a:p>
            <a:pPr>
              <a:buFont typeface="Arial" panose="020B0604020202020204" pitchFamily="34" charset="0"/>
              <a:buChar char="•"/>
            </a:pPr>
            <a:r>
              <a:rPr lang="en-US" sz="2000" b="1" dirty="0"/>
              <a:t>Programming Languages: </a:t>
            </a:r>
            <a:r>
              <a:rPr lang="en-US" sz="2000" dirty="0"/>
              <a:t>Python.</a:t>
            </a:r>
            <a:br>
              <a:rPr lang="en-US" sz="2000" dirty="0"/>
            </a:br>
            <a:endParaRPr lang="en-US" sz="2000" dirty="0"/>
          </a:p>
          <a:p>
            <a:pPr>
              <a:buFont typeface="Arial" panose="020B0604020202020204" pitchFamily="34" charset="0"/>
              <a:buChar char="•"/>
            </a:pPr>
            <a:r>
              <a:rPr lang="en-US" sz="2000" b="1" dirty="0"/>
              <a:t> Machine Learning Libraries: </a:t>
            </a:r>
            <a:r>
              <a:rPr lang="en-US" sz="2000" dirty="0"/>
              <a:t>Scikit-learn, </a:t>
            </a:r>
            <a:r>
              <a:rPr lang="en-US" sz="2000" dirty="0" err="1"/>
              <a:t>scipy</a:t>
            </a:r>
            <a:r>
              <a:rPr lang="en-US" sz="2000" dirty="0"/>
              <a:t>, SMOTE, KNN imputer, XGB Classifier, Random Forest Classifier. </a:t>
            </a:r>
            <a:br>
              <a:rPr lang="en-US" sz="2000" dirty="0"/>
            </a:br>
            <a:endParaRPr lang="en-US" sz="2000" dirty="0"/>
          </a:p>
          <a:p>
            <a:pPr>
              <a:buFont typeface="Arial" panose="020B0604020202020204" pitchFamily="34" charset="0"/>
              <a:buChar char="•"/>
            </a:pPr>
            <a:r>
              <a:rPr lang="en-US" sz="2000" b="1" dirty="0"/>
              <a:t> Data Processing Tools: </a:t>
            </a:r>
            <a:r>
              <a:rPr lang="en-US" sz="2000" dirty="0"/>
              <a:t>Pandas, NumPy.</a:t>
            </a:r>
            <a:br>
              <a:rPr lang="en-US" sz="2000" dirty="0"/>
            </a:br>
            <a:endParaRPr lang="en-US" sz="2000" dirty="0"/>
          </a:p>
          <a:p>
            <a:pPr>
              <a:buFont typeface="Arial" panose="020B0604020202020204" pitchFamily="34" charset="0"/>
              <a:buChar char="•"/>
            </a:pPr>
            <a:r>
              <a:rPr lang="en-US" sz="2000" b="1" dirty="0"/>
              <a:t> Data Visualization Tools: </a:t>
            </a:r>
            <a:r>
              <a:rPr lang="en-US" sz="2000" dirty="0"/>
              <a:t>Matplotlib, Seaborn.</a:t>
            </a:r>
            <a:br>
              <a:rPr lang="en-US" sz="2000" dirty="0"/>
            </a:br>
            <a:endParaRPr lang="en-US" sz="2000" dirty="0"/>
          </a:p>
          <a:p>
            <a:pPr>
              <a:buFont typeface="Arial" panose="020B0604020202020204" pitchFamily="34" charset="0"/>
              <a:buChar char="•"/>
            </a:pPr>
            <a:r>
              <a:rPr lang="en-US" sz="2000" b="1" dirty="0"/>
              <a:t> Web Development Frameworks: </a:t>
            </a:r>
            <a:r>
              <a:rPr lang="en-US" sz="2000" dirty="0"/>
              <a:t>Flask</a:t>
            </a:r>
            <a:br>
              <a:rPr lang="en-US" sz="2000" dirty="0"/>
            </a:br>
            <a:endParaRPr lang="en-US" sz="2000" dirty="0"/>
          </a:p>
          <a:p>
            <a:pPr>
              <a:buFont typeface="Arial" panose="020B0604020202020204" pitchFamily="34" charset="0"/>
              <a:buChar char="•"/>
            </a:pPr>
            <a:r>
              <a:rPr lang="en-US" sz="2000" b="1" dirty="0"/>
              <a:t> Cloud Services: </a:t>
            </a:r>
            <a:r>
              <a:rPr lang="en-US" sz="2000" dirty="0" err="1"/>
              <a:t>Pythonanywhere</a:t>
            </a:r>
            <a:r>
              <a:rPr lang="en-US" sz="2000" dirty="0"/>
              <a:t> for deployment.</a:t>
            </a:r>
            <a:br>
              <a:rPr lang="en-US" sz="2000" dirty="0"/>
            </a:br>
            <a:endParaRPr lang="en-US" sz="2000" dirty="0"/>
          </a:p>
          <a:p>
            <a:endParaRPr lang="en-IN" sz="2000" dirty="0"/>
          </a:p>
        </p:txBody>
      </p:sp>
    </p:spTree>
    <p:extLst>
      <p:ext uri="{BB962C8B-B14F-4D97-AF65-F5344CB8AC3E}">
        <p14:creationId xmlns:p14="http://schemas.microsoft.com/office/powerpoint/2010/main" val="81465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B85D-4EFE-9506-3EA5-DE304B696A48}"/>
              </a:ext>
            </a:extLst>
          </p:cNvPr>
          <p:cNvSpPr>
            <a:spLocks noGrp="1"/>
          </p:cNvSpPr>
          <p:nvPr>
            <p:ph type="title"/>
          </p:nvPr>
        </p:nvSpPr>
        <p:spPr/>
        <p:txBody>
          <a:bodyPr/>
          <a:lstStyle/>
          <a:p>
            <a:r>
              <a:rPr lang="en-US" dirty="0"/>
              <a:t>Challenges Involved</a:t>
            </a:r>
            <a:endParaRPr lang="en-IN" dirty="0"/>
          </a:p>
        </p:txBody>
      </p:sp>
      <p:sp>
        <p:nvSpPr>
          <p:cNvPr id="3" name="Content Placeholder 2">
            <a:extLst>
              <a:ext uri="{FF2B5EF4-FFF2-40B4-BE49-F238E27FC236}">
                <a16:creationId xmlns:a16="http://schemas.microsoft.com/office/drawing/2014/main" id="{2B0E2D7C-E628-5259-335E-EAA312584DC3}"/>
              </a:ext>
            </a:extLst>
          </p:cNvPr>
          <p:cNvSpPr>
            <a:spLocks noGrp="1"/>
          </p:cNvSpPr>
          <p:nvPr>
            <p:ph idx="1"/>
          </p:nvPr>
        </p:nvSpPr>
        <p:spPr/>
        <p:txBody>
          <a:bodyPr/>
          <a:lstStyle/>
          <a:p>
            <a:r>
              <a:rPr lang="en-IN" dirty="0"/>
              <a:t>Right Data selection was very critical for drug recommendation which suited the problem statement and provided meaningful insights </a:t>
            </a:r>
          </a:p>
          <a:p>
            <a:r>
              <a:rPr lang="en-IN" dirty="0"/>
              <a:t>Feature Selection : The dataset contained more than 40+ columns and selecting a best set of columns for the machine learning model to train on.</a:t>
            </a:r>
          </a:p>
          <a:p>
            <a:r>
              <a:rPr lang="en-IN" dirty="0"/>
              <a:t>Handling missing values</a:t>
            </a:r>
          </a:p>
          <a:p>
            <a:r>
              <a:rPr lang="en-IN" dirty="0"/>
              <a:t>Selection the best machine leaning model. </a:t>
            </a:r>
          </a:p>
          <a:p>
            <a:r>
              <a:rPr lang="en-IN" dirty="0"/>
              <a:t>Selection of drugs for the recommendation system to be recommended from the dataset.</a:t>
            </a:r>
          </a:p>
        </p:txBody>
      </p:sp>
    </p:spTree>
    <p:extLst>
      <p:ext uri="{BB962C8B-B14F-4D97-AF65-F5344CB8AC3E}">
        <p14:creationId xmlns:p14="http://schemas.microsoft.com/office/powerpoint/2010/main" val="3633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8D28-25CC-64F7-7BE8-7160A1A18AEF}"/>
              </a:ext>
            </a:extLst>
          </p:cNvPr>
          <p:cNvSpPr>
            <a:spLocks noGrp="1"/>
          </p:cNvSpPr>
          <p:nvPr>
            <p:ph type="title"/>
          </p:nvPr>
        </p:nvSpPr>
        <p:spPr>
          <a:xfrm>
            <a:off x="838200" y="0"/>
            <a:ext cx="10515600" cy="1325563"/>
          </a:xfrm>
        </p:spPr>
        <p:txBody>
          <a:bodyPr/>
          <a:lstStyle/>
          <a:p>
            <a:r>
              <a:rPr lang="en-US" dirty="0"/>
              <a:t>Future scalability</a:t>
            </a:r>
            <a:endParaRPr lang="en-IN" dirty="0"/>
          </a:p>
        </p:txBody>
      </p:sp>
      <p:sp>
        <p:nvSpPr>
          <p:cNvPr id="3" name="Content Placeholder 2">
            <a:extLst>
              <a:ext uri="{FF2B5EF4-FFF2-40B4-BE49-F238E27FC236}">
                <a16:creationId xmlns:a16="http://schemas.microsoft.com/office/drawing/2014/main" id="{678FBC13-1C2B-968E-D710-F1CB01CFB8E7}"/>
              </a:ext>
            </a:extLst>
          </p:cNvPr>
          <p:cNvSpPr>
            <a:spLocks noGrp="1"/>
          </p:cNvSpPr>
          <p:nvPr>
            <p:ph idx="1"/>
          </p:nvPr>
        </p:nvSpPr>
        <p:spPr>
          <a:xfrm>
            <a:off x="838200" y="1196233"/>
            <a:ext cx="10515600" cy="5014562"/>
          </a:xfrm>
        </p:spPr>
        <p:txBody>
          <a:bodyPr>
            <a:normAutofit fontScale="92500" lnSpcReduction="10000"/>
          </a:bodyPr>
          <a:lstStyle/>
          <a:p>
            <a:r>
              <a:rPr lang="en-US" sz="2000" dirty="0"/>
              <a:t>The future scalability of a drug recommendation system depends on several factors, including technological advancements, data availability, regulatory changes, and healthcare system developments.</a:t>
            </a:r>
          </a:p>
          <a:p>
            <a:r>
              <a:rPr lang="en-US" sz="2000" dirty="0"/>
              <a:t>Ongoing advances in machine learning and artificial intelligence will enable more sophisticated algorithms. This includes deep learning techniques and natural language processing (NLP), which can improve the system's ability to understand and interpret medical literature, patient records, and other data sources.</a:t>
            </a:r>
          </a:p>
          <a:p>
            <a:r>
              <a:rPr lang="en-US" sz="2000" dirty="0"/>
              <a:t>Regulatory agencies are likely to evolve their stance on digital health tools, including drug recommendation systems. This will influence how such systems can be deployed and the level of scrutiny they will face.</a:t>
            </a:r>
          </a:p>
          <a:p>
            <a:r>
              <a:rPr lang="en-US" sz="2000" dirty="0"/>
              <a:t>Advances in pharmacogenomics and patient profiling will allow systems to tailor drug recommendations to an individual's genetic makeup and health history.</a:t>
            </a:r>
          </a:p>
          <a:p>
            <a:r>
              <a:rPr lang="en-US" sz="2000" dirty="0"/>
              <a:t>The growth of telemedicine and remote monitoring technologies will create opportunities for drug recommendation systems to play a more active role in patient care. Remote consultations can be augmented with digital tools for prescribing and monitoring drug usage.</a:t>
            </a:r>
          </a:p>
          <a:p>
            <a:r>
              <a:rPr lang="en-US" sz="2000" dirty="0"/>
              <a:t>The scalability of drug recommendation systems will also be influenced by advances in AI-driven drug discovery. As new drugs are developed, these systems can provide more up-to-date information and recommendations.</a:t>
            </a:r>
          </a:p>
          <a:p>
            <a:endParaRPr lang="en-IN" sz="2000" dirty="0"/>
          </a:p>
        </p:txBody>
      </p:sp>
    </p:spTree>
    <p:extLst>
      <p:ext uri="{BB962C8B-B14F-4D97-AF65-F5344CB8AC3E}">
        <p14:creationId xmlns:p14="http://schemas.microsoft.com/office/powerpoint/2010/main" val="24099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E039-C44F-A7DC-08D0-86D661DED7AB}"/>
              </a:ext>
            </a:extLst>
          </p:cNvPr>
          <p:cNvSpPr>
            <a:spLocks noGrp="1"/>
          </p:cNvSpPr>
          <p:nvPr>
            <p:ph type="title"/>
          </p:nvPr>
        </p:nvSpPr>
        <p:spPr>
          <a:xfrm>
            <a:off x="838200" y="0"/>
            <a:ext cx="10515600" cy="1325563"/>
          </a:xfrm>
        </p:spPr>
        <p:txBody>
          <a:bodyPr>
            <a:normAutofit fontScale="90000"/>
          </a:bodyPr>
          <a:lstStyle/>
          <a:p>
            <a:pPr>
              <a:lnSpc>
                <a:spcPct val="100000"/>
              </a:lnSpc>
            </a:pPr>
            <a:r>
              <a:rPr lang="en-US" dirty="0"/>
              <a:t>End Users and Domains benefitted</a:t>
            </a:r>
            <a:br>
              <a:rPr lang="en-US" dirty="0"/>
            </a:br>
            <a:endParaRPr lang="en-IN" dirty="0"/>
          </a:p>
        </p:txBody>
      </p:sp>
      <p:sp>
        <p:nvSpPr>
          <p:cNvPr id="3" name="Content Placeholder 2">
            <a:extLst>
              <a:ext uri="{FF2B5EF4-FFF2-40B4-BE49-F238E27FC236}">
                <a16:creationId xmlns:a16="http://schemas.microsoft.com/office/drawing/2014/main" id="{60CE8FAA-AE40-E08E-79DF-8C8A4E1748BD}"/>
              </a:ext>
            </a:extLst>
          </p:cNvPr>
          <p:cNvSpPr>
            <a:spLocks noGrp="1"/>
          </p:cNvSpPr>
          <p:nvPr>
            <p:ph idx="1"/>
          </p:nvPr>
        </p:nvSpPr>
        <p:spPr>
          <a:xfrm>
            <a:off x="201881" y="662780"/>
            <a:ext cx="11833761" cy="6123967"/>
          </a:xfrm>
        </p:spPr>
        <p:txBody>
          <a:bodyPr>
            <a:noAutofit/>
          </a:bodyPr>
          <a:lstStyle/>
          <a:p>
            <a:pPr>
              <a:lnSpc>
                <a:spcPct val="100000"/>
              </a:lnSpc>
              <a:buFont typeface="Arial" panose="020B0604020202020204" pitchFamily="34" charset="0"/>
              <a:buChar char="•"/>
            </a:pPr>
            <a:r>
              <a:rPr lang="en-US" sz="1500" b="1" dirty="0"/>
              <a:t>Patients</a:t>
            </a:r>
            <a:r>
              <a:rPr lang="en-US" sz="1500" dirty="0"/>
              <a:t>:</a:t>
            </a:r>
          </a:p>
          <a:p>
            <a:pPr>
              <a:lnSpc>
                <a:spcPct val="100000"/>
              </a:lnSpc>
              <a:buFont typeface="Arial" panose="020B0604020202020204" pitchFamily="34" charset="0"/>
              <a:buChar char="•"/>
            </a:pPr>
            <a:r>
              <a:rPr lang="en-US" sz="1500" b="1" dirty="0"/>
              <a:t>Personalized Treatment</a:t>
            </a:r>
            <a:r>
              <a:rPr lang="en-US" sz="1500" dirty="0"/>
              <a:t>: Patients can receive more personalized treatment recommendations based on their medical history, genetics, and other factors, potentially leading to more effective and safer treatments.</a:t>
            </a:r>
          </a:p>
          <a:p>
            <a:pPr>
              <a:lnSpc>
                <a:spcPct val="100000"/>
              </a:lnSpc>
              <a:buFont typeface="Arial" panose="020B0604020202020204" pitchFamily="34" charset="0"/>
              <a:buChar char="•"/>
            </a:pPr>
            <a:r>
              <a:rPr lang="en-US" sz="1500" b="1" dirty="0"/>
              <a:t>Improved Adherence</a:t>
            </a:r>
            <a:r>
              <a:rPr lang="en-US" sz="1500" dirty="0"/>
              <a:t>: Patients can receive guidance on how to properly take their medications and understand potential side effects, which can improve medication adherence and health outcomes.</a:t>
            </a:r>
          </a:p>
          <a:p>
            <a:pPr>
              <a:lnSpc>
                <a:spcPct val="100000"/>
              </a:lnSpc>
              <a:buFont typeface="Arial" panose="020B0604020202020204" pitchFamily="34" charset="0"/>
              <a:buChar char="•"/>
            </a:pPr>
            <a:r>
              <a:rPr lang="en-US" sz="1500" b="1" dirty="0"/>
              <a:t>Healthcare Providers</a:t>
            </a:r>
            <a:r>
              <a:rPr lang="en-US" sz="1500" dirty="0"/>
              <a:t>:</a:t>
            </a:r>
          </a:p>
          <a:p>
            <a:pPr>
              <a:lnSpc>
                <a:spcPct val="100000"/>
              </a:lnSpc>
              <a:buFont typeface="Arial" panose="020B0604020202020204" pitchFamily="34" charset="0"/>
              <a:buChar char="•"/>
            </a:pPr>
            <a:r>
              <a:rPr lang="en-US" sz="1500" b="1" dirty="0"/>
              <a:t>Clinical Decision Support</a:t>
            </a:r>
            <a:r>
              <a:rPr lang="en-US" sz="1500" dirty="0"/>
              <a:t>: Physicians and other healthcare professionals can access drug recommendations that consider a patient's specific condition, medical history, and drug interactions, enhancing clinical decision-making.</a:t>
            </a:r>
          </a:p>
          <a:p>
            <a:pPr>
              <a:lnSpc>
                <a:spcPct val="100000"/>
              </a:lnSpc>
              <a:buFont typeface="Arial" panose="020B0604020202020204" pitchFamily="34" charset="0"/>
              <a:buChar char="•"/>
            </a:pPr>
            <a:r>
              <a:rPr lang="en-US" sz="1500" b="1" dirty="0"/>
              <a:t>Reduced Medication Errors</a:t>
            </a:r>
            <a:r>
              <a:rPr lang="en-US" sz="1500" dirty="0"/>
              <a:t>: These systems can help reduce medication errors, as they provide real-time alerts about potential adverse drug interactions and dosing errors.</a:t>
            </a:r>
          </a:p>
          <a:p>
            <a:pPr>
              <a:lnSpc>
                <a:spcPct val="100000"/>
              </a:lnSpc>
              <a:buFont typeface="Arial" panose="020B0604020202020204" pitchFamily="34" charset="0"/>
              <a:buChar char="•"/>
            </a:pPr>
            <a:r>
              <a:rPr lang="en-US" sz="1500" b="1" dirty="0"/>
              <a:t>Efficiency</a:t>
            </a:r>
            <a:r>
              <a:rPr lang="en-US" sz="1500" dirty="0"/>
              <a:t>: Healthcare providers can save time by quickly accessing up-to-date information about drug efficacy, safety, and alternatives.</a:t>
            </a:r>
          </a:p>
          <a:p>
            <a:pPr>
              <a:lnSpc>
                <a:spcPct val="100000"/>
              </a:lnSpc>
              <a:buFont typeface="Arial" panose="020B0604020202020204" pitchFamily="34" charset="0"/>
              <a:buChar char="•"/>
            </a:pPr>
            <a:r>
              <a:rPr lang="en-US" sz="1500" b="1" dirty="0"/>
              <a:t>Pharmacists</a:t>
            </a:r>
            <a:r>
              <a:rPr lang="en-US" sz="1500" dirty="0"/>
              <a:t>:</a:t>
            </a:r>
          </a:p>
          <a:p>
            <a:pPr>
              <a:lnSpc>
                <a:spcPct val="100000"/>
              </a:lnSpc>
              <a:buFont typeface="Arial" panose="020B0604020202020204" pitchFamily="34" charset="0"/>
              <a:buChar char="•"/>
            </a:pPr>
            <a:r>
              <a:rPr lang="en-US" sz="1500" b="1" dirty="0"/>
              <a:t>Medication Counseling</a:t>
            </a:r>
            <a:r>
              <a:rPr lang="en-US" sz="1500" dirty="0"/>
              <a:t>: Pharmacists can use drug recommendation systems to provide more detailed and accurate medication counseling to patients, addressing concerns and ensuring proper medication use.</a:t>
            </a:r>
          </a:p>
          <a:p>
            <a:pPr>
              <a:lnSpc>
                <a:spcPct val="100000"/>
              </a:lnSpc>
              <a:buFont typeface="Arial" panose="020B0604020202020204" pitchFamily="34" charset="0"/>
              <a:buChar char="•"/>
            </a:pPr>
            <a:r>
              <a:rPr lang="en-US" sz="1500" b="1" dirty="0"/>
              <a:t>Drug Interaction Alerts</a:t>
            </a:r>
            <a:r>
              <a:rPr lang="en-US" sz="1500" dirty="0"/>
              <a:t>: These systems can assist pharmacists in identifying potential drug interactions and recommending suitable alternatives.</a:t>
            </a:r>
          </a:p>
          <a:p>
            <a:pPr>
              <a:lnSpc>
                <a:spcPct val="100000"/>
              </a:lnSpc>
              <a:buFont typeface="Arial" panose="020B0604020202020204" pitchFamily="34" charset="0"/>
              <a:buChar char="•"/>
            </a:pPr>
            <a:r>
              <a:rPr lang="en-US" sz="1500" b="1" dirty="0"/>
              <a:t>Researchers and Drug Developers</a:t>
            </a:r>
            <a:r>
              <a:rPr lang="en-US" sz="1500" dirty="0"/>
              <a:t>:</a:t>
            </a:r>
          </a:p>
          <a:p>
            <a:pPr>
              <a:lnSpc>
                <a:spcPct val="100000"/>
              </a:lnSpc>
              <a:buFont typeface="Arial" panose="020B0604020202020204" pitchFamily="34" charset="0"/>
              <a:buChar char="•"/>
            </a:pPr>
            <a:r>
              <a:rPr lang="en-US" sz="1500" b="1" dirty="0"/>
              <a:t>Drug Discovery</a:t>
            </a:r>
            <a:r>
              <a:rPr lang="en-US" sz="1500" dirty="0"/>
              <a:t>: Researchers can use these systems to explore existing drugs and their potential uses for new indications, accelerating drug discovery and development.</a:t>
            </a:r>
          </a:p>
          <a:p>
            <a:pPr>
              <a:lnSpc>
                <a:spcPct val="100000"/>
              </a:lnSpc>
              <a:buFont typeface="Arial" panose="020B0604020202020204" pitchFamily="34" charset="0"/>
              <a:buChar char="•"/>
            </a:pPr>
            <a:r>
              <a:rPr lang="en-US" sz="1500" b="1" dirty="0"/>
              <a:t>Real-world Evidence</a:t>
            </a:r>
            <a:r>
              <a:rPr lang="en-US" sz="1500" dirty="0"/>
              <a:t>: Access to real-world patient data and outcomes can help researchers identify trends and insights related to drug effectiveness and safety.</a:t>
            </a:r>
          </a:p>
          <a:p>
            <a:pPr>
              <a:lnSpc>
                <a:spcPct val="100000"/>
              </a:lnSpc>
              <a:buFont typeface="Arial" panose="020B0604020202020204" pitchFamily="34" charset="0"/>
              <a:buChar char="•"/>
            </a:pPr>
            <a:endParaRPr lang="en-US" sz="1500" dirty="0"/>
          </a:p>
        </p:txBody>
      </p:sp>
    </p:spTree>
    <p:extLst>
      <p:ext uri="{BB962C8B-B14F-4D97-AF65-F5344CB8AC3E}">
        <p14:creationId xmlns:p14="http://schemas.microsoft.com/office/powerpoint/2010/main" val="282386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FE430-0881-7A02-21A8-5F14566AB2CA}"/>
              </a:ext>
            </a:extLst>
          </p:cNvPr>
          <p:cNvSpPr>
            <a:spLocks noGrp="1"/>
          </p:cNvSpPr>
          <p:nvPr>
            <p:ph idx="1"/>
          </p:nvPr>
        </p:nvSpPr>
        <p:spPr>
          <a:xfrm>
            <a:off x="195943" y="121516"/>
            <a:ext cx="11910951" cy="4351338"/>
          </a:xfrm>
        </p:spPr>
        <p:txBody>
          <a:bodyPr>
            <a:noAutofit/>
          </a:bodyPr>
          <a:lstStyle/>
          <a:p>
            <a:pPr>
              <a:lnSpc>
                <a:spcPct val="100000"/>
              </a:lnSpc>
              <a:buFont typeface="Arial" panose="020B0604020202020204" pitchFamily="34" charset="0"/>
              <a:buChar char="•"/>
            </a:pPr>
            <a:r>
              <a:rPr lang="en-US" sz="1500" b="1" dirty="0"/>
              <a:t>Health Insurers and Payers</a:t>
            </a:r>
            <a:r>
              <a:rPr lang="en-US" sz="1500" dirty="0"/>
              <a:t>:</a:t>
            </a:r>
          </a:p>
          <a:p>
            <a:pPr>
              <a:lnSpc>
                <a:spcPct val="100000"/>
              </a:lnSpc>
              <a:buFont typeface="Arial" panose="020B0604020202020204" pitchFamily="34" charset="0"/>
              <a:buChar char="•"/>
            </a:pPr>
            <a:r>
              <a:rPr lang="en-US" sz="1500" b="1" dirty="0"/>
              <a:t>Cost Savings</a:t>
            </a:r>
            <a:r>
              <a:rPr lang="en-US" sz="1500" dirty="0"/>
              <a:t>: Health insurers and payers can benefit from more cost-effective treatment plans and reduced hospitalizations resulting from improved patient adherence and more targeted treatments.</a:t>
            </a:r>
          </a:p>
          <a:p>
            <a:pPr>
              <a:lnSpc>
                <a:spcPct val="100000"/>
              </a:lnSpc>
              <a:buFont typeface="Arial" panose="020B0604020202020204" pitchFamily="34" charset="0"/>
              <a:buChar char="•"/>
            </a:pPr>
            <a:r>
              <a:rPr lang="en-US" sz="1500" b="1" dirty="0"/>
              <a:t>Risk Management</a:t>
            </a:r>
            <a:r>
              <a:rPr lang="en-US" sz="1500" dirty="0"/>
              <a:t>: These systems can help insurers identify and manage risks associated with specific medications and medical conditions.</a:t>
            </a:r>
          </a:p>
          <a:p>
            <a:pPr>
              <a:lnSpc>
                <a:spcPct val="100000"/>
              </a:lnSpc>
              <a:buFont typeface="Arial" panose="020B0604020202020204" pitchFamily="34" charset="0"/>
              <a:buChar char="•"/>
            </a:pPr>
            <a:r>
              <a:rPr lang="en-US" sz="1500" b="1" dirty="0"/>
              <a:t>Regulatory Authorities</a:t>
            </a:r>
            <a:r>
              <a:rPr lang="en-US" sz="1500" dirty="0"/>
              <a:t>:</a:t>
            </a:r>
          </a:p>
          <a:p>
            <a:pPr>
              <a:lnSpc>
                <a:spcPct val="100000"/>
              </a:lnSpc>
              <a:buFont typeface="Arial" panose="020B0604020202020204" pitchFamily="34" charset="0"/>
              <a:buChar char="•"/>
            </a:pPr>
            <a:r>
              <a:rPr lang="en-US" sz="1500" b="1" dirty="0"/>
              <a:t>Safety Monitoring</a:t>
            </a:r>
            <a:r>
              <a:rPr lang="en-US" sz="1500" dirty="0"/>
              <a:t>: Regulatory agencies can use drug recommendation systems to monitor the safety of medications in the market by analyzing real-world data and adverse event reports.</a:t>
            </a:r>
          </a:p>
          <a:p>
            <a:pPr>
              <a:lnSpc>
                <a:spcPct val="100000"/>
              </a:lnSpc>
              <a:buFont typeface="Arial" panose="020B0604020202020204" pitchFamily="34" charset="0"/>
              <a:buChar char="•"/>
            </a:pPr>
            <a:r>
              <a:rPr lang="en-US" sz="1500" b="1" dirty="0"/>
              <a:t>Pharmaceutical Companies</a:t>
            </a:r>
            <a:r>
              <a:rPr lang="en-US" sz="1500" dirty="0"/>
              <a:t>:</a:t>
            </a:r>
          </a:p>
          <a:p>
            <a:pPr>
              <a:lnSpc>
                <a:spcPct val="100000"/>
              </a:lnSpc>
              <a:buFont typeface="Arial" panose="020B0604020202020204" pitchFamily="34" charset="0"/>
              <a:buChar char="•"/>
            </a:pPr>
            <a:r>
              <a:rPr lang="en-US" sz="1500" b="1" dirty="0"/>
              <a:t>Market Insights</a:t>
            </a:r>
            <a:r>
              <a:rPr lang="en-US" sz="1500" dirty="0"/>
              <a:t>: Drug recommendation systems can provide pharmaceutical companies with insights into market demand, medication usage patterns, and potential areas for drug development.</a:t>
            </a:r>
          </a:p>
          <a:p>
            <a:pPr>
              <a:lnSpc>
                <a:spcPct val="100000"/>
              </a:lnSpc>
              <a:buFont typeface="Arial" panose="020B0604020202020204" pitchFamily="34" charset="0"/>
              <a:buChar char="•"/>
            </a:pPr>
            <a:r>
              <a:rPr lang="en-US" sz="1500" b="1" dirty="0"/>
              <a:t>Pharmacovigilance</a:t>
            </a:r>
            <a:r>
              <a:rPr lang="en-US" sz="1500" dirty="0"/>
              <a:t>: These systems can assist in post-market surveillance to monitor and report adverse drug events.</a:t>
            </a:r>
          </a:p>
          <a:p>
            <a:pPr>
              <a:lnSpc>
                <a:spcPct val="100000"/>
              </a:lnSpc>
              <a:buFont typeface="Arial" panose="020B0604020202020204" pitchFamily="34" charset="0"/>
              <a:buChar char="•"/>
            </a:pPr>
            <a:r>
              <a:rPr lang="en-US" sz="1500" b="1" dirty="0"/>
              <a:t>Public Health Agencies</a:t>
            </a:r>
            <a:r>
              <a:rPr lang="en-US" sz="1500" dirty="0"/>
              <a:t>:</a:t>
            </a:r>
          </a:p>
          <a:p>
            <a:pPr>
              <a:lnSpc>
                <a:spcPct val="100000"/>
              </a:lnSpc>
              <a:buFont typeface="Arial" panose="020B0604020202020204" pitchFamily="34" charset="0"/>
              <a:buChar char="•"/>
            </a:pPr>
            <a:r>
              <a:rPr lang="en-US" sz="1500" b="1" dirty="0"/>
              <a:t>Epidemiological Research</a:t>
            </a:r>
            <a:r>
              <a:rPr lang="en-US" sz="1500" dirty="0"/>
              <a:t>: Public health agencies can leverage drug recommendation systems for epidemiological research, tracking disease patterns and treatment outcomes.</a:t>
            </a:r>
          </a:p>
          <a:p>
            <a:pPr>
              <a:lnSpc>
                <a:spcPct val="100000"/>
              </a:lnSpc>
              <a:buFont typeface="Arial" panose="020B0604020202020204" pitchFamily="34" charset="0"/>
              <a:buChar char="•"/>
            </a:pPr>
            <a:r>
              <a:rPr lang="en-US" sz="1500" b="1" dirty="0"/>
              <a:t>Patients' Advocacy Groups</a:t>
            </a:r>
            <a:r>
              <a:rPr lang="en-US" sz="1500" dirty="0"/>
              <a:t>:</a:t>
            </a:r>
          </a:p>
          <a:p>
            <a:pPr>
              <a:lnSpc>
                <a:spcPct val="100000"/>
              </a:lnSpc>
              <a:buFont typeface="Arial" panose="020B0604020202020204" pitchFamily="34" charset="0"/>
              <a:buChar char="•"/>
            </a:pPr>
            <a:r>
              <a:rPr lang="en-US" sz="1500" b="1" dirty="0"/>
              <a:t>Empowering Patients</a:t>
            </a:r>
            <a:r>
              <a:rPr lang="en-US" sz="1500" dirty="0"/>
              <a:t>: Advocacy groups can help patients access and understand the recommendations provided by these systems, giving patients a more active role in their healthcare decisions.</a:t>
            </a:r>
          </a:p>
          <a:p>
            <a:pPr>
              <a:lnSpc>
                <a:spcPct val="100000"/>
              </a:lnSpc>
              <a:buFont typeface="Arial" panose="020B0604020202020204" pitchFamily="34" charset="0"/>
              <a:buChar char="•"/>
            </a:pPr>
            <a:r>
              <a:rPr lang="en-US" sz="1500" b="1" dirty="0"/>
              <a:t>Telemedicine and Digital Health Platforms</a:t>
            </a:r>
            <a:r>
              <a:rPr lang="en-US" sz="1500" dirty="0"/>
              <a:t>:</a:t>
            </a:r>
          </a:p>
          <a:p>
            <a:pPr>
              <a:lnSpc>
                <a:spcPct val="100000"/>
              </a:lnSpc>
              <a:buFont typeface="Arial" panose="020B0604020202020204" pitchFamily="34" charset="0"/>
              <a:buChar char="•"/>
            </a:pPr>
            <a:r>
              <a:rPr lang="en-US" sz="1500" b="1" dirty="0"/>
              <a:t>Remote Consultations</a:t>
            </a:r>
            <a:r>
              <a:rPr lang="en-US" sz="1500" dirty="0"/>
              <a:t>: Telemedicine platforms can integrate drug recommendation systems to provide real-time, data-driven treatment recommendations during remote consultations.</a:t>
            </a:r>
          </a:p>
          <a:p>
            <a:pPr>
              <a:lnSpc>
                <a:spcPct val="100000"/>
              </a:lnSpc>
              <a:buFont typeface="Arial" panose="020B0604020202020204" pitchFamily="34" charset="0"/>
              <a:buChar char="•"/>
            </a:pPr>
            <a:r>
              <a:rPr lang="en-US" sz="1500" b="1" dirty="0"/>
              <a:t>Health Monitoring</a:t>
            </a:r>
            <a:r>
              <a:rPr lang="en-US" sz="1500" dirty="0"/>
              <a:t>: Digital health platforms can use these systems to monitor patient adherence and adjust treatment plans as needed.</a:t>
            </a:r>
          </a:p>
          <a:p>
            <a:pPr>
              <a:lnSpc>
                <a:spcPct val="100000"/>
              </a:lnSpc>
            </a:pPr>
            <a:endParaRPr lang="en-IN" sz="1500" dirty="0"/>
          </a:p>
          <a:p>
            <a:endParaRPr lang="en-IN" sz="1500" dirty="0"/>
          </a:p>
        </p:txBody>
      </p:sp>
    </p:spTree>
    <p:extLst>
      <p:ext uri="{BB962C8B-B14F-4D97-AF65-F5344CB8AC3E}">
        <p14:creationId xmlns:p14="http://schemas.microsoft.com/office/powerpoint/2010/main" val="141520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1334</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BlinkMacSystemFont</vt:lpstr>
      <vt:lpstr>Calibri</vt:lpstr>
      <vt:lpstr>Calibri Light</vt:lpstr>
      <vt:lpstr>Office Theme</vt:lpstr>
      <vt:lpstr>Background and Problem Statement</vt:lpstr>
      <vt:lpstr>Proposed System</vt:lpstr>
      <vt:lpstr>Data Collection</vt:lpstr>
      <vt:lpstr>Final Feature Selected</vt:lpstr>
      <vt:lpstr>Technologies Used</vt:lpstr>
      <vt:lpstr>Challenges Involved</vt:lpstr>
      <vt:lpstr>Future scalability</vt:lpstr>
      <vt:lpstr>End Users and Domains benefitted </vt:lpstr>
      <vt:lpstr>PowerPoint Presentation</vt:lpstr>
      <vt:lpstr>Screen Shots</vt:lpstr>
      <vt:lpstr>Team Members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and Problem Statement</dc:title>
  <dc:creator>Shivali Krishna</dc:creator>
  <cp:lastModifiedBy>Aniket_Tathe_ 23049254</cp:lastModifiedBy>
  <cp:revision>6</cp:revision>
  <dcterms:created xsi:type="dcterms:W3CDTF">2023-10-30T15:00:21Z</dcterms:created>
  <dcterms:modified xsi:type="dcterms:W3CDTF">2023-10-31T10:34:28Z</dcterms:modified>
</cp:coreProperties>
</file>