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91440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snapToGrid="0">
      <p:cViewPr varScale="1">
        <p:scale>
          <a:sx n="88" d="100"/>
          <a:sy n="88" d="100"/>
        </p:scale>
        <p:origin x="202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6836"/>
            <a:ext cx="7772400" cy="286512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322446"/>
            <a:ext cx="6858000" cy="19869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E9F887-9524-46CC-B415-9271D674B090}"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404D9-4670-472C-94D3-8FD64E250022}" type="slidenum">
              <a:rPr lang="en-US" smtClean="0"/>
              <a:t>‹#›</a:t>
            </a:fld>
            <a:endParaRPr lang="en-US"/>
          </a:p>
        </p:txBody>
      </p:sp>
    </p:spTree>
    <p:extLst>
      <p:ext uri="{BB962C8B-B14F-4D97-AF65-F5344CB8AC3E}">
        <p14:creationId xmlns:p14="http://schemas.microsoft.com/office/powerpoint/2010/main" val="289263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9F887-9524-46CC-B415-9271D674B090}"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404D9-4670-472C-94D3-8FD64E250022}" type="slidenum">
              <a:rPr lang="en-US" smtClean="0"/>
              <a:t>‹#›</a:t>
            </a:fld>
            <a:endParaRPr lang="en-US"/>
          </a:p>
        </p:txBody>
      </p:sp>
    </p:spTree>
    <p:extLst>
      <p:ext uri="{BB962C8B-B14F-4D97-AF65-F5344CB8AC3E}">
        <p14:creationId xmlns:p14="http://schemas.microsoft.com/office/powerpoint/2010/main" val="1225323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38150"/>
            <a:ext cx="1971675"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38150"/>
            <a:ext cx="5800725"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9F887-9524-46CC-B415-9271D674B090}"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404D9-4670-472C-94D3-8FD64E250022}" type="slidenum">
              <a:rPr lang="en-US" smtClean="0"/>
              <a:t>‹#›</a:t>
            </a:fld>
            <a:endParaRPr lang="en-US"/>
          </a:p>
        </p:txBody>
      </p:sp>
    </p:spTree>
    <p:extLst>
      <p:ext uri="{BB962C8B-B14F-4D97-AF65-F5344CB8AC3E}">
        <p14:creationId xmlns:p14="http://schemas.microsoft.com/office/powerpoint/2010/main" val="230913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9F887-9524-46CC-B415-9271D674B090}"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404D9-4670-472C-94D3-8FD64E250022}" type="slidenum">
              <a:rPr lang="en-US" smtClean="0"/>
              <a:t>‹#›</a:t>
            </a:fld>
            <a:endParaRPr lang="en-US"/>
          </a:p>
        </p:txBody>
      </p:sp>
    </p:spTree>
    <p:extLst>
      <p:ext uri="{BB962C8B-B14F-4D97-AF65-F5344CB8AC3E}">
        <p14:creationId xmlns:p14="http://schemas.microsoft.com/office/powerpoint/2010/main" val="213032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051688"/>
            <a:ext cx="7886700" cy="342328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5507358"/>
            <a:ext cx="7886700" cy="1800224"/>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9F887-9524-46CC-B415-9271D674B090}"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404D9-4670-472C-94D3-8FD64E250022}" type="slidenum">
              <a:rPr lang="en-US" smtClean="0"/>
              <a:t>‹#›</a:t>
            </a:fld>
            <a:endParaRPr lang="en-US"/>
          </a:p>
        </p:txBody>
      </p:sp>
    </p:spTree>
    <p:extLst>
      <p:ext uri="{BB962C8B-B14F-4D97-AF65-F5344CB8AC3E}">
        <p14:creationId xmlns:p14="http://schemas.microsoft.com/office/powerpoint/2010/main" val="63045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190750"/>
            <a:ext cx="388620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190750"/>
            <a:ext cx="388620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E9F887-9524-46CC-B415-9271D674B090}"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404D9-4670-472C-94D3-8FD64E250022}" type="slidenum">
              <a:rPr lang="en-US" smtClean="0"/>
              <a:t>‹#›</a:t>
            </a:fld>
            <a:endParaRPr lang="en-US"/>
          </a:p>
        </p:txBody>
      </p:sp>
    </p:spTree>
    <p:extLst>
      <p:ext uri="{BB962C8B-B14F-4D97-AF65-F5344CB8AC3E}">
        <p14:creationId xmlns:p14="http://schemas.microsoft.com/office/powerpoint/2010/main" val="72573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8152"/>
            <a:ext cx="788670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017396"/>
            <a:ext cx="3868340" cy="98869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006090"/>
            <a:ext cx="3868340"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017396"/>
            <a:ext cx="3887391" cy="98869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006090"/>
            <a:ext cx="3887391"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E9F887-9524-46CC-B415-9271D674B090}"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1404D9-4670-472C-94D3-8FD64E250022}" type="slidenum">
              <a:rPr lang="en-US" smtClean="0"/>
              <a:t>‹#›</a:t>
            </a:fld>
            <a:endParaRPr lang="en-US"/>
          </a:p>
        </p:txBody>
      </p:sp>
    </p:spTree>
    <p:extLst>
      <p:ext uri="{BB962C8B-B14F-4D97-AF65-F5344CB8AC3E}">
        <p14:creationId xmlns:p14="http://schemas.microsoft.com/office/powerpoint/2010/main" val="1761516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E9F887-9524-46CC-B415-9271D674B090}"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1404D9-4670-472C-94D3-8FD64E250022}" type="slidenum">
              <a:rPr lang="en-US" smtClean="0"/>
              <a:t>‹#›</a:t>
            </a:fld>
            <a:endParaRPr lang="en-US"/>
          </a:p>
        </p:txBody>
      </p:sp>
    </p:spTree>
    <p:extLst>
      <p:ext uri="{BB962C8B-B14F-4D97-AF65-F5344CB8AC3E}">
        <p14:creationId xmlns:p14="http://schemas.microsoft.com/office/powerpoint/2010/main" val="278206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9F887-9524-46CC-B415-9271D674B090}"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1404D9-4670-472C-94D3-8FD64E250022}" type="slidenum">
              <a:rPr lang="en-US" smtClean="0"/>
              <a:t>‹#›</a:t>
            </a:fld>
            <a:endParaRPr lang="en-US"/>
          </a:p>
        </p:txBody>
      </p:sp>
    </p:spTree>
    <p:extLst>
      <p:ext uri="{BB962C8B-B14F-4D97-AF65-F5344CB8AC3E}">
        <p14:creationId xmlns:p14="http://schemas.microsoft.com/office/powerpoint/2010/main" val="312950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548640"/>
            <a:ext cx="2949178" cy="192024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184912"/>
            <a:ext cx="4629150" cy="5848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468880"/>
            <a:ext cx="2949178" cy="457390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E9F887-9524-46CC-B415-9271D674B090}"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404D9-4670-472C-94D3-8FD64E250022}" type="slidenum">
              <a:rPr lang="en-US" smtClean="0"/>
              <a:t>‹#›</a:t>
            </a:fld>
            <a:endParaRPr lang="en-US"/>
          </a:p>
        </p:txBody>
      </p:sp>
    </p:spTree>
    <p:extLst>
      <p:ext uri="{BB962C8B-B14F-4D97-AF65-F5344CB8AC3E}">
        <p14:creationId xmlns:p14="http://schemas.microsoft.com/office/powerpoint/2010/main" val="335554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548640"/>
            <a:ext cx="2949178" cy="192024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184912"/>
            <a:ext cx="4629150" cy="58483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468880"/>
            <a:ext cx="2949178" cy="457390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E9F887-9524-46CC-B415-9271D674B090}"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404D9-4670-472C-94D3-8FD64E250022}" type="slidenum">
              <a:rPr lang="en-US" smtClean="0"/>
              <a:t>‹#›</a:t>
            </a:fld>
            <a:endParaRPr lang="en-US"/>
          </a:p>
        </p:txBody>
      </p:sp>
    </p:spTree>
    <p:extLst>
      <p:ext uri="{BB962C8B-B14F-4D97-AF65-F5344CB8AC3E}">
        <p14:creationId xmlns:p14="http://schemas.microsoft.com/office/powerpoint/2010/main" val="178285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38152"/>
            <a:ext cx="788670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190750"/>
            <a:ext cx="788670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7627622"/>
            <a:ext cx="2057400" cy="438150"/>
          </a:xfrm>
          <a:prstGeom prst="rect">
            <a:avLst/>
          </a:prstGeom>
        </p:spPr>
        <p:txBody>
          <a:bodyPr vert="horz" lIns="91440" tIns="45720" rIns="91440" bIns="45720" rtlCol="0" anchor="ctr"/>
          <a:lstStyle>
            <a:lvl1pPr algn="l">
              <a:defRPr sz="1200">
                <a:solidFill>
                  <a:schemeClr val="tx1">
                    <a:tint val="82000"/>
                  </a:schemeClr>
                </a:solidFill>
              </a:defRPr>
            </a:lvl1pPr>
          </a:lstStyle>
          <a:p>
            <a:fld id="{58E9F887-9524-46CC-B415-9271D674B090}" type="datetimeFigureOut">
              <a:rPr lang="en-US" smtClean="0"/>
              <a:t>9/30/2024</a:t>
            </a:fld>
            <a:endParaRPr lang="en-US"/>
          </a:p>
        </p:txBody>
      </p:sp>
      <p:sp>
        <p:nvSpPr>
          <p:cNvPr id="5" name="Footer Placeholder 4"/>
          <p:cNvSpPr>
            <a:spLocks noGrp="1"/>
          </p:cNvSpPr>
          <p:nvPr>
            <p:ph type="ftr" sz="quarter" idx="3"/>
          </p:nvPr>
        </p:nvSpPr>
        <p:spPr>
          <a:xfrm>
            <a:off x="3028950" y="7627622"/>
            <a:ext cx="3086100" cy="438150"/>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7627622"/>
            <a:ext cx="2057400" cy="438150"/>
          </a:xfrm>
          <a:prstGeom prst="rect">
            <a:avLst/>
          </a:prstGeom>
        </p:spPr>
        <p:txBody>
          <a:bodyPr vert="horz" lIns="91440" tIns="45720" rIns="91440" bIns="45720" rtlCol="0" anchor="ctr"/>
          <a:lstStyle>
            <a:lvl1pPr algn="r">
              <a:defRPr sz="1200">
                <a:solidFill>
                  <a:schemeClr val="tx1">
                    <a:tint val="82000"/>
                  </a:schemeClr>
                </a:solidFill>
              </a:defRPr>
            </a:lvl1pPr>
          </a:lstStyle>
          <a:p>
            <a:fld id="{231404D9-4670-472C-94D3-8FD64E250022}" type="slidenum">
              <a:rPr lang="en-US" smtClean="0"/>
              <a:t>‹#›</a:t>
            </a:fld>
            <a:endParaRPr lang="en-US"/>
          </a:p>
        </p:txBody>
      </p:sp>
    </p:spTree>
    <p:extLst>
      <p:ext uri="{BB962C8B-B14F-4D97-AF65-F5344CB8AC3E}">
        <p14:creationId xmlns:p14="http://schemas.microsoft.com/office/powerpoint/2010/main" val="284240596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A9079AC4-A97D-6AEA-2D94-ABF8D9E306E5}"/>
                  </a:ext>
                </a:extLst>
              </p:cNvPr>
              <p:cNvGraphicFramePr>
                <a:graphicFrameLocks noGrp="1"/>
              </p:cNvGraphicFramePr>
              <p:nvPr>
                <p:extLst>
                  <p:ext uri="{D42A27DB-BD31-4B8C-83A1-F6EECF244321}">
                    <p14:modId xmlns:p14="http://schemas.microsoft.com/office/powerpoint/2010/main" val="287817249"/>
                  </p:ext>
                </p:extLst>
              </p:nvPr>
            </p:nvGraphicFramePr>
            <p:xfrm>
              <a:off x="-112171" y="-126142"/>
              <a:ext cx="9352226" cy="8356386"/>
            </p:xfrm>
            <a:graphic>
              <a:graphicData uri="http://schemas.openxmlformats.org/drawingml/2006/table">
                <a:tbl>
                  <a:tblPr firstRow="1" bandRow="1">
                    <a:tableStyleId>{D7AC3CCA-C797-4891-BE02-D94E43425B78}</a:tableStyleId>
                  </a:tblPr>
                  <a:tblGrid>
                    <a:gridCol w="1199774">
                      <a:extLst>
                        <a:ext uri="{9D8B030D-6E8A-4147-A177-3AD203B41FA5}">
                          <a16:colId xmlns:a16="http://schemas.microsoft.com/office/drawing/2014/main" val="3591448618"/>
                        </a:ext>
                      </a:extLst>
                    </a:gridCol>
                    <a:gridCol w="8152452">
                      <a:extLst>
                        <a:ext uri="{9D8B030D-6E8A-4147-A177-3AD203B41FA5}">
                          <a16:colId xmlns:a16="http://schemas.microsoft.com/office/drawing/2014/main" val="727284984"/>
                        </a:ext>
                      </a:extLst>
                    </a:gridCol>
                  </a:tblGrid>
                  <a:tr h="415242">
                    <a:tc>
                      <a:txBody>
                        <a:bodyPr/>
                        <a:lstStyle/>
                        <a:p>
                          <a:pPr algn="ctr"/>
                          <a:r>
                            <a:rPr lang="en-US" sz="1300" dirty="0"/>
                            <a:t>Figure #</a:t>
                          </a:r>
                        </a:p>
                      </a:txBody>
                      <a:tcPr marL="96819" marR="96819" marT="48409" marB="48409"/>
                    </a:tc>
                    <a:tc>
                      <a:txBody>
                        <a:bodyPr/>
                        <a:lstStyle/>
                        <a:p>
                          <a:pPr algn="ctr"/>
                          <a:r>
                            <a:rPr lang="en-US" sz="1300" dirty="0"/>
                            <a:t>Description</a:t>
                          </a:r>
                        </a:p>
                      </a:txBody>
                      <a:tcPr marL="96819" marR="96819" marT="48409" marB="48409"/>
                    </a:tc>
                    <a:extLst>
                      <a:ext uri="{0D108BD9-81ED-4DB2-BD59-A6C34878D82A}">
                        <a16:rowId xmlns:a16="http://schemas.microsoft.com/office/drawing/2014/main" val="3145261258"/>
                      </a:ext>
                    </a:extLst>
                  </a:tr>
                  <a:tr h="654504">
                    <a:tc>
                      <a:txBody>
                        <a:bodyPr/>
                        <a:lstStyle/>
                        <a:p>
                          <a:r>
                            <a:rPr lang="en-US" sz="1300" dirty="0"/>
                            <a:t>1</a:t>
                          </a:r>
                        </a:p>
                      </a:txBody>
                      <a:tcPr marL="96819" marR="96819" marT="48409" marB="48409"/>
                    </a:tc>
                    <a:tc>
                      <a:txBody>
                        <a:bodyPr/>
                        <a:lstStyle/>
                        <a:p>
                          <a:r>
                            <a:rPr lang="en-US" sz="1100" dirty="0"/>
                            <a:t>Summary of the three major steps in this research. Step 1: Face representation using PCA (Principal Component Analysis) and mask deployment. Step 2: Development of a flow network. Step 3: Application of an analytical flow model for leakage quantification. This approach enables the quantification of both peripheral </a:t>
                          </a:r>
                          <a14:m>
                            <m:oMath xmlns:m="http://schemas.openxmlformats.org/officeDocument/2006/math">
                              <m:sSub>
                                <m:sSubPr>
                                  <m:ctrlPr>
                                    <a:rPr lang="en-US" sz="1100" i="1">
                                      <a:latin typeface="Cambria Math" panose="02040503050406030204" pitchFamily="18" charset="0"/>
                                    </a:rPr>
                                  </m:ctrlPr>
                                </m:sSubPr>
                                <m:e>
                                  <m:r>
                                    <a:rPr lang="en-US" sz="1100" b="0" i="1" smtClean="0">
                                      <a:latin typeface="Cambria Math" panose="02040503050406030204" pitchFamily="18" charset="0"/>
                                    </a:rPr>
                                    <m:t>(</m:t>
                                  </m:r>
                                  <m:r>
                                    <a:rPr lang="en-US" sz="1100" i="1">
                                      <a:latin typeface="Cambria Math" panose="02040503050406030204" pitchFamily="18" charset="0"/>
                                    </a:rPr>
                                    <m:t>𝑄</m:t>
                                  </m:r>
                                </m:e>
                                <m:sub>
                                  <m:r>
                                    <a:rPr lang="en-US" sz="1100" b="0" i="1" smtClean="0">
                                      <a:latin typeface="Cambria Math" panose="02040503050406030204" pitchFamily="18" charset="0"/>
                                    </a:rPr>
                                    <m:t>𝑔</m:t>
                                  </m:r>
                                </m:sub>
                              </m:sSub>
                              <m:r>
                                <a:rPr lang="en-US" sz="1100" i="1">
                                  <a:latin typeface="Cambria Math" panose="02040503050406030204" pitchFamily="18" charset="0"/>
                                </a:rPr>
                                <m:t> </m:t>
                              </m:r>
                              <m:r>
                                <a:rPr lang="en-US" sz="1100" b="0" i="1" smtClean="0">
                                  <a:latin typeface="Cambria Math" panose="02040503050406030204" pitchFamily="18" charset="0"/>
                                </a:rPr>
                                <m:t>)</m:t>
                              </m:r>
                            </m:oMath>
                          </a14:m>
                          <a:r>
                            <a:rPr lang="en-US" sz="1100" dirty="0"/>
                            <a:t>and through-mask leakages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𝑄</m:t>
                                  </m:r>
                                </m:e>
                                <m:sub>
                                  <m:r>
                                    <a:rPr lang="en-US" sz="1100" b="0" i="1" smtClean="0">
                                      <a:latin typeface="Cambria Math" panose="02040503050406030204" pitchFamily="18" charset="0"/>
                                    </a:rPr>
                                    <m:t>𝑚</m:t>
                                  </m:r>
                                </m:sub>
                              </m:sSub>
                            </m:oMath>
                          </a14:m>
                          <a:r>
                            <a:rPr lang="en-US" sz="1100" b="0" dirty="0"/>
                            <a:t>)</a:t>
                          </a:r>
                          <a:endParaRPr lang="en-US" sz="1100" dirty="0"/>
                        </a:p>
                      </a:txBody>
                      <a:tcPr marL="96819" marR="96819" marT="48409" marB="48409"/>
                    </a:tc>
                    <a:extLst>
                      <a:ext uri="{0D108BD9-81ED-4DB2-BD59-A6C34878D82A}">
                        <a16:rowId xmlns:a16="http://schemas.microsoft.com/office/drawing/2014/main" val="136559798"/>
                      </a:ext>
                    </a:extLst>
                  </a:tr>
                  <a:tr h="639928">
                    <a:tc>
                      <a:txBody>
                        <a:bodyPr/>
                        <a:lstStyle/>
                        <a:p>
                          <a:r>
                            <a:rPr lang="en-US" sz="1300" dirty="0"/>
                            <a:t>2</a:t>
                          </a:r>
                        </a:p>
                      </a:txBody>
                      <a:tcPr marL="96819" marR="96819" marT="48409" marB="48409"/>
                    </a:tc>
                    <a:tc>
                      <a:txBody>
                        <a:bodyPr/>
                        <a:lstStyle/>
                        <a:p>
                          <a:r>
                            <a:rPr lang="en-US" sz="1100" dirty="0"/>
                            <a:t>The planar view of a rectangular mask. Channels originate from the high-pressure region and terminate at the outer edge of the mask. The red arrow depicts the direction of channel numbering. Here, </a:t>
                          </a:r>
                          <a14:m>
                            <m:oMath xmlns:m="http://schemas.openxmlformats.org/officeDocument/2006/math">
                              <m:sSub>
                                <m:sSubPr>
                                  <m:ctrlPr>
                                    <a:rPr lang="en-US" sz="1100" i="1" dirty="0" smtClean="0">
                                      <a:latin typeface="Cambria Math" panose="02040503050406030204" pitchFamily="18" charset="0"/>
                                    </a:rPr>
                                  </m:ctrlPr>
                                </m:sSubPr>
                                <m:e>
                                  <m:r>
                                    <a:rPr lang="en-US" sz="1100" i="1" dirty="0" smtClean="0">
                                      <a:latin typeface="Cambria Math" panose="02040503050406030204" pitchFamily="18" charset="0"/>
                                    </a:rPr>
                                    <m:t>𝐿</m:t>
                                  </m:r>
                                </m:e>
                                <m:sub>
                                  <m:r>
                                    <a:rPr lang="en-US" sz="1100" i="1" dirty="0" smtClean="0">
                                      <a:latin typeface="Cambria Math" panose="02040503050406030204" pitchFamily="18" charset="0"/>
                                    </a:rPr>
                                    <m:t>1</m:t>
                                  </m:r>
                                </m:sub>
                              </m:sSub>
                              <m:r>
                                <a:rPr lang="en-US" sz="1100" i="1" dirty="0" smtClean="0">
                                  <a:latin typeface="Cambria Math" panose="02040503050406030204" pitchFamily="18" charset="0"/>
                                </a:rPr>
                                <m:t> </m:t>
                              </m:r>
                            </m:oMath>
                          </a14:m>
                          <a:r>
                            <a:rPr lang="en-US" sz="1100" dirty="0"/>
                            <a:t>and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𝐿</m:t>
                                  </m:r>
                                </m:e>
                                <m:sub>
                                  <m:r>
                                    <a:rPr lang="en-US" sz="1100" b="0" i="1" smtClean="0">
                                      <a:latin typeface="Cambria Math" panose="02040503050406030204" pitchFamily="18" charset="0"/>
                                    </a:rPr>
                                    <m:t>2</m:t>
                                  </m:r>
                                </m:sub>
                              </m:sSub>
                            </m:oMath>
                          </a14:m>
                          <a:r>
                            <a:rPr lang="en-US" sz="1100" dirty="0"/>
                            <a:t> are the sizes of the long and short edges of the mask, respectively. The shaded left side is symmetric to the right side.</a:t>
                          </a:r>
                        </a:p>
                      </a:txBody>
                      <a:tcPr marL="96819" marR="96819" marT="48409" marB="48409"/>
                    </a:tc>
                    <a:extLst>
                      <a:ext uri="{0D108BD9-81ED-4DB2-BD59-A6C34878D82A}">
                        <a16:rowId xmlns:a16="http://schemas.microsoft.com/office/drawing/2014/main" val="1747439327"/>
                      </a:ext>
                    </a:extLst>
                  </a:tr>
                  <a:tr h="415242">
                    <a:tc>
                      <a:txBody>
                        <a:bodyPr/>
                        <a:lstStyle/>
                        <a:p>
                          <a:r>
                            <a:rPr lang="en-US" sz="1300" dirty="0"/>
                            <a:t>3</a:t>
                          </a:r>
                        </a:p>
                      </a:txBody>
                      <a:tcPr marL="96819" marR="96819" marT="48409" marB="48409"/>
                    </a:tc>
                    <a:tc>
                      <a:txBody>
                        <a:bodyPr/>
                        <a:lstStyle/>
                        <a:p>
                          <a:r>
                            <a:rPr lang="en-US" sz="1100" dirty="0"/>
                            <a:t>A schematic of channels defined inside the region between the face and mask.</a:t>
                          </a:r>
                        </a:p>
                      </a:txBody>
                      <a:tcPr marL="96819" marR="96819" marT="48409" marB="48409"/>
                    </a:tc>
                    <a:extLst>
                      <a:ext uri="{0D108BD9-81ED-4DB2-BD59-A6C34878D82A}">
                        <a16:rowId xmlns:a16="http://schemas.microsoft.com/office/drawing/2014/main" val="85050134"/>
                      </a:ext>
                    </a:extLst>
                  </a:tr>
                  <a:tr h="460748">
                    <a:tc>
                      <a:txBody>
                        <a:bodyPr/>
                        <a:lstStyle/>
                        <a:p>
                          <a:r>
                            <a:rPr lang="en-US" sz="1300" dirty="0"/>
                            <a:t>4</a:t>
                          </a:r>
                        </a:p>
                      </a:txBody>
                      <a:tcPr marL="96819" marR="96819" marT="48409" marB="48409"/>
                    </a:tc>
                    <a:tc>
                      <a:txBody>
                        <a:bodyPr/>
                        <a:lstStyle/>
                        <a:p>
                          <a:r>
                            <a:rPr lang="en-US" sz="1100" dirty="0"/>
                            <a:t>Schematics of channel flow corresponding to the points along the perimeter of the mask, </a:t>
                          </a:r>
                          <a14:m>
                            <m:oMath xmlns:m="http://schemas.openxmlformats.org/officeDocument/2006/math">
                              <m:sSub>
                                <m:sSubPr>
                                  <m:ctrlPr>
                                    <a:rPr lang="en-US" sz="1100" i="1" dirty="0" smtClean="0">
                                      <a:latin typeface="Cambria Math" panose="02040503050406030204" pitchFamily="18" charset="0"/>
                                    </a:rPr>
                                  </m:ctrlPr>
                                </m:sSubPr>
                                <m:e>
                                  <m:r>
                                    <a:rPr lang="en-US" sz="1100" i="1" dirty="0" smtClean="0">
                                      <a:latin typeface="Cambria Math" panose="02040503050406030204" pitchFamily="18" charset="0"/>
                                    </a:rPr>
                                    <m:t>𝐾</m:t>
                                  </m:r>
                                </m:e>
                                <m:sub>
                                  <m:r>
                                    <a:rPr lang="en-US" sz="1100" i="1" dirty="0" smtClean="0">
                                      <a:latin typeface="Cambria Math" panose="02040503050406030204" pitchFamily="18" charset="0"/>
                                    </a:rPr>
                                    <m:t>𝑜</m:t>
                                  </m:r>
                                </m:sub>
                              </m:sSub>
                            </m:oMath>
                          </a14:m>
                          <a:r>
                            <a:rPr lang="en-US" sz="1100" dirty="0"/>
                            <a:t> is the average height of the channel and </a:t>
                          </a:r>
                          <a14:m>
                            <m:oMath xmlns:m="http://schemas.openxmlformats.org/officeDocument/2006/math">
                              <m:r>
                                <m:rPr>
                                  <m:sty m:val="p"/>
                                </m:rPr>
                                <a:rPr lang="en-US" sz="1100" i="0" dirty="0" smtClean="0">
                                  <a:latin typeface="Cambria Math" panose="02040503050406030204" pitchFamily="18" charset="0"/>
                                </a:rPr>
                                <m:t>Δ</m:t>
                              </m:r>
                              <m:r>
                                <a:rPr lang="en-US" sz="1100" b="0" i="1" dirty="0" smtClean="0">
                                  <a:latin typeface="Cambria Math" panose="02040503050406030204" pitchFamily="18" charset="0"/>
                                </a:rPr>
                                <m:t>h</m:t>
                              </m:r>
                              <m:r>
                                <a:rPr lang="en-US" sz="1100" b="0" i="1" dirty="0" smtClean="0">
                                  <a:latin typeface="Cambria Math" panose="02040503050406030204" pitchFamily="18" charset="0"/>
                                </a:rPr>
                                <m:t>(</m:t>
                              </m:r>
                              <m:r>
                                <a:rPr lang="en-US" sz="1100" b="0" i="1" dirty="0" smtClean="0">
                                  <a:latin typeface="Cambria Math" panose="02040503050406030204" pitchFamily="18" charset="0"/>
                                </a:rPr>
                                <m:t>𝑥</m:t>
                              </m:r>
                              <m:r>
                                <a:rPr lang="en-US" sz="1100" b="0" i="1" dirty="0" smtClean="0">
                                  <a:latin typeface="Cambria Math" panose="02040503050406030204" pitchFamily="18" charset="0"/>
                                </a:rPr>
                                <m:t>) </m:t>
                              </m:r>
                            </m:oMath>
                          </a14:m>
                          <a:r>
                            <a:rPr lang="en-US" sz="1100" dirty="0"/>
                            <a:t>is the function that varies with </a:t>
                          </a:r>
                          <a14:m>
                            <m:oMath xmlns:m="http://schemas.openxmlformats.org/officeDocument/2006/math">
                              <m:r>
                                <a:rPr lang="en-US" sz="1100" i="1" dirty="0" smtClean="0">
                                  <a:latin typeface="Cambria Math" panose="02040503050406030204" pitchFamily="18" charset="0"/>
                                </a:rPr>
                                <m:t>𝑥</m:t>
                              </m:r>
                            </m:oMath>
                          </a14:m>
                          <a:r>
                            <a:rPr lang="en-US" sz="1100" dirty="0"/>
                            <a:t>; the actual local height at any point is product of  </a:t>
                          </a:r>
                          <a14:m>
                            <m:oMath xmlns:m="http://schemas.openxmlformats.org/officeDocument/2006/math">
                              <m:sSub>
                                <m:sSubPr>
                                  <m:ctrlPr>
                                    <a:rPr lang="en-US" sz="1100" i="1" dirty="0">
                                      <a:latin typeface="Cambria Math" panose="02040503050406030204" pitchFamily="18" charset="0"/>
                                    </a:rPr>
                                  </m:ctrlPr>
                                </m:sSubPr>
                                <m:e>
                                  <m:r>
                                    <a:rPr lang="en-US" sz="1100" i="1" dirty="0">
                                      <a:latin typeface="Cambria Math" panose="02040503050406030204" pitchFamily="18" charset="0"/>
                                    </a:rPr>
                                    <m:t>𝐾</m:t>
                                  </m:r>
                                </m:e>
                                <m:sub>
                                  <m:r>
                                    <a:rPr lang="en-US" sz="1100" i="1" dirty="0">
                                      <a:latin typeface="Cambria Math" panose="02040503050406030204" pitchFamily="18" charset="0"/>
                                    </a:rPr>
                                    <m:t>𝑜</m:t>
                                  </m:r>
                                </m:sub>
                              </m:sSub>
                            </m:oMath>
                          </a14:m>
                          <a:r>
                            <a:rPr lang="en-US" sz="1100" dirty="0"/>
                            <a:t>  and </a:t>
                          </a:r>
                          <a14:m>
                            <m:oMath xmlns:m="http://schemas.openxmlformats.org/officeDocument/2006/math">
                              <m:r>
                                <m:rPr>
                                  <m:sty m:val="p"/>
                                </m:rPr>
                                <a:rPr lang="en-US" sz="1100" dirty="0">
                                  <a:latin typeface="Cambria Math" panose="02040503050406030204" pitchFamily="18" charset="0"/>
                                </a:rPr>
                                <m:t>Δ</m:t>
                              </m:r>
                              <m:r>
                                <a:rPr lang="en-US" sz="1100" i="1" dirty="0">
                                  <a:latin typeface="Cambria Math" panose="02040503050406030204" pitchFamily="18" charset="0"/>
                                </a:rPr>
                                <m:t>h</m:t>
                              </m:r>
                              <m:r>
                                <a:rPr lang="en-US" sz="1100" i="1" dirty="0">
                                  <a:latin typeface="Cambria Math" panose="02040503050406030204" pitchFamily="18" charset="0"/>
                                </a:rPr>
                                <m:t>(</m:t>
                              </m:r>
                              <m:r>
                                <a:rPr lang="en-US" sz="1100" i="1" dirty="0">
                                  <a:latin typeface="Cambria Math" panose="02040503050406030204" pitchFamily="18" charset="0"/>
                                </a:rPr>
                                <m:t>𝑥</m:t>
                              </m:r>
                              <m:r>
                                <a:rPr lang="en-US" sz="1100" i="1" dirty="0">
                                  <a:latin typeface="Cambria Math" panose="02040503050406030204" pitchFamily="18" charset="0"/>
                                </a:rPr>
                                <m:t>) </m:t>
                              </m:r>
                            </m:oMath>
                          </a14:m>
                          <a:endParaRPr lang="en-US" sz="1100" dirty="0"/>
                        </a:p>
                      </a:txBody>
                      <a:tcPr marL="96819" marR="96819" marT="48409" marB="48409"/>
                    </a:tc>
                    <a:extLst>
                      <a:ext uri="{0D108BD9-81ED-4DB2-BD59-A6C34878D82A}">
                        <a16:rowId xmlns:a16="http://schemas.microsoft.com/office/drawing/2014/main" val="55785586"/>
                      </a:ext>
                    </a:extLst>
                  </a:tr>
                  <a:tr h="998286">
                    <a:tc>
                      <a:txBody>
                        <a:bodyPr/>
                        <a:lstStyle/>
                        <a:p>
                          <a:r>
                            <a:rPr lang="en-US" sz="1300" dirty="0"/>
                            <a:t>5</a:t>
                          </a:r>
                        </a:p>
                      </a:txBody>
                      <a:tcPr marL="96819" marR="96819" marT="48409" marB="48409"/>
                    </a:tc>
                    <a:tc>
                      <a:txBody>
                        <a:bodyPr/>
                        <a:lstStyle/>
                        <a:p>
                          <a:r>
                            <a:rPr lang="en-US" sz="1100" dirty="0"/>
                            <a:t>Percentage of exhale flux penetrating through the mask fabric for different values of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𝑐</m:t>
                                  </m:r>
                                </m:e>
                                <m:sub>
                                  <m:r>
                                    <a:rPr lang="en-US" sz="1100" b="0" i="1" smtClean="0">
                                      <a:latin typeface="Cambria Math" panose="02040503050406030204" pitchFamily="18" charset="0"/>
                                    </a:rPr>
                                    <m:t>𝑘</m:t>
                                  </m:r>
                                </m:sub>
                              </m:sSub>
                            </m:oMath>
                          </a14:m>
                          <a:r>
                            <a:rPr lang="en-US" sz="1100" dirty="0"/>
                            <a:t>; a-c and d-f decreasing porosity for outward and inward protection model respectively; </a:t>
                          </a:r>
                          <a14:m>
                            <m:oMath xmlns:m="http://schemas.openxmlformats.org/officeDocument/2006/math">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𝑘</m:t>
                                  </m:r>
                                </m:e>
                                <m:sub>
                                  <m:r>
                                    <a:rPr lang="en-US" sz="1100" b="0" i="1" dirty="0" smtClean="0">
                                      <a:latin typeface="Cambria Math" panose="02040503050406030204" pitchFamily="18" charset="0"/>
                                    </a:rPr>
                                    <m:t>𝐿</m:t>
                                  </m:r>
                                </m:sub>
                              </m:sSub>
                              <m:r>
                                <a:rPr lang="en-US" sz="1100" i="1" dirty="0" smtClean="0">
                                  <a:latin typeface="Cambria Math" panose="02040503050406030204" pitchFamily="18" charset="0"/>
                                </a:rPr>
                                <m:t> </m:t>
                              </m:r>
                            </m:oMath>
                          </a14:m>
                          <a:r>
                            <a:rPr lang="en-US" sz="1100" dirty="0"/>
                            <a:t>is head loss coefficient for inward protection model. Sensitivity analysis for the cavity size (denoted by solid red (+ 7.5%) and blue lines (- 7.5%)); the base case is shown with dotted black lines; another sensitivity analysis for the placement of cavity regions plotted as inset plot (discussed in section 3.1) solid red lines + 5 </a:t>
                          </a:r>
                          <a14:m>
                            <m:oMath xmlns:m="http://schemas.openxmlformats.org/officeDocument/2006/math">
                              <m:r>
                                <a:rPr lang="en-US" sz="1100" i="1" dirty="0" smtClean="0">
                                  <a:latin typeface="Cambria Math" panose="02040503050406030204" pitchFamily="18" charset="0"/>
                                </a:rPr>
                                <m:t>𝑚𝑚</m:t>
                              </m:r>
                            </m:oMath>
                          </a14:m>
                          <a:r>
                            <a:rPr lang="en-US" sz="1100" dirty="0"/>
                            <a:t>, solid blue line -5 </a:t>
                          </a:r>
                          <a14:m>
                            <m:oMath xmlns:m="http://schemas.openxmlformats.org/officeDocument/2006/math">
                              <m:r>
                                <a:rPr lang="en-US" sz="1100" b="0" i="1" smtClean="0">
                                  <a:latin typeface="Cambria Math" panose="02040503050406030204" pitchFamily="18" charset="0"/>
                                </a:rPr>
                                <m:t>𝑚𝑚</m:t>
                              </m:r>
                            </m:oMath>
                          </a14:m>
                          <a:r>
                            <a:rPr lang="en-US" sz="1100" dirty="0"/>
                            <a:t> from the base case shown with dotted black lines</a:t>
                          </a:r>
                        </a:p>
                      </a:txBody>
                      <a:tcPr marL="96819" marR="96819" marT="48409" marB="48409"/>
                    </a:tc>
                    <a:extLst>
                      <a:ext uri="{0D108BD9-81ED-4DB2-BD59-A6C34878D82A}">
                        <a16:rowId xmlns:a16="http://schemas.microsoft.com/office/drawing/2014/main" val="1148520116"/>
                      </a:ext>
                    </a:extLst>
                  </a:tr>
                  <a:tr h="718851">
                    <a:tc>
                      <a:txBody>
                        <a:bodyPr/>
                        <a:lstStyle/>
                        <a:p>
                          <a:r>
                            <a:rPr lang="en-US" sz="1300" dirty="0"/>
                            <a:t>6</a:t>
                          </a:r>
                        </a:p>
                      </a:txBody>
                      <a:tcPr marL="96819" marR="96819" marT="48409" marB="48409"/>
                    </a:tc>
                    <a:tc>
                      <a:txBody>
                        <a:bodyPr/>
                        <a:lstStyle/>
                        <a:p>
                          <a:r>
                            <a:rPr lang="en-US" sz="1100" dirty="0"/>
                            <a:t>Contribution of the through-mask leakages from the cavity and channel network distributed along the periphery of the mask; a-c and d-f  are decreasing porosity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𝑐</m:t>
                                  </m:r>
                                </m:e>
                                <m:sub>
                                  <m:r>
                                    <a:rPr lang="en-US" sz="1100" i="1">
                                      <a:latin typeface="Cambria Math" panose="02040503050406030204" pitchFamily="18" charset="0"/>
                                    </a:rPr>
                                    <m:t>𝑘</m:t>
                                  </m:r>
                                </m:sub>
                              </m:sSub>
                              <m:r>
                                <a:rPr lang="en-US" sz="1100" i="1">
                                  <a:latin typeface="Cambria Math" panose="02040503050406030204" pitchFamily="18" charset="0"/>
                                </a:rPr>
                                <m:t> </m:t>
                              </m:r>
                            </m:oMath>
                          </a14:m>
                          <a:r>
                            <a:rPr lang="en-US" sz="1100" dirty="0"/>
                            <a:t>= 100, 500, 1000 (</a:t>
                          </a:r>
                          <a14:m>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𝑘𝑔</m:t>
                                  </m:r>
                                </m:num>
                                <m:den>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𝑚</m:t>
                                      </m:r>
                                    </m:e>
                                    <m:sup>
                                      <m:r>
                                        <a:rPr lang="en-US" sz="1100" b="0" i="1" smtClean="0">
                                          <a:latin typeface="Cambria Math" panose="02040503050406030204" pitchFamily="18" charset="0"/>
                                        </a:rPr>
                                        <m:t>2</m:t>
                                      </m:r>
                                    </m:sup>
                                  </m:sSup>
                                </m:den>
                              </m:f>
                              <m:r>
                                <a:rPr lang="en-US" sz="1100" b="0" i="1" smtClean="0">
                                  <a:latin typeface="Cambria Math" panose="02040503050406030204" pitchFamily="18" charset="0"/>
                                </a:rPr>
                                <m:t>×</m:t>
                              </m:r>
                              <m:r>
                                <a:rPr lang="en-US" sz="1100" b="0" i="1" smtClean="0">
                                  <a:latin typeface="Cambria Math" panose="02040503050406030204" pitchFamily="18" charset="0"/>
                                </a:rPr>
                                <m:t>𝑠</m:t>
                              </m:r>
                              <m:r>
                                <a:rPr lang="en-US" sz="1100" b="0" i="1" smtClean="0">
                                  <a:latin typeface="Cambria Math" panose="02040503050406030204" pitchFamily="18" charset="0"/>
                                </a:rPr>
                                <m:t>)</m:t>
                              </m:r>
                            </m:oMath>
                          </a14:m>
                          <a:r>
                            <a:rPr lang="en-US" sz="1100" dirty="0"/>
                            <a:t> for outward protection (with nose clips) and inward protection model, respectively; the </a:t>
                          </a:r>
                          <a14:m>
                            <m:oMath xmlns:m="http://schemas.openxmlformats.org/officeDocument/2006/math">
                              <m:sSub>
                                <m:sSubPr>
                                  <m:ctrlPr>
                                    <a:rPr lang="en-US" sz="1100" i="1" dirty="0">
                                      <a:latin typeface="Cambria Math" panose="02040503050406030204" pitchFamily="18" charset="0"/>
                                    </a:rPr>
                                  </m:ctrlPr>
                                </m:sSubPr>
                                <m:e>
                                  <m:r>
                                    <a:rPr lang="en-US" sz="1100" i="1" dirty="0">
                                      <a:latin typeface="Cambria Math" panose="02040503050406030204" pitchFamily="18" charset="0"/>
                                    </a:rPr>
                                    <m:t>𝑘</m:t>
                                  </m:r>
                                </m:e>
                                <m:sub>
                                  <m:r>
                                    <a:rPr lang="en-US" sz="1100" i="1" dirty="0">
                                      <a:latin typeface="Cambria Math" panose="02040503050406030204" pitchFamily="18" charset="0"/>
                                    </a:rPr>
                                    <m:t>𝐿</m:t>
                                  </m:r>
                                </m:sub>
                              </m:sSub>
                              <m:r>
                                <a:rPr lang="en-US" sz="1100" i="1" dirty="0">
                                  <a:latin typeface="Cambria Math" panose="02040503050406030204" pitchFamily="18" charset="0"/>
                                </a:rPr>
                                <m:t> </m:t>
                              </m:r>
                            </m:oMath>
                          </a14:m>
                          <a:r>
                            <a:rPr lang="en-US" sz="1100" dirty="0"/>
                            <a:t>for inward protection model is 0.5.</a:t>
                          </a:r>
                        </a:p>
                      </a:txBody>
                      <a:tcPr marL="96819" marR="96819" marT="48409" marB="48409"/>
                    </a:tc>
                    <a:extLst>
                      <a:ext uri="{0D108BD9-81ED-4DB2-BD59-A6C34878D82A}">
                        <a16:rowId xmlns:a16="http://schemas.microsoft.com/office/drawing/2014/main" val="1238006190"/>
                      </a:ext>
                    </a:extLst>
                  </a:tr>
                  <a:tr h="833684">
                    <a:tc>
                      <a:txBody>
                        <a:bodyPr/>
                        <a:lstStyle/>
                        <a:p>
                          <a:r>
                            <a:rPr lang="en-US" sz="1300" dirty="0"/>
                            <a:t>7</a:t>
                          </a:r>
                        </a:p>
                      </a:txBody>
                      <a:tcPr marL="96819" marR="96819" marT="48409" marB="48409"/>
                    </a:tc>
                    <a:tc>
                      <a:txBody>
                        <a:bodyPr/>
                        <a:lstStyle/>
                        <a:p>
                          <a:r>
                            <a:rPr lang="en-US" sz="1100" dirty="0"/>
                            <a:t>Facial shape change in row 1, peripheral leakage flux per unit width (</a:t>
                          </a:r>
                          <a14:m>
                            <m:oMath xmlns:m="http://schemas.openxmlformats.org/officeDocument/2006/math">
                              <m:sSub>
                                <m:sSubPr>
                                  <m:ctrlPr>
                                    <a:rPr lang="en-US" sz="1100" i="1" dirty="0" err="1" smtClean="0">
                                      <a:latin typeface="Cambria Math" panose="02040503050406030204" pitchFamily="18" charset="0"/>
                                    </a:rPr>
                                  </m:ctrlPr>
                                </m:sSubPr>
                                <m:e>
                                  <m:r>
                                    <a:rPr lang="en-US" sz="1100" i="1" dirty="0" smtClean="0">
                                      <a:latin typeface="Cambria Math" panose="02040503050406030204" pitchFamily="18" charset="0"/>
                                    </a:rPr>
                                    <m:t>𝑞</m:t>
                                  </m:r>
                                </m:e>
                                <m:sub>
                                  <m:r>
                                    <a:rPr lang="en-US" sz="1100" i="1" dirty="0" err="1" smtClean="0">
                                      <a:latin typeface="Cambria Math" panose="02040503050406030204" pitchFamily="18" charset="0"/>
                                    </a:rPr>
                                    <m:t>𝑔</m:t>
                                  </m:r>
                                </m:sub>
                              </m:sSub>
                            </m:oMath>
                          </a14:m>
                          <a:r>
                            <a:rPr lang="en-US" sz="1100" dirty="0"/>
                            <a:t>), normal velocity (</a:t>
                          </a:r>
                          <a14:m>
                            <m:oMath xmlns:m="http://schemas.openxmlformats.org/officeDocument/2006/math">
                              <m:sSub>
                                <m:sSubPr>
                                  <m:ctrlPr>
                                    <a:rPr lang="en-US" sz="1100" i="1" dirty="0" err="1" smtClean="0">
                                      <a:latin typeface="Cambria Math" panose="02040503050406030204" pitchFamily="18" charset="0"/>
                                    </a:rPr>
                                  </m:ctrlPr>
                                </m:sSubPr>
                                <m:e>
                                  <m:r>
                                    <a:rPr lang="en-US" sz="1100" i="1" dirty="0" smtClean="0">
                                      <a:latin typeface="Cambria Math" panose="02040503050406030204" pitchFamily="18" charset="0"/>
                                    </a:rPr>
                                    <m:t>𝑣</m:t>
                                  </m:r>
                                </m:e>
                                <m:sub>
                                  <m:r>
                                    <a:rPr lang="en-US" sz="1100" i="1" dirty="0" err="1" smtClean="0">
                                      <a:latin typeface="Cambria Math" panose="02040503050406030204" pitchFamily="18" charset="0"/>
                                    </a:rPr>
                                    <m:t>𝑛</m:t>
                                  </m:r>
                                </m:sub>
                              </m:sSub>
                            </m:oMath>
                          </a14:m>
                          <a:r>
                            <a:rPr lang="en-US" sz="1100" dirty="0"/>
                            <a:t>), and the gap profile between the interface region between the face and the mask in rows 2, 3, and 4 respectively for (a) nose, (b) chin (c) zygomatic-arch (d) cheeks facial features for outward and inward protection model. Inward protection model results are overlayed with light green background, also, results for the mean face are shown on the extreme left</a:t>
                          </a:r>
                        </a:p>
                      </a:txBody>
                      <a:tcPr marL="96819" marR="96819" marT="48409" marB="48409"/>
                    </a:tc>
                    <a:extLst>
                      <a:ext uri="{0D108BD9-81ED-4DB2-BD59-A6C34878D82A}">
                        <a16:rowId xmlns:a16="http://schemas.microsoft.com/office/drawing/2014/main" val="2333970550"/>
                      </a:ext>
                    </a:extLst>
                  </a:tr>
                  <a:tr h="927183">
                    <a:tc>
                      <a:txBody>
                        <a:bodyPr/>
                        <a:lstStyle/>
                        <a:p>
                          <a:r>
                            <a:rPr lang="en-US" sz="1300" dirty="0"/>
                            <a:t>8</a:t>
                          </a:r>
                        </a:p>
                      </a:txBody>
                      <a:tcPr marL="96819" marR="96819" marT="48409" marB="48409"/>
                    </a:tc>
                    <a:tc>
                      <a:txBody>
                        <a:bodyPr/>
                        <a:lstStyle/>
                        <a:p>
                          <a:r>
                            <a:rPr lang="en-US" sz="1100" dirty="0"/>
                            <a:t>(a) Percentage contribution of peripheral leakages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𝑄</m:t>
                                  </m:r>
                                </m:e>
                                <m:sub>
                                  <m:r>
                                    <a:rPr lang="en-US" sz="1100" b="0" i="1" smtClean="0">
                                      <a:latin typeface="Cambria Math" panose="02040503050406030204" pitchFamily="18" charset="0"/>
                                    </a:rPr>
                                    <m:t>𝑔</m:t>
                                  </m:r>
                                </m:sub>
                              </m:sSub>
                              <m:r>
                                <a:rPr lang="en-US" sz="1100" b="0" i="1" smtClean="0">
                                  <a:latin typeface="Cambria Math" panose="02040503050406030204" pitchFamily="18" charset="0"/>
                                </a:rPr>
                                <m:t> </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𝑔𝑟𝑎𝑦</m:t>
                                  </m:r>
                                </m:e>
                              </m:d>
                              <m:r>
                                <a:rPr lang="en-US" sz="1100" b="0" i="1" smtClean="0">
                                  <a:latin typeface="Cambria Math" panose="02040503050406030204" pitchFamily="18" charset="0"/>
                                </a:rPr>
                                <m:t>,</m:t>
                              </m:r>
                              <m:r>
                                <a:rPr lang="en-US" sz="1100" b="0" i="0" smtClean="0">
                                  <a:latin typeface="Cambria Math" panose="02040503050406030204" pitchFamily="18" charset="0"/>
                                </a:rPr>
                                <m:t> </m:t>
                              </m:r>
                            </m:oMath>
                          </a14:m>
                          <a:r>
                            <a:rPr lang="en-US" sz="1100" dirty="0"/>
                            <a:t>through-mask flux from the cavity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𝑄</m:t>
                                  </m:r>
                                </m:e>
                                <m:sub>
                                  <m:r>
                                    <a:rPr lang="en-US" sz="1100" b="0" i="1" smtClean="0">
                                      <a:latin typeface="Cambria Math" panose="02040503050406030204" pitchFamily="18" charset="0"/>
                                    </a:rPr>
                                    <m:t>𝑚</m:t>
                                  </m:r>
                                </m:sub>
                              </m:sSub>
                              <m:r>
                                <a:rPr lang="en-US" sz="1100" i="1">
                                  <a:latin typeface="Cambria Math" panose="02040503050406030204" pitchFamily="18" charset="0"/>
                                </a:rPr>
                                <m:t> </m:t>
                              </m:r>
                              <m:d>
                                <m:dPr>
                                  <m:ctrlPr>
                                    <a:rPr lang="en-US" sz="1100" i="1">
                                      <a:latin typeface="Cambria Math" panose="02040503050406030204" pitchFamily="18" charset="0"/>
                                    </a:rPr>
                                  </m:ctrlPr>
                                </m:dPr>
                                <m:e>
                                  <m:r>
                                    <a:rPr lang="en-US" sz="1100" i="1">
                                      <a:latin typeface="Cambria Math" panose="02040503050406030204" pitchFamily="18" charset="0"/>
                                    </a:rPr>
                                    <m:t>𝑔𝑟</m:t>
                                  </m:r>
                                  <m:r>
                                    <a:rPr lang="en-US" sz="1100" b="0" i="1" smtClean="0">
                                      <a:latin typeface="Cambria Math" panose="02040503050406030204" pitchFamily="18" charset="0"/>
                                    </a:rPr>
                                    <m:t>𝑒𝑒𝑛</m:t>
                                  </m:r>
                                </m:e>
                              </m:d>
                            </m:oMath>
                          </a14:m>
                          <a:r>
                            <a:rPr lang="en-US" sz="1100" dirty="0"/>
                            <a:t>, and the channel network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𝑄</m:t>
                                  </m:r>
                                </m:e>
                                <m:sub>
                                  <m:r>
                                    <a:rPr lang="en-US" sz="1100" i="1">
                                      <a:latin typeface="Cambria Math" panose="02040503050406030204" pitchFamily="18" charset="0"/>
                                    </a:rPr>
                                    <m:t>𝑚</m:t>
                                  </m:r>
                                  <m:r>
                                    <a:rPr lang="en-US" sz="1100" b="0" i="1" smtClean="0">
                                      <a:latin typeface="Cambria Math" panose="02040503050406030204" pitchFamily="18" charset="0"/>
                                    </a:rPr>
                                    <m:t>,</m:t>
                                  </m:r>
                                  <m:r>
                                    <a:rPr lang="en-US" sz="1100" b="0" i="1" smtClean="0">
                                      <a:latin typeface="Cambria Math" panose="02040503050406030204" pitchFamily="18" charset="0"/>
                                    </a:rPr>
                                    <m:t>𝑐</m:t>
                                  </m:r>
                                </m:sub>
                              </m:sSub>
                              <m:r>
                                <a:rPr lang="en-US" sz="1100" i="1">
                                  <a:latin typeface="Cambria Math" panose="02040503050406030204" pitchFamily="18" charset="0"/>
                                </a:rPr>
                                <m:t> </m:t>
                              </m:r>
                              <m:d>
                                <m:dPr>
                                  <m:ctrlPr>
                                    <a:rPr lang="en-US" sz="1100" i="1">
                                      <a:latin typeface="Cambria Math" panose="02040503050406030204" pitchFamily="18" charset="0"/>
                                    </a:rPr>
                                  </m:ctrlPr>
                                </m:dPr>
                                <m:e>
                                  <m:r>
                                    <a:rPr lang="en-US" sz="1100" b="0" i="1" smtClean="0">
                                      <a:latin typeface="Cambria Math" panose="02040503050406030204" pitchFamily="18" charset="0"/>
                                    </a:rPr>
                                    <m:t>𝑜𝑟𝑎𝑛𝑔𝑒</m:t>
                                  </m:r>
                                </m:e>
                              </m:d>
                            </m:oMath>
                          </a14:m>
                          <a:r>
                            <a:rPr lang="en-US" sz="1100" dirty="0"/>
                            <a:t> during exhale phase; (b) Percentage contribution of peripheral leakages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𝑄</m:t>
                                  </m:r>
                                </m:e>
                                <m:sub>
                                  <m:r>
                                    <a:rPr lang="en-US" sz="1100" i="1">
                                      <a:latin typeface="Cambria Math" panose="02040503050406030204" pitchFamily="18" charset="0"/>
                                    </a:rPr>
                                    <m:t>𝑔</m:t>
                                  </m:r>
                                </m:sub>
                              </m:sSub>
                              <m:r>
                                <a:rPr lang="en-US" sz="1100" i="1">
                                  <a:latin typeface="Cambria Math" panose="02040503050406030204" pitchFamily="18" charset="0"/>
                                </a:rPr>
                                <m:t> </m:t>
                              </m:r>
                            </m:oMath>
                          </a14:m>
                          <a:r>
                            <a:rPr lang="en-US" sz="1100" dirty="0"/>
                            <a:t>from the </a:t>
                          </a:r>
                          <a:r>
                            <a:rPr lang="en-US" sz="1100" dirty="0">
                              <a:solidFill>
                                <a:schemeClr val="accent6">
                                  <a:lumMod val="60000"/>
                                  <a:lumOff val="40000"/>
                                </a:schemeClr>
                              </a:solidFill>
                            </a:rPr>
                            <a:t>nose</a:t>
                          </a:r>
                          <a:r>
                            <a:rPr lang="en-US" sz="1100" dirty="0"/>
                            <a:t>, </a:t>
                          </a:r>
                          <a:r>
                            <a:rPr lang="en-US" sz="1100" dirty="0">
                              <a:solidFill>
                                <a:schemeClr val="accent2"/>
                              </a:solidFill>
                            </a:rPr>
                            <a:t>chin</a:t>
                          </a:r>
                          <a:r>
                            <a:rPr lang="en-US" sz="1100" dirty="0"/>
                            <a:t>, </a:t>
                          </a:r>
                          <a:r>
                            <a:rPr lang="en-US" sz="1100" dirty="0">
                              <a:solidFill>
                                <a:schemeClr val="bg1">
                                  <a:lumMod val="50000"/>
                                </a:schemeClr>
                              </a:solidFill>
                            </a:rPr>
                            <a:t>cheeks</a:t>
                          </a:r>
                          <a:r>
                            <a:rPr lang="en-US" sz="1100" dirty="0"/>
                            <a:t>. Nine different facial features are shown, and the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𝑐</m:t>
                                  </m:r>
                                </m:e>
                                <m:sub>
                                  <m:r>
                                    <a:rPr lang="en-US" sz="1100" i="1">
                                      <a:latin typeface="Cambria Math" panose="02040503050406030204" pitchFamily="18" charset="0"/>
                                    </a:rPr>
                                    <m:t>𝑘</m:t>
                                  </m:r>
                                </m:sub>
                              </m:sSub>
                            </m:oMath>
                          </a14:m>
                          <a:r>
                            <a:rPr lang="en-US" sz="1100" dirty="0"/>
                            <a:t> value is considered 500 (</a:t>
                          </a:r>
                          <a14:m>
                            <m:oMath xmlns:m="http://schemas.openxmlformats.org/officeDocument/2006/math">
                              <m:f>
                                <m:fPr>
                                  <m:ctrlPr>
                                    <a:rPr lang="en-US" sz="1100" i="1">
                                      <a:latin typeface="Cambria Math" panose="02040503050406030204" pitchFamily="18" charset="0"/>
                                    </a:rPr>
                                  </m:ctrlPr>
                                </m:fPr>
                                <m:num>
                                  <m:r>
                                    <a:rPr lang="en-US" sz="1100" i="1">
                                      <a:latin typeface="Cambria Math" panose="02040503050406030204" pitchFamily="18" charset="0"/>
                                    </a:rPr>
                                    <m:t>𝑘𝑔</m:t>
                                  </m:r>
                                </m:num>
                                <m:den>
                                  <m:sSup>
                                    <m:sSupPr>
                                      <m:ctrlPr>
                                        <a:rPr lang="en-US" sz="1100" i="1">
                                          <a:latin typeface="Cambria Math" panose="02040503050406030204" pitchFamily="18" charset="0"/>
                                        </a:rPr>
                                      </m:ctrlPr>
                                    </m:sSupPr>
                                    <m:e>
                                      <m:r>
                                        <a:rPr lang="en-US" sz="1100" i="1">
                                          <a:latin typeface="Cambria Math" panose="02040503050406030204" pitchFamily="18" charset="0"/>
                                        </a:rPr>
                                        <m:t>𝑚</m:t>
                                      </m:r>
                                    </m:e>
                                    <m:sup>
                                      <m:r>
                                        <a:rPr lang="en-US" sz="1100" i="1">
                                          <a:latin typeface="Cambria Math" panose="02040503050406030204" pitchFamily="18" charset="0"/>
                                        </a:rPr>
                                        <m:t>2</m:t>
                                      </m:r>
                                    </m:sup>
                                  </m:sSup>
                                </m:den>
                              </m:f>
                              <m:r>
                                <a:rPr lang="en-US" sz="1100" i="1">
                                  <a:latin typeface="Cambria Math" panose="02040503050406030204" pitchFamily="18" charset="0"/>
                                </a:rPr>
                                <m:t>×</m:t>
                              </m:r>
                              <m:r>
                                <a:rPr lang="en-US" sz="1100" i="1">
                                  <a:latin typeface="Cambria Math" panose="02040503050406030204" pitchFamily="18" charset="0"/>
                                </a:rPr>
                                <m:t>𝑠</m:t>
                              </m:r>
                              <m:r>
                                <a:rPr lang="en-US" sz="1100" i="1">
                                  <a:latin typeface="Cambria Math" panose="02040503050406030204" pitchFamily="18" charset="0"/>
                                </a:rPr>
                                <m:t>)</m:t>
                              </m:r>
                            </m:oMath>
                          </a14:m>
                          <a:r>
                            <a:rPr lang="en-US" sz="1100" dirty="0"/>
                            <a:t> The first bar represents the face shape </a:t>
                          </a:r>
                          <a14:m>
                            <m:oMath xmlns:m="http://schemas.openxmlformats.org/officeDocument/2006/math">
                              <m:r>
                                <m:rPr>
                                  <m:sty m:val="p"/>
                                </m:rPr>
                                <a:rPr lang="en-US" sz="1100" i="1" dirty="0" smtClean="0">
                                  <a:latin typeface="Cambria Math" panose="02040503050406030204" pitchFamily="18" charset="0"/>
                                </a:rPr>
                                <m:t>α</m:t>
                              </m:r>
                              <m:r>
                                <a:rPr lang="en-US" sz="1100" i="1" dirty="0" smtClean="0">
                                  <a:latin typeface="Cambria Math" panose="02040503050406030204" pitchFamily="18" charset="0"/>
                                </a:rPr>
                                <m:t> </m:t>
                              </m:r>
                            </m:oMath>
                          </a14:m>
                          <a:r>
                            <a:rPr lang="en-US" sz="1100" dirty="0"/>
                            <a:t>as -1.2, and next to it is negative 1.2 for each facial feature; four paired stacked bars represent  </a:t>
                          </a:r>
                          <a14:m>
                            <m:oMath xmlns:m="http://schemas.openxmlformats.org/officeDocument/2006/math">
                              <m:sSub>
                                <m:sSubPr>
                                  <m:ctrlPr>
                                    <a:rPr lang="en-US" sz="1100" i="1" dirty="0">
                                      <a:latin typeface="Cambria Math" panose="02040503050406030204" pitchFamily="18" charset="0"/>
                                    </a:rPr>
                                  </m:ctrlPr>
                                </m:sSubPr>
                                <m:e>
                                  <m:r>
                                    <a:rPr lang="en-US" sz="1100" i="1" dirty="0">
                                      <a:latin typeface="Cambria Math" panose="02040503050406030204" pitchFamily="18" charset="0"/>
                                    </a:rPr>
                                    <m:t>𝑘</m:t>
                                  </m:r>
                                </m:e>
                                <m:sub>
                                  <m:r>
                                    <a:rPr lang="en-US" sz="1100" i="1" dirty="0">
                                      <a:latin typeface="Cambria Math" panose="02040503050406030204" pitchFamily="18" charset="0"/>
                                    </a:rPr>
                                    <m:t>𝐿</m:t>
                                  </m:r>
                                </m:sub>
                              </m:sSub>
                              <m:r>
                                <a:rPr lang="en-US" sz="1100" i="1" dirty="0">
                                  <a:latin typeface="Cambria Math" panose="02040503050406030204" pitchFamily="18" charset="0"/>
                                </a:rPr>
                                <m:t> </m:t>
                              </m:r>
                            </m:oMath>
                          </a14:m>
                          <a:r>
                            <a:rPr lang="en-US" sz="1100" dirty="0"/>
                            <a:t> value as </a:t>
                          </a:r>
                          <a14:m>
                            <m:oMath xmlns:m="http://schemas.openxmlformats.org/officeDocument/2006/math">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10</m:t>
                                  </m:r>
                                </m:e>
                                <m:sup>
                                  <m:r>
                                    <a:rPr lang="en-US" sz="1100" b="0" i="1" smtClean="0">
                                      <a:latin typeface="Cambria Math" panose="02040503050406030204" pitchFamily="18" charset="0"/>
                                    </a:rPr>
                                    <m:t>0</m:t>
                                  </m:r>
                                </m:sup>
                              </m:sSup>
                              <m:r>
                                <a:rPr lang="en-US" sz="1100" b="0" i="1" smtClean="0">
                                  <a:latin typeface="Cambria Math" panose="02040503050406030204" pitchFamily="18" charset="0"/>
                                </a:rPr>
                                <m:t>, </m:t>
                              </m:r>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10</m:t>
                                  </m:r>
                                </m:e>
                                <m:sup>
                                  <m:r>
                                    <a:rPr lang="en-US" sz="1100" b="0" i="1" smtClean="0">
                                      <a:latin typeface="Cambria Math" panose="02040503050406030204" pitchFamily="18" charset="0"/>
                                    </a:rPr>
                                    <m:t>1</m:t>
                                  </m:r>
                                </m:sup>
                              </m:sSup>
                              <m:r>
                                <a:rPr lang="en-US" sz="1100" b="0" i="1" smtClean="0">
                                  <a:latin typeface="Cambria Math" panose="02040503050406030204" pitchFamily="18" charset="0"/>
                                </a:rPr>
                                <m:t>, </m:t>
                              </m:r>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10</m:t>
                                  </m:r>
                                </m:e>
                                <m:sup>
                                  <m:r>
                                    <a:rPr lang="en-US" sz="1100" b="0" i="1" smtClean="0">
                                      <a:latin typeface="Cambria Math" panose="02040503050406030204" pitchFamily="18" charset="0"/>
                                    </a:rPr>
                                    <m:t>2</m:t>
                                  </m:r>
                                </m:sup>
                              </m:sSup>
                              <m:r>
                                <a:rPr lang="en-US" sz="1100" b="0" i="1" smtClean="0">
                                  <a:latin typeface="Cambria Math" panose="02040503050406030204" pitchFamily="18" charset="0"/>
                                </a:rPr>
                                <m:t>, </m:t>
                              </m:r>
                              <m:r>
                                <a:rPr lang="en-US" sz="1100" b="0" i="1" smtClean="0">
                                  <a:latin typeface="Cambria Math" panose="02040503050406030204" pitchFamily="18" charset="0"/>
                                </a:rPr>
                                <m:t>𝑎𝑛𝑑</m:t>
                              </m:r>
                              <m:r>
                                <a:rPr lang="en-US" sz="1100" b="0" i="1" smtClean="0">
                                  <a:latin typeface="Cambria Math" panose="02040503050406030204" pitchFamily="18" charset="0"/>
                                </a:rPr>
                                <m:t> </m:t>
                              </m:r>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10</m:t>
                                  </m:r>
                                </m:e>
                                <m:sup>
                                  <m:r>
                                    <a:rPr lang="en-US" sz="1100" b="0" i="1" smtClean="0">
                                      <a:latin typeface="Cambria Math" panose="02040503050406030204" pitchFamily="18" charset="0"/>
                                    </a:rPr>
                                    <m:t>3</m:t>
                                  </m:r>
                                </m:sup>
                              </m:sSup>
                              <m:r>
                                <a:rPr lang="en-US" sz="1100" b="0" i="1" smtClean="0">
                                  <a:latin typeface="Cambria Math" panose="02040503050406030204" pitchFamily="18" charset="0"/>
                                </a:rPr>
                                <m:t>.</m:t>
                              </m:r>
                            </m:oMath>
                          </a14:m>
                          <a:endParaRPr lang="en-US" sz="1100" dirty="0"/>
                        </a:p>
                      </a:txBody>
                      <a:tcPr marL="96819" marR="96819" marT="48409" marB="48409"/>
                    </a:tc>
                    <a:extLst>
                      <a:ext uri="{0D108BD9-81ED-4DB2-BD59-A6C34878D82A}">
                        <a16:rowId xmlns:a16="http://schemas.microsoft.com/office/drawing/2014/main" val="3922575184"/>
                      </a:ext>
                    </a:extLst>
                  </a:tr>
                  <a:tr h="1012863">
                    <a:tc>
                      <a:txBody>
                        <a:bodyPr/>
                        <a:lstStyle/>
                        <a:p>
                          <a:r>
                            <a:rPr lang="en-US" sz="1300" dirty="0"/>
                            <a:t>9</a:t>
                          </a:r>
                        </a:p>
                      </a:txBody>
                      <a:tcPr marL="96819" marR="96819" marT="48409" marB="48409"/>
                    </a:tc>
                    <a:tc>
                      <a:txBody>
                        <a:bodyPr/>
                        <a:lstStyle/>
                        <a:p>
                          <a:r>
                            <a:rPr lang="en-US" sz="1100" dirty="0"/>
                            <a:t>Effect of the nose clips on the peripheral leakage results of outward and inward protection model with </a:t>
                          </a:r>
                          <a14:m>
                            <m:oMath xmlns:m="http://schemas.openxmlformats.org/officeDocument/2006/math">
                              <m:sSub>
                                <m:sSubPr>
                                  <m:ctrlPr>
                                    <a:rPr lang="en-US" sz="1100" i="1" dirty="0">
                                      <a:latin typeface="Cambria Math" panose="02040503050406030204" pitchFamily="18" charset="0"/>
                                    </a:rPr>
                                  </m:ctrlPr>
                                </m:sSubPr>
                                <m:e>
                                  <m:r>
                                    <a:rPr lang="en-US" sz="1100" i="1" dirty="0">
                                      <a:latin typeface="Cambria Math" panose="02040503050406030204" pitchFamily="18" charset="0"/>
                                    </a:rPr>
                                    <m:t>𝑘</m:t>
                                  </m:r>
                                </m:e>
                                <m:sub>
                                  <m:r>
                                    <a:rPr lang="en-US" sz="1100" i="1" dirty="0">
                                      <a:latin typeface="Cambria Math" panose="02040503050406030204" pitchFamily="18" charset="0"/>
                                    </a:rPr>
                                    <m:t>𝐿</m:t>
                                  </m:r>
                                </m:sub>
                              </m:sSub>
                              <m:r>
                                <a:rPr lang="en-US" sz="1100" i="1" dirty="0">
                                  <a:latin typeface="Cambria Math" panose="02040503050406030204" pitchFamily="18" charset="0"/>
                                </a:rPr>
                                <m:t> </m:t>
                              </m:r>
                            </m:oMath>
                          </a14:m>
                          <a:r>
                            <a:rPr lang="en-US" sz="1100" dirty="0"/>
                            <a:t>= 1000. Row 1: the realizations of faces when </a:t>
                          </a:r>
                          <a14:m>
                            <m:oMath xmlns:m="http://schemas.openxmlformats.org/officeDocument/2006/math">
                              <m:r>
                                <m:rPr>
                                  <m:sty m:val="p"/>
                                </m:rPr>
                                <a:rPr lang="en-US" sz="1100" i="1" dirty="0">
                                  <a:latin typeface="Cambria Math" panose="02040503050406030204" pitchFamily="18" charset="0"/>
                                </a:rPr>
                                <m:t>α</m:t>
                              </m:r>
                              <m:r>
                                <a:rPr lang="en-US" sz="1100" i="1" dirty="0">
                                  <a:latin typeface="Cambria Math" panose="02040503050406030204" pitchFamily="18" charset="0"/>
                                </a:rPr>
                                <m:t> </m:t>
                              </m:r>
                            </m:oMath>
                          </a14:m>
                          <a:r>
                            <a:rPr lang="en-US" sz="1100" dirty="0"/>
                            <a:t>of the corresponding feature is changed from -1.2 to +1.2. Row 2: peripheral leakage flux per unit width (</a:t>
                          </a:r>
                          <a14:m>
                            <m:oMath xmlns:m="http://schemas.openxmlformats.org/officeDocument/2006/math">
                              <m:sSub>
                                <m:sSubPr>
                                  <m:ctrlPr>
                                    <a:rPr lang="en-US" sz="1100" i="1" dirty="0">
                                      <a:latin typeface="Cambria Math" panose="02040503050406030204" pitchFamily="18" charset="0"/>
                                    </a:rPr>
                                  </m:ctrlPr>
                                </m:sSubPr>
                                <m:e>
                                  <m:r>
                                    <a:rPr lang="en-US" sz="1100" i="1" dirty="0">
                                      <a:latin typeface="Cambria Math" panose="02040503050406030204" pitchFamily="18" charset="0"/>
                                    </a:rPr>
                                    <m:t>𝑞</m:t>
                                  </m:r>
                                </m:e>
                                <m:sub>
                                  <m:r>
                                    <a:rPr lang="en-US" sz="1100" i="1" dirty="0" err="1">
                                      <a:latin typeface="Cambria Math" panose="02040503050406030204" pitchFamily="18" charset="0"/>
                                    </a:rPr>
                                    <m:t>𝑔</m:t>
                                  </m:r>
                                </m:sub>
                              </m:sSub>
                            </m:oMath>
                          </a14:m>
                          <a:r>
                            <a:rPr lang="en-US" sz="1100" dirty="0"/>
                            <a:t>). Row 3: normal velocity (</a:t>
                          </a:r>
                          <a14:m>
                            <m:oMath xmlns:m="http://schemas.openxmlformats.org/officeDocument/2006/math">
                              <m:sSub>
                                <m:sSubPr>
                                  <m:ctrlPr>
                                    <a:rPr lang="en-US" sz="1100" i="1" dirty="0">
                                      <a:latin typeface="Cambria Math" panose="02040503050406030204" pitchFamily="18" charset="0"/>
                                    </a:rPr>
                                  </m:ctrlPr>
                                </m:sSubPr>
                                <m:e>
                                  <m:r>
                                    <a:rPr lang="en-US" sz="1100" i="1" dirty="0">
                                      <a:latin typeface="Cambria Math" panose="02040503050406030204" pitchFamily="18" charset="0"/>
                                    </a:rPr>
                                    <m:t>𝑣</m:t>
                                  </m:r>
                                </m:e>
                                <m:sub>
                                  <m:r>
                                    <a:rPr lang="en-US" sz="1100" i="1" dirty="0" err="1">
                                      <a:latin typeface="Cambria Math" panose="02040503050406030204" pitchFamily="18" charset="0"/>
                                    </a:rPr>
                                    <m:t>𝑛</m:t>
                                  </m:r>
                                </m:sub>
                              </m:sSub>
                            </m:oMath>
                          </a14:m>
                          <a:r>
                            <a:rPr lang="en-US" sz="1100" dirty="0"/>
                            <a:t>)  and Row 4: gap distance between the interface between the face and the mask for each </a:t>
                          </a:r>
                          <a14:m>
                            <m:oMath xmlns:m="http://schemas.openxmlformats.org/officeDocument/2006/math">
                              <m:r>
                                <m:rPr>
                                  <m:sty m:val="p"/>
                                </m:rPr>
                                <a:rPr lang="en-US" sz="1100" i="1" dirty="0">
                                  <a:latin typeface="Cambria Math" panose="02040503050406030204" pitchFamily="18" charset="0"/>
                                </a:rPr>
                                <m:t>α</m:t>
                              </m:r>
                              <m:r>
                                <a:rPr lang="en-US" sz="1100" i="1" dirty="0">
                                  <a:latin typeface="Cambria Math" panose="02040503050406030204" pitchFamily="18" charset="0"/>
                                </a:rPr>
                                <m:t> </m:t>
                              </m:r>
                            </m:oMath>
                          </a14:m>
                          <a:r>
                            <a:rPr lang="en-US" sz="1100" dirty="0"/>
                            <a:t>for the (a) nose, (b) chin (c) zygomatic-arch (d) cheeks facial features. The results for the inward protection model are overlayed with a light green color, and mean face results for both outward and inward models are shown on the left</a:t>
                          </a:r>
                        </a:p>
                      </a:txBody>
                      <a:tcPr marL="96819" marR="96819" marT="48409" marB="48409"/>
                    </a:tc>
                    <a:extLst>
                      <a:ext uri="{0D108BD9-81ED-4DB2-BD59-A6C34878D82A}">
                        <a16:rowId xmlns:a16="http://schemas.microsoft.com/office/drawing/2014/main" val="914161394"/>
                      </a:ext>
                    </a:extLst>
                  </a:tr>
                  <a:tr h="819107">
                    <a:tc>
                      <a:txBody>
                        <a:bodyPr/>
                        <a:lstStyle/>
                        <a:p>
                          <a:r>
                            <a:rPr lang="en-US" sz="1300" dirty="0"/>
                            <a:t>10</a:t>
                          </a:r>
                        </a:p>
                      </a:txBody>
                      <a:tcPr marL="96819" marR="96819" marT="48409" marB="48409"/>
                    </a:tc>
                    <a:tc>
                      <a:txBody>
                        <a:bodyPr/>
                        <a:lstStyle/>
                        <a:p>
                          <a:r>
                            <a:rPr lang="en-US" sz="1100" dirty="0"/>
                            <a:t>Peripheral leakage jet at the exit of mask periphery for (a) nose (b) chin (c) zygomatic-arch and (d) cheeks facial features with </a:t>
                          </a:r>
                          <a14:m>
                            <m:oMath xmlns:m="http://schemas.openxmlformats.org/officeDocument/2006/math">
                              <m:r>
                                <m:rPr>
                                  <m:sty m:val="p"/>
                                </m:rPr>
                                <a:rPr lang="en-US" sz="1100" i="1" dirty="0">
                                  <a:latin typeface="Cambria Math" panose="02040503050406030204" pitchFamily="18" charset="0"/>
                                </a:rPr>
                                <m:t>α</m:t>
                              </m:r>
                              <m:r>
                                <a:rPr lang="en-US" sz="1100" i="1" dirty="0">
                                  <a:latin typeface="Cambria Math" panose="02040503050406030204" pitchFamily="18" charset="0"/>
                                </a:rPr>
                                <m:t> </m:t>
                              </m:r>
                            </m:oMath>
                          </a14:m>
                          <a:r>
                            <a:rPr lang="en-US" sz="1100" dirty="0"/>
                            <a:t>equal to (</a:t>
                          </a:r>
                          <a:r>
                            <a:rPr lang="en-US" sz="1100" dirty="0" err="1"/>
                            <a:t>i</a:t>
                          </a:r>
                          <a:r>
                            <a:rPr lang="en-US" sz="1100" dirty="0"/>
                            <a:t>) -1.2  and (ii) 1.2  respectively. The black lines are for no clip, the blue lines are for nose clips with </a:t>
                          </a:r>
                          <a14:m>
                            <m:oMath xmlns:m="http://schemas.openxmlformats.org/officeDocument/2006/math">
                              <m:sSub>
                                <m:sSubPr>
                                  <m:ctrlPr>
                                    <a:rPr lang="en-US" sz="1100" i="1" dirty="0">
                                      <a:latin typeface="Cambria Math" panose="02040503050406030204" pitchFamily="18" charset="0"/>
                                    </a:rPr>
                                  </m:ctrlPr>
                                </m:sSubPr>
                                <m:e>
                                  <m:r>
                                    <a:rPr lang="en-US" sz="1100" i="1" dirty="0">
                                      <a:latin typeface="Cambria Math" panose="02040503050406030204" pitchFamily="18" charset="0"/>
                                    </a:rPr>
                                    <m:t>𝑘</m:t>
                                  </m:r>
                                </m:e>
                                <m:sub>
                                  <m:r>
                                    <a:rPr lang="en-US" sz="1100" i="1" dirty="0">
                                      <a:latin typeface="Cambria Math" panose="02040503050406030204" pitchFamily="18" charset="0"/>
                                    </a:rPr>
                                    <m:t>𝐿</m:t>
                                  </m:r>
                                </m:sub>
                              </m:sSub>
                              <m:r>
                                <a:rPr lang="en-US" sz="1100" i="1" dirty="0">
                                  <a:latin typeface="Cambria Math" panose="02040503050406030204" pitchFamily="18" charset="0"/>
                                </a:rPr>
                                <m:t> </m:t>
                              </m:r>
                            </m:oMath>
                          </a14:m>
                          <a:r>
                            <a:rPr lang="en-US" sz="1100" dirty="0"/>
                            <a:t>= 10, and  the red lines are for </a:t>
                          </a:r>
                          <a14:m>
                            <m:oMath xmlns:m="http://schemas.openxmlformats.org/officeDocument/2006/math">
                              <m:sSub>
                                <m:sSubPr>
                                  <m:ctrlPr>
                                    <a:rPr lang="en-US" sz="1100" i="1" dirty="0">
                                      <a:latin typeface="Cambria Math" panose="02040503050406030204" pitchFamily="18" charset="0"/>
                                    </a:rPr>
                                  </m:ctrlPr>
                                </m:sSubPr>
                                <m:e>
                                  <m:r>
                                    <a:rPr lang="en-US" sz="1100" i="1" dirty="0">
                                      <a:latin typeface="Cambria Math" panose="02040503050406030204" pitchFamily="18" charset="0"/>
                                    </a:rPr>
                                    <m:t>𝑘</m:t>
                                  </m:r>
                                </m:e>
                                <m:sub>
                                  <m:r>
                                    <a:rPr lang="en-US" sz="1100" i="1" dirty="0">
                                      <a:latin typeface="Cambria Math" panose="02040503050406030204" pitchFamily="18" charset="0"/>
                                    </a:rPr>
                                    <m:t>𝐿</m:t>
                                  </m:r>
                                </m:sub>
                              </m:sSub>
                              <m:r>
                                <a:rPr lang="en-US" sz="1100" i="1" dirty="0">
                                  <a:latin typeface="Cambria Math" panose="02040503050406030204" pitchFamily="18" charset="0"/>
                                </a:rPr>
                                <m:t> </m:t>
                              </m:r>
                            </m:oMath>
                          </a14:m>
                          <a:r>
                            <a:rPr lang="en-US" sz="1100" dirty="0"/>
                            <a:t>= 1000. All the results are from the outward protection model. The channel numbering starts from the bottom chin position and advances to check and nose region as shown in Fig. 2</a:t>
                          </a:r>
                        </a:p>
                      </a:txBody>
                      <a:tcPr marL="96819" marR="96819" marT="48409" marB="48409"/>
                    </a:tc>
                    <a:extLst>
                      <a:ext uri="{0D108BD9-81ED-4DB2-BD59-A6C34878D82A}">
                        <a16:rowId xmlns:a16="http://schemas.microsoft.com/office/drawing/2014/main" val="976132037"/>
                      </a:ext>
                    </a:extLst>
                  </a:tr>
                  <a:tr h="460748">
                    <a:tc>
                      <a:txBody>
                        <a:bodyPr/>
                        <a:lstStyle/>
                        <a:p>
                          <a:r>
                            <a:rPr lang="en-US" sz="1300" dirty="0"/>
                            <a:t>11</a:t>
                          </a:r>
                        </a:p>
                      </a:txBody>
                      <a:tcPr marL="96819" marR="96819" marT="48409" marB="48409"/>
                    </a:tc>
                    <a:tc>
                      <a:txBody>
                        <a:bodyPr/>
                        <a:lstStyle/>
                        <a:p>
                          <a:r>
                            <a:rPr lang="en-US" sz="1100" dirty="0"/>
                            <a:t>Parametric study for selecting an optimal number of channels for quantifying the flow in the interface region between the face and the mask.</a:t>
                          </a:r>
                        </a:p>
                      </a:txBody>
                      <a:tcPr marL="96819" marR="96819" marT="48409" marB="48409"/>
                    </a:tc>
                    <a:extLst>
                      <a:ext uri="{0D108BD9-81ED-4DB2-BD59-A6C34878D82A}">
                        <a16:rowId xmlns:a16="http://schemas.microsoft.com/office/drawing/2014/main" val="1420956921"/>
                      </a:ext>
                    </a:extLst>
                  </a:tr>
                </a:tbl>
              </a:graphicData>
            </a:graphic>
          </p:graphicFrame>
        </mc:Choice>
        <mc:Fallback>
          <p:graphicFrame>
            <p:nvGraphicFramePr>
              <p:cNvPr id="5" name="Table 4">
                <a:extLst>
                  <a:ext uri="{FF2B5EF4-FFF2-40B4-BE49-F238E27FC236}">
                    <a16:creationId xmlns:a16="http://schemas.microsoft.com/office/drawing/2014/main" id="{A9079AC4-A97D-6AEA-2D94-ABF8D9E306E5}"/>
                  </a:ext>
                </a:extLst>
              </p:cNvPr>
              <p:cNvGraphicFramePr>
                <a:graphicFrameLocks noGrp="1"/>
              </p:cNvGraphicFramePr>
              <p:nvPr>
                <p:extLst>
                  <p:ext uri="{D42A27DB-BD31-4B8C-83A1-F6EECF244321}">
                    <p14:modId xmlns:p14="http://schemas.microsoft.com/office/powerpoint/2010/main" val="287817249"/>
                  </p:ext>
                </p:extLst>
              </p:nvPr>
            </p:nvGraphicFramePr>
            <p:xfrm>
              <a:off x="-112171" y="-126142"/>
              <a:ext cx="9352226" cy="8356386"/>
            </p:xfrm>
            <a:graphic>
              <a:graphicData uri="http://schemas.openxmlformats.org/drawingml/2006/table">
                <a:tbl>
                  <a:tblPr firstRow="1" bandRow="1">
                    <a:tableStyleId>{D7AC3CCA-C797-4891-BE02-D94E43425B78}</a:tableStyleId>
                  </a:tblPr>
                  <a:tblGrid>
                    <a:gridCol w="1199774">
                      <a:extLst>
                        <a:ext uri="{9D8B030D-6E8A-4147-A177-3AD203B41FA5}">
                          <a16:colId xmlns:a16="http://schemas.microsoft.com/office/drawing/2014/main" val="3591448618"/>
                        </a:ext>
                      </a:extLst>
                    </a:gridCol>
                    <a:gridCol w="8152452">
                      <a:extLst>
                        <a:ext uri="{9D8B030D-6E8A-4147-A177-3AD203B41FA5}">
                          <a16:colId xmlns:a16="http://schemas.microsoft.com/office/drawing/2014/main" val="727284984"/>
                        </a:ext>
                      </a:extLst>
                    </a:gridCol>
                  </a:tblGrid>
                  <a:tr h="415242">
                    <a:tc>
                      <a:txBody>
                        <a:bodyPr/>
                        <a:lstStyle/>
                        <a:p>
                          <a:pPr algn="ctr"/>
                          <a:r>
                            <a:rPr lang="en-US" sz="1300" dirty="0"/>
                            <a:t>Figure #</a:t>
                          </a:r>
                        </a:p>
                      </a:txBody>
                      <a:tcPr marL="96819" marR="96819" marT="48409" marB="48409"/>
                    </a:tc>
                    <a:tc>
                      <a:txBody>
                        <a:bodyPr/>
                        <a:lstStyle/>
                        <a:p>
                          <a:pPr algn="ctr"/>
                          <a:r>
                            <a:rPr lang="en-US" sz="1300" dirty="0"/>
                            <a:t>Description</a:t>
                          </a:r>
                        </a:p>
                      </a:txBody>
                      <a:tcPr marL="96819" marR="96819" marT="48409" marB="48409"/>
                    </a:tc>
                    <a:extLst>
                      <a:ext uri="{0D108BD9-81ED-4DB2-BD59-A6C34878D82A}">
                        <a16:rowId xmlns:a16="http://schemas.microsoft.com/office/drawing/2014/main" val="3145261258"/>
                      </a:ext>
                    </a:extLst>
                  </a:tr>
                  <a:tr h="654504">
                    <a:tc>
                      <a:txBody>
                        <a:bodyPr/>
                        <a:lstStyle/>
                        <a:p>
                          <a:r>
                            <a:rPr lang="en-US" sz="1300" dirty="0"/>
                            <a:t>1</a:t>
                          </a:r>
                        </a:p>
                      </a:txBody>
                      <a:tcPr marL="96819" marR="96819" marT="48409" marB="48409"/>
                    </a:tc>
                    <a:tc>
                      <a:txBody>
                        <a:bodyPr/>
                        <a:lstStyle/>
                        <a:p>
                          <a:endParaRPr lang="en-US"/>
                        </a:p>
                      </a:txBody>
                      <a:tcPr marL="96819" marR="96819" marT="48409" marB="48409">
                        <a:blipFill>
                          <a:blip r:embed="rId2"/>
                          <a:stretch>
                            <a:fillRect l="-14798" t="-63889" r="-149" b="-1109259"/>
                          </a:stretch>
                        </a:blipFill>
                      </a:tcPr>
                    </a:tc>
                    <a:extLst>
                      <a:ext uri="{0D108BD9-81ED-4DB2-BD59-A6C34878D82A}">
                        <a16:rowId xmlns:a16="http://schemas.microsoft.com/office/drawing/2014/main" val="136559798"/>
                      </a:ext>
                    </a:extLst>
                  </a:tr>
                  <a:tr h="639928">
                    <a:tc>
                      <a:txBody>
                        <a:bodyPr/>
                        <a:lstStyle/>
                        <a:p>
                          <a:r>
                            <a:rPr lang="en-US" sz="1300" dirty="0"/>
                            <a:t>2</a:t>
                          </a:r>
                        </a:p>
                      </a:txBody>
                      <a:tcPr marL="96819" marR="96819" marT="48409" marB="48409"/>
                    </a:tc>
                    <a:tc>
                      <a:txBody>
                        <a:bodyPr/>
                        <a:lstStyle/>
                        <a:p>
                          <a:endParaRPr lang="en-US"/>
                        </a:p>
                      </a:txBody>
                      <a:tcPr marL="96819" marR="96819" marT="48409" marB="48409">
                        <a:blipFill>
                          <a:blip r:embed="rId2"/>
                          <a:stretch>
                            <a:fillRect l="-14798" t="-168571" r="-149" b="-1040952"/>
                          </a:stretch>
                        </a:blipFill>
                      </a:tcPr>
                    </a:tc>
                    <a:extLst>
                      <a:ext uri="{0D108BD9-81ED-4DB2-BD59-A6C34878D82A}">
                        <a16:rowId xmlns:a16="http://schemas.microsoft.com/office/drawing/2014/main" val="1747439327"/>
                      </a:ext>
                    </a:extLst>
                  </a:tr>
                  <a:tr h="415242">
                    <a:tc>
                      <a:txBody>
                        <a:bodyPr/>
                        <a:lstStyle/>
                        <a:p>
                          <a:r>
                            <a:rPr lang="en-US" sz="1300" dirty="0"/>
                            <a:t>3</a:t>
                          </a:r>
                        </a:p>
                      </a:txBody>
                      <a:tcPr marL="96819" marR="96819" marT="48409" marB="48409"/>
                    </a:tc>
                    <a:tc>
                      <a:txBody>
                        <a:bodyPr/>
                        <a:lstStyle/>
                        <a:p>
                          <a:r>
                            <a:rPr lang="en-US" sz="1100" dirty="0"/>
                            <a:t>A schematic of channels defined inside the region between the face and mask.</a:t>
                          </a:r>
                        </a:p>
                      </a:txBody>
                      <a:tcPr marL="96819" marR="96819" marT="48409" marB="48409"/>
                    </a:tc>
                    <a:extLst>
                      <a:ext uri="{0D108BD9-81ED-4DB2-BD59-A6C34878D82A}">
                        <a16:rowId xmlns:a16="http://schemas.microsoft.com/office/drawing/2014/main" val="85050134"/>
                      </a:ext>
                    </a:extLst>
                  </a:tr>
                  <a:tr h="460748">
                    <a:tc>
                      <a:txBody>
                        <a:bodyPr/>
                        <a:lstStyle/>
                        <a:p>
                          <a:r>
                            <a:rPr lang="en-US" sz="1300" dirty="0"/>
                            <a:t>4</a:t>
                          </a:r>
                        </a:p>
                      </a:txBody>
                      <a:tcPr marL="96819" marR="96819" marT="48409" marB="48409"/>
                    </a:tc>
                    <a:tc>
                      <a:txBody>
                        <a:bodyPr/>
                        <a:lstStyle/>
                        <a:p>
                          <a:endParaRPr lang="en-US"/>
                        </a:p>
                      </a:txBody>
                      <a:tcPr marL="96819" marR="96819" marT="48409" marB="48409">
                        <a:blipFill>
                          <a:blip r:embed="rId2"/>
                          <a:stretch>
                            <a:fillRect l="-14798" t="-460526" r="-149" b="-1248684"/>
                          </a:stretch>
                        </a:blipFill>
                      </a:tcPr>
                    </a:tc>
                    <a:extLst>
                      <a:ext uri="{0D108BD9-81ED-4DB2-BD59-A6C34878D82A}">
                        <a16:rowId xmlns:a16="http://schemas.microsoft.com/office/drawing/2014/main" val="55785586"/>
                      </a:ext>
                    </a:extLst>
                  </a:tr>
                  <a:tr h="998286">
                    <a:tc>
                      <a:txBody>
                        <a:bodyPr/>
                        <a:lstStyle/>
                        <a:p>
                          <a:r>
                            <a:rPr lang="en-US" sz="1300" dirty="0"/>
                            <a:t>5</a:t>
                          </a:r>
                        </a:p>
                      </a:txBody>
                      <a:tcPr marL="96819" marR="96819" marT="48409" marB="48409"/>
                    </a:tc>
                    <a:tc>
                      <a:txBody>
                        <a:bodyPr/>
                        <a:lstStyle/>
                        <a:p>
                          <a:endParaRPr lang="en-US"/>
                        </a:p>
                      </a:txBody>
                      <a:tcPr marL="96819" marR="96819" marT="48409" marB="48409">
                        <a:blipFill>
                          <a:blip r:embed="rId2"/>
                          <a:stretch>
                            <a:fillRect l="-14798" t="-261350" r="-149" b="-482209"/>
                          </a:stretch>
                        </a:blipFill>
                      </a:tcPr>
                    </a:tc>
                    <a:extLst>
                      <a:ext uri="{0D108BD9-81ED-4DB2-BD59-A6C34878D82A}">
                        <a16:rowId xmlns:a16="http://schemas.microsoft.com/office/drawing/2014/main" val="1148520116"/>
                      </a:ext>
                    </a:extLst>
                  </a:tr>
                  <a:tr h="718851">
                    <a:tc>
                      <a:txBody>
                        <a:bodyPr/>
                        <a:lstStyle/>
                        <a:p>
                          <a:r>
                            <a:rPr lang="en-US" sz="1300" dirty="0"/>
                            <a:t>6</a:t>
                          </a:r>
                        </a:p>
                      </a:txBody>
                      <a:tcPr marL="96819" marR="96819" marT="48409" marB="48409"/>
                    </a:tc>
                    <a:tc>
                      <a:txBody>
                        <a:bodyPr/>
                        <a:lstStyle/>
                        <a:p>
                          <a:endParaRPr lang="en-US"/>
                        </a:p>
                      </a:txBody>
                      <a:tcPr marL="96819" marR="96819" marT="48409" marB="48409">
                        <a:blipFill>
                          <a:blip r:embed="rId2"/>
                          <a:stretch>
                            <a:fillRect l="-14798" t="-499153" r="-149" b="-566102"/>
                          </a:stretch>
                        </a:blipFill>
                      </a:tcPr>
                    </a:tc>
                    <a:extLst>
                      <a:ext uri="{0D108BD9-81ED-4DB2-BD59-A6C34878D82A}">
                        <a16:rowId xmlns:a16="http://schemas.microsoft.com/office/drawing/2014/main" val="1238006190"/>
                      </a:ext>
                    </a:extLst>
                  </a:tr>
                  <a:tr h="833684">
                    <a:tc>
                      <a:txBody>
                        <a:bodyPr/>
                        <a:lstStyle/>
                        <a:p>
                          <a:r>
                            <a:rPr lang="en-US" sz="1300" dirty="0"/>
                            <a:t>7</a:t>
                          </a:r>
                        </a:p>
                      </a:txBody>
                      <a:tcPr marL="96819" marR="96819" marT="48409" marB="48409"/>
                    </a:tc>
                    <a:tc>
                      <a:txBody>
                        <a:bodyPr/>
                        <a:lstStyle/>
                        <a:p>
                          <a:endParaRPr lang="en-US"/>
                        </a:p>
                      </a:txBody>
                      <a:tcPr marL="96819" marR="96819" marT="48409" marB="48409">
                        <a:blipFill>
                          <a:blip r:embed="rId2"/>
                          <a:stretch>
                            <a:fillRect l="-14798" t="-516058" r="-149" b="-387591"/>
                          </a:stretch>
                        </a:blipFill>
                      </a:tcPr>
                    </a:tc>
                    <a:extLst>
                      <a:ext uri="{0D108BD9-81ED-4DB2-BD59-A6C34878D82A}">
                        <a16:rowId xmlns:a16="http://schemas.microsoft.com/office/drawing/2014/main" val="2333970550"/>
                      </a:ext>
                    </a:extLst>
                  </a:tr>
                  <a:tr h="927183">
                    <a:tc>
                      <a:txBody>
                        <a:bodyPr/>
                        <a:lstStyle/>
                        <a:p>
                          <a:r>
                            <a:rPr lang="en-US" sz="1300" dirty="0"/>
                            <a:t>8</a:t>
                          </a:r>
                        </a:p>
                      </a:txBody>
                      <a:tcPr marL="96819" marR="96819" marT="48409" marB="48409"/>
                    </a:tc>
                    <a:tc>
                      <a:txBody>
                        <a:bodyPr/>
                        <a:lstStyle/>
                        <a:p>
                          <a:endParaRPr lang="en-US"/>
                        </a:p>
                      </a:txBody>
                      <a:tcPr marL="96819" marR="96819" marT="48409" marB="48409">
                        <a:blipFill>
                          <a:blip r:embed="rId2"/>
                          <a:stretch>
                            <a:fillRect l="-14798" t="-551634" r="-149" b="-247059"/>
                          </a:stretch>
                        </a:blipFill>
                      </a:tcPr>
                    </a:tc>
                    <a:extLst>
                      <a:ext uri="{0D108BD9-81ED-4DB2-BD59-A6C34878D82A}">
                        <a16:rowId xmlns:a16="http://schemas.microsoft.com/office/drawing/2014/main" val="3922575184"/>
                      </a:ext>
                    </a:extLst>
                  </a:tr>
                  <a:tr h="1012863">
                    <a:tc>
                      <a:txBody>
                        <a:bodyPr/>
                        <a:lstStyle/>
                        <a:p>
                          <a:r>
                            <a:rPr lang="en-US" sz="1300" dirty="0"/>
                            <a:t>9</a:t>
                          </a:r>
                        </a:p>
                      </a:txBody>
                      <a:tcPr marL="96819" marR="96819" marT="48409" marB="48409"/>
                    </a:tc>
                    <a:tc>
                      <a:txBody>
                        <a:bodyPr/>
                        <a:lstStyle/>
                        <a:p>
                          <a:endParaRPr lang="en-US"/>
                        </a:p>
                      </a:txBody>
                      <a:tcPr marL="96819" marR="96819" marT="48409" marB="48409">
                        <a:blipFill>
                          <a:blip r:embed="rId2"/>
                          <a:stretch>
                            <a:fillRect l="-14798" t="-600602" r="-149" b="-127711"/>
                          </a:stretch>
                        </a:blipFill>
                      </a:tcPr>
                    </a:tc>
                    <a:extLst>
                      <a:ext uri="{0D108BD9-81ED-4DB2-BD59-A6C34878D82A}">
                        <a16:rowId xmlns:a16="http://schemas.microsoft.com/office/drawing/2014/main" val="914161394"/>
                      </a:ext>
                    </a:extLst>
                  </a:tr>
                  <a:tr h="819107">
                    <a:tc>
                      <a:txBody>
                        <a:bodyPr/>
                        <a:lstStyle/>
                        <a:p>
                          <a:r>
                            <a:rPr lang="en-US" sz="1300" dirty="0"/>
                            <a:t>10</a:t>
                          </a:r>
                        </a:p>
                      </a:txBody>
                      <a:tcPr marL="96819" marR="96819" marT="48409" marB="48409"/>
                    </a:tc>
                    <a:tc>
                      <a:txBody>
                        <a:bodyPr/>
                        <a:lstStyle/>
                        <a:p>
                          <a:endParaRPr lang="en-US"/>
                        </a:p>
                      </a:txBody>
                      <a:tcPr marL="96819" marR="96819" marT="48409" marB="48409">
                        <a:blipFill>
                          <a:blip r:embed="rId2"/>
                          <a:stretch>
                            <a:fillRect l="-14798" t="-867910" r="-149" b="-58209"/>
                          </a:stretch>
                        </a:blipFill>
                      </a:tcPr>
                    </a:tc>
                    <a:extLst>
                      <a:ext uri="{0D108BD9-81ED-4DB2-BD59-A6C34878D82A}">
                        <a16:rowId xmlns:a16="http://schemas.microsoft.com/office/drawing/2014/main" val="976132037"/>
                      </a:ext>
                    </a:extLst>
                  </a:tr>
                  <a:tr h="460748">
                    <a:tc>
                      <a:txBody>
                        <a:bodyPr/>
                        <a:lstStyle/>
                        <a:p>
                          <a:r>
                            <a:rPr lang="en-US" sz="1300" dirty="0"/>
                            <a:t>11</a:t>
                          </a:r>
                        </a:p>
                      </a:txBody>
                      <a:tcPr marL="96819" marR="96819" marT="48409" marB="48409"/>
                    </a:tc>
                    <a:tc>
                      <a:txBody>
                        <a:bodyPr/>
                        <a:lstStyle/>
                        <a:p>
                          <a:r>
                            <a:rPr lang="en-US" sz="1100" dirty="0"/>
                            <a:t>Parametric study for selecting an optimal number of channels for quantifying the flow in the interface region between the face and the mask.</a:t>
                          </a:r>
                        </a:p>
                      </a:txBody>
                      <a:tcPr marL="96819" marR="96819" marT="48409" marB="48409"/>
                    </a:tc>
                    <a:extLst>
                      <a:ext uri="{0D108BD9-81ED-4DB2-BD59-A6C34878D82A}">
                        <a16:rowId xmlns:a16="http://schemas.microsoft.com/office/drawing/2014/main" val="1420956921"/>
                      </a:ext>
                    </a:extLst>
                  </a:tr>
                </a:tbl>
              </a:graphicData>
            </a:graphic>
          </p:graphicFrame>
        </mc:Fallback>
      </mc:AlternateContent>
    </p:spTree>
    <p:extLst>
      <p:ext uri="{BB962C8B-B14F-4D97-AF65-F5344CB8AC3E}">
        <p14:creationId xmlns:p14="http://schemas.microsoft.com/office/powerpoint/2010/main" val="21615056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844</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Akshay Anand</dc:creator>
  <cp:lastModifiedBy>Akshay Anand</cp:lastModifiedBy>
  <cp:revision>1</cp:revision>
  <dcterms:created xsi:type="dcterms:W3CDTF">2024-09-30T17:50:28Z</dcterms:created>
  <dcterms:modified xsi:type="dcterms:W3CDTF">2024-09-30T17:54:54Z</dcterms:modified>
</cp:coreProperties>
</file>