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5"/>
  </p:notesMasterIdLst>
  <p:sldIdLst>
    <p:sldId id="256" r:id="rId2"/>
    <p:sldId id="258" r:id="rId3"/>
    <p:sldId id="259" r:id="rId4"/>
    <p:sldId id="260" r:id="rId5"/>
    <p:sldId id="261" r:id="rId6"/>
    <p:sldId id="374" r:id="rId7"/>
    <p:sldId id="262" r:id="rId8"/>
    <p:sldId id="375" r:id="rId9"/>
    <p:sldId id="376" r:id="rId10"/>
    <p:sldId id="377" r:id="rId11"/>
    <p:sldId id="378" r:id="rId12"/>
    <p:sldId id="379" r:id="rId13"/>
    <p:sldId id="380" r:id="rId14"/>
    <p:sldId id="381" r:id="rId15"/>
    <p:sldId id="382" r:id="rId16"/>
    <p:sldId id="383" r:id="rId17"/>
    <p:sldId id="384" r:id="rId18"/>
    <p:sldId id="385" r:id="rId19"/>
    <p:sldId id="386" r:id="rId20"/>
    <p:sldId id="387" r:id="rId21"/>
    <p:sldId id="388" r:id="rId22"/>
    <p:sldId id="389" r:id="rId23"/>
    <p:sldId id="390" r:id="rId24"/>
    <p:sldId id="391" r:id="rId25"/>
    <p:sldId id="392" r:id="rId26"/>
    <p:sldId id="393" r:id="rId27"/>
    <p:sldId id="394" r:id="rId28"/>
    <p:sldId id="395" r:id="rId29"/>
    <p:sldId id="396" r:id="rId30"/>
    <p:sldId id="397" r:id="rId31"/>
    <p:sldId id="398" r:id="rId32"/>
    <p:sldId id="399" r:id="rId33"/>
    <p:sldId id="400" r:id="rId34"/>
    <p:sldId id="401" r:id="rId35"/>
    <p:sldId id="402" r:id="rId36"/>
    <p:sldId id="403" r:id="rId37"/>
    <p:sldId id="404" r:id="rId38"/>
    <p:sldId id="405" r:id="rId39"/>
    <p:sldId id="406" r:id="rId40"/>
    <p:sldId id="407" r:id="rId41"/>
    <p:sldId id="408" r:id="rId42"/>
    <p:sldId id="409" r:id="rId43"/>
    <p:sldId id="410" r:id="rId44"/>
    <p:sldId id="411" r:id="rId45"/>
    <p:sldId id="412" r:id="rId46"/>
    <p:sldId id="413" r:id="rId47"/>
    <p:sldId id="414" r:id="rId48"/>
    <p:sldId id="415" r:id="rId49"/>
    <p:sldId id="416" r:id="rId50"/>
    <p:sldId id="417" r:id="rId51"/>
    <p:sldId id="418" r:id="rId52"/>
    <p:sldId id="459" r:id="rId53"/>
    <p:sldId id="419" r:id="rId54"/>
    <p:sldId id="420" r:id="rId55"/>
    <p:sldId id="421" r:id="rId56"/>
    <p:sldId id="422" r:id="rId57"/>
    <p:sldId id="460" r:id="rId58"/>
    <p:sldId id="423" r:id="rId59"/>
    <p:sldId id="424" r:id="rId60"/>
    <p:sldId id="425" r:id="rId61"/>
    <p:sldId id="426" r:id="rId62"/>
    <p:sldId id="427" r:id="rId63"/>
    <p:sldId id="428" r:id="rId64"/>
    <p:sldId id="429" r:id="rId65"/>
    <p:sldId id="430" r:id="rId66"/>
    <p:sldId id="461" r:id="rId67"/>
    <p:sldId id="432" r:id="rId68"/>
    <p:sldId id="433" r:id="rId69"/>
    <p:sldId id="434" r:id="rId70"/>
    <p:sldId id="435" r:id="rId71"/>
    <p:sldId id="436" r:id="rId72"/>
    <p:sldId id="437" r:id="rId73"/>
    <p:sldId id="438" r:id="rId74"/>
    <p:sldId id="439" r:id="rId75"/>
    <p:sldId id="440" r:id="rId76"/>
    <p:sldId id="462" r:id="rId77"/>
    <p:sldId id="442" r:id="rId78"/>
    <p:sldId id="443" r:id="rId79"/>
    <p:sldId id="444" r:id="rId80"/>
    <p:sldId id="445" r:id="rId81"/>
    <p:sldId id="446" r:id="rId82"/>
    <p:sldId id="447" r:id="rId83"/>
    <p:sldId id="448" r:id="rId84"/>
    <p:sldId id="463" r:id="rId85"/>
    <p:sldId id="450" r:id="rId86"/>
    <p:sldId id="451" r:id="rId87"/>
    <p:sldId id="452" r:id="rId88"/>
    <p:sldId id="453" r:id="rId89"/>
    <p:sldId id="454" r:id="rId90"/>
    <p:sldId id="455" r:id="rId91"/>
    <p:sldId id="456" r:id="rId92"/>
    <p:sldId id="457" r:id="rId93"/>
    <p:sldId id="458" r:id="rId9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655" autoAdjust="0"/>
  </p:normalViewPr>
  <p:slideViewPr>
    <p:cSldViewPr>
      <p:cViewPr>
        <p:scale>
          <a:sx n="59" d="100"/>
          <a:sy n="59" d="100"/>
        </p:scale>
        <p:origin x="-1686" y="-72"/>
      </p:cViewPr>
      <p:guideLst>
        <p:guide orient="horz" pos="2160"/>
        <p:guide pos="2880"/>
      </p:guideLst>
    </p:cSldViewPr>
  </p:slideViewPr>
  <p:notesTextViewPr>
    <p:cViewPr>
      <p:scale>
        <a:sx n="1" d="1"/>
        <a:sy n="1" d="1"/>
      </p:scale>
      <p:origin x="0" y="0"/>
    </p:cViewPr>
  </p:notesTextViewPr>
  <p:sorterViewPr>
    <p:cViewPr>
      <p:scale>
        <a:sx n="100" d="100"/>
        <a:sy n="100" d="100"/>
      </p:scale>
      <p:origin x="0" y="2259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7F64F1-F158-4C32-BDCB-0EE3547D803D}" type="datetimeFigureOut">
              <a:rPr lang="en-US" smtClean="0"/>
              <a:t>8/20/2016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8F6200-B1B2-4FCD-AFAD-D80ABFEF91D9}" type="slidenum">
              <a:rPr lang="en-US" smtClean="0"/>
              <a:t>‹#›</a:t>
            </a:fld>
            <a:endParaRPr lang="en-US"/>
          </a:p>
        </p:txBody>
      </p:sp>
    </p:spTree>
    <p:extLst>
      <p:ext uri="{BB962C8B-B14F-4D97-AF65-F5344CB8AC3E}">
        <p14:creationId xmlns:p14="http://schemas.microsoft.com/office/powerpoint/2010/main" val="2498104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10"/>
          <p:cNvSpPr>
            <a:spLocks noGrp="1" noChangeArrowheads="1"/>
          </p:cNvSpPr>
          <p:nvPr>
            <p:ph type="sldNum" sz="quarter" idx="5"/>
          </p:nvPr>
        </p:nvSpPr>
        <p:spPr/>
        <p:txBody>
          <a:bodyPr/>
          <a:lstStyle/>
          <a:p>
            <a:pPr>
              <a:defRPr/>
            </a:pPr>
            <a:fld id="{49910641-CECA-44CB-85D3-010EF6F22C05}" type="slidenum">
              <a:rPr lang="en-GB" smtClean="0">
                <a:latin typeface="Arial" pitchFamily="34" charset="0"/>
              </a:rPr>
              <a:pPr>
                <a:defRPr/>
              </a:pPr>
              <a:t>2</a:t>
            </a:fld>
            <a:endParaRPr lang="en-GB" smtClean="0">
              <a:latin typeface="Arial" pitchFamily="34" charset="0"/>
            </a:endParaRPr>
          </a:p>
        </p:txBody>
      </p:sp>
      <p:sp>
        <p:nvSpPr>
          <p:cNvPr id="113667" name="Rectangle 1"/>
          <p:cNvSpPr>
            <a:spLocks noGrp="1" noChangeArrowheads="1"/>
          </p:cNvSpPr>
          <p:nvPr>
            <p:ph type="body"/>
          </p:nvPr>
        </p:nvSpPr>
        <p:spPr>
          <a:xfrm>
            <a:off x="685800" y="4343400"/>
            <a:ext cx="5481638"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en-US" smtClean="0">
              <a:latin typeface="Arial" pitchFamily="34" charset="0"/>
            </a:endParaRPr>
          </a:p>
        </p:txBody>
      </p:sp>
      <p:sp>
        <p:nvSpPr>
          <p:cNvPr id="113668" name="Rectangle 2"/>
          <p:cNvSpPr>
            <a:spLocks noGrp="1" noRot="1" noChangeAspect="1" noChangeArrowheads="1" noTextEdit="1"/>
          </p:cNvSpPr>
          <p:nvPr>
            <p:ph type="sldImg" idx="1"/>
          </p:nvPr>
        </p:nvSpPr>
        <p:spPr>
          <a:xfrm>
            <a:off x="1141413" y="685800"/>
            <a:ext cx="4570412" cy="3429000"/>
          </a:xfr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&lt;div id="container"&gt;</a:t>
            </a:r>
          </a:p>
          <a:p>
            <a:r>
              <a:rPr lang="en-US" sz="1200" b="0" i="0" u="none" strike="noStrike" kern="1200" baseline="0" dirty="0" smtClean="0">
                <a:solidFill>
                  <a:schemeClr val="tx1"/>
                </a:solidFill>
                <a:latin typeface="+mn-lt"/>
                <a:ea typeface="+mn-ea"/>
                <a:cs typeface="+mn-cs"/>
              </a:rPr>
              <a:t>&lt;div class="box"&gt;&lt;/div&gt;</a:t>
            </a:r>
          </a:p>
          <a:p>
            <a:r>
              <a:rPr lang="en-US" sz="1200" b="0" i="0" u="none" strike="noStrike" kern="1200" baseline="0" dirty="0" smtClean="0">
                <a:solidFill>
                  <a:schemeClr val="tx1"/>
                </a:solidFill>
                <a:latin typeface="+mn-lt"/>
                <a:ea typeface="+mn-ea"/>
                <a:cs typeface="+mn-cs"/>
              </a:rPr>
              <a:t>&lt;div&gt;</a:t>
            </a:r>
          </a:p>
          <a:p>
            <a:r>
              <a:rPr lang="en-US" sz="1200" b="0" i="0" u="none" strike="noStrike" kern="1200" baseline="0" dirty="0" smtClean="0">
                <a:solidFill>
                  <a:schemeClr val="tx1"/>
                </a:solidFill>
                <a:latin typeface="+mn-lt"/>
                <a:ea typeface="+mn-ea"/>
                <a:cs typeface="+mn-cs"/>
              </a:rPr>
              <a:t>&lt;div class="box"&gt;&lt;/div&gt;</a:t>
            </a:r>
          </a:p>
          <a:p>
            <a:r>
              <a:rPr lang="en-US" sz="1200" b="0" i="0" u="none" strike="noStrike" kern="1200" baseline="0" dirty="0" smtClean="0">
                <a:solidFill>
                  <a:schemeClr val="tx1"/>
                </a:solidFill>
                <a:latin typeface="+mn-lt"/>
                <a:ea typeface="+mn-ea"/>
                <a:cs typeface="+mn-cs"/>
              </a:rPr>
              <a:t>&lt;/div&gt;</a:t>
            </a:r>
          </a:p>
          <a:p>
            <a:r>
              <a:rPr lang="en-US" sz="1200" b="0" i="0" u="none" strike="noStrike" kern="1200" baseline="0" dirty="0" smtClean="0">
                <a:solidFill>
                  <a:schemeClr val="tx1"/>
                </a:solidFill>
                <a:latin typeface="+mn-lt"/>
                <a:ea typeface="+mn-ea"/>
                <a:cs typeface="+mn-cs"/>
              </a:rPr>
              <a:t>&lt;/div&gt;</a:t>
            </a:r>
          </a:p>
          <a:p>
            <a:r>
              <a:rPr lang="en-US" sz="1200" b="0" i="0" u="none" strike="noStrike" kern="1200" baseline="0" dirty="0" smtClean="0">
                <a:solidFill>
                  <a:schemeClr val="tx1"/>
                </a:solidFill>
                <a:latin typeface="+mn-lt"/>
                <a:ea typeface="+mn-ea"/>
                <a:cs typeface="+mn-cs"/>
              </a:rPr>
              <a:t>Only for first box element the child selector is applied.</a:t>
            </a:r>
          </a:p>
        </p:txBody>
      </p:sp>
      <p:sp>
        <p:nvSpPr>
          <p:cNvPr id="4" name="Slide Number Placeholder 3"/>
          <p:cNvSpPr>
            <a:spLocks noGrp="1"/>
          </p:cNvSpPr>
          <p:nvPr>
            <p:ph type="sldNum" sz="quarter" idx="10"/>
          </p:nvPr>
        </p:nvSpPr>
        <p:spPr/>
        <p:txBody>
          <a:bodyPr/>
          <a:lstStyle/>
          <a:p>
            <a:fld id="{338F6200-B1B2-4FCD-AFAD-D80ABFEF91D9}" type="slidenum">
              <a:rPr lang="en-US" smtClean="0"/>
              <a:t>22</a:t>
            </a:fld>
            <a:endParaRPr lang="en-US"/>
          </a:p>
        </p:txBody>
      </p:sp>
    </p:spTree>
    <p:extLst>
      <p:ext uri="{BB962C8B-B14F-4D97-AF65-F5344CB8AC3E}">
        <p14:creationId xmlns:p14="http://schemas.microsoft.com/office/powerpoint/2010/main" val="3505989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&lt;h2&gt;Title&lt;/h2&gt;</a:t>
            </a:r>
          </a:p>
          <a:p>
            <a:r>
              <a:rPr lang="en-US" sz="1200" b="0" i="0" u="none" strike="noStrike" kern="1200" baseline="0" dirty="0" smtClean="0">
                <a:solidFill>
                  <a:schemeClr val="tx1"/>
                </a:solidFill>
                <a:latin typeface="+mn-lt"/>
                <a:ea typeface="+mn-ea"/>
                <a:cs typeface="+mn-cs"/>
              </a:rPr>
              <a:t>&lt;p&gt;Paragraph example.&lt;/p&gt;</a:t>
            </a:r>
          </a:p>
          <a:p>
            <a:r>
              <a:rPr lang="en-US" sz="1200" b="0" i="0" u="none" strike="noStrike" kern="1200" baseline="0" dirty="0" smtClean="0">
                <a:solidFill>
                  <a:schemeClr val="tx1"/>
                </a:solidFill>
                <a:latin typeface="+mn-lt"/>
                <a:ea typeface="+mn-ea"/>
                <a:cs typeface="+mn-cs"/>
              </a:rPr>
              <a:t>&lt;p&gt;Paragraph example.&lt;/p&gt;</a:t>
            </a:r>
          </a:p>
          <a:p>
            <a:r>
              <a:rPr lang="en-US" sz="1200" b="0" i="0" u="none" strike="noStrike" kern="1200" baseline="0" dirty="0" smtClean="0">
                <a:solidFill>
                  <a:schemeClr val="tx1"/>
                </a:solidFill>
                <a:latin typeface="+mn-lt"/>
                <a:ea typeface="+mn-ea"/>
                <a:cs typeface="+mn-cs"/>
              </a:rPr>
              <a:t>&lt;p&gt;Paragraph example.&lt;/p&gt;</a:t>
            </a:r>
          </a:p>
          <a:p>
            <a:r>
              <a:rPr lang="en-US" sz="1200" b="0" i="0" u="none" strike="noStrike" kern="1200" baseline="0" dirty="0" smtClean="0">
                <a:solidFill>
                  <a:schemeClr val="tx1"/>
                </a:solidFill>
                <a:latin typeface="+mn-lt"/>
                <a:ea typeface="+mn-ea"/>
                <a:cs typeface="+mn-cs"/>
              </a:rPr>
              <a:t>&lt;div class="box"&gt;</a:t>
            </a:r>
          </a:p>
          <a:p>
            <a:r>
              <a:rPr lang="en-US" sz="1200" b="0" i="0" u="none" strike="noStrike" kern="1200" baseline="0" dirty="0" smtClean="0">
                <a:solidFill>
                  <a:schemeClr val="tx1"/>
                </a:solidFill>
                <a:latin typeface="+mn-lt"/>
                <a:ea typeface="+mn-ea"/>
                <a:cs typeface="+mn-cs"/>
              </a:rPr>
              <a:t>&lt;p&gt;Paragraph example.&lt;/p&gt;</a:t>
            </a:r>
          </a:p>
          <a:p>
            <a:r>
              <a:rPr lang="en-US" sz="1200" b="0" i="0" u="none" strike="noStrike" kern="1200" baseline="0" dirty="0" smtClean="0">
                <a:solidFill>
                  <a:schemeClr val="tx1"/>
                </a:solidFill>
                <a:latin typeface="+mn-lt"/>
                <a:ea typeface="+mn-ea"/>
                <a:cs typeface="+mn-cs"/>
              </a:rPr>
              <a:t>&lt;/div&gt;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styles will apply only to the first three paragraph elements.</a:t>
            </a:r>
          </a:p>
          <a:p>
            <a:r>
              <a:rPr lang="en-US" sz="1200" b="0" i="0" u="none" strike="noStrike" kern="1200" baseline="0" dirty="0" smtClean="0">
                <a:solidFill>
                  <a:schemeClr val="tx1"/>
                </a:solidFill>
                <a:latin typeface="+mn-lt"/>
                <a:ea typeface="+mn-ea"/>
                <a:cs typeface="+mn-cs"/>
              </a:rPr>
              <a:t>The last paragraph element is not a sibling of the &lt;h2&gt; element because it sits inside the &lt;div&gt; element.</a:t>
            </a:r>
          </a:p>
        </p:txBody>
      </p:sp>
      <p:sp>
        <p:nvSpPr>
          <p:cNvPr id="4" name="Slide Number Placeholder 3"/>
          <p:cNvSpPr>
            <a:spLocks noGrp="1"/>
          </p:cNvSpPr>
          <p:nvPr>
            <p:ph type="sldNum" sz="quarter" idx="10"/>
          </p:nvPr>
        </p:nvSpPr>
        <p:spPr/>
        <p:txBody>
          <a:bodyPr/>
          <a:lstStyle/>
          <a:p>
            <a:fld id="{338F6200-B1B2-4FCD-AFAD-D80ABFEF91D9}" type="slidenum">
              <a:rPr lang="en-US" smtClean="0"/>
              <a:t>23</a:t>
            </a:fld>
            <a:endParaRPr lang="en-US"/>
          </a:p>
        </p:txBody>
      </p:sp>
    </p:spTree>
    <p:extLst>
      <p:ext uri="{BB962C8B-B14F-4D97-AF65-F5344CB8AC3E}">
        <p14:creationId xmlns:p14="http://schemas.microsoft.com/office/powerpoint/2010/main" val="3505989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&lt;h2&gt;Title&lt;/h2&gt;</a:t>
            </a:r>
          </a:p>
          <a:p>
            <a:r>
              <a:rPr lang="en-US" sz="1200" b="0" i="0" u="none" strike="noStrike" kern="1200" baseline="0" dirty="0" smtClean="0">
                <a:solidFill>
                  <a:schemeClr val="tx1"/>
                </a:solidFill>
                <a:latin typeface="+mn-lt"/>
                <a:ea typeface="+mn-ea"/>
                <a:cs typeface="+mn-cs"/>
              </a:rPr>
              <a:t>&lt;p&gt;Paragraph example.&lt;/p&gt;</a:t>
            </a:r>
          </a:p>
          <a:p>
            <a:r>
              <a:rPr lang="en-US" sz="1200" b="0" i="0" u="none" strike="noStrike" kern="1200" baseline="0" dirty="0" smtClean="0">
                <a:solidFill>
                  <a:schemeClr val="tx1"/>
                </a:solidFill>
                <a:latin typeface="+mn-lt"/>
                <a:ea typeface="+mn-ea"/>
                <a:cs typeface="+mn-cs"/>
              </a:rPr>
              <a:t>&lt;p&gt;Paragraph example.&lt;/p&gt;</a:t>
            </a:r>
          </a:p>
          <a:p>
            <a:r>
              <a:rPr lang="en-US" sz="1200" b="0" i="0" u="none" strike="noStrike" kern="1200" baseline="0" dirty="0" smtClean="0">
                <a:solidFill>
                  <a:schemeClr val="tx1"/>
                </a:solidFill>
                <a:latin typeface="+mn-lt"/>
                <a:ea typeface="+mn-ea"/>
                <a:cs typeface="+mn-cs"/>
              </a:rPr>
              <a:t>&lt;p&gt;Paragraph example.&lt;/p&gt;</a:t>
            </a:r>
          </a:p>
          <a:p>
            <a:r>
              <a:rPr lang="en-US" sz="1200" b="0" i="0" u="none" strike="noStrike" kern="1200" baseline="0" dirty="0" smtClean="0">
                <a:solidFill>
                  <a:schemeClr val="tx1"/>
                </a:solidFill>
                <a:latin typeface="+mn-lt"/>
                <a:ea typeface="+mn-ea"/>
                <a:cs typeface="+mn-cs"/>
              </a:rPr>
              <a:t>&lt;div class="box"&gt;</a:t>
            </a:r>
          </a:p>
          <a:p>
            <a:r>
              <a:rPr lang="en-US" sz="1200" b="0" i="0" u="none" strike="noStrike" kern="1200" baseline="0" dirty="0" smtClean="0">
                <a:solidFill>
                  <a:schemeClr val="tx1"/>
                </a:solidFill>
                <a:latin typeface="+mn-lt"/>
                <a:ea typeface="+mn-ea"/>
                <a:cs typeface="+mn-cs"/>
              </a:rPr>
              <a:t>&lt;p&gt;Paragraph example.&lt;/p&gt;</a:t>
            </a:r>
          </a:p>
          <a:p>
            <a:r>
              <a:rPr lang="en-US" sz="1200" b="0" i="0" u="none" strike="noStrike" kern="1200" baseline="0" dirty="0" smtClean="0">
                <a:solidFill>
                  <a:schemeClr val="tx1"/>
                </a:solidFill>
                <a:latin typeface="+mn-lt"/>
                <a:ea typeface="+mn-ea"/>
                <a:cs typeface="+mn-cs"/>
              </a:rPr>
              <a:t>&lt;p&gt;Paragraph example.&lt;/p&gt;</a:t>
            </a:r>
          </a:p>
          <a:p>
            <a:r>
              <a:rPr lang="en-US" sz="1200" b="0" i="0" u="none" strike="noStrike" kern="1200" baseline="0" dirty="0" smtClean="0">
                <a:solidFill>
                  <a:schemeClr val="tx1"/>
                </a:solidFill>
                <a:latin typeface="+mn-lt"/>
                <a:ea typeface="+mn-ea"/>
                <a:cs typeface="+mn-cs"/>
              </a:rPr>
              <a:t>&lt;/div&gt;</a:t>
            </a:r>
          </a:p>
          <a:p>
            <a:r>
              <a:rPr lang="en-US" sz="1200" b="0" i="0" u="none" strike="noStrike" kern="1200" baseline="0" dirty="0" smtClean="0">
                <a:solidFill>
                  <a:schemeClr val="tx1"/>
                </a:solidFill>
                <a:latin typeface="+mn-lt"/>
                <a:ea typeface="+mn-ea"/>
                <a:cs typeface="+mn-cs"/>
              </a:rPr>
              <a:t>It will apply the style to 2</a:t>
            </a:r>
            <a:r>
              <a:rPr lang="en-US" sz="1200" b="0" i="0" u="none" strike="noStrike" kern="1200" baseline="30000" dirty="0" smtClean="0">
                <a:solidFill>
                  <a:schemeClr val="tx1"/>
                </a:solidFill>
                <a:latin typeface="+mn-lt"/>
                <a:ea typeface="+mn-ea"/>
                <a:cs typeface="+mn-cs"/>
              </a:rPr>
              <a:t>nd</a:t>
            </a:r>
            <a:r>
              <a:rPr lang="en-US" sz="1200" b="0" i="0" u="none" strike="noStrike" kern="1200" baseline="0" dirty="0" smtClean="0">
                <a:solidFill>
                  <a:schemeClr val="tx1"/>
                </a:solidFill>
                <a:latin typeface="+mn-lt"/>
                <a:ea typeface="+mn-ea"/>
                <a:cs typeface="+mn-cs"/>
              </a:rPr>
              <a:t>, 3</a:t>
            </a:r>
            <a:r>
              <a:rPr lang="en-US" sz="1200" b="0" i="0" u="none" strike="noStrike" kern="1200" baseline="30000" dirty="0" smtClean="0">
                <a:solidFill>
                  <a:schemeClr val="tx1"/>
                </a:solidFill>
                <a:latin typeface="+mn-lt"/>
                <a:ea typeface="+mn-ea"/>
                <a:cs typeface="+mn-cs"/>
              </a:rPr>
              <a:t>rd</a:t>
            </a:r>
            <a:r>
              <a:rPr lang="en-US" sz="1200" b="0" i="0" u="none" strike="noStrike" kern="1200" baseline="0" dirty="0" smtClean="0">
                <a:solidFill>
                  <a:schemeClr val="tx1"/>
                </a:solidFill>
                <a:latin typeface="+mn-lt"/>
                <a:ea typeface="+mn-ea"/>
                <a:cs typeface="+mn-cs"/>
              </a:rPr>
              <a:t> &amp; 5</a:t>
            </a:r>
            <a:r>
              <a:rPr lang="en-US" sz="1200" b="0" i="0" u="none" strike="noStrike" kern="1200" baseline="30000" dirty="0" smtClean="0">
                <a:solidFill>
                  <a:schemeClr val="tx1"/>
                </a:solidFill>
                <a:latin typeface="+mn-lt"/>
                <a:ea typeface="+mn-ea"/>
                <a:cs typeface="+mn-cs"/>
              </a:rPr>
              <a:t>th</a:t>
            </a:r>
            <a:r>
              <a:rPr lang="en-US" sz="1200" b="0" i="0" u="none" strike="noStrike" kern="1200" baseline="0" dirty="0" smtClean="0">
                <a:solidFill>
                  <a:schemeClr val="tx1"/>
                </a:solidFill>
                <a:latin typeface="+mn-lt"/>
                <a:ea typeface="+mn-ea"/>
                <a:cs typeface="+mn-cs"/>
              </a:rPr>
              <a:t> &lt;p&gt; elements.</a:t>
            </a:r>
          </a:p>
        </p:txBody>
      </p:sp>
      <p:sp>
        <p:nvSpPr>
          <p:cNvPr id="4" name="Slide Number Placeholder 3"/>
          <p:cNvSpPr>
            <a:spLocks noGrp="1"/>
          </p:cNvSpPr>
          <p:nvPr>
            <p:ph type="sldNum" sz="quarter" idx="10"/>
          </p:nvPr>
        </p:nvSpPr>
        <p:spPr/>
        <p:txBody>
          <a:bodyPr/>
          <a:lstStyle/>
          <a:p>
            <a:fld id="{338F6200-B1B2-4FCD-AFAD-D80ABFEF91D9}" type="slidenum">
              <a:rPr lang="en-US" smtClean="0"/>
              <a:t>24</a:t>
            </a:fld>
            <a:endParaRPr lang="en-US"/>
          </a:p>
        </p:txBody>
      </p:sp>
    </p:spTree>
    <p:extLst>
      <p:ext uri="{BB962C8B-B14F-4D97-AF65-F5344CB8AC3E}">
        <p14:creationId xmlns:p14="http://schemas.microsoft.com/office/powerpoint/2010/main" val="3505989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8F6200-B1B2-4FCD-AFAD-D80ABFEF91D9}" type="slidenum">
              <a:rPr lang="en-US" smtClean="0"/>
              <a:t>25</a:t>
            </a:fld>
            <a:endParaRPr lang="en-US"/>
          </a:p>
        </p:txBody>
      </p:sp>
    </p:spTree>
    <p:extLst>
      <p:ext uri="{BB962C8B-B14F-4D97-AF65-F5344CB8AC3E}">
        <p14:creationId xmlns:p14="http://schemas.microsoft.com/office/powerpoint/2010/main" val="3505989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8F6200-B1B2-4FCD-AFAD-D80ABFEF91D9}" type="slidenum">
              <a:rPr lang="en-US" smtClean="0"/>
              <a:t>26</a:t>
            </a:fld>
            <a:endParaRPr lang="en-US"/>
          </a:p>
        </p:txBody>
      </p:sp>
    </p:spTree>
    <p:extLst>
      <p:ext uri="{BB962C8B-B14F-4D97-AF65-F5344CB8AC3E}">
        <p14:creationId xmlns:p14="http://schemas.microsoft.com/office/powerpoint/2010/main" val="35059891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8F6200-B1B2-4FCD-AFAD-D80ABFEF91D9}" type="slidenum">
              <a:rPr lang="en-US" smtClean="0"/>
              <a:t>27</a:t>
            </a:fld>
            <a:endParaRPr lang="en-US"/>
          </a:p>
        </p:txBody>
      </p:sp>
    </p:spTree>
    <p:extLst>
      <p:ext uri="{BB962C8B-B14F-4D97-AF65-F5344CB8AC3E}">
        <p14:creationId xmlns:p14="http://schemas.microsoft.com/office/powerpoint/2010/main" val="35059891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338F6200-B1B2-4FCD-AFAD-D80ABFEF91D9}" type="slidenum">
              <a:rPr lang="en-US" smtClean="0"/>
              <a:t>28</a:t>
            </a:fld>
            <a:endParaRPr lang="en-US"/>
          </a:p>
        </p:txBody>
      </p:sp>
    </p:spTree>
    <p:extLst>
      <p:ext uri="{BB962C8B-B14F-4D97-AF65-F5344CB8AC3E}">
        <p14:creationId xmlns:p14="http://schemas.microsoft.com/office/powerpoint/2010/main" val="3505989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8F6200-B1B2-4FCD-AFAD-D80ABFEF91D9}" type="slidenum">
              <a:rPr lang="en-US" smtClean="0"/>
              <a:t>72</a:t>
            </a:fld>
            <a:endParaRPr lang="en-US"/>
          </a:p>
        </p:txBody>
      </p:sp>
    </p:spTree>
    <p:extLst>
      <p:ext uri="{BB962C8B-B14F-4D97-AF65-F5344CB8AC3E}">
        <p14:creationId xmlns:p14="http://schemas.microsoft.com/office/powerpoint/2010/main" val="1605633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8F6200-B1B2-4FCD-AFAD-D80ABFEF91D9}" type="slidenum">
              <a:rPr lang="en-US" smtClean="0"/>
              <a:t>73</a:t>
            </a:fld>
            <a:endParaRPr lang="en-US"/>
          </a:p>
        </p:txBody>
      </p:sp>
    </p:spTree>
    <p:extLst>
      <p:ext uri="{BB962C8B-B14F-4D97-AF65-F5344CB8AC3E}">
        <p14:creationId xmlns:p14="http://schemas.microsoft.com/office/powerpoint/2010/main" val="1605633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8F6200-B1B2-4FCD-AFAD-D80ABFEF91D9}" type="slidenum">
              <a:rPr lang="en-US" smtClean="0"/>
              <a:t>74</a:t>
            </a:fld>
            <a:endParaRPr lang="en-US"/>
          </a:p>
        </p:txBody>
      </p:sp>
    </p:spTree>
    <p:extLst>
      <p:ext uri="{BB962C8B-B14F-4D97-AF65-F5344CB8AC3E}">
        <p14:creationId xmlns:p14="http://schemas.microsoft.com/office/powerpoint/2010/main" val="160563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latin typeface="Arial" pitchFamily="34" charset="0"/>
            </a:endParaRPr>
          </a:p>
        </p:txBody>
      </p:sp>
      <p:sp>
        <p:nvSpPr>
          <p:cNvPr id="90116" name="Slide Number Placeholder 3"/>
          <p:cNvSpPr>
            <a:spLocks noGrp="1"/>
          </p:cNvSpPr>
          <p:nvPr>
            <p:ph type="sldNum" sz="quarter" idx="5"/>
          </p:nvPr>
        </p:nvSpPr>
        <p:spPr/>
        <p:txBody>
          <a:bodyPr/>
          <a:lstStyle/>
          <a:p>
            <a:pPr>
              <a:defRPr/>
            </a:pPr>
            <a:fld id="{603EDB43-7370-4077-AFCE-F46199077D34}" type="slidenum">
              <a:rPr lang="en-US" smtClean="0">
                <a:latin typeface="Arial" pitchFamily="34" charset="0"/>
              </a:rPr>
              <a:pPr>
                <a:defRPr/>
              </a:pPr>
              <a:t>4</a:t>
            </a:fld>
            <a:endParaRPr lang="en-US" smtClean="0">
              <a:latin typeface="Arial"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8F6200-B1B2-4FCD-AFAD-D80ABFEF91D9}" type="slidenum">
              <a:rPr lang="en-US" smtClean="0"/>
              <a:t>75</a:t>
            </a:fld>
            <a:endParaRPr lang="en-US"/>
          </a:p>
        </p:txBody>
      </p:sp>
    </p:spTree>
    <p:extLst>
      <p:ext uri="{BB962C8B-B14F-4D97-AF65-F5344CB8AC3E}">
        <p14:creationId xmlns:p14="http://schemas.microsoft.com/office/powerpoint/2010/main" val="1605633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8F6200-B1B2-4FCD-AFAD-D80ABFEF91D9}" type="slidenum">
              <a:rPr lang="en-US" smtClean="0"/>
              <a:t>77</a:t>
            </a:fld>
            <a:endParaRPr lang="en-US"/>
          </a:p>
        </p:txBody>
      </p:sp>
    </p:spTree>
    <p:extLst>
      <p:ext uri="{BB962C8B-B14F-4D97-AF65-F5344CB8AC3E}">
        <p14:creationId xmlns:p14="http://schemas.microsoft.com/office/powerpoint/2010/main" val="1605633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8F6200-B1B2-4FCD-AFAD-D80ABFEF91D9}" type="slidenum">
              <a:rPr lang="en-US" smtClean="0"/>
              <a:t>78</a:t>
            </a:fld>
            <a:endParaRPr lang="en-US"/>
          </a:p>
        </p:txBody>
      </p:sp>
    </p:spTree>
    <p:extLst>
      <p:ext uri="{BB962C8B-B14F-4D97-AF65-F5344CB8AC3E}">
        <p14:creationId xmlns:p14="http://schemas.microsoft.com/office/powerpoint/2010/main" val="1605633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8F6200-B1B2-4FCD-AFAD-D80ABFEF91D9}" type="slidenum">
              <a:rPr lang="en-US" smtClean="0"/>
              <a:t>79</a:t>
            </a:fld>
            <a:endParaRPr lang="en-US"/>
          </a:p>
        </p:txBody>
      </p:sp>
    </p:spTree>
    <p:extLst>
      <p:ext uri="{BB962C8B-B14F-4D97-AF65-F5344CB8AC3E}">
        <p14:creationId xmlns:p14="http://schemas.microsoft.com/office/powerpoint/2010/main" val="1605633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8F6200-B1B2-4FCD-AFAD-D80ABFEF91D9}" type="slidenum">
              <a:rPr lang="en-US" smtClean="0"/>
              <a:t>80</a:t>
            </a:fld>
            <a:endParaRPr lang="en-US"/>
          </a:p>
        </p:txBody>
      </p:sp>
    </p:spTree>
    <p:extLst>
      <p:ext uri="{BB962C8B-B14F-4D97-AF65-F5344CB8AC3E}">
        <p14:creationId xmlns:p14="http://schemas.microsoft.com/office/powerpoint/2010/main" val="1605633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8F6200-B1B2-4FCD-AFAD-D80ABFEF91D9}" type="slidenum">
              <a:rPr lang="en-US" smtClean="0"/>
              <a:t>81</a:t>
            </a:fld>
            <a:endParaRPr lang="en-US"/>
          </a:p>
        </p:txBody>
      </p:sp>
    </p:spTree>
    <p:extLst>
      <p:ext uri="{BB962C8B-B14F-4D97-AF65-F5344CB8AC3E}">
        <p14:creationId xmlns:p14="http://schemas.microsoft.com/office/powerpoint/2010/main" val="1605633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8F6200-B1B2-4FCD-AFAD-D80ABFEF91D9}" type="slidenum">
              <a:rPr lang="en-US" smtClean="0"/>
              <a:t>82</a:t>
            </a:fld>
            <a:endParaRPr lang="en-US"/>
          </a:p>
        </p:txBody>
      </p:sp>
    </p:spTree>
    <p:extLst>
      <p:ext uri="{BB962C8B-B14F-4D97-AF65-F5344CB8AC3E}">
        <p14:creationId xmlns:p14="http://schemas.microsoft.com/office/powerpoint/2010/main" val="1605633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8F6200-B1B2-4FCD-AFAD-D80ABFEF91D9}" type="slidenum">
              <a:rPr lang="en-US" smtClean="0"/>
              <a:t>83</a:t>
            </a:fld>
            <a:endParaRPr lang="en-US"/>
          </a:p>
        </p:txBody>
      </p:sp>
    </p:spTree>
    <p:extLst>
      <p:ext uri="{BB962C8B-B14F-4D97-AF65-F5344CB8AC3E}">
        <p14:creationId xmlns:p14="http://schemas.microsoft.com/office/powerpoint/2010/main" val="1605633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8F6200-B1B2-4FCD-AFAD-D80ABFEF91D9}" type="slidenum">
              <a:rPr lang="en-US" smtClean="0"/>
              <a:t>85</a:t>
            </a:fld>
            <a:endParaRPr lang="en-US"/>
          </a:p>
        </p:txBody>
      </p:sp>
    </p:spTree>
    <p:extLst>
      <p:ext uri="{BB962C8B-B14F-4D97-AF65-F5344CB8AC3E}">
        <p14:creationId xmlns:p14="http://schemas.microsoft.com/office/powerpoint/2010/main" val="1605633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8F6200-B1B2-4FCD-AFAD-D80ABFEF91D9}" type="slidenum">
              <a:rPr lang="en-US" smtClean="0"/>
              <a:t>86</a:t>
            </a:fld>
            <a:endParaRPr lang="en-US"/>
          </a:p>
        </p:txBody>
      </p:sp>
    </p:spTree>
    <p:extLst>
      <p:ext uri="{BB962C8B-B14F-4D97-AF65-F5344CB8AC3E}">
        <p14:creationId xmlns:p14="http://schemas.microsoft.com/office/powerpoint/2010/main" val="160563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latin typeface="Arial" pitchFamily="34" charset="0"/>
            </a:endParaRPr>
          </a:p>
        </p:txBody>
      </p:sp>
      <p:sp>
        <p:nvSpPr>
          <p:cNvPr id="91140" name="Slide Number Placeholder 3"/>
          <p:cNvSpPr>
            <a:spLocks noGrp="1"/>
          </p:cNvSpPr>
          <p:nvPr>
            <p:ph type="sldNum" sz="quarter" idx="5"/>
          </p:nvPr>
        </p:nvSpPr>
        <p:spPr/>
        <p:txBody>
          <a:bodyPr/>
          <a:lstStyle/>
          <a:p>
            <a:pPr>
              <a:defRPr/>
            </a:pPr>
            <a:fld id="{0FD8DB24-0C69-45C0-9902-06F59BE317E2}" type="slidenum">
              <a:rPr lang="en-US" smtClean="0">
                <a:latin typeface="Arial" pitchFamily="34" charset="0"/>
              </a:rPr>
              <a:pPr>
                <a:defRPr/>
              </a:pPr>
              <a:t>5</a:t>
            </a:fld>
            <a:endParaRPr lang="en-US" smtClean="0">
              <a:latin typeface="Arial"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8F6200-B1B2-4FCD-AFAD-D80ABFEF91D9}" type="slidenum">
              <a:rPr lang="en-US" smtClean="0"/>
              <a:t>87</a:t>
            </a:fld>
            <a:endParaRPr lang="en-US"/>
          </a:p>
        </p:txBody>
      </p:sp>
    </p:spTree>
    <p:extLst>
      <p:ext uri="{BB962C8B-B14F-4D97-AF65-F5344CB8AC3E}">
        <p14:creationId xmlns:p14="http://schemas.microsoft.com/office/powerpoint/2010/main" val="1605633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8F6200-B1B2-4FCD-AFAD-D80ABFEF91D9}" type="slidenum">
              <a:rPr lang="en-US" smtClean="0"/>
              <a:t>88</a:t>
            </a:fld>
            <a:endParaRPr lang="en-US"/>
          </a:p>
        </p:txBody>
      </p:sp>
    </p:spTree>
    <p:extLst>
      <p:ext uri="{BB962C8B-B14F-4D97-AF65-F5344CB8AC3E}">
        <p14:creationId xmlns:p14="http://schemas.microsoft.com/office/powerpoint/2010/main" val="1605633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8F6200-B1B2-4FCD-AFAD-D80ABFEF91D9}" type="slidenum">
              <a:rPr lang="en-US" smtClean="0"/>
              <a:t>89</a:t>
            </a:fld>
            <a:endParaRPr lang="en-US"/>
          </a:p>
        </p:txBody>
      </p:sp>
    </p:spTree>
    <p:extLst>
      <p:ext uri="{BB962C8B-B14F-4D97-AF65-F5344CB8AC3E}">
        <p14:creationId xmlns:p14="http://schemas.microsoft.com/office/powerpoint/2010/main" val="1605633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8F6200-B1B2-4FCD-AFAD-D80ABFEF91D9}" type="slidenum">
              <a:rPr lang="en-US" smtClean="0"/>
              <a:t>90</a:t>
            </a:fld>
            <a:endParaRPr lang="en-US"/>
          </a:p>
        </p:txBody>
      </p:sp>
    </p:spTree>
    <p:extLst>
      <p:ext uri="{BB962C8B-B14F-4D97-AF65-F5344CB8AC3E}">
        <p14:creationId xmlns:p14="http://schemas.microsoft.com/office/powerpoint/2010/main" val="1605633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8F6200-B1B2-4FCD-AFAD-D80ABFEF91D9}" type="slidenum">
              <a:rPr lang="en-US" smtClean="0"/>
              <a:t>91</a:t>
            </a:fld>
            <a:endParaRPr lang="en-US"/>
          </a:p>
        </p:txBody>
      </p:sp>
    </p:spTree>
    <p:extLst>
      <p:ext uri="{BB962C8B-B14F-4D97-AF65-F5344CB8AC3E}">
        <p14:creationId xmlns:p14="http://schemas.microsoft.com/office/powerpoint/2010/main" val="1605633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8F6200-B1B2-4FCD-AFAD-D80ABFEF91D9}" type="slidenum">
              <a:rPr lang="en-US" smtClean="0"/>
              <a:t>92</a:t>
            </a:fld>
            <a:endParaRPr lang="en-US"/>
          </a:p>
        </p:txBody>
      </p:sp>
    </p:spTree>
    <p:extLst>
      <p:ext uri="{BB962C8B-B14F-4D97-AF65-F5344CB8AC3E}">
        <p14:creationId xmlns:p14="http://schemas.microsoft.com/office/powerpoint/2010/main" val="1605633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8F6200-B1B2-4FCD-AFAD-D80ABFEF91D9}" type="slidenum">
              <a:rPr lang="en-US" smtClean="0"/>
              <a:t>93</a:t>
            </a:fld>
            <a:endParaRPr lang="en-US"/>
          </a:p>
        </p:txBody>
      </p:sp>
    </p:spTree>
    <p:extLst>
      <p:ext uri="{BB962C8B-B14F-4D97-AF65-F5344CB8AC3E}">
        <p14:creationId xmlns:p14="http://schemas.microsoft.com/office/powerpoint/2010/main" val="160563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latin typeface="Arial" pitchFamily="34" charset="0"/>
            </a:endParaRPr>
          </a:p>
        </p:txBody>
      </p:sp>
      <p:sp>
        <p:nvSpPr>
          <p:cNvPr id="92164" name="Slide Number Placeholder 3"/>
          <p:cNvSpPr>
            <a:spLocks noGrp="1"/>
          </p:cNvSpPr>
          <p:nvPr>
            <p:ph type="sldNum" sz="quarter" idx="5"/>
          </p:nvPr>
        </p:nvSpPr>
        <p:spPr/>
        <p:txBody>
          <a:bodyPr/>
          <a:lstStyle/>
          <a:p>
            <a:pPr>
              <a:defRPr/>
            </a:pPr>
            <a:fld id="{1F22933B-DEC7-40C6-AA12-60577F50A2FB}" type="slidenum">
              <a:rPr lang="en-US" smtClean="0">
                <a:latin typeface="Arial" pitchFamily="34" charset="0"/>
              </a:rPr>
              <a:pPr>
                <a:defRPr/>
              </a:pPr>
              <a:t>6</a:t>
            </a:fld>
            <a:endParaRPr lang="en-US"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200" b="0" i="0" u="none" strike="noStrike" kern="1200" baseline="0" dirty="0" smtClean="0">
                <a:solidFill>
                  <a:schemeClr val="tx1"/>
                </a:solidFill>
                <a:latin typeface="+mn-lt"/>
                <a:ea typeface="+mn-ea"/>
                <a:cs typeface="+mn-cs"/>
              </a:rPr>
              <a:t>This is a very inefficient way of inserting CSS and should be avoided in almost all circumstances.</a:t>
            </a:r>
            <a:endParaRPr lang="en-US" altLang="en-US" dirty="0" smtClean="0">
              <a:latin typeface="Arial" pitchFamily="34" charset="0"/>
            </a:endParaRPr>
          </a:p>
        </p:txBody>
      </p:sp>
      <p:sp>
        <p:nvSpPr>
          <p:cNvPr id="92164" name="Slide Number Placeholder 3"/>
          <p:cNvSpPr>
            <a:spLocks noGrp="1"/>
          </p:cNvSpPr>
          <p:nvPr>
            <p:ph type="sldNum" sz="quarter" idx="5"/>
          </p:nvPr>
        </p:nvSpPr>
        <p:spPr/>
        <p:txBody>
          <a:bodyPr/>
          <a:lstStyle/>
          <a:p>
            <a:pPr>
              <a:defRPr/>
            </a:pPr>
            <a:fld id="{1F22933B-DEC7-40C6-AA12-60577F50A2FB}" type="slidenum">
              <a:rPr lang="en-US" smtClean="0">
                <a:latin typeface="Arial" pitchFamily="34" charset="0"/>
              </a:rPr>
              <a:pPr>
                <a:defRPr/>
              </a:pPr>
              <a:t>7</a:t>
            </a:fld>
            <a:endParaRPr lang="en-US" smtClean="0">
              <a:latin typeface="Arial"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itchFamily="34" charset="0"/>
            </a:endParaRPr>
          </a:p>
        </p:txBody>
      </p:sp>
      <p:sp>
        <p:nvSpPr>
          <p:cNvPr id="92164" name="Slide Number Placeholder 3"/>
          <p:cNvSpPr>
            <a:spLocks noGrp="1"/>
          </p:cNvSpPr>
          <p:nvPr>
            <p:ph type="sldNum" sz="quarter" idx="5"/>
          </p:nvPr>
        </p:nvSpPr>
        <p:spPr/>
        <p:txBody>
          <a:bodyPr/>
          <a:lstStyle/>
          <a:p>
            <a:pPr>
              <a:defRPr/>
            </a:pPr>
            <a:fld id="{1F22933B-DEC7-40C6-AA12-60577F50A2FB}" type="slidenum">
              <a:rPr lang="en-US" smtClean="0">
                <a:latin typeface="Arial" pitchFamily="34" charset="0"/>
              </a:rPr>
              <a:pPr>
                <a:defRPr/>
              </a:pPr>
              <a:t>8</a:t>
            </a:fld>
            <a:endParaRPr lang="en-US" smtClean="0">
              <a:latin typeface="Arial"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Arial" pitchFamily="34" charset="0"/>
              </a:rPr>
              <a:t>It takes longer time to load a </a:t>
            </a:r>
            <a:r>
              <a:rPr lang="en-US" altLang="en-US" dirty="0" err="1" smtClean="0">
                <a:latin typeface="Arial" pitchFamily="34" charset="0"/>
              </a:rPr>
              <a:t>css</a:t>
            </a:r>
            <a:r>
              <a:rPr lang="en-US" altLang="en-US" dirty="0" smtClean="0">
                <a:latin typeface="Arial" pitchFamily="34" charset="0"/>
              </a:rPr>
              <a:t> file using @import attribute.</a:t>
            </a:r>
          </a:p>
        </p:txBody>
      </p:sp>
      <p:sp>
        <p:nvSpPr>
          <p:cNvPr id="92164" name="Slide Number Placeholder 3"/>
          <p:cNvSpPr>
            <a:spLocks noGrp="1"/>
          </p:cNvSpPr>
          <p:nvPr>
            <p:ph type="sldNum" sz="quarter" idx="5"/>
          </p:nvPr>
        </p:nvSpPr>
        <p:spPr/>
        <p:txBody>
          <a:bodyPr/>
          <a:lstStyle/>
          <a:p>
            <a:pPr>
              <a:defRPr/>
            </a:pPr>
            <a:fld id="{1F22933B-DEC7-40C6-AA12-60577F50A2FB}" type="slidenum">
              <a:rPr lang="en-US" smtClean="0">
                <a:latin typeface="Arial" pitchFamily="34" charset="0"/>
              </a:rPr>
              <a:pPr>
                <a:defRPr/>
              </a:pPr>
              <a:t>9</a:t>
            </a:fld>
            <a:endParaRPr lang="en-US" smtClean="0">
              <a:latin typeface="Arial"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Arial" pitchFamily="34" charset="0"/>
            </a:endParaRPr>
          </a:p>
        </p:txBody>
      </p:sp>
      <p:sp>
        <p:nvSpPr>
          <p:cNvPr id="92164" name="Slide Number Placeholder 3"/>
          <p:cNvSpPr>
            <a:spLocks noGrp="1"/>
          </p:cNvSpPr>
          <p:nvPr>
            <p:ph type="sldNum" sz="quarter" idx="5"/>
          </p:nvPr>
        </p:nvSpPr>
        <p:spPr/>
        <p:txBody>
          <a:bodyPr/>
          <a:lstStyle/>
          <a:p>
            <a:pPr>
              <a:defRPr/>
            </a:pPr>
            <a:fld id="{1F22933B-DEC7-40C6-AA12-60577F50A2FB}" type="slidenum">
              <a:rPr lang="en-US" smtClean="0">
                <a:latin typeface="Arial" pitchFamily="34" charset="0"/>
              </a:rPr>
              <a:pPr>
                <a:defRPr/>
              </a:pPr>
              <a:t>10</a:t>
            </a:fld>
            <a:endParaRPr lang="en-US" smtClean="0">
              <a:latin typeface="Arial"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&lt;div id="container"&gt;</a:t>
            </a:r>
          </a:p>
          <a:p>
            <a:r>
              <a:rPr lang="en-US" sz="1200" b="0" i="0" u="none" strike="noStrike" kern="1200" baseline="0" dirty="0" smtClean="0">
                <a:solidFill>
                  <a:schemeClr val="tx1"/>
                </a:solidFill>
                <a:latin typeface="+mn-lt"/>
                <a:ea typeface="+mn-ea"/>
                <a:cs typeface="+mn-cs"/>
              </a:rPr>
              <a:t>&lt;div class="box"&gt;&lt;/div&gt;</a:t>
            </a:r>
          </a:p>
          <a:p>
            <a:r>
              <a:rPr lang="en-US" sz="1200" b="0" i="0" u="none" strike="noStrike" kern="1200" baseline="0" dirty="0" smtClean="0">
                <a:solidFill>
                  <a:schemeClr val="tx1"/>
                </a:solidFill>
                <a:latin typeface="+mn-lt"/>
                <a:ea typeface="+mn-ea"/>
                <a:cs typeface="+mn-cs"/>
              </a:rPr>
              <a:t>&lt;div class="box-2"&gt;&lt;/div&gt;</a:t>
            </a:r>
          </a:p>
          <a:p>
            <a:r>
              <a:rPr lang="en-US" sz="1200" b="0" i="0" u="none" strike="noStrike" kern="1200" baseline="0" dirty="0" smtClean="0">
                <a:solidFill>
                  <a:schemeClr val="tx1"/>
                </a:solidFill>
                <a:latin typeface="+mn-lt"/>
                <a:ea typeface="+mn-ea"/>
                <a:cs typeface="+mn-cs"/>
              </a:rPr>
              <a:t>&lt;/div&gt;</a:t>
            </a:r>
          </a:p>
          <a:p>
            <a:r>
              <a:rPr lang="en-US" sz="1200" b="0" i="0" u="none" strike="noStrike" kern="1200" baseline="0" dirty="0" smtClean="0">
                <a:solidFill>
                  <a:schemeClr val="tx1"/>
                </a:solidFill>
                <a:latin typeface="+mn-lt"/>
                <a:ea typeface="+mn-ea"/>
                <a:cs typeface="+mn-cs"/>
              </a:rPr>
              <a:t>&lt;div class="box"&gt;&lt;/div&gt;</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first &lt;div&gt; element that has a class of box will be affected.</a:t>
            </a:r>
            <a:endParaRPr lang="en-US" dirty="0"/>
          </a:p>
        </p:txBody>
      </p:sp>
      <p:sp>
        <p:nvSpPr>
          <p:cNvPr id="4" name="Slide Number Placeholder 3"/>
          <p:cNvSpPr>
            <a:spLocks noGrp="1"/>
          </p:cNvSpPr>
          <p:nvPr>
            <p:ph type="sldNum" sz="quarter" idx="10"/>
          </p:nvPr>
        </p:nvSpPr>
        <p:spPr/>
        <p:txBody>
          <a:bodyPr/>
          <a:lstStyle/>
          <a:p>
            <a:fld id="{338F6200-B1B2-4FCD-AFAD-D80ABFEF91D9}" type="slidenum">
              <a:rPr lang="en-US" smtClean="0"/>
              <a:t>21</a:t>
            </a:fld>
            <a:endParaRPr lang="en-US"/>
          </a:p>
        </p:txBody>
      </p:sp>
    </p:spTree>
    <p:extLst>
      <p:ext uri="{BB962C8B-B14F-4D97-AF65-F5344CB8AC3E}">
        <p14:creationId xmlns:p14="http://schemas.microsoft.com/office/powerpoint/2010/main" val="28810191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latin typeface="Candara" panose="020E0502030303020204" pitchFamily="34" charset="0"/>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Candara" panose="020E0502030303020204" pitchFamily="34" charset="0"/>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17" name="Footer Placeholder 16"/>
          <p:cNvSpPr>
            <a:spLocks noGrp="1"/>
          </p:cNvSpPr>
          <p:nvPr>
            <p:ph type="ftr" sz="quarter" idx="11"/>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smtClean="0"/>
              <a:t>Xoriant Solutions Pvt. Ltd.</a:t>
            </a:r>
            <a:endParaRPr lang="en-US"/>
          </a:p>
        </p:txBody>
      </p:sp>
      <p:sp>
        <p:nvSpPr>
          <p:cNvPr id="29" name="Slide Number Placeholder 28"/>
          <p:cNvSpPr>
            <a:spLocks noGrp="1"/>
          </p:cNvSpPr>
          <p:nvPr>
            <p:ph type="sldNum" sz="quarter" idx="12"/>
          </p:nvPr>
        </p:nvSpPr>
        <p:spPr>
          <a:xfrm>
            <a:off x="8077200" y="6355080"/>
            <a:ext cx="609600" cy="365760"/>
          </a:xfrm>
          <a:prstGeom prst="rect">
            <a:avLst/>
          </a:prstGeom>
        </p:spPr>
        <p:txBody>
          <a:bodyPr/>
          <a:lstStyle>
            <a:lvl1pPr>
              <a:defRPr>
                <a:latin typeface="Candara" panose="020E0502030303020204" pitchFamily="34" charset="0"/>
              </a:defRPr>
            </a:lvl1pPr>
          </a:lstStyle>
          <a:p>
            <a:fld id="{67062031-CC8F-45CC-B353-5A0246AE2271}"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solidFill>
                <a:srgbClr val="00B050"/>
              </a:solidFill>
            </a:endParaRPr>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200" y="0"/>
            <a:ext cx="1066800" cy="550606"/>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7"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smtClean="0"/>
              <a:t>Xoriant Solutions Pvt. Ltd.</a:t>
            </a:r>
            <a:endParaRPr lang="en-US"/>
          </a:p>
        </p:txBody>
      </p:sp>
      <p:sp>
        <p:nvSpPr>
          <p:cNvPr id="8" name="Slide Number Placeholder 28"/>
          <p:cNvSpPr>
            <a:spLocks noGrp="1"/>
          </p:cNvSpPr>
          <p:nvPr>
            <p:ph type="sldNum" sz="quarter" idx="4"/>
          </p:nvPr>
        </p:nvSpPr>
        <p:spPr>
          <a:xfrm>
            <a:off x="8077200" y="6355080"/>
            <a:ext cx="609600" cy="365760"/>
          </a:xfrm>
          <a:prstGeom prst="rect">
            <a:avLst/>
          </a:prstGeom>
        </p:spPr>
        <p:txBody>
          <a:bodyPr/>
          <a:lstStyle>
            <a:lvl1pPr>
              <a:defRPr>
                <a:latin typeface="Candara" panose="020E0502030303020204" pitchFamily="34" charset="0"/>
              </a:defRPr>
            </a:lvl1pPr>
          </a:lstStyle>
          <a:p>
            <a:fld id="{67062031-CC8F-45CC-B353-5A0246AE2271}"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smtClean="0"/>
              <a:t>Xoriant Solutions Pvt. Ltd.</a:t>
            </a:r>
            <a:endParaRPr lang="en-US"/>
          </a:p>
        </p:txBody>
      </p:sp>
      <p:sp>
        <p:nvSpPr>
          <p:cNvPr id="11" name="Slide Number Placeholder 28"/>
          <p:cNvSpPr>
            <a:spLocks noGrp="1"/>
          </p:cNvSpPr>
          <p:nvPr>
            <p:ph type="sldNum" sz="quarter" idx="4"/>
          </p:nvPr>
        </p:nvSpPr>
        <p:spPr>
          <a:xfrm>
            <a:off x="8077200" y="6355080"/>
            <a:ext cx="609600" cy="365760"/>
          </a:xfrm>
          <a:prstGeom prst="rect">
            <a:avLst/>
          </a:prstGeom>
        </p:spPr>
        <p:txBody>
          <a:bodyPr/>
          <a:lstStyle>
            <a:lvl1pPr>
              <a:defRPr>
                <a:latin typeface="Candara" panose="020E0502030303020204" pitchFamily="34" charset="0"/>
              </a:defRPr>
            </a:lvl1pPr>
          </a:lstStyle>
          <a:p>
            <a:fld id="{67062031-CC8F-45CC-B353-5A0246AE2271}"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8382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143000"/>
            <a:ext cx="39624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143000"/>
            <a:ext cx="3962400" cy="5334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smtClean="0"/>
              <a:t>Xoriant Solutions Pvt. Ltd.</a:t>
            </a:r>
            <a:endParaRPr lang="en-US"/>
          </a:p>
        </p:txBody>
      </p:sp>
      <p:sp>
        <p:nvSpPr>
          <p:cNvPr id="6" name="Slide Number Placeholder 28"/>
          <p:cNvSpPr>
            <a:spLocks noGrp="1"/>
          </p:cNvSpPr>
          <p:nvPr>
            <p:ph type="sldNum" sz="quarter" idx="4"/>
          </p:nvPr>
        </p:nvSpPr>
        <p:spPr>
          <a:xfrm>
            <a:off x="8077200" y="6355080"/>
            <a:ext cx="609600" cy="365760"/>
          </a:xfrm>
          <a:prstGeom prst="rect">
            <a:avLst/>
          </a:prstGeom>
        </p:spPr>
        <p:txBody>
          <a:bodyPr/>
          <a:lstStyle>
            <a:lvl1pPr>
              <a:defRPr>
                <a:latin typeface="Candara" panose="020E0502030303020204" pitchFamily="34" charset="0"/>
              </a:defRPr>
            </a:lvl1pPr>
          </a:lstStyle>
          <a:p>
            <a:fld id="{67062031-CC8F-45CC-B353-5A0246AE2271}" type="slidenum">
              <a:rPr lang="en-US" smtClean="0"/>
              <a:t>‹#›</a:t>
            </a:fld>
            <a:endParaRPr lang="en-US"/>
          </a:p>
        </p:txBody>
      </p:sp>
    </p:spTree>
    <p:extLst>
      <p:ext uri="{BB962C8B-B14F-4D97-AF65-F5344CB8AC3E}">
        <p14:creationId xmlns:p14="http://schemas.microsoft.com/office/powerpoint/2010/main" val="186596157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5213" cy="836613"/>
          </a:xfrm>
        </p:spPr>
        <p:txBody>
          <a:bodyPr/>
          <a:lstStyle/>
          <a:p>
            <a:r>
              <a:rPr lang="en-US" smtClean="0"/>
              <a:t>Click to edit Master title style</a:t>
            </a:r>
            <a:endParaRPr lang="en-US" dirty="0"/>
          </a:p>
        </p:txBody>
      </p:sp>
      <p:sp>
        <p:nvSpPr>
          <p:cNvPr id="3" name="Slide Number Placeholder 5"/>
          <p:cNvSpPr>
            <a:spLocks noGrp="1"/>
          </p:cNvSpPr>
          <p:nvPr>
            <p:ph type="sldNum" sz="quarter" idx="10"/>
          </p:nvPr>
        </p:nvSpPr>
        <p:spPr>
          <a:xfrm>
            <a:off x="7010400" y="0"/>
            <a:ext cx="1905000" cy="304800"/>
          </a:xfrm>
          <a:prstGeom prst="rect">
            <a:avLst/>
          </a:prstGeom>
        </p:spPr>
        <p:txBody>
          <a:bodyPr/>
          <a:lstStyle>
            <a:lvl1pPr>
              <a:defRPr/>
            </a:lvl1pPr>
          </a:lstStyle>
          <a:p>
            <a:fld id="{67062031-CC8F-45CC-B353-5A0246AE2271}" type="slidenum">
              <a:rPr lang="en-US" smtClean="0"/>
              <a:t>‹#›</a:t>
            </a:fld>
            <a:endParaRPr lang="en-US"/>
          </a:p>
        </p:txBody>
      </p:sp>
      <p:sp>
        <p:nvSpPr>
          <p:cNvPr id="4"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smtClean="0"/>
              <a:t>Xoriant Solutions Pvt. Ltd.</a:t>
            </a:r>
            <a:endParaRPr lang="en-US"/>
          </a:p>
        </p:txBody>
      </p:sp>
      <p:sp>
        <p:nvSpPr>
          <p:cNvPr id="5" name="Slide Number Placeholder 28"/>
          <p:cNvSpPr txBox="1">
            <a:spLocks/>
          </p:cNvSpPr>
          <p:nvPr/>
        </p:nvSpPr>
        <p:spPr>
          <a:xfrm>
            <a:off x="8077200" y="6355080"/>
            <a:ext cx="609600" cy="365760"/>
          </a:xfrm>
          <a:prstGeom prst="rect">
            <a:avLst/>
          </a:prstGeom>
        </p:spPr>
        <p:txBody>
          <a:bodyPr/>
          <a:lstStyle>
            <a:defPPr>
              <a:defRPr lang="en-US"/>
            </a:defPPr>
            <a:lvl1pPr marL="0" algn="l" defTabSz="914400" rtl="0" eaLnBrk="1" latinLnBrk="0" hangingPunct="1">
              <a:defRPr sz="1800" kern="1200">
                <a:solidFill>
                  <a:schemeClr val="tx1"/>
                </a:solidFill>
                <a:latin typeface="Candara" panose="020E0502030303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3633AFA-FA8A-4097-8A8F-CEFA605C963F}" type="slidenum">
              <a:rPr lang="en-US" smtClean="0"/>
              <a:pPr/>
              <a:t>‹#›</a:t>
            </a:fld>
            <a:endParaRPr lang="en-US" dirty="0"/>
          </a:p>
        </p:txBody>
      </p:sp>
    </p:spTree>
    <p:extLst>
      <p:ext uri="{BB962C8B-B14F-4D97-AF65-F5344CB8AC3E}">
        <p14:creationId xmlns:p14="http://schemas.microsoft.com/office/powerpoint/2010/main" val="63894667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533400" y="1143000"/>
            <a:ext cx="8077200" cy="5334000"/>
          </a:xfrm>
        </p:spPr>
        <p:txBody>
          <a:bodyPr/>
          <a:lstStyle/>
          <a:p>
            <a:pPr lvl="0"/>
            <a:r>
              <a:rPr lang="en-US" noProof="0" smtClean="0"/>
              <a:t>Click icon to add table</a:t>
            </a:r>
            <a:endParaRPr lang="en-US" noProof="0" dirty="0" smtClean="0"/>
          </a:p>
        </p:txBody>
      </p:sp>
      <p:sp>
        <p:nvSpPr>
          <p:cNvPr id="4"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smtClean="0"/>
              <a:t>Xoriant Solutions Pvt. Ltd.</a:t>
            </a:r>
            <a:endParaRPr lang="en-US"/>
          </a:p>
        </p:txBody>
      </p:sp>
      <p:sp>
        <p:nvSpPr>
          <p:cNvPr id="5" name="Slide Number Placeholder 28"/>
          <p:cNvSpPr>
            <a:spLocks noGrp="1"/>
          </p:cNvSpPr>
          <p:nvPr>
            <p:ph type="sldNum" sz="quarter" idx="4"/>
          </p:nvPr>
        </p:nvSpPr>
        <p:spPr>
          <a:xfrm>
            <a:off x="8077200" y="6355080"/>
            <a:ext cx="609600" cy="365760"/>
          </a:xfrm>
          <a:prstGeom prst="rect">
            <a:avLst/>
          </a:prstGeom>
        </p:spPr>
        <p:txBody>
          <a:bodyPr/>
          <a:lstStyle>
            <a:lvl1pPr>
              <a:defRPr>
                <a:latin typeface="Candara" panose="020E0502030303020204" pitchFamily="34" charset="0"/>
              </a:defRPr>
            </a:lvl1pPr>
          </a:lstStyle>
          <a:p>
            <a:fld id="{67062031-CC8F-45CC-B353-5A0246AE2271}" type="slidenum">
              <a:rPr lang="en-US" smtClean="0"/>
              <a:t>‹#›</a:t>
            </a:fld>
            <a:endParaRPr lang="en-US"/>
          </a:p>
        </p:txBody>
      </p:sp>
    </p:spTree>
    <p:extLst>
      <p:ext uri="{BB962C8B-B14F-4D97-AF65-F5344CB8AC3E}">
        <p14:creationId xmlns:p14="http://schemas.microsoft.com/office/powerpoint/2010/main" val="92801905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7" name="Footer Placeholder 16"/>
          <p:cNvSpPr>
            <a:spLocks noGrp="1"/>
          </p:cNvSpPr>
          <p:nvPr>
            <p:ph type="ftr" sz="quarter" idx="11"/>
          </p:nvPr>
        </p:nvSpPr>
        <p:spPr>
          <a:xfrm>
            <a:off x="640080" y="6355080"/>
            <a:ext cx="3474720" cy="365760"/>
          </a:xfrm>
        </p:spPr>
        <p:txBody>
          <a:bodyPr/>
          <a:lstStyle>
            <a:lvl1pPr algn="l">
              <a:defRPr>
                <a:latin typeface="Candara" panose="020E0502030303020204" pitchFamily="34" charset="0"/>
              </a:defRPr>
            </a:lvl1pPr>
          </a:lstStyle>
          <a:p>
            <a:r>
              <a:rPr lang="en-US" smtClean="0"/>
              <a:t>Xoriant Solutions Pvt. Ltd.</a:t>
            </a:r>
            <a:endParaRPr lang="en-US"/>
          </a:p>
        </p:txBody>
      </p:sp>
      <p:sp>
        <p:nvSpPr>
          <p:cNvPr id="9" name="Slide Number Placeholder 28"/>
          <p:cNvSpPr>
            <a:spLocks noGrp="1"/>
          </p:cNvSpPr>
          <p:nvPr>
            <p:ph type="sldNum" sz="quarter" idx="12"/>
          </p:nvPr>
        </p:nvSpPr>
        <p:spPr>
          <a:xfrm>
            <a:off x="8077200" y="6355080"/>
            <a:ext cx="609600" cy="365760"/>
          </a:xfrm>
        </p:spPr>
        <p:txBody>
          <a:bodyPr/>
          <a:lstStyle>
            <a:lvl1pPr>
              <a:defRPr>
                <a:latin typeface="Candara" panose="020E0502030303020204" pitchFamily="34" charset="0"/>
              </a:defRPr>
            </a:lvl1pPr>
          </a:lstStyle>
          <a:p>
            <a:fld id="{67062031-CC8F-45CC-B353-5A0246AE2271}"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dirty="0"/>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Footer Placeholder 16"/>
          <p:cNvSpPr>
            <a:spLocks noGrp="1"/>
          </p:cNvSpPr>
          <p:nvPr>
            <p:ph type="ftr" sz="quarter" idx="11"/>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smtClean="0"/>
              <a:t>Xoriant Solutions Pvt. Ltd.</a:t>
            </a:r>
            <a:endParaRPr lang="en-US"/>
          </a:p>
        </p:txBody>
      </p:sp>
      <p:sp>
        <p:nvSpPr>
          <p:cNvPr id="10" name="Slide Number Placeholder 28"/>
          <p:cNvSpPr>
            <a:spLocks noGrp="1"/>
          </p:cNvSpPr>
          <p:nvPr>
            <p:ph type="sldNum" sz="quarter" idx="12"/>
          </p:nvPr>
        </p:nvSpPr>
        <p:spPr>
          <a:xfrm>
            <a:off x="8077200" y="6355080"/>
            <a:ext cx="609600" cy="365760"/>
          </a:xfrm>
          <a:prstGeom prst="rect">
            <a:avLst/>
          </a:prstGeom>
        </p:spPr>
        <p:txBody>
          <a:bodyPr/>
          <a:lstStyle>
            <a:lvl1pPr>
              <a:defRPr>
                <a:latin typeface="Candara" panose="020E0502030303020204" pitchFamily="34" charset="0"/>
              </a:defRPr>
            </a:lvl1pPr>
          </a:lstStyle>
          <a:p>
            <a:fld id="{67062031-CC8F-45CC-B353-5A0246AE2271}" type="slidenum">
              <a:rPr lang="en-US" smtClean="0"/>
              <a:t>‹#›</a:t>
            </a:fld>
            <a:endParaRPr lang="en-US"/>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200" y="0"/>
            <a:ext cx="1066800" cy="550606"/>
          </a:xfrm>
          <a:prstGeom prst="rect">
            <a:avLst/>
          </a:prstGeom>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8" name="Footer Placeholder 16"/>
          <p:cNvSpPr>
            <a:spLocks noGrp="1"/>
          </p:cNvSpPr>
          <p:nvPr>
            <p:ph type="ftr" sz="quarter" idx="11"/>
          </p:nvPr>
        </p:nvSpPr>
        <p:spPr>
          <a:xfrm>
            <a:off x="640080" y="6355080"/>
            <a:ext cx="3474720" cy="365760"/>
          </a:xfrm>
        </p:spPr>
        <p:txBody>
          <a:bodyPr/>
          <a:lstStyle>
            <a:lvl1pPr algn="l">
              <a:defRPr>
                <a:latin typeface="Candara" panose="020E0502030303020204" pitchFamily="34" charset="0"/>
              </a:defRPr>
            </a:lvl1pPr>
          </a:lstStyle>
          <a:p>
            <a:r>
              <a:rPr lang="en-US" smtClean="0"/>
              <a:t>Xoriant Solutions Pvt. Ltd.</a:t>
            </a:r>
            <a:endParaRPr lang="en-US"/>
          </a:p>
        </p:txBody>
      </p:sp>
      <p:sp>
        <p:nvSpPr>
          <p:cNvPr id="10" name="Slide Number Placeholder 28"/>
          <p:cNvSpPr>
            <a:spLocks noGrp="1"/>
          </p:cNvSpPr>
          <p:nvPr>
            <p:ph type="sldNum" sz="quarter" idx="12"/>
          </p:nvPr>
        </p:nvSpPr>
        <p:spPr>
          <a:xfrm>
            <a:off x="8077200" y="6355080"/>
            <a:ext cx="609600" cy="365760"/>
          </a:xfrm>
        </p:spPr>
        <p:txBody>
          <a:bodyPr/>
          <a:lstStyle>
            <a:lvl1pPr>
              <a:defRPr>
                <a:latin typeface="Candara" panose="020E0502030303020204" pitchFamily="34" charset="0"/>
              </a:defRPr>
            </a:lvl1pPr>
          </a:lstStyle>
          <a:p>
            <a:fld id="{67062031-CC8F-45CC-B353-5A0246AE2271}"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0" name="Footer Placeholder 16"/>
          <p:cNvSpPr>
            <a:spLocks noGrp="1"/>
          </p:cNvSpPr>
          <p:nvPr>
            <p:ph type="ftr" sz="quarter" idx="11"/>
          </p:nvPr>
        </p:nvSpPr>
        <p:spPr>
          <a:xfrm>
            <a:off x="640080" y="6355080"/>
            <a:ext cx="3474720" cy="365760"/>
          </a:xfrm>
        </p:spPr>
        <p:txBody>
          <a:bodyPr/>
          <a:lstStyle>
            <a:lvl1pPr algn="l">
              <a:defRPr>
                <a:latin typeface="Candara" panose="020E0502030303020204" pitchFamily="34" charset="0"/>
              </a:defRPr>
            </a:lvl1pPr>
          </a:lstStyle>
          <a:p>
            <a:r>
              <a:rPr lang="en-US" smtClean="0"/>
              <a:t>Xoriant Solutions Pvt. Ltd.</a:t>
            </a:r>
            <a:endParaRPr lang="en-US"/>
          </a:p>
        </p:txBody>
      </p:sp>
      <p:sp>
        <p:nvSpPr>
          <p:cNvPr id="12" name="Slide Number Placeholder 28"/>
          <p:cNvSpPr>
            <a:spLocks noGrp="1"/>
          </p:cNvSpPr>
          <p:nvPr>
            <p:ph type="sldNum" sz="quarter" idx="12"/>
          </p:nvPr>
        </p:nvSpPr>
        <p:spPr>
          <a:xfrm>
            <a:off x="8077200" y="6355080"/>
            <a:ext cx="609600" cy="365760"/>
          </a:xfrm>
        </p:spPr>
        <p:txBody>
          <a:bodyPr/>
          <a:lstStyle>
            <a:lvl1pPr>
              <a:defRPr>
                <a:latin typeface="Candara" panose="020E0502030303020204" pitchFamily="34" charset="0"/>
              </a:defRPr>
            </a:lvl1pPr>
          </a:lstStyle>
          <a:p>
            <a:fld id="{67062031-CC8F-45CC-B353-5A0246AE2271}"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Footer Placeholder 16"/>
          <p:cNvSpPr>
            <a:spLocks noGrp="1"/>
          </p:cNvSpPr>
          <p:nvPr>
            <p:ph type="ftr" sz="quarter" idx="11"/>
          </p:nvPr>
        </p:nvSpPr>
        <p:spPr>
          <a:xfrm>
            <a:off x="640080" y="6355080"/>
            <a:ext cx="3474720" cy="365760"/>
          </a:xfrm>
        </p:spPr>
        <p:txBody>
          <a:bodyPr/>
          <a:lstStyle>
            <a:lvl1pPr algn="l">
              <a:defRPr>
                <a:latin typeface="Candara" panose="020E0502030303020204" pitchFamily="34" charset="0"/>
              </a:defRPr>
            </a:lvl1pPr>
          </a:lstStyle>
          <a:p>
            <a:r>
              <a:rPr lang="en-US" smtClean="0"/>
              <a:t>Xoriant Solutions Pvt. Ltd.</a:t>
            </a:r>
            <a:endParaRPr lang="en-US"/>
          </a:p>
        </p:txBody>
      </p:sp>
      <p:sp>
        <p:nvSpPr>
          <p:cNvPr id="8" name="Slide Number Placeholder 28"/>
          <p:cNvSpPr>
            <a:spLocks noGrp="1"/>
          </p:cNvSpPr>
          <p:nvPr>
            <p:ph type="sldNum" sz="quarter" idx="12"/>
          </p:nvPr>
        </p:nvSpPr>
        <p:spPr>
          <a:xfrm>
            <a:off x="8077200" y="6355080"/>
            <a:ext cx="609600" cy="365760"/>
          </a:xfrm>
        </p:spPr>
        <p:txBody>
          <a:bodyPr/>
          <a:lstStyle>
            <a:lvl1pPr>
              <a:defRPr>
                <a:latin typeface="Candara" panose="020E0502030303020204" pitchFamily="34" charset="0"/>
              </a:defRPr>
            </a:lvl1pPr>
          </a:lstStyle>
          <a:p>
            <a:fld id="{67062031-CC8F-45CC-B353-5A0246AE2271}"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smtClean="0"/>
              <a:t>Xoriant Solutions Pvt. Ltd.</a:t>
            </a:r>
            <a:endParaRPr lang="en-US"/>
          </a:p>
        </p:txBody>
      </p:sp>
      <p:sp>
        <p:nvSpPr>
          <p:cNvPr id="8" name="Slide Number Placeholder 28"/>
          <p:cNvSpPr>
            <a:spLocks noGrp="1"/>
          </p:cNvSpPr>
          <p:nvPr>
            <p:ph type="sldNum" sz="quarter" idx="4"/>
          </p:nvPr>
        </p:nvSpPr>
        <p:spPr>
          <a:xfrm>
            <a:off x="8077200" y="6355080"/>
            <a:ext cx="609600" cy="365760"/>
          </a:xfrm>
          <a:prstGeom prst="rect">
            <a:avLst/>
          </a:prstGeom>
        </p:spPr>
        <p:txBody>
          <a:bodyPr/>
          <a:lstStyle>
            <a:lvl1pPr>
              <a:defRPr>
                <a:latin typeface="Candara" panose="020E0502030303020204" pitchFamily="34" charset="0"/>
              </a:defRPr>
            </a:lvl1pPr>
          </a:lstStyle>
          <a:p>
            <a:fld id="{67062031-CC8F-45CC-B353-5A0246AE2271}" type="slidenum">
              <a:rPr lang="en-US" smtClean="0"/>
              <a:t>‹#›</a:t>
            </a:fld>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200" y="0"/>
            <a:ext cx="1066800" cy="550606"/>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Candara" panose="020E0502030303020204" pitchFamily="34" charset="0"/>
                <a:ea typeface="+mn-ea"/>
                <a:cs typeface="+mn-cs"/>
              </a:defRPr>
            </a:lvl1pPr>
          </a:lstStyle>
          <a:p>
            <a:r>
              <a:rPr kumimoji="0" lang="en-US" smtClean="0"/>
              <a:t>Click to edit Master title style</a:t>
            </a:r>
            <a:endParaRPr kumimoji="0" lang="en-US" dirty="0"/>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1"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smtClean="0"/>
              <a:t>Xoriant Solutions Pvt. Ltd.</a:t>
            </a:r>
            <a:endParaRPr lang="en-US"/>
          </a:p>
        </p:txBody>
      </p:sp>
      <p:sp>
        <p:nvSpPr>
          <p:cNvPr id="13" name="Slide Number Placeholder 28"/>
          <p:cNvSpPr>
            <a:spLocks noGrp="1"/>
          </p:cNvSpPr>
          <p:nvPr>
            <p:ph type="sldNum" sz="quarter" idx="4"/>
          </p:nvPr>
        </p:nvSpPr>
        <p:spPr>
          <a:xfrm>
            <a:off x="8077200" y="6355080"/>
            <a:ext cx="609600" cy="365760"/>
          </a:xfrm>
          <a:prstGeom prst="rect">
            <a:avLst/>
          </a:prstGeom>
        </p:spPr>
        <p:txBody>
          <a:bodyPr/>
          <a:lstStyle>
            <a:lvl1pPr>
              <a:defRPr>
                <a:latin typeface="Candara" panose="020E0502030303020204" pitchFamily="34" charset="0"/>
              </a:defRPr>
            </a:lvl1pPr>
          </a:lstStyle>
          <a:p>
            <a:fld id="{67062031-CC8F-45CC-B353-5A0246AE2271}" type="slidenum">
              <a:rPr lang="en-US" smtClean="0"/>
              <a:t>‹#›</a:t>
            </a:fld>
            <a:endParaRPr lang="en-US"/>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200" y="0"/>
            <a:ext cx="1066800" cy="550606"/>
          </a:xfrm>
          <a:prstGeom prst="rect">
            <a:avLst/>
          </a:prstGeom>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dirty="0"/>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smtClean="0"/>
              <a:t>Xoriant Solutions Pvt. Ltd.</a:t>
            </a:r>
            <a:endParaRPr lang="en-US"/>
          </a:p>
        </p:txBody>
      </p:sp>
      <p:sp>
        <p:nvSpPr>
          <p:cNvPr id="12" name="Slide Number Placeholder 28"/>
          <p:cNvSpPr>
            <a:spLocks noGrp="1"/>
          </p:cNvSpPr>
          <p:nvPr>
            <p:ph type="sldNum" sz="quarter" idx="4"/>
          </p:nvPr>
        </p:nvSpPr>
        <p:spPr>
          <a:xfrm>
            <a:off x="8077200" y="6355080"/>
            <a:ext cx="609600" cy="365760"/>
          </a:xfrm>
          <a:prstGeom prst="rect">
            <a:avLst/>
          </a:prstGeom>
        </p:spPr>
        <p:txBody>
          <a:bodyPr/>
          <a:lstStyle>
            <a:lvl1pPr>
              <a:defRPr>
                <a:latin typeface="Candara" panose="020E0502030303020204" pitchFamily="34" charset="0"/>
              </a:defRPr>
            </a:lvl1pPr>
          </a:lstStyle>
          <a:p>
            <a:fld id="{67062031-CC8F-45CC-B353-5A0246AE2271}" type="slidenum">
              <a:rPr lang="en-US" smtClean="0"/>
              <a:t>‹#›</a:t>
            </a:fld>
            <a:endParaRPr lang="en-US"/>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200" y="0"/>
            <a:ext cx="1066800" cy="550606"/>
          </a:xfrm>
          <a:prstGeom prst="rect">
            <a:avLst/>
          </a:prstGeom>
        </p:spPr>
      </p:pic>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Footer Placeholder 16"/>
          <p:cNvSpPr>
            <a:spLocks noGrp="1"/>
          </p:cNvSpPr>
          <p:nvPr>
            <p:ph type="ftr" sz="quarter" idx="3"/>
          </p:nvPr>
        </p:nvSpPr>
        <p:spPr>
          <a:xfrm>
            <a:off x="640080" y="6355080"/>
            <a:ext cx="3474720" cy="365760"/>
          </a:xfrm>
          <a:prstGeom prst="rect">
            <a:avLst/>
          </a:prstGeom>
        </p:spPr>
        <p:txBody>
          <a:bodyPr/>
          <a:lstStyle>
            <a:lvl1pPr algn="l">
              <a:defRPr>
                <a:latin typeface="Candara" panose="020E0502030303020204" pitchFamily="34" charset="0"/>
              </a:defRPr>
            </a:lvl1pPr>
          </a:lstStyle>
          <a:p>
            <a:r>
              <a:rPr lang="en-US" smtClean="0"/>
              <a:t>Xoriant Solutions Pvt. Ltd.</a:t>
            </a:r>
            <a:endParaRPr lang="en-US"/>
          </a:p>
        </p:txBody>
      </p:sp>
      <p:sp>
        <p:nvSpPr>
          <p:cNvPr id="12" name="Slide Number Placeholder 28"/>
          <p:cNvSpPr>
            <a:spLocks noGrp="1"/>
          </p:cNvSpPr>
          <p:nvPr>
            <p:ph type="sldNum" sz="quarter" idx="4"/>
          </p:nvPr>
        </p:nvSpPr>
        <p:spPr>
          <a:xfrm>
            <a:off x="8077200" y="6355080"/>
            <a:ext cx="609600" cy="365760"/>
          </a:xfrm>
          <a:prstGeom prst="rect">
            <a:avLst/>
          </a:prstGeom>
        </p:spPr>
        <p:txBody>
          <a:bodyPr/>
          <a:lstStyle>
            <a:lvl1pPr>
              <a:defRPr>
                <a:latin typeface="Candara" panose="020E0502030303020204" pitchFamily="34" charset="0"/>
              </a:defRPr>
            </a:lvl1pPr>
          </a:lstStyle>
          <a:p>
            <a:fld id="{67062031-CC8F-45CC-B353-5A0246AE2271}" type="slidenum">
              <a:rPr lang="en-US" smtClean="0"/>
              <a:t>‹#›</a:t>
            </a:fld>
            <a:endParaRPr lang="en-US"/>
          </a:p>
        </p:txBody>
      </p:sp>
      <p:pic>
        <p:nvPicPr>
          <p:cNvPr id="15" name="Picture 1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077200" y="0"/>
            <a:ext cx="1066800" cy="550606"/>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hf hdr="0" dt="0"/>
  <p:txStyles>
    <p:titleStyle>
      <a:lvl1pPr algn="l" rtl="0" eaLnBrk="1" latinLnBrk="0" hangingPunct="1">
        <a:spcBef>
          <a:spcPct val="0"/>
        </a:spcBef>
        <a:buNone/>
        <a:defRPr kumimoji="0" sz="3200" kern="1200">
          <a:solidFill>
            <a:schemeClr val="tx2"/>
          </a:solidFill>
          <a:latin typeface="Candara" panose="020E0502030303020204" pitchFamily="34" charset="0"/>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Candara" panose="020E0502030303020204" pitchFamily="34"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Candara" panose="020E0502030303020204" pitchFamily="34"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Candara" panose="020E0502030303020204" pitchFamily="34"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Candara" panose="020E0502030303020204" pitchFamily="34"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Candara" panose="020E0502030303020204" pitchFamily="34"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8.png"/><Relationship Id="rId2" Type="http://schemas.openxmlformats.org/officeDocument/2006/relationships/image" Target="../media/image13.png"/><Relationship Id="rId16"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5" Type="http://schemas.openxmlformats.org/officeDocument/2006/relationships/image" Target="../media/image4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s>
</file>

<file path=ppt/slides/_rels/slide7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86.xml.rels><?xml version="1.0" encoding="UTF-8" standalone="yes"?>
<Relationships xmlns="http://schemas.openxmlformats.org/package/2006/relationships"><Relationship Id="rId3" Type="http://schemas.openxmlformats.org/officeDocument/2006/relationships/hyperlink" Target="http://www.cssportal.com/css3-color-names/"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CSS 3</a:t>
            </a:r>
            <a:endParaRPr lang="en-US" dirty="0"/>
          </a:p>
        </p:txBody>
      </p:sp>
    </p:spTree>
    <p:extLst>
      <p:ext uri="{BB962C8B-B14F-4D97-AF65-F5344CB8AC3E}">
        <p14:creationId xmlns:p14="http://schemas.microsoft.com/office/powerpoint/2010/main" val="1620460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lnSpc>
                <a:spcPct val="150000"/>
              </a:lnSpc>
            </a:pPr>
            <a:r>
              <a:rPr lang="en-US" dirty="0"/>
              <a:t>Using the &lt;link&gt; Element</a:t>
            </a:r>
          </a:p>
        </p:txBody>
      </p:sp>
      <p:sp>
        <p:nvSpPr>
          <p:cNvPr id="3" name="Content Placeholder 2"/>
          <p:cNvSpPr>
            <a:spLocks noGrp="1"/>
          </p:cNvSpPr>
          <p:nvPr>
            <p:ph sz="quarter" idx="1"/>
          </p:nvPr>
        </p:nvSpPr>
        <p:spPr/>
        <p:txBody>
          <a:bodyPr>
            <a:normAutofit/>
          </a:bodyPr>
          <a:lstStyle/>
          <a:p>
            <a:pPr marL="0" indent="0">
              <a:buNone/>
            </a:pPr>
            <a:endParaRPr lang="en-US" sz="2400" dirty="0" smtClean="0"/>
          </a:p>
          <a:p>
            <a:pPr marL="0" indent="0" algn="ctr">
              <a:lnSpc>
                <a:spcPct val="150000"/>
              </a:lnSpc>
              <a:buNone/>
            </a:pPr>
            <a:r>
              <a:rPr lang="en-US" sz="2400" dirty="0" smtClean="0"/>
              <a:t>&lt;</a:t>
            </a:r>
            <a:r>
              <a:rPr lang="en-US" sz="2400" dirty="0">
                <a:solidFill>
                  <a:srgbClr val="FF0000"/>
                </a:solidFill>
              </a:rPr>
              <a:t>link</a:t>
            </a:r>
            <a:r>
              <a:rPr lang="en-US" sz="2400" dirty="0"/>
              <a:t> </a:t>
            </a:r>
            <a:r>
              <a:rPr lang="en-US" sz="2400" dirty="0" err="1"/>
              <a:t>rel</a:t>
            </a:r>
            <a:r>
              <a:rPr lang="en-US" sz="2400" dirty="0"/>
              <a:t>="stylesheet" </a:t>
            </a:r>
            <a:r>
              <a:rPr lang="en-US" sz="2400" dirty="0" err="1"/>
              <a:t>href</a:t>
            </a:r>
            <a:r>
              <a:rPr lang="en-US" sz="2400" dirty="0"/>
              <a:t>="</a:t>
            </a:r>
            <a:r>
              <a:rPr lang="en-US" sz="2400" dirty="0" err="1" smtClean="0"/>
              <a:t>css</a:t>
            </a:r>
            <a:r>
              <a:rPr lang="en-US" sz="2400" dirty="0" smtClean="0"/>
              <a:t>/my_project.css"&gt;</a:t>
            </a:r>
          </a:p>
          <a:p>
            <a:pPr marL="0" indent="0">
              <a:lnSpc>
                <a:spcPct val="150000"/>
              </a:lnSpc>
              <a:buNone/>
            </a:pPr>
            <a:endParaRPr lang="en-US" dirty="0" smtClean="0"/>
          </a:p>
          <a:p>
            <a:pPr>
              <a:lnSpc>
                <a:spcPct val="150000"/>
              </a:lnSpc>
            </a:pPr>
            <a:r>
              <a:rPr lang="en-US" dirty="0" smtClean="0"/>
              <a:t>The &lt;link&gt; element is placed inside &lt;head&gt;.</a:t>
            </a:r>
          </a:p>
          <a:p>
            <a:pPr>
              <a:lnSpc>
                <a:spcPct val="150000"/>
              </a:lnSpc>
            </a:pPr>
            <a:r>
              <a:rPr lang="en-US" dirty="0" smtClean="0"/>
              <a:t>This is the most recommended way of including </a:t>
            </a:r>
            <a:r>
              <a:rPr lang="en-US" dirty="0" err="1" smtClean="0"/>
              <a:t>css</a:t>
            </a:r>
            <a:r>
              <a:rPr lang="en-US" dirty="0" smtClean="0"/>
              <a:t> into HTML.</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4" name="Slide Number Placeholder 3"/>
          <p:cNvSpPr>
            <a:spLocks noGrp="1"/>
          </p:cNvSpPr>
          <p:nvPr>
            <p:ph type="sldNum" sz="quarter" idx="12"/>
          </p:nvPr>
        </p:nvSpPr>
        <p:spPr/>
        <p:txBody>
          <a:bodyPr/>
          <a:lstStyle/>
          <a:p>
            <a:fld id="{CEC82A4D-99B1-4CF2-9947-C4AA5AB13460}" type="slidenum">
              <a:rPr lang="en-US" smtClean="0"/>
              <a:t>10</a:t>
            </a:fld>
            <a:endParaRPr lang="en-US"/>
          </a:p>
        </p:txBody>
      </p:sp>
    </p:spTree>
    <p:extLst>
      <p:ext uri="{BB962C8B-B14F-4D97-AF65-F5344CB8AC3E}">
        <p14:creationId xmlns:p14="http://schemas.microsoft.com/office/powerpoint/2010/main" val="2047211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dirty="0" smtClean="0"/>
              <a:t>Module 2: CSS Selectors</a:t>
            </a:r>
          </a:p>
        </p:txBody>
      </p:sp>
      <p:sp>
        <p:nvSpPr>
          <p:cNvPr id="4099" name="Content Placeholder 2"/>
          <p:cNvSpPr>
            <a:spLocks noGrp="1"/>
          </p:cNvSpPr>
          <p:nvPr>
            <p:ph sz="quarter" idx="1"/>
          </p:nvPr>
        </p:nvSpPr>
        <p:spPr/>
        <p:txBody>
          <a:bodyPr>
            <a:noAutofit/>
          </a:bodyPr>
          <a:lstStyle/>
          <a:p>
            <a:pPr>
              <a:lnSpc>
                <a:spcPct val="150000"/>
              </a:lnSpc>
            </a:pPr>
            <a:r>
              <a:rPr lang="en-US" altLang="en-US" dirty="0" smtClean="0"/>
              <a:t>What is a selector?</a:t>
            </a:r>
            <a:endParaRPr lang="en-US" altLang="en-US" dirty="0"/>
          </a:p>
          <a:p>
            <a:pPr>
              <a:lnSpc>
                <a:spcPct val="150000"/>
              </a:lnSpc>
            </a:pPr>
            <a:r>
              <a:rPr lang="en-US" altLang="en-US" dirty="0" smtClean="0"/>
              <a:t>Basic selectors</a:t>
            </a:r>
            <a:endParaRPr lang="en-US" altLang="en-US" dirty="0"/>
          </a:p>
          <a:p>
            <a:pPr>
              <a:lnSpc>
                <a:spcPct val="150000"/>
              </a:lnSpc>
            </a:pPr>
            <a:r>
              <a:rPr lang="en-US" altLang="en-US" dirty="0" smtClean="0"/>
              <a:t>Advanced selectors</a:t>
            </a:r>
            <a:endParaRPr lang="en-US" altLang="en-US" dirty="0"/>
          </a:p>
          <a:p>
            <a:pPr>
              <a:lnSpc>
                <a:spcPct val="150000"/>
              </a:lnSpc>
            </a:pPr>
            <a:r>
              <a:rPr lang="en-US" altLang="en-US" dirty="0" smtClean="0"/>
              <a:t>Pseudo-class</a:t>
            </a:r>
            <a:endParaRPr lang="en-US" altLang="en-US" dirty="0"/>
          </a:p>
          <a:p>
            <a:pPr>
              <a:lnSpc>
                <a:spcPct val="150000"/>
              </a:lnSpc>
            </a:pPr>
            <a:r>
              <a:rPr lang="en-US" altLang="en-US" dirty="0" smtClean="0"/>
              <a:t>Pseudo-element</a:t>
            </a:r>
            <a:endParaRPr lang="en-US" altLang="en-US" dirty="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11</a:t>
            </a:fld>
            <a:endParaRPr lang="en-US"/>
          </a:p>
        </p:txBody>
      </p:sp>
    </p:spTree>
    <p:extLst>
      <p:ext uri="{BB962C8B-B14F-4D97-AF65-F5344CB8AC3E}">
        <p14:creationId xmlns:p14="http://schemas.microsoft.com/office/powerpoint/2010/main" val="7086423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nSpc>
                <a:spcPct val="150000"/>
              </a:lnSpc>
            </a:pPr>
            <a:r>
              <a:rPr lang="en-US" altLang="en-US" dirty="0"/>
              <a:t>What is a selector?</a:t>
            </a:r>
          </a:p>
        </p:txBody>
      </p:sp>
      <p:sp>
        <p:nvSpPr>
          <p:cNvPr id="4099" name="Content Placeholder 2"/>
          <p:cNvSpPr>
            <a:spLocks noGrp="1"/>
          </p:cNvSpPr>
          <p:nvPr>
            <p:ph sz="quarter" idx="1"/>
          </p:nvPr>
        </p:nvSpPr>
        <p:spPr/>
        <p:txBody>
          <a:bodyPr>
            <a:noAutofit/>
          </a:bodyPr>
          <a:lstStyle/>
          <a:p>
            <a:pPr marL="0" indent="0">
              <a:lnSpc>
                <a:spcPct val="150000"/>
              </a:lnSpc>
              <a:buNone/>
            </a:pPr>
            <a:r>
              <a:rPr lang="en-US" dirty="0" smtClean="0"/>
              <a:t>Selector </a:t>
            </a:r>
            <a:r>
              <a:rPr lang="en-US" dirty="0"/>
              <a:t>is the part of a CSS rule set that actually </a:t>
            </a:r>
            <a:r>
              <a:rPr lang="en-US" dirty="0" smtClean="0"/>
              <a:t>selects the </a:t>
            </a:r>
            <a:r>
              <a:rPr lang="en-US" dirty="0"/>
              <a:t>content you want to style</a:t>
            </a:r>
            <a:r>
              <a:rPr lang="en-US" dirty="0" smtClean="0"/>
              <a:t>. For example:</a:t>
            </a:r>
          </a:p>
          <a:p>
            <a:pPr marL="0" indent="0">
              <a:lnSpc>
                <a:spcPct val="150000"/>
              </a:lnSpc>
              <a:buNone/>
            </a:pPr>
            <a:r>
              <a:rPr lang="en-US" altLang="en-US" dirty="0" smtClean="0"/>
              <a:t>.</a:t>
            </a:r>
            <a:r>
              <a:rPr lang="en-US" altLang="en-US" dirty="0" err="1" smtClean="0"/>
              <a:t>css</a:t>
            </a:r>
            <a:r>
              <a:rPr lang="en-US" altLang="en-US" dirty="0" smtClean="0"/>
              <a:t> file</a:t>
            </a:r>
            <a:endParaRPr lang="en-US" altLang="en-US" dirty="0"/>
          </a:p>
          <a:p>
            <a:pPr marL="0" indent="0">
              <a:lnSpc>
                <a:spcPct val="150000"/>
              </a:lnSpc>
              <a:buNone/>
            </a:pPr>
            <a:r>
              <a:rPr lang="en-US" altLang="en-US" dirty="0" smtClean="0"/>
              <a:t>	p </a:t>
            </a:r>
            <a:r>
              <a:rPr lang="en-US" altLang="en-US" dirty="0"/>
              <a:t>{ color: black; </a:t>
            </a:r>
            <a:r>
              <a:rPr lang="en-US" altLang="en-US" dirty="0" smtClean="0"/>
              <a:t>}</a:t>
            </a:r>
          </a:p>
          <a:p>
            <a:pPr marL="0" indent="0">
              <a:lnSpc>
                <a:spcPct val="150000"/>
              </a:lnSpc>
              <a:buNone/>
            </a:pPr>
            <a:r>
              <a:rPr lang="en-US" altLang="en-US" dirty="0" smtClean="0"/>
              <a:t>.html file</a:t>
            </a:r>
          </a:p>
          <a:p>
            <a:pPr marL="0" indent="0">
              <a:lnSpc>
                <a:spcPct val="150000"/>
              </a:lnSpc>
              <a:buNone/>
            </a:pPr>
            <a:r>
              <a:rPr lang="en-US" altLang="en-US" dirty="0"/>
              <a:t>	</a:t>
            </a:r>
            <a:r>
              <a:rPr lang="en-US" altLang="en-US" dirty="0" smtClean="0"/>
              <a:t>&lt;p&gt;This is black text.&lt;/p&gt;</a:t>
            </a:r>
            <a:endParaRPr lang="en-US" altLang="en-US" dirty="0"/>
          </a:p>
          <a:p>
            <a:pPr marL="0" indent="0">
              <a:lnSpc>
                <a:spcPct val="150000"/>
              </a:lnSpc>
              <a:buNone/>
            </a:pPr>
            <a:endParaRPr lang="en-US" altLang="en-US" dirty="0" smtClean="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12</a:t>
            </a:fld>
            <a:endParaRPr lang="en-US"/>
          </a:p>
        </p:txBody>
      </p:sp>
    </p:spTree>
    <p:extLst>
      <p:ext uri="{BB962C8B-B14F-4D97-AF65-F5344CB8AC3E}">
        <p14:creationId xmlns:p14="http://schemas.microsoft.com/office/powerpoint/2010/main" val="3432489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dow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wipe(down)">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wipe(down)">
                                      <p:cBhvr>
                                        <p:cTn id="22" dur="500"/>
                                        <p:tgtEl>
                                          <p:spTgt spid="4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wipe(down)">
                                      <p:cBhvr>
                                        <p:cTn id="27"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nSpc>
                <a:spcPct val="150000"/>
              </a:lnSpc>
            </a:pPr>
            <a:r>
              <a:rPr lang="en-US" altLang="en-US" dirty="0" smtClean="0"/>
              <a:t>Basic selectors</a:t>
            </a:r>
            <a:endParaRPr lang="en-US" altLang="en-US" dirty="0"/>
          </a:p>
        </p:txBody>
      </p:sp>
      <p:sp>
        <p:nvSpPr>
          <p:cNvPr id="4099" name="Content Placeholder 2"/>
          <p:cNvSpPr>
            <a:spLocks noGrp="1"/>
          </p:cNvSpPr>
          <p:nvPr>
            <p:ph sz="quarter" idx="1"/>
          </p:nvPr>
        </p:nvSpPr>
        <p:spPr/>
        <p:txBody>
          <a:bodyPr>
            <a:noAutofit/>
          </a:bodyPr>
          <a:lstStyle/>
          <a:p>
            <a:pPr marL="0" indent="0">
              <a:lnSpc>
                <a:spcPct val="150000"/>
              </a:lnSpc>
              <a:buNone/>
            </a:pPr>
            <a:r>
              <a:rPr lang="en-US" altLang="en-US" dirty="0" smtClean="0"/>
              <a:t>Basic selectors set simple rules to choose contents for applying styles.  Here are few basic selectors:</a:t>
            </a:r>
          </a:p>
          <a:p>
            <a:pPr lvl="1">
              <a:lnSpc>
                <a:spcPct val="150000"/>
              </a:lnSpc>
            </a:pPr>
            <a:r>
              <a:rPr lang="en-US" altLang="en-US" dirty="0"/>
              <a:t>Universal selector</a:t>
            </a:r>
          </a:p>
          <a:p>
            <a:pPr lvl="1">
              <a:lnSpc>
                <a:spcPct val="150000"/>
              </a:lnSpc>
            </a:pPr>
            <a:r>
              <a:rPr lang="en-US" altLang="en-US" dirty="0"/>
              <a:t>Element </a:t>
            </a:r>
            <a:r>
              <a:rPr lang="en-US" altLang="en-US" dirty="0" smtClean="0"/>
              <a:t>type selector</a:t>
            </a:r>
            <a:endParaRPr lang="en-US" altLang="en-US" dirty="0"/>
          </a:p>
          <a:p>
            <a:pPr lvl="1">
              <a:lnSpc>
                <a:spcPct val="150000"/>
              </a:lnSpc>
            </a:pPr>
            <a:r>
              <a:rPr lang="en-US" altLang="en-US" dirty="0"/>
              <a:t>ID selector</a:t>
            </a:r>
          </a:p>
          <a:p>
            <a:pPr lvl="1">
              <a:lnSpc>
                <a:spcPct val="150000"/>
              </a:lnSpc>
            </a:pPr>
            <a:r>
              <a:rPr lang="en-US" altLang="en-US" dirty="0"/>
              <a:t>Class selector</a:t>
            </a:r>
          </a:p>
          <a:p>
            <a:pPr lvl="1">
              <a:lnSpc>
                <a:spcPct val="150000"/>
              </a:lnSpc>
            </a:pPr>
            <a:r>
              <a:rPr lang="en-US" altLang="en-US" dirty="0"/>
              <a:t>Attribute Selector</a:t>
            </a:r>
          </a:p>
          <a:p>
            <a:pPr lvl="1">
              <a:lnSpc>
                <a:spcPct val="150000"/>
              </a:lnSpc>
            </a:pPr>
            <a:r>
              <a:rPr lang="en-US" altLang="en-US" dirty="0" smtClean="0"/>
              <a:t>Multiple Selectors</a:t>
            </a:r>
            <a:endParaRPr lang="en-US" altLang="en-US" dirty="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13</a:t>
            </a:fld>
            <a:endParaRPr lang="en-US"/>
          </a:p>
        </p:txBody>
      </p:sp>
    </p:spTree>
    <p:extLst>
      <p:ext uri="{BB962C8B-B14F-4D97-AF65-F5344CB8AC3E}">
        <p14:creationId xmlns:p14="http://schemas.microsoft.com/office/powerpoint/2010/main" val="277256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wipe(down)">
                                      <p:cBhvr>
                                        <p:cTn id="10" dur="500"/>
                                        <p:tgtEl>
                                          <p:spTgt spid="4099">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wipe(down)">
                                      <p:cBhvr>
                                        <p:cTn id="13" dur="500"/>
                                        <p:tgtEl>
                                          <p:spTgt spid="4099">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099">
                                            <p:txEl>
                                              <p:pRg st="3" end="3"/>
                                            </p:txEl>
                                          </p:spTgt>
                                        </p:tgtEl>
                                        <p:attrNameLst>
                                          <p:attrName>style.visibility</p:attrName>
                                        </p:attrNameLst>
                                      </p:cBhvr>
                                      <p:to>
                                        <p:strVal val="visible"/>
                                      </p:to>
                                    </p:set>
                                    <p:animEffect transition="in" filter="wipe(down)">
                                      <p:cBhvr>
                                        <p:cTn id="16" dur="500"/>
                                        <p:tgtEl>
                                          <p:spTgt spid="4099">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animEffect transition="in" filter="wipe(down)">
                                      <p:cBhvr>
                                        <p:cTn id="19" dur="500"/>
                                        <p:tgtEl>
                                          <p:spTgt spid="4099">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099">
                                            <p:txEl>
                                              <p:pRg st="5" end="5"/>
                                            </p:txEl>
                                          </p:spTgt>
                                        </p:tgtEl>
                                        <p:attrNameLst>
                                          <p:attrName>style.visibility</p:attrName>
                                        </p:attrNameLst>
                                      </p:cBhvr>
                                      <p:to>
                                        <p:strVal val="visible"/>
                                      </p:to>
                                    </p:set>
                                    <p:animEffect transition="in" filter="wipe(down)">
                                      <p:cBhvr>
                                        <p:cTn id="22" dur="500"/>
                                        <p:tgtEl>
                                          <p:spTgt spid="4099">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099">
                                            <p:txEl>
                                              <p:pRg st="6" end="6"/>
                                            </p:txEl>
                                          </p:spTgt>
                                        </p:tgtEl>
                                        <p:attrNameLst>
                                          <p:attrName>style.visibility</p:attrName>
                                        </p:attrNameLst>
                                      </p:cBhvr>
                                      <p:to>
                                        <p:strVal val="visible"/>
                                      </p:to>
                                    </p:set>
                                    <p:animEffect transition="in" filter="wipe(down)">
                                      <p:cBhvr>
                                        <p:cTn id="25" dur="500"/>
                                        <p:tgtEl>
                                          <p:spTgt spid="40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nSpc>
                <a:spcPct val="150000"/>
              </a:lnSpc>
            </a:pPr>
            <a:r>
              <a:rPr lang="en-US" altLang="en-US" dirty="0" smtClean="0"/>
              <a:t>Universal selector</a:t>
            </a:r>
            <a:endParaRPr lang="en-US" altLang="en-US" dirty="0"/>
          </a:p>
        </p:txBody>
      </p:sp>
      <p:sp>
        <p:nvSpPr>
          <p:cNvPr id="4099" name="Content Placeholder 2"/>
          <p:cNvSpPr>
            <a:spLocks noGrp="1"/>
          </p:cNvSpPr>
          <p:nvPr>
            <p:ph sz="quarter" idx="1"/>
          </p:nvPr>
        </p:nvSpPr>
        <p:spPr/>
        <p:txBody>
          <a:bodyPr>
            <a:noAutofit/>
          </a:bodyPr>
          <a:lstStyle/>
          <a:p>
            <a:pPr marL="0" indent="0">
              <a:lnSpc>
                <a:spcPct val="150000"/>
              </a:lnSpc>
              <a:buNone/>
            </a:pPr>
            <a:r>
              <a:rPr lang="en-US" dirty="0"/>
              <a:t>The universal selector works like a wild card </a:t>
            </a:r>
            <a:r>
              <a:rPr lang="en-US" dirty="0" smtClean="0"/>
              <a:t>character (asterisk), </a:t>
            </a:r>
            <a:r>
              <a:rPr lang="en-US" dirty="0"/>
              <a:t>selecting all elements </a:t>
            </a:r>
            <a:r>
              <a:rPr lang="en-US" dirty="0" smtClean="0"/>
              <a:t>on a </a:t>
            </a:r>
            <a:r>
              <a:rPr lang="en-US" dirty="0"/>
              <a:t>page</a:t>
            </a:r>
            <a:r>
              <a:rPr lang="en-US" dirty="0" smtClean="0"/>
              <a:t>. For example using the following selector, all elements in html page will be green in color. </a:t>
            </a:r>
            <a:endParaRPr lang="en-US" altLang="en-US" dirty="0" smtClean="0"/>
          </a:p>
          <a:p>
            <a:pPr marL="0" indent="0" algn="ctr">
              <a:lnSpc>
                <a:spcPct val="150000"/>
              </a:lnSpc>
              <a:buNone/>
            </a:pPr>
            <a:r>
              <a:rPr lang="en-US" altLang="en-US" dirty="0" smtClean="0">
                <a:solidFill>
                  <a:srgbClr val="FF0000"/>
                </a:solidFill>
              </a:rPr>
              <a:t>*</a:t>
            </a:r>
            <a:r>
              <a:rPr lang="en-US" altLang="en-US" dirty="0" smtClean="0"/>
              <a:t> </a:t>
            </a:r>
            <a:r>
              <a:rPr lang="en-US" altLang="en-US" dirty="0"/>
              <a:t>{ color: green; }</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14</a:t>
            </a:fld>
            <a:endParaRPr lang="en-US"/>
          </a:p>
        </p:txBody>
      </p:sp>
    </p:spTree>
    <p:extLst>
      <p:ext uri="{BB962C8B-B14F-4D97-AF65-F5344CB8AC3E}">
        <p14:creationId xmlns:p14="http://schemas.microsoft.com/office/powerpoint/2010/main" val="2108308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down)">
                                      <p:cBhvr>
                                        <p:cTn id="12"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nSpc>
                <a:spcPct val="150000"/>
              </a:lnSpc>
            </a:pPr>
            <a:r>
              <a:rPr lang="en-US" altLang="en-US" dirty="0" smtClean="0"/>
              <a:t>Element type selector</a:t>
            </a:r>
            <a:endParaRPr lang="en-US" altLang="en-US" dirty="0"/>
          </a:p>
        </p:txBody>
      </p:sp>
      <p:sp>
        <p:nvSpPr>
          <p:cNvPr id="4099" name="Content Placeholder 2"/>
          <p:cNvSpPr>
            <a:spLocks noGrp="1"/>
          </p:cNvSpPr>
          <p:nvPr>
            <p:ph sz="quarter" idx="1"/>
          </p:nvPr>
        </p:nvSpPr>
        <p:spPr/>
        <p:txBody>
          <a:bodyPr>
            <a:noAutofit/>
          </a:bodyPr>
          <a:lstStyle/>
          <a:p>
            <a:pPr marL="0" indent="0">
              <a:lnSpc>
                <a:spcPct val="150000"/>
              </a:lnSpc>
              <a:buNone/>
            </a:pPr>
            <a:r>
              <a:rPr lang="en-US" dirty="0" smtClean="0"/>
              <a:t>Element type selector matches one or more elements of the same name. In the following example, ass &lt;</a:t>
            </a:r>
            <a:r>
              <a:rPr lang="en-US" dirty="0" err="1" smtClean="0"/>
              <a:t>ul</a:t>
            </a:r>
            <a:r>
              <a:rPr lang="en-US" dirty="0" smtClean="0"/>
              <a:t>&gt; elements in HTML page will set the given list-style &amp; border.</a:t>
            </a:r>
          </a:p>
          <a:p>
            <a:pPr marL="0" indent="0">
              <a:buNone/>
            </a:pPr>
            <a:endParaRPr lang="en-US" dirty="0" smtClean="0"/>
          </a:p>
          <a:p>
            <a:pPr marL="274320" lvl="1" indent="0">
              <a:buNone/>
            </a:pPr>
            <a:r>
              <a:rPr lang="en-US" dirty="0" err="1" smtClean="0">
                <a:solidFill>
                  <a:srgbClr val="FF0000"/>
                </a:solidFill>
              </a:rPr>
              <a:t>ul</a:t>
            </a:r>
            <a:r>
              <a:rPr lang="en-US" dirty="0" smtClean="0"/>
              <a:t> </a:t>
            </a:r>
            <a:r>
              <a:rPr lang="en-US" dirty="0"/>
              <a:t>{</a:t>
            </a:r>
          </a:p>
          <a:p>
            <a:pPr marL="274320" lvl="1" indent="0">
              <a:buNone/>
            </a:pPr>
            <a:r>
              <a:rPr lang="en-US" dirty="0"/>
              <a:t>list-style: none;</a:t>
            </a:r>
          </a:p>
          <a:p>
            <a:pPr marL="274320" lvl="1" indent="0">
              <a:buNone/>
            </a:pPr>
            <a:r>
              <a:rPr lang="en-US" dirty="0"/>
              <a:t>border: solid 1px #ccc;</a:t>
            </a:r>
          </a:p>
          <a:p>
            <a:pPr marL="274320" lvl="1" indent="0">
              <a:buNone/>
            </a:pPr>
            <a:r>
              <a:rPr lang="en-US" dirty="0"/>
              <a:t>}</a:t>
            </a:r>
            <a:endParaRPr lang="en-US" altLang="en-US" dirty="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15</a:t>
            </a:fld>
            <a:endParaRPr lang="en-US"/>
          </a:p>
        </p:txBody>
      </p:sp>
    </p:spTree>
    <p:extLst>
      <p:ext uri="{BB962C8B-B14F-4D97-AF65-F5344CB8AC3E}">
        <p14:creationId xmlns:p14="http://schemas.microsoft.com/office/powerpoint/2010/main" val="1426058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99">
                                            <p:txEl>
                                              <p:pRg st="2" end="2"/>
                                            </p:txEl>
                                          </p:spTgt>
                                        </p:tgtEl>
                                        <p:attrNameLst>
                                          <p:attrName>style.visibility</p:attrName>
                                        </p:attrNameLst>
                                      </p:cBhvr>
                                      <p:to>
                                        <p:strVal val="visible"/>
                                      </p:to>
                                    </p:set>
                                    <p:animEffect transition="in" filter="wipe(down)">
                                      <p:cBhvr>
                                        <p:cTn id="12" dur="500"/>
                                        <p:tgtEl>
                                          <p:spTgt spid="4099">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4099">
                                            <p:txEl>
                                              <p:pRg st="3" end="3"/>
                                            </p:txEl>
                                          </p:spTgt>
                                        </p:tgtEl>
                                        <p:attrNameLst>
                                          <p:attrName>style.visibility</p:attrName>
                                        </p:attrNameLst>
                                      </p:cBhvr>
                                      <p:to>
                                        <p:strVal val="visible"/>
                                      </p:to>
                                    </p:set>
                                    <p:animEffect transition="in" filter="wipe(down)">
                                      <p:cBhvr>
                                        <p:cTn id="15" dur="500"/>
                                        <p:tgtEl>
                                          <p:spTgt spid="4099">
                                            <p:txEl>
                                              <p:pRg st="3" end="3"/>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099">
                                            <p:txEl>
                                              <p:pRg st="4" end="4"/>
                                            </p:txEl>
                                          </p:spTgt>
                                        </p:tgtEl>
                                        <p:attrNameLst>
                                          <p:attrName>style.visibility</p:attrName>
                                        </p:attrNameLst>
                                      </p:cBhvr>
                                      <p:to>
                                        <p:strVal val="visible"/>
                                      </p:to>
                                    </p:set>
                                    <p:animEffect transition="in" filter="wipe(down)">
                                      <p:cBhvr>
                                        <p:cTn id="18" dur="500"/>
                                        <p:tgtEl>
                                          <p:spTgt spid="4099">
                                            <p:txEl>
                                              <p:pRg st="4" end="4"/>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4099">
                                            <p:txEl>
                                              <p:pRg st="5" end="5"/>
                                            </p:txEl>
                                          </p:spTgt>
                                        </p:tgtEl>
                                        <p:attrNameLst>
                                          <p:attrName>style.visibility</p:attrName>
                                        </p:attrNameLst>
                                      </p:cBhvr>
                                      <p:to>
                                        <p:strVal val="visible"/>
                                      </p:to>
                                    </p:set>
                                    <p:animEffect transition="in" filter="wipe(down)">
                                      <p:cBhvr>
                                        <p:cTn id="21"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nSpc>
                <a:spcPct val="150000"/>
              </a:lnSpc>
            </a:pPr>
            <a:r>
              <a:rPr lang="en-US" altLang="en-US" dirty="0" smtClean="0"/>
              <a:t>ID selector</a:t>
            </a:r>
            <a:endParaRPr lang="en-US" altLang="en-US" dirty="0"/>
          </a:p>
        </p:txBody>
      </p:sp>
      <p:sp>
        <p:nvSpPr>
          <p:cNvPr id="4099" name="Content Placeholder 2"/>
          <p:cNvSpPr>
            <a:spLocks noGrp="1"/>
          </p:cNvSpPr>
          <p:nvPr>
            <p:ph sz="quarter" idx="1"/>
          </p:nvPr>
        </p:nvSpPr>
        <p:spPr/>
        <p:txBody>
          <a:bodyPr>
            <a:noAutofit/>
          </a:bodyPr>
          <a:lstStyle/>
          <a:p>
            <a:pPr marL="0" indent="0">
              <a:lnSpc>
                <a:spcPct val="150000"/>
              </a:lnSpc>
              <a:buNone/>
            </a:pPr>
            <a:r>
              <a:rPr lang="en-US" dirty="0"/>
              <a:t>An ID selector is declared using a </a:t>
            </a:r>
            <a:r>
              <a:rPr lang="en-US" dirty="0" smtClean="0"/>
              <a:t>hash symbol </a:t>
            </a:r>
            <a:r>
              <a:rPr lang="en-US" dirty="0"/>
              <a:t>(#) preceding a string </a:t>
            </a:r>
            <a:r>
              <a:rPr lang="en-US" dirty="0" smtClean="0"/>
              <a:t>of characters also called as element ID. This selector matches HTML element having same ID. For example:</a:t>
            </a:r>
          </a:p>
          <a:p>
            <a:pPr marL="274320" lvl="1" indent="0">
              <a:lnSpc>
                <a:spcPct val="150000"/>
              </a:lnSpc>
              <a:buNone/>
            </a:pPr>
            <a:r>
              <a:rPr lang="en-US" dirty="0">
                <a:solidFill>
                  <a:srgbClr val="FF0000"/>
                </a:solidFill>
              </a:rPr>
              <a:t>#</a:t>
            </a:r>
            <a:r>
              <a:rPr lang="en-US" dirty="0"/>
              <a:t>container {</a:t>
            </a:r>
          </a:p>
          <a:p>
            <a:pPr marL="548640" lvl="2" indent="0">
              <a:lnSpc>
                <a:spcPct val="150000"/>
              </a:lnSpc>
              <a:buNone/>
            </a:pPr>
            <a:r>
              <a:rPr lang="en-US" dirty="0"/>
              <a:t>width: 960px;</a:t>
            </a:r>
          </a:p>
          <a:p>
            <a:pPr marL="548640" lvl="2" indent="0">
              <a:lnSpc>
                <a:spcPct val="150000"/>
              </a:lnSpc>
              <a:buNone/>
            </a:pPr>
            <a:r>
              <a:rPr lang="en-US" dirty="0"/>
              <a:t>margin: 0 auto;</a:t>
            </a:r>
          </a:p>
          <a:p>
            <a:pPr marL="274320" lvl="1" indent="0">
              <a:lnSpc>
                <a:spcPct val="150000"/>
              </a:lnSpc>
              <a:buNone/>
            </a:pPr>
            <a:r>
              <a:rPr lang="en-US" dirty="0"/>
              <a:t>}</a:t>
            </a:r>
            <a:endParaRPr lang="en-US" altLang="en-US" dirty="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16</a:t>
            </a:fld>
            <a:endParaRPr lang="en-US"/>
          </a:p>
        </p:txBody>
      </p:sp>
    </p:spTree>
    <p:extLst>
      <p:ext uri="{BB962C8B-B14F-4D97-AF65-F5344CB8AC3E}">
        <p14:creationId xmlns:p14="http://schemas.microsoft.com/office/powerpoint/2010/main" val="699824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wipe(down)">
                                      <p:cBhvr>
                                        <p:cTn id="10" dur="500"/>
                                        <p:tgtEl>
                                          <p:spTgt spid="4099">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wipe(down)">
                                      <p:cBhvr>
                                        <p:cTn id="13" dur="500"/>
                                        <p:tgtEl>
                                          <p:spTgt spid="4099">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099">
                                            <p:txEl>
                                              <p:pRg st="3" end="3"/>
                                            </p:txEl>
                                          </p:spTgt>
                                        </p:tgtEl>
                                        <p:attrNameLst>
                                          <p:attrName>style.visibility</p:attrName>
                                        </p:attrNameLst>
                                      </p:cBhvr>
                                      <p:to>
                                        <p:strVal val="visible"/>
                                      </p:to>
                                    </p:set>
                                    <p:animEffect transition="in" filter="wipe(down)">
                                      <p:cBhvr>
                                        <p:cTn id="16" dur="500"/>
                                        <p:tgtEl>
                                          <p:spTgt spid="4099">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animEffect transition="in" filter="wipe(down)">
                                      <p:cBhvr>
                                        <p:cTn id="19"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nSpc>
                <a:spcPct val="150000"/>
              </a:lnSpc>
            </a:pPr>
            <a:r>
              <a:rPr lang="en-US" altLang="en-US" dirty="0" smtClean="0"/>
              <a:t>Class selector</a:t>
            </a:r>
            <a:endParaRPr lang="en-US" altLang="en-US" dirty="0"/>
          </a:p>
        </p:txBody>
      </p:sp>
      <p:sp>
        <p:nvSpPr>
          <p:cNvPr id="4099" name="Content Placeholder 2"/>
          <p:cNvSpPr>
            <a:spLocks noGrp="1"/>
          </p:cNvSpPr>
          <p:nvPr>
            <p:ph sz="quarter" idx="1"/>
          </p:nvPr>
        </p:nvSpPr>
        <p:spPr/>
        <p:txBody>
          <a:bodyPr>
            <a:noAutofit/>
          </a:bodyPr>
          <a:lstStyle/>
          <a:p>
            <a:pPr marL="0" indent="0">
              <a:lnSpc>
                <a:spcPct val="150000"/>
              </a:lnSpc>
              <a:buNone/>
            </a:pPr>
            <a:r>
              <a:rPr lang="en-US" altLang="en-US" dirty="0" smtClean="0"/>
              <a:t>Class selector is </a:t>
            </a:r>
            <a:r>
              <a:rPr lang="en-US" dirty="0"/>
              <a:t>declared with a </a:t>
            </a:r>
            <a:r>
              <a:rPr lang="en-US" dirty="0" smtClean="0"/>
              <a:t>dot preceding </a:t>
            </a:r>
            <a:r>
              <a:rPr lang="en-US" dirty="0"/>
              <a:t>a string of one or more characters</a:t>
            </a:r>
            <a:r>
              <a:rPr lang="en-US" dirty="0" smtClean="0"/>
              <a:t>. The class selector matches all elements on the page that have their class attribute set to the same value as the class. </a:t>
            </a:r>
            <a:r>
              <a:rPr lang="en-US" dirty="0"/>
              <a:t>The class selector is the most useful of all CSS </a:t>
            </a:r>
            <a:r>
              <a:rPr lang="en-US" dirty="0" smtClean="0"/>
              <a:t>selectors.</a:t>
            </a:r>
          </a:p>
          <a:p>
            <a:pPr marL="274320" lvl="1" indent="0">
              <a:buNone/>
            </a:pPr>
            <a:r>
              <a:rPr lang="en-US" dirty="0"/>
              <a:t>.</a:t>
            </a:r>
            <a:r>
              <a:rPr lang="en-US" dirty="0">
                <a:solidFill>
                  <a:srgbClr val="FF0000"/>
                </a:solidFill>
              </a:rPr>
              <a:t>box</a:t>
            </a:r>
            <a:r>
              <a:rPr lang="en-US" dirty="0"/>
              <a:t> {</a:t>
            </a:r>
          </a:p>
          <a:p>
            <a:pPr marL="274320" lvl="1" indent="0">
              <a:buNone/>
            </a:pPr>
            <a:r>
              <a:rPr lang="en-US" dirty="0"/>
              <a:t>padding: </a:t>
            </a:r>
            <a:r>
              <a:rPr lang="en-US" dirty="0" smtClean="0"/>
              <a:t>20px; margin</a:t>
            </a:r>
            <a:r>
              <a:rPr lang="en-US" dirty="0"/>
              <a:t>: </a:t>
            </a:r>
            <a:r>
              <a:rPr lang="en-US" dirty="0" smtClean="0"/>
              <a:t>10px; width</a:t>
            </a:r>
            <a:r>
              <a:rPr lang="en-US" dirty="0"/>
              <a:t>: 240px;</a:t>
            </a:r>
          </a:p>
          <a:p>
            <a:pPr marL="274320" lvl="1" indent="0">
              <a:buNone/>
            </a:pPr>
            <a:r>
              <a:rPr lang="en-US" dirty="0" smtClean="0"/>
              <a:t>}</a:t>
            </a:r>
          </a:p>
          <a:p>
            <a:pPr marL="274320" lvl="1" indent="0">
              <a:buNone/>
            </a:pPr>
            <a:r>
              <a:rPr lang="en-US" dirty="0"/>
              <a:t>&lt;div class="</a:t>
            </a:r>
            <a:r>
              <a:rPr lang="en-US" dirty="0">
                <a:solidFill>
                  <a:srgbClr val="FF0000"/>
                </a:solidFill>
              </a:rPr>
              <a:t>box</a:t>
            </a:r>
            <a:r>
              <a:rPr lang="en-US" dirty="0"/>
              <a:t>"&gt;&lt;/div&gt;</a:t>
            </a:r>
            <a:endParaRPr lang="en-US" altLang="en-US" dirty="0"/>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17</a:t>
            </a:fld>
            <a:endParaRPr lang="en-US"/>
          </a:p>
        </p:txBody>
      </p:sp>
    </p:spTree>
    <p:extLst>
      <p:ext uri="{BB962C8B-B14F-4D97-AF65-F5344CB8AC3E}">
        <p14:creationId xmlns:p14="http://schemas.microsoft.com/office/powerpoint/2010/main" val="2467651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down)">
                                      <p:cBhvr>
                                        <p:cTn id="12" dur="500"/>
                                        <p:tgtEl>
                                          <p:spTgt spid="4099">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wipe(down)">
                                      <p:cBhvr>
                                        <p:cTn id="15" dur="500"/>
                                        <p:tgtEl>
                                          <p:spTgt spid="4099">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wipe(down)">
                                      <p:cBhvr>
                                        <p:cTn id="18" dur="500"/>
                                        <p:tgtEl>
                                          <p:spTgt spid="409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4099">
                                            <p:txEl>
                                              <p:pRg st="4" end="4"/>
                                            </p:txEl>
                                          </p:spTgt>
                                        </p:tgtEl>
                                        <p:attrNameLst>
                                          <p:attrName>style.visibility</p:attrName>
                                        </p:attrNameLst>
                                      </p:cBhvr>
                                      <p:to>
                                        <p:strVal val="visible"/>
                                      </p:to>
                                    </p:set>
                                    <p:animEffect transition="in" filter="wipe(down)">
                                      <p:cBhvr>
                                        <p:cTn id="23"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nSpc>
                <a:spcPct val="150000"/>
              </a:lnSpc>
            </a:pPr>
            <a:r>
              <a:rPr lang="en-US" altLang="en-US" dirty="0" smtClean="0"/>
              <a:t>Attribute selector</a:t>
            </a:r>
            <a:endParaRPr lang="en-US" altLang="en-US" dirty="0"/>
          </a:p>
        </p:txBody>
      </p:sp>
      <p:sp>
        <p:nvSpPr>
          <p:cNvPr id="4099" name="Content Placeholder 2"/>
          <p:cNvSpPr>
            <a:spLocks noGrp="1"/>
          </p:cNvSpPr>
          <p:nvPr>
            <p:ph sz="quarter" idx="1"/>
          </p:nvPr>
        </p:nvSpPr>
        <p:spPr/>
        <p:txBody>
          <a:bodyPr>
            <a:noAutofit/>
          </a:bodyPr>
          <a:lstStyle/>
          <a:p>
            <a:pPr marL="0" indent="0">
              <a:lnSpc>
                <a:spcPct val="150000"/>
              </a:lnSpc>
              <a:buNone/>
            </a:pPr>
            <a:r>
              <a:rPr lang="en-US" dirty="0"/>
              <a:t>The attribute selector targets elements based on the presence and/or value of </a:t>
            </a:r>
            <a:r>
              <a:rPr lang="en-US" dirty="0" smtClean="0"/>
              <a:t>HTML attributes</a:t>
            </a:r>
            <a:r>
              <a:rPr lang="en-US" dirty="0"/>
              <a:t>, and is declared using square </a:t>
            </a:r>
            <a:r>
              <a:rPr lang="en-US" dirty="0" smtClean="0"/>
              <a:t>brackets.</a:t>
            </a:r>
          </a:p>
          <a:p>
            <a:pPr marL="274320" lvl="1" indent="0">
              <a:lnSpc>
                <a:spcPct val="150000"/>
              </a:lnSpc>
              <a:buNone/>
            </a:pPr>
            <a:r>
              <a:rPr lang="en-US" dirty="0"/>
              <a:t>input[type="</a:t>
            </a:r>
            <a:r>
              <a:rPr lang="en-US" dirty="0">
                <a:solidFill>
                  <a:srgbClr val="FF0000"/>
                </a:solidFill>
              </a:rPr>
              <a:t>text</a:t>
            </a:r>
            <a:r>
              <a:rPr lang="en-US" dirty="0"/>
              <a:t>"] {</a:t>
            </a:r>
          </a:p>
          <a:p>
            <a:pPr marL="548640" lvl="2" indent="0">
              <a:lnSpc>
                <a:spcPct val="150000"/>
              </a:lnSpc>
              <a:buNone/>
            </a:pPr>
            <a:r>
              <a:rPr lang="en-US" dirty="0"/>
              <a:t>background-color: #444;</a:t>
            </a:r>
          </a:p>
          <a:p>
            <a:pPr marL="548640" lvl="2" indent="0">
              <a:lnSpc>
                <a:spcPct val="150000"/>
              </a:lnSpc>
              <a:buNone/>
            </a:pPr>
            <a:r>
              <a:rPr lang="en-US" dirty="0"/>
              <a:t>width: 200px;</a:t>
            </a:r>
          </a:p>
          <a:p>
            <a:pPr marL="274320" lvl="1" indent="0">
              <a:lnSpc>
                <a:spcPct val="150000"/>
              </a:lnSpc>
              <a:buNone/>
            </a:pPr>
            <a:r>
              <a:rPr lang="en-US" dirty="0" smtClean="0"/>
              <a:t>}</a:t>
            </a:r>
          </a:p>
          <a:p>
            <a:pPr marL="0" indent="0">
              <a:lnSpc>
                <a:spcPct val="150000"/>
              </a:lnSpc>
              <a:buNone/>
            </a:pPr>
            <a:r>
              <a:rPr lang="en-US" dirty="0"/>
              <a:t>&lt;input type="</a:t>
            </a:r>
            <a:r>
              <a:rPr lang="en-US" dirty="0">
                <a:solidFill>
                  <a:srgbClr val="FF0000"/>
                </a:solidFill>
              </a:rPr>
              <a:t>text</a:t>
            </a:r>
            <a:r>
              <a:rPr lang="en-US" dirty="0"/>
              <a:t>"&gt;</a:t>
            </a:r>
            <a:endParaRPr lang="en-US" altLang="en-US" dirty="0"/>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18</a:t>
            </a:fld>
            <a:endParaRPr lang="en-US"/>
          </a:p>
        </p:txBody>
      </p:sp>
    </p:spTree>
    <p:extLst>
      <p:ext uri="{BB962C8B-B14F-4D97-AF65-F5344CB8AC3E}">
        <p14:creationId xmlns:p14="http://schemas.microsoft.com/office/powerpoint/2010/main" val="252294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down)">
                                      <p:cBhvr>
                                        <p:cTn id="12" dur="500"/>
                                        <p:tgtEl>
                                          <p:spTgt spid="4099">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wipe(down)">
                                      <p:cBhvr>
                                        <p:cTn id="15" dur="500"/>
                                        <p:tgtEl>
                                          <p:spTgt spid="4099">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wipe(down)">
                                      <p:cBhvr>
                                        <p:cTn id="18" dur="500"/>
                                        <p:tgtEl>
                                          <p:spTgt spid="4099">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Effect transition="in" filter="wipe(down)">
                                      <p:cBhvr>
                                        <p:cTn id="21" dur="500"/>
                                        <p:tgtEl>
                                          <p:spTgt spid="409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4099">
                                            <p:txEl>
                                              <p:pRg st="5" end="5"/>
                                            </p:txEl>
                                          </p:spTgt>
                                        </p:tgtEl>
                                        <p:attrNameLst>
                                          <p:attrName>style.visibility</p:attrName>
                                        </p:attrNameLst>
                                      </p:cBhvr>
                                      <p:to>
                                        <p:strVal val="visible"/>
                                      </p:to>
                                    </p:set>
                                    <p:animEffect transition="in" filter="wipe(down)">
                                      <p:cBhvr>
                                        <p:cTn id="26"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nSpc>
                <a:spcPct val="150000"/>
              </a:lnSpc>
            </a:pPr>
            <a:r>
              <a:rPr lang="en-US" altLang="en-US" dirty="0" smtClean="0"/>
              <a:t>Multiple selectors</a:t>
            </a:r>
            <a:endParaRPr lang="en-US" altLang="en-US" dirty="0"/>
          </a:p>
        </p:txBody>
      </p:sp>
      <p:sp>
        <p:nvSpPr>
          <p:cNvPr id="4099" name="Content Placeholder 2"/>
          <p:cNvSpPr>
            <a:spLocks noGrp="1"/>
          </p:cNvSpPr>
          <p:nvPr>
            <p:ph sz="quarter" idx="1"/>
          </p:nvPr>
        </p:nvSpPr>
        <p:spPr/>
        <p:txBody>
          <a:bodyPr>
            <a:noAutofit/>
          </a:bodyPr>
          <a:lstStyle/>
          <a:p>
            <a:pPr marL="0" indent="0">
              <a:lnSpc>
                <a:spcPct val="150000"/>
              </a:lnSpc>
              <a:buNone/>
            </a:pPr>
            <a:r>
              <a:rPr lang="en-US" altLang="en-US" dirty="0" smtClean="0"/>
              <a:t>We can combine multiple selectors together. For example we are combining class &amp; element type selector together:</a:t>
            </a:r>
          </a:p>
          <a:p>
            <a:pPr marL="274320" lvl="1" indent="0">
              <a:buNone/>
            </a:pPr>
            <a:r>
              <a:rPr lang="en-US" dirty="0" err="1"/>
              <a:t>p.box</a:t>
            </a:r>
            <a:r>
              <a:rPr lang="en-US" dirty="0"/>
              <a:t> {</a:t>
            </a:r>
          </a:p>
          <a:p>
            <a:pPr marL="274320" lvl="1" indent="0">
              <a:buNone/>
            </a:pPr>
            <a:r>
              <a:rPr lang="en-US" dirty="0"/>
              <a:t>color: blue;</a:t>
            </a:r>
          </a:p>
          <a:p>
            <a:pPr marL="274320" lvl="1" indent="0">
              <a:buNone/>
            </a:pPr>
            <a:r>
              <a:rPr lang="en-US" dirty="0" smtClean="0"/>
              <a:t>}</a:t>
            </a:r>
          </a:p>
          <a:p>
            <a:pPr marL="0" indent="0">
              <a:buNone/>
            </a:pPr>
            <a:r>
              <a:rPr lang="en-US" dirty="0" smtClean="0"/>
              <a:t>The above selector will set color to blue for all &lt;p&gt; elements &amp; class as ‘box’.</a:t>
            </a:r>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19</a:t>
            </a:fld>
            <a:endParaRPr lang="en-US"/>
          </a:p>
        </p:txBody>
      </p:sp>
    </p:spTree>
    <p:extLst>
      <p:ext uri="{BB962C8B-B14F-4D97-AF65-F5344CB8AC3E}">
        <p14:creationId xmlns:p14="http://schemas.microsoft.com/office/powerpoint/2010/main" val="3835561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down)">
                                      <p:cBhvr>
                                        <p:cTn id="12" dur="500"/>
                                        <p:tgtEl>
                                          <p:spTgt spid="4099">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wipe(down)">
                                      <p:cBhvr>
                                        <p:cTn id="15" dur="500"/>
                                        <p:tgtEl>
                                          <p:spTgt spid="4099">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wipe(down)">
                                      <p:cBhvr>
                                        <p:cTn id="18" dur="500"/>
                                        <p:tgtEl>
                                          <p:spTgt spid="409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4099">
                                            <p:txEl>
                                              <p:pRg st="4" end="4"/>
                                            </p:txEl>
                                          </p:spTgt>
                                        </p:tgtEl>
                                        <p:attrNameLst>
                                          <p:attrName>style.visibility</p:attrName>
                                        </p:attrNameLst>
                                      </p:cBhvr>
                                      <p:to>
                                        <p:strVal val="visible"/>
                                      </p:to>
                                    </p:set>
                                    <p:animEffect transition="in" filter="wipe(down)">
                                      <p:cBhvr>
                                        <p:cTn id="23"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4"/>
          <p:cNvSpPr txBox="1">
            <a:spLocks noChangeArrowheads="1"/>
          </p:cNvSpPr>
          <p:nvPr/>
        </p:nvSpPr>
        <p:spPr bwMode="auto">
          <a:xfrm>
            <a:off x="8137525" y="6423025"/>
            <a:ext cx="18415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eaLnBrk="1" hangingPunct="1">
              <a:lnSpc>
                <a:spcPct val="80000"/>
              </a:lnSpc>
              <a:spcBef>
                <a:spcPct val="20000"/>
              </a:spcBef>
              <a:buClr>
                <a:srgbClr val="000000"/>
              </a:buClr>
              <a:buSzPct val="100000"/>
              <a:buFont typeface="Times New Roman" pitchFamily="18" charset="0"/>
              <a:buNone/>
            </a:pPr>
            <a:endParaRPr lang="en-US" altLang="en-US"/>
          </a:p>
        </p:txBody>
      </p:sp>
      <p:sp>
        <p:nvSpPr>
          <p:cNvPr id="3077" name="Text Box 6"/>
          <p:cNvSpPr txBox="1">
            <a:spLocks noChangeArrowheads="1"/>
          </p:cNvSpPr>
          <p:nvPr/>
        </p:nvSpPr>
        <p:spPr bwMode="auto">
          <a:xfrm>
            <a:off x="8305800" y="6400800"/>
            <a:ext cx="8382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pitchFamily="34" charset="0"/>
              </a:defRPr>
            </a:lvl1pPr>
            <a:lvl2pPr marL="742950" indent="-285750" eaLnBrk="0" hangingPunct="0">
              <a:defRPr sz="2400">
                <a:solidFill>
                  <a:schemeClr val="tx1"/>
                </a:solidFill>
                <a:latin typeface="Times New Roman" pitchFamily="18" charset="0"/>
                <a:cs typeface="Arial" pitchFamily="34" charset="0"/>
              </a:defRPr>
            </a:lvl2pPr>
            <a:lvl3pPr marL="1143000" indent="-228600" eaLnBrk="0" hangingPunct="0">
              <a:defRPr sz="2400">
                <a:solidFill>
                  <a:schemeClr val="tx1"/>
                </a:solidFill>
                <a:latin typeface="Times New Roman" pitchFamily="18" charset="0"/>
                <a:cs typeface="Arial" pitchFamily="34" charset="0"/>
              </a:defRPr>
            </a:lvl3pPr>
            <a:lvl4pPr marL="1600200" indent="-228600" eaLnBrk="0" hangingPunct="0">
              <a:defRPr sz="2400">
                <a:solidFill>
                  <a:schemeClr val="tx1"/>
                </a:solidFill>
                <a:latin typeface="Times New Roman" pitchFamily="18" charset="0"/>
                <a:cs typeface="Arial" pitchFamily="34" charset="0"/>
              </a:defRPr>
            </a:lvl4pPr>
            <a:lvl5pPr marL="2057400" indent="-228600" eaLnBrk="0" hangingPunct="0">
              <a:defRPr sz="2400">
                <a:solidFill>
                  <a:schemeClr val="tx1"/>
                </a:solidFill>
                <a:latin typeface="Times New Roman" pitchFamily="18" charset="0"/>
                <a:cs typeface="Arial" pitchFamily="34"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pitchFamily="34"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pitchFamily="34"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pitchFamily="34"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pitchFamily="34" charset="0"/>
              </a:defRPr>
            </a:lvl9pPr>
          </a:lstStyle>
          <a:p>
            <a:pPr algn="ctr" eaLnBrk="1" hangingPunct="1">
              <a:lnSpc>
                <a:spcPct val="80000"/>
              </a:lnSpc>
              <a:spcBef>
                <a:spcPct val="50000"/>
              </a:spcBef>
              <a:buClr>
                <a:srgbClr val="000000"/>
              </a:buClr>
              <a:buSzPct val="100000"/>
              <a:buFont typeface="Times New Roman" pitchFamily="18" charset="0"/>
              <a:buNone/>
            </a:pPr>
            <a:endParaRPr lang="en-US" altLang="en-US" sz="1200"/>
          </a:p>
        </p:txBody>
      </p:sp>
      <p:sp>
        <p:nvSpPr>
          <p:cNvPr id="5" name="Title 4"/>
          <p:cNvSpPr>
            <a:spLocks noGrp="1"/>
          </p:cNvSpPr>
          <p:nvPr>
            <p:ph type="title"/>
          </p:nvPr>
        </p:nvSpPr>
        <p:spPr/>
        <p:txBody>
          <a:bodyPr>
            <a:normAutofit/>
          </a:bodyPr>
          <a:lstStyle/>
          <a:p>
            <a:r>
              <a:rPr lang="en-US" dirty="0"/>
              <a:t>Table of </a:t>
            </a:r>
            <a:r>
              <a:rPr lang="en-US" dirty="0" smtClean="0"/>
              <a:t>Contents</a:t>
            </a:r>
            <a:endParaRPr lang="en-US" dirty="0"/>
          </a:p>
        </p:txBody>
      </p:sp>
      <p:sp>
        <p:nvSpPr>
          <p:cNvPr id="9" name="Content Placeholder 8"/>
          <p:cNvSpPr>
            <a:spLocks noGrp="1"/>
          </p:cNvSpPr>
          <p:nvPr>
            <p:ph sz="quarter" idx="1"/>
          </p:nvPr>
        </p:nvSpPr>
        <p:spPr/>
        <p:txBody>
          <a:bodyPr>
            <a:normAutofit/>
          </a:bodyPr>
          <a:lstStyle/>
          <a:p>
            <a:pPr marL="339725" indent="-339725">
              <a:spcBef>
                <a:spcPts val="600"/>
              </a:spcBef>
              <a:buClr>
                <a:srgbClr val="000000"/>
              </a:buClr>
              <a:buSzPct val="100000"/>
              <a:buFontTx/>
              <a:buNone/>
              <a:tabLst>
                <a:tab pos="908050" algn="l"/>
                <a:tab pos="1822450" algn="l"/>
                <a:tab pos="2736850" algn="l"/>
                <a:tab pos="3651250" algn="l"/>
                <a:tab pos="4565650" algn="l"/>
                <a:tab pos="5480050" algn="l"/>
                <a:tab pos="6394450" algn="l"/>
                <a:tab pos="7308850" algn="l"/>
                <a:tab pos="8223250" algn="l"/>
                <a:tab pos="9137650" algn="l"/>
                <a:tab pos="10052050" algn="l"/>
                <a:tab pos="10055225" algn="l"/>
                <a:tab pos="10512425" algn="l"/>
              </a:tabLst>
              <a:defRPr/>
            </a:pPr>
            <a:endParaRPr lang="en-GB" dirty="0" smtClean="0">
              <a:solidFill>
                <a:srgbClr val="000000"/>
              </a:solidFill>
            </a:endParaRPr>
          </a:p>
          <a:p>
            <a:pPr>
              <a:defRPr/>
            </a:pPr>
            <a:endParaRPr lang="en-US" dirty="0"/>
          </a:p>
        </p:txBody>
      </p:sp>
      <p:graphicFrame>
        <p:nvGraphicFramePr>
          <p:cNvPr id="11" name="Content Placeholder 10"/>
          <p:cNvGraphicFramePr>
            <a:graphicFrameLocks noGrp="1"/>
          </p:cNvGraphicFramePr>
          <p:nvPr>
            <p:ph sz="quarter" idx="2"/>
            <p:extLst>
              <p:ext uri="{D42A27DB-BD31-4B8C-83A1-F6EECF244321}">
                <p14:modId xmlns:p14="http://schemas.microsoft.com/office/powerpoint/2010/main" val="4263532046"/>
              </p:ext>
            </p:extLst>
          </p:nvPr>
        </p:nvGraphicFramePr>
        <p:xfrm>
          <a:off x="457200" y="1320800"/>
          <a:ext cx="8216900" cy="4114800"/>
        </p:xfrm>
        <a:graphic>
          <a:graphicData uri="http://schemas.openxmlformats.org/drawingml/2006/table">
            <a:tbl>
              <a:tblPr firstRow="1" bandRow="1">
                <a:tableStyleId>{C083E6E3-FA7D-4D7B-A595-EF9225AFEA82}</a:tableStyleId>
              </a:tblPr>
              <a:tblGrid>
                <a:gridCol w="1447800"/>
                <a:gridCol w="6769100"/>
              </a:tblGrid>
              <a:tr h="370840">
                <a:tc>
                  <a:txBody>
                    <a:bodyPr/>
                    <a:lstStyle/>
                    <a:p>
                      <a:r>
                        <a:rPr lang="en-US" sz="2400" dirty="0" smtClean="0"/>
                        <a:t>Module</a:t>
                      </a:r>
                      <a:endParaRPr lang="en-US" sz="2400" dirty="0"/>
                    </a:p>
                  </a:txBody>
                  <a:tcPr/>
                </a:tc>
                <a:tc>
                  <a:txBody>
                    <a:bodyPr/>
                    <a:lstStyle/>
                    <a:p>
                      <a:r>
                        <a:rPr lang="en-US" sz="2400" dirty="0" smtClean="0"/>
                        <a:t>Topic</a:t>
                      </a:r>
                      <a:endParaRPr lang="en-US" sz="2400" dirty="0"/>
                    </a:p>
                  </a:txBody>
                  <a:tcPr/>
                </a:tc>
              </a:tr>
              <a:tr h="370840">
                <a:tc>
                  <a:txBody>
                    <a:bodyPr/>
                    <a:lstStyle/>
                    <a:p>
                      <a:r>
                        <a:rPr lang="en-US" sz="2400" dirty="0" smtClean="0"/>
                        <a:t>Module</a:t>
                      </a:r>
                      <a:r>
                        <a:rPr lang="en-US" sz="2400" baseline="0" dirty="0" smtClean="0"/>
                        <a:t> 1</a:t>
                      </a:r>
                      <a:endParaRPr lang="en-US" sz="2400" dirty="0"/>
                    </a:p>
                  </a:txBody>
                  <a:tcPr/>
                </a:tc>
                <a:tc>
                  <a:txBody>
                    <a:bodyPr/>
                    <a:lstStyle/>
                    <a:p>
                      <a:r>
                        <a:rPr lang="en-US" altLang="en-US" sz="2400" dirty="0" smtClean="0"/>
                        <a:t>CSS basics</a:t>
                      </a:r>
                      <a:endParaRPr lang="en-US" sz="2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Module</a:t>
                      </a:r>
                      <a:r>
                        <a:rPr lang="en-US" sz="2400" baseline="0" dirty="0" smtClean="0"/>
                        <a:t> 2</a:t>
                      </a:r>
                      <a:endParaRPr lang="en-US" sz="2400" dirty="0" smtClean="0"/>
                    </a:p>
                  </a:txBody>
                  <a:tcPr/>
                </a:tc>
                <a:tc>
                  <a:txBody>
                    <a:bodyPr/>
                    <a:lstStyle/>
                    <a:p>
                      <a:r>
                        <a:rPr lang="en-US" altLang="en-US" sz="2400" dirty="0" smtClean="0"/>
                        <a:t>Selectors</a:t>
                      </a:r>
                      <a:endParaRPr lang="en-US" sz="2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Module</a:t>
                      </a:r>
                      <a:r>
                        <a:rPr lang="en-US" sz="2400" baseline="0" dirty="0" smtClean="0"/>
                        <a:t> 3</a:t>
                      </a:r>
                      <a:endParaRPr lang="en-US" sz="2400" dirty="0" smtClean="0"/>
                    </a:p>
                  </a:txBody>
                  <a:tcPr/>
                </a:tc>
                <a:tc>
                  <a:txBody>
                    <a:bodyPr/>
                    <a:lstStyle/>
                    <a:p>
                      <a:r>
                        <a:rPr lang="en-US" altLang="en-US" sz="2400" dirty="0" smtClean="0"/>
                        <a:t>CSS box</a:t>
                      </a:r>
                      <a:r>
                        <a:rPr lang="en-US" altLang="en-US" sz="2400" baseline="0" dirty="0" smtClean="0"/>
                        <a:t> model</a:t>
                      </a:r>
                      <a:endParaRPr lang="en-US" sz="2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Module</a:t>
                      </a:r>
                      <a:r>
                        <a:rPr lang="en-US" sz="2400" baseline="0" dirty="0" smtClean="0"/>
                        <a:t> 4</a:t>
                      </a:r>
                      <a:endParaRPr lang="en-US" sz="2400" dirty="0" smtClean="0"/>
                    </a:p>
                  </a:txBody>
                  <a:tcPr/>
                </a:tc>
                <a:tc>
                  <a:txBody>
                    <a:bodyPr/>
                    <a:lstStyle/>
                    <a:p>
                      <a:r>
                        <a:rPr lang="en-US" altLang="en-US" sz="2400" dirty="0" smtClean="0"/>
                        <a:t>Dimensions</a:t>
                      </a:r>
                      <a:endParaRPr lang="en-US" sz="2400" dirty="0"/>
                    </a:p>
                  </a:txBody>
                  <a:tcPr/>
                </a:tc>
              </a:tr>
              <a:tr h="370840">
                <a:tc>
                  <a:txBody>
                    <a:bodyPr/>
                    <a:lstStyle/>
                    <a:p>
                      <a:r>
                        <a:rPr lang="en-US" sz="2400" dirty="0" smtClean="0"/>
                        <a:t>Module</a:t>
                      </a:r>
                      <a:r>
                        <a:rPr lang="en-US" sz="2400" baseline="0" dirty="0" smtClean="0"/>
                        <a:t> 5</a:t>
                      </a:r>
                      <a:endParaRPr lang="en-US" sz="2400" dirty="0"/>
                    </a:p>
                  </a:txBody>
                  <a:tcPr/>
                </a:tc>
                <a:tc>
                  <a:txBody>
                    <a:bodyPr/>
                    <a:lstStyle/>
                    <a:p>
                      <a:r>
                        <a:rPr lang="en-US" sz="2400" dirty="0" smtClean="0"/>
                        <a:t>Positioning</a:t>
                      </a:r>
                      <a:endParaRPr lang="en-US" sz="2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Module</a:t>
                      </a:r>
                      <a:r>
                        <a:rPr lang="en-US" sz="2400" baseline="0" dirty="0" smtClean="0"/>
                        <a:t> 6</a:t>
                      </a:r>
                      <a:endParaRPr lang="en-US" sz="2400" dirty="0" smtClean="0"/>
                    </a:p>
                  </a:txBody>
                  <a:tcPr/>
                </a:tc>
                <a:tc>
                  <a:txBody>
                    <a:bodyPr/>
                    <a:lstStyle/>
                    <a:p>
                      <a:r>
                        <a:rPr lang="en-US" sz="2400" dirty="0" smtClean="0"/>
                        <a:t>Fonts</a:t>
                      </a:r>
                      <a:endParaRPr lang="en-US" sz="2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Module</a:t>
                      </a:r>
                      <a:r>
                        <a:rPr lang="en-US" sz="2400" baseline="0" dirty="0" smtClean="0"/>
                        <a:t> 7</a:t>
                      </a:r>
                      <a:endParaRPr lang="en-US" sz="2400" dirty="0" smtClean="0"/>
                    </a:p>
                  </a:txBody>
                  <a:tcPr/>
                </a:tc>
                <a:tc>
                  <a:txBody>
                    <a:bodyPr/>
                    <a:lstStyle/>
                    <a:p>
                      <a:r>
                        <a:rPr lang="en-US" altLang="en-US" sz="2400" dirty="0" smtClean="0"/>
                        <a:t>Text</a:t>
                      </a:r>
                      <a:endParaRPr lang="en-US" sz="2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Module</a:t>
                      </a:r>
                      <a:r>
                        <a:rPr lang="en-US" sz="2400" baseline="0" dirty="0" smtClean="0"/>
                        <a:t> 8</a:t>
                      </a:r>
                      <a:endParaRPr lang="en-US" sz="2400" dirty="0" smtClean="0"/>
                    </a:p>
                  </a:txBody>
                  <a:tcPr/>
                </a:tc>
                <a:tc>
                  <a:txBody>
                    <a:bodyPr/>
                    <a:lstStyle/>
                    <a:p>
                      <a:r>
                        <a:rPr lang="en-US" sz="2400" dirty="0" smtClean="0"/>
                        <a:t>Color &amp; Background</a:t>
                      </a:r>
                      <a:endParaRPr lang="en-US" sz="2400" dirty="0"/>
                    </a:p>
                  </a:txBody>
                  <a:tcPr/>
                </a:tc>
              </a:tr>
            </a:tbl>
          </a:graphicData>
        </a:graphic>
      </p:graphicFrame>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t>2</a:t>
            </a:fld>
            <a:endParaRPr lang="en-US"/>
          </a:p>
        </p:txBody>
      </p:sp>
    </p:spTree>
    <p:extLst>
      <p:ext uri="{BB962C8B-B14F-4D97-AF65-F5344CB8AC3E}">
        <p14:creationId xmlns:p14="http://schemas.microsoft.com/office/powerpoint/2010/main" val="348375723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nSpc>
                <a:spcPct val="150000"/>
              </a:lnSpc>
            </a:pPr>
            <a:r>
              <a:rPr lang="en-US" altLang="en-US" dirty="0"/>
              <a:t>Advanced selectors</a:t>
            </a:r>
          </a:p>
        </p:txBody>
      </p:sp>
      <p:sp>
        <p:nvSpPr>
          <p:cNvPr id="4099" name="Content Placeholder 2"/>
          <p:cNvSpPr>
            <a:spLocks noGrp="1"/>
          </p:cNvSpPr>
          <p:nvPr>
            <p:ph sz="quarter" idx="1"/>
          </p:nvPr>
        </p:nvSpPr>
        <p:spPr/>
        <p:txBody>
          <a:bodyPr>
            <a:noAutofit/>
          </a:bodyPr>
          <a:lstStyle/>
          <a:p>
            <a:pPr marL="0" indent="0">
              <a:lnSpc>
                <a:spcPct val="150000"/>
              </a:lnSpc>
              <a:buNone/>
            </a:pPr>
            <a:r>
              <a:rPr lang="en-US" altLang="en-US" dirty="0" smtClean="0"/>
              <a:t>Advanced selectors give more control over setting custom rule for selecting content where styles will be applied. Advanced selectors are also called as ‘</a:t>
            </a:r>
            <a:r>
              <a:rPr lang="en-US" altLang="en-US" dirty="0" err="1" smtClean="0"/>
              <a:t>combinators</a:t>
            </a:r>
            <a:r>
              <a:rPr lang="en-US" altLang="en-US" dirty="0" smtClean="0"/>
              <a:t>’. Here are the types of advanced selectors:</a:t>
            </a:r>
          </a:p>
          <a:p>
            <a:pPr lvl="1">
              <a:lnSpc>
                <a:spcPct val="150000"/>
              </a:lnSpc>
            </a:pPr>
            <a:r>
              <a:rPr lang="en-US" altLang="en-US" dirty="0"/>
              <a:t>Descendant </a:t>
            </a:r>
            <a:r>
              <a:rPr lang="en-US" altLang="en-US" dirty="0" smtClean="0"/>
              <a:t>selector</a:t>
            </a:r>
          </a:p>
          <a:p>
            <a:pPr lvl="1">
              <a:lnSpc>
                <a:spcPct val="150000"/>
              </a:lnSpc>
            </a:pPr>
            <a:r>
              <a:rPr lang="en-US" altLang="en-US" dirty="0" smtClean="0"/>
              <a:t>Child selector</a:t>
            </a:r>
          </a:p>
          <a:p>
            <a:pPr lvl="1">
              <a:lnSpc>
                <a:spcPct val="150000"/>
              </a:lnSpc>
            </a:pPr>
            <a:r>
              <a:rPr lang="en-US" altLang="en-US" dirty="0"/>
              <a:t>General </a:t>
            </a:r>
            <a:r>
              <a:rPr lang="en-US" altLang="en-US" dirty="0" smtClean="0"/>
              <a:t>Sibling selector</a:t>
            </a:r>
          </a:p>
          <a:p>
            <a:pPr lvl="1">
              <a:lnSpc>
                <a:spcPct val="150000"/>
              </a:lnSpc>
            </a:pPr>
            <a:r>
              <a:rPr lang="en-US" altLang="en-US" dirty="0"/>
              <a:t>Adjacent </a:t>
            </a:r>
            <a:r>
              <a:rPr lang="en-US" altLang="en-US" dirty="0" smtClean="0"/>
              <a:t>Sibling selector</a:t>
            </a:r>
            <a:endParaRPr lang="en-US" altLang="en-US" dirty="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20</a:t>
            </a:fld>
            <a:endParaRPr lang="en-US"/>
          </a:p>
        </p:txBody>
      </p:sp>
    </p:spTree>
    <p:extLst>
      <p:ext uri="{BB962C8B-B14F-4D97-AF65-F5344CB8AC3E}">
        <p14:creationId xmlns:p14="http://schemas.microsoft.com/office/powerpoint/2010/main" val="85438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wipe(down)">
                                      <p:cBhvr>
                                        <p:cTn id="10" dur="500"/>
                                        <p:tgtEl>
                                          <p:spTgt spid="4099">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wipe(down)">
                                      <p:cBhvr>
                                        <p:cTn id="13" dur="500"/>
                                        <p:tgtEl>
                                          <p:spTgt spid="4099">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099">
                                            <p:txEl>
                                              <p:pRg st="3" end="3"/>
                                            </p:txEl>
                                          </p:spTgt>
                                        </p:tgtEl>
                                        <p:attrNameLst>
                                          <p:attrName>style.visibility</p:attrName>
                                        </p:attrNameLst>
                                      </p:cBhvr>
                                      <p:to>
                                        <p:strVal val="visible"/>
                                      </p:to>
                                    </p:set>
                                    <p:animEffect transition="in" filter="wipe(down)">
                                      <p:cBhvr>
                                        <p:cTn id="16" dur="500"/>
                                        <p:tgtEl>
                                          <p:spTgt spid="4099">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animEffect transition="in" filter="wipe(down)">
                                      <p:cBhvr>
                                        <p:cTn id="19"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nSpc>
                <a:spcPct val="150000"/>
              </a:lnSpc>
            </a:pPr>
            <a:r>
              <a:rPr lang="en-US" altLang="en-US" dirty="0" smtClean="0"/>
              <a:t>Descendant selector</a:t>
            </a:r>
            <a:endParaRPr lang="en-US" altLang="en-US" dirty="0"/>
          </a:p>
        </p:txBody>
      </p:sp>
      <p:sp>
        <p:nvSpPr>
          <p:cNvPr id="4099" name="Content Placeholder 2"/>
          <p:cNvSpPr>
            <a:spLocks noGrp="1"/>
          </p:cNvSpPr>
          <p:nvPr>
            <p:ph sz="quarter" idx="1"/>
          </p:nvPr>
        </p:nvSpPr>
        <p:spPr/>
        <p:txBody>
          <a:bodyPr>
            <a:noAutofit/>
          </a:bodyPr>
          <a:lstStyle/>
          <a:p>
            <a:pPr marL="0" indent="0">
              <a:lnSpc>
                <a:spcPct val="150000"/>
              </a:lnSpc>
              <a:buNone/>
            </a:pPr>
            <a:r>
              <a:rPr lang="en-US" altLang="en-US" dirty="0"/>
              <a:t>Descendant </a:t>
            </a:r>
            <a:r>
              <a:rPr lang="en-US" altLang="en-US" dirty="0" smtClean="0"/>
              <a:t>selector </a:t>
            </a:r>
            <a:r>
              <a:rPr lang="en-US" altLang="en-US" dirty="0"/>
              <a:t>allows you to limit the targeted elements to the ones who are descendants of another element</a:t>
            </a:r>
            <a:r>
              <a:rPr lang="en-US" altLang="en-US" dirty="0" smtClean="0"/>
              <a:t>. For example:</a:t>
            </a:r>
          </a:p>
          <a:p>
            <a:pPr marL="274320" lvl="1" indent="0">
              <a:buNone/>
            </a:pPr>
            <a:r>
              <a:rPr lang="en-US" dirty="0">
                <a:solidFill>
                  <a:srgbClr val="FF0000"/>
                </a:solidFill>
              </a:rPr>
              <a:t>#container .box </a:t>
            </a:r>
            <a:r>
              <a:rPr lang="en-US" dirty="0"/>
              <a:t>{</a:t>
            </a:r>
          </a:p>
          <a:p>
            <a:pPr marL="274320" lvl="1" indent="0">
              <a:buNone/>
            </a:pPr>
            <a:r>
              <a:rPr lang="en-US" dirty="0"/>
              <a:t>float: </a:t>
            </a:r>
            <a:r>
              <a:rPr lang="en-US" dirty="0" smtClean="0"/>
              <a:t>left; padding-bottom</a:t>
            </a:r>
            <a:r>
              <a:rPr lang="en-US" dirty="0"/>
              <a:t>: 15px;</a:t>
            </a:r>
          </a:p>
          <a:p>
            <a:pPr marL="274320" lvl="1" indent="0">
              <a:buNone/>
            </a:pPr>
            <a:r>
              <a:rPr lang="en-US" dirty="0" smtClean="0"/>
              <a:t>}</a:t>
            </a:r>
          </a:p>
          <a:p>
            <a:pPr marL="0" indent="0">
              <a:lnSpc>
                <a:spcPct val="150000"/>
              </a:lnSpc>
              <a:buNone/>
            </a:pPr>
            <a:r>
              <a:rPr lang="en-US" dirty="0"/>
              <a:t>This declaration block will apply to all elements that have a class of box that </a:t>
            </a:r>
            <a:r>
              <a:rPr lang="en-US" dirty="0" smtClean="0"/>
              <a:t>are inside </a:t>
            </a:r>
            <a:r>
              <a:rPr lang="en-US" dirty="0"/>
              <a:t>an element with an ID of container.</a:t>
            </a:r>
            <a:endParaRPr lang="en-US" altLang="en-US" dirty="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21</a:t>
            </a:fld>
            <a:endParaRPr lang="en-US"/>
          </a:p>
        </p:txBody>
      </p:sp>
    </p:spTree>
    <p:extLst>
      <p:ext uri="{BB962C8B-B14F-4D97-AF65-F5344CB8AC3E}">
        <p14:creationId xmlns:p14="http://schemas.microsoft.com/office/powerpoint/2010/main" val="1044015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wipe(down)">
                                      <p:cBhvr>
                                        <p:cTn id="10" dur="500"/>
                                        <p:tgtEl>
                                          <p:spTgt spid="4099">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wipe(down)">
                                      <p:cBhvr>
                                        <p:cTn id="13" dur="500"/>
                                        <p:tgtEl>
                                          <p:spTgt spid="4099">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099">
                                            <p:txEl>
                                              <p:pRg st="3" end="3"/>
                                            </p:txEl>
                                          </p:spTgt>
                                        </p:tgtEl>
                                        <p:attrNameLst>
                                          <p:attrName>style.visibility</p:attrName>
                                        </p:attrNameLst>
                                      </p:cBhvr>
                                      <p:to>
                                        <p:strVal val="visible"/>
                                      </p:to>
                                    </p:set>
                                    <p:animEffect transition="in" filter="wipe(down)">
                                      <p:cBhvr>
                                        <p:cTn id="16" dur="500"/>
                                        <p:tgtEl>
                                          <p:spTgt spid="409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Effect transition="in" filter="wipe(down)">
                                      <p:cBhvr>
                                        <p:cTn id="21"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nSpc>
                <a:spcPct val="150000"/>
              </a:lnSpc>
            </a:pPr>
            <a:r>
              <a:rPr lang="en-US" altLang="en-US" dirty="0" smtClean="0"/>
              <a:t>Child selector</a:t>
            </a:r>
            <a:endParaRPr lang="en-US" altLang="en-US" dirty="0"/>
          </a:p>
        </p:txBody>
      </p:sp>
      <p:sp>
        <p:nvSpPr>
          <p:cNvPr id="4099" name="Content Placeholder 2"/>
          <p:cNvSpPr>
            <a:spLocks noGrp="1"/>
          </p:cNvSpPr>
          <p:nvPr>
            <p:ph sz="quarter" idx="1"/>
          </p:nvPr>
        </p:nvSpPr>
        <p:spPr/>
        <p:txBody>
          <a:bodyPr>
            <a:noAutofit/>
          </a:bodyPr>
          <a:lstStyle/>
          <a:p>
            <a:pPr marL="0" indent="0">
              <a:lnSpc>
                <a:spcPct val="150000"/>
              </a:lnSpc>
              <a:buNone/>
            </a:pPr>
            <a:r>
              <a:rPr lang="en-US" altLang="en-US" dirty="0" smtClean="0"/>
              <a:t>Child selector is </a:t>
            </a:r>
            <a:r>
              <a:rPr lang="en-US" altLang="en-US" dirty="0"/>
              <a:t>same as </a:t>
            </a:r>
            <a:r>
              <a:rPr lang="en-US" altLang="en-US" dirty="0" smtClean="0"/>
              <a:t>descendant selector, only difference is child selector is applied only on </a:t>
            </a:r>
            <a:r>
              <a:rPr lang="en-US" altLang="en-US" i="1" dirty="0" smtClean="0"/>
              <a:t>‘immediate children’</a:t>
            </a:r>
            <a:r>
              <a:rPr lang="en-US" altLang="en-US" dirty="0" smtClean="0"/>
              <a:t>. Here we distinguish between parent &amp; child selectors using greater than symbol (&gt;).</a:t>
            </a:r>
          </a:p>
          <a:p>
            <a:pPr marL="274320" lvl="1" indent="0">
              <a:buNone/>
            </a:pPr>
            <a:r>
              <a:rPr lang="en-US" dirty="0">
                <a:solidFill>
                  <a:srgbClr val="FF0000"/>
                </a:solidFill>
              </a:rPr>
              <a:t>#container &gt; .box </a:t>
            </a:r>
            <a:r>
              <a:rPr lang="en-US" dirty="0"/>
              <a:t>{</a:t>
            </a:r>
          </a:p>
          <a:p>
            <a:pPr marL="274320" lvl="1" indent="0">
              <a:buNone/>
            </a:pPr>
            <a:r>
              <a:rPr lang="en-US" dirty="0"/>
              <a:t>float: left;</a:t>
            </a:r>
          </a:p>
          <a:p>
            <a:pPr marL="274320" lvl="1" indent="0">
              <a:buNone/>
            </a:pPr>
            <a:r>
              <a:rPr lang="en-US" dirty="0"/>
              <a:t>padding-bottom: 15px;</a:t>
            </a:r>
          </a:p>
          <a:p>
            <a:pPr marL="274320" lvl="1" indent="0">
              <a:buNone/>
            </a:pPr>
            <a:r>
              <a:rPr lang="en-US" dirty="0" smtClean="0"/>
              <a:t>}</a:t>
            </a:r>
          </a:p>
          <a:p>
            <a:pPr marL="0" indent="0">
              <a:buNone/>
            </a:pPr>
            <a:r>
              <a:rPr lang="en-US" altLang="en-US" dirty="0" smtClean="0"/>
              <a:t>Now the style will be applied to only immediate children of element id ‘container’.</a:t>
            </a:r>
            <a:endParaRPr lang="en-US" altLang="en-US" dirty="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22</a:t>
            </a:fld>
            <a:endParaRPr lang="en-US"/>
          </a:p>
        </p:txBody>
      </p:sp>
    </p:spTree>
    <p:extLst>
      <p:ext uri="{BB962C8B-B14F-4D97-AF65-F5344CB8AC3E}">
        <p14:creationId xmlns:p14="http://schemas.microsoft.com/office/powerpoint/2010/main" val="36225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wipe(down)">
                                      <p:cBhvr>
                                        <p:cTn id="10" dur="500"/>
                                        <p:tgtEl>
                                          <p:spTgt spid="4099">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wipe(down)">
                                      <p:cBhvr>
                                        <p:cTn id="13" dur="500"/>
                                        <p:tgtEl>
                                          <p:spTgt spid="4099">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099">
                                            <p:txEl>
                                              <p:pRg st="3" end="3"/>
                                            </p:txEl>
                                          </p:spTgt>
                                        </p:tgtEl>
                                        <p:attrNameLst>
                                          <p:attrName>style.visibility</p:attrName>
                                        </p:attrNameLst>
                                      </p:cBhvr>
                                      <p:to>
                                        <p:strVal val="visible"/>
                                      </p:to>
                                    </p:set>
                                    <p:animEffect transition="in" filter="wipe(down)">
                                      <p:cBhvr>
                                        <p:cTn id="16" dur="500"/>
                                        <p:tgtEl>
                                          <p:spTgt spid="4099">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animEffect transition="in" filter="wipe(down)">
                                      <p:cBhvr>
                                        <p:cTn id="19" dur="500"/>
                                        <p:tgtEl>
                                          <p:spTgt spid="4099">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4099">
                                            <p:txEl>
                                              <p:pRg st="5" end="5"/>
                                            </p:txEl>
                                          </p:spTgt>
                                        </p:tgtEl>
                                        <p:attrNameLst>
                                          <p:attrName>style.visibility</p:attrName>
                                        </p:attrNameLst>
                                      </p:cBhvr>
                                      <p:to>
                                        <p:strVal val="visible"/>
                                      </p:to>
                                    </p:set>
                                    <p:animEffect transition="in" filter="wipe(down)">
                                      <p:cBhvr>
                                        <p:cTn id="24"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nSpc>
                <a:spcPct val="150000"/>
              </a:lnSpc>
            </a:pPr>
            <a:r>
              <a:rPr lang="en-US" altLang="en-US" dirty="0" smtClean="0"/>
              <a:t>General Sibling selector</a:t>
            </a:r>
            <a:endParaRPr lang="en-US" altLang="en-US" dirty="0"/>
          </a:p>
        </p:txBody>
      </p:sp>
      <p:sp>
        <p:nvSpPr>
          <p:cNvPr id="4099" name="Content Placeholder 2"/>
          <p:cNvSpPr>
            <a:spLocks noGrp="1"/>
          </p:cNvSpPr>
          <p:nvPr>
            <p:ph sz="quarter" idx="1"/>
          </p:nvPr>
        </p:nvSpPr>
        <p:spPr/>
        <p:txBody>
          <a:bodyPr>
            <a:noAutofit/>
          </a:bodyPr>
          <a:lstStyle/>
          <a:p>
            <a:pPr marL="0" indent="0">
              <a:lnSpc>
                <a:spcPct val="150000"/>
              </a:lnSpc>
              <a:buNone/>
            </a:pPr>
            <a:r>
              <a:rPr lang="en-US" altLang="en-US" dirty="0" smtClean="0"/>
              <a:t>General sibling selector matches elements based on sibling relationship. This type selector is declared using tilde(~) character.</a:t>
            </a:r>
          </a:p>
          <a:p>
            <a:pPr marL="274320" lvl="1" indent="0">
              <a:buNone/>
            </a:pPr>
            <a:r>
              <a:rPr lang="en-US" dirty="0" smtClean="0"/>
              <a:t>h2 ~ p {</a:t>
            </a:r>
          </a:p>
          <a:p>
            <a:pPr marL="274320" lvl="1" indent="0">
              <a:buNone/>
            </a:pPr>
            <a:r>
              <a:rPr lang="en-US" dirty="0" smtClean="0"/>
              <a:t>margin-bottom: 20px;</a:t>
            </a:r>
          </a:p>
          <a:p>
            <a:pPr marL="274320" lvl="1" indent="0">
              <a:buNone/>
            </a:pPr>
            <a:r>
              <a:rPr lang="en-US" dirty="0" smtClean="0"/>
              <a:t>}</a:t>
            </a:r>
          </a:p>
          <a:p>
            <a:pPr marL="0" indent="0">
              <a:buNone/>
            </a:pPr>
            <a:r>
              <a:rPr lang="en-US" altLang="en-US" dirty="0" smtClean="0"/>
              <a:t>Here all paragraph &lt;p&gt; elements those are having &lt;h2&gt;  as sibling will be applied the style.</a:t>
            </a:r>
            <a:endParaRPr lang="en-US" altLang="en-US" dirty="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23</a:t>
            </a:fld>
            <a:endParaRPr lang="en-US"/>
          </a:p>
        </p:txBody>
      </p:sp>
    </p:spTree>
    <p:extLst>
      <p:ext uri="{BB962C8B-B14F-4D97-AF65-F5344CB8AC3E}">
        <p14:creationId xmlns:p14="http://schemas.microsoft.com/office/powerpoint/2010/main" val="3121459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wipe(down)">
                                      <p:cBhvr>
                                        <p:cTn id="10" dur="500"/>
                                        <p:tgtEl>
                                          <p:spTgt spid="4099">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wipe(down)">
                                      <p:cBhvr>
                                        <p:cTn id="13" dur="500"/>
                                        <p:tgtEl>
                                          <p:spTgt spid="4099">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099">
                                            <p:txEl>
                                              <p:pRg st="3" end="3"/>
                                            </p:txEl>
                                          </p:spTgt>
                                        </p:tgtEl>
                                        <p:attrNameLst>
                                          <p:attrName>style.visibility</p:attrName>
                                        </p:attrNameLst>
                                      </p:cBhvr>
                                      <p:to>
                                        <p:strVal val="visible"/>
                                      </p:to>
                                    </p:set>
                                    <p:animEffect transition="in" filter="wipe(down)">
                                      <p:cBhvr>
                                        <p:cTn id="16" dur="500"/>
                                        <p:tgtEl>
                                          <p:spTgt spid="409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4099">
                                            <p:txEl>
                                              <p:pRg st="4" end="4"/>
                                            </p:txEl>
                                          </p:spTgt>
                                        </p:tgtEl>
                                        <p:attrNameLst>
                                          <p:attrName>style.visibility</p:attrName>
                                        </p:attrNameLst>
                                      </p:cBhvr>
                                      <p:to>
                                        <p:strVal val="visible"/>
                                      </p:to>
                                    </p:set>
                                    <p:animEffect transition="in" filter="wipe(down)">
                                      <p:cBhvr>
                                        <p:cTn id="21"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nSpc>
                <a:spcPct val="150000"/>
              </a:lnSpc>
            </a:pPr>
            <a:r>
              <a:rPr lang="en-US" altLang="en-US" dirty="0" smtClean="0"/>
              <a:t>Adjacent sibling selector</a:t>
            </a:r>
            <a:endParaRPr lang="en-US" altLang="en-US" dirty="0"/>
          </a:p>
        </p:txBody>
      </p:sp>
      <p:sp>
        <p:nvSpPr>
          <p:cNvPr id="4099" name="Content Placeholder 2"/>
          <p:cNvSpPr>
            <a:spLocks noGrp="1"/>
          </p:cNvSpPr>
          <p:nvPr>
            <p:ph sz="quarter" idx="1"/>
          </p:nvPr>
        </p:nvSpPr>
        <p:spPr/>
        <p:txBody>
          <a:bodyPr>
            <a:noAutofit/>
          </a:bodyPr>
          <a:lstStyle/>
          <a:p>
            <a:pPr marL="0" indent="0">
              <a:lnSpc>
                <a:spcPct val="150000"/>
              </a:lnSpc>
              <a:buNone/>
            </a:pPr>
            <a:r>
              <a:rPr lang="en-US" altLang="en-US" dirty="0" smtClean="0"/>
              <a:t>Adjacent selector is applicable on only </a:t>
            </a:r>
            <a:r>
              <a:rPr lang="en-US" altLang="en-US" i="1" dirty="0" smtClean="0"/>
              <a:t>‘immediate sibling’</a:t>
            </a:r>
            <a:r>
              <a:rPr lang="en-US" altLang="en-US" dirty="0" smtClean="0"/>
              <a:t> of the parent element. It is defined used plus (+) symbol.</a:t>
            </a:r>
          </a:p>
          <a:p>
            <a:pPr marL="274320" lvl="1" indent="0">
              <a:buNone/>
            </a:pPr>
            <a:r>
              <a:rPr lang="en-US" dirty="0">
                <a:solidFill>
                  <a:srgbClr val="FF0000"/>
                </a:solidFill>
              </a:rPr>
              <a:t>p + p </a:t>
            </a:r>
            <a:r>
              <a:rPr lang="en-US" dirty="0"/>
              <a:t>{</a:t>
            </a:r>
          </a:p>
          <a:p>
            <a:pPr marL="274320" lvl="1" indent="0">
              <a:buNone/>
            </a:pPr>
            <a:r>
              <a:rPr lang="en-US" dirty="0"/>
              <a:t>text-indent: 1.5em;</a:t>
            </a:r>
          </a:p>
          <a:p>
            <a:pPr marL="274320" lvl="1" indent="0">
              <a:buNone/>
            </a:pPr>
            <a:r>
              <a:rPr lang="en-US" dirty="0"/>
              <a:t>margin-bottom: 0;</a:t>
            </a:r>
          </a:p>
          <a:p>
            <a:pPr marL="274320" lvl="1" indent="0">
              <a:buNone/>
            </a:pPr>
            <a:r>
              <a:rPr lang="en-US" dirty="0" smtClean="0"/>
              <a:t>}</a:t>
            </a:r>
          </a:p>
          <a:p>
            <a:pPr marL="0" indent="0">
              <a:lnSpc>
                <a:spcPct val="150000"/>
              </a:lnSpc>
              <a:buNone/>
            </a:pPr>
            <a:r>
              <a:rPr lang="en-US" dirty="0"/>
              <a:t>This example will apply the specified styles only </a:t>
            </a:r>
            <a:r>
              <a:rPr lang="en-US" dirty="0" smtClean="0"/>
              <a:t>to paragraph </a:t>
            </a:r>
            <a:r>
              <a:rPr lang="en-US" dirty="0"/>
              <a:t>elements that </a:t>
            </a:r>
            <a:r>
              <a:rPr lang="en-US" dirty="0" smtClean="0"/>
              <a:t>immediately follow </a:t>
            </a:r>
            <a:r>
              <a:rPr lang="en-US" dirty="0"/>
              <a:t>other paragraph </a:t>
            </a:r>
            <a:r>
              <a:rPr lang="en-US" dirty="0" smtClean="0"/>
              <a:t>elements.</a:t>
            </a:r>
            <a:endParaRPr lang="en-US" altLang="en-US" dirty="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24</a:t>
            </a:fld>
            <a:endParaRPr lang="en-US"/>
          </a:p>
        </p:txBody>
      </p:sp>
    </p:spTree>
    <p:extLst>
      <p:ext uri="{BB962C8B-B14F-4D97-AF65-F5344CB8AC3E}">
        <p14:creationId xmlns:p14="http://schemas.microsoft.com/office/powerpoint/2010/main" val="419006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wipe(down)">
                                      <p:cBhvr>
                                        <p:cTn id="10" dur="500"/>
                                        <p:tgtEl>
                                          <p:spTgt spid="4099">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wipe(down)">
                                      <p:cBhvr>
                                        <p:cTn id="13" dur="500"/>
                                        <p:tgtEl>
                                          <p:spTgt spid="4099">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099">
                                            <p:txEl>
                                              <p:pRg st="3" end="3"/>
                                            </p:txEl>
                                          </p:spTgt>
                                        </p:tgtEl>
                                        <p:attrNameLst>
                                          <p:attrName>style.visibility</p:attrName>
                                        </p:attrNameLst>
                                      </p:cBhvr>
                                      <p:to>
                                        <p:strVal val="visible"/>
                                      </p:to>
                                    </p:set>
                                    <p:animEffect transition="in" filter="wipe(down)">
                                      <p:cBhvr>
                                        <p:cTn id="16" dur="500"/>
                                        <p:tgtEl>
                                          <p:spTgt spid="4099">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animEffect transition="in" filter="wipe(down)">
                                      <p:cBhvr>
                                        <p:cTn id="19" dur="500"/>
                                        <p:tgtEl>
                                          <p:spTgt spid="4099">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4099">
                                            <p:txEl>
                                              <p:pRg st="5" end="5"/>
                                            </p:txEl>
                                          </p:spTgt>
                                        </p:tgtEl>
                                        <p:attrNameLst>
                                          <p:attrName>style.visibility</p:attrName>
                                        </p:attrNameLst>
                                      </p:cBhvr>
                                      <p:to>
                                        <p:strVal val="visible"/>
                                      </p:to>
                                    </p:set>
                                    <p:animEffect transition="in" filter="wipe(down)">
                                      <p:cBhvr>
                                        <p:cTn id="24"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nSpc>
                <a:spcPct val="150000"/>
              </a:lnSpc>
            </a:pPr>
            <a:r>
              <a:rPr lang="en-US" altLang="en-US" dirty="0"/>
              <a:t>Pseudo-class</a:t>
            </a:r>
          </a:p>
        </p:txBody>
      </p:sp>
      <p:sp>
        <p:nvSpPr>
          <p:cNvPr id="4099" name="Content Placeholder 2"/>
          <p:cNvSpPr>
            <a:spLocks noGrp="1"/>
          </p:cNvSpPr>
          <p:nvPr>
            <p:ph sz="quarter" idx="1"/>
          </p:nvPr>
        </p:nvSpPr>
        <p:spPr/>
        <p:txBody>
          <a:bodyPr>
            <a:noAutofit/>
          </a:bodyPr>
          <a:lstStyle/>
          <a:p>
            <a:pPr marL="0" indent="0">
              <a:lnSpc>
                <a:spcPct val="150000"/>
              </a:lnSpc>
              <a:buNone/>
            </a:pPr>
            <a:r>
              <a:rPr lang="en-US" dirty="0"/>
              <a:t>A pseudo-class is used to define a special state of an </a:t>
            </a:r>
            <a:r>
              <a:rPr lang="en-US" dirty="0" smtClean="0"/>
              <a:t>element. This special state may be a link is visited, activated, hovered etc.</a:t>
            </a:r>
          </a:p>
          <a:p>
            <a:pPr marL="274320" lvl="1" indent="0">
              <a:lnSpc>
                <a:spcPct val="150000"/>
              </a:lnSpc>
              <a:buNone/>
            </a:pPr>
            <a:r>
              <a:rPr lang="en-US" dirty="0" err="1">
                <a:solidFill>
                  <a:schemeClr val="tx2"/>
                </a:solidFill>
              </a:rPr>
              <a:t>selector:pseudo-class</a:t>
            </a:r>
            <a:r>
              <a:rPr lang="en-US" dirty="0">
                <a:solidFill>
                  <a:schemeClr val="tx2"/>
                </a:solidFill>
              </a:rPr>
              <a:t> </a:t>
            </a:r>
            <a:r>
              <a:rPr lang="en-US" dirty="0" smtClean="0">
                <a:solidFill>
                  <a:schemeClr val="tx2"/>
                </a:solidFill>
              </a:rPr>
              <a:t>{</a:t>
            </a:r>
            <a:r>
              <a:rPr lang="en-US" dirty="0">
                <a:solidFill>
                  <a:schemeClr val="tx2"/>
                </a:solidFill>
              </a:rPr>
              <a:t>    </a:t>
            </a:r>
            <a:r>
              <a:rPr lang="en-US" dirty="0" err="1">
                <a:solidFill>
                  <a:schemeClr val="tx2"/>
                </a:solidFill>
              </a:rPr>
              <a:t>property:value</a:t>
            </a:r>
            <a:r>
              <a:rPr lang="en-US" dirty="0" smtClean="0">
                <a:solidFill>
                  <a:schemeClr val="tx2"/>
                </a:solidFill>
              </a:rPr>
              <a:t>; }</a:t>
            </a:r>
            <a:endParaRPr lang="en-US" dirty="0">
              <a:solidFill>
                <a:schemeClr val="tx2"/>
              </a:solidFill>
            </a:endParaRPr>
          </a:p>
          <a:p>
            <a:pPr marL="274320" lvl="1" indent="0">
              <a:buNone/>
            </a:pPr>
            <a:r>
              <a:rPr lang="en-US" dirty="0"/>
              <a:t>a:hover </a:t>
            </a:r>
            <a:r>
              <a:rPr lang="en-US" dirty="0" smtClean="0"/>
              <a:t>{</a:t>
            </a:r>
            <a:r>
              <a:rPr lang="en-US" dirty="0"/>
              <a:t> </a:t>
            </a:r>
            <a:r>
              <a:rPr lang="en-US" dirty="0" smtClean="0"/>
              <a:t> color</a:t>
            </a:r>
            <a:r>
              <a:rPr lang="en-US" dirty="0"/>
              <a:t>: red</a:t>
            </a:r>
            <a:r>
              <a:rPr lang="en-US" dirty="0" smtClean="0"/>
              <a:t>; }</a:t>
            </a:r>
          </a:p>
          <a:p>
            <a:pPr marL="274320" lvl="1" indent="0">
              <a:buNone/>
            </a:pPr>
            <a:r>
              <a:rPr lang="en-US" dirty="0" smtClean="0"/>
              <a:t>a:active { color</a:t>
            </a:r>
            <a:r>
              <a:rPr lang="en-US" dirty="0"/>
              <a:t>: </a:t>
            </a:r>
            <a:r>
              <a:rPr lang="en-US" dirty="0" smtClean="0"/>
              <a:t>blue; }</a:t>
            </a:r>
            <a:endParaRPr lang="en-US" altLang="en-US" dirty="0"/>
          </a:p>
          <a:p>
            <a:pPr marL="274320" lvl="1" indent="0">
              <a:buNone/>
            </a:pPr>
            <a:r>
              <a:rPr lang="en-US" dirty="0" err="1"/>
              <a:t>div:hover</a:t>
            </a:r>
            <a:r>
              <a:rPr lang="en-US" dirty="0"/>
              <a:t> </a:t>
            </a:r>
            <a:r>
              <a:rPr lang="en-US" dirty="0" smtClean="0"/>
              <a:t>{ background-color</a:t>
            </a:r>
            <a:r>
              <a:rPr lang="en-US" dirty="0"/>
              <a:t>: blue</a:t>
            </a:r>
            <a:r>
              <a:rPr lang="en-US" dirty="0" smtClean="0"/>
              <a:t>; }</a:t>
            </a:r>
          </a:p>
          <a:p>
            <a:pPr marL="274320" lvl="1" indent="0">
              <a:buNone/>
            </a:pPr>
            <a:endParaRPr lang="en-US" altLang="en-US" dirty="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25</a:t>
            </a:fld>
            <a:endParaRPr lang="en-US"/>
          </a:p>
        </p:txBody>
      </p:sp>
    </p:spTree>
    <p:extLst>
      <p:ext uri="{BB962C8B-B14F-4D97-AF65-F5344CB8AC3E}">
        <p14:creationId xmlns:p14="http://schemas.microsoft.com/office/powerpoint/2010/main" val="1936767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wipe(down)">
                                      <p:cBhvr>
                                        <p:cTn id="10" dur="500"/>
                                        <p:tgtEl>
                                          <p:spTgt spid="4099">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wipe(down)">
                                      <p:cBhvr>
                                        <p:cTn id="13" dur="500"/>
                                        <p:tgtEl>
                                          <p:spTgt spid="4099">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099">
                                            <p:txEl>
                                              <p:pRg st="3" end="3"/>
                                            </p:txEl>
                                          </p:spTgt>
                                        </p:tgtEl>
                                        <p:attrNameLst>
                                          <p:attrName>style.visibility</p:attrName>
                                        </p:attrNameLst>
                                      </p:cBhvr>
                                      <p:to>
                                        <p:strVal val="visible"/>
                                      </p:to>
                                    </p:set>
                                    <p:animEffect transition="in" filter="wipe(down)">
                                      <p:cBhvr>
                                        <p:cTn id="16" dur="500"/>
                                        <p:tgtEl>
                                          <p:spTgt spid="4099">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animEffect transition="in" filter="wipe(down)">
                                      <p:cBhvr>
                                        <p:cTn id="19"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nSpc>
                <a:spcPct val="150000"/>
              </a:lnSpc>
            </a:pPr>
            <a:r>
              <a:rPr lang="en-US" altLang="en-US" dirty="0" smtClean="0"/>
              <a:t>Pseudo-element</a:t>
            </a:r>
            <a:endParaRPr lang="en-US" altLang="en-US" dirty="0"/>
          </a:p>
        </p:txBody>
      </p:sp>
      <p:sp>
        <p:nvSpPr>
          <p:cNvPr id="4099" name="Content Placeholder 2"/>
          <p:cNvSpPr>
            <a:spLocks noGrp="1"/>
          </p:cNvSpPr>
          <p:nvPr>
            <p:ph sz="quarter" idx="1"/>
          </p:nvPr>
        </p:nvSpPr>
        <p:spPr/>
        <p:txBody>
          <a:bodyPr>
            <a:noAutofit/>
          </a:bodyPr>
          <a:lstStyle/>
          <a:p>
            <a:pPr marL="0" indent="0">
              <a:lnSpc>
                <a:spcPct val="150000"/>
              </a:lnSpc>
              <a:buNone/>
            </a:pPr>
            <a:r>
              <a:rPr lang="en-US" dirty="0" smtClean="0"/>
              <a:t>Pseudo-element </a:t>
            </a:r>
            <a:r>
              <a:rPr lang="en-US" dirty="0"/>
              <a:t>is used to style specified parts of an element. For example, it can be used to:</a:t>
            </a:r>
          </a:p>
          <a:p>
            <a:pPr lvl="1">
              <a:lnSpc>
                <a:spcPct val="150000"/>
              </a:lnSpc>
            </a:pPr>
            <a:r>
              <a:rPr lang="en-US" dirty="0" smtClean="0"/>
              <a:t>Style </a:t>
            </a:r>
            <a:r>
              <a:rPr lang="en-US" dirty="0"/>
              <a:t>the first letter, or line, of an </a:t>
            </a:r>
            <a:r>
              <a:rPr lang="en-US" dirty="0" smtClean="0"/>
              <a:t>element.</a:t>
            </a:r>
            <a:endParaRPr lang="en-US" dirty="0"/>
          </a:p>
          <a:p>
            <a:pPr lvl="1">
              <a:lnSpc>
                <a:spcPct val="150000"/>
              </a:lnSpc>
            </a:pPr>
            <a:r>
              <a:rPr lang="en-US" dirty="0"/>
              <a:t>Insert content before, or </a:t>
            </a:r>
            <a:r>
              <a:rPr lang="en-US" dirty="0" smtClean="0"/>
              <a:t>after, </a:t>
            </a:r>
            <a:r>
              <a:rPr lang="en-US" dirty="0"/>
              <a:t>the content of an </a:t>
            </a:r>
            <a:r>
              <a:rPr lang="en-US" dirty="0" smtClean="0"/>
              <a:t>element.</a:t>
            </a:r>
          </a:p>
          <a:p>
            <a:pPr marL="0" indent="0" algn="ctr">
              <a:lnSpc>
                <a:spcPct val="150000"/>
              </a:lnSpc>
              <a:buNone/>
            </a:pPr>
            <a:r>
              <a:rPr lang="en-US" i="1" dirty="0"/>
              <a:t>selector</a:t>
            </a:r>
            <a:r>
              <a:rPr lang="en-US" i="1" dirty="0">
                <a:solidFill>
                  <a:srgbClr val="FF0000"/>
                </a:solidFill>
              </a:rPr>
              <a:t>::</a:t>
            </a:r>
            <a:r>
              <a:rPr lang="en-US" i="1" dirty="0"/>
              <a:t>pseudo-element </a:t>
            </a:r>
            <a:r>
              <a:rPr lang="en-US" i="1" dirty="0" smtClean="0"/>
              <a:t>{</a:t>
            </a:r>
            <a:r>
              <a:rPr lang="en-US" i="1" dirty="0"/>
              <a:t>    </a:t>
            </a:r>
            <a:r>
              <a:rPr lang="en-US" i="1" dirty="0" err="1"/>
              <a:t>property:value</a:t>
            </a:r>
            <a:r>
              <a:rPr lang="en-US" i="1" dirty="0" smtClean="0"/>
              <a:t>;    }</a:t>
            </a:r>
          </a:p>
          <a:p>
            <a:pPr marL="0" indent="0">
              <a:lnSpc>
                <a:spcPct val="150000"/>
              </a:lnSpc>
              <a:buNone/>
            </a:pPr>
            <a:r>
              <a:rPr lang="en-US" altLang="en-US" dirty="0" smtClean="0"/>
              <a:t>Here we use double colon (::) to distinguish between selector &amp; pseudo element.</a:t>
            </a:r>
            <a:endParaRPr lang="en-US" altLang="en-US" dirty="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26</a:t>
            </a:fld>
            <a:endParaRPr lang="en-US"/>
          </a:p>
        </p:txBody>
      </p:sp>
    </p:spTree>
    <p:extLst>
      <p:ext uri="{BB962C8B-B14F-4D97-AF65-F5344CB8AC3E}">
        <p14:creationId xmlns:p14="http://schemas.microsoft.com/office/powerpoint/2010/main" val="4076239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wipe(down)">
                                      <p:cBhvr>
                                        <p:cTn id="10" dur="500"/>
                                        <p:tgtEl>
                                          <p:spTgt spid="4099">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wipe(down)">
                                      <p:cBhvr>
                                        <p:cTn id="13" dur="500"/>
                                        <p:tgtEl>
                                          <p:spTgt spid="409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wipe(down)">
                                      <p:cBhvr>
                                        <p:cTn id="18" dur="500"/>
                                        <p:tgtEl>
                                          <p:spTgt spid="409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4099">
                                            <p:txEl>
                                              <p:pRg st="4" end="4"/>
                                            </p:txEl>
                                          </p:spTgt>
                                        </p:tgtEl>
                                        <p:attrNameLst>
                                          <p:attrName>style.visibility</p:attrName>
                                        </p:attrNameLst>
                                      </p:cBhvr>
                                      <p:to>
                                        <p:strVal val="visible"/>
                                      </p:to>
                                    </p:set>
                                    <p:animEffect transition="in" filter="wipe(down)">
                                      <p:cBhvr>
                                        <p:cTn id="23"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nSpc>
                <a:spcPct val="150000"/>
              </a:lnSpc>
            </a:pPr>
            <a:r>
              <a:rPr lang="en-US" altLang="en-US" dirty="0" smtClean="0"/>
              <a:t>Pseudo-element continue…</a:t>
            </a:r>
            <a:endParaRPr lang="en-US" altLang="en-US" dirty="0"/>
          </a:p>
        </p:txBody>
      </p:sp>
      <p:sp>
        <p:nvSpPr>
          <p:cNvPr id="4099" name="Content Placeholder 2"/>
          <p:cNvSpPr>
            <a:spLocks noGrp="1"/>
          </p:cNvSpPr>
          <p:nvPr>
            <p:ph sz="quarter" idx="1"/>
          </p:nvPr>
        </p:nvSpPr>
        <p:spPr/>
        <p:txBody>
          <a:bodyPr>
            <a:noAutofit/>
          </a:bodyPr>
          <a:lstStyle/>
          <a:p>
            <a:pPr marL="274320" lvl="1" indent="0">
              <a:lnSpc>
                <a:spcPct val="150000"/>
              </a:lnSpc>
              <a:buNone/>
            </a:pPr>
            <a:r>
              <a:rPr lang="en-US" dirty="0"/>
              <a:t>p::first-line {</a:t>
            </a:r>
            <a:br>
              <a:rPr lang="en-US" dirty="0"/>
            </a:br>
            <a:r>
              <a:rPr lang="en-US" dirty="0"/>
              <a:t>    color: #ff0000;</a:t>
            </a:r>
            <a:br>
              <a:rPr lang="en-US" dirty="0"/>
            </a:br>
            <a:r>
              <a:rPr lang="en-US" dirty="0"/>
              <a:t>    font-variant: small-caps;</a:t>
            </a:r>
            <a:br>
              <a:rPr lang="en-US" dirty="0"/>
            </a:br>
            <a:r>
              <a:rPr lang="en-US" dirty="0" smtClean="0"/>
              <a:t>}</a:t>
            </a:r>
          </a:p>
          <a:p>
            <a:pPr marL="0" indent="0">
              <a:lnSpc>
                <a:spcPct val="150000"/>
              </a:lnSpc>
              <a:buNone/>
            </a:pPr>
            <a:r>
              <a:rPr lang="en-US" altLang="en-US" dirty="0" smtClean="0"/>
              <a:t>The above pseudo element will apply the style on first line of every paragraph &lt;p&gt; element.</a:t>
            </a:r>
            <a:endParaRPr lang="en-US" altLang="en-US" dirty="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27</a:t>
            </a:fld>
            <a:endParaRPr lang="en-US"/>
          </a:p>
        </p:txBody>
      </p:sp>
    </p:spTree>
    <p:extLst>
      <p:ext uri="{BB962C8B-B14F-4D97-AF65-F5344CB8AC3E}">
        <p14:creationId xmlns:p14="http://schemas.microsoft.com/office/powerpoint/2010/main" val="572740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down)">
                                      <p:cBhvr>
                                        <p:cTn id="12"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a:lnSpc>
                <a:spcPct val="150000"/>
              </a:lnSpc>
            </a:pPr>
            <a:r>
              <a:rPr lang="en-US" altLang="en-US" dirty="0" smtClean="0"/>
              <a:t>CSS Pseudo elements</a:t>
            </a:r>
            <a:endParaRPr lang="en-US" altLang="en-US" dirty="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28</a:t>
            </a:fld>
            <a:endParaRPr lang="en-US"/>
          </a:p>
        </p:txBody>
      </p:sp>
      <p:pic>
        <p:nvPicPr>
          <p:cNvPr id="1026" name="Picture 2"/>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bwMode="auto">
          <a:xfrm>
            <a:off x="228600" y="1676400"/>
            <a:ext cx="8645408"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34044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dirty="0" smtClean="0"/>
              <a:t>Module 3: CSS box model</a:t>
            </a:r>
          </a:p>
        </p:txBody>
      </p:sp>
      <p:sp>
        <p:nvSpPr>
          <p:cNvPr id="4099" name="Content Placeholder 2"/>
          <p:cNvSpPr>
            <a:spLocks noGrp="1"/>
          </p:cNvSpPr>
          <p:nvPr>
            <p:ph sz="quarter" idx="1"/>
          </p:nvPr>
        </p:nvSpPr>
        <p:spPr>
          <a:xfrm>
            <a:off x="457200" y="1143000"/>
            <a:ext cx="8229600" cy="4937760"/>
          </a:xfrm>
        </p:spPr>
        <p:txBody>
          <a:bodyPr>
            <a:noAutofit/>
          </a:bodyPr>
          <a:lstStyle/>
          <a:p>
            <a:pPr>
              <a:lnSpc>
                <a:spcPct val="150000"/>
              </a:lnSpc>
            </a:pPr>
            <a:r>
              <a:rPr lang="en-US" altLang="en-US" dirty="0" smtClean="0"/>
              <a:t>What is a box model?</a:t>
            </a:r>
          </a:p>
          <a:p>
            <a:pPr>
              <a:lnSpc>
                <a:spcPct val="150000"/>
              </a:lnSpc>
            </a:pPr>
            <a:r>
              <a:rPr lang="en-US" altLang="en-US" dirty="0" smtClean="0"/>
              <a:t>Box model components</a:t>
            </a:r>
          </a:p>
          <a:p>
            <a:pPr>
              <a:lnSpc>
                <a:spcPct val="150000"/>
              </a:lnSpc>
            </a:pPr>
            <a:r>
              <a:rPr lang="en-US" altLang="en-US" dirty="0" smtClean="0"/>
              <a:t>States of HTML elements</a:t>
            </a:r>
          </a:p>
          <a:p>
            <a:pPr>
              <a:lnSpc>
                <a:spcPct val="150000"/>
              </a:lnSpc>
            </a:pPr>
            <a:r>
              <a:rPr lang="en-US" altLang="en-US" dirty="0" smtClean="0"/>
              <a:t>Margin</a:t>
            </a:r>
          </a:p>
          <a:p>
            <a:pPr>
              <a:lnSpc>
                <a:spcPct val="150000"/>
              </a:lnSpc>
            </a:pPr>
            <a:r>
              <a:rPr lang="en-US" altLang="en-US" dirty="0" smtClean="0"/>
              <a:t>Borders</a:t>
            </a:r>
          </a:p>
          <a:p>
            <a:pPr>
              <a:lnSpc>
                <a:spcPct val="150000"/>
              </a:lnSpc>
            </a:pPr>
            <a:r>
              <a:rPr lang="en-US" altLang="en-US" dirty="0" smtClean="0"/>
              <a:t>Padding</a:t>
            </a:r>
          </a:p>
          <a:p>
            <a:pPr>
              <a:lnSpc>
                <a:spcPct val="150000"/>
              </a:lnSpc>
            </a:pPr>
            <a:r>
              <a:rPr lang="en-US" altLang="en-US" dirty="0" smtClean="0"/>
              <a:t>Outlining</a:t>
            </a:r>
          </a:p>
          <a:p>
            <a:pPr>
              <a:lnSpc>
                <a:spcPct val="150000"/>
              </a:lnSpc>
            </a:pPr>
            <a:r>
              <a:rPr lang="en-US" altLang="en-US" dirty="0" smtClean="0"/>
              <a:t>Visibility &amp; Display</a:t>
            </a:r>
          </a:p>
          <a:p>
            <a:pPr marL="0" indent="0">
              <a:lnSpc>
                <a:spcPct val="150000"/>
              </a:lnSpc>
              <a:buNone/>
            </a:pPr>
            <a:endParaRPr lang="en-US" altLang="en-US" dirty="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29</a:t>
            </a:fld>
            <a:endParaRPr lang="en-US"/>
          </a:p>
        </p:txBody>
      </p:sp>
    </p:spTree>
    <p:extLst>
      <p:ext uri="{BB962C8B-B14F-4D97-AF65-F5344CB8AC3E}">
        <p14:creationId xmlns:p14="http://schemas.microsoft.com/office/powerpoint/2010/main" val="28091954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dirty="0" smtClean="0"/>
              <a:t>Module 1: CSS basics</a:t>
            </a:r>
          </a:p>
        </p:txBody>
      </p:sp>
      <p:sp>
        <p:nvSpPr>
          <p:cNvPr id="4099" name="Content Placeholder 2"/>
          <p:cNvSpPr>
            <a:spLocks noGrp="1"/>
          </p:cNvSpPr>
          <p:nvPr>
            <p:ph sz="quarter" idx="1"/>
          </p:nvPr>
        </p:nvSpPr>
        <p:spPr/>
        <p:txBody>
          <a:bodyPr/>
          <a:lstStyle/>
          <a:p>
            <a:pPr>
              <a:lnSpc>
                <a:spcPct val="150000"/>
              </a:lnSpc>
            </a:pPr>
            <a:r>
              <a:rPr lang="en-US" altLang="en-US" dirty="0" smtClean="0"/>
              <a:t>Introduction</a:t>
            </a:r>
          </a:p>
          <a:p>
            <a:pPr>
              <a:lnSpc>
                <a:spcPct val="150000"/>
              </a:lnSpc>
            </a:pPr>
            <a:r>
              <a:rPr lang="en-US" altLang="en-US" dirty="0" smtClean="0"/>
              <a:t>How CSS works?</a:t>
            </a:r>
          </a:p>
          <a:p>
            <a:pPr>
              <a:lnSpc>
                <a:spcPct val="150000"/>
              </a:lnSpc>
            </a:pPr>
            <a:r>
              <a:rPr lang="en-US" altLang="en-US" dirty="0" smtClean="0"/>
              <a:t>Including CSS in web page</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3</a:t>
            </a:fld>
            <a:endParaRPr lang="en-US"/>
          </a:p>
        </p:txBody>
      </p:sp>
    </p:spTree>
    <p:extLst>
      <p:ext uri="{BB962C8B-B14F-4D97-AF65-F5344CB8AC3E}">
        <p14:creationId xmlns:p14="http://schemas.microsoft.com/office/powerpoint/2010/main" val="6087794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dirty="0" smtClean="0"/>
              <a:t>CSS box model</a:t>
            </a:r>
          </a:p>
        </p:txBody>
      </p:sp>
      <p:sp>
        <p:nvSpPr>
          <p:cNvPr id="4099" name="Content Placeholder 2"/>
          <p:cNvSpPr>
            <a:spLocks noGrp="1"/>
          </p:cNvSpPr>
          <p:nvPr>
            <p:ph sz="quarter" idx="1"/>
          </p:nvPr>
        </p:nvSpPr>
        <p:spPr/>
        <p:txBody>
          <a:bodyPr>
            <a:noAutofit/>
          </a:bodyPr>
          <a:lstStyle/>
          <a:p>
            <a:pPr marL="0" indent="0">
              <a:lnSpc>
                <a:spcPct val="150000"/>
              </a:lnSpc>
              <a:buNone/>
            </a:pPr>
            <a:r>
              <a:rPr lang="en-US" dirty="0"/>
              <a:t>The box model refers to the (usually) invisible rectangular area that is created </a:t>
            </a:r>
            <a:r>
              <a:rPr lang="en-US" dirty="0" smtClean="0"/>
              <a:t>for each </a:t>
            </a:r>
            <a:r>
              <a:rPr lang="en-US" dirty="0"/>
              <a:t>HTML element.</a:t>
            </a:r>
            <a:endParaRPr lang="en-US" altLang="en-US" dirty="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30</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653623"/>
            <a:ext cx="6400800" cy="3622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337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dirty="0" smtClean="0"/>
              <a:t>Box model components</a:t>
            </a:r>
          </a:p>
        </p:txBody>
      </p:sp>
      <p:sp>
        <p:nvSpPr>
          <p:cNvPr id="4099" name="Content Placeholder 2"/>
          <p:cNvSpPr>
            <a:spLocks noGrp="1"/>
          </p:cNvSpPr>
          <p:nvPr>
            <p:ph sz="quarter" idx="1"/>
          </p:nvPr>
        </p:nvSpPr>
        <p:spPr/>
        <p:txBody>
          <a:bodyPr>
            <a:noAutofit/>
          </a:bodyPr>
          <a:lstStyle/>
          <a:p>
            <a:pPr marL="0" indent="0">
              <a:buNone/>
            </a:pPr>
            <a:r>
              <a:rPr lang="en-US" altLang="en-US" b="1" dirty="0" smtClean="0"/>
              <a:t>1) Content:</a:t>
            </a:r>
          </a:p>
          <a:p>
            <a:pPr marL="274320" lvl="1" indent="0">
              <a:buNone/>
            </a:pPr>
            <a:r>
              <a:rPr lang="en-US" altLang="en-US" dirty="0" smtClean="0"/>
              <a:t>Content is a visible part of HTML element that you want to show to end user.</a:t>
            </a:r>
          </a:p>
          <a:p>
            <a:pPr marL="0" indent="0">
              <a:buNone/>
            </a:pPr>
            <a:r>
              <a:rPr lang="en-US" altLang="en-US" b="1" dirty="0" smtClean="0"/>
              <a:t>2) Padding:</a:t>
            </a:r>
          </a:p>
          <a:p>
            <a:pPr marL="274320" lvl="1" indent="0">
              <a:buNone/>
            </a:pPr>
            <a:r>
              <a:rPr lang="en-US" altLang="en-US" dirty="0" smtClean="0"/>
              <a:t>The padding is the space around the content. </a:t>
            </a:r>
            <a:r>
              <a:rPr lang="en-US" dirty="0"/>
              <a:t>It can be defined for an </a:t>
            </a:r>
            <a:r>
              <a:rPr lang="en-US" dirty="0" smtClean="0"/>
              <a:t>individual side i.e. padding-left, padding-right, padding-top, padding-bottom.</a:t>
            </a:r>
          </a:p>
          <a:p>
            <a:pPr marL="0" indent="0">
              <a:buNone/>
            </a:pPr>
            <a:r>
              <a:rPr lang="en-US" altLang="en-US" b="1" dirty="0" smtClean="0"/>
              <a:t>3) Border:</a:t>
            </a:r>
          </a:p>
          <a:p>
            <a:pPr marL="274320" lvl="1" indent="0">
              <a:buNone/>
            </a:pPr>
            <a:r>
              <a:rPr lang="en-US" altLang="en-US" dirty="0"/>
              <a:t>The border of an element is defined using the border property. This </a:t>
            </a:r>
            <a:r>
              <a:rPr lang="en-US" altLang="en-US" dirty="0" smtClean="0"/>
              <a:t>is a </a:t>
            </a:r>
            <a:r>
              <a:rPr lang="en-US" altLang="en-US" dirty="0"/>
              <a:t>shorthand property that defines the element's </a:t>
            </a:r>
            <a:r>
              <a:rPr lang="en-US" altLang="en-US" dirty="0" smtClean="0"/>
              <a:t>border-width, border-style</a:t>
            </a:r>
            <a:r>
              <a:rPr lang="en-US" altLang="en-US" dirty="0"/>
              <a:t>, and border-color. For example, border: 4px </a:t>
            </a:r>
            <a:r>
              <a:rPr lang="en-US" altLang="en-US" dirty="0" smtClean="0"/>
              <a:t>dashed orange.</a:t>
            </a:r>
            <a:endParaRPr lang="en-US" altLang="en-US" dirty="0"/>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31</a:t>
            </a:fld>
            <a:endParaRPr lang="en-US"/>
          </a:p>
        </p:txBody>
      </p:sp>
    </p:spTree>
    <p:extLst>
      <p:ext uri="{BB962C8B-B14F-4D97-AF65-F5344CB8AC3E}">
        <p14:creationId xmlns:p14="http://schemas.microsoft.com/office/powerpoint/2010/main" val="31337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wipe(down)">
                                      <p:cBhvr>
                                        <p:cTn id="10" dur="500"/>
                                        <p:tgtEl>
                                          <p:spTgt spid="409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wipe(down)">
                                      <p:cBhvr>
                                        <p:cTn id="15" dur="500"/>
                                        <p:tgtEl>
                                          <p:spTgt spid="4099">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wipe(down)">
                                      <p:cBhvr>
                                        <p:cTn id="18" dur="500"/>
                                        <p:tgtEl>
                                          <p:spTgt spid="409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4099">
                                            <p:txEl>
                                              <p:pRg st="4" end="4"/>
                                            </p:txEl>
                                          </p:spTgt>
                                        </p:tgtEl>
                                        <p:attrNameLst>
                                          <p:attrName>style.visibility</p:attrName>
                                        </p:attrNameLst>
                                      </p:cBhvr>
                                      <p:to>
                                        <p:strVal val="visible"/>
                                      </p:to>
                                    </p:set>
                                    <p:animEffect transition="in" filter="wipe(down)">
                                      <p:cBhvr>
                                        <p:cTn id="23" dur="500"/>
                                        <p:tgtEl>
                                          <p:spTgt spid="4099">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4099">
                                            <p:txEl>
                                              <p:pRg st="5" end="5"/>
                                            </p:txEl>
                                          </p:spTgt>
                                        </p:tgtEl>
                                        <p:attrNameLst>
                                          <p:attrName>style.visibility</p:attrName>
                                        </p:attrNameLst>
                                      </p:cBhvr>
                                      <p:to>
                                        <p:strVal val="visible"/>
                                      </p:to>
                                    </p:set>
                                    <p:animEffect transition="in" filter="wipe(down)">
                                      <p:cBhvr>
                                        <p:cTn id="26"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dirty="0" smtClean="0"/>
              <a:t>Box model components</a:t>
            </a:r>
          </a:p>
        </p:txBody>
      </p:sp>
      <p:sp>
        <p:nvSpPr>
          <p:cNvPr id="4099" name="Content Placeholder 2"/>
          <p:cNvSpPr>
            <a:spLocks noGrp="1"/>
          </p:cNvSpPr>
          <p:nvPr>
            <p:ph sz="quarter" idx="1"/>
          </p:nvPr>
        </p:nvSpPr>
        <p:spPr/>
        <p:txBody>
          <a:bodyPr>
            <a:noAutofit/>
          </a:bodyPr>
          <a:lstStyle/>
          <a:p>
            <a:pPr marL="0" indent="0">
              <a:buNone/>
            </a:pPr>
            <a:r>
              <a:rPr lang="en-US" altLang="en-US" b="1" dirty="0" smtClean="0"/>
              <a:t>4) Margin:</a:t>
            </a:r>
          </a:p>
          <a:p>
            <a:pPr marL="274320" lvl="1" indent="0">
              <a:buNone/>
            </a:pPr>
            <a:r>
              <a:rPr lang="en-US" altLang="en-US" dirty="0" smtClean="0"/>
              <a:t>Margin is similar to padding except </a:t>
            </a:r>
            <a:r>
              <a:rPr lang="en-US" sz="2500" dirty="0" smtClean="0"/>
              <a:t>unlike padding</a:t>
            </a:r>
            <a:r>
              <a:rPr lang="en-US" sz="2500" dirty="0"/>
              <a:t>, the margin portion of an element exists outside the </a:t>
            </a:r>
            <a:r>
              <a:rPr lang="en-US" sz="2500" dirty="0" smtClean="0"/>
              <a:t>element. </a:t>
            </a:r>
            <a:r>
              <a:rPr lang="en-US" dirty="0"/>
              <a:t>A margin creates space between the targeted element and </a:t>
            </a:r>
            <a:r>
              <a:rPr lang="en-US" dirty="0" smtClean="0"/>
              <a:t>surrounding elements</a:t>
            </a:r>
            <a:r>
              <a:rPr lang="en-US" dirty="0"/>
              <a:t>.</a:t>
            </a:r>
            <a:endParaRPr lang="en-US" altLang="en-US" dirty="0"/>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32</a:t>
            </a:fld>
            <a:endParaRPr lang="en-US"/>
          </a:p>
        </p:txBody>
      </p:sp>
    </p:spTree>
    <p:extLst>
      <p:ext uri="{BB962C8B-B14F-4D97-AF65-F5344CB8AC3E}">
        <p14:creationId xmlns:p14="http://schemas.microsoft.com/office/powerpoint/2010/main" val="2485503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wipe(down)">
                                      <p:cBhvr>
                                        <p:cTn id="10"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dirty="0" smtClean="0"/>
              <a:t>States of HTML elements</a:t>
            </a:r>
          </a:p>
        </p:txBody>
      </p:sp>
      <p:sp>
        <p:nvSpPr>
          <p:cNvPr id="4099" name="Content Placeholder 2"/>
          <p:cNvSpPr>
            <a:spLocks noGrp="1"/>
          </p:cNvSpPr>
          <p:nvPr>
            <p:ph sz="quarter" idx="1"/>
          </p:nvPr>
        </p:nvSpPr>
        <p:spPr/>
        <p:txBody>
          <a:bodyPr>
            <a:noAutofit/>
          </a:bodyPr>
          <a:lstStyle/>
          <a:p>
            <a:pPr marL="0" indent="0">
              <a:lnSpc>
                <a:spcPct val="150000"/>
              </a:lnSpc>
              <a:buNone/>
            </a:pPr>
            <a:r>
              <a:rPr lang="en-US" altLang="en-US" dirty="0" smtClean="0"/>
              <a:t>Every HTML element has three different states:</a:t>
            </a:r>
          </a:p>
          <a:p>
            <a:pPr>
              <a:lnSpc>
                <a:spcPct val="150000"/>
              </a:lnSpc>
            </a:pPr>
            <a:r>
              <a:rPr lang="en-US" altLang="en-US" dirty="0" smtClean="0"/>
              <a:t>Invisible state</a:t>
            </a:r>
          </a:p>
          <a:p>
            <a:pPr>
              <a:lnSpc>
                <a:spcPct val="150000"/>
              </a:lnSpc>
            </a:pPr>
            <a:r>
              <a:rPr lang="en-US" altLang="en-US" dirty="0" smtClean="0"/>
              <a:t>Block state</a:t>
            </a:r>
          </a:p>
          <a:p>
            <a:pPr>
              <a:lnSpc>
                <a:spcPct val="150000"/>
              </a:lnSpc>
            </a:pPr>
            <a:r>
              <a:rPr lang="en-US" altLang="en-US" dirty="0" smtClean="0"/>
              <a:t>Inline state</a:t>
            </a:r>
            <a:endParaRPr lang="en-US" altLang="en-US" dirty="0"/>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33</a:t>
            </a:fld>
            <a:endParaRPr lang="en-US"/>
          </a:p>
        </p:txBody>
      </p:sp>
    </p:spTree>
    <p:extLst>
      <p:ext uri="{BB962C8B-B14F-4D97-AF65-F5344CB8AC3E}">
        <p14:creationId xmlns:p14="http://schemas.microsoft.com/office/powerpoint/2010/main" val="259963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dow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wipe(down)">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wipe(down)">
                                      <p:cBhvr>
                                        <p:cTn id="22"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dirty="0" smtClean="0"/>
              <a:t>Invisible state</a:t>
            </a:r>
          </a:p>
        </p:txBody>
      </p:sp>
      <p:sp>
        <p:nvSpPr>
          <p:cNvPr id="4099" name="Content Placeholder 2"/>
          <p:cNvSpPr>
            <a:spLocks noGrp="1"/>
          </p:cNvSpPr>
          <p:nvPr>
            <p:ph sz="quarter" idx="1"/>
          </p:nvPr>
        </p:nvSpPr>
        <p:spPr/>
        <p:txBody>
          <a:bodyPr>
            <a:noAutofit/>
          </a:bodyPr>
          <a:lstStyle/>
          <a:p>
            <a:pPr marL="0" indent="0">
              <a:lnSpc>
                <a:spcPct val="150000"/>
              </a:lnSpc>
              <a:buNone/>
            </a:pPr>
            <a:r>
              <a:rPr lang="en-US" altLang="en-US" dirty="0" smtClean="0"/>
              <a:t>Invisible state elements are not supposed to be rendered by browser. For example &lt;style&gt;, &lt;meta&gt; tags etc.</a:t>
            </a:r>
            <a:endParaRPr lang="en-US" altLang="en-US" dirty="0"/>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34</a:t>
            </a:fld>
            <a:endParaRPr lang="en-US"/>
          </a:p>
        </p:txBody>
      </p:sp>
    </p:spTree>
    <p:extLst>
      <p:ext uri="{BB962C8B-B14F-4D97-AF65-F5344CB8AC3E}">
        <p14:creationId xmlns:p14="http://schemas.microsoft.com/office/powerpoint/2010/main" val="2454705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dirty="0" smtClean="0"/>
              <a:t>Block state</a:t>
            </a:r>
          </a:p>
        </p:txBody>
      </p:sp>
      <p:sp>
        <p:nvSpPr>
          <p:cNvPr id="4099" name="Content Placeholder 2"/>
          <p:cNvSpPr>
            <a:spLocks noGrp="1"/>
          </p:cNvSpPr>
          <p:nvPr>
            <p:ph sz="quarter" idx="1"/>
          </p:nvPr>
        </p:nvSpPr>
        <p:spPr/>
        <p:txBody>
          <a:bodyPr>
            <a:noAutofit/>
          </a:bodyPr>
          <a:lstStyle/>
          <a:p>
            <a:r>
              <a:rPr lang="en-US" dirty="0"/>
              <a:t>A block-level element is more of a structural, </a:t>
            </a:r>
            <a:r>
              <a:rPr lang="en-US" dirty="0" smtClean="0"/>
              <a:t>layout related element.</a:t>
            </a:r>
          </a:p>
          <a:p>
            <a:r>
              <a:rPr lang="en-US" dirty="0"/>
              <a:t>A block level element will naturally span the entire available width, without concern about how much horizontal space it actually needs. </a:t>
            </a:r>
            <a:endParaRPr lang="en-US" dirty="0" smtClean="0"/>
          </a:p>
          <a:p>
            <a:r>
              <a:rPr lang="en-US" dirty="0" smtClean="0"/>
              <a:t>As </a:t>
            </a:r>
            <a:r>
              <a:rPr lang="en-US" dirty="0"/>
              <a:t>a result of that, a block level element will automatically push following content to a new </a:t>
            </a:r>
            <a:r>
              <a:rPr lang="en-US" dirty="0" smtClean="0"/>
              <a:t>line.</a:t>
            </a:r>
          </a:p>
          <a:p>
            <a:r>
              <a:rPr lang="en-US" altLang="en-US" dirty="0" smtClean="0"/>
              <a:t>Thus block level element can be seen as a paragraph.</a:t>
            </a:r>
          </a:p>
          <a:p>
            <a:r>
              <a:rPr lang="en-US" dirty="0"/>
              <a:t>Block-level elements include elements like &lt;div&gt;, &lt;p&gt;, </a:t>
            </a:r>
            <a:r>
              <a:rPr lang="en-US" dirty="0" smtClean="0"/>
              <a:t>&lt;section&gt; etc.</a:t>
            </a:r>
            <a:endParaRPr lang="en-US" altLang="en-US" dirty="0"/>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35</a:t>
            </a:fld>
            <a:endParaRPr lang="en-US"/>
          </a:p>
        </p:txBody>
      </p:sp>
    </p:spTree>
    <p:extLst>
      <p:ext uri="{BB962C8B-B14F-4D97-AF65-F5344CB8AC3E}">
        <p14:creationId xmlns:p14="http://schemas.microsoft.com/office/powerpoint/2010/main" val="89125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dow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wipe(down)">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wipe(down)">
                                      <p:cBhvr>
                                        <p:cTn id="22" dur="500"/>
                                        <p:tgtEl>
                                          <p:spTgt spid="4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wipe(down)">
                                      <p:cBhvr>
                                        <p:cTn id="27"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dirty="0" smtClean="0"/>
              <a:t>Inline state</a:t>
            </a:r>
          </a:p>
        </p:txBody>
      </p:sp>
      <p:sp>
        <p:nvSpPr>
          <p:cNvPr id="4099" name="Content Placeholder 2"/>
          <p:cNvSpPr>
            <a:spLocks noGrp="1"/>
          </p:cNvSpPr>
          <p:nvPr>
            <p:ph sz="quarter" idx="1"/>
          </p:nvPr>
        </p:nvSpPr>
        <p:spPr/>
        <p:txBody>
          <a:bodyPr>
            <a:noAutofit/>
          </a:bodyPr>
          <a:lstStyle/>
          <a:p>
            <a:pPr marL="0" indent="0">
              <a:buNone/>
            </a:pPr>
            <a:r>
              <a:rPr lang="en-US" dirty="0"/>
              <a:t>An inline element only takes up the space it needs to render its content and after that, more inline elements can be displayed</a:t>
            </a:r>
            <a:r>
              <a:rPr lang="en-US" dirty="0" smtClean="0"/>
              <a:t>.</a:t>
            </a:r>
          </a:p>
          <a:p>
            <a:pPr marL="0" indent="0">
              <a:buNone/>
            </a:pPr>
            <a:r>
              <a:rPr lang="en-US" dirty="0" smtClean="0"/>
              <a:t>The </a:t>
            </a:r>
            <a:r>
              <a:rPr lang="en-US" dirty="0"/>
              <a:t>width and height properties are ignored for inline </a:t>
            </a:r>
            <a:r>
              <a:rPr lang="en-US" dirty="0" smtClean="0"/>
              <a:t>elements. </a:t>
            </a:r>
            <a:r>
              <a:rPr lang="en-US" dirty="0"/>
              <a:t>Instead, you can use the line-height property to make an inline element smaller or bigger, as the space between each line grows or shrinks.</a:t>
            </a:r>
            <a:endParaRPr lang="en-US" dirty="0" smtClean="0"/>
          </a:p>
          <a:p>
            <a:pPr marL="0" indent="0">
              <a:buNone/>
            </a:pPr>
            <a:r>
              <a:rPr lang="en-US" dirty="0" smtClean="0"/>
              <a:t>Inline elements include elements like </a:t>
            </a:r>
            <a:r>
              <a:rPr lang="en-US" dirty="0"/>
              <a:t>&lt;span&gt;, &lt;b&gt;, and &lt;</a:t>
            </a:r>
            <a:r>
              <a:rPr lang="en-US" dirty="0" err="1"/>
              <a:t>em</a:t>
            </a:r>
            <a:r>
              <a:rPr lang="en-US" dirty="0" smtClean="0"/>
              <a:t>&gt; etc.</a:t>
            </a:r>
          </a:p>
          <a:p>
            <a:pPr marL="0" indent="0">
              <a:buNone/>
            </a:pPr>
            <a:endParaRPr lang="en-US" dirty="0" smtClean="0"/>
          </a:p>
          <a:p>
            <a:pPr marL="0" indent="0">
              <a:buNone/>
            </a:pPr>
            <a:endParaRPr lang="en-US" altLang="en-US" dirty="0"/>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36</a:t>
            </a:fld>
            <a:endParaRPr lang="en-US"/>
          </a:p>
        </p:txBody>
      </p:sp>
    </p:spTree>
    <p:extLst>
      <p:ext uri="{BB962C8B-B14F-4D97-AF65-F5344CB8AC3E}">
        <p14:creationId xmlns:p14="http://schemas.microsoft.com/office/powerpoint/2010/main" val="735807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dow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wipe(down)">
                                      <p:cBhvr>
                                        <p:cTn id="17"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dirty="0" smtClean="0"/>
              <a:t>Margin</a:t>
            </a:r>
          </a:p>
        </p:txBody>
      </p:sp>
      <p:sp>
        <p:nvSpPr>
          <p:cNvPr id="4099" name="Content Placeholder 2"/>
          <p:cNvSpPr>
            <a:spLocks noGrp="1"/>
          </p:cNvSpPr>
          <p:nvPr>
            <p:ph sz="quarter" idx="1"/>
          </p:nvPr>
        </p:nvSpPr>
        <p:spPr/>
        <p:txBody>
          <a:bodyPr>
            <a:noAutofit/>
          </a:bodyPr>
          <a:lstStyle/>
          <a:p>
            <a:pPr marL="0" indent="0">
              <a:buNone/>
            </a:pPr>
            <a:r>
              <a:rPr lang="en-US" altLang="en-US" dirty="0"/>
              <a:t>Margin is an outer, invisible border around your element</a:t>
            </a:r>
            <a:r>
              <a:rPr lang="en-US" altLang="en-US" dirty="0" smtClean="0"/>
              <a:t>.</a:t>
            </a:r>
          </a:p>
          <a:p>
            <a:pPr marL="0" indent="0">
              <a:buNone/>
            </a:pPr>
            <a:r>
              <a:rPr lang="en-US" altLang="en-US" dirty="0"/>
              <a:t>The default value for the margin properties is auto, which usually translates to zero</a:t>
            </a:r>
            <a:r>
              <a:rPr lang="en-US" altLang="en-US" dirty="0" smtClean="0"/>
              <a:t>.</a:t>
            </a:r>
          </a:p>
          <a:p>
            <a:pPr marL="0" indent="0">
              <a:buNone/>
            </a:pPr>
            <a:endParaRPr lang="en-US" altLang="en-US" sz="1100" dirty="0"/>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37</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42017316"/>
              </p:ext>
            </p:extLst>
          </p:nvPr>
        </p:nvGraphicFramePr>
        <p:xfrm>
          <a:off x="762000" y="2743200"/>
          <a:ext cx="7391400" cy="3444240"/>
        </p:xfrm>
        <a:graphic>
          <a:graphicData uri="http://schemas.openxmlformats.org/drawingml/2006/table">
            <a:tbl>
              <a:tblPr firstRow="1" bandRow="1">
                <a:tableStyleId>{5C22544A-7EE6-4342-B048-85BDC9FD1C3A}</a:tableStyleId>
              </a:tblPr>
              <a:tblGrid>
                <a:gridCol w="4419600"/>
                <a:gridCol w="2971800"/>
              </a:tblGrid>
              <a:tr h="370840">
                <a:tc>
                  <a:txBody>
                    <a:bodyPr/>
                    <a:lstStyle/>
                    <a:p>
                      <a:r>
                        <a:rPr lang="en-US" sz="2000" b="0" dirty="0" smtClean="0">
                          <a:solidFill>
                            <a:schemeClr val="tx1"/>
                          </a:solidFill>
                        </a:rPr>
                        <a:t>&lt;style type="text/</a:t>
                      </a:r>
                      <a:r>
                        <a:rPr lang="en-US" sz="2000" b="0" dirty="0" err="1" smtClean="0">
                          <a:solidFill>
                            <a:schemeClr val="tx1"/>
                          </a:solidFill>
                        </a:rPr>
                        <a:t>css</a:t>
                      </a:r>
                      <a:r>
                        <a:rPr lang="en-US" sz="2000" b="0" dirty="0" smtClean="0">
                          <a:solidFill>
                            <a:schemeClr val="tx1"/>
                          </a:solidFill>
                        </a:rPr>
                        <a:t>"&gt;</a:t>
                      </a:r>
                    </a:p>
                    <a:p>
                      <a:r>
                        <a:rPr lang="en-US" sz="2000" b="0" dirty="0" smtClean="0">
                          <a:solidFill>
                            <a:schemeClr val="tx1"/>
                          </a:solidFill>
                        </a:rPr>
                        <a:t>.box {</a:t>
                      </a:r>
                    </a:p>
                    <a:p>
                      <a:r>
                        <a:rPr lang="en-US" sz="2000" b="0" dirty="0" smtClean="0">
                          <a:solidFill>
                            <a:schemeClr val="tx1"/>
                          </a:solidFill>
                        </a:rPr>
                        <a:t>        background-color:</a:t>
                      </a:r>
                      <a:r>
                        <a:rPr lang="en-US" sz="2000" b="0" baseline="0" dirty="0" smtClean="0">
                          <a:solidFill>
                            <a:schemeClr val="tx1"/>
                          </a:solidFill>
                        </a:rPr>
                        <a:t>    </a:t>
                      </a:r>
                      <a:r>
                        <a:rPr lang="en-US" sz="2000" b="0" dirty="0" err="1" smtClean="0">
                          <a:solidFill>
                            <a:schemeClr val="tx1"/>
                          </a:solidFill>
                        </a:rPr>
                        <a:t>DarkSeaGreen</a:t>
                      </a:r>
                      <a:r>
                        <a:rPr lang="en-US" sz="2000" b="0" dirty="0" smtClean="0">
                          <a:solidFill>
                            <a:schemeClr val="tx1"/>
                          </a:solidFill>
                        </a:rPr>
                        <a:t>;</a:t>
                      </a:r>
                    </a:p>
                    <a:p>
                      <a:r>
                        <a:rPr lang="en-US" sz="2000" b="0" dirty="0" smtClean="0">
                          <a:solidFill>
                            <a:schemeClr val="tx1"/>
                          </a:solidFill>
                        </a:rPr>
                        <a:t>        width: 100px;</a:t>
                      </a:r>
                    </a:p>
                    <a:p>
                      <a:r>
                        <a:rPr lang="en-US" sz="2000" b="0" dirty="0" smtClean="0">
                          <a:solidFill>
                            <a:schemeClr val="tx1"/>
                          </a:solidFill>
                        </a:rPr>
                        <a:t>        height: 100px;</a:t>
                      </a:r>
                    </a:p>
                    <a:p>
                      <a:r>
                        <a:rPr lang="en-US" sz="2000" b="0" dirty="0" smtClean="0">
                          <a:solidFill>
                            <a:schemeClr val="tx1"/>
                          </a:solidFill>
                        </a:rPr>
                        <a:t>        </a:t>
                      </a:r>
                      <a:r>
                        <a:rPr lang="en-US" sz="2000" b="0" dirty="0" smtClean="0">
                          <a:solidFill>
                            <a:srgbClr val="FF0000"/>
                          </a:solidFill>
                        </a:rPr>
                        <a:t>margin-top:</a:t>
                      </a:r>
                      <a:r>
                        <a:rPr lang="en-US" sz="2000" b="0" dirty="0" smtClean="0">
                          <a:solidFill>
                            <a:schemeClr val="tx1"/>
                          </a:solidFill>
                        </a:rPr>
                        <a:t> 10px;</a:t>
                      </a:r>
                    </a:p>
                    <a:p>
                      <a:r>
                        <a:rPr lang="en-US" sz="2000" b="0" dirty="0" smtClean="0">
                          <a:solidFill>
                            <a:schemeClr val="tx1"/>
                          </a:solidFill>
                        </a:rPr>
                        <a:t>        </a:t>
                      </a:r>
                      <a:r>
                        <a:rPr lang="en-US" sz="2000" b="0" dirty="0" smtClean="0">
                          <a:solidFill>
                            <a:srgbClr val="FF0000"/>
                          </a:solidFill>
                        </a:rPr>
                        <a:t>margin-right:</a:t>
                      </a:r>
                      <a:r>
                        <a:rPr lang="en-US" sz="2000" b="0" dirty="0" smtClean="0">
                          <a:solidFill>
                            <a:schemeClr val="tx1"/>
                          </a:solidFill>
                        </a:rPr>
                        <a:t> 5px;</a:t>
                      </a:r>
                    </a:p>
                    <a:p>
                      <a:r>
                        <a:rPr lang="en-US" sz="2000" b="0" dirty="0" smtClean="0">
                          <a:solidFill>
                            <a:schemeClr val="tx1"/>
                          </a:solidFill>
                        </a:rPr>
                        <a:t>        </a:t>
                      </a:r>
                      <a:r>
                        <a:rPr lang="en-US" sz="2000" b="0" dirty="0" smtClean="0">
                          <a:solidFill>
                            <a:srgbClr val="FF0000"/>
                          </a:solidFill>
                        </a:rPr>
                        <a:t>margin-bottom:</a:t>
                      </a:r>
                      <a:r>
                        <a:rPr lang="en-US" sz="2000" b="0" dirty="0" smtClean="0">
                          <a:solidFill>
                            <a:schemeClr val="tx1"/>
                          </a:solidFill>
                        </a:rPr>
                        <a:t> 10px;</a:t>
                      </a:r>
                    </a:p>
                    <a:p>
                      <a:r>
                        <a:rPr lang="en-US" sz="2000" b="0" dirty="0" smtClean="0">
                          <a:solidFill>
                            <a:schemeClr val="tx1"/>
                          </a:solidFill>
                        </a:rPr>
                        <a:t>        </a:t>
                      </a:r>
                      <a:r>
                        <a:rPr lang="en-US" sz="2000" b="0" dirty="0" smtClean="0">
                          <a:solidFill>
                            <a:srgbClr val="FF0000"/>
                          </a:solidFill>
                        </a:rPr>
                        <a:t>margin-left: </a:t>
                      </a:r>
                      <a:r>
                        <a:rPr lang="en-US" sz="2000" b="0" dirty="0" smtClean="0">
                          <a:solidFill>
                            <a:schemeClr val="tx1"/>
                          </a:solidFill>
                        </a:rPr>
                        <a:t>5px;</a:t>
                      </a:r>
                    </a:p>
                    <a:p>
                      <a:r>
                        <a:rPr lang="en-US" sz="2000" b="0" dirty="0" smtClean="0">
                          <a:solidFill>
                            <a:schemeClr val="tx1"/>
                          </a:solidFill>
                        </a:rPr>
                        <a:t>}</a:t>
                      </a:r>
                    </a:p>
                    <a:p>
                      <a:r>
                        <a:rPr lang="en-US" sz="2000" b="0" dirty="0" smtClean="0">
                          <a:solidFill>
                            <a:schemeClr val="tx1"/>
                          </a:solidFill>
                        </a:rPr>
                        <a:t>&lt;/style&gt;</a:t>
                      </a:r>
                      <a:endParaRPr lang="en-US" sz="2000" b="0" dirty="0">
                        <a:solidFill>
                          <a:schemeClr val="tx1"/>
                        </a:solidFill>
                      </a:endParaRPr>
                    </a:p>
                  </a:txBody>
                  <a:tcPr>
                    <a:noFill/>
                  </a:tcPr>
                </a:tc>
                <a:tc>
                  <a:txBody>
                    <a:bodyPr/>
                    <a:lstStyle/>
                    <a:p>
                      <a:r>
                        <a:rPr lang="en-US" sz="2000" b="0" dirty="0" smtClean="0">
                          <a:solidFill>
                            <a:schemeClr val="tx1"/>
                          </a:solidFill>
                        </a:rPr>
                        <a:t>&lt;div class="box"&gt;</a:t>
                      </a:r>
                    </a:p>
                    <a:p>
                      <a:r>
                        <a:rPr lang="en-US" sz="2000" b="0" dirty="0" smtClean="0">
                          <a:solidFill>
                            <a:schemeClr val="tx1"/>
                          </a:solidFill>
                        </a:rPr>
                        <a:t>        Box</a:t>
                      </a:r>
                    </a:p>
                    <a:p>
                      <a:r>
                        <a:rPr lang="en-US" sz="2000" b="0" dirty="0" smtClean="0">
                          <a:solidFill>
                            <a:schemeClr val="tx1"/>
                          </a:solidFill>
                        </a:rPr>
                        <a:t>&lt;/div&gt;</a:t>
                      </a:r>
                      <a:endParaRPr lang="en-US" sz="2000" b="0" dirty="0">
                        <a:solidFill>
                          <a:schemeClr val="tx1"/>
                        </a:solidFill>
                      </a:endParaRPr>
                    </a:p>
                  </a:txBody>
                  <a:tcPr>
                    <a:noFill/>
                  </a:tcPr>
                </a:tc>
              </a:tr>
            </a:tbl>
          </a:graphicData>
        </a:graphic>
      </p:graphicFrame>
    </p:spTree>
    <p:extLst>
      <p:ext uri="{BB962C8B-B14F-4D97-AF65-F5344CB8AC3E}">
        <p14:creationId xmlns:p14="http://schemas.microsoft.com/office/powerpoint/2010/main" val="2057277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dow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dirty="0" smtClean="0"/>
              <a:t>Margin with shorthand</a:t>
            </a:r>
          </a:p>
        </p:txBody>
      </p:sp>
      <p:sp>
        <p:nvSpPr>
          <p:cNvPr id="4099" name="Content Placeholder 2"/>
          <p:cNvSpPr>
            <a:spLocks noGrp="1"/>
          </p:cNvSpPr>
          <p:nvPr>
            <p:ph sz="quarter" idx="1"/>
          </p:nvPr>
        </p:nvSpPr>
        <p:spPr/>
        <p:txBody>
          <a:bodyPr>
            <a:noAutofit/>
          </a:bodyPr>
          <a:lstStyle/>
          <a:p>
            <a:pPr marL="0" indent="0">
              <a:buNone/>
            </a:pPr>
            <a:r>
              <a:rPr lang="en-US" altLang="en-US" dirty="0" smtClean="0"/>
              <a:t>You can also specify only ‘margin’ property instead of specific properties like margin-top, margin-right etc. This is called as shorthand properties.</a:t>
            </a:r>
          </a:p>
          <a:p>
            <a:pPr marL="0" indent="0">
              <a:buNone/>
            </a:pPr>
            <a:r>
              <a:rPr lang="en-US" sz="2400" dirty="0"/>
              <a:t>&lt;div class="box" style="margin: 10px </a:t>
            </a:r>
            <a:r>
              <a:rPr lang="en-US" sz="2400" dirty="0" err="1"/>
              <a:t>10px</a:t>
            </a:r>
            <a:r>
              <a:rPr lang="en-US" sz="2400" dirty="0"/>
              <a:t> </a:t>
            </a:r>
            <a:r>
              <a:rPr lang="en-US" sz="2400" dirty="0" err="1"/>
              <a:t>10px</a:t>
            </a:r>
            <a:r>
              <a:rPr lang="en-US" sz="2400" dirty="0"/>
              <a:t> 10px</a:t>
            </a:r>
            <a:r>
              <a:rPr lang="en-US" sz="2400" dirty="0" smtClean="0"/>
              <a:t>;"&gt;</a:t>
            </a:r>
          </a:p>
          <a:p>
            <a:pPr marL="274320" lvl="1" indent="0">
              <a:buNone/>
            </a:pPr>
            <a:r>
              <a:rPr lang="en-US" sz="2100" i="1" dirty="0" smtClean="0">
                <a:solidFill>
                  <a:srgbClr val="FF0000"/>
                </a:solidFill>
              </a:rPr>
              <a:t>Sets top, right, bottom &amp; left margin as 10px.</a:t>
            </a:r>
          </a:p>
          <a:p>
            <a:pPr marL="0" indent="0">
              <a:buNone/>
            </a:pPr>
            <a:r>
              <a:rPr lang="en-US" sz="2400" dirty="0"/>
              <a:t>&lt;div class="box" style="margin: 10px </a:t>
            </a:r>
            <a:r>
              <a:rPr lang="en-US" sz="2400" dirty="0" smtClean="0"/>
              <a:t>20px 10px;"&gt;</a:t>
            </a:r>
          </a:p>
          <a:p>
            <a:pPr marL="274320" lvl="1" indent="0">
              <a:buNone/>
            </a:pPr>
            <a:r>
              <a:rPr lang="en-US" sz="2100" i="1" dirty="0" smtClean="0">
                <a:solidFill>
                  <a:srgbClr val="FF0000"/>
                </a:solidFill>
              </a:rPr>
              <a:t>Sets top &amp; bottom margin as 10px &amp; left/right </a:t>
            </a:r>
            <a:r>
              <a:rPr lang="en-US" sz="2100" i="1" smtClean="0">
                <a:solidFill>
                  <a:srgbClr val="FF0000"/>
                </a:solidFill>
              </a:rPr>
              <a:t>as </a:t>
            </a:r>
            <a:r>
              <a:rPr lang="en-US" sz="2100" i="1" smtClean="0">
                <a:solidFill>
                  <a:srgbClr val="FF0000"/>
                </a:solidFill>
              </a:rPr>
              <a:t>10 &amp; 20px</a:t>
            </a:r>
            <a:r>
              <a:rPr lang="en-US" sz="2100" i="1" dirty="0" smtClean="0">
                <a:solidFill>
                  <a:srgbClr val="FF0000"/>
                </a:solidFill>
              </a:rPr>
              <a:t>.</a:t>
            </a:r>
          </a:p>
          <a:p>
            <a:pPr marL="0" indent="0">
              <a:buNone/>
            </a:pPr>
            <a:r>
              <a:rPr lang="en-US" sz="2400" dirty="0"/>
              <a:t>&lt;div class="box" style="margin: 10px </a:t>
            </a:r>
            <a:r>
              <a:rPr lang="en-US" sz="2400" dirty="0" smtClean="0"/>
              <a:t>20px;"&gt;</a:t>
            </a:r>
          </a:p>
          <a:p>
            <a:pPr marL="274320" lvl="1" indent="0">
              <a:buNone/>
            </a:pPr>
            <a:r>
              <a:rPr lang="en-US" sz="2100" i="1" dirty="0" smtClean="0">
                <a:solidFill>
                  <a:srgbClr val="FF0000"/>
                </a:solidFill>
              </a:rPr>
              <a:t>Sets top/bottom margin as 10px &amp; left/right as 20px.</a:t>
            </a:r>
          </a:p>
          <a:p>
            <a:pPr marL="0" indent="0">
              <a:buNone/>
            </a:pPr>
            <a:r>
              <a:rPr lang="en-US" sz="2400" dirty="0"/>
              <a:t>&lt;div class="box" style="margin: 10px</a:t>
            </a:r>
            <a:r>
              <a:rPr lang="en-US" sz="2400" dirty="0" smtClean="0"/>
              <a:t>;"&gt;</a:t>
            </a:r>
          </a:p>
          <a:p>
            <a:pPr marL="274320" lvl="1" indent="0">
              <a:buNone/>
            </a:pPr>
            <a:r>
              <a:rPr lang="en-US" altLang="en-US" sz="2100" i="1" dirty="0" smtClean="0">
                <a:solidFill>
                  <a:srgbClr val="FF0000"/>
                </a:solidFill>
              </a:rPr>
              <a:t>Sets all margins top/bottom/right/left as 10px.</a:t>
            </a:r>
          </a:p>
          <a:p>
            <a:pPr marL="0" indent="0">
              <a:buNone/>
            </a:pPr>
            <a:endParaRPr lang="en-US" altLang="en-US" dirty="0"/>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38</a:t>
            </a:fld>
            <a:endParaRPr lang="en-US"/>
          </a:p>
        </p:txBody>
      </p:sp>
    </p:spTree>
    <p:extLst>
      <p:ext uri="{BB962C8B-B14F-4D97-AF65-F5344CB8AC3E}">
        <p14:creationId xmlns:p14="http://schemas.microsoft.com/office/powerpoint/2010/main" val="2720009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down)">
                                      <p:cBhvr>
                                        <p:cTn id="12" dur="500"/>
                                        <p:tgtEl>
                                          <p:spTgt spid="4099">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wipe(down)">
                                      <p:cBhvr>
                                        <p:cTn id="15" dur="500"/>
                                        <p:tgtEl>
                                          <p:spTgt spid="409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4099">
                                            <p:txEl>
                                              <p:pRg st="3" end="3"/>
                                            </p:txEl>
                                          </p:spTgt>
                                        </p:tgtEl>
                                        <p:attrNameLst>
                                          <p:attrName>style.visibility</p:attrName>
                                        </p:attrNameLst>
                                      </p:cBhvr>
                                      <p:to>
                                        <p:strVal val="visible"/>
                                      </p:to>
                                    </p:set>
                                    <p:animEffect transition="in" filter="wipe(down)">
                                      <p:cBhvr>
                                        <p:cTn id="20" dur="500"/>
                                        <p:tgtEl>
                                          <p:spTgt spid="4099">
                                            <p:txEl>
                                              <p:pRg st="3" end="3"/>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4099">
                                            <p:txEl>
                                              <p:pRg st="4" end="4"/>
                                            </p:txEl>
                                          </p:spTgt>
                                        </p:tgtEl>
                                        <p:attrNameLst>
                                          <p:attrName>style.visibility</p:attrName>
                                        </p:attrNameLst>
                                      </p:cBhvr>
                                      <p:to>
                                        <p:strVal val="visible"/>
                                      </p:to>
                                    </p:set>
                                    <p:animEffect transition="in" filter="wipe(down)">
                                      <p:cBhvr>
                                        <p:cTn id="23" dur="500"/>
                                        <p:tgtEl>
                                          <p:spTgt spid="4099">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4099">
                                            <p:txEl>
                                              <p:pRg st="5" end="5"/>
                                            </p:txEl>
                                          </p:spTgt>
                                        </p:tgtEl>
                                        <p:attrNameLst>
                                          <p:attrName>style.visibility</p:attrName>
                                        </p:attrNameLst>
                                      </p:cBhvr>
                                      <p:to>
                                        <p:strVal val="visible"/>
                                      </p:to>
                                    </p:set>
                                    <p:animEffect transition="in" filter="wipe(down)">
                                      <p:cBhvr>
                                        <p:cTn id="28" dur="500"/>
                                        <p:tgtEl>
                                          <p:spTgt spid="4099">
                                            <p:txEl>
                                              <p:pRg st="5" end="5"/>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099">
                                            <p:txEl>
                                              <p:pRg st="6" end="6"/>
                                            </p:txEl>
                                          </p:spTgt>
                                        </p:tgtEl>
                                        <p:attrNameLst>
                                          <p:attrName>style.visibility</p:attrName>
                                        </p:attrNameLst>
                                      </p:cBhvr>
                                      <p:to>
                                        <p:strVal val="visible"/>
                                      </p:to>
                                    </p:set>
                                    <p:animEffect transition="in" filter="wipe(down)">
                                      <p:cBhvr>
                                        <p:cTn id="31" dur="500"/>
                                        <p:tgtEl>
                                          <p:spTgt spid="409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4099">
                                            <p:txEl>
                                              <p:pRg st="7" end="7"/>
                                            </p:txEl>
                                          </p:spTgt>
                                        </p:tgtEl>
                                        <p:attrNameLst>
                                          <p:attrName>style.visibility</p:attrName>
                                        </p:attrNameLst>
                                      </p:cBhvr>
                                      <p:to>
                                        <p:strVal val="visible"/>
                                      </p:to>
                                    </p:set>
                                    <p:animEffect transition="in" filter="wipe(down)">
                                      <p:cBhvr>
                                        <p:cTn id="36" dur="500"/>
                                        <p:tgtEl>
                                          <p:spTgt spid="4099">
                                            <p:txEl>
                                              <p:pRg st="7" end="7"/>
                                            </p:txEl>
                                          </p:spTgt>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4099">
                                            <p:txEl>
                                              <p:pRg st="8" end="8"/>
                                            </p:txEl>
                                          </p:spTgt>
                                        </p:tgtEl>
                                        <p:attrNameLst>
                                          <p:attrName>style.visibility</p:attrName>
                                        </p:attrNameLst>
                                      </p:cBhvr>
                                      <p:to>
                                        <p:strVal val="visible"/>
                                      </p:to>
                                    </p:set>
                                    <p:animEffect transition="in" filter="wipe(down)">
                                      <p:cBhvr>
                                        <p:cTn id="39" dur="500"/>
                                        <p:tgtEl>
                                          <p:spTgt spid="40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dirty="0" smtClean="0"/>
              <a:t>Relative Margins using ‘</a:t>
            </a:r>
            <a:r>
              <a:rPr lang="en-US" altLang="en-US" dirty="0" err="1" smtClean="0"/>
              <a:t>em</a:t>
            </a:r>
            <a:r>
              <a:rPr lang="en-US" altLang="en-US" dirty="0" smtClean="0"/>
              <a:t>’</a:t>
            </a:r>
          </a:p>
        </p:txBody>
      </p:sp>
      <p:sp>
        <p:nvSpPr>
          <p:cNvPr id="4099" name="Content Placeholder 2"/>
          <p:cNvSpPr>
            <a:spLocks noGrp="1"/>
          </p:cNvSpPr>
          <p:nvPr>
            <p:ph sz="quarter" idx="1"/>
          </p:nvPr>
        </p:nvSpPr>
        <p:spPr/>
        <p:txBody>
          <a:bodyPr>
            <a:noAutofit/>
          </a:bodyPr>
          <a:lstStyle/>
          <a:p>
            <a:r>
              <a:rPr lang="en-US" dirty="0" smtClean="0"/>
              <a:t>CSS allows us to define relative size unit using ‘</a:t>
            </a:r>
            <a:r>
              <a:rPr lang="en-US" i="1" dirty="0" err="1" smtClean="0">
                <a:solidFill>
                  <a:srgbClr val="FF0000"/>
                </a:solidFill>
              </a:rPr>
              <a:t>em</a:t>
            </a:r>
            <a:r>
              <a:rPr lang="en-US" dirty="0" smtClean="0"/>
              <a:t>’.</a:t>
            </a:r>
          </a:p>
          <a:p>
            <a:r>
              <a:rPr lang="en-US" dirty="0" smtClean="0"/>
              <a:t>A </a:t>
            </a:r>
            <a:r>
              <a:rPr lang="en-US" dirty="0"/>
              <a:t>single </a:t>
            </a:r>
            <a:r>
              <a:rPr lang="en-US" dirty="0" smtClean="0"/>
              <a:t>‘</a:t>
            </a:r>
            <a:r>
              <a:rPr lang="en-US" dirty="0" err="1" smtClean="0"/>
              <a:t>em</a:t>
            </a:r>
            <a:r>
              <a:rPr lang="en-US" dirty="0" smtClean="0"/>
              <a:t>’ </a:t>
            </a:r>
            <a:r>
              <a:rPr lang="en-US" dirty="0"/>
              <a:t>is always equal to whatever the value is of the font-size property </a:t>
            </a:r>
            <a:r>
              <a:rPr lang="en-US" dirty="0" smtClean="0"/>
              <a:t>on the </a:t>
            </a:r>
            <a:r>
              <a:rPr lang="en-US" dirty="0"/>
              <a:t>element to which the </a:t>
            </a:r>
            <a:r>
              <a:rPr lang="en-US" dirty="0" err="1"/>
              <a:t>em</a:t>
            </a:r>
            <a:r>
              <a:rPr lang="en-US" dirty="0"/>
              <a:t> unit is applied</a:t>
            </a:r>
            <a:r>
              <a:rPr lang="en-US" dirty="0" smtClean="0"/>
              <a:t>.</a:t>
            </a:r>
          </a:p>
          <a:p>
            <a:pPr marL="274320" lvl="1" indent="0">
              <a:buNone/>
            </a:pPr>
            <a:r>
              <a:rPr lang="en-US" dirty="0" smtClean="0"/>
              <a:t>.</a:t>
            </a:r>
            <a:r>
              <a:rPr lang="en-US" dirty="0"/>
              <a:t>box {</a:t>
            </a:r>
            <a:br>
              <a:rPr lang="en-US" dirty="0"/>
            </a:br>
            <a:r>
              <a:rPr lang="en-US" dirty="0"/>
              <a:t>        margin: 1em;</a:t>
            </a:r>
            <a:br>
              <a:rPr lang="en-US" dirty="0"/>
            </a:br>
            <a:r>
              <a:rPr lang="en-US" dirty="0"/>
              <a:t>}</a:t>
            </a:r>
            <a:br>
              <a:rPr lang="en-US" dirty="0"/>
            </a:br>
            <a:r>
              <a:rPr lang="en-US" dirty="0" smtClean="0"/>
              <a:t>&lt;</a:t>
            </a:r>
            <a:r>
              <a:rPr lang="en-US" dirty="0"/>
              <a:t>div class="box" style="font-size: 1em</a:t>
            </a:r>
            <a:r>
              <a:rPr lang="en-US" dirty="0" smtClean="0"/>
              <a:t>;"&gt;Box&lt;/</a:t>
            </a:r>
            <a:r>
              <a:rPr lang="en-US" dirty="0"/>
              <a:t>div&gt;</a:t>
            </a:r>
            <a:br>
              <a:rPr lang="en-US" dirty="0"/>
            </a:br>
            <a:r>
              <a:rPr lang="en-US" dirty="0"/>
              <a:t/>
            </a:r>
            <a:br>
              <a:rPr lang="en-US" dirty="0"/>
            </a:br>
            <a:r>
              <a:rPr lang="en-US" dirty="0"/>
              <a:t>&lt;div class="box" style="font-size: 2em</a:t>
            </a:r>
            <a:r>
              <a:rPr lang="en-US" dirty="0" smtClean="0"/>
              <a:t>;"&gt;Box 2&lt;/</a:t>
            </a:r>
            <a:r>
              <a:rPr lang="en-US" dirty="0"/>
              <a:t>div&gt;</a:t>
            </a:r>
            <a:br>
              <a:rPr lang="en-US" dirty="0"/>
            </a:br>
            <a:r>
              <a:rPr lang="en-US" dirty="0"/>
              <a:t/>
            </a:r>
            <a:br>
              <a:rPr lang="en-US" dirty="0"/>
            </a:br>
            <a:r>
              <a:rPr lang="en-US" dirty="0"/>
              <a:t>&lt;div class="box" style="font-size: 3em</a:t>
            </a:r>
            <a:r>
              <a:rPr lang="en-US" dirty="0" smtClean="0"/>
              <a:t>;"&gt;Box 3&lt;/</a:t>
            </a:r>
            <a:r>
              <a:rPr lang="en-US" dirty="0"/>
              <a:t>div&gt;</a:t>
            </a:r>
            <a:endParaRPr lang="en-US" altLang="en-US" dirty="0"/>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39</a:t>
            </a:fld>
            <a:endParaRPr lang="en-US"/>
          </a:p>
        </p:txBody>
      </p:sp>
    </p:spTree>
    <p:extLst>
      <p:ext uri="{BB962C8B-B14F-4D97-AF65-F5344CB8AC3E}">
        <p14:creationId xmlns:p14="http://schemas.microsoft.com/office/powerpoint/2010/main" val="418752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dow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wipe(down)">
                                      <p:cBhvr>
                                        <p:cTn id="17"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dirty="0" smtClean="0"/>
              <a:t>Introduction to CSS</a:t>
            </a:r>
          </a:p>
        </p:txBody>
      </p:sp>
      <p:sp>
        <p:nvSpPr>
          <p:cNvPr id="5123" name="Rectangle 3"/>
          <p:cNvSpPr>
            <a:spLocks noGrp="1" noChangeArrowheads="1"/>
          </p:cNvSpPr>
          <p:nvPr>
            <p:ph sz="quarter" idx="1"/>
          </p:nvPr>
        </p:nvSpPr>
        <p:spPr/>
        <p:txBody>
          <a:bodyPr/>
          <a:lstStyle/>
          <a:p>
            <a:pPr>
              <a:lnSpc>
                <a:spcPct val="150000"/>
              </a:lnSpc>
            </a:pPr>
            <a:r>
              <a:rPr lang="en-US" altLang="en-US" dirty="0"/>
              <a:t>CSS stands for Cascading Style Sheets</a:t>
            </a:r>
            <a:r>
              <a:rPr lang="en-US" altLang="en-US" dirty="0" smtClean="0"/>
              <a:t>.</a:t>
            </a:r>
          </a:p>
          <a:p>
            <a:pPr>
              <a:lnSpc>
                <a:spcPct val="150000"/>
              </a:lnSpc>
            </a:pPr>
            <a:r>
              <a:rPr lang="en-US" altLang="en-US" dirty="0"/>
              <a:t>CSS is used to apply styles (look and formatting) to the content on our web page.</a:t>
            </a:r>
          </a:p>
          <a:p>
            <a:pPr>
              <a:lnSpc>
                <a:spcPct val="150000"/>
              </a:lnSpc>
            </a:pPr>
            <a:r>
              <a:rPr lang="en-US" altLang="en-US" dirty="0"/>
              <a:t>CSS is a specification</a:t>
            </a:r>
            <a:r>
              <a:rPr lang="en-US" altLang="en-US" dirty="0" smtClean="0"/>
              <a:t>.</a:t>
            </a:r>
            <a:endParaRPr lang="en-US" altLang="en-US" dirty="0"/>
          </a:p>
          <a:p>
            <a:pPr>
              <a:lnSpc>
                <a:spcPct val="150000"/>
              </a:lnSpc>
            </a:pPr>
            <a:r>
              <a:rPr lang="en-US" altLang="en-US" dirty="0"/>
              <a:t>CSS is a complementary language to </a:t>
            </a:r>
            <a:r>
              <a:rPr lang="en-US" altLang="en-US" dirty="0" smtClean="0"/>
              <a:t>HTML.</a:t>
            </a:r>
            <a:endParaRPr lang="en-US" altLang="en-US" dirty="0"/>
          </a:p>
          <a:p>
            <a:pPr>
              <a:lnSpc>
                <a:spcPct val="150000"/>
              </a:lnSpc>
            </a:pPr>
            <a:endParaRPr lang="en-US" altLang="en-US" dirty="0" smtClean="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4</a:t>
            </a:fld>
            <a:endParaRPr lang="en-US"/>
          </a:p>
        </p:txBody>
      </p:sp>
    </p:spTree>
    <p:extLst>
      <p:ext uri="{BB962C8B-B14F-4D97-AF65-F5344CB8AC3E}">
        <p14:creationId xmlns:p14="http://schemas.microsoft.com/office/powerpoint/2010/main" val="2528864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wipe(down)">
                                      <p:cBhvr>
                                        <p:cTn id="7" dur="5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wipe(down)">
                                      <p:cBhvr>
                                        <p:cTn id="12" dur="500"/>
                                        <p:tgtEl>
                                          <p:spTgt spid="5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wipe(down)">
                                      <p:cBhvr>
                                        <p:cTn id="17" dur="500"/>
                                        <p:tgtEl>
                                          <p:spTgt spid="5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Effect transition="in" filter="wipe(down)">
                                      <p:cBhvr>
                                        <p:cTn id="22" dur="500"/>
                                        <p:tgtEl>
                                          <p:spTgt spid="51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dirty="0" smtClean="0"/>
              <a:t>Relative Margins using ‘rem’</a:t>
            </a:r>
          </a:p>
        </p:txBody>
      </p:sp>
      <p:sp>
        <p:nvSpPr>
          <p:cNvPr id="4099" name="Content Placeholder 2"/>
          <p:cNvSpPr>
            <a:spLocks noGrp="1"/>
          </p:cNvSpPr>
          <p:nvPr>
            <p:ph sz="quarter" idx="1"/>
          </p:nvPr>
        </p:nvSpPr>
        <p:spPr/>
        <p:txBody>
          <a:bodyPr>
            <a:noAutofit/>
          </a:bodyPr>
          <a:lstStyle/>
          <a:p>
            <a:r>
              <a:rPr lang="en-US" altLang="en-US" dirty="0" smtClean="0"/>
              <a:t>Using ‘</a:t>
            </a:r>
            <a:r>
              <a:rPr lang="en-US" altLang="en-US" dirty="0" err="1" smtClean="0"/>
              <a:t>em</a:t>
            </a:r>
            <a:r>
              <a:rPr lang="en-US" altLang="en-US" dirty="0" smtClean="0"/>
              <a:t>’ unit sometime becomes complicated when their value is inherited by parent element.</a:t>
            </a:r>
          </a:p>
          <a:p>
            <a:pPr marL="548640" lvl="2" indent="0">
              <a:buNone/>
            </a:pPr>
            <a:r>
              <a:rPr lang="en-US" sz="2200" dirty="0"/>
              <a:t>html </a:t>
            </a:r>
            <a:r>
              <a:rPr lang="en-US" sz="2200" dirty="0" smtClean="0"/>
              <a:t>{   font-size</a:t>
            </a:r>
            <a:r>
              <a:rPr lang="en-US" sz="2200" dirty="0"/>
              <a:t>: 22px</a:t>
            </a:r>
            <a:r>
              <a:rPr lang="en-US" sz="2200" dirty="0" smtClean="0"/>
              <a:t>;    }</a:t>
            </a:r>
            <a:endParaRPr lang="en-US" sz="2200" dirty="0"/>
          </a:p>
          <a:p>
            <a:pPr marL="548640" lvl="2" indent="0">
              <a:buNone/>
            </a:pPr>
            <a:r>
              <a:rPr lang="en-US" sz="2200" dirty="0"/>
              <a:t>.box </a:t>
            </a:r>
            <a:r>
              <a:rPr lang="en-US" sz="2200" dirty="0" smtClean="0"/>
              <a:t>{    font-size</a:t>
            </a:r>
            <a:r>
              <a:rPr lang="en-US" sz="2200" dirty="0"/>
              <a:t>: </a:t>
            </a:r>
            <a:r>
              <a:rPr lang="en-US" sz="2200" dirty="0" smtClean="0"/>
              <a:t>20px;  padding</a:t>
            </a:r>
            <a:r>
              <a:rPr lang="en-US" sz="2200" dirty="0"/>
              <a:t>: 1.5em</a:t>
            </a:r>
            <a:r>
              <a:rPr lang="en-US" sz="2200" dirty="0" smtClean="0"/>
              <a:t>;    }</a:t>
            </a:r>
            <a:endParaRPr lang="en-US" sz="2200" dirty="0"/>
          </a:p>
          <a:p>
            <a:pPr marL="548640" lvl="2" indent="0">
              <a:buNone/>
            </a:pPr>
            <a:r>
              <a:rPr lang="en-US" sz="2200" dirty="0"/>
              <a:t>p {</a:t>
            </a:r>
          </a:p>
          <a:p>
            <a:pPr marL="548640" lvl="2" indent="0">
              <a:buNone/>
            </a:pPr>
            <a:r>
              <a:rPr lang="en-US" sz="2200" dirty="0" smtClean="0"/>
              <a:t>	font-size</a:t>
            </a:r>
            <a:r>
              <a:rPr lang="en-US" sz="2200" dirty="0"/>
              <a:t>: 14px;</a:t>
            </a:r>
          </a:p>
          <a:p>
            <a:pPr marL="548640" lvl="2" indent="0">
              <a:buNone/>
            </a:pPr>
            <a:r>
              <a:rPr lang="en-US" sz="2200" dirty="0" smtClean="0"/>
              <a:t>	padding</a:t>
            </a:r>
            <a:r>
              <a:rPr lang="en-US" sz="2200" dirty="0"/>
              <a:t>: </a:t>
            </a:r>
            <a:r>
              <a:rPr lang="en-US" sz="2200" dirty="0">
                <a:solidFill>
                  <a:srgbClr val="FF0000"/>
                </a:solidFill>
              </a:rPr>
              <a:t>2rem</a:t>
            </a:r>
            <a:r>
              <a:rPr lang="en-US" sz="2200" dirty="0"/>
              <a:t>;</a:t>
            </a:r>
          </a:p>
          <a:p>
            <a:pPr marL="548640" lvl="2" indent="0">
              <a:buNone/>
            </a:pPr>
            <a:r>
              <a:rPr lang="en-US" sz="2200" dirty="0" smtClean="0"/>
              <a:t>}</a:t>
            </a:r>
          </a:p>
          <a:p>
            <a:r>
              <a:rPr lang="en-US" dirty="0"/>
              <a:t>Instead of calculating their value based on the element’s font-size value, rem </a:t>
            </a:r>
            <a:r>
              <a:rPr lang="en-US" dirty="0" smtClean="0"/>
              <a:t>units calculate </a:t>
            </a:r>
            <a:r>
              <a:rPr lang="en-US" dirty="0"/>
              <a:t>their value based on the font-size value set on the root element (</a:t>
            </a:r>
            <a:r>
              <a:rPr lang="en-US" dirty="0" smtClean="0"/>
              <a:t>hence "rem</a:t>
            </a:r>
            <a:r>
              <a:rPr lang="en-US" dirty="0"/>
              <a:t>," or "root </a:t>
            </a:r>
            <a:r>
              <a:rPr lang="en-US" dirty="0" err="1"/>
              <a:t>em</a:t>
            </a:r>
            <a:r>
              <a:rPr lang="en-US" dirty="0"/>
              <a:t>").</a:t>
            </a:r>
            <a:endParaRPr lang="en-US" altLang="en-US" dirty="0"/>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40</a:t>
            </a:fld>
            <a:endParaRPr lang="en-US"/>
          </a:p>
        </p:txBody>
      </p:sp>
    </p:spTree>
    <p:extLst>
      <p:ext uri="{BB962C8B-B14F-4D97-AF65-F5344CB8AC3E}">
        <p14:creationId xmlns:p14="http://schemas.microsoft.com/office/powerpoint/2010/main" val="164787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wipe(down)">
                                      <p:cBhvr>
                                        <p:cTn id="10" dur="500"/>
                                        <p:tgtEl>
                                          <p:spTgt spid="4099">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wipe(down)">
                                      <p:cBhvr>
                                        <p:cTn id="13" dur="500"/>
                                        <p:tgtEl>
                                          <p:spTgt spid="4099">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099">
                                            <p:txEl>
                                              <p:pRg st="3" end="3"/>
                                            </p:txEl>
                                          </p:spTgt>
                                        </p:tgtEl>
                                        <p:attrNameLst>
                                          <p:attrName>style.visibility</p:attrName>
                                        </p:attrNameLst>
                                      </p:cBhvr>
                                      <p:to>
                                        <p:strVal val="visible"/>
                                      </p:to>
                                    </p:set>
                                    <p:animEffect transition="in" filter="wipe(down)">
                                      <p:cBhvr>
                                        <p:cTn id="16" dur="500"/>
                                        <p:tgtEl>
                                          <p:spTgt spid="4099">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animEffect transition="in" filter="wipe(down)">
                                      <p:cBhvr>
                                        <p:cTn id="19" dur="500"/>
                                        <p:tgtEl>
                                          <p:spTgt spid="4099">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099">
                                            <p:txEl>
                                              <p:pRg st="5" end="5"/>
                                            </p:txEl>
                                          </p:spTgt>
                                        </p:tgtEl>
                                        <p:attrNameLst>
                                          <p:attrName>style.visibility</p:attrName>
                                        </p:attrNameLst>
                                      </p:cBhvr>
                                      <p:to>
                                        <p:strVal val="visible"/>
                                      </p:to>
                                    </p:set>
                                    <p:animEffect transition="in" filter="wipe(down)">
                                      <p:cBhvr>
                                        <p:cTn id="22" dur="500"/>
                                        <p:tgtEl>
                                          <p:spTgt spid="4099">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099">
                                            <p:txEl>
                                              <p:pRg st="6" end="6"/>
                                            </p:txEl>
                                          </p:spTgt>
                                        </p:tgtEl>
                                        <p:attrNameLst>
                                          <p:attrName>style.visibility</p:attrName>
                                        </p:attrNameLst>
                                      </p:cBhvr>
                                      <p:to>
                                        <p:strVal val="visible"/>
                                      </p:to>
                                    </p:set>
                                    <p:animEffect transition="in" filter="wipe(down)">
                                      <p:cBhvr>
                                        <p:cTn id="25" dur="500"/>
                                        <p:tgtEl>
                                          <p:spTgt spid="4099">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099">
                                            <p:txEl>
                                              <p:pRg st="7" end="7"/>
                                            </p:txEl>
                                          </p:spTgt>
                                        </p:tgtEl>
                                        <p:attrNameLst>
                                          <p:attrName>style.visibility</p:attrName>
                                        </p:attrNameLst>
                                      </p:cBhvr>
                                      <p:to>
                                        <p:strVal val="visible"/>
                                      </p:to>
                                    </p:set>
                                    <p:animEffect transition="in" filter="wipe(down)">
                                      <p:cBhvr>
                                        <p:cTn id="30" dur="500"/>
                                        <p:tgtEl>
                                          <p:spTgt spid="40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dirty="0" smtClean="0"/>
              <a:t>Negative margins</a:t>
            </a:r>
          </a:p>
        </p:txBody>
      </p:sp>
      <p:sp>
        <p:nvSpPr>
          <p:cNvPr id="4099" name="Content Placeholder 2"/>
          <p:cNvSpPr>
            <a:spLocks noGrp="1"/>
          </p:cNvSpPr>
          <p:nvPr>
            <p:ph sz="quarter" idx="1"/>
          </p:nvPr>
        </p:nvSpPr>
        <p:spPr/>
        <p:txBody>
          <a:bodyPr>
            <a:noAutofit/>
          </a:bodyPr>
          <a:lstStyle/>
          <a:p>
            <a:pPr marL="0" indent="0">
              <a:buNone/>
            </a:pPr>
            <a:r>
              <a:rPr lang="en-US" altLang="en-US" dirty="0" smtClean="0"/>
              <a:t>Margin can be declared as negative value as well. It is used to negate the effect of padding.</a:t>
            </a:r>
          </a:p>
          <a:p>
            <a:pPr marL="274320" lvl="1" indent="0">
              <a:buNone/>
            </a:pPr>
            <a:r>
              <a:rPr lang="en-US" dirty="0"/>
              <a:t>.box-header {</a:t>
            </a:r>
            <a:br>
              <a:rPr lang="en-US" dirty="0"/>
            </a:br>
            <a:r>
              <a:rPr lang="en-US" dirty="0"/>
              <a:t>        margin: -10px -10px </a:t>
            </a:r>
            <a:r>
              <a:rPr lang="en-US" dirty="0" err="1"/>
              <a:t>10px</a:t>
            </a:r>
            <a:r>
              <a:rPr lang="en-US" dirty="0"/>
              <a:t> -10px;</a:t>
            </a:r>
            <a:br>
              <a:rPr lang="en-US" dirty="0"/>
            </a:br>
            <a:r>
              <a:rPr lang="en-US" dirty="0"/>
              <a:t>        padding: 5px 10px;</a:t>
            </a:r>
            <a:br>
              <a:rPr lang="en-US" dirty="0"/>
            </a:br>
            <a:r>
              <a:rPr lang="en-US" dirty="0"/>
              <a:t>}</a:t>
            </a:r>
            <a:endParaRPr lang="en-US" altLang="en-US" dirty="0"/>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41</a:t>
            </a:fld>
            <a:endParaRPr lang="en-US"/>
          </a:p>
        </p:txBody>
      </p:sp>
    </p:spTree>
    <p:extLst>
      <p:ext uri="{BB962C8B-B14F-4D97-AF65-F5344CB8AC3E}">
        <p14:creationId xmlns:p14="http://schemas.microsoft.com/office/powerpoint/2010/main" val="505412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down)">
                                      <p:cBhvr>
                                        <p:cTn id="12"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dirty="0" smtClean="0"/>
              <a:t>Borders</a:t>
            </a:r>
          </a:p>
        </p:txBody>
      </p:sp>
      <p:sp>
        <p:nvSpPr>
          <p:cNvPr id="4099" name="Content Placeholder 2"/>
          <p:cNvSpPr>
            <a:spLocks noGrp="1"/>
          </p:cNvSpPr>
          <p:nvPr>
            <p:ph sz="quarter" idx="1"/>
          </p:nvPr>
        </p:nvSpPr>
        <p:spPr/>
        <p:txBody>
          <a:bodyPr>
            <a:noAutofit/>
          </a:bodyPr>
          <a:lstStyle/>
          <a:p>
            <a:pPr marL="0" indent="0">
              <a:buNone/>
            </a:pPr>
            <a:r>
              <a:rPr lang="en-US" dirty="0" smtClean="0"/>
              <a:t>HTML </a:t>
            </a:r>
            <a:r>
              <a:rPr lang="en-US" dirty="0"/>
              <a:t>elements doesn't have a </a:t>
            </a:r>
            <a:r>
              <a:rPr lang="en-US" dirty="0" smtClean="0"/>
              <a:t>border by default.</a:t>
            </a:r>
          </a:p>
          <a:p>
            <a:pPr marL="0" indent="0">
              <a:buNone/>
            </a:pPr>
            <a:r>
              <a:rPr lang="en-US" altLang="en-US" dirty="0" smtClean="0"/>
              <a:t>You can give border to any element as follows:</a:t>
            </a:r>
          </a:p>
          <a:p>
            <a:pPr marL="548640" lvl="2" indent="0">
              <a:buNone/>
            </a:pPr>
            <a:r>
              <a:rPr lang="en-US" dirty="0" smtClean="0"/>
              <a:t>.</a:t>
            </a:r>
            <a:r>
              <a:rPr lang="en-US" dirty="0"/>
              <a:t>box {</a:t>
            </a:r>
            <a:br>
              <a:rPr lang="en-US" dirty="0"/>
            </a:br>
            <a:r>
              <a:rPr lang="en-US" dirty="0"/>
              <a:t>        width: 100px;</a:t>
            </a:r>
            <a:br>
              <a:rPr lang="en-US" dirty="0"/>
            </a:br>
            <a:r>
              <a:rPr lang="en-US" dirty="0"/>
              <a:t>        height: 100px;</a:t>
            </a:r>
            <a:br>
              <a:rPr lang="en-US" dirty="0"/>
            </a:br>
            <a:r>
              <a:rPr lang="en-US" dirty="0"/>
              <a:t>        </a:t>
            </a:r>
            <a:r>
              <a:rPr lang="en-US" dirty="0">
                <a:solidFill>
                  <a:srgbClr val="FF0000"/>
                </a:solidFill>
              </a:rPr>
              <a:t>border-color</a:t>
            </a:r>
            <a:r>
              <a:rPr lang="en-US" dirty="0"/>
              <a:t>: </a:t>
            </a:r>
            <a:r>
              <a:rPr lang="en-US" dirty="0" smtClean="0"/>
              <a:t>red;</a:t>
            </a:r>
            <a:r>
              <a:rPr lang="en-US" dirty="0"/>
              <a:t/>
            </a:r>
            <a:br>
              <a:rPr lang="en-US" dirty="0"/>
            </a:br>
            <a:r>
              <a:rPr lang="en-US" dirty="0"/>
              <a:t>        </a:t>
            </a:r>
            <a:r>
              <a:rPr lang="en-US" dirty="0">
                <a:solidFill>
                  <a:srgbClr val="FF0000"/>
                </a:solidFill>
              </a:rPr>
              <a:t>border-width</a:t>
            </a:r>
            <a:r>
              <a:rPr lang="en-US" dirty="0"/>
              <a:t>: 2px;</a:t>
            </a:r>
            <a:br>
              <a:rPr lang="en-US" dirty="0"/>
            </a:br>
            <a:r>
              <a:rPr lang="en-US" dirty="0"/>
              <a:t>        </a:t>
            </a:r>
            <a:r>
              <a:rPr lang="en-US" dirty="0">
                <a:solidFill>
                  <a:srgbClr val="FF0000"/>
                </a:solidFill>
              </a:rPr>
              <a:t>border-style</a:t>
            </a:r>
            <a:r>
              <a:rPr lang="en-US" dirty="0"/>
              <a:t>: solid;</a:t>
            </a:r>
            <a:br>
              <a:rPr lang="en-US" dirty="0"/>
            </a:br>
            <a:r>
              <a:rPr lang="en-US" dirty="0"/>
              <a:t>}</a:t>
            </a:r>
            <a:br>
              <a:rPr lang="en-US" dirty="0"/>
            </a:br>
            <a:r>
              <a:rPr lang="en-US" dirty="0" smtClean="0"/>
              <a:t>&lt;</a:t>
            </a:r>
            <a:r>
              <a:rPr lang="en-US" dirty="0"/>
              <a:t>div class="box</a:t>
            </a:r>
            <a:r>
              <a:rPr lang="en-US" dirty="0" smtClean="0"/>
              <a:t>"&gt;Hello</a:t>
            </a:r>
            <a:r>
              <a:rPr lang="en-US" dirty="0"/>
              <a:t>, world</a:t>
            </a:r>
            <a:r>
              <a:rPr lang="en-US" dirty="0" smtClean="0"/>
              <a:t>!&lt;/</a:t>
            </a:r>
            <a:r>
              <a:rPr lang="en-US" dirty="0"/>
              <a:t>div</a:t>
            </a:r>
            <a:r>
              <a:rPr lang="en-US" dirty="0" smtClean="0"/>
              <a:t>&gt;</a:t>
            </a:r>
          </a:p>
          <a:p>
            <a:pPr marL="0" indent="0">
              <a:buNone/>
            </a:pPr>
            <a:r>
              <a:rPr lang="en-US" altLang="en-US" dirty="0" smtClean="0"/>
              <a:t>The border-width can be absolute or relative value.</a:t>
            </a:r>
          </a:p>
          <a:p>
            <a:pPr marL="0" indent="0">
              <a:buNone/>
            </a:pPr>
            <a:r>
              <a:rPr lang="en-US" altLang="en-US" dirty="0"/>
              <a:t>Border style can be one of hidden, dotted, dashed, solid, double, groove, ridge, inset and outset.</a:t>
            </a:r>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42</a:t>
            </a:fld>
            <a:endParaRPr lang="en-US"/>
          </a:p>
        </p:txBody>
      </p:sp>
    </p:spTree>
    <p:extLst>
      <p:ext uri="{BB962C8B-B14F-4D97-AF65-F5344CB8AC3E}">
        <p14:creationId xmlns:p14="http://schemas.microsoft.com/office/powerpoint/2010/main" val="313687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down)">
                                      <p:cBhvr>
                                        <p:cTn id="12" dur="500"/>
                                        <p:tgtEl>
                                          <p:spTgt spid="4099">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wipe(down)">
                                      <p:cBhvr>
                                        <p:cTn id="15" dur="500"/>
                                        <p:tgtEl>
                                          <p:spTgt spid="409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4099">
                                            <p:txEl>
                                              <p:pRg st="3" end="3"/>
                                            </p:txEl>
                                          </p:spTgt>
                                        </p:tgtEl>
                                        <p:attrNameLst>
                                          <p:attrName>style.visibility</p:attrName>
                                        </p:attrNameLst>
                                      </p:cBhvr>
                                      <p:to>
                                        <p:strVal val="visible"/>
                                      </p:to>
                                    </p:set>
                                    <p:animEffect transition="in" filter="wipe(down)">
                                      <p:cBhvr>
                                        <p:cTn id="20" dur="500"/>
                                        <p:tgtEl>
                                          <p:spTgt spid="4099">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4099">
                                            <p:txEl>
                                              <p:pRg st="4" end="4"/>
                                            </p:txEl>
                                          </p:spTgt>
                                        </p:tgtEl>
                                        <p:attrNameLst>
                                          <p:attrName>style.visibility</p:attrName>
                                        </p:attrNameLst>
                                      </p:cBhvr>
                                      <p:to>
                                        <p:strVal val="visible"/>
                                      </p:to>
                                    </p:set>
                                    <p:animEffect transition="in" filter="wipe(down)">
                                      <p:cBhvr>
                                        <p:cTn id="25"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dirty="0" smtClean="0"/>
              <a:t>Border with shorthand</a:t>
            </a:r>
          </a:p>
        </p:txBody>
      </p:sp>
      <p:sp>
        <p:nvSpPr>
          <p:cNvPr id="4099" name="Content Placeholder 2"/>
          <p:cNvSpPr>
            <a:spLocks noGrp="1"/>
          </p:cNvSpPr>
          <p:nvPr>
            <p:ph sz="quarter" idx="1"/>
          </p:nvPr>
        </p:nvSpPr>
        <p:spPr/>
        <p:txBody>
          <a:bodyPr>
            <a:noAutofit/>
          </a:bodyPr>
          <a:lstStyle/>
          <a:p>
            <a:pPr marL="274320" lvl="1" indent="0">
              <a:buNone/>
            </a:pPr>
            <a:r>
              <a:rPr lang="en-US" dirty="0"/>
              <a:t>.box {</a:t>
            </a:r>
            <a:br>
              <a:rPr lang="en-US" dirty="0"/>
            </a:br>
            <a:r>
              <a:rPr lang="en-US" dirty="0"/>
              <a:t>        width: 100px;</a:t>
            </a:r>
            <a:br>
              <a:rPr lang="en-US" dirty="0"/>
            </a:br>
            <a:r>
              <a:rPr lang="en-US" dirty="0"/>
              <a:t>        height: 100px;</a:t>
            </a:r>
            <a:br>
              <a:rPr lang="en-US" dirty="0"/>
            </a:br>
            <a:r>
              <a:rPr lang="en-US" dirty="0"/>
              <a:t>        border-style: </a:t>
            </a:r>
            <a:r>
              <a:rPr lang="en-US" dirty="0">
                <a:solidFill>
                  <a:srgbClr val="FF0000"/>
                </a:solidFill>
              </a:rPr>
              <a:t>solid dashed ridge dotted</a:t>
            </a:r>
            <a:r>
              <a:rPr lang="en-US" dirty="0"/>
              <a:t>;</a:t>
            </a:r>
            <a:br>
              <a:rPr lang="en-US" dirty="0"/>
            </a:br>
            <a:r>
              <a:rPr lang="en-US" dirty="0"/>
              <a:t>        border-color: </a:t>
            </a:r>
            <a:r>
              <a:rPr lang="en-US" dirty="0" smtClean="0">
                <a:solidFill>
                  <a:srgbClr val="FF0000"/>
                </a:solidFill>
              </a:rPr>
              <a:t>red green blue orange</a:t>
            </a:r>
            <a:r>
              <a:rPr lang="en-US" dirty="0" smtClean="0"/>
              <a:t>;</a:t>
            </a:r>
            <a:r>
              <a:rPr lang="en-US" dirty="0"/>
              <a:t/>
            </a:r>
            <a:br>
              <a:rPr lang="en-US" dirty="0"/>
            </a:br>
            <a:r>
              <a:rPr lang="en-US" dirty="0"/>
              <a:t>        border-width: </a:t>
            </a:r>
            <a:r>
              <a:rPr lang="en-US" dirty="0">
                <a:solidFill>
                  <a:srgbClr val="FF0000"/>
                </a:solidFill>
              </a:rPr>
              <a:t>1px 2px 3px 4px</a:t>
            </a:r>
            <a:r>
              <a:rPr lang="en-US" dirty="0"/>
              <a:t>;</a:t>
            </a:r>
            <a:br>
              <a:rPr lang="en-US" dirty="0"/>
            </a:br>
            <a:r>
              <a:rPr lang="en-US" dirty="0" smtClean="0"/>
              <a:t>}</a:t>
            </a:r>
          </a:p>
          <a:p>
            <a:pPr marL="0" indent="0">
              <a:buNone/>
            </a:pPr>
            <a:r>
              <a:rPr lang="en-US" altLang="en-US" dirty="0" smtClean="0"/>
              <a:t>You can mention border top, right, bottom &amp; left properties using shorthand as shown above. You can combine style, color &amp; width as single property as follows:</a:t>
            </a:r>
          </a:p>
          <a:p>
            <a:pPr marL="274320" lvl="1" indent="0">
              <a:buNone/>
            </a:pPr>
            <a:r>
              <a:rPr lang="en-US" dirty="0"/>
              <a:t>.box {</a:t>
            </a:r>
            <a:br>
              <a:rPr lang="en-US" dirty="0"/>
            </a:br>
            <a:r>
              <a:rPr lang="en-US" dirty="0"/>
              <a:t>        border: </a:t>
            </a:r>
            <a:r>
              <a:rPr lang="en-US" dirty="0">
                <a:solidFill>
                  <a:srgbClr val="FF0000"/>
                </a:solidFill>
              </a:rPr>
              <a:t>2px solid </a:t>
            </a:r>
            <a:r>
              <a:rPr lang="en-US" dirty="0" smtClean="0">
                <a:solidFill>
                  <a:srgbClr val="FF0000"/>
                </a:solidFill>
              </a:rPr>
              <a:t>blue</a:t>
            </a:r>
            <a:r>
              <a:rPr lang="en-US" dirty="0" smtClean="0"/>
              <a:t>;</a:t>
            </a:r>
            <a:r>
              <a:rPr lang="en-US" dirty="0"/>
              <a:t/>
            </a:r>
            <a:br>
              <a:rPr lang="en-US" dirty="0"/>
            </a:br>
            <a:r>
              <a:rPr lang="en-US" dirty="0"/>
              <a:t>}</a:t>
            </a:r>
            <a:endParaRPr lang="en-US" altLang="en-US" dirty="0"/>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43</a:t>
            </a:fld>
            <a:endParaRPr lang="en-US"/>
          </a:p>
        </p:txBody>
      </p:sp>
    </p:spTree>
    <p:extLst>
      <p:ext uri="{BB962C8B-B14F-4D97-AF65-F5344CB8AC3E}">
        <p14:creationId xmlns:p14="http://schemas.microsoft.com/office/powerpoint/2010/main" val="352722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dow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wipe(down)">
                                      <p:cBhvr>
                                        <p:cTn id="17"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dirty="0" smtClean="0"/>
              <a:t>Border with radius</a:t>
            </a:r>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44</a:t>
            </a:fld>
            <a:endParaRPr lang="en-US"/>
          </a:p>
        </p:txBody>
      </p:sp>
      <p:sp>
        <p:nvSpPr>
          <p:cNvPr id="5" name="Content Placeholder 4"/>
          <p:cNvSpPr>
            <a:spLocks noGrp="1"/>
          </p:cNvSpPr>
          <p:nvPr>
            <p:ph sz="quarter" idx="1"/>
          </p:nvPr>
        </p:nvSpPr>
        <p:spPr>
          <a:xfrm>
            <a:off x="457200" y="3429000"/>
            <a:ext cx="8229600" cy="2727960"/>
          </a:xfrm>
        </p:spPr>
        <p:txBody>
          <a:bodyPr/>
          <a:lstStyle/>
          <a:p>
            <a:pPr marL="274320" lvl="1" indent="0">
              <a:buNone/>
            </a:pPr>
            <a:r>
              <a:rPr lang="en-US" dirty="0"/>
              <a:t>.box {</a:t>
            </a:r>
            <a:br>
              <a:rPr lang="en-US" dirty="0"/>
            </a:br>
            <a:r>
              <a:rPr lang="en-US" dirty="0"/>
              <a:t>        border: 3px solid </a:t>
            </a:r>
            <a:r>
              <a:rPr lang="en-US" dirty="0" smtClean="0"/>
              <a:t>blue;</a:t>
            </a:r>
            <a:r>
              <a:rPr lang="en-US" dirty="0"/>
              <a:t/>
            </a:r>
            <a:br>
              <a:rPr lang="en-US" dirty="0"/>
            </a:br>
            <a:r>
              <a:rPr lang="en-US" dirty="0"/>
              <a:t>        </a:t>
            </a:r>
            <a:r>
              <a:rPr lang="en-US" dirty="0">
                <a:solidFill>
                  <a:srgbClr val="FF0000"/>
                </a:solidFill>
              </a:rPr>
              <a:t>border-radius</a:t>
            </a:r>
            <a:r>
              <a:rPr lang="en-US" dirty="0"/>
              <a:t>: 5px;</a:t>
            </a:r>
            <a:br>
              <a:rPr lang="en-US" dirty="0"/>
            </a:br>
            <a:r>
              <a:rPr lang="en-US" dirty="0"/>
              <a:t>}</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371600"/>
            <a:ext cx="1888958" cy="1905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433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wipe(down)">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dirty="0" smtClean="0"/>
              <a:t>Padding</a:t>
            </a:r>
          </a:p>
        </p:txBody>
      </p:sp>
      <p:sp>
        <p:nvSpPr>
          <p:cNvPr id="4099" name="Content Placeholder 2"/>
          <p:cNvSpPr>
            <a:spLocks noGrp="1"/>
          </p:cNvSpPr>
          <p:nvPr>
            <p:ph sz="quarter" idx="1"/>
          </p:nvPr>
        </p:nvSpPr>
        <p:spPr/>
        <p:txBody>
          <a:bodyPr>
            <a:noAutofit/>
          </a:bodyPr>
          <a:lstStyle/>
          <a:p>
            <a:pPr marL="0" indent="0">
              <a:buNone/>
            </a:pPr>
            <a:r>
              <a:rPr lang="en-US" altLang="en-US" dirty="0"/>
              <a:t>Padding is an inner, invisible border around </a:t>
            </a:r>
            <a:r>
              <a:rPr lang="en-US" altLang="en-US" dirty="0" smtClean="0"/>
              <a:t>HTML </a:t>
            </a:r>
            <a:r>
              <a:rPr lang="en-US" altLang="en-US" dirty="0"/>
              <a:t>element</a:t>
            </a:r>
            <a:r>
              <a:rPr lang="en-US" altLang="en-US" dirty="0" smtClean="0"/>
              <a:t>.</a:t>
            </a:r>
          </a:p>
          <a:p>
            <a:pPr marL="274320" lvl="1" indent="0">
              <a:buNone/>
            </a:pPr>
            <a:r>
              <a:rPr lang="en-US" dirty="0"/>
              <a:t>.box {</a:t>
            </a:r>
            <a:br>
              <a:rPr lang="en-US" dirty="0"/>
            </a:br>
            <a:r>
              <a:rPr lang="en-US" dirty="0"/>
              <a:t>        padding-top: 5px;</a:t>
            </a:r>
            <a:br>
              <a:rPr lang="en-US" dirty="0"/>
            </a:br>
            <a:r>
              <a:rPr lang="en-US" dirty="0"/>
              <a:t>        padding-right: 10px;</a:t>
            </a:r>
            <a:br>
              <a:rPr lang="en-US" dirty="0"/>
            </a:br>
            <a:r>
              <a:rPr lang="en-US" dirty="0"/>
              <a:t>        padding-bottom: 5px;</a:t>
            </a:r>
            <a:br>
              <a:rPr lang="en-US" dirty="0"/>
            </a:br>
            <a:r>
              <a:rPr lang="en-US" dirty="0"/>
              <a:t>        padding-left: 10px;</a:t>
            </a:r>
            <a:br>
              <a:rPr lang="en-US" dirty="0"/>
            </a:br>
            <a:r>
              <a:rPr lang="en-US" dirty="0"/>
              <a:t>}</a:t>
            </a:r>
            <a:endParaRPr lang="en-US" altLang="en-US" dirty="0"/>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45</a:t>
            </a:fld>
            <a:endParaRPr lang="en-US"/>
          </a:p>
        </p:txBody>
      </p:sp>
    </p:spTree>
    <p:extLst>
      <p:ext uri="{BB962C8B-B14F-4D97-AF65-F5344CB8AC3E}">
        <p14:creationId xmlns:p14="http://schemas.microsoft.com/office/powerpoint/2010/main" val="3479065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wipe(down)">
                                      <p:cBhvr>
                                        <p:cTn id="10"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dirty="0" smtClean="0"/>
              <a:t>Padding with shorthand</a:t>
            </a:r>
          </a:p>
        </p:txBody>
      </p:sp>
      <p:sp>
        <p:nvSpPr>
          <p:cNvPr id="4099" name="Content Placeholder 2"/>
          <p:cNvSpPr>
            <a:spLocks noGrp="1"/>
          </p:cNvSpPr>
          <p:nvPr>
            <p:ph sz="quarter" idx="1"/>
          </p:nvPr>
        </p:nvSpPr>
        <p:spPr/>
        <p:txBody>
          <a:bodyPr>
            <a:noAutofit/>
          </a:bodyPr>
          <a:lstStyle/>
          <a:p>
            <a:pPr marL="274320" lvl="1" indent="0">
              <a:buNone/>
            </a:pPr>
            <a:r>
              <a:rPr lang="en-US" dirty="0" smtClean="0"/>
              <a:t>&lt;</a:t>
            </a:r>
            <a:r>
              <a:rPr lang="en-US" dirty="0"/>
              <a:t>div class="box" style</a:t>
            </a:r>
            <a:r>
              <a:rPr lang="en-US" dirty="0" smtClean="0"/>
              <a:t>="</a:t>
            </a:r>
            <a:r>
              <a:rPr lang="en-US" dirty="0"/>
              <a:t>padding</a:t>
            </a:r>
            <a:r>
              <a:rPr lang="en-US" dirty="0" smtClean="0"/>
              <a:t>: </a:t>
            </a:r>
            <a:r>
              <a:rPr lang="en-US" dirty="0"/>
              <a:t>10px </a:t>
            </a:r>
            <a:r>
              <a:rPr lang="en-US" dirty="0" err="1"/>
              <a:t>10px</a:t>
            </a:r>
            <a:r>
              <a:rPr lang="en-US" dirty="0"/>
              <a:t> </a:t>
            </a:r>
            <a:r>
              <a:rPr lang="en-US" dirty="0" err="1"/>
              <a:t>10px</a:t>
            </a:r>
            <a:r>
              <a:rPr lang="en-US" dirty="0"/>
              <a:t> 10px;"&gt;</a:t>
            </a:r>
          </a:p>
          <a:p>
            <a:pPr marL="548640" lvl="2" indent="0">
              <a:buNone/>
            </a:pPr>
            <a:r>
              <a:rPr lang="en-US" sz="2100" i="1" dirty="0">
                <a:solidFill>
                  <a:srgbClr val="FF0000"/>
                </a:solidFill>
              </a:rPr>
              <a:t>Sets top, right, bottom &amp; left </a:t>
            </a:r>
            <a:r>
              <a:rPr lang="en-US" sz="2100" i="1" dirty="0" smtClean="0">
                <a:solidFill>
                  <a:srgbClr val="FF0000"/>
                </a:solidFill>
              </a:rPr>
              <a:t>padding </a:t>
            </a:r>
            <a:r>
              <a:rPr lang="en-US" sz="2100" i="1" dirty="0">
                <a:solidFill>
                  <a:srgbClr val="FF0000"/>
                </a:solidFill>
              </a:rPr>
              <a:t>as 10px.</a:t>
            </a:r>
          </a:p>
          <a:p>
            <a:pPr marL="274320" lvl="1" indent="0">
              <a:buNone/>
            </a:pPr>
            <a:r>
              <a:rPr lang="en-US" dirty="0"/>
              <a:t>&lt;div class="box" style</a:t>
            </a:r>
            <a:r>
              <a:rPr lang="en-US" dirty="0" smtClean="0"/>
              <a:t>="</a:t>
            </a:r>
            <a:r>
              <a:rPr lang="en-US" dirty="0"/>
              <a:t>padding</a:t>
            </a:r>
            <a:r>
              <a:rPr lang="en-US" dirty="0" smtClean="0"/>
              <a:t>: </a:t>
            </a:r>
            <a:r>
              <a:rPr lang="en-US" dirty="0"/>
              <a:t>10px 20px 10px;"&gt;</a:t>
            </a:r>
          </a:p>
          <a:p>
            <a:pPr marL="548640" lvl="2" indent="0">
              <a:buNone/>
            </a:pPr>
            <a:r>
              <a:rPr lang="en-US" sz="2100" i="1" dirty="0" smtClean="0">
                <a:solidFill>
                  <a:srgbClr val="FF0000"/>
                </a:solidFill>
              </a:rPr>
              <a:t>Sets </a:t>
            </a:r>
            <a:r>
              <a:rPr lang="en-US" sz="2100" i="1" dirty="0">
                <a:solidFill>
                  <a:srgbClr val="FF0000"/>
                </a:solidFill>
              </a:rPr>
              <a:t>top &amp; bottom padding</a:t>
            </a:r>
            <a:r>
              <a:rPr lang="en-US" sz="2100" i="1" dirty="0" smtClean="0">
                <a:solidFill>
                  <a:srgbClr val="FF0000"/>
                </a:solidFill>
              </a:rPr>
              <a:t> </a:t>
            </a:r>
            <a:r>
              <a:rPr lang="en-US" sz="2100" i="1" dirty="0">
                <a:solidFill>
                  <a:srgbClr val="FF0000"/>
                </a:solidFill>
              </a:rPr>
              <a:t>as 10px &amp; left/right as 20px.</a:t>
            </a:r>
          </a:p>
          <a:p>
            <a:pPr marL="274320" lvl="1" indent="0">
              <a:buNone/>
            </a:pPr>
            <a:r>
              <a:rPr lang="en-US" dirty="0"/>
              <a:t>&lt;div class="box" style</a:t>
            </a:r>
            <a:r>
              <a:rPr lang="en-US" dirty="0" smtClean="0"/>
              <a:t>="</a:t>
            </a:r>
            <a:r>
              <a:rPr lang="en-US" dirty="0"/>
              <a:t>padding</a:t>
            </a:r>
            <a:r>
              <a:rPr lang="en-US" dirty="0" smtClean="0"/>
              <a:t>: </a:t>
            </a:r>
            <a:r>
              <a:rPr lang="en-US" dirty="0"/>
              <a:t>10px 20px;"&gt;</a:t>
            </a:r>
          </a:p>
          <a:p>
            <a:pPr marL="548640" lvl="2" indent="0">
              <a:buNone/>
            </a:pPr>
            <a:r>
              <a:rPr lang="en-US" sz="2100" i="1" dirty="0">
                <a:solidFill>
                  <a:srgbClr val="FF0000"/>
                </a:solidFill>
              </a:rPr>
              <a:t>Sets top/bottom padding</a:t>
            </a:r>
            <a:r>
              <a:rPr lang="en-US" sz="2100" i="1" dirty="0" smtClean="0">
                <a:solidFill>
                  <a:srgbClr val="FF0000"/>
                </a:solidFill>
              </a:rPr>
              <a:t> </a:t>
            </a:r>
            <a:r>
              <a:rPr lang="en-US" sz="2100" i="1" dirty="0">
                <a:solidFill>
                  <a:srgbClr val="FF0000"/>
                </a:solidFill>
              </a:rPr>
              <a:t>as 10px &amp; left/right as 20px.</a:t>
            </a:r>
          </a:p>
          <a:p>
            <a:pPr marL="274320" lvl="1" indent="0">
              <a:buNone/>
            </a:pPr>
            <a:r>
              <a:rPr lang="en-US" dirty="0"/>
              <a:t>&lt;div class="box" style</a:t>
            </a:r>
            <a:r>
              <a:rPr lang="en-US" dirty="0" smtClean="0"/>
              <a:t>="</a:t>
            </a:r>
            <a:r>
              <a:rPr lang="en-US" dirty="0"/>
              <a:t>padding</a:t>
            </a:r>
            <a:r>
              <a:rPr lang="en-US" dirty="0" smtClean="0"/>
              <a:t>: </a:t>
            </a:r>
            <a:r>
              <a:rPr lang="en-US" dirty="0"/>
              <a:t>10px;"&gt;</a:t>
            </a:r>
          </a:p>
          <a:p>
            <a:pPr marL="548640" lvl="2" indent="0">
              <a:buNone/>
            </a:pPr>
            <a:r>
              <a:rPr lang="en-US" sz="2100" i="1" dirty="0">
                <a:solidFill>
                  <a:srgbClr val="FF0000"/>
                </a:solidFill>
              </a:rPr>
              <a:t>Sets all padding</a:t>
            </a:r>
            <a:r>
              <a:rPr lang="en-US" sz="2100" i="1" dirty="0" smtClean="0">
                <a:solidFill>
                  <a:srgbClr val="FF0000"/>
                </a:solidFill>
              </a:rPr>
              <a:t> </a:t>
            </a:r>
            <a:r>
              <a:rPr lang="en-US" sz="2100" i="1" dirty="0">
                <a:solidFill>
                  <a:srgbClr val="FF0000"/>
                </a:solidFill>
              </a:rPr>
              <a:t>top/bottom/right/left as 10px.</a:t>
            </a:r>
            <a:endParaRPr lang="en-US" altLang="en-US" sz="2100" i="1" dirty="0">
              <a:solidFill>
                <a:srgbClr val="FF0000"/>
              </a:solidFill>
            </a:endParaRPr>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46</a:t>
            </a:fld>
            <a:endParaRPr lang="en-US"/>
          </a:p>
        </p:txBody>
      </p:sp>
    </p:spTree>
    <p:extLst>
      <p:ext uri="{BB962C8B-B14F-4D97-AF65-F5344CB8AC3E}">
        <p14:creationId xmlns:p14="http://schemas.microsoft.com/office/powerpoint/2010/main" val="2263448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wipe(down)">
                                      <p:cBhvr>
                                        <p:cTn id="10" dur="500"/>
                                        <p:tgtEl>
                                          <p:spTgt spid="409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wipe(down)">
                                      <p:cBhvr>
                                        <p:cTn id="15" dur="500"/>
                                        <p:tgtEl>
                                          <p:spTgt spid="4099">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4099">
                                            <p:txEl>
                                              <p:pRg st="3" end="3"/>
                                            </p:txEl>
                                          </p:spTgt>
                                        </p:tgtEl>
                                        <p:attrNameLst>
                                          <p:attrName>style.visibility</p:attrName>
                                        </p:attrNameLst>
                                      </p:cBhvr>
                                      <p:to>
                                        <p:strVal val="visible"/>
                                      </p:to>
                                    </p:set>
                                    <p:animEffect transition="in" filter="wipe(down)">
                                      <p:cBhvr>
                                        <p:cTn id="18" dur="500"/>
                                        <p:tgtEl>
                                          <p:spTgt spid="409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4099">
                                            <p:txEl>
                                              <p:pRg st="4" end="4"/>
                                            </p:txEl>
                                          </p:spTgt>
                                        </p:tgtEl>
                                        <p:attrNameLst>
                                          <p:attrName>style.visibility</p:attrName>
                                        </p:attrNameLst>
                                      </p:cBhvr>
                                      <p:to>
                                        <p:strVal val="visible"/>
                                      </p:to>
                                    </p:set>
                                    <p:animEffect transition="in" filter="wipe(down)">
                                      <p:cBhvr>
                                        <p:cTn id="23" dur="500"/>
                                        <p:tgtEl>
                                          <p:spTgt spid="4099">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4099">
                                            <p:txEl>
                                              <p:pRg st="5" end="5"/>
                                            </p:txEl>
                                          </p:spTgt>
                                        </p:tgtEl>
                                        <p:attrNameLst>
                                          <p:attrName>style.visibility</p:attrName>
                                        </p:attrNameLst>
                                      </p:cBhvr>
                                      <p:to>
                                        <p:strVal val="visible"/>
                                      </p:to>
                                    </p:set>
                                    <p:animEffect transition="in" filter="wipe(down)">
                                      <p:cBhvr>
                                        <p:cTn id="26" dur="500"/>
                                        <p:tgtEl>
                                          <p:spTgt spid="409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4099">
                                            <p:txEl>
                                              <p:pRg st="6" end="6"/>
                                            </p:txEl>
                                          </p:spTgt>
                                        </p:tgtEl>
                                        <p:attrNameLst>
                                          <p:attrName>style.visibility</p:attrName>
                                        </p:attrNameLst>
                                      </p:cBhvr>
                                      <p:to>
                                        <p:strVal val="visible"/>
                                      </p:to>
                                    </p:set>
                                    <p:animEffect transition="in" filter="wipe(down)">
                                      <p:cBhvr>
                                        <p:cTn id="31" dur="500"/>
                                        <p:tgtEl>
                                          <p:spTgt spid="4099">
                                            <p:txEl>
                                              <p:pRg st="6" end="6"/>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4099">
                                            <p:txEl>
                                              <p:pRg st="7" end="7"/>
                                            </p:txEl>
                                          </p:spTgt>
                                        </p:tgtEl>
                                        <p:attrNameLst>
                                          <p:attrName>style.visibility</p:attrName>
                                        </p:attrNameLst>
                                      </p:cBhvr>
                                      <p:to>
                                        <p:strVal val="visible"/>
                                      </p:to>
                                    </p:set>
                                    <p:animEffect transition="in" filter="wipe(down)">
                                      <p:cBhvr>
                                        <p:cTn id="34" dur="500"/>
                                        <p:tgtEl>
                                          <p:spTgt spid="40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dirty="0" smtClean="0"/>
              <a:t>Relative Padding</a:t>
            </a:r>
          </a:p>
        </p:txBody>
      </p:sp>
      <p:sp>
        <p:nvSpPr>
          <p:cNvPr id="4099" name="Content Placeholder 2"/>
          <p:cNvSpPr>
            <a:spLocks noGrp="1"/>
          </p:cNvSpPr>
          <p:nvPr>
            <p:ph sz="quarter" idx="1"/>
          </p:nvPr>
        </p:nvSpPr>
        <p:spPr/>
        <p:txBody>
          <a:bodyPr>
            <a:noAutofit/>
          </a:bodyPr>
          <a:lstStyle/>
          <a:p>
            <a:pPr marL="0" indent="0">
              <a:buNone/>
            </a:pPr>
            <a:r>
              <a:rPr lang="en-US" altLang="en-US" dirty="0" smtClean="0"/>
              <a:t>You can provide relative padding using ‘</a:t>
            </a:r>
            <a:r>
              <a:rPr lang="en-US" altLang="en-US" dirty="0" err="1" smtClean="0"/>
              <a:t>em</a:t>
            </a:r>
            <a:r>
              <a:rPr lang="en-US" altLang="en-US" dirty="0" smtClean="0"/>
              <a:t>’ units.</a:t>
            </a:r>
          </a:p>
          <a:p>
            <a:pPr marL="274320" lvl="1" indent="0">
              <a:buNone/>
            </a:pPr>
            <a:r>
              <a:rPr lang="en-US" dirty="0"/>
              <a:t>.box {</a:t>
            </a:r>
            <a:br>
              <a:rPr lang="en-US" dirty="0"/>
            </a:br>
            <a:r>
              <a:rPr lang="en-US" dirty="0"/>
              <a:t>        padding: </a:t>
            </a:r>
            <a:r>
              <a:rPr lang="en-US" dirty="0">
                <a:solidFill>
                  <a:srgbClr val="FF0000"/>
                </a:solidFill>
              </a:rPr>
              <a:t>1em</a:t>
            </a:r>
            <a:r>
              <a:rPr lang="en-US" dirty="0"/>
              <a:t>;</a:t>
            </a:r>
            <a:br>
              <a:rPr lang="en-US" dirty="0"/>
            </a:br>
            <a:r>
              <a:rPr lang="en-US" dirty="0" smtClean="0"/>
              <a:t>}</a:t>
            </a:r>
          </a:p>
          <a:p>
            <a:pPr marL="274320" lvl="1" indent="0">
              <a:buNone/>
            </a:pPr>
            <a:r>
              <a:rPr lang="en-US" dirty="0"/>
              <a:t>&lt;div class="box" style="font-size: </a:t>
            </a:r>
            <a:r>
              <a:rPr lang="en-US" dirty="0">
                <a:solidFill>
                  <a:srgbClr val="FF0000"/>
                </a:solidFill>
              </a:rPr>
              <a:t>2em</a:t>
            </a:r>
            <a:r>
              <a:rPr lang="en-US" dirty="0"/>
              <a:t>;"&gt;</a:t>
            </a:r>
            <a:endParaRPr lang="en-US" altLang="en-US" dirty="0"/>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47</a:t>
            </a:fld>
            <a:endParaRPr lang="en-US"/>
          </a:p>
        </p:txBody>
      </p:sp>
    </p:spTree>
    <p:extLst>
      <p:ext uri="{BB962C8B-B14F-4D97-AF65-F5344CB8AC3E}">
        <p14:creationId xmlns:p14="http://schemas.microsoft.com/office/powerpoint/2010/main" val="1541179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dow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wipe(down)">
                                      <p:cBhvr>
                                        <p:cTn id="17"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dirty="0" smtClean="0"/>
              <a:t>Outlining</a:t>
            </a:r>
          </a:p>
        </p:txBody>
      </p:sp>
      <p:sp>
        <p:nvSpPr>
          <p:cNvPr id="4099" name="Content Placeholder 2"/>
          <p:cNvSpPr>
            <a:spLocks noGrp="1"/>
          </p:cNvSpPr>
          <p:nvPr>
            <p:ph sz="quarter" idx="1"/>
          </p:nvPr>
        </p:nvSpPr>
        <p:spPr>
          <a:xfrm>
            <a:off x="381000" y="1967163"/>
            <a:ext cx="8229600" cy="3718560"/>
          </a:xfrm>
        </p:spPr>
        <p:txBody>
          <a:bodyPr>
            <a:noAutofit/>
          </a:bodyPr>
          <a:lstStyle/>
          <a:p>
            <a:r>
              <a:rPr lang="en-US" altLang="en-US" dirty="0" smtClean="0"/>
              <a:t>Outline is an extra border for HTML element.</a:t>
            </a:r>
          </a:p>
          <a:p>
            <a:pPr marL="274320" lvl="1" indent="0">
              <a:buNone/>
            </a:pPr>
            <a:r>
              <a:rPr lang="en-US" dirty="0"/>
              <a:t>.box {</a:t>
            </a:r>
            <a:br>
              <a:rPr lang="en-US" dirty="0"/>
            </a:br>
            <a:r>
              <a:rPr lang="en-US" dirty="0"/>
              <a:t>        </a:t>
            </a:r>
            <a:r>
              <a:rPr lang="en-US" dirty="0">
                <a:solidFill>
                  <a:srgbClr val="FF0000"/>
                </a:solidFill>
              </a:rPr>
              <a:t>outline-width</a:t>
            </a:r>
            <a:r>
              <a:rPr lang="en-US" dirty="0"/>
              <a:t>: 3px;</a:t>
            </a:r>
            <a:br>
              <a:rPr lang="en-US" dirty="0"/>
            </a:br>
            <a:r>
              <a:rPr lang="en-US" dirty="0"/>
              <a:t>        </a:t>
            </a:r>
            <a:r>
              <a:rPr lang="en-US" dirty="0">
                <a:solidFill>
                  <a:srgbClr val="FF0000"/>
                </a:solidFill>
              </a:rPr>
              <a:t>outline-style</a:t>
            </a:r>
            <a:r>
              <a:rPr lang="en-US" dirty="0"/>
              <a:t>: solid;</a:t>
            </a:r>
            <a:br>
              <a:rPr lang="en-US" dirty="0"/>
            </a:br>
            <a:r>
              <a:rPr lang="en-US" dirty="0"/>
              <a:t>        </a:t>
            </a:r>
            <a:r>
              <a:rPr lang="en-US" dirty="0">
                <a:solidFill>
                  <a:srgbClr val="FF0000"/>
                </a:solidFill>
              </a:rPr>
              <a:t>outline-color</a:t>
            </a:r>
            <a:r>
              <a:rPr lang="en-US" dirty="0"/>
              <a:t>: </a:t>
            </a:r>
            <a:r>
              <a:rPr lang="en-US" dirty="0" smtClean="0"/>
              <a:t>pink;</a:t>
            </a:r>
            <a:r>
              <a:rPr lang="en-US" dirty="0"/>
              <a:t/>
            </a:r>
            <a:br>
              <a:rPr lang="en-US" dirty="0"/>
            </a:br>
            <a:r>
              <a:rPr lang="en-US" dirty="0" smtClean="0"/>
              <a:t>}</a:t>
            </a:r>
            <a:endParaRPr lang="en-US" altLang="en-US" dirty="0" smtClean="0"/>
          </a:p>
          <a:p>
            <a:r>
              <a:rPr lang="en-US" dirty="0"/>
              <a:t>You cannot apply a different outline width, style and color for the four sides of an element, like you can with the </a:t>
            </a:r>
            <a:r>
              <a:rPr lang="en-US" dirty="0" smtClean="0"/>
              <a:t>border.</a:t>
            </a:r>
          </a:p>
          <a:p>
            <a:r>
              <a:rPr lang="en-US" dirty="0"/>
              <a:t>The outline is not a part of the element's dimensions, like the </a:t>
            </a:r>
            <a:r>
              <a:rPr lang="en-US" dirty="0" smtClean="0"/>
              <a:t>border.</a:t>
            </a:r>
            <a:endParaRPr lang="en-US" altLang="en-US" dirty="0"/>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48</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9989" y="1281363"/>
            <a:ext cx="6251944"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28238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ipe(down)">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99">
                                            <p:txEl>
                                              <p:pRg st="0" end="0"/>
                                            </p:txEl>
                                          </p:spTgt>
                                        </p:tgtEl>
                                        <p:attrNameLst>
                                          <p:attrName>style.visibility</p:attrName>
                                        </p:attrNameLst>
                                      </p:cBhvr>
                                      <p:to>
                                        <p:strVal val="visible"/>
                                      </p:to>
                                    </p:set>
                                    <p:animEffect transition="in" filter="wipe(down)">
                                      <p:cBhvr>
                                        <p:cTn id="12" dur="500"/>
                                        <p:tgtEl>
                                          <p:spTgt spid="4099">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4099">
                                            <p:txEl>
                                              <p:pRg st="1" end="1"/>
                                            </p:txEl>
                                          </p:spTgt>
                                        </p:tgtEl>
                                        <p:attrNameLst>
                                          <p:attrName>style.visibility</p:attrName>
                                        </p:attrNameLst>
                                      </p:cBhvr>
                                      <p:to>
                                        <p:strVal val="visible"/>
                                      </p:to>
                                    </p:set>
                                    <p:animEffect transition="in" filter="wipe(down)">
                                      <p:cBhvr>
                                        <p:cTn id="15" dur="500"/>
                                        <p:tgtEl>
                                          <p:spTgt spid="409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099">
                                            <p:txEl>
                                              <p:pRg st="2" end="2"/>
                                            </p:txEl>
                                          </p:spTgt>
                                        </p:tgtEl>
                                        <p:attrNameLst>
                                          <p:attrName>style.visibility</p:attrName>
                                        </p:attrNameLst>
                                      </p:cBhvr>
                                      <p:to>
                                        <p:strVal val="visible"/>
                                      </p:to>
                                    </p:set>
                                    <p:animEffect transition="in" filter="wipe(down)">
                                      <p:cBhvr>
                                        <p:cTn id="20" dur="500"/>
                                        <p:tgtEl>
                                          <p:spTgt spid="409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4099">
                                            <p:txEl>
                                              <p:pRg st="3" end="3"/>
                                            </p:txEl>
                                          </p:spTgt>
                                        </p:tgtEl>
                                        <p:attrNameLst>
                                          <p:attrName>style.visibility</p:attrName>
                                        </p:attrNameLst>
                                      </p:cBhvr>
                                      <p:to>
                                        <p:strVal val="visible"/>
                                      </p:to>
                                    </p:set>
                                    <p:animEffect transition="in" filter="wipe(down)">
                                      <p:cBhvr>
                                        <p:cTn id="25"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dirty="0" smtClean="0"/>
              <a:t>Outlining with shorthand</a:t>
            </a:r>
          </a:p>
        </p:txBody>
      </p:sp>
      <p:sp>
        <p:nvSpPr>
          <p:cNvPr id="4099" name="Content Placeholder 2"/>
          <p:cNvSpPr>
            <a:spLocks noGrp="1"/>
          </p:cNvSpPr>
          <p:nvPr>
            <p:ph sz="quarter" idx="1"/>
          </p:nvPr>
        </p:nvSpPr>
        <p:spPr>
          <a:xfrm>
            <a:off x="381000" y="2286000"/>
            <a:ext cx="8229600" cy="3718560"/>
          </a:xfrm>
        </p:spPr>
        <p:txBody>
          <a:bodyPr>
            <a:noAutofit/>
          </a:bodyPr>
          <a:lstStyle/>
          <a:p>
            <a:pPr marL="274320" lvl="1" indent="0">
              <a:buNone/>
            </a:pPr>
            <a:r>
              <a:rPr lang="en-US" dirty="0" smtClean="0"/>
              <a:t>.</a:t>
            </a:r>
            <a:r>
              <a:rPr lang="en-US" dirty="0"/>
              <a:t>box {</a:t>
            </a:r>
            <a:br>
              <a:rPr lang="en-US" dirty="0"/>
            </a:br>
            <a:r>
              <a:rPr lang="en-US" dirty="0"/>
              <a:t>        </a:t>
            </a:r>
            <a:r>
              <a:rPr lang="en-US" dirty="0">
                <a:solidFill>
                  <a:srgbClr val="FF0000"/>
                </a:solidFill>
              </a:rPr>
              <a:t>outline</a:t>
            </a:r>
            <a:r>
              <a:rPr lang="en-US" dirty="0"/>
              <a:t>: 3px solid </a:t>
            </a:r>
            <a:r>
              <a:rPr lang="en-US" dirty="0" smtClean="0"/>
              <a:t>red;</a:t>
            </a:r>
            <a:r>
              <a:rPr lang="en-US" dirty="0"/>
              <a:t/>
            </a:r>
            <a:br>
              <a:rPr lang="en-US" dirty="0"/>
            </a:br>
            <a:r>
              <a:rPr lang="en-US" dirty="0" smtClean="0"/>
              <a:t>}</a:t>
            </a:r>
            <a:endParaRPr lang="en-US" altLang="en-US" dirty="0" smtClean="0"/>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49</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295400"/>
            <a:ext cx="6251944"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0656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smtClean="0"/>
              <a:t>How CSS works?</a:t>
            </a:r>
          </a:p>
        </p:txBody>
      </p:sp>
      <p:sp>
        <p:nvSpPr>
          <p:cNvPr id="6147" name="Rectangle 3"/>
          <p:cNvSpPr>
            <a:spLocks noGrp="1" noChangeArrowheads="1"/>
          </p:cNvSpPr>
          <p:nvPr>
            <p:ph sz="quarter" idx="1"/>
          </p:nvPr>
        </p:nvSpPr>
        <p:spPr/>
        <p:txBody>
          <a:bodyPr/>
          <a:lstStyle/>
          <a:p>
            <a:pPr marL="0" indent="0">
              <a:lnSpc>
                <a:spcPct val="150000"/>
              </a:lnSpc>
              <a:buNone/>
            </a:pPr>
            <a:r>
              <a:rPr lang="en-US" altLang="en-US" dirty="0"/>
              <a:t>CSS is a specification. Hence it is interpreted by the browser in its own way. Browsers are also free to write their own CSS properties.</a:t>
            </a:r>
            <a:endParaRPr lang="en-US" altLang="en-US" dirty="0" smtClean="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5</a:t>
            </a:fld>
            <a:endParaRPr lang="en-US"/>
          </a:p>
        </p:txBody>
      </p:sp>
    </p:spTree>
    <p:extLst>
      <p:ext uri="{BB962C8B-B14F-4D97-AF65-F5344CB8AC3E}">
        <p14:creationId xmlns:p14="http://schemas.microsoft.com/office/powerpoint/2010/main" val="92608792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dirty="0" smtClean="0"/>
              <a:t>Visibility property</a:t>
            </a:r>
          </a:p>
        </p:txBody>
      </p:sp>
      <p:sp>
        <p:nvSpPr>
          <p:cNvPr id="4099" name="Content Placeholder 2"/>
          <p:cNvSpPr>
            <a:spLocks noGrp="1"/>
          </p:cNvSpPr>
          <p:nvPr>
            <p:ph sz="quarter" idx="1"/>
          </p:nvPr>
        </p:nvSpPr>
        <p:spPr>
          <a:xfrm>
            <a:off x="381000" y="1295400"/>
            <a:ext cx="8229600" cy="4709160"/>
          </a:xfrm>
        </p:spPr>
        <p:txBody>
          <a:bodyPr>
            <a:noAutofit/>
          </a:bodyPr>
          <a:lstStyle/>
          <a:p>
            <a:pPr>
              <a:lnSpc>
                <a:spcPct val="150000"/>
              </a:lnSpc>
            </a:pPr>
            <a:r>
              <a:rPr lang="en-US" altLang="en-US" dirty="0" smtClean="0"/>
              <a:t>Sometimes you want to show or hide an element depending upon a condition. This is possible using ‘visibility’.</a:t>
            </a:r>
          </a:p>
          <a:p>
            <a:pPr marL="274320" lvl="1" indent="0">
              <a:lnSpc>
                <a:spcPct val="150000"/>
              </a:lnSpc>
              <a:buNone/>
            </a:pPr>
            <a:r>
              <a:rPr lang="en-US" dirty="0"/>
              <a:t>&lt;div class="box" style="</a:t>
            </a:r>
            <a:r>
              <a:rPr lang="en-US" dirty="0">
                <a:solidFill>
                  <a:srgbClr val="FF0000"/>
                </a:solidFill>
              </a:rPr>
              <a:t>visibility: hidden</a:t>
            </a:r>
            <a:r>
              <a:rPr lang="en-US" dirty="0"/>
              <a:t>;"&gt;</a:t>
            </a:r>
            <a:r>
              <a:rPr lang="en-US" dirty="0" smtClean="0"/>
              <a:t>Box </a:t>
            </a:r>
            <a:r>
              <a:rPr lang="en-US" dirty="0"/>
              <a:t>2&lt;/div</a:t>
            </a:r>
            <a:r>
              <a:rPr lang="en-US" dirty="0" smtClean="0"/>
              <a:t>&gt;</a:t>
            </a:r>
          </a:p>
          <a:p>
            <a:pPr>
              <a:lnSpc>
                <a:spcPct val="150000"/>
              </a:lnSpc>
            </a:pPr>
            <a:r>
              <a:rPr lang="en-US" altLang="en-US" dirty="0" smtClean="0"/>
              <a:t>Note that making an element hidden still reserves space for the element.</a:t>
            </a:r>
          </a:p>
          <a:p>
            <a:pPr marL="0" indent="0">
              <a:lnSpc>
                <a:spcPct val="150000"/>
              </a:lnSpc>
              <a:buNone/>
            </a:pPr>
            <a:endParaRPr lang="en-US" altLang="en-US" dirty="0" smtClean="0"/>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50</a:t>
            </a:fld>
            <a:endParaRPr lang="en-US"/>
          </a:p>
        </p:txBody>
      </p:sp>
    </p:spTree>
    <p:extLst>
      <p:ext uri="{BB962C8B-B14F-4D97-AF65-F5344CB8AC3E}">
        <p14:creationId xmlns:p14="http://schemas.microsoft.com/office/powerpoint/2010/main" val="3278020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dow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wipe(down)">
                                      <p:cBhvr>
                                        <p:cTn id="17"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dirty="0" smtClean="0"/>
              <a:t>Display property</a:t>
            </a:r>
          </a:p>
        </p:txBody>
      </p:sp>
      <p:sp>
        <p:nvSpPr>
          <p:cNvPr id="4099" name="Content Placeholder 2"/>
          <p:cNvSpPr>
            <a:spLocks noGrp="1"/>
          </p:cNvSpPr>
          <p:nvPr>
            <p:ph sz="quarter" idx="1"/>
          </p:nvPr>
        </p:nvSpPr>
        <p:spPr>
          <a:xfrm>
            <a:off x="381000" y="1295400"/>
            <a:ext cx="8229600" cy="4709160"/>
          </a:xfrm>
        </p:spPr>
        <p:txBody>
          <a:bodyPr>
            <a:noAutofit/>
          </a:bodyPr>
          <a:lstStyle/>
          <a:p>
            <a:pPr>
              <a:lnSpc>
                <a:spcPct val="150000"/>
              </a:lnSpc>
            </a:pPr>
            <a:r>
              <a:rPr lang="en-US" altLang="en-US" dirty="0" smtClean="0"/>
              <a:t>Display element will control the existence of an element in the view.</a:t>
            </a:r>
          </a:p>
          <a:p>
            <a:pPr marL="274320" lvl="1" indent="0">
              <a:lnSpc>
                <a:spcPct val="150000"/>
              </a:lnSpc>
              <a:buNone/>
            </a:pPr>
            <a:r>
              <a:rPr lang="en-US" dirty="0"/>
              <a:t>&lt;div class="box" style="</a:t>
            </a:r>
            <a:r>
              <a:rPr lang="en-US" dirty="0">
                <a:solidFill>
                  <a:srgbClr val="FF0000"/>
                </a:solidFill>
              </a:rPr>
              <a:t>display: none</a:t>
            </a:r>
            <a:r>
              <a:rPr lang="en-US" dirty="0"/>
              <a:t>;"&gt;Box 2&lt;/div</a:t>
            </a:r>
            <a:r>
              <a:rPr lang="en-US" dirty="0" smtClean="0"/>
              <a:t>&gt;</a:t>
            </a:r>
          </a:p>
          <a:p>
            <a:pPr>
              <a:lnSpc>
                <a:spcPct val="150000"/>
              </a:lnSpc>
            </a:pPr>
            <a:r>
              <a:rPr lang="en-US" altLang="en-US" dirty="0" smtClean="0"/>
              <a:t>Display property can have 3 possible values: none, inline or block.</a:t>
            </a:r>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51</a:t>
            </a:fld>
            <a:endParaRPr lang="en-US"/>
          </a:p>
        </p:txBody>
      </p:sp>
    </p:spTree>
    <p:extLst>
      <p:ext uri="{BB962C8B-B14F-4D97-AF65-F5344CB8AC3E}">
        <p14:creationId xmlns:p14="http://schemas.microsoft.com/office/powerpoint/2010/main" val="258038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dow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wipe(down)">
                                      <p:cBhvr>
                                        <p:cTn id="17"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dirty="0" smtClean="0"/>
              <a:t>Module 4: CSS </a:t>
            </a:r>
            <a:r>
              <a:rPr lang="en-US" altLang="en-US" dirty="0"/>
              <a:t>Dimensions</a:t>
            </a:r>
            <a:endParaRPr lang="en-US" altLang="en-US" dirty="0" smtClean="0"/>
          </a:p>
        </p:txBody>
      </p:sp>
      <p:sp>
        <p:nvSpPr>
          <p:cNvPr id="4099" name="Content Placeholder 2"/>
          <p:cNvSpPr>
            <a:spLocks noGrp="1"/>
          </p:cNvSpPr>
          <p:nvPr>
            <p:ph sz="quarter" idx="1"/>
          </p:nvPr>
        </p:nvSpPr>
        <p:spPr>
          <a:xfrm>
            <a:off x="457200" y="1143000"/>
            <a:ext cx="8229600" cy="4937760"/>
          </a:xfrm>
        </p:spPr>
        <p:txBody>
          <a:bodyPr>
            <a:noAutofit/>
          </a:bodyPr>
          <a:lstStyle/>
          <a:p>
            <a:pPr>
              <a:lnSpc>
                <a:spcPct val="150000"/>
              </a:lnSpc>
            </a:pPr>
            <a:r>
              <a:rPr lang="en-US" altLang="en-US" dirty="0" smtClean="0"/>
              <a:t>Width &amp; height.</a:t>
            </a:r>
          </a:p>
          <a:p>
            <a:pPr>
              <a:lnSpc>
                <a:spcPct val="150000"/>
              </a:lnSpc>
            </a:pPr>
            <a:r>
              <a:rPr lang="en-US" altLang="en-US" dirty="0" smtClean="0"/>
              <a:t>Minimum width/ height.</a:t>
            </a:r>
          </a:p>
          <a:p>
            <a:pPr>
              <a:lnSpc>
                <a:spcPct val="150000"/>
              </a:lnSpc>
            </a:pPr>
            <a:r>
              <a:rPr lang="en-US" altLang="en-US" dirty="0" smtClean="0"/>
              <a:t>Overflow</a:t>
            </a:r>
            <a:endParaRPr lang="en-US" altLang="en-US" dirty="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52</a:t>
            </a:fld>
            <a:endParaRPr lang="en-US"/>
          </a:p>
        </p:txBody>
      </p:sp>
    </p:spTree>
    <p:extLst>
      <p:ext uri="{BB962C8B-B14F-4D97-AF65-F5344CB8AC3E}">
        <p14:creationId xmlns:p14="http://schemas.microsoft.com/office/powerpoint/2010/main" val="9488576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dirty="0" smtClean="0"/>
              <a:t>Width &amp; height</a:t>
            </a:r>
          </a:p>
        </p:txBody>
      </p:sp>
      <p:sp>
        <p:nvSpPr>
          <p:cNvPr id="4099" name="Content Placeholder 2"/>
          <p:cNvSpPr>
            <a:spLocks noGrp="1"/>
          </p:cNvSpPr>
          <p:nvPr>
            <p:ph sz="quarter" idx="1"/>
          </p:nvPr>
        </p:nvSpPr>
        <p:spPr>
          <a:xfrm>
            <a:off x="457200" y="1219200"/>
            <a:ext cx="8229600" cy="4709160"/>
          </a:xfrm>
        </p:spPr>
        <p:txBody>
          <a:bodyPr>
            <a:noAutofit/>
          </a:bodyPr>
          <a:lstStyle/>
          <a:p>
            <a:pPr>
              <a:lnSpc>
                <a:spcPct val="150000"/>
              </a:lnSpc>
            </a:pPr>
            <a:r>
              <a:rPr lang="en-US" altLang="en-US" sz="2400" dirty="0" smtClean="0"/>
              <a:t>We can apply width &amp; height properties to only block level elements like &lt;div&gt;, &lt;p&gt;, &lt;section&gt; etc. This is because block elements use entire available horizontal space &amp; only required vertical space.</a:t>
            </a:r>
          </a:p>
          <a:p>
            <a:pPr>
              <a:lnSpc>
                <a:spcPct val="150000"/>
              </a:lnSpc>
            </a:pPr>
            <a:r>
              <a:rPr lang="en-US" altLang="en-US" sz="2400" dirty="0" smtClean="0"/>
              <a:t>Inline elements like &lt;span&gt; etc. ignore width &amp; height.</a:t>
            </a:r>
          </a:p>
          <a:p>
            <a:pPr marL="0" indent="0">
              <a:lnSpc>
                <a:spcPct val="150000"/>
              </a:lnSpc>
              <a:buNone/>
            </a:pPr>
            <a:r>
              <a:rPr lang="en-US" altLang="en-US" sz="2400" dirty="0"/>
              <a:t>.box </a:t>
            </a:r>
            <a:r>
              <a:rPr lang="en-US" altLang="en-US" sz="2400" dirty="0" smtClean="0"/>
              <a:t>{        </a:t>
            </a:r>
            <a:r>
              <a:rPr lang="en-US" altLang="en-US" sz="2400" dirty="0"/>
              <a:t>width: auto</a:t>
            </a:r>
            <a:r>
              <a:rPr lang="en-US" altLang="en-US" sz="2400" dirty="0" smtClean="0"/>
              <a:t>;        </a:t>
            </a:r>
            <a:r>
              <a:rPr lang="en-US" altLang="en-US" sz="2400" dirty="0"/>
              <a:t>height: auto</a:t>
            </a:r>
            <a:r>
              <a:rPr lang="en-US" altLang="en-US" sz="2400" dirty="0" smtClean="0"/>
              <a:t>;	} </a:t>
            </a:r>
            <a:r>
              <a:rPr lang="en-US" altLang="en-US" sz="2400" i="1" dirty="0" smtClean="0">
                <a:solidFill>
                  <a:srgbClr val="FF0000"/>
                </a:solidFill>
              </a:rPr>
              <a:t>//Auto adjust</a:t>
            </a:r>
            <a:endParaRPr lang="en-US" altLang="en-US" sz="2400" i="1" dirty="0">
              <a:solidFill>
                <a:srgbClr val="FF0000"/>
              </a:solidFill>
            </a:endParaRPr>
          </a:p>
          <a:p>
            <a:pPr marL="0" indent="0">
              <a:lnSpc>
                <a:spcPct val="150000"/>
              </a:lnSpc>
              <a:buNone/>
            </a:pPr>
            <a:r>
              <a:rPr lang="en-US" altLang="en-US" sz="2400" dirty="0"/>
              <a:t>.box </a:t>
            </a:r>
            <a:r>
              <a:rPr lang="en-US" altLang="en-US" sz="2400" dirty="0" smtClean="0"/>
              <a:t>{        </a:t>
            </a:r>
            <a:r>
              <a:rPr lang="en-US" altLang="en-US" sz="2400" dirty="0"/>
              <a:t>width: 100px</a:t>
            </a:r>
            <a:r>
              <a:rPr lang="en-US" altLang="en-US" sz="2400" dirty="0" smtClean="0"/>
              <a:t>;      </a:t>
            </a:r>
            <a:r>
              <a:rPr lang="en-US" altLang="en-US" sz="2400" dirty="0"/>
              <a:t>height: 200px</a:t>
            </a:r>
            <a:r>
              <a:rPr lang="en-US" altLang="en-US" sz="2400" dirty="0" smtClean="0"/>
              <a:t>;    } </a:t>
            </a:r>
            <a:r>
              <a:rPr lang="en-US" altLang="en-US" sz="2400" i="1" dirty="0" smtClean="0">
                <a:solidFill>
                  <a:srgbClr val="FF0000"/>
                </a:solidFill>
              </a:rPr>
              <a:t>//Absolute values</a:t>
            </a:r>
            <a:endParaRPr lang="en-US" altLang="en-US" sz="2400" i="1" dirty="0">
              <a:solidFill>
                <a:srgbClr val="FF0000"/>
              </a:solidFill>
            </a:endParaRPr>
          </a:p>
          <a:p>
            <a:pPr marL="0" indent="0">
              <a:lnSpc>
                <a:spcPct val="150000"/>
              </a:lnSpc>
              <a:buNone/>
            </a:pPr>
            <a:r>
              <a:rPr lang="en-US" altLang="en-US" sz="2400" dirty="0"/>
              <a:t>.box </a:t>
            </a:r>
            <a:r>
              <a:rPr lang="en-US" altLang="en-US" sz="2400" dirty="0" smtClean="0"/>
              <a:t>{        </a:t>
            </a:r>
            <a:r>
              <a:rPr lang="en-US" altLang="en-US" sz="2400" dirty="0"/>
              <a:t>width: 25</a:t>
            </a:r>
            <a:r>
              <a:rPr lang="en-US" altLang="en-US" sz="2400" dirty="0" smtClean="0"/>
              <a:t>%;           </a:t>
            </a:r>
            <a:r>
              <a:rPr lang="en-US" altLang="en-US" sz="2400" dirty="0"/>
              <a:t>height: 30</a:t>
            </a:r>
            <a:r>
              <a:rPr lang="en-US" altLang="en-US" sz="2400" dirty="0" smtClean="0"/>
              <a:t>%;         } </a:t>
            </a:r>
            <a:r>
              <a:rPr lang="en-US" altLang="en-US" sz="2400" i="1" dirty="0" smtClean="0">
                <a:solidFill>
                  <a:srgbClr val="FF0000"/>
                </a:solidFill>
              </a:rPr>
              <a:t>//Relative values</a:t>
            </a:r>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53</a:t>
            </a:fld>
            <a:endParaRPr lang="en-US"/>
          </a:p>
        </p:txBody>
      </p:sp>
    </p:spTree>
    <p:extLst>
      <p:ext uri="{BB962C8B-B14F-4D97-AF65-F5344CB8AC3E}">
        <p14:creationId xmlns:p14="http://schemas.microsoft.com/office/powerpoint/2010/main" val="169344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dow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wipe(down)">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wipe(down)">
                                      <p:cBhvr>
                                        <p:cTn id="22" dur="500"/>
                                        <p:tgtEl>
                                          <p:spTgt spid="4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wipe(down)">
                                      <p:cBhvr>
                                        <p:cTn id="27"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r>
              <a:rPr lang="en-US" altLang="en-US" dirty="0" smtClean="0"/>
              <a:t>Minimum &amp; maximum width &amp; height</a:t>
            </a:r>
          </a:p>
        </p:txBody>
      </p:sp>
      <p:sp>
        <p:nvSpPr>
          <p:cNvPr id="4099" name="Content Placeholder 2"/>
          <p:cNvSpPr>
            <a:spLocks noGrp="1"/>
          </p:cNvSpPr>
          <p:nvPr>
            <p:ph sz="quarter" idx="1"/>
          </p:nvPr>
        </p:nvSpPr>
        <p:spPr>
          <a:xfrm>
            <a:off x="457200" y="1219200"/>
            <a:ext cx="8229600" cy="4709160"/>
          </a:xfrm>
        </p:spPr>
        <p:txBody>
          <a:bodyPr>
            <a:noAutofit/>
          </a:bodyPr>
          <a:lstStyle/>
          <a:p>
            <a:pPr marL="0" indent="0">
              <a:lnSpc>
                <a:spcPct val="150000"/>
              </a:lnSpc>
              <a:buNone/>
            </a:pPr>
            <a:r>
              <a:rPr lang="en-US" altLang="en-US" sz="2400" dirty="0" smtClean="0"/>
              <a:t>.box {        width: 100px;      height: 200px;    }</a:t>
            </a:r>
          </a:p>
          <a:p>
            <a:pPr marL="0" indent="0">
              <a:lnSpc>
                <a:spcPct val="150000"/>
              </a:lnSpc>
              <a:buNone/>
            </a:pPr>
            <a:r>
              <a:rPr lang="en-US" sz="2400" dirty="0"/>
              <a:t>&lt;div class="box</a:t>
            </a:r>
            <a:r>
              <a:rPr lang="en-US" sz="2400" dirty="0" smtClean="0"/>
              <a:t>"&gt;&lt;/div&gt;</a:t>
            </a:r>
          </a:p>
          <a:p>
            <a:pPr marL="0" indent="0">
              <a:lnSpc>
                <a:spcPct val="150000"/>
              </a:lnSpc>
              <a:buNone/>
            </a:pPr>
            <a:r>
              <a:rPr lang="en-US" sz="2400" dirty="0"/>
              <a:t>&lt;div class="box" style="</a:t>
            </a:r>
            <a:r>
              <a:rPr lang="en-US" sz="2400" dirty="0">
                <a:solidFill>
                  <a:srgbClr val="FF0000"/>
                </a:solidFill>
              </a:rPr>
              <a:t>min-height</a:t>
            </a:r>
            <a:r>
              <a:rPr lang="en-US" sz="2400" dirty="0"/>
              <a:t>: </a:t>
            </a:r>
            <a:r>
              <a:rPr lang="en-US" sz="2400" dirty="0" smtClean="0"/>
              <a:t>300px</a:t>
            </a:r>
            <a:r>
              <a:rPr lang="en-US" sz="2400" dirty="0"/>
              <a:t>; </a:t>
            </a:r>
            <a:r>
              <a:rPr lang="en-US" sz="2400" dirty="0">
                <a:solidFill>
                  <a:srgbClr val="FF0000"/>
                </a:solidFill>
              </a:rPr>
              <a:t>min-width</a:t>
            </a:r>
            <a:r>
              <a:rPr lang="en-US" sz="2400" dirty="0"/>
              <a:t>: </a:t>
            </a:r>
            <a:r>
              <a:rPr lang="en-US" sz="2400" dirty="0" smtClean="0"/>
              <a:t>200px;"&gt;</a:t>
            </a:r>
          </a:p>
          <a:p>
            <a:pPr marL="0" indent="0">
              <a:lnSpc>
                <a:spcPct val="150000"/>
              </a:lnSpc>
              <a:buNone/>
            </a:pPr>
            <a:r>
              <a:rPr lang="en-US" sz="2400" dirty="0"/>
              <a:t>&lt;div class="box" style="</a:t>
            </a:r>
            <a:r>
              <a:rPr lang="en-US" sz="2400" dirty="0" smtClean="0">
                <a:solidFill>
                  <a:srgbClr val="FF0000"/>
                </a:solidFill>
              </a:rPr>
              <a:t>max-height</a:t>
            </a:r>
            <a:r>
              <a:rPr lang="en-US" sz="2400" dirty="0"/>
              <a:t>: 300px; </a:t>
            </a:r>
            <a:r>
              <a:rPr lang="en-US" sz="2400" dirty="0" smtClean="0">
                <a:solidFill>
                  <a:srgbClr val="FF0000"/>
                </a:solidFill>
              </a:rPr>
              <a:t>max-width</a:t>
            </a:r>
            <a:r>
              <a:rPr lang="en-US" sz="2400" dirty="0"/>
              <a:t>: 200px;"&gt;</a:t>
            </a:r>
            <a:endParaRPr lang="en-US" altLang="en-US" sz="2400" i="1" dirty="0" smtClean="0">
              <a:solidFill>
                <a:srgbClr val="FF0000"/>
              </a:solidFill>
            </a:endParaRPr>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54</a:t>
            </a:fld>
            <a:endParaRPr lang="en-US"/>
          </a:p>
        </p:txBody>
      </p:sp>
    </p:spTree>
    <p:extLst>
      <p:ext uri="{BB962C8B-B14F-4D97-AF65-F5344CB8AC3E}">
        <p14:creationId xmlns:p14="http://schemas.microsoft.com/office/powerpoint/2010/main" val="82872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dow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wipe(down)">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wipe(down)">
                                      <p:cBhvr>
                                        <p:cTn id="22"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r>
              <a:rPr lang="en-US" altLang="en-US" dirty="0" smtClean="0"/>
              <a:t>‘overflow’ property</a:t>
            </a:r>
          </a:p>
        </p:txBody>
      </p:sp>
      <p:sp>
        <p:nvSpPr>
          <p:cNvPr id="4099" name="Content Placeholder 2"/>
          <p:cNvSpPr>
            <a:spLocks noGrp="1"/>
          </p:cNvSpPr>
          <p:nvPr>
            <p:ph sz="quarter" idx="1"/>
          </p:nvPr>
        </p:nvSpPr>
        <p:spPr>
          <a:xfrm>
            <a:off x="457200" y="1143000"/>
            <a:ext cx="8229600" cy="4709160"/>
          </a:xfrm>
        </p:spPr>
        <p:txBody>
          <a:bodyPr>
            <a:noAutofit/>
          </a:bodyPr>
          <a:lstStyle/>
          <a:p>
            <a:pPr marL="0" indent="0">
              <a:lnSpc>
                <a:spcPct val="150000"/>
              </a:lnSpc>
              <a:buNone/>
            </a:pPr>
            <a:r>
              <a:rPr lang="en-US" altLang="en-US" sz="2400" dirty="0" smtClean="0"/>
              <a:t>Sometimes an element has larger contents than its dimensions. In such case, ‘overflow’ property helps browser to display hidden contents or not. If you wish to scroll in case larger contents then use overflow as ‘scroll’.</a:t>
            </a:r>
          </a:p>
          <a:p>
            <a:pPr marL="274320" lvl="1" indent="0">
              <a:lnSpc>
                <a:spcPct val="150000"/>
              </a:lnSpc>
              <a:buNone/>
            </a:pPr>
            <a:r>
              <a:rPr lang="en-US" sz="2100" dirty="0"/>
              <a:t>&lt;div class="box" style="</a:t>
            </a:r>
            <a:r>
              <a:rPr lang="en-US" sz="2100" dirty="0">
                <a:solidFill>
                  <a:srgbClr val="FF0000"/>
                </a:solidFill>
              </a:rPr>
              <a:t>overflow</a:t>
            </a:r>
            <a:r>
              <a:rPr lang="en-US" sz="2100" dirty="0"/>
              <a:t>: visible</a:t>
            </a:r>
            <a:r>
              <a:rPr lang="en-US" sz="2100" dirty="0" smtClean="0"/>
              <a:t>;"&gt;</a:t>
            </a:r>
          </a:p>
          <a:p>
            <a:pPr marL="274320" lvl="1" indent="0">
              <a:lnSpc>
                <a:spcPct val="150000"/>
              </a:lnSpc>
              <a:buNone/>
            </a:pPr>
            <a:endParaRPr lang="en-US" sz="2100" dirty="0" smtClean="0"/>
          </a:p>
          <a:p>
            <a:pPr marL="0" indent="0">
              <a:lnSpc>
                <a:spcPct val="150000"/>
              </a:lnSpc>
              <a:buNone/>
            </a:pPr>
            <a:endParaRPr lang="en-US" altLang="en-US" sz="2100" dirty="0" smtClean="0"/>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55</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3962400"/>
            <a:ext cx="1833562" cy="23819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08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dow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wipe(down)">
                                      <p:cBhvr>
                                        <p:cTn id="1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r>
              <a:rPr lang="en-US" altLang="en-US" dirty="0" smtClean="0"/>
              <a:t>‘overflow’ property values</a:t>
            </a:r>
          </a:p>
        </p:txBody>
      </p:sp>
      <p:sp>
        <p:nvSpPr>
          <p:cNvPr id="4099" name="Content Placeholder 2"/>
          <p:cNvSpPr>
            <a:spLocks noGrp="1"/>
          </p:cNvSpPr>
          <p:nvPr>
            <p:ph sz="quarter" idx="1"/>
          </p:nvPr>
        </p:nvSpPr>
        <p:spPr>
          <a:xfrm>
            <a:off x="457200" y="1143000"/>
            <a:ext cx="8229600" cy="4709160"/>
          </a:xfrm>
        </p:spPr>
        <p:txBody>
          <a:bodyPr>
            <a:noAutofit/>
          </a:bodyPr>
          <a:lstStyle/>
          <a:p>
            <a:pPr marL="0" indent="0">
              <a:lnSpc>
                <a:spcPct val="150000"/>
              </a:lnSpc>
              <a:buNone/>
            </a:pPr>
            <a:r>
              <a:rPr lang="en-US" altLang="en-US" sz="2400" dirty="0" smtClean="0"/>
              <a:t>‘overflow’ property can have four possible values:</a:t>
            </a:r>
          </a:p>
          <a:p>
            <a:pPr marL="457200" indent="-457200">
              <a:lnSpc>
                <a:spcPct val="150000"/>
              </a:lnSpc>
              <a:buFont typeface="+mj-lt"/>
              <a:buAutoNum type="arabicPeriod"/>
            </a:pPr>
            <a:r>
              <a:rPr lang="en-US" altLang="en-US" sz="2400" dirty="0" smtClean="0">
                <a:solidFill>
                  <a:srgbClr val="FF0000"/>
                </a:solidFill>
              </a:rPr>
              <a:t>Visible</a:t>
            </a:r>
            <a:r>
              <a:rPr lang="en-US" altLang="en-US" sz="2400" dirty="0" smtClean="0"/>
              <a:t> (default): It expands the contents beyond the border.</a:t>
            </a:r>
          </a:p>
          <a:p>
            <a:pPr marL="457200" indent="-457200">
              <a:lnSpc>
                <a:spcPct val="150000"/>
              </a:lnSpc>
              <a:buFont typeface="+mj-lt"/>
              <a:buAutoNum type="arabicPeriod"/>
            </a:pPr>
            <a:r>
              <a:rPr lang="en-US" altLang="en-US" sz="2400" dirty="0" smtClean="0">
                <a:solidFill>
                  <a:srgbClr val="FF0000"/>
                </a:solidFill>
              </a:rPr>
              <a:t>Hidden</a:t>
            </a:r>
            <a:r>
              <a:rPr lang="en-US" altLang="en-US" sz="2400" dirty="0" smtClean="0"/>
              <a:t>: Contents going beyond border are kept hidden.</a:t>
            </a:r>
          </a:p>
          <a:p>
            <a:pPr marL="457200" indent="-457200">
              <a:lnSpc>
                <a:spcPct val="150000"/>
              </a:lnSpc>
              <a:buFont typeface="+mj-lt"/>
              <a:buAutoNum type="arabicPeriod"/>
            </a:pPr>
            <a:r>
              <a:rPr lang="en-US" altLang="en-US" sz="2400" dirty="0" smtClean="0">
                <a:solidFill>
                  <a:srgbClr val="FF0000"/>
                </a:solidFill>
              </a:rPr>
              <a:t>Auto</a:t>
            </a:r>
            <a:r>
              <a:rPr lang="en-US" altLang="en-US" sz="2400" dirty="0" smtClean="0"/>
              <a:t>: It leaves the problem up to the browser to handle.</a:t>
            </a:r>
          </a:p>
          <a:p>
            <a:pPr marL="457200" indent="-457200">
              <a:lnSpc>
                <a:spcPct val="150000"/>
              </a:lnSpc>
              <a:buFont typeface="+mj-lt"/>
              <a:buAutoNum type="arabicPeriod"/>
            </a:pPr>
            <a:r>
              <a:rPr lang="en-US" altLang="en-US" sz="2400" dirty="0" smtClean="0">
                <a:solidFill>
                  <a:srgbClr val="FF0000"/>
                </a:solidFill>
              </a:rPr>
              <a:t>Scroll</a:t>
            </a:r>
            <a:r>
              <a:rPr lang="en-US" altLang="en-US" sz="2400" dirty="0" smtClean="0"/>
              <a:t>: Provides scroll bars to view overflow contents.</a:t>
            </a:r>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56</a:t>
            </a:fld>
            <a:endParaRPr lang="en-US"/>
          </a:p>
        </p:txBody>
      </p:sp>
    </p:spTree>
    <p:extLst>
      <p:ext uri="{BB962C8B-B14F-4D97-AF65-F5344CB8AC3E}">
        <p14:creationId xmlns:p14="http://schemas.microsoft.com/office/powerpoint/2010/main" val="48305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dow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wipe(down)">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wipe(down)">
                                      <p:cBhvr>
                                        <p:cTn id="22" dur="500"/>
                                        <p:tgtEl>
                                          <p:spTgt spid="4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wipe(down)">
                                      <p:cBhvr>
                                        <p:cTn id="27"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dirty="0" smtClean="0"/>
              <a:t>Module </a:t>
            </a:r>
            <a:r>
              <a:rPr lang="en-US" altLang="en-US" dirty="0"/>
              <a:t>5</a:t>
            </a:r>
            <a:r>
              <a:rPr lang="en-US" altLang="en-US" dirty="0" smtClean="0"/>
              <a:t>: CSS Positioning</a:t>
            </a:r>
          </a:p>
        </p:txBody>
      </p:sp>
      <p:sp>
        <p:nvSpPr>
          <p:cNvPr id="4099" name="Content Placeholder 2"/>
          <p:cNvSpPr>
            <a:spLocks noGrp="1"/>
          </p:cNvSpPr>
          <p:nvPr>
            <p:ph sz="quarter" idx="1"/>
          </p:nvPr>
        </p:nvSpPr>
        <p:spPr>
          <a:xfrm>
            <a:off x="457200" y="1143000"/>
            <a:ext cx="8229600" cy="4937760"/>
          </a:xfrm>
        </p:spPr>
        <p:txBody>
          <a:bodyPr>
            <a:noAutofit/>
          </a:bodyPr>
          <a:lstStyle/>
          <a:p>
            <a:pPr>
              <a:lnSpc>
                <a:spcPct val="150000"/>
              </a:lnSpc>
            </a:pPr>
            <a:r>
              <a:rPr lang="en-US" altLang="en-US" dirty="0" smtClean="0"/>
              <a:t>Relative positioning</a:t>
            </a:r>
            <a:endParaRPr lang="en-US" altLang="en-US" dirty="0"/>
          </a:p>
          <a:p>
            <a:pPr>
              <a:lnSpc>
                <a:spcPct val="150000"/>
              </a:lnSpc>
            </a:pPr>
            <a:r>
              <a:rPr lang="en-US" altLang="en-US" dirty="0" smtClean="0"/>
              <a:t>Absolute</a:t>
            </a:r>
            <a:r>
              <a:rPr lang="en-US" altLang="en-US" dirty="0"/>
              <a:t> positioning</a:t>
            </a:r>
          </a:p>
          <a:p>
            <a:pPr>
              <a:lnSpc>
                <a:spcPct val="150000"/>
              </a:lnSpc>
            </a:pPr>
            <a:r>
              <a:rPr lang="en-US" altLang="en-US" dirty="0" smtClean="0"/>
              <a:t>Fixed</a:t>
            </a:r>
            <a:r>
              <a:rPr lang="en-US" altLang="en-US" dirty="0"/>
              <a:t> positioning</a:t>
            </a:r>
          </a:p>
          <a:p>
            <a:pPr>
              <a:lnSpc>
                <a:spcPct val="150000"/>
              </a:lnSpc>
            </a:pPr>
            <a:r>
              <a:rPr lang="en-US" altLang="en-US" dirty="0" smtClean="0"/>
              <a:t>Floating</a:t>
            </a:r>
            <a:r>
              <a:rPr lang="en-US" altLang="en-US" dirty="0"/>
              <a:t> positioning</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57</a:t>
            </a:fld>
            <a:endParaRPr lang="en-US"/>
          </a:p>
        </p:txBody>
      </p:sp>
    </p:spTree>
    <p:extLst>
      <p:ext uri="{BB962C8B-B14F-4D97-AF65-F5344CB8AC3E}">
        <p14:creationId xmlns:p14="http://schemas.microsoft.com/office/powerpoint/2010/main" val="190045580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r>
              <a:rPr lang="en-US" altLang="en-US" dirty="0" smtClean="0"/>
              <a:t>Positioning of elements</a:t>
            </a:r>
          </a:p>
        </p:txBody>
      </p:sp>
      <p:sp>
        <p:nvSpPr>
          <p:cNvPr id="4099" name="Content Placeholder 2"/>
          <p:cNvSpPr>
            <a:spLocks noGrp="1"/>
          </p:cNvSpPr>
          <p:nvPr>
            <p:ph sz="quarter" idx="1"/>
          </p:nvPr>
        </p:nvSpPr>
        <p:spPr>
          <a:xfrm>
            <a:off x="457200" y="1143000"/>
            <a:ext cx="8229600" cy="4709160"/>
          </a:xfrm>
        </p:spPr>
        <p:txBody>
          <a:bodyPr>
            <a:noAutofit/>
          </a:bodyPr>
          <a:lstStyle/>
          <a:p>
            <a:pPr>
              <a:lnSpc>
                <a:spcPct val="150000"/>
              </a:lnSpc>
            </a:pPr>
            <a:r>
              <a:rPr lang="en-US" altLang="en-US" sz="2400" dirty="0" smtClean="0"/>
              <a:t>Positioning elements in web page is very important aspect of </a:t>
            </a:r>
            <a:r>
              <a:rPr lang="en-US" altLang="en-US" sz="2400" dirty="0" err="1" smtClean="0"/>
              <a:t>css</a:t>
            </a:r>
            <a:r>
              <a:rPr lang="en-US" altLang="en-US" sz="2400" dirty="0" smtClean="0"/>
              <a:t>. Correct positioning makes web page impressive &amp; attractive.</a:t>
            </a:r>
          </a:p>
          <a:p>
            <a:pPr>
              <a:lnSpc>
                <a:spcPct val="150000"/>
              </a:lnSpc>
            </a:pPr>
            <a:r>
              <a:rPr lang="en-US" altLang="en-US" sz="2400" dirty="0" smtClean="0"/>
              <a:t>Positioning is mentioned using ‘position’ property which can have following values:</a:t>
            </a:r>
          </a:p>
          <a:p>
            <a:pPr marL="731520" lvl="1" indent="-457200">
              <a:buFont typeface="+mj-lt"/>
              <a:buAutoNum type="arabicPeriod"/>
            </a:pPr>
            <a:r>
              <a:rPr lang="en-US" altLang="en-US" sz="2100" dirty="0" smtClean="0"/>
              <a:t>Static</a:t>
            </a:r>
          </a:p>
          <a:p>
            <a:pPr marL="731520" lvl="1" indent="-457200">
              <a:buFont typeface="+mj-lt"/>
              <a:buAutoNum type="arabicPeriod"/>
            </a:pPr>
            <a:r>
              <a:rPr lang="en-US" altLang="en-US" sz="2100" dirty="0" smtClean="0"/>
              <a:t>Relative</a:t>
            </a:r>
          </a:p>
          <a:p>
            <a:pPr marL="731520" lvl="1" indent="-457200">
              <a:buFont typeface="+mj-lt"/>
              <a:buAutoNum type="arabicPeriod"/>
            </a:pPr>
            <a:r>
              <a:rPr lang="en-US" altLang="en-US" sz="2100" dirty="0" smtClean="0"/>
              <a:t>Absolute</a:t>
            </a:r>
          </a:p>
          <a:p>
            <a:pPr marL="731520" lvl="1" indent="-457200">
              <a:buFont typeface="+mj-lt"/>
              <a:buAutoNum type="arabicPeriod"/>
            </a:pPr>
            <a:r>
              <a:rPr lang="en-US" altLang="en-US" sz="2100" dirty="0" smtClean="0"/>
              <a:t>Fixed</a:t>
            </a:r>
          </a:p>
          <a:p>
            <a:pPr marL="731520" lvl="1" indent="-457200">
              <a:buFont typeface="+mj-lt"/>
              <a:buAutoNum type="arabicPeriod"/>
            </a:pPr>
            <a:r>
              <a:rPr lang="en-US" altLang="en-US" sz="2100" dirty="0" smtClean="0"/>
              <a:t>Floating</a:t>
            </a:r>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58</a:t>
            </a:fld>
            <a:endParaRPr lang="en-US"/>
          </a:p>
        </p:txBody>
      </p:sp>
    </p:spTree>
    <p:extLst>
      <p:ext uri="{BB962C8B-B14F-4D97-AF65-F5344CB8AC3E}">
        <p14:creationId xmlns:p14="http://schemas.microsoft.com/office/powerpoint/2010/main" val="867567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dow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wipe(down)">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wipe(down)">
                                      <p:cBhvr>
                                        <p:cTn id="22" dur="500"/>
                                        <p:tgtEl>
                                          <p:spTgt spid="4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wipe(down)">
                                      <p:cBhvr>
                                        <p:cTn id="27" dur="500"/>
                                        <p:tgtEl>
                                          <p:spTgt spid="40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099">
                                            <p:txEl>
                                              <p:pRg st="5" end="5"/>
                                            </p:txEl>
                                          </p:spTgt>
                                        </p:tgtEl>
                                        <p:attrNameLst>
                                          <p:attrName>style.visibility</p:attrName>
                                        </p:attrNameLst>
                                      </p:cBhvr>
                                      <p:to>
                                        <p:strVal val="visible"/>
                                      </p:to>
                                    </p:set>
                                    <p:animEffect transition="in" filter="wipe(down)">
                                      <p:cBhvr>
                                        <p:cTn id="32" dur="500"/>
                                        <p:tgtEl>
                                          <p:spTgt spid="40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099">
                                            <p:txEl>
                                              <p:pRg st="6" end="6"/>
                                            </p:txEl>
                                          </p:spTgt>
                                        </p:tgtEl>
                                        <p:attrNameLst>
                                          <p:attrName>style.visibility</p:attrName>
                                        </p:attrNameLst>
                                      </p:cBhvr>
                                      <p:to>
                                        <p:strVal val="visible"/>
                                      </p:to>
                                    </p:set>
                                    <p:animEffect transition="in" filter="wipe(down)">
                                      <p:cBhvr>
                                        <p:cTn id="37" dur="500"/>
                                        <p:tgtEl>
                                          <p:spTgt spid="40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r>
              <a:rPr lang="en-US" altLang="en-US" dirty="0" smtClean="0"/>
              <a:t>Static position</a:t>
            </a:r>
          </a:p>
        </p:txBody>
      </p:sp>
      <p:sp>
        <p:nvSpPr>
          <p:cNvPr id="4099" name="Content Placeholder 2"/>
          <p:cNvSpPr>
            <a:spLocks noGrp="1"/>
          </p:cNvSpPr>
          <p:nvPr>
            <p:ph sz="quarter" idx="1"/>
          </p:nvPr>
        </p:nvSpPr>
        <p:spPr>
          <a:xfrm>
            <a:off x="457200" y="1143000"/>
            <a:ext cx="8229600" cy="4709160"/>
          </a:xfrm>
        </p:spPr>
        <p:txBody>
          <a:bodyPr>
            <a:noAutofit/>
          </a:bodyPr>
          <a:lstStyle/>
          <a:p>
            <a:pPr>
              <a:lnSpc>
                <a:spcPct val="150000"/>
              </a:lnSpc>
            </a:pPr>
            <a:r>
              <a:rPr lang="en-US" altLang="en-US" sz="2400" dirty="0"/>
              <a:t>In ‘static’ positioning, </a:t>
            </a:r>
            <a:r>
              <a:rPr lang="en-US" sz="2400" dirty="0" smtClean="0"/>
              <a:t>elements </a:t>
            </a:r>
            <a:r>
              <a:rPr lang="en-US" sz="2400" dirty="0"/>
              <a:t>are placed from top to bottom, within the available space of their </a:t>
            </a:r>
            <a:r>
              <a:rPr lang="en-US" sz="2400" dirty="0" smtClean="0"/>
              <a:t>parent.</a:t>
            </a:r>
          </a:p>
          <a:p>
            <a:pPr>
              <a:lnSpc>
                <a:spcPct val="150000"/>
              </a:lnSpc>
            </a:pPr>
            <a:r>
              <a:rPr lang="en-US" altLang="en-US" sz="2400" dirty="0" smtClean="0"/>
              <a:t>‘static’ is a default positioning.</a:t>
            </a:r>
          </a:p>
          <a:p>
            <a:pPr marL="0" indent="0">
              <a:lnSpc>
                <a:spcPct val="150000"/>
              </a:lnSpc>
              <a:buNone/>
            </a:pPr>
            <a:r>
              <a:rPr lang="en-US" altLang="en-US" sz="2400" dirty="0" smtClean="0"/>
              <a:t>#inner-div { </a:t>
            </a:r>
            <a:r>
              <a:rPr lang="en-US" altLang="en-US" sz="2400" i="1" dirty="0" smtClean="0">
                <a:solidFill>
                  <a:srgbClr val="FF0000"/>
                </a:solidFill>
              </a:rPr>
              <a:t>position: static </a:t>
            </a:r>
            <a:r>
              <a:rPr lang="en-US" altLang="en-US" sz="2400" dirty="0" smtClean="0"/>
              <a:t>}</a:t>
            </a:r>
          </a:p>
          <a:p>
            <a:pPr marL="0" indent="0">
              <a:lnSpc>
                <a:spcPct val="150000"/>
              </a:lnSpc>
              <a:buNone/>
            </a:pPr>
            <a:r>
              <a:rPr lang="en-US" altLang="en-US" sz="2400" dirty="0" smtClean="0"/>
              <a:t>&lt;div id=‘outer-div’&gt;</a:t>
            </a:r>
          </a:p>
          <a:p>
            <a:pPr marL="0" indent="0">
              <a:lnSpc>
                <a:spcPct val="150000"/>
              </a:lnSpc>
              <a:buNone/>
            </a:pPr>
            <a:r>
              <a:rPr lang="en-US" altLang="en-US" sz="2400" dirty="0"/>
              <a:t>	</a:t>
            </a:r>
            <a:r>
              <a:rPr lang="en-US" altLang="en-US" sz="2400" dirty="0" smtClean="0"/>
              <a:t>&lt;div id=‘inner-div’&gt;XXX&lt;/div&gt;</a:t>
            </a:r>
          </a:p>
          <a:p>
            <a:pPr marL="0" indent="0">
              <a:lnSpc>
                <a:spcPct val="150000"/>
              </a:lnSpc>
              <a:buNone/>
            </a:pPr>
            <a:r>
              <a:rPr lang="en-US" altLang="en-US" sz="2400" dirty="0" smtClean="0"/>
              <a:t>&lt;/div&gt;</a:t>
            </a:r>
            <a:endParaRPr lang="en-US" altLang="en-US" sz="2100" dirty="0" smtClean="0"/>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59</a:t>
            </a:fld>
            <a:endParaRPr lang="en-US"/>
          </a:p>
        </p:txBody>
      </p:sp>
    </p:spTree>
    <p:extLst>
      <p:ext uri="{BB962C8B-B14F-4D97-AF65-F5344CB8AC3E}">
        <p14:creationId xmlns:p14="http://schemas.microsoft.com/office/powerpoint/2010/main" val="716525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dow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wipe(down)">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wipe(down)">
                                      <p:cBhvr>
                                        <p:cTn id="22" dur="500"/>
                                        <p:tgtEl>
                                          <p:spTgt spid="4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wipe(down)">
                                      <p:cBhvr>
                                        <p:cTn id="27" dur="500"/>
                                        <p:tgtEl>
                                          <p:spTgt spid="40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099">
                                            <p:txEl>
                                              <p:pRg st="5" end="5"/>
                                            </p:txEl>
                                          </p:spTgt>
                                        </p:tgtEl>
                                        <p:attrNameLst>
                                          <p:attrName>style.visibility</p:attrName>
                                        </p:attrNameLst>
                                      </p:cBhvr>
                                      <p:to>
                                        <p:strVal val="visible"/>
                                      </p:to>
                                    </p:set>
                                    <p:animEffect transition="in" filter="wipe(down)">
                                      <p:cBhvr>
                                        <p:cTn id="32"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dirty="0"/>
              <a:t>Including CSS in web page</a:t>
            </a:r>
          </a:p>
        </p:txBody>
      </p:sp>
      <p:sp>
        <p:nvSpPr>
          <p:cNvPr id="3" name="Content Placeholder 2"/>
          <p:cNvSpPr>
            <a:spLocks noGrp="1"/>
          </p:cNvSpPr>
          <p:nvPr>
            <p:ph sz="quarter" idx="1"/>
          </p:nvPr>
        </p:nvSpPr>
        <p:spPr/>
        <p:txBody>
          <a:bodyPr/>
          <a:lstStyle/>
          <a:p>
            <a:pPr>
              <a:lnSpc>
                <a:spcPct val="150000"/>
              </a:lnSpc>
            </a:pPr>
            <a:r>
              <a:rPr lang="en-US" dirty="0"/>
              <a:t>Using Inline Styles</a:t>
            </a:r>
          </a:p>
          <a:p>
            <a:pPr>
              <a:lnSpc>
                <a:spcPct val="150000"/>
              </a:lnSpc>
            </a:pPr>
            <a:r>
              <a:rPr lang="en-US" dirty="0"/>
              <a:t>Using the &lt;style&gt; Element</a:t>
            </a:r>
          </a:p>
          <a:p>
            <a:pPr>
              <a:lnSpc>
                <a:spcPct val="150000"/>
              </a:lnSpc>
            </a:pPr>
            <a:r>
              <a:rPr lang="en-US" dirty="0"/>
              <a:t>Using @import inside a &lt;style&gt; element</a:t>
            </a:r>
          </a:p>
          <a:p>
            <a:pPr>
              <a:lnSpc>
                <a:spcPct val="150000"/>
              </a:lnSpc>
            </a:pPr>
            <a:r>
              <a:rPr lang="en-US" dirty="0"/>
              <a:t>Using the &lt;link&gt; Element</a:t>
            </a:r>
            <a:endParaRPr lang="en-US" dirty="0" smtClean="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4" name="Slide Number Placeholder 3"/>
          <p:cNvSpPr>
            <a:spLocks noGrp="1"/>
          </p:cNvSpPr>
          <p:nvPr>
            <p:ph type="sldNum" sz="quarter" idx="12"/>
          </p:nvPr>
        </p:nvSpPr>
        <p:spPr/>
        <p:txBody>
          <a:bodyPr/>
          <a:lstStyle/>
          <a:p>
            <a:fld id="{CEC82A4D-99B1-4CF2-9947-C4AA5AB13460}" type="slidenum">
              <a:rPr lang="en-US" smtClean="0"/>
              <a:t>6</a:t>
            </a:fld>
            <a:endParaRPr lang="en-US"/>
          </a:p>
        </p:txBody>
      </p:sp>
    </p:spTree>
    <p:extLst>
      <p:ext uri="{BB962C8B-B14F-4D97-AF65-F5344CB8AC3E}">
        <p14:creationId xmlns:p14="http://schemas.microsoft.com/office/powerpoint/2010/main" val="2483617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r>
              <a:rPr lang="en-US" altLang="en-US" dirty="0" smtClean="0"/>
              <a:t>Relative position</a:t>
            </a:r>
          </a:p>
        </p:txBody>
      </p:sp>
      <p:sp>
        <p:nvSpPr>
          <p:cNvPr id="4099" name="Content Placeholder 2"/>
          <p:cNvSpPr>
            <a:spLocks noGrp="1"/>
          </p:cNvSpPr>
          <p:nvPr>
            <p:ph sz="quarter" idx="1"/>
          </p:nvPr>
        </p:nvSpPr>
        <p:spPr>
          <a:xfrm>
            <a:off x="457200" y="1143000"/>
            <a:ext cx="8229600" cy="4709160"/>
          </a:xfrm>
        </p:spPr>
        <p:txBody>
          <a:bodyPr>
            <a:noAutofit/>
          </a:bodyPr>
          <a:lstStyle/>
          <a:p>
            <a:pPr>
              <a:lnSpc>
                <a:spcPct val="150000"/>
              </a:lnSpc>
            </a:pPr>
            <a:r>
              <a:rPr lang="en-US" altLang="en-US" sz="2400" dirty="0"/>
              <a:t>In </a:t>
            </a:r>
            <a:r>
              <a:rPr lang="en-US" altLang="en-US" sz="2400" dirty="0" smtClean="0"/>
              <a:t>‘relative’ </a:t>
            </a:r>
            <a:r>
              <a:rPr lang="en-US" altLang="en-US" sz="2400" dirty="0"/>
              <a:t>positioning, </a:t>
            </a:r>
            <a:r>
              <a:rPr lang="en-US" sz="2400" dirty="0" smtClean="0"/>
              <a:t>elements </a:t>
            </a:r>
            <a:r>
              <a:rPr lang="en-US" sz="2400" dirty="0"/>
              <a:t>are placed </a:t>
            </a:r>
            <a:r>
              <a:rPr lang="en-US" sz="2400" dirty="0" smtClean="0"/>
              <a:t>relative to its parent element.</a:t>
            </a:r>
          </a:p>
          <a:p>
            <a:pPr>
              <a:lnSpc>
                <a:spcPct val="150000"/>
              </a:lnSpc>
            </a:pPr>
            <a:r>
              <a:rPr lang="en-US" altLang="en-US" sz="2400" dirty="0" smtClean="0"/>
              <a:t>‘static’ is a default positioning.</a:t>
            </a:r>
          </a:p>
          <a:p>
            <a:pPr marL="0" indent="0">
              <a:lnSpc>
                <a:spcPct val="150000"/>
              </a:lnSpc>
              <a:buNone/>
            </a:pPr>
            <a:r>
              <a:rPr lang="en-US" altLang="en-US" sz="2400" dirty="0" smtClean="0"/>
              <a:t>#outer-div </a:t>
            </a:r>
            <a:r>
              <a:rPr lang="en-US" altLang="en-US" sz="2400" dirty="0"/>
              <a:t>{ </a:t>
            </a:r>
            <a:r>
              <a:rPr lang="en-US" altLang="en-US" sz="2400" i="1" dirty="0" smtClean="0"/>
              <a:t>width: 100px, height: 100px</a:t>
            </a:r>
            <a:r>
              <a:rPr lang="en-US" altLang="en-US" sz="2400" i="1" dirty="0" smtClean="0">
                <a:solidFill>
                  <a:srgbClr val="FF0000"/>
                </a:solidFill>
              </a:rPr>
              <a:t> </a:t>
            </a:r>
            <a:r>
              <a:rPr lang="en-US" altLang="en-US" sz="2400" dirty="0" smtClean="0"/>
              <a:t>}</a:t>
            </a:r>
          </a:p>
          <a:p>
            <a:pPr marL="0" indent="0">
              <a:lnSpc>
                <a:spcPct val="150000"/>
              </a:lnSpc>
              <a:buNone/>
            </a:pPr>
            <a:r>
              <a:rPr lang="en-US" altLang="en-US" sz="2400" dirty="0" smtClean="0"/>
              <a:t>#inner-div { </a:t>
            </a:r>
            <a:r>
              <a:rPr lang="en-US" altLang="en-US" sz="2400" i="1" dirty="0" smtClean="0"/>
              <a:t>width</a:t>
            </a:r>
            <a:r>
              <a:rPr lang="en-US" altLang="en-US" sz="2400" i="1" dirty="0"/>
              <a:t>: </a:t>
            </a:r>
            <a:r>
              <a:rPr lang="en-US" altLang="en-US" sz="2400" i="1" dirty="0" smtClean="0"/>
              <a:t>50px</a:t>
            </a:r>
            <a:r>
              <a:rPr lang="en-US" altLang="en-US" sz="2400" i="1" dirty="0"/>
              <a:t>, height: </a:t>
            </a:r>
            <a:r>
              <a:rPr lang="en-US" altLang="en-US" sz="2400" i="1" dirty="0" smtClean="0"/>
              <a:t>50px, </a:t>
            </a:r>
            <a:r>
              <a:rPr lang="en-US" altLang="en-US" sz="2400" i="1" dirty="0" smtClean="0">
                <a:solidFill>
                  <a:srgbClr val="FF0000"/>
                </a:solidFill>
              </a:rPr>
              <a:t>top</a:t>
            </a:r>
            <a:r>
              <a:rPr lang="en-US" altLang="en-US" sz="2400" i="1" dirty="0" smtClean="0"/>
              <a:t>: 100px, </a:t>
            </a:r>
            <a:r>
              <a:rPr lang="en-US" altLang="en-US" sz="2400" i="1" dirty="0" smtClean="0">
                <a:solidFill>
                  <a:srgbClr val="FF0000"/>
                </a:solidFill>
              </a:rPr>
              <a:t>left</a:t>
            </a:r>
            <a:r>
              <a:rPr lang="en-US" altLang="en-US" sz="2400" i="1" dirty="0" smtClean="0"/>
              <a:t>: 100px, </a:t>
            </a:r>
            <a:r>
              <a:rPr lang="en-US" altLang="en-US" sz="2400" i="1" dirty="0" smtClean="0">
                <a:solidFill>
                  <a:srgbClr val="FF0000"/>
                </a:solidFill>
              </a:rPr>
              <a:t>position: relative  </a:t>
            </a:r>
            <a:r>
              <a:rPr lang="en-US" altLang="en-US" sz="2400" dirty="0" smtClean="0"/>
              <a:t>}</a:t>
            </a:r>
          </a:p>
          <a:p>
            <a:pPr marL="274320" lvl="1" indent="0">
              <a:buNone/>
            </a:pPr>
            <a:r>
              <a:rPr lang="en-US" altLang="en-US" sz="2100" dirty="0" smtClean="0"/>
              <a:t>&lt;div id=‘outer-div’&gt;</a:t>
            </a:r>
          </a:p>
          <a:p>
            <a:pPr marL="274320" lvl="1" indent="0">
              <a:buNone/>
            </a:pPr>
            <a:r>
              <a:rPr lang="en-US" altLang="en-US" sz="2100" dirty="0"/>
              <a:t>	</a:t>
            </a:r>
            <a:r>
              <a:rPr lang="en-US" altLang="en-US" sz="2100" dirty="0" smtClean="0"/>
              <a:t>&lt;div id=‘inner-div’&gt;XXX&lt;/div&gt;</a:t>
            </a:r>
          </a:p>
          <a:p>
            <a:pPr marL="274320" lvl="1" indent="0">
              <a:buNone/>
            </a:pPr>
            <a:r>
              <a:rPr lang="en-US" altLang="en-US" sz="1800" dirty="0" smtClean="0"/>
              <a:t>&lt;/div&gt;</a:t>
            </a:r>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60</a:t>
            </a:fld>
            <a:endParaRPr lang="en-US"/>
          </a:p>
        </p:txBody>
      </p:sp>
    </p:spTree>
    <p:extLst>
      <p:ext uri="{BB962C8B-B14F-4D97-AF65-F5344CB8AC3E}">
        <p14:creationId xmlns:p14="http://schemas.microsoft.com/office/powerpoint/2010/main" val="57968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dow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wipe(down)">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wipe(down)">
                                      <p:cBhvr>
                                        <p:cTn id="22" dur="500"/>
                                        <p:tgtEl>
                                          <p:spTgt spid="4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wipe(down)">
                                      <p:cBhvr>
                                        <p:cTn id="27" dur="500"/>
                                        <p:tgtEl>
                                          <p:spTgt spid="40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099">
                                            <p:txEl>
                                              <p:pRg st="5" end="5"/>
                                            </p:txEl>
                                          </p:spTgt>
                                        </p:tgtEl>
                                        <p:attrNameLst>
                                          <p:attrName>style.visibility</p:attrName>
                                        </p:attrNameLst>
                                      </p:cBhvr>
                                      <p:to>
                                        <p:strVal val="visible"/>
                                      </p:to>
                                    </p:set>
                                    <p:animEffect transition="in" filter="wipe(down)">
                                      <p:cBhvr>
                                        <p:cTn id="32" dur="500"/>
                                        <p:tgtEl>
                                          <p:spTgt spid="40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099">
                                            <p:txEl>
                                              <p:pRg st="6" end="6"/>
                                            </p:txEl>
                                          </p:spTgt>
                                        </p:tgtEl>
                                        <p:attrNameLst>
                                          <p:attrName>style.visibility</p:attrName>
                                        </p:attrNameLst>
                                      </p:cBhvr>
                                      <p:to>
                                        <p:strVal val="visible"/>
                                      </p:to>
                                    </p:set>
                                    <p:animEffect transition="in" filter="wipe(down)">
                                      <p:cBhvr>
                                        <p:cTn id="37" dur="500"/>
                                        <p:tgtEl>
                                          <p:spTgt spid="40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r>
              <a:rPr lang="en-US" altLang="en-US" dirty="0" smtClean="0"/>
              <a:t>Relative position continue…</a:t>
            </a:r>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61</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0774" y="1495425"/>
            <a:ext cx="3896226" cy="38771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200400" y="1828800"/>
            <a:ext cx="1060611" cy="369332"/>
          </a:xfrm>
          <a:prstGeom prst="rect">
            <a:avLst/>
          </a:prstGeom>
          <a:noFill/>
        </p:spPr>
        <p:txBody>
          <a:bodyPr wrap="none" rtlCol="0">
            <a:spAutoFit/>
          </a:bodyPr>
          <a:lstStyle/>
          <a:p>
            <a:r>
              <a:rPr lang="en-US" dirty="0" smtClean="0"/>
              <a:t>Outer div</a:t>
            </a:r>
            <a:endParaRPr lang="en-US" dirty="0"/>
          </a:p>
        </p:txBody>
      </p:sp>
      <p:sp>
        <p:nvSpPr>
          <p:cNvPr id="5" name="TextBox 4"/>
          <p:cNvSpPr txBox="1"/>
          <p:nvPr/>
        </p:nvSpPr>
        <p:spPr>
          <a:xfrm>
            <a:off x="3730705" y="3200400"/>
            <a:ext cx="1013419" cy="369332"/>
          </a:xfrm>
          <a:prstGeom prst="rect">
            <a:avLst/>
          </a:prstGeom>
          <a:noFill/>
        </p:spPr>
        <p:txBody>
          <a:bodyPr wrap="none" rtlCol="0">
            <a:spAutoFit/>
          </a:bodyPr>
          <a:lstStyle/>
          <a:p>
            <a:r>
              <a:rPr lang="en-US" dirty="0" smtClean="0"/>
              <a:t>Inner div</a:t>
            </a:r>
            <a:endParaRPr lang="en-US" dirty="0"/>
          </a:p>
        </p:txBody>
      </p:sp>
    </p:spTree>
    <p:extLst>
      <p:ext uri="{BB962C8B-B14F-4D97-AF65-F5344CB8AC3E}">
        <p14:creationId xmlns:p14="http://schemas.microsoft.com/office/powerpoint/2010/main" val="421731951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r>
              <a:rPr lang="en-US" altLang="en-US" dirty="0" smtClean="0"/>
              <a:t>Absolute position</a:t>
            </a:r>
          </a:p>
        </p:txBody>
      </p:sp>
      <p:sp>
        <p:nvSpPr>
          <p:cNvPr id="4099" name="Content Placeholder 2"/>
          <p:cNvSpPr>
            <a:spLocks noGrp="1"/>
          </p:cNvSpPr>
          <p:nvPr>
            <p:ph sz="quarter" idx="1"/>
          </p:nvPr>
        </p:nvSpPr>
        <p:spPr>
          <a:xfrm>
            <a:off x="457200" y="1143000"/>
            <a:ext cx="8229600" cy="4709160"/>
          </a:xfrm>
        </p:spPr>
        <p:txBody>
          <a:bodyPr>
            <a:noAutofit/>
          </a:bodyPr>
          <a:lstStyle/>
          <a:p>
            <a:pPr>
              <a:lnSpc>
                <a:spcPct val="150000"/>
              </a:lnSpc>
            </a:pPr>
            <a:r>
              <a:rPr lang="en-US" altLang="en-US" sz="2400" dirty="0" smtClean="0"/>
              <a:t>Using absolute positioning, you can position your element at any location with respect to  browser window or parent element. </a:t>
            </a:r>
          </a:p>
          <a:p>
            <a:pPr>
              <a:lnSpc>
                <a:spcPct val="150000"/>
              </a:lnSpc>
            </a:pPr>
            <a:r>
              <a:rPr lang="en-US" altLang="en-US" sz="2400" dirty="0" smtClean="0"/>
              <a:t>Absolute positioning comes with few properties like top, bottom, left &amp; right.</a:t>
            </a:r>
          </a:p>
          <a:p>
            <a:pPr marL="274320" lvl="1" indent="0">
              <a:buNone/>
            </a:pPr>
            <a:r>
              <a:rPr lang="en-US" sz="2100" dirty="0"/>
              <a:t>#</a:t>
            </a:r>
            <a:r>
              <a:rPr lang="en-US" sz="2100" dirty="0" smtClean="0"/>
              <a:t>absolute-element </a:t>
            </a:r>
            <a:r>
              <a:rPr lang="en-US" sz="2100" dirty="0"/>
              <a:t>{</a:t>
            </a:r>
            <a:br>
              <a:rPr lang="en-US" sz="2100" dirty="0"/>
            </a:br>
            <a:r>
              <a:rPr lang="en-US" sz="2100" dirty="0"/>
              <a:t>       </a:t>
            </a:r>
            <a:r>
              <a:rPr lang="en-US" sz="2100" dirty="0">
                <a:solidFill>
                  <a:srgbClr val="FF0000"/>
                </a:solidFill>
              </a:rPr>
              <a:t> position: absolute</a:t>
            </a:r>
            <a:r>
              <a:rPr lang="en-US" sz="2100" dirty="0"/>
              <a:t>;</a:t>
            </a:r>
            <a:br>
              <a:rPr lang="en-US" sz="2100" dirty="0"/>
            </a:br>
            <a:r>
              <a:rPr lang="en-US" sz="2100" dirty="0"/>
              <a:t>        </a:t>
            </a:r>
            <a:r>
              <a:rPr lang="en-US" sz="2100" dirty="0">
                <a:solidFill>
                  <a:srgbClr val="FF0000"/>
                </a:solidFill>
              </a:rPr>
              <a:t>width</a:t>
            </a:r>
            <a:r>
              <a:rPr lang="en-US" sz="2100" dirty="0"/>
              <a:t>: 100px</a:t>
            </a:r>
            <a:r>
              <a:rPr lang="en-US" sz="2100" dirty="0" smtClean="0"/>
              <a:t>;</a:t>
            </a:r>
            <a:r>
              <a:rPr lang="en-US" sz="2100" dirty="0"/>
              <a:t>        </a:t>
            </a:r>
            <a:r>
              <a:rPr lang="en-US" sz="2100" dirty="0">
                <a:solidFill>
                  <a:srgbClr val="FF0000"/>
                </a:solidFill>
              </a:rPr>
              <a:t>height</a:t>
            </a:r>
            <a:r>
              <a:rPr lang="en-US" sz="2100" dirty="0"/>
              <a:t>: 100px;</a:t>
            </a:r>
            <a:br>
              <a:rPr lang="en-US" sz="2100" dirty="0"/>
            </a:br>
            <a:r>
              <a:rPr lang="en-US" sz="2100" dirty="0"/>
              <a:t>        </a:t>
            </a:r>
            <a:r>
              <a:rPr lang="en-US" sz="2100" dirty="0">
                <a:solidFill>
                  <a:srgbClr val="FF0000"/>
                </a:solidFill>
              </a:rPr>
              <a:t>top</a:t>
            </a:r>
            <a:r>
              <a:rPr lang="en-US" sz="2100" dirty="0"/>
              <a:t>: 35px</a:t>
            </a:r>
            <a:r>
              <a:rPr lang="en-US" sz="2100" dirty="0" smtClean="0"/>
              <a:t>;</a:t>
            </a:r>
            <a:r>
              <a:rPr lang="en-US" sz="2100" dirty="0"/>
              <a:t>        </a:t>
            </a:r>
            <a:r>
              <a:rPr lang="en-US" sz="2100" dirty="0">
                <a:solidFill>
                  <a:srgbClr val="FF0000"/>
                </a:solidFill>
              </a:rPr>
              <a:t>left</a:t>
            </a:r>
            <a:r>
              <a:rPr lang="en-US" sz="2100" dirty="0"/>
              <a:t>: 35px;</a:t>
            </a:r>
            <a:br>
              <a:rPr lang="en-US" sz="2100" dirty="0"/>
            </a:br>
            <a:r>
              <a:rPr lang="en-US" sz="2100" dirty="0" smtClean="0"/>
              <a:t>}</a:t>
            </a:r>
          </a:p>
          <a:p>
            <a:pPr marL="274320" lvl="1" indent="0">
              <a:buNone/>
            </a:pPr>
            <a:r>
              <a:rPr lang="en-US" altLang="en-US" sz="2100" dirty="0" smtClean="0"/>
              <a:t>&lt;div id=‘</a:t>
            </a:r>
            <a:r>
              <a:rPr lang="en-US" sz="2100" dirty="0" smtClean="0"/>
              <a:t>absolute-element’&gt;&lt;/div&gt;</a:t>
            </a:r>
            <a:endParaRPr lang="en-US" altLang="en-US" sz="2100" dirty="0" smtClean="0"/>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62</a:t>
            </a:fld>
            <a:endParaRPr lang="en-US"/>
          </a:p>
        </p:txBody>
      </p:sp>
    </p:spTree>
    <p:extLst>
      <p:ext uri="{BB962C8B-B14F-4D97-AF65-F5344CB8AC3E}">
        <p14:creationId xmlns:p14="http://schemas.microsoft.com/office/powerpoint/2010/main" val="3144690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dow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wipe(down)">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wipe(down)">
                                      <p:cBhvr>
                                        <p:cTn id="22"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r>
              <a:rPr lang="en-US" altLang="en-US" dirty="0" smtClean="0"/>
              <a:t>z-index property</a:t>
            </a:r>
          </a:p>
        </p:txBody>
      </p:sp>
      <p:sp>
        <p:nvSpPr>
          <p:cNvPr id="4099" name="Content Placeholder 2"/>
          <p:cNvSpPr>
            <a:spLocks noGrp="1"/>
          </p:cNvSpPr>
          <p:nvPr>
            <p:ph sz="quarter" idx="1"/>
          </p:nvPr>
        </p:nvSpPr>
        <p:spPr>
          <a:xfrm>
            <a:off x="457200" y="1143000"/>
            <a:ext cx="8001000" cy="4709160"/>
          </a:xfrm>
        </p:spPr>
        <p:txBody>
          <a:bodyPr>
            <a:noAutofit/>
          </a:bodyPr>
          <a:lstStyle/>
          <a:p>
            <a:r>
              <a:rPr lang="en-US" altLang="en-US" sz="2400" dirty="0" smtClean="0"/>
              <a:t>In case, elements overlapped then which element should be shown top is controlled by a property called ‘z-index’.</a:t>
            </a:r>
          </a:p>
          <a:p>
            <a:pPr marL="274320" lvl="1" indent="0">
              <a:buNone/>
            </a:pPr>
            <a:r>
              <a:rPr lang="en-US" altLang="en-US" sz="2100" dirty="0"/>
              <a:t>&lt;div class="box" style="background-color: </a:t>
            </a:r>
            <a:r>
              <a:rPr lang="en-US" altLang="en-US" sz="2100" dirty="0" smtClean="0"/>
              <a:t>red; </a:t>
            </a:r>
            <a:r>
              <a:rPr lang="en-US" altLang="en-US" sz="2100" dirty="0"/>
              <a:t>top: 10px; left: 10px; </a:t>
            </a:r>
            <a:r>
              <a:rPr lang="en-US" altLang="en-US" sz="2100" dirty="0">
                <a:solidFill>
                  <a:srgbClr val="FF0000"/>
                </a:solidFill>
              </a:rPr>
              <a:t>z-index: 3</a:t>
            </a:r>
            <a:r>
              <a:rPr lang="en-US" altLang="en-US" sz="2100" dirty="0"/>
              <a:t>;"&gt;Box 1&lt;/div&gt;</a:t>
            </a:r>
          </a:p>
          <a:p>
            <a:pPr marL="274320" lvl="1" indent="0">
              <a:buNone/>
            </a:pPr>
            <a:r>
              <a:rPr lang="en-US" altLang="en-US" sz="2100" dirty="0"/>
              <a:t>&lt;div class="box" style="background-color: </a:t>
            </a:r>
            <a:r>
              <a:rPr lang="en-US" altLang="en-US" sz="2100" dirty="0" smtClean="0"/>
              <a:t>green; </a:t>
            </a:r>
            <a:r>
              <a:rPr lang="en-US" altLang="en-US" sz="2100" dirty="0"/>
              <a:t>top: 60px; left: 60px; </a:t>
            </a:r>
            <a:r>
              <a:rPr lang="en-US" altLang="en-US" sz="2100" dirty="0">
                <a:solidFill>
                  <a:srgbClr val="FF0000"/>
                </a:solidFill>
              </a:rPr>
              <a:t>z-index: 1</a:t>
            </a:r>
            <a:r>
              <a:rPr lang="en-US" altLang="en-US" sz="2100" dirty="0"/>
              <a:t>;"&gt;Box 2&lt;/div&gt;</a:t>
            </a:r>
          </a:p>
          <a:p>
            <a:pPr marL="274320" lvl="1" indent="0">
              <a:buNone/>
            </a:pPr>
            <a:r>
              <a:rPr lang="en-US" altLang="en-US" sz="2100" dirty="0"/>
              <a:t>&lt;div class="box" style="background-color: </a:t>
            </a:r>
            <a:r>
              <a:rPr lang="en-US" altLang="en-US" sz="2100" dirty="0" smtClean="0"/>
              <a:t>blue; </a:t>
            </a:r>
            <a:r>
              <a:rPr lang="en-US" altLang="en-US" sz="2100" dirty="0"/>
              <a:t>top: 100px; left: 100px; </a:t>
            </a:r>
            <a:r>
              <a:rPr lang="en-US" altLang="en-US" sz="2100" dirty="0">
                <a:solidFill>
                  <a:srgbClr val="FF0000"/>
                </a:solidFill>
              </a:rPr>
              <a:t>z-index: 2</a:t>
            </a:r>
            <a:r>
              <a:rPr lang="en-US" altLang="en-US" sz="2100" dirty="0"/>
              <a:t>;"&gt;Box 3&lt;/div&gt;</a:t>
            </a:r>
            <a:endParaRPr lang="en-US" altLang="en-US" sz="2100" dirty="0" smtClean="0"/>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63</a:t>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4267200"/>
            <a:ext cx="1981200" cy="1970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637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dow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wipe(down)">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wipe(down)">
                                      <p:cBhvr>
                                        <p:cTn id="22" dur="500"/>
                                        <p:tgtEl>
                                          <p:spTgt spid="4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r>
              <a:rPr lang="en-US" altLang="en-US" dirty="0" smtClean="0"/>
              <a:t>Fixed position</a:t>
            </a:r>
          </a:p>
        </p:txBody>
      </p:sp>
      <p:sp>
        <p:nvSpPr>
          <p:cNvPr id="4099" name="Content Placeholder 2"/>
          <p:cNvSpPr>
            <a:spLocks noGrp="1"/>
          </p:cNvSpPr>
          <p:nvPr>
            <p:ph sz="quarter" idx="1"/>
          </p:nvPr>
        </p:nvSpPr>
        <p:spPr>
          <a:xfrm>
            <a:off x="457200" y="1143000"/>
            <a:ext cx="8229600" cy="4709160"/>
          </a:xfrm>
        </p:spPr>
        <p:txBody>
          <a:bodyPr>
            <a:noAutofit/>
          </a:bodyPr>
          <a:lstStyle/>
          <a:p>
            <a:pPr>
              <a:lnSpc>
                <a:spcPct val="150000"/>
              </a:lnSpc>
            </a:pPr>
            <a:r>
              <a:rPr lang="en-US" altLang="en-US" sz="2400" dirty="0" smtClean="0"/>
              <a:t>Fixed position is same like absolute. Only in case of scroll up or down the position of fixed element remains at the designated place.</a:t>
            </a:r>
          </a:p>
          <a:p>
            <a:pPr marL="274320" lvl="1" indent="0">
              <a:lnSpc>
                <a:spcPct val="150000"/>
              </a:lnSpc>
              <a:buNone/>
            </a:pPr>
            <a:r>
              <a:rPr lang="en-US" sz="2100" dirty="0" smtClean="0"/>
              <a:t>.menu-fixed {</a:t>
            </a:r>
            <a:r>
              <a:rPr lang="en-US" sz="2100" dirty="0"/>
              <a:t>        position: fixed</a:t>
            </a:r>
            <a:r>
              <a:rPr lang="en-US" sz="2100" dirty="0" smtClean="0"/>
              <a:t>;</a:t>
            </a:r>
            <a:r>
              <a:rPr lang="en-US" sz="2100" dirty="0"/>
              <a:t>        top: 0</a:t>
            </a:r>
            <a:r>
              <a:rPr lang="en-US" sz="2100" dirty="0" smtClean="0"/>
              <a:t>; </a:t>
            </a:r>
            <a:r>
              <a:rPr lang="en-US" sz="2100" dirty="0"/>
              <a:t>      right: 0</a:t>
            </a:r>
            <a:r>
              <a:rPr lang="en-US" sz="2100" dirty="0" smtClean="0"/>
              <a:t>;       }</a:t>
            </a:r>
          </a:p>
          <a:p>
            <a:pPr marL="0" indent="0">
              <a:lnSpc>
                <a:spcPct val="150000"/>
              </a:lnSpc>
              <a:buNone/>
            </a:pPr>
            <a:endParaRPr lang="en-US" altLang="en-US" sz="2400" dirty="0" smtClean="0"/>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64</a:t>
            </a:fld>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429000"/>
            <a:ext cx="5705475" cy="2952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8023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dow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r>
              <a:rPr lang="en-US" altLang="en-US" dirty="0" smtClean="0"/>
              <a:t>‘float’ property</a:t>
            </a:r>
          </a:p>
        </p:txBody>
      </p:sp>
      <p:sp>
        <p:nvSpPr>
          <p:cNvPr id="4099" name="Content Placeholder 2"/>
          <p:cNvSpPr>
            <a:spLocks noGrp="1"/>
          </p:cNvSpPr>
          <p:nvPr>
            <p:ph sz="quarter" idx="1"/>
          </p:nvPr>
        </p:nvSpPr>
        <p:spPr>
          <a:xfrm>
            <a:off x="457200" y="1143000"/>
            <a:ext cx="8229600" cy="4709160"/>
          </a:xfrm>
        </p:spPr>
        <p:txBody>
          <a:bodyPr>
            <a:noAutofit/>
          </a:bodyPr>
          <a:lstStyle/>
          <a:p>
            <a:pPr marL="0" indent="0">
              <a:lnSpc>
                <a:spcPct val="150000"/>
              </a:lnSpc>
              <a:buNone/>
            </a:pPr>
            <a:r>
              <a:rPr lang="en-US" altLang="en-US" sz="2400" dirty="0" smtClean="0"/>
              <a:t>The ‘float’ property allows us </a:t>
            </a:r>
            <a:r>
              <a:rPr lang="en-US" sz="2400" dirty="0"/>
              <a:t>to take a block level element out of the normal order and let other elements float around it</a:t>
            </a:r>
            <a:r>
              <a:rPr lang="en-US" sz="2400" dirty="0" smtClean="0"/>
              <a:t>.</a:t>
            </a:r>
          </a:p>
          <a:p>
            <a:pPr marL="274320" lvl="1" indent="0">
              <a:lnSpc>
                <a:spcPct val="150000"/>
              </a:lnSpc>
              <a:buNone/>
            </a:pPr>
            <a:r>
              <a:rPr lang="en-US" sz="2100" dirty="0"/>
              <a:t>.image </a:t>
            </a:r>
            <a:r>
              <a:rPr lang="en-US" sz="2100" dirty="0" smtClean="0"/>
              <a:t>{</a:t>
            </a:r>
            <a:r>
              <a:rPr lang="en-US" sz="2100" dirty="0"/>
              <a:t>        </a:t>
            </a:r>
            <a:r>
              <a:rPr lang="en-US" sz="2100" i="1" dirty="0">
                <a:solidFill>
                  <a:srgbClr val="FF0000"/>
                </a:solidFill>
              </a:rPr>
              <a:t>float</a:t>
            </a:r>
            <a:r>
              <a:rPr lang="en-US" sz="2100" dirty="0"/>
              <a:t>: left</a:t>
            </a:r>
            <a:r>
              <a:rPr lang="en-US" sz="2100" dirty="0" smtClean="0"/>
              <a:t>;       }</a:t>
            </a:r>
          </a:p>
          <a:p>
            <a:pPr marL="274320" lvl="1" indent="0">
              <a:lnSpc>
                <a:spcPct val="150000"/>
              </a:lnSpc>
              <a:buNone/>
            </a:pPr>
            <a:r>
              <a:rPr lang="en-US" altLang="en-US" sz="2100" dirty="0"/>
              <a:t>&lt;div class="container"&gt;</a:t>
            </a:r>
          </a:p>
          <a:p>
            <a:pPr marL="274320" lvl="1" indent="0">
              <a:lnSpc>
                <a:spcPct val="150000"/>
              </a:lnSpc>
              <a:buNone/>
            </a:pPr>
            <a:r>
              <a:rPr lang="en-US" altLang="en-US" sz="2100" dirty="0"/>
              <a:t>        &lt;</a:t>
            </a:r>
            <a:r>
              <a:rPr lang="en-US" altLang="en-US" sz="2100" dirty="0" err="1"/>
              <a:t>img</a:t>
            </a:r>
            <a:r>
              <a:rPr lang="en-US" altLang="en-US" sz="2100" dirty="0"/>
              <a:t> </a:t>
            </a:r>
            <a:r>
              <a:rPr lang="en-US" altLang="en-US" sz="2100" dirty="0" err="1"/>
              <a:t>src</a:t>
            </a:r>
            <a:r>
              <a:rPr lang="en-US" altLang="en-US" sz="2100" dirty="0"/>
              <a:t>="myimage.png" class="image"&gt;</a:t>
            </a:r>
          </a:p>
          <a:p>
            <a:pPr marL="274320" lvl="1" indent="0">
              <a:lnSpc>
                <a:spcPct val="150000"/>
              </a:lnSpc>
              <a:buNone/>
            </a:pPr>
            <a:r>
              <a:rPr lang="en-US" altLang="en-US" sz="2100" dirty="0"/>
              <a:t>        Lorem ipsum dolor sit </a:t>
            </a:r>
            <a:r>
              <a:rPr lang="en-US" altLang="en-US" sz="2100" dirty="0" err="1"/>
              <a:t>amet</a:t>
            </a:r>
            <a:r>
              <a:rPr lang="en-US" altLang="en-US" sz="2100" dirty="0"/>
              <a:t>....</a:t>
            </a:r>
          </a:p>
          <a:p>
            <a:pPr marL="274320" lvl="1" indent="0">
              <a:lnSpc>
                <a:spcPct val="150000"/>
              </a:lnSpc>
              <a:buNone/>
            </a:pPr>
            <a:r>
              <a:rPr lang="en-US" altLang="en-US" sz="2100" dirty="0"/>
              <a:t>&lt;/div&gt;</a:t>
            </a:r>
            <a:endParaRPr lang="en-US" altLang="en-US" sz="2100" dirty="0" smtClean="0"/>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65</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429000"/>
            <a:ext cx="2743200" cy="24938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76271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dow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wipe(down)">
                                      <p:cBhvr>
                                        <p:cTn id="17" dur="500"/>
                                        <p:tgtEl>
                                          <p:spTgt spid="4099">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4099">
                                            <p:txEl>
                                              <p:pRg st="3" end="3"/>
                                            </p:txEl>
                                          </p:spTgt>
                                        </p:tgtEl>
                                        <p:attrNameLst>
                                          <p:attrName>style.visibility</p:attrName>
                                        </p:attrNameLst>
                                      </p:cBhvr>
                                      <p:to>
                                        <p:strVal val="visible"/>
                                      </p:to>
                                    </p:set>
                                    <p:animEffect transition="in" filter="wipe(down)">
                                      <p:cBhvr>
                                        <p:cTn id="20" dur="500"/>
                                        <p:tgtEl>
                                          <p:spTgt spid="4099">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4099">
                                            <p:txEl>
                                              <p:pRg st="4" end="4"/>
                                            </p:txEl>
                                          </p:spTgt>
                                        </p:tgtEl>
                                        <p:attrNameLst>
                                          <p:attrName>style.visibility</p:attrName>
                                        </p:attrNameLst>
                                      </p:cBhvr>
                                      <p:to>
                                        <p:strVal val="visible"/>
                                      </p:to>
                                    </p:set>
                                    <p:animEffect transition="in" filter="wipe(down)">
                                      <p:cBhvr>
                                        <p:cTn id="23" dur="500"/>
                                        <p:tgtEl>
                                          <p:spTgt spid="4099">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4099">
                                            <p:txEl>
                                              <p:pRg st="5" end="5"/>
                                            </p:txEl>
                                          </p:spTgt>
                                        </p:tgtEl>
                                        <p:attrNameLst>
                                          <p:attrName>style.visibility</p:attrName>
                                        </p:attrNameLst>
                                      </p:cBhvr>
                                      <p:to>
                                        <p:strVal val="visible"/>
                                      </p:to>
                                    </p:set>
                                    <p:animEffect transition="in" filter="wipe(down)">
                                      <p:cBhvr>
                                        <p:cTn id="26" dur="500"/>
                                        <p:tgtEl>
                                          <p:spTgt spid="409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5122"/>
                                        </p:tgtEl>
                                        <p:attrNameLst>
                                          <p:attrName>style.visibility</p:attrName>
                                        </p:attrNameLst>
                                      </p:cBhvr>
                                      <p:to>
                                        <p:strVal val="visible"/>
                                      </p:to>
                                    </p:set>
                                    <p:animEffect transition="in" filter="wipe(down)">
                                      <p:cBhvr>
                                        <p:cTn id="31"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dirty="0" smtClean="0"/>
              <a:t>Module 6: Fonts</a:t>
            </a:r>
          </a:p>
        </p:txBody>
      </p:sp>
      <p:sp>
        <p:nvSpPr>
          <p:cNvPr id="4099" name="Content Placeholder 2"/>
          <p:cNvSpPr>
            <a:spLocks noGrp="1"/>
          </p:cNvSpPr>
          <p:nvPr>
            <p:ph sz="quarter" idx="1"/>
          </p:nvPr>
        </p:nvSpPr>
        <p:spPr>
          <a:xfrm>
            <a:off x="457200" y="1143000"/>
            <a:ext cx="8229600" cy="4937760"/>
          </a:xfrm>
        </p:spPr>
        <p:txBody>
          <a:bodyPr>
            <a:noAutofit/>
          </a:bodyPr>
          <a:lstStyle/>
          <a:p>
            <a:pPr>
              <a:lnSpc>
                <a:spcPct val="150000"/>
              </a:lnSpc>
            </a:pPr>
            <a:r>
              <a:rPr lang="en-US" altLang="en-US" dirty="0" smtClean="0"/>
              <a:t>Types of </a:t>
            </a:r>
            <a:r>
              <a:rPr lang="en-US" altLang="en-US" dirty="0"/>
              <a:t>fonts</a:t>
            </a:r>
          </a:p>
          <a:p>
            <a:pPr>
              <a:lnSpc>
                <a:spcPct val="150000"/>
              </a:lnSpc>
            </a:pPr>
            <a:r>
              <a:rPr lang="en-US" altLang="en-US" dirty="0"/>
              <a:t>Applying fonts</a:t>
            </a:r>
          </a:p>
          <a:p>
            <a:pPr>
              <a:lnSpc>
                <a:spcPct val="150000"/>
              </a:lnSpc>
            </a:pPr>
            <a:r>
              <a:rPr lang="en-US" altLang="en-US" dirty="0"/>
              <a:t>Font weight</a:t>
            </a:r>
          </a:p>
          <a:p>
            <a:pPr>
              <a:lnSpc>
                <a:spcPct val="150000"/>
              </a:lnSpc>
            </a:pPr>
            <a:r>
              <a:rPr lang="en-US" altLang="en-US" dirty="0"/>
              <a:t>Font style</a:t>
            </a:r>
          </a:p>
          <a:p>
            <a:pPr>
              <a:lnSpc>
                <a:spcPct val="150000"/>
              </a:lnSpc>
            </a:pPr>
            <a:r>
              <a:rPr lang="en-US" altLang="en-US" dirty="0"/>
              <a:t>Font size</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66</a:t>
            </a:fld>
            <a:endParaRPr lang="en-US"/>
          </a:p>
        </p:txBody>
      </p:sp>
    </p:spTree>
    <p:extLst>
      <p:ext uri="{BB962C8B-B14F-4D97-AF65-F5344CB8AC3E}">
        <p14:creationId xmlns:p14="http://schemas.microsoft.com/office/powerpoint/2010/main" val="176476339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r>
              <a:rPr lang="en-US" altLang="en-US" dirty="0" smtClean="0"/>
              <a:t>Introduction to fonts</a:t>
            </a:r>
          </a:p>
        </p:txBody>
      </p:sp>
      <p:sp>
        <p:nvSpPr>
          <p:cNvPr id="4099" name="Content Placeholder 2"/>
          <p:cNvSpPr>
            <a:spLocks noGrp="1"/>
          </p:cNvSpPr>
          <p:nvPr>
            <p:ph sz="quarter" idx="1"/>
          </p:nvPr>
        </p:nvSpPr>
        <p:spPr>
          <a:xfrm>
            <a:off x="457200" y="1143000"/>
            <a:ext cx="8001000" cy="4709160"/>
          </a:xfrm>
        </p:spPr>
        <p:txBody>
          <a:bodyPr>
            <a:noAutofit/>
          </a:bodyPr>
          <a:lstStyle/>
          <a:p>
            <a:pPr algn="just">
              <a:lnSpc>
                <a:spcPct val="150000"/>
              </a:lnSpc>
            </a:pPr>
            <a:r>
              <a:rPr lang="en-US" altLang="en-US" sz="2400" dirty="0"/>
              <a:t>Web page is a media of sharing information with users. A web page involves text, images, videos etc. However, the most important component is the text because most of web page information is shared using text only.</a:t>
            </a:r>
          </a:p>
          <a:p>
            <a:pPr algn="just">
              <a:lnSpc>
                <a:spcPct val="150000"/>
              </a:lnSpc>
            </a:pPr>
            <a:r>
              <a:rPr lang="en-US" altLang="en-US" sz="2400" dirty="0"/>
              <a:t>Optimizing typography of web page increases its accessibility, readability and usability. Hence we need to learn how to style our text.</a:t>
            </a:r>
            <a:endParaRPr lang="en-US" altLang="en-US" sz="2400" dirty="0" smtClean="0"/>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67</a:t>
            </a:fld>
            <a:endParaRPr lang="en-US"/>
          </a:p>
        </p:txBody>
      </p:sp>
    </p:spTree>
    <p:extLst>
      <p:ext uri="{BB962C8B-B14F-4D97-AF65-F5344CB8AC3E}">
        <p14:creationId xmlns:p14="http://schemas.microsoft.com/office/powerpoint/2010/main" val="123662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down)">
                                      <p:cBhvr>
                                        <p:cTn id="12"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r>
              <a:rPr lang="en-US" altLang="en-US" dirty="0" smtClean="0"/>
              <a:t>Serif &amp; Sans-serif fonts</a:t>
            </a:r>
          </a:p>
        </p:txBody>
      </p:sp>
      <p:sp>
        <p:nvSpPr>
          <p:cNvPr id="4099" name="Content Placeholder 2"/>
          <p:cNvSpPr>
            <a:spLocks noGrp="1"/>
          </p:cNvSpPr>
          <p:nvPr>
            <p:ph sz="quarter" idx="1"/>
          </p:nvPr>
        </p:nvSpPr>
        <p:spPr>
          <a:xfrm>
            <a:off x="457200" y="1143000"/>
            <a:ext cx="8001000" cy="4709160"/>
          </a:xfrm>
        </p:spPr>
        <p:txBody>
          <a:bodyPr>
            <a:noAutofit/>
          </a:bodyPr>
          <a:lstStyle/>
          <a:p>
            <a:r>
              <a:rPr lang="en-US" altLang="en-US" sz="2400" dirty="0" smtClean="0"/>
              <a:t>There are basically two types of fonts Serif &amp; Sans-serif. For example:</a:t>
            </a:r>
          </a:p>
          <a:p>
            <a:pPr marL="274320" lvl="1" indent="0">
              <a:buNone/>
            </a:pPr>
            <a:r>
              <a:rPr lang="en-US" sz="2000" dirty="0"/>
              <a:t>&lt;p style="</a:t>
            </a:r>
            <a:r>
              <a:rPr lang="en-US" sz="2000" dirty="0" err="1">
                <a:solidFill>
                  <a:srgbClr val="FF0000"/>
                </a:solidFill>
              </a:rPr>
              <a:t>font-family:serif</a:t>
            </a:r>
            <a:r>
              <a:rPr lang="en-US" sz="2000" dirty="0"/>
              <a:t>;"&gt;This is your browsers default serif font&lt;/p&gt;</a:t>
            </a:r>
            <a:br>
              <a:rPr lang="en-US" sz="2000" dirty="0"/>
            </a:br>
            <a:r>
              <a:rPr lang="en-US" sz="2000" dirty="0"/>
              <a:t>&lt;p style="</a:t>
            </a:r>
            <a:r>
              <a:rPr lang="en-US" sz="2000" dirty="0" err="1">
                <a:solidFill>
                  <a:srgbClr val="FF0000"/>
                </a:solidFill>
              </a:rPr>
              <a:t>font-family:sans-serif</a:t>
            </a:r>
            <a:r>
              <a:rPr lang="en-US" sz="2000" dirty="0"/>
              <a:t>;"&gt;This is your browsers default sans-serif font&lt;/p</a:t>
            </a:r>
            <a:r>
              <a:rPr lang="en-US" sz="2000" dirty="0" smtClean="0"/>
              <a:t>&gt;</a:t>
            </a:r>
          </a:p>
          <a:p>
            <a:r>
              <a:rPr lang="en-US" altLang="en-US" sz="2400" dirty="0" smtClean="0"/>
              <a:t>Serif fonts are small decorative flourish at the end where as Sans-serif does not flourish.</a:t>
            </a:r>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68</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4267200"/>
            <a:ext cx="3238500" cy="16928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3519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dow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wipe(down)">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6146"/>
                                        </p:tgtEl>
                                        <p:attrNameLst>
                                          <p:attrName>style.visibility</p:attrName>
                                        </p:attrNameLst>
                                      </p:cBhvr>
                                      <p:to>
                                        <p:strVal val="visible"/>
                                      </p:to>
                                    </p:set>
                                    <p:animEffect transition="in" filter="wipe(down)">
                                      <p:cBhvr>
                                        <p:cTn id="22"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r>
              <a:rPr lang="en-US" altLang="en-US" dirty="0" smtClean="0"/>
              <a:t>Serif fonts</a:t>
            </a:r>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69</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3166" y="1752600"/>
            <a:ext cx="16954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752600"/>
            <a:ext cx="1847850" cy="20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0" y="1760621"/>
            <a:ext cx="12573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399" y="2699586"/>
            <a:ext cx="904875" cy="314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6624" y="2785311"/>
            <a:ext cx="18192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96050" y="2699586"/>
            <a:ext cx="1676400" cy="43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6"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3886200"/>
            <a:ext cx="942975"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7"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0400" y="3895725"/>
            <a:ext cx="1895475" cy="28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8"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23836" y="3800475"/>
            <a:ext cx="1733550"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9"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6787" y="4876800"/>
            <a:ext cx="1143000"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8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86137" y="4876800"/>
            <a:ext cx="1000125" cy="28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81"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87591" y="4857750"/>
            <a:ext cx="11620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82" name="Picture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61986" y="4757737"/>
            <a:ext cx="129540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83" name="Picture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66787" y="5757862"/>
            <a:ext cx="1295400"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84" name="Picture 1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724275" y="5638800"/>
            <a:ext cx="2019300"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85" name="Picture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661986" y="5472112"/>
            <a:ext cx="88582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21380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lnSpc>
                <a:spcPct val="150000"/>
              </a:lnSpc>
            </a:pPr>
            <a:r>
              <a:rPr lang="en-US" dirty="0"/>
              <a:t>Using Inline Styles</a:t>
            </a:r>
          </a:p>
        </p:txBody>
      </p:sp>
      <p:sp>
        <p:nvSpPr>
          <p:cNvPr id="3" name="Content Placeholder 2"/>
          <p:cNvSpPr>
            <a:spLocks noGrp="1"/>
          </p:cNvSpPr>
          <p:nvPr>
            <p:ph sz="quarter" idx="1"/>
          </p:nvPr>
        </p:nvSpPr>
        <p:spPr/>
        <p:txBody>
          <a:bodyPr/>
          <a:lstStyle/>
          <a:p>
            <a:pPr marL="0" indent="0" algn="ctr">
              <a:buNone/>
            </a:pPr>
            <a:endParaRPr lang="en-US" sz="2400" dirty="0" smtClean="0"/>
          </a:p>
          <a:p>
            <a:pPr marL="0" indent="0" algn="ctr">
              <a:buNone/>
            </a:pPr>
            <a:r>
              <a:rPr lang="en-US" sz="2400" dirty="0" smtClean="0"/>
              <a:t>&lt;</a:t>
            </a:r>
            <a:r>
              <a:rPr lang="en-US" sz="2400" dirty="0"/>
              <a:t>h1 </a:t>
            </a:r>
            <a:r>
              <a:rPr lang="en-US" sz="2400" dirty="0">
                <a:solidFill>
                  <a:srgbClr val="FF0000"/>
                </a:solidFill>
              </a:rPr>
              <a:t>style</a:t>
            </a:r>
            <a:r>
              <a:rPr lang="en-US" sz="2400" dirty="0"/>
              <a:t>="color: </a:t>
            </a:r>
            <a:r>
              <a:rPr lang="en-US" sz="2400" dirty="0" smtClean="0"/>
              <a:t>red; </a:t>
            </a:r>
            <a:r>
              <a:rPr lang="en-US" sz="2400" dirty="0"/>
              <a:t>background-color</a:t>
            </a:r>
            <a:r>
              <a:rPr lang="en-US" sz="2400" dirty="0" smtClean="0"/>
              <a:t>:#413;"&gt;Welcome&lt;/</a:t>
            </a:r>
            <a:r>
              <a:rPr lang="en-US" sz="2400" dirty="0"/>
              <a:t>h1</a:t>
            </a:r>
            <a:r>
              <a:rPr lang="en-US" sz="2400" dirty="0" smtClean="0"/>
              <a:t>&gt;</a:t>
            </a:r>
          </a:p>
          <a:p>
            <a:pPr marL="0" indent="0">
              <a:buNone/>
            </a:pPr>
            <a:endParaRPr lang="en-US" dirty="0"/>
          </a:p>
          <a:p>
            <a:pPr marL="0" indent="0">
              <a:buNone/>
            </a:pPr>
            <a:r>
              <a:rPr lang="en-US" dirty="0" smtClean="0"/>
              <a:t>In Inline style, CSS is contained inside an HTML attribute called ‘style’.</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4" name="Slide Number Placeholder 3"/>
          <p:cNvSpPr>
            <a:spLocks noGrp="1"/>
          </p:cNvSpPr>
          <p:nvPr>
            <p:ph type="sldNum" sz="quarter" idx="12"/>
          </p:nvPr>
        </p:nvSpPr>
        <p:spPr/>
        <p:txBody>
          <a:bodyPr/>
          <a:lstStyle/>
          <a:p>
            <a:fld id="{CEC82A4D-99B1-4CF2-9947-C4AA5AB13460}" type="slidenum">
              <a:rPr lang="en-US" smtClean="0"/>
              <a:t>7</a:t>
            </a:fld>
            <a:endParaRPr lang="en-US"/>
          </a:p>
        </p:txBody>
      </p:sp>
    </p:spTree>
    <p:extLst>
      <p:ext uri="{BB962C8B-B14F-4D97-AF65-F5344CB8AC3E}">
        <p14:creationId xmlns:p14="http://schemas.microsoft.com/office/powerpoint/2010/main" val="297408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r>
              <a:rPr lang="en-US" altLang="en-US" dirty="0" smtClean="0"/>
              <a:t>Sans-serif fonts</a:t>
            </a:r>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70</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52600"/>
            <a:ext cx="2095500" cy="666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8574" y="1579945"/>
            <a:ext cx="1062038" cy="5057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8374" y="1610206"/>
            <a:ext cx="2209800" cy="256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033962"/>
            <a:ext cx="1371600" cy="461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1418" y="2695071"/>
            <a:ext cx="1409700" cy="400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00761" y="2498556"/>
            <a:ext cx="21050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0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23950" y="4038600"/>
            <a:ext cx="15240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01"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06310" y="3684671"/>
            <a:ext cx="1859915"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02"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81335" y="3426492"/>
            <a:ext cx="2077139" cy="5000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03"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23950" y="5257800"/>
            <a:ext cx="1480457"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04"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93280" y="4704347"/>
            <a:ext cx="1952625"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05" name="Picture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661608" y="4329864"/>
            <a:ext cx="1141336" cy="394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06" name="Picture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00754" y="5314950"/>
            <a:ext cx="1638300" cy="247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07" name="Picture 1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93279" y="5257800"/>
            <a:ext cx="2085975"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483955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r>
              <a:rPr lang="en-US" altLang="en-US" dirty="0" smtClean="0"/>
              <a:t>Applying fonts</a:t>
            </a:r>
          </a:p>
        </p:txBody>
      </p:sp>
      <p:sp>
        <p:nvSpPr>
          <p:cNvPr id="4099" name="Content Placeholder 2"/>
          <p:cNvSpPr>
            <a:spLocks noGrp="1"/>
          </p:cNvSpPr>
          <p:nvPr>
            <p:ph sz="quarter" idx="1"/>
          </p:nvPr>
        </p:nvSpPr>
        <p:spPr>
          <a:xfrm>
            <a:off x="457200" y="1143000"/>
            <a:ext cx="8001000" cy="4709160"/>
          </a:xfrm>
        </p:spPr>
        <p:txBody>
          <a:bodyPr>
            <a:noAutofit/>
          </a:bodyPr>
          <a:lstStyle/>
          <a:p>
            <a:pPr marL="0" indent="0" algn="just">
              <a:lnSpc>
                <a:spcPct val="150000"/>
              </a:lnSpc>
              <a:buNone/>
            </a:pPr>
            <a:r>
              <a:rPr lang="en-US" altLang="en-US" sz="2100" dirty="0"/>
              <a:t>&lt;p style="</a:t>
            </a:r>
            <a:r>
              <a:rPr lang="en-US" altLang="en-US" sz="2100" dirty="0">
                <a:solidFill>
                  <a:srgbClr val="FF0000"/>
                </a:solidFill>
              </a:rPr>
              <a:t>font-family: Impact, sans-serif</a:t>
            </a:r>
            <a:r>
              <a:rPr lang="en-US" altLang="en-US" sz="2100" dirty="0"/>
              <a:t>; "&gt;Impact - a bold font&lt;/p&gt;</a:t>
            </a:r>
          </a:p>
          <a:p>
            <a:pPr marL="0" indent="0" algn="just">
              <a:lnSpc>
                <a:spcPct val="150000"/>
              </a:lnSpc>
              <a:buNone/>
            </a:pPr>
            <a:r>
              <a:rPr lang="en-US" altLang="en-US" sz="2100" dirty="0"/>
              <a:t>&lt;p style="</a:t>
            </a:r>
            <a:r>
              <a:rPr lang="en-US" altLang="en-US" sz="2100" dirty="0">
                <a:solidFill>
                  <a:srgbClr val="FF0000"/>
                </a:solidFill>
              </a:rPr>
              <a:t>font-family: Century Gothic, sans-serif</a:t>
            </a:r>
            <a:r>
              <a:rPr lang="en-US" altLang="en-US" sz="2100" dirty="0"/>
              <a:t>; "&gt;Century Gothic, a personal favorite&lt;/p&gt;</a:t>
            </a:r>
          </a:p>
          <a:p>
            <a:pPr marL="0" indent="0" algn="just">
              <a:lnSpc>
                <a:spcPct val="150000"/>
              </a:lnSpc>
              <a:buNone/>
            </a:pPr>
            <a:r>
              <a:rPr lang="en-US" altLang="en-US" sz="2100" dirty="0"/>
              <a:t>&lt;p style="</a:t>
            </a:r>
            <a:r>
              <a:rPr lang="en-US" altLang="en-US" sz="2100" dirty="0">
                <a:solidFill>
                  <a:srgbClr val="FF0000"/>
                </a:solidFill>
              </a:rPr>
              <a:t>font-family: Times New Roman, Times, serif</a:t>
            </a:r>
            <a:r>
              <a:rPr lang="en-US" altLang="en-US" sz="2100" dirty="0"/>
              <a:t>; "&gt;Times New Roman - the classic choice&lt;/p&gt;</a:t>
            </a:r>
            <a:endParaRPr lang="en-US" altLang="en-US" sz="2100" dirty="0" smtClean="0"/>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71</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4191000"/>
            <a:ext cx="4437822"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369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dow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wipe(down)">
                                      <p:cBhvr>
                                        <p:cTn id="17"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r>
              <a:rPr lang="en-US" altLang="en-US" dirty="0" smtClean="0"/>
              <a:t>Font weight</a:t>
            </a:r>
          </a:p>
        </p:txBody>
      </p:sp>
      <p:sp>
        <p:nvSpPr>
          <p:cNvPr id="4099" name="Content Placeholder 2"/>
          <p:cNvSpPr>
            <a:spLocks noGrp="1"/>
          </p:cNvSpPr>
          <p:nvPr>
            <p:ph sz="quarter" idx="1"/>
          </p:nvPr>
        </p:nvSpPr>
        <p:spPr>
          <a:xfrm>
            <a:off x="457200" y="1143000"/>
            <a:ext cx="8001000" cy="4709160"/>
          </a:xfrm>
        </p:spPr>
        <p:txBody>
          <a:bodyPr>
            <a:noAutofit/>
          </a:bodyPr>
          <a:lstStyle/>
          <a:p>
            <a:pPr marL="0" indent="0" algn="just">
              <a:lnSpc>
                <a:spcPct val="150000"/>
              </a:lnSpc>
              <a:buNone/>
            </a:pPr>
            <a:r>
              <a:rPr lang="en-US" sz="2400" dirty="0"/>
              <a:t>The font-weight property defines how bold you </a:t>
            </a:r>
            <a:r>
              <a:rPr lang="en-US" sz="2400" dirty="0" smtClean="0"/>
              <a:t>text is. The possible font weight values are:</a:t>
            </a:r>
          </a:p>
          <a:p>
            <a:pPr marL="0" indent="0" algn="just">
              <a:lnSpc>
                <a:spcPct val="150000"/>
              </a:lnSpc>
              <a:buNone/>
            </a:pPr>
            <a:r>
              <a:rPr lang="en-US" sz="2400" dirty="0"/>
              <a:t>normal, </a:t>
            </a:r>
            <a:r>
              <a:rPr lang="en-US" sz="2400" dirty="0" smtClean="0"/>
              <a:t>bold</a:t>
            </a:r>
            <a:r>
              <a:rPr lang="en-US" sz="2400" dirty="0"/>
              <a:t>, </a:t>
            </a:r>
            <a:r>
              <a:rPr lang="en-US" sz="2400" dirty="0" smtClean="0"/>
              <a:t>bolder</a:t>
            </a:r>
            <a:r>
              <a:rPr lang="en-US" sz="2400" dirty="0"/>
              <a:t>, </a:t>
            </a:r>
            <a:r>
              <a:rPr lang="en-US" sz="2400" dirty="0" smtClean="0"/>
              <a:t> lighter</a:t>
            </a:r>
            <a:r>
              <a:rPr lang="en-US" sz="2400" dirty="0"/>
              <a:t>, </a:t>
            </a:r>
            <a:r>
              <a:rPr lang="en-US" sz="2400" dirty="0" smtClean="0"/>
              <a:t>100</a:t>
            </a:r>
            <a:r>
              <a:rPr lang="en-US" sz="2400" dirty="0"/>
              <a:t>, </a:t>
            </a:r>
            <a:r>
              <a:rPr lang="en-US" sz="2400" dirty="0" smtClean="0"/>
              <a:t>200</a:t>
            </a:r>
            <a:r>
              <a:rPr lang="en-US" sz="2400" dirty="0"/>
              <a:t>, 300, 400, 500, 600, 700, 800, 900, and </a:t>
            </a:r>
            <a:r>
              <a:rPr lang="en-US" sz="2400" dirty="0" smtClean="0"/>
              <a:t>inherit.</a:t>
            </a:r>
          </a:p>
          <a:p>
            <a:pPr marL="274320" lvl="1" indent="0">
              <a:buNone/>
            </a:pPr>
            <a:r>
              <a:rPr lang="en-US" sz="2100" dirty="0" smtClean="0"/>
              <a:t>&lt;</a:t>
            </a:r>
            <a:r>
              <a:rPr lang="en-US" sz="2100" dirty="0"/>
              <a:t>style&gt;</a:t>
            </a:r>
            <a:br>
              <a:rPr lang="en-US" sz="2100" dirty="0"/>
            </a:br>
            <a:r>
              <a:rPr lang="en-US" sz="2100" dirty="0"/>
              <a:t>.weight200 {</a:t>
            </a:r>
            <a:r>
              <a:rPr lang="en-US" sz="2100" dirty="0">
                <a:solidFill>
                  <a:srgbClr val="FF0000"/>
                </a:solidFill>
              </a:rPr>
              <a:t>font-weight:200</a:t>
            </a:r>
            <a:r>
              <a:rPr lang="en-US" sz="2100" dirty="0"/>
              <a:t> }</a:t>
            </a:r>
            <a:br>
              <a:rPr lang="en-US" sz="2100" dirty="0"/>
            </a:br>
            <a:r>
              <a:rPr lang="en-US" sz="2100" dirty="0"/>
              <a:t>.weight800 {</a:t>
            </a:r>
            <a:r>
              <a:rPr lang="en-US" sz="2100" dirty="0">
                <a:solidFill>
                  <a:srgbClr val="FF0000"/>
                </a:solidFill>
              </a:rPr>
              <a:t>font-weight:800</a:t>
            </a:r>
            <a:r>
              <a:rPr lang="en-US" sz="2100" dirty="0"/>
              <a:t> }</a:t>
            </a:r>
            <a:br>
              <a:rPr lang="en-US" sz="2100" dirty="0"/>
            </a:br>
            <a:r>
              <a:rPr lang="en-US" sz="2100" dirty="0"/>
              <a:t>&lt;/style&gt;</a:t>
            </a:r>
            <a:br>
              <a:rPr lang="en-US" sz="2100" dirty="0"/>
            </a:br>
            <a:r>
              <a:rPr lang="en-US" sz="2100" dirty="0"/>
              <a:t>&lt;p class="weight200</a:t>
            </a:r>
            <a:r>
              <a:rPr lang="en-US" sz="2100" dirty="0" smtClean="0"/>
              <a:t>"&gt;Text with 200 weight&lt;/</a:t>
            </a:r>
            <a:r>
              <a:rPr lang="en-US" sz="2100" dirty="0"/>
              <a:t>p&gt;</a:t>
            </a:r>
            <a:br>
              <a:rPr lang="en-US" sz="2100" dirty="0"/>
            </a:br>
            <a:r>
              <a:rPr lang="en-US" sz="2100" dirty="0"/>
              <a:t>&lt;p class="weight800"&gt; Text with </a:t>
            </a:r>
            <a:r>
              <a:rPr lang="en-US" sz="2100" dirty="0" smtClean="0"/>
              <a:t>800 </a:t>
            </a:r>
            <a:r>
              <a:rPr lang="en-US" sz="2100" dirty="0"/>
              <a:t>weight </a:t>
            </a:r>
            <a:r>
              <a:rPr lang="en-US" sz="2100" dirty="0" smtClean="0"/>
              <a:t>&lt;/</a:t>
            </a:r>
            <a:r>
              <a:rPr lang="en-US" sz="2100" dirty="0"/>
              <a:t>p&gt;</a:t>
            </a:r>
            <a:endParaRPr lang="en-US" altLang="en-US" sz="1800" dirty="0" smtClean="0"/>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72</a:t>
            </a:fld>
            <a:endParaRPr lang="en-US"/>
          </a:p>
        </p:txBody>
      </p:sp>
    </p:spTree>
    <p:extLst>
      <p:ext uri="{BB962C8B-B14F-4D97-AF65-F5344CB8AC3E}">
        <p14:creationId xmlns:p14="http://schemas.microsoft.com/office/powerpoint/2010/main" val="1579910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dow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wipe(down)">
                                      <p:cBhvr>
                                        <p:cTn id="17"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r>
              <a:rPr lang="en-US" altLang="en-US" dirty="0" smtClean="0"/>
              <a:t>Font style</a:t>
            </a:r>
          </a:p>
        </p:txBody>
      </p:sp>
      <p:sp>
        <p:nvSpPr>
          <p:cNvPr id="4099" name="Content Placeholder 2"/>
          <p:cNvSpPr>
            <a:spLocks noGrp="1"/>
          </p:cNvSpPr>
          <p:nvPr>
            <p:ph sz="quarter" idx="1"/>
          </p:nvPr>
        </p:nvSpPr>
        <p:spPr>
          <a:xfrm>
            <a:off x="457200" y="1143000"/>
            <a:ext cx="8001000" cy="4709160"/>
          </a:xfrm>
        </p:spPr>
        <p:txBody>
          <a:bodyPr>
            <a:noAutofit/>
          </a:bodyPr>
          <a:lstStyle/>
          <a:p>
            <a:pPr marL="0" indent="0" algn="just">
              <a:lnSpc>
                <a:spcPct val="150000"/>
              </a:lnSpc>
              <a:buNone/>
            </a:pPr>
            <a:r>
              <a:rPr lang="en-US" sz="2400" dirty="0"/>
              <a:t>The font-style property defines whether or not your text is italic or oblique</a:t>
            </a:r>
            <a:r>
              <a:rPr lang="en-US" sz="2400" dirty="0" smtClean="0"/>
              <a:t>.</a:t>
            </a:r>
          </a:p>
          <a:p>
            <a:pPr marL="0" indent="0" algn="just">
              <a:lnSpc>
                <a:spcPct val="150000"/>
              </a:lnSpc>
              <a:buNone/>
            </a:pPr>
            <a:r>
              <a:rPr lang="en-US" altLang="en-US" sz="2400" dirty="0" err="1"/>
              <a:t>p.normal</a:t>
            </a:r>
            <a:r>
              <a:rPr lang="en-US" altLang="en-US" sz="2400" dirty="0"/>
              <a:t> </a:t>
            </a:r>
            <a:r>
              <a:rPr lang="en-US" altLang="en-US" sz="2400" dirty="0" smtClean="0"/>
              <a:t>{    </a:t>
            </a:r>
            <a:r>
              <a:rPr lang="en-US" altLang="en-US" sz="2400" dirty="0"/>
              <a:t>font-style: normal</a:t>
            </a:r>
            <a:r>
              <a:rPr lang="en-US" altLang="en-US" sz="2400" dirty="0" smtClean="0"/>
              <a:t>;    }</a:t>
            </a:r>
          </a:p>
          <a:p>
            <a:pPr marL="274320" lvl="1" indent="0" algn="just">
              <a:lnSpc>
                <a:spcPct val="150000"/>
              </a:lnSpc>
              <a:buNone/>
            </a:pPr>
            <a:r>
              <a:rPr lang="en-US" sz="2100" dirty="0" smtClean="0">
                <a:solidFill>
                  <a:srgbClr val="FF0000"/>
                </a:solidFill>
              </a:rPr>
              <a:t>This </a:t>
            </a:r>
            <a:r>
              <a:rPr lang="en-US" sz="2100" dirty="0">
                <a:solidFill>
                  <a:srgbClr val="FF0000"/>
                </a:solidFill>
              </a:rPr>
              <a:t>is a paragraph, normal</a:t>
            </a:r>
            <a:r>
              <a:rPr lang="en-US" sz="2100" dirty="0" smtClean="0">
                <a:solidFill>
                  <a:srgbClr val="FF0000"/>
                </a:solidFill>
              </a:rPr>
              <a:t>.</a:t>
            </a:r>
            <a:endParaRPr lang="en-US" altLang="en-US" sz="2100" dirty="0">
              <a:solidFill>
                <a:srgbClr val="FF0000"/>
              </a:solidFill>
            </a:endParaRPr>
          </a:p>
          <a:p>
            <a:pPr marL="0" indent="0" algn="just">
              <a:lnSpc>
                <a:spcPct val="150000"/>
              </a:lnSpc>
              <a:buNone/>
            </a:pPr>
            <a:r>
              <a:rPr lang="en-US" altLang="en-US" sz="2400" dirty="0" err="1" smtClean="0"/>
              <a:t>p.italic</a:t>
            </a:r>
            <a:r>
              <a:rPr lang="en-US" altLang="en-US" sz="2400" dirty="0" smtClean="0"/>
              <a:t> {    </a:t>
            </a:r>
            <a:r>
              <a:rPr lang="en-US" altLang="en-US" sz="2400" dirty="0"/>
              <a:t>font-style: italic</a:t>
            </a:r>
            <a:r>
              <a:rPr lang="en-US" altLang="en-US" sz="2400" dirty="0" smtClean="0"/>
              <a:t>;    }</a:t>
            </a:r>
          </a:p>
          <a:p>
            <a:pPr marL="274320" lvl="1" indent="0" algn="just">
              <a:lnSpc>
                <a:spcPct val="150000"/>
              </a:lnSpc>
              <a:buNone/>
            </a:pPr>
            <a:r>
              <a:rPr lang="en-US" sz="2100" i="1" dirty="0">
                <a:solidFill>
                  <a:srgbClr val="FF0000"/>
                </a:solidFill>
              </a:rPr>
              <a:t>This is a paragraph, italic</a:t>
            </a:r>
            <a:r>
              <a:rPr lang="en-US" sz="2100" i="1" dirty="0" smtClean="0">
                <a:solidFill>
                  <a:srgbClr val="FF0000"/>
                </a:solidFill>
              </a:rPr>
              <a:t>.</a:t>
            </a:r>
            <a:endParaRPr lang="en-US" altLang="en-US" sz="2100" dirty="0">
              <a:solidFill>
                <a:srgbClr val="FF0000"/>
              </a:solidFill>
            </a:endParaRPr>
          </a:p>
          <a:p>
            <a:pPr marL="0" indent="0" algn="just">
              <a:lnSpc>
                <a:spcPct val="150000"/>
              </a:lnSpc>
              <a:buNone/>
            </a:pPr>
            <a:r>
              <a:rPr lang="en-US" altLang="en-US" sz="2400" dirty="0" err="1" smtClean="0"/>
              <a:t>p.oblique</a:t>
            </a:r>
            <a:r>
              <a:rPr lang="en-US" altLang="en-US" sz="2400" dirty="0" smtClean="0"/>
              <a:t> {    </a:t>
            </a:r>
            <a:r>
              <a:rPr lang="en-US" altLang="en-US" sz="2400" dirty="0"/>
              <a:t>font-style: oblique</a:t>
            </a:r>
            <a:r>
              <a:rPr lang="en-US" altLang="en-US" sz="2400" dirty="0" smtClean="0"/>
              <a:t>;    }</a:t>
            </a:r>
          </a:p>
          <a:p>
            <a:pPr marL="274320" lvl="1" indent="0">
              <a:buNone/>
            </a:pPr>
            <a:r>
              <a:rPr lang="en-US" sz="2100" i="1" dirty="0" smtClean="0">
                <a:solidFill>
                  <a:srgbClr val="FF0000"/>
                </a:solidFill>
              </a:rPr>
              <a:t>This </a:t>
            </a:r>
            <a:r>
              <a:rPr lang="en-US" sz="2100" i="1" dirty="0">
                <a:solidFill>
                  <a:srgbClr val="FF0000"/>
                </a:solidFill>
              </a:rPr>
              <a:t>is a paragraph, oblique</a:t>
            </a:r>
            <a:r>
              <a:rPr lang="en-US" sz="2100" i="1" dirty="0" smtClean="0">
                <a:solidFill>
                  <a:srgbClr val="FF0000"/>
                </a:solidFill>
              </a:rPr>
              <a:t>.</a:t>
            </a:r>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73</a:t>
            </a:fld>
            <a:endParaRPr lang="en-US"/>
          </a:p>
        </p:txBody>
      </p:sp>
    </p:spTree>
    <p:extLst>
      <p:ext uri="{BB962C8B-B14F-4D97-AF65-F5344CB8AC3E}">
        <p14:creationId xmlns:p14="http://schemas.microsoft.com/office/powerpoint/2010/main" val="639600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dow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wipe(down)">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wipe(down)">
                                      <p:cBhvr>
                                        <p:cTn id="22" dur="500"/>
                                        <p:tgtEl>
                                          <p:spTgt spid="4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wipe(down)">
                                      <p:cBhvr>
                                        <p:cTn id="27" dur="500"/>
                                        <p:tgtEl>
                                          <p:spTgt spid="40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099">
                                            <p:txEl>
                                              <p:pRg st="5" end="5"/>
                                            </p:txEl>
                                          </p:spTgt>
                                        </p:tgtEl>
                                        <p:attrNameLst>
                                          <p:attrName>style.visibility</p:attrName>
                                        </p:attrNameLst>
                                      </p:cBhvr>
                                      <p:to>
                                        <p:strVal val="visible"/>
                                      </p:to>
                                    </p:set>
                                    <p:animEffect transition="in" filter="wipe(down)">
                                      <p:cBhvr>
                                        <p:cTn id="32" dur="500"/>
                                        <p:tgtEl>
                                          <p:spTgt spid="40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099">
                                            <p:txEl>
                                              <p:pRg st="6" end="6"/>
                                            </p:txEl>
                                          </p:spTgt>
                                        </p:tgtEl>
                                        <p:attrNameLst>
                                          <p:attrName>style.visibility</p:attrName>
                                        </p:attrNameLst>
                                      </p:cBhvr>
                                      <p:to>
                                        <p:strVal val="visible"/>
                                      </p:to>
                                    </p:set>
                                    <p:animEffect transition="in" filter="wipe(down)">
                                      <p:cBhvr>
                                        <p:cTn id="37" dur="500"/>
                                        <p:tgtEl>
                                          <p:spTgt spid="40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r>
              <a:rPr lang="en-US" altLang="en-US" dirty="0" smtClean="0"/>
              <a:t>Italic vs Oblique font style</a:t>
            </a:r>
          </a:p>
        </p:txBody>
      </p:sp>
      <p:sp>
        <p:nvSpPr>
          <p:cNvPr id="4099" name="Content Placeholder 2"/>
          <p:cNvSpPr>
            <a:spLocks noGrp="1"/>
          </p:cNvSpPr>
          <p:nvPr>
            <p:ph sz="quarter" idx="1"/>
          </p:nvPr>
        </p:nvSpPr>
        <p:spPr>
          <a:xfrm>
            <a:off x="457200" y="1143000"/>
            <a:ext cx="8001000" cy="4709160"/>
          </a:xfrm>
        </p:spPr>
        <p:txBody>
          <a:bodyPr>
            <a:noAutofit/>
          </a:bodyPr>
          <a:lstStyle/>
          <a:p>
            <a:pPr marL="0" indent="0">
              <a:lnSpc>
                <a:spcPct val="150000"/>
              </a:lnSpc>
              <a:buNone/>
            </a:pPr>
            <a:r>
              <a:rPr lang="en-US" sz="2400" dirty="0" smtClean="0"/>
              <a:t>The italic font style is decorative where as oblique font style is a simple slanted version of normal font.</a:t>
            </a:r>
            <a:endParaRPr lang="en-US" sz="2400" dirty="0"/>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74</a:t>
            </a:fld>
            <a:endParaRPr lang="en-US"/>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895600"/>
            <a:ext cx="74295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4165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42"/>
                                        </p:tgtEl>
                                        <p:attrNameLst>
                                          <p:attrName>style.visibility</p:attrName>
                                        </p:attrNameLst>
                                      </p:cBhvr>
                                      <p:to>
                                        <p:strVal val="visible"/>
                                      </p:to>
                                    </p:set>
                                    <p:animEffect transition="in" filter="wipe(down)">
                                      <p:cBhvr>
                                        <p:cTn id="12"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r>
              <a:rPr lang="en-US" altLang="en-US" dirty="0" smtClean="0"/>
              <a:t>Font size</a:t>
            </a:r>
          </a:p>
        </p:txBody>
      </p:sp>
      <p:sp>
        <p:nvSpPr>
          <p:cNvPr id="4099" name="Content Placeholder 2"/>
          <p:cNvSpPr>
            <a:spLocks noGrp="1"/>
          </p:cNvSpPr>
          <p:nvPr>
            <p:ph sz="quarter" idx="1"/>
          </p:nvPr>
        </p:nvSpPr>
        <p:spPr>
          <a:xfrm>
            <a:off x="457200" y="1143000"/>
            <a:ext cx="8001000" cy="4709160"/>
          </a:xfrm>
        </p:spPr>
        <p:txBody>
          <a:bodyPr>
            <a:noAutofit/>
          </a:bodyPr>
          <a:lstStyle/>
          <a:p>
            <a:pPr marL="0" indent="0" algn="just">
              <a:lnSpc>
                <a:spcPct val="150000"/>
              </a:lnSpc>
              <a:buNone/>
            </a:pPr>
            <a:r>
              <a:rPr lang="en-US" sz="2400" dirty="0" smtClean="0"/>
              <a:t>Font size can be mentioned either in </a:t>
            </a:r>
            <a:r>
              <a:rPr lang="en-US" sz="2400" dirty="0"/>
              <a:t>‘</a:t>
            </a:r>
            <a:r>
              <a:rPr lang="en-US" sz="2400" dirty="0" err="1"/>
              <a:t>em</a:t>
            </a:r>
            <a:r>
              <a:rPr lang="en-US" sz="2400" dirty="0"/>
              <a:t>’ or in ‘percentage’.</a:t>
            </a:r>
            <a:endParaRPr lang="en-US" sz="2400" dirty="0" smtClean="0"/>
          </a:p>
          <a:p>
            <a:pPr marL="274320" lvl="1" indent="0">
              <a:lnSpc>
                <a:spcPct val="150000"/>
              </a:lnSpc>
              <a:buNone/>
            </a:pPr>
            <a:r>
              <a:rPr lang="en-US" sz="2100" dirty="0"/>
              <a:t>.</a:t>
            </a:r>
            <a:r>
              <a:rPr lang="en-US" sz="2100" dirty="0" err="1"/>
              <a:t>textLarge</a:t>
            </a:r>
            <a:r>
              <a:rPr lang="en-US" sz="2100" dirty="0"/>
              <a:t> </a:t>
            </a:r>
            <a:r>
              <a:rPr lang="en-US" sz="2100" dirty="0" smtClean="0"/>
              <a:t>{     </a:t>
            </a:r>
            <a:r>
              <a:rPr lang="en-US" sz="2100" dirty="0" smtClean="0">
                <a:solidFill>
                  <a:srgbClr val="FF0000"/>
                </a:solidFill>
              </a:rPr>
              <a:t>font-size</a:t>
            </a:r>
            <a:r>
              <a:rPr lang="en-US" sz="2100" dirty="0">
                <a:solidFill>
                  <a:srgbClr val="FF0000"/>
                </a:solidFill>
              </a:rPr>
              <a:t>: 2em</a:t>
            </a:r>
            <a:r>
              <a:rPr lang="en-US" sz="2100" dirty="0" smtClean="0">
                <a:solidFill>
                  <a:srgbClr val="FF0000"/>
                </a:solidFill>
              </a:rPr>
              <a:t>;    </a:t>
            </a:r>
            <a:r>
              <a:rPr lang="en-US" sz="2100" dirty="0" smtClean="0"/>
              <a:t>}</a:t>
            </a:r>
            <a:r>
              <a:rPr lang="en-US" sz="2100" dirty="0"/>
              <a:t/>
            </a:r>
            <a:br>
              <a:rPr lang="en-US" sz="2100" dirty="0"/>
            </a:br>
            <a:r>
              <a:rPr lang="en-US" sz="2100" dirty="0"/>
              <a:t>.</a:t>
            </a:r>
            <a:r>
              <a:rPr lang="en-US" sz="2100" dirty="0" err="1"/>
              <a:t>textRegular</a:t>
            </a:r>
            <a:r>
              <a:rPr lang="en-US" sz="2100" dirty="0" smtClean="0"/>
              <a:t>{     </a:t>
            </a:r>
            <a:r>
              <a:rPr lang="en-US" sz="2100" dirty="0" smtClean="0">
                <a:solidFill>
                  <a:srgbClr val="FF0000"/>
                </a:solidFill>
              </a:rPr>
              <a:t>font-size:1em; </a:t>
            </a:r>
            <a:r>
              <a:rPr lang="en-US" sz="2100" dirty="0" smtClean="0"/>
              <a:t>   }</a:t>
            </a:r>
          </a:p>
          <a:p>
            <a:pPr marL="274320" lvl="1" indent="0">
              <a:lnSpc>
                <a:spcPct val="150000"/>
              </a:lnSpc>
              <a:buNone/>
            </a:pPr>
            <a:r>
              <a:rPr lang="en-US" sz="2100" dirty="0"/>
              <a:t>body </a:t>
            </a:r>
            <a:r>
              <a:rPr lang="en-US" sz="2100" dirty="0" smtClean="0"/>
              <a:t>{    </a:t>
            </a:r>
            <a:r>
              <a:rPr lang="en-US" sz="2100" dirty="0" smtClean="0">
                <a:solidFill>
                  <a:srgbClr val="FF0000"/>
                </a:solidFill>
              </a:rPr>
              <a:t>font-size:100%;    </a:t>
            </a:r>
            <a:r>
              <a:rPr lang="en-US" sz="2100" dirty="0" smtClean="0"/>
              <a:t>}</a:t>
            </a:r>
            <a:r>
              <a:rPr lang="en-US" sz="2100" dirty="0"/>
              <a:t/>
            </a:r>
            <a:br>
              <a:rPr lang="en-US" sz="2100" dirty="0"/>
            </a:br>
            <a:r>
              <a:rPr lang="en-US" sz="2100" dirty="0" smtClean="0"/>
              <a:t>p {    </a:t>
            </a:r>
            <a:r>
              <a:rPr lang="en-US" sz="2100" dirty="0" smtClean="0">
                <a:solidFill>
                  <a:srgbClr val="FF0000"/>
                </a:solidFill>
              </a:rPr>
              <a:t>font-size</a:t>
            </a:r>
            <a:r>
              <a:rPr lang="en-US" sz="2100" dirty="0">
                <a:solidFill>
                  <a:srgbClr val="FF0000"/>
                </a:solidFill>
              </a:rPr>
              <a:t>: 130</a:t>
            </a:r>
            <a:r>
              <a:rPr lang="en-US" sz="2100" dirty="0" smtClean="0">
                <a:solidFill>
                  <a:srgbClr val="FF0000"/>
                </a:solidFill>
              </a:rPr>
              <a:t>%</a:t>
            </a:r>
            <a:r>
              <a:rPr lang="en-US" sz="2100" dirty="0" smtClean="0"/>
              <a:t>    }</a:t>
            </a:r>
            <a:r>
              <a:rPr lang="en-US" sz="2100" dirty="0"/>
              <a:t/>
            </a:r>
            <a:br>
              <a:rPr lang="en-US" sz="2100" dirty="0"/>
            </a:br>
            <a:r>
              <a:rPr lang="en-US" sz="2100" dirty="0"/>
              <a:t>.</a:t>
            </a:r>
            <a:r>
              <a:rPr lang="en-US" sz="2100" dirty="0" err="1"/>
              <a:t>smallerText</a:t>
            </a:r>
            <a:r>
              <a:rPr lang="en-US" sz="2100" dirty="0"/>
              <a:t> </a:t>
            </a:r>
            <a:r>
              <a:rPr lang="en-US" sz="2100" dirty="0" smtClean="0"/>
              <a:t>{    </a:t>
            </a:r>
            <a:r>
              <a:rPr lang="en-US" sz="2100" dirty="0" smtClean="0">
                <a:solidFill>
                  <a:srgbClr val="FF0000"/>
                </a:solidFill>
              </a:rPr>
              <a:t>font-size</a:t>
            </a:r>
            <a:r>
              <a:rPr lang="en-US" sz="2100" dirty="0">
                <a:solidFill>
                  <a:srgbClr val="FF0000"/>
                </a:solidFill>
              </a:rPr>
              <a:t>: 50</a:t>
            </a:r>
            <a:r>
              <a:rPr lang="en-US" sz="2100" dirty="0" smtClean="0">
                <a:solidFill>
                  <a:srgbClr val="FF0000"/>
                </a:solidFill>
              </a:rPr>
              <a:t>%;    </a:t>
            </a:r>
            <a:r>
              <a:rPr lang="en-US" sz="2100" dirty="0" smtClean="0"/>
              <a:t>}</a:t>
            </a:r>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75</a:t>
            </a:fld>
            <a:endParaRPr lang="en-US"/>
          </a:p>
        </p:txBody>
      </p:sp>
    </p:spTree>
    <p:extLst>
      <p:ext uri="{BB962C8B-B14F-4D97-AF65-F5344CB8AC3E}">
        <p14:creationId xmlns:p14="http://schemas.microsoft.com/office/powerpoint/2010/main" val="1559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dow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wipe(down)">
                                      <p:cBhvr>
                                        <p:cTn id="17"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dirty="0" smtClean="0"/>
              <a:t>Module </a:t>
            </a:r>
            <a:r>
              <a:rPr lang="en-US" altLang="en-US" dirty="0"/>
              <a:t>7</a:t>
            </a:r>
            <a:r>
              <a:rPr lang="en-US" altLang="en-US" dirty="0" smtClean="0"/>
              <a:t>: Text</a:t>
            </a:r>
          </a:p>
        </p:txBody>
      </p:sp>
      <p:sp>
        <p:nvSpPr>
          <p:cNvPr id="4099" name="Content Placeholder 2"/>
          <p:cNvSpPr>
            <a:spLocks noGrp="1"/>
          </p:cNvSpPr>
          <p:nvPr>
            <p:ph sz="quarter" idx="1"/>
          </p:nvPr>
        </p:nvSpPr>
        <p:spPr>
          <a:xfrm>
            <a:off x="457200" y="1143000"/>
            <a:ext cx="8229600" cy="4937760"/>
          </a:xfrm>
        </p:spPr>
        <p:txBody>
          <a:bodyPr>
            <a:noAutofit/>
          </a:bodyPr>
          <a:lstStyle/>
          <a:p>
            <a:pPr>
              <a:lnSpc>
                <a:spcPct val="150000"/>
              </a:lnSpc>
            </a:pPr>
            <a:r>
              <a:rPr lang="en-US" altLang="en-US" dirty="0"/>
              <a:t>Text alignment</a:t>
            </a:r>
          </a:p>
          <a:p>
            <a:pPr>
              <a:lnSpc>
                <a:spcPct val="150000"/>
              </a:lnSpc>
            </a:pPr>
            <a:r>
              <a:rPr lang="en-US" altLang="en-US" dirty="0"/>
              <a:t>Text spacing</a:t>
            </a:r>
          </a:p>
          <a:p>
            <a:pPr>
              <a:lnSpc>
                <a:spcPct val="150000"/>
              </a:lnSpc>
            </a:pPr>
            <a:r>
              <a:rPr lang="en-US" altLang="en-US" dirty="0"/>
              <a:t>Text transformation</a:t>
            </a:r>
          </a:p>
          <a:p>
            <a:pPr>
              <a:lnSpc>
                <a:spcPct val="150000"/>
              </a:lnSpc>
            </a:pPr>
            <a:r>
              <a:rPr lang="en-US" altLang="en-US" dirty="0"/>
              <a:t>Text decoration</a:t>
            </a:r>
          </a:p>
          <a:p>
            <a:pPr>
              <a:lnSpc>
                <a:spcPct val="150000"/>
              </a:lnSpc>
            </a:pPr>
            <a:r>
              <a:rPr lang="en-US" altLang="en-US" dirty="0"/>
              <a:t>Text indentation</a:t>
            </a:r>
          </a:p>
          <a:p>
            <a:pPr>
              <a:lnSpc>
                <a:spcPct val="150000"/>
              </a:lnSpc>
            </a:pPr>
            <a:r>
              <a:rPr lang="en-US" altLang="en-US" dirty="0"/>
              <a:t>Text alignment</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76</a:t>
            </a:fld>
            <a:endParaRPr lang="en-US"/>
          </a:p>
        </p:txBody>
      </p:sp>
    </p:spTree>
    <p:extLst>
      <p:ext uri="{BB962C8B-B14F-4D97-AF65-F5344CB8AC3E}">
        <p14:creationId xmlns:p14="http://schemas.microsoft.com/office/powerpoint/2010/main" val="207607822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r>
              <a:rPr lang="en-US" altLang="en-US" dirty="0" smtClean="0"/>
              <a:t>Text alignment</a:t>
            </a:r>
          </a:p>
        </p:txBody>
      </p:sp>
      <p:sp>
        <p:nvSpPr>
          <p:cNvPr id="4099" name="Content Placeholder 2"/>
          <p:cNvSpPr>
            <a:spLocks noGrp="1"/>
          </p:cNvSpPr>
          <p:nvPr>
            <p:ph sz="quarter" idx="1"/>
          </p:nvPr>
        </p:nvSpPr>
        <p:spPr>
          <a:xfrm>
            <a:off x="457200" y="1143000"/>
            <a:ext cx="8001000" cy="4709160"/>
          </a:xfrm>
        </p:spPr>
        <p:txBody>
          <a:bodyPr>
            <a:noAutofit/>
          </a:bodyPr>
          <a:lstStyle/>
          <a:p>
            <a:pPr marL="0" indent="0" algn="just">
              <a:lnSpc>
                <a:spcPct val="150000"/>
              </a:lnSpc>
              <a:buNone/>
            </a:pPr>
            <a:r>
              <a:rPr lang="en-US" sz="2400" dirty="0" smtClean="0"/>
              <a:t>We can use ‘text-align’ property to specify the alignment.</a:t>
            </a:r>
          </a:p>
          <a:p>
            <a:pPr marL="274320" lvl="1" indent="0" algn="just">
              <a:lnSpc>
                <a:spcPct val="150000"/>
              </a:lnSpc>
              <a:buNone/>
            </a:pPr>
            <a:r>
              <a:rPr lang="en-US" sz="2100" dirty="0"/>
              <a:t>p </a:t>
            </a:r>
            <a:r>
              <a:rPr lang="en-US" sz="2100" dirty="0" smtClean="0"/>
              <a:t>{    </a:t>
            </a:r>
            <a:r>
              <a:rPr lang="en-US" sz="2100" dirty="0" smtClean="0">
                <a:solidFill>
                  <a:srgbClr val="FF0000"/>
                </a:solidFill>
              </a:rPr>
              <a:t>text-align</a:t>
            </a:r>
            <a:r>
              <a:rPr lang="en-US" sz="2100" dirty="0">
                <a:solidFill>
                  <a:srgbClr val="FF0000"/>
                </a:solidFill>
              </a:rPr>
              <a:t>: </a:t>
            </a:r>
            <a:r>
              <a:rPr lang="en-US" sz="2100" dirty="0" smtClean="0">
                <a:solidFill>
                  <a:srgbClr val="FF0000"/>
                </a:solidFill>
              </a:rPr>
              <a:t>right;</a:t>
            </a:r>
            <a:r>
              <a:rPr lang="en-US" sz="2100" dirty="0" smtClean="0"/>
              <a:t>    }</a:t>
            </a:r>
          </a:p>
          <a:p>
            <a:pPr marL="0" indent="0" algn="just">
              <a:lnSpc>
                <a:spcPct val="150000"/>
              </a:lnSpc>
              <a:buNone/>
            </a:pPr>
            <a:r>
              <a:rPr lang="en-US" sz="2400" dirty="0" smtClean="0"/>
              <a:t>The ‘text-align’ can have following options:</a:t>
            </a:r>
          </a:p>
          <a:p>
            <a:pPr marL="731520" lvl="1" indent="-457200" algn="just">
              <a:lnSpc>
                <a:spcPct val="150000"/>
              </a:lnSpc>
              <a:buFont typeface="+mj-lt"/>
              <a:buAutoNum type="arabicPeriod"/>
            </a:pPr>
            <a:r>
              <a:rPr lang="en-US" sz="2100" dirty="0" smtClean="0"/>
              <a:t>left (default)</a:t>
            </a:r>
          </a:p>
          <a:p>
            <a:pPr marL="731520" lvl="1" indent="-457200" algn="just">
              <a:lnSpc>
                <a:spcPct val="150000"/>
              </a:lnSpc>
              <a:buFont typeface="+mj-lt"/>
              <a:buAutoNum type="arabicPeriod"/>
            </a:pPr>
            <a:r>
              <a:rPr lang="en-US" sz="2100" dirty="0" smtClean="0"/>
              <a:t>right</a:t>
            </a:r>
          </a:p>
          <a:p>
            <a:pPr marL="731520" lvl="1" indent="-457200" algn="just">
              <a:lnSpc>
                <a:spcPct val="150000"/>
              </a:lnSpc>
              <a:buFont typeface="+mj-lt"/>
              <a:buAutoNum type="arabicPeriod"/>
            </a:pPr>
            <a:r>
              <a:rPr lang="en-US" sz="2100" dirty="0" smtClean="0"/>
              <a:t>center</a:t>
            </a:r>
          </a:p>
          <a:p>
            <a:pPr marL="731520" lvl="1" indent="-457200" algn="just">
              <a:lnSpc>
                <a:spcPct val="150000"/>
              </a:lnSpc>
              <a:buFont typeface="+mj-lt"/>
              <a:buAutoNum type="arabicPeriod"/>
            </a:pPr>
            <a:r>
              <a:rPr lang="en-US" sz="2100" dirty="0" smtClean="0"/>
              <a:t>justify</a:t>
            </a:r>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77</a:t>
            </a:fld>
            <a:endParaRPr lang="en-US"/>
          </a:p>
        </p:txBody>
      </p:sp>
    </p:spTree>
    <p:extLst>
      <p:ext uri="{BB962C8B-B14F-4D97-AF65-F5344CB8AC3E}">
        <p14:creationId xmlns:p14="http://schemas.microsoft.com/office/powerpoint/2010/main" val="3018582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dow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wipe(down)">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wipe(down)">
                                      <p:cBhvr>
                                        <p:cTn id="22" dur="500"/>
                                        <p:tgtEl>
                                          <p:spTgt spid="4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wipe(down)">
                                      <p:cBhvr>
                                        <p:cTn id="27" dur="500"/>
                                        <p:tgtEl>
                                          <p:spTgt spid="40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099">
                                            <p:txEl>
                                              <p:pRg st="5" end="5"/>
                                            </p:txEl>
                                          </p:spTgt>
                                        </p:tgtEl>
                                        <p:attrNameLst>
                                          <p:attrName>style.visibility</p:attrName>
                                        </p:attrNameLst>
                                      </p:cBhvr>
                                      <p:to>
                                        <p:strVal val="visible"/>
                                      </p:to>
                                    </p:set>
                                    <p:animEffect transition="in" filter="wipe(down)">
                                      <p:cBhvr>
                                        <p:cTn id="32" dur="500"/>
                                        <p:tgtEl>
                                          <p:spTgt spid="40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099">
                                            <p:txEl>
                                              <p:pRg st="6" end="6"/>
                                            </p:txEl>
                                          </p:spTgt>
                                        </p:tgtEl>
                                        <p:attrNameLst>
                                          <p:attrName>style.visibility</p:attrName>
                                        </p:attrNameLst>
                                      </p:cBhvr>
                                      <p:to>
                                        <p:strVal val="visible"/>
                                      </p:to>
                                    </p:set>
                                    <p:animEffect transition="in" filter="wipe(down)">
                                      <p:cBhvr>
                                        <p:cTn id="37" dur="500"/>
                                        <p:tgtEl>
                                          <p:spTgt spid="40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r>
              <a:rPr lang="en-US" altLang="en-US" dirty="0" smtClean="0"/>
              <a:t>Word spacing</a:t>
            </a:r>
          </a:p>
        </p:txBody>
      </p:sp>
      <p:sp>
        <p:nvSpPr>
          <p:cNvPr id="4099" name="Content Placeholder 2"/>
          <p:cNvSpPr>
            <a:spLocks noGrp="1"/>
          </p:cNvSpPr>
          <p:nvPr>
            <p:ph sz="quarter" idx="1"/>
          </p:nvPr>
        </p:nvSpPr>
        <p:spPr>
          <a:xfrm>
            <a:off x="457200" y="1143000"/>
            <a:ext cx="8001000" cy="4709160"/>
          </a:xfrm>
        </p:spPr>
        <p:txBody>
          <a:bodyPr>
            <a:noAutofit/>
          </a:bodyPr>
          <a:lstStyle/>
          <a:p>
            <a:pPr algn="just">
              <a:lnSpc>
                <a:spcPct val="150000"/>
              </a:lnSpc>
            </a:pPr>
            <a:r>
              <a:rPr lang="en-US" sz="2400" dirty="0" smtClean="0"/>
              <a:t>Word spacing features allows us to define custom space between two words.</a:t>
            </a:r>
          </a:p>
          <a:p>
            <a:pPr algn="just">
              <a:lnSpc>
                <a:spcPct val="150000"/>
              </a:lnSpc>
            </a:pPr>
            <a:r>
              <a:rPr lang="en-US" sz="2400" dirty="0" smtClean="0"/>
              <a:t>Word spacing reduces text readability.</a:t>
            </a:r>
          </a:p>
          <a:p>
            <a:pPr algn="just">
              <a:lnSpc>
                <a:spcPct val="150000"/>
              </a:lnSpc>
            </a:pPr>
            <a:r>
              <a:rPr lang="en-US" sz="2400" dirty="0" smtClean="0"/>
              <a:t>Word spacing can be used for headings or block quotes.</a:t>
            </a:r>
          </a:p>
          <a:p>
            <a:pPr marL="274320" lvl="1" indent="0" algn="just">
              <a:lnSpc>
                <a:spcPct val="150000"/>
              </a:lnSpc>
              <a:buNone/>
            </a:pPr>
            <a:r>
              <a:rPr lang="en-US" sz="2100" dirty="0"/>
              <a:t>h2 </a:t>
            </a:r>
            <a:r>
              <a:rPr lang="en-US" sz="2100" dirty="0" smtClean="0"/>
              <a:t>{    </a:t>
            </a:r>
            <a:r>
              <a:rPr lang="en-US" sz="2100" dirty="0" smtClean="0">
                <a:solidFill>
                  <a:srgbClr val="FF0000"/>
                </a:solidFill>
              </a:rPr>
              <a:t>word-spacing</a:t>
            </a:r>
            <a:r>
              <a:rPr lang="en-US" sz="2100" dirty="0">
                <a:solidFill>
                  <a:srgbClr val="FF0000"/>
                </a:solidFill>
              </a:rPr>
              <a:t>: </a:t>
            </a:r>
            <a:r>
              <a:rPr lang="en-US" sz="2100" dirty="0" smtClean="0">
                <a:solidFill>
                  <a:srgbClr val="FF0000"/>
                </a:solidFill>
              </a:rPr>
              <a:t>2.2em;</a:t>
            </a:r>
            <a:r>
              <a:rPr lang="en-US" sz="2100" dirty="0" smtClean="0"/>
              <a:t>    }</a:t>
            </a:r>
          </a:p>
          <a:p>
            <a:pPr marL="274320" lvl="1" indent="0" algn="just">
              <a:lnSpc>
                <a:spcPct val="150000"/>
              </a:lnSpc>
              <a:buNone/>
            </a:pPr>
            <a:r>
              <a:rPr lang="en-US" sz="2100" dirty="0"/>
              <a:t>&lt;h2&gt;This is extra word-spacing&lt;/h2&gt;</a:t>
            </a:r>
            <a:endParaRPr lang="en-US" sz="2100" dirty="0" smtClean="0"/>
          </a:p>
          <a:p>
            <a:pPr marL="0" indent="0" algn="just">
              <a:lnSpc>
                <a:spcPct val="150000"/>
              </a:lnSpc>
              <a:buNone/>
            </a:pPr>
            <a:endParaRPr lang="en-US" sz="2100" dirty="0" smtClean="0"/>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78</a:t>
            </a:fld>
            <a:endParaRPr lang="en-US"/>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5001126"/>
            <a:ext cx="7373471"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793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dow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wipe(down)">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wipe(down)">
                                      <p:cBhvr>
                                        <p:cTn id="22" dur="500"/>
                                        <p:tgtEl>
                                          <p:spTgt spid="4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wipe(down)">
                                      <p:cBhvr>
                                        <p:cTn id="27" dur="500"/>
                                        <p:tgtEl>
                                          <p:spTgt spid="40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1266"/>
                                        </p:tgtEl>
                                        <p:attrNameLst>
                                          <p:attrName>style.visibility</p:attrName>
                                        </p:attrNameLst>
                                      </p:cBhvr>
                                      <p:to>
                                        <p:strVal val="visible"/>
                                      </p:to>
                                    </p:set>
                                    <p:animEffect transition="in" filter="wipe(down)">
                                      <p:cBhvr>
                                        <p:cTn id="32"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r>
              <a:rPr lang="en-US" altLang="en-US" dirty="0" smtClean="0"/>
              <a:t>Letter spacing</a:t>
            </a:r>
          </a:p>
        </p:txBody>
      </p:sp>
      <p:sp>
        <p:nvSpPr>
          <p:cNvPr id="4099" name="Content Placeholder 2"/>
          <p:cNvSpPr>
            <a:spLocks noGrp="1"/>
          </p:cNvSpPr>
          <p:nvPr>
            <p:ph sz="quarter" idx="1"/>
          </p:nvPr>
        </p:nvSpPr>
        <p:spPr>
          <a:xfrm>
            <a:off x="457200" y="1143000"/>
            <a:ext cx="8001000" cy="4709160"/>
          </a:xfrm>
        </p:spPr>
        <p:txBody>
          <a:bodyPr>
            <a:noAutofit/>
          </a:bodyPr>
          <a:lstStyle/>
          <a:p>
            <a:pPr marL="0" indent="0" algn="just">
              <a:lnSpc>
                <a:spcPct val="150000"/>
              </a:lnSpc>
              <a:buNone/>
            </a:pPr>
            <a:r>
              <a:rPr lang="en-US" sz="2400" dirty="0" smtClean="0"/>
              <a:t>The letter-spacing property lets you to control the space between two letters.</a:t>
            </a:r>
          </a:p>
          <a:p>
            <a:pPr marL="274320" lvl="1" indent="0" algn="just">
              <a:lnSpc>
                <a:spcPct val="150000"/>
              </a:lnSpc>
              <a:buNone/>
            </a:pPr>
            <a:r>
              <a:rPr lang="en-US" sz="2100" dirty="0"/>
              <a:t>h2 </a:t>
            </a:r>
            <a:r>
              <a:rPr lang="en-US" sz="2100" dirty="0" smtClean="0"/>
              <a:t>{    </a:t>
            </a:r>
            <a:r>
              <a:rPr lang="en-US" sz="2100" dirty="0" smtClean="0">
                <a:solidFill>
                  <a:srgbClr val="FF0000"/>
                </a:solidFill>
              </a:rPr>
              <a:t>letter-spacing</a:t>
            </a:r>
            <a:r>
              <a:rPr lang="en-US" sz="2100" dirty="0">
                <a:solidFill>
                  <a:srgbClr val="FF0000"/>
                </a:solidFill>
              </a:rPr>
              <a:t>: 0.25em</a:t>
            </a:r>
            <a:r>
              <a:rPr lang="en-US" sz="2100" dirty="0" smtClean="0">
                <a:solidFill>
                  <a:srgbClr val="FF0000"/>
                </a:solidFill>
              </a:rPr>
              <a:t>;</a:t>
            </a:r>
            <a:r>
              <a:rPr lang="en-US" sz="2100" dirty="0" smtClean="0"/>
              <a:t>    }</a:t>
            </a:r>
          </a:p>
          <a:p>
            <a:pPr marL="274320" lvl="1" indent="0" algn="just">
              <a:lnSpc>
                <a:spcPct val="150000"/>
              </a:lnSpc>
              <a:buNone/>
            </a:pPr>
            <a:r>
              <a:rPr lang="en-US" sz="2100" dirty="0"/>
              <a:t>&lt;</a:t>
            </a:r>
            <a:r>
              <a:rPr lang="en-US" sz="2100" dirty="0" smtClean="0"/>
              <a:t>h2&gt;Extra </a:t>
            </a:r>
            <a:r>
              <a:rPr lang="en-US" sz="2100" dirty="0"/>
              <a:t>space between letters&lt;/h2&gt;</a:t>
            </a:r>
            <a:endParaRPr lang="en-US" sz="2100" dirty="0" smtClean="0"/>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79</a:t>
            </a:fld>
            <a:endParaRPr lang="en-US"/>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886200"/>
            <a:ext cx="7239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766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dow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wipe(down)">
                                      <p:cBhvr>
                                        <p:cTn id="17"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lnSpc>
                <a:spcPct val="150000"/>
              </a:lnSpc>
            </a:pPr>
            <a:r>
              <a:rPr lang="en-US" dirty="0"/>
              <a:t>Using the &lt;style&gt; Element</a:t>
            </a:r>
          </a:p>
        </p:txBody>
      </p:sp>
      <p:sp>
        <p:nvSpPr>
          <p:cNvPr id="3" name="Content Placeholder 2"/>
          <p:cNvSpPr>
            <a:spLocks noGrp="1"/>
          </p:cNvSpPr>
          <p:nvPr>
            <p:ph sz="quarter" idx="1"/>
          </p:nvPr>
        </p:nvSpPr>
        <p:spPr/>
        <p:txBody>
          <a:bodyPr>
            <a:normAutofit/>
          </a:bodyPr>
          <a:lstStyle/>
          <a:p>
            <a:pPr marL="0" indent="0">
              <a:buNone/>
            </a:pPr>
            <a:r>
              <a:rPr lang="en-US" sz="2400" dirty="0"/>
              <a:t>&lt;</a:t>
            </a:r>
            <a:r>
              <a:rPr lang="en-US" sz="2400" dirty="0">
                <a:solidFill>
                  <a:srgbClr val="FF0000"/>
                </a:solidFill>
              </a:rPr>
              <a:t>style</a:t>
            </a:r>
            <a:r>
              <a:rPr lang="en-US" sz="2400" dirty="0"/>
              <a:t>&gt;</a:t>
            </a:r>
          </a:p>
          <a:p>
            <a:pPr marL="274320" lvl="1" indent="0">
              <a:buNone/>
            </a:pPr>
            <a:r>
              <a:rPr lang="en-US" sz="2100" dirty="0"/>
              <a:t>header {</a:t>
            </a:r>
          </a:p>
          <a:p>
            <a:pPr marL="274320" lvl="1" indent="0">
              <a:buNone/>
            </a:pPr>
            <a:r>
              <a:rPr lang="en-US" sz="2100" dirty="0"/>
              <a:t>color: </a:t>
            </a:r>
            <a:r>
              <a:rPr lang="en-US" sz="2100" dirty="0" smtClean="0"/>
              <a:t>red;</a:t>
            </a:r>
            <a:endParaRPr lang="en-US" sz="2100" dirty="0"/>
          </a:p>
          <a:p>
            <a:pPr marL="274320" lvl="1" indent="0">
              <a:buNone/>
            </a:pPr>
            <a:r>
              <a:rPr lang="en-US" sz="2100" dirty="0"/>
              <a:t>background-color: </a:t>
            </a:r>
            <a:r>
              <a:rPr lang="en-US" sz="2100" dirty="0" smtClean="0"/>
              <a:t>#413;</a:t>
            </a:r>
            <a:endParaRPr lang="en-US" sz="2100" dirty="0"/>
          </a:p>
          <a:p>
            <a:pPr marL="274320" lvl="1" indent="0">
              <a:buNone/>
            </a:pPr>
            <a:r>
              <a:rPr lang="en-US" sz="2100" dirty="0"/>
              <a:t>font-size: </a:t>
            </a:r>
            <a:r>
              <a:rPr lang="en-US" sz="2100" dirty="0" smtClean="0"/>
              <a:t>2.3em</a:t>
            </a:r>
            <a:r>
              <a:rPr lang="en-US" sz="2100" dirty="0"/>
              <a:t>;</a:t>
            </a:r>
          </a:p>
          <a:p>
            <a:pPr marL="274320" lvl="1" indent="0">
              <a:buNone/>
            </a:pPr>
            <a:r>
              <a:rPr lang="en-US" sz="2100" dirty="0"/>
              <a:t>}</a:t>
            </a:r>
          </a:p>
          <a:p>
            <a:pPr marL="0" indent="0">
              <a:buNone/>
            </a:pPr>
            <a:r>
              <a:rPr lang="en-US" sz="2400" dirty="0"/>
              <a:t>&lt;/</a:t>
            </a:r>
            <a:r>
              <a:rPr lang="en-US" sz="2400" dirty="0">
                <a:solidFill>
                  <a:srgbClr val="FF0000"/>
                </a:solidFill>
              </a:rPr>
              <a:t>style</a:t>
            </a:r>
            <a:r>
              <a:rPr lang="en-US" sz="2400" dirty="0" smtClean="0"/>
              <a:t>&gt;</a:t>
            </a:r>
          </a:p>
          <a:p>
            <a:pPr marL="0" indent="0">
              <a:buNone/>
            </a:pPr>
            <a:endParaRPr lang="en-US" sz="2400" dirty="0"/>
          </a:p>
          <a:p>
            <a:pPr marL="0" indent="0">
              <a:buNone/>
            </a:pPr>
            <a:r>
              <a:rPr lang="en-US" sz="2400" dirty="0" smtClean="0"/>
              <a:t>The &lt;style&gt; element is included inside HTML &amp; it contains CSS code.</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4" name="Slide Number Placeholder 3"/>
          <p:cNvSpPr>
            <a:spLocks noGrp="1"/>
          </p:cNvSpPr>
          <p:nvPr>
            <p:ph type="sldNum" sz="quarter" idx="12"/>
          </p:nvPr>
        </p:nvSpPr>
        <p:spPr/>
        <p:txBody>
          <a:bodyPr/>
          <a:lstStyle/>
          <a:p>
            <a:fld id="{CEC82A4D-99B1-4CF2-9947-C4AA5AB13460}" type="slidenum">
              <a:rPr lang="en-US" smtClean="0"/>
              <a:t>8</a:t>
            </a:fld>
            <a:endParaRPr lang="en-US"/>
          </a:p>
        </p:txBody>
      </p:sp>
    </p:spTree>
    <p:extLst>
      <p:ext uri="{BB962C8B-B14F-4D97-AF65-F5344CB8AC3E}">
        <p14:creationId xmlns:p14="http://schemas.microsoft.com/office/powerpoint/2010/main" val="3485492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wipe(down)">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r>
              <a:rPr lang="en-US" altLang="en-US" dirty="0" smtClean="0"/>
              <a:t>Text transformation</a:t>
            </a:r>
          </a:p>
        </p:txBody>
      </p:sp>
      <p:sp>
        <p:nvSpPr>
          <p:cNvPr id="4099" name="Content Placeholder 2"/>
          <p:cNvSpPr>
            <a:spLocks noGrp="1"/>
          </p:cNvSpPr>
          <p:nvPr>
            <p:ph sz="quarter" idx="1"/>
          </p:nvPr>
        </p:nvSpPr>
        <p:spPr>
          <a:xfrm>
            <a:off x="457200" y="1143000"/>
            <a:ext cx="8001000" cy="4709160"/>
          </a:xfrm>
        </p:spPr>
        <p:txBody>
          <a:bodyPr>
            <a:noAutofit/>
          </a:bodyPr>
          <a:lstStyle/>
          <a:p>
            <a:pPr marL="0" indent="0" algn="just">
              <a:lnSpc>
                <a:spcPct val="150000"/>
              </a:lnSpc>
              <a:buNone/>
            </a:pPr>
            <a:r>
              <a:rPr lang="en-US" sz="2400" dirty="0" smtClean="0"/>
              <a:t>Using text transformation properties you can transform your text to </a:t>
            </a:r>
            <a:r>
              <a:rPr lang="en-US" sz="2400" dirty="0"/>
              <a:t>uppercase, lowercase, or </a:t>
            </a:r>
            <a:r>
              <a:rPr lang="en-US" sz="2400" dirty="0" smtClean="0"/>
              <a:t>capitalize.</a:t>
            </a:r>
          </a:p>
          <a:p>
            <a:pPr marL="274320" lvl="1" indent="0" algn="just">
              <a:lnSpc>
                <a:spcPct val="150000"/>
              </a:lnSpc>
              <a:buNone/>
            </a:pPr>
            <a:r>
              <a:rPr lang="en-US" sz="2000" dirty="0"/>
              <a:t>p </a:t>
            </a:r>
            <a:r>
              <a:rPr lang="en-US" sz="2000" dirty="0" smtClean="0"/>
              <a:t>{    </a:t>
            </a:r>
            <a:r>
              <a:rPr lang="en-US" sz="2000" dirty="0" smtClean="0">
                <a:solidFill>
                  <a:srgbClr val="FF0000"/>
                </a:solidFill>
              </a:rPr>
              <a:t>text-transform</a:t>
            </a:r>
            <a:r>
              <a:rPr lang="en-US" sz="2000" dirty="0">
                <a:solidFill>
                  <a:srgbClr val="FF0000"/>
                </a:solidFill>
              </a:rPr>
              <a:t>: uppercase</a:t>
            </a:r>
            <a:r>
              <a:rPr lang="en-US" sz="2000" dirty="0" smtClean="0">
                <a:solidFill>
                  <a:srgbClr val="FF0000"/>
                </a:solidFill>
              </a:rPr>
              <a:t>;    </a:t>
            </a:r>
            <a:r>
              <a:rPr lang="en-US" sz="2000" dirty="0" smtClean="0"/>
              <a:t>}</a:t>
            </a:r>
          </a:p>
          <a:p>
            <a:pPr marL="274320" lvl="1" indent="0" algn="just">
              <a:lnSpc>
                <a:spcPct val="150000"/>
              </a:lnSpc>
              <a:buNone/>
            </a:pPr>
            <a:r>
              <a:rPr lang="en-US" sz="2100" dirty="0"/>
              <a:t>&lt;p style="text-transform: uppercase</a:t>
            </a:r>
            <a:r>
              <a:rPr lang="en-US" sz="2100" dirty="0" smtClean="0"/>
              <a:t>;"&gt;This is my uppercase </a:t>
            </a:r>
            <a:r>
              <a:rPr lang="en-US" sz="2100" dirty="0"/>
              <a:t>text.&lt;/p</a:t>
            </a:r>
            <a:r>
              <a:rPr lang="en-US" sz="2100" dirty="0" smtClean="0"/>
              <a:t>&gt;</a:t>
            </a:r>
          </a:p>
          <a:p>
            <a:pPr marL="0" indent="0" algn="just">
              <a:lnSpc>
                <a:spcPct val="150000"/>
              </a:lnSpc>
              <a:buNone/>
            </a:pPr>
            <a:endParaRPr lang="en-US" sz="2400" dirty="0" smtClean="0"/>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80</a:t>
            </a:fld>
            <a:endParaRPr lang="en-US"/>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4267200"/>
            <a:ext cx="522732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9394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dow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wipe(down)">
                                      <p:cBhvr>
                                        <p:cTn id="17"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r>
              <a:rPr lang="en-US" altLang="en-US" dirty="0" smtClean="0"/>
              <a:t>Text decoration</a:t>
            </a:r>
          </a:p>
        </p:txBody>
      </p:sp>
      <p:sp>
        <p:nvSpPr>
          <p:cNvPr id="4099" name="Content Placeholder 2"/>
          <p:cNvSpPr>
            <a:spLocks noGrp="1"/>
          </p:cNvSpPr>
          <p:nvPr>
            <p:ph sz="quarter" idx="1"/>
          </p:nvPr>
        </p:nvSpPr>
        <p:spPr>
          <a:xfrm>
            <a:off x="457200" y="1143000"/>
            <a:ext cx="8001000" cy="4709160"/>
          </a:xfrm>
        </p:spPr>
        <p:txBody>
          <a:bodyPr>
            <a:noAutofit/>
          </a:bodyPr>
          <a:lstStyle/>
          <a:p>
            <a:pPr marL="0" indent="0" algn="just">
              <a:lnSpc>
                <a:spcPct val="150000"/>
              </a:lnSpc>
              <a:buNone/>
            </a:pPr>
            <a:r>
              <a:rPr lang="en-US" sz="2400" dirty="0" smtClean="0"/>
              <a:t>Using text-decoration property, we can decorate our text. For example we can give underline, line through or </a:t>
            </a:r>
            <a:r>
              <a:rPr lang="en-US" sz="2400" dirty="0" err="1" smtClean="0"/>
              <a:t>overline</a:t>
            </a:r>
            <a:r>
              <a:rPr lang="en-US" sz="2400" dirty="0" smtClean="0"/>
              <a:t> to the text.</a:t>
            </a:r>
          </a:p>
          <a:p>
            <a:pPr marL="274320" lvl="1" indent="0">
              <a:lnSpc>
                <a:spcPct val="150000"/>
              </a:lnSpc>
              <a:buNone/>
            </a:pPr>
            <a:r>
              <a:rPr lang="en-US" sz="2100" dirty="0"/>
              <a:t>&lt;div style="</a:t>
            </a:r>
            <a:r>
              <a:rPr lang="en-US" sz="2100" dirty="0">
                <a:solidFill>
                  <a:srgbClr val="FF0000"/>
                </a:solidFill>
              </a:rPr>
              <a:t>text-decoration: underline</a:t>
            </a:r>
            <a:r>
              <a:rPr lang="en-US" sz="2100" dirty="0" smtClean="0"/>
              <a:t>;"&gt;Underline text&lt;/</a:t>
            </a:r>
            <a:r>
              <a:rPr lang="en-US" sz="2100" dirty="0"/>
              <a:t>div</a:t>
            </a:r>
            <a:r>
              <a:rPr lang="en-US" sz="2100" dirty="0" smtClean="0"/>
              <a:t>&gt;</a:t>
            </a:r>
          </a:p>
          <a:p>
            <a:pPr marL="274320" lvl="1" indent="0">
              <a:lnSpc>
                <a:spcPct val="150000"/>
              </a:lnSpc>
              <a:buNone/>
            </a:pPr>
            <a:r>
              <a:rPr lang="en-US" sz="2100" dirty="0"/>
              <a:t>&lt;div style="</a:t>
            </a:r>
            <a:r>
              <a:rPr lang="en-US" sz="2100" dirty="0" smtClean="0">
                <a:solidFill>
                  <a:srgbClr val="FF0000"/>
                </a:solidFill>
              </a:rPr>
              <a:t>text-decoration</a:t>
            </a:r>
            <a:r>
              <a:rPr lang="en-US" sz="2100" dirty="0">
                <a:solidFill>
                  <a:srgbClr val="FF0000"/>
                </a:solidFill>
              </a:rPr>
              <a:t>: line-through</a:t>
            </a:r>
            <a:r>
              <a:rPr lang="en-US" sz="2100" dirty="0" smtClean="0"/>
              <a:t>;"&gt;Line through text&lt;/</a:t>
            </a:r>
            <a:r>
              <a:rPr lang="en-US" sz="2100" dirty="0"/>
              <a:t>div</a:t>
            </a:r>
            <a:r>
              <a:rPr lang="en-US" sz="2100" dirty="0" smtClean="0"/>
              <a:t>&gt;</a:t>
            </a:r>
          </a:p>
          <a:p>
            <a:pPr marL="274320" lvl="1" indent="0">
              <a:lnSpc>
                <a:spcPct val="150000"/>
              </a:lnSpc>
              <a:buNone/>
            </a:pPr>
            <a:r>
              <a:rPr lang="en-US" sz="2000" dirty="0"/>
              <a:t>&lt;div style="</a:t>
            </a:r>
            <a:r>
              <a:rPr lang="en-US" sz="2000" dirty="0">
                <a:solidFill>
                  <a:srgbClr val="FF0000"/>
                </a:solidFill>
              </a:rPr>
              <a:t>text-decoration: </a:t>
            </a:r>
            <a:r>
              <a:rPr lang="en-US" sz="2000" dirty="0" err="1" smtClean="0">
                <a:solidFill>
                  <a:srgbClr val="FF0000"/>
                </a:solidFill>
              </a:rPr>
              <a:t>overline</a:t>
            </a:r>
            <a:r>
              <a:rPr lang="en-US" sz="2000" dirty="0" smtClean="0"/>
              <a:t>;"&gt;</a:t>
            </a:r>
            <a:r>
              <a:rPr lang="en-US" sz="2000" dirty="0" err="1" smtClean="0"/>
              <a:t>Overline</a:t>
            </a:r>
            <a:r>
              <a:rPr lang="en-US" sz="2000" dirty="0" smtClean="0"/>
              <a:t> text&lt;/</a:t>
            </a:r>
            <a:r>
              <a:rPr lang="en-US" sz="2000" dirty="0"/>
              <a:t>div</a:t>
            </a:r>
            <a:r>
              <a:rPr lang="en-US" sz="2000" dirty="0" smtClean="0"/>
              <a:t>&gt;</a:t>
            </a:r>
          </a:p>
          <a:p>
            <a:pPr marL="274320" lvl="1" indent="0">
              <a:lnSpc>
                <a:spcPct val="150000"/>
              </a:lnSpc>
              <a:buNone/>
            </a:pPr>
            <a:endParaRPr lang="en-US" sz="2100" dirty="0" smtClean="0"/>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81</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4495800"/>
            <a:ext cx="2286000"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0215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dow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wipe(down)">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wipe(down)">
                                      <p:cBhvr>
                                        <p:cTn id="22" dur="500"/>
                                        <p:tgtEl>
                                          <p:spTgt spid="4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animEffect transition="in" filter="wipe(down)">
                                      <p:cBhvr>
                                        <p:cTn id="2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r>
              <a:rPr lang="en-US" altLang="en-US" dirty="0" smtClean="0"/>
              <a:t>Text indent</a:t>
            </a:r>
          </a:p>
        </p:txBody>
      </p:sp>
      <p:sp>
        <p:nvSpPr>
          <p:cNvPr id="4099" name="Content Placeholder 2"/>
          <p:cNvSpPr>
            <a:spLocks noGrp="1"/>
          </p:cNvSpPr>
          <p:nvPr>
            <p:ph sz="quarter" idx="1"/>
          </p:nvPr>
        </p:nvSpPr>
        <p:spPr>
          <a:xfrm>
            <a:off x="457200" y="1143000"/>
            <a:ext cx="8001000" cy="4709160"/>
          </a:xfrm>
        </p:spPr>
        <p:txBody>
          <a:bodyPr>
            <a:noAutofit/>
          </a:bodyPr>
          <a:lstStyle/>
          <a:p>
            <a:pPr marL="0" indent="0">
              <a:lnSpc>
                <a:spcPct val="150000"/>
              </a:lnSpc>
              <a:buNone/>
            </a:pPr>
            <a:r>
              <a:rPr lang="en-US" sz="2400" dirty="0" smtClean="0"/>
              <a:t>Using text-indent property, we can set the offset of starting first line of text.</a:t>
            </a:r>
          </a:p>
          <a:p>
            <a:pPr marL="274320" lvl="1" indent="0">
              <a:lnSpc>
                <a:spcPct val="150000"/>
              </a:lnSpc>
              <a:buNone/>
            </a:pPr>
            <a:r>
              <a:rPr lang="en-US" sz="2100" dirty="0" smtClean="0"/>
              <a:t>p {     </a:t>
            </a:r>
            <a:r>
              <a:rPr lang="en-US" sz="2100" dirty="0" smtClean="0">
                <a:solidFill>
                  <a:srgbClr val="FF0000"/>
                </a:solidFill>
              </a:rPr>
              <a:t>text-indent</a:t>
            </a:r>
            <a:r>
              <a:rPr lang="en-US" sz="2100" dirty="0">
                <a:solidFill>
                  <a:srgbClr val="FF0000"/>
                </a:solidFill>
              </a:rPr>
              <a:t>: </a:t>
            </a:r>
            <a:r>
              <a:rPr lang="en-US" sz="2100" dirty="0" smtClean="0">
                <a:solidFill>
                  <a:srgbClr val="FF0000"/>
                </a:solidFill>
              </a:rPr>
              <a:t>100px</a:t>
            </a:r>
            <a:r>
              <a:rPr lang="en-US" sz="2100" dirty="0" smtClean="0"/>
              <a:t>;    }</a:t>
            </a:r>
          </a:p>
          <a:p>
            <a:pPr marL="274320" lvl="1" indent="0">
              <a:lnSpc>
                <a:spcPct val="150000"/>
              </a:lnSpc>
              <a:buNone/>
            </a:pPr>
            <a:r>
              <a:rPr lang="en-US" sz="2100" dirty="0" smtClean="0"/>
              <a:t>p </a:t>
            </a:r>
            <a:r>
              <a:rPr lang="en-US" sz="2100" dirty="0"/>
              <a:t>{     </a:t>
            </a:r>
            <a:r>
              <a:rPr lang="en-US" sz="2100" dirty="0">
                <a:solidFill>
                  <a:srgbClr val="FF0000"/>
                </a:solidFill>
              </a:rPr>
              <a:t>text-indent: </a:t>
            </a:r>
            <a:r>
              <a:rPr lang="en-US" sz="2100" dirty="0" smtClean="0">
                <a:solidFill>
                  <a:srgbClr val="FF0000"/>
                </a:solidFill>
              </a:rPr>
              <a:t>2em</a:t>
            </a:r>
            <a:r>
              <a:rPr lang="en-US" sz="2100" dirty="0" smtClean="0"/>
              <a:t>;    </a:t>
            </a:r>
            <a:r>
              <a:rPr lang="en-US" sz="2100" dirty="0"/>
              <a:t>}</a:t>
            </a:r>
          </a:p>
          <a:p>
            <a:pPr marL="274320" lvl="1" indent="0">
              <a:lnSpc>
                <a:spcPct val="150000"/>
              </a:lnSpc>
              <a:buNone/>
            </a:pPr>
            <a:r>
              <a:rPr lang="en-US" sz="2100" dirty="0" smtClean="0"/>
              <a:t>p </a:t>
            </a:r>
            <a:r>
              <a:rPr lang="en-US" sz="2100" dirty="0"/>
              <a:t>{     </a:t>
            </a:r>
            <a:r>
              <a:rPr lang="en-US" sz="2100" dirty="0">
                <a:solidFill>
                  <a:srgbClr val="FF0000"/>
                </a:solidFill>
              </a:rPr>
              <a:t>text-indent: </a:t>
            </a:r>
            <a:r>
              <a:rPr lang="en-US" sz="2100" dirty="0" smtClean="0">
                <a:solidFill>
                  <a:srgbClr val="FF0000"/>
                </a:solidFill>
              </a:rPr>
              <a:t>10%</a:t>
            </a:r>
            <a:r>
              <a:rPr lang="en-US" sz="2100" dirty="0" smtClean="0"/>
              <a:t>;    </a:t>
            </a:r>
            <a:r>
              <a:rPr lang="en-US" sz="2100" dirty="0"/>
              <a:t>}</a:t>
            </a:r>
          </a:p>
          <a:p>
            <a:pPr marL="274320" lvl="1" indent="0">
              <a:lnSpc>
                <a:spcPct val="150000"/>
              </a:lnSpc>
              <a:buNone/>
            </a:pPr>
            <a:endParaRPr lang="en-US" sz="2100" dirty="0" smtClean="0"/>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82</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4105526"/>
            <a:ext cx="2837949" cy="2097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287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dow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wipe(down)">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wipe(down)">
                                      <p:cBhvr>
                                        <p:cTn id="22" dur="500"/>
                                        <p:tgtEl>
                                          <p:spTgt spid="4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050"/>
                                        </p:tgtEl>
                                        <p:attrNameLst>
                                          <p:attrName>style.visibility</p:attrName>
                                        </p:attrNameLst>
                                      </p:cBhvr>
                                      <p:to>
                                        <p:strVal val="visible"/>
                                      </p:to>
                                    </p:set>
                                    <p:animEffect transition="in" filter="wipe(down)">
                                      <p:cBhvr>
                                        <p:cTn id="2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r>
              <a:rPr lang="en-US" altLang="en-US" dirty="0" smtClean="0"/>
              <a:t>Text alignment</a:t>
            </a:r>
          </a:p>
        </p:txBody>
      </p:sp>
      <p:sp>
        <p:nvSpPr>
          <p:cNvPr id="4099" name="Content Placeholder 2"/>
          <p:cNvSpPr>
            <a:spLocks noGrp="1"/>
          </p:cNvSpPr>
          <p:nvPr>
            <p:ph sz="quarter" idx="1"/>
          </p:nvPr>
        </p:nvSpPr>
        <p:spPr>
          <a:xfrm>
            <a:off x="457200" y="1143000"/>
            <a:ext cx="8001000" cy="4709160"/>
          </a:xfrm>
        </p:spPr>
        <p:txBody>
          <a:bodyPr>
            <a:noAutofit/>
          </a:bodyPr>
          <a:lstStyle/>
          <a:p>
            <a:pPr marL="0" indent="0">
              <a:lnSpc>
                <a:spcPct val="150000"/>
              </a:lnSpc>
              <a:buNone/>
            </a:pPr>
            <a:r>
              <a:rPr lang="en-US" sz="2400" dirty="0" smtClean="0"/>
              <a:t>‘text-align’ property allows us to specify the text alignment.</a:t>
            </a:r>
          </a:p>
          <a:p>
            <a:pPr marL="274320" lvl="1" indent="0">
              <a:lnSpc>
                <a:spcPct val="150000"/>
              </a:lnSpc>
              <a:buNone/>
            </a:pPr>
            <a:r>
              <a:rPr lang="en-US" sz="2100" dirty="0"/>
              <a:t>&lt;p style="</a:t>
            </a:r>
            <a:r>
              <a:rPr lang="en-US" sz="2100" dirty="0">
                <a:solidFill>
                  <a:srgbClr val="FF0000"/>
                </a:solidFill>
              </a:rPr>
              <a:t>text-align: left</a:t>
            </a:r>
            <a:r>
              <a:rPr lang="en-US" sz="2100" dirty="0"/>
              <a:t>;"&gt;Left aligned text&lt;/p</a:t>
            </a:r>
            <a:r>
              <a:rPr lang="en-US" sz="2100" dirty="0" smtClean="0"/>
              <a:t>&gt;</a:t>
            </a:r>
          </a:p>
          <a:p>
            <a:pPr marL="274320" lvl="1" indent="0">
              <a:lnSpc>
                <a:spcPct val="150000"/>
              </a:lnSpc>
              <a:buNone/>
            </a:pPr>
            <a:r>
              <a:rPr lang="en-US" sz="2100" dirty="0"/>
              <a:t>&lt;p style="</a:t>
            </a:r>
            <a:r>
              <a:rPr lang="en-US" sz="2100" dirty="0">
                <a:solidFill>
                  <a:srgbClr val="FF0000"/>
                </a:solidFill>
              </a:rPr>
              <a:t>text-align: </a:t>
            </a:r>
            <a:r>
              <a:rPr lang="en-US" sz="2100" dirty="0" smtClean="0">
                <a:solidFill>
                  <a:srgbClr val="FF0000"/>
                </a:solidFill>
              </a:rPr>
              <a:t>right</a:t>
            </a:r>
            <a:r>
              <a:rPr lang="en-US" sz="2100" dirty="0" smtClean="0"/>
              <a:t>;"&gt;Right </a:t>
            </a:r>
            <a:r>
              <a:rPr lang="en-US" sz="2100" dirty="0"/>
              <a:t>aligned text&lt;/p&gt;</a:t>
            </a:r>
          </a:p>
          <a:p>
            <a:pPr marL="274320" lvl="1" indent="0">
              <a:lnSpc>
                <a:spcPct val="150000"/>
              </a:lnSpc>
              <a:buNone/>
            </a:pPr>
            <a:r>
              <a:rPr lang="en-US" sz="2100" dirty="0"/>
              <a:t>&lt;p style="</a:t>
            </a:r>
            <a:r>
              <a:rPr lang="en-US" sz="2100" dirty="0">
                <a:solidFill>
                  <a:srgbClr val="FF0000"/>
                </a:solidFill>
              </a:rPr>
              <a:t>text-align: </a:t>
            </a:r>
            <a:r>
              <a:rPr lang="en-US" sz="2100" dirty="0" smtClean="0">
                <a:solidFill>
                  <a:srgbClr val="FF0000"/>
                </a:solidFill>
              </a:rPr>
              <a:t>center</a:t>
            </a:r>
            <a:r>
              <a:rPr lang="en-US" sz="2100" dirty="0" smtClean="0"/>
              <a:t>;"&gt;Center </a:t>
            </a:r>
            <a:r>
              <a:rPr lang="en-US" sz="2100" dirty="0"/>
              <a:t>aligned text&lt;/p&gt;</a:t>
            </a:r>
            <a:endParaRPr lang="en-US" sz="2100" dirty="0" smtClean="0"/>
          </a:p>
          <a:p>
            <a:pPr marL="274320" lvl="1" indent="0">
              <a:lnSpc>
                <a:spcPct val="150000"/>
              </a:lnSpc>
              <a:buNone/>
            </a:pPr>
            <a:r>
              <a:rPr lang="en-US" sz="2100" dirty="0"/>
              <a:t>&lt;p style="</a:t>
            </a:r>
            <a:r>
              <a:rPr lang="en-US" sz="2100" dirty="0">
                <a:solidFill>
                  <a:srgbClr val="FF0000"/>
                </a:solidFill>
              </a:rPr>
              <a:t>text-align: </a:t>
            </a:r>
            <a:r>
              <a:rPr lang="en-US" sz="2100" dirty="0" smtClean="0">
                <a:solidFill>
                  <a:srgbClr val="FF0000"/>
                </a:solidFill>
              </a:rPr>
              <a:t>justify</a:t>
            </a:r>
            <a:r>
              <a:rPr lang="en-US" sz="2100" dirty="0" smtClean="0"/>
              <a:t>;"&gt;Justify </a:t>
            </a:r>
            <a:r>
              <a:rPr lang="en-US" sz="2100" dirty="0"/>
              <a:t>aligned text&lt;/p&gt;</a:t>
            </a:r>
          </a:p>
          <a:p>
            <a:pPr marL="274320" lvl="1" indent="0">
              <a:lnSpc>
                <a:spcPct val="150000"/>
              </a:lnSpc>
              <a:buNone/>
            </a:pPr>
            <a:endParaRPr lang="en-US" sz="2100" dirty="0" smtClean="0"/>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83</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199" y="4191000"/>
            <a:ext cx="2855661"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2729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dow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wipe(down)">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wipe(down)">
                                      <p:cBhvr>
                                        <p:cTn id="22" dur="500"/>
                                        <p:tgtEl>
                                          <p:spTgt spid="4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wipe(down)">
                                      <p:cBhvr>
                                        <p:cTn id="27" dur="500"/>
                                        <p:tgtEl>
                                          <p:spTgt spid="40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074"/>
                                        </p:tgtEl>
                                        <p:attrNameLst>
                                          <p:attrName>style.visibility</p:attrName>
                                        </p:attrNameLst>
                                      </p:cBhvr>
                                      <p:to>
                                        <p:strVal val="visible"/>
                                      </p:to>
                                    </p:set>
                                    <p:animEffect transition="in" filter="wipe(down)">
                                      <p:cBhvr>
                                        <p:cTn id="32"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ltLang="en-US" dirty="0" smtClean="0"/>
              <a:t>Module 8: Color &amp; Background</a:t>
            </a:r>
          </a:p>
        </p:txBody>
      </p:sp>
      <p:sp>
        <p:nvSpPr>
          <p:cNvPr id="4099" name="Content Placeholder 2"/>
          <p:cNvSpPr>
            <a:spLocks noGrp="1"/>
          </p:cNvSpPr>
          <p:nvPr>
            <p:ph sz="quarter" idx="1"/>
          </p:nvPr>
        </p:nvSpPr>
        <p:spPr>
          <a:xfrm>
            <a:off x="457200" y="1143000"/>
            <a:ext cx="8229600" cy="4937760"/>
          </a:xfrm>
        </p:spPr>
        <p:txBody>
          <a:bodyPr>
            <a:noAutofit/>
          </a:bodyPr>
          <a:lstStyle/>
          <a:p>
            <a:pPr>
              <a:lnSpc>
                <a:spcPct val="150000"/>
              </a:lnSpc>
            </a:pPr>
            <a:r>
              <a:rPr lang="en-US" altLang="en-US" dirty="0"/>
              <a:t>Applying color</a:t>
            </a:r>
          </a:p>
          <a:p>
            <a:pPr>
              <a:lnSpc>
                <a:spcPct val="150000"/>
              </a:lnSpc>
            </a:pPr>
            <a:r>
              <a:rPr lang="en-US" altLang="en-US" dirty="0"/>
              <a:t>Background image</a:t>
            </a:r>
          </a:p>
          <a:p>
            <a:pPr>
              <a:lnSpc>
                <a:spcPct val="150000"/>
              </a:lnSpc>
            </a:pPr>
            <a:r>
              <a:rPr lang="en-US" altLang="en-US" dirty="0"/>
              <a:t>CSS transitions</a:t>
            </a:r>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3" name="Slide Number Placeholder 2"/>
          <p:cNvSpPr>
            <a:spLocks noGrp="1"/>
          </p:cNvSpPr>
          <p:nvPr>
            <p:ph type="sldNum" sz="quarter" idx="12"/>
          </p:nvPr>
        </p:nvSpPr>
        <p:spPr/>
        <p:txBody>
          <a:bodyPr/>
          <a:lstStyle/>
          <a:p>
            <a:fld id="{CEC82A4D-99B1-4CF2-9947-C4AA5AB13460}" type="slidenum">
              <a:rPr lang="en-US" smtClean="0"/>
              <a:pPr/>
              <a:t>84</a:t>
            </a:fld>
            <a:endParaRPr lang="en-US"/>
          </a:p>
        </p:txBody>
      </p:sp>
    </p:spTree>
    <p:extLst>
      <p:ext uri="{BB962C8B-B14F-4D97-AF65-F5344CB8AC3E}">
        <p14:creationId xmlns:p14="http://schemas.microsoft.com/office/powerpoint/2010/main" val="60903763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r>
              <a:rPr lang="en-US" altLang="en-US" dirty="0" smtClean="0"/>
              <a:t>Text color &amp; background color</a:t>
            </a:r>
          </a:p>
        </p:txBody>
      </p:sp>
      <p:sp>
        <p:nvSpPr>
          <p:cNvPr id="4099" name="Content Placeholder 2"/>
          <p:cNvSpPr>
            <a:spLocks noGrp="1"/>
          </p:cNvSpPr>
          <p:nvPr>
            <p:ph sz="quarter" idx="1"/>
          </p:nvPr>
        </p:nvSpPr>
        <p:spPr>
          <a:xfrm>
            <a:off x="457200" y="1143000"/>
            <a:ext cx="8001000" cy="4709160"/>
          </a:xfrm>
        </p:spPr>
        <p:txBody>
          <a:bodyPr>
            <a:noAutofit/>
          </a:bodyPr>
          <a:lstStyle/>
          <a:p>
            <a:pPr marL="0" indent="0">
              <a:lnSpc>
                <a:spcPct val="150000"/>
              </a:lnSpc>
              <a:buNone/>
            </a:pPr>
            <a:r>
              <a:rPr lang="en-US" sz="2400" dirty="0" smtClean="0"/>
              <a:t>Text color &amp; background color can be set using ‘color’ &amp; ‘background-color’ properties respectively.</a:t>
            </a:r>
          </a:p>
          <a:p>
            <a:pPr marL="274320" lvl="1" indent="0">
              <a:lnSpc>
                <a:spcPct val="150000"/>
              </a:lnSpc>
              <a:buNone/>
            </a:pPr>
            <a:r>
              <a:rPr lang="en-US" sz="2000" dirty="0"/>
              <a:t>&lt;p style="</a:t>
            </a:r>
            <a:r>
              <a:rPr lang="en-US" sz="2000" dirty="0">
                <a:solidFill>
                  <a:srgbClr val="FF0000"/>
                </a:solidFill>
              </a:rPr>
              <a:t>color: Red</a:t>
            </a:r>
            <a:r>
              <a:rPr lang="en-US" sz="2000" dirty="0"/>
              <a:t>;"&gt;Red text&lt;/p</a:t>
            </a:r>
            <a:r>
              <a:rPr lang="en-US" sz="2000" dirty="0" smtClean="0"/>
              <a:t>&gt;</a:t>
            </a:r>
          </a:p>
          <a:p>
            <a:pPr marL="274320" lvl="1" indent="0">
              <a:lnSpc>
                <a:spcPct val="150000"/>
              </a:lnSpc>
              <a:buNone/>
            </a:pPr>
            <a:r>
              <a:rPr lang="en-US" sz="2000" dirty="0"/>
              <a:t>&lt;p style="</a:t>
            </a:r>
            <a:r>
              <a:rPr lang="en-US" sz="2000" dirty="0">
                <a:solidFill>
                  <a:srgbClr val="FF0000"/>
                </a:solidFill>
              </a:rPr>
              <a:t>background-color: </a:t>
            </a:r>
            <a:r>
              <a:rPr lang="en-US" sz="2000" dirty="0" smtClean="0">
                <a:solidFill>
                  <a:srgbClr val="FF0000"/>
                </a:solidFill>
              </a:rPr>
              <a:t>Cyan</a:t>
            </a:r>
            <a:r>
              <a:rPr lang="en-US" sz="2000" dirty="0" smtClean="0"/>
              <a:t>; </a:t>
            </a:r>
            <a:r>
              <a:rPr lang="en-US" sz="2000" dirty="0"/>
              <a:t>color: Red;"&gt;Red text&lt;/p</a:t>
            </a:r>
            <a:r>
              <a:rPr lang="en-US" sz="2000" dirty="0" smtClean="0"/>
              <a:t>&gt;</a:t>
            </a:r>
          </a:p>
          <a:p>
            <a:pPr marL="0" indent="0">
              <a:lnSpc>
                <a:spcPct val="150000"/>
              </a:lnSpc>
              <a:buNone/>
            </a:pPr>
            <a:endParaRPr lang="en-US" sz="2400" dirty="0" smtClean="0"/>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85</a:t>
            </a:fld>
            <a:endParaRPr lang="en-US"/>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9108" y="4755109"/>
            <a:ext cx="1676400" cy="5747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5150" y="3657600"/>
            <a:ext cx="150876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84736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dow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wipe(down)">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r>
              <a:rPr lang="en-US" altLang="en-US" dirty="0" smtClean="0"/>
              <a:t>Different ways to set color</a:t>
            </a:r>
          </a:p>
        </p:txBody>
      </p:sp>
      <p:sp>
        <p:nvSpPr>
          <p:cNvPr id="4099" name="Content Placeholder 2"/>
          <p:cNvSpPr>
            <a:spLocks noGrp="1"/>
          </p:cNvSpPr>
          <p:nvPr>
            <p:ph sz="quarter" idx="1"/>
          </p:nvPr>
        </p:nvSpPr>
        <p:spPr>
          <a:xfrm>
            <a:off x="457200" y="1143000"/>
            <a:ext cx="8001000" cy="4709160"/>
          </a:xfrm>
        </p:spPr>
        <p:txBody>
          <a:bodyPr>
            <a:noAutofit/>
          </a:bodyPr>
          <a:lstStyle/>
          <a:p>
            <a:pPr marL="0" indent="0">
              <a:lnSpc>
                <a:spcPct val="150000"/>
              </a:lnSpc>
              <a:buNone/>
            </a:pPr>
            <a:r>
              <a:rPr lang="en-US" sz="2400" dirty="0" smtClean="0"/>
              <a:t>Color can be set in different ways as follows:</a:t>
            </a:r>
          </a:p>
          <a:p>
            <a:pPr marL="274320" lvl="2" indent="0">
              <a:lnSpc>
                <a:spcPct val="150000"/>
              </a:lnSpc>
              <a:spcBef>
                <a:spcPts val="600"/>
              </a:spcBef>
              <a:buClr>
                <a:schemeClr val="accent1"/>
              </a:buClr>
              <a:buNone/>
            </a:pPr>
            <a:r>
              <a:rPr lang="en-US" sz="2100" dirty="0">
                <a:solidFill>
                  <a:schemeClr val="tx1"/>
                </a:solidFill>
              </a:rPr>
              <a:t>&lt;p style="color: Red;"&gt;Red text&lt;/p</a:t>
            </a:r>
            <a:r>
              <a:rPr lang="en-US" sz="2100" dirty="0" smtClean="0">
                <a:solidFill>
                  <a:schemeClr val="tx1"/>
                </a:solidFill>
              </a:rPr>
              <a:t>&gt;</a:t>
            </a:r>
          </a:p>
          <a:p>
            <a:pPr marL="274320" lvl="2" indent="0">
              <a:lnSpc>
                <a:spcPct val="150000"/>
              </a:lnSpc>
              <a:spcBef>
                <a:spcPts val="600"/>
              </a:spcBef>
              <a:buClr>
                <a:schemeClr val="accent1"/>
              </a:buClr>
              <a:buNone/>
            </a:pPr>
            <a:r>
              <a:rPr lang="en-US" sz="2100" dirty="0" smtClean="0"/>
              <a:t>&lt;</a:t>
            </a:r>
            <a:r>
              <a:rPr lang="en-US" sz="2100" dirty="0"/>
              <a:t>p style="color: </a:t>
            </a:r>
            <a:r>
              <a:rPr lang="en-US" sz="2100" dirty="0" err="1" smtClean="0"/>
              <a:t>rgb</a:t>
            </a:r>
            <a:r>
              <a:rPr lang="en-US" sz="2100" dirty="0" smtClean="0"/>
              <a:t>(255,0,0);"&gt;Red </a:t>
            </a:r>
            <a:r>
              <a:rPr lang="en-US" sz="2100" dirty="0"/>
              <a:t>text&lt;/p</a:t>
            </a:r>
            <a:r>
              <a:rPr lang="en-US" sz="2100" dirty="0" smtClean="0"/>
              <a:t>&gt;</a:t>
            </a:r>
          </a:p>
          <a:p>
            <a:pPr marL="274320" lvl="2" indent="0">
              <a:lnSpc>
                <a:spcPct val="150000"/>
              </a:lnSpc>
              <a:spcBef>
                <a:spcPts val="600"/>
              </a:spcBef>
              <a:buClr>
                <a:schemeClr val="accent1"/>
              </a:buClr>
              <a:buNone/>
            </a:pPr>
            <a:r>
              <a:rPr lang="en-US" sz="2100" dirty="0"/>
              <a:t>&lt;p style="color: #ff0000;"&gt;Red text&lt;/p</a:t>
            </a:r>
            <a:r>
              <a:rPr lang="en-US" sz="2100" dirty="0" smtClean="0"/>
              <a:t>&gt;</a:t>
            </a:r>
          </a:p>
          <a:p>
            <a:pPr marL="0" lvl="1" indent="0">
              <a:lnSpc>
                <a:spcPct val="150000"/>
              </a:lnSpc>
              <a:spcBef>
                <a:spcPts val="600"/>
              </a:spcBef>
              <a:buClr>
                <a:schemeClr val="accent1"/>
              </a:buClr>
              <a:buNone/>
            </a:pPr>
            <a:r>
              <a:rPr lang="en-US" sz="2400" dirty="0" smtClean="0">
                <a:solidFill>
                  <a:schemeClr val="tx1"/>
                </a:solidFill>
              </a:rPr>
              <a:t>Refer to the </a:t>
            </a:r>
            <a:r>
              <a:rPr lang="en-US" sz="2400" dirty="0">
                <a:solidFill>
                  <a:schemeClr val="tx1"/>
                </a:solidFill>
              </a:rPr>
              <a:t>color guide at </a:t>
            </a:r>
            <a:r>
              <a:rPr lang="en-US" sz="2400" dirty="0">
                <a:solidFill>
                  <a:schemeClr val="tx1"/>
                </a:solidFill>
                <a:hlinkClick r:id="rId3"/>
              </a:rPr>
              <a:t>http://www.cssportal.com/css3-color-names</a:t>
            </a:r>
            <a:r>
              <a:rPr lang="en-US" sz="2400" dirty="0" smtClean="0">
                <a:solidFill>
                  <a:schemeClr val="tx1"/>
                </a:solidFill>
                <a:hlinkClick r:id="rId3"/>
              </a:rPr>
              <a:t>/</a:t>
            </a:r>
            <a:endParaRPr lang="en-US" sz="2400" dirty="0" smtClean="0">
              <a:solidFill>
                <a:schemeClr val="tx1"/>
              </a:solidFill>
            </a:endParaRPr>
          </a:p>
          <a:p>
            <a:pPr marL="0" lvl="1" indent="0">
              <a:lnSpc>
                <a:spcPct val="150000"/>
              </a:lnSpc>
              <a:spcBef>
                <a:spcPts val="600"/>
              </a:spcBef>
              <a:buClr>
                <a:schemeClr val="accent1"/>
              </a:buClr>
              <a:buNone/>
            </a:pPr>
            <a:endParaRPr lang="en-US" sz="2400" dirty="0">
              <a:solidFill>
                <a:schemeClr val="tx1"/>
              </a:solidFill>
            </a:endParaRPr>
          </a:p>
          <a:p>
            <a:pPr marL="0" indent="0">
              <a:lnSpc>
                <a:spcPct val="150000"/>
              </a:lnSpc>
              <a:buNone/>
            </a:pPr>
            <a:endParaRPr lang="en-US" sz="2400" dirty="0" smtClean="0"/>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86</a:t>
            </a:fld>
            <a:endParaRPr lang="en-US"/>
          </a:p>
        </p:txBody>
      </p:sp>
    </p:spTree>
    <p:extLst>
      <p:ext uri="{BB962C8B-B14F-4D97-AF65-F5344CB8AC3E}">
        <p14:creationId xmlns:p14="http://schemas.microsoft.com/office/powerpoint/2010/main" val="2833945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dow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wipe(down)">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wipe(down)">
                                      <p:cBhvr>
                                        <p:cTn id="22" dur="500"/>
                                        <p:tgtEl>
                                          <p:spTgt spid="4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wipe(down)">
                                      <p:cBhvr>
                                        <p:cTn id="27"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r>
              <a:rPr lang="en-US" altLang="en-US" dirty="0" smtClean="0"/>
              <a:t>Background image</a:t>
            </a:r>
          </a:p>
        </p:txBody>
      </p:sp>
      <p:sp>
        <p:nvSpPr>
          <p:cNvPr id="4099" name="Content Placeholder 2"/>
          <p:cNvSpPr>
            <a:spLocks noGrp="1"/>
          </p:cNvSpPr>
          <p:nvPr>
            <p:ph sz="quarter" idx="1"/>
          </p:nvPr>
        </p:nvSpPr>
        <p:spPr>
          <a:xfrm>
            <a:off x="457200" y="1143000"/>
            <a:ext cx="8001000" cy="4709160"/>
          </a:xfrm>
        </p:spPr>
        <p:txBody>
          <a:bodyPr>
            <a:noAutofit/>
          </a:bodyPr>
          <a:lstStyle/>
          <a:p>
            <a:pPr marL="0" indent="0">
              <a:lnSpc>
                <a:spcPct val="150000"/>
              </a:lnSpc>
              <a:buNone/>
            </a:pPr>
            <a:r>
              <a:rPr lang="en-US" sz="2400" dirty="0" smtClean="0"/>
              <a:t>Apart from background color, we can also set background as image using ‘background-image’ property.</a:t>
            </a:r>
          </a:p>
          <a:p>
            <a:pPr marL="274320" lvl="1" indent="0">
              <a:lnSpc>
                <a:spcPct val="150000"/>
              </a:lnSpc>
              <a:buNone/>
            </a:pPr>
            <a:r>
              <a:rPr lang="en-US" sz="2100" dirty="0"/>
              <a:t>.box </a:t>
            </a:r>
            <a:r>
              <a:rPr lang="en-US" sz="2100" dirty="0" smtClean="0"/>
              <a:t>{    </a:t>
            </a:r>
            <a:r>
              <a:rPr lang="en-US" sz="2100" dirty="0" smtClean="0">
                <a:solidFill>
                  <a:srgbClr val="FF0000"/>
                </a:solidFill>
              </a:rPr>
              <a:t>background-image:</a:t>
            </a:r>
            <a:r>
              <a:rPr lang="en-US" sz="2100" dirty="0" smtClean="0"/>
              <a:t> 'blue_background.png';}</a:t>
            </a:r>
          </a:p>
          <a:p>
            <a:pPr marL="274320" lvl="1" indent="0">
              <a:lnSpc>
                <a:spcPct val="150000"/>
              </a:lnSpc>
              <a:buNone/>
            </a:pPr>
            <a:r>
              <a:rPr lang="en-US" sz="2100" dirty="0"/>
              <a:t>&lt;div class="box</a:t>
            </a:r>
            <a:r>
              <a:rPr lang="en-US" sz="2100" dirty="0" smtClean="0"/>
              <a:t>"&gt;Welcome to CSS&lt;/</a:t>
            </a:r>
            <a:r>
              <a:rPr lang="en-US" sz="2100" dirty="0"/>
              <a:t>div</a:t>
            </a:r>
            <a:r>
              <a:rPr lang="en-US" sz="2100" dirty="0" smtClean="0"/>
              <a:t>&gt;</a:t>
            </a:r>
          </a:p>
          <a:p>
            <a:pPr marL="0" indent="0">
              <a:lnSpc>
                <a:spcPct val="150000"/>
              </a:lnSpc>
              <a:buNone/>
            </a:pPr>
            <a:endParaRPr lang="en-US" sz="2400" dirty="0" smtClean="0"/>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87</a:t>
            </a:fld>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4062663"/>
            <a:ext cx="3584448"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0673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dow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wipe(down)">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122"/>
                                        </p:tgtEl>
                                        <p:attrNameLst>
                                          <p:attrName>style.visibility</p:attrName>
                                        </p:attrNameLst>
                                      </p:cBhvr>
                                      <p:to>
                                        <p:strVal val="visible"/>
                                      </p:to>
                                    </p:set>
                                    <p:animEffect transition="in" filter="wipe(down)">
                                      <p:cBhvr>
                                        <p:cTn id="22"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r>
              <a:rPr lang="en-US" altLang="en-US" dirty="0" smtClean="0"/>
              <a:t>Repeating background image</a:t>
            </a:r>
          </a:p>
        </p:txBody>
      </p:sp>
      <p:sp>
        <p:nvSpPr>
          <p:cNvPr id="4099" name="Content Placeholder 2"/>
          <p:cNvSpPr>
            <a:spLocks noGrp="1"/>
          </p:cNvSpPr>
          <p:nvPr>
            <p:ph sz="quarter" idx="1"/>
          </p:nvPr>
        </p:nvSpPr>
        <p:spPr>
          <a:xfrm>
            <a:off x="457200" y="1143000"/>
            <a:ext cx="8001000" cy="4709160"/>
          </a:xfrm>
        </p:spPr>
        <p:txBody>
          <a:bodyPr>
            <a:noAutofit/>
          </a:bodyPr>
          <a:lstStyle/>
          <a:p>
            <a:pPr marL="0" indent="0">
              <a:lnSpc>
                <a:spcPct val="150000"/>
              </a:lnSpc>
              <a:buNone/>
            </a:pPr>
            <a:r>
              <a:rPr lang="en-US" sz="2400" dirty="0" smtClean="0"/>
              <a:t>The size of your container can be bigger than image size. In such cases CSS by default repeats the image so that whole container’s background will be occupied by the image. CSS also provides us flexibility to control the image repeats using ‘background-repeat’ property with possible values:</a:t>
            </a:r>
          </a:p>
          <a:p>
            <a:pPr lvl="1">
              <a:lnSpc>
                <a:spcPct val="150000"/>
              </a:lnSpc>
            </a:pPr>
            <a:r>
              <a:rPr lang="en-US" sz="2100" dirty="0" smtClean="0"/>
              <a:t>repeat (default)</a:t>
            </a:r>
          </a:p>
          <a:p>
            <a:pPr lvl="1">
              <a:lnSpc>
                <a:spcPct val="150000"/>
              </a:lnSpc>
            </a:pPr>
            <a:r>
              <a:rPr lang="en-US" sz="2100" dirty="0" smtClean="0"/>
              <a:t>repeat-x</a:t>
            </a:r>
          </a:p>
          <a:p>
            <a:pPr lvl="1">
              <a:lnSpc>
                <a:spcPct val="150000"/>
              </a:lnSpc>
            </a:pPr>
            <a:r>
              <a:rPr lang="en-US" sz="2100" dirty="0" smtClean="0"/>
              <a:t>repeat-y</a:t>
            </a:r>
          </a:p>
          <a:p>
            <a:pPr lvl="1">
              <a:lnSpc>
                <a:spcPct val="150000"/>
              </a:lnSpc>
            </a:pPr>
            <a:r>
              <a:rPr lang="en-US" sz="2100" dirty="0" smtClean="0"/>
              <a:t>no-repeat</a:t>
            </a:r>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88</a:t>
            </a:fld>
            <a:endParaRPr lang="en-US"/>
          </a:p>
        </p:txBody>
      </p:sp>
    </p:spTree>
    <p:extLst>
      <p:ext uri="{BB962C8B-B14F-4D97-AF65-F5344CB8AC3E}">
        <p14:creationId xmlns:p14="http://schemas.microsoft.com/office/powerpoint/2010/main" val="3944426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dow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wipe(down)">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wipe(down)">
                                      <p:cBhvr>
                                        <p:cTn id="22" dur="500"/>
                                        <p:tgtEl>
                                          <p:spTgt spid="4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wipe(down)">
                                      <p:cBhvr>
                                        <p:cTn id="27"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r>
              <a:rPr lang="en-US" altLang="en-US" dirty="0" smtClean="0"/>
              <a:t>Repeating background image example</a:t>
            </a:r>
          </a:p>
        </p:txBody>
      </p:sp>
      <p:sp>
        <p:nvSpPr>
          <p:cNvPr id="4099" name="Content Placeholder 2"/>
          <p:cNvSpPr>
            <a:spLocks noGrp="1"/>
          </p:cNvSpPr>
          <p:nvPr>
            <p:ph sz="quarter" idx="1"/>
          </p:nvPr>
        </p:nvSpPr>
        <p:spPr>
          <a:xfrm>
            <a:off x="457200" y="1143000"/>
            <a:ext cx="8001000" cy="4709160"/>
          </a:xfrm>
        </p:spPr>
        <p:txBody>
          <a:bodyPr>
            <a:noAutofit/>
          </a:bodyPr>
          <a:lstStyle/>
          <a:p>
            <a:pPr marL="0" indent="0">
              <a:lnSpc>
                <a:spcPct val="150000"/>
              </a:lnSpc>
              <a:buNone/>
            </a:pPr>
            <a:r>
              <a:rPr lang="en-US" sz="2100" dirty="0"/>
              <a:t>&lt;div class="box" style="</a:t>
            </a:r>
            <a:r>
              <a:rPr lang="en-US" sz="2100" dirty="0">
                <a:solidFill>
                  <a:srgbClr val="FF0000"/>
                </a:solidFill>
              </a:rPr>
              <a:t>background-repeat: repeat</a:t>
            </a:r>
            <a:r>
              <a:rPr lang="en-US" sz="2100" dirty="0"/>
              <a:t>;"&gt;Repeat&lt;/div&gt;</a:t>
            </a:r>
          </a:p>
          <a:p>
            <a:pPr marL="0" indent="0">
              <a:lnSpc>
                <a:spcPct val="150000"/>
              </a:lnSpc>
              <a:buNone/>
            </a:pPr>
            <a:r>
              <a:rPr lang="en-US" sz="2100" dirty="0"/>
              <a:t>&lt;div class="box" style="</a:t>
            </a:r>
            <a:r>
              <a:rPr lang="en-US" sz="2100" dirty="0">
                <a:solidFill>
                  <a:srgbClr val="FF0000"/>
                </a:solidFill>
              </a:rPr>
              <a:t>background-repeat: repeat-x</a:t>
            </a:r>
            <a:r>
              <a:rPr lang="en-US" sz="2100" dirty="0"/>
              <a:t>;"&gt;Repeat-X&lt;/div&gt;</a:t>
            </a:r>
          </a:p>
          <a:p>
            <a:pPr marL="0" indent="0">
              <a:lnSpc>
                <a:spcPct val="150000"/>
              </a:lnSpc>
              <a:buNone/>
            </a:pPr>
            <a:r>
              <a:rPr lang="en-US" sz="2100" dirty="0"/>
              <a:t>&lt;div class="box" style="</a:t>
            </a:r>
            <a:r>
              <a:rPr lang="en-US" sz="2100" dirty="0">
                <a:solidFill>
                  <a:srgbClr val="FF0000"/>
                </a:solidFill>
              </a:rPr>
              <a:t>background-repeat: repeat-y</a:t>
            </a:r>
            <a:r>
              <a:rPr lang="en-US" sz="2100" dirty="0"/>
              <a:t>;"&gt;Repeat-Y&lt;/div&gt;</a:t>
            </a:r>
          </a:p>
          <a:p>
            <a:pPr marL="0" indent="0">
              <a:lnSpc>
                <a:spcPct val="150000"/>
              </a:lnSpc>
              <a:buNone/>
            </a:pPr>
            <a:r>
              <a:rPr lang="en-US" sz="2100" dirty="0"/>
              <a:t>&lt;div class="box" style="</a:t>
            </a:r>
            <a:r>
              <a:rPr lang="en-US" sz="2100" dirty="0">
                <a:solidFill>
                  <a:srgbClr val="FF0000"/>
                </a:solidFill>
              </a:rPr>
              <a:t>background-repeat: no-repeat</a:t>
            </a:r>
            <a:r>
              <a:rPr lang="en-US" sz="2100" dirty="0"/>
              <a:t>;"&gt;No-Repeat&lt;/div&gt;</a:t>
            </a:r>
            <a:endParaRPr lang="en-US" sz="2100" dirty="0" smtClean="0"/>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89</a:t>
            </a:fld>
            <a:endParaRPr lang="en-US"/>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724400"/>
            <a:ext cx="196215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2225" y="4710864"/>
            <a:ext cx="200977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0179" y="4710864"/>
            <a:ext cx="199072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1800" y="4674267"/>
            <a:ext cx="2000250" cy="1514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9216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dow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wipe(down)">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wipe(down)">
                                      <p:cBhvr>
                                        <p:cTn id="22" dur="500"/>
                                        <p:tgtEl>
                                          <p:spTgt spid="4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147"/>
                                        </p:tgtEl>
                                        <p:attrNameLst>
                                          <p:attrName>style.visibility</p:attrName>
                                        </p:attrNameLst>
                                      </p:cBhvr>
                                      <p:to>
                                        <p:strVal val="visible"/>
                                      </p:to>
                                    </p:set>
                                    <p:animEffect transition="in" filter="wipe(down)">
                                      <p:cBhvr>
                                        <p:cTn id="27" dur="500"/>
                                        <p:tgtEl>
                                          <p:spTgt spid="614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148"/>
                                        </p:tgtEl>
                                        <p:attrNameLst>
                                          <p:attrName>style.visibility</p:attrName>
                                        </p:attrNameLst>
                                      </p:cBhvr>
                                      <p:to>
                                        <p:strVal val="visible"/>
                                      </p:to>
                                    </p:set>
                                    <p:animEffect transition="in" filter="wipe(down)">
                                      <p:cBhvr>
                                        <p:cTn id="32" dur="500"/>
                                        <p:tgtEl>
                                          <p:spTgt spid="614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6149"/>
                                        </p:tgtEl>
                                        <p:attrNameLst>
                                          <p:attrName>style.visibility</p:attrName>
                                        </p:attrNameLst>
                                      </p:cBhvr>
                                      <p:to>
                                        <p:strVal val="visible"/>
                                      </p:to>
                                    </p:set>
                                    <p:animEffect transition="in" filter="wipe(down)">
                                      <p:cBhvr>
                                        <p:cTn id="37" dur="500"/>
                                        <p:tgtEl>
                                          <p:spTgt spid="614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6150"/>
                                        </p:tgtEl>
                                        <p:attrNameLst>
                                          <p:attrName>style.visibility</p:attrName>
                                        </p:attrNameLst>
                                      </p:cBhvr>
                                      <p:to>
                                        <p:strVal val="visible"/>
                                      </p:to>
                                    </p:set>
                                    <p:animEffect transition="in" filter="wipe(down)">
                                      <p:cBhvr>
                                        <p:cTn id="42" dur="500"/>
                                        <p:tgtEl>
                                          <p:spTgt spid="6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lnSpc>
                <a:spcPct val="150000"/>
              </a:lnSpc>
            </a:pPr>
            <a:r>
              <a:rPr lang="en-US" dirty="0"/>
              <a:t>Using @import inside a &lt;style&gt; element</a:t>
            </a:r>
          </a:p>
        </p:txBody>
      </p:sp>
      <p:sp>
        <p:nvSpPr>
          <p:cNvPr id="3" name="Content Placeholder 2"/>
          <p:cNvSpPr>
            <a:spLocks noGrp="1"/>
          </p:cNvSpPr>
          <p:nvPr>
            <p:ph sz="quarter" idx="1"/>
          </p:nvPr>
        </p:nvSpPr>
        <p:spPr/>
        <p:txBody>
          <a:bodyPr>
            <a:normAutofit/>
          </a:bodyPr>
          <a:lstStyle/>
          <a:p>
            <a:pPr marL="274320" lvl="1" indent="0">
              <a:buNone/>
            </a:pPr>
            <a:endParaRPr lang="en-US" sz="2100" dirty="0" smtClean="0"/>
          </a:p>
          <a:p>
            <a:pPr marL="274320" lvl="1" indent="0">
              <a:buNone/>
            </a:pPr>
            <a:r>
              <a:rPr lang="en-US" sz="2100" dirty="0" smtClean="0"/>
              <a:t>&lt;</a:t>
            </a:r>
            <a:r>
              <a:rPr lang="en-US" sz="2100" dirty="0"/>
              <a:t>style&gt;</a:t>
            </a:r>
          </a:p>
          <a:p>
            <a:pPr marL="274320" lvl="1" indent="0">
              <a:buNone/>
            </a:pPr>
            <a:r>
              <a:rPr lang="en-US" sz="2100" dirty="0" smtClean="0">
                <a:solidFill>
                  <a:srgbClr val="FF0000"/>
                </a:solidFill>
              </a:rPr>
              <a:t>	@</a:t>
            </a:r>
            <a:r>
              <a:rPr lang="en-US" sz="2100" dirty="0">
                <a:solidFill>
                  <a:srgbClr val="FF0000"/>
                </a:solidFill>
              </a:rPr>
              <a:t>import</a:t>
            </a:r>
            <a:r>
              <a:rPr lang="en-US" sz="2100" dirty="0"/>
              <a:t> </a:t>
            </a:r>
            <a:r>
              <a:rPr lang="en-US" sz="2100" dirty="0" err="1"/>
              <a:t>url</a:t>
            </a:r>
            <a:r>
              <a:rPr lang="en-US" sz="2100" dirty="0"/>
              <a:t>(</a:t>
            </a:r>
            <a:r>
              <a:rPr lang="en-US" sz="2100" dirty="0" err="1"/>
              <a:t>css</a:t>
            </a:r>
            <a:r>
              <a:rPr lang="en-US" sz="2100" dirty="0"/>
              <a:t>/style.css);</a:t>
            </a:r>
          </a:p>
          <a:p>
            <a:pPr marL="274320" lvl="1" indent="0">
              <a:buNone/>
            </a:pPr>
            <a:r>
              <a:rPr lang="en-US" sz="2100" dirty="0"/>
              <a:t>&lt;/style</a:t>
            </a:r>
            <a:r>
              <a:rPr lang="en-US" sz="2100" dirty="0" smtClean="0"/>
              <a:t>&gt;</a:t>
            </a:r>
          </a:p>
          <a:p>
            <a:pPr marL="0" indent="0">
              <a:buNone/>
            </a:pPr>
            <a:endParaRPr lang="en-US" sz="2400" dirty="0" smtClean="0"/>
          </a:p>
          <a:p>
            <a:pPr marL="0" indent="0">
              <a:buNone/>
            </a:pPr>
            <a:r>
              <a:rPr lang="en-US" dirty="0" smtClean="0"/>
              <a:t>You may write </a:t>
            </a:r>
            <a:r>
              <a:rPr lang="en-US" dirty="0" err="1" smtClean="0"/>
              <a:t>css</a:t>
            </a:r>
            <a:r>
              <a:rPr lang="en-US" dirty="0" smtClean="0"/>
              <a:t> into a separate .</a:t>
            </a:r>
            <a:r>
              <a:rPr lang="en-US" dirty="0" err="1" smtClean="0"/>
              <a:t>css</a:t>
            </a:r>
            <a:r>
              <a:rPr lang="en-US" dirty="0" smtClean="0"/>
              <a:t> file &amp; include it inside HTML file using  @import.</a:t>
            </a:r>
            <a:endParaRPr lang="en-US" dirty="0"/>
          </a:p>
          <a:p>
            <a:pPr marL="274320" lvl="1" indent="0">
              <a:buNone/>
            </a:pPr>
            <a:endParaRPr lang="en-US" sz="2100" dirty="0" smtClean="0"/>
          </a:p>
        </p:txBody>
      </p:sp>
      <p:sp>
        <p:nvSpPr>
          <p:cNvPr id="2" name="Footer Placeholder 1"/>
          <p:cNvSpPr>
            <a:spLocks noGrp="1"/>
          </p:cNvSpPr>
          <p:nvPr>
            <p:ph type="ftr" sz="quarter" idx="11"/>
          </p:nvPr>
        </p:nvSpPr>
        <p:spPr/>
        <p:txBody>
          <a:bodyPr/>
          <a:lstStyle/>
          <a:p>
            <a:r>
              <a:rPr lang="en-US" smtClean="0"/>
              <a:t>Xoriant Solutions Pvt. Ltd.</a:t>
            </a:r>
            <a:endParaRPr lang="en-US"/>
          </a:p>
        </p:txBody>
      </p:sp>
      <p:sp>
        <p:nvSpPr>
          <p:cNvPr id="4" name="Slide Number Placeholder 3"/>
          <p:cNvSpPr>
            <a:spLocks noGrp="1"/>
          </p:cNvSpPr>
          <p:nvPr>
            <p:ph type="sldNum" sz="quarter" idx="12"/>
          </p:nvPr>
        </p:nvSpPr>
        <p:spPr/>
        <p:txBody>
          <a:bodyPr/>
          <a:lstStyle/>
          <a:p>
            <a:fld id="{CEC82A4D-99B1-4CF2-9947-C4AA5AB13460}" type="slidenum">
              <a:rPr lang="en-US" smtClean="0"/>
              <a:t>9</a:t>
            </a:fld>
            <a:endParaRPr lang="en-US"/>
          </a:p>
        </p:txBody>
      </p:sp>
    </p:spTree>
    <p:extLst>
      <p:ext uri="{BB962C8B-B14F-4D97-AF65-F5344CB8AC3E}">
        <p14:creationId xmlns:p14="http://schemas.microsoft.com/office/powerpoint/2010/main" val="666537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r>
              <a:rPr lang="en-US" altLang="en-US" dirty="0" smtClean="0"/>
              <a:t>Background image positioning</a:t>
            </a:r>
          </a:p>
        </p:txBody>
      </p:sp>
      <p:sp>
        <p:nvSpPr>
          <p:cNvPr id="4099" name="Content Placeholder 2"/>
          <p:cNvSpPr>
            <a:spLocks noGrp="1"/>
          </p:cNvSpPr>
          <p:nvPr>
            <p:ph sz="quarter" idx="1"/>
          </p:nvPr>
        </p:nvSpPr>
        <p:spPr>
          <a:xfrm>
            <a:off x="457200" y="1143000"/>
            <a:ext cx="8001000" cy="4709160"/>
          </a:xfrm>
        </p:spPr>
        <p:txBody>
          <a:bodyPr>
            <a:noAutofit/>
          </a:bodyPr>
          <a:lstStyle/>
          <a:p>
            <a:pPr marL="0" indent="0">
              <a:lnSpc>
                <a:spcPct val="150000"/>
              </a:lnSpc>
              <a:buNone/>
            </a:pPr>
            <a:r>
              <a:rPr lang="en-US" sz="2400" dirty="0" smtClean="0"/>
              <a:t>We can specify position of background image using ‘background-position’ property. Here are few possible combinations of background positioning:</a:t>
            </a:r>
          </a:p>
          <a:p>
            <a:pPr marL="274320" lvl="1" indent="0">
              <a:lnSpc>
                <a:spcPct val="150000"/>
              </a:lnSpc>
              <a:buNone/>
            </a:pPr>
            <a:r>
              <a:rPr lang="en-US" sz="2100" dirty="0"/>
              <a:t>&lt;div class="box" style="</a:t>
            </a:r>
            <a:r>
              <a:rPr lang="en-US" sz="2100" dirty="0">
                <a:solidFill>
                  <a:srgbClr val="FF0000"/>
                </a:solidFill>
              </a:rPr>
              <a:t>background-position: </a:t>
            </a:r>
            <a:r>
              <a:rPr lang="en-US" sz="2100" dirty="0" smtClean="0">
                <a:solidFill>
                  <a:srgbClr val="FF0000"/>
                </a:solidFill>
              </a:rPr>
              <a:t>top left</a:t>
            </a:r>
            <a:r>
              <a:rPr lang="en-US" sz="2100" dirty="0" smtClean="0"/>
              <a:t>;"&gt;</a:t>
            </a:r>
          </a:p>
          <a:p>
            <a:pPr marL="274320" lvl="1" indent="0">
              <a:lnSpc>
                <a:spcPct val="150000"/>
              </a:lnSpc>
              <a:buNone/>
            </a:pPr>
            <a:r>
              <a:rPr lang="en-US" sz="2100" dirty="0"/>
              <a:t>&lt;div class="box" style="</a:t>
            </a:r>
            <a:r>
              <a:rPr lang="en-US" sz="2100" dirty="0">
                <a:solidFill>
                  <a:srgbClr val="FF0000"/>
                </a:solidFill>
              </a:rPr>
              <a:t>background-position: top </a:t>
            </a:r>
            <a:r>
              <a:rPr lang="en-US" sz="2100" dirty="0" smtClean="0">
                <a:solidFill>
                  <a:srgbClr val="FF0000"/>
                </a:solidFill>
              </a:rPr>
              <a:t>right</a:t>
            </a:r>
            <a:r>
              <a:rPr lang="en-US" sz="2100" dirty="0" smtClean="0"/>
              <a:t>;"&gt;</a:t>
            </a:r>
          </a:p>
          <a:p>
            <a:pPr marL="274320" lvl="1" indent="0">
              <a:lnSpc>
                <a:spcPct val="150000"/>
              </a:lnSpc>
              <a:buNone/>
            </a:pPr>
            <a:r>
              <a:rPr lang="en-US" sz="2100" dirty="0"/>
              <a:t>&lt;div class="box" style="</a:t>
            </a:r>
            <a:r>
              <a:rPr lang="en-US" sz="2100" dirty="0">
                <a:solidFill>
                  <a:srgbClr val="FF0000"/>
                </a:solidFill>
              </a:rPr>
              <a:t>background-position: </a:t>
            </a:r>
            <a:r>
              <a:rPr lang="en-US" sz="2100" dirty="0" smtClean="0">
                <a:solidFill>
                  <a:srgbClr val="FF0000"/>
                </a:solidFill>
              </a:rPr>
              <a:t>bottom right</a:t>
            </a:r>
            <a:r>
              <a:rPr lang="en-US" sz="2100" dirty="0" smtClean="0"/>
              <a:t>;"&gt;</a:t>
            </a:r>
          </a:p>
          <a:p>
            <a:pPr marL="274320" lvl="1" indent="0">
              <a:lnSpc>
                <a:spcPct val="150000"/>
              </a:lnSpc>
              <a:buNone/>
            </a:pPr>
            <a:r>
              <a:rPr lang="en-US" sz="2100" dirty="0"/>
              <a:t>&lt;div class="box" style="</a:t>
            </a:r>
            <a:r>
              <a:rPr lang="en-US" sz="2100" dirty="0" smtClean="0">
                <a:solidFill>
                  <a:srgbClr val="FF0000"/>
                </a:solidFill>
              </a:rPr>
              <a:t>background-position:20% 50%</a:t>
            </a:r>
            <a:r>
              <a:rPr lang="en-US" sz="2100" dirty="0" smtClean="0"/>
              <a:t>;"&gt;</a:t>
            </a:r>
          </a:p>
          <a:p>
            <a:pPr marL="274320" lvl="1" indent="0">
              <a:lnSpc>
                <a:spcPct val="150000"/>
              </a:lnSpc>
              <a:buNone/>
            </a:pPr>
            <a:r>
              <a:rPr lang="en-US" sz="2100" dirty="0"/>
              <a:t>&lt;div class="box" style="</a:t>
            </a:r>
            <a:r>
              <a:rPr lang="en-US" sz="2100" dirty="0">
                <a:solidFill>
                  <a:srgbClr val="FF0000"/>
                </a:solidFill>
              </a:rPr>
              <a:t>background-position: </a:t>
            </a:r>
            <a:r>
              <a:rPr lang="en-US" sz="2100" dirty="0" smtClean="0">
                <a:solidFill>
                  <a:srgbClr val="FF0000"/>
                </a:solidFill>
              </a:rPr>
              <a:t>20px 50px</a:t>
            </a:r>
            <a:r>
              <a:rPr lang="en-US" sz="2100" dirty="0" smtClean="0"/>
              <a:t>;"&gt;</a:t>
            </a:r>
          </a:p>
          <a:p>
            <a:pPr marL="274320" lvl="1" indent="0">
              <a:lnSpc>
                <a:spcPct val="150000"/>
              </a:lnSpc>
              <a:buNone/>
            </a:pPr>
            <a:r>
              <a:rPr lang="en-US" sz="2100" dirty="0"/>
              <a:t>&lt;div class="box" style="</a:t>
            </a:r>
            <a:r>
              <a:rPr lang="en-US" sz="2100" dirty="0">
                <a:solidFill>
                  <a:srgbClr val="FF0000"/>
                </a:solidFill>
              </a:rPr>
              <a:t>background-position: top </a:t>
            </a:r>
            <a:r>
              <a:rPr lang="en-US" sz="2100" dirty="0" smtClean="0">
                <a:solidFill>
                  <a:srgbClr val="FF0000"/>
                </a:solidFill>
              </a:rPr>
              <a:t>50%</a:t>
            </a:r>
            <a:r>
              <a:rPr lang="en-US" sz="2100" dirty="0" smtClean="0"/>
              <a:t>;"&gt;</a:t>
            </a:r>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90</a:t>
            </a:fld>
            <a:endParaRPr lang="en-US"/>
          </a:p>
        </p:txBody>
      </p:sp>
    </p:spTree>
    <p:extLst>
      <p:ext uri="{BB962C8B-B14F-4D97-AF65-F5344CB8AC3E}">
        <p14:creationId xmlns:p14="http://schemas.microsoft.com/office/powerpoint/2010/main" val="3338736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dow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wipe(down)">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wipe(down)">
                                      <p:cBhvr>
                                        <p:cTn id="22" dur="500"/>
                                        <p:tgtEl>
                                          <p:spTgt spid="40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099">
                                            <p:txEl>
                                              <p:pRg st="4" end="4"/>
                                            </p:txEl>
                                          </p:spTgt>
                                        </p:tgtEl>
                                        <p:attrNameLst>
                                          <p:attrName>style.visibility</p:attrName>
                                        </p:attrNameLst>
                                      </p:cBhvr>
                                      <p:to>
                                        <p:strVal val="visible"/>
                                      </p:to>
                                    </p:set>
                                    <p:animEffect transition="in" filter="wipe(down)">
                                      <p:cBhvr>
                                        <p:cTn id="27" dur="500"/>
                                        <p:tgtEl>
                                          <p:spTgt spid="40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099">
                                            <p:txEl>
                                              <p:pRg st="5" end="5"/>
                                            </p:txEl>
                                          </p:spTgt>
                                        </p:tgtEl>
                                        <p:attrNameLst>
                                          <p:attrName>style.visibility</p:attrName>
                                        </p:attrNameLst>
                                      </p:cBhvr>
                                      <p:to>
                                        <p:strVal val="visible"/>
                                      </p:to>
                                    </p:set>
                                    <p:animEffect transition="in" filter="wipe(down)">
                                      <p:cBhvr>
                                        <p:cTn id="32" dur="500"/>
                                        <p:tgtEl>
                                          <p:spTgt spid="40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099">
                                            <p:txEl>
                                              <p:pRg st="6" end="6"/>
                                            </p:txEl>
                                          </p:spTgt>
                                        </p:tgtEl>
                                        <p:attrNameLst>
                                          <p:attrName>style.visibility</p:attrName>
                                        </p:attrNameLst>
                                      </p:cBhvr>
                                      <p:to>
                                        <p:strVal val="visible"/>
                                      </p:to>
                                    </p:set>
                                    <p:animEffect transition="in" filter="wipe(down)">
                                      <p:cBhvr>
                                        <p:cTn id="37" dur="500"/>
                                        <p:tgtEl>
                                          <p:spTgt spid="40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r>
              <a:rPr lang="en-US" altLang="en-US" dirty="0" smtClean="0"/>
              <a:t>CSS transitions</a:t>
            </a:r>
          </a:p>
        </p:txBody>
      </p:sp>
      <p:sp>
        <p:nvSpPr>
          <p:cNvPr id="4099" name="Content Placeholder 2"/>
          <p:cNvSpPr>
            <a:spLocks noGrp="1"/>
          </p:cNvSpPr>
          <p:nvPr>
            <p:ph sz="quarter" idx="1"/>
          </p:nvPr>
        </p:nvSpPr>
        <p:spPr>
          <a:xfrm>
            <a:off x="457200" y="1143000"/>
            <a:ext cx="8001000" cy="4709160"/>
          </a:xfrm>
        </p:spPr>
        <p:txBody>
          <a:bodyPr>
            <a:noAutofit/>
          </a:bodyPr>
          <a:lstStyle/>
          <a:p>
            <a:pPr marL="0" indent="0">
              <a:lnSpc>
                <a:spcPct val="150000"/>
              </a:lnSpc>
              <a:buNone/>
            </a:pPr>
            <a:r>
              <a:rPr lang="en-US" sz="2400" dirty="0" smtClean="0"/>
              <a:t>CSS </a:t>
            </a:r>
            <a:r>
              <a:rPr lang="en-US" sz="2400" dirty="0"/>
              <a:t>transitions allows </a:t>
            </a:r>
            <a:r>
              <a:rPr lang="en-US" sz="2400" dirty="0" smtClean="0"/>
              <a:t>to </a:t>
            </a:r>
            <a:r>
              <a:rPr lang="en-US" sz="2400" dirty="0"/>
              <a:t>change property values smoothly (from one value to another), over a given duration</a:t>
            </a:r>
            <a:r>
              <a:rPr lang="en-US" sz="2400" dirty="0" smtClean="0"/>
              <a:t>. It includes total four properties:</a:t>
            </a:r>
          </a:p>
          <a:p>
            <a:pPr marL="274320" lvl="1" indent="0">
              <a:lnSpc>
                <a:spcPct val="150000"/>
              </a:lnSpc>
              <a:buNone/>
            </a:pPr>
            <a:r>
              <a:rPr lang="en-US" sz="2100" b="1" dirty="0"/>
              <a:t>transition-property:</a:t>
            </a:r>
            <a:r>
              <a:rPr lang="en-US" sz="2100" dirty="0"/>
              <a:t> </a:t>
            </a:r>
            <a:r>
              <a:rPr lang="en-US" sz="2100" dirty="0" smtClean="0"/>
              <a:t>It </a:t>
            </a:r>
            <a:r>
              <a:rPr lang="en-US" sz="2100" dirty="0"/>
              <a:t>specifics which property the transition is applied to - be it color, background, border, and </a:t>
            </a:r>
            <a:r>
              <a:rPr lang="en-US" sz="2100" dirty="0" smtClean="0"/>
              <a:t>so. Possible values are none, all, property, initial &amp; inherit.</a:t>
            </a:r>
          </a:p>
          <a:p>
            <a:pPr marL="274320" lvl="1" indent="0">
              <a:lnSpc>
                <a:spcPct val="150000"/>
              </a:lnSpc>
              <a:buNone/>
            </a:pPr>
            <a:r>
              <a:rPr lang="en-US" sz="2100" dirty="0"/>
              <a:t/>
            </a:r>
            <a:br>
              <a:rPr lang="en-US" sz="2100" dirty="0"/>
            </a:br>
            <a:r>
              <a:rPr lang="en-US" sz="2100" b="1" dirty="0"/>
              <a:t>transition-duration:</a:t>
            </a:r>
            <a:r>
              <a:rPr lang="en-US" sz="2100" dirty="0"/>
              <a:t> </a:t>
            </a:r>
            <a:r>
              <a:rPr lang="en-US" sz="2100" dirty="0" smtClean="0"/>
              <a:t>It </a:t>
            </a:r>
            <a:r>
              <a:rPr lang="en-US" sz="2100" dirty="0"/>
              <a:t>specifies how many second or milliseconds a transition takes to </a:t>
            </a:r>
            <a:r>
              <a:rPr lang="en-US" sz="2100" dirty="0" smtClean="0"/>
              <a:t>complete.</a:t>
            </a:r>
            <a:endParaRPr lang="en-US" sz="2000" dirty="0"/>
          </a:p>
          <a:p>
            <a:pPr marL="274320" lvl="1" indent="0">
              <a:lnSpc>
                <a:spcPct val="150000"/>
              </a:lnSpc>
              <a:buNone/>
            </a:pPr>
            <a:r>
              <a:rPr lang="en-US" sz="2100" dirty="0"/>
              <a:t/>
            </a:r>
            <a:br>
              <a:rPr lang="en-US" sz="2100" dirty="0"/>
            </a:br>
            <a:endParaRPr lang="en-US" sz="1800" dirty="0" smtClean="0"/>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91</a:t>
            </a:fld>
            <a:endParaRPr lang="en-US"/>
          </a:p>
        </p:txBody>
      </p:sp>
    </p:spTree>
    <p:extLst>
      <p:ext uri="{BB962C8B-B14F-4D97-AF65-F5344CB8AC3E}">
        <p14:creationId xmlns:p14="http://schemas.microsoft.com/office/powerpoint/2010/main" val="390151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wipe(down)">
                                      <p:cBhvr>
                                        <p:cTn id="12" dur="500"/>
                                        <p:tgtEl>
                                          <p:spTgt spid="40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wipe(down)">
                                      <p:cBhvr>
                                        <p:cTn id="17" dur="500"/>
                                        <p:tgtEl>
                                          <p:spTgt spid="40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099">
                                            <p:txEl>
                                              <p:pRg st="3" end="3"/>
                                            </p:txEl>
                                          </p:spTgt>
                                        </p:tgtEl>
                                        <p:attrNameLst>
                                          <p:attrName>style.visibility</p:attrName>
                                        </p:attrNameLst>
                                      </p:cBhvr>
                                      <p:to>
                                        <p:strVal val="visible"/>
                                      </p:to>
                                    </p:set>
                                    <p:animEffect transition="in" filter="wipe(down)">
                                      <p:cBhvr>
                                        <p:cTn id="22"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a:bodyPr>
          <a:lstStyle/>
          <a:p>
            <a:r>
              <a:rPr lang="en-US" altLang="en-US" dirty="0" smtClean="0"/>
              <a:t>CSS transitions continue…</a:t>
            </a:r>
          </a:p>
        </p:txBody>
      </p:sp>
      <p:sp>
        <p:nvSpPr>
          <p:cNvPr id="4099" name="Content Placeholder 2"/>
          <p:cNvSpPr>
            <a:spLocks noGrp="1"/>
          </p:cNvSpPr>
          <p:nvPr>
            <p:ph sz="quarter" idx="1"/>
          </p:nvPr>
        </p:nvSpPr>
        <p:spPr>
          <a:xfrm>
            <a:off x="457200" y="1143000"/>
            <a:ext cx="8001000" cy="4709160"/>
          </a:xfrm>
        </p:spPr>
        <p:txBody>
          <a:bodyPr>
            <a:noAutofit/>
          </a:bodyPr>
          <a:lstStyle/>
          <a:p>
            <a:pPr marL="274320" lvl="1" indent="0">
              <a:lnSpc>
                <a:spcPct val="150000"/>
              </a:lnSpc>
              <a:buNone/>
            </a:pPr>
            <a:r>
              <a:rPr lang="en-US" sz="2100" b="1" dirty="0"/>
              <a:t>transition-timing-function</a:t>
            </a:r>
            <a:r>
              <a:rPr lang="en-US" sz="2100" b="1" dirty="0" smtClean="0"/>
              <a:t>:</a:t>
            </a:r>
            <a:r>
              <a:rPr lang="en-US" sz="2100" dirty="0" smtClean="0"/>
              <a:t> </a:t>
            </a:r>
            <a:r>
              <a:rPr lang="en-US" sz="2000" dirty="0"/>
              <a:t>With the transition timing function, you can change the speed-curve of the transition effect</a:t>
            </a:r>
            <a:r>
              <a:rPr lang="en-US" sz="2000" dirty="0" smtClean="0"/>
              <a:t>. Possible values are linear, ease-in, ease-out, ease-in-out, cubic-</a:t>
            </a:r>
            <a:r>
              <a:rPr lang="en-US" sz="2000" dirty="0" err="1" smtClean="0"/>
              <a:t>beizer</a:t>
            </a:r>
            <a:r>
              <a:rPr lang="en-US" sz="2000" dirty="0" smtClean="0"/>
              <a:t>.</a:t>
            </a:r>
          </a:p>
          <a:p>
            <a:pPr marL="274320" lvl="1" indent="0">
              <a:lnSpc>
                <a:spcPct val="150000"/>
              </a:lnSpc>
              <a:buNone/>
            </a:pPr>
            <a:endParaRPr lang="en-US" sz="2100" dirty="0"/>
          </a:p>
          <a:p>
            <a:pPr marL="274320" lvl="1" indent="0">
              <a:lnSpc>
                <a:spcPct val="150000"/>
              </a:lnSpc>
              <a:buNone/>
            </a:pPr>
            <a:r>
              <a:rPr lang="en-US" sz="2100" b="1" dirty="0"/>
              <a:t>transition-delay:</a:t>
            </a:r>
            <a:r>
              <a:rPr lang="en-US" sz="2100" dirty="0"/>
              <a:t> </a:t>
            </a:r>
            <a:r>
              <a:rPr lang="en-US" sz="2000" dirty="0"/>
              <a:t>The transition-delay property specifies when the transition effect will start</a:t>
            </a:r>
            <a:r>
              <a:rPr lang="en-US" sz="2000" dirty="0" smtClean="0"/>
              <a:t>. Possible values are time, initial &amp; inherit.</a:t>
            </a:r>
            <a:endParaRPr lang="en-US" sz="2100" dirty="0" smtClean="0"/>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92</a:t>
            </a:fld>
            <a:endParaRPr lang="en-US"/>
          </a:p>
        </p:txBody>
      </p:sp>
    </p:spTree>
    <p:extLst>
      <p:ext uri="{BB962C8B-B14F-4D97-AF65-F5344CB8AC3E}">
        <p14:creationId xmlns:p14="http://schemas.microsoft.com/office/powerpoint/2010/main" val="1471502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wipe(down)">
                                      <p:cBhvr>
                                        <p:cTn id="7" dur="500"/>
                                        <p:tgtEl>
                                          <p:spTgt spid="40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099">
                                            <p:txEl>
                                              <p:pRg st="2" end="2"/>
                                            </p:txEl>
                                          </p:spTgt>
                                        </p:tgtEl>
                                        <p:attrNameLst>
                                          <p:attrName>style.visibility</p:attrName>
                                        </p:attrNameLst>
                                      </p:cBhvr>
                                      <p:to>
                                        <p:strVal val="visible"/>
                                      </p:to>
                                    </p:set>
                                    <p:animEffect transition="in" filter="wipe(down)">
                                      <p:cBhvr>
                                        <p:cTn id="12"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sz="quarter" idx="1"/>
          </p:nvPr>
        </p:nvSpPr>
        <p:spPr>
          <a:xfrm>
            <a:off x="457200" y="1143000"/>
            <a:ext cx="8001000" cy="4709160"/>
          </a:xfrm>
        </p:spPr>
        <p:txBody>
          <a:bodyPr>
            <a:noAutofit/>
          </a:bodyPr>
          <a:lstStyle/>
          <a:p>
            <a:pPr marL="0" indent="0" algn="ctr">
              <a:lnSpc>
                <a:spcPct val="150000"/>
              </a:lnSpc>
              <a:buNone/>
            </a:pPr>
            <a:endParaRPr lang="en-US" sz="6000" i="1" dirty="0" smtClean="0"/>
          </a:p>
          <a:p>
            <a:pPr marL="0" indent="0" algn="ctr">
              <a:lnSpc>
                <a:spcPct val="150000"/>
              </a:lnSpc>
              <a:buNone/>
            </a:pPr>
            <a:r>
              <a:rPr lang="en-US" sz="6000" i="1" dirty="0" smtClean="0"/>
              <a:t>Thank you!!</a:t>
            </a:r>
          </a:p>
        </p:txBody>
      </p:sp>
      <p:sp>
        <p:nvSpPr>
          <p:cNvPr id="2" name="Footer Placeholder 1"/>
          <p:cNvSpPr>
            <a:spLocks noGrp="1"/>
          </p:cNvSpPr>
          <p:nvPr>
            <p:ph type="ftr" sz="quarter" idx="11"/>
          </p:nvPr>
        </p:nvSpPr>
        <p:spPr/>
        <p:txBody>
          <a:bodyPr/>
          <a:lstStyle/>
          <a:p>
            <a:r>
              <a:rPr lang="en-US" dirty="0" err="1" smtClean="0"/>
              <a:t>Xoriant</a:t>
            </a:r>
            <a:r>
              <a:rPr lang="en-US" dirty="0" smtClean="0"/>
              <a:t> Solutions Pvt. Ltd.</a:t>
            </a:r>
            <a:endParaRPr lang="en-US" dirty="0"/>
          </a:p>
        </p:txBody>
      </p:sp>
      <p:sp>
        <p:nvSpPr>
          <p:cNvPr id="3" name="Slide Number Placeholder 2"/>
          <p:cNvSpPr>
            <a:spLocks noGrp="1"/>
          </p:cNvSpPr>
          <p:nvPr>
            <p:ph type="sldNum" sz="quarter" idx="12"/>
          </p:nvPr>
        </p:nvSpPr>
        <p:spPr/>
        <p:txBody>
          <a:bodyPr/>
          <a:lstStyle/>
          <a:p>
            <a:fld id="{CEC82A4D-99B1-4CF2-9947-C4AA5AB13460}" type="slidenum">
              <a:rPr lang="en-US" smtClean="0"/>
              <a:pPr/>
              <a:t>93</a:t>
            </a:fld>
            <a:endParaRPr lang="en-US"/>
          </a:p>
        </p:txBody>
      </p:sp>
    </p:spTree>
    <p:extLst>
      <p:ext uri="{BB962C8B-B14F-4D97-AF65-F5344CB8AC3E}">
        <p14:creationId xmlns:p14="http://schemas.microsoft.com/office/powerpoint/2010/main" val="1311482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Effect transition="in" filter="wipe(down)">
                                      <p:cBhvr>
                                        <p:cTn id="7"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Xoriant-PPT-Templete</Template>
  <TotalTime>14352</TotalTime>
  <Words>4866</Words>
  <Application>Microsoft Office PowerPoint</Application>
  <PresentationFormat>On-screen Show (4:3)</PresentationFormat>
  <Paragraphs>751</Paragraphs>
  <Slides>93</Slides>
  <Notes>36</Notes>
  <HiddenSlides>0</HiddenSlides>
  <MMClips>0</MMClips>
  <ScaleCrop>false</ScaleCrop>
  <HeadingPairs>
    <vt:vector size="4" baseType="variant">
      <vt:variant>
        <vt:lpstr>Theme</vt:lpstr>
      </vt:variant>
      <vt:variant>
        <vt:i4>1</vt:i4>
      </vt:variant>
      <vt:variant>
        <vt:lpstr>Slide Titles</vt:lpstr>
      </vt:variant>
      <vt:variant>
        <vt:i4>93</vt:i4>
      </vt:variant>
    </vt:vector>
  </HeadingPairs>
  <TitlesOfParts>
    <vt:vector size="94" baseType="lpstr">
      <vt:lpstr>Origin</vt:lpstr>
      <vt:lpstr>CSS 3</vt:lpstr>
      <vt:lpstr>Table of Contents</vt:lpstr>
      <vt:lpstr>Module 1: CSS basics</vt:lpstr>
      <vt:lpstr>Introduction to CSS</vt:lpstr>
      <vt:lpstr>How CSS works?</vt:lpstr>
      <vt:lpstr>Including CSS in web page</vt:lpstr>
      <vt:lpstr>Using Inline Styles</vt:lpstr>
      <vt:lpstr>Using the &lt;style&gt; Element</vt:lpstr>
      <vt:lpstr>Using @import inside a &lt;style&gt; element</vt:lpstr>
      <vt:lpstr>Using the &lt;link&gt; Element</vt:lpstr>
      <vt:lpstr>Module 2: CSS Selectors</vt:lpstr>
      <vt:lpstr>What is a selector?</vt:lpstr>
      <vt:lpstr>Basic selectors</vt:lpstr>
      <vt:lpstr>Universal selector</vt:lpstr>
      <vt:lpstr>Element type selector</vt:lpstr>
      <vt:lpstr>ID selector</vt:lpstr>
      <vt:lpstr>Class selector</vt:lpstr>
      <vt:lpstr>Attribute selector</vt:lpstr>
      <vt:lpstr>Multiple selectors</vt:lpstr>
      <vt:lpstr>Advanced selectors</vt:lpstr>
      <vt:lpstr>Descendant selector</vt:lpstr>
      <vt:lpstr>Child selector</vt:lpstr>
      <vt:lpstr>General Sibling selector</vt:lpstr>
      <vt:lpstr>Adjacent sibling selector</vt:lpstr>
      <vt:lpstr>Pseudo-class</vt:lpstr>
      <vt:lpstr>Pseudo-element</vt:lpstr>
      <vt:lpstr>Pseudo-element continue…</vt:lpstr>
      <vt:lpstr>CSS Pseudo elements</vt:lpstr>
      <vt:lpstr>Module 3: CSS box model</vt:lpstr>
      <vt:lpstr>CSS box model</vt:lpstr>
      <vt:lpstr>Box model components</vt:lpstr>
      <vt:lpstr>Box model components</vt:lpstr>
      <vt:lpstr>States of HTML elements</vt:lpstr>
      <vt:lpstr>Invisible state</vt:lpstr>
      <vt:lpstr>Block state</vt:lpstr>
      <vt:lpstr>Inline state</vt:lpstr>
      <vt:lpstr>Margin</vt:lpstr>
      <vt:lpstr>Margin with shorthand</vt:lpstr>
      <vt:lpstr>Relative Margins using ‘em’</vt:lpstr>
      <vt:lpstr>Relative Margins using ‘rem’</vt:lpstr>
      <vt:lpstr>Negative margins</vt:lpstr>
      <vt:lpstr>Borders</vt:lpstr>
      <vt:lpstr>Border with shorthand</vt:lpstr>
      <vt:lpstr>Border with radius</vt:lpstr>
      <vt:lpstr>Padding</vt:lpstr>
      <vt:lpstr>Padding with shorthand</vt:lpstr>
      <vt:lpstr>Relative Padding</vt:lpstr>
      <vt:lpstr>Outlining</vt:lpstr>
      <vt:lpstr>Outlining with shorthand</vt:lpstr>
      <vt:lpstr>Visibility property</vt:lpstr>
      <vt:lpstr>Display property</vt:lpstr>
      <vt:lpstr>Module 4: CSS Dimensions</vt:lpstr>
      <vt:lpstr>Width &amp; height</vt:lpstr>
      <vt:lpstr>Minimum &amp; maximum width &amp; height</vt:lpstr>
      <vt:lpstr>‘overflow’ property</vt:lpstr>
      <vt:lpstr>‘overflow’ property values</vt:lpstr>
      <vt:lpstr>Module 5: CSS Positioning</vt:lpstr>
      <vt:lpstr>Positioning of elements</vt:lpstr>
      <vt:lpstr>Static position</vt:lpstr>
      <vt:lpstr>Relative position</vt:lpstr>
      <vt:lpstr>Relative position continue…</vt:lpstr>
      <vt:lpstr>Absolute position</vt:lpstr>
      <vt:lpstr>z-index property</vt:lpstr>
      <vt:lpstr>Fixed position</vt:lpstr>
      <vt:lpstr>‘float’ property</vt:lpstr>
      <vt:lpstr>Module 6: Fonts</vt:lpstr>
      <vt:lpstr>Introduction to fonts</vt:lpstr>
      <vt:lpstr>Serif &amp; Sans-serif fonts</vt:lpstr>
      <vt:lpstr>Serif fonts</vt:lpstr>
      <vt:lpstr>Sans-serif fonts</vt:lpstr>
      <vt:lpstr>Applying fonts</vt:lpstr>
      <vt:lpstr>Font weight</vt:lpstr>
      <vt:lpstr>Font style</vt:lpstr>
      <vt:lpstr>Italic vs Oblique font style</vt:lpstr>
      <vt:lpstr>Font size</vt:lpstr>
      <vt:lpstr>Module 7: Text</vt:lpstr>
      <vt:lpstr>Text alignment</vt:lpstr>
      <vt:lpstr>Word spacing</vt:lpstr>
      <vt:lpstr>Letter spacing</vt:lpstr>
      <vt:lpstr>Text transformation</vt:lpstr>
      <vt:lpstr>Text decoration</vt:lpstr>
      <vt:lpstr>Text indent</vt:lpstr>
      <vt:lpstr>Text alignment</vt:lpstr>
      <vt:lpstr>Module 8: Color &amp; Background</vt:lpstr>
      <vt:lpstr>Text color &amp; background color</vt:lpstr>
      <vt:lpstr>Different ways to set color</vt:lpstr>
      <vt:lpstr>Background image</vt:lpstr>
      <vt:lpstr>Repeating background image</vt:lpstr>
      <vt:lpstr>Repeating background image example</vt:lpstr>
      <vt:lpstr>Background image positioning</vt:lpstr>
      <vt:lpstr>CSS transitions</vt:lpstr>
      <vt:lpstr>CSS transitions continue…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CSS &amp; JavaScript</dc:title>
  <dc:creator>Onkar Deshpande Mumbai</dc:creator>
  <cp:lastModifiedBy>Anand Kulkarni</cp:lastModifiedBy>
  <cp:revision>560</cp:revision>
  <dcterms:created xsi:type="dcterms:W3CDTF">2014-07-15T11:39:24Z</dcterms:created>
  <dcterms:modified xsi:type="dcterms:W3CDTF">2016-08-20T11:56:00Z</dcterms:modified>
</cp:coreProperties>
</file>