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03"/>
  </p:notesMasterIdLst>
  <p:sldIdLst>
    <p:sldId id="256" r:id="rId2"/>
    <p:sldId id="258" r:id="rId3"/>
    <p:sldId id="259" r:id="rId4"/>
    <p:sldId id="260" r:id="rId5"/>
    <p:sldId id="261" r:id="rId6"/>
    <p:sldId id="374"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380" r:id="rId25"/>
    <p:sldId id="280" r:id="rId26"/>
    <p:sldId id="281" r:id="rId27"/>
    <p:sldId id="282" r:id="rId28"/>
    <p:sldId id="284" r:id="rId29"/>
    <p:sldId id="285" r:id="rId30"/>
    <p:sldId id="286" r:id="rId31"/>
    <p:sldId id="287" r:id="rId32"/>
    <p:sldId id="379" r:id="rId33"/>
    <p:sldId id="288"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75" r:id="rId72"/>
    <p:sldId id="376" r:id="rId73"/>
    <p:sldId id="378" r:id="rId74"/>
    <p:sldId id="341" r:id="rId75"/>
    <p:sldId id="342" r:id="rId76"/>
    <p:sldId id="343" r:id="rId77"/>
    <p:sldId id="344" r:id="rId78"/>
    <p:sldId id="345" r:id="rId79"/>
    <p:sldId id="346" r:id="rId80"/>
    <p:sldId id="348" r:id="rId81"/>
    <p:sldId id="349" r:id="rId82"/>
    <p:sldId id="381" r:id="rId83"/>
    <p:sldId id="382" r:id="rId84"/>
    <p:sldId id="383" r:id="rId85"/>
    <p:sldId id="384" r:id="rId86"/>
    <p:sldId id="391" r:id="rId87"/>
    <p:sldId id="350" r:id="rId88"/>
    <p:sldId id="351" r:id="rId89"/>
    <p:sldId id="352" r:id="rId90"/>
    <p:sldId id="353" r:id="rId91"/>
    <p:sldId id="354" r:id="rId92"/>
    <p:sldId id="355" r:id="rId93"/>
    <p:sldId id="356" r:id="rId94"/>
    <p:sldId id="373" r:id="rId95"/>
    <p:sldId id="385" r:id="rId96"/>
    <p:sldId id="386" r:id="rId97"/>
    <p:sldId id="387" r:id="rId98"/>
    <p:sldId id="388" r:id="rId99"/>
    <p:sldId id="389" r:id="rId100"/>
    <p:sldId id="390" r:id="rId101"/>
    <p:sldId id="392" r:id="rId10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655" autoAdjust="0"/>
  </p:normalViewPr>
  <p:slideViewPr>
    <p:cSldViewPr>
      <p:cViewPr>
        <p:scale>
          <a:sx n="59" d="100"/>
          <a:sy n="59" d="100"/>
        </p:scale>
        <p:origin x="-1686" y="-72"/>
      </p:cViewPr>
      <p:guideLst>
        <p:guide orient="horz" pos="2160"/>
        <p:guide pos="2880"/>
      </p:guideLst>
    </p:cSldViewPr>
  </p:slideViewPr>
  <p:notesTextViewPr>
    <p:cViewPr>
      <p:scale>
        <a:sx n="1" d="1"/>
        <a:sy n="1" d="1"/>
      </p:scale>
      <p:origin x="0" y="0"/>
    </p:cViewPr>
  </p:notesTextViewPr>
  <p:sorterViewPr>
    <p:cViewPr>
      <p:scale>
        <a:sx n="100" d="100"/>
        <a:sy n="100" d="100"/>
      </p:scale>
      <p:origin x="0" y="2259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7F64F1-F158-4C32-BDCB-0EE3547D803D}" type="datetimeFigureOut">
              <a:rPr lang="en-US" smtClean="0"/>
              <a:t>7/31/2016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8F6200-B1B2-4FCD-AFAD-D80ABFEF91D9}" type="slidenum">
              <a:rPr lang="en-US" smtClean="0"/>
              <a:t>‹#›</a:t>
            </a:fld>
            <a:endParaRPr lang="en-US"/>
          </a:p>
        </p:txBody>
      </p:sp>
    </p:spTree>
    <p:extLst>
      <p:ext uri="{BB962C8B-B14F-4D97-AF65-F5344CB8AC3E}">
        <p14:creationId xmlns:p14="http://schemas.microsoft.com/office/powerpoint/2010/main" val="2498104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www.echoecho.com/htmlimages07.htm" TargetMode="External"/><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10"/>
          <p:cNvSpPr>
            <a:spLocks noGrp="1" noChangeArrowheads="1"/>
          </p:cNvSpPr>
          <p:nvPr>
            <p:ph type="sldNum" sz="quarter" idx="5"/>
          </p:nvPr>
        </p:nvSpPr>
        <p:spPr/>
        <p:txBody>
          <a:bodyPr/>
          <a:lstStyle/>
          <a:p>
            <a:pPr>
              <a:defRPr/>
            </a:pPr>
            <a:fld id="{49910641-CECA-44CB-85D3-010EF6F22C05}" type="slidenum">
              <a:rPr lang="en-GB" smtClean="0">
                <a:latin typeface="Arial" pitchFamily="34" charset="0"/>
              </a:rPr>
              <a:pPr>
                <a:defRPr/>
              </a:pPr>
              <a:t>2</a:t>
            </a:fld>
            <a:endParaRPr lang="en-GB" smtClean="0">
              <a:latin typeface="Arial" pitchFamily="34" charset="0"/>
            </a:endParaRPr>
          </a:p>
        </p:txBody>
      </p:sp>
      <p:sp>
        <p:nvSpPr>
          <p:cNvPr id="113667" name="Rectangle 1"/>
          <p:cNvSpPr>
            <a:spLocks noGrp="1" noChangeArrowheads="1"/>
          </p:cNvSpPr>
          <p:nvPr>
            <p:ph type="body"/>
          </p:nvPr>
        </p:nvSpPr>
        <p:spPr>
          <a:xfrm>
            <a:off x="685800" y="4343400"/>
            <a:ext cx="5481638"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en-US" smtClean="0">
              <a:latin typeface="Arial" pitchFamily="34" charset="0"/>
            </a:endParaRPr>
          </a:p>
        </p:txBody>
      </p:sp>
      <p:sp>
        <p:nvSpPr>
          <p:cNvPr id="113668" name="Rectangle 2"/>
          <p:cNvSpPr>
            <a:spLocks noGrp="1" noRot="1" noChangeAspect="1" noChangeArrowheads="1" noTextEdit="1"/>
          </p:cNvSpPr>
          <p:nvPr>
            <p:ph type="sldImg" idx="1"/>
          </p:nvPr>
        </p:nvSpPr>
        <p:spPr>
          <a:xfrm>
            <a:off x="1141413" y="685800"/>
            <a:ext cx="4570412" cy="3429000"/>
          </a:xfr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
        <p:nvSpPr>
          <p:cNvPr id="98308" name="Slide Number Placeholder 3"/>
          <p:cNvSpPr>
            <a:spLocks noGrp="1"/>
          </p:cNvSpPr>
          <p:nvPr>
            <p:ph type="sldNum" sz="quarter" idx="5"/>
          </p:nvPr>
        </p:nvSpPr>
        <p:spPr/>
        <p:txBody>
          <a:bodyPr/>
          <a:lstStyle/>
          <a:p>
            <a:pPr>
              <a:defRPr/>
            </a:pPr>
            <a:fld id="{A685744E-7E2C-464D-8B1D-8BD2EC8A27FC}" type="slidenum">
              <a:rPr lang="en-US" smtClean="0">
                <a:latin typeface="Arial" pitchFamily="34" charset="0"/>
              </a:rPr>
              <a:pPr>
                <a:defRPr/>
              </a:pPr>
              <a:t>13</a:t>
            </a:fld>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latin typeface="Arial" pitchFamily="34" charset="0"/>
            </a:endParaRPr>
          </a:p>
        </p:txBody>
      </p:sp>
      <p:sp>
        <p:nvSpPr>
          <p:cNvPr id="99332" name="Slide Number Placeholder 3"/>
          <p:cNvSpPr>
            <a:spLocks noGrp="1"/>
          </p:cNvSpPr>
          <p:nvPr>
            <p:ph type="sldNum" sz="quarter" idx="5"/>
          </p:nvPr>
        </p:nvSpPr>
        <p:spPr/>
        <p:txBody>
          <a:bodyPr/>
          <a:lstStyle/>
          <a:p>
            <a:pPr>
              <a:defRPr/>
            </a:pPr>
            <a:fld id="{F3A5FE39-B9DF-4441-B67A-65B89548D011}" type="slidenum">
              <a:rPr lang="en-US" smtClean="0">
                <a:latin typeface="Arial" pitchFamily="34" charset="0"/>
              </a:rPr>
              <a:pPr>
                <a:defRPr/>
              </a:pPr>
              <a:t>14</a:t>
            </a:fld>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pitchFamily="34" charset="0"/>
              </a:rPr>
              <a:t>The &lt;small&gt; and &lt;big&gt; tags are special in that they can be repeated. If you want to increase the font size with a factor two, then you could do it like this:</a:t>
            </a:r>
            <a:br>
              <a:rPr lang="en-US" altLang="en-US" dirty="0" smtClean="0">
                <a:latin typeface="Arial" pitchFamily="34" charset="0"/>
              </a:rPr>
            </a:br>
            <a:r>
              <a:rPr lang="en-US" altLang="en-US" dirty="0" smtClean="0">
                <a:latin typeface="Arial" pitchFamily="34" charset="0"/>
              </a:rPr>
              <a:t/>
            </a:r>
            <a:br>
              <a:rPr lang="en-US" altLang="en-US" dirty="0" smtClean="0">
                <a:latin typeface="Arial" pitchFamily="34" charset="0"/>
              </a:rPr>
            </a:br>
            <a:r>
              <a:rPr lang="en-US" altLang="en-US" dirty="0" err="1" smtClean="0">
                <a:latin typeface="Arial" pitchFamily="34" charset="0"/>
              </a:rPr>
              <a:t>bla</a:t>
            </a:r>
            <a:r>
              <a:rPr lang="en-US" altLang="en-US" dirty="0" smtClean="0">
                <a:latin typeface="Arial" pitchFamily="34" charset="0"/>
              </a:rPr>
              <a:t> </a:t>
            </a:r>
            <a:r>
              <a:rPr lang="en-US" altLang="en-US" dirty="0" err="1" smtClean="0">
                <a:latin typeface="Arial" pitchFamily="34" charset="0"/>
              </a:rPr>
              <a:t>bla</a:t>
            </a:r>
            <a:r>
              <a:rPr lang="en-US" altLang="en-US" dirty="0" smtClean="0">
                <a:latin typeface="Arial" pitchFamily="34" charset="0"/>
              </a:rPr>
              <a:t> </a:t>
            </a:r>
            <a:r>
              <a:rPr lang="en-US" altLang="en-US" dirty="0" err="1" smtClean="0">
                <a:latin typeface="Arial" pitchFamily="34" charset="0"/>
              </a:rPr>
              <a:t>bla</a:t>
            </a:r>
            <a:r>
              <a:rPr lang="en-US" altLang="en-US" dirty="0" smtClean="0">
                <a:latin typeface="Arial" pitchFamily="34" charset="0"/>
              </a:rPr>
              <a:t> &lt;big&gt;&lt;big&gt;whatever&lt;/big&gt;&lt;/big&gt; </a:t>
            </a:r>
            <a:r>
              <a:rPr lang="en-US" altLang="en-US" dirty="0" err="1" smtClean="0">
                <a:latin typeface="Arial" pitchFamily="34" charset="0"/>
              </a:rPr>
              <a:t>bla</a:t>
            </a:r>
            <a:r>
              <a:rPr lang="en-US" altLang="en-US" dirty="0" smtClean="0">
                <a:latin typeface="Arial" pitchFamily="34" charset="0"/>
              </a:rPr>
              <a:t> </a:t>
            </a:r>
            <a:r>
              <a:rPr lang="en-US" altLang="en-US" dirty="0" err="1" smtClean="0">
                <a:latin typeface="Arial" pitchFamily="34" charset="0"/>
              </a:rPr>
              <a:t>bla</a:t>
            </a:r>
            <a:r>
              <a:rPr lang="en-US" altLang="en-US" dirty="0" smtClean="0">
                <a:latin typeface="Arial" pitchFamily="34" charset="0"/>
              </a:rPr>
              <a:t> </a:t>
            </a:r>
            <a:r>
              <a:rPr lang="en-US" altLang="en-US" dirty="0" err="1" smtClean="0">
                <a:latin typeface="Arial" pitchFamily="34" charset="0"/>
              </a:rPr>
              <a:t>bla</a:t>
            </a:r>
            <a:endParaRPr lang="en-US" altLang="en-US" dirty="0" smtClean="0">
              <a:latin typeface="Arial" pitchFamily="34" charset="0"/>
            </a:endParaRPr>
          </a:p>
        </p:txBody>
      </p:sp>
      <p:sp>
        <p:nvSpPr>
          <p:cNvPr id="100356" name="Slide Number Placeholder 3"/>
          <p:cNvSpPr>
            <a:spLocks noGrp="1"/>
          </p:cNvSpPr>
          <p:nvPr>
            <p:ph type="sldNum" sz="quarter" idx="5"/>
          </p:nvPr>
        </p:nvSpPr>
        <p:spPr/>
        <p:txBody>
          <a:bodyPr/>
          <a:lstStyle/>
          <a:p>
            <a:pPr>
              <a:defRPr/>
            </a:pPr>
            <a:fld id="{DF74FA41-A210-4D79-8085-985F0D14C1BE}" type="slidenum">
              <a:rPr lang="en-US" smtClean="0">
                <a:latin typeface="Arial" pitchFamily="34" charset="0"/>
              </a:rPr>
              <a:pPr>
                <a:defRPr/>
              </a:pPr>
              <a:t>15</a:t>
            </a:fld>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pitchFamily="34" charset="0"/>
              </a:rPr>
              <a:t>Note in particular the difference between the &lt;p&gt; and the &lt;div&gt; tags. The &lt;div&gt; tag allows you to justify content without being forced to add a double line break.</a:t>
            </a:r>
            <a:br>
              <a:rPr lang="en-US" altLang="en-US" dirty="0" smtClean="0">
                <a:latin typeface="Arial" pitchFamily="34" charset="0"/>
              </a:rPr>
            </a:br>
            <a:r>
              <a:rPr lang="en-US" altLang="en-US" dirty="0" smtClean="0">
                <a:latin typeface="Arial" pitchFamily="34" charset="0"/>
              </a:rPr>
              <a:t/>
            </a:r>
            <a:br>
              <a:rPr lang="en-US" altLang="en-US" dirty="0" smtClean="0">
                <a:latin typeface="Arial" pitchFamily="34" charset="0"/>
              </a:rPr>
            </a:br>
            <a:r>
              <a:rPr lang="en-US" altLang="en-US" dirty="0" smtClean="0">
                <a:latin typeface="Arial" pitchFamily="34" charset="0"/>
              </a:rPr>
              <a:t>Also, note that these alignment tags are not limited to text. They work on text, images, applets or whatever it is that you insert on the page.</a:t>
            </a:r>
          </a:p>
        </p:txBody>
      </p:sp>
      <p:sp>
        <p:nvSpPr>
          <p:cNvPr id="101380" name="Slide Number Placeholder 3"/>
          <p:cNvSpPr>
            <a:spLocks noGrp="1"/>
          </p:cNvSpPr>
          <p:nvPr>
            <p:ph type="sldNum" sz="quarter" idx="5"/>
          </p:nvPr>
        </p:nvSpPr>
        <p:spPr/>
        <p:txBody>
          <a:bodyPr/>
          <a:lstStyle/>
          <a:p>
            <a:pPr>
              <a:defRPr/>
            </a:pPr>
            <a:fld id="{096E96A7-FD2A-4B9F-80C5-EABF7E965538}" type="slidenum">
              <a:rPr lang="en-US" smtClean="0">
                <a:latin typeface="Arial" pitchFamily="34" charset="0"/>
              </a:rPr>
              <a:pPr>
                <a:defRPr/>
              </a:pPr>
              <a:t>16</a:t>
            </a:fld>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rPr>
              <a:t>&lt;ul&gt; =Unordered List</a:t>
            </a:r>
          </a:p>
          <a:p>
            <a:r>
              <a:rPr lang="en-US" altLang="en-US" smtClean="0">
                <a:latin typeface="Arial" pitchFamily="34" charset="0"/>
              </a:rPr>
              <a:t>&lt;ol&gt; =Ordered List</a:t>
            </a:r>
          </a:p>
          <a:p>
            <a:r>
              <a:rPr lang="en-US" altLang="en-US" smtClean="0">
                <a:latin typeface="Arial" pitchFamily="34" charset="0"/>
              </a:rPr>
              <a:t>&lt;li&gt; =List Item</a:t>
            </a:r>
          </a:p>
        </p:txBody>
      </p:sp>
      <p:sp>
        <p:nvSpPr>
          <p:cNvPr id="102404" name="Slide Number Placeholder 3"/>
          <p:cNvSpPr>
            <a:spLocks noGrp="1"/>
          </p:cNvSpPr>
          <p:nvPr>
            <p:ph type="sldNum" sz="quarter" idx="5"/>
          </p:nvPr>
        </p:nvSpPr>
        <p:spPr/>
        <p:txBody>
          <a:bodyPr/>
          <a:lstStyle/>
          <a:p>
            <a:pPr>
              <a:defRPr/>
            </a:pPr>
            <a:fld id="{1B462538-34B7-4FF0-A27B-B4E77753E0EA}" type="slidenum">
              <a:rPr lang="en-US" smtClean="0">
                <a:latin typeface="Arial" pitchFamily="34" charset="0"/>
              </a:rPr>
              <a:pPr>
                <a:defRPr/>
              </a:pPr>
              <a:t>20</a:t>
            </a:fld>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a:bodyPr>
          <a:lstStyle/>
          <a:p>
            <a:pPr eaLnBrk="1" hangingPunct="1">
              <a:defRPr/>
            </a:pPr>
            <a:r>
              <a:rPr lang="en-US" dirty="0" smtClean="0"/>
              <a:t>You can change the size of an image using the width and height attributes. </a:t>
            </a:r>
            <a:br>
              <a:rPr lang="en-US" dirty="0" smtClean="0"/>
            </a:br>
            <a:r>
              <a:rPr lang="en-US" dirty="0" smtClean="0"/>
              <a:t/>
            </a:r>
            <a:br>
              <a:rPr lang="en-US" dirty="0" smtClean="0"/>
            </a:br>
            <a:r>
              <a:rPr lang="en-US" dirty="0" smtClean="0"/>
              <a:t>In general, it is not advisable to reduce image size using these settings, since the image will be transferred over the internet in its original size no matter what reduction is set for it. This will slow the loading of your webpage.</a:t>
            </a:r>
            <a:br>
              <a:rPr lang="en-US" dirty="0" smtClean="0"/>
            </a:br>
            <a:r>
              <a:rPr lang="en-US" dirty="0" smtClean="0"/>
              <a:t/>
            </a:r>
            <a:br>
              <a:rPr lang="en-US" dirty="0" smtClean="0"/>
            </a:br>
            <a:r>
              <a:rPr lang="en-US" dirty="0" smtClean="0"/>
              <a:t>This means, that if you have an image that is bigger in size than you want it to be on your page, you should reduce the size in a graphics program, rather than reducing the size on the webpage using the width and height attributes.</a:t>
            </a:r>
            <a:br>
              <a:rPr lang="en-US" dirty="0" smtClean="0"/>
            </a:br>
            <a:r>
              <a:rPr lang="en-US" dirty="0" smtClean="0"/>
              <a:t/>
            </a:r>
            <a:br>
              <a:rPr lang="en-US" dirty="0" smtClean="0"/>
            </a:br>
            <a:r>
              <a:rPr lang="en-US" dirty="0" smtClean="0"/>
              <a:t>On the contrary, sometimes, it can be wise to enlarge images using this technique.</a:t>
            </a:r>
            <a:br>
              <a:rPr lang="en-US" dirty="0" smtClean="0"/>
            </a:br>
            <a:r>
              <a:rPr lang="en-US" dirty="0" smtClean="0"/>
              <a:t/>
            </a:r>
            <a:br>
              <a:rPr lang="en-US" dirty="0" smtClean="0"/>
            </a:br>
            <a:r>
              <a:rPr lang="en-US" dirty="0" smtClean="0"/>
              <a:t>Above are two presentations of the exact same image - with different settings for width and height.</a:t>
            </a:r>
          </a:p>
          <a:p>
            <a:pPr eaLnBrk="1" hangingPunct="1">
              <a:defRPr/>
            </a:pPr>
            <a:endParaRPr lang="en-US" dirty="0" smtClean="0"/>
          </a:p>
          <a:p>
            <a:pPr eaLnBrk="1" hangingPunct="1">
              <a:defRPr/>
            </a:pPr>
            <a:r>
              <a:rPr lang="en-US" dirty="0" smtClean="0"/>
              <a:t>If you leave out the settings for width and height, the browser will automatically use the real size of the image.</a:t>
            </a:r>
            <a:br>
              <a:rPr lang="en-US" dirty="0" smtClean="0"/>
            </a:br>
            <a:r>
              <a:rPr lang="en-US" dirty="0" smtClean="0"/>
              <a:t/>
            </a:r>
            <a:br>
              <a:rPr lang="en-US" dirty="0" smtClean="0"/>
            </a:br>
            <a:r>
              <a:rPr lang="en-US" dirty="0" smtClean="0"/>
              <a:t>However, you should always enter the settings for width and height, even when using the real size!</a:t>
            </a:r>
            <a:br>
              <a:rPr lang="en-US" dirty="0" smtClean="0"/>
            </a:br>
            <a:r>
              <a:rPr lang="en-US" dirty="0" smtClean="0"/>
              <a:t/>
            </a:r>
            <a:br>
              <a:rPr lang="en-US" dirty="0" smtClean="0"/>
            </a:br>
            <a:r>
              <a:rPr lang="en-US" dirty="0" smtClean="0"/>
              <a:t>The reason is that if the settings are left out, the browser can't build the page until the image is loaded entirely.</a:t>
            </a:r>
            <a:br>
              <a:rPr lang="en-US" dirty="0" smtClean="0"/>
            </a:br>
            <a:r>
              <a:rPr lang="en-US" dirty="0" smtClean="0"/>
              <a:t/>
            </a:r>
            <a:br>
              <a:rPr lang="en-US" dirty="0" smtClean="0"/>
            </a:br>
            <a:r>
              <a:rPr lang="en-US" dirty="0" smtClean="0"/>
              <a:t>This means, that the visitor cannot read text around the image while the image itself is loading - which in turn will give the visitor an impression of a slow loading page.</a:t>
            </a:r>
            <a:br>
              <a:rPr lang="en-US" dirty="0" smtClean="0"/>
            </a:br>
            <a:r>
              <a:rPr lang="en-US" dirty="0" smtClean="0"/>
              <a:t/>
            </a:r>
            <a:br>
              <a:rPr lang="en-US" dirty="0" smtClean="0"/>
            </a:br>
            <a:r>
              <a:rPr lang="en-US" dirty="0" smtClean="0"/>
              <a:t>This becomes especially true if the image is inside a table.</a:t>
            </a:r>
            <a:br>
              <a:rPr lang="en-US" dirty="0" smtClean="0"/>
            </a:br>
            <a:r>
              <a:rPr lang="en-US" dirty="0" smtClean="0"/>
              <a:t>In that case, the whole table will not be shown until the image is loaded entirely.</a:t>
            </a:r>
          </a:p>
        </p:txBody>
      </p:sp>
      <p:sp>
        <p:nvSpPr>
          <p:cNvPr id="104452" name="Slide Number Placeholder 3"/>
          <p:cNvSpPr>
            <a:spLocks noGrp="1"/>
          </p:cNvSpPr>
          <p:nvPr>
            <p:ph type="sldNum" sz="quarter" idx="5"/>
          </p:nvPr>
        </p:nvSpPr>
        <p:spPr/>
        <p:txBody>
          <a:bodyPr/>
          <a:lstStyle/>
          <a:p>
            <a:pPr>
              <a:defRPr/>
            </a:pPr>
            <a:fld id="{19FB8EA2-4069-4F7C-8968-AFC554C28799}" type="slidenum">
              <a:rPr lang="en-US" smtClean="0">
                <a:latin typeface="Arial" pitchFamily="34" charset="0"/>
              </a:rPr>
              <a:pPr>
                <a:defRPr/>
              </a:pPr>
              <a:t>29</a:t>
            </a:fld>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pitchFamily="34" charset="0"/>
              </a:rPr>
              <a:t>Note: </a:t>
            </a:r>
            <a:br>
              <a:rPr lang="en-US" altLang="en-US" dirty="0" smtClean="0">
                <a:latin typeface="Arial" pitchFamily="34" charset="0"/>
              </a:rPr>
            </a:br>
            <a:r>
              <a:rPr lang="en-US" altLang="en-US" dirty="0" smtClean="0">
                <a:latin typeface="Arial" pitchFamily="34" charset="0"/>
              </a:rPr>
              <a:t>Netscape, Mozilla browsers will only show the border if the image is a link.</a:t>
            </a:r>
          </a:p>
          <a:p>
            <a:pPr eaLnBrk="1" hangingPunct="1"/>
            <a:endParaRPr lang="en-US" altLang="en-US" dirty="0" smtClean="0">
              <a:latin typeface="Arial" pitchFamily="34" charset="0"/>
            </a:endParaRPr>
          </a:p>
          <a:p>
            <a:pPr eaLnBrk="1" hangingPunct="1"/>
            <a:r>
              <a:rPr lang="en-US" altLang="en-US" dirty="0" smtClean="0">
                <a:latin typeface="Arial" pitchFamily="34" charset="0"/>
              </a:rPr>
              <a:t>Adding a border to your image might help the visitor recognize that the image is a link. However, the net is filled with images that work as links and have no borders indicating it - so the average visitor is used to letting the mouse run over images to see if they are links.</a:t>
            </a:r>
            <a:br>
              <a:rPr lang="en-US" altLang="en-US" dirty="0" smtClean="0">
                <a:latin typeface="Arial" pitchFamily="34" charset="0"/>
              </a:rPr>
            </a:br>
            <a:r>
              <a:rPr lang="en-US" altLang="en-US" dirty="0" smtClean="0">
                <a:latin typeface="Arial" pitchFamily="34" charset="0"/>
              </a:rPr>
              <a:t/>
            </a:r>
            <a:br>
              <a:rPr lang="en-US" altLang="en-US" dirty="0" smtClean="0">
                <a:latin typeface="Arial" pitchFamily="34" charset="0"/>
              </a:rPr>
            </a:br>
            <a:r>
              <a:rPr lang="en-US" altLang="en-US" dirty="0" smtClean="0">
                <a:latin typeface="Arial" pitchFamily="34" charset="0"/>
              </a:rPr>
              <a:t>Still - if you have an image that is often mistaken you might consider adding a border to it - although you should probably consider changing the image entirely - since if it does not indicate by itself that it is a link then it isn't serving it's purpose.</a:t>
            </a:r>
            <a:br>
              <a:rPr lang="en-US" altLang="en-US" dirty="0" smtClean="0">
                <a:latin typeface="Arial" pitchFamily="34" charset="0"/>
              </a:rPr>
            </a:br>
            <a:endParaRPr lang="en-US" altLang="en-US" dirty="0" smtClean="0">
              <a:latin typeface="Arial" pitchFamily="34" charset="0"/>
            </a:endParaRPr>
          </a:p>
        </p:txBody>
      </p:sp>
      <p:sp>
        <p:nvSpPr>
          <p:cNvPr id="105476" name="Slide Number Placeholder 3"/>
          <p:cNvSpPr>
            <a:spLocks noGrp="1"/>
          </p:cNvSpPr>
          <p:nvPr>
            <p:ph type="sldNum" sz="quarter" idx="5"/>
          </p:nvPr>
        </p:nvSpPr>
        <p:spPr/>
        <p:txBody>
          <a:bodyPr/>
          <a:lstStyle/>
          <a:p>
            <a:pPr>
              <a:defRPr/>
            </a:pPr>
            <a:fld id="{E5921D3A-0543-40EB-9B05-5063C88E3167}" type="slidenum">
              <a:rPr lang="en-US" smtClean="0">
                <a:latin typeface="Arial" pitchFamily="34" charset="0"/>
              </a:rPr>
              <a:pPr>
                <a:defRPr/>
              </a:pPr>
              <a:t>30</a:t>
            </a:fld>
            <a:endParaRPr 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itchFamily="34" charset="0"/>
              </a:rPr>
              <a:t/>
            </a:r>
            <a:br>
              <a:rPr lang="en-US" altLang="en-US" smtClean="0">
                <a:latin typeface="Arial" pitchFamily="34" charset="0"/>
              </a:rPr>
            </a:br>
            <a:r>
              <a:rPr lang="en-US" altLang="en-US" smtClean="0">
                <a:latin typeface="Arial" pitchFamily="34" charset="0"/>
              </a:rPr>
              <a:t>You should always add alternative texts to your images, so the users can get an idea of what the image is about before it is loaded.</a:t>
            </a:r>
            <a:br>
              <a:rPr lang="en-US" altLang="en-US" smtClean="0">
                <a:latin typeface="Arial" pitchFamily="34" charset="0"/>
              </a:rPr>
            </a:br>
            <a:r>
              <a:rPr lang="en-US" altLang="en-US" smtClean="0">
                <a:latin typeface="Arial" pitchFamily="34" charset="0"/>
              </a:rPr>
              <a:t/>
            </a:r>
            <a:br>
              <a:rPr lang="en-US" altLang="en-US" smtClean="0">
                <a:latin typeface="Arial" pitchFamily="34" charset="0"/>
              </a:rPr>
            </a:br>
            <a:r>
              <a:rPr lang="en-US" altLang="en-US" smtClean="0">
                <a:latin typeface="Arial" pitchFamily="34" charset="0"/>
              </a:rPr>
              <a:t>This becomes particulary important if the image is a link.</a:t>
            </a:r>
            <a:br>
              <a:rPr lang="en-US" altLang="en-US" smtClean="0">
                <a:latin typeface="Arial" pitchFamily="34" charset="0"/>
              </a:rPr>
            </a:br>
            <a:r>
              <a:rPr lang="en-US" altLang="en-US" smtClean="0">
                <a:latin typeface="Arial" pitchFamily="34" charset="0"/>
              </a:rPr>
              <a:t/>
            </a:r>
            <a:br>
              <a:rPr lang="en-US" altLang="en-US" smtClean="0">
                <a:latin typeface="Arial" pitchFamily="34" charset="0"/>
              </a:rPr>
            </a:br>
            <a:r>
              <a:rPr lang="en-US" altLang="en-US" smtClean="0">
                <a:latin typeface="Arial" pitchFamily="34" charset="0"/>
              </a:rPr>
              <a:t>Few things are as annoying as knowing that you want to leave the current page - and at the same time being forced to wait for an image to load before being able to do so. </a:t>
            </a:r>
            <a:br>
              <a:rPr lang="en-US" altLang="en-US" smtClean="0">
                <a:latin typeface="Arial" pitchFamily="34" charset="0"/>
              </a:rPr>
            </a:br>
            <a:r>
              <a:rPr lang="en-US" altLang="en-US" smtClean="0">
                <a:latin typeface="Arial" pitchFamily="34" charset="0"/>
              </a:rPr>
              <a:t/>
            </a:r>
            <a:br>
              <a:rPr lang="en-US" altLang="en-US" smtClean="0">
                <a:latin typeface="Arial" pitchFamily="34" charset="0"/>
              </a:rPr>
            </a:br>
            <a:r>
              <a:rPr lang="en-US" altLang="en-US" smtClean="0">
                <a:latin typeface="Arial" pitchFamily="34" charset="0"/>
              </a:rPr>
              <a:t>It is extremely tempting to use the browser's straightforward options to leave the entire site instead.</a:t>
            </a:r>
          </a:p>
        </p:txBody>
      </p:sp>
      <p:sp>
        <p:nvSpPr>
          <p:cNvPr id="106500" name="Slide Number Placeholder 3"/>
          <p:cNvSpPr>
            <a:spLocks noGrp="1"/>
          </p:cNvSpPr>
          <p:nvPr>
            <p:ph type="sldNum" sz="quarter" idx="5"/>
          </p:nvPr>
        </p:nvSpPr>
        <p:spPr/>
        <p:txBody>
          <a:bodyPr/>
          <a:lstStyle/>
          <a:p>
            <a:pPr>
              <a:defRPr/>
            </a:pPr>
            <a:fld id="{647E41A5-8C02-4B47-A0EB-C4D719810B7A}" type="slidenum">
              <a:rPr lang="en-US" smtClean="0">
                <a:latin typeface="Arial" pitchFamily="34" charset="0"/>
              </a:rPr>
              <a:pPr>
                <a:defRPr/>
              </a:pPr>
              <a:t>31</a:t>
            </a:fld>
            <a:endParaRPr 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latin typeface="Arial" pitchFamily="34" charset="0"/>
            </a:endParaRPr>
          </a:p>
        </p:txBody>
      </p:sp>
      <p:sp>
        <p:nvSpPr>
          <p:cNvPr id="106500" name="Slide Number Placeholder 3"/>
          <p:cNvSpPr>
            <a:spLocks noGrp="1"/>
          </p:cNvSpPr>
          <p:nvPr>
            <p:ph type="sldNum" sz="quarter" idx="5"/>
          </p:nvPr>
        </p:nvSpPr>
        <p:spPr/>
        <p:txBody>
          <a:bodyPr/>
          <a:lstStyle/>
          <a:p>
            <a:pPr>
              <a:defRPr/>
            </a:pPr>
            <a:fld id="{647E41A5-8C02-4B47-A0EB-C4D719810B7A}" type="slidenum">
              <a:rPr lang="en-US" smtClean="0">
                <a:latin typeface="Arial" pitchFamily="34" charset="0"/>
              </a:rPr>
              <a:pPr>
                <a:defRPr/>
              </a:pPr>
              <a:t>32</a:t>
            </a:fld>
            <a:endParaRPr lang="en-US"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ln/>
        </p:spPr>
      </p:sp>
      <p:sp>
        <p:nvSpPr>
          <p:cNvPr id="1320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itchFamily="34" charset="0"/>
              </a:rPr>
              <a:t>As you see these settings allow you to add spacing around your image. Unfortunately, they also force you to add the same spacing to each side of the image (over and under - or left and right). </a:t>
            </a:r>
            <a:br>
              <a:rPr lang="en-US" altLang="en-US" smtClean="0">
                <a:latin typeface="Arial" pitchFamily="34" charset="0"/>
              </a:rPr>
            </a:br>
            <a:r>
              <a:rPr lang="en-US" altLang="en-US" smtClean="0">
                <a:latin typeface="Arial" pitchFamily="34" charset="0"/>
              </a:rPr>
              <a:t/>
            </a:r>
            <a:br>
              <a:rPr lang="en-US" altLang="en-US" smtClean="0">
                <a:latin typeface="Arial" pitchFamily="34" charset="0"/>
              </a:rPr>
            </a:br>
            <a:r>
              <a:rPr lang="en-US" altLang="en-US" smtClean="0">
                <a:latin typeface="Arial" pitchFamily="34" charset="0"/>
              </a:rPr>
              <a:t>The workaround for this, if you only want spacing on one side of the image is to use a 1x1 pixel transparent gif image.</a:t>
            </a:r>
            <a:br>
              <a:rPr lang="en-US" altLang="en-US" smtClean="0">
                <a:latin typeface="Arial" pitchFamily="34" charset="0"/>
              </a:rPr>
            </a:br>
            <a:r>
              <a:rPr lang="en-US" altLang="en-US" smtClean="0">
                <a:latin typeface="Arial" pitchFamily="34" charset="0"/>
              </a:rPr>
              <a:t/>
            </a:r>
            <a:br>
              <a:rPr lang="en-US" altLang="en-US" smtClean="0">
                <a:latin typeface="Arial" pitchFamily="34" charset="0"/>
              </a:rPr>
            </a:br>
            <a:r>
              <a:rPr lang="en-US" altLang="en-US" smtClean="0">
                <a:latin typeface="Arial" pitchFamily="34" charset="0"/>
              </a:rPr>
              <a:t>If, for example, you wanted a 10 pixel spacing to the left of your image you could use the transparent image (pixel.gif) this way:</a:t>
            </a:r>
          </a:p>
          <a:p>
            <a:pPr eaLnBrk="1" hangingPunct="1"/>
            <a:endParaRPr lang="en-US" altLang="en-US" smtClean="0">
              <a:latin typeface="Arial" pitchFamily="34" charset="0"/>
            </a:endParaRPr>
          </a:p>
          <a:p>
            <a:pPr eaLnBrk="1" hangingPunct="1"/>
            <a:r>
              <a:rPr lang="en-US" altLang="en-US" smtClean="0">
                <a:latin typeface="Arial" pitchFamily="34" charset="0"/>
              </a:rPr>
              <a:t>&lt;img src="pixel.gif" width="10" height="1"&gt;&lt;img src="rainbow.gif"&gt;</a:t>
            </a:r>
            <a:br>
              <a:rPr lang="en-US" altLang="en-US" smtClean="0">
                <a:latin typeface="Arial" pitchFamily="34" charset="0"/>
              </a:rPr>
            </a:br>
            <a:r>
              <a:rPr lang="en-US" altLang="en-US" smtClean="0">
                <a:latin typeface="Arial" pitchFamily="34" charset="0"/>
              </a:rPr>
              <a:t/>
            </a:r>
            <a:br>
              <a:rPr lang="en-US" altLang="en-US" smtClean="0">
                <a:latin typeface="Arial" pitchFamily="34" charset="0"/>
              </a:rPr>
            </a:br>
            <a:r>
              <a:rPr lang="en-US" altLang="en-US" smtClean="0">
                <a:latin typeface="Arial" pitchFamily="34" charset="0"/>
              </a:rPr>
              <a:t/>
            </a:r>
            <a:br>
              <a:rPr lang="en-US" altLang="en-US" smtClean="0">
                <a:latin typeface="Arial" pitchFamily="34" charset="0"/>
              </a:rPr>
            </a:br>
            <a:r>
              <a:rPr lang="en-US" altLang="en-US" smtClean="0">
                <a:latin typeface="Arial" pitchFamily="34" charset="0"/>
              </a:rPr>
              <a:t>The 1x1 pixel transparent gif image is simply stretched to whatever size you want the spacing to have.</a:t>
            </a:r>
            <a:br>
              <a:rPr lang="en-US" altLang="en-US" smtClean="0">
                <a:latin typeface="Arial" pitchFamily="34" charset="0"/>
              </a:rPr>
            </a:br>
            <a:r>
              <a:rPr lang="en-US" altLang="en-US" smtClean="0">
                <a:latin typeface="Arial" pitchFamily="34" charset="0"/>
              </a:rPr>
              <a:t/>
            </a:r>
            <a:br>
              <a:rPr lang="en-US" altLang="en-US" smtClean="0">
                <a:latin typeface="Arial" pitchFamily="34" charset="0"/>
              </a:rPr>
            </a:br>
            <a:r>
              <a:rPr lang="en-US" altLang="en-US" smtClean="0">
                <a:latin typeface="Arial" pitchFamily="34" charset="0"/>
              </a:rPr>
              <a:t>This 1x1 pixel "cowboy-trick" is probably one of the most widely used workarounds on the entire net.</a:t>
            </a:r>
            <a:br>
              <a:rPr lang="en-US" altLang="en-US" smtClean="0">
                <a:latin typeface="Arial" pitchFamily="34" charset="0"/>
              </a:rPr>
            </a:br>
            <a:r>
              <a:rPr lang="en-US" altLang="en-US" smtClean="0">
                <a:latin typeface="Arial" pitchFamily="34" charset="0"/>
              </a:rPr>
              <a:t/>
            </a:r>
            <a:br>
              <a:rPr lang="en-US" altLang="en-US" smtClean="0">
                <a:latin typeface="Arial" pitchFamily="34" charset="0"/>
              </a:rPr>
            </a:br>
            <a:r>
              <a:rPr lang="en-US" altLang="en-US" smtClean="0">
                <a:latin typeface="Arial" pitchFamily="34" charset="0"/>
              </a:rPr>
              <a:t>The reasons are obvious: It works on all browsers and it gives you complete pixel precision in your design!</a:t>
            </a:r>
            <a:br>
              <a:rPr lang="en-US" altLang="en-US" smtClean="0">
                <a:latin typeface="Arial" pitchFamily="34" charset="0"/>
              </a:rPr>
            </a:br>
            <a:endParaRPr lang="en-US" altLang="en-US" smtClean="0">
              <a:latin typeface="Arial" pitchFamily="34" charset="0"/>
            </a:endParaRPr>
          </a:p>
        </p:txBody>
      </p:sp>
      <p:sp>
        <p:nvSpPr>
          <p:cNvPr id="107524" name="Slide Number Placeholder 3"/>
          <p:cNvSpPr>
            <a:spLocks noGrp="1"/>
          </p:cNvSpPr>
          <p:nvPr>
            <p:ph type="sldNum" sz="quarter" idx="5"/>
          </p:nvPr>
        </p:nvSpPr>
        <p:spPr/>
        <p:txBody>
          <a:bodyPr/>
          <a:lstStyle/>
          <a:p>
            <a:pPr>
              <a:defRPr/>
            </a:pPr>
            <a:fld id="{2F9CEE9A-70F0-4E52-8C37-622F4DDB475F}" type="slidenum">
              <a:rPr lang="en-US" smtClean="0">
                <a:latin typeface="Arial" pitchFamily="34" charset="0"/>
              </a:rPr>
              <a:pPr>
                <a:defRPr/>
              </a:pPr>
              <a:t>33</a:t>
            </a:fld>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pitchFamily="34" charset="0"/>
              </a:rPr>
              <a:t>Basically an HTML document is a plain text file that contains text and nothing else. </a:t>
            </a:r>
            <a:br>
              <a:rPr lang="en-US" altLang="en-US" dirty="0" smtClean="0">
                <a:latin typeface="Arial" pitchFamily="34" charset="0"/>
              </a:rPr>
            </a:br>
            <a:r>
              <a:rPr lang="en-US" altLang="en-US" dirty="0" smtClean="0">
                <a:latin typeface="Arial" pitchFamily="34" charset="0"/>
              </a:rPr>
              <a:t/>
            </a:r>
            <a:br>
              <a:rPr lang="en-US" altLang="en-US" dirty="0" smtClean="0">
                <a:latin typeface="Arial" pitchFamily="34" charset="0"/>
              </a:rPr>
            </a:br>
            <a:r>
              <a:rPr lang="en-US" altLang="en-US" dirty="0" smtClean="0">
                <a:latin typeface="Arial" pitchFamily="34" charset="0"/>
              </a:rPr>
              <a:t>When a browser opens an HTML file, the browser will look for HTML codes in the text and use them to change the layout, insert images, or create links to other pages.</a:t>
            </a:r>
            <a:br>
              <a:rPr lang="en-US" altLang="en-US" dirty="0" smtClean="0">
                <a:latin typeface="Arial" pitchFamily="34" charset="0"/>
              </a:rPr>
            </a:br>
            <a:r>
              <a:rPr lang="en-US" altLang="en-US" dirty="0" smtClean="0">
                <a:latin typeface="Arial" pitchFamily="34" charset="0"/>
              </a:rPr>
              <a:t/>
            </a:r>
            <a:br>
              <a:rPr lang="en-US" altLang="en-US" dirty="0" smtClean="0">
                <a:latin typeface="Arial" pitchFamily="34" charset="0"/>
              </a:rPr>
            </a:br>
            <a:r>
              <a:rPr lang="en-US" altLang="en-US" dirty="0" smtClean="0">
                <a:latin typeface="Arial" pitchFamily="34" charset="0"/>
              </a:rPr>
              <a:t>Since HTML documents are just text files they can be written in even the simplest text editor.</a:t>
            </a:r>
            <a:br>
              <a:rPr lang="en-US" altLang="en-US" dirty="0" smtClean="0">
                <a:latin typeface="Arial" pitchFamily="34" charset="0"/>
              </a:rPr>
            </a:br>
            <a:r>
              <a:rPr lang="en-US" altLang="en-US" dirty="0" smtClean="0">
                <a:latin typeface="Arial" pitchFamily="34" charset="0"/>
              </a:rPr>
              <a:t/>
            </a:r>
            <a:br>
              <a:rPr lang="en-US" altLang="en-US" dirty="0" smtClean="0">
                <a:latin typeface="Arial" pitchFamily="34" charset="0"/>
              </a:rPr>
            </a:br>
            <a:r>
              <a:rPr lang="en-US" altLang="en-US" dirty="0" smtClean="0">
                <a:latin typeface="Arial" pitchFamily="34" charset="0"/>
              </a:rPr>
              <a:t>A more popular choice is to use a special HTML editor - maybe even one that puts focus on the visual result rather than the codes - a so-called WYSIWYG editor ("What You See Is What You Get").</a:t>
            </a:r>
            <a:br>
              <a:rPr lang="en-US" altLang="en-US" dirty="0" smtClean="0">
                <a:latin typeface="Arial" pitchFamily="34" charset="0"/>
              </a:rPr>
            </a:br>
            <a:r>
              <a:rPr lang="en-US" altLang="en-US" dirty="0" smtClean="0">
                <a:latin typeface="Arial" pitchFamily="34" charset="0"/>
              </a:rPr>
              <a:t/>
            </a:r>
            <a:br>
              <a:rPr lang="en-US" altLang="en-US" dirty="0" smtClean="0">
                <a:latin typeface="Arial" pitchFamily="34" charset="0"/>
              </a:rPr>
            </a:br>
            <a:r>
              <a:rPr lang="en-US" altLang="en-US" dirty="0" smtClean="0">
                <a:latin typeface="Arial" pitchFamily="34" charset="0"/>
              </a:rPr>
              <a:t>Some of the most popular HTML editors, such as FrontPage or Dreamweaver will let you create pages more or less as you write documents in Word or whatever text editor you're using.</a:t>
            </a:r>
            <a:br>
              <a:rPr lang="en-US" altLang="en-US" dirty="0" smtClean="0">
                <a:latin typeface="Arial" pitchFamily="34" charset="0"/>
              </a:rPr>
            </a:br>
            <a:r>
              <a:rPr lang="en-US" altLang="en-US" dirty="0" smtClean="0">
                <a:latin typeface="Arial" pitchFamily="34" charset="0"/>
              </a:rPr>
              <a:t/>
            </a:r>
            <a:br>
              <a:rPr lang="en-US" altLang="en-US" dirty="0" smtClean="0">
                <a:latin typeface="Arial" pitchFamily="34" charset="0"/>
              </a:rPr>
            </a:br>
            <a:r>
              <a:rPr lang="en-US" altLang="en-US" dirty="0" smtClean="0">
                <a:latin typeface="Arial" pitchFamily="34" charset="0"/>
              </a:rPr>
              <a:t>However, there are some very good reasons to create your own pages - or parts of them - by hand...</a:t>
            </a:r>
          </a:p>
        </p:txBody>
      </p:sp>
      <p:sp>
        <p:nvSpPr>
          <p:cNvPr id="90116" name="Slide Number Placeholder 3"/>
          <p:cNvSpPr>
            <a:spLocks noGrp="1"/>
          </p:cNvSpPr>
          <p:nvPr>
            <p:ph type="sldNum" sz="quarter" idx="5"/>
          </p:nvPr>
        </p:nvSpPr>
        <p:spPr/>
        <p:txBody>
          <a:bodyPr/>
          <a:lstStyle/>
          <a:p>
            <a:pPr>
              <a:defRPr/>
            </a:pPr>
            <a:fld id="{603EDB43-7370-4077-AFCE-F46199077D34}" type="slidenum">
              <a:rPr lang="en-US" smtClean="0">
                <a:latin typeface="Arial" pitchFamily="34" charset="0"/>
              </a:rPr>
              <a:pPr>
                <a:defRPr/>
              </a:pPr>
              <a:t>4</a:t>
            </a:fld>
            <a:endParaRPr lang="en-US"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pitchFamily="34" charset="0"/>
              </a:rPr>
              <a:t>Another way to obtain the same effect would be to enter the image and text in an invisible table. Entering text in one column and the image in another would create a similar effect.</a:t>
            </a:r>
          </a:p>
        </p:txBody>
      </p:sp>
      <p:sp>
        <p:nvSpPr>
          <p:cNvPr id="109572" name="Slide Number Placeholder 3"/>
          <p:cNvSpPr>
            <a:spLocks noGrp="1"/>
          </p:cNvSpPr>
          <p:nvPr>
            <p:ph type="sldNum" sz="quarter" idx="5"/>
          </p:nvPr>
        </p:nvSpPr>
        <p:spPr/>
        <p:txBody>
          <a:bodyPr/>
          <a:lstStyle/>
          <a:p>
            <a:pPr>
              <a:defRPr/>
            </a:pPr>
            <a:fld id="{8D2CE631-58D9-431A-8F39-1CCF948289EF}" type="slidenum">
              <a:rPr lang="en-US" smtClean="0">
                <a:latin typeface="Arial" pitchFamily="34" charset="0"/>
              </a:rPr>
              <a:pPr>
                <a:defRPr/>
              </a:pPr>
              <a:t>34</a:t>
            </a:fld>
            <a:endParaRPr lang="en-US"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HTML</a:t>
            </a:r>
            <a:r>
              <a:rPr lang="en-US" baseline="0" dirty="0" smtClean="0"/>
              <a:t> 5 does not support link, </a:t>
            </a:r>
            <a:r>
              <a:rPr lang="en-US" baseline="0" dirty="0" err="1" smtClean="0"/>
              <a:t>vlink</a:t>
            </a:r>
            <a:r>
              <a:rPr lang="en-US" baseline="0" dirty="0" smtClean="0"/>
              <a:t> &amp; </a:t>
            </a:r>
            <a:r>
              <a:rPr lang="en-US" baseline="0" dirty="0" err="1" smtClean="0"/>
              <a:t>alink</a:t>
            </a:r>
            <a:r>
              <a:rPr lang="en-US" baseline="0" dirty="0" smtClean="0"/>
              <a:t> attributes.</a:t>
            </a:r>
            <a:endParaRPr lang="en-US" dirty="0"/>
          </a:p>
        </p:txBody>
      </p:sp>
      <p:sp>
        <p:nvSpPr>
          <p:cNvPr id="4" name="Slide Number Placeholder 3"/>
          <p:cNvSpPr>
            <a:spLocks noGrp="1"/>
          </p:cNvSpPr>
          <p:nvPr>
            <p:ph type="sldNum" sz="quarter" idx="10"/>
          </p:nvPr>
        </p:nvSpPr>
        <p:spPr/>
        <p:txBody>
          <a:bodyPr/>
          <a:lstStyle/>
          <a:p>
            <a:fld id="{338F6200-B1B2-4FCD-AFAD-D80ABFEF91D9}" type="slidenum">
              <a:rPr lang="en-US" smtClean="0"/>
              <a:t>41</a:t>
            </a:fld>
            <a:endParaRPr lang="en-US"/>
          </a:p>
        </p:txBody>
      </p:sp>
    </p:spTree>
    <p:extLst>
      <p:ext uri="{BB962C8B-B14F-4D97-AF65-F5344CB8AC3E}">
        <p14:creationId xmlns:p14="http://schemas.microsoft.com/office/powerpoint/2010/main" val="16261976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rPr>
              <a:t>Now, since neither of the two methods covers all browsers, we need to use both techniques at once.</a:t>
            </a:r>
            <a:br>
              <a:rPr lang="en-US" altLang="en-US" smtClean="0">
                <a:latin typeface="Arial" pitchFamily="34" charset="0"/>
              </a:rPr>
            </a:br>
            <a:r>
              <a:rPr lang="en-US" altLang="en-US" smtClean="0">
                <a:latin typeface="Arial" pitchFamily="34" charset="0"/>
              </a:rPr>
              <a:t/>
            </a:r>
            <a:br>
              <a:rPr lang="en-US" altLang="en-US" smtClean="0">
                <a:latin typeface="Arial" pitchFamily="34" charset="0"/>
              </a:rPr>
            </a:br>
            <a:r>
              <a:rPr lang="en-US" altLang="en-US" smtClean="0">
                <a:latin typeface="Arial" pitchFamily="34" charset="0"/>
              </a:rPr>
              <a:t>This example will work on all browsers:</a:t>
            </a:r>
            <a:br>
              <a:rPr lang="en-US" altLang="en-US" smtClean="0">
                <a:latin typeface="Arial" pitchFamily="34" charset="0"/>
              </a:rPr>
            </a:br>
            <a:r>
              <a:rPr lang="en-US" altLang="en-US" smtClean="0">
                <a:latin typeface="Arial" pitchFamily="34" charset="0"/>
              </a:rPr>
              <a:t>Click &lt;a href="http://www.yahoo.com" style="color: rgb(0,255,0)"&gt;&lt;font color="FF00CC"&gt;here&lt;/font&gt;&lt;/a&gt; to go to yahoo.</a:t>
            </a:r>
            <a:br>
              <a:rPr lang="en-US" altLang="en-US" smtClean="0">
                <a:latin typeface="Arial" pitchFamily="34" charset="0"/>
              </a:rPr>
            </a:br>
            <a:r>
              <a:rPr lang="en-US" altLang="en-US" smtClean="0">
                <a:latin typeface="Arial" pitchFamily="34" charset="0"/>
              </a:rPr>
              <a:t/>
            </a:r>
            <a:br>
              <a:rPr lang="en-US" altLang="en-US" smtClean="0">
                <a:latin typeface="Arial" pitchFamily="34" charset="0"/>
              </a:rPr>
            </a:br>
            <a:r>
              <a:rPr lang="en-US" altLang="en-US" smtClean="0">
                <a:latin typeface="Arial" pitchFamily="34" charset="0"/>
              </a:rPr>
              <a:t/>
            </a:r>
            <a:br>
              <a:rPr lang="en-US" altLang="en-US" smtClean="0">
                <a:latin typeface="Arial" pitchFamily="34" charset="0"/>
              </a:rPr>
            </a:br>
            <a:r>
              <a:rPr lang="en-US" altLang="en-US" smtClean="0">
                <a:latin typeface="Arial" pitchFamily="34" charset="0"/>
              </a:rPr>
              <a:t/>
            </a:r>
            <a:br>
              <a:rPr lang="en-US" altLang="en-US" smtClean="0">
                <a:latin typeface="Arial" pitchFamily="34" charset="0"/>
              </a:rPr>
            </a:br>
            <a:r>
              <a:rPr lang="en-US" altLang="en-US" smtClean="0">
                <a:latin typeface="Arial" pitchFamily="34" charset="0"/>
              </a:rPr>
              <a:t/>
            </a:r>
            <a:br>
              <a:rPr lang="en-US" altLang="en-US" smtClean="0">
                <a:latin typeface="Arial" pitchFamily="34" charset="0"/>
              </a:rPr>
            </a:br>
            <a:r>
              <a:rPr lang="en-US" altLang="en-US" smtClean="0">
                <a:latin typeface="Arial" pitchFamily="34" charset="0"/>
              </a:rPr>
              <a:t/>
            </a:r>
            <a:br>
              <a:rPr lang="en-US" altLang="en-US" smtClean="0">
                <a:latin typeface="Arial" pitchFamily="34" charset="0"/>
              </a:rPr>
            </a:br>
            <a:r>
              <a:rPr lang="en-US" altLang="en-US" smtClean="0">
                <a:latin typeface="Arial" pitchFamily="34" charset="0"/>
              </a:rPr>
              <a:t>The last example is interesting. Not only because it will work on all browsers. But even more because it shows a general approach to making your pages browser safe. </a:t>
            </a:r>
            <a:br>
              <a:rPr lang="en-US" altLang="en-US" smtClean="0">
                <a:latin typeface="Arial" pitchFamily="34" charset="0"/>
              </a:rPr>
            </a:br>
            <a:r>
              <a:rPr lang="en-US" altLang="en-US" smtClean="0">
                <a:latin typeface="Arial" pitchFamily="34" charset="0"/>
              </a:rPr>
              <a:t/>
            </a:r>
            <a:br>
              <a:rPr lang="en-US" altLang="en-US" smtClean="0">
                <a:latin typeface="Arial" pitchFamily="34" charset="0"/>
              </a:rPr>
            </a:br>
            <a:r>
              <a:rPr lang="en-US" altLang="en-US" smtClean="0">
                <a:latin typeface="Arial" pitchFamily="34" charset="0"/>
              </a:rPr>
              <a:t>Since browsers simply leave out information that is not understood, you can work around browser differences by simply adding different settings for multiple browsers. </a:t>
            </a:r>
          </a:p>
        </p:txBody>
      </p:sp>
      <p:sp>
        <p:nvSpPr>
          <p:cNvPr id="110596" name="Slide Number Placeholder 3"/>
          <p:cNvSpPr>
            <a:spLocks noGrp="1"/>
          </p:cNvSpPr>
          <p:nvPr>
            <p:ph type="sldNum" sz="quarter" idx="5"/>
          </p:nvPr>
        </p:nvSpPr>
        <p:spPr/>
        <p:txBody>
          <a:bodyPr/>
          <a:lstStyle/>
          <a:p>
            <a:pPr>
              <a:defRPr/>
            </a:pPr>
            <a:fld id="{49A4834A-D21C-4DAD-9C5B-2126221F570B}" type="slidenum">
              <a:rPr lang="en-US" smtClean="0">
                <a:latin typeface="Arial" pitchFamily="34" charset="0"/>
              </a:rPr>
              <a:pPr>
                <a:defRPr/>
              </a:pPr>
              <a:t>42</a:t>
            </a:fld>
            <a:endParaRPr lang="en-US"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a:ln/>
        </p:spPr>
      </p:sp>
      <p:sp>
        <p:nvSpPr>
          <p:cNvPr id="136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pitchFamily="34" charset="0"/>
              </a:rPr>
              <a:t/>
            </a:r>
            <a:br>
              <a:rPr lang="en-US" altLang="en-US" dirty="0" smtClean="0">
                <a:latin typeface="Arial" pitchFamily="34" charset="0"/>
              </a:rPr>
            </a:br>
            <a:r>
              <a:rPr lang="en-US" altLang="en-US" dirty="0" smtClean="0">
                <a:latin typeface="Arial" pitchFamily="34" charset="0"/>
              </a:rPr>
              <a:t/>
            </a:r>
            <a:br>
              <a:rPr lang="en-US" altLang="en-US" dirty="0" smtClean="0">
                <a:latin typeface="Arial" pitchFamily="34" charset="0"/>
              </a:rPr>
            </a:br>
            <a:r>
              <a:rPr lang="en-US" altLang="en-US" dirty="0" smtClean="0">
                <a:latin typeface="Arial" pitchFamily="34" charset="0"/>
              </a:rPr>
              <a:t/>
            </a:r>
            <a:br>
              <a:rPr lang="en-US" altLang="en-US" dirty="0" smtClean="0">
                <a:latin typeface="Arial" pitchFamily="34" charset="0"/>
              </a:rPr>
            </a:br>
            <a:r>
              <a:rPr lang="en-US" altLang="en-US" dirty="0" smtClean="0">
                <a:latin typeface="Arial" pitchFamily="34" charset="0"/>
              </a:rPr>
              <a:t>By default, text links are underlined by the browser.</a:t>
            </a:r>
            <a:br>
              <a:rPr lang="en-US" altLang="en-US" dirty="0" smtClean="0">
                <a:latin typeface="Arial" pitchFamily="34" charset="0"/>
              </a:rPr>
            </a:br>
            <a:r>
              <a:rPr lang="en-US" altLang="en-US" dirty="0" smtClean="0">
                <a:latin typeface="Arial" pitchFamily="34" charset="0"/>
              </a:rPr>
              <a:t/>
            </a:r>
            <a:br>
              <a:rPr lang="en-US" altLang="en-US" dirty="0" smtClean="0">
                <a:latin typeface="Arial" pitchFamily="34" charset="0"/>
              </a:rPr>
            </a:br>
            <a:r>
              <a:rPr lang="en-US" altLang="en-US" dirty="0" smtClean="0">
                <a:latin typeface="Arial" pitchFamily="34" charset="0"/>
              </a:rPr>
              <a:t>If your page is visited by MSIE3 or newer, you can turn off the underlining for an entire page by adding a style tag to the head section of the document. </a:t>
            </a:r>
          </a:p>
          <a:p>
            <a:pPr eaLnBrk="1" hangingPunct="1"/>
            <a:endParaRPr lang="en-US" altLang="en-US" dirty="0" smtClean="0">
              <a:latin typeface="Arial" pitchFamily="34" charset="0"/>
            </a:endParaRPr>
          </a:p>
          <a:p>
            <a:pPr eaLnBrk="1" hangingPunct="1"/>
            <a:r>
              <a:rPr lang="en-US" altLang="en-US" dirty="0" smtClean="0">
                <a:latin typeface="Arial" pitchFamily="34" charset="0"/>
              </a:rPr>
              <a:t>Note:</a:t>
            </a:r>
            <a:br>
              <a:rPr lang="en-US" altLang="en-US" dirty="0" smtClean="0">
                <a:latin typeface="Arial" pitchFamily="34" charset="0"/>
              </a:rPr>
            </a:br>
            <a:r>
              <a:rPr lang="en-US" altLang="en-US" dirty="0" smtClean="0">
                <a:latin typeface="Arial" pitchFamily="34" charset="0"/>
              </a:rPr>
              <a:t>The style setting will not cause an error if viewed on a browser that doesn't support it. The browser will simply skip the effect - the link will look like an ordinary underlined link - but no errors will occur.</a:t>
            </a:r>
          </a:p>
        </p:txBody>
      </p:sp>
      <p:sp>
        <p:nvSpPr>
          <p:cNvPr id="111620" name="Slide Number Placeholder 3"/>
          <p:cNvSpPr>
            <a:spLocks noGrp="1"/>
          </p:cNvSpPr>
          <p:nvPr>
            <p:ph type="sldNum" sz="quarter" idx="5"/>
          </p:nvPr>
        </p:nvSpPr>
        <p:spPr/>
        <p:txBody>
          <a:bodyPr/>
          <a:lstStyle/>
          <a:p>
            <a:pPr>
              <a:defRPr/>
            </a:pPr>
            <a:fld id="{BF984BA0-6DA1-45D4-9AFC-DD8EB20E103C}" type="slidenum">
              <a:rPr lang="en-US" smtClean="0">
                <a:latin typeface="Arial" pitchFamily="34" charset="0"/>
              </a:rPr>
              <a:pPr>
                <a:defRPr/>
              </a:pPr>
              <a:t>44</a:t>
            </a:fld>
            <a:endParaRPr lang="en-US"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pitchFamily="34" charset="0"/>
              </a:rPr>
              <a:t>Instead of just turning off the underline on all links you could be more specific in defining the way you want your links to work. </a:t>
            </a:r>
            <a:br>
              <a:rPr lang="en-US" altLang="en-US" dirty="0" smtClean="0">
                <a:latin typeface="Arial" pitchFamily="34" charset="0"/>
              </a:rPr>
            </a:br>
            <a:r>
              <a:rPr lang="en-US" altLang="en-US" dirty="0" smtClean="0">
                <a:latin typeface="Arial" pitchFamily="34" charset="0"/>
              </a:rPr>
              <a:t/>
            </a:r>
            <a:br>
              <a:rPr lang="en-US" altLang="en-US" dirty="0" smtClean="0">
                <a:latin typeface="Arial" pitchFamily="34" charset="0"/>
              </a:rPr>
            </a:br>
            <a:r>
              <a:rPr lang="en-US" altLang="en-US" dirty="0" smtClean="0">
                <a:latin typeface="Arial" pitchFamily="34" charset="0"/>
              </a:rPr>
              <a:t>In the example above underlining is turned off for all links.</a:t>
            </a:r>
            <a:br>
              <a:rPr lang="en-US" altLang="en-US" dirty="0" smtClean="0">
                <a:latin typeface="Arial" pitchFamily="34" charset="0"/>
              </a:rPr>
            </a:br>
            <a:r>
              <a:rPr lang="en-US" altLang="en-US" dirty="0" smtClean="0">
                <a:latin typeface="Arial" pitchFamily="34" charset="0"/>
              </a:rPr>
              <a:t/>
            </a:r>
            <a:br>
              <a:rPr lang="en-US" altLang="en-US" dirty="0" smtClean="0">
                <a:latin typeface="Arial" pitchFamily="34" charset="0"/>
              </a:rPr>
            </a:br>
            <a:r>
              <a:rPr lang="en-US" altLang="en-US" dirty="0" smtClean="0">
                <a:latin typeface="Arial" pitchFamily="34" charset="0"/>
              </a:rPr>
              <a:t>The A:hover tells the browser that when the mouse is over a link the underline should appear.</a:t>
            </a:r>
            <a:br>
              <a:rPr lang="en-US" altLang="en-US" dirty="0" smtClean="0">
                <a:latin typeface="Arial" pitchFamily="34" charset="0"/>
              </a:rPr>
            </a:br>
            <a:r>
              <a:rPr lang="en-US" altLang="en-US" dirty="0" smtClean="0">
                <a:latin typeface="Arial" pitchFamily="34" charset="0"/>
              </a:rPr>
              <a:t>The hover option only works on MSIE 4+. </a:t>
            </a:r>
            <a:br>
              <a:rPr lang="en-US" altLang="en-US" dirty="0" smtClean="0">
                <a:latin typeface="Arial" pitchFamily="34" charset="0"/>
              </a:rPr>
            </a:br>
            <a:r>
              <a:rPr lang="en-US" altLang="en-US" dirty="0" smtClean="0">
                <a:latin typeface="Arial" pitchFamily="34" charset="0"/>
              </a:rPr>
              <a:t>(But it does not cause an error on Netscape if you include it - the effect just does not appear.).</a:t>
            </a:r>
          </a:p>
          <a:p>
            <a:pPr eaLnBrk="1" hangingPunct="1"/>
            <a:endParaRPr lang="en-US" altLang="en-US" dirty="0" smtClean="0">
              <a:latin typeface="Arial" pitchFamily="34" charset="0"/>
            </a:endParaRPr>
          </a:p>
          <a:p>
            <a:pPr eaLnBrk="1" hangingPunct="1"/>
            <a:r>
              <a:rPr lang="en-US" altLang="en-US" dirty="0" smtClean="0">
                <a:latin typeface="Arial" pitchFamily="34" charset="0"/>
              </a:rPr>
              <a:t>The methods described above will turn off the underline effect for links on the entire page.</a:t>
            </a:r>
            <a:br>
              <a:rPr lang="en-US" altLang="en-US" dirty="0" smtClean="0">
                <a:latin typeface="Arial" pitchFamily="34" charset="0"/>
              </a:rPr>
            </a:br>
            <a:r>
              <a:rPr lang="en-US" altLang="en-US" dirty="0" smtClean="0">
                <a:latin typeface="Arial" pitchFamily="34" charset="0"/>
              </a:rPr>
              <a:t/>
            </a:r>
            <a:br>
              <a:rPr lang="en-US" altLang="en-US" dirty="0" smtClean="0">
                <a:latin typeface="Arial" pitchFamily="34" charset="0"/>
              </a:rPr>
            </a:br>
            <a:r>
              <a:rPr lang="en-US" altLang="en-US" dirty="0" smtClean="0">
                <a:latin typeface="Arial" pitchFamily="34" charset="0"/>
              </a:rPr>
              <a:t>If you want to turn off the effect for just a single link, add a style property to the &lt;a </a:t>
            </a:r>
            <a:r>
              <a:rPr lang="en-US" altLang="en-US" dirty="0" err="1" smtClean="0">
                <a:latin typeface="Arial" pitchFamily="34" charset="0"/>
              </a:rPr>
              <a:t>href</a:t>
            </a:r>
            <a:r>
              <a:rPr lang="en-US" altLang="en-US" dirty="0" smtClean="0">
                <a:latin typeface="Arial" pitchFamily="34" charset="0"/>
              </a:rPr>
              <a:t>&gt; tag:</a:t>
            </a:r>
            <a:br>
              <a:rPr lang="en-US" altLang="en-US" dirty="0" smtClean="0">
                <a:latin typeface="Arial" pitchFamily="34" charset="0"/>
              </a:rPr>
            </a:br>
            <a:r>
              <a:rPr lang="en-US" altLang="en-US" dirty="0" smtClean="0">
                <a:latin typeface="Arial" pitchFamily="34" charset="0"/>
              </a:rPr>
              <a:t/>
            </a:r>
            <a:br>
              <a:rPr lang="en-US" altLang="en-US" dirty="0" smtClean="0">
                <a:latin typeface="Arial" pitchFamily="34" charset="0"/>
              </a:rPr>
            </a:br>
            <a:r>
              <a:rPr lang="en-US" altLang="en-US" dirty="0" smtClean="0">
                <a:latin typeface="Arial" pitchFamily="34" charset="0"/>
              </a:rPr>
              <a:t>&lt;a </a:t>
            </a:r>
            <a:r>
              <a:rPr lang="en-US" altLang="en-US" dirty="0" err="1" smtClean="0">
                <a:latin typeface="Arial" pitchFamily="34" charset="0"/>
              </a:rPr>
              <a:t>href</a:t>
            </a:r>
            <a:r>
              <a:rPr lang="en-US" altLang="en-US" dirty="0" smtClean="0">
                <a:latin typeface="Arial" pitchFamily="34" charset="0"/>
              </a:rPr>
              <a:t>="http://www.yahoo.com" style="text-decoration: none"&gt;Go to Yahoo&lt;/a&gt; </a:t>
            </a:r>
          </a:p>
        </p:txBody>
      </p:sp>
      <p:sp>
        <p:nvSpPr>
          <p:cNvPr id="112644" name="Slide Number Placeholder 3"/>
          <p:cNvSpPr>
            <a:spLocks noGrp="1"/>
          </p:cNvSpPr>
          <p:nvPr>
            <p:ph type="sldNum" sz="quarter" idx="5"/>
          </p:nvPr>
        </p:nvSpPr>
        <p:spPr/>
        <p:txBody>
          <a:bodyPr/>
          <a:lstStyle/>
          <a:p>
            <a:pPr>
              <a:defRPr/>
            </a:pPr>
            <a:fld id="{084804AC-F0C6-481A-A502-53105196BE3B}" type="slidenum">
              <a:rPr lang="en-US" smtClean="0">
                <a:latin typeface="Arial" pitchFamily="34" charset="0"/>
              </a:rPr>
              <a:pPr>
                <a:defRPr/>
              </a:pPr>
              <a:t>45</a:t>
            </a:fld>
            <a:endParaRPr lang="en-US"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a:ln/>
        </p:spPr>
      </p:sp>
      <p:sp>
        <p:nvSpPr>
          <p:cNvPr id="138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pitchFamily="34" charset="0"/>
              </a:rPr>
              <a:t>If you haven't entered a border setting you will see a small border around the image after turning it into a link. To turn off this border, simply add border="0" to the &lt;</a:t>
            </a:r>
            <a:r>
              <a:rPr lang="en-US" altLang="en-US" dirty="0" err="1" smtClean="0">
                <a:latin typeface="Arial" pitchFamily="34" charset="0"/>
              </a:rPr>
              <a:t>img</a:t>
            </a:r>
            <a:r>
              <a:rPr lang="en-US" altLang="en-US" dirty="0" smtClean="0">
                <a:latin typeface="Arial" pitchFamily="34" charset="0"/>
              </a:rPr>
              <a:t>&gt; tag:</a:t>
            </a:r>
            <a:br>
              <a:rPr lang="en-US" altLang="en-US" dirty="0" smtClean="0">
                <a:latin typeface="Arial" pitchFamily="34" charset="0"/>
              </a:rPr>
            </a:br>
            <a:r>
              <a:rPr lang="en-US" altLang="en-US" dirty="0" smtClean="0">
                <a:latin typeface="Arial" pitchFamily="34" charset="0"/>
              </a:rPr>
              <a:t/>
            </a:r>
            <a:br>
              <a:rPr lang="en-US" altLang="en-US" dirty="0" smtClean="0">
                <a:latin typeface="Arial" pitchFamily="34" charset="0"/>
              </a:rPr>
            </a:br>
            <a:r>
              <a:rPr lang="en-US" altLang="en-US" dirty="0" smtClean="0">
                <a:latin typeface="Arial" pitchFamily="34" charset="0"/>
              </a:rPr>
              <a:t>&lt;a </a:t>
            </a:r>
            <a:r>
              <a:rPr lang="en-US" altLang="en-US" dirty="0" err="1" smtClean="0">
                <a:latin typeface="Arial" pitchFamily="34" charset="0"/>
              </a:rPr>
              <a:t>href</a:t>
            </a:r>
            <a:r>
              <a:rPr lang="en-US" altLang="en-US" dirty="0" smtClean="0">
                <a:latin typeface="Arial" pitchFamily="34" charset="0"/>
              </a:rPr>
              <a:t>="myfile.htm"&gt;&lt;</a:t>
            </a:r>
            <a:r>
              <a:rPr lang="en-US" altLang="en-US" dirty="0" err="1" smtClean="0">
                <a:latin typeface="Arial" pitchFamily="34" charset="0"/>
              </a:rPr>
              <a:t>img</a:t>
            </a:r>
            <a:r>
              <a:rPr lang="en-US" altLang="en-US" dirty="0" smtClean="0">
                <a:latin typeface="Arial" pitchFamily="34" charset="0"/>
              </a:rPr>
              <a:t> </a:t>
            </a:r>
            <a:r>
              <a:rPr lang="en-US" altLang="en-US" dirty="0" err="1" smtClean="0">
                <a:latin typeface="Arial" pitchFamily="34" charset="0"/>
              </a:rPr>
              <a:t>src</a:t>
            </a:r>
            <a:r>
              <a:rPr lang="en-US" altLang="en-US" dirty="0" smtClean="0">
                <a:latin typeface="Arial" pitchFamily="34" charset="0"/>
              </a:rPr>
              <a:t>="rainbow.gif" border="0"&gt;&lt;/a&gt; </a:t>
            </a:r>
            <a:br>
              <a:rPr lang="en-US" altLang="en-US" dirty="0" smtClean="0">
                <a:latin typeface="Arial" pitchFamily="34" charset="0"/>
              </a:rPr>
            </a:br>
            <a:r>
              <a:rPr lang="en-US" altLang="en-US" dirty="0" smtClean="0">
                <a:latin typeface="Arial" pitchFamily="34" charset="0"/>
              </a:rPr>
              <a:t/>
            </a:r>
            <a:br>
              <a:rPr lang="en-US" altLang="en-US" dirty="0" smtClean="0">
                <a:latin typeface="Arial" pitchFamily="34" charset="0"/>
              </a:rPr>
            </a:br>
            <a:r>
              <a:rPr lang="en-US" altLang="en-US" dirty="0" smtClean="0">
                <a:latin typeface="Arial" pitchFamily="34" charset="0"/>
              </a:rPr>
              <a:t/>
            </a:r>
            <a:br>
              <a:rPr lang="en-US" altLang="en-US" dirty="0" smtClean="0">
                <a:latin typeface="Arial" pitchFamily="34" charset="0"/>
              </a:rPr>
            </a:br>
            <a:r>
              <a:rPr lang="en-US" altLang="en-US" dirty="0" smtClean="0">
                <a:latin typeface="Arial" pitchFamily="34" charset="0"/>
              </a:rPr>
              <a:t>Images that work as links can show a popup text when you place the mouse over it. </a:t>
            </a:r>
            <a:br>
              <a:rPr lang="en-US" altLang="en-US" dirty="0" smtClean="0">
                <a:latin typeface="Arial" pitchFamily="34" charset="0"/>
              </a:rPr>
            </a:br>
            <a:r>
              <a:rPr lang="en-US" altLang="en-US" dirty="0" smtClean="0">
                <a:latin typeface="Arial" pitchFamily="34" charset="0"/>
              </a:rPr>
              <a:t>This is done with the alt property in the &lt;</a:t>
            </a:r>
            <a:r>
              <a:rPr lang="en-US" altLang="en-US" dirty="0" err="1" smtClean="0">
                <a:latin typeface="Arial" pitchFamily="34" charset="0"/>
              </a:rPr>
              <a:t>img</a:t>
            </a:r>
            <a:r>
              <a:rPr lang="en-US" altLang="en-US" dirty="0" smtClean="0">
                <a:latin typeface="Arial" pitchFamily="34" charset="0"/>
              </a:rPr>
              <a:t>&gt; tag. </a:t>
            </a:r>
            <a:br>
              <a:rPr lang="en-US" altLang="en-US" dirty="0" smtClean="0">
                <a:latin typeface="Arial" pitchFamily="34" charset="0"/>
              </a:rPr>
            </a:br>
            <a:r>
              <a:rPr lang="en-US" altLang="en-US" dirty="0" smtClean="0">
                <a:latin typeface="Arial" pitchFamily="34" charset="0"/>
              </a:rPr>
              <a:t/>
            </a:r>
            <a:br>
              <a:rPr lang="en-US" altLang="en-US" dirty="0" smtClean="0">
                <a:latin typeface="Arial" pitchFamily="34" charset="0"/>
              </a:rPr>
            </a:br>
            <a:r>
              <a:rPr lang="en-US" altLang="en-US" dirty="0" smtClean="0">
                <a:latin typeface="Arial" pitchFamily="34" charset="0"/>
              </a:rPr>
              <a:t>For example:</a:t>
            </a:r>
            <a:br>
              <a:rPr lang="en-US" altLang="en-US" dirty="0" smtClean="0">
                <a:latin typeface="Arial" pitchFamily="34" charset="0"/>
              </a:rPr>
            </a:br>
            <a:r>
              <a:rPr lang="en-US" altLang="en-US" dirty="0" smtClean="0">
                <a:latin typeface="Arial" pitchFamily="34" charset="0"/>
              </a:rPr>
              <a:t/>
            </a:r>
            <a:br>
              <a:rPr lang="en-US" altLang="en-US" dirty="0" smtClean="0">
                <a:latin typeface="Arial" pitchFamily="34" charset="0"/>
              </a:rPr>
            </a:br>
            <a:r>
              <a:rPr lang="en-US" altLang="en-US" dirty="0" smtClean="0">
                <a:latin typeface="Arial" pitchFamily="34" charset="0"/>
              </a:rPr>
              <a:t>&lt;a </a:t>
            </a:r>
            <a:r>
              <a:rPr lang="en-US" altLang="en-US" dirty="0" err="1" smtClean="0">
                <a:latin typeface="Arial" pitchFamily="34" charset="0"/>
              </a:rPr>
              <a:t>href</a:t>
            </a:r>
            <a:r>
              <a:rPr lang="en-US" altLang="en-US" dirty="0" smtClean="0">
                <a:latin typeface="Arial" pitchFamily="34" charset="0"/>
              </a:rPr>
              <a:t>="myfile.htm"&gt;&lt;</a:t>
            </a:r>
            <a:r>
              <a:rPr lang="en-US" altLang="en-US" dirty="0" err="1" smtClean="0">
                <a:latin typeface="Arial" pitchFamily="34" charset="0"/>
              </a:rPr>
              <a:t>img</a:t>
            </a:r>
            <a:r>
              <a:rPr lang="en-US" altLang="en-US" dirty="0" smtClean="0">
                <a:latin typeface="Arial" pitchFamily="34" charset="0"/>
              </a:rPr>
              <a:t> </a:t>
            </a:r>
            <a:r>
              <a:rPr lang="en-US" altLang="en-US" dirty="0" err="1" smtClean="0">
                <a:latin typeface="Arial" pitchFamily="34" charset="0"/>
              </a:rPr>
              <a:t>src</a:t>
            </a:r>
            <a:r>
              <a:rPr lang="en-US" altLang="en-US" dirty="0" smtClean="0">
                <a:latin typeface="Arial" pitchFamily="34" charset="0"/>
              </a:rPr>
              <a:t>="rainbow.gif" border="0" alt="Link to this page"&gt;&lt;/a&gt; </a:t>
            </a:r>
          </a:p>
        </p:txBody>
      </p:sp>
      <p:sp>
        <p:nvSpPr>
          <p:cNvPr id="113668" name="Slide Number Placeholder 3"/>
          <p:cNvSpPr>
            <a:spLocks noGrp="1"/>
          </p:cNvSpPr>
          <p:nvPr>
            <p:ph type="sldNum" sz="quarter" idx="5"/>
          </p:nvPr>
        </p:nvSpPr>
        <p:spPr/>
        <p:txBody>
          <a:bodyPr/>
          <a:lstStyle/>
          <a:p>
            <a:pPr>
              <a:defRPr/>
            </a:pPr>
            <a:fld id="{FF914977-67B4-4B8E-83DB-3B6E0DDCAB37}" type="slidenum">
              <a:rPr lang="en-US" smtClean="0">
                <a:latin typeface="Arial" pitchFamily="34" charset="0"/>
              </a:rPr>
              <a:pPr>
                <a:defRPr/>
              </a:pPr>
              <a:t>46</a:t>
            </a:fld>
            <a:endParaRPr lang="en-US"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a:ln/>
        </p:spPr>
      </p:sp>
      <p:sp>
        <p:nvSpPr>
          <p:cNvPr id="139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114692" name="Slide Number Placeholder 3"/>
          <p:cNvSpPr>
            <a:spLocks noGrp="1"/>
          </p:cNvSpPr>
          <p:nvPr>
            <p:ph type="sldNum" sz="quarter" idx="5"/>
          </p:nvPr>
        </p:nvSpPr>
        <p:spPr/>
        <p:txBody>
          <a:bodyPr/>
          <a:lstStyle/>
          <a:p>
            <a:pPr>
              <a:defRPr/>
            </a:pPr>
            <a:fld id="{91EA6C9D-7613-4A04-BBF3-2F9906DF636A}" type="slidenum">
              <a:rPr lang="en-US" smtClean="0">
                <a:latin typeface="Arial" pitchFamily="34" charset="0"/>
              </a:rPr>
              <a:pPr>
                <a:defRPr/>
              </a:pPr>
              <a:t>48</a:t>
            </a:fld>
            <a:endParaRPr lang="en-US"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a:ln/>
        </p:spPr>
      </p:sp>
      <p:sp>
        <p:nvSpPr>
          <p:cNvPr id="140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itchFamily="34" charset="0"/>
              </a:rPr>
              <a:t>Note:</a:t>
            </a:r>
            <a:br>
              <a:rPr lang="en-US" altLang="en-US" dirty="0" smtClean="0">
                <a:latin typeface="Arial" pitchFamily="34" charset="0"/>
              </a:rPr>
            </a:br>
            <a:r>
              <a:rPr lang="en-US" altLang="en-US" dirty="0" smtClean="0">
                <a:latin typeface="Arial" pitchFamily="34" charset="0"/>
              </a:rPr>
              <a:t>When linking to an anchor on a page you need to put a # in front of the anchor.</a:t>
            </a:r>
            <a:br>
              <a:rPr lang="en-US" altLang="en-US" dirty="0" smtClean="0">
                <a:latin typeface="Arial" pitchFamily="34" charset="0"/>
              </a:rPr>
            </a:br>
            <a:r>
              <a:rPr lang="en-US" altLang="en-US" dirty="0" smtClean="0">
                <a:latin typeface="Arial" pitchFamily="34" charset="0"/>
              </a:rPr>
              <a:t/>
            </a:r>
            <a:br>
              <a:rPr lang="en-US" altLang="en-US" dirty="0" smtClean="0">
                <a:latin typeface="Arial" pitchFamily="34" charset="0"/>
              </a:rPr>
            </a:br>
            <a:r>
              <a:rPr lang="en-US" altLang="en-US" dirty="0" smtClean="0">
                <a:latin typeface="Arial" pitchFamily="34" charset="0"/>
              </a:rPr>
              <a:t>When you link to an anchor on the same page, simply enter </a:t>
            </a:r>
            <a:br>
              <a:rPr lang="en-US" altLang="en-US" dirty="0" smtClean="0">
                <a:latin typeface="Arial" pitchFamily="34" charset="0"/>
              </a:rPr>
            </a:br>
            <a:r>
              <a:rPr lang="en-US" altLang="en-US" dirty="0" smtClean="0">
                <a:latin typeface="Arial" pitchFamily="34" charset="0"/>
              </a:rPr>
              <a:t/>
            </a:r>
            <a:br>
              <a:rPr lang="en-US" altLang="en-US" dirty="0" smtClean="0">
                <a:latin typeface="Arial" pitchFamily="34" charset="0"/>
              </a:rPr>
            </a:br>
            <a:r>
              <a:rPr lang="en-US" altLang="en-US" dirty="0" smtClean="0">
                <a:latin typeface="Arial" pitchFamily="34" charset="0"/>
              </a:rPr>
              <a:t>&lt;a </a:t>
            </a:r>
            <a:r>
              <a:rPr lang="en-US" altLang="en-US" dirty="0" err="1" smtClean="0">
                <a:latin typeface="Arial" pitchFamily="34" charset="0"/>
              </a:rPr>
              <a:t>href</a:t>
            </a:r>
            <a:r>
              <a:rPr lang="en-US" altLang="en-US" dirty="0" smtClean="0">
                <a:latin typeface="Arial" pitchFamily="34" charset="0"/>
              </a:rPr>
              <a:t>="#</a:t>
            </a:r>
            <a:r>
              <a:rPr lang="en-US" altLang="en-US" dirty="0" err="1" smtClean="0">
                <a:latin typeface="Arial" pitchFamily="34" charset="0"/>
              </a:rPr>
              <a:t>YourAnchor</a:t>
            </a:r>
            <a:r>
              <a:rPr lang="en-US" altLang="en-US" dirty="0" smtClean="0">
                <a:latin typeface="Arial" pitchFamily="34" charset="0"/>
              </a:rPr>
              <a:t>"&gt;</a:t>
            </a:r>
            <a:r>
              <a:rPr lang="en-US" altLang="en-US" dirty="0" err="1" smtClean="0">
                <a:latin typeface="Arial" pitchFamily="34" charset="0"/>
              </a:rPr>
              <a:t>blabla</a:t>
            </a:r>
            <a:r>
              <a:rPr lang="en-US" altLang="en-US" dirty="0" smtClean="0">
                <a:latin typeface="Arial" pitchFamily="34" charset="0"/>
              </a:rPr>
              <a:t>&lt;/a&gt;</a:t>
            </a:r>
            <a:br>
              <a:rPr lang="en-US" altLang="en-US" dirty="0" smtClean="0">
                <a:latin typeface="Arial" pitchFamily="34" charset="0"/>
              </a:rPr>
            </a:br>
            <a:r>
              <a:rPr lang="en-US" altLang="en-US" dirty="0" smtClean="0">
                <a:latin typeface="Arial" pitchFamily="34" charset="0"/>
              </a:rPr>
              <a:t/>
            </a:r>
            <a:br>
              <a:rPr lang="en-US" altLang="en-US" dirty="0" smtClean="0">
                <a:latin typeface="Arial" pitchFamily="34" charset="0"/>
              </a:rPr>
            </a:br>
            <a:r>
              <a:rPr lang="en-US" altLang="en-US" dirty="0" smtClean="0">
                <a:latin typeface="Arial" pitchFamily="34" charset="0"/>
              </a:rPr>
              <a:t>When you link to anchors on external pages use this syntax: </a:t>
            </a:r>
            <a:br>
              <a:rPr lang="en-US" altLang="en-US" dirty="0" smtClean="0">
                <a:latin typeface="Arial" pitchFamily="34" charset="0"/>
              </a:rPr>
            </a:br>
            <a:r>
              <a:rPr lang="en-US" altLang="en-US" dirty="0" smtClean="0">
                <a:latin typeface="Arial" pitchFamily="34" charset="0"/>
              </a:rPr>
              <a:t/>
            </a:r>
            <a:br>
              <a:rPr lang="en-US" altLang="en-US" dirty="0" smtClean="0">
                <a:latin typeface="Arial" pitchFamily="34" charset="0"/>
              </a:rPr>
            </a:br>
            <a:r>
              <a:rPr lang="en-US" altLang="en-US" dirty="0" smtClean="0">
                <a:latin typeface="Arial" pitchFamily="34" charset="0"/>
              </a:rPr>
              <a:t>&lt;a </a:t>
            </a:r>
            <a:r>
              <a:rPr lang="en-US" altLang="en-US" dirty="0" err="1" smtClean="0">
                <a:latin typeface="Arial" pitchFamily="34" charset="0"/>
              </a:rPr>
              <a:t>href</a:t>
            </a:r>
            <a:r>
              <a:rPr lang="en-US" altLang="en-US" dirty="0" smtClean="0">
                <a:latin typeface="Arial" pitchFamily="34" charset="0"/>
              </a:rPr>
              <a:t>="http://www.yahoo.com#YahoosAnchor"&gt;blabla&lt;/a&gt;</a:t>
            </a:r>
            <a:br>
              <a:rPr lang="en-US" altLang="en-US" dirty="0" smtClean="0">
                <a:latin typeface="Arial" pitchFamily="34" charset="0"/>
              </a:rPr>
            </a:br>
            <a:r>
              <a:rPr lang="en-US" altLang="en-US" dirty="0" smtClean="0">
                <a:latin typeface="Arial" pitchFamily="34" charset="0"/>
              </a:rPr>
              <a:t/>
            </a:r>
            <a:br>
              <a:rPr lang="en-US" altLang="en-US" dirty="0" smtClean="0">
                <a:latin typeface="Arial" pitchFamily="34" charset="0"/>
              </a:rPr>
            </a:br>
            <a:r>
              <a:rPr lang="en-US" altLang="en-US" dirty="0" smtClean="0">
                <a:latin typeface="Arial" pitchFamily="34" charset="0"/>
              </a:rPr>
              <a:t>Anchors are generally used when you create pages with considerable amounts of text. You would typically make an index at the top of the page linking to the anchors that have been added to key places in the text that follows.</a:t>
            </a:r>
          </a:p>
        </p:txBody>
      </p:sp>
      <p:sp>
        <p:nvSpPr>
          <p:cNvPr id="115716" name="Slide Number Placeholder 3"/>
          <p:cNvSpPr>
            <a:spLocks noGrp="1"/>
          </p:cNvSpPr>
          <p:nvPr>
            <p:ph type="sldNum" sz="quarter" idx="5"/>
          </p:nvPr>
        </p:nvSpPr>
        <p:spPr/>
        <p:txBody>
          <a:bodyPr/>
          <a:lstStyle/>
          <a:p>
            <a:pPr>
              <a:defRPr/>
            </a:pPr>
            <a:fld id="{E070EACF-826C-4E8E-9741-F95439492326}" type="slidenum">
              <a:rPr lang="en-US" smtClean="0">
                <a:latin typeface="Arial" pitchFamily="34" charset="0"/>
              </a:rPr>
              <a:pPr>
                <a:defRPr/>
              </a:pPr>
              <a:t>49</a:t>
            </a:fld>
            <a:endParaRPr lang="en-US"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a:ln/>
        </p:spPr>
      </p:sp>
      <p:sp>
        <p:nvSpPr>
          <p:cNvPr id="141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rPr>
              <a:t>Or combine all the options and allow your visitor to send email with the address, subject and text already entered.</a:t>
            </a:r>
            <a:br>
              <a:rPr lang="en-US" altLang="en-US" smtClean="0">
                <a:latin typeface="Arial" pitchFamily="34" charset="0"/>
              </a:rPr>
            </a:br>
            <a:r>
              <a:rPr lang="en-US" altLang="en-US" smtClean="0">
                <a:latin typeface="Arial" pitchFamily="34" charset="0"/>
              </a:rPr>
              <a:t/>
            </a:r>
            <a:br>
              <a:rPr lang="en-US" altLang="en-US" smtClean="0">
                <a:latin typeface="Arial" pitchFamily="34" charset="0"/>
              </a:rPr>
            </a:br>
            <a:r>
              <a:rPr lang="en-US" altLang="en-US" smtClean="0">
                <a:latin typeface="Arial" pitchFamily="34" charset="0"/>
              </a:rPr>
              <a:t>&lt;a href="mailto:email@echoecho.com?subject=SweetWords</a:t>
            </a:r>
            <a:br>
              <a:rPr lang="en-US" altLang="en-US" smtClean="0">
                <a:latin typeface="Arial" pitchFamily="34" charset="0"/>
              </a:rPr>
            </a:br>
            <a:r>
              <a:rPr lang="en-US" altLang="en-US" smtClean="0">
                <a:latin typeface="Arial" pitchFamily="34" charset="0"/>
              </a:rPr>
              <a:t>&amp;body=Please send me a copy of your new program!"&gt;Email Me&lt;/a&gt;</a:t>
            </a:r>
          </a:p>
        </p:txBody>
      </p:sp>
      <p:sp>
        <p:nvSpPr>
          <p:cNvPr id="116740" name="Slide Number Placeholder 3"/>
          <p:cNvSpPr>
            <a:spLocks noGrp="1"/>
          </p:cNvSpPr>
          <p:nvPr>
            <p:ph type="sldNum" sz="quarter" idx="5"/>
          </p:nvPr>
        </p:nvSpPr>
        <p:spPr/>
        <p:txBody>
          <a:bodyPr/>
          <a:lstStyle/>
          <a:p>
            <a:pPr>
              <a:defRPr/>
            </a:pPr>
            <a:fld id="{F3B48EFD-36EF-482F-BD37-4494FD3B1BFA}" type="slidenum">
              <a:rPr lang="en-US" smtClean="0">
                <a:latin typeface="Arial" pitchFamily="34" charset="0"/>
              </a:rPr>
              <a:pPr>
                <a:defRPr/>
              </a:pPr>
              <a:t>51</a:t>
            </a:fld>
            <a:endParaRPr lang="en-US"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p:spPr>
      </p:sp>
      <p:sp>
        <p:nvSpPr>
          <p:cNvPr id="142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rPr>
              <a:t>When picking the desired color - whether it be plain or an image - you should also consider the fact that some colors work with almost any other color - while there are colors that only work with a limited number of contrasts.</a:t>
            </a:r>
            <a:br>
              <a:rPr lang="en-US" altLang="en-US" smtClean="0">
                <a:latin typeface="Arial" pitchFamily="34" charset="0"/>
              </a:rPr>
            </a:br>
            <a:r>
              <a:rPr lang="en-US" altLang="en-US" smtClean="0">
                <a:latin typeface="Arial" pitchFamily="34" charset="0"/>
              </a:rPr>
              <a:t/>
            </a:r>
            <a:br>
              <a:rPr lang="en-US" altLang="en-US" smtClean="0">
                <a:latin typeface="Arial" pitchFamily="34" charset="0"/>
              </a:rPr>
            </a:br>
            <a:r>
              <a:rPr lang="en-US" altLang="en-US" smtClean="0">
                <a:latin typeface="Arial" pitchFamily="34" charset="0"/>
              </a:rPr>
              <a:t>If you use green on a red background, it will look different than if you use the same green on a blue background. Without digging into deep theories about colors, we will make a note on the fact that white, gray and black colors tend to be balanced against other colors. That is, white, gray and black work with any of the colors in the rainbow.</a:t>
            </a:r>
            <a:br>
              <a:rPr lang="en-US" altLang="en-US" smtClean="0">
                <a:latin typeface="Arial" pitchFamily="34" charset="0"/>
              </a:rPr>
            </a:br>
            <a:r>
              <a:rPr lang="en-US" altLang="en-US" smtClean="0">
                <a:latin typeface="Arial" pitchFamily="34" charset="0"/>
              </a:rPr>
              <a:t/>
            </a:r>
            <a:br>
              <a:rPr lang="en-US" altLang="en-US" smtClean="0">
                <a:latin typeface="Arial" pitchFamily="34" charset="0"/>
              </a:rPr>
            </a:br>
            <a:r>
              <a:rPr lang="en-US" altLang="en-US" smtClean="0">
                <a:latin typeface="Arial" pitchFamily="34" charset="0"/>
              </a:rPr>
              <a:t>This is probably the reason that white, black and gray are the most widely used background colors found on the net.</a:t>
            </a:r>
            <a:br>
              <a:rPr lang="en-US" altLang="en-US" smtClean="0">
                <a:latin typeface="Arial" pitchFamily="34" charset="0"/>
              </a:rPr>
            </a:br>
            <a:r>
              <a:rPr lang="en-US" altLang="en-US" smtClean="0">
                <a:latin typeface="Arial" pitchFamily="34" charset="0"/>
              </a:rPr>
              <a:t/>
            </a:r>
            <a:br>
              <a:rPr lang="en-US" altLang="en-US" smtClean="0">
                <a:latin typeface="Arial" pitchFamily="34" charset="0"/>
              </a:rPr>
            </a:br>
            <a:r>
              <a:rPr lang="en-US" altLang="en-US" smtClean="0">
                <a:latin typeface="Arial" pitchFamily="34" charset="0"/>
              </a:rPr>
              <a:t>If you're designing for a company that has a certain color they use in other graphics, it is very tempting to pick that same color for the background of the webpage. This might be a good idea, but there are other ways to emphasize a certain color than to use it as background for the page.</a:t>
            </a:r>
            <a:br>
              <a:rPr lang="en-US" altLang="en-US" smtClean="0">
                <a:latin typeface="Arial" pitchFamily="34" charset="0"/>
              </a:rPr>
            </a:br>
            <a:r>
              <a:rPr lang="en-US" altLang="en-US" smtClean="0">
                <a:latin typeface="Arial" pitchFamily="34" charset="0"/>
              </a:rPr>
              <a:t/>
            </a:r>
            <a:br>
              <a:rPr lang="en-US" altLang="en-US" smtClean="0">
                <a:latin typeface="Arial" pitchFamily="34" charset="0"/>
              </a:rPr>
            </a:br>
            <a:r>
              <a:rPr lang="en-US" altLang="en-US" smtClean="0">
                <a:latin typeface="Arial" pitchFamily="34" charset="0"/>
              </a:rPr>
              <a:t>If, for example, you see a huge white wall with a bright red dot on it, which color makes the biggest impression on you? The 500 square feet of white or the one square foot of red?</a:t>
            </a:r>
          </a:p>
        </p:txBody>
      </p:sp>
      <p:sp>
        <p:nvSpPr>
          <p:cNvPr id="117764" name="Slide Number Placeholder 3"/>
          <p:cNvSpPr>
            <a:spLocks noGrp="1"/>
          </p:cNvSpPr>
          <p:nvPr>
            <p:ph type="sldNum" sz="quarter" idx="5"/>
          </p:nvPr>
        </p:nvSpPr>
        <p:spPr/>
        <p:txBody>
          <a:bodyPr/>
          <a:lstStyle/>
          <a:p>
            <a:pPr>
              <a:defRPr/>
            </a:pPr>
            <a:fld id="{19370734-35AD-495C-B01E-ED09CA84C560}" type="slidenum">
              <a:rPr lang="en-US" smtClean="0">
                <a:latin typeface="Arial" pitchFamily="34" charset="0"/>
              </a:rPr>
              <a:pPr>
                <a:defRPr/>
              </a:pPr>
              <a:t>55</a:t>
            </a:fld>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itchFamily="34" charset="0"/>
              </a:rPr>
              <a:t>Basically, a computer sees an "A" as simply an "A" - whether it is bold, italic, big or small. </a:t>
            </a:r>
            <a:br>
              <a:rPr lang="en-US" altLang="en-US" smtClean="0">
                <a:latin typeface="Arial" pitchFamily="34" charset="0"/>
              </a:rPr>
            </a:br>
            <a:r>
              <a:rPr lang="en-US" altLang="en-US" smtClean="0">
                <a:latin typeface="Arial" pitchFamily="34" charset="0"/>
              </a:rPr>
              <a:t/>
            </a:r>
            <a:br>
              <a:rPr lang="en-US" altLang="en-US" smtClean="0">
                <a:latin typeface="Arial" pitchFamily="34" charset="0"/>
              </a:rPr>
            </a:br>
            <a:r>
              <a:rPr lang="en-US" altLang="en-US" smtClean="0">
                <a:latin typeface="Arial" pitchFamily="34" charset="0"/>
              </a:rPr>
              <a:t>To tell the browser that an "A" should be bold we need to put a markup in front of the A.</a:t>
            </a:r>
            <a:br>
              <a:rPr lang="en-US" altLang="en-US" smtClean="0">
                <a:latin typeface="Arial" pitchFamily="34" charset="0"/>
              </a:rPr>
            </a:br>
            <a:r>
              <a:rPr lang="en-US" altLang="en-US" smtClean="0">
                <a:latin typeface="Arial" pitchFamily="34" charset="0"/>
              </a:rPr>
              <a:t/>
            </a:r>
            <a:br>
              <a:rPr lang="en-US" altLang="en-US" smtClean="0">
                <a:latin typeface="Arial" pitchFamily="34" charset="0"/>
              </a:rPr>
            </a:br>
            <a:r>
              <a:rPr lang="en-US" altLang="en-US" smtClean="0">
                <a:latin typeface="Arial" pitchFamily="34" charset="0"/>
              </a:rPr>
              <a:t>Such a markup is called a Tag.</a:t>
            </a:r>
            <a:br>
              <a:rPr lang="en-US" altLang="en-US" smtClean="0">
                <a:latin typeface="Arial" pitchFamily="34" charset="0"/>
              </a:rPr>
            </a:br>
            <a:r>
              <a:rPr lang="en-US" altLang="en-US" smtClean="0">
                <a:latin typeface="Arial" pitchFamily="34" charset="0"/>
              </a:rPr>
              <a:t/>
            </a:r>
            <a:br>
              <a:rPr lang="en-US" altLang="en-US" smtClean="0">
                <a:latin typeface="Arial" pitchFamily="34" charset="0"/>
              </a:rPr>
            </a:br>
            <a:r>
              <a:rPr lang="en-US" altLang="en-US" smtClean="0">
                <a:latin typeface="Arial" pitchFamily="34" charset="0"/>
              </a:rPr>
              <a:t>All HTML tags are enclosed in &lt; and &gt;.</a:t>
            </a:r>
            <a:br>
              <a:rPr lang="en-US" altLang="en-US" smtClean="0">
                <a:latin typeface="Arial" pitchFamily="34" charset="0"/>
              </a:rPr>
            </a:br>
            <a:r>
              <a:rPr lang="en-US" altLang="en-US" smtClean="0">
                <a:latin typeface="Arial" pitchFamily="34" charset="0"/>
              </a:rPr>
              <a:t/>
            </a:r>
            <a:br>
              <a:rPr lang="en-US" altLang="en-US" smtClean="0">
                <a:latin typeface="Arial" pitchFamily="34" charset="0"/>
              </a:rPr>
            </a:br>
            <a:r>
              <a:rPr lang="en-US" altLang="en-US" smtClean="0">
                <a:latin typeface="Arial" pitchFamily="34" charset="0"/>
              </a:rPr>
              <a:t>Example: a piece of text as it appears on the screen. </a:t>
            </a:r>
            <a:br>
              <a:rPr lang="en-US" altLang="en-US" smtClean="0">
                <a:latin typeface="Arial" pitchFamily="34" charset="0"/>
              </a:rPr>
            </a:br>
            <a:r>
              <a:rPr lang="en-US" altLang="en-US" smtClean="0">
                <a:latin typeface="Arial" pitchFamily="34" charset="0"/>
              </a:rPr>
              <a:t>This is an example of </a:t>
            </a:r>
            <a:r>
              <a:rPr lang="en-US" altLang="en-US" b="1" smtClean="0">
                <a:latin typeface="Arial" pitchFamily="34" charset="0"/>
              </a:rPr>
              <a:t>bold</a:t>
            </a:r>
            <a:r>
              <a:rPr lang="en-US" altLang="en-US" smtClean="0">
                <a:latin typeface="Arial" pitchFamily="34" charset="0"/>
              </a:rPr>
              <a:t> text.</a:t>
            </a:r>
            <a:br>
              <a:rPr lang="en-US" altLang="en-US" smtClean="0">
                <a:latin typeface="Arial" pitchFamily="34" charset="0"/>
              </a:rPr>
            </a:br>
            <a:r>
              <a:rPr lang="en-US" altLang="en-US" smtClean="0">
                <a:latin typeface="Arial" pitchFamily="34" charset="0"/>
              </a:rPr>
              <a:t/>
            </a:r>
            <a:br>
              <a:rPr lang="en-US" altLang="en-US" smtClean="0">
                <a:latin typeface="Arial" pitchFamily="34" charset="0"/>
              </a:rPr>
            </a:br>
            <a:r>
              <a:rPr lang="en-US" altLang="en-US" smtClean="0">
                <a:latin typeface="Arial" pitchFamily="34" charset="0"/>
              </a:rPr>
              <a:t/>
            </a:r>
            <a:br>
              <a:rPr lang="en-US" altLang="en-US" smtClean="0">
                <a:latin typeface="Arial" pitchFamily="34" charset="0"/>
              </a:rPr>
            </a:br>
            <a:r>
              <a:rPr lang="en-US" altLang="en-US" smtClean="0">
                <a:latin typeface="Arial" pitchFamily="34" charset="0"/>
              </a:rPr>
              <a:t>HTML: the HTML for the above example:</a:t>
            </a:r>
            <a:br>
              <a:rPr lang="en-US" altLang="en-US" smtClean="0">
                <a:latin typeface="Arial" pitchFamily="34" charset="0"/>
              </a:rPr>
            </a:br>
            <a:r>
              <a:rPr lang="en-US" altLang="en-US" smtClean="0">
                <a:latin typeface="Arial" pitchFamily="34" charset="0"/>
              </a:rPr>
              <a:t>This is an example of &lt;b&gt;bold&lt;/b&gt; text.</a:t>
            </a:r>
            <a:br>
              <a:rPr lang="en-US" altLang="en-US" smtClean="0">
                <a:latin typeface="Arial" pitchFamily="34" charset="0"/>
              </a:rPr>
            </a:br>
            <a:r>
              <a:rPr lang="en-US" altLang="en-US" smtClean="0">
                <a:latin typeface="Arial" pitchFamily="34" charset="0"/>
              </a:rPr>
              <a:t/>
            </a:r>
            <a:br>
              <a:rPr lang="en-US" altLang="en-US" smtClean="0">
                <a:latin typeface="Arial" pitchFamily="34" charset="0"/>
              </a:rPr>
            </a:br>
            <a:r>
              <a:rPr lang="en-US" altLang="en-US" smtClean="0">
                <a:latin typeface="Arial" pitchFamily="34" charset="0"/>
              </a:rPr>
              <a:t/>
            </a:r>
            <a:br>
              <a:rPr lang="en-US" altLang="en-US" smtClean="0">
                <a:latin typeface="Arial" pitchFamily="34" charset="0"/>
              </a:rPr>
            </a:br>
            <a:r>
              <a:rPr lang="en-US" altLang="en-US" smtClean="0">
                <a:latin typeface="Arial" pitchFamily="34" charset="0"/>
              </a:rPr>
              <a:t>As you can see, the start tag &lt;b&gt; indicates that whatever follows should be written in bold. The corresponding end tag &lt;/b&gt; indicates that the browser should stop writing text in bold.</a:t>
            </a:r>
          </a:p>
        </p:txBody>
      </p:sp>
      <p:sp>
        <p:nvSpPr>
          <p:cNvPr id="91140" name="Slide Number Placeholder 3"/>
          <p:cNvSpPr>
            <a:spLocks noGrp="1"/>
          </p:cNvSpPr>
          <p:nvPr>
            <p:ph type="sldNum" sz="quarter" idx="5"/>
          </p:nvPr>
        </p:nvSpPr>
        <p:spPr/>
        <p:txBody>
          <a:bodyPr/>
          <a:lstStyle/>
          <a:p>
            <a:pPr>
              <a:defRPr/>
            </a:pPr>
            <a:fld id="{0FD8DB24-0C69-45C0-9902-06F59BE317E2}" type="slidenum">
              <a:rPr lang="en-US" smtClean="0">
                <a:latin typeface="Arial" pitchFamily="34" charset="0"/>
              </a:rPr>
              <a:pPr>
                <a:defRPr/>
              </a:pPr>
              <a:t>5</a:t>
            </a:fld>
            <a:endParaRPr lang="en-US"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lnSpcReduction="10000"/>
          </a:bodyPr>
          <a:lstStyle/>
          <a:p>
            <a:pPr>
              <a:defRPr/>
            </a:pPr>
            <a:r>
              <a:rPr lang="en-US" sz="2000" dirty="0" smtClean="0"/>
              <a:t>If you want to add a background image instead of a plain color there are some considerations you should make before doing so:</a:t>
            </a:r>
          </a:p>
          <a:p>
            <a:pPr lvl="1">
              <a:defRPr/>
            </a:pPr>
            <a:r>
              <a:rPr lang="en-US" sz="1800" dirty="0" smtClean="0"/>
              <a:t>Is the background image discrete enough to not take away the focus from what's written on it?</a:t>
            </a:r>
          </a:p>
          <a:p>
            <a:pPr lvl="1">
              <a:defRPr/>
            </a:pPr>
            <a:r>
              <a:rPr lang="en-US" sz="1800" dirty="0" smtClean="0"/>
              <a:t>Will the background image work with the text colors and link colors I set up for the page?</a:t>
            </a:r>
          </a:p>
          <a:p>
            <a:pPr lvl="1">
              <a:defRPr/>
            </a:pPr>
            <a:r>
              <a:rPr lang="en-US" sz="1800" dirty="0" smtClean="0"/>
              <a:t>Will the background image work with the other images I want to put on the page?</a:t>
            </a:r>
          </a:p>
          <a:p>
            <a:pPr lvl="1">
              <a:defRPr/>
            </a:pPr>
            <a:r>
              <a:rPr lang="en-US" sz="1800" dirty="0" smtClean="0"/>
              <a:t>How long will the page take to load my background</a:t>
            </a:r>
            <a:br>
              <a:rPr lang="en-US" sz="1800" dirty="0" smtClean="0"/>
            </a:br>
            <a:r>
              <a:rPr lang="en-US" sz="1800" dirty="0" smtClean="0"/>
              <a:t>image? Is it simply too big?</a:t>
            </a:r>
          </a:p>
          <a:p>
            <a:pPr lvl="1">
              <a:defRPr/>
            </a:pPr>
            <a:r>
              <a:rPr lang="en-US" sz="1800" dirty="0" smtClean="0"/>
              <a:t>Will the background image work when it is copied to fill the entire page? In all screen resolutions? </a:t>
            </a:r>
          </a:p>
          <a:p>
            <a:pPr>
              <a:defRPr/>
            </a:pPr>
            <a:r>
              <a:rPr lang="en-US" dirty="0" smtClean="0"/>
              <a:t>By adding the </a:t>
            </a:r>
            <a:r>
              <a:rPr lang="en-US" dirty="0" err="1" smtClean="0"/>
              <a:t>bgproperties</a:t>
            </a:r>
            <a:r>
              <a:rPr lang="en-US" dirty="0" smtClean="0"/>
              <a:t>="fixed" you force the browser to let the background be fixed even if the user is scrolling down the page. </a:t>
            </a:r>
            <a:endParaRPr lang="en-US" dirty="0"/>
          </a:p>
        </p:txBody>
      </p:sp>
      <p:sp>
        <p:nvSpPr>
          <p:cNvPr id="118788" name="Slide Number Placeholder 3"/>
          <p:cNvSpPr>
            <a:spLocks noGrp="1"/>
          </p:cNvSpPr>
          <p:nvPr>
            <p:ph type="sldNum" sz="quarter" idx="5"/>
          </p:nvPr>
        </p:nvSpPr>
        <p:spPr/>
        <p:txBody>
          <a:bodyPr/>
          <a:lstStyle/>
          <a:p>
            <a:pPr>
              <a:defRPr/>
            </a:pPr>
            <a:fld id="{6A2B2CA4-A18C-4F29-B5B3-5B4DD660FBC9}" type="slidenum">
              <a:rPr lang="en-US" smtClean="0">
                <a:latin typeface="Arial" pitchFamily="34" charset="0"/>
              </a:rPr>
              <a:pPr>
                <a:defRPr/>
              </a:pPr>
              <a:t>57</a:t>
            </a:fld>
            <a:endParaRPr lang="en-US" smtClean="0">
              <a:latin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a:defRPr/>
            </a:pPr>
            <a:r>
              <a:rPr lang="en-US" dirty="0" smtClean="0"/>
              <a:t>Using tables to divide the page into different sections is an extremely powerful tool.</a:t>
            </a:r>
            <a:br>
              <a:rPr lang="en-US" dirty="0" smtClean="0"/>
            </a:br>
            <a:r>
              <a:rPr lang="en-US" dirty="0" smtClean="0"/>
              <a:t>Almost all major sites on the web are using invisible tables to layout the pages.</a:t>
            </a:r>
            <a:br>
              <a:rPr lang="en-US" dirty="0" smtClean="0"/>
            </a:br>
            <a:r>
              <a:rPr lang="en-US" dirty="0" smtClean="0"/>
              <a:t/>
            </a:r>
            <a:br>
              <a:rPr lang="en-US" dirty="0" smtClean="0"/>
            </a:br>
            <a:r>
              <a:rPr lang="en-US" dirty="0" smtClean="0"/>
              <a:t>The most important layout aspects that can be done with tables are:</a:t>
            </a:r>
            <a:br>
              <a:rPr lang="en-US" dirty="0" smtClean="0"/>
            </a:br>
            <a:r>
              <a:rPr lang="en-US" dirty="0" smtClean="0"/>
              <a:t>Dividing the page into separate sections.</a:t>
            </a:r>
            <a:br>
              <a:rPr lang="en-US" dirty="0" smtClean="0"/>
            </a:br>
            <a:r>
              <a:rPr lang="en-US" dirty="0" smtClean="0"/>
              <a:t>An invisible table is excellent for this purpose.</a:t>
            </a:r>
          </a:p>
          <a:p>
            <a:pPr>
              <a:defRPr/>
            </a:pPr>
            <a:r>
              <a:rPr lang="en-US" dirty="0" smtClean="0"/>
              <a:t/>
            </a:r>
            <a:br>
              <a:rPr lang="en-US" dirty="0" smtClean="0"/>
            </a:br>
            <a:r>
              <a:rPr lang="en-US" dirty="0" smtClean="0"/>
              <a:t/>
            </a:r>
            <a:br>
              <a:rPr lang="en-US" dirty="0" smtClean="0"/>
            </a:br>
            <a:r>
              <a:rPr lang="en-US" dirty="0" smtClean="0"/>
              <a:t>Creating menus.</a:t>
            </a:r>
            <a:br>
              <a:rPr lang="en-US" dirty="0" smtClean="0"/>
            </a:br>
            <a:r>
              <a:rPr lang="en-US" dirty="0" smtClean="0"/>
              <a:t>Typically with one color for the header and another for the links following in the next lines.</a:t>
            </a:r>
          </a:p>
          <a:p>
            <a:pPr>
              <a:defRPr/>
            </a:pPr>
            <a:r>
              <a:rPr lang="en-US" dirty="0" smtClean="0"/>
              <a:t/>
            </a:r>
            <a:br>
              <a:rPr lang="en-US" dirty="0" smtClean="0"/>
            </a:br>
            <a:r>
              <a:rPr lang="en-US" dirty="0" smtClean="0"/>
              <a:t/>
            </a:r>
            <a:br>
              <a:rPr lang="en-US" dirty="0" smtClean="0"/>
            </a:br>
            <a:r>
              <a:rPr lang="en-US" dirty="0" smtClean="0"/>
              <a:t>Adding interactive form fields.</a:t>
            </a:r>
            <a:br>
              <a:rPr lang="en-US" dirty="0" smtClean="0"/>
            </a:br>
            <a:r>
              <a:rPr lang="en-US" dirty="0" smtClean="0"/>
              <a:t>Typically a gray area containing a search option.</a:t>
            </a:r>
          </a:p>
          <a:p>
            <a:pPr>
              <a:defRPr/>
            </a:pPr>
            <a:r>
              <a:rPr lang="en-US" dirty="0" smtClean="0"/>
              <a:t/>
            </a:r>
            <a:br>
              <a:rPr lang="en-US" dirty="0" smtClean="0"/>
            </a:br>
            <a:r>
              <a:rPr lang="en-US" dirty="0" smtClean="0"/>
              <a:t/>
            </a:r>
            <a:br>
              <a:rPr lang="en-US" dirty="0" smtClean="0"/>
            </a:br>
            <a:r>
              <a:rPr lang="en-US" dirty="0" smtClean="0"/>
              <a:t>Creating fast loading headers for the page.</a:t>
            </a:r>
            <a:br>
              <a:rPr lang="en-US" dirty="0" smtClean="0"/>
            </a:br>
            <a:r>
              <a:rPr lang="en-US" dirty="0" smtClean="0"/>
              <a:t>A colored table with a text on it loads like a bullet compared to even a small banner.</a:t>
            </a:r>
          </a:p>
          <a:p>
            <a:pPr>
              <a:defRPr/>
            </a:pPr>
            <a:r>
              <a:rPr lang="en-US" dirty="0" smtClean="0"/>
              <a:t/>
            </a:r>
            <a:br>
              <a:rPr lang="en-US" dirty="0" smtClean="0"/>
            </a:br>
            <a:r>
              <a:rPr lang="en-US" dirty="0" smtClean="0"/>
              <a:t/>
            </a:r>
            <a:br>
              <a:rPr lang="en-US" dirty="0" smtClean="0"/>
            </a:br>
            <a:r>
              <a:rPr lang="en-US" dirty="0" smtClean="0"/>
              <a:t>Easy alignment of images that have been cut into smaller pieces.</a:t>
            </a:r>
          </a:p>
          <a:p>
            <a:pPr>
              <a:defRPr/>
            </a:pPr>
            <a:r>
              <a:rPr lang="en-US" dirty="0" smtClean="0"/>
              <a:t/>
            </a:r>
            <a:br>
              <a:rPr lang="en-US" dirty="0" smtClean="0"/>
            </a:br>
            <a:r>
              <a:rPr lang="en-US" dirty="0" smtClean="0"/>
              <a:t/>
            </a:r>
            <a:br>
              <a:rPr lang="en-US" dirty="0" smtClean="0"/>
            </a:br>
            <a:r>
              <a:rPr lang="en-US" dirty="0" smtClean="0"/>
              <a:t>A simple way to allow text to be written in two or more columns next to each other.</a:t>
            </a:r>
          </a:p>
          <a:p>
            <a:pPr>
              <a:defRPr/>
            </a:pPr>
            <a:r>
              <a:rPr lang="en-US" dirty="0" smtClean="0"/>
              <a:t>The importance of using tables for these layout purposes can't be overrated. However there are a few things to keep in mind when doing so.</a:t>
            </a:r>
            <a:br>
              <a:rPr lang="en-US" dirty="0" smtClean="0"/>
            </a:br>
            <a:r>
              <a:rPr lang="en-US" dirty="0" smtClean="0"/>
              <a:t/>
            </a:r>
            <a:br>
              <a:rPr lang="en-US" dirty="0" smtClean="0"/>
            </a:br>
            <a:r>
              <a:rPr lang="en-US" dirty="0" smtClean="0"/>
              <a:t>Most important is, that the content of a table is not shown until the entire table is loaded. If you have extremely long pages, you should divide it into two or more tables - allowing the user to start reading the upper content while the rest of the page is loading.</a:t>
            </a:r>
            <a:br>
              <a:rPr lang="en-US" dirty="0" smtClean="0"/>
            </a:br>
            <a:endParaRPr lang="en-US" dirty="0"/>
          </a:p>
        </p:txBody>
      </p:sp>
      <p:sp>
        <p:nvSpPr>
          <p:cNvPr id="119812" name="Slide Number Placeholder 3"/>
          <p:cNvSpPr>
            <a:spLocks noGrp="1"/>
          </p:cNvSpPr>
          <p:nvPr>
            <p:ph type="sldNum" sz="quarter" idx="5"/>
          </p:nvPr>
        </p:nvSpPr>
        <p:spPr/>
        <p:txBody>
          <a:bodyPr/>
          <a:lstStyle/>
          <a:p>
            <a:pPr>
              <a:defRPr/>
            </a:pPr>
            <a:fld id="{962A7075-771E-45CE-AF30-5BFDDAD64108}" type="slidenum">
              <a:rPr lang="en-US" smtClean="0">
                <a:latin typeface="Arial" pitchFamily="34" charset="0"/>
              </a:rPr>
              <a:pPr>
                <a:defRPr/>
              </a:pPr>
              <a:t>61</a:t>
            </a:fld>
            <a:endParaRPr lang="en-US" smtClean="0">
              <a:latin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a:ln/>
        </p:spPr>
      </p:sp>
      <p:sp>
        <p:nvSpPr>
          <p:cNvPr id="145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itchFamily="34" charset="0"/>
              </a:rPr>
              <a:t>Note: </a:t>
            </a:r>
            <a:br>
              <a:rPr lang="en-US" altLang="en-US" dirty="0" smtClean="0">
                <a:latin typeface="Arial" pitchFamily="34" charset="0"/>
              </a:rPr>
            </a:br>
            <a:r>
              <a:rPr lang="en-US" altLang="en-US" dirty="0" smtClean="0">
                <a:latin typeface="Arial" pitchFamily="34" charset="0"/>
              </a:rPr>
              <a:t>Table properties are set for the entire table. </a:t>
            </a:r>
            <a:br>
              <a:rPr lang="en-US" altLang="en-US" dirty="0" smtClean="0">
                <a:latin typeface="Arial" pitchFamily="34" charset="0"/>
              </a:rPr>
            </a:br>
            <a:r>
              <a:rPr lang="en-US" altLang="en-US" dirty="0" smtClean="0">
                <a:latin typeface="Arial" pitchFamily="34" charset="0"/>
              </a:rPr>
              <a:t>If certain properties are set for single cells, they will have higher priority than the settings for the table as a whole</a:t>
            </a:r>
          </a:p>
        </p:txBody>
      </p:sp>
      <p:sp>
        <p:nvSpPr>
          <p:cNvPr id="120836" name="Slide Number Placeholder 3"/>
          <p:cNvSpPr>
            <a:spLocks noGrp="1"/>
          </p:cNvSpPr>
          <p:nvPr>
            <p:ph type="sldNum" sz="quarter" idx="5"/>
          </p:nvPr>
        </p:nvSpPr>
        <p:spPr/>
        <p:txBody>
          <a:bodyPr/>
          <a:lstStyle/>
          <a:p>
            <a:pPr>
              <a:defRPr/>
            </a:pPr>
            <a:fld id="{140D1E06-4BB5-48DE-8004-51CAC3952ED9}" type="slidenum">
              <a:rPr lang="en-US" smtClean="0">
                <a:latin typeface="Arial" pitchFamily="34" charset="0"/>
              </a:rPr>
              <a:pPr>
                <a:defRPr/>
              </a:pPr>
              <a:t>66</a:t>
            </a:fld>
            <a:endParaRPr lang="en-US" smtClean="0">
              <a:latin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a:ln/>
        </p:spPr>
      </p:sp>
      <p:sp>
        <p:nvSpPr>
          <p:cNvPr id="146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itchFamily="34" charset="0"/>
              </a:rPr>
              <a:t>These settings are only valid for &lt;td&gt; tags.</a:t>
            </a:r>
            <a:br>
              <a:rPr lang="en-US" altLang="en-US" dirty="0" smtClean="0">
                <a:latin typeface="Arial" pitchFamily="34" charset="0"/>
              </a:rPr>
            </a:br>
            <a:r>
              <a:rPr lang="en-US" altLang="en-US" dirty="0" smtClean="0">
                <a:latin typeface="Arial" pitchFamily="34" charset="0"/>
              </a:rPr>
              <a:t/>
            </a:r>
            <a:br>
              <a:rPr lang="en-US" altLang="en-US" dirty="0" smtClean="0">
                <a:latin typeface="Arial" pitchFamily="34" charset="0"/>
              </a:rPr>
            </a:br>
            <a:r>
              <a:rPr lang="en-US" altLang="en-US" dirty="0" smtClean="0">
                <a:latin typeface="Arial" pitchFamily="34" charset="0"/>
              </a:rPr>
              <a:t>PROPERTY        |    DESCRIPTION</a:t>
            </a:r>
            <a:br>
              <a:rPr lang="en-US" altLang="en-US" dirty="0" smtClean="0">
                <a:latin typeface="Arial" pitchFamily="34" charset="0"/>
              </a:rPr>
            </a:br>
            <a:r>
              <a:rPr lang="en-US" altLang="en-US" dirty="0" err="1" smtClean="0">
                <a:latin typeface="Arial" pitchFamily="34" charset="0"/>
              </a:rPr>
              <a:t>colspan</a:t>
            </a:r>
            <a:r>
              <a:rPr lang="en-US" altLang="en-US" dirty="0" smtClean="0">
                <a:latin typeface="Arial" pitchFamily="34" charset="0"/>
              </a:rPr>
              <a:t>=n         |   number of columns a cell should span</a:t>
            </a:r>
            <a:br>
              <a:rPr lang="en-US" altLang="en-US" dirty="0" smtClean="0">
                <a:latin typeface="Arial" pitchFamily="34" charset="0"/>
              </a:rPr>
            </a:br>
            <a:r>
              <a:rPr lang="en-US" altLang="en-US" dirty="0" err="1" smtClean="0">
                <a:latin typeface="Arial" pitchFamily="34" charset="0"/>
              </a:rPr>
              <a:t>nowrap</a:t>
            </a:r>
            <a:r>
              <a:rPr lang="en-US" altLang="en-US" dirty="0" smtClean="0">
                <a:latin typeface="Arial" pitchFamily="34" charset="0"/>
              </a:rPr>
              <a:t>             |   protects </a:t>
            </a:r>
            <a:r>
              <a:rPr lang="en-US" altLang="en-US" dirty="0" err="1" smtClean="0">
                <a:latin typeface="Arial" pitchFamily="34" charset="0"/>
              </a:rPr>
              <a:t>agains</a:t>
            </a:r>
            <a:r>
              <a:rPr lang="en-US" altLang="en-US" dirty="0" smtClean="0">
                <a:latin typeface="Arial" pitchFamily="34" charset="0"/>
              </a:rPr>
              <a:t> </a:t>
            </a:r>
            <a:r>
              <a:rPr lang="en-US" altLang="en-US" dirty="0" err="1" smtClean="0">
                <a:latin typeface="Arial" pitchFamily="34" charset="0"/>
              </a:rPr>
              <a:t>linebreaks</a:t>
            </a:r>
            <a:r>
              <a:rPr lang="en-US" altLang="en-US" dirty="0" smtClean="0">
                <a:latin typeface="Arial" pitchFamily="34" charset="0"/>
              </a:rPr>
              <a:t>, even though the content of a cell might be wider                	        than the browser window</a:t>
            </a:r>
            <a:br>
              <a:rPr lang="en-US" altLang="en-US" dirty="0" smtClean="0">
                <a:latin typeface="Arial" pitchFamily="34" charset="0"/>
              </a:rPr>
            </a:br>
            <a:r>
              <a:rPr lang="en-US" altLang="en-US" dirty="0" err="1" smtClean="0">
                <a:latin typeface="Arial" pitchFamily="34" charset="0"/>
              </a:rPr>
              <a:t>rowspan</a:t>
            </a:r>
            <a:r>
              <a:rPr lang="en-US" altLang="en-US" dirty="0" smtClean="0">
                <a:latin typeface="Arial" pitchFamily="34" charset="0"/>
              </a:rPr>
              <a:t>=n        |    number of rows a cell should span </a:t>
            </a:r>
            <a:br>
              <a:rPr lang="en-US" altLang="en-US" dirty="0" smtClean="0">
                <a:latin typeface="Arial" pitchFamily="34" charset="0"/>
              </a:rPr>
            </a:br>
            <a:r>
              <a:rPr lang="en-US" altLang="en-US" dirty="0" smtClean="0">
                <a:latin typeface="Arial" pitchFamily="34" charset="0"/>
              </a:rPr>
              <a:t/>
            </a:r>
            <a:br>
              <a:rPr lang="en-US" altLang="en-US" dirty="0" smtClean="0">
                <a:latin typeface="Arial" pitchFamily="34" charset="0"/>
              </a:rPr>
            </a:br>
            <a:r>
              <a:rPr lang="en-US" altLang="en-US" dirty="0" smtClean="0">
                <a:latin typeface="Arial" pitchFamily="34" charset="0"/>
              </a:rPr>
              <a:t/>
            </a:r>
            <a:br>
              <a:rPr lang="en-US" altLang="en-US" dirty="0" smtClean="0">
                <a:latin typeface="Arial" pitchFamily="34" charset="0"/>
              </a:rPr>
            </a:br>
            <a:r>
              <a:rPr lang="en-US" altLang="en-US" dirty="0" smtClean="0">
                <a:latin typeface="Arial" pitchFamily="34" charset="0"/>
              </a:rPr>
              <a:t>Note:</a:t>
            </a:r>
            <a:br>
              <a:rPr lang="en-US" altLang="en-US" dirty="0" smtClean="0">
                <a:latin typeface="Arial" pitchFamily="34" charset="0"/>
              </a:rPr>
            </a:br>
            <a:r>
              <a:rPr lang="en-US" altLang="en-US" dirty="0" smtClean="0">
                <a:latin typeface="Arial" pitchFamily="34" charset="0"/>
              </a:rPr>
              <a:t>Settings for columns(&lt;td&gt; tag) have higher priority than settings for rows(&lt;</a:t>
            </a:r>
            <a:r>
              <a:rPr lang="en-US" altLang="en-US" dirty="0" err="1" smtClean="0">
                <a:latin typeface="Arial" pitchFamily="34" charset="0"/>
              </a:rPr>
              <a:t>tr</a:t>
            </a:r>
            <a:r>
              <a:rPr lang="en-US" altLang="en-US" dirty="0" smtClean="0">
                <a:latin typeface="Arial" pitchFamily="34" charset="0"/>
              </a:rPr>
              <a:t>&gt; tag).</a:t>
            </a:r>
            <a:br>
              <a:rPr lang="en-US" altLang="en-US" dirty="0" smtClean="0">
                <a:latin typeface="Arial" pitchFamily="34" charset="0"/>
              </a:rPr>
            </a:br>
            <a:r>
              <a:rPr lang="en-US" altLang="en-US" dirty="0" smtClean="0">
                <a:latin typeface="Arial" pitchFamily="34" charset="0"/>
              </a:rPr>
              <a:t/>
            </a:r>
            <a:br>
              <a:rPr lang="en-US" altLang="en-US" dirty="0" smtClean="0">
                <a:latin typeface="Arial" pitchFamily="34" charset="0"/>
              </a:rPr>
            </a:br>
            <a:r>
              <a:rPr lang="en-US" altLang="en-US" dirty="0" smtClean="0">
                <a:latin typeface="Arial" pitchFamily="34" charset="0"/>
              </a:rPr>
              <a:t>Settings for cells (&lt;</a:t>
            </a:r>
            <a:r>
              <a:rPr lang="en-US" altLang="en-US" dirty="0" err="1" smtClean="0">
                <a:latin typeface="Arial" pitchFamily="34" charset="0"/>
              </a:rPr>
              <a:t>tr</a:t>
            </a:r>
            <a:r>
              <a:rPr lang="en-US" altLang="en-US" dirty="0" smtClean="0">
                <a:latin typeface="Arial" pitchFamily="34" charset="0"/>
              </a:rPr>
              <a:t>&gt; or &lt;td&gt; tags) have higher priority than settings for the table as a whole(&lt;table&gt; tag).</a:t>
            </a:r>
          </a:p>
        </p:txBody>
      </p:sp>
      <p:sp>
        <p:nvSpPr>
          <p:cNvPr id="121860" name="Slide Number Placeholder 3"/>
          <p:cNvSpPr>
            <a:spLocks noGrp="1"/>
          </p:cNvSpPr>
          <p:nvPr>
            <p:ph type="sldNum" sz="quarter" idx="5"/>
          </p:nvPr>
        </p:nvSpPr>
        <p:spPr/>
        <p:txBody>
          <a:bodyPr/>
          <a:lstStyle/>
          <a:p>
            <a:pPr>
              <a:defRPr/>
            </a:pPr>
            <a:fld id="{E71706F8-5398-43D1-A5FF-94FE5B81318E}" type="slidenum">
              <a:rPr lang="en-US" smtClean="0">
                <a:latin typeface="Arial" pitchFamily="34" charset="0"/>
              </a:rPr>
              <a:pPr>
                <a:defRPr/>
              </a:pPr>
              <a:t>67</a:t>
            </a:fld>
            <a:endParaRPr lang="en-US" smtClean="0">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a:ln/>
        </p:spPr>
      </p:sp>
      <p:sp>
        <p:nvSpPr>
          <p:cNvPr id="153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 name="Slide Number Placeholder 3"/>
          <p:cNvSpPr>
            <a:spLocks noGrp="1"/>
          </p:cNvSpPr>
          <p:nvPr>
            <p:ph type="sldNum" sz="quarter" idx="5"/>
          </p:nvPr>
        </p:nvSpPr>
        <p:spPr/>
        <p:txBody>
          <a:bodyPr/>
          <a:lstStyle/>
          <a:p>
            <a:pPr>
              <a:defRPr/>
            </a:pPr>
            <a:fld id="{654CB401-9C09-4A67-88A8-7728C516FDBC}" type="slidenum">
              <a:rPr lang="en-US" smtClean="0"/>
              <a:pPr>
                <a:defRPr/>
              </a:pPr>
              <a:t>71</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a:ln/>
        </p:spPr>
      </p:sp>
      <p:sp>
        <p:nvSpPr>
          <p:cNvPr id="153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 name="Slide Number Placeholder 3"/>
          <p:cNvSpPr>
            <a:spLocks noGrp="1"/>
          </p:cNvSpPr>
          <p:nvPr>
            <p:ph type="sldNum" sz="quarter" idx="5"/>
          </p:nvPr>
        </p:nvSpPr>
        <p:spPr/>
        <p:txBody>
          <a:bodyPr/>
          <a:lstStyle/>
          <a:p>
            <a:pPr>
              <a:defRPr/>
            </a:pPr>
            <a:fld id="{654CB401-9C09-4A67-88A8-7728C516FDBC}" type="slidenum">
              <a:rPr lang="en-US" smtClean="0"/>
              <a:pPr>
                <a:defRPr/>
              </a:pPr>
              <a:t>72</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a:ln/>
        </p:spPr>
      </p:sp>
      <p:sp>
        <p:nvSpPr>
          <p:cNvPr id="145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itchFamily="34" charset="0"/>
              </a:rPr>
              <a:t>The seamless attribute is not supported by most </a:t>
            </a:r>
            <a:r>
              <a:rPr lang="en-US" altLang="en-US" smtClean="0">
                <a:latin typeface="Arial" pitchFamily="34" charset="0"/>
              </a:rPr>
              <a:t>of browsers yet.</a:t>
            </a:r>
            <a:endParaRPr lang="en-US" altLang="en-US" dirty="0" smtClean="0">
              <a:latin typeface="Arial" pitchFamily="34" charset="0"/>
            </a:endParaRPr>
          </a:p>
        </p:txBody>
      </p:sp>
      <p:sp>
        <p:nvSpPr>
          <p:cNvPr id="120836" name="Slide Number Placeholder 3"/>
          <p:cNvSpPr>
            <a:spLocks noGrp="1"/>
          </p:cNvSpPr>
          <p:nvPr>
            <p:ph type="sldNum" sz="quarter" idx="5"/>
          </p:nvPr>
        </p:nvSpPr>
        <p:spPr/>
        <p:txBody>
          <a:bodyPr/>
          <a:lstStyle/>
          <a:p>
            <a:pPr>
              <a:defRPr/>
            </a:pPr>
            <a:fld id="{140D1E06-4BB5-48DE-8004-51CAC3952ED9}" type="slidenum">
              <a:rPr lang="en-US" smtClean="0">
                <a:latin typeface="Arial" pitchFamily="34" charset="0"/>
              </a:rPr>
              <a:pPr>
                <a:defRPr/>
              </a:pPr>
              <a:t>73</a:t>
            </a:fld>
            <a:endParaRPr lang="en-US" smtClean="0">
              <a:latin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a:ln/>
        </p:spPr>
      </p:sp>
      <p:sp>
        <p:nvSpPr>
          <p:cNvPr id="152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 name="Slide Number Placeholder 3"/>
          <p:cNvSpPr>
            <a:spLocks noGrp="1"/>
          </p:cNvSpPr>
          <p:nvPr>
            <p:ph type="sldNum" sz="quarter" idx="5"/>
          </p:nvPr>
        </p:nvSpPr>
        <p:spPr/>
        <p:txBody>
          <a:bodyPr/>
          <a:lstStyle/>
          <a:p>
            <a:pPr>
              <a:defRPr/>
            </a:pPr>
            <a:fld id="{9CDDEFD6-F798-4FE7-BFF4-4F2BA744DC0C}" type="slidenum">
              <a:rPr lang="en-US" smtClean="0"/>
              <a:pPr>
                <a:defRPr/>
              </a:pPr>
              <a:t>74</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a:ln/>
        </p:spPr>
      </p:sp>
      <p:sp>
        <p:nvSpPr>
          <p:cNvPr id="153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 name="Slide Number Placeholder 3"/>
          <p:cNvSpPr>
            <a:spLocks noGrp="1"/>
          </p:cNvSpPr>
          <p:nvPr>
            <p:ph type="sldNum" sz="quarter" idx="5"/>
          </p:nvPr>
        </p:nvSpPr>
        <p:spPr/>
        <p:txBody>
          <a:bodyPr/>
          <a:lstStyle/>
          <a:p>
            <a:pPr>
              <a:defRPr/>
            </a:pPr>
            <a:fld id="{654CB401-9C09-4A67-88A8-7728C516FDBC}" type="slidenum">
              <a:rPr lang="en-US" smtClean="0"/>
              <a:pPr>
                <a:defRPr/>
              </a:pPr>
              <a:t>75</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a:ln/>
        </p:spPr>
      </p:sp>
      <p:sp>
        <p:nvSpPr>
          <p:cNvPr id="154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 name="Slide Number Placeholder 3"/>
          <p:cNvSpPr>
            <a:spLocks noGrp="1"/>
          </p:cNvSpPr>
          <p:nvPr>
            <p:ph type="sldNum" sz="quarter" idx="5"/>
          </p:nvPr>
        </p:nvSpPr>
        <p:spPr/>
        <p:txBody>
          <a:bodyPr/>
          <a:lstStyle/>
          <a:p>
            <a:pPr>
              <a:defRPr/>
            </a:pPr>
            <a:fld id="{529F54CC-1FCC-4B94-94EA-E633358BAE17}" type="slidenum">
              <a:rPr lang="en-US" smtClean="0"/>
              <a:pPr>
                <a:defRPr/>
              </a:pPr>
              <a:t>76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pitchFamily="34" charset="0"/>
              </a:rPr>
              <a:t>The most basic code - the code you will use for any page you make, is shown below:</a:t>
            </a:r>
            <a:br>
              <a:rPr lang="en-US" altLang="en-US" dirty="0" smtClean="0">
                <a:latin typeface="Arial" pitchFamily="34" charset="0"/>
              </a:rPr>
            </a:br>
            <a:r>
              <a:rPr lang="en-US" altLang="en-US" dirty="0" smtClean="0">
                <a:latin typeface="Arial" pitchFamily="34" charset="0"/>
              </a:rPr>
              <a:t/>
            </a:r>
            <a:br>
              <a:rPr lang="en-US" altLang="en-US" dirty="0" smtClean="0">
                <a:latin typeface="Arial" pitchFamily="34" charset="0"/>
              </a:rPr>
            </a:br>
            <a:r>
              <a:rPr lang="en-US" altLang="en-US" dirty="0" smtClean="0">
                <a:latin typeface="Arial" pitchFamily="34" charset="0"/>
              </a:rPr>
              <a:t>&lt;html&gt;</a:t>
            </a:r>
          </a:p>
          <a:p>
            <a:pPr eaLnBrk="1" hangingPunct="1"/>
            <a:r>
              <a:rPr lang="en-US" altLang="en-US" dirty="0" smtClean="0">
                <a:latin typeface="Arial" pitchFamily="34" charset="0"/>
              </a:rPr>
              <a:t>    &lt;head&gt;</a:t>
            </a:r>
            <a:br>
              <a:rPr lang="en-US" altLang="en-US" dirty="0" smtClean="0">
                <a:latin typeface="Arial" pitchFamily="34" charset="0"/>
              </a:rPr>
            </a:br>
            <a:r>
              <a:rPr lang="en-US" altLang="en-US" dirty="0" smtClean="0">
                <a:latin typeface="Arial" pitchFamily="34" charset="0"/>
              </a:rPr>
              <a:t>        &lt;!-- This section is for the title and technical info of the page. --&gt;</a:t>
            </a:r>
            <a:br>
              <a:rPr lang="en-US" altLang="en-US" dirty="0" smtClean="0">
                <a:latin typeface="Arial" pitchFamily="34" charset="0"/>
              </a:rPr>
            </a:br>
            <a:r>
              <a:rPr lang="en-US" altLang="en-US" dirty="0" smtClean="0">
                <a:latin typeface="Arial" pitchFamily="34" charset="0"/>
              </a:rPr>
              <a:t>    &lt;/head&gt;</a:t>
            </a:r>
            <a:br>
              <a:rPr lang="en-US" altLang="en-US" dirty="0" smtClean="0">
                <a:latin typeface="Arial" pitchFamily="34" charset="0"/>
              </a:rPr>
            </a:br>
            <a:r>
              <a:rPr lang="en-US" altLang="en-US" dirty="0" smtClean="0">
                <a:latin typeface="Arial" pitchFamily="34" charset="0"/>
              </a:rPr>
              <a:t>    &lt;body&gt;</a:t>
            </a:r>
            <a:br>
              <a:rPr lang="en-US" altLang="en-US" dirty="0" smtClean="0">
                <a:latin typeface="Arial" pitchFamily="34" charset="0"/>
              </a:rPr>
            </a:br>
            <a:r>
              <a:rPr lang="en-US" altLang="en-US" dirty="0" smtClean="0">
                <a:latin typeface="Arial" pitchFamily="34" charset="0"/>
              </a:rPr>
              <a:t>        &lt;!-- This section is for all that you want to show on the page. --&gt;</a:t>
            </a:r>
            <a:br>
              <a:rPr lang="en-US" altLang="en-US" dirty="0" smtClean="0">
                <a:latin typeface="Arial" pitchFamily="34" charset="0"/>
              </a:rPr>
            </a:br>
            <a:r>
              <a:rPr lang="en-US" altLang="en-US" dirty="0" smtClean="0">
                <a:latin typeface="Arial" pitchFamily="34" charset="0"/>
              </a:rPr>
              <a:t>    &lt;/body&gt;</a:t>
            </a:r>
            <a:br>
              <a:rPr lang="en-US" altLang="en-US" dirty="0" smtClean="0">
                <a:latin typeface="Arial" pitchFamily="34" charset="0"/>
              </a:rPr>
            </a:br>
            <a:r>
              <a:rPr lang="en-US" altLang="en-US" dirty="0" smtClean="0">
                <a:latin typeface="Arial" pitchFamily="34" charset="0"/>
              </a:rPr>
              <a:t>&lt;/html&gt; </a:t>
            </a:r>
          </a:p>
        </p:txBody>
      </p:sp>
      <p:sp>
        <p:nvSpPr>
          <p:cNvPr id="92164" name="Slide Number Placeholder 3"/>
          <p:cNvSpPr>
            <a:spLocks noGrp="1"/>
          </p:cNvSpPr>
          <p:nvPr>
            <p:ph type="sldNum" sz="quarter" idx="5"/>
          </p:nvPr>
        </p:nvSpPr>
        <p:spPr/>
        <p:txBody>
          <a:bodyPr/>
          <a:lstStyle/>
          <a:p>
            <a:pPr>
              <a:defRPr/>
            </a:pPr>
            <a:fld id="{1F22933B-DEC7-40C6-AA12-60577F50A2FB}" type="slidenum">
              <a:rPr lang="en-US" smtClean="0">
                <a:latin typeface="Arial" pitchFamily="34" charset="0"/>
              </a:rPr>
              <a:pPr>
                <a:defRPr/>
              </a:pPr>
              <a:t>6</a:t>
            </a:fld>
            <a:endParaRPr lang="en-US" smtClean="0">
              <a:latin typeface="Arial"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a:ln/>
        </p:spPr>
      </p:sp>
      <p:sp>
        <p:nvSpPr>
          <p:cNvPr id="155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rPr>
              <a:t>Both examples send the contents of the form fields to programs running on the server.</a:t>
            </a:r>
            <a:br>
              <a:rPr lang="en-US" altLang="en-US" smtClean="0">
                <a:latin typeface="Arial" pitchFamily="34" charset="0"/>
              </a:rPr>
            </a:br>
            <a:r>
              <a:rPr lang="en-US" altLang="en-US" smtClean="0">
                <a:latin typeface="Arial" pitchFamily="34" charset="0"/>
              </a:rPr>
              <a:t/>
            </a:r>
            <a:br>
              <a:rPr lang="en-US" altLang="en-US" smtClean="0">
                <a:latin typeface="Arial" pitchFamily="34" charset="0"/>
              </a:rPr>
            </a:br>
            <a:r>
              <a:rPr lang="en-US" altLang="en-US" smtClean="0">
                <a:latin typeface="Arial" pitchFamily="34" charset="0"/>
              </a:rPr>
              <a:t>On the next page you will learn how to run programs that can handle your forms (even if you technically can't do programming on your server)....</a:t>
            </a:r>
          </a:p>
        </p:txBody>
      </p:sp>
      <p:sp>
        <p:nvSpPr>
          <p:cNvPr id="4" name="Slide Number Placeholder 3"/>
          <p:cNvSpPr>
            <a:spLocks noGrp="1"/>
          </p:cNvSpPr>
          <p:nvPr>
            <p:ph type="sldNum" sz="quarter" idx="5"/>
          </p:nvPr>
        </p:nvSpPr>
        <p:spPr/>
        <p:txBody>
          <a:bodyPr/>
          <a:lstStyle/>
          <a:p>
            <a:pPr>
              <a:defRPr/>
            </a:pPr>
            <a:fld id="{8E07F797-D83B-4D14-A6CD-F890D3732203}" type="slidenum">
              <a:rPr lang="en-US" smtClean="0"/>
              <a:pPr>
                <a:defRPr/>
              </a:pPr>
              <a:t>77</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a:ln/>
        </p:spPr>
      </p:sp>
      <p:sp>
        <p:nvSpPr>
          <p:cNvPr id="156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rPr>
              <a:t>Note:</a:t>
            </a:r>
            <a:br>
              <a:rPr lang="en-US" altLang="en-US" smtClean="0">
                <a:latin typeface="Arial" pitchFamily="34" charset="0"/>
              </a:rPr>
            </a:br>
            <a:r>
              <a:rPr lang="en-US" altLang="en-US" smtClean="0">
                <a:latin typeface="Arial" pitchFamily="34" charset="0"/>
              </a:rPr>
              <a:t>Unlike a table, forms are not visible on the page.</a:t>
            </a:r>
            <a:br>
              <a:rPr lang="en-US" altLang="en-US" smtClean="0">
                <a:latin typeface="Arial" pitchFamily="34" charset="0"/>
              </a:rPr>
            </a:br>
            <a:r>
              <a:rPr lang="en-US" altLang="en-US" smtClean="0">
                <a:latin typeface="Arial" pitchFamily="34" charset="0"/>
              </a:rPr>
              <a:t/>
            </a:r>
            <a:br>
              <a:rPr lang="en-US" altLang="en-US" smtClean="0">
                <a:latin typeface="Arial" pitchFamily="34" charset="0"/>
              </a:rPr>
            </a:br>
            <a:r>
              <a:rPr lang="en-US" altLang="en-US" smtClean="0">
                <a:latin typeface="Arial" pitchFamily="34" charset="0"/>
              </a:rPr>
              <a:t>The form in our example is useless for two obvious reasons:</a:t>
            </a:r>
            <a:br>
              <a:rPr lang="en-US" altLang="en-US" smtClean="0">
                <a:latin typeface="Arial" pitchFamily="34" charset="0"/>
              </a:rPr>
            </a:br>
            <a:r>
              <a:rPr lang="en-US" altLang="en-US" smtClean="0">
                <a:latin typeface="Arial" pitchFamily="34" charset="0"/>
              </a:rPr>
              <a:t>First it contains no form fields. It is simply comparable to a blank sheet of paper.</a:t>
            </a:r>
          </a:p>
          <a:p>
            <a:r>
              <a:rPr lang="en-US" altLang="en-US" smtClean="0">
                <a:latin typeface="Arial" pitchFamily="34" charset="0"/>
              </a:rPr>
              <a:t/>
            </a:r>
            <a:br>
              <a:rPr lang="en-US" altLang="en-US" smtClean="0">
                <a:latin typeface="Arial" pitchFamily="34" charset="0"/>
              </a:rPr>
            </a:br>
            <a:r>
              <a:rPr lang="en-US" altLang="en-US" smtClean="0">
                <a:latin typeface="Arial" pitchFamily="34" charset="0"/>
              </a:rPr>
              <a:t/>
            </a:r>
            <a:br>
              <a:rPr lang="en-US" altLang="en-US" smtClean="0">
                <a:latin typeface="Arial" pitchFamily="34" charset="0"/>
              </a:rPr>
            </a:br>
            <a:r>
              <a:rPr lang="en-US" altLang="en-US" smtClean="0">
                <a:latin typeface="Arial" pitchFamily="34" charset="0"/>
              </a:rPr>
              <a:t>Second, it does not contain a recipient for the form once it is submitted. </a:t>
            </a:r>
          </a:p>
          <a:p>
            <a:endParaRPr lang="en-US" altLang="en-US" smtClean="0">
              <a:latin typeface="Arial" pitchFamily="34" charset="0"/>
            </a:endParaRPr>
          </a:p>
        </p:txBody>
      </p:sp>
      <p:sp>
        <p:nvSpPr>
          <p:cNvPr id="4" name="Slide Number Placeholder 3"/>
          <p:cNvSpPr>
            <a:spLocks noGrp="1"/>
          </p:cNvSpPr>
          <p:nvPr>
            <p:ph type="sldNum" sz="quarter" idx="5"/>
          </p:nvPr>
        </p:nvSpPr>
        <p:spPr/>
        <p:txBody>
          <a:bodyPr/>
          <a:lstStyle/>
          <a:p>
            <a:pPr>
              <a:defRPr/>
            </a:pPr>
            <a:fld id="{A4D8E74E-39E5-4CEF-8990-669ECBB0AE67}" type="slidenum">
              <a:rPr lang="en-US" smtClean="0"/>
              <a:pPr>
                <a:defRPr/>
              </a:pPr>
              <a:t>78</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a:ln/>
        </p:spPr>
      </p:sp>
      <p:sp>
        <p:nvSpPr>
          <p:cNvPr id="157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rPr>
              <a:t>The address is the url of the server side script the content should be sent to. The post and get methods are simply two different methods for submitting data to the script. </a:t>
            </a:r>
            <a:br>
              <a:rPr lang="en-US" altLang="en-US" smtClean="0">
                <a:latin typeface="Arial" pitchFamily="34" charset="0"/>
              </a:rPr>
            </a:br>
            <a:r>
              <a:rPr lang="en-US" altLang="en-US" smtClean="0">
                <a:latin typeface="Arial" pitchFamily="34" charset="0"/>
              </a:rPr>
              <a:t/>
            </a:r>
            <a:br>
              <a:rPr lang="en-US" altLang="en-US" smtClean="0">
                <a:latin typeface="Arial" pitchFamily="34" charset="0"/>
              </a:rPr>
            </a:br>
            <a:r>
              <a:rPr lang="en-US" altLang="en-US" smtClean="0">
                <a:latin typeface="Arial" pitchFamily="34" charset="0"/>
              </a:rPr>
              <a:t>If you are using a pre-programmed script (which we assume here) it is not important to understand the difference between get and post.</a:t>
            </a:r>
            <a:br>
              <a:rPr lang="en-US" altLang="en-US" smtClean="0">
                <a:latin typeface="Arial" pitchFamily="34" charset="0"/>
              </a:rPr>
            </a:br>
            <a:r>
              <a:rPr lang="en-US" altLang="en-US" smtClean="0">
                <a:latin typeface="Arial" pitchFamily="34" charset="0"/>
              </a:rPr>
              <a:t/>
            </a:r>
            <a:br>
              <a:rPr lang="en-US" altLang="en-US" smtClean="0">
                <a:latin typeface="Arial" pitchFamily="34" charset="0"/>
              </a:rPr>
            </a:br>
            <a:r>
              <a:rPr lang="en-US" altLang="en-US" smtClean="0">
                <a:latin typeface="Arial" pitchFamily="34" charset="0"/>
              </a:rPr>
              <a:t>Get- send data with help of url.</a:t>
            </a:r>
          </a:p>
          <a:p>
            <a:r>
              <a:rPr lang="en-US" altLang="en-US" smtClean="0">
                <a:latin typeface="Arial" pitchFamily="34" charset="0"/>
              </a:rPr>
              <a:t>Post-send data with separate connection.</a:t>
            </a:r>
          </a:p>
        </p:txBody>
      </p:sp>
      <p:sp>
        <p:nvSpPr>
          <p:cNvPr id="4" name="Slide Number Placeholder 3"/>
          <p:cNvSpPr>
            <a:spLocks noGrp="1"/>
          </p:cNvSpPr>
          <p:nvPr>
            <p:ph type="sldNum" sz="quarter" idx="5"/>
          </p:nvPr>
        </p:nvSpPr>
        <p:spPr/>
        <p:txBody>
          <a:bodyPr/>
          <a:lstStyle/>
          <a:p>
            <a:pPr>
              <a:defRPr/>
            </a:pPr>
            <a:fld id="{AA7129C6-CFB4-4449-B5AC-E97809BF1B49}" type="slidenum">
              <a:rPr lang="en-US" smtClean="0"/>
              <a:pPr>
                <a:defRPr/>
              </a:pPr>
              <a:t>79</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85000" lnSpcReduction="20000"/>
          </a:bodyPr>
          <a:lstStyle/>
          <a:p>
            <a:pPr>
              <a:defRPr/>
            </a:pPr>
            <a:r>
              <a:rPr lang="en-US" dirty="0" smtClean="0"/>
              <a:t>The size option defines the width of the field. That is how many visible characters it can contain.</a:t>
            </a:r>
            <a:br>
              <a:rPr lang="en-US" dirty="0" smtClean="0"/>
            </a:br>
            <a:r>
              <a:rPr lang="en-US" dirty="0" smtClean="0"/>
              <a:t/>
            </a:r>
            <a:br>
              <a:rPr lang="en-US" dirty="0" smtClean="0"/>
            </a:br>
            <a:r>
              <a:rPr lang="en-US" dirty="0" smtClean="0"/>
              <a:t>The </a:t>
            </a:r>
            <a:r>
              <a:rPr lang="en-US" dirty="0" err="1" smtClean="0"/>
              <a:t>maxlength</a:t>
            </a:r>
            <a:r>
              <a:rPr lang="en-US" dirty="0" smtClean="0"/>
              <a:t> option defines the maximum length of the field. That is how many characters can be entered in the field.</a:t>
            </a:r>
            <a:br>
              <a:rPr lang="en-US" dirty="0" smtClean="0"/>
            </a:br>
            <a:r>
              <a:rPr lang="en-US" dirty="0" smtClean="0"/>
              <a:t>If you do not specify a </a:t>
            </a:r>
            <a:r>
              <a:rPr lang="en-US" dirty="0" err="1" smtClean="0"/>
              <a:t>maxlength</a:t>
            </a:r>
            <a:r>
              <a:rPr lang="en-US" dirty="0" smtClean="0"/>
              <a:t>, the visitor can easily enter more characters than are visible in the field at one time.</a:t>
            </a:r>
            <a:br>
              <a:rPr lang="en-US" dirty="0" smtClean="0"/>
            </a:br>
            <a:r>
              <a:rPr lang="en-US" dirty="0" smtClean="0"/>
              <a:t/>
            </a:r>
            <a:br>
              <a:rPr lang="en-US" dirty="0" smtClean="0"/>
            </a:br>
            <a:r>
              <a:rPr lang="en-US" dirty="0" smtClean="0"/>
              <a:t>The name setting adds an internal name to the field so the program that handles the form can identify the fields.</a:t>
            </a:r>
            <a:br>
              <a:rPr lang="en-US" dirty="0" smtClean="0"/>
            </a:br>
            <a:r>
              <a:rPr lang="en-US" dirty="0" smtClean="0"/>
              <a:t>The value setting defines what will appear in the box as the default value.</a:t>
            </a:r>
            <a:br>
              <a:rPr lang="en-US" dirty="0" smtClean="0"/>
            </a:br>
            <a:r>
              <a:rPr lang="en-US" dirty="0" smtClean="0"/>
              <a:t/>
            </a:r>
            <a:br>
              <a:rPr lang="en-US" dirty="0" smtClean="0"/>
            </a:br>
            <a:r>
              <a:rPr lang="en-US" dirty="0" smtClean="0"/>
              <a:t>The align setting defines how the field is aligned.</a:t>
            </a:r>
            <a:br>
              <a:rPr lang="en-US" dirty="0" smtClean="0"/>
            </a:br>
            <a:r>
              <a:rPr lang="en-US" dirty="0" smtClean="0"/>
              <a:t>Valid entries are: TOP, MIDDLE, BOTTOM, RIGHT, LEFT, TEXTTOP, BASELINE, ABSMIDDLE, ABSBOTTOM. </a:t>
            </a:r>
            <a:br>
              <a:rPr lang="en-US" dirty="0" smtClean="0"/>
            </a:br>
            <a:r>
              <a:rPr lang="en-US" dirty="0" smtClean="0"/>
              <a:t/>
            </a:r>
            <a:br>
              <a:rPr lang="en-US" dirty="0" smtClean="0"/>
            </a:br>
            <a:r>
              <a:rPr lang="en-US" dirty="0" smtClean="0"/>
              <a:t>The </a:t>
            </a:r>
            <a:r>
              <a:rPr lang="en-US" dirty="0" err="1" smtClean="0"/>
              <a:t>tabindex</a:t>
            </a:r>
            <a:r>
              <a:rPr lang="en-US" dirty="0" smtClean="0"/>
              <a:t> setting defines in which order the different fields should be activated when the visitor clicks the tab key.</a:t>
            </a:r>
          </a:p>
          <a:p>
            <a:pPr>
              <a:defRPr/>
            </a:pPr>
            <a:r>
              <a:rPr lang="en-US" dirty="0" smtClean="0"/>
              <a:t>&lt;html&gt;</a:t>
            </a:r>
          </a:p>
          <a:p>
            <a:pPr>
              <a:defRPr/>
            </a:pPr>
            <a:r>
              <a:rPr lang="en-US" dirty="0" smtClean="0"/>
              <a:t>  &lt;head&gt;</a:t>
            </a:r>
          </a:p>
          <a:p>
            <a:pPr>
              <a:defRPr/>
            </a:pPr>
            <a:r>
              <a:rPr lang="en-US" dirty="0" smtClean="0"/>
              <a:t>    &lt;title&gt;My Page&lt;/title&gt;</a:t>
            </a:r>
          </a:p>
          <a:p>
            <a:pPr>
              <a:defRPr/>
            </a:pPr>
            <a:r>
              <a:rPr lang="en-US" dirty="0" smtClean="0"/>
              <a:t>  &lt;/head&gt;</a:t>
            </a:r>
          </a:p>
          <a:p>
            <a:pPr>
              <a:defRPr/>
            </a:pPr>
            <a:r>
              <a:rPr lang="en-US" dirty="0" smtClean="0"/>
              <a:t>  &lt;body&gt;</a:t>
            </a:r>
          </a:p>
          <a:p>
            <a:pPr>
              <a:defRPr/>
            </a:pPr>
            <a:r>
              <a:rPr lang="en-US" dirty="0" smtClean="0"/>
              <a:t>    &lt;form name="</a:t>
            </a:r>
            <a:r>
              <a:rPr lang="en-US" dirty="0" err="1" smtClean="0"/>
              <a:t>myform</a:t>
            </a:r>
            <a:r>
              <a:rPr lang="en-US" dirty="0" smtClean="0"/>
              <a:t>" action="http://www.mydomain.com/myformhandler.cgi" method="POST"&gt;</a:t>
            </a:r>
          </a:p>
          <a:p>
            <a:pPr>
              <a:defRPr/>
            </a:pPr>
            <a:r>
              <a:rPr lang="en-US" dirty="0" smtClean="0"/>
              <a:t>     &lt;div align="center"&gt;</a:t>
            </a:r>
          </a:p>
          <a:p>
            <a:pPr>
              <a:defRPr/>
            </a:pPr>
            <a:r>
              <a:rPr lang="en-US" dirty="0" smtClean="0"/>
              <a:t>      &lt;</a:t>
            </a:r>
            <a:r>
              <a:rPr lang="en-US" dirty="0" err="1" smtClean="0"/>
              <a:t>br</a:t>
            </a:r>
            <a:r>
              <a:rPr lang="en-US" dirty="0" smtClean="0"/>
              <a:t>&gt;&lt;</a:t>
            </a:r>
            <a:r>
              <a:rPr lang="en-US" dirty="0" err="1" smtClean="0"/>
              <a:t>br</a:t>
            </a:r>
            <a:r>
              <a:rPr lang="en-US" dirty="0" smtClean="0"/>
              <a:t>&gt;</a:t>
            </a:r>
          </a:p>
          <a:p>
            <a:pPr>
              <a:defRPr/>
            </a:pPr>
            <a:r>
              <a:rPr lang="en-US" dirty="0" smtClean="0"/>
              <a:t>      &lt;input type="text" size="25" value="Enter your name here!"&gt;</a:t>
            </a:r>
          </a:p>
          <a:p>
            <a:pPr>
              <a:defRPr/>
            </a:pPr>
            <a:r>
              <a:rPr lang="en-US" dirty="0" smtClean="0"/>
              <a:t>      &lt;</a:t>
            </a:r>
            <a:r>
              <a:rPr lang="en-US" dirty="0" err="1" smtClean="0"/>
              <a:t>br</a:t>
            </a:r>
            <a:r>
              <a:rPr lang="en-US" dirty="0" smtClean="0"/>
              <a:t>&gt;&lt;</a:t>
            </a:r>
            <a:r>
              <a:rPr lang="en-US" dirty="0" err="1" smtClean="0"/>
              <a:t>br</a:t>
            </a:r>
            <a:r>
              <a:rPr lang="en-US" dirty="0" smtClean="0"/>
              <a:t>&gt;</a:t>
            </a:r>
          </a:p>
          <a:p>
            <a:pPr>
              <a:defRPr/>
            </a:pPr>
            <a:r>
              <a:rPr lang="en-US" dirty="0" smtClean="0"/>
              <a:t>     &lt;/div&gt;</a:t>
            </a:r>
          </a:p>
          <a:p>
            <a:pPr>
              <a:defRPr/>
            </a:pPr>
            <a:r>
              <a:rPr lang="en-US" dirty="0" smtClean="0"/>
              <a:t>    &lt;/form&gt;</a:t>
            </a:r>
          </a:p>
          <a:p>
            <a:pPr>
              <a:defRPr/>
            </a:pPr>
            <a:r>
              <a:rPr lang="en-US" dirty="0" smtClean="0"/>
              <a:t>  &lt;/body&gt;</a:t>
            </a:r>
          </a:p>
          <a:p>
            <a:pPr>
              <a:defRPr/>
            </a:pPr>
            <a:r>
              <a:rPr lang="en-US" dirty="0" smtClean="0"/>
              <a:t>&lt;/html&gt;</a:t>
            </a:r>
            <a:endParaRPr lang="en-US" dirty="0"/>
          </a:p>
        </p:txBody>
      </p:sp>
      <p:sp>
        <p:nvSpPr>
          <p:cNvPr id="4" name="Slide Number Placeholder 3"/>
          <p:cNvSpPr>
            <a:spLocks noGrp="1"/>
          </p:cNvSpPr>
          <p:nvPr>
            <p:ph type="sldNum" sz="quarter" idx="5"/>
          </p:nvPr>
        </p:nvSpPr>
        <p:spPr/>
        <p:txBody>
          <a:bodyPr/>
          <a:lstStyle/>
          <a:p>
            <a:pPr>
              <a:defRPr/>
            </a:pPr>
            <a:fld id="{FFDBE73E-6207-4476-8EA3-83B83CF6D625}" type="slidenum">
              <a:rPr lang="en-US" smtClean="0"/>
              <a:pPr>
                <a:defRPr/>
              </a:pPr>
              <a:t>80</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 name="Slide Number Placeholder 3"/>
          <p:cNvSpPr>
            <a:spLocks noGrp="1"/>
          </p:cNvSpPr>
          <p:nvPr>
            <p:ph type="sldNum" sz="quarter" idx="5"/>
          </p:nvPr>
        </p:nvSpPr>
        <p:spPr/>
        <p:txBody>
          <a:bodyPr/>
          <a:lstStyle/>
          <a:p>
            <a:pPr>
              <a:defRPr/>
            </a:pPr>
            <a:fld id="{01B5F48D-56D7-49D4-85EF-02AB24D55672}" type="slidenum">
              <a:rPr lang="en-US" smtClean="0"/>
              <a:pPr>
                <a:defRPr/>
              </a:pPr>
              <a:t>81</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 name="Slide Number Placeholder 3"/>
          <p:cNvSpPr>
            <a:spLocks noGrp="1"/>
          </p:cNvSpPr>
          <p:nvPr>
            <p:ph type="sldNum" sz="quarter" idx="5"/>
          </p:nvPr>
        </p:nvSpPr>
        <p:spPr/>
        <p:txBody>
          <a:bodyPr/>
          <a:lstStyle/>
          <a:p>
            <a:pPr>
              <a:defRPr/>
            </a:pPr>
            <a:fld id="{01B5F48D-56D7-49D4-85EF-02AB24D55672}" type="slidenum">
              <a:rPr lang="en-US" smtClean="0"/>
              <a:pPr>
                <a:defRPr/>
              </a:pPr>
              <a:t>82</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 name="Slide Number Placeholder 3"/>
          <p:cNvSpPr>
            <a:spLocks noGrp="1"/>
          </p:cNvSpPr>
          <p:nvPr>
            <p:ph type="sldNum" sz="quarter" idx="5"/>
          </p:nvPr>
        </p:nvSpPr>
        <p:spPr/>
        <p:txBody>
          <a:bodyPr/>
          <a:lstStyle/>
          <a:p>
            <a:pPr>
              <a:defRPr/>
            </a:pPr>
            <a:fld id="{01B5F48D-56D7-49D4-85EF-02AB24D55672}" type="slidenum">
              <a:rPr lang="en-US" smtClean="0"/>
              <a:pPr>
                <a:defRPr/>
              </a:pPr>
              <a:t>83</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 name="Slide Number Placeholder 3"/>
          <p:cNvSpPr>
            <a:spLocks noGrp="1"/>
          </p:cNvSpPr>
          <p:nvPr>
            <p:ph type="sldNum" sz="quarter" idx="5"/>
          </p:nvPr>
        </p:nvSpPr>
        <p:spPr/>
        <p:txBody>
          <a:bodyPr/>
          <a:lstStyle/>
          <a:p>
            <a:pPr>
              <a:defRPr/>
            </a:pPr>
            <a:fld id="{01B5F48D-56D7-49D4-85EF-02AB24D55672}" type="slidenum">
              <a:rPr lang="en-US" smtClean="0"/>
              <a:pPr>
                <a:defRPr/>
              </a:pPr>
              <a:t>84</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 name="Slide Number Placeholder 3"/>
          <p:cNvSpPr>
            <a:spLocks noGrp="1"/>
          </p:cNvSpPr>
          <p:nvPr>
            <p:ph type="sldNum" sz="quarter" idx="5"/>
          </p:nvPr>
        </p:nvSpPr>
        <p:spPr/>
        <p:txBody>
          <a:bodyPr/>
          <a:lstStyle/>
          <a:p>
            <a:pPr>
              <a:defRPr/>
            </a:pPr>
            <a:fld id="{01B5F48D-56D7-49D4-85EF-02AB24D55672}" type="slidenum">
              <a:rPr lang="en-US" smtClean="0"/>
              <a:pPr>
                <a:defRPr/>
              </a:pPr>
              <a:t>85</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 name="Slide Number Placeholder 3"/>
          <p:cNvSpPr>
            <a:spLocks noGrp="1"/>
          </p:cNvSpPr>
          <p:nvPr>
            <p:ph type="sldNum" sz="quarter" idx="5"/>
          </p:nvPr>
        </p:nvSpPr>
        <p:spPr/>
        <p:txBody>
          <a:bodyPr/>
          <a:lstStyle/>
          <a:p>
            <a:pPr>
              <a:defRPr/>
            </a:pPr>
            <a:fld id="{01B5F48D-56D7-49D4-85EF-02AB24D55672}" type="slidenum">
              <a:rPr lang="en-US" smtClean="0"/>
              <a:pPr>
                <a:defRPr/>
              </a:pPr>
              <a:t>86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pitchFamily="34" charset="0"/>
              </a:rPr>
              <a:t>The most basic code - the code you will use for any page you make, is shown below:</a:t>
            </a:r>
            <a:br>
              <a:rPr lang="en-US" altLang="en-US" dirty="0" smtClean="0">
                <a:latin typeface="Arial" pitchFamily="34" charset="0"/>
              </a:rPr>
            </a:br>
            <a:r>
              <a:rPr lang="en-US" altLang="en-US" dirty="0" smtClean="0">
                <a:latin typeface="Arial" pitchFamily="34" charset="0"/>
              </a:rPr>
              <a:t/>
            </a:r>
            <a:br>
              <a:rPr lang="en-US" altLang="en-US" dirty="0" smtClean="0">
                <a:latin typeface="Arial" pitchFamily="34" charset="0"/>
              </a:rPr>
            </a:br>
            <a:r>
              <a:rPr lang="en-US" altLang="en-US" dirty="0" smtClean="0">
                <a:latin typeface="Arial" pitchFamily="34" charset="0"/>
              </a:rPr>
              <a:t>&lt;html&gt;</a:t>
            </a:r>
          </a:p>
          <a:p>
            <a:pPr eaLnBrk="1" hangingPunct="1"/>
            <a:r>
              <a:rPr lang="en-US" altLang="en-US" dirty="0" smtClean="0">
                <a:latin typeface="Arial" pitchFamily="34" charset="0"/>
              </a:rPr>
              <a:t>    &lt;head&gt;</a:t>
            </a:r>
            <a:br>
              <a:rPr lang="en-US" altLang="en-US" dirty="0" smtClean="0">
                <a:latin typeface="Arial" pitchFamily="34" charset="0"/>
              </a:rPr>
            </a:br>
            <a:r>
              <a:rPr lang="en-US" altLang="en-US" dirty="0" smtClean="0">
                <a:latin typeface="Arial" pitchFamily="34" charset="0"/>
              </a:rPr>
              <a:t>        &lt;!-- This section is for the title and technical info of the page. --&gt;</a:t>
            </a:r>
            <a:br>
              <a:rPr lang="en-US" altLang="en-US" dirty="0" smtClean="0">
                <a:latin typeface="Arial" pitchFamily="34" charset="0"/>
              </a:rPr>
            </a:br>
            <a:r>
              <a:rPr lang="en-US" altLang="en-US" dirty="0" smtClean="0">
                <a:latin typeface="Arial" pitchFamily="34" charset="0"/>
              </a:rPr>
              <a:t>    &lt;/head&gt;</a:t>
            </a:r>
            <a:br>
              <a:rPr lang="en-US" altLang="en-US" dirty="0" smtClean="0">
                <a:latin typeface="Arial" pitchFamily="34" charset="0"/>
              </a:rPr>
            </a:br>
            <a:r>
              <a:rPr lang="en-US" altLang="en-US" dirty="0" smtClean="0">
                <a:latin typeface="Arial" pitchFamily="34" charset="0"/>
              </a:rPr>
              <a:t>    &lt;body&gt;</a:t>
            </a:r>
            <a:br>
              <a:rPr lang="en-US" altLang="en-US" dirty="0" smtClean="0">
                <a:latin typeface="Arial" pitchFamily="34" charset="0"/>
              </a:rPr>
            </a:br>
            <a:r>
              <a:rPr lang="en-US" altLang="en-US" dirty="0" smtClean="0">
                <a:latin typeface="Arial" pitchFamily="34" charset="0"/>
              </a:rPr>
              <a:t>        &lt;!-- This section is for all that you want to show on the page. --&gt;</a:t>
            </a:r>
            <a:br>
              <a:rPr lang="en-US" altLang="en-US" dirty="0" smtClean="0">
                <a:latin typeface="Arial" pitchFamily="34" charset="0"/>
              </a:rPr>
            </a:br>
            <a:r>
              <a:rPr lang="en-US" altLang="en-US" dirty="0" smtClean="0">
                <a:latin typeface="Arial" pitchFamily="34" charset="0"/>
              </a:rPr>
              <a:t>    &lt;/body&gt;</a:t>
            </a:r>
            <a:br>
              <a:rPr lang="en-US" altLang="en-US" dirty="0" smtClean="0">
                <a:latin typeface="Arial" pitchFamily="34" charset="0"/>
              </a:rPr>
            </a:br>
            <a:r>
              <a:rPr lang="en-US" altLang="en-US" dirty="0" smtClean="0">
                <a:latin typeface="Arial" pitchFamily="34" charset="0"/>
              </a:rPr>
              <a:t>&lt;/html&gt; </a:t>
            </a:r>
          </a:p>
        </p:txBody>
      </p:sp>
      <p:sp>
        <p:nvSpPr>
          <p:cNvPr id="92164" name="Slide Number Placeholder 3"/>
          <p:cNvSpPr>
            <a:spLocks noGrp="1"/>
          </p:cNvSpPr>
          <p:nvPr>
            <p:ph type="sldNum" sz="quarter" idx="5"/>
          </p:nvPr>
        </p:nvSpPr>
        <p:spPr/>
        <p:txBody>
          <a:bodyPr/>
          <a:lstStyle/>
          <a:p>
            <a:pPr>
              <a:defRPr/>
            </a:pPr>
            <a:fld id="{1F22933B-DEC7-40C6-AA12-60577F50A2FB}" type="slidenum">
              <a:rPr lang="en-US" smtClean="0">
                <a:latin typeface="Arial" pitchFamily="34" charset="0"/>
              </a:rPr>
              <a:pPr>
                <a:defRPr/>
              </a:pPr>
              <a:t>7</a:t>
            </a:fld>
            <a:endParaRPr lang="en-US" smtClean="0">
              <a:latin typeface="Arial"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77500" lnSpcReduction="20000"/>
          </a:bodyPr>
          <a:lstStyle/>
          <a:p>
            <a:pPr>
              <a:defRPr/>
            </a:pPr>
            <a:r>
              <a:rPr lang="en-US" dirty="0" smtClean="0"/>
              <a:t>The cols and rows settings are straightforward and simple. They specify how many columns and rows you want in your text area.</a:t>
            </a:r>
            <a:br>
              <a:rPr lang="en-US" dirty="0" smtClean="0"/>
            </a:br>
            <a:r>
              <a:rPr lang="en-US" dirty="0" smtClean="0"/>
              <a:t/>
            </a:r>
            <a:br>
              <a:rPr lang="en-US" dirty="0" smtClean="0"/>
            </a:br>
            <a:r>
              <a:rPr lang="en-US" dirty="0" smtClean="0"/>
              <a:t>The name setting adds an internal name to the field so the program that handles the form can identify the fields.</a:t>
            </a:r>
            <a:br>
              <a:rPr lang="en-US" dirty="0" smtClean="0"/>
            </a:br>
            <a:r>
              <a:rPr lang="en-US" dirty="0" smtClean="0"/>
              <a:t/>
            </a:r>
            <a:br>
              <a:rPr lang="en-US" dirty="0" smtClean="0"/>
            </a:br>
            <a:r>
              <a:rPr lang="en-US" dirty="0" smtClean="0"/>
              <a:t>The </a:t>
            </a:r>
            <a:r>
              <a:rPr lang="en-US" dirty="0" err="1" smtClean="0"/>
              <a:t>tabindex</a:t>
            </a:r>
            <a:r>
              <a:rPr lang="en-US" dirty="0" smtClean="0"/>
              <a:t> setting defines in which order the different fields should be activated when the visitor clicks the tab key. </a:t>
            </a:r>
            <a:br>
              <a:rPr lang="en-US" dirty="0" smtClean="0"/>
            </a:br>
            <a:r>
              <a:rPr lang="en-US" dirty="0" smtClean="0"/>
              <a:t/>
            </a:r>
            <a:br>
              <a:rPr lang="en-US" dirty="0" smtClean="0"/>
            </a:br>
            <a:r>
              <a:rPr lang="en-US" dirty="0" smtClean="0"/>
              <a:t>The wrap options are the most tricky part of text areas.</a:t>
            </a:r>
            <a:br>
              <a:rPr lang="en-US" dirty="0" smtClean="0"/>
            </a:br>
            <a:r>
              <a:rPr lang="en-US" dirty="0" smtClean="0"/>
              <a:t>If you turn wrap off the text is handled as one long sequence of text without </a:t>
            </a:r>
            <a:r>
              <a:rPr lang="en-US" dirty="0" err="1" smtClean="0"/>
              <a:t>linebreaks</a:t>
            </a:r>
            <a:r>
              <a:rPr lang="en-US" dirty="0" smtClean="0"/>
              <a:t>.</a:t>
            </a:r>
            <a:br>
              <a:rPr lang="en-US" dirty="0" smtClean="0"/>
            </a:br>
            <a:r>
              <a:rPr lang="en-US" dirty="0" smtClean="0"/>
              <a:t>If you set it to virtual the text appears on your page as if it recognized </a:t>
            </a:r>
            <a:r>
              <a:rPr lang="en-US" dirty="0" err="1" smtClean="0"/>
              <a:t>linebreaks</a:t>
            </a:r>
            <a:r>
              <a:rPr lang="en-US" dirty="0" smtClean="0"/>
              <a:t> - but when the form is submitted the </a:t>
            </a:r>
            <a:r>
              <a:rPr lang="en-US" dirty="0" err="1" smtClean="0"/>
              <a:t>linebreaks</a:t>
            </a:r>
            <a:r>
              <a:rPr lang="en-US" dirty="0" smtClean="0"/>
              <a:t> are turned off.</a:t>
            </a:r>
            <a:br>
              <a:rPr lang="en-US" dirty="0" smtClean="0"/>
            </a:br>
            <a:r>
              <a:rPr lang="en-US" dirty="0" smtClean="0"/>
              <a:t>If you set it to physical the text is submitted exactly as it appears on the screen - </a:t>
            </a:r>
            <a:r>
              <a:rPr lang="en-US" dirty="0" err="1" smtClean="0"/>
              <a:t>linebreaks</a:t>
            </a:r>
            <a:r>
              <a:rPr lang="en-US" dirty="0" smtClean="0"/>
              <a:t> included.</a:t>
            </a:r>
          </a:p>
          <a:p>
            <a:pPr>
              <a:defRPr/>
            </a:pPr>
            <a:r>
              <a:rPr lang="en-US" dirty="0" smtClean="0"/>
              <a:t>&lt;html&gt;</a:t>
            </a:r>
          </a:p>
          <a:p>
            <a:pPr>
              <a:defRPr/>
            </a:pPr>
            <a:r>
              <a:rPr lang="en-US" dirty="0" smtClean="0"/>
              <a:t>  &lt;head&gt;</a:t>
            </a:r>
          </a:p>
          <a:p>
            <a:pPr>
              <a:defRPr/>
            </a:pPr>
            <a:r>
              <a:rPr lang="en-US" dirty="0" smtClean="0"/>
              <a:t>    &lt;title&gt;My Page&lt;/title&gt;</a:t>
            </a:r>
          </a:p>
          <a:p>
            <a:pPr>
              <a:defRPr/>
            </a:pPr>
            <a:r>
              <a:rPr lang="en-US" dirty="0" smtClean="0"/>
              <a:t>  &lt;/head&gt;</a:t>
            </a:r>
          </a:p>
          <a:p>
            <a:pPr>
              <a:defRPr/>
            </a:pPr>
            <a:r>
              <a:rPr lang="en-US" dirty="0" smtClean="0"/>
              <a:t>  &lt;body&gt;</a:t>
            </a:r>
          </a:p>
          <a:p>
            <a:pPr>
              <a:defRPr/>
            </a:pPr>
            <a:r>
              <a:rPr lang="en-US" dirty="0" smtClean="0"/>
              <a:t>    &lt;form name="</a:t>
            </a:r>
            <a:r>
              <a:rPr lang="en-US" dirty="0" err="1" smtClean="0"/>
              <a:t>myform</a:t>
            </a:r>
            <a:r>
              <a:rPr lang="en-US" dirty="0" smtClean="0"/>
              <a:t>" action="http://www.mydomain.com/myformhandler.cgi" method="POST"&gt;</a:t>
            </a:r>
          </a:p>
          <a:p>
            <a:pPr>
              <a:defRPr/>
            </a:pPr>
            <a:r>
              <a:rPr lang="en-US" dirty="0" smtClean="0"/>
              <a:t>      &lt;div align="center"&gt;</a:t>
            </a:r>
          </a:p>
          <a:p>
            <a:pPr>
              <a:defRPr/>
            </a:pPr>
            <a:r>
              <a:rPr lang="en-US" dirty="0" smtClean="0"/>
              <a:t>       This is outside the area&lt;</a:t>
            </a:r>
            <a:r>
              <a:rPr lang="en-US" dirty="0" err="1" smtClean="0"/>
              <a:t>br</a:t>
            </a:r>
            <a:r>
              <a:rPr lang="en-US" dirty="0" smtClean="0"/>
              <a:t>&gt;&lt;</a:t>
            </a:r>
            <a:r>
              <a:rPr lang="en-US" dirty="0" err="1" smtClean="0"/>
              <a:t>br</a:t>
            </a:r>
            <a:r>
              <a:rPr lang="en-US" dirty="0" smtClean="0"/>
              <a:t>&gt;</a:t>
            </a:r>
          </a:p>
          <a:p>
            <a:pPr>
              <a:defRPr/>
            </a:pPr>
            <a:r>
              <a:rPr lang="en-US" dirty="0" smtClean="0"/>
              <a:t>       &lt;</a:t>
            </a:r>
            <a:r>
              <a:rPr lang="en-US" dirty="0" err="1" smtClean="0"/>
              <a:t>textarea</a:t>
            </a:r>
            <a:r>
              <a:rPr lang="en-US" dirty="0" smtClean="0"/>
              <a:t> cols="40" rows="5" name="</a:t>
            </a:r>
            <a:r>
              <a:rPr lang="en-US" dirty="0" err="1" smtClean="0"/>
              <a:t>myname</a:t>
            </a:r>
            <a:r>
              <a:rPr lang="en-US" dirty="0" smtClean="0"/>
              <a:t>"&gt;</a:t>
            </a:r>
          </a:p>
          <a:p>
            <a:pPr>
              <a:defRPr/>
            </a:pPr>
            <a:r>
              <a:rPr lang="en-US" dirty="0" smtClean="0"/>
              <a:t>       Now we are inside the area - which is nice.</a:t>
            </a:r>
          </a:p>
          <a:p>
            <a:pPr>
              <a:defRPr/>
            </a:pPr>
            <a:r>
              <a:rPr lang="en-US" dirty="0" smtClean="0"/>
              <a:t>       &lt;/</a:t>
            </a:r>
            <a:r>
              <a:rPr lang="en-US" dirty="0" err="1" smtClean="0"/>
              <a:t>textarea</a:t>
            </a:r>
            <a:r>
              <a:rPr lang="en-US" dirty="0" smtClean="0"/>
              <a:t>&gt;</a:t>
            </a:r>
          </a:p>
          <a:p>
            <a:pPr>
              <a:defRPr/>
            </a:pPr>
            <a:r>
              <a:rPr lang="en-US" dirty="0" smtClean="0"/>
              <a:t>       &lt;</a:t>
            </a:r>
            <a:r>
              <a:rPr lang="en-US" dirty="0" err="1" smtClean="0"/>
              <a:t>br</a:t>
            </a:r>
            <a:r>
              <a:rPr lang="en-US" dirty="0" smtClean="0"/>
              <a:t>&gt;&lt;</a:t>
            </a:r>
            <a:r>
              <a:rPr lang="en-US" dirty="0" err="1" smtClean="0"/>
              <a:t>br</a:t>
            </a:r>
            <a:r>
              <a:rPr lang="en-US" dirty="0" smtClean="0"/>
              <a:t>&gt;</a:t>
            </a:r>
          </a:p>
          <a:p>
            <a:pPr>
              <a:defRPr/>
            </a:pPr>
            <a:r>
              <a:rPr lang="en-US" dirty="0" smtClean="0"/>
              <a:t>       And now we are outside the area again.</a:t>
            </a:r>
          </a:p>
          <a:p>
            <a:pPr>
              <a:defRPr/>
            </a:pPr>
            <a:r>
              <a:rPr lang="en-US" dirty="0" smtClean="0"/>
              <a:t>      &lt;/div&gt;</a:t>
            </a:r>
          </a:p>
          <a:p>
            <a:pPr>
              <a:defRPr/>
            </a:pPr>
            <a:r>
              <a:rPr lang="en-US" dirty="0" smtClean="0"/>
              <a:t>    &lt;/form&gt;</a:t>
            </a:r>
          </a:p>
          <a:p>
            <a:pPr>
              <a:defRPr/>
            </a:pPr>
            <a:r>
              <a:rPr lang="en-US" dirty="0" smtClean="0"/>
              <a:t>  &lt;/body&gt;</a:t>
            </a:r>
          </a:p>
          <a:p>
            <a:pPr>
              <a:defRPr/>
            </a:pPr>
            <a:r>
              <a:rPr lang="en-US" dirty="0" smtClean="0"/>
              <a:t>&lt;/html&gt;</a:t>
            </a:r>
            <a:endParaRPr lang="en-US" dirty="0"/>
          </a:p>
        </p:txBody>
      </p:sp>
      <p:sp>
        <p:nvSpPr>
          <p:cNvPr id="4" name="Slide Number Placeholder 3"/>
          <p:cNvSpPr>
            <a:spLocks noGrp="1"/>
          </p:cNvSpPr>
          <p:nvPr>
            <p:ph type="sldNum" sz="quarter" idx="5"/>
          </p:nvPr>
        </p:nvSpPr>
        <p:spPr/>
        <p:txBody>
          <a:bodyPr/>
          <a:lstStyle/>
          <a:p>
            <a:pPr>
              <a:defRPr/>
            </a:pPr>
            <a:fld id="{FB84DAD6-F794-4B3C-A76E-4A5941DE7A88}" type="slidenum">
              <a:rPr lang="en-US" smtClean="0"/>
              <a:pPr>
                <a:defRPr/>
              </a:pPr>
              <a:t>87</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a:defRPr/>
            </a:pPr>
            <a:r>
              <a:rPr lang="en-US" dirty="0" smtClean="0"/>
              <a:t>The name setting adds an internal name to the field so the program that handles the form can identify the fields.</a:t>
            </a:r>
            <a:br>
              <a:rPr lang="en-US" dirty="0" smtClean="0"/>
            </a:br>
            <a:r>
              <a:rPr lang="en-US" dirty="0" smtClean="0"/>
              <a:t/>
            </a:r>
            <a:br>
              <a:rPr lang="en-US" dirty="0" smtClean="0"/>
            </a:br>
            <a:r>
              <a:rPr lang="en-US" dirty="0" smtClean="0"/>
              <a:t>The value setting defines what will be submitted if checked.</a:t>
            </a:r>
            <a:br>
              <a:rPr lang="en-US" dirty="0" smtClean="0"/>
            </a:br>
            <a:r>
              <a:rPr lang="en-US" dirty="0" smtClean="0"/>
              <a:t/>
            </a:r>
            <a:br>
              <a:rPr lang="en-US" dirty="0" smtClean="0"/>
            </a:br>
            <a:r>
              <a:rPr lang="en-US" dirty="0" smtClean="0"/>
              <a:t>The align setting defines how the field is aligned.</a:t>
            </a:r>
            <a:br>
              <a:rPr lang="en-US" dirty="0" smtClean="0"/>
            </a:br>
            <a:r>
              <a:rPr lang="en-US" dirty="0" smtClean="0"/>
              <a:t>Valid entries are: TOP, MIDDLE, BOTTOM, RIGHT, LEFT, TEXTTOP, BASELINE, ABSMIDDLE, ABSBOTTOM. </a:t>
            </a:r>
          </a:p>
          <a:p>
            <a:pPr>
              <a:defRPr/>
            </a:pPr>
            <a:r>
              <a:rPr lang="en-US" dirty="0" smtClean="0"/>
              <a:t>AN EXAMPLE:</a:t>
            </a:r>
          </a:p>
          <a:p>
            <a:pPr>
              <a:defRPr/>
            </a:pPr>
            <a:endParaRPr lang="en-US" dirty="0" smtClean="0"/>
          </a:p>
          <a:p>
            <a:pPr>
              <a:defRPr/>
            </a:pPr>
            <a:r>
              <a:rPr lang="en-US" dirty="0" smtClean="0"/>
              <a:t>&lt;html&gt;</a:t>
            </a:r>
          </a:p>
          <a:p>
            <a:pPr>
              <a:defRPr/>
            </a:pPr>
            <a:r>
              <a:rPr lang="en-US" dirty="0" smtClean="0"/>
              <a:t>  &lt;head&gt;</a:t>
            </a:r>
          </a:p>
          <a:p>
            <a:pPr>
              <a:defRPr/>
            </a:pPr>
            <a:r>
              <a:rPr lang="en-US" dirty="0" smtClean="0"/>
              <a:t>    &lt;title&gt;My Page&lt;/title&gt;</a:t>
            </a:r>
          </a:p>
          <a:p>
            <a:pPr>
              <a:defRPr/>
            </a:pPr>
            <a:r>
              <a:rPr lang="en-US" dirty="0" smtClean="0"/>
              <a:t>  &lt;/head&gt;</a:t>
            </a:r>
          </a:p>
          <a:p>
            <a:pPr>
              <a:defRPr/>
            </a:pPr>
            <a:r>
              <a:rPr lang="en-US" dirty="0" smtClean="0"/>
              <a:t>  &lt;body&gt;</a:t>
            </a:r>
          </a:p>
          <a:p>
            <a:pPr>
              <a:defRPr/>
            </a:pPr>
            <a:r>
              <a:rPr lang="en-US" dirty="0" smtClean="0"/>
              <a:t>    &lt;form name="</a:t>
            </a:r>
            <a:r>
              <a:rPr lang="en-US" dirty="0" err="1" smtClean="0"/>
              <a:t>myform</a:t>
            </a:r>
            <a:r>
              <a:rPr lang="en-US" dirty="0" smtClean="0"/>
              <a:t>" action="http://www.mydomain.com/myformhandler.cgi" method="POST"&gt;</a:t>
            </a:r>
          </a:p>
          <a:p>
            <a:pPr>
              <a:defRPr/>
            </a:pPr>
            <a:r>
              <a:rPr lang="en-US" dirty="0" smtClean="0"/>
              <a:t>      &lt;div align="center"&gt;&lt;</a:t>
            </a:r>
            <a:r>
              <a:rPr lang="en-US" dirty="0" err="1" smtClean="0"/>
              <a:t>br</a:t>
            </a:r>
            <a:r>
              <a:rPr lang="en-US" dirty="0" smtClean="0"/>
              <a:t>&gt;</a:t>
            </a:r>
          </a:p>
          <a:p>
            <a:pPr>
              <a:defRPr/>
            </a:pPr>
            <a:r>
              <a:rPr lang="en-US" dirty="0" smtClean="0"/>
              <a:t>       &lt;input type="checkbox" name="option1" value="Milk"&gt; Milk&lt;</a:t>
            </a:r>
            <a:r>
              <a:rPr lang="en-US" dirty="0" err="1" smtClean="0"/>
              <a:t>br</a:t>
            </a:r>
            <a:r>
              <a:rPr lang="en-US" dirty="0" smtClean="0"/>
              <a:t>&gt;</a:t>
            </a:r>
          </a:p>
          <a:p>
            <a:pPr>
              <a:defRPr/>
            </a:pPr>
            <a:r>
              <a:rPr lang="en-US" dirty="0" smtClean="0"/>
              <a:t>       &lt;input type="checkbox" name="option2" value="Butter" checked&gt; Butter&lt;</a:t>
            </a:r>
            <a:r>
              <a:rPr lang="en-US" dirty="0" err="1" smtClean="0"/>
              <a:t>br</a:t>
            </a:r>
            <a:r>
              <a:rPr lang="en-US" dirty="0" smtClean="0"/>
              <a:t>&gt;</a:t>
            </a:r>
          </a:p>
          <a:p>
            <a:pPr>
              <a:defRPr/>
            </a:pPr>
            <a:r>
              <a:rPr lang="en-US" dirty="0" smtClean="0"/>
              <a:t>       &lt;input type="checkbox" name="option3" value="Cheese"&gt; Cheese&lt;</a:t>
            </a:r>
            <a:r>
              <a:rPr lang="en-US" dirty="0" err="1" smtClean="0"/>
              <a:t>br</a:t>
            </a:r>
            <a:r>
              <a:rPr lang="en-US" dirty="0" smtClean="0"/>
              <a:t>&gt;</a:t>
            </a:r>
          </a:p>
          <a:p>
            <a:pPr>
              <a:defRPr/>
            </a:pPr>
            <a:r>
              <a:rPr lang="en-US" dirty="0" smtClean="0"/>
              <a:t>       &lt;</a:t>
            </a:r>
            <a:r>
              <a:rPr lang="en-US" dirty="0" err="1" smtClean="0"/>
              <a:t>br</a:t>
            </a:r>
            <a:r>
              <a:rPr lang="en-US" dirty="0" smtClean="0"/>
              <a:t>&gt;</a:t>
            </a:r>
          </a:p>
          <a:p>
            <a:pPr>
              <a:defRPr/>
            </a:pPr>
            <a:r>
              <a:rPr lang="en-US" dirty="0" smtClean="0"/>
              <a:t>      &lt;/div&gt;</a:t>
            </a:r>
          </a:p>
          <a:p>
            <a:pPr>
              <a:defRPr/>
            </a:pPr>
            <a:r>
              <a:rPr lang="en-US" dirty="0" smtClean="0"/>
              <a:t>    &lt;/form&gt;</a:t>
            </a:r>
          </a:p>
          <a:p>
            <a:pPr>
              <a:defRPr/>
            </a:pPr>
            <a:r>
              <a:rPr lang="en-US" dirty="0" smtClean="0"/>
              <a:t>  &lt;/body&gt;</a:t>
            </a:r>
          </a:p>
          <a:p>
            <a:pPr>
              <a:defRPr/>
            </a:pPr>
            <a:r>
              <a:rPr lang="en-US" dirty="0" smtClean="0"/>
              <a:t>&lt;/html&gt;</a:t>
            </a:r>
            <a:endParaRPr lang="en-US" dirty="0"/>
          </a:p>
        </p:txBody>
      </p:sp>
      <p:sp>
        <p:nvSpPr>
          <p:cNvPr id="4" name="Slide Number Placeholder 3"/>
          <p:cNvSpPr>
            <a:spLocks noGrp="1"/>
          </p:cNvSpPr>
          <p:nvPr>
            <p:ph type="sldNum" sz="quarter" idx="5"/>
          </p:nvPr>
        </p:nvSpPr>
        <p:spPr/>
        <p:txBody>
          <a:bodyPr/>
          <a:lstStyle/>
          <a:p>
            <a:pPr>
              <a:defRPr/>
            </a:pPr>
            <a:fld id="{B2D144B6-12C2-4108-98AE-60D57E41F7F0}" type="slidenum">
              <a:rPr lang="en-US" smtClean="0"/>
              <a:pPr>
                <a:defRPr/>
              </a:pPr>
              <a:t>88</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77500" lnSpcReduction="20000"/>
          </a:bodyPr>
          <a:lstStyle/>
          <a:p>
            <a:pPr>
              <a:defRPr/>
            </a:pPr>
            <a:r>
              <a:rPr lang="en-US" dirty="0" smtClean="0"/>
              <a:t>The name setting tells which group of radio buttons the field belongs to. When you select one button, all other buttons in the same group are unselected.</a:t>
            </a:r>
            <a:br>
              <a:rPr lang="en-US" dirty="0" smtClean="0"/>
            </a:br>
            <a:r>
              <a:rPr lang="en-US" dirty="0" smtClean="0"/>
              <a:t>If you couldn't define which group the current button belongs to, you could only have one group of radio buttons on each page.</a:t>
            </a:r>
            <a:br>
              <a:rPr lang="en-US" dirty="0" smtClean="0"/>
            </a:br>
            <a:r>
              <a:rPr lang="en-US" dirty="0" smtClean="0"/>
              <a:t/>
            </a:r>
            <a:br>
              <a:rPr lang="en-US" dirty="0" smtClean="0"/>
            </a:br>
            <a:r>
              <a:rPr lang="en-US" dirty="0" smtClean="0"/>
              <a:t>The value setting defines what will be submitted if checked.</a:t>
            </a:r>
            <a:br>
              <a:rPr lang="en-US" dirty="0" smtClean="0"/>
            </a:br>
            <a:r>
              <a:rPr lang="en-US" dirty="0" smtClean="0"/>
              <a:t/>
            </a:r>
            <a:br>
              <a:rPr lang="en-US" dirty="0" smtClean="0"/>
            </a:br>
            <a:r>
              <a:rPr lang="en-US" dirty="0" smtClean="0"/>
              <a:t>The align setting defines how the field is aligned.</a:t>
            </a:r>
            <a:br>
              <a:rPr lang="en-US" dirty="0" smtClean="0"/>
            </a:br>
            <a:r>
              <a:rPr lang="en-US" dirty="0" smtClean="0"/>
              <a:t>Valid entries are: TOP, MIDDLE, BOTTOM, RIGHT, LEFT, TEXTTOP, BASELINE, ABSMIDDLE, ABSBOTTOM. </a:t>
            </a:r>
          </a:p>
          <a:p>
            <a:pPr>
              <a:defRPr/>
            </a:pPr>
            <a:endParaRPr lang="en-US" dirty="0" smtClean="0"/>
          </a:p>
          <a:p>
            <a:pPr>
              <a:defRPr/>
            </a:pPr>
            <a:r>
              <a:rPr lang="en-US" dirty="0" smtClean="0"/>
              <a:t>The </a:t>
            </a:r>
            <a:r>
              <a:rPr lang="en-US" dirty="0" err="1" smtClean="0"/>
              <a:t>tabindex</a:t>
            </a:r>
            <a:r>
              <a:rPr lang="en-US" dirty="0" smtClean="0"/>
              <a:t> setting defines in which order the different fields should be activated when the visitor clicks the tab key.</a:t>
            </a:r>
          </a:p>
          <a:p>
            <a:pPr>
              <a:defRPr/>
            </a:pPr>
            <a:r>
              <a:rPr lang="en-US" dirty="0" smtClean="0"/>
              <a:t>&lt;html&gt;</a:t>
            </a:r>
          </a:p>
          <a:p>
            <a:pPr>
              <a:defRPr/>
            </a:pPr>
            <a:r>
              <a:rPr lang="en-US" dirty="0" smtClean="0"/>
              <a:t>  &lt;head&gt;</a:t>
            </a:r>
          </a:p>
          <a:p>
            <a:pPr>
              <a:defRPr/>
            </a:pPr>
            <a:r>
              <a:rPr lang="en-US" dirty="0" smtClean="0"/>
              <a:t>    &lt;title&gt;My Page&lt;/title&gt;</a:t>
            </a:r>
          </a:p>
          <a:p>
            <a:pPr>
              <a:defRPr/>
            </a:pPr>
            <a:r>
              <a:rPr lang="en-US" dirty="0" smtClean="0"/>
              <a:t>  &lt;/head&gt;</a:t>
            </a:r>
          </a:p>
          <a:p>
            <a:pPr>
              <a:defRPr/>
            </a:pPr>
            <a:r>
              <a:rPr lang="en-US" dirty="0" smtClean="0"/>
              <a:t>  &lt;body&gt;</a:t>
            </a:r>
          </a:p>
          <a:p>
            <a:pPr>
              <a:defRPr/>
            </a:pPr>
            <a:r>
              <a:rPr lang="en-US" dirty="0" smtClean="0"/>
              <a:t>    &lt;form name="</a:t>
            </a:r>
            <a:r>
              <a:rPr lang="en-US" dirty="0" err="1" smtClean="0"/>
              <a:t>myform</a:t>
            </a:r>
            <a:r>
              <a:rPr lang="en-US" dirty="0" smtClean="0"/>
              <a:t>" action="http://www.mydomain.com/myformhandler.cgi" method="POST"&gt;</a:t>
            </a:r>
          </a:p>
          <a:p>
            <a:pPr>
              <a:defRPr/>
            </a:pPr>
            <a:r>
              <a:rPr lang="en-US" dirty="0" smtClean="0"/>
              <a:t>      &lt;div align="center"&gt;&lt;</a:t>
            </a:r>
            <a:r>
              <a:rPr lang="en-US" dirty="0" err="1" smtClean="0"/>
              <a:t>br</a:t>
            </a:r>
            <a:r>
              <a:rPr lang="en-US" dirty="0" smtClean="0"/>
              <a:t>&gt;</a:t>
            </a:r>
          </a:p>
          <a:p>
            <a:pPr>
              <a:defRPr/>
            </a:pPr>
            <a:r>
              <a:rPr lang="en-US" dirty="0" smtClean="0"/>
              <a:t>        &lt;input type="radio" name="group1" value="Milk"&gt; Milk&lt;</a:t>
            </a:r>
            <a:r>
              <a:rPr lang="en-US" dirty="0" err="1" smtClean="0"/>
              <a:t>br</a:t>
            </a:r>
            <a:r>
              <a:rPr lang="en-US" dirty="0" smtClean="0"/>
              <a:t>&gt;</a:t>
            </a:r>
          </a:p>
          <a:p>
            <a:pPr>
              <a:defRPr/>
            </a:pPr>
            <a:r>
              <a:rPr lang="en-US" dirty="0" smtClean="0"/>
              <a:t>        &lt;input type="radio" name="group1" value="Butter" checked&gt; Butter&lt;</a:t>
            </a:r>
            <a:r>
              <a:rPr lang="en-US" dirty="0" err="1" smtClean="0"/>
              <a:t>br</a:t>
            </a:r>
            <a:r>
              <a:rPr lang="en-US" dirty="0" smtClean="0"/>
              <a:t>&gt;</a:t>
            </a:r>
          </a:p>
          <a:p>
            <a:pPr>
              <a:defRPr/>
            </a:pPr>
            <a:r>
              <a:rPr lang="en-US" dirty="0" smtClean="0"/>
              <a:t>        &lt;input type="radio" name="group1" value="Cheese"&gt; Cheese</a:t>
            </a:r>
          </a:p>
          <a:p>
            <a:pPr>
              <a:defRPr/>
            </a:pPr>
            <a:r>
              <a:rPr lang="en-US" dirty="0" smtClean="0"/>
              <a:t>        &lt;hr&gt;</a:t>
            </a:r>
          </a:p>
          <a:p>
            <a:pPr>
              <a:defRPr/>
            </a:pPr>
            <a:r>
              <a:rPr lang="en-US" dirty="0" smtClean="0"/>
              <a:t>        &lt;input type="radio" name="group2" value="Water"&gt; Water&lt;</a:t>
            </a:r>
            <a:r>
              <a:rPr lang="en-US" dirty="0" err="1" smtClean="0"/>
              <a:t>br</a:t>
            </a:r>
            <a:r>
              <a:rPr lang="en-US" dirty="0" smtClean="0"/>
              <a:t>&gt;</a:t>
            </a:r>
          </a:p>
          <a:p>
            <a:pPr>
              <a:defRPr/>
            </a:pPr>
            <a:r>
              <a:rPr lang="en-US" dirty="0" smtClean="0"/>
              <a:t>        &lt;input type="radio" name="group2" value="Beer"&gt; Beer&lt;</a:t>
            </a:r>
            <a:r>
              <a:rPr lang="en-US" dirty="0" err="1" smtClean="0"/>
              <a:t>br</a:t>
            </a:r>
            <a:r>
              <a:rPr lang="en-US" dirty="0" smtClean="0"/>
              <a:t>&gt;</a:t>
            </a:r>
          </a:p>
          <a:p>
            <a:pPr>
              <a:defRPr/>
            </a:pPr>
            <a:r>
              <a:rPr lang="en-US" dirty="0" smtClean="0"/>
              <a:t>        &lt;input type="radio" name="group2" value="Wine" checked&gt; Wine&lt;</a:t>
            </a:r>
            <a:r>
              <a:rPr lang="en-US" dirty="0" err="1" smtClean="0"/>
              <a:t>br</a:t>
            </a:r>
            <a:r>
              <a:rPr lang="en-US" dirty="0" smtClean="0"/>
              <a:t>&gt;</a:t>
            </a:r>
          </a:p>
          <a:p>
            <a:pPr>
              <a:defRPr/>
            </a:pPr>
            <a:r>
              <a:rPr lang="en-US" dirty="0" smtClean="0"/>
              <a:t>      &lt;/div&gt;</a:t>
            </a:r>
          </a:p>
          <a:p>
            <a:pPr>
              <a:defRPr/>
            </a:pPr>
            <a:r>
              <a:rPr lang="en-US" dirty="0" smtClean="0"/>
              <a:t>    &lt;/form&gt;</a:t>
            </a:r>
          </a:p>
          <a:p>
            <a:pPr>
              <a:defRPr/>
            </a:pPr>
            <a:r>
              <a:rPr lang="en-US" dirty="0" smtClean="0"/>
              <a:t>  &lt;/body&gt;</a:t>
            </a:r>
          </a:p>
          <a:p>
            <a:pPr>
              <a:defRPr/>
            </a:pPr>
            <a:r>
              <a:rPr lang="en-US" dirty="0" smtClean="0"/>
              <a:t>&lt;/html&gt;</a:t>
            </a:r>
            <a:endParaRPr lang="en-US" dirty="0"/>
          </a:p>
        </p:txBody>
      </p:sp>
      <p:sp>
        <p:nvSpPr>
          <p:cNvPr id="4" name="Slide Number Placeholder 3"/>
          <p:cNvSpPr>
            <a:spLocks noGrp="1"/>
          </p:cNvSpPr>
          <p:nvPr>
            <p:ph type="sldNum" sz="quarter" idx="5"/>
          </p:nvPr>
        </p:nvSpPr>
        <p:spPr/>
        <p:txBody>
          <a:bodyPr/>
          <a:lstStyle/>
          <a:p>
            <a:pPr>
              <a:defRPr/>
            </a:pPr>
            <a:fld id="{69A2D814-1FDD-4D38-A418-F73B34868517}" type="slidenum">
              <a:rPr lang="en-US" smtClean="0"/>
              <a:pPr>
                <a:defRPr/>
              </a:pPr>
              <a:t>89</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lnSpcReduction="10000"/>
          </a:bodyPr>
          <a:lstStyle/>
          <a:p>
            <a:pPr>
              <a:defRPr/>
            </a:pPr>
            <a:r>
              <a:rPr lang="en-US" dirty="0" smtClean="0"/>
              <a:t>The advantage of a drop-down menu, compared to radio buttons or check boxes, is that it takes up less space.</a:t>
            </a:r>
            <a:br>
              <a:rPr lang="en-US" dirty="0" smtClean="0"/>
            </a:br>
            <a:r>
              <a:rPr lang="en-US" dirty="0" smtClean="0"/>
              <a:t>But that is also a disadvantage, because people can't see all options in the menu right away.</a:t>
            </a:r>
            <a:br>
              <a:rPr lang="en-US" dirty="0" smtClean="0"/>
            </a:br>
            <a:r>
              <a:rPr lang="en-US" dirty="0" smtClean="0"/>
              <a:t/>
            </a:r>
            <a:br>
              <a:rPr lang="en-US" dirty="0" smtClean="0"/>
            </a:br>
            <a:r>
              <a:rPr lang="en-US" dirty="0" smtClean="0"/>
              <a:t>There is a workaround for this - with the size setting, you can customize the menu so it shows more than just one option at a time, but when you do that - you also lose the advantage of taking up less space.</a:t>
            </a:r>
          </a:p>
          <a:p>
            <a:pPr>
              <a:defRPr/>
            </a:pPr>
            <a:endParaRPr lang="en-US" dirty="0" smtClean="0"/>
          </a:p>
          <a:p>
            <a:pPr>
              <a:defRPr/>
            </a:pPr>
            <a:r>
              <a:rPr lang="en-US" dirty="0" smtClean="0"/>
              <a:t>Sometimes you may want to replace text fields with drop-down menus. This might be because selecting from a menu is easier than typing. But it could also be because the script that handles the form can't interpret just any text entry.</a:t>
            </a:r>
            <a:br>
              <a:rPr lang="en-US" dirty="0" smtClean="0"/>
            </a:br>
            <a:r>
              <a:rPr lang="en-US" dirty="0" smtClean="0"/>
              <a:t/>
            </a:r>
            <a:br>
              <a:rPr lang="en-US" dirty="0" smtClean="0"/>
            </a:br>
            <a:r>
              <a:rPr lang="en-US" dirty="0" smtClean="0"/>
              <a:t>For example, you will often be asked to choose your state from a drop-down menu. This might be because picking it from the menu is easier than typing the name of the state.</a:t>
            </a:r>
            <a:br>
              <a:rPr lang="en-US" dirty="0" smtClean="0"/>
            </a:br>
            <a:r>
              <a:rPr lang="en-US" dirty="0" smtClean="0"/>
              <a:t/>
            </a:r>
            <a:br>
              <a:rPr lang="en-US" dirty="0" smtClean="0"/>
            </a:br>
            <a:r>
              <a:rPr lang="en-US" dirty="0" smtClean="0"/>
              <a:t>Along the same line, you may often asked to enter the 2 letter initials of your state from a drop-down menu as well.</a:t>
            </a:r>
            <a:br>
              <a:rPr lang="en-US" dirty="0" smtClean="0"/>
            </a:br>
            <a:r>
              <a:rPr lang="en-US" dirty="0" smtClean="0"/>
              <a:t>This could prevent confusion for the script that handles the form input. If, say, the script was programmed to only accept capital letters, then a drop-down menu would secure that no invalid entries were made.</a:t>
            </a:r>
          </a:p>
          <a:p>
            <a:pPr>
              <a:defRPr/>
            </a:pPr>
            <a:r>
              <a:rPr lang="en-US" dirty="0" smtClean="0"/>
              <a:t>The &lt;select&gt; tag defines the menu. </a:t>
            </a:r>
            <a:br>
              <a:rPr lang="en-US" dirty="0" smtClean="0"/>
            </a:br>
            <a:r>
              <a:rPr lang="en-US" dirty="0" smtClean="0"/>
              <a:t/>
            </a:r>
            <a:br>
              <a:rPr lang="en-US" dirty="0" smtClean="0"/>
            </a:br>
            <a:r>
              <a:rPr lang="en-US" dirty="0" smtClean="0"/>
              <a:t>The name setting adds an internal name to the field so the program that handles the form can identify the fields.</a:t>
            </a:r>
            <a:br>
              <a:rPr lang="en-US" dirty="0" smtClean="0"/>
            </a:br>
            <a:r>
              <a:rPr lang="en-US" dirty="0" smtClean="0"/>
              <a:t/>
            </a:r>
            <a:br>
              <a:rPr lang="en-US" dirty="0" smtClean="0"/>
            </a:br>
            <a:r>
              <a:rPr lang="en-US" dirty="0" smtClean="0"/>
              <a:t>The size option defines how many items should be visible at a time. Default is one item.</a:t>
            </a:r>
            <a:br>
              <a:rPr lang="en-US" dirty="0" smtClean="0"/>
            </a:br>
            <a:r>
              <a:rPr lang="en-US" dirty="0" smtClean="0"/>
              <a:t/>
            </a:r>
            <a:br>
              <a:rPr lang="en-US" dirty="0" smtClean="0"/>
            </a:br>
            <a:r>
              <a:rPr lang="en-US" dirty="0" smtClean="0"/>
              <a:t>The multiple setting will allow for multiple selections if present.</a:t>
            </a:r>
          </a:p>
          <a:p>
            <a:pPr>
              <a:defRPr/>
            </a:pPr>
            <a:r>
              <a:rPr lang="en-US" dirty="0" smtClean="0"/>
              <a:t>&lt;select&gt;</a:t>
            </a:r>
            <a:br>
              <a:rPr lang="en-US" dirty="0" smtClean="0"/>
            </a:br>
            <a:r>
              <a:rPr lang="en-US" dirty="0" smtClean="0"/>
              <a:t>  &lt;option&gt;Milk&lt;/option&gt;</a:t>
            </a:r>
            <a:br>
              <a:rPr lang="en-US" dirty="0" smtClean="0"/>
            </a:br>
            <a:r>
              <a:rPr lang="en-US" dirty="0" smtClean="0"/>
              <a:t>  &lt;option&gt;Coffee&lt;/option&gt;</a:t>
            </a:r>
            <a:br>
              <a:rPr lang="en-US" dirty="0" smtClean="0"/>
            </a:br>
            <a:r>
              <a:rPr lang="en-US" dirty="0" smtClean="0"/>
              <a:t>  &lt;option&gt;Tea&lt;/option&gt;</a:t>
            </a:r>
            <a:br>
              <a:rPr lang="en-US" dirty="0" smtClean="0"/>
            </a:br>
            <a:r>
              <a:rPr lang="en-US" dirty="0" smtClean="0"/>
              <a:t>&lt;/select&gt;</a:t>
            </a:r>
            <a:endParaRPr lang="en-US" dirty="0"/>
          </a:p>
        </p:txBody>
      </p:sp>
      <p:sp>
        <p:nvSpPr>
          <p:cNvPr id="4" name="Slide Number Placeholder 3"/>
          <p:cNvSpPr>
            <a:spLocks noGrp="1"/>
          </p:cNvSpPr>
          <p:nvPr>
            <p:ph type="sldNum" sz="quarter" idx="5"/>
          </p:nvPr>
        </p:nvSpPr>
        <p:spPr/>
        <p:txBody>
          <a:bodyPr/>
          <a:lstStyle/>
          <a:p>
            <a:pPr>
              <a:defRPr/>
            </a:pPr>
            <a:fld id="{C680FB40-6C59-4760-B269-6EE2F0D2E596}" type="slidenum">
              <a:rPr lang="en-US" smtClean="0"/>
              <a:pPr>
                <a:defRPr/>
              </a:pPr>
              <a:t>90</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a:defRPr/>
            </a:pPr>
            <a:r>
              <a:rPr lang="en-US" dirty="0" smtClean="0"/>
              <a:t>The name setting adds an internal name to the button so the program that handles the form doesn't confuse the button with the other fields.</a:t>
            </a:r>
            <a:br>
              <a:rPr lang="en-US" dirty="0" smtClean="0"/>
            </a:br>
            <a:r>
              <a:rPr lang="en-US" dirty="0" smtClean="0"/>
              <a:t/>
            </a:r>
            <a:br>
              <a:rPr lang="en-US" dirty="0" smtClean="0"/>
            </a:br>
            <a:r>
              <a:rPr lang="en-US" dirty="0" smtClean="0"/>
              <a:t>The value setting defines what is written on the button.</a:t>
            </a:r>
            <a:br>
              <a:rPr lang="en-US" dirty="0" smtClean="0"/>
            </a:br>
            <a:r>
              <a:rPr lang="en-US" dirty="0" smtClean="0"/>
              <a:t/>
            </a:r>
            <a:br>
              <a:rPr lang="en-US" dirty="0" smtClean="0"/>
            </a:br>
            <a:r>
              <a:rPr lang="en-US" dirty="0" smtClean="0"/>
              <a:t>The align setting defines how the button is aligned.</a:t>
            </a:r>
            <a:br>
              <a:rPr lang="en-US" dirty="0" smtClean="0"/>
            </a:br>
            <a:r>
              <a:rPr lang="en-US" dirty="0" smtClean="0"/>
              <a:t>Valid entries are: TOP, MIDDLE, BOTTOM, RIGHT, LEFT, TEXTTOP, BASELINE, ABSMIDDLE, ABSBOTTOM. </a:t>
            </a:r>
          </a:p>
          <a:p>
            <a:pPr>
              <a:defRPr/>
            </a:pPr>
            <a:r>
              <a:rPr lang="en-US" dirty="0" smtClean="0"/>
              <a:t>The </a:t>
            </a:r>
            <a:r>
              <a:rPr lang="en-US" dirty="0" err="1" smtClean="0"/>
              <a:t>tabindex</a:t>
            </a:r>
            <a:r>
              <a:rPr lang="en-US" dirty="0" smtClean="0"/>
              <a:t> setting defines in which order the different fields should be activated when the visitor clicks the tab key.</a:t>
            </a:r>
          </a:p>
          <a:p>
            <a:pPr>
              <a:defRPr/>
            </a:pPr>
            <a:endParaRPr lang="en-US" dirty="0" smtClean="0"/>
          </a:p>
          <a:p>
            <a:pPr>
              <a:defRPr/>
            </a:pPr>
            <a:r>
              <a:rPr lang="en-US" dirty="0" smtClean="0"/>
              <a:t>&lt;html&gt;</a:t>
            </a:r>
          </a:p>
          <a:p>
            <a:pPr>
              <a:defRPr/>
            </a:pPr>
            <a:r>
              <a:rPr lang="en-US" dirty="0" smtClean="0"/>
              <a:t>  &lt;head&gt;</a:t>
            </a:r>
          </a:p>
          <a:p>
            <a:pPr>
              <a:defRPr/>
            </a:pPr>
            <a:r>
              <a:rPr lang="en-US" dirty="0" smtClean="0"/>
              <a:t>    &lt;title&gt;My Page&lt;/title&gt;</a:t>
            </a:r>
          </a:p>
          <a:p>
            <a:pPr>
              <a:defRPr/>
            </a:pPr>
            <a:r>
              <a:rPr lang="en-US" dirty="0" smtClean="0"/>
              <a:t>  &lt;/head&gt;</a:t>
            </a:r>
          </a:p>
          <a:p>
            <a:pPr>
              <a:defRPr/>
            </a:pPr>
            <a:r>
              <a:rPr lang="en-US" dirty="0" smtClean="0"/>
              <a:t>  &lt;body&gt;</a:t>
            </a:r>
          </a:p>
          <a:p>
            <a:pPr>
              <a:defRPr/>
            </a:pPr>
            <a:r>
              <a:rPr lang="en-US" dirty="0" smtClean="0"/>
              <a:t>    &lt;form name="</a:t>
            </a:r>
            <a:r>
              <a:rPr lang="en-US" dirty="0" err="1" smtClean="0"/>
              <a:t>myform</a:t>
            </a:r>
            <a:r>
              <a:rPr lang="en-US" dirty="0" smtClean="0"/>
              <a:t>" action="http://www.mydomain.com/myformhandler.cgi" method="POST"&gt;</a:t>
            </a:r>
          </a:p>
          <a:p>
            <a:pPr>
              <a:defRPr/>
            </a:pPr>
            <a:r>
              <a:rPr lang="en-US" dirty="0" smtClean="0"/>
              <a:t>     &lt;div align="center"&gt;</a:t>
            </a:r>
          </a:p>
          <a:p>
            <a:pPr>
              <a:defRPr/>
            </a:pPr>
            <a:r>
              <a:rPr lang="en-US" dirty="0" smtClean="0"/>
              <a:t>     &lt;</a:t>
            </a:r>
            <a:r>
              <a:rPr lang="en-US" dirty="0" err="1" smtClean="0"/>
              <a:t>br</a:t>
            </a:r>
            <a:r>
              <a:rPr lang="en-US" dirty="0" smtClean="0"/>
              <a:t>&gt;&lt;</a:t>
            </a:r>
            <a:r>
              <a:rPr lang="en-US" dirty="0" err="1" smtClean="0"/>
              <a:t>br</a:t>
            </a:r>
            <a:r>
              <a:rPr lang="en-US" dirty="0" smtClean="0"/>
              <a:t>&gt;</a:t>
            </a:r>
          </a:p>
          <a:p>
            <a:pPr>
              <a:defRPr/>
            </a:pPr>
            <a:r>
              <a:rPr lang="en-US" dirty="0" smtClean="0"/>
              <a:t>     &lt;input type="text" size="25" value="Enter your name here!"&gt;</a:t>
            </a:r>
          </a:p>
          <a:p>
            <a:pPr>
              <a:defRPr/>
            </a:pPr>
            <a:r>
              <a:rPr lang="en-US" dirty="0" smtClean="0"/>
              <a:t>     &lt;</a:t>
            </a:r>
            <a:r>
              <a:rPr lang="en-US" dirty="0" err="1" smtClean="0"/>
              <a:t>br</a:t>
            </a:r>
            <a:r>
              <a:rPr lang="en-US" dirty="0" smtClean="0"/>
              <a:t>&gt;&lt;input type="submit" value="Send me your name!"&gt;&lt;</a:t>
            </a:r>
            <a:r>
              <a:rPr lang="en-US" dirty="0" err="1" smtClean="0"/>
              <a:t>br</a:t>
            </a:r>
            <a:r>
              <a:rPr lang="en-US" dirty="0" smtClean="0"/>
              <a:t>&gt;</a:t>
            </a:r>
          </a:p>
          <a:p>
            <a:pPr>
              <a:defRPr/>
            </a:pPr>
            <a:r>
              <a:rPr lang="en-US" dirty="0" smtClean="0"/>
              <a:t>             &lt;input type="reset" value="Reset!"&gt;&lt;</a:t>
            </a:r>
            <a:r>
              <a:rPr lang="en-US" dirty="0" err="1" smtClean="0"/>
              <a:t>br</a:t>
            </a:r>
            <a:r>
              <a:rPr lang="en-US" dirty="0" smtClean="0"/>
              <a:t>&gt;</a:t>
            </a:r>
          </a:p>
          <a:p>
            <a:pPr>
              <a:defRPr/>
            </a:pPr>
            <a:r>
              <a:rPr lang="en-US" dirty="0" smtClean="0"/>
              <a:t>     &lt;/div&gt;</a:t>
            </a:r>
          </a:p>
          <a:p>
            <a:pPr>
              <a:defRPr/>
            </a:pPr>
            <a:r>
              <a:rPr lang="en-US" dirty="0" smtClean="0"/>
              <a:t>    &lt;/form&gt;</a:t>
            </a:r>
          </a:p>
          <a:p>
            <a:pPr>
              <a:defRPr/>
            </a:pPr>
            <a:r>
              <a:rPr lang="en-US" dirty="0" smtClean="0"/>
              <a:t>  &lt;/body&gt;</a:t>
            </a:r>
          </a:p>
          <a:p>
            <a:pPr>
              <a:defRPr/>
            </a:pPr>
            <a:r>
              <a:rPr lang="en-US" dirty="0" smtClean="0"/>
              <a:t>&lt;/html&gt;</a:t>
            </a:r>
            <a:endParaRPr lang="en-US" dirty="0"/>
          </a:p>
        </p:txBody>
      </p:sp>
      <p:sp>
        <p:nvSpPr>
          <p:cNvPr id="4" name="Slide Number Placeholder 3"/>
          <p:cNvSpPr>
            <a:spLocks noGrp="1"/>
          </p:cNvSpPr>
          <p:nvPr>
            <p:ph type="sldNum" sz="quarter" idx="5"/>
          </p:nvPr>
        </p:nvSpPr>
        <p:spPr/>
        <p:txBody>
          <a:bodyPr/>
          <a:lstStyle/>
          <a:p>
            <a:pPr>
              <a:defRPr/>
            </a:pPr>
            <a:fld id="{79A33403-AA0B-4614-8DA2-5DC28A4F70F0}" type="slidenum">
              <a:rPr lang="en-US" smtClean="0"/>
              <a:pPr>
                <a:defRPr/>
              </a:pPr>
              <a:t>91</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77500" lnSpcReduction="20000"/>
          </a:bodyPr>
          <a:lstStyle/>
          <a:p>
            <a:pPr>
              <a:defRPr/>
            </a:pPr>
            <a:r>
              <a:rPr lang="en-US" dirty="0" smtClean="0"/>
              <a:t>The name setting adds an internal name to the image button so the program that handles the form doesn't confuse it with the other fields.</a:t>
            </a:r>
            <a:br>
              <a:rPr lang="en-US" dirty="0" smtClean="0"/>
            </a:br>
            <a:r>
              <a:rPr lang="en-US" dirty="0" smtClean="0"/>
              <a:t/>
            </a:r>
            <a:br>
              <a:rPr lang="en-US" dirty="0" smtClean="0"/>
            </a:br>
            <a:r>
              <a:rPr lang="en-US" dirty="0" smtClean="0"/>
              <a:t>The </a:t>
            </a:r>
            <a:r>
              <a:rPr lang="en-US" dirty="0" err="1" smtClean="0"/>
              <a:t>src</a:t>
            </a:r>
            <a:r>
              <a:rPr lang="en-US" dirty="0" smtClean="0"/>
              <a:t> setting defines the URL of the image.</a:t>
            </a:r>
            <a:br>
              <a:rPr lang="en-US" dirty="0" smtClean="0"/>
            </a:br>
            <a:r>
              <a:rPr lang="en-US" dirty="0" smtClean="0"/>
              <a:t/>
            </a:r>
            <a:br>
              <a:rPr lang="en-US" dirty="0" smtClean="0"/>
            </a:br>
            <a:r>
              <a:rPr lang="en-US" dirty="0" smtClean="0"/>
              <a:t>The align setting defines how the image is aligned.</a:t>
            </a:r>
            <a:br>
              <a:rPr lang="en-US" dirty="0" smtClean="0"/>
            </a:br>
            <a:r>
              <a:rPr lang="en-US" dirty="0" smtClean="0"/>
              <a:t>Valid entries are: TOP, MIDDLE, BOTTOM, RIGHT, LEFT, TEXTTOP, BASELINE, ABSMIDDLE, ABSBOTTOM. </a:t>
            </a:r>
            <a:br>
              <a:rPr lang="en-US" dirty="0" smtClean="0"/>
            </a:br>
            <a:r>
              <a:rPr lang="en-US" dirty="0" smtClean="0"/>
              <a:t>The alignments are explained in the image section. </a:t>
            </a:r>
            <a:br>
              <a:rPr lang="en-US" dirty="0" smtClean="0"/>
            </a:br>
            <a:r>
              <a:rPr lang="en-US" dirty="0" smtClean="0"/>
              <a:t>You can learn about the different alignments </a:t>
            </a:r>
            <a:r>
              <a:rPr lang="en-US" dirty="0" smtClean="0">
                <a:hlinkClick r:id="rId3"/>
              </a:rPr>
              <a:t>here</a:t>
            </a:r>
            <a:r>
              <a:rPr lang="en-US" dirty="0" smtClean="0"/>
              <a:t>.</a:t>
            </a:r>
            <a:br>
              <a:rPr lang="en-US" dirty="0" smtClean="0"/>
            </a:br>
            <a:r>
              <a:rPr lang="en-US" dirty="0" smtClean="0"/>
              <a:t/>
            </a:r>
            <a:br>
              <a:rPr lang="en-US" dirty="0" smtClean="0"/>
            </a:br>
            <a:r>
              <a:rPr lang="en-US" dirty="0" smtClean="0"/>
              <a:t>The border setting defines the width (in pixels) of the border around the image.</a:t>
            </a:r>
            <a:br>
              <a:rPr lang="en-US" dirty="0" smtClean="0"/>
            </a:br>
            <a:r>
              <a:rPr lang="en-US" dirty="0" smtClean="0"/>
              <a:t/>
            </a:r>
            <a:br>
              <a:rPr lang="en-US" dirty="0" smtClean="0"/>
            </a:br>
            <a:r>
              <a:rPr lang="en-US" dirty="0" smtClean="0"/>
              <a:t>The width setting defines the width of the image.</a:t>
            </a:r>
            <a:br>
              <a:rPr lang="en-US" dirty="0" smtClean="0"/>
            </a:br>
            <a:r>
              <a:rPr lang="en-US" dirty="0" smtClean="0"/>
              <a:t/>
            </a:r>
            <a:br>
              <a:rPr lang="en-US" dirty="0" smtClean="0"/>
            </a:br>
            <a:r>
              <a:rPr lang="en-US" dirty="0" smtClean="0"/>
              <a:t>The height setting defines the height of the image.</a:t>
            </a:r>
            <a:br>
              <a:rPr lang="en-US" dirty="0" smtClean="0"/>
            </a:br>
            <a:r>
              <a:rPr lang="en-US" dirty="0" smtClean="0"/>
              <a:t/>
            </a:r>
            <a:br>
              <a:rPr lang="en-US" dirty="0" smtClean="0"/>
            </a:br>
            <a:r>
              <a:rPr lang="en-US" dirty="0" smtClean="0"/>
              <a:t>The </a:t>
            </a:r>
            <a:r>
              <a:rPr lang="en-US" dirty="0" err="1" smtClean="0"/>
              <a:t>vspace</a:t>
            </a:r>
            <a:r>
              <a:rPr lang="en-US" dirty="0" smtClean="0"/>
              <a:t> setting defines the spacing over and under the image (in pixels).</a:t>
            </a:r>
            <a:br>
              <a:rPr lang="en-US" dirty="0" smtClean="0"/>
            </a:br>
            <a:r>
              <a:rPr lang="en-US" dirty="0" smtClean="0"/>
              <a:t/>
            </a:r>
            <a:br>
              <a:rPr lang="en-US" dirty="0" smtClean="0"/>
            </a:br>
            <a:r>
              <a:rPr lang="en-US" dirty="0" smtClean="0"/>
              <a:t>The </a:t>
            </a:r>
            <a:r>
              <a:rPr lang="en-US" dirty="0" err="1" smtClean="0"/>
              <a:t>hspace</a:t>
            </a:r>
            <a:r>
              <a:rPr lang="en-US" dirty="0" smtClean="0"/>
              <a:t> setting defines the spacing to the left and right of the image (in pixels).</a:t>
            </a:r>
            <a:br>
              <a:rPr lang="en-US" dirty="0" smtClean="0"/>
            </a:br>
            <a:r>
              <a:rPr lang="en-US" dirty="0" smtClean="0"/>
              <a:t/>
            </a:r>
            <a:br>
              <a:rPr lang="en-US" dirty="0" smtClean="0"/>
            </a:br>
            <a:r>
              <a:rPr lang="en-US" dirty="0" smtClean="0"/>
              <a:t>The </a:t>
            </a:r>
            <a:r>
              <a:rPr lang="en-US" dirty="0" err="1" smtClean="0"/>
              <a:t>tabindex</a:t>
            </a:r>
            <a:r>
              <a:rPr lang="en-US" dirty="0" smtClean="0"/>
              <a:t> setting defines in which order the different fields should be activated when the visitor clicks the tab key.</a:t>
            </a:r>
            <a:br>
              <a:rPr lang="en-US" dirty="0" smtClean="0"/>
            </a:br>
            <a:r>
              <a:rPr lang="en-US" dirty="0" smtClean="0"/>
              <a:t>&lt;html&gt;</a:t>
            </a:r>
          </a:p>
          <a:p>
            <a:pPr>
              <a:defRPr/>
            </a:pPr>
            <a:r>
              <a:rPr lang="en-US" dirty="0" smtClean="0"/>
              <a:t>  &lt;head&gt;</a:t>
            </a:r>
          </a:p>
          <a:p>
            <a:pPr>
              <a:defRPr/>
            </a:pPr>
            <a:r>
              <a:rPr lang="en-US" dirty="0" smtClean="0"/>
              <a:t>    &lt;title&gt;My Page&lt;/title&gt;</a:t>
            </a:r>
          </a:p>
          <a:p>
            <a:pPr>
              <a:defRPr/>
            </a:pPr>
            <a:r>
              <a:rPr lang="en-US" dirty="0" smtClean="0"/>
              <a:t>  &lt;/head&gt;</a:t>
            </a:r>
          </a:p>
          <a:p>
            <a:pPr>
              <a:defRPr/>
            </a:pPr>
            <a:r>
              <a:rPr lang="en-US" dirty="0" smtClean="0"/>
              <a:t>  &lt;body&gt;</a:t>
            </a:r>
          </a:p>
          <a:p>
            <a:pPr>
              <a:defRPr/>
            </a:pPr>
            <a:r>
              <a:rPr lang="en-US" dirty="0" smtClean="0"/>
              <a:t>    &lt;form name="</a:t>
            </a:r>
            <a:r>
              <a:rPr lang="en-US" dirty="0" err="1" smtClean="0"/>
              <a:t>myform</a:t>
            </a:r>
            <a:r>
              <a:rPr lang="en-US" dirty="0" smtClean="0"/>
              <a:t>" action="http://www.mydomain.com/myformhandler.cgi" method="POST"&gt;</a:t>
            </a:r>
          </a:p>
          <a:p>
            <a:pPr>
              <a:defRPr/>
            </a:pPr>
            <a:r>
              <a:rPr lang="en-US" dirty="0" smtClean="0"/>
              <a:t>     &lt;div align="center"&gt;</a:t>
            </a:r>
          </a:p>
          <a:p>
            <a:pPr>
              <a:defRPr/>
            </a:pPr>
            <a:r>
              <a:rPr lang="en-US" dirty="0" smtClean="0"/>
              <a:t>     &lt;</a:t>
            </a:r>
            <a:r>
              <a:rPr lang="en-US" dirty="0" err="1" smtClean="0"/>
              <a:t>br</a:t>
            </a:r>
            <a:r>
              <a:rPr lang="en-US" dirty="0" smtClean="0"/>
              <a:t>&gt;&lt;</a:t>
            </a:r>
            <a:r>
              <a:rPr lang="en-US" dirty="0" err="1" smtClean="0"/>
              <a:t>br</a:t>
            </a:r>
            <a:r>
              <a:rPr lang="en-US" dirty="0" smtClean="0"/>
              <a:t>&gt;</a:t>
            </a:r>
          </a:p>
          <a:p>
            <a:pPr>
              <a:defRPr/>
            </a:pPr>
            <a:r>
              <a:rPr lang="en-US" dirty="0" smtClean="0"/>
              <a:t>     &lt;input type="text" size="25" value="Enter your name here!"&gt;</a:t>
            </a:r>
          </a:p>
          <a:p>
            <a:pPr>
              <a:defRPr/>
            </a:pPr>
            <a:r>
              <a:rPr lang="en-US" dirty="0" smtClean="0"/>
              <a:t>     &lt;</a:t>
            </a:r>
            <a:r>
              <a:rPr lang="en-US" dirty="0" err="1" smtClean="0"/>
              <a:t>br</a:t>
            </a:r>
            <a:r>
              <a:rPr lang="en-US" dirty="0" smtClean="0"/>
              <a:t>&gt;&lt;input type="image" </a:t>
            </a:r>
            <a:r>
              <a:rPr lang="en-US" dirty="0" err="1" smtClean="0"/>
              <a:t>src</a:t>
            </a:r>
            <a:r>
              <a:rPr lang="en-US" dirty="0" smtClean="0"/>
              <a:t>="rainbow.gif" name="image" width="60" height="60"&gt;&lt;</a:t>
            </a:r>
            <a:r>
              <a:rPr lang="en-US" dirty="0" err="1" smtClean="0"/>
              <a:t>br</a:t>
            </a:r>
            <a:r>
              <a:rPr lang="en-US" dirty="0" smtClean="0"/>
              <a:t>&gt;</a:t>
            </a:r>
          </a:p>
          <a:p>
            <a:pPr>
              <a:defRPr/>
            </a:pPr>
            <a:r>
              <a:rPr lang="en-US" dirty="0" smtClean="0"/>
              <a:t>     &lt;/div&gt;</a:t>
            </a:r>
          </a:p>
          <a:p>
            <a:pPr>
              <a:defRPr/>
            </a:pPr>
            <a:r>
              <a:rPr lang="en-US" dirty="0" smtClean="0"/>
              <a:t>    &lt;/form&gt;</a:t>
            </a:r>
          </a:p>
          <a:p>
            <a:pPr>
              <a:defRPr/>
            </a:pPr>
            <a:r>
              <a:rPr lang="en-US" dirty="0" smtClean="0"/>
              <a:t>  &lt;/body&gt;</a:t>
            </a:r>
          </a:p>
          <a:p>
            <a:pPr>
              <a:defRPr/>
            </a:pPr>
            <a:r>
              <a:rPr lang="en-US" dirty="0" smtClean="0"/>
              <a:t>&lt;/html&gt;</a:t>
            </a:r>
            <a:endParaRPr lang="en-US" dirty="0"/>
          </a:p>
        </p:txBody>
      </p:sp>
      <p:sp>
        <p:nvSpPr>
          <p:cNvPr id="4" name="Slide Number Placeholder 3"/>
          <p:cNvSpPr>
            <a:spLocks noGrp="1"/>
          </p:cNvSpPr>
          <p:nvPr>
            <p:ph type="sldNum" sz="quarter" idx="5"/>
          </p:nvPr>
        </p:nvSpPr>
        <p:spPr/>
        <p:txBody>
          <a:bodyPr/>
          <a:lstStyle/>
          <a:p>
            <a:pPr>
              <a:defRPr/>
            </a:pPr>
            <a:fld id="{DF4271C2-CDE2-4A7B-A43F-E5A7C73E90C5}" type="slidenum">
              <a:rPr lang="en-US" smtClean="0"/>
              <a:pPr>
                <a:defRPr/>
              </a:pPr>
              <a:t>92</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ln/>
        </p:spPr>
      </p:sp>
      <p:sp>
        <p:nvSpPr>
          <p:cNvPr id="167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 name="Slide Number Placeholder 3"/>
          <p:cNvSpPr>
            <a:spLocks noGrp="1"/>
          </p:cNvSpPr>
          <p:nvPr>
            <p:ph type="sldNum" sz="quarter" idx="5"/>
          </p:nvPr>
        </p:nvSpPr>
        <p:spPr/>
        <p:txBody>
          <a:bodyPr/>
          <a:lstStyle/>
          <a:p>
            <a:pPr>
              <a:defRPr/>
            </a:pPr>
            <a:fld id="{69695D64-3A09-4297-AB34-824189DDFDD1}" type="slidenum">
              <a:rPr lang="en-US" smtClean="0"/>
              <a:pPr>
                <a:defRPr/>
              </a:pPr>
              <a:t>93</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a:ln/>
        </p:spPr>
      </p:sp>
      <p:sp>
        <p:nvSpPr>
          <p:cNvPr id="152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 name="Slide Number Placeholder 3"/>
          <p:cNvSpPr>
            <a:spLocks noGrp="1"/>
          </p:cNvSpPr>
          <p:nvPr>
            <p:ph type="sldNum" sz="quarter" idx="5"/>
          </p:nvPr>
        </p:nvSpPr>
        <p:spPr/>
        <p:txBody>
          <a:bodyPr/>
          <a:lstStyle/>
          <a:p>
            <a:pPr>
              <a:defRPr/>
            </a:pPr>
            <a:fld id="{9CDDEFD6-F798-4FE7-BFF4-4F2BA744DC0C}" type="slidenum">
              <a:rPr lang="en-US" smtClean="0"/>
              <a:pPr>
                <a:defRPr/>
              </a:pPr>
              <a:t>94</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 name="Slide Number Placeholder 3"/>
          <p:cNvSpPr>
            <a:spLocks noGrp="1"/>
          </p:cNvSpPr>
          <p:nvPr>
            <p:ph type="sldNum" sz="quarter" idx="5"/>
          </p:nvPr>
        </p:nvSpPr>
        <p:spPr/>
        <p:txBody>
          <a:bodyPr/>
          <a:lstStyle/>
          <a:p>
            <a:pPr>
              <a:defRPr/>
            </a:pPr>
            <a:fld id="{01B5F48D-56D7-49D4-85EF-02AB24D55672}" type="slidenum">
              <a:rPr lang="en-US" smtClean="0"/>
              <a:pPr>
                <a:defRPr/>
              </a:pPr>
              <a:t>95</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 name="Slide Number Placeholder 3"/>
          <p:cNvSpPr>
            <a:spLocks noGrp="1"/>
          </p:cNvSpPr>
          <p:nvPr>
            <p:ph type="sldNum" sz="quarter" idx="5"/>
          </p:nvPr>
        </p:nvSpPr>
        <p:spPr/>
        <p:txBody>
          <a:bodyPr/>
          <a:lstStyle/>
          <a:p>
            <a:pPr>
              <a:defRPr/>
            </a:pPr>
            <a:fld id="{01B5F48D-56D7-49D4-85EF-02AB24D55672}" type="slidenum">
              <a:rPr lang="en-US" smtClean="0"/>
              <a:pPr>
                <a:defRPr/>
              </a:pPr>
              <a:t>96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marL="228600" indent="-228600" eaLnBrk="1" hangingPunct="1">
              <a:buFont typeface="+mj-lt"/>
              <a:buAutoNum type="arabicPeriod"/>
              <a:defRPr/>
            </a:pPr>
            <a:r>
              <a:rPr lang="en-US" dirty="0" smtClean="0"/>
              <a:t>The head section of the webpage includes all the stuff that does not show directly on the resulting page.</a:t>
            </a:r>
          </a:p>
          <a:p>
            <a:pPr marL="228600" indent="-228600" eaLnBrk="1" hangingPunct="1">
              <a:buFont typeface="+mj-lt"/>
              <a:buAutoNum type="arabicPeriod"/>
              <a:defRPr/>
            </a:pPr>
            <a:r>
              <a:rPr lang="en-US" dirty="0" smtClean="0"/>
              <a:t>The &lt;title&gt; and &lt;/title&gt; tags encapsulate the title of your page. The title is what shows in the top of your browser window when the page is loaded.</a:t>
            </a:r>
          </a:p>
          <a:p>
            <a:pPr marL="228600" indent="-228600" eaLnBrk="1" hangingPunct="1">
              <a:buFont typeface="+mj-lt"/>
              <a:buAutoNum type="arabicPeriod"/>
              <a:defRPr/>
            </a:pPr>
            <a:r>
              <a:rPr lang="en-US" dirty="0" smtClean="0"/>
              <a:t>Another thing you will often see in the head section is </a:t>
            </a:r>
            <a:r>
              <a:rPr lang="en-US" sz="1050" dirty="0" smtClean="0">
                <a:solidFill>
                  <a:srgbClr val="0070C0"/>
                </a:solidFill>
              </a:rPr>
              <a:t>met-tags. </a:t>
            </a:r>
            <a:r>
              <a:rPr lang="en-US" dirty="0" smtClean="0"/>
              <a:t>Meta tags are used for, among other things, to improve the rankings in search engines.</a:t>
            </a:r>
          </a:p>
          <a:p>
            <a:pPr marL="228600" indent="-228600" eaLnBrk="1" hangingPunct="1">
              <a:buFont typeface="+mj-lt"/>
              <a:buAutoNum type="arabicPeriod"/>
              <a:defRPr/>
            </a:pPr>
            <a:r>
              <a:rPr lang="en-US" dirty="0" smtClean="0"/>
              <a:t>Quite often the head section contains </a:t>
            </a:r>
            <a:r>
              <a:rPr lang="en-US" sz="1050" dirty="0" smtClean="0">
                <a:solidFill>
                  <a:srgbClr val="0070C0"/>
                </a:solidFill>
              </a:rPr>
              <a:t>JavaScript</a:t>
            </a:r>
            <a:r>
              <a:rPr lang="en-US" dirty="0" smtClean="0"/>
              <a:t> which is a programming language for more complex HTML pages.</a:t>
            </a:r>
          </a:p>
          <a:p>
            <a:pPr marL="228600" indent="-228600" eaLnBrk="1" hangingPunct="1">
              <a:buFont typeface="+mj-lt"/>
              <a:buAutoNum type="arabicPeriod"/>
              <a:defRPr/>
            </a:pPr>
            <a:r>
              <a:rPr lang="en-US" dirty="0" smtClean="0"/>
              <a:t>The body of the document contains all that can be seen when the user loads the page. </a:t>
            </a:r>
            <a:br>
              <a:rPr lang="en-US" dirty="0" smtClean="0"/>
            </a:br>
            <a:endParaRPr lang="en-US" dirty="0" smtClean="0"/>
          </a:p>
          <a:p>
            <a:pPr marL="228600" indent="-228600" eaLnBrk="1" hangingPunct="1">
              <a:buFont typeface="+mj-lt"/>
              <a:buAutoNum type="arabicPeriod"/>
              <a:defRPr/>
            </a:pPr>
            <a:endParaRPr lang="en-US" dirty="0" smtClean="0"/>
          </a:p>
        </p:txBody>
      </p:sp>
      <p:sp>
        <p:nvSpPr>
          <p:cNvPr id="93188" name="Slide Number Placeholder 3"/>
          <p:cNvSpPr>
            <a:spLocks noGrp="1"/>
          </p:cNvSpPr>
          <p:nvPr>
            <p:ph type="sldNum" sz="quarter" idx="5"/>
          </p:nvPr>
        </p:nvSpPr>
        <p:spPr/>
        <p:txBody>
          <a:bodyPr/>
          <a:lstStyle/>
          <a:p>
            <a:pPr>
              <a:defRPr/>
            </a:pPr>
            <a:fld id="{F2901568-4CB0-4850-8E9F-A55BCCFD7C40}" type="slidenum">
              <a:rPr lang="en-US" smtClean="0">
                <a:latin typeface="Arial" pitchFamily="34" charset="0"/>
              </a:rPr>
              <a:pPr>
                <a:defRPr/>
              </a:pPr>
              <a:t>8</a:t>
            </a:fld>
            <a:endParaRPr lang="en-US" smtClean="0">
              <a:latin typeface="Arial"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 name="Slide Number Placeholder 3"/>
          <p:cNvSpPr>
            <a:spLocks noGrp="1"/>
          </p:cNvSpPr>
          <p:nvPr>
            <p:ph type="sldNum" sz="quarter" idx="5"/>
          </p:nvPr>
        </p:nvSpPr>
        <p:spPr/>
        <p:txBody>
          <a:bodyPr/>
          <a:lstStyle/>
          <a:p>
            <a:pPr>
              <a:defRPr/>
            </a:pPr>
            <a:fld id="{01B5F48D-56D7-49D4-85EF-02AB24D55672}" type="slidenum">
              <a:rPr lang="en-US" smtClean="0"/>
              <a:pPr>
                <a:defRPr/>
              </a:pPr>
              <a:t>97</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 name="Slide Number Placeholder 3"/>
          <p:cNvSpPr>
            <a:spLocks noGrp="1"/>
          </p:cNvSpPr>
          <p:nvPr>
            <p:ph type="sldNum" sz="quarter" idx="5"/>
          </p:nvPr>
        </p:nvSpPr>
        <p:spPr/>
        <p:txBody>
          <a:bodyPr/>
          <a:lstStyle/>
          <a:p>
            <a:pPr>
              <a:defRPr/>
            </a:pPr>
            <a:fld id="{01B5F48D-56D7-49D4-85EF-02AB24D55672}" type="slidenum">
              <a:rPr lang="en-US" smtClean="0"/>
              <a:pPr>
                <a:defRPr/>
              </a:pPr>
              <a:t>98</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 name="Slide Number Placeholder 3"/>
          <p:cNvSpPr>
            <a:spLocks noGrp="1"/>
          </p:cNvSpPr>
          <p:nvPr>
            <p:ph type="sldNum" sz="quarter" idx="5"/>
          </p:nvPr>
        </p:nvSpPr>
        <p:spPr/>
        <p:txBody>
          <a:bodyPr/>
          <a:lstStyle/>
          <a:p>
            <a:pPr>
              <a:defRPr/>
            </a:pPr>
            <a:fld id="{01B5F48D-56D7-49D4-85EF-02AB24D55672}" type="slidenum">
              <a:rPr lang="en-US" smtClean="0"/>
              <a:pPr>
                <a:defRPr/>
              </a:pPr>
              <a:t>99</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 name="Slide Number Placeholder 3"/>
          <p:cNvSpPr>
            <a:spLocks noGrp="1"/>
          </p:cNvSpPr>
          <p:nvPr>
            <p:ph type="sldNum" sz="quarter" idx="5"/>
          </p:nvPr>
        </p:nvSpPr>
        <p:spPr/>
        <p:txBody>
          <a:bodyPr/>
          <a:lstStyle/>
          <a:p>
            <a:pPr>
              <a:defRPr/>
            </a:pPr>
            <a:fld id="{01B5F48D-56D7-49D4-85EF-02AB24D55672}" type="slidenum">
              <a:rPr lang="en-US" smtClean="0"/>
              <a:pPr>
                <a:defRPr/>
              </a:pPr>
              <a:t>100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
        <p:nvSpPr>
          <p:cNvPr id="94212" name="Slide Number Placeholder 3"/>
          <p:cNvSpPr>
            <a:spLocks noGrp="1"/>
          </p:cNvSpPr>
          <p:nvPr>
            <p:ph type="sldNum" sz="quarter" idx="5"/>
          </p:nvPr>
        </p:nvSpPr>
        <p:spPr/>
        <p:txBody>
          <a:bodyPr/>
          <a:lstStyle/>
          <a:p>
            <a:pPr>
              <a:defRPr/>
            </a:pPr>
            <a:fld id="{F79B7936-ABCD-4CDB-8F8A-2491E64B9FCE}" type="slidenum">
              <a:rPr lang="en-US" smtClean="0">
                <a:latin typeface="Arial" pitchFamily="34" charset="0"/>
              </a:rPr>
              <a:pPr>
                <a:defRPr/>
              </a:pPr>
              <a:t>9</a:t>
            </a:fld>
            <a:endParaRPr 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itchFamily="34" charset="0"/>
            </a:endParaRPr>
          </a:p>
        </p:txBody>
      </p:sp>
      <p:sp>
        <p:nvSpPr>
          <p:cNvPr id="95236" name="Slide Number Placeholder 3"/>
          <p:cNvSpPr>
            <a:spLocks noGrp="1"/>
          </p:cNvSpPr>
          <p:nvPr>
            <p:ph type="sldNum" sz="quarter" idx="5"/>
          </p:nvPr>
        </p:nvSpPr>
        <p:spPr/>
        <p:txBody>
          <a:bodyPr/>
          <a:lstStyle/>
          <a:p>
            <a:pPr>
              <a:defRPr/>
            </a:pPr>
            <a:fld id="{5EFAC209-48BE-4F43-B465-E89A2FC54E5E}" type="slidenum">
              <a:rPr lang="en-US" smtClean="0">
                <a:latin typeface="Arial" pitchFamily="34" charset="0"/>
              </a:rPr>
              <a:pPr>
                <a:defRPr/>
              </a:pPr>
              <a:t>10</a:t>
            </a:fld>
            <a:endParaRPr 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218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itchFamily="34" charset="0"/>
              </a:rPr>
              <a:t/>
            </a:r>
            <a:br>
              <a:rPr lang="en-US" altLang="en-US" smtClean="0">
                <a:latin typeface="Arial" pitchFamily="34" charset="0"/>
              </a:rPr>
            </a:br>
            <a:r>
              <a:rPr lang="en-US" altLang="en-US" smtClean="0">
                <a:latin typeface="Arial" pitchFamily="34" charset="0"/>
              </a:rPr>
              <a:t>The color attribute selects the desired color for your text. The face attribute selects the desired font. </a:t>
            </a:r>
            <a:br>
              <a:rPr lang="en-US" altLang="en-US" smtClean="0">
                <a:latin typeface="Arial" pitchFamily="34" charset="0"/>
              </a:rPr>
            </a:br>
            <a:r>
              <a:rPr lang="en-US" altLang="en-US" smtClean="0">
                <a:latin typeface="Arial" pitchFamily="34" charset="0"/>
              </a:rPr>
              <a:t/>
            </a:r>
            <a:br>
              <a:rPr lang="en-US" altLang="en-US" smtClean="0">
                <a:latin typeface="Arial" pitchFamily="34" charset="0"/>
              </a:rPr>
            </a:br>
            <a:r>
              <a:rPr lang="en-US" altLang="en-US" smtClean="0">
                <a:latin typeface="Arial" pitchFamily="34" charset="0"/>
              </a:rPr>
              <a:t>Note: </a:t>
            </a:r>
            <a:br>
              <a:rPr lang="en-US" altLang="en-US" smtClean="0">
                <a:latin typeface="Arial" pitchFamily="34" charset="0"/>
              </a:rPr>
            </a:br>
            <a:r>
              <a:rPr lang="en-US" altLang="en-US" smtClean="0">
                <a:latin typeface="Arial" pitchFamily="34" charset="0"/>
              </a:rPr>
              <a:t>If you enter a list of fonts, like in the example, the browser will use the first font in the list available on the visitor's computer.</a:t>
            </a:r>
          </a:p>
        </p:txBody>
      </p:sp>
      <p:sp>
        <p:nvSpPr>
          <p:cNvPr id="97284" name="Slide Number Placeholder 3"/>
          <p:cNvSpPr>
            <a:spLocks noGrp="1"/>
          </p:cNvSpPr>
          <p:nvPr>
            <p:ph type="sldNum" sz="quarter" idx="5"/>
          </p:nvPr>
        </p:nvSpPr>
        <p:spPr/>
        <p:txBody>
          <a:bodyPr/>
          <a:lstStyle/>
          <a:p>
            <a:pPr>
              <a:defRPr/>
            </a:pPr>
            <a:fld id="{E31105E9-765A-469D-B271-47AA18DC222E}" type="slidenum">
              <a:rPr lang="en-US" smtClean="0">
                <a:latin typeface="Arial" pitchFamily="34" charset="0"/>
              </a:rPr>
              <a:pPr>
                <a:defRPr/>
              </a:pPr>
              <a:t>12</a:t>
            </a:fld>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latin typeface="Candara" panose="020E0502030303020204" pitchFamily="34" charset="0"/>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Candara" panose="020E0502030303020204" pitchFamily="34" charset="0"/>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17" name="Footer Placeholder 16"/>
          <p:cNvSpPr>
            <a:spLocks noGrp="1"/>
          </p:cNvSpPr>
          <p:nvPr>
            <p:ph type="ftr" sz="quarter" idx="11"/>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smtClean="0"/>
              <a:t>Xoriant Solutions Pvt. Ltd.</a:t>
            </a:r>
            <a:endParaRPr lang="en-US"/>
          </a:p>
        </p:txBody>
      </p:sp>
      <p:sp>
        <p:nvSpPr>
          <p:cNvPr id="29" name="Slide Number Placeholder 28"/>
          <p:cNvSpPr>
            <a:spLocks noGrp="1"/>
          </p:cNvSpPr>
          <p:nvPr>
            <p:ph type="sldNum" sz="quarter" idx="12"/>
          </p:nvPr>
        </p:nvSpPr>
        <p:spPr>
          <a:xfrm>
            <a:off x="8077200" y="6355080"/>
            <a:ext cx="609600" cy="365760"/>
          </a:xfrm>
          <a:prstGeom prst="rect">
            <a:avLst/>
          </a:prstGeom>
        </p:spPr>
        <p:txBody>
          <a:bodyPr/>
          <a:lstStyle>
            <a:lvl1pPr>
              <a:defRPr>
                <a:latin typeface="Candara" panose="020E0502030303020204" pitchFamily="34" charset="0"/>
              </a:defRPr>
            </a:lvl1pPr>
          </a:lstStyle>
          <a:p>
            <a:fld id="{67062031-CC8F-45CC-B353-5A0246AE2271}"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solidFill>
                <a:srgbClr val="00B050"/>
              </a:solidFill>
            </a:endParaRPr>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200" y="0"/>
            <a:ext cx="1066800" cy="550606"/>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7"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smtClean="0"/>
              <a:t>Xoriant Solutions Pvt. Ltd.</a:t>
            </a:r>
            <a:endParaRPr lang="en-US"/>
          </a:p>
        </p:txBody>
      </p:sp>
      <p:sp>
        <p:nvSpPr>
          <p:cNvPr id="8" name="Slide Number Placeholder 28"/>
          <p:cNvSpPr>
            <a:spLocks noGrp="1"/>
          </p:cNvSpPr>
          <p:nvPr>
            <p:ph type="sldNum" sz="quarter" idx="4"/>
          </p:nvPr>
        </p:nvSpPr>
        <p:spPr>
          <a:xfrm>
            <a:off x="8077200" y="6355080"/>
            <a:ext cx="609600" cy="365760"/>
          </a:xfrm>
          <a:prstGeom prst="rect">
            <a:avLst/>
          </a:prstGeom>
        </p:spPr>
        <p:txBody>
          <a:bodyPr/>
          <a:lstStyle>
            <a:lvl1pPr>
              <a:defRPr>
                <a:latin typeface="Candara" panose="020E0502030303020204" pitchFamily="34" charset="0"/>
              </a:defRPr>
            </a:lvl1pPr>
          </a:lstStyle>
          <a:p>
            <a:fld id="{67062031-CC8F-45CC-B353-5A0246AE2271}"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smtClean="0"/>
              <a:t>Xoriant Solutions Pvt. Ltd.</a:t>
            </a:r>
            <a:endParaRPr lang="en-US"/>
          </a:p>
        </p:txBody>
      </p:sp>
      <p:sp>
        <p:nvSpPr>
          <p:cNvPr id="11" name="Slide Number Placeholder 28"/>
          <p:cNvSpPr>
            <a:spLocks noGrp="1"/>
          </p:cNvSpPr>
          <p:nvPr>
            <p:ph type="sldNum" sz="quarter" idx="4"/>
          </p:nvPr>
        </p:nvSpPr>
        <p:spPr>
          <a:xfrm>
            <a:off x="8077200" y="6355080"/>
            <a:ext cx="609600" cy="365760"/>
          </a:xfrm>
          <a:prstGeom prst="rect">
            <a:avLst/>
          </a:prstGeom>
        </p:spPr>
        <p:txBody>
          <a:bodyPr/>
          <a:lstStyle>
            <a:lvl1pPr>
              <a:defRPr>
                <a:latin typeface="Candara" panose="020E0502030303020204" pitchFamily="34" charset="0"/>
              </a:defRPr>
            </a:lvl1pPr>
          </a:lstStyle>
          <a:p>
            <a:fld id="{67062031-CC8F-45CC-B353-5A0246AE2271}"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143000"/>
            <a:ext cx="39624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9624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smtClean="0"/>
              <a:t>Xoriant Solutions Pvt. Ltd.</a:t>
            </a:r>
            <a:endParaRPr lang="en-US"/>
          </a:p>
        </p:txBody>
      </p:sp>
      <p:sp>
        <p:nvSpPr>
          <p:cNvPr id="6" name="Slide Number Placeholder 28"/>
          <p:cNvSpPr>
            <a:spLocks noGrp="1"/>
          </p:cNvSpPr>
          <p:nvPr>
            <p:ph type="sldNum" sz="quarter" idx="4"/>
          </p:nvPr>
        </p:nvSpPr>
        <p:spPr>
          <a:xfrm>
            <a:off x="8077200" y="6355080"/>
            <a:ext cx="609600" cy="365760"/>
          </a:xfrm>
          <a:prstGeom prst="rect">
            <a:avLst/>
          </a:prstGeom>
        </p:spPr>
        <p:txBody>
          <a:bodyPr/>
          <a:lstStyle>
            <a:lvl1pPr>
              <a:defRPr>
                <a:latin typeface="Candara" panose="020E0502030303020204" pitchFamily="34" charset="0"/>
              </a:defRPr>
            </a:lvl1pPr>
          </a:lstStyle>
          <a:p>
            <a:fld id="{67062031-CC8F-45CC-B353-5A0246AE2271}" type="slidenum">
              <a:rPr lang="en-US" smtClean="0"/>
              <a:t>‹#›</a:t>
            </a:fld>
            <a:endParaRPr lang="en-US"/>
          </a:p>
        </p:txBody>
      </p:sp>
    </p:spTree>
    <p:extLst>
      <p:ext uri="{BB962C8B-B14F-4D97-AF65-F5344CB8AC3E}">
        <p14:creationId xmlns:p14="http://schemas.microsoft.com/office/powerpoint/2010/main" val="186596157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5213" cy="836613"/>
          </a:xfrm>
        </p:spPr>
        <p:txBody>
          <a:bodyPr/>
          <a:lstStyle/>
          <a:p>
            <a:r>
              <a:rPr lang="en-US" smtClean="0"/>
              <a:t>Click to edit Master title style</a:t>
            </a:r>
            <a:endParaRPr lang="en-US" dirty="0"/>
          </a:p>
        </p:txBody>
      </p:sp>
      <p:sp>
        <p:nvSpPr>
          <p:cNvPr id="3" name="Slide Number Placeholder 5"/>
          <p:cNvSpPr>
            <a:spLocks noGrp="1"/>
          </p:cNvSpPr>
          <p:nvPr>
            <p:ph type="sldNum" sz="quarter" idx="10"/>
          </p:nvPr>
        </p:nvSpPr>
        <p:spPr>
          <a:xfrm>
            <a:off x="7010400" y="0"/>
            <a:ext cx="1905000" cy="304800"/>
          </a:xfrm>
          <a:prstGeom prst="rect">
            <a:avLst/>
          </a:prstGeom>
        </p:spPr>
        <p:txBody>
          <a:bodyPr/>
          <a:lstStyle>
            <a:lvl1pPr>
              <a:defRPr/>
            </a:lvl1pPr>
          </a:lstStyle>
          <a:p>
            <a:fld id="{67062031-CC8F-45CC-B353-5A0246AE2271}" type="slidenum">
              <a:rPr lang="en-US" smtClean="0"/>
              <a:t>‹#›</a:t>
            </a:fld>
            <a:endParaRPr lang="en-US"/>
          </a:p>
        </p:txBody>
      </p:sp>
      <p:sp>
        <p:nvSpPr>
          <p:cNvPr id="4"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smtClean="0"/>
              <a:t>Xoriant Solutions Pvt. Ltd.</a:t>
            </a:r>
            <a:endParaRPr lang="en-US"/>
          </a:p>
        </p:txBody>
      </p:sp>
      <p:sp>
        <p:nvSpPr>
          <p:cNvPr id="5" name="Slide Number Placeholder 28"/>
          <p:cNvSpPr txBox="1">
            <a:spLocks/>
          </p:cNvSpPr>
          <p:nvPr/>
        </p:nvSpPr>
        <p:spPr>
          <a:xfrm>
            <a:off x="8077200" y="6355080"/>
            <a:ext cx="609600" cy="365760"/>
          </a:xfrm>
          <a:prstGeom prst="rect">
            <a:avLst/>
          </a:prstGeom>
        </p:spPr>
        <p:txBody>
          <a:bodyPr/>
          <a:lstStyle>
            <a:defPPr>
              <a:defRPr lang="en-US"/>
            </a:defPPr>
            <a:lvl1pPr marL="0" algn="l" defTabSz="914400" rtl="0" eaLnBrk="1" latinLnBrk="0" hangingPunct="1">
              <a:defRPr sz="1800" kern="1200">
                <a:solidFill>
                  <a:schemeClr val="tx1"/>
                </a:solidFill>
                <a:latin typeface="Candara" panose="020E0502030303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3633AFA-FA8A-4097-8A8F-CEFA605C963F}" type="slidenum">
              <a:rPr lang="en-US" smtClean="0"/>
              <a:pPr/>
              <a:t>‹#›</a:t>
            </a:fld>
            <a:endParaRPr lang="en-US" dirty="0"/>
          </a:p>
        </p:txBody>
      </p:sp>
    </p:spTree>
    <p:extLst>
      <p:ext uri="{BB962C8B-B14F-4D97-AF65-F5344CB8AC3E}">
        <p14:creationId xmlns:p14="http://schemas.microsoft.com/office/powerpoint/2010/main" val="63894667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33400" y="1143000"/>
            <a:ext cx="8077200" cy="5334000"/>
          </a:xfrm>
        </p:spPr>
        <p:txBody>
          <a:bodyPr/>
          <a:lstStyle/>
          <a:p>
            <a:pPr lvl="0"/>
            <a:r>
              <a:rPr lang="en-US" noProof="0" smtClean="0"/>
              <a:t>Click icon to add table</a:t>
            </a:r>
            <a:endParaRPr lang="en-US" noProof="0" dirty="0" smtClean="0"/>
          </a:p>
        </p:txBody>
      </p:sp>
      <p:sp>
        <p:nvSpPr>
          <p:cNvPr id="4"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smtClean="0"/>
              <a:t>Xoriant Solutions Pvt. Ltd.</a:t>
            </a:r>
            <a:endParaRPr lang="en-US"/>
          </a:p>
        </p:txBody>
      </p:sp>
      <p:sp>
        <p:nvSpPr>
          <p:cNvPr id="5" name="Slide Number Placeholder 28"/>
          <p:cNvSpPr>
            <a:spLocks noGrp="1"/>
          </p:cNvSpPr>
          <p:nvPr>
            <p:ph type="sldNum" sz="quarter" idx="4"/>
          </p:nvPr>
        </p:nvSpPr>
        <p:spPr>
          <a:xfrm>
            <a:off x="8077200" y="6355080"/>
            <a:ext cx="609600" cy="365760"/>
          </a:xfrm>
          <a:prstGeom prst="rect">
            <a:avLst/>
          </a:prstGeom>
        </p:spPr>
        <p:txBody>
          <a:bodyPr/>
          <a:lstStyle>
            <a:lvl1pPr>
              <a:defRPr>
                <a:latin typeface="Candara" panose="020E0502030303020204" pitchFamily="34" charset="0"/>
              </a:defRPr>
            </a:lvl1pPr>
          </a:lstStyle>
          <a:p>
            <a:fld id="{67062031-CC8F-45CC-B353-5A0246AE2271}" type="slidenum">
              <a:rPr lang="en-US" smtClean="0"/>
              <a:t>‹#›</a:t>
            </a:fld>
            <a:endParaRPr lang="en-US"/>
          </a:p>
        </p:txBody>
      </p:sp>
    </p:spTree>
    <p:extLst>
      <p:ext uri="{BB962C8B-B14F-4D97-AF65-F5344CB8AC3E}">
        <p14:creationId xmlns:p14="http://schemas.microsoft.com/office/powerpoint/2010/main" val="92801905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7" name="Footer Placeholder 16"/>
          <p:cNvSpPr>
            <a:spLocks noGrp="1"/>
          </p:cNvSpPr>
          <p:nvPr>
            <p:ph type="ftr" sz="quarter" idx="11"/>
          </p:nvPr>
        </p:nvSpPr>
        <p:spPr>
          <a:xfrm>
            <a:off x="640080" y="6355080"/>
            <a:ext cx="3474720" cy="365760"/>
          </a:xfrm>
        </p:spPr>
        <p:txBody>
          <a:bodyPr/>
          <a:lstStyle>
            <a:lvl1pPr algn="l">
              <a:defRPr>
                <a:latin typeface="Candara" panose="020E0502030303020204" pitchFamily="34" charset="0"/>
              </a:defRPr>
            </a:lvl1pPr>
          </a:lstStyle>
          <a:p>
            <a:r>
              <a:rPr lang="en-US" smtClean="0"/>
              <a:t>Xoriant Solutions Pvt. Ltd.</a:t>
            </a:r>
            <a:endParaRPr lang="en-US"/>
          </a:p>
        </p:txBody>
      </p:sp>
      <p:sp>
        <p:nvSpPr>
          <p:cNvPr id="9" name="Slide Number Placeholder 28"/>
          <p:cNvSpPr>
            <a:spLocks noGrp="1"/>
          </p:cNvSpPr>
          <p:nvPr>
            <p:ph type="sldNum" sz="quarter" idx="12"/>
          </p:nvPr>
        </p:nvSpPr>
        <p:spPr>
          <a:xfrm>
            <a:off x="8077200" y="6355080"/>
            <a:ext cx="609600" cy="365760"/>
          </a:xfrm>
        </p:spPr>
        <p:txBody>
          <a:bodyPr/>
          <a:lstStyle>
            <a:lvl1pPr>
              <a:defRPr>
                <a:latin typeface="Candara" panose="020E0502030303020204" pitchFamily="34" charset="0"/>
              </a:defRPr>
            </a:lvl1pPr>
          </a:lstStyle>
          <a:p>
            <a:fld id="{67062031-CC8F-45CC-B353-5A0246AE2271}"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Footer Placeholder 16"/>
          <p:cNvSpPr>
            <a:spLocks noGrp="1"/>
          </p:cNvSpPr>
          <p:nvPr>
            <p:ph type="ftr" sz="quarter" idx="11"/>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smtClean="0"/>
              <a:t>Xoriant Solutions Pvt. Ltd.</a:t>
            </a:r>
            <a:endParaRPr lang="en-US"/>
          </a:p>
        </p:txBody>
      </p:sp>
      <p:sp>
        <p:nvSpPr>
          <p:cNvPr id="10" name="Slide Number Placeholder 28"/>
          <p:cNvSpPr>
            <a:spLocks noGrp="1"/>
          </p:cNvSpPr>
          <p:nvPr>
            <p:ph type="sldNum" sz="quarter" idx="12"/>
          </p:nvPr>
        </p:nvSpPr>
        <p:spPr>
          <a:xfrm>
            <a:off x="8077200" y="6355080"/>
            <a:ext cx="609600" cy="365760"/>
          </a:xfrm>
          <a:prstGeom prst="rect">
            <a:avLst/>
          </a:prstGeom>
        </p:spPr>
        <p:txBody>
          <a:bodyPr/>
          <a:lstStyle>
            <a:lvl1pPr>
              <a:defRPr>
                <a:latin typeface="Candara" panose="020E0502030303020204" pitchFamily="34" charset="0"/>
              </a:defRPr>
            </a:lvl1pPr>
          </a:lstStyle>
          <a:p>
            <a:fld id="{67062031-CC8F-45CC-B353-5A0246AE2271}" type="slidenum">
              <a:rPr lang="en-US" smtClean="0"/>
              <a:t>‹#›</a:t>
            </a:fld>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200" y="0"/>
            <a:ext cx="1066800" cy="550606"/>
          </a:xfrm>
          <a:prstGeom prst="rect">
            <a:avLst/>
          </a:prstGeom>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8" name="Footer Placeholder 16"/>
          <p:cNvSpPr>
            <a:spLocks noGrp="1"/>
          </p:cNvSpPr>
          <p:nvPr>
            <p:ph type="ftr" sz="quarter" idx="11"/>
          </p:nvPr>
        </p:nvSpPr>
        <p:spPr>
          <a:xfrm>
            <a:off x="640080" y="6355080"/>
            <a:ext cx="3474720" cy="365760"/>
          </a:xfrm>
        </p:spPr>
        <p:txBody>
          <a:bodyPr/>
          <a:lstStyle>
            <a:lvl1pPr algn="l">
              <a:defRPr>
                <a:latin typeface="Candara" panose="020E0502030303020204" pitchFamily="34" charset="0"/>
              </a:defRPr>
            </a:lvl1pPr>
          </a:lstStyle>
          <a:p>
            <a:r>
              <a:rPr lang="en-US" smtClean="0"/>
              <a:t>Xoriant Solutions Pvt. Ltd.</a:t>
            </a:r>
            <a:endParaRPr lang="en-US"/>
          </a:p>
        </p:txBody>
      </p:sp>
      <p:sp>
        <p:nvSpPr>
          <p:cNvPr id="10" name="Slide Number Placeholder 28"/>
          <p:cNvSpPr>
            <a:spLocks noGrp="1"/>
          </p:cNvSpPr>
          <p:nvPr>
            <p:ph type="sldNum" sz="quarter" idx="12"/>
          </p:nvPr>
        </p:nvSpPr>
        <p:spPr>
          <a:xfrm>
            <a:off x="8077200" y="6355080"/>
            <a:ext cx="609600" cy="365760"/>
          </a:xfrm>
        </p:spPr>
        <p:txBody>
          <a:bodyPr/>
          <a:lstStyle>
            <a:lvl1pPr>
              <a:defRPr>
                <a:latin typeface="Candara" panose="020E0502030303020204" pitchFamily="34" charset="0"/>
              </a:defRPr>
            </a:lvl1pPr>
          </a:lstStyle>
          <a:p>
            <a:fld id="{67062031-CC8F-45CC-B353-5A0246AE2271}"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0" name="Footer Placeholder 16"/>
          <p:cNvSpPr>
            <a:spLocks noGrp="1"/>
          </p:cNvSpPr>
          <p:nvPr>
            <p:ph type="ftr" sz="quarter" idx="11"/>
          </p:nvPr>
        </p:nvSpPr>
        <p:spPr>
          <a:xfrm>
            <a:off x="640080" y="6355080"/>
            <a:ext cx="3474720" cy="365760"/>
          </a:xfrm>
        </p:spPr>
        <p:txBody>
          <a:bodyPr/>
          <a:lstStyle>
            <a:lvl1pPr algn="l">
              <a:defRPr>
                <a:latin typeface="Candara" panose="020E0502030303020204" pitchFamily="34" charset="0"/>
              </a:defRPr>
            </a:lvl1pPr>
          </a:lstStyle>
          <a:p>
            <a:r>
              <a:rPr lang="en-US" smtClean="0"/>
              <a:t>Xoriant Solutions Pvt. Ltd.</a:t>
            </a:r>
            <a:endParaRPr lang="en-US"/>
          </a:p>
        </p:txBody>
      </p:sp>
      <p:sp>
        <p:nvSpPr>
          <p:cNvPr id="12" name="Slide Number Placeholder 28"/>
          <p:cNvSpPr>
            <a:spLocks noGrp="1"/>
          </p:cNvSpPr>
          <p:nvPr>
            <p:ph type="sldNum" sz="quarter" idx="12"/>
          </p:nvPr>
        </p:nvSpPr>
        <p:spPr>
          <a:xfrm>
            <a:off x="8077200" y="6355080"/>
            <a:ext cx="609600" cy="365760"/>
          </a:xfrm>
        </p:spPr>
        <p:txBody>
          <a:bodyPr/>
          <a:lstStyle>
            <a:lvl1pPr>
              <a:defRPr>
                <a:latin typeface="Candara" panose="020E0502030303020204" pitchFamily="34" charset="0"/>
              </a:defRPr>
            </a:lvl1pPr>
          </a:lstStyle>
          <a:p>
            <a:fld id="{67062031-CC8F-45CC-B353-5A0246AE2271}"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Footer Placeholder 16"/>
          <p:cNvSpPr>
            <a:spLocks noGrp="1"/>
          </p:cNvSpPr>
          <p:nvPr>
            <p:ph type="ftr" sz="quarter" idx="11"/>
          </p:nvPr>
        </p:nvSpPr>
        <p:spPr>
          <a:xfrm>
            <a:off x="640080" y="6355080"/>
            <a:ext cx="3474720" cy="365760"/>
          </a:xfrm>
        </p:spPr>
        <p:txBody>
          <a:bodyPr/>
          <a:lstStyle>
            <a:lvl1pPr algn="l">
              <a:defRPr>
                <a:latin typeface="Candara" panose="020E0502030303020204" pitchFamily="34" charset="0"/>
              </a:defRPr>
            </a:lvl1pPr>
          </a:lstStyle>
          <a:p>
            <a:r>
              <a:rPr lang="en-US" smtClean="0"/>
              <a:t>Xoriant Solutions Pvt. Ltd.</a:t>
            </a:r>
            <a:endParaRPr lang="en-US"/>
          </a:p>
        </p:txBody>
      </p:sp>
      <p:sp>
        <p:nvSpPr>
          <p:cNvPr id="8" name="Slide Number Placeholder 28"/>
          <p:cNvSpPr>
            <a:spLocks noGrp="1"/>
          </p:cNvSpPr>
          <p:nvPr>
            <p:ph type="sldNum" sz="quarter" idx="12"/>
          </p:nvPr>
        </p:nvSpPr>
        <p:spPr>
          <a:xfrm>
            <a:off x="8077200" y="6355080"/>
            <a:ext cx="609600" cy="365760"/>
          </a:xfrm>
        </p:spPr>
        <p:txBody>
          <a:bodyPr/>
          <a:lstStyle>
            <a:lvl1pPr>
              <a:defRPr>
                <a:latin typeface="Candara" panose="020E0502030303020204" pitchFamily="34" charset="0"/>
              </a:defRPr>
            </a:lvl1pPr>
          </a:lstStyle>
          <a:p>
            <a:fld id="{67062031-CC8F-45CC-B353-5A0246AE2271}"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smtClean="0"/>
              <a:t>Xoriant Solutions Pvt. Ltd.</a:t>
            </a:r>
            <a:endParaRPr lang="en-US"/>
          </a:p>
        </p:txBody>
      </p:sp>
      <p:sp>
        <p:nvSpPr>
          <p:cNvPr id="8" name="Slide Number Placeholder 28"/>
          <p:cNvSpPr>
            <a:spLocks noGrp="1"/>
          </p:cNvSpPr>
          <p:nvPr>
            <p:ph type="sldNum" sz="quarter" idx="4"/>
          </p:nvPr>
        </p:nvSpPr>
        <p:spPr>
          <a:xfrm>
            <a:off x="8077200" y="6355080"/>
            <a:ext cx="609600" cy="365760"/>
          </a:xfrm>
          <a:prstGeom prst="rect">
            <a:avLst/>
          </a:prstGeom>
        </p:spPr>
        <p:txBody>
          <a:bodyPr/>
          <a:lstStyle>
            <a:lvl1pPr>
              <a:defRPr>
                <a:latin typeface="Candara" panose="020E0502030303020204" pitchFamily="34" charset="0"/>
              </a:defRPr>
            </a:lvl1pPr>
          </a:lstStyle>
          <a:p>
            <a:fld id="{67062031-CC8F-45CC-B353-5A0246AE2271}" type="slidenum">
              <a:rPr lang="en-US" smtClean="0"/>
              <a:t>‹#›</a:t>
            </a:fld>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200" y="0"/>
            <a:ext cx="1066800" cy="550606"/>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Candara" panose="020E0502030303020204" pitchFamily="34" charset="0"/>
                <a:ea typeface="+mn-ea"/>
                <a:cs typeface="+mn-cs"/>
              </a:defRPr>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1"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smtClean="0"/>
              <a:t>Xoriant Solutions Pvt. Ltd.</a:t>
            </a:r>
            <a:endParaRPr lang="en-US"/>
          </a:p>
        </p:txBody>
      </p:sp>
      <p:sp>
        <p:nvSpPr>
          <p:cNvPr id="13" name="Slide Number Placeholder 28"/>
          <p:cNvSpPr>
            <a:spLocks noGrp="1"/>
          </p:cNvSpPr>
          <p:nvPr>
            <p:ph type="sldNum" sz="quarter" idx="4"/>
          </p:nvPr>
        </p:nvSpPr>
        <p:spPr>
          <a:xfrm>
            <a:off x="8077200" y="6355080"/>
            <a:ext cx="609600" cy="365760"/>
          </a:xfrm>
          <a:prstGeom prst="rect">
            <a:avLst/>
          </a:prstGeom>
        </p:spPr>
        <p:txBody>
          <a:bodyPr/>
          <a:lstStyle>
            <a:lvl1pPr>
              <a:defRPr>
                <a:latin typeface="Candara" panose="020E0502030303020204" pitchFamily="34" charset="0"/>
              </a:defRPr>
            </a:lvl1pPr>
          </a:lstStyle>
          <a:p>
            <a:fld id="{67062031-CC8F-45CC-B353-5A0246AE2271}" type="slidenum">
              <a:rPr lang="en-US" smtClean="0"/>
              <a:t>‹#›</a:t>
            </a:fld>
            <a:endParaRPr lang="en-US"/>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200" y="0"/>
            <a:ext cx="1066800" cy="550606"/>
          </a:xfrm>
          <a:prstGeom prst="rect">
            <a:avLst/>
          </a:prstGeom>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smtClean="0"/>
              <a:t>Xoriant Solutions Pvt. Ltd.</a:t>
            </a:r>
            <a:endParaRPr lang="en-US"/>
          </a:p>
        </p:txBody>
      </p:sp>
      <p:sp>
        <p:nvSpPr>
          <p:cNvPr id="12" name="Slide Number Placeholder 28"/>
          <p:cNvSpPr>
            <a:spLocks noGrp="1"/>
          </p:cNvSpPr>
          <p:nvPr>
            <p:ph type="sldNum" sz="quarter" idx="4"/>
          </p:nvPr>
        </p:nvSpPr>
        <p:spPr>
          <a:xfrm>
            <a:off x="8077200" y="6355080"/>
            <a:ext cx="609600" cy="365760"/>
          </a:xfrm>
          <a:prstGeom prst="rect">
            <a:avLst/>
          </a:prstGeom>
        </p:spPr>
        <p:txBody>
          <a:bodyPr/>
          <a:lstStyle>
            <a:lvl1pPr>
              <a:defRPr>
                <a:latin typeface="Candara" panose="020E0502030303020204" pitchFamily="34" charset="0"/>
              </a:defRPr>
            </a:lvl1pPr>
          </a:lstStyle>
          <a:p>
            <a:fld id="{67062031-CC8F-45CC-B353-5A0246AE2271}" type="slidenum">
              <a:rPr lang="en-US" smtClean="0"/>
              <a:t>‹#›</a:t>
            </a:fld>
            <a:endParaRPr lang="en-US"/>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200" y="0"/>
            <a:ext cx="1066800" cy="550606"/>
          </a:xfrm>
          <a:prstGeom prst="rect">
            <a:avLst/>
          </a:prstGeom>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smtClean="0"/>
              <a:t>Xoriant Solutions Pvt. Ltd.</a:t>
            </a:r>
            <a:endParaRPr lang="en-US"/>
          </a:p>
        </p:txBody>
      </p:sp>
      <p:sp>
        <p:nvSpPr>
          <p:cNvPr id="12" name="Slide Number Placeholder 28"/>
          <p:cNvSpPr>
            <a:spLocks noGrp="1"/>
          </p:cNvSpPr>
          <p:nvPr>
            <p:ph type="sldNum" sz="quarter" idx="4"/>
          </p:nvPr>
        </p:nvSpPr>
        <p:spPr>
          <a:xfrm>
            <a:off x="8077200" y="6355080"/>
            <a:ext cx="609600" cy="365760"/>
          </a:xfrm>
          <a:prstGeom prst="rect">
            <a:avLst/>
          </a:prstGeom>
        </p:spPr>
        <p:txBody>
          <a:bodyPr/>
          <a:lstStyle>
            <a:lvl1pPr>
              <a:defRPr>
                <a:latin typeface="Candara" panose="020E0502030303020204" pitchFamily="34" charset="0"/>
              </a:defRPr>
            </a:lvl1pPr>
          </a:lstStyle>
          <a:p>
            <a:fld id="{67062031-CC8F-45CC-B353-5A0246AE2271}" type="slidenum">
              <a:rPr lang="en-US" smtClean="0"/>
              <a:t>‹#›</a:t>
            </a:fld>
            <a:endParaRPr lang="en-US"/>
          </a:p>
        </p:txBody>
      </p:sp>
      <p:pic>
        <p:nvPicPr>
          <p:cNvPr id="15" name="Picture 1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077200" y="0"/>
            <a:ext cx="1066800" cy="550606"/>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hf hdr="0" dt="0"/>
  <p:txStyles>
    <p:titleStyle>
      <a:lvl1pPr algn="l" rtl="0" eaLnBrk="1" latinLnBrk="0" hangingPunct="1">
        <a:spcBef>
          <a:spcPct val="0"/>
        </a:spcBef>
        <a:buNone/>
        <a:defRPr kumimoji="0" sz="3200" kern="1200">
          <a:solidFill>
            <a:schemeClr val="tx2"/>
          </a:solidFill>
          <a:latin typeface="Candara" panose="020E0502030303020204" pitchFamily="34" charset="0"/>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Candara" panose="020E0502030303020204"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Candara" panose="020E0502030303020204"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Candara" panose="020E0502030303020204"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Candara" panose="020E0502030303020204"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Candara" panose="020E0502030303020204"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www.yahoo.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HTML </a:t>
            </a:r>
            <a:r>
              <a:rPr lang="en-US" sz="3600" dirty="0" smtClean="0"/>
              <a:t>5</a:t>
            </a:r>
            <a:endParaRPr lang="en-US" dirty="0"/>
          </a:p>
        </p:txBody>
      </p:sp>
    </p:spTree>
    <p:extLst>
      <p:ext uri="{BB962C8B-B14F-4D97-AF65-F5344CB8AC3E}">
        <p14:creationId xmlns:p14="http://schemas.microsoft.com/office/powerpoint/2010/main" val="1620460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dirty="0" smtClean="0"/>
              <a:t>Quiz</a:t>
            </a:r>
          </a:p>
        </p:txBody>
      </p:sp>
      <p:sp>
        <p:nvSpPr>
          <p:cNvPr id="3" name="Content Placeholder 2"/>
          <p:cNvSpPr>
            <a:spLocks noGrp="1"/>
          </p:cNvSpPr>
          <p:nvPr>
            <p:ph sz="quarter" idx="1"/>
          </p:nvPr>
        </p:nvSpPr>
        <p:spPr/>
        <p:txBody>
          <a:bodyPr/>
          <a:lstStyle/>
          <a:p>
            <a:r>
              <a:rPr lang="en-US" altLang="en-US" dirty="0" smtClean="0"/>
              <a:t>All normal web pages consist of what two parts ?</a:t>
            </a:r>
          </a:p>
          <a:p>
            <a:pPr lvl="1"/>
            <a:r>
              <a:rPr lang="en-US" altLang="en-US" dirty="0" smtClean="0"/>
              <a:t>Answer: Head and body</a:t>
            </a:r>
          </a:p>
          <a:p>
            <a:r>
              <a:rPr lang="en-US" altLang="en-US" dirty="0" smtClean="0"/>
              <a:t>What tag tells the browser where the page starts and stops ?</a:t>
            </a:r>
          </a:p>
          <a:p>
            <a:pPr lvl="1"/>
            <a:r>
              <a:rPr lang="en-US" altLang="en-US" dirty="0" smtClean="0"/>
              <a:t>Answer: &lt;html&gt;</a:t>
            </a:r>
          </a:p>
          <a:p>
            <a:r>
              <a:rPr lang="en-US" altLang="en-US" dirty="0" smtClean="0"/>
              <a:t>Which of the following will NOT be found in the &lt;head&gt; section </a:t>
            </a:r>
            <a:r>
              <a:rPr lang="en-US" altLang="en-US" dirty="0" smtClean="0"/>
              <a:t>? </a:t>
            </a:r>
            <a:r>
              <a:rPr lang="en-US" altLang="en-US" sz="2300" dirty="0">
                <a:solidFill>
                  <a:schemeClr val="tx2"/>
                </a:solidFill>
              </a:rPr>
              <a:t>&lt;script&gt;, &lt;table&gt;, &lt;title&gt;</a:t>
            </a:r>
          </a:p>
          <a:p>
            <a:pPr lvl="1"/>
            <a:r>
              <a:rPr lang="en-US" altLang="en-US" dirty="0" smtClean="0"/>
              <a:t>Answer: Table</a:t>
            </a:r>
          </a:p>
          <a:p>
            <a:r>
              <a:rPr lang="en-US" altLang="en-US" dirty="0" smtClean="0"/>
              <a:t>Which section is used for text and tags that are shown directly on your web page ?</a:t>
            </a:r>
          </a:p>
          <a:p>
            <a:pPr lvl="1"/>
            <a:r>
              <a:rPr lang="en-US" altLang="en-US" dirty="0" smtClean="0"/>
              <a:t>Answer: Body</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4" name="Slide Number Placeholder 3"/>
          <p:cNvSpPr>
            <a:spLocks noGrp="1"/>
          </p:cNvSpPr>
          <p:nvPr>
            <p:ph type="sldNum" sz="quarter" idx="12"/>
          </p:nvPr>
        </p:nvSpPr>
        <p:spPr/>
        <p:txBody>
          <a:bodyPr/>
          <a:lstStyle/>
          <a:p>
            <a:fld id="{CEC82A4D-99B1-4CF2-9947-C4AA5AB13460}" type="slidenum">
              <a:rPr lang="en-US" smtClean="0"/>
              <a:pPr/>
              <a:t>10</a:t>
            </a:fld>
            <a:endParaRPr lang="en-US"/>
          </a:p>
        </p:txBody>
      </p:sp>
    </p:spTree>
    <p:extLst>
      <p:ext uri="{BB962C8B-B14F-4D97-AF65-F5344CB8AC3E}">
        <p14:creationId xmlns:p14="http://schemas.microsoft.com/office/powerpoint/2010/main" val="15226837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normAutofit/>
          </a:bodyPr>
          <a:lstStyle/>
          <a:p>
            <a:r>
              <a:rPr lang="en-US" altLang="en-US" dirty="0" smtClean="0"/>
              <a:t>Sliders</a:t>
            </a:r>
          </a:p>
        </p:txBody>
      </p:sp>
      <p:sp>
        <p:nvSpPr>
          <p:cNvPr id="96259" name="Content Placeholder 2"/>
          <p:cNvSpPr>
            <a:spLocks noGrp="1"/>
          </p:cNvSpPr>
          <p:nvPr>
            <p:ph sz="quarter" idx="1"/>
          </p:nvPr>
        </p:nvSpPr>
        <p:spPr/>
        <p:txBody>
          <a:bodyPr/>
          <a:lstStyle/>
          <a:p>
            <a:pPr marL="0" indent="0">
              <a:buNone/>
            </a:pPr>
            <a:r>
              <a:rPr lang="en-US" altLang="en-US" dirty="0" smtClean="0"/>
              <a:t>HTML 5 introduces new type called ‘range’. It provides us a slider to navigate.</a:t>
            </a:r>
          </a:p>
          <a:p>
            <a:pPr marL="0" indent="0">
              <a:buNone/>
            </a:pPr>
            <a:endParaRPr lang="en-US" altLang="en-US" dirty="0"/>
          </a:p>
          <a:p>
            <a:pPr marL="274320" lvl="1" indent="0">
              <a:buNone/>
            </a:pPr>
            <a:r>
              <a:rPr lang="en-US" altLang="en-US" dirty="0"/>
              <a:t>&lt;input type="</a:t>
            </a:r>
            <a:r>
              <a:rPr lang="en-US" altLang="en-US" dirty="0">
                <a:solidFill>
                  <a:srgbClr val="FF0000"/>
                </a:solidFill>
              </a:rPr>
              <a:t>range</a:t>
            </a:r>
            <a:r>
              <a:rPr lang="en-US" altLang="en-US" dirty="0"/>
              <a:t>" name="</a:t>
            </a:r>
            <a:r>
              <a:rPr lang="en-US" altLang="en-US" dirty="0" err="1"/>
              <a:t>music_volume</a:t>
            </a:r>
            <a:r>
              <a:rPr lang="en-US" altLang="en-US" dirty="0"/>
              <a:t>" min="0" max="10" step="1" value="1</a:t>
            </a:r>
            <a:r>
              <a:rPr lang="en-US" altLang="en-US" dirty="0" smtClean="0"/>
              <a:t>"&gt;</a:t>
            </a:r>
          </a:p>
          <a:p>
            <a:pPr marL="0" indent="0">
              <a:buNone/>
            </a:pPr>
            <a:endParaRPr lang="en-US" altLang="en-US" dirty="0"/>
          </a:p>
          <a:p>
            <a:pPr marL="0" indent="0">
              <a:buNone/>
            </a:pPr>
            <a:endParaRPr lang="en-US" altLang="en-US" dirty="0" smtClean="0"/>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100</a:t>
            </a:fld>
            <a:endParaRPr lang="en-US"/>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4191000"/>
            <a:ext cx="4007224"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038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Effect transition="in" filter="wipe(down)">
                                      <p:cBhvr>
                                        <p:cTn id="7" dur="500"/>
                                        <p:tgtEl>
                                          <p:spTgt spid="962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6259">
                                            <p:txEl>
                                              <p:pRg st="2" end="2"/>
                                            </p:txEl>
                                          </p:spTgt>
                                        </p:tgtEl>
                                        <p:attrNameLst>
                                          <p:attrName>style.visibility</p:attrName>
                                        </p:attrNameLst>
                                      </p:cBhvr>
                                      <p:to>
                                        <p:strVal val="visible"/>
                                      </p:to>
                                    </p:set>
                                    <p:animEffect transition="in" filter="wipe(down)">
                                      <p:cBhvr>
                                        <p:cTn id="12" dur="500"/>
                                        <p:tgtEl>
                                          <p:spTgt spid="962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170"/>
                                        </p:tgtEl>
                                        <p:attrNameLst>
                                          <p:attrName>style.visibility</p:attrName>
                                        </p:attrNameLst>
                                      </p:cBhvr>
                                      <p:to>
                                        <p:strVal val="visible"/>
                                      </p:to>
                                    </p:set>
                                    <p:animEffect transition="in" filter="wipe(down)">
                                      <p:cBhvr>
                                        <p:cTn id="1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marL="0" indent="0" algn="ctr">
              <a:buNone/>
            </a:pPr>
            <a:endParaRPr lang="en-US" sz="6000" dirty="0" smtClean="0"/>
          </a:p>
          <a:p>
            <a:pPr marL="0" indent="0" algn="ctr">
              <a:buNone/>
            </a:pPr>
            <a:r>
              <a:rPr lang="en-US" sz="6000" i="1" dirty="0" smtClean="0"/>
              <a:t>Thank you!!!</a:t>
            </a:r>
            <a:endParaRPr lang="en-US" sz="6000" i="1" dirty="0"/>
          </a:p>
        </p:txBody>
      </p:sp>
      <p:sp>
        <p:nvSpPr>
          <p:cNvPr id="4" name="Footer Placeholder 3"/>
          <p:cNvSpPr>
            <a:spLocks noGrp="1"/>
          </p:cNvSpPr>
          <p:nvPr>
            <p:ph type="ftr" sz="quarter" idx="11"/>
          </p:nvPr>
        </p:nvSpPr>
        <p:spPr/>
        <p:txBody>
          <a:bodyPr/>
          <a:lstStyle/>
          <a:p>
            <a:r>
              <a:rPr lang="en-US" smtClean="0"/>
              <a:t>Xoriant Solutions Pvt. Ltd.</a:t>
            </a:r>
            <a:endParaRPr lang="en-US"/>
          </a:p>
        </p:txBody>
      </p:sp>
      <p:sp>
        <p:nvSpPr>
          <p:cNvPr id="5" name="Slide Number Placeholder 4"/>
          <p:cNvSpPr>
            <a:spLocks noGrp="1"/>
          </p:cNvSpPr>
          <p:nvPr>
            <p:ph type="sldNum" sz="quarter" idx="12"/>
          </p:nvPr>
        </p:nvSpPr>
        <p:spPr/>
        <p:txBody>
          <a:bodyPr/>
          <a:lstStyle/>
          <a:p>
            <a:fld id="{67062031-CC8F-45CC-B353-5A0246AE2271}" type="slidenum">
              <a:rPr lang="en-US" smtClean="0"/>
              <a:t>101</a:t>
            </a:fld>
            <a:endParaRPr lang="en-US"/>
          </a:p>
        </p:txBody>
      </p:sp>
    </p:spTree>
    <p:extLst>
      <p:ext uri="{BB962C8B-B14F-4D97-AF65-F5344CB8AC3E}">
        <p14:creationId xmlns:p14="http://schemas.microsoft.com/office/powerpoint/2010/main" val="21840662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dirty="0" smtClean="0"/>
              <a:t>Module 2: HTML text</a:t>
            </a:r>
          </a:p>
        </p:txBody>
      </p:sp>
      <p:sp>
        <p:nvSpPr>
          <p:cNvPr id="11267" name="Content Placeholder 2"/>
          <p:cNvSpPr>
            <a:spLocks noGrp="1"/>
          </p:cNvSpPr>
          <p:nvPr>
            <p:ph sz="quarter" idx="1"/>
          </p:nvPr>
        </p:nvSpPr>
        <p:spPr/>
        <p:txBody>
          <a:bodyPr/>
          <a:lstStyle/>
          <a:p>
            <a:r>
              <a:rPr lang="en-US" altLang="en-US" smtClean="0"/>
              <a:t>Base font</a:t>
            </a:r>
          </a:p>
          <a:p>
            <a:r>
              <a:rPr lang="en-US" altLang="en-US" smtClean="0"/>
              <a:t>Font</a:t>
            </a:r>
          </a:p>
          <a:p>
            <a:r>
              <a:rPr lang="en-US" altLang="en-US" smtClean="0"/>
              <a:t>Text Links</a:t>
            </a:r>
          </a:p>
          <a:p>
            <a:r>
              <a:rPr lang="en-US" altLang="en-US" smtClean="0"/>
              <a:t>Text Format</a:t>
            </a:r>
          </a:p>
          <a:p>
            <a:r>
              <a:rPr lang="en-US" altLang="en-US" smtClean="0"/>
              <a:t>Text Size</a:t>
            </a:r>
          </a:p>
          <a:p>
            <a:r>
              <a:rPr lang="en-US" altLang="en-US" smtClean="0"/>
              <a:t>Text Layout</a:t>
            </a:r>
          </a:p>
          <a:p>
            <a:r>
              <a:rPr lang="en-US" altLang="en-US" smtClean="0"/>
              <a:t>Quiz!</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11</a:t>
            </a:fld>
            <a:endParaRPr lang="en-US"/>
          </a:p>
        </p:txBody>
      </p:sp>
    </p:spTree>
    <p:extLst>
      <p:ext uri="{BB962C8B-B14F-4D97-AF65-F5344CB8AC3E}">
        <p14:creationId xmlns:p14="http://schemas.microsoft.com/office/powerpoint/2010/main" val="31310344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dirty="0" smtClean="0"/>
              <a:t>Font</a:t>
            </a:r>
          </a:p>
        </p:txBody>
      </p:sp>
      <p:sp>
        <p:nvSpPr>
          <p:cNvPr id="13315" name="Content Placeholder 2"/>
          <p:cNvSpPr>
            <a:spLocks noGrp="1"/>
          </p:cNvSpPr>
          <p:nvPr>
            <p:ph sz="quarter" idx="1"/>
          </p:nvPr>
        </p:nvSpPr>
        <p:spPr/>
        <p:txBody>
          <a:bodyPr/>
          <a:lstStyle/>
          <a:p>
            <a:pPr eaLnBrk="1" hangingPunct="1"/>
            <a:r>
              <a:rPr lang="en-US" altLang="en-US" dirty="0" smtClean="0"/>
              <a:t>The &lt;font&gt; tag will change the font.</a:t>
            </a:r>
          </a:p>
          <a:p>
            <a:pPr lvl="1" eaLnBrk="1" hangingPunct="1"/>
            <a:r>
              <a:rPr lang="en-US" altLang="en-US" sz="2000" dirty="0" smtClean="0"/>
              <a:t>&lt;html&gt;</a:t>
            </a:r>
            <a:br>
              <a:rPr lang="en-US" altLang="en-US" sz="2000" dirty="0" smtClean="0"/>
            </a:br>
            <a:r>
              <a:rPr lang="en-US" altLang="en-US" sz="2000" dirty="0" smtClean="0"/>
              <a:t>	&lt;head&gt;</a:t>
            </a:r>
            <a:br>
              <a:rPr lang="en-US" altLang="en-US" sz="2000" dirty="0" smtClean="0"/>
            </a:br>
            <a:r>
              <a:rPr lang="en-US" altLang="en-US" sz="2000" dirty="0" smtClean="0"/>
              <a:t>		&lt;title&gt;My Page&lt;/title&gt;</a:t>
            </a:r>
            <a:br>
              <a:rPr lang="en-US" altLang="en-US" sz="2000" dirty="0" smtClean="0"/>
            </a:br>
            <a:r>
              <a:rPr lang="en-US" altLang="en-US" sz="2000" dirty="0" smtClean="0"/>
              <a:t>	&lt;/head&gt;</a:t>
            </a:r>
            <a:br>
              <a:rPr lang="en-US" altLang="en-US" sz="2000" dirty="0" smtClean="0"/>
            </a:br>
            <a:r>
              <a:rPr lang="en-US" altLang="en-US" sz="2000" dirty="0" smtClean="0"/>
              <a:t/>
            </a:r>
            <a:br>
              <a:rPr lang="en-US" altLang="en-US" sz="2000" dirty="0" smtClean="0"/>
            </a:br>
            <a:r>
              <a:rPr lang="en-US" altLang="en-US" sz="2000" dirty="0" smtClean="0"/>
              <a:t>&lt;body&gt;</a:t>
            </a:r>
            <a:br>
              <a:rPr lang="en-US" altLang="en-US" sz="2000" dirty="0" smtClean="0"/>
            </a:br>
            <a:r>
              <a:rPr lang="en-US" altLang="en-US" sz="2000" dirty="0" smtClean="0"/>
              <a:t>		Hello! This is my page.&lt;</a:t>
            </a:r>
            <a:r>
              <a:rPr lang="en-US" altLang="en-US" sz="2000" dirty="0" err="1" smtClean="0"/>
              <a:t>br</a:t>
            </a:r>
            <a:r>
              <a:rPr lang="en-US" altLang="en-US" sz="2000" dirty="0" smtClean="0"/>
              <a:t>&gt;&lt;</a:t>
            </a:r>
            <a:r>
              <a:rPr lang="en-US" altLang="en-US" sz="2000" dirty="0" err="1" smtClean="0"/>
              <a:t>br</a:t>
            </a:r>
            <a:r>
              <a:rPr lang="en-US" altLang="en-US" sz="2000" dirty="0" smtClean="0"/>
              <a:t>&gt;</a:t>
            </a:r>
            <a:br>
              <a:rPr lang="en-US" altLang="en-US" sz="2000" dirty="0" smtClean="0"/>
            </a:br>
            <a:r>
              <a:rPr lang="en-US" altLang="en-US" sz="2000" dirty="0" smtClean="0"/>
              <a:t>		</a:t>
            </a:r>
            <a:r>
              <a:rPr lang="en-US" altLang="en-US" sz="2000" b="1" dirty="0" smtClean="0">
                <a:solidFill>
                  <a:srgbClr val="00B050"/>
                </a:solidFill>
              </a:rPr>
              <a:t>&lt;font color="red" face="</a:t>
            </a:r>
            <a:r>
              <a:rPr lang="en-US" altLang="en-US" sz="2000" b="1" dirty="0" err="1" smtClean="0">
                <a:solidFill>
                  <a:srgbClr val="00B050"/>
                </a:solidFill>
              </a:rPr>
              <a:t>arial</a:t>
            </a:r>
            <a:r>
              <a:rPr lang="en-US" altLang="en-US" sz="2000" b="1" dirty="0" smtClean="0">
                <a:solidFill>
                  <a:srgbClr val="00B050"/>
                </a:solidFill>
              </a:rPr>
              <a:t>" size="2"&gt;</a:t>
            </a:r>
            <a:br>
              <a:rPr lang="en-US" altLang="en-US" sz="2000" b="1" dirty="0" smtClean="0">
                <a:solidFill>
                  <a:srgbClr val="00B050"/>
                </a:solidFill>
              </a:rPr>
            </a:br>
            <a:r>
              <a:rPr lang="en-US" altLang="en-US" sz="2000" b="1" dirty="0" smtClean="0">
                <a:solidFill>
                  <a:srgbClr val="00B050"/>
                </a:solidFill>
              </a:rPr>
              <a:t>			This local text looks different.</a:t>
            </a:r>
            <a:r>
              <a:rPr lang="en-US" altLang="en-US" sz="2000" dirty="0" smtClean="0"/>
              <a:t/>
            </a:r>
            <a:br>
              <a:rPr lang="en-US" altLang="en-US" sz="2000" dirty="0" smtClean="0"/>
            </a:br>
            <a:r>
              <a:rPr lang="en-US" altLang="en-US" sz="2000" dirty="0" smtClean="0"/>
              <a:t>		</a:t>
            </a:r>
            <a:r>
              <a:rPr lang="en-US" altLang="en-US" sz="2000" b="1" dirty="0">
                <a:solidFill>
                  <a:srgbClr val="00B050"/>
                </a:solidFill>
              </a:rPr>
              <a:t>&lt;/font&gt;</a:t>
            </a:r>
            <a:r>
              <a:rPr lang="en-US" altLang="en-US" sz="2000" dirty="0" smtClean="0"/>
              <a:t>&lt;</a:t>
            </a:r>
            <a:r>
              <a:rPr lang="en-US" altLang="en-US" sz="2000" dirty="0" err="1" smtClean="0"/>
              <a:t>br</a:t>
            </a:r>
            <a:r>
              <a:rPr lang="en-US" altLang="en-US" sz="2000" dirty="0" smtClean="0"/>
              <a:t>&gt;&lt;</a:t>
            </a:r>
            <a:r>
              <a:rPr lang="en-US" altLang="en-US" sz="2000" dirty="0" err="1" smtClean="0"/>
              <a:t>br</a:t>
            </a:r>
            <a:r>
              <a:rPr lang="en-US" altLang="en-US" sz="2000" dirty="0" smtClean="0"/>
              <a:t>&gt;</a:t>
            </a:r>
            <a:br>
              <a:rPr lang="en-US" altLang="en-US" sz="2000" dirty="0" smtClean="0"/>
            </a:br>
            <a:r>
              <a:rPr lang="en-US" altLang="en-US" sz="2000" dirty="0" smtClean="0"/>
              <a:t>		This text looks like the first line.</a:t>
            </a:r>
            <a:br>
              <a:rPr lang="en-US" altLang="en-US" sz="2000" dirty="0" smtClean="0"/>
            </a:br>
            <a:r>
              <a:rPr lang="en-US" altLang="en-US" sz="2000" dirty="0" smtClean="0"/>
              <a:t>&lt;/body&gt;</a:t>
            </a:r>
            <a:br>
              <a:rPr lang="en-US" altLang="en-US" sz="2000" dirty="0" smtClean="0"/>
            </a:br>
            <a:r>
              <a:rPr lang="en-US" altLang="en-US" sz="2000" dirty="0" smtClean="0"/>
              <a:t>&lt;/html&gt; </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t>12</a:t>
            </a:fld>
            <a:endParaRPr lang="en-US"/>
          </a:p>
        </p:txBody>
      </p:sp>
    </p:spTree>
    <p:extLst>
      <p:ext uri="{BB962C8B-B14F-4D97-AF65-F5344CB8AC3E}">
        <p14:creationId xmlns:p14="http://schemas.microsoft.com/office/powerpoint/2010/main" val="3964489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wipe(down)">
                                      <p:cBhvr>
                                        <p:cTn id="7" dur="500"/>
                                        <p:tgtEl>
                                          <p:spTgt spid="13315">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3315">
                                            <p:txEl>
                                              <p:pRg st="1" end="1"/>
                                            </p:txEl>
                                          </p:spTgt>
                                        </p:tgtEl>
                                        <p:attrNameLst>
                                          <p:attrName>style.visibility</p:attrName>
                                        </p:attrNameLst>
                                      </p:cBhvr>
                                      <p:to>
                                        <p:strVal val="visible"/>
                                      </p:to>
                                    </p:set>
                                    <p:animEffect transition="in" filter="wipe(down)">
                                      <p:cBhvr>
                                        <p:cTn id="10" dur="500"/>
                                        <p:tgtEl>
                                          <p:spTgt spid="133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dirty="0" smtClean="0"/>
              <a:t>Text links</a:t>
            </a:r>
          </a:p>
        </p:txBody>
      </p:sp>
      <p:sp>
        <p:nvSpPr>
          <p:cNvPr id="14339" name="Content Placeholder 2"/>
          <p:cNvSpPr>
            <a:spLocks noGrp="1"/>
          </p:cNvSpPr>
          <p:nvPr>
            <p:ph sz="quarter" idx="1"/>
          </p:nvPr>
        </p:nvSpPr>
        <p:spPr/>
        <p:txBody>
          <a:bodyPr/>
          <a:lstStyle/>
          <a:p>
            <a:pPr eaLnBrk="1" hangingPunct="1"/>
            <a:r>
              <a:rPr lang="en-US" altLang="en-US" dirty="0" smtClean="0"/>
              <a:t>The tags used to produce links are the &lt;a&gt; and &lt;/a&gt;.</a:t>
            </a:r>
          </a:p>
          <a:p>
            <a:pPr eaLnBrk="1" hangingPunct="1"/>
            <a:endParaRPr lang="en-US" altLang="en-US" dirty="0" smtClean="0"/>
          </a:p>
          <a:p>
            <a:pPr eaLnBrk="1" hangingPunct="1"/>
            <a:endParaRPr lang="en-US" altLang="en-US" dirty="0" smtClean="0"/>
          </a:p>
          <a:p>
            <a:pPr eaLnBrk="1" hangingPunct="1"/>
            <a:r>
              <a:rPr lang="en-US" altLang="en-US" dirty="0" smtClean="0"/>
              <a:t>You simply: </a:t>
            </a:r>
          </a:p>
          <a:p>
            <a:pPr lvl="1" eaLnBrk="1" hangingPunct="1"/>
            <a:r>
              <a:rPr lang="en-US" altLang="en-US" dirty="0" smtClean="0"/>
              <a:t>Specify the target in the &lt;a </a:t>
            </a:r>
            <a:r>
              <a:rPr lang="en-US" altLang="en-US" dirty="0" err="1" smtClean="0"/>
              <a:t>href</a:t>
            </a:r>
            <a:r>
              <a:rPr lang="en-US" altLang="en-US" dirty="0" smtClean="0"/>
              <a:t>=" "&gt;.</a:t>
            </a:r>
          </a:p>
          <a:p>
            <a:pPr lvl="1" eaLnBrk="1" hangingPunct="1"/>
            <a:r>
              <a:rPr lang="en-US" altLang="en-US" dirty="0" smtClean="0"/>
              <a:t>Then add the text that should work as a link.</a:t>
            </a:r>
          </a:p>
          <a:p>
            <a:pPr lvl="1" eaLnBrk="1" hangingPunct="1"/>
            <a:r>
              <a:rPr lang="en-US" altLang="en-US" dirty="0" smtClean="0"/>
              <a:t>Finally add an &lt;/a&gt; tag to indicate where the link ends.</a:t>
            </a:r>
          </a:p>
          <a:p>
            <a:pPr eaLnBrk="1" hangingPunct="1"/>
            <a:endParaRPr lang="en-US" altLang="en-US" dirty="0" smtClean="0"/>
          </a:p>
        </p:txBody>
      </p:sp>
      <p:sp>
        <p:nvSpPr>
          <p:cNvPr id="4" name="TextBox 3"/>
          <p:cNvSpPr txBox="1"/>
          <p:nvPr/>
        </p:nvSpPr>
        <p:spPr>
          <a:xfrm>
            <a:off x="914400" y="1828800"/>
            <a:ext cx="7772400" cy="457200"/>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a:spcBef>
                <a:spcPct val="20000"/>
              </a:spcBef>
              <a:defRPr/>
            </a:pPr>
            <a:r>
              <a:rPr lang="en-US" dirty="0"/>
              <a:t>&lt;a </a:t>
            </a:r>
            <a:r>
              <a:rPr lang="en-US" dirty="0" err="1"/>
              <a:t>href</a:t>
            </a:r>
            <a:r>
              <a:rPr lang="en-US" dirty="0"/>
              <a:t>="http://www.yahoo.com"&gt;here&lt;/a&gt; to go to yahoo.</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t>13</a:t>
            </a:fld>
            <a:endParaRPr lang="en-US"/>
          </a:p>
        </p:txBody>
      </p:sp>
    </p:spTree>
    <p:extLst>
      <p:ext uri="{BB962C8B-B14F-4D97-AF65-F5344CB8AC3E}">
        <p14:creationId xmlns:p14="http://schemas.microsoft.com/office/powerpoint/2010/main" val="22101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wipe(down)">
                                      <p:cBhvr>
                                        <p:cTn id="7" dur="500"/>
                                        <p:tgtEl>
                                          <p:spTgt spid="14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339">
                                            <p:txEl>
                                              <p:pRg st="3" end="3"/>
                                            </p:txEl>
                                          </p:spTgt>
                                        </p:tgtEl>
                                        <p:attrNameLst>
                                          <p:attrName>style.visibility</p:attrName>
                                        </p:attrNameLst>
                                      </p:cBhvr>
                                      <p:to>
                                        <p:strVal val="visible"/>
                                      </p:to>
                                    </p:set>
                                    <p:animEffect transition="in" filter="wipe(down)">
                                      <p:cBhvr>
                                        <p:cTn id="12" dur="500"/>
                                        <p:tgtEl>
                                          <p:spTgt spid="14339">
                                            <p:txEl>
                                              <p:pRg st="3" end="3"/>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4339">
                                            <p:txEl>
                                              <p:pRg st="4" end="4"/>
                                            </p:txEl>
                                          </p:spTgt>
                                        </p:tgtEl>
                                        <p:attrNameLst>
                                          <p:attrName>style.visibility</p:attrName>
                                        </p:attrNameLst>
                                      </p:cBhvr>
                                      <p:to>
                                        <p:strVal val="visible"/>
                                      </p:to>
                                    </p:set>
                                    <p:animEffect transition="in" filter="wipe(down)">
                                      <p:cBhvr>
                                        <p:cTn id="15" dur="500"/>
                                        <p:tgtEl>
                                          <p:spTgt spid="14339">
                                            <p:txEl>
                                              <p:pRg st="4" end="4"/>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4339">
                                            <p:txEl>
                                              <p:pRg st="5" end="5"/>
                                            </p:txEl>
                                          </p:spTgt>
                                        </p:tgtEl>
                                        <p:attrNameLst>
                                          <p:attrName>style.visibility</p:attrName>
                                        </p:attrNameLst>
                                      </p:cBhvr>
                                      <p:to>
                                        <p:strVal val="visible"/>
                                      </p:to>
                                    </p:set>
                                    <p:animEffect transition="in" filter="wipe(down)">
                                      <p:cBhvr>
                                        <p:cTn id="18" dur="500"/>
                                        <p:tgtEl>
                                          <p:spTgt spid="14339">
                                            <p:txEl>
                                              <p:pRg st="5" end="5"/>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4339">
                                            <p:txEl>
                                              <p:pRg st="6" end="6"/>
                                            </p:txEl>
                                          </p:spTgt>
                                        </p:tgtEl>
                                        <p:attrNameLst>
                                          <p:attrName>style.visibility</p:attrName>
                                        </p:attrNameLst>
                                      </p:cBhvr>
                                      <p:to>
                                        <p:strVal val="visible"/>
                                      </p:to>
                                    </p:set>
                                    <p:animEffect transition="in" filter="wipe(down)">
                                      <p:cBhvr>
                                        <p:cTn id="21" dur="500"/>
                                        <p:tgtEl>
                                          <p:spTgt spid="143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tLang="en-US" dirty="0" smtClean="0"/>
              <a:t>Text format</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4009833749"/>
              </p:ext>
            </p:extLst>
          </p:nvPr>
        </p:nvGraphicFramePr>
        <p:xfrm>
          <a:off x="457200" y="1289855"/>
          <a:ext cx="8229600" cy="3804460"/>
        </p:xfrm>
        <a:graphic>
          <a:graphicData uri="http://schemas.openxmlformats.org/drawingml/2006/table">
            <a:tbl>
              <a:tblPr firstRow="1" bandRow="1">
                <a:tableStyleId>{ED083AE6-46FA-4A59-8FB0-9F97EB10719F}</a:tableStyleId>
              </a:tblPr>
              <a:tblGrid>
                <a:gridCol w="3548543"/>
                <a:gridCol w="4681057"/>
              </a:tblGrid>
              <a:tr h="471055">
                <a:tc>
                  <a:txBody>
                    <a:bodyPr/>
                    <a:lstStyle/>
                    <a:p>
                      <a:pPr algn="l"/>
                      <a:r>
                        <a:rPr lang="en-US" sz="1800" b="0" kern="1200" dirty="0" smtClean="0">
                          <a:solidFill>
                            <a:schemeClr val="tx1"/>
                          </a:solidFill>
                          <a:latin typeface="Candara" panose="020E0502030303020204" pitchFamily="34" charset="0"/>
                          <a:ea typeface="+mn-ea"/>
                          <a:cs typeface="+mn-cs"/>
                        </a:rPr>
                        <a:t>&lt;b&gt;</a:t>
                      </a:r>
                      <a:r>
                        <a:rPr lang="en-US" sz="1800" b="1" kern="1200" dirty="0" smtClean="0">
                          <a:solidFill>
                            <a:schemeClr val="tx1"/>
                          </a:solidFill>
                          <a:latin typeface="Candara" panose="020E0502030303020204" pitchFamily="34" charset="0"/>
                          <a:ea typeface="+mn-ea"/>
                          <a:cs typeface="+mn-cs"/>
                        </a:rPr>
                        <a:t>text</a:t>
                      </a:r>
                      <a:r>
                        <a:rPr lang="en-US" sz="1800" b="0" kern="1200" dirty="0" smtClean="0">
                          <a:solidFill>
                            <a:schemeClr val="tx1"/>
                          </a:solidFill>
                          <a:latin typeface="Candara" panose="020E0502030303020204" pitchFamily="34" charset="0"/>
                          <a:ea typeface="+mn-ea"/>
                          <a:cs typeface="+mn-cs"/>
                        </a:rPr>
                        <a:t>&lt;/b&gt;</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latin typeface="Candara" panose="020E0502030303020204" pitchFamily="34" charset="0"/>
                          <a:ea typeface="+mn-ea"/>
                          <a:cs typeface="+mn-cs"/>
                        </a:rPr>
                        <a:t>&lt;strong&gt;</a:t>
                      </a:r>
                      <a:r>
                        <a:rPr lang="en-US" sz="1800" b="1" kern="1200" dirty="0" smtClean="0">
                          <a:solidFill>
                            <a:schemeClr val="tx1"/>
                          </a:solidFill>
                          <a:latin typeface="Candara" panose="020E0502030303020204" pitchFamily="34" charset="0"/>
                          <a:ea typeface="+mn-ea"/>
                          <a:cs typeface="+mn-cs"/>
                        </a:rPr>
                        <a:t>text</a:t>
                      </a:r>
                      <a:r>
                        <a:rPr lang="en-US" sz="1800" b="0" kern="1200" dirty="0" smtClean="0">
                          <a:solidFill>
                            <a:schemeClr val="tx1"/>
                          </a:solidFill>
                          <a:latin typeface="Candara" panose="020E0502030303020204" pitchFamily="34" charset="0"/>
                          <a:ea typeface="+mn-ea"/>
                          <a:cs typeface="+mn-cs"/>
                        </a:rPr>
                        <a:t>&lt;strong&gt;</a:t>
                      </a:r>
                    </a:p>
                  </a:txBody>
                  <a:tcPr marL="90601" marR="90601"/>
                </a:tc>
                <a:tc>
                  <a:txBody>
                    <a:bodyPr/>
                    <a:lstStyle/>
                    <a:p>
                      <a:pPr algn="l"/>
                      <a:r>
                        <a:rPr lang="en-US" sz="1800" b="0" kern="1200" dirty="0" smtClean="0">
                          <a:solidFill>
                            <a:schemeClr val="tx1"/>
                          </a:solidFill>
                          <a:latin typeface="Candara" panose="020E0502030303020204" pitchFamily="34" charset="0"/>
                          <a:ea typeface="+mn-ea"/>
                          <a:cs typeface="+mn-cs"/>
                        </a:rPr>
                        <a:t>writes text as bold</a:t>
                      </a:r>
                      <a:endParaRPr lang="en-US" sz="1800" b="0" dirty="0">
                        <a:latin typeface="Candara" panose="020E0502030303020204" pitchFamily="34" charset="0"/>
                      </a:endParaRPr>
                    </a:p>
                  </a:txBody>
                  <a:tcPr marL="90601" marR="90601"/>
                </a:tc>
              </a:tr>
              <a:tr h="471055">
                <a:tc>
                  <a:txBody>
                    <a:bodyPr/>
                    <a:lstStyle/>
                    <a:p>
                      <a:pPr algn="l"/>
                      <a:r>
                        <a:rPr lang="en-US" sz="1800" b="0" kern="1200" dirty="0" smtClean="0">
                          <a:solidFill>
                            <a:schemeClr val="tx1"/>
                          </a:solidFill>
                          <a:latin typeface="Candara" panose="020E0502030303020204" pitchFamily="34" charset="0"/>
                          <a:ea typeface="+mn-ea"/>
                          <a:cs typeface="+mn-cs"/>
                        </a:rPr>
                        <a:t>&lt;</a:t>
                      </a:r>
                      <a:r>
                        <a:rPr lang="en-US" sz="1800" b="0" kern="1200" dirty="0" err="1" smtClean="0">
                          <a:solidFill>
                            <a:schemeClr val="tx1"/>
                          </a:solidFill>
                          <a:latin typeface="Candara" panose="020E0502030303020204" pitchFamily="34" charset="0"/>
                          <a:ea typeface="+mn-ea"/>
                          <a:cs typeface="+mn-cs"/>
                        </a:rPr>
                        <a:t>i</a:t>
                      </a:r>
                      <a:r>
                        <a:rPr lang="en-US" sz="1800" b="0" kern="1200" dirty="0" smtClean="0">
                          <a:solidFill>
                            <a:schemeClr val="tx1"/>
                          </a:solidFill>
                          <a:latin typeface="Candara" panose="020E0502030303020204" pitchFamily="34" charset="0"/>
                          <a:ea typeface="+mn-ea"/>
                          <a:cs typeface="+mn-cs"/>
                        </a:rPr>
                        <a:t>&gt;</a:t>
                      </a:r>
                      <a:r>
                        <a:rPr lang="en-US" sz="1800" b="0" i="1" kern="1200" dirty="0" smtClean="0">
                          <a:solidFill>
                            <a:schemeClr val="tx1"/>
                          </a:solidFill>
                          <a:latin typeface="Candara" panose="020E0502030303020204" pitchFamily="34" charset="0"/>
                          <a:ea typeface="+mn-ea"/>
                          <a:cs typeface="+mn-cs"/>
                        </a:rPr>
                        <a:t>text</a:t>
                      </a:r>
                      <a:r>
                        <a:rPr lang="en-US" sz="1800" b="0" kern="1200" dirty="0" smtClean="0">
                          <a:solidFill>
                            <a:schemeClr val="tx1"/>
                          </a:solidFill>
                          <a:latin typeface="Candara" panose="020E0502030303020204" pitchFamily="34" charset="0"/>
                          <a:ea typeface="+mn-ea"/>
                          <a:cs typeface="+mn-cs"/>
                        </a:rPr>
                        <a:t>&lt;/</a:t>
                      </a:r>
                      <a:r>
                        <a:rPr lang="en-US" sz="1800" b="0" kern="1200" dirty="0" err="1" smtClean="0">
                          <a:solidFill>
                            <a:schemeClr val="tx1"/>
                          </a:solidFill>
                          <a:latin typeface="Candara" panose="020E0502030303020204" pitchFamily="34" charset="0"/>
                          <a:ea typeface="+mn-ea"/>
                          <a:cs typeface="+mn-cs"/>
                        </a:rPr>
                        <a:t>i</a:t>
                      </a:r>
                      <a:r>
                        <a:rPr lang="en-US" sz="1800" b="0" kern="1200" dirty="0" smtClean="0">
                          <a:solidFill>
                            <a:schemeClr val="tx1"/>
                          </a:solidFill>
                          <a:latin typeface="Candara" panose="020E0502030303020204" pitchFamily="34" charset="0"/>
                          <a:ea typeface="+mn-ea"/>
                          <a:cs typeface="+mn-cs"/>
                        </a:rPr>
                        <a:t>&gt;</a:t>
                      </a:r>
                    </a:p>
                    <a:p>
                      <a:pPr algn="l"/>
                      <a:r>
                        <a:rPr lang="en-US" sz="1800" b="0" kern="1200" dirty="0" smtClean="0">
                          <a:solidFill>
                            <a:schemeClr val="tx1"/>
                          </a:solidFill>
                          <a:latin typeface="Candara" panose="020E0502030303020204" pitchFamily="34" charset="0"/>
                          <a:ea typeface="+mn-ea"/>
                          <a:cs typeface="+mn-cs"/>
                        </a:rPr>
                        <a:t>&lt;</a:t>
                      </a:r>
                      <a:r>
                        <a:rPr lang="en-US" sz="1800" b="0" kern="1200" dirty="0" err="1" smtClean="0">
                          <a:solidFill>
                            <a:schemeClr val="tx1"/>
                          </a:solidFill>
                          <a:latin typeface="Candara" panose="020E0502030303020204" pitchFamily="34" charset="0"/>
                          <a:ea typeface="+mn-ea"/>
                          <a:cs typeface="+mn-cs"/>
                        </a:rPr>
                        <a:t>em</a:t>
                      </a:r>
                      <a:r>
                        <a:rPr lang="en-US" sz="1800" b="0" kern="1200" dirty="0" smtClean="0">
                          <a:solidFill>
                            <a:schemeClr val="tx1"/>
                          </a:solidFill>
                          <a:latin typeface="Candara" panose="020E0502030303020204" pitchFamily="34" charset="0"/>
                          <a:ea typeface="+mn-ea"/>
                          <a:cs typeface="+mn-cs"/>
                        </a:rPr>
                        <a:t>&gt;</a:t>
                      </a:r>
                      <a:r>
                        <a:rPr lang="en-US" sz="1800" b="0" i="1" kern="1200" dirty="0" smtClean="0">
                          <a:solidFill>
                            <a:schemeClr val="tx1"/>
                          </a:solidFill>
                          <a:latin typeface="Candara" panose="020E0502030303020204" pitchFamily="34" charset="0"/>
                          <a:ea typeface="+mn-ea"/>
                          <a:cs typeface="+mn-cs"/>
                        </a:rPr>
                        <a:t>text</a:t>
                      </a:r>
                      <a:r>
                        <a:rPr lang="en-US" sz="1800" b="0" kern="1200" dirty="0" smtClean="0">
                          <a:solidFill>
                            <a:schemeClr val="tx1"/>
                          </a:solidFill>
                          <a:latin typeface="Candara" panose="020E0502030303020204" pitchFamily="34" charset="0"/>
                          <a:ea typeface="+mn-ea"/>
                          <a:cs typeface="+mn-cs"/>
                        </a:rPr>
                        <a:t>&lt;/</a:t>
                      </a:r>
                      <a:r>
                        <a:rPr lang="en-US" sz="1800" b="0" kern="1200" dirty="0" err="1" smtClean="0">
                          <a:solidFill>
                            <a:schemeClr val="tx1"/>
                          </a:solidFill>
                          <a:latin typeface="Candara" panose="020E0502030303020204" pitchFamily="34" charset="0"/>
                          <a:ea typeface="+mn-ea"/>
                          <a:cs typeface="+mn-cs"/>
                        </a:rPr>
                        <a:t>em</a:t>
                      </a:r>
                      <a:r>
                        <a:rPr lang="en-US" sz="1800" b="0" kern="1200" dirty="0" smtClean="0">
                          <a:solidFill>
                            <a:schemeClr val="tx1"/>
                          </a:solidFill>
                          <a:latin typeface="Candara" panose="020E0502030303020204" pitchFamily="34" charset="0"/>
                          <a:ea typeface="+mn-ea"/>
                          <a:cs typeface="+mn-cs"/>
                        </a:rPr>
                        <a:t>&gt;</a:t>
                      </a:r>
                      <a:endParaRPr lang="en-US" sz="1800" b="0" dirty="0">
                        <a:latin typeface="Candara" panose="020E0502030303020204" pitchFamily="34" charset="0"/>
                      </a:endParaRPr>
                    </a:p>
                  </a:txBody>
                  <a:tcPr marL="90601" marR="90601"/>
                </a:tc>
                <a:tc>
                  <a:txBody>
                    <a:bodyPr/>
                    <a:lstStyle/>
                    <a:p>
                      <a:pPr algn="l"/>
                      <a:r>
                        <a:rPr lang="en-US" sz="1800" kern="1200" dirty="0" smtClean="0">
                          <a:solidFill>
                            <a:schemeClr val="tx1"/>
                          </a:solidFill>
                          <a:latin typeface="Candara" panose="020E0502030303020204" pitchFamily="34" charset="0"/>
                          <a:ea typeface="+mn-ea"/>
                          <a:cs typeface="+mn-cs"/>
                        </a:rPr>
                        <a:t>writes text in italics</a:t>
                      </a:r>
                      <a:endParaRPr lang="en-US" sz="1800" dirty="0">
                        <a:latin typeface="Candara" panose="020E0502030303020204" pitchFamily="34" charset="0"/>
                      </a:endParaRPr>
                    </a:p>
                  </a:txBody>
                  <a:tcPr marL="90601" marR="90601"/>
                </a:tc>
              </a:tr>
              <a:tr h="4710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latin typeface="Candara" panose="020E0502030303020204" pitchFamily="34" charset="0"/>
                          <a:ea typeface="+mn-ea"/>
                          <a:cs typeface="+mn-cs"/>
                        </a:rPr>
                        <a:t>&lt;u&gt;</a:t>
                      </a:r>
                      <a:r>
                        <a:rPr lang="en-US" sz="1800" b="0" u="sng" kern="1200" dirty="0" smtClean="0">
                          <a:solidFill>
                            <a:schemeClr val="tx1"/>
                          </a:solidFill>
                          <a:latin typeface="Candara" panose="020E0502030303020204" pitchFamily="34" charset="0"/>
                          <a:ea typeface="+mn-ea"/>
                          <a:cs typeface="+mn-cs"/>
                        </a:rPr>
                        <a:t>text</a:t>
                      </a:r>
                      <a:r>
                        <a:rPr lang="en-US" sz="1800" b="0" kern="1200" dirty="0" smtClean="0">
                          <a:solidFill>
                            <a:schemeClr val="tx1"/>
                          </a:solidFill>
                          <a:latin typeface="Candara" panose="020E0502030303020204" pitchFamily="34" charset="0"/>
                          <a:ea typeface="+mn-ea"/>
                          <a:cs typeface="+mn-cs"/>
                        </a:rPr>
                        <a:t>&lt;/u&gt;</a:t>
                      </a:r>
                    </a:p>
                  </a:txBody>
                  <a:tcPr marL="90601" marR="9060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Candara" panose="020E0502030303020204" pitchFamily="34" charset="0"/>
                          <a:ea typeface="+mn-ea"/>
                          <a:cs typeface="+mn-cs"/>
                        </a:rPr>
                        <a:t>writes underlined text</a:t>
                      </a:r>
                    </a:p>
                  </a:txBody>
                  <a:tcPr marL="90601" marR="90601"/>
                </a:tc>
              </a:tr>
              <a:tr h="4710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latin typeface="Candara" panose="020E0502030303020204" pitchFamily="34" charset="0"/>
                          <a:ea typeface="+mn-ea"/>
                          <a:cs typeface="+mn-cs"/>
                        </a:rPr>
                        <a:t>&lt;sub&gt;</a:t>
                      </a:r>
                      <a:r>
                        <a:rPr lang="en-US" sz="1800" b="0" kern="1200" baseline="-25000" dirty="0" smtClean="0">
                          <a:solidFill>
                            <a:schemeClr val="tx1"/>
                          </a:solidFill>
                          <a:latin typeface="Candara" panose="020E0502030303020204" pitchFamily="34" charset="0"/>
                          <a:ea typeface="+mn-ea"/>
                          <a:cs typeface="+mn-cs"/>
                        </a:rPr>
                        <a:t>text</a:t>
                      </a:r>
                      <a:r>
                        <a:rPr lang="en-US" sz="1800" b="0" kern="1200" dirty="0" smtClean="0">
                          <a:solidFill>
                            <a:schemeClr val="tx1"/>
                          </a:solidFill>
                          <a:latin typeface="Candara" panose="020E0502030303020204" pitchFamily="34" charset="0"/>
                          <a:ea typeface="+mn-ea"/>
                          <a:cs typeface="+mn-cs"/>
                        </a:rPr>
                        <a:t>&lt;/sub&gt;</a:t>
                      </a:r>
                    </a:p>
                  </a:txBody>
                  <a:tcPr marL="90601" marR="9060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Candara" panose="020E0502030303020204" pitchFamily="34" charset="0"/>
                          <a:ea typeface="+mn-ea"/>
                          <a:cs typeface="+mn-cs"/>
                        </a:rPr>
                        <a:t>lowers text and makes it smaller</a:t>
                      </a:r>
                    </a:p>
                  </a:txBody>
                  <a:tcPr marL="90601" marR="90601"/>
                </a:tc>
              </a:tr>
              <a:tr h="4710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latin typeface="Candara" panose="020E0502030303020204" pitchFamily="34" charset="0"/>
                          <a:ea typeface="+mn-ea"/>
                          <a:cs typeface="+mn-cs"/>
                        </a:rPr>
                        <a:t>&lt;sup&gt;</a:t>
                      </a:r>
                      <a:r>
                        <a:rPr lang="en-US" sz="1800" b="0" kern="1200" baseline="30000" dirty="0" smtClean="0">
                          <a:solidFill>
                            <a:schemeClr val="tx1"/>
                          </a:solidFill>
                          <a:latin typeface="Candara" panose="020E0502030303020204" pitchFamily="34" charset="0"/>
                          <a:ea typeface="+mn-ea"/>
                          <a:cs typeface="+mn-cs"/>
                        </a:rPr>
                        <a:t>text</a:t>
                      </a:r>
                      <a:r>
                        <a:rPr lang="en-US" sz="1800" b="0" kern="1200" dirty="0" smtClean="0">
                          <a:solidFill>
                            <a:schemeClr val="tx1"/>
                          </a:solidFill>
                          <a:latin typeface="Candara" panose="020E0502030303020204" pitchFamily="34" charset="0"/>
                          <a:ea typeface="+mn-ea"/>
                          <a:cs typeface="+mn-cs"/>
                        </a:rPr>
                        <a:t>&lt;/sup&gt;</a:t>
                      </a:r>
                    </a:p>
                  </a:txBody>
                  <a:tcPr marL="90601" marR="9060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Candara" panose="020E0502030303020204" pitchFamily="34" charset="0"/>
                          <a:ea typeface="+mn-ea"/>
                          <a:cs typeface="+mn-cs"/>
                        </a:rPr>
                        <a:t>lifts text and makes it smaller</a:t>
                      </a:r>
                    </a:p>
                  </a:txBody>
                  <a:tcPr marL="90601" marR="90601"/>
                </a:tc>
              </a:tr>
              <a:tr h="4710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latin typeface="Candara" panose="020E0502030303020204" pitchFamily="34" charset="0"/>
                          <a:ea typeface="+mn-ea"/>
                          <a:cs typeface="+mn-cs"/>
                        </a:rPr>
                        <a:t>&lt;strike&gt;</a:t>
                      </a:r>
                      <a:r>
                        <a:rPr lang="en-US" sz="1800" b="0" strike="sngStrike" kern="1200" dirty="0" smtClean="0">
                          <a:solidFill>
                            <a:schemeClr val="tx1"/>
                          </a:solidFill>
                          <a:latin typeface="Candara" panose="020E0502030303020204" pitchFamily="34" charset="0"/>
                          <a:ea typeface="+mn-ea"/>
                          <a:cs typeface="+mn-cs"/>
                        </a:rPr>
                        <a:t>text</a:t>
                      </a:r>
                      <a:r>
                        <a:rPr lang="en-US" sz="1800" b="0" kern="1200" dirty="0" smtClean="0">
                          <a:solidFill>
                            <a:schemeClr val="tx1"/>
                          </a:solidFill>
                          <a:latin typeface="Candara" panose="020E0502030303020204" pitchFamily="34" charset="0"/>
                          <a:ea typeface="+mn-ea"/>
                          <a:cs typeface="+mn-cs"/>
                        </a:rPr>
                        <a:t>&lt;/strike&gt;</a:t>
                      </a:r>
                    </a:p>
                  </a:txBody>
                  <a:tcPr marL="90601" marR="9060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Candara" panose="020E0502030303020204" pitchFamily="34" charset="0"/>
                          <a:ea typeface="+mn-ea"/>
                          <a:cs typeface="+mn-cs"/>
                        </a:rPr>
                        <a:t>strikes a line through the text</a:t>
                      </a:r>
                    </a:p>
                  </a:txBody>
                  <a:tcPr marL="90601" marR="90601"/>
                </a:tc>
              </a:tr>
              <a:tr h="4710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latin typeface="Candara" panose="020E0502030303020204" pitchFamily="34" charset="0"/>
                          <a:ea typeface="+mn-ea"/>
                          <a:cs typeface="+mn-cs"/>
                        </a:rPr>
                        <a:t>&lt;pre&gt;text&lt;/pre&gt;</a:t>
                      </a:r>
                    </a:p>
                  </a:txBody>
                  <a:tcPr marL="90601" marR="9060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Candara" panose="020E0502030303020204" pitchFamily="34" charset="0"/>
                          <a:ea typeface="+mn-ea"/>
                          <a:cs typeface="+mn-cs"/>
                        </a:rPr>
                        <a:t>writes text exactly as it is, including </a:t>
                      </a:r>
                      <a:r>
                        <a:rPr lang="en-US" sz="1800" kern="1200" dirty="0" smtClean="0">
                          <a:solidFill>
                            <a:schemeClr val="tx1"/>
                          </a:solidFill>
                          <a:latin typeface="Candara" panose="020E0502030303020204" pitchFamily="34" charset="0"/>
                          <a:ea typeface="+mn-ea"/>
                          <a:cs typeface="+mn-cs"/>
                        </a:rPr>
                        <a:t>spaces &amp; new line.</a:t>
                      </a:r>
                      <a:endParaRPr lang="en-US" sz="1800" kern="1200" dirty="0" smtClean="0">
                        <a:solidFill>
                          <a:schemeClr val="tx1"/>
                        </a:solidFill>
                        <a:latin typeface="Candara" panose="020E0502030303020204" pitchFamily="34" charset="0"/>
                        <a:ea typeface="+mn-ea"/>
                        <a:cs typeface="+mn-cs"/>
                      </a:endParaRPr>
                    </a:p>
                  </a:txBody>
                  <a:tcPr marL="90601" marR="90601"/>
                </a:tc>
              </a:tr>
            </a:tbl>
          </a:graphicData>
        </a:graphic>
      </p:graphicFrame>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t>14</a:t>
            </a:fld>
            <a:endParaRPr lang="en-US"/>
          </a:p>
        </p:txBody>
      </p:sp>
    </p:spTree>
    <p:extLst>
      <p:ext uri="{BB962C8B-B14F-4D97-AF65-F5344CB8AC3E}">
        <p14:creationId xmlns:p14="http://schemas.microsoft.com/office/powerpoint/2010/main" val="2828852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dirty="0" smtClean="0"/>
              <a:t>Text size</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857631774"/>
              </p:ext>
            </p:extLst>
          </p:nvPr>
        </p:nvGraphicFramePr>
        <p:xfrm>
          <a:off x="457200" y="1303338"/>
          <a:ext cx="8229600" cy="4564062"/>
        </p:xfrm>
        <a:graphic>
          <a:graphicData uri="http://schemas.openxmlformats.org/drawingml/2006/table">
            <a:tbl>
              <a:tblPr firstRow="1" bandRow="1">
                <a:tableStyleId>{ED083AE6-46FA-4A59-8FB0-9F97EB10719F}</a:tableStyleId>
              </a:tblPr>
              <a:tblGrid>
                <a:gridCol w="4114800"/>
                <a:gridCol w="4114800"/>
              </a:tblGrid>
              <a:tr h="729466">
                <a:tc>
                  <a:txBody>
                    <a:bodyPr/>
                    <a:lstStyle/>
                    <a:p>
                      <a:pPr algn="l"/>
                      <a:r>
                        <a:rPr lang="en-US" sz="1800" b="0" dirty="0" smtClean="0">
                          <a:latin typeface="Candara" panose="020E0502030303020204" pitchFamily="34" charset="0"/>
                        </a:rPr>
                        <a:t>&lt;big&gt;text&lt;/big&gt;</a:t>
                      </a:r>
                      <a:endParaRPr lang="en-US" sz="1800" b="0" dirty="0">
                        <a:latin typeface="Candara" panose="020E0502030303020204" pitchFamily="34" charset="0"/>
                      </a:endParaRPr>
                    </a:p>
                  </a:txBody>
                  <a:tcPr marL="93165" marR="93165" marT="45728" marB="45728"/>
                </a:tc>
                <a:tc>
                  <a:txBody>
                    <a:bodyPr/>
                    <a:lstStyle/>
                    <a:p>
                      <a:pPr algn="l"/>
                      <a:r>
                        <a:rPr lang="en-US" sz="1800" b="0" dirty="0" smtClean="0">
                          <a:latin typeface="Candara" panose="020E0502030303020204" pitchFamily="34" charset="0"/>
                        </a:rPr>
                        <a:t>increase the size by one</a:t>
                      </a:r>
                      <a:endParaRPr lang="en-US" sz="1800" b="0" dirty="0">
                        <a:latin typeface="Candara" panose="020E0502030303020204" pitchFamily="34" charset="0"/>
                      </a:endParaRPr>
                    </a:p>
                  </a:txBody>
                  <a:tcPr marL="93165" marR="93165" marT="45728" marB="45728"/>
                </a:tc>
              </a:tr>
              <a:tr h="729466">
                <a:tc>
                  <a:txBody>
                    <a:bodyPr/>
                    <a:lstStyle/>
                    <a:p>
                      <a:pPr marL="0" algn="l" defTabSz="914400" rtl="0" eaLnBrk="1" latinLnBrk="0" hangingPunct="1"/>
                      <a:r>
                        <a:rPr lang="en-US" sz="1800" b="0" kern="1200" dirty="0" smtClean="0">
                          <a:solidFill>
                            <a:schemeClr val="tx1"/>
                          </a:solidFill>
                          <a:latin typeface="Candara" panose="020E0502030303020204" pitchFamily="34" charset="0"/>
                          <a:ea typeface="+mn-ea"/>
                          <a:cs typeface="+mn-cs"/>
                        </a:rPr>
                        <a:t>&lt;small&gt;text&lt;/small&gt;</a:t>
                      </a:r>
                    </a:p>
                  </a:txBody>
                  <a:tcPr marL="93165" marR="93165" marT="45728" marB="45728"/>
                </a:tc>
                <a:tc>
                  <a:txBody>
                    <a:bodyPr/>
                    <a:lstStyle/>
                    <a:p>
                      <a:pPr marL="0" algn="l" defTabSz="914400" rtl="0" eaLnBrk="1" latinLnBrk="0" hangingPunct="1"/>
                      <a:r>
                        <a:rPr lang="en-US" sz="1800" b="0" kern="1200" dirty="0" smtClean="0">
                          <a:solidFill>
                            <a:schemeClr val="tx1"/>
                          </a:solidFill>
                          <a:latin typeface="Candara" panose="020E0502030303020204" pitchFamily="34" charset="0"/>
                          <a:ea typeface="+mn-ea"/>
                          <a:cs typeface="+mn-cs"/>
                        </a:rPr>
                        <a:t>decrease the size by one</a:t>
                      </a:r>
                    </a:p>
                  </a:txBody>
                  <a:tcPr marL="93165" marR="93165" marT="45728" marB="45728"/>
                </a:tc>
              </a:tr>
              <a:tr h="729466">
                <a:tc>
                  <a:txBody>
                    <a:bodyPr/>
                    <a:lstStyle/>
                    <a:p>
                      <a:pPr marL="0" algn="l" defTabSz="914400" rtl="0" eaLnBrk="1" latinLnBrk="0" hangingPunct="1"/>
                      <a:r>
                        <a:rPr lang="en-US" sz="1800" b="0" kern="1200" dirty="0" smtClean="0">
                          <a:solidFill>
                            <a:schemeClr val="tx1"/>
                          </a:solidFill>
                          <a:latin typeface="Candara" panose="020E0502030303020204" pitchFamily="34" charset="0"/>
                          <a:ea typeface="+mn-ea"/>
                          <a:cs typeface="+mn-cs"/>
                        </a:rPr>
                        <a:t>&lt;h1&gt;text&lt;/h1&gt;</a:t>
                      </a:r>
                    </a:p>
                  </a:txBody>
                  <a:tcPr marL="93165" marR="93165" marT="45728" marB="45728"/>
                </a:tc>
                <a:tc>
                  <a:txBody>
                    <a:bodyPr/>
                    <a:lstStyle/>
                    <a:p>
                      <a:pPr marL="0" algn="l" defTabSz="914400" rtl="0" eaLnBrk="1" latinLnBrk="0" hangingPunct="1"/>
                      <a:r>
                        <a:rPr lang="en-US" sz="1800" b="0" kern="1200" dirty="0" smtClean="0">
                          <a:solidFill>
                            <a:schemeClr val="tx1"/>
                          </a:solidFill>
                          <a:latin typeface="Candara" panose="020E0502030303020204" pitchFamily="34" charset="0"/>
                          <a:ea typeface="+mn-ea"/>
                          <a:cs typeface="+mn-cs"/>
                        </a:rPr>
                        <a:t>writes text in biggest heading</a:t>
                      </a:r>
                    </a:p>
                  </a:txBody>
                  <a:tcPr marL="93165" marR="93165" marT="45728" marB="45728"/>
                </a:tc>
              </a:tr>
              <a:tr h="729466">
                <a:tc>
                  <a:txBody>
                    <a:bodyPr/>
                    <a:lstStyle/>
                    <a:p>
                      <a:pPr marL="0" algn="l" defTabSz="914400" rtl="0" eaLnBrk="1" latinLnBrk="0" hangingPunct="1"/>
                      <a:r>
                        <a:rPr lang="en-US" sz="1800" b="0" kern="1200" dirty="0" smtClean="0">
                          <a:solidFill>
                            <a:schemeClr val="tx1"/>
                          </a:solidFill>
                          <a:latin typeface="Candara" panose="020E0502030303020204" pitchFamily="34" charset="0"/>
                          <a:ea typeface="+mn-ea"/>
                          <a:cs typeface="+mn-cs"/>
                        </a:rPr>
                        <a:t>&lt;h6&gt;text&lt;/h6&gt;</a:t>
                      </a:r>
                    </a:p>
                  </a:txBody>
                  <a:tcPr marL="93165" marR="93165" marT="45728" marB="45728"/>
                </a:tc>
                <a:tc>
                  <a:txBody>
                    <a:bodyPr/>
                    <a:lstStyle/>
                    <a:p>
                      <a:pPr marL="0" algn="l" defTabSz="914400" rtl="0" eaLnBrk="1" latinLnBrk="0" hangingPunct="1"/>
                      <a:r>
                        <a:rPr lang="en-US" sz="1800" b="0" kern="1200" dirty="0" smtClean="0">
                          <a:solidFill>
                            <a:schemeClr val="tx1"/>
                          </a:solidFill>
                          <a:latin typeface="Candara" panose="020E0502030303020204" pitchFamily="34" charset="0"/>
                          <a:ea typeface="+mn-ea"/>
                          <a:cs typeface="+mn-cs"/>
                        </a:rPr>
                        <a:t>writes text in smallest heading</a:t>
                      </a:r>
                    </a:p>
                  </a:txBody>
                  <a:tcPr marL="93165" marR="93165" marT="45728" marB="45728"/>
                </a:tc>
              </a:tr>
              <a:tr h="823099">
                <a:tc>
                  <a:txBody>
                    <a:bodyPr/>
                    <a:lstStyle/>
                    <a:p>
                      <a:pPr marL="0" algn="l" defTabSz="914400" rtl="0" eaLnBrk="1" latinLnBrk="0" hangingPunct="1"/>
                      <a:r>
                        <a:rPr lang="fr-FR" sz="1800" b="0" kern="1200" dirty="0" smtClean="0">
                          <a:solidFill>
                            <a:schemeClr val="tx1"/>
                          </a:solidFill>
                          <a:latin typeface="Candara" panose="020E0502030303020204" pitchFamily="34" charset="0"/>
                          <a:ea typeface="+mn-ea"/>
                          <a:cs typeface="+mn-cs"/>
                        </a:rPr>
                        <a:t>&lt;font size="1"&gt;text&lt;/font&gt; </a:t>
                      </a:r>
                      <a:endParaRPr lang="en-US" sz="1800" b="0" kern="1200" dirty="0" smtClean="0">
                        <a:solidFill>
                          <a:schemeClr val="tx1"/>
                        </a:solidFill>
                        <a:latin typeface="Candara" panose="020E0502030303020204" pitchFamily="34" charset="0"/>
                        <a:ea typeface="+mn-ea"/>
                        <a:cs typeface="+mn-cs"/>
                      </a:endParaRPr>
                    </a:p>
                  </a:txBody>
                  <a:tcPr marL="93165" marR="93165" marT="45728" marB="45728"/>
                </a:tc>
                <a:tc>
                  <a:txBody>
                    <a:bodyPr/>
                    <a:lstStyle/>
                    <a:p>
                      <a:pPr marL="0" algn="l" defTabSz="914400" rtl="0" eaLnBrk="1" latinLnBrk="0" hangingPunct="1"/>
                      <a:r>
                        <a:rPr lang="en-US" sz="1800" b="0" kern="1200" dirty="0" smtClean="0">
                          <a:solidFill>
                            <a:schemeClr val="tx1"/>
                          </a:solidFill>
                          <a:latin typeface="Candara" panose="020E0502030303020204" pitchFamily="34" charset="0"/>
                          <a:ea typeface="+mn-ea"/>
                          <a:cs typeface="+mn-cs"/>
                        </a:rPr>
                        <a:t>writes text in smallest font size. (8 pt)</a:t>
                      </a:r>
                    </a:p>
                  </a:txBody>
                  <a:tcPr marL="93165" marR="93165" marT="45728" marB="45728"/>
                </a:tc>
              </a:tr>
              <a:tr h="823099">
                <a:tc>
                  <a:txBody>
                    <a:bodyPr/>
                    <a:lstStyle/>
                    <a:p>
                      <a:pPr marL="0" algn="l" defTabSz="914400" rtl="0" eaLnBrk="1" latinLnBrk="0" hangingPunct="1"/>
                      <a:r>
                        <a:rPr lang="fr-FR" sz="1800" b="0" kern="1200" dirty="0" smtClean="0">
                          <a:solidFill>
                            <a:schemeClr val="tx1"/>
                          </a:solidFill>
                          <a:latin typeface="Candara" panose="020E0502030303020204" pitchFamily="34" charset="0"/>
                          <a:ea typeface="+mn-ea"/>
                          <a:cs typeface="+mn-cs"/>
                        </a:rPr>
                        <a:t>&lt;font size="7"&gt;</a:t>
                      </a:r>
                      <a:r>
                        <a:rPr lang="fr-FR" sz="1800" b="0" kern="1200" baseline="0" dirty="0" smtClean="0">
                          <a:solidFill>
                            <a:schemeClr val="tx1"/>
                          </a:solidFill>
                          <a:latin typeface="Candara" panose="020E0502030303020204" pitchFamily="34" charset="0"/>
                          <a:ea typeface="+mn-ea"/>
                          <a:cs typeface="+mn-cs"/>
                        </a:rPr>
                        <a:t> </a:t>
                      </a:r>
                      <a:r>
                        <a:rPr lang="fr-FR" sz="1800" b="0" kern="1200" dirty="0" smtClean="0">
                          <a:solidFill>
                            <a:schemeClr val="tx1"/>
                          </a:solidFill>
                          <a:latin typeface="Candara" panose="020E0502030303020204" pitchFamily="34" charset="0"/>
                          <a:ea typeface="+mn-ea"/>
                          <a:cs typeface="+mn-cs"/>
                        </a:rPr>
                        <a:t>text &lt;/font&gt;</a:t>
                      </a:r>
                      <a:endParaRPr lang="en-US" sz="1800" b="0" kern="1200" dirty="0" smtClean="0">
                        <a:solidFill>
                          <a:schemeClr val="tx1"/>
                        </a:solidFill>
                        <a:latin typeface="Candara" panose="020E0502030303020204" pitchFamily="34" charset="0"/>
                        <a:ea typeface="+mn-ea"/>
                        <a:cs typeface="+mn-cs"/>
                      </a:endParaRPr>
                    </a:p>
                  </a:txBody>
                  <a:tcPr marL="93165" marR="93165" marT="45728" marB="45728"/>
                </a:tc>
                <a:tc>
                  <a:txBody>
                    <a:bodyPr/>
                    <a:lstStyle/>
                    <a:p>
                      <a:pPr marL="0" algn="l" defTabSz="914400" rtl="0" eaLnBrk="1" latinLnBrk="0" hangingPunct="1"/>
                      <a:r>
                        <a:rPr lang="en-US" sz="1800" b="0" kern="1200" dirty="0" smtClean="0">
                          <a:solidFill>
                            <a:schemeClr val="tx1"/>
                          </a:solidFill>
                          <a:latin typeface="Candara" panose="020E0502030303020204" pitchFamily="34" charset="0"/>
                          <a:ea typeface="+mn-ea"/>
                          <a:cs typeface="+mn-cs"/>
                        </a:rPr>
                        <a:t>writes text in biggest font size (36 pt)</a:t>
                      </a:r>
                    </a:p>
                  </a:txBody>
                  <a:tcPr marL="93165" marR="93165" marT="45728" marB="45728"/>
                </a:tc>
              </a:tr>
            </a:tbl>
          </a:graphicData>
        </a:graphic>
      </p:graphicFrame>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t>15</a:t>
            </a:fld>
            <a:endParaRPr lang="en-US"/>
          </a:p>
        </p:txBody>
      </p:sp>
    </p:spTree>
    <p:extLst>
      <p:ext uri="{BB962C8B-B14F-4D97-AF65-F5344CB8AC3E}">
        <p14:creationId xmlns:p14="http://schemas.microsoft.com/office/powerpoint/2010/main" val="3328323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dirty="0" smtClean="0"/>
              <a:t>Text layout</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410334033"/>
              </p:ext>
            </p:extLst>
          </p:nvPr>
        </p:nvGraphicFramePr>
        <p:xfrm>
          <a:off x="533400" y="1193545"/>
          <a:ext cx="8229600" cy="4384060"/>
        </p:xfrm>
        <a:graphic>
          <a:graphicData uri="http://schemas.openxmlformats.org/drawingml/2006/table">
            <a:tbl>
              <a:tblPr firstRow="1" bandRow="1">
                <a:tableStyleId>{ED083AE6-46FA-4A59-8FB0-9F97EB10719F}</a:tableStyleId>
              </a:tblPr>
              <a:tblGrid>
                <a:gridCol w="4114800"/>
                <a:gridCol w="4114800"/>
              </a:tblGrid>
              <a:tr h="386590">
                <a:tc>
                  <a:txBody>
                    <a:bodyPr/>
                    <a:lstStyle/>
                    <a:p>
                      <a:r>
                        <a:rPr lang="en-US" sz="1400" dirty="0" smtClean="0">
                          <a:latin typeface="Candara" panose="020E0502030303020204" pitchFamily="34" charset="0"/>
                        </a:rPr>
                        <a:t>HTML</a:t>
                      </a:r>
                      <a:endParaRPr lang="en-US" sz="1400" dirty="0">
                        <a:latin typeface="Candara" panose="020E0502030303020204" pitchFamily="34" charset="0"/>
                      </a:endParaRPr>
                    </a:p>
                  </a:txBody>
                  <a:tcPr/>
                </a:tc>
                <a:tc>
                  <a:txBody>
                    <a:bodyPr/>
                    <a:lstStyle/>
                    <a:p>
                      <a:r>
                        <a:rPr lang="en-US" sz="1400" dirty="0" smtClean="0">
                          <a:latin typeface="Candara" panose="020E0502030303020204" pitchFamily="34" charset="0"/>
                        </a:rPr>
                        <a:t>EXPLANATION</a:t>
                      </a:r>
                      <a:endParaRPr lang="en-US" sz="1400" dirty="0">
                        <a:latin typeface="Candara" panose="020E0502030303020204" pitchFamily="34" charset="0"/>
                      </a:endParaRPr>
                    </a:p>
                  </a:txBody>
                  <a:tcPr/>
                </a:tc>
              </a:tr>
              <a:tr h="386590">
                <a:tc>
                  <a:txBody>
                    <a:bodyPr/>
                    <a:lstStyle/>
                    <a:p>
                      <a:r>
                        <a:rPr lang="en-US" sz="1400" dirty="0" smtClean="0">
                          <a:latin typeface="Candara" panose="020E0502030303020204" pitchFamily="34" charset="0"/>
                        </a:rPr>
                        <a:t>&lt;p&gt;text&lt;/p&gt;</a:t>
                      </a:r>
                      <a:endParaRPr lang="en-US" sz="1400" dirty="0">
                        <a:latin typeface="Candara" panose="020E0502030303020204" pitchFamily="34" charset="0"/>
                      </a:endParaRPr>
                    </a:p>
                  </a:txBody>
                  <a:tcPr/>
                </a:tc>
                <a:tc>
                  <a:txBody>
                    <a:bodyPr/>
                    <a:lstStyle/>
                    <a:p>
                      <a:r>
                        <a:rPr lang="en-US" sz="1400" dirty="0" smtClean="0">
                          <a:latin typeface="Candara" panose="020E0502030303020204" pitchFamily="34" charset="0"/>
                        </a:rPr>
                        <a:t>Adds a paragraph break after the text.</a:t>
                      </a:r>
                      <a:endParaRPr lang="en-US" sz="1400" dirty="0">
                        <a:latin typeface="Candara" panose="020E0502030303020204" pitchFamily="34" charset="0"/>
                      </a:endParaRPr>
                    </a:p>
                  </a:txBody>
                  <a:tcPr/>
                </a:tc>
              </a:tr>
              <a:tr h="386590">
                <a:tc>
                  <a:txBody>
                    <a:bodyPr/>
                    <a:lstStyle/>
                    <a:p>
                      <a:r>
                        <a:rPr lang="en-US" sz="1400" dirty="0" smtClean="0">
                          <a:latin typeface="Candara" panose="020E0502030303020204" pitchFamily="34" charset="0"/>
                        </a:rPr>
                        <a:t>&lt;p align="left"&gt;text&lt;/p&gt;</a:t>
                      </a:r>
                      <a:endParaRPr lang="en-US" sz="1400" dirty="0">
                        <a:latin typeface="Candara" panose="020E0502030303020204" pitchFamily="34" charset="0"/>
                      </a:endParaRPr>
                    </a:p>
                  </a:txBody>
                  <a:tcPr/>
                </a:tc>
                <a:tc>
                  <a:txBody>
                    <a:bodyPr/>
                    <a:lstStyle/>
                    <a:p>
                      <a:r>
                        <a:rPr lang="en-US" sz="1400" dirty="0" smtClean="0">
                          <a:latin typeface="Candara" panose="020E0502030303020204" pitchFamily="34" charset="0"/>
                        </a:rPr>
                        <a:t>Left justify text in paragraph.</a:t>
                      </a:r>
                      <a:endParaRPr lang="en-US" sz="1400" dirty="0">
                        <a:latin typeface="Candara" panose="020E0502030303020204" pitchFamily="34" charset="0"/>
                      </a:endParaRPr>
                    </a:p>
                  </a:txBody>
                  <a:tcPr/>
                </a:tc>
              </a:tr>
              <a:tr h="386590">
                <a:tc>
                  <a:txBody>
                    <a:bodyPr/>
                    <a:lstStyle/>
                    <a:p>
                      <a:r>
                        <a:rPr lang="en-US" sz="1400" dirty="0" smtClean="0">
                          <a:latin typeface="Candara" panose="020E0502030303020204" pitchFamily="34" charset="0"/>
                        </a:rPr>
                        <a:t>&lt;p align="center"&gt;text&lt;/p&gt;</a:t>
                      </a:r>
                      <a:endParaRPr lang="en-US" sz="1400" dirty="0">
                        <a:latin typeface="Candara" panose="020E0502030303020204" pitchFamily="34" charset="0"/>
                      </a:endParaRPr>
                    </a:p>
                  </a:txBody>
                  <a:tcPr/>
                </a:tc>
                <a:tc>
                  <a:txBody>
                    <a:bodyPr/>
                    <a:lstStyle/>
                    <a:p>
                      <a:r>
                        <a:rPr lang="en-US" sz="1400" dirty="0" smtClean="0">
                          <a:latin typeface="Candara" panose="020E0502030303020204" pitchFamily="34" charset="0"/>
                        </a:rPr>
                        <a:t>Center text in paragraph.</a:t>
                      </a:r>
                      <a:endParaRPr lang="en-US" sz="1400" dirty="0">
                        <a:latin typeface="Candara" panose="020E0502030303020204" pitchFamily="34" charset="0"/>
                      </a:endParaRPr>
                    </a:p>
                  </a:txBody>
                  <a:tcPr/>
                </a:tc>
              </a:tr>
              <a:tr h="386590">
                <a:tc>
                  <a:txBody>
                    <a:bodyPr/>
                    <a:lstStyle/>
                    <a:p>
                      <a:r>
                        <a:rPr lang="en-US" sz="1400" dirty="0" smtClean="0">
                          <a:latin typeface="Candara" panose="020E0502030303020204" pitchFamily="34" charset="0"/>
                        </a:rPr>
                        <a:t>&lt;p align="right"&gt;text&lt;/p&gt;</a:t>
                      </a:r>
                      <a:endParaRPr lang="en-US" sz="1400" dirty="0">
                        <a:latin typeface="Candara" panose="020E0502030303020204" pitchFamily="34" charset="0"/>
                      </a:endParaRPr>
                    </a:p>
                  </a:txBody>
                  <a:tcPr/>
                </a:tc>
                <a:tc>
                  <a:txBody>
                    <a:bodyPr/>
                    <a:lstStyle/>
                    <a:p>
                      <a:r>
                        <a:rPr lang="en-US" sz="1400" dirty="0" smtClean="0">
                          <a:latin typeface="Candara" panose="020E0502030303020204" pitchFamily="34" charset="0"/>
                        </a:rPr>
                        <a:t>Right justify text in paragraph.</a:t>
                      </a:r>
                      <a:endParaRPr lang="en-US" sz="1400" dirty="0">
                        <a:latin typeface="Candara" panose="020E0502030303020204" pitchFamily="34" charset="0"/>
                      </a:endParaRPr>
                    </a:p>
                  </a:txBody>
                  <a:tcPr/>
                </a:tc>
              </a:tr>
              <a:tr h="386590">
                <a:tc>
                  <a:txBody>
                    <a:bodyPr/>
                    <a:lstStyle/>
                    <a:p>
                      <a:r>
                        <a:rPr lang="en-US" sz="1400" dirty="0" smtClean="0">
                          <a:latin typeface="Candara" panose="020E0502030303020204" pitchFamily="34" charset="0"/>
                        </a:rPr>
                        <a:t>text&lt;</a:t>
                      </a:r>
                      <a:r>
                        <a:rPr lang="en-US" sz="1400" dirty="0" err="1" smtClean="0">
                          <a:latin typeface="Candara" panose="020E0502030303020204" pitchFamily="34" charset="0"/>
                        </a:rPr>
                        <a:t>br</a:t>
                      </a:r>
                      <a:r>
                        <a:rPr lang="en-US" sz="1400" dirty="0" smtClean="0">
                          <a:latin typeface="Candara" panose="020E0502030303020204" pitchFamily="34" charset="0"/>
                        </a:rPr>
                        <a:t>&gt;</a:t>
                      </a:r>
                      <a:endParaRPr lang="en-US" sz="1400" dirty="0">
                        <a:latin typeface="Candara" panose="020E0502030303020204" pitchFamily="34" charset="0"/>
                      </a:endParaRPr>
                    </a:p>
                  </a:txBody>
                  <a:tcPr/>
                </a:tc>
                <a:tc>
                  <a:txBody>
                    <a:bodyPr/>
                    <a:lstStyle/>
                    <a:p>
                      <a:r>
                        <a:rPr lang="en-US" sz="1400" dirty="0" smtClean="0">
                          <a:latin typeface="Candara" panose="020E0502030303020204" pitchFamily="34" charset="0"/>
                        </a:rPr>
                        <a:t>Adds a single line break where the tag is.</a:t>
                      </a:r>
                      <a:endParaRPr lang="en-US" sz="1400" dirty="0">
                        <a:latin typeface="Candara" panose="020E0502030303020204" pitchFamily="34" charset="0"/>
                      </a:endParaRPr>
                    </a:p>
                  </a:txBody>
                  <a:tcPr/>
                </a:tc>
              </a:tr>
              <a:tr h="499860">
                <a:tc>
                  <a:txBody>
                    <a:bodyPr/>
                    <a:lstStyle/>
                    <a:p>
                      <a:r>
                        <a:rPr lang="en-US" sz="1400" dirty="0" smtClean="0">
                          <a:latin typeface="Candara" panose="020E0502030303020204" pitchFamily="34" charset="0"/>
                        </a:rPr>
                        <a:t>&lt;</a:t>
                      </a:r>
                      <a:r>
                        <a:rPr lang="en-US" sz="1400" dirty="0" err="1" smtClean="0">
                          <a:latin typeface="Candara" panose="020E0502030303020204" pitchFamily="34" charset="0"/>
                        </a:rPr>
                        <a:t>nobr</a:t>
                      </a:r>
                      <a:r>
                        <a:rPr lang="en-US" sz="1400" dirty="0" smtClean="0">
                          <a:latin typeface="Candara" panose="020E0502030303020204" pitchFamily="34" charset="0"/>
                        </a:rPr>
                        <a:t>&gt;text&lt;/</a:t>
                      </a:r>
                      <a:r>
                        <a:rPr lang="en-US" sz="1400" dirty="0" err="1" smtClean="0">
                          <a:latin typeface="Candara" panose="020E0502030303020204" pitchFamily="34" charset="0"/>
                        </a:rPr>
                        <a:t>nobr</a:t>
                      </a:r>
                      <a:r>
                        <a:rPr lang="en-US" sz="1400" dirty="0" smtClean="0">
                          <a:latin typeface="Candara" panose="020E0502030303020204" pitchFamily="34" charset="0"/>
                        </a:rPr>
                        <a:t>&gt;</a:t>
                      </a:r>
                      <a:endParaRPr lang="en-US" sz="1400" dirty="0">
                        <a:latin typeface="Candara" panose="020E0502030303020204" pitchFamily="34" charset="0"/>
                      </a:endParaRPr>
                    </a:p>
                  </a:txBody>
                  <a:tcPr/>
                </a:tc>
                <a:tc>
                  <a:txBody>
                    <a:bodyPr/>
                    <a:lstStyle/>
                    <a:p>
                      <a:r>
                        <a:rPr lang="en-US" sz="1400" dirty="0" smtClean="0">
                          <a:latin typeface="Candara" panose="020E0502030303020204" pitchFamily="34" charset="0"/>
                        </a:rPr>
                        <a:t>Turns off automatic line breaks</a:t>
                      </a:r>
                    </a:p>
                    <a:p>
                      <a:r>
                        <a:rPr lang="en-US" sz="1400" dirty="0" smtClean="0">
                          <a:latin typeface="Candara" panose="020E0502030303020204" pitchFamily="34" charset="0"/>
                        </a:rPr>
                        <a:t>- even if text is wider than the window.</a:t>
                      </a:r>
                      <a:endParaRPr lang="en-US" sz="1400" dirty="0">
                        <a:latin typeface="Candara" panose="020E0502030303020204" pitchFamily="34" charset="0"/>
                      </a:endParaRPr>
                    </a:p>
                  </a:txBody>
                  <a:tcPr/>
                </a:tc>
              </a:tr>
              <a:tr h="386590">
                <a:tc>
                  <a:txBody>
                    <a:bodyPr/>
                    <a:lstStyle/>
                    <a:p>
                      <a:r>
                        <a:rPr lang="en-US" sz="1400" dirty="0" smtClean="0">
                          <a:latin typeface="Candara" panose="020E0502030303020204" pitchFamily="34" charset="0"/>
                        </a:rPr>
                        <a:t>&lt;center&gt;text&lt;/center&gt;</a:t>
                      </a:r>
                      <a:endParaRPr lang="en-US" sz="1400" dirty="0">
                        <a:latin typeface="Candara" panose="020E0502030303020204" pitchFamily="34" charset="0"/>
                      </a:endParaRPr>
                    </a:p>
                  </a:txBody>
                  <a:tcPr/>
                </a:tc>
                <a:tc>
                  <a:txBody>
                    <a:bodyPr/>
                    <a:lstStyle/>
                    <a:p>
                      <a:r>
                        <a:rPr lang="en-US" sz="1400" dirty="0" smtClean="0">
                          <a:latin typeface="Candara" panose="020E0502030303020204" pitchFamily="34" charset="0"/>
                        </a:rPr>
                        <a:t>Center text.</a:t>
                      </a:r>
                      <a:endParaRPr lang="en-US" sz="1400" dirty="0">
                        <a:latin typeface="Candara" panose="020E0502030303020204" pitchFamily="34" charset="0"/>
                      </a:endParaRPr>
                    </a:p>
                  </a:txBody>
                  <a:tcPr/>
                </a:tc>
              </a:tr>
              <a:tr h="386590">
                <a:tc>
                  <a:txBody>
                    <a:bodyPr/>
                    <a:lstStyle/>
                    <a:p>
                      <a:r>
                        <a:rPr lang="en-US" sz="1400" dirty="0" smtClean="0">
                          <a:latin typeface="Candara" panose="020E0502030303020204" pitchFamily="34" charset="0"/>
                        </a:rPr>
                        <a:t>&lt;div align="center"&gt;text&lt;/div&gt;</a:t>
                      </a:r>
                      <a:endParaRPr lang="en-US" sz="1400" dirty="0">
                        <a:latin typeface="Candara" panose="020E0502030303020204" pitchFamily="34" charset="0"/>
                      </a:endParaRPr>
                    </a:p>
                  </a:txBody>
                  <a:tcPr/>
                </a:tc>
                <a:tc>
                  <a:txBody>
                    <a:bodyPr/>
                    <a:lstStyle/>
                    <a:p>
                      <a:r>
                        <a:rPr lang="en-US" sz="1400" dirty="0" smtClean="0">
                          <a:latin typeface="Candara" panose="020E0502030303020204" pitchFamily="34" charset="0"/>
                        </a:rPr>
                        <a:t>Center text.</a:t>
                      </a:r>
                      <a:endParaRPr lang="en-US" sz="1400" dirty="0">
                        <a:latin typeface="Candara" panose="020E0502030303020204" pitchFamily="34" charset="0"/>
                      </a:endParaRPr>
                    </a:p>
                  </a:txBody>
                  <a:tcPr/>
                </a:tc>
              </a:tr>
              <a:tr h="386590">
                <a:tc>
                  <a:txBody>
                    <a:bodyPr/>
                    <a:lstStyle/>
                    <a:p>
                      <a:r>
                        <a:rPr lang="en-US" sz="1400" dirty="0" smtClean="0">
                          <a:latin typeface="Candara" panose="020E0502030303020204" pitchFamily="34" charset="0"/>
                        </a:rPr>
                        <a:t>&lt;div align="left"&gt;text&lt;/div&gt;</a:t>
                      </a:r>
                      <a:endParaRPr lang="en-US" sz="1400" dirty="0">
                        <a:latin typeface="Candara" panose="020E0502030303020204" pitchFamily="34" charset="0"/>
                      </a:endParaRPr>
                    </a:p>
                  </a:txBody>
                  <a:tcPr/>
                </a:tc>
                <a:tc>
                  <a:txBody>
                    <a:bodyPr/>
                    <a:lstStyle/>
                    <a:p>
                      <a:r>
                        <a:rPr lang="en-US" sz="1400" dirty="0" smtClean="0">
                          <a:latin typeface="Candara" panose="020E0502030303020204" pitchFamily="34" charset="0"/>
                        </a:rPr>
                        <a:t>Left justify text.</a:t>
                      </a:r>
                      <a:endParaRPr lang="en-US" sz="1400" dirty="0">
                        <a:latin typeface="Candara" panose="020E0502030303020204" pitchFamily="34" charset="0"/>
                      </a:endParaRPr>
                    </a:p>
                  </a:txBody>
                  <a:tcPr/>
                </a:tc>
              </a:tr>
              <a:tr h="386590">
                <a:tc>
                  <a:txBody>
                    <a:bodyPr/>
                    <a:lstStyle/>
                    <a:p>
                      <a:r>
                        <a:rPr lang="en-US" sz="1400" dirty="0" smtClean="0">
                          <a:latin typeface="Candara" panose="020E0502030303020204" pitchFamily="34" charset="0"/>
                        </a:rPr>
                        <a:t>&lt;div align="right"&gt;text&lt;/div&gt;</a:t>
                      </a:r>
                      <a:endParaRPr lang="en-US" sz="1400" dirty="0">
                        <a:latin typeface="Candara" panose="020E0502030303020204" pitchFamily="34" charset="0"/>
                      </a:endParaRPr>
                    </a:p>
                  </a:txBody>
                  <a:tcPr/>
                </a:tc>
                <a:tc>
                  <a:txBody>
                    <a:bodyPr/>
                    <a:lstStyle/>
                    <a:p>
                      <a:r>
                        <a:rPr lang="en-US" sz="1400" dirty="0" smtClean="0">
                          <a:latin typeface="Candara" panose="020E0502030303020204" pitchFamily="34" charset="0"/>
                        </a:rPr>
                        <a:t>Right justify text.</a:t>
                      </a:r>
                      <a:endParaRPr lang="en-US" sz="1400" dirty="0">
                        <a:latin typeface="Candara" panose="020E0502030303020204" pitchFamily="34" charset="0"/>
                      </a:endParaRPr>
                    </a:p>
                  </a:txBody>
                  <a:tcPr/>
                </a:tc>
              </a:tr>
            </a:tbl>
          </a:graphicData>
        </a:graphic>
      </p:graphicFrame>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t>16</a:t>
            </a:fld>
            <a:endParaRPr lang="en-US"/>
          </a:p>
        </p:txBody>
      </p:sp>
    </p:spTree>
    <p:extLst>
      <p:ext uri="{BB962C8B-B14F-4D97-AF65-F5344CB8AC3E}">
        <p14:creationId xmlns:p14="http://schemas.microsoft.com/office/powerpoint/2010/main" val="248873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tLang="en-US" dirty="0" smtClean="0"/>
              <a:t>Quiz</a:t>
            </a:r>
          </a:p>
        </p:txBody>
      </p:sp>
      <p:sp>
        <p:nvSpPr>
          <p:cNvPr id="3" name="Content Placeholder 2"/>
          <p:cNvSpPr>
            <a:spLocks noGrp="1"/>
          </p:cNvSpPr>
          <p:nvPr>
            <p:ph sz="quarter" idx="1"/>
          </p:nvPr>
        </p:nvSpPr>
        <p:spPr/>
        <p:txBody>
          <a:bodyPr>
            <a:normAutofit/>
          </a:bodyPr>
          <a:lstStyle/>
          <a:p>
            <a:pPr eaLnBrk="1" hangingPunct="1"/>
            <a:r>
              <a:rPr lang="en-US" altLang="en-US" b="1" dirty="0" smtClean="0"/>
              <a:t>The attribute used to choose the type of font in HTML is ?</a:t>
            </a:r>
          </a:p>
          <a:p>
            <a:pPr lvl="1" eaLnBrk="1" hangingPunct="1"/>
            <a:r>
              <a:rPr lang="en-US" altLang="en-US" sz="2000" dirty="0" smtClean="0"/>
              <a:t>Answer: Face</a:t>
            </a:r>
          </a:p>
          <a:p>
            <a:pPr eaLnBrk="1" hangingPunct="1"/>
            <a:r>
              <a:rPr lang="en-US" altLang="en-US" b="1" dirty="0" smtClean="0"/>
              <a:t>&lt;a&gt; and &lt;/a&gt; are the tags used for ?</a:t>
            </a:r>
          </a:p>
          <a:p>
            <a:pPr lvl="1" eaLnBrk="1" hangingPunct="1"/>
            <a:r>
              <a:rPr lang="en-US" altLang="en-US" sz="2000" dirty="0" smtClean="0"/>
              <a:t>Answer: Adding links to your page</a:t>
            </a:r>
          </a:p>
          <a:p>
            <a:pPr eaLnBrk="1" hangingPunct="1"/>
            <a:r>
              <a:rPr lang="en-US" altLang="en-US" b="1" dirty="0" smtClean="0"/>
              <a:t>The &lt;</a:t>
            </a:r>
            <a:r>
              <a:rPr lang="en-US" altLang="en-US" b="1" dirty="0" err="1" smtClean="0"/>
              <a:t>i</a:t>
            </a:r>
            <a:r>
              <a:rPr lang="en-US" altLang="en-US" b="1" dirty="0" smtClean="0"/>
              <a:t>&gt; tag makes text... ?</a:t>
            </a:r>
          </a:p>
          <a:p>
            <a:pPr lvl="1" eaLnBrk="1" hangingPunct="1"/>
            <a:r>
              <a:rPr lang="en-US" altLang="en-US" sz="2000" dirty="0" smtClean="0"/>
              <a:t>Answer: Italic</a:t>
            </a:r>
          </a:p>
          <a:p>
            <a:pPr eaLnBrk="1" hangingPunct="1"/>
            <a:r>
              <a:rPr lang="en-US" altLang="en-US" b="1" dirty="0" smtClean="0"/>
              <a:t>The &lt;small&gt; and &lt;big&gt; tags are special in what way ?</a:t>
            </a:r>
          </a:p>
          <a:p>
            <a:pPr lvl="1" eaLnBrk="1" hangingPunct="1"/>
            <a:r>
              <a:rPr lang="en-US" altLang="en-US" sz="2000" dirty="0" smtClean="0"/>
              <a:t>Answer: They can be repeated</a:t>
            </a:r>
          </a:p>
          <a:p>
            <a:pPr eaLnBrk="1" hangingPunct="1"/>
            <a:r>
              <a:rPr lang="en-US" altLang="en-US" b="1" dirty="0" smtClean="0"/>
              <a:t>The &lt;</a:t>
            </a:r>
            <a:r>
              <a:rPr lang="en-US" altLang="en-US" b="1" dirty="0" err="1" smtClean="0"/>
              <a:t>br</a:t>
            </a:r>
            <a:r>
              <a:rPr lang="en-US" altLang="en-US" b="1" dirty="0" smtClean="0"/>
              <a:t>&gt; tag adds what to your webpage ?</a:t>
            </a:r>
          </a:p>
          <a:p>
            <a:pPr lvl="1" eaLnBrk="1" hangingPunct="1"/>
            <a:r>
              <a:rPr lang="en-US" altLang="en-US" dirty="0" smtClean="0"/>
              <a:t>Answer: Line break</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4" name="Slide Number Placeholder 3"/>
          <p:cNvSpPr>
            <a:spLocks noGrp="1"/>
          </p:cNvSpPr>
          <p:nvPr>
            <p:ph type="sldNum" sz="quarter" idx="12"/>
          </p:nvPr>
        </p:nvSpPr>
        <p:spPr/>
        <p:txBody>
          <a:bodyPr/>
          <a:lstStyle/>
          <a:p>
            <a:fld id="{CEC82A4D-99B1-4CF2-9947-C4AA5AB13460}" type="slidenum">
              <a:rPr lang="en-US" smtClean="0"/>
              <a:t>17</a:t>
            </a:fld>
            <a:endParaRPr lang="en-US"/>
          </a:p>
        </p:txBody>
      </p:sp>
    </p:spTree>
    <p:extLst>
      <p:ext uri="{BB962C8B-B14F-4D97-AF65-F5344CB8AC3E}">
        <p14:creationId xmlns:p14="http://schemas.microsoft.com/office/powerpoint/2010/main" val="40333342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dirty="0" smtClean="0"/>
              <a:t>Quiz</a:t>
            </a:r>
          </a:p>
        </p:txBody>
      </p:sp>
      <p:sp>
        <p:nvSpPr>
          <p:cNvPr id="3" name="Content Placeholder 2"/>
          <p:cNvSpPr>
            <a:spLocks noGrp="1"/>
          </p:cNvSpPr>
          <p:nvPr>
            <p:ph sz="quarter" idx="1"/>
          </p:nvPr>
        </p:nvSpPr>
        <p:spPr/>
        <p:txBody>
          <a:bodyPr/>
          <a:lstStyle/>
          <a:p>
            <a:r>
              <a:rPr lang="en-US" altLang="en-US" smtClean="0"/>
              <a:t>What tag adds a paragraph break after the text ?</a:t>
            </a:r>
          </a:p>
          <a:p>
            <a:pPr lvl="1"/>
            <a:r>
              <a:rPr lang="en-US" altLang="en-US" smtClean="0"/>
              <a:t>Answer: &lt;P&gt;</a:t>
            </a:r>
          </a:p>
          <a:p>
            <a:r>
              <a:rPr lang="en-US" altLang="en-US" smtClean="0"/>
              <a:t>Besides &lt;B&gt;, another way to make text bold is what ?</a:t>
            </a:r>
          </a:p>
          <a:p>
            <a:pPr lvl="1"/>
            <a:r>
              <a:rPr lang="en-US" altLang="en-US" smtClean="0"/>
              <a:t>Answer: &lt;strong&gt;</a:t>
            </a:r>
          </a:p>
          <a:p>
            <a:endParaRPr lang="en-US" altLang="en-US" smtClean="0"/>
          </a:p>
          <a:p>
            <a:endParaRPr lang="en-US" altLang="en-US" smtClean="0"/>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4" name="Slide Number Placeholder 3"/>
          <p:cNvSpPr>
            <a:spLocks noGrp="1"/>
          </p:cNvSpPr>
          <p:nvPr>
            <p:ph type="sldNum" sz="quarter" idx="12"/>
          </p:nvPr>
        </p:nvSpPr>
        <p:spPr/>
        <p:txBody>
          <a:bodyPr/>
          <a:lstStyle/>
          <a:p>
            <a:fld id="{CEC82A4D-99B1-4CF2-9947-C4AA5AB13460}" type="slidenum">
              <a:rPr lang="en-US" smtClean="0"/>
              <a:pPr/>
              <a:t>18</a:t>
            </a:fld>
            <a:endParaRPr lang="en-US"/>
          </a:p>
        </p:txBody>
      </p:sp>
    </p:spTree>
    <p:extLst>
      <p:ext uri="{BB962C8B-B14F-4D97-AF65-F5344CB8AC3E}">
        <p14:creationId xmlns:p14="http://schemas.microsoft.com/office/powerpoint/2010/main" val="3055871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dirty="0" smtClean="0"/>
              <a:t>Module 3: HTML Lists</a:t>
            </a:r>
          </a:p>
        </p:txBody>
      </p:sp>
      <p:sp>
        <p:nvSpPr>
          <p:cNvPr id="20483" name="Content Placeholder 2"/>
          <p:cNvSpPr>
            <a:spLocks noGrp="1"/>
          </p:cNvSpPr>
          <p:nvPr>
            <p:ph sz="quarter" idx="1"/>
          </p:nvPr>
        </p:nvSpPr>
        <p:spPr/>
        <p:txBody>
          <a:bodyPr/>
          <a:lstStyle/>
          <a:p>
            <a:r>
              <a:rPr lang="en-US" altLang="en-US" dirty="0" smtClean="0"/>
              <a:t>Introduction</a:t>
            </a:r>
          </a:p>
          <a:p>
            <a:r>
              <a:rPr lang="en-US" altLang="en-US" dirty="0" smtClean="0"/>
              <a:t>Bulleted Lists</a:t>
            </a:r>
          </a:p>
          <a:p>
            <a:r>
              <a:rPr lang="en-US" altLang="en-US" dirty="0" smtClean="0"/>
              <a:t>Numbered Lists</a:t>
            </a:r>
          </a:p>
          <a:p>
            <a:r>
              <a:rPr lang="en-US" altLang="en-US" dirty="0" smtClean="0"/>
              <a:t>Quiz!</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19</a:t>
            </a:fld>
            <a:endParaRPr lang="en-US"/>
          </a:p>
        </p:txBody>
      </p:sp>
    </p:spTree>
    <p:extLst>
      <p:ext uri="{BB962C8B-B14F-4D97-AF65-F5344CB8AC3E}">
        <p14:creationId xmlns:p14="http://schemas.microsoft.com/office/powerpoint/2010/main" val="26167611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4"/>
          <p:cNvSpPr txBox="1">
            <a:spLocks noChangeArrowheads="1"/>
          </p:cNvSpPr>
          <p:nvPr/>
        </p:nvSpPr>
        <p:spPr bwMode="auto">
          <a:xfrm>
            <a:off x="8137525" y="6423025"/>
            <a:ext cx="1841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eaLnBrk="1" hangingPunct="1">
              <a:lnSpc>
                <a:spcPct val="80000"/>
              </a:lnSpc>
              <a:spcBef>
                <a:spcPct val="20000"/>
              </a:spcBef>
              <a:buClr>
                <a:srgbClr val="000000"/>
              </a:buClr>
              <a:buSzPct val="100000"/>
              <a:buFont typeface="Times New Roman" pitchFamily="18" charset="0"/>
              <a:buNone/>
            </a:pPr>
            <a:endParaRPr lang="en-US" altLang="en-US"/>
          </a:p>
        </p:txBody>
      </p:sp>
      <p:sp>
        <p:nvSpPr>
          <p:cNvPr id="3077" name="Text Box 6"/>
          <p:cNvSpPr txBox="1">
            <a:spLocks noChangeArrowheads="1"/>
          </p:cNvSpPr>
          <p:nvPr/>
        </p:nvSpPr>
        <p:spPr bwMode="auto">
          <a:xfrm>
            <a:off x="8305800" y="6400800"/>
            <a:ext cx="8382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eaLnBrk="1" hangingPunct="1">
              <a:lnSpc>
                <a:spcPct val="80000"/>
              </a:lnSpc>
              <a:spcBef>
                <a:spcPct val="50000"/>
              </a:spcBef>
              <a:buClr>
                <a:srgbClr val="000000"/>
              </a:buClr>
              <a:buSzPct val="100000"/>
              <a:buFont typeface="Times New Roman" pitchFamily="18" charset="0"/>
              <a:buNone/>
            </a:pPr>
            <a:endParaRPr lang="en-US" altLang="en-US" sz="1200"/>
          </a:p>
        </p:txBody>
      </p:sp>
      <p:sp>
        <p:nvSpPr>
          <p:cNvPr id="5" name="Title 4"/>
          <p:cNvSpPr>
            <a:spLocks noGrp="1"/>
          </p:cNvSpPr>
          <p:nvPr>
            <p:ph type="title"/>
          </p:nvPr>
        </p:nvSpPr>
        <p:spPr/>
        <p:txBody>
          <a:bodyPr>
            <a:normAutofit/>
          </a:bodyPr>
          <a:lstStyle/>
          <a:p>
            <a:r>
              <a:rPr lang="en-US" dirty="0"/>
              <a:t>Table of </a:t>
            </a:r>
            <a:r>
              <a:rPr lang="en-US" dirty="0" smtClean="0"/>
              <a:t>Contents</a:t>
            </a:r>
            <a:endParaRPr lang="en-US" dirty="0"/>
          </a:p>
        </p:txBody>
      </p:sp>
      <p:sp>
        <p:nvSpPr>
          <p:cNvPr id="9" name="Content Placeholder 8"/>
          <p:cNvSpPr>
            <a:spLocks noGrp="1"/>
          </p:cNvSpPr>
          <p:nvPr>
            <p:ph sz="quarter" idx="1"/>
          </p:nvPr>
        </p:nvSpPr>
        <p:spPr/>
        <p:txBody>
          <a:bodyPr>
            <a:normAutofit/>
          </a:bodyPr>
          <a:lstStyle/>
          <a:p>
            <a:pPr marL="339725" indent="-339725">
              <a:spcBef>
                <a:spcPts val="600"/>
              </a:spcBef>
              <a:buClr>
                <a:srgbClr val="000000"/>
              </a:buClr>
              <a:buSzPct val="100000"/>
              <a:buFontTx/>
              <a:buNone/>
              <a:tabLst>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a:pPr>
            <a:endParaRPr lang="en-GB" dirty="0" smtClean="0">
              <a:solidFill>
                <a:srgbClr val="000000"/>
              </a:solidFill>
            </a:endParaRPr>
          </a:p>
          <a:p>
            <a:pPr>
              <a:defRPr/>
            </a:pPr>
            <a:endParaRPr lang="en-US" dirty="0"/>
          </a:p>
        </p:txBody>
      </p:sp>
      <p:graphicFrame>
        <p:nvGraphicFramePr>
          <p:cNvPr id="11" name="Content Placeholder 10"/>
          <p:cNvGraphicFramePr>
            <a:graphicFrameLocks noGrp="1"/>
          </p:cNvGraphicFramePr>
          <p:nvPr>
            <p:ph sz="quarter" idx="2"/>
            <p:extLst>
              <p:ext uri="{D42A27DB-BD31-4B8C-83A1-F6EECF244321}">
                <p14:modId xmlns:p14="http://schemas.microsoft.com/office/powerpoint/2010/main" val="4094088879"/>
              </p:ext>
            </p:extLst>
          </p:nvPr>
        </p:nvGraphicFramePr>
        <p:xfrm>
          <a:off x="457200" y="1320800"/>
          <a:ext cx="8216900" cy="4419600"/>
        </p:xfrm>
        <a:graphic>
          <a:graphicData uri="http://schemas.openxmlformats.org/drawingml/2006/table">
            <a:tbl>
              <a:tblPr firstRow="1" bandRow="1">
                <a:tableStyleId>{C083E6E3-FA7D-4D7B-A595-EF9225AFEA82}</a:tableStyleId>
              </a:tblPr>
              <a:tblGrid>
                <a:gridCol w="1447800"/>
                <a:gridCol w="6769100"/>
              </a:tblGrid>
              <a:tr h="370840">
                <a:tc>
                  <a:txBody>
                    <a:bodyPr/>
                    <a:lstStyle/>
                    <a:p>
                      <a:r>
                        <a:rPr lang="en-US" sz="2000" dirty="0" smtClean="0"/>
                        <a:t>Module</a:t>
                      </a:r>
                      <a:endParaRPr lang="en-US" sz="2000" dirty="0"/>
                    </a:p>
                  </a:txBody>
                  <a:tcPr/>
                </a:tc>
                <a:tc>
                  <a:txBody>
                    <a:bodyPr/>
                    <a:lstStyle/>
                    <a:p>
                      <a:r>
                        <a:rPr lang="en-US" sz="2000" dirty="0" smtClean="0"/>
                        <a:t>Topic</a:t>
                      </a:r>
                      <a:endParaRPr lang="en-US" sz="2000" dirty="0"/>
                    </a:p>
                  </a:txBody>
                  <a:tcPr/>
                </a:tc>
              </a:tr>
              <a:tr h="370840">
                <a:tc>
                  <a:txBody>
                    <a:bodyPr/>
                    <a:lstStyle/>
                    <a:p>
                      <a:r>
                        <a:rPr lang="en-US" sz="2000" dirty="0" smtClean="0"/>
                        <a:t>Module</a:t>
                      </a:r>
                      <a:r>
                        <a:rPr lang="en-US" sz="2000" baseline="0" dirty="0" smtClean="0"/>
                        <a:t> 1</a:t>
                      </a:r>
                      <a:endParaRPr lang="en-US" sz="2000" dirty="0"/>
                    </a:p>
                  </a:txBody>
                  <a:tcPr/>
                </a:tc>
                <a:tc>
                  <a:txBody>
                    <a:bodyPr/>
                    <a:lstStyle/>
                    <a:p>
                      <a:r>
                        <a:rPr lang="en-US" altLang="en-US" sz="2000" dirty="0" smtClean="0"/>
                        <a:t>HTML Basics</a:t>
                      </a:r>
                      <a:endParaRPr lang="en-US" sz="20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Module</a:t>
                      </a:r>
                      <a:r>
                        <a:rPr lang="en-US" sz="2000" baseline="0" dirty="0" smtClean="0"/>
                        <a:t> 2</a:t>
                      </a:r>
                      <a:endParaRPr lang="en-US" sz="2000" dirty="0" smtClean="0"/>
                    </a:p>
                  </a:txBody>
                  <a:tcPr/>
                </a:tc>
                <a:tc>
                  <a:txBody>
                    <a:bodyPr/>
                    <a:lstStyle/>
                    <a:p>
                      <a:r>
                        <a:rPr lang="en-US" altLang="en-US" sz="2000" dirty="0" smtClean="0"/>
                        <a:t>HTML text</a:t>
                      </a:r>
                      <a:endParaRPr lang="en-US" sz="20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Module</a:t>
                      </a:r>
                      <a:r>
                        <a:rPr lang="en-US" sz="2000" baseline="0" dirty="0" smtClean="0"/>
                        <a:t> 3</a:t>
                      </a:r>
                      <a:endParaRPr lang="en-US" sz="2000" dirty="0" smtClean="0"/>
                    </a:p>
                  </a:txBody>
                  <a:tcPr/>
                </a:tc>
                <a:tc>
                  <a:txBody>
                    <a:bodyPr/>
                    <a:lstStyle/>
                    <a:p>
                      <a:r>
                        <a:rPr lang="en-US" altLang="en-US" sz="2000" dirty="0" smtClean="0"/>
                        <a:t>HTML Lists</a:t>
                      </a:r>
                      <a:endParaRPr lang="en-US" sz="20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Module</a:t>
                      </a:r>
                      <a:r>
                        <a:rPr lang="en-US" sz="2000" baseline="0" dirty="0" smtClean="0"/>
                        <a:t> 4</a:t>
                      </a:r>
                      <a:endParaRPr lang="en-US" sz="2000" dirty="0" smtClean="0"/>
                    </a:p>
                  </a:txBody>
                  <a:tcPr/>
                </a:tc>
                <a:tc>
                  <a:txBody>
                    <a:bodyPr/>
                    <a:lstStyle/>
                    <a:p>
                      <a:r>
                        <a:rPr lang="en-US" altLang="en-US" sz="2000" dirty="0" smtClean="0"/>
                        <a:t>HTML Images</a:t>
                      </a:r>
                      <a:endParaRPr lang="en-US" sz="2000" dirty="0"/>
                    </a:p>
                  </a:txBody>
                  <a:tcPr/>
                </a:tc>
              </a:tr>
              <a:tr h="370840">
                <a:tc>
                  <a:txBody>
                    <a:bodyPr/>
                    <a:lstStyle/>
                    <a:p>
                      <a:r>
                        <a:rPr lang="en-US" sz="2000" dirty="0" smtClean="0"/>
                        <a:t>Module</a:t>
                      </a:r>
                      <a:r>
                        <a:rPr lang="en-US" sz="2000" baseline="0" dirty="0" smtClean="0"/>
                        <a:t> 5</a:t>
                      </a:r>
                      <a:endParaRPr lang="en-US" sz="2000" dirty="0"/>
                    </a:p>
                  </a:txBody>
                  <a:tcPr/>
                </a:tc>
                <a:tc>
                  <a:txBody>
                    <a:bodyPr/>
                    <a:lstStyle/>
                    <a:p>
                      <a:r>
                        <a:rPr lang="en-US" altLang="en-US" sz="2000" dirty="0" smtClean="0"/>
                        <a:t>HTML Links</a:t>
                      </a:r>
                      <a:endParaRPr lang="en-US" sz="20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Module</a:t>
                      </a:r>
                      <a:r>
                        <a:rPr lang="en-US" sz="2000" baseline="0" dirty="0" smtClean="0"/>
                        <a:t> 6</a:t>
                      </a:r>
                      <a:endParaRPr lang="en-US" sz="2000" dirty="0" smtClean="0"/>
                    </a:p>
                  </a:txBody>
                  <a:tcPr/>
                </a:tc>
                <a:tc>
                  <a:txBody>
                    <a:bodyPr/>
                    <a:lstStyle/>
                    <a:p>
                      <a:r>
                        <a:rPr lang="en-US" altLang="en-US" sz="2000" dirty="0" smtClean="0"/>
                        <a:t>HTML Backgrounds</a:t>
                      </a:r>
                      <a:endParaRPr lang="en-US" sz="20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Module</a:t>
                      </a:r>
                      <a:r>
                        <a:rPr lang="en-US" sz="2000" baseline="0" dirty="0" smtClean="0"/>
                        <a:t> 7</a:t>
                      </a:r>
                      <a:endParaRPr lang="en-US" sz="2000" dirty="0" smtClean="0"/>
                    </a:p>
                  </a:txBody>
                  <a:tcPr/>
                </a:tc>
                <a:tc>
                  <a:txBody>
                    <a:bodyPr/>
                    <a:lstStyle/>
                    <a:p>
                      <a:r>
                        <a:rPr lang="en-US" altLang="en-US" sz="2000" dirty="0" smtClean="0"/>
                        <a:t>HTML Tables</a:t>
                      </a:r>
                      <a:endParaRPr lang="en-US" sz="20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Module</a:t>
                      </a:r>
                      <a:r>
                        <a:rPr lang="en-US" sz="2000" baseline="0" dirty="0" smtClean="0"/>
                        <a:t> 8</a:t>
                      </a:r>
                      <a:endParaRPr lang="en-US" sz="2000" dirty="0" smtClean="0"/>
                    </a:p>
                  </a:txBody>
                  <a:tcPr/>
                </a:tc>
                <a:tc>
                  <a:txBody>
                    <a:bodyPr/>
                    <a:lstStyle/>
                    <a:p>
                      <a:r>
                        <a:rPr lang="en-US" altLang="en-US" sz="2000" dirty="0" smtClean="0"/>
                        <a:t>HTML </a:t>
                      </a:r>
                      <a:r>
                        <a:rPr lang="en-US" altLang="en-US" sz="2000" dirty="0" err="1" smtClean="0"/>
                        <a:t>IFrames</a:t>
                      </a:r>
                      <a:endParaRPr lang="en-US" sz="20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Module</a:t>
                      </a:r>
                      <a:r>
                        <a:rPr lang="en-US" sz="2000" baseline="0" dirty="0" smtClean="0"/>
                        <a:t> 9</a:t>
                      </a:r>
                      <a:endParaRPr lang="en-US" sz="2000" dirty="0" smtClean="0"/>
                    </a:p>
                  </a:txBody>
                  <a:tcPr/>
                </a:tc>
                <a:tc>
                  <a:txBody>
                    <a:bodyPr/>
                    <a:lstStyle/>
                    <a:p>
                      <a:r>
                        <a:rPr lang="en-US" altLang="en-US" sz="2000" dirty="0" smtClean="0"/>
                        <a:t>HTML Forms</a:t>
                      </a:r>
                      <a:endParaRPr lang="en-US" sz="2000" dirty="0"/>
                    </a:p>
                  </a:txBody>
                  <a:tcPr/>
                </a:tc>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Module 10</a:t>
                      </a:r>
                    </a:p>
                  </a:txBody>
                  <a:tcPr/>
                </a:tc>
                <a:tc>
                  <a:txBody>
                    <a:bodyPr/>
                    <a:lstStyle/>
                    <a:p>
                      <a:r>
                        <a:rPr kumimoji="0" lang="en-US" sz="2000" kern="1200" dirty="0" smtClean="0">
                          <a:solidFill>
                            <a:schemeClr val="tx1"/>
                          </a:solidFill>
                          <a:latin typeface="+mn-lt"/>
                          <a:ea typeface="+mn-ea"/>
                          <a:cs typeface="+mn-cs"/>
                        </a:rPr>
                        <a:t>Miscellaneous</a:t>
                      </a:r>
                      <a:endParaRPr kumimoji="0" lang="en-US" sz="2000" kern="1200" dirty="0">
                        <a:solidFill>
                          <a:schemeClr val="tx1"/>
                        </a:solidFill>
                        <a:latin typeface="+mn-lt"/>
                        <a:ea typeface="+mn-ea"/>
                        <a:cs typeface="+mn-cs"/>
                      </a:endParaRPr>
                    </a:p>
                  </a:txBody>
                  <a:tcPr/>
                </a:tc>
              </a:tr>
            </a:tbl>
          </a:graphicData>
        </a:graphic>
      </p:graphicFrame>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t>2</a:t>
            </a:fld>
            <a:endParaRPr lang="en-US"/>
          </a:p>
        </p:txBody>
      </p:sp>
    </p:spTree>
    <p:extLst>
      <p:ext uri="{BB962C8B-B14F-4D97-AF65-F5344CB8AC3E}">
        <p14:creationId xmlns:p14="http://schemas.microsoft.com/office/powerpoint/2010/main" val="348375723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tLang="en-US" dirty="0" smtClean="0"/>
              <a:t>Introduction</a:t>
            </a:r>
          </a:p>
        </p:txBody>
      </p:sp>
      <p:sp>
        <p:nvSpPr>
          <p:cNvPr id="21507" name="Content Placeholder 2"/>
          <p:cNvSpPr>
            <a:spLocks noGrp="1"/>
          </p:cNvSpPr>
          <p:nvPr>
            <p:ph sz="quarter" idx="1"/>
          </p:nvPr>
        </p:nvSpPr>
        <p:spPr/>
        <p:txBody>
          <a:bodyPr>
            <a:normAutofit lnSpcReduction="10000"/>
          </a:bodyPr>
          <a:lstStyle/>
          <a:p>
            <a:pPr>
              <a:lnSpc>
                <a:spcPct val="150000"/>
              </a:lnSpc>
            </a:pPr>
            <a:r>
              <a:rPr lang="en-US" altLang="en-US" dirty="0" smtClean="0"/>
              <a:t>To create a bulleted list you need to add a &lt;</a:t>
            </a:r>
            <a:r>
              <a:rPr lang="en-US" altLang="en-US" dirty="0" err="1" smtClean="0"/>
              <a:t>ul</a:t>
            </a:r>
            <a:r>
              <a:rPr lang="en-US" altLang="en-US" dirty="0" smtClean="0"/>
              <a:t>&gt; and a &lt;/</a:t>
            </a:r>
            <a:r>
              <a:rPr lang="en-US" altLang="en-US" dirty="0" err="1" smtClean="0"/>
              <a:t>ul</a:t>
            </a:r>
            <a:r>
              <a:rPr lang="en-US" altLang="en-US" dirty="0" smtClean="0"/>
              <a:t>&gt; tag at the beginning and the end of the </a:t>
            </a:r>
            <a:r>
              <a:rPr lang="en-US" altLang="en-US" dirty="0" smtClean="0"/>
              <a:t>list.</a:t>
            </a:r>
          </a:p>
          <a:p>
            <a:pPr>
              <a:lnSpc>
                <a:spcPct val="150000"/>
              </a:lnSpc>
            </a:pPr>
            <a:r>
              <a:rPr lang="en-US" altLang="en-US" dirty="0" smtClean="0"/>
              <a:t>Numbered </a:t>
            </a:r>
            <a:r>
              <a:rPr lang="en-US" altLang="en-US" dirty="0" smtClean="0"/>
              <a:t>lists have &lt;</a:t>
            </a:r>
            <a:r>
              <a:rPr lang="en-US" altLang="en-US" dirty="0" err="1" smtClean="0"/>
              <a:t>ol</a:t>
            </a:r>
            <a:r>
              <a:rPr lang="en-US" altLang="en-US" dirty="0" smtClean="0"/>
              <a:t>&gt; tags instead of &lt;</a:t>
            </a:r>
            <a:r>
              <a:rPr lang="en-US" altLang="en-US" dirty="0" err="1" smtClean="0"/>
              <a:t>ul</a:t>
            </a:r>
            <a:r>
              <a:rPr lang="en-US" altLang="en-US" dirty="0" smtClean="0"/>
              <a:t>&gt; </a:t>
            </a:r>
            <a:r>
              <a:rPr lang="en-US" altLang="en-US" dirty="0" smtClean="0"/>
              <a:t>tags.</a:t>
            </a:r>
          </a:p>
          <a:p>
            <a:pPr>
              <a:lnSpc>
                <a:spcPct val="150000"/>
              </a:lnSpc>
            </a:pPr>
            <a:r>
              <a:rPr lang="en-US" altLang="en-US" dirty="0" smtClean="0"/>
              <a:t>To </a:t>
            </a:r>
            <a:r>
              <a:rPr lang="en-US" altLang="en-US" dirty="0" smtClean="0"/>
              <a:t>separate single list items use &lt;li&gt; and &lt;/li&gt; </a:t>
            </a:r>
            <a:r>
              <a:rPr lang="en-US" altLang="en-US" dirty="0" smtClean="0"/>
              <a:t>tags.</a:t>
            </a:r>
          </a:p>
          <a:p>
            <a:pPr>
              <a:lnSpc>
                <a:spcPct val="150000"/>
              </a:lnSpc>
            </a:pPr>
            <a:r>
              <a:rPr lang="en-US" altLang="en-US" dirty="0" smtClean="0"/>
              <a:t>There </a:t>
            </a:r>
            <a:r>
              <a:rPr lang="en-US" altLang="en-US" dirty="0" smtClean="0"/>
              <a:t>are special settings that you can use to customize the lists on your </a:t>
            </a:r>
            <a:r>
              <a:rPr lang="en-US" altLang="en-US" dirty="0" smtClean="0"/>
              <a:t>page.</a:t>
            </a:r>
          </a:p>
          <a:p>
            <a:pPr>
              <a:lnSpc>
                <a:spcPct val="150000"/>
              </a:lnSpc>
            </a:pPr>
            <a:r>
              <a:rPr lang="en-US" altLang="en-US" dirty="0" smtClean="0"/>
              <a:t>On </a:t>
            </a:r>
            <a:r>
              <a:rPr lang="en-US" altLang="en-US" dirty="0" smtClean="0"/>
              <a:t>the following two pages you can learn in detail about bulleted and numbered lists.</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t>20</a:t>
            </a:fld>
            <a:endParaRPr lang="en-US"/>
          </a:p>
        </p:txBody>
      </p:sp>
    </p:spTree>
    <p:extLst>
      <p:ext uri="{BB962C8B-B14F-4D97-AF65-F5344CB8AC3E}">
        <p14:creationId xmlns:p14="http://schemas.microsoft.com/office/powerpoint/2010/main" val="155002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wipe(down)">
                                      <p:cBhvr>
                                        <p:cTn id="7" dur="500"/>
                                        <p:tgtEl>
                                          <p:spTgt spid="21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wipe(down)">
                                      <p:cBhvr>
                                        <p:cTn id="12" dur="500"/>
                                        <p:tgtEl>
                                          <p:spTgt spid="215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wipe(down)">
                                      <p:cBhvr>
                                        <p:cTn id="17" dur="500"/>
                                        <p:tgtEl>
                                          <p:spTgt spid="215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1507">
                                            <p:txEl>
                                              <p:pRg st="3" end="3"/>
                                            </p:txEl>
                                          </p:spTgt>
                                        </p:tgtEl>
                                        <p:attrNameLst>
                                          <p:attrName>style.visibility</p:attrName>
                                        </p:attrNameLst>
                                      </p:cBhvr>
                                      <p:to>
                                        <p:strVal val="visible"/>
                                      </p:to>
                                    </p:set>
                                    <p:animEffect transition="in" filter="wipe(down)">
                                      <p:cBhvr>
                                        <p:cTn id="22" dur="500"/>
                                        <p:tgtEl>
                                          <p:spTgt spid="215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1507">
                                            <p:txEl>
                                              <p:pRg st="4" end="4"/>
                                            </p:txEl>
                                          </p:spTgt>
                                        </p:tgtEl>
                                        <p:attrNameLst>
                                          <p:attrName>style.visibility</p:attrName>
                                        </p:attrNameLst>
                                      </p:cBhvr>
                                      <p:to>
                                        <p:strVal val="visible"/>
                                      </p:to>
                                    </p:set>
                                    <p:animEffect transition="in" filter="wipe(down)">
                                      <p:cBhvr>
                                        <p:cTn id="27" dur="500"/>
                                        <p:tgtEl>
                                          <p:spTgt spid="215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dirty="0" smtClean="0"/>
              <a:t>Bulleted lists</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788888363"/>
              </p:ext>
            </p:extLst>
          </p:nvPr>
        </p:nvGraphicFramePr>
        <p:xfrm>
          <a:off x="609600" y="1371600"/>
          <a:ext cx="7696200" cy="4951817"/>
        </p:xfrm>
        <a:graphic>
          <a:graphicData uri="http://schemas.openxmlformats.org/drawingml/2006/table">
            <a:tbl>
              <a:tblPr firstRow="1" bandRow="1">
                <a:tableStyleId>{ED083AE6-46FA-4A59-8FB0-9F97EB10719F}</a:tableStyleId>
              </a:tblPr>
              <a:tblGrid>
                <a:gridCol w="3736020"/>
                <a:gridCol w="3960180"/>
              </a:tblGrid>
              <a:tr h="325078">
                <a:tc>
                  <a:txBody>
                    <a:bodyPr/>
                    <a:lstStyle/>
                    <a:p>
                      <a:r>
                        <a:rPr lang="en-US" sz="1600" dirty="0" smtClean="0"/>
                        <a:t>HTML-CODE</a:t>
                      </a:r>
                      <a:endParaRPr lang="en-US" sz="1600" dirty="0"/>
                    </a:p>
                  </a:txBody>
                  <a:tcPr marT="45725" marB="45725"/>
                </a:tc>
                <a:tc>
                  <a:txBody>
                    <a:bodyPr/>
                    <a:lstStyle/>
                    <a:p>
                      <a:r>
                        <a:rPr lang="en-US" sz="1600" dirty="0" smtClean="0"/>
                        <a:t>EXPLANATION / EXAMPLE</a:t>
                      </a:r>
                      <a:endParaRPr lang="en-US" sz="1600" dirty="0"/>
                    </a:p>
                  </a:txBody>
                  <a:tcPr marT="45725" marB="45725"/>
                </a:tc>
              </a:tr>
              <a:tr h="1416097">
                <a:tc>
                  <a:txBody>
                    <a:bodyPr/>
                    <a:lstStyle/>
                    <a:p>
                      <a:pPr algn="l"/>
                      <a:r>
                        <a:rPr lang="it-IT" sz="1600" b="0" i="0" dirty="0" smtClean="0"/>
                        <a:t>                     &lt;ul&gt;</a:t>
                      </a:r>
                    </a:p>
                    <a:p>
                      <a:pPr algn="ctr"/>
                      <a:r>
                        <a:rPr lang="it-IT" sz="1600" b="0" i="0" dirty="0" smtClean="0"/>
                        <a:t>&lt;li&gt;text&lt;/li&gt;</a:t>
                      </a:r>
                    </a:p>
                    <a:p>
                      <a:pPr algn="ctr"/>
                      <a:r>
                        <a:rPr lang="it-IT" sz="1600" b="0" i="0" dirty="0" smtClean="0"/>
                        <a:t>&lt;li&gt;text&lt;/li&gt;</a:t>
                      </a:r>
                    </a:p>
                    <a:p>
                      <a:pPr algn="ctr"/>
                      <a:r>
                        <a:rPr lang="it-IT" sz="1600" b="0" i="0" dirty="0" smtClean="0"/>
                        <a:t>&lt;li&gt;text&lt;/li&gt;</a:t>
                      </a:r>
                    </a:p>
                    <a:p>
                      <a:pPr algn="l"/>
                      <a:r>
                        <a:rPr lang="it-IT" sz="1600" b="0" i="0" dirty="0" smtClean="0"/>
                        <a:t>                     &lt;/ul&gt;</a:t>
                      </a:r>
                      <a:endParaRPr lang="en-US" sz="1600" b="0" i="0" dirty="0"/>
                    </a:p>
                  </a:txBody>
                  <a:tcPr marT="45725" marB="45725"/>
                </a:tc>
                <a:tc>
                  <a:txBody>
                    <a:bodyPr/>
                    <a:lstStyle/>
                    <a:p>
                      <a:r>
                        <a:rPr lang="en-US" sz="1600" dirty="0" smtClean="0"/>
                        <a:t>Makes a bulleted list using the default bullet type:</a:t>
                      </a:r>
                    </a:p>
                    <a:p>
                      <a:pPr>
                        <a:buFont typeface="Arial" pitchFamily="34" charset="0"/>
                        <a:buChar char="•"/>
                      </a:pPr>
                      <a:r>
                        <a:rPr lang="en-US" sz="1600" dirty="0" smtClean="0"/>
                        <a:t>Text</a:t>
                      </a:r>
                    </a:p>
                    <a:p>
                      <a:pPr>
                        <a:buFont typeface="Arial" pitchFamily="34" charset="0"/>
                        <a:buChar char="•"/>
                      </a:pPr>
                      <a:r>
                        <a:rPr lang="en-US" sz="1600" dirty="0" smtClean="0"/>
                        <a:t>Text</a:t>
                      </a:r>
                    </a:p>
                    <a:p>
                      <a:pPr>
                        <a:buFont typeface="Arial" pitchFamily="34" charset="0"/>
                        <a:buChar char="•"/>
                      </a:pPr>
                      <a:r>
                        <a:rPr lang="en-US" sz="1600" dirty="0" smtClean="0"/>
                        <a:t>Text</a:t>
                      </a:r>
                      <a:endParaRPr lang="en-US" sz="1600" dirty="0"/>
                    </a:p>
                  </a:txBody>
                  <a:tcPr marT="45725" marB="45725"/>
                </a:tc>
              </a:tr>
              <a:tr h="1042033">
                <a:tc>
                  <a:txBody>
                    <a:bodyPr/>
                    <a:lstStyle/>
                    <a:p>
                      <a:pPr algn="ctr"/>
                      <a:endParaRPr lang="en-US" sz="1600" dirty="0" smtClean="0"/>
                    </a:p>
                    <a:p>
                      <a:pPr algn="ctr"/>
                      <a:r>
                        <a:rPr lang="en-US" sz="1600" dirty="0" smtClean="0"/>
                        <a:t>&lt;</a:t>
                      </a:r>
                      <a:r>
                        <a:rPr lang="en-US" sz="1600" dirty="0" err="1" smtClean="0"/>
                        <a:t>ul</a:t>
                      </a:r>
                      <a:r>
                        <a:rPr lang="en-US" sz="1600" dirty="0" smtClean="0"/>
                        <a:t> type="disc"&gt;</a:t>
                      </a:r>
                      <a:endParaRPr lang="en-US" sz="1600" dirty="0"/>
                    </a:p>
                  </a:txBody>
                  <a:tcPr marT="45725" marB="45725"/>
                </a:tc>
                <a:tc>
                  <a:txBody>
                    <a:bodyPr/>
                    <a:lstStyle/>
                    <a:p>
                      <a:r>
                        <a:rPr lang="en-US" sz="1600" dirty="0" smtClean="0"/>
                        <a:t>Starts a bulleted list using discs as bullets:</a:t>
                      </a:r>
                    </a:p>
                    <a:p>
                      <a:pPr>
                        <a:buFont typeface="Arial" pitchFamily="34" charset="0"/>
                        <a:buChar char="•"/>
                      </a:pPr>
                      <a:r>
                        <a:rPr lang="en-US" sz="1600" dirty="0" smtClean="0"/>
                        <a:t>This is one line</a:t>
                      </a:r>
                    </a:p>
                    <a:p>
                      <a:pPr>
                        <a:buFont typeface="Arial" pitchFamily="34" charset="0"/>
                        <a:buChar char="•"/>
                      </a:pPr>
                      <a:r>
                        <a:rPr lang="en-US" sz="1600" dirty="0" smtClean="0"/>
                        <a:t>This is another line</a:t>
                      </a:r>
                    </a:p>
                    <a:p>
                      <a:pPr>
                        <a:buFont typeface="Arial" pitchFamily="34" charset="0"/>
                        <a:buChar char="•"/>
                      </a:pPr>
                      <a:r>
                        <a:rPr lang="en-US" sz="1600" dirty="0" smtClean="0"/>
                        <a:t>And this is the final line</a:t>
                      </a:r>
                      <a:endParaRPr lang="en-US" sz="1600" dirty="0"/>
                    </a:p>
                  </a:txBody>
                  <a:tcPr marT="45725" marB="45725"/>
                </a:tc>
              </a:tr>
              <a:tr h="1042033">
                <a:tc>
                  <a:txBody>
                    <a:bodyPr/>
                    <a:lstStyle/>
                    <a:p>
                      <a:pPr algn="ctr"/>
                      <a:endParaRPr lang="en-US" sz="1600" dirty="0" smtClean="0"/>
                    </a:p>
                    <a:p>
                      <a:pPr algn="ctr"/>
                      <a:r>
                        <a:rPr lang="en-US" sz="1600" dirty="0" smtClean="0"/>
                        <a:t>&lt;</a:t>
                      </a:r>
                      <a:r>
                        <a:rPr lang="en-US" sz="1600" dirty="0" err="1" smtClean="0"/>
                        <a:t>ul</a:t>
                      </a:r>
                      <a:r>
                        <a:rPr lang="en-US" sz="1600" dirty="0" smtClean="0"/>
                        <a:t> type="circle"&gt;</a:t>
                      </a:r>
                      <a:endParaRPr lang="en-US" sz="1600" dirty="0"/>
                    </a:p>
                  </a:txBody>
                  <a:tcPr marT="45725" marB="45725"/>
                </a:tc>
                <a:tc>
                  <a:txBody>
                    <a:bodyPr/>
                    <a:lstStyle/>
                    <a:p>
                      <a:r>
                        <a:rPr lang="en-US" sz="1600" dirty="0" smtClean="0"/>
                        <a:t>Starts a bulleted list using circles as bullets:</a:t>
                      </a:r>
                    </a:p>
                    <a:p>
                      <a:pPr>
                        <a:buFont typeface="Courier New" pitchFamily="49" charset="0"/>
                        <a:buChar char="o"/>
                      </a:pPr>
                      <a:r>
                        <a:rPr lang="en-US" sz="1600" dirty="0" smtClean="0"/>
                        <a:t>This is one line</a:t>
                      </a:r>
                    </a:p>
                    <a:p>
                      <a:pPr>
                        <a:buFont typeface="Courier New" pitchFamily="49" charset="0"/>
                        <a:buChar char="o"/>
                      </a:pPr>
                      <a:r>
                        <a:rPr lang="en-US" sz="1600" dirty="0" smtClean="0"/>
                        <a:t>This is another line</a:t>
                      </a:r>
                    </a:p>
                    <a:p>
                      <a:pPr>
                        <a:buFont typeface="Courier New" pitchFamily="49" charset="0"/>
                        <a:buChar char="o"/>
                      </a:pPr>
                      <a:r>
                        <a:rPr lang="en-US" sz="1600" dirty="0" smtClean="0"/>
                        <a:t>And this is the final line</a:t>
                      </a:r>
                      <a:endParaRPr lang="en-US" sz="1600" dirty="0"/>
                    </a:p>
                  </a:txBody>
                  <a:tcPr marT="45725" marB="45725"/>
                </a:tc>
              </a:tr>
              <a:tr h="1042033">
                <a:tc>
                  <a:txBody>
                    <a:bodyPr/>
                    <a:lstStyle/>
                    <a:p>
                      <a:pPr algn="ctr"/>
                      <a:endParaRPr lang="en-US" sz="1600" dirty="0" smtClean="0"/>
                    </a:p>
                    <a:p>
                      <a:pPr algn="ctr"/>
                      <a:r>
                        <a:rPr lang="en-US" sz="1600" dirty="0" smtClean="0"/>
                        <a:t>&lt;</a:t>
                      </a:r>
                      <a:r>
                        <a:rPr lang="en-US" sz="1600" dirty="0" err="1" smtClean="0"/>
                        <a:t>ul</a:t>
                      </a:r>
                      <a:r>
                        <a:rPr lang="en-US" sz="1600" dirty="0" smtClean="0"/>
                        <a:t> type="square"&gt;</a:t>
                      </a:r>
                      <a:endParaRPr lang="en-US" sz="1600" dirty="0"/>
                    </a:p>
                  </a:txBody>
                  <a:tcPr marT="45725" marB="45725"/>
                </a:tc>
                <a:tc>
                  <a:txBody>
                    <a:bodyPr/>
                    <a:lstStyle/>
                    <a:p>
                      <a:r>
                        <a:rPr lang="en-US" sz="1600" dirty="0" smtClean="0"/>
                        <a:t>Starts a bulleted list using squares as bullets:</a:t>
                      </a:r>
                    </a:p>
                    <a:p>
                      <a:pPr>
                        <a:buFont typeface="Wingdings" pitchFamily="2" charset="2"/>
                        <a:buChar char="§"/>
                      </a:pPr>
                      <a:r>
                        <a:rPr lang="en-US" sz="1600" dirty="0" smtClean="0"/>
                        <a:t>This is one line</a:t>
                      </a:r>
                    </a:p>
                    <a:p>
                      <a:pPr>
                        <a:buFont typeface="Wingdings" pitchFamily="2" charset="2"/>
                        <a:buChar char="§"/>
                      </a:pPr>
                      <a:r>
                        <a:rPr lang="en-US" sz="1600" dirty="0" smtClean="0"/>
                        <a:t>This is another line</a:t>
                      </a:r>
                    </a:p>
                    <a:p>
                      <a:pPr>
                        <a:buFont typeface="Wingdings" pitchFamily="2" charset="2"/>
                        <a:buChar char="§"/>
                      </a:pPr>
                      <a:r>
                        <a:rPr lang="en-US" sz="1600" dirty="0" smtClean="0"/>
                        <a:t>And this is the final line</a:t>
                      </a:r>
                      <a:endParaRPr lang="en-US" sz="1600" dirty="0"/>
                    </a:p>
                  </a:txBody>
                  <a:tcPr marT="45725" marB="45725"/>
                </a:tc>
              </a:tr>
            </a:tbl>
          </a:graphicData>
        </a:graphic>
      </p:graphicFrame>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t>21</a:t>
            </a:fld>
            <a:endParaRPr lang="en-US"/>
          </a:p>
        </p:txBody>
      </p:sp>
    </p:spTree>
    <p:extLst>
      <p:ext uri="{BB962C8B-B14F-4D97-AF65-F5344CB8AC3E}">
        <p14:creationId xmlns:p14="http://schemas.microsoft.com/office/powerpoint/2010/main" val="2249485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ltLang="en-US" dirty="0" smtClean="0"/>
              <a:t>Numbered lists</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906308919"/>
              </p:ext>
            </p:extLst>
          </p:nvPr>
        </p:nvGraphicFramePr>
        <p:xfrm>
          <a:off x="609600" y="1295400"/>
          <a:ext cx="7543800" cy="5035186"/>
        </p:xfrm>
        <a:graphic>
          <a:graphicData uri="http://schemas.openxmlformats.org/drawingml/2006/table">
            <a:tbl>
              <a:tblPr firstRow="1" bandRow="1">
                <a:tableStyleId>{ED083AE6-46FA-4A59-8FB0-9F97EB10719F}</a:tableStyleId>
              </a:tblPr>
              <a:tblGrid>
                <a:gridCol w="3771900"/>
                <a:gridCol w="3771900"/>
              </a:tblGrid>
              <a:tr h="321220">
                <a:tc>
                  <a:txBody>
                    <a:bodyPr/>
                    <a:lstStyle/>
                    <a:p>
                      <a:r>
                        <a:rPr lang="en-US" sz="1600" dirty="0" smtClean="0"/>
                        <a:t>HTML-CODE</a:t>
                      </a:r>
                      <a:endParaRPr lang="en-US" sz="1600" dirty="0"/>
                    </a:p>
                  </a:txBody>
                  <a:tcPr marT="45715" marB="45715"/>
                </a:tc>
                <a:tc>
                  <a:txBody>
                    <a:bodyPr/>
                    <a:lstStyle/>
                    <a:p>
                      <a:r>
                        <a:rPr lang="en-US" sz="1600" dirty="0" smtClean="0"/>
                        <a:t>EXPLANATION / EXAMPLE</a:t>
                      </a:r>
                      <a:endParaRPr lang="en-US" sz="1600" dirty="0"/>
                    </a:p>
                  </a:txBody>
                  <a:tcPr marT="45715" marB="45715"/>
                </a:tc>
              </a:tr>
              <a:tr h="1255706">
                <a:tc>
                  <a:txBody>
                    <a:bodyPr/>
                    <a:lstStyle/>
                    <a:p>
                      <a:r>
                        <a:rPr lang="it-IT" sz="1600" i="0" dirty="0" smtClean="0"/>
                        <a:t>&lt;ol&gt;</a:t>
                      </a:r>
                    </a:p>
                    <a:p>
                      <a:r>
                        <a:rPr lang="it-IT" sz="1600" i="0" dirty="0" smtClean="0"/>
                        <a:t>&lt;li&gt;text&lt;/li&gt;</a:t>
                      </a:r>
                    </a:p>
                    <a:p>
                      <a:r>
                        <a:rPr lang="it-IT" sz="1600" i="0" dirty="0" smtClean="0"/>
                        <a:t>&lt;li&gt;text&lt;/li&gt;</a:t>
                      </a:r>
                    </a:p>
                    <a:p>
                      <a:r>
                        <a:rPr lang="it-IT" sz="1600" i="0" dirty="0" smtClean="0"/>
                        <a:t>&lt;/ol&gt;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&lt;</a:t>
                      </a:r>
                      <a:r>
                        <a:rPr lang="en-US" sz="1600" dirty="0" err="1" smtClean="0"/>
                        <a:t>ol</a:t>
                      </a:r>
                      <a:r>
                        <a:rPr lang="en-US" sz="1600" dirty="0" smtClean="0"/>
                        <a:t> type="1"&gt;</a:t>
                      </a:r>
                    </a:p>
                  </a:txBody>
                  <a:tcPr marT="45715" marB="45715"/>
                </a:tc>
                <a:tc>
                  <a:txBody>
                    <a:bodyPr/>
                    <a:lstStyle/>
                    <a:p>
                      <a:r>
                        <a:rPr lang="en-US" sz="1600" dirty="0" smtClean="0"/>
                        <a:t>Makes a numbered list using the default number type:</a:t>
                      </a:r>
                    </a:p>
                    <a:p>
                      <a:pPr marL="342900" indent="-342900">
                        <a:buFont typeface="+mj-lt"/>
                        <a:buAutoNum type="arabicPeriod"/>
                      </a:pPr>
                      <a:r>
                        <a:rPr lang="en-US" sz="1600" dirty="0" smtClean="0"/>
                        <a:t>Text</a:t>
                      </a:r>
                    </a:p>
                    <a:p>
                      <a:pPr marL="342900" indent="-342900">
                        <a:buFont typeface="+mj-lt"/>
                        <a:buAutoNum type="arabicPeriod"/>
                      </a:pPr>
                      <a:r>
                        <a:rPr lang="en-US" sz="1600" dirty="0" smtClean="0"/>
                        <a:t>Text</a:t>
                      </a:r>
                    </a:p>
                  </a:txBody>
                  <a:tcPr marT="45715" marB="45715"/>
                </a:tc>
              </a:tr>
              <a:tr h="1022084">
                <a:tc>
                  <a:txBody>
                    <a:bodyPr/>
                    <a:lstStyle/>
                    <a:p>
                      <a:endParaRPr lang="en-US" sz="1600" dirty="0" smtClean="0"/>
                    </a:p>
                    <a:p>
                      <a:r>
                        <a:rPr lang="en-US" sz="1600" dirty="0" smtClean="0"/>
                        <a:t>&lt;</a:t>
                      </a:r>
                      <a:r>
                        <a:rPr lang="en-US" sz="1600" dirty="0" err="1" smtClean="0"/>
                        <a:t>ol</a:t>
                      </a:r>
                      <a:r>
                        <a:rPr lang="en-US" sz="1600" dirty="0" smtClean="0"/>
                        <a:t> start="5"&gt;</a:t>
                      </a:r>
                      <a:endParaRPr lang="en-US" sz="1600" dirty="0"/>
                    </a:p>
                  </a:txBody>
                  <a:tcPr marT="45715" marB="45715"/>
                </a:tc>
                <a:tc>
                  <a:txBody>
                    <a:bodyPr/>
                    <a:lstStyle/>
                    <a:p>
                      <a:r>
                        <a:rPr lang="en-US" sz="1600" dirty="0" smtClean="0"/>
                        <a:t>Starts a numbered list, first # being 5.</a:t>
                      </a:r>
                    </a:p>
                    <a:p>
                      <a:pPr marL="342900" indent="-342900">
                        <a:buFont typeface="+mj-lt"/>
                        <a:buNone/>
                      </a:pPr>
                      <a:r>
                        <a:rPr lang="en-US" sz="1600" dirty="0" smtClean="0"/>
                        <a:t>5.</a:t>
                      </a:r>
                      <a:r>
                        <a:rPr lang="en-US" sz="1600" baseline="0" dirty="0" smtClean="0"/>
                        <a:t>   </a:t>
                      </a:r>
                      <a:r>
                        <a:rPr lang="en-US" sz="1600" dirty="0" smtClean="0"/>
                        <a:t>This is one line</a:t>
                      </a:r>
                    </a:p>
                    <a:p>
                      <a:pPr marL="342900" indent="-342900">
                        <a:buFont typeface="+mj-lt"/>
                        <a:buNone/>
                      </a:pPr>
                      <a:r>
                        <a:rPr lang="en-US" sz="1600" dirty="0" smtClean="0"/>
                        <a:t>6.   This is another line</a:t>
                      </a:r>
                    </a:p>
                    <a:p>
                      <a:pPr marL="342900" indent="-342900">
                        <a:buFont typeface="+mj-lt"/>
                        <a:buNone/>
                      </a:pPr>
                      <a:r>
                        <a:rPr lang="en-US" sz="1600" dirty="0" smtClean="0"/>
                        <a:t>7.    And this is the final line</a:t>
                      </a:r>
                      <a:endParaRPr lang="en-US" sz="1600" dirty="0"/>
                    </a:p>
                  </a:txBody>
                  <a:tcPr marT="45715" marB="45715"/>
                </a:tc>
              </a:tr>
              <a:tr h="1022084">
                <a:tc>
                  <a:txBody>
                    <a:bodyPr/>
                    <a:lstStyle/>
                    <a:p>
                      <a:r>
                        <a:rPr lang="en-US" sz="1600" dirty="0" smtClean="0"/>
                        <a:t>&lt;</a:t>
                      </a:r>
                      <a:r>
                        <a:rPr lang="en-US" sz="1600" dirty="0" err="1" smtClean="0"/>
                        <a:t>ol</a:t>
                      </a:r>
                      <a:r>
                        <a:rPr lang="en-US" sz="1600" dirty="0" smtClean="0"/>
                        <a:t> type="A"&gt;</a:t>
                      </a:r>
                      <a:endParaRPr lang="en-US" sz="1600" dirty="0"/>
                    </a:p>
                  </a:txBody>
                  <a:tcPr marT="45715" marB="45715"/>
                </a:tc>
                <a:tc>
                  <a:txBody>
                    <a:bodyPr/>
                    <a:lstStyle/>
                    <a:p>
                      <a:r>
                        <a:rPr lang="en-US" sz="1600" dirty="0" smtClean="0"/>
                        <a:t>Starts a numbered list, using capital letters.</a:t>
                      </a:r>
                    </a:p>
                    <a:p>
                      <a:pPr marL="342900" indent="-342900">
                        <a:buFont typeface="+mj-lt"/>
                        <a:buAutoNum type="alphaUcPeriod"/>
                      </a:pPr>
                      <a:r>
                        <a:rPr lang="en-US" sz="1600" dirty="0" smtClean="0"/>
                        <a:t>This is one line</a:t>
                      </a:r>
                    </a:p>
                    <a:p>
                      <a:pPr marL="342900" indent="-342900">
                        <a:buFont typeface="+mj-lt"/>
                        <a:buAutoNum type="alphaUcPeriod"/>
                      </a:pPr>
                      <a:r>
                        <a:rPr lang="en-US" sz="1600" dirty="0" smtClean="0"/>
                        <a:t>This is another line</a:t>
                      </a:r>
                    </a:p>
                    <a:p>
                      <a:pPr marL="342900" indent="-342900">
                        <a:buFont typeface="+mj-lt"/>
                        <a:buAutoNum type="alphaUcPeriod"/>
                      </a:pPr>
                      <a:r>
                        <a:rPr lang="en-US" sz="1600" dirty="0" smtClean="0"/>
                        <a:t>And this is the final line</a:t>
                      </a:r>
                      <a:endParaRPr lang="en-US" sz="1600" dirty="0"/>
                    </a:p>
                  </a:txBody>
                  <a:tcPr marT="45715" marB="45715"/>
                </a:tc>
              </a:tr>
              <a:tr h="1255706">
                <a:tc>
                  <a:txBody>
                    <a:bodyPr/>
                    <a:lstStyle/>
                    <a:p>
                      <a:r>
                        <a:rPr lang="en-US" sz="1600" dirty="0" smtClean="0"/>
                        <a:t>&lt;</a:t>
                      </a:r>
                      <a:r>
                        <a:rPr lang="en-US" sz="1600" dirty="0" err="1" smtClean="0"/>
                        <a:t>ol</a:t>
                      </a:r>
                      <a:r>
                        <a:rPr lang="en-US" sz="1600" dirty="0" smtClean="0"/>
                        <a:t> type="a"&gt;</a:t>
                      </a:r>
                      <a:endParaRPr lang="en-US" sz="1600" dirty="0"/>
                    </a:p>
                  </a:txBody>
                  <a:tcPr marT="45715" marB="45715"/>
                </a:tc>
                <a:tc>
                  <a:txBody>
                    <a:bodyPr/>
                    <a:lstStyle/>
                    <a:p>
                      <a:r>
                        <a:rPr lang="en-US" sz="1600" dirty="0" smtClean="0"/>
                        <a:t>Starts a numbered list, using small letters.</a:t>
                      </a:r>
                    </a:p>
                    <a:p>
                      <a:pPr marL="342900" indent="-342900">
                        <a:buFont typeface="+mj-lt"/>
                        <a:buAutoNum type="alphaLcPeriod"/>
                      </a:pPr>
                      <a:r>
                        <a:rPr lang="en-US" sz="1600" dirty="0" smtClean="0"/>
                        <a:t>This is one line</a:t>
                      </a:r>
                    </a:p>
                    <a:p>
                      <a:pPr marL="342900" indent="-342900">
                        <a:buFont typeface="+mj-lt"/>
                        <a:buAutoNum type="alphaLcPeriod"/>
                      </a:pPr>
                      <a:r>
                        <a:rPr lang="en-US" sz="1600" dirty="0" smtClean="0"/>
                        <a:t>This is another line</a:t>
                      </a:r>
                    </a:p>
                    <a:p>
                      <a:pPr marL="342900" indent="-342900">
                        <a:buFont typeface="+mj-lt"/>
                        <a:buAutoNum type="alphaLcPeriod"/>
                      </a:pPr>
                      <a:r>
                        <a:rPr lang="en-US" sz="1600" dirty="0" smtClean="0"/>
                        <a:t>And this is the final line</a:t>
                      </a:r>
                    </a:p>
                  </a:txBody>
                  <a:tcPr marT="45715" marB="45715"/>
                </a:tc>
              </a:tr>
            </a:tbl>
          </a:graphicData>
        </a:graphic>
      </p:graphicFrame>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t>22</a:t>
            </a:fld>
            <a:endParaRPr lang="en-US"/>
          </a:p>
        </p:txBody>
      </p:sp>
    </p:spTree>
    <p:extLst>
      <p:ext uri="{BB962C8B-B14F-4D97-AF65-F5344CB8AC3E}">
        <p14:creationId xmlns:p14="http://schemas.microsoft.com/office/powerpoint/2010/main" val="458875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tLang="en-US" dirty="0" smtClean="0"/>
              <a:t>Numbered lists continue…</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990734613"/>
              </p:ext>
            </p:extLst>
          </p:nvPr>
        </p:nvGraphicFramePr>
        <p:xfrm>
          <a:off x="457200" y="1371600"/>
          <a:ext cx="8077200" cy="4648201"/>
        </p:xfrm>
        <a:graphic>
          <a:graphicData uri="http://schemas.openxmlformats.org/drawingml/2006/table">
            <a:tbl>
              <a:tblPr firstRow="1" bandRow="1">
                <a:tableStyleId>{ED083AE6-46FA-4A59-8FB0-9F97EB10719F}</a:tableStyleId>
              </a:tblPr>
              <a:tblGrid>
                <a:gridCol w="3342290"/>
                <a:gridCol w="4734910"/>
              </a:tblGrid>
              <a:tr h="437830">
                <a:tc>
                  <a:txBody>
                    <a:bodyPr/>
                    <a:lstStyle/>
                    <a:p>
                      <a:r>
                        <a:rPr lang="en-US" sz="1600" dirty="0" smtClean="0"/>
                        <a:t>HTML-CODE</a:t>
                      </a:r>
                      <a:endParaRPr lang="en-US" sz="1600" dirty="0"/>
                    </a:p>
                  </a:txBody>
                  <a:tcPr/>
                </a:tc>
                <a:tc>
                  <a:txBody>
                    <a:bodyPr/>
                    <a:lstStyle/>
                    <a:p>
                      <a:r>
                        <a:rPr lang="en-US" sz="1600" dirty="0" smtClean="0"/>
                        <a:t>EXPLANATION / EXAMPLE</a:t>
                      </a:r>
                      <a:endParaRPr lang="en-US" sz="1600" dirty="0"/>
                    </a:p>
                  </a:txBody>
                  <a:tcPr/>
                </a:tc>
              </a:tr>
              <a:tr h="1403457">
                <a:tc>
                  <a:txBody>
                    <a:bodyPr/>
                    <a:lstStyle/>
                    <a:p>
                      <a:endParaRPr lang="en-US" sz="1600" dirty="0" smtClean="0"/>
                    </a:p>
                    <a:p>
                      <a:endParaRPr lang="en-US" sz="1600" dirty="0" smtClean="0"/>
                    </a:p>
                    <a:p>
                      <a:r>
                        <a:rPr lang="en-US" sz="1600" dirty="0" smtClean="0"/>
                        <a:t>&lt;</a:t>
                      </a:r>
                      <a:r>
                        <a:rPr lang="en-US" sz="1600" dirty="0" err="1" smtClean="0"/>
                        <a:t>ol</a:t>
                      </a:r>
                      <a:r>
                        <a:rPr lang="en-US" sz="1600" dirty="0" smtClean="0"/>
                        <a:t> type="I"&gt;</a:t>
                      </a:r>
                      <a:endParaRPr lang="en-US" sz="1600" dirty="0"/>
                    </a:p>
                  </a:txBody>
                  <a:tcPr/>
                </a:tc>
                <a:tc>
                  <a:txBody>
                    <a:bodyPr/>
                    <a:lstStyle/>
                    <a:p>
                      <a:r>
                        <a:rPr lang="en-US" sz="1600" dirty="0" smtClean="0"/>
                        <a:t>Starts a numbered list, using capital roman numbers.</a:t>
                      </a:r>
                    </a:p>
                    <a:p>
                      <a:pPr marL="400050" indent="-400050">
                        <a:buFont typeface="+mj-lt"/>
                        <a:buAutoNum type="romanUcPeriod"/>
                      </a:pPr>
                      <a:r>
                        <a:rPr lang="en-US" sz="1600" dirty="0" smtClean="0"/>
                        <a:t>This is one line</a:t>
                      </a:r>
                    </a:p>
                    <a:p>
                      <a:pPr marL="400050" indent="-400050">
                        <a:buFont typeface="+mj-lt"/>
                        <a:buAutoNum type="romanUcPeriod"/>
                      </a:pPr>
                      <a:r>
                        <a:rPr lang="en-US" sz="1600" dirty="0" smtClean="0"/>
                        <a:t>This is another line</a:t>
                      </a:r>
                    </a:p>
                    <a:p>
                      <a:pPr marL="400050" indent="-400050">
                        <a:buFont typeface="+mj-lt"/>
                        <a:buAutoNum type="romanUcPeriod"/>
                      </a:pPr>
                      <a:r>
                        <a:rPr lang="en-US" sz="1600" dirty="0" smtClean="0"/>
                        <a:t>And this is the final line</a:t>
                      </a:r>
                    </a:p>
                  </a:txBody>
                  <a:tcPr/>
                </a:tc>
              </a:tr>
              <a:tr h="1403457">
                <a:tc>
                  <a:txBody>
                    <a:bodyPr/>
                    <a:lstStyle/>
                    <a:p>
                      <a:endParaRPr lang="en-US" sz="1600" dirty="0" smtClean="0"/>
                    </a:p>
                    <a:p>
                      <a:r>
                        <a:rPr lang="en-US" sz="1600" dirty="0" smtClean="0"/>
                        <a:t>&lt;</a:t>
                      </a:r>
                      <a:r>
                        <a:rPr lang="en-US" sz="1600" dirty="0" err="1" smtClean="0"/>
                        <a:t>ol</a:t>
                      </a:r>
                      <a:r>
                        <a:rPr lang="en-US" sz="1600" dirty="0" smtClean="0"/>
                        <a:t> type="</a:t>
                      </a:r>
                      <a:r>
                        <a:rPr lang="en-US" sz="1600" dirty="0" err="1" smtClean="0"/>
                        <a:t>i</a:t>
                      </a:r>
                      <a:r>
                        <a:rPr lang="en-US" sz="1600" dirty="0" smtClean="0"/>
                        <a:t>"&gt;</a:t>
                      </a:r>
                      <a:endParaRPr lang="en-US" sz="1600" dirty="0"/>
                    </a:p>
                  </a:txBody>
                  <a:tcPr/>
                </a:tc>
                <a:tc>
                  <a:txBody>
                    <a:bodyPr/>
                    <a:lstStyle/>
                    <a:p>
                      <a:r>
                        <a:rPr lang="en-US" sz="1600" dirty="0" smtClean="0"/>
                        <a:t>Starts a numbered list, using small roman numbers.</a:t>
                      </a:r>
                    </a:p>
                    <a:p>
                      <a:pPr marL="400050" indent="-400050">
                        <a:buFont typeface="+mj-lt"/>
                        <a:buAutoNum type="romanLcPeriod"/>
                      </a:pPr>
                      <a:r>
                        <a:rPr lang="en-US" sz="1600" dirty="0" smtClean="0"/>
                        <a:t>This is one line</a:t>
                      </a:r>
                    </a:p>
                    <a:p>
                      <a:pPr marL="400050" indent="-400050">
                        <a:buFont typeface="+mj-lt"/>
                        <a:buAutoNum type="romanLcPeriod"/>
                      </a:pPr>
                      <a:r>
                        <a:rPr lang="en-US" sz="1600" dirty="0" smtClean="0"/>
                        <a:t>This is another line</a:t>
                      </a:r>
                    </a:p>
                    <a:p>
                      <a:pPr marL="400050" indent="-400050">
                        <a:buFont typeface="+mj-lt"/>
                        <a:buAutoNum type="romanLcPeriod"/>
                      </a:pPr>
                      <a:r>
                        <a:rPr lang="en-US" sz="1600" dirty="0" smtClean="0"/>
                        <a:t>And this is the final line</a:t>
                      </a:r>
                      <a:endParaRPr lang="en-US" sz="1600" dirty="0"/>
                    </a:p>
                  </a:txBody>
                  <a:tcPr/>
                </a:tc>
              </a:tr>
              <a:tr h="1403457">
                <a:tc>
                  <a:txBody>
                    <a:bodyPr/>
                    <a:lstStyle/>
                    <a:p>
                      <a:endParaRPr lang="nn-NO" sz="1600" dirty="0" smtClean="0"/>
                    </a:p>
                    <a:p>
                      <a:endParaRPr lang="nn-NO" sz="1600" dirty="0" smtClean="0"/>
                    </a:p>
                    <a:p>
                      <a:r>
                        <a:rPr lang="nn-NO" sz="1600" dirty="0" smtClean="0"/>
                        <a:t>&lt;ol type="I" start="7"&gt;</a:t>
                      </a:r>
                      <a:endParaRPr lang="en-US" sz="1600" dirty="0"/>
                    </a:p>
                  </a:txBody>
                  <a:tcPr/>
                </a:tc>
                <a:tc>
                  <a:txBody>
                    <a:bodyPr/>
                    <a:lstStyle/>
                    <a:p>
                      <a:r>
                        <a:rPr lang="en-US" sz="1600" dirty="0" smtClean="0"/>
                        <a:t>An example of how type and start can be combined.</a:t>
                      </a:r>
                    </a:p>
                    <a:p>
                      <a:pPr marL="400050" indent="-400050">
                        <a:buFont typeface="+mj-lt"/>
                        <a:buNone/>
                      </a:pPr>
                      <a:r>
                        <a:rPr lang="en-US" sz="1600" dirty="0" smtClean="0"/>
                        <a:t>VII.   This is one line</a:t>
                      </a:r>
                    </a:p>
                    <a:p>
                      <a:pPr marL="400050" indent="-400050">
                        <a:buFont typeface="+mj-lt"/>
                        <a:buNone/>
                      </a:pPr>
                      <a:r>
                        <a:rPr lang="en-US" sz="1600" dirty="0" smtClean="0"/>
                        <a:t>VIII.  This is another line</a:t>
                      </a:r>
                    </a:p>
                    <a:p>
                      <a:pPr marL="400050" indent="-400050">
                        <a:buFont typeface="+mj-lt"/>
                        <a:buNone/>
                      </a:pPr>
                      <a:r>
                        <a:rPr lang="en-US" sz="1600" dirty="0" smtClean="0"/>
                        <a:t>  IX.    And this is the final line</a:t>
                      </a:r>
                      <a:endParaRPr lang="en-US" sz="1600" dirty="0"/>
                    </a:p>
                  </a:txBody>
                  <a:tcPr/>
                </a:tc>
              </a:tr>
            </a:tbl>
          </a:graphicData>
        </a:graphic>
      </p:graphicFrame>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t>23</a:t>
            </a:fld>
            <a:endParaRPr lang="en-US"/>
          </a:p>
        </p:txBody>
      </p:sp>
    </p:spTree>
    <p:extLst>
      <p:ext uri="{BB962C8B-B14F-4D97-AF65-F5344CB8AC3E}">
        <p14:creationId xmlns:p14="http://schemas.microsoft.com/office/powerpoint/2010/main" val="1304018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tLang="en-US" dirty="0" smtClean="0"/>
              <a:t>Editable list</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t>24</a:t>
            </a:fld>
            <a:endParaRPr lang="en-US"/>
          </a:p>
        </p:txBody>
      </p:sp>
      <p:sp>
        <p:nvSpPr>
          <p:cNvPr id="5" name="Content Placeholder 4"/>
          <p:cNvSpPr>
            <a:spLocks noGrp="1"/>
          </p:cNvSpPr>
          <p:nvPr>
            <p:ph sz="quarter" idx="1"/>
          </p:nvPr>
        </p:nvSpPr>
        <p:spPr/>
        <p:txBody>
          <a:bodyPr>
            <a:normAutofit lnSpcReduction="10000"/>
          </a:bodyPr>
          <a:lstStyle/>
          <a:p>
            <a:pPr marL="0" indent="0">
              <a:buNone/>
            </a:pPr>
            <a:r>
              <a:rPr lang="it-IT" dirty="0"/>
              <a:t>&lt;ul type="square" </a:t>
            </a:r>
            <a:r>
              <a:rPr lang="it-IT" dirty="0">
                <a:solidFill>
                  <a:srgbClr val="FF0000"/>
                </a:solidFill>
              </a:rPr>
              <a:t>contenteditable</a:t>
            </a:r>
            <a:r>
              <a:rPr lang="it-IT" dirty="0"/>
              <a:t>="true"&gt;</a:t>
            </a:r>
          </a:p>
          <a:p>
            <a:pPr marL="0" indent="0">
              <a:buNone/>
            </a:pPr>
            <a:r>
              <a:rPr lang="it-IT" dirty="0"/>
              <a:t>	&lt;li&gt;Delhi&lt;/li&gt;</a:t>
            </a:r>
          </a:p>
          <a:p>
            <a:pPr marL="0" indent="0">
              <a:buNone/>
            </a:pPr>
            <a:r>
              <a:rPr lang="it-IT" dirty="0"/>
              <a:t>	&lt;li&gt;Mumbai&lt;/li&gt;</a:t>
            </a:r>
          </a:p>
          <a:p>
            <a:pPr marL="0" indent="0">
              <a:buNone/>
            </a:pPr>
            <a:r>
              <a:rPr lang="it-IT" dirty="0"/>
              <a:t>	&lt;li&gt;Pune&lt;/li&gt;</a:t>
            </a:r>
          </a:p>
          <a:p>
            <a:pPr marL="0" indent="0">
              <a:buNone/>
            </a:pPr>
            <a:r>
              <a:rPr lang="it-IT" dirty="0"/>
              <a:t>&lt;/ul</a:t>
            </a:r>
            <a:r>
              <a:rPr lang="it-IT" dirty="0" smtClean="0"/>
              <a:t>&gt;</a:t>
            </a:r>
          </a:p>
          <a:p>
            <a:pPr marL="0" indent="0">
              <a:buNone/>
            </a:pPr>
            <a:endParaRPr lang="it-IT" dirty="0"/>
          </a:p>
          <a:p>
            <a:pPr marL="0" indent="0">
              <a:buNone/>
            </a:pPr>
            <a:r>
              <a:rPr lang="it-IT" dirty="0"/>
              <a:t>&lt;ol type="1" </a:t>
            </a:r>
            <a:r>
              <a:rPr lang="it-IT" dirty="0">
                <a:solidFill>
                  <a:srgbClr val="FF0000"/>
                </a:solidFill>
              </a:rPr>
              <a:t>contenteditable</a:t>
            </a:r>
            <a:r>
              <a:rPr lang="it-IT" dirty="0"/>
              <a:t>="true"&gt;</a:t>
            </a:r>
          </a:p>
          <a:p>
            <a:pPr marL="0" indent="0">
              <a:buNone/>
            </a:pPr>
            <a:r>
              <a:rPr lang="it-IT" dirty="0"/>
              <a:t>	&lt;li&gt;Delhi&lt;/li&gt;</a:t>
            </a:r>
          </a:p>
          <a:p>
            <a:pPr marL="0" indent="0">
              <a:buNone/>
            </a:pPr>
            <a:r>
              <a:rPr lang="it-IT" dirty="0"/>
              <a:t>	&lt;li&gt;Mumbai&lt;/li&gt;</a:t>
            </a:r>
          </a:p>
          <a:p>
            <a:pPr marL="0" indent="0">
              <a:buNone/>
            </a:pPr>
            <a:r>
              <a:rPr lang="it-IT" dirty="0"/>
              <a:t>	&lt;li&gt;Pune&lt;/li&gt;</a:t>
            </a:r>
          </a:p>
          <a:p>
            <a:pPr marL="0" indent="0">
              <a:buNone/>
            </a:pPr>
            <a:r>
              <a:rPr lang="it-IT" dirty="0"/>
              <a:t>&lt;/ol&gt;</a:t>
            </a:r>
            <a:endParaRPr lang="en-US" dirty="0"/>
          </a:p>
        </p:txBody>
      </p:sp>
    </p:spTree>
    <p:extLst>
      <p:ext uri="{BB962C8B-B14F-4D97-AF65-F5344CB8AC3E}">
        <p14:creationId xmlns:p14="http://schemas.microsoft.com/office/powerpoint/2010/main" val="163327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500"/>
                                        <p:tgtEl>
                                          <p:spTgt spid="5">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ipe(down)">
                                      <p:cBhvr>
                                        <p:cTn id="13" dur="500"/>
                                        <p:tgtEl>
                                          <p:spTgt spid="5">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down)">
                                      <p:cBhvr>
                                        <p:cTn id="16" dur="500"/>
                                        <p:tgtEl>
                                          <p:spTgt spid="5">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wipe(down)">
                                      <p:cBhvr>
                                        <p:cTn id="19" dur="500"/>
                                        <p:tgtEl>
                                          <p:spTgt spid="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wipe(down)">
                                      <p:cBhvr>
                                        <p:cTn id="24" dur="500"/>
                                        <p:tgtEl>
                                          <p:spTgt spid="5">
                                            <p:txEl>
                                              <p:pRg st="6" end="6"/>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wipe(down)">
                                      <p:cBhvr>
                                        <p:cTn id="27" dur="500"/>
                                        <p:tgtEl>
                                          <p:spTgt spid="5">
                                            <p:txEl>
                                              <p:pRg st="7" end="7"/>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5">
                                            <p:txEl>
                                              <p:pRg st="8" end="8"/>
                                            </p:txEl>
                                          </p:spTgt>
                                        </p:tgtEl>
                                        <p:attrNameLst>
                                          <p:attrName>style.visibility</p:attrName>
                                        </p:attrNameLst>
                                      </p:cBhvr>
                                      <p:to>
                                        <p:strVal val="visible"/>
                                      </p:to>
                                    </p:set>
                                    <p:animEffect transition="in" filter="wipe(down)">
                                      <p:cBhvr>
                                        <p:cTn id="30" dur="500"/>
                                        <p:tgtEl>
                                          <p:spTgt spid="5">
                                            <p:txEl>
                                              <p:pRg st="8" end="8"/>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animEffect transition="in" filter="wipe(down)">
                                      <p:cBhvr>
                                        <p:cTn id="33" dur="500"/>
                                        <p:tgtEl>
                                          <p:spTgt spid="5">
                                            <p:txEl>
                                              <p:pRg st="9" end="9"/>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5">
                                            <p:txEl>
                                              <p:pRg st="10" end="10"/>
                                            </p:txEl>
                                          </p:spTgt>
                                        </p:tgtEl>
                                        <p:attrNameLst>
                                          <p:attrName>style.visibility</p:attrName>
                                        </p:attrNameLst>
                                      </p:cBhvr>
                                      <p:to>
                                        <p:strVal val="visible"/>
                                      </p:to>
                                    </p:set>
                                    <p:animEffect transition="in" filter="wipe(down)">
                                      <p:cBhvr>
                                        <p:cTn id="36"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smtClean="0"/>
              <a:t>Quiz</a:t>
            </a:r>
            <a:endParaRPr lang="en-US" altLang="en-US" dirty="0" smtClean="0"/>
          </a:p>
        </p:txBody>
      </p:sp>
      <p:sp>
        <p:nvSpPr>
          <p:cNvPr id="25603" name="Content Placeholder 2"/>
          <p:cNvSpPr>
            <a:spLocks noGrp="1"/>
          </p:cNvSpPr>
          <p:nvPr>
            <p:ph sz="quarter" idx="1"/>
          </p:nvPr>
        </p:nvSpPr>
        <p:spPr/>
        <p:txBody>
          <a:bodyPr>
            <a:normAutofit lnSpcReduction="10000"/>
          </a:bodyPr>
          <a:lstStyle/>
          <a:p>
            <a:r>
              <a:rPr lang="en-US" altLang="en-US" smtClean="0"/>
              <a:t>To separate single list items use ?</a:t>
            </a:r>
          </a:p>
          <a:p>
            <a:pPr lvl="1"/>
            <a:r>
              <a:rPr lang="en-US" altLang="en-US" smtClean="0"/>
              <a:t>Answer: &lt;li&gt; and &lt;/li&gt;</a:t>
            </a:r>
          </a:p>
          <a:p>
            <a:r>
              <a:rPr lang="en-US" altLang="en-US" smtClean="0"/>
              <a:t>When making bulleted lists you have what options ?</a:t>
            </a:r>
          </a:p>
          <a:p>
            <a:pPr lvl="1"/>
            <a:r>
              <a:rPr lang="en-US" altLang="en-US" smtClean="0"/>
              <a:t>Answer: disc, circle, square</a:t>
            </a:r>
          </a:p>
          <a:p>
            <a:r>
              <a:rPr lang="en-US" altLang="en-US" smtClean="0"/>
              <a:t>To start a numbered list with regular numerals use ?</a:t>
            </a:r>
          </a:p>
          <a:p>
            <a:pPr lvl="1"/>
            <a:r>
              <a:rPr lang="en-US" altLang="en-US" smtClean="0"/>
              <a:t>Answer: &lt;ol type="1"&gt;</a:t>
            </a:r>
          </a:p>
          <a:p>
            <a:r>
              <a:rPr lang="en-US" altLang="en-US" smtClean="0"/>
              <a:t>To create a bulleted list use ?</a:t>
            </a:r>
          </a:p>
          <a:p>
            <a:pPr lvl="1"/>
            <a:r>
              <a:rPr lang="en-US" altLang="en-US" smtClean="0"/>
              <a:t>Answer: &lt;ul&gt;</a:t>
            </a:r>
          </a:p>
          <a:p>
            <a:r>
              <a:rPr lang="en-US" altLang="en-US" smtClean="0"/>
              <a:t>To create a numbered list use ?</a:t>
            </a:r>
          </a:p>
          <a:p>
            <a:pPr lvl="1"/>
            <a:r>
              <a:rPr lang="en-US" altLang="en-US" smtClean="0"/>
              <a:t>Answer: &lt;ol&gt;</a:t>
            </a:r>
          </a:p>
          <a:p>
            <a:r>
              <a:rPr lang="en-US" altLang="en-US" smtClean="0"/>
              <a:t>To start a list using circles use which of these tags ?</a:t>
            </a:r>
          </a:p>
          <a:p>
            <a:pPr lvl="1"/>
            <a:r>
              <a:rPr lang="en-US" altLang="en-US" smtClean="0"/>
              <a:t>Answer: &lt;ul type="circle"&gt;</a:t>
            </a:r>
            <a:endParaRPr lang="en-US" altLang="en-US" dirty="0" smtClean="0"/>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25</a:t>
            </a:fld>
            <a:endParaRPr lang="en-US"/>
          </a:p>
        </p:txBody>
      </p:sp>
    </p:spTree>
    <p:extLst>
      <p:ext uri="{BB962C8B-B14F-4D97-AF65-F5344CB8AC3E}">
        <p14:creationId xmlns:p14="http://schemas.microsoft.com/office/powerpoint/2010/main" val="41193921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560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560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560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560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560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560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25603">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2560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dirty="0" smtClean="0"/>
              <a:t>Quiz</a:t>
            </a:r>
          </a:p>
        </p:txBody>
      </p:sp>
      <p:sp>
        <p:nvSpPr>
          <p:cNvPr id="3" name="Content Placeholder 2"/>
          <p:cNvSpPr>
            <a:spLocks noGrp="1"/>
          </p:cNvSpPr>
          <p:nvPr>
            <p:ph sz="quarter" idx="1"/>
          </p:nvPr>
        </p:nvSpPr>
        <p:spPr>
          <a:xfrm>
            <a:off x="533400" y="1143000"/>
            <a:ext cx="8229600" cy="5334000"/>
          </a:xfrm>
        </p:spPr>
        <p:txBody>
          <a:bodyPr/>
          <a:lstStyle/>
          <a:p>
            <a:pPr eaLnBrk="1" hangingPunct="1"/>
            <a:r>
              <a:rPr lang="en-US" altLang="en-US" b="1" smtClean="0"/>
              <a:t>To start a list at the count of 3, use which ?</a:t>
            </a:r>
          </a:p>
          <a:p>
            <a:pPr lvl="1" eaLnBrk="1" hangingPunct="1"/>
            <a:r>
              <a:rPr lang="en-US" altLang="en-US" smtClean="0"/>
              <a:t>Answer: &lt;ol start="3"&gt;</a:t>
            </a:r>
            <a:endParaRPr lang="en-US" altLang="en-US" b="1" smtClean="0"/>
          </a:p>
          <a:p>
            <a:pPr eaLnBrk="1" hangingPunct="1"/>
            <a:r>
              <a:rPr lang="en-US" altLang="en-US" b="1" smtClean="0"/>
              <a:t>To create a list using lowercase letters use ?</a:t>
            </a:r>
          </a:p>
          <a:p>
            <a:pPr lvl="1" eaLnBrk="1" hangingPunct="1"/>
            <a:r>
              <a:rPr lang="en-US" altLang="en-US" smtClean="0"/>
              <a:t>Answer: &lt;ol type="a"&gt;</a:t>
            </a:r>
            <a:endParaRPr lang="en-US" altLang="en-US" b="1" smtClean="0"/>
          </a:p>
          <a:p>
            <a:pPr eaLnBrk="1" hangingPunct="1"/>
            <a:r>
              <a:rPr lang="en-US" altLang="en-US" b="1" smtClean="0"/>
              <a:t>One should never combine the "start" and "type" option True or False?</a:t>
            </a:r>
          </a:p>
          <a:p>
            <a:pPr lvl="1" eaLnBrk="1" hangingPunct="1"/>
            <a:r>
              <a:rPr lang="en-US" altLang="en-US" smtClean="0"/>
              <a:t>Answer: False</a:t>
            </a:r>
            <a:endParaRPr lang="en-US" altLang="en-US" b="1" smtClean="0"/>
          </a:p>
          <a:p>
            <a:pPr eaLnBrk="1" hangingPunct="1"/>
            <a:r>
              <a:rPr lang="en-US" altLang="en-US" b="1" smtClean="0"/>
              <a:t>&lt;ol&gt; tags will create what kind of list ?</a:t>
            </a:r>
          </a:p>
          <a:p>
            <a:pPr lvl="1"/>
            <a:r>
              <a:rPr lang="en-US" altLang="en-US" smtClean="0"/>
              <a:t>Answer: Numbered List</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4" name="Slide Number Placeholder 3"/>
          <p:cNvSpPr>
            <a:spLocks noGrp="1"/>
          </p:cNvSpPr>
          <p:nvPr>
            <p:ph type="sldNum" sz="quarter" idx="12"/>
          </p:nvPr>
        </p:nvSpPr>
        <p:spPr/>
        <p:txBody>
          <a:bodyPr/>
          <a:lstStyle/>
          <a:p>
            <a:fld id="{CEC82A4D-99B1-4CF2-9947-C4AA5AB13460}" type="slidenum">
              <a:rPr lang="en-US" smtClean="0"/>
              <a:t>26</a:t>
            </a:fld>
            <a:endParaRPr lang="en-US"/>
          </a:p>
        </p:txBody>
      </p:sp>
    </p:spTree>
    <p:extLst>
      <p:ext uri="{BB962C8B-B14F-4D97-AF65-F5344CB8AC3E}">
        <p14:creationId xmlns:p14="http://schemas.microsoft.com/office/powerpoint/2010/main" val="40033204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n-US" dirty="0" smtClean="0"/>
              <a:t>Module 4: HTML Images</a:t>
            </a:r>
          </a:p>
        </p:txBody>
      </p:sp>
      <p:sp>
        <p:nvSpPr>
          <p:cNvPr id="27651" name="Content Placeholder 2"/>
          <p:cNvSpPr>
            <a:spLocks noGrp="1"/>
          </p:cNvSpPr>
          <p:nvPr>
            <p:ph sz="quarter" idx="1"/>
          </p:nvPr>
        </p:nvSpPr>
        <p:spPr/>
        <p:txBody>
          <a:bodyPr/>
          <a:lstStyle/>
          <a:p>
            <a:pPr eaLnBrk="1" hangingPunct="1">
              <a:buFont typeface="Wingdings" pitchFamily="2" charset="2"/>
              <a:buChar char="Ø"/>
            </a:pPr>
            <a:r>
              <a:rPr lang="en-US" altLang="en-US" dirty="0" smtClean="0"/>
              <a:t>Inserting </a:t>
            </a:r>
            <a:r>
              <a:rPr lang="en-US" altLang="en-US" dirty="0" smtClean="0"/>
              <a:t>In Html</a:t>
            </a:r>
          </a:p>
          <a:p>
            <a:pPr eaLnBrk="1" hangingPunct="1">
              <a:buFont typeface="Wingdings" pitchFamily="2" charset="2"/>
              <a:buChar char="Ø"/>
            </a:pPr>
            <a:r>
              <a:rPr lang="en-US" altLang="en-US" dirty="0" smtClean="0"/>
              <a:t>Resizing</a:t>
            </a:r>
          </a:p>
          <a:p>
            <a:pPr eaLnBrk="1" hangingPunct="1">
              <a:buFont typeface="Wingdings" pitchFamily="2" charset="2"/>
              <a:buChar char="Ø"/>
            </a:pPr>
            <a:r>
              <a:rPr lang="en-US" altLang="en-US" dirty="0" smtClean="0"/>
              <a:t>Border Around </a:t>
            </a:r>
          </a:p>
          <a:p>
            <a:pPr eaLnBrk="1" hangingPunct="1">
              <a:buFont typeface="Wingdings" pitchFamily="2" charset="2"/>
              <a:buChar char="Ø"/>
            </a:pPr>
            <a:r>
              <a:rPr lang="en-US" altLang="en-US" dirty="0" smtClean="0"/>
              <a:t>Alternative Text</a:t>
            </a:r>
          </a:p>
          <a:p>
            <a:pPr eaLnBrk="1" hangingPunct="1">
              <a:buFont typeface="Wingdings" pitchFamily="2" charset="2"/>
              <a:buChar char="Ø"/>
            </a:pPr>
            <a:r>
              <a:rPr lang="en-US" altLang="en-US" dirty="0" smtClean="0"/>
              <a:t>Spacing Around</a:t>
            </a:r>
          </a:p>
          <a:p>
            <a:pPr eaLnBrk="1" hangingPunct="1">
              <a:buFont typeface="Wingdings" pitchFamily="2" charset="2"/>
              <a:buChar char="Ø"/>
            </a:pPr>
            <a:r>
              <a:rPr lang="en-US" altLang="en-US" dirty="0" smtClean="0"/>
              <a:t>Alignment Of Text</a:t>
            </a:r>
          </a:p>
          <a:p>
            <a:pPr eaLnBrk="1" hangingPunct="1">
              <a:buFont typeface="Wingdings" pitchFamily="2" charset="2"/>
              <a:buChar char="Ø"/>
            </a:pPr>
            <a:r>
              <a:rPr lang="en-US" altLang="en-US" dirty="0" smtClean="0"/>
              <a:t>Wraparound</a:t>
            </a:r>
          </a:p>
          <a:p>
            <a:pPr eaLnBrk="1" hangingPunct="1">
              <a:buFont typeface="Wingdings" pitchFamily="2" charset="2"/>
              <a:buChar char="Ø"/>
            </a:pPr>
            <a:r>
              <a:rPr lang="en-US" altLang="en-US" dirty="0" smtClean="0"/>
              <a:t>Quiz! </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t>27</a:t>
            </a:fld>
            <a:endParaRPr lang="en-US"/>
          </a:p>
        </p:txBody>
      </p:sp>
    </p:spTree>
    <p:extLst>
      <p:ext uri="{BB962C8B-B14F-4D97-AF65-F5344CB8AC3E}">
        <p14:creationId xmlns:p14="http://schemas.microsoft.com/office/powerpoint/2010/main" val="2206979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dirty="0" smtClean="0"/>
              <a:t>Inserting IN HTML</a:t>
            </a:r>
          </a:p>
        </p:txBody>
      </p:sp>
      <p:sp>
        <p:nvSpPr>
          <p:cNvPr id="29699" name="Content Placeholder 2"/>
          <p:cNvSpPr>
            <a:spLocks noGrp="1"/>
          </p:cNvSpPr>
          <p:nvPr>
            <p:ph sz="quarter" idx="1"/>
          </p:nvPr>
        </p:nvSpPr>
        <p:spPr/>
        <p:txBody>
          <a:bodyPr>
            <a:normAutofit lnSpcReduction="10000"/>
          </a:bodyPr>
          <a:lstStyle/>
          <a:p>
            <a:r>
              <a:rPr lang="en-US" altLang="en-US" dirty="0" smtClean="0"/>
              <a:t>The tag used to insert an image is called </a:t>
            </a:r>
            <a:r>
              <a:rPr lang="en-US" altLang="en-US" dirty="0" err="1" smtClean="0"/>
              <a:t>img</a:t>
            </a:r>
            <a:r>
              <a:rPr lang="en-US" altLang="en-US" dirty="0" smtClean="0"/>
              <a:t>. </a:t>
            </a:r>
          </a:p>
          <a:p>
            <a:r>
              <a:rPr lang="en-US" altLang="en-US" dirty="0" smtClean="0"/>
              <a:t>Below you see an image called "rainbow.gif".</a:t>
            </a:r>
          </a:p>
          <a:p>
            <a:endParaRPr lang="en-US" altLang="en-US" dirty="0" smtClean="0"/>
          </a:p>
          <a:p>
            <a:endParaRPr lang="en-US" altLang="en-US" dirty="0" smtClean="0"/>
          </a:p>
          <a:p>
            <a:endParaRPr lang="en-US" altLang="en-US" dirty="0" smtClean="0"/>
          </a:p>
          <a:p>
            <a:r>
              <a:rPr lang="en-US" altLang="en-US" dirty="0" smtClean="0"/>
              <a:t>HTML code used to insert the image on this webpage:</a:t>
            </a:r>
          </a:p>
          <a:p>
            <a:pPr lvl="1"/>
            <a:endParaRPr lang="en-US" altLang="en-US" dirty="0" smtClean="0"/>
          </a:p>
          <a:p>
            <a:endParaRPr lang="en-US" altLang="en-US" dirty="0" smtClean="0"/>
          </a:p>
          <a:p>
            <a:r>
              <a:rPr lang="en-US" altLang="en-US" dirty="0" smtClean="0"/>
              <a:t>If the image is stored in the same folder as the HTML page, you can leave out and simply insert the image with this code:</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28</a:t>
            </a:fld>
            <a:endParaRPr lang="en-US"/>
          </a:p>
        </p:txBody>
      </p:sp>
      <p:pic>
        <p:nvPicPr>
          <p:cNvPr id="2970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2133600"/>
            <a:ext cx="1066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TextBox 4"/>
          <p:cNvSpPr txBox="1"/>
          <p:nvPr/>
        </p:nvSpPr>
        <p:spPr>
          <a:xfrm>
            <a:off x="990600" y="3962400"/>
            <a:ext cx="6096000" cy="461963"/>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lvl="1">
              <a:spcBef>
                <a:spcPct val="20000"/>
              </a:spcBef>
              <a:buFontTx/>
              <a:buChar char="•"/>
              <a:defRPr/>
            </a:pPr>
            <a:r>
              <a:rPr lang="en-US" dirty="0"/>
              <a:t>&lt;</a:t>
            </a:r>
            <a:r>
              <a:rPr lang="en-US" dirty="0" err="1"/>
              <a:t>img</a:t>
            </a:r>
            <a:r>
              <a:rPr lang="en-US" dirty="0"/>
              <a:t> </a:t>
            </a:r>
            <a:r>
              <a:rPr lang="en-US" dirty="0" err="1"/>
              <a:t>src</a:t>
            </a:r>
            <a:r>
              <a:rPr lang="en-US" dirty="0"/>
              <a:t>=“C:/html/img/rainbow.gif"&gt; </a:t>
            </a:r>
          </a:p>
        </p:txBody>
      </p:sp>
      <p:sp>
        <p:nvSpPr>
          <p:cNvPr id="6" name="TextBox 5"/>
          <p:cNvSpPr txBox="1"/>
          <p:nvPr/>
        </p:nvSpPr>
        <p:spPr>
          <a:xfrm>
            <a:off x="990600" y="5786438"/>
            <a:ext cx="6096000" cy="461962"/>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lvl="1">
              <a:spcBef>
                <a:spcPct val="20000"/>
              </a:spcBef>
              <a:defRPr/>
            </a:pPr>
            <a:r>
              <a:rPr lang="en-US" dirty="0"/>
              <a:t>&lt;</a:t>
            </a:r>
            <a:r>
              <a:rPr lang="en-US" dirty="0" err="1"/>
              <a:t>img</a:t>
            </a:r>
            <a:r>
              <a:rPr lang="en-US" dirty="0"/>
              <a:t> </a:t>
            </a:r>
            <a:r>
              <a:rPr lang="en-US" dirty="0" err="1"/>
              <a:t>src</a:t>
            </a:r>
            <a:r>
              <a:rPr lang="en-US" dirty="0"/>
              <a:t>="rainbow.gif"&gt; </a:t>
            </a:r>
          </a:p>
        </p:txBody>
      </p:sp>
    </p:spTree>
    <p:extLst>
      <p:ext uri="{BB962C8B-B14F-4D97-AF65-F5344CB8AC3E}">
        <p14:creationId xmlns:p14="http://schemas.microsoft.com/office/powerpoint/2010/main" val="17613779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dirty="0" smtClean="0"/>
              <a:t>Resizing</a:t>
            </a:r>
          </a:p>
        </p:txBody>
      </p:sp>
      <p:sp>
        <p:nvSpPr>
          <p:cNvPr id="30723" name="Content Placeholder 2"/>
          <p:cNvSpPr>
            <a:spLocks noGrp="1"/>
          </p:cNvSpPr>
          <p:nvPr>
            <p:ph sz="quarter" idx="1"/>
          </p:nvPr>
        </p:nvSpPr>
        <p:spPr/>
        <p:txBody>
          <a:bodyPr/>
          <a:lstStyle/>
          <a:p>
            <a:endParaRPr lang="en-US" altLang="en-US" smtClean="0"/>
          </a:p>
          <a:p>
            <a:endParaRPr lang="en-US" altLang="en-US" smtClean="0"/>
          </a:p>
          <a:p>
            <a:endParaRPr lang="en-US" altLang="en-US" smtClean="0"/>
          </a:p>
          <a:p>
            <a:endParaRPr lang="en-US" altLang="en-US" smtClean="0"/>
          </a:p>
          <a:p>
            <a:endParaRPr lang="en-US" altLang="en-US" smtClean="0"/>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29</a:t>
            </a:fld>
            <a:endParaRPr lang="en-US"/>
          </a:p>
        </p:txBody>
      </p:sp>
      <p:pic>
        <p:nvPicPr>
          <p:cNvPr id="3072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209800"/>
            <a:ext cx="1066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072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4724400"/>
            <a:ext cx="1600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TextBox 5"/>
          <p:cNvSpPr txBox="1"/>
          <p:nvPr/>
        </p:nvSpPr>
        <p:spPr>
          <a:xfrm>
            <a:off x="304800" y="1371600"/>
            <a:ext cx="8458200" cy="461963"/>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lvl="1">
              <a:spcBef>
                <a:spcPct val="20000"/>
              </a:spcBef>
              <a:defRPr/>
            </a:pPr>
            <a:r>
              <a:rPr lang="en-US" dirty="0"/>
              <a:t>&lt;</a:t>
            </a:r>
            <a:r>
              <a:rPr lang="en-US" dirty="0" err="1"/>
              <a:t>img</a:t>
            </a:r>
            <a:r>
              <a:rPr lang="en-US" dirty="0"/>
              <a:t> </a:t>
            </a:r>
            <a:r>
              <a:rPr lang="en-US" dirty="0" err="1"/>
              <a:t>src</a:t>
            </a:r>
            <a:r>
              <a:rPr lang="en-US" dirty="0"/>
              <a:t>=" C:/html/img/rainbow.gif" width="60“ height="60"&gt; </a:t>
            </a:r>
          </a:p>
        </p:txBody>
      </p:sp>
      <p:sp>
        <p:nvSpPr>
          <p:cNvPr id="7" name="TextBox 6"/>
          <p:cNvSpPr txBox="1"/>
          <p:nvPr/>
        </p:nvSpPr>
        <p:spPr>
          <a:xfrm>
            <a:off x="381000" y="3962400"/>
            <a:ext cx="8458200" cy="461963"/>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a:spcBef>
                <a:spcPct val="20000"/>
              </a:spcBef>
              <a:defRPr/>
            </a:pPr>
            <a:r>
              <a:rPr lang="en-US" dirty="0"/>
              <a:t>&lt;</a:t>
            </a:r>
            <a:r>
              <a:rPr lang="en-US" dirty="0" err="1"/>
              <a:t>img</a:t>
            </a:r>
            <a:r>
              <a:rPr lang="en-US" dirty="0"/>
              <a:t> </a:t>
            </a:r>
            <a:r>
              <a:rPr lang="en-US" dirty="0" err="1"/>
              <a:t>src</a:t>
            </a:r>
            <a:r>
              <a:rPr lang="en-US" dirty="0"/>
              <a:t>=" C:/html/img/rainbow.gif " width="120“ height="120"&gt; </a:t>
            </a:r>
          </a:p>
        </p:txBody>
      </p:sp>
    </p:spTree>
    <p:extLst>
      <p:ext uri="{BB962C8B-B14F-4D97-AF65-F5344CB8AC3E}">
        <p14:creationId xmlns:p14="http://schemas.microsoft.com/office/powerpoint/2010/main" val="2077297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0724"/>
                                        </p:tgtEl>
                                        <p:attrNameLst>
                                          <p:attrName>style.visibility</p:attrName>
                                        </p:attrNameLst>
                                      </p:cBhvr>
                                      <p:to>
                                        <p:strVal val="visible"/>
                                      </p:to>
                                    </p:set>
                                    <p:animEffect transition="in" filter="wipe(down)">
                                      <p:cBhvr>
                                        <p:cTn id="12" dur="500"/>
                                        <p:tgtEl>
                                          <p:spTgt spid="307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0725"/>
                                        </p:tgtEl>
                                        <p:attrNameLst>
                                          <p:attrName>style.visibility</p:attrName>
                                        </p:attrNameLst>
                                      </p:cBhvr>
                                      <p:to>
                                        <p:strVal val="visible"/>
                                      </p:to>
                                    </p:set>
                                    <p:animEffect transition="in" filter="wipe(down)">
                                      <p:cBhvr>
                                        <p:cTn id="22" dur="500"/>
                                        <p:tgtEl>
                                          <p:spTgt spid="30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dirty="0" smtClean="0"/>
              <a:t>Module 1: HTML Basics</a:t>
            </a:r>
          </a:p>
        </p:txBody>
      </p:sp>
      <p:sp>
        <p:nvSpPr>
          <p:cNvPr id="4099" name="Content Placeholder 2"/>
          <p:cNvSpPr>
            <a:spLocks noGrp="1"/>
          </p:cNvSpPr>
          <p:nvPr>
            <p:ph sz="quarter" idx="1"/>
          </p:nvPr>
        </p:nvSpPr>
        <p:spPr/>
        <p:txBody>
          <a:bodyPr/>
          <a:lstStyle/>
          <a:p>
            <a:r>
              <a:rPr lang="en-US" altLang="en-US" smtClean="0"/>
              <a:t>Introduction</a:t>
            </a:r>
          </a:p>
          <a:p>
            <a:r>
              <a:rPr lang="en-US" altLang="en-US" smtClean="0"/>
              <a:t>Tags</a:t>
            </a:r>
          </a:p>
          <a:p>
            <a:r>
              <a:rPr lang="en-US" altLang="en-US" smtClean="0"/>
              <a:t>Page Structure</a:t>
            </a:r>
          </a:p>
          <a:p>
            <a:r>
              <a:rPr lang="en-US" altLang="en-US" smtClean="0"/>
              <a:t>Head &amp; Body Section</a:t>
            </a:r>
          </a:p>
          <a:p>
            <a:r>
              <a:rPr lang="en-US" altLang="en-US" smtClean="0"/>
              <a:t>Quiz!</a:t>
            </a:r>
            <a:endParaRPr lang="en-US" altLang="en-US" dirty="0" smtClean="0"/>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3</a:t>
            </a:fld>
            <a:endParaRPr lang="en-US"/>
          </a:p>
        </p:txBody>
      </p:sp>
    </p:spTree>
    <p:extLst>
      <p:ext uri="{BB962C8B-B14F-4D97-AF65-F5344CB8AC3E}">
        <p14:creationId xmlns:p14="http://schemas.microsoft.com/office/powerpoint/2010/main" val="6087794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tLang="en-US" dirty="0" smtClean="0"/>
              <a:t>Border around</a:t>
            </a:r>
          </a:p>
        </p:txBody>
      </p:sp>
      <p:sp>
        <p:nvSpPr>
          <p:cNvPr id="31747" name="Content Placeholder 2"/>
          <p:cNvSpPr>
            <a:spLocks noGrp="1"/>
          </p:cNvSpPr>
          <p:nvPr>
            <p:ph sz="quarter" idx="1"/>
          </p:nvPr>
        </p:nvSpPr>
        <p:spPr>
          <a:xfrm>
            <a:off x="381000" y="1143000"/>
            <a:ext cx="8458200" cy="1295400"/>
          </a:xfrm>
        </p:spPr>
        <p:txBody>
          <a:bodyPr/>
          <a:lstStyle/>
          <a:p>
            <a:pPr eaLnBrk="1" hangingPunct="1"/>
            <a:r>
              <a:rPr lang="en-US" altLang="en-US" dirty="0" smtClean="0"/>
              <a:t>You can add a border to the image using the border setting shown in the example below:</a:t>
            </a:r>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p:txBody>
      </p:sp>
      <p:pic>
        <p:nvPicPr>
          <p:cNvPr id="317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2819400"/>
            <a:ext cx="12763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1749" name="Rectangle 4"/>
          <p:cNvSpPr>
            <a:spLocks noChangeArrowheads="1"/>
          </p:cNvSpPr>
          <p:nvPr/>
        </p:nvSpPr>
        <p:spPr bwMode="auto">
          <a:xfrm>
            <a:off x="3810000" y="2743200"/>
            <a:ext cx="1447800" cy="1295400"/>
          </a:xfrm>
          <a:prstGeom prst="rect">
            <a:avLst/>
          </a:prstGeom>
          <a:noFill/>
          <a:ln w="1047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marL="342900" indent="-342900"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spcBef>
                <a:spcPct val="20000"/>
              </a:spcBef>
              <a:buFontTx/>
              <a:buChar char="•"/>
            </a:pPr>
            <a:endParaRPr lang="en-US" altLang="en-US"/>
          </a:p>
        </p:txBody>
      </p:sp>
      <p:sp>
        <p:nvSpPr>
          <p:cNvPr id="6" name="TextBox 5"/>
          <p:cNvSpPr txBox="1"/>
          <p:nvPr/>
        </p:nvSpPr>
        <p:spPr>
          <a:xfrm>
            <a:off x="990600" y="4648200"/>
            <a:ext cx="7239000" cy="461963"/>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a:spcBef>
                <a:spcPct val="20000"/>
              </a:spcBef>
              <a:buFontTx/>
              <a:buChar char="•"/>
              <a:defRPr/>
            </a:pPr>
            <a:r>
              <a:rPr lang="en-US" dirty="0"/>
              <a:t>&lt;</a:t>
            </a:r>
            <a:r>
              <a:rPr lang="en-US" dirty="0" err="1"/>
              <a:t>img</a:t>
            </a:r>
            <a:r>
              <a:rPr lang="en-US" dirty="0"/>
              <a:t> </a:t>
            </a:r>
            <a:r>
              <a:rPr lang="en-US" dirty="0" err="1"/>
              <a:t>src</a:t>
            </a:r>
            <a:r>
              <a:rPr lang="en-US" dirty="0"/>
              <a:t>= C:/html/img/rainbow.gif border="5"&gt; </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t>30</a:t>
            </a:fld>
            <a:endParaRPr lang="en-US"/>
          </a:p>
        </p:txBody>
      </p:sp>
    </p:spTree>
    <p:extLst>
      <p:ext uri="{BB962C8B-B14F-4D97-AF65-F5344CB8AC3E}">
        <p14:creationId xmlns:p14="http://schemas.microsoft.com/office/powerpoint/2010/main" val="172186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wipe(down)">
                                      <p:cBhvr>
                                        <p:cTn id="7" dur="5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1748"/>
                                        </p:tgtEl>
                                        <p:attrNameLst>
                                          <p:attrName>style.visibility</p:attrName>
                                        </p:attrNameLst>
                                      </p:cBhvr>
                                      <p:to>
                                        <p:strVal val="visible"/>
                                      </p:to>
                                    </p:set>
                                    <p:animEffect transition="in" filter="wipe(down)">
                                      <p:cBhvr>
                                        <p:cTn id="12" dur="500"/>
                                        <p:tgtEl>
                                          <p:spTgt spid="317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ltLang="en-US" dirty="0" smtClean="0"/>
              <a:t>Alternative text</a:t>
            </a:r>
          </a:p>
        </p:txBody>
      </p:sp>
      <p:sp>
        <p:nvSpPr>
          <p:cNvPr id="32771" name="Content Placeholder 2"/>
          <p:cNvSpPr>
            <a:spLocks noGrp="1"/>
          </p:cNvSpPr>
          <p:nvPr>
            <p:ph sz="quarter" idx="1"/>
          </p:nvPr>
        </p:nvSpPr>
        <p:spPr>
          <a:xfrm>
            <a:off x="304800" y="1143000"/>
            <a:ext cx="8610600" cy="1828800"/>
          </a:xfrm>
        </p:spPr>
        <p:txBody>
          <a:bodyPr/>
          <a:lstStyle/>
          <a:p>
            <a:pPr eaLnBrk="1" hangingPunct="1"/>
            <a:r>
              <a:rPr lang="en-US" altLang="en-US" smtClean="0"/>
              <a:t>You can add an alternative text to an image using the alt setting shown in the example below:</a:t>
            </a:r>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p:txBody>
      </p:sp>
      <p:pic>
        <p:nvPicPr>
          <p:cNvPr id="32772" name="Picture 5" descr="rainbow.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81450" y="2590800"/>
            <a:ext cx="11239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533400" y="4419600"/>
            <a:ext cx="76962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spcBef>
                <a:spcPct val="20000"/>
              </a:spcBef>
              <a:defRPr/>
            </a:pPr>
            <a:r>
              <a:rPr lang="en-US" dirty="0"/>
              <a:t>&lt;</a:t>
            </a:r>
            <a:r>
              <a:rPr lang="en-US" dirty="0" err="1"/>
              <a:t>img</a:t>
            </a:r>
            <a:r>
              <a:rPr lang="en-US" dirty="0"/>
              <a:t> </a:t>
            </a:r>
            <a:r>
              <a:rPr lang="en-US" dirty="0" err="1"/>
              <a:t>src</a:t>
            </a:r>
            <a:r>
              <a:rPr lang="en-US" dirty="0"/>
              <a:t>=" C:/html/img/rainbow.gif" alt="Text with in the image"&gt;</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t>31</a:t>
            </a:fld>
            <a:endParaRPr lang="en-US"/>
          </a:p>
        </p:txBody>
      </p:sp>
    </p:spTree>
    <p:extLst>
      <p:ext uri="{BB962C8B-B14F-4D97-AF65-F5344CB8AC3E}">
        <p14:creationId xmlns:p14="http://schemas.microsoft.com/office/powerpoint/2010/main" val="19583174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ltLang="en-US" dirty="0" smtClean="0"/>
              <a:t>Image caption</a:t>
            </a:r>
          </a:p>
        </p:txBody>
      </p:sp>
      <p:sp>
        <p:nvSpPr>
          <p:cNvPr id="32771" name="Content Placeholder 2"/>
          <p:cNvSpPr>
            <a:spLocks noGrp="1"/>
          </p:cNvSpPr>
          <p:nvPr>
            <p:ph sz="quarter" idx="1"/>
          </p:nvPr>
        </p:nvSpPr>
        <p:spPr>
          <a:xfrm>
            <a:off x="304800" y="1143000"/>
            <a:ext cx="8610600" cy="5181600"/>
          </a:xfrm>
        </p:spPr>
        <p:txBody>
          <a:bodyPr>
            <a:normAutofit fontScale="85000" lnSpcReduction="10000"/>
          </a:bodyPr>
          <a:lstStyle/>
          <a:p>
            <a:pPr marL="0" indent="0">
              <a:buNone/>
            </a:pPr>
            <a:r>
              <a:rPr lang="en-US" altLang="en-US" dirty="0"/>
              <a:t>Consider the following mark-up for an image</a:t>
            </a:r>
            <a:r>
              <a:rPr lang="en-US" altLang="en-US" dirty="0" smtClean="0"/>
              <a:t>:</a:t>
            </a:r>
          </a:p>
          <a:p>
            <a:pPr marL="274320" lvl="1" indent="0">
              <a:buNone/>
            </a:pPr>
            <a:r>
              <a:rPr lang="en-US" altLang="en-US" dirty="0"/>
              <a:t>&lt;</a:t>
            </a:r>
            <a:r>
              <a:rPr lang="en-US" altLang="en-US" dirty="0" err="1"/>
              <a:t>img</a:t>
            </a:r>
            <a:r>
              <a:rPr lang="en-US" altLang="en-US" dirty="0"/>
              <a:t> </a:t>
            </a:r>
            <a:r>
              <a:rPr lang="en-US" altLang="en-US" dirty="0" err="1"/>
              <a:t>src</a:t>
            </a:r>
            <a:r>
              <a:rPr lang="en-US" altLang="en-US" dirty="0"/>
              <a:t>="path/to/image" alt="About image" /&gt;</a:t>
            </a:r>
          </a:p>
          <a:p>
            <a:pPr marL="274320" lvl="1" indent="0">
              <a:buNone/>
            </a:pPr>
            <a:r>
              <a:rPr lang="en-US" altLang="en-US" dirty="0"/>
              <a:t>&lt;p&gt;Image of Mars. &lt;/p</a:t>
            </a:r>
            <a:r>
              <a:rPr lang="en-US" altLang="en-US" dirty="0" smtClean="0"/>
              <a:t>&gt;</a:t>
            </a:r>
          </a:p>
          <a:p>
            <a:pPr marL="0" indent="0">
              <a:buNone/>
            </a:pPr>
            <a:r>
              <a:rPr lang="en-US" altLang="en-US" dirty="0"/>
              <a:t>There unfortunately isn't any easy or semantic way to associate the caption, wrapped in a paragraph tag, with the image element itself</a:t>
            </a:r>
            <a:r>
              <a:rPr lang="en-US" altLang="en-US" dirty="0" smtClean="0"/>
              <a:t>.</a:t>
            </a:r>
          </a:p>
          <a:p>
            <a:pPr marL="0" indent="0">
              <a:buNone/>
            </a:pPr>
            <a:r>
              <a:rPr lang="en-US" altLang="en-US" dirty="0"/>
              <a:t>HTML5 rectifies this, with the introduction of the &lt;figure&gt; element. When combined with the &lt;</a:t>
            </a:r>
            <a:r>
              <a:rPr lang="en-US" altLang="en-US" dirty="0" err="1"/>
              <a:t>figcaption</a:t>
            </a:r>
            <a:r>
              <a:rPr lang="en-US" altLang="en-US" dirty="0"/>
              <a:t>&gt; element, we can now semantically associate captions with their image counterparts</a:t>
            </a:r>
            <a:r>
              <a:rPr lang="en-US" altLang="en-US" dirty="0" smtClean="0"/>
              <a:t>.</a:t>
            </a:r>
          </a:p>
          <a:p>
            <a:pPr marL="0" indent="0">
              <a:buNone/>
            </a:pPr>
            <a:r>
              <a:rPr lang="en-US" altLang="en-US" dirty="0"/>
              <a:t>&lt;figure&gt;</a:t>
            </a:r>
          </a:p>
          <a:p>
            <a:pPr marL="0" indent="0">
              <a:buNone/>
            </a:pPr>
            <a:r>
              <a:rPr lang="en-US" altLang="en-US" dirty="0"/>
              <a:t>    &lt;</a:t>
            </a:r>
            <a:r>
              <a:rPr lang="en-US" altLang="en-US" dirty="0" err="1"/>
              <a:t>img</a:t>
            </a:r>
            <a:r>
              <a:rPr lang="en-US" altLang="en-US" dirty="0"/>
              <a:t> </a:t>
            </a:r>
            <a:r>
              <a:rPr lang="en-US" altLang="en-US" dirty="0" err="1"/>
              <a:t>src</a:t>
            </a:r>
            <a:r>
              <a:rPr lang="en-US" altLang="en-US" dirty="0"/>
              <a:t>="path/to/image" alt="About image" /&gt;</a:t>
            </a:r>
          </a:p>
          <a:p>
            <a:pPr marL="0" indent="0">
              <a:buNone/>
            </a:pPr>
            <a:r>
              <a:rPr lang="en-US" altLang="en-US" dirty="0"/>
              <a:t>    &lt;</a:t>
            </a:r>
            <a:r>
              <a:rPr lang="en-US" altLang="en-US" dirty="0" err="1"/>
              <a:t>figcaption</a:t>
            </a:r>
            <a:r>
              <a:rPr lang="en-US" altLang="en-US" dirty="0"/>
              <a:t>&gt;</a:t>
            </a:r>
          </a:p>
          <a:p>
            <a:pPr marL="0" indent="0">
              <a:buNone/>
            </a:pPr>
            <a:r>
              <a:rPr lang="en-US" altLang="en-US" dirty="0"/>
              <a:t>        &lt;p&gt;This is an image of something interesting. &lt;/p&gt;</a:t>
            </a:r>
          </a:p>
          <a:p>
            <a:pPr marL="0" indent="0">
              <a:buNone/>
            </a:pPr>
            <a:r>
              <a:rPr lang="en-US" altLang="en-US" dirty="0"/>
              <a:t>    &lt;/</a:t>
            </a:r>
            <a:r>
              <a:rPr lang="en-US" altLang="en-US" dirty="0" err="1"/>
              <a:t>figcaption</a:t>
            </a:r>
            <a:r>
              <a:rPr lang="en-US" altLang="en-US" dirty="0"/>
              <a:t>&gt;</a:t>
            </a:r>
          </a:p>
          <a:p>
            <a:pPr marL="0" indent="0">
              <a:buNone/>
            </a:pPr>
            <a:r>
              <a:rPr lang="en-US" altLang="en-US" dirty="0"/>
              <a:t>&lt;/figure&gt;</a:t>
            </a:r>
            <a:endParaRPr lang="en-US" altLang="en-US" dirty="0" smtClean="0"/>
          </a:p>
          <a:p>
            <a:pPr marL="0" indent="0">
              <a:buNone/>
            </a:pPr>
            <a:endParaRPr lang="en-US" altLang="en-US" dirty="0" smtClean="0"/>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t>32</a:t>
            </a:fld>
            <a:endParaRPr lang="en-US"/>
          </a:p>
        </p:txBody>
      </p:sp>
    </p:spTree>
    <p:extLst>
      <p:ext uri="{BB962C8B-B14F-4D97-AF65-F5344CB8AC3E}">
        <p14:creationId xmlns:p14="http://schemas.microsoft.com/office/powerpoint/2010/main" val="358234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wipe(down)">
                                      <p:cBhvr>
                                        <p:cTn id="7" dur="500"/>
                                        <p:tgtEl>
                                          <p:spTgt spid="32771">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2771">
                                            <p:txEl>
                                              <p:pRg st="1" end="1"/>
                                            </p:txEl>
                                          </p:spTgt>
                                        </p:tgtEl>
                                        <p:attrNameLst>
                                          <p:attrName>style.visibility</p:attrName>
                                        </p:attrNameLst>
                                      </p:cBhvr>
                                      <p:to>
                                        <p:strVal val="visible"/>
                                      </p:to>
                                    </p:set>
                                    <p:animEffect transition="in" filter="wipe(down)">
                                      <p:cBhvr>
                                        <p:cTn id="10" dur="500"/>
                                        <p:tgtEl>
                                          <p:spTgt spid="32771">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2771">
                                            <p:txEl>
                                              <p:pRg st="2" end="2"/>
                                            </p:txEl>
                                          </p:spTgt>
                                        </p:tgtEl>
                                        <p:attrNameLst>
                                          <p:attrName>style.visibility</p:attrName>
                                        </p:attrNameLst>
                                      </p:cBhvr>
                                      <p:to>
                                        <p:strVal val="visible"/>
                                      </p:to>
                                    </p:set>
                                    <p:animEffect transition="in" filter="wipe(down)">
                                      <p:cBhvr>
                                        <p:cTn id="13" dur="500"/>
                                        <p:tgtEl>
                                          <p:spTgt spid="3277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2771">
                                            <p:txEl>
                                              <p:pRg st="3" end="3"/>
                                            </p:txEl>
                                          </p:spTgt>
                                        </p:tgtEl>
                                        <p:attrNameLst>
                                          <p:attrName>style.visibility</p:attrName>
                                        </p:attrNameLst>
                                      </p:cBhvr>
                                      <p:to>
                                        <p:strVal val="visible"/>
                                      </p:to>
                                    </p:set>
                                    <p:animEffect transition="in" filter="wipe(down)">
                                      <p:cBhvr>
                                        <p:cTn id="18" dur="500"/>
                                        <p:tgtEl>
                                          <p:spTgt spid="3277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2771">
                                            <p:txEl>
                                              <p:pRg st="4" end="4"/>
                                            </p:txEl>
                                          </p:spTgt>
                                        </p:tgtEl>
                                        <p:attrNameLst>
                                          <p:attrName>style.visibility</p:attrName>
                                        </p:attrNameLst>
                                      </p:cBhvr>
                                      <p:to>
                                        <p:strVal val="visible"/>
                                      </p:to>
                                    </p:set>
                                    <p:animEffect transition="in" filter="wipe(down)">
                                      <p:cBhvr>
                                        <p:cTn id="23" dur="500"/>
                                        <p:tgtEl>
                                          <p:spTgt spid="32771">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2771">
                                            <p:txEl>
                                              <p:pRg st="5" end="5"/>
                                            </p:txEl>
                                          </p:spTgt>
                                        </p:tgtEl>
                                        <p:attrNameLst>
                                          <p:attrName>style.visibility</p:attrName>
                                        </p:attrNameLst>
                                      </p:cBhvr>
                                      <p:to>
                                        <p:strVal val="visible"/>
                                      </p:to>
                                    </p:set>
                                    <p:animEffect transition="in" filter="wipe(down)">
                                      <p:cBhvr>
                                        <p:cTn id="28" dur="500"/>
                                        <p:tgtEl>
                                          <p:spTgt spid="32771">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32771">
                                            <p:txEl>
                                              <p:pRg st="6" end="6"/>
                                            </p:txEl>
                                          </p:spTgt>
                                        </p:tgtEl>
                                        <p:attrNameLst>
                                          <p:attrName>style.visibility</p:attrName>
                                        </p:attrNameLst>
                                      </p:cBhvr>
                                      <p:to>
                                        <p:strVal val="visible"/>
                                      </p:to>
                                    </p:set>
                                    <p:animEffect transition="in" filter="wipe(down)">
                                      <p:cBhvr>
                                        <p:cTn id="33" dur="500"/>
                                        <p:tgtEl>
                                          <p:spTgt spid="32771">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32771">
                                            <p:txEl>
                                              <p:pRg st="7" end="7"/>
                                            </p:txEl>
                                          </p:spTgt>
                                        </p:tgtEl>
                                        <p:attrNameLst>
                                          <p:attrName>style.visibility</p:attrName>
                                        </p:attrNameLst>
                                      </p:cBhvr>
                                      <p:to>
                                        <p:strVal val="visible"/>
                                      </p:to>
                                    </p:set>
                                    <p:animEffect transition="in" filter="wipe(down)">
                                      <p:cBhvr>
                                        <p:cTn id="38" dur="500"/>
                                        <p:tgtEl>
                                          <p:spTgt spid="32771">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32771">
                                            <p:txEl>
                                              <p:pRg st="8" end="8"/>
                                            </p:txEl>
                                          </p:spTgt>
                                        </p:tgtEl>
                                        <p:attrNameLst>
                                          <p:attrName>style.visibility</p:attrName>
                                        </p:attrNameLst>
                                      </p:cBhvr>
                                      <p:to>
                                        <p:strVal val="visible"/>
                                      </p:to>
                                    </p:set>
                                    <p:animEffect transition="in" filter="wipe(down)">
                                      <p:cBhvr>
                                        <p:cTn id="43" dur="500"/>
                                        <p:tgtEl>
                                          <p:spTgt spid="32771">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32771">
                                            <p:txEl>
                                              <p:pRg st="9" end="9"/>
                                            </p:txEl>
                                          </p:spTgt>
                                        </p:tgtEl>
                                        <p:attrNameLst>
                                          <p:attrName>style.visibility</p:attrName>
                                        </p:attrNameLst>
                                      </p:cBhvr>
                                      <p:to>
                                        <p:strVal val="visible"/>
                                      </p:to>
                                    </p:set>
                                    <p:animEffect transition="in" filter="wipe(down)">
                                      <p:cBhvr>
                                        <p:cTn id="48" dur="500"/>
                                        <p:tgtEl>
                                          <p:spTgt spid="32771">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32771">
                                            <p:txEl>
                                              <p:pRg st="10" end="10"/>
                                            </p:txEl>
                                          </p:spTgt>
                                        </p:tgtEl>
                                        <p:attrNameLst>
                                          <p:attrName>style.visibility</p:attrName>
                                        </p:attrNameLst>
                                      </p:cBhvr>
                                      <p:to>
                                        <p:strVal val="visible"/>
                                      </p:to>
                                    </p:set>
                                    <p:animEffect transition="in" filter="wipe(down)">
                                      <p:cBhvr>
                                        <p:cTn id="53" dur="500"/>
                                        <p:tgtEl>
                                          <p:spTgt spid="327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ltLang="en-US" smtClean="0"/>
              <a:t>SPACING AROUND</a:t>
            </a:r>
          </a:p>
        </p:txBody>
      </p:sp>
      <p:sp>
        <p:nvSpPr>
          <p:cNvPr id="33795" name="Content Placeholder 2"/>
          <p:cNvSpPr>
            <a:spLocks noGrp="1"/>
          </p:cNvSpPr>
          <p:nvPr>
            <p:ph sz="quarter" idx="1"/>
          </p:nvPr>
        </p:nvSpPr>
        <p:spPr>
          <a:xfrm>
            <a:off x="533400" y="1143000"/>
            <a:ext cx="8077200" cy="2286000"/>
          </a:xfrm>
        </p:spPr>
        <p:txBody>
          <a:bodyPr>
            <a:normAutofit fontScale="92500" lnSpcReduction="10000"/>
          </a:bodyPr>
          <a:lstStyle/>
          <a:p>
            <a:pPr eaLnBrk="1" hangingPunct="1">
              <a:lnSpc>
                <a:spcPct val="150000"/>
              </a:lnSpc>
            </a:pPr>
            <a:r>
              <a:rPr lang="en-US" altLang="en-US" dirty="0" smtClean="0"/>
              <a:t>You can easily add space over and under your images </a:t>
            </a:r>
            <a:br>
              <a:rPr lang="en-US" altLang="en-US" dirty="0" smtClean="0"/>
            </a:br>
            <a:r>
              <a:rPr lang="en-US" altLang="en-US" dirty="0" smtClean="0"/>
              <a:t>with the </a:t>
            </a:r>
            <a:r>
              <a:rPr lang="en-US" altLang="en-US" dirty="0" err="1" smtClean="0"/>
              <a:t>Vspace</a:t>
            </a:r>
            <a:r>
              <a:rPr lang="en-US" altLang="en-US" dirty="0" smtClean="0"/>
              <a:t> </a:t>
            </a:r>
            <a:r>
              <a:rPr lang="en-US" altLang="en-US" dirty="0" smtClean="0"/>
              <a:t>attribute.</a:t>
            </a:r>
          </a:p>
          <a:p>
            <a:pPr eaLnBrk="1" hangingPunct="1">
              <a:lnSpc>
                <a:spcPct val="150000"/>
              </a:lnSpc>
            </a:pPr>
            <a:r>
              <a:rPr lang="en-US" altLang="en-US" dirty="0" smtClean="0"/>
              <a:t>In </a:t>
            </a:r>
            <a:r>
              <a:rPr lang="en-US" altLang="en-US" dirty="0" smtClean="0"/>
              <a:t>a similar way you can add space to the left and right of the image using the </a:t>
            </a:r>
            <a:r>
              <a:rPr lang="en-US" altLang="en-US" dirty="0" err="1" smtClean="0"/>
              <a:t>Hspace</a:t>
            </a:r>
            <a:r>
              <a:rPr lang="en-US" altLang="en-US" dirty="0" smtClean="0"/>
              <a:t> attribute.</a:t>
            </a:r>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endParaRPr lang="en-US" altLang="en-US" dirty="0" smtClean="0"/>
          </a:p>
        </p:txBody>
      </p:sp>
      <p:sp>
        <p:nvSpPr>
          <p:cNvPr id="4" name="Rectangle 3"/>
          <p:cNvSpPr/>
          <p:nvPr/>
        </p:nvSpPr>
        <p:spPr bwMode="auto">
          <a:xfrm>
            <a:off x="3276600" y="3409950"/>
            <a:ext cx="2590800" cy="1828800"/>
          </a:xfrm>
          <a:prstGeom prst="rect">
            <a:avLst/>
          </a:prstGeom>
          <a:noFill/>
          <a:ln w="53975" cap="flat" cmpd="sng" algn="ctr">
            <a:solidFill>
              <a:schemeClr val="bg1">
                <a:lumMod val="65000"/>
              </a:schemeClr>
            </a:solidFill>
            <a:prstDash val="solid"/>
            <a:round/>
            <a:headEnd type="none" w="med" len="med"/>
            <a:tailEnd type="none" w="med" len="med"/>
          </a:ln>
          <a:effectLst/>
        </p:spPr>
        <p:txBody>
          <a:bodyPr/>
          <a:lstStyle/>
          <a:p>
            <a:pPr marL="342900" indent="-342900">
              <a:spcBef>
                <a:spcPct val="20000"/>
              </a:spcBef>
              <a:buFontTx/>
              <a:buChar char="•"/>
              <a:defRPr/>
            </a:pPr>
            <a:endParaRPr lang="en-US">
              <a:cs typeface="+mn-cs"/>
            </a:endParaRPr>
          </a:p>
        </p:txBody>
      </p:sp>
      <p:pic>
        <p:nvPicPr>
          <p:cNvPr id="33797" name="Picture 4" descr="rainbow.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382905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762000" y="5490411"/>
            <a:ext cx="7543800" cy="457200"/>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a:spcBef>
                <a:spcPct val="20000"/>
              </a:spcBef>
              <a:defRPr/>
            </a:pPr>
            <a:r>
              <a:rPr lang="en-US" dirty="0"/>
              <a:t>&lt;</a:t>
            </a:r>
            <a:r>
              <a:rPr lang="en-US" dirty="0" err="1"/>
              <a:t>img</a:t>
            </a:r>
            <a:r>
              <a:rPr lang="en-US" dirty="0"/>
              <a:t> </a:t>
            </a:r>
            <a:r>
              <a:rPr lang="en-US" dirty="0" err="1"/>
              <a:t>src</a:t>
            </a:r>
            <a:r>
              <a:rPr lang="en-US" dirty="0"/>
              <a:t>="rainbow.gif" </a:t>
            </a:r>
            <a:r>
              <a:rPr lang="en-US" dirty="0" err="1"/>
              <a:t>Hspace</a:t>
            </a:r>
            <a:r>
              <a:rPr lang="en-US" dirty="0"/>
              <a:t>="30" </a:t>
            </a:r>
            <a:r>
              <a:rPr lang="en-US" dirty="0" err="1"/>
              <a:t>Vspace</a:t>
            </a:r>
            <a:r>
              <a:rPr lang="en-US" dirty="0"/>
              <a:t>="10"&gt;</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t>33</a:t>
            </a:fld>
            <a:endParaRPr lang="en-US"/>
          </a:p>
        </p:txBody>
      </p:sp>
    </p:spTree>
    <p:extLst>
      <p:ext uri="{BB962C8B-B14F-4D97-AF65-F5344CB8AC3E}">
        <p14:creationId xmlns:p14="http://schemas.microsoft.com/office/powerpoint/2010/main" val="39769660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4"/>
          <p:cNvSpPr>
            <a:spLocks noGrp="1"/>
          </p:cNvSpPr>
          <p:nvPr>
            <p:ph type="title"/>
          </p:nvPr>
        </p:nvSpPr>
        <p:spPr/>
        <p:txBody>
          <a:bodyPr/>
          <a:lstStyle/>
          <a:p>
            <a:r>
              <a:rPr lang="en-US" altLang="en-US" dirty="0" smtClean="0"/>
              <a:t>Wrap text around</a:t>
            </a:r>
          </a:p>
        </p:txBody>
      </p:sp>
      <p:sp>
        <p:nvSpPr>
          <p:cNvPr id="35843" name="Content Placeholder 5"/>
          <p:cNvSpPr>
            <a:spLocks noGrp="1"/>
          </p:cNvSpPr>
          <p:nvPr>
            <p:ph sz="quarter" idx="1"/>
          </p:nvPr>
        </p:nvSpPr>
        <p:spPr/>
        <p:txBody>
          <a:bodyPr>
            <a:normAutofit/>
          </a:bodyPr>
          <a:lstStyle/>
          <a:p>
            <a:r>
              <a:rPr lang="en-US" altLang="en-US" sz="2000" dirty="0" smtClean="0"/>
              <a:t>Images </a:t>
            </a:r>
            <a:r>
              <a:rPr lang="en-US" altLang="en-US" sz="2000" dirty="0" smtClean="0"/>
              <a:t>can </a:t>
            </a:r>
            <a:r>
              <a:rPr lang="en-US" altLang="en-US" sz="2000" dirty="0" smtClean="0"/>
              <a:t>be </a:t>
            </a:r>
            <a:r>
              <a:rPr lang="en-US" altLang="en-US" sz="2000" dirty="0" smtClean="0"/>
              <a:t>aligned </a:t>
            </a:r>
            <a:r>
              <a:rPr lang="en-US" altLang="en-US" sz="2000" dirty="0" smtClean="0"/>
              <a:t>horizontally. For this</a:t>
            </a:r>
            <a:r>
              <a:rPr lang="en-US" altLang="en-US" sz="2000" dirty="0" smtClean="0"/>
              <a:t>, add align="left" or align="right" to the &lt;</a:t>
            </a:r>
            <a:r>
              <a:rPr lang="en-US" altLang="en-US" sz="2000" dirty="0" err="1" smtClean="0"/>
              <a:t>img</a:t>
            </a:r>
            <a:r>
              <a:rPr lang="en-US" altLang="en-US" sz="2000" dirty="0" smtClean="0"/>
              <a:t>&gt; tag.</a:t>
            </a:r>
          </a:p>
          <a:p>
            <a:r>
              <a:rPr lang="en-US" altLang="en-US" sz="2000" dirty="0" smtClean="0"/>
              <a:t>Consider these examples to see how it works:</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34</a:t>
            </a:fld>
            <a:endParaRPr lang="en-US"/>
          </a:p>
        </p:txBody>
      </p:sp>
      <p:pic>
        <p:nvPicPr>
          <p:cNvPr id="3584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895600"/>
            <a:ext cx="5749636"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5794222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dirty="0" smtClean="0"/>
              <a:t>Quiz</a:t>
            </a:r>
          </a:p>
        </p:txBody>
      </p:sp>
      <p:sp>
        <p:nvSpPr>
          <p:cNvPr id="35843" name="Content Placeholder 2"/>
          <p:cNvSpPr>
            <a:spLocks noGrp="1"/>
          </p:cNvSpPr>
          <p:nvPr>
            <p:ph sz="quarter" idx="1"/>
          </p:nvPr>
        </p:nvSpPr>
        <p:spPr/>
        <p:txBody>
          <a:bodyPr/>
          <a:lstStyle/>
          <a:p>
            <a:r>
              <a:rPr lang="en-US" altLang="en-US" smtClean="0"/>
              <a:t>Gif and jpg are the two main types of what ?</a:t>
            </a:r>
          </a:p>
          <a:p>
            <a:pPr lvl="1"/>
            <a:r>
              <a:rPr lang="en-US" altLang="en-US" smtClean="0"/>
              <a:t>Answer: images</a:t>
            </a:r>
          </a:p>
          <a:p>
            <a:r>
              <a:rPr lang="en-US" altLang="en-US" smtClean="0"/>
              <a:t>Banners, buttons, dividers, clipart and other simple images usually work best as ?</a:t>
            </a:r>
          </a:p>
          <a:p>
            <a:pPr lvl="1"/>
            <a:r>
              <a:rPr lang="en-US" altLang="en-US" smtClean="0"/>
              <a:t>Answer: gif</a:t>
            </a:r>
          </a:p>
          <a:p>
            <a:r>
              <a:rPr lang="en-US" altLang="en-US" smtClean="0"/>
              <a:t>Which format usually works best for photos ?</a:t>
            </a:r>
          </a:p>
          <a:p>
            <a:pPr lvl="1"/>
            <a:r>
              <a:rPr lang="en-US" altLang="en-US" smtClean="0"/>
              <a:t>Answer: JPG</a:t>
            </a:r>
          </a:p>
          <a:p>
            <a:r>
              <a:rPr lang="en-US" altLang="en-US" smtClean="0"/>
              <a:t>To change the size of an image in HTML use what ? </a:t>
            </a:r>
          </a:p>
          <a:p>
            <a:pPr lvl="1"/>
            <a:r>
              <a:rPr lang="en-US" altLang="en-US" smtClean="0"/>
              <a:t>Answer: height and width</a:t>
            </a:r>
          </a:p>
          <a:p>
            <a:r>
              <a:rPr lang="en-US" altLang="en-US" smtClean="0"/>
              <a:t>Which tag is used to insert images into your web page ?</a:t>
            </a:r>
          </a:p>
          <a:p>
            <a:pPr lvl="1"/>
            <a:r>
              <a:rPr lang="en-US" altLang="en-US" smtClean="0"/>
              <a:t>Answer: img</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35</a:t>
            </a:fld>
            <a:endParaRPr lang="en-US"/>
          </a:p>
        </p:txBody>
      </p:sp>
    </p:spTree>
    <p:extLst>
      <p:ext uri="{BB962C8B-B14F-4D97-AF65-F5344CB8AC3E}">
        <p14:creationId xmlns:p14="http://schemas.microsoft.com/office/powerpoint/2010/main" val="28949887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584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584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584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584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584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smtClean="0"/>
              <a:t>Quiz</a:t>
            </a:r>
            <a:endParaRPr lang="en-US" altLang="en-US" dirty="0" smtClean="0"/>
          </a:p>
        </p:txBody>
      </p:sp>
      <p:sp>
        <p:nvSpPr>
          <p:cNvPr id="3" name="Content Placeholder 2"/>
          <p:cNvSpPr>
            <a:spLocks noGrp="1"/>
          </p:cNvSpPr>
          <p:nvPr>
            <p:ph sz="quarter" idx="1"/>
          </p:nvPr>
        </p:nvSpPr>
        <p:spPr/>
        <p:txBody>
          <a:bodyPr/>
          <a:lstStyle/>
          <a:p>
            <a:r>
              <a:rPr lang="en-US" altLang="en-US" dirty="0" smtClean="0"/>
              <a:t>Why </a:t>
            </a:r>
            <a:r>
              <a:rPr lang="en-US" altLang="en-US" dirty="0" smtClean="0"/>
              <a:t>should you add alternative text to your images ?</a:t>
            </a:r>
          </a:p>
          <a:p>
            <a:pPr lvl="1"/>
            <a:r>
              <a:rPr lang="en-US" altLang="en-US" dirty="0" smtClean="0"/>
              <a:t>answer: So the users can get an idea of what the image is before it loads</a:t>
            </a:r>
          </a:p>
          <a:p>
            <a:r>
              <a:rPr lang="en-US" altLang="en-US" dirty="0" smtClean="0"/>
              <a:t>Adding a border to your image helps the visitor to recognize it as what ?</a:t>
            </a:r>
          </a:p>
          <a:p>
            <a:pPr lvl="1"/>
            <a:r>
              <a:rPr lang="en-US" altLang="en-US" dirty="0" smtClean="0"/>
              <a:t>answer: A Link</a:t>
            </a:r>
          </a:p>
          <a:p>
            <a:r>
              <a:rPr lang="en-US" altLang="en-US" dirty="0" smtClean="0"/>
              <a:t>Using </a:t>
            </a:r>
            <a:r>
              <a:rPr lang="en-US" altLang="en-US" dirty="0" err="1" smtClean="0"/>
              <a:t>Hspace</a:t>
            </a:r>
            <a:r>
              <a:rPr lang="en-US" altLang="en-US" dirty="0" smtClean="0"/>
              <a:t> will add what to your image ?</a:t>
            </a:r>
          </a:p>
          <a:p>
            <a:pPr lvl="1"/>
            <a:r>
              <a:rPr lang="en-US" altLang="en-US" dirty="0" smtClean="0"/>
              <a:t>answer: Space to the left and right</a:t>
            </a:r>
          </a:p>
          <a:p>
            <a:pPr lvl="1"/>
            <a:endParaRPr lang="en-US" altLang="en-US" dirty="0" smtClean="0"/>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4" name="Slide Number Placeholder 3"/>
          <p:cNvSpPr>
            <a:spLocks noGrp="1"/>
          </p:cNvSpPr>
          <p:nvPr>
            <p:ph type="sldNum" sz="quarter" idx="12"/>
          </p:nvPr>
        </p:nvSpPr>
        <p:spPr/>
        <p:txBody>
          <a:bodyPr/>
          <a:lstStyle/>
          <a:p>
            <a:fld id="{CEC82A4D-99B1-4CF2-9947-C4AA5AB13460}" type="slidenum">
              <a:rPr lang="en-US" smtClean="0"/>
              <a:pPr/>
              <a:t>36</a:t>
            </a:fld>
            <a:endParaRPr lang="en-US"/>
          </a:p>
        </p:txBody>
      </p:sp>
    </p:spTree>
    <p:extLst>
      <p:ext uri="{BB962C8B-B14F-4D97-AF65-F5344CB8AC3E}">
        <p14:creationId xmlns:p14="http://schemas.microsoft.com/office/powerpoint/2010/main" val="15298754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dirty="0" smtClean="0"/>
              <a:t>Module 5: HTML Links</a:t>
            </a:r>
          </a:p>
        </p:txBody>
      </p:sp>
      <p:sp>
        <p:nvSpPr>
          <p:cNvPr id="38915" name="Content Placeholder 2"/>
          <p:cNvSpPr>
            <a:spLocks noGrp="1"/>
          </p:cNvSpPr>
          <p:nvPr>
            <p:ph sz="quarter" idx="1"/>
          </p:nvPr>
        </p:nvSpPr>
        <p:spPr/>
        <p:txBody>
          <a:bodyPr>
            <a:normAutofit fontScale="92500" lnSpcReduction="20000"/>
          </a:bodyPr>
          <a:lstStyle/>
          <a:p>
            <a:r>
              <a:rPr lang="en-US" altLang="en-US" smtClean="0"/>
              <a:t>Introduction</a:t>
            </a:r>
          </a:p>
          <a:p>
            <a:r>
              <a:rPr lang="en-US" altLang="en-US" smtClean="0"/>
              <a:t>How To Make A Link</a:t>
            </a:r>
          </a:p>
          <a:p>
            <a:r>
              <a:rPr lang="en-US" altLang="en-US" smtClean="0"/>
              <a:t>Colors On Text Links</a:t>
            </a:r>
          </a:p>
          <a:p>
            <a:r>
              <a:rPr lang="en-US" altLang="en-US" smtClean="0"/>
              <a:t>Link Targets</a:t>
            </a:r>
          </a:p>
          <a:p>
            <a:r>
              <a:rPr lang="en-US" altLang="en-US" smtClean="0"/>
              <a:t>No Underline</a:t>
            </a:r>
          </a:p>
          <a:p>
            <a:r>
              <a:rPr lang="en-US" altLang="en-US" smtClean="0"/>
              <a:t>Advanced Text Links</a:t>
            </a:r>
          </a:p>
          <a:p>
            <a:r>
              <a:rPr lang="en-US" altLang="en-US" smtClean="0"/>
              <a:t>Image Links</a:t>
            </a:r>
          </a:p>
          <a:p>
            <a:r>
              <a:rPr lang="en-US" altLang="en-US" smtClean="0"/>
              <a:t>Image mapping</a:t>
            </a:r>
          </a:p>
          <a:p>
            <a:r>
              <a:rPr lang="en-US" altLang="en-US" smtClean="0"/>
              <a:t>Link Within A Page</a:t>
            </a:r>
          </a:p>
          <a:p>
            <a:r>
              <a:rPr lang="en-US" altLang="en-US" smtClean="0"/>
              <a:t>Links In Framesets</a:t>
            </a:r>
          </a:p>
          <a:p>
            <a:r>
              <a:rPr lang="en-US" altLang="en-US" smtClean="0"/>
              <a:t>Link To New Window</a:t>
            </a:r>
          </a:p>
          <a:p>
            <a:r>
              <a:rPr lang="en-US" altLang="en-US" smtClean="0"/>
              <a:t>Link To Email</a:t>
            </a:r>
          </a:p>
          <a:p>
            <a:r>
              <a:rPr lang="en-US" altLang="en-US" smtClean="0"/>
              <a:t>Quiz!</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37</a:t>
            </a:fld>
            <a:endParaRPr lang="en-US"/>
          </a:p>
        </p:txBody>
      </p:sp>
    </p:spTree>
    <p:extLst>
      <p:ext uri="{BB962C8B-B14F-4D97-AF65-F5344CB8AC3E}">
        <p14:creationId xmlns:p14="http://schemas.microsoft.com/office/powerpoint/2010/main" val="26258080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smtClean="0"/>
              <a:t>Introduction</a:t>
            </a:r>
            <a:endParaRPr lang="en-US" altLang="en-US" dirty="0" smtClean="0"/>
          </a:p>
        </p:txBody>
      </p:sp>
      <p:sp>
        <p:nvSpPr>
          <p:cNvPr id="39939" name="Content Placeholder 2"/>
          <p:cNvSpPr>
            <a:spLocks noGrp="1"/>
          </p:cNvSpPr>
          <p:nvPr>
            <p:ph sz="quarter" idx="1"/>
          </p:nvPr>
        </p:nvSpPr>
        <p:spPr/>
        <p:txBody>
          <a:bodyPr/>
          <a:lstStyle/>
          <a:p>
            <a:r>
              <a:rPr lang="en-US" altLang="en-US" smtClean="0"/>
              <a:t>Links are the most fundamental part of the world wide web.</a:t>
            </a:r>
            <a:br>
              <a:rPr lang="en-US" altLang="en-US" smtClean="0"/>
            </a:br>
            <a:r>
              <a:rPr lang="en-US" altLang="en-US" smtClean="0"/>
              <a:t>It is the links that tie it all together.</a:t>
            </a:r>
          </a:p>
          <a:p>
            <a:endParaRPr lang="en-US" altLang="en-US" smtClean="0"/>
          </a:p>
          <a:p>
            <a:r>
              <a:rPr lang="en-US" altLang="en-US" smtClean="0"/>
              <a:t>There are three different kinds of links you can have on your website:</a:t>
            </a:r>
          </a:p>
          <a:p>
            <a:pPr lvl="1"/>
            <a:r>
              <a:rPr lang="en-US" altLang="en-US" smtClean="0"/>
              <a:t>Links to anchors on the current page (Internal).</a:t>
            </a:r>
          </a:p>
          <a:p>
            <a:pPr lvl="1"/>
            <a:r>
              <a:rPr lang="en-US" altLang="en-US" smtClean="0"/>
              <a:t>Links to other pages within the current site (Local)</a:t>
            </a:r>
          </a:p>
          <a:p>
            <a:pPr lvl="1"/>
            <a:r>
              <a:rPr lang="en-US" altLang="en-US" smtClean="0"/>
              <a:t>Links to pages outside the current site (Global).</a:t>
            </a:r>
          </a:p>
          <a:p>
            <a:endParaRPr lang="en-US" altLang="en-US" smtClean="0"/>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38</a:t>
            </a:fld>
            <a:endParaRPr lang="en-US"/>
          </a:p>
        </p:txBody>
      </p:sp>
    </p:spTree>
    <p:extLst>
      <p:ext uri="{BB962C8B-B14F-4D97-AF65-F5344CB8AC3E}">
        <p14:creationId xmlns:p14="http://schemas.microsoft.com/office/powerpoint/2010/main" val="7208753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dirty="0" smtClean="0"/>
              <a:t>How to make a link</a:t>
            </a:r>
          </a:p>
        </p:txBody>
      </p:sp>
      <p:sp>
        <p:nvSpPr>
          <p:cNvPr id="40963" name="Content Placeholder 2"/>
          <p:cNvSpPr>
            <a:spLocks noGrp="1"/>
          </p:cNvSpPr>
          <p:nvPr>
            <p:ph sz="quarter" idx="1"/>
          </p:nvPr>
        </p:nvSpPr>
        <p:spPr/>
        <p:txBody>
          <a:bodyPr/>
          <a:lstStyle/>
          <a:p>
            <a:pPr>
              <a:lnSpc>
                <a:spcPct val="150000"/>
              </a:lnSpc>
            </a:pPr>
            <a:r>
              <a:rPr lang="en-US" altLang="en-US" dirty="0" smtClean="0"/>
              <a:t>The tags used to produce links are the &lt;a&gt; and &lt;/a&gt;</a:t>
            </a:r>
          </a:p>
          <a:p>
            <a:pPr>
              <a:lnSpc>
                <a:spcPct val="150000"/>
              </a:lnSpc>
            </a:pPr>
            <a:r>
              <a:rPr lang="en-US" altLang="en-US" dirty="0" smtClean="0"/>
              <a:t>The </a:t>
            </a:r>
            <a:r>
              <a:rPr lang="en-US" altLang="en-US" dirty="0" smtClean="0"/>
              <a:t>example below shows how to make the word here work as a link to yahoo.</a:t>
            </a:r>
          </a:p>
          <a:p>
            <a:pPr marL="274320" lvl="1" indent="0">
              <a:lnSpc>
                <a:spcPct val="150000"/>
              </a:lnSpc>
              <a:buNone/>
            </a:pPr>
            <a:r>
              <a:rPr lang="en-US" altLang="en-US" dirty="0" smtClean="0"/>
              <a:t>Click &lt;a </a:t>
            </a:r>
            <a:r>
              <a:rPr lang="en-US" altLang="en-US" dirty="0" err="1" smtClean="0"/>
              <a:t>href</a:t>
            </a:r>
            <a:r>
              <a:rPr lang="en-US" altLang="en-US" dirty="0" smtClean="0"/>
              <a:t>=</a:t>
            </a:r>
            <a:r>
              <a:rPr lang="en-US" altLang="en-US" dirty="0" smtClean="0">
                <a:hlinkClick r:id="rId2"/>
              </a:rPr>
              <a:t>http://www.yahoo.com</a:t>
            </a:r>
            <a:r>
              <a:rPr lang="en-US" altLang="en-US" dirty="0" smtClean="0"/>
              <a:t>&gt;here&lt;/a&gt; to go to yahoo.</a:t>
            </a:r>
            <a:endParaRPr lang="en-US" altLang="en-US" dirty="0" smtClean="0"/>
          </a:p>
          <a:p>
            <a:pPr>
              <a:lnSpc>
                <a:spcPct val="150000"/>
              </a:lnSpc>
            </a:pPr>
            <a:r>
              <a:rPr lang="en-US" altLang="en-US" dirty="0" smtClean="0"/>
              <a:t>You simply: </a:t>
            </a:r>
          </a:p>
          <a:p>
            <a:pPr lvl="1">
              <a:lnSpc>
                <a:spcPct val="150000"/>
              </a:lnSpc>
            </a:pPr>
            <a:r>
              <a:rPr lang="en-US" altLang="en-US" dirty="0" smtClean="0"/>
              <a:t>Specify the target in the &lt;a </a:t>
            </a:r>
            <a:r>
              <a:rPr lang="en-US" altLang="en-US" dirty="0" err="1" smtClean="0"/>
              <a:t>href</a:t>
            </a:r>
            <a:r>
              <a:rPr lang="en-US" altLang="en-US" dirty="0" smtClean="0"/>
              <a:t>=" "&gt;.</a:t>
            </a:r>
          </a:p>
          <a:p>
            <a:pPr lvl="1">
              <a:lnSpc>
                <a:spcPct val="150000"/>
              </a:lnSpc>
            </a:pPr>
            <a:r>
              <a:rPr lang="en-US" altLang="en-US" dirty="0" smtClean="0"/>
              <a:t>Then add the text that should work as a link.</a:t>
            </a:r>
          </a:p>
          <a:p>
            <a:pPr lvl="1">
              <a:lnSpc>
                <a:spcPct val="150000"/>
              </a:lnSpc>
            </a:pPr>
            <a:r>
              <a:rPr lang="en-US" altLang="en-US" dirty="0" smtClean="0"/>
              <a:t>Finally add an &lt;/a&gt; tag to indicate where the link ends.</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39</a:t>
            </a:fld>
            <a:endParaRPr lang="en-US"/>
          </a:p>
        </p:txBody>
      </p:sp>
    </p:spTree>
    <p:extLst>
      <p:ext uri="{BB962C8B-B14F-4D97-AF65-F5344CB8AC3E}">
        <p14:creationId xmlns:p14="http://schemas.microsoft.com/office/powerpoint/2010/main" val="1970997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wipe(down)">
                                      <p:cBhvr>
                                        <p:cTn id="7" dur="500"/>
                                        <p:tgtEl>
                                          <p:spTgt spid="40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wipe(down)">
                                      <p:cBhvr>
                                        <p:cTn id="12" dur="500"/>
                                        <p:tgtEl>
                                          <p:spTgt spid="40963">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animEffect transition="in" filter="wipe(down)">
                                      <p:cBhvr>
                                        <p:cTn id="15" dur="500"/>
                                        <p:tgtEl>
                                          <p:spTgt spid="4096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40963">
                                            <p:txEl>
                                              <p:pRg st="3" end="3"/>
                                            </p:txEl>
                                          </p:spTgt>
                                        </p:tgtEl>
                                        <p:attrNameLst>
                                          <p:attrName>style.visibility</p:attrName>
                                        </p:attrNameLst>
                                      </p:cBhvr>
                                      <p:to>
                                        <p:strVal val="visible"/>
                                      </p:to>
                                    </p:set>
                                    <p:animEffect transition="in" filter="wipe(down)">
                                      <p:cBhvr>
                                        <p:cTn id="20" dur="500"/>
                                        <p:tgtEl>
                                          <p:spTgt spid="40963">
                                            <p:txEl>
                                              <p:pRg st="3" end="3"/>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40963">
                                            <p:txEl>
                                              <p:pRg st="4" end="4"/>
                                            </p:txEl>
                                          </p:spTgt>
                                        </p:tgtEl>
                                        <p:attrNameLst>
                                          <p:attrName>style.visibility</p:attrName>
                                        </p:attrNameLst>
                                      </p:cBhvr>
                                      <p:to>
                                        <p:strVal val="visible"/>
                                      </p:to>
                                    </p:set>
                                    <p:animEffect transition="in" filter="wipe(down)">
                                      <p:cBhvr>
                                        <p:cTn id="23" dur="500"/>
                                        <p:tgtEl>
                                          <p:spTgt spid="40963">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40963">
                                            <p:txEl>
                                              <p:pRg st="5" end="5"/>
                                            </p:txEl>
                                          </p:spTgt>
                                        </p:tgtEl>
                                        <p:attrNameLst>
                                          <p:attrName>style.visibility</p:attrName>
                                        </p:attrNameLst>
                                      </p:cBhvr>
                                      <p:to>
                                        <p:strVal val="visible"/>
                                      </p:to>
                                    </p:set>
                                    <p:animEffect transition="in" filter="wipe(down)">
                                      <p:cBhvr>
                                        <p:cTn id="26" dur="500"/>
                                        <p:tgtEl>
                                          <p:spTgt spid="40963">
                                            <p:txEl>
                                              <p:pRg st="5" end="5"/>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40963">
                                            <p:txEl>
                                              <p:pRg st="6" end="6"/>
                                            </p:txEl>
                                          </p:spTgt>
                                        </p:tgtEl>
                                        <p:attrNameLst>
                                          <p:attrName>style.visibility</p:attrName>
                                        </p:attrNameLst>
                                      </p:cBhvr>
                                      <p:to>
                                        <p:strVal val="visible"/>
                                      </p:to>
                                    </p:set>
                                    <p:animEffect transition="in" filter="wipe(down)">
                                      <p:cBhvr>
                                        <p:cTn id="29" dur="500"/>
                                        <p:tgtEl>
                                          <p:spTgt spid="409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dirty="0" smtClean="0"/>
              <a:t>Introduction</a:t>
            </a:r>
          </a:p>
        </p:txBody>
      </p:sp>
      <p:sp>
        <p:nvSpPr>
          <p:cNvPr id="5123" name="Rectangle 3"/>
          <p:cNvSpPr>
            <a:spLocks noGrp="1" noChangeArrowheads="1"/>
          </p:cNvSpPr>
          <p:nvPr>
            <p:ph sz="quarter" idx="1"/>
          </p:nvPr>
        </p:nvSpPr>
        <p:spPr/>
        <p:txBody>
          <a:bodyPr/>
          <a:lstStyle/>
          <a:p>
            <a:pPr>
              <a:lnSpc>
                <a:spcPct val="150000"/>
              </a:lnSpc>
            </a:pPr>
            <a:r>
              <a:rPr lang="en-US" altLang="en-US" dirty="0" smtClean="0"/>
              <a:t>HTML is short for Hyper Text Markup Language.</a:t>
            </a:r>
          </a:p>
          <a:p>
            <a:pPr lvl="1">
              <a:lnSpc>
                <a:spcPct val="150000"/>
              </a:lnSpc>
            </a:pPr>
            <a:r>
              <a:rPr lang="en-US" altLang="en-US" dirty="0" smtClean="0"/>
              <a:t>Hypertext is </a:t>
            </a:r>
            <a:r>
              <a:rPr lang="en-US" altLang="en-US" dirty="0" smtClean="0"/>
              <a:t>a text that provides link </a:t>
            </a:r>
            <a:r>
              <a:rPr lang="en-US" altLang="en-US" dirty="0" smtClean="0"/>
              <a:t>to other text.</a:t>
            </a:r>
            <a:endParaRPr lang="en-US" altLang="en-US" dirty="0" smtClean="0"/>
          </a:p>
          <a:p>
            <a:pPr lvl="1">
              <a:lnSpc>
                <a:spcPct val="150000"/>
              </a:lnSpc>
            </a:pPr>
            <a:r>
              <a:rPr lang="en-US" dirty="0"/>
              <a:t>A markup language is a computer language that </a:t>
            </a:r>
            <a:r>
              <a:rPr lang="en-US" dirty="0" smtClean="0"/>
              <a:t>uses tags to </a:t>
            </a:r>
            <a:r>
              <a:rPr lang="en-US" dirty="0"/>
              <a:t>define elements within a document.</a:t>
            </a:r>
            <a:endParaRPr lang="en-US" altLang="en-US" dirty="0" smtClean="0"/>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4</a:t>
            </a:fld>
            <a:endParaRPr lang="en-US"/>
          </a:p>
        </p:txBody>
      </p:sp>
    </p:spTree>
    <p:extLst>
      <p:ext uri="{BB962C8B-B14F-4D97-AF65-F5344CB8AC3E}">
        <p14:creationId xmlns:p14="http://schemas.microsoft.com/office/powerpoint/2010/main" val="2528864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wipe(down)">
                                      <p:cBhvr>
                                        <p:cTn id="7" dur="500"/>
                                        <p:tgtEl>
                                          <p:spTgt spid="512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123">
                                            <p:txEl>
                                              <p:pRg st="1" end="1"/>
                                            </p:txEl>
                                          </p:spTgt>
                                        </p:tgtEl>
                                        <p:attrNameLst>
                                          <p:attrName>style.visibility</p:attrName>
                                        </p:attrNameLst>
                                      </p:cBhvr>
                                      <p:to>
                                        <p:strVal val="visible"/>
                                      </p:to>
                                    </p:set>
                                    <p:animEffect transition="in" filter="wipe(down)">
                                      <p:cBhvr>
                                        <p:cTn id="10" dur="500"/>
                                        <p:tgtEl>
                                          <p:spTgt spid="512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123">
                                            <p:txEl>
                                              <p:pRg st="2" end="2"/>
                                            </p:txEl>
                                          </p:spTgt>
                                        </p:tgtEl>
                                        <p:attrNameLst>
                                          <p:attrName>style.visibility</p:attrName>
                                        </p:attrNameLst>
                                      </p:cBhvr>
                                      <p:to>
                                        <p:strVal val="visible"/>
                                      </p:to>
                                    </p:set>
                                    <p:animEffect transition="in" filter="wipe(down)">
                                      <p:cBhvr>
                                        <p:cTn id="13" dur="500"/>
                                        <p:tgtEl>
                                          <p:spTgt spid="51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mtClean="0"/>
              <a:t>Colors on text links</a:t>
            </a:r>
            <a:endParaRPr lang="en-US" altLang="en-US" dirty="0" smtClean="0"/>
          </a:p>
        </p:txBody>
      </p:sp>
      <p:sp>
        <p:nvSpPr>
          <p:cNvPr id="41987" name="Content Placeholder 2"/>
          <p:cNvSpPr>
            <a:spLocks noGrp="1"/>
          </p:cNvSpPr>
          <p:nvPr>
            <p:ph sz="quarter" idx="1"/>
          </p:nvPr>
        </p:nvSpPr>
        <p:spPr/>
        <p:txBody>
          <a:bodyPr/>
          <a:lstStyle/>
          <a:p>
            <a:pPr>
              <a:lnSpc>
                <a:spcPct val="150000"/>
              </a:lnSpc>
            </a:pPr>
            <a:r>
              <a:rPr lang="en-US" altLang="en-US" dirty="0" smtClean="0"/>
              <a:t>There are a few settings that can be useful for controlling the colors of text links. </a:t>
            </a:r>
          </a:p>
          <a:p>
            <a:pPr>
              <a:lnSpc>
                <a:spcPct val="150000"/>
              </a:lnSpc>
            </a:pPr>
            <a:r>
              <a:rPr lang="en-US" altLang="en-US" dirty="0" smtClean="0"/>
              <a:t>This page will teach you how to:</a:t>
            </a:r>
          </a:p>
          <a:p>
            <a:pPr lvl="1">
              <a:lnSpc>
                <a:spcPct val="150000"/>
              </a:lnSpc>
            </a:pPr>
            <a:r>
              <a:rPr lang="en-US" altLang="en-US" dirty="0" smtClean="0"/>
              <a:t>Define colors for all links on the page.</a:t>
            </a:r>
          </a:p>
          <a:p>
            <a:pPr lvl="1">
              <a:lnSpc>
                <a:spcPct val="150000"/>
              </a:lnSpc>
            </a:pPr>
            <a:r>
              <a:rPr lang="en-US" altLang="en-US" dirty="0" smtClean="0"/>
              <a:t>Define colors for individual links on the page.</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40</a:t>
            </a:fld>
            <a:endParaRPr lang="en-US"/>
          </a:p>
        </p:txBody>
      </p:sp>
    </p:spTree>
    <p:extLst>
      <p:ext uri="{BB962C8B-B14F-4D97-AF65-F5344CB8AC3E}">
        <p14:creationId xmlns:p14="http://schemas.microsoft.com/office/powerpoint/2010/main" val="17402173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smtClean="0"/>
              <a:t>Define colors for all links on the page</a:t>
            </a:r>
          </a:p>
        </p:txBody>
      </p:sp>
      <p:sp>
        <p:nvSpPr>
          <p:cNvPr id="43011" name="Content Placeholder 2"/>
          <p:cNvSpPr>
            <a:spLocks noGrp="1"/>
          </p:cNvSpPr>
          <p:nvPr>
            <p:ph sz="quarter" idx="1"/>
          </p:nvPr>
        </p:nvSpPr>
        <p:spPr/>
        <p:txBody>
          <a:bodyPr/>
          <a:lstStyle/>
          <a:p>
            <a:r>
              <a:rPr lang="en-US" altLang="en-US" smtClean="0"/>
              <a:t>The general color of text links is specified in the &lt;body&gt; tag, like in the example below:</a:t>
            </a:r>
          </a:p>
          <a:p>
            <a:endParaRPr lang="en-US" altLang="en-US" smtClean="0"/>
          </a:p>
          <a:p>
            <a:endParaRPr lang="en-US" altLang="en-US" smtClean="0"/>
          </a:p>
          <a:p>
            <a:r>
              <a:rPr lang="en-US" altLang="en-US" smtClean="0"/>
              <a:t>link - standard link - to a page the visitor hasn't been to yet. (standard color is blue - #0000FF).</a:t>
            </a:r>
          </a:p>
          <a:p>
            <a:r>
              <a:rPr lang="en-US" altLang="en-US" smtClean="0"/>
              <a:t>vlink - visited link - to a page the visitor has been to before. (standard color is purple - #800080).</a:t>
            </a:r>
          </a:p>
          <a:p>
            <a:r>
              <a:rPr lang="en-US" altLang="en-US" smtClean="0"/>
              <a:t>alink - active link - the color of the link when the mouse is on it. (standard color is red - #FF0000).</a:t>
            </a:r>
          </a:p>
          <a:p>
            <a:pPr lvl="1"/>
            <a:endParaRPr lang="en-US" altLang="en-US" smtClean="0"/>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41</a:t>
            </a:fld>
            <a:endParaRPr lang="en-US"/>
          </a:p>
        </p:txBody>
      </p:sp>
      <p:sp>
        <p:nvSpPr>
          <p:cNvPr id="4" name="TextBox 3"/>
          <p:cNvSpPr txBox="1"/>
          <p:nvPr/>
        </p:nvSpPr>
        <p:spPr>
          <a:xfrm>
            <a:off x="533400" y="2297668"/>
            <a:ext cx="76962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0" lvl="1">
              <a:spcBef>
                <a:spcPct val="20000"/>
              </a:spcBef>
              <a:defRPr/>
            </a:pPr>
            <a:r>
              <a:rPr lang="en-US" dirty="0"/>
              <a:t>&lt;body link="#C0C0C0" </a:t>
            </a:r>
            <a:r>
              <a:rPr lang="en-US" dirty="0" err="1"/>
              <a:t>vlink</a:t>
            </a:r>
            <a:r>
              <a:rPr lang="en-US" dirty="0"/>
              <a:t>="#808080" </a:t>
            </a:r>
            <a:r>
              <a:rPr lang="en-US" dirty="0" err="1"/>
              <a:t>alink</a:t>
            </a:r>
            <a:r>
              <a:rPr lang="en-US" dirty="0"/>
              <a:t>="#FF0000"&gt; </a:t>
            </a:r>
          </a:p>
        </p:txBody>
      </p:sp>
    </p:spTree>
    <p:extLst>
      <p:ext uri="{BB962C8B-B14F-4D97-AF65-F5344CB8AC3E}">
        <p14:creationId xmlns:p14="http://schemas.microsoft.com/office/powerpoint/2010/main" val="34115483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smtClean="0"/>
              <a:t>Define colors for individual links on the page</a:t>
            </a:r>
          </a:p>
        </p:txBody>
      </p:sp>
      <p:sp>
        <p:nvSpPr>
          <p:cNvPr id="44035" name="Content Placeholder 2"/>
          <p:cNvSpPr>
            <a:spLocks noGrp="1"/>
          </p:cNvSpPr>
          <p:nvPr>
            <p:ph sz="quarter" idx="1"/>
          </p:nvPr>
        </p:nvSpPr>
        <p:spPr/>
        <p:txBody>
          <a:bodyPr/>
          <a:lstStyle/>
          <a:p>
            <a:r>
              <a:rPr lang="en-US" altLang="en-US" smtClean="0"/>
              <a:t>The first technique would look like this: </a:t>
            </a:r>
          </a:p>
          <a:p>
            <a:pPr lvl="1"/>
            <a:endParaRPr lang="en-US" altLang="en-US" smtClean="0"/>
          </a:p>
          <a:p>
            <a:endParaRPr lang="en-US" altLang="en-US" smtClean="0"/>
          </a:p>
          <a:p>
            <a:endParaRPr lang="en-US" altLang="en-US" smtClean="0"/>
          </a:p>
          <a:p>
            <a:r>
              <a:rPr lang="en-US" altLang="en-US" smtClean="0"/>
              <a:t>The second technique would look like this:</a:t>
            </a:r>
            <a:endParaRPr lang="en-US" altLang="en-US" dirty="0" smtClean="0"/>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42</a:t>
            </a:fld>
            <a:endParaRPr lang="en-US"/>
          </a:p>
        </p:txBody>
      </p:sp>
      <p:sp>
        <p:nvSpPr>
          <p:cNvPr id="4" name="TextBox 3"/>
          <p:cNvSpPr txBox="1"/>
          <p:nvPr/>
        </p:nvSpPr>
        <p:spPr>
          <a:xfrm>
            <a:off x="76200" y="3657600"/>
            <a:ext cx="8915400" cy="830263"/>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lvl="1">
              <a:spcBef>
                <a:spcPct val="20000"/>
              </a:spcBef>
              <a:buFontTx/>
              <a:buChar char="•"/>
              <a:defRPr/>
            </a:pPr>
            <a:r>
              <a:rPr lang="en-US" dirty="0"/>
              <a:t>Click &lt;a </a:t>
            </a:r>
            <a:r>
              <a:rPr lang="en-US" dirty="0" err="1"/>
              <a:t>href</a:t>
            </a:r>
            <a:r>
              <a:rPr lang="en-US" dirty="0"/>
              <a:t>="http://www.yahoo.com" style="color: </a:t>
            </a:r>
            <a:r>
              <a:rPr lang="en-US" dirty="0" err="1"/>
              <a:t>rgb</a:t>
            </a:r>
            <a:r>
              <a:rPr lang="en-US" dirty="0"/>
              <a:t>(0,255,0)"&gt;  here&lt;/a&gt; to go to yahoo. </a:t>
            </a:r>
          </a:p>
        </p:txBody>
      </p:sp>
      <p:sp>
        <p:nvSpPr>
          <p:cNvPr id="5" name="TextBox 4"/>
          <p:cNvSpPr txBox="1"/>
          <p:nvPr/>
        </p:nvSpPr>
        <p:spPr>
          <a:xfrm>
            <a:off x="76200" y="1760538"/>
            <a:ext cx="8915400" cy="369332"/>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lvl="1">
              <a:spcBef>
                <a:spcPct val="20000"/>
              </a:spcBef>
              <a:defRPr/>
            </a:pPr>
            <a:r>
              <a:rPr lang="en-US" dirty="0"/>
              <a:t>Click &lt;a </a:t>
            </a:r>
            <a:r>
              <a:rPr lang="en-US" dirty="0" err="1"/>
              <a:t>href</a:t>
            </a:r>
            <a:r>
              <a:rPr lang="en-US" dirty="0"/>
              <a:t>="http://www.yahoo.com"&gt;&lt;font color="FF00CC"&gt; </a:t>
            </a:r>
            <a:r>
              <a:rPr lang="en-US" dirty="0" smtClean="0"/>
              <a:t>Click&lt;/</a:t>
            </a:r>
            <a:r>
              <a:rPr lang="en-US" dirty="0"/>
              <a:t>font&gt;&lt;/a&gt; </a:t>
            </a:r>
            <a:r>
              <a:rPr lang="en-US" dirty="0" smtClean="0"/>
              <a:t> Yahoo.</a:t>
            </a:r>
            <a:endParaRPr lang="en-US" dirty="0"/>
          </a:p>
        </p:txBody>
      </p:sp>
    </p:spTree>
    <p:extLst>
      <p:ext uri="{BB962C8B-B14F-4D97-AF65-F5344CB8AC3E}">
        <p14:creationId xmlns:p14="http://schemas.microsoft.com/office/powerpoint/2010/main" val="17468724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smtClean="0"/>
              <a:t>Link targets</a:t>
            </a:r>
            <a:endParaRPr lang="en-US" altLang="en-US" dirty="0" smtClean="0"/>
          </a:p>
        </p:txBody>
      </p:sp>
      <p:sp>
        <p:nvSpPr>
          <p:cNvPr id="45059" name="Content Placeholder 2"/>
          <p:cNvSpPr>
            <a:spLocks noGrp="1"/>
          </p:cNvSpPr>
          <p:nvPr>
            <p:ph sz="quarter" idx="1"/>
          </p:nvPr>
        </p:nvSpPr>
        <p:spPr/>
        <p:txBody>
          <a:bodyPr>
            <a:normAutofit fontScale="92500"/>
          </a:bodyPr>
          <a:lstStyle/>
          <a:p>
            <a:r>
              <a:rPr lang="en-US" altLang="en-US" dirty="0" smtClean="0"/>
              <a:t>By default, links will open in the current window or frame.</a:t>
            </a:r>
          </a:p>
          <a:p>
            <a:r>
              <a:rPr lang="en-US" altLang="en-US" dirty="0" smtClean="0"/>
              <a:t>You need to add a target if you want the link to open in another window or frame than the link itself is placed in. </a:t>
            </a:r>
          </a:p>
          <a:p>
            <a:r>
              <a:rPr lang="en-US" altLang="en-US" dirty="0" smtClean="0"/>
              <a:t>This example will open yahoo in a new window:</a:t>
            </a:r>
          </a:p>
          <a:p>
            <a:pPr lvl="1"/>
            <a:endParaRPr lang="en-US" altLang="en-US" dirty="0" smtClean="0"/>
          </a:p>
          <a:p>
            <a:pPr lvl="1"/>
            <a:endParaRPr lang="en-US" altLang="en-US" dirty="0" smtClean="0"/>
          </a:p>
          <a:p>
            <a:pPr lvl="1"/>
            <a:r>
              <a:rPr lang="en-US" altLang="en-US" dirty="0" smtClean="0"/>
              <a:t>Predefined targets are:</a:t>
            </a:r>
          </a:p>
          <a:p>
            <a:pPr lvl="2"/>
            <a:r>
              <a:rPr lang="en-US" altLang="en-US" dirty="0" smtClean="0"/>
              <a:t>_blank loads the page into a new browser window.</a:t>
            </a:r>
          </a:p>
          <a:p>
            <a:pPr lvl="2"/>
            <a:r>
              <a:rPr lang="en-US" altLang="en-US" dirty="0" smtClean="0"/>
              <a:t>_self </a:t>
            </a:r>
            <a:r>
              <a:rPr lang="en-US" altLang="en-US" dirty="0" smtClean="0"/>
              <a:t>l</a:t>
            </a:r>
            <a:r>
              <a:rPr lang="en-US" dirty="0" smtClean="0"/>
              <a:t>oads </a:t>
            </a:r>
            <a:r>
              <a:rPr lang="en-US" dirty="0"/>
              <a:t>in the same frame as it was clicked</a:t>
            </a:r>
            <a:r>
              <a:rPr lang="en-US" altLang="en-US" dirty="0" smtClean="0"/>
              <a:t>.</a:t>
            </a:r>
            <a:endParaRPr lang="en-US" altLang="en-US" dirty="0" smtClean="0"/>
          </a:p>
          <a:p>
            <a:pPr lvl="2"/>
            <a:r>
              <a:rPr lang="en-US" altLang="en-US" dirty="0" smtClean="0"/>
              <a:t>_parent loads the page into the frame that is superior to the frame the hyperlink is in.</a:t>
            </a:r>
          </a:p>
          <a:p>
            <a:pPr lvl="2"/>
            <a:r>
              <a:rPr lang="en-US" altLang="en-US" dirty="0" smtClean="0"/>
              <a:t>_top cancels all frames, and loads in full browser window.</a:t>
            </a:r>
          </a:p>
          <a:p>
            <a:endParaRPr lang="en-US" altLang="en-US" dirty="0" smtClean="0"/>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43</a:t>
            </a:fld>
            <a:endParaRPr lang="en-US"/>
          </a:p>
        </p:txBody>
      </p:sp>
      <p:sp>
        <p:nvSpPr>
          <p:cNvPr id="5" name="TextBox 4"/>
          <p:cNvSpPr txBox="1"/>
          <p:nvPr/>
        </p:nvSpPr>
        <p:spPr>
          <a:xfrm rot="10800000" flipV="1">
            <a:off x="1143000" y="2971800"/>
            <a:ext cx="7302500" cy="457200"/>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lvl="1">
              <a:spcBef>
                <a:spcPct val="20000"/>
              </a:spcBef>
              <a:buFontTx/>
              <a:buChar char="•"/>
              <a:defRPr/>
            </a:pPr>
            <a:r>
              <a:rPr lang="en-US" dirty="0"/>
              <a:t>&lt;a </a:t>
            </a:r>
            <a:r>
              <a:rPr lang="en-US" dirty="0" err="1"/>
              <a:t>href</a:t>
            </a:r>
            <a:r>
              <a:rPr lang="en-US" dirty="0"/>
              <a:t>="http://www.yahoo.com" target="_blank"&gt; </a:t>
            </a:r>
          </a:p>
        </p:txBody>
      </p:sp>
    </p:spTree>
    <p:extLst>
      <p:ext uri="{BB962C8B-B14F-4D97-AF65-F5344CB8AC3E}">
        <p14:creationId xmlns:p14="http://schemas.microsoft.com/office/powerpoint/2010/main" val="31842868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US" altLang="en-US" dirty="0" smtClean="0"/>
              <a:t>Hyperlink with No </a:t>
            </a:r>
            <a:r>
              <a:rPr lang="en-US" altLang="en-US" dirty="0" smtClean="0"/>
              <a:t>underline</a:t>
            </a:r>
          </a:p>
        </p:txBody>
      </p:sp>
      <p:sp>
        <p:nvSpPr>
          <p:cNvPr id="46083" name="Content Placeholder 2"/>
          <p:cNvSpPr>
            <a:spLocks noGrp="1"/>
          </p:cNvSpPr>
          <p:nvPr>
            <p:ph sz="quarter" idx="1"/>
          </p:nvPr>
        </p:nvSpPr>
        <p:spPr/>
        <p:txBody>
          <a:bodyPr/>
          <a:lstStyle/>
          <a:p>
            <a:pPr eaLnBrk="1" hangingPunct="1"/>
            <a:r>
              <a:rPr lang="en-US" altLang="en-US" sz="2000" dirty="0" smtClean="0"/>
              <a:t>&lt;html&gt;</a:t>
            </a:r>
            <a:br>
              <a:rPr lang="en-US" altLang="en-US" sz="2000" dirty="0" smtClean="0"/>
            </a:br>
            <a:r>
              <a:rPr lang="en-US" altLang="en-US" sz="2000" dirty="0" smtClean="0"/>
              <a:t>	&lt;head&gt;</a:t>
            </a:r>
            <a:br>
              <a:rPr lang="en-US" altLang="en-US" sz="2000" dirty="0" smtClean="0"/>
            </a:br>
            <a:r>
              <a:rPr lang="en-US" altLang="en-US" sz="2000" dirty="0" smtClean="0"/>
              <a:t>		&lt;title&gt;This is my page&lt;/title&gt;</a:t>
            </a:r>
            <a:br>
              <a:rPr lang="en-US" altLang="en-US" sz="2000" dirty="0" smtClean="0"/>
            </a:br>
            <a:r>
              <a:rPr lang="en-US" altLang="en-US" sz="2000" dirty="0" smtClean="0"/>
              <a:t>		</a:t>
            </a:r>
            <a:r>
              <a:rPr lang="en-US" altLang="en-US" sz="2000" dirty="0" smtClean="0">
                <a:solidFill>
                  <a:srgbClr val="00B050"/>
                </a:solidFill>
              </a:rPr>
              <a:t>&lt;</a:t>
            </a:r>
            <a:r>
              <a:rPr lang="en-US" altLang="en-US" b="1" dirty="0" smtClean="0">
                <a:solidFill>
                  <a:srgbClr val="00B050"/>
                </a:solidFill>
              </a:rPr>
              <a:t>style type="text/</a:t>
            </a:r>
            <a:r>
              <a:rPr lang="en-US" altLang="en-US" b="1" dirty="0" err="1" smtClean="0">
                <a:solidFill>
                  <a:srgbClr val="00B050"/>
                </a:solidFill>
              </a:rPr>
              <a:t>css</a:t>
            </a:r>
            <a:r>
              <a:rPr lang="en-US" altLang="en-US" b="1" dirty="0" smtClean="0">
                <a:solidFill>
                  <a:srgbClr val="00B050"/>
                </a:solidFill>
              </a:rPr>
              <a:t>"&gt;</a:t>
            </a:r>
            <a:br>
              <a:rPr lang="en-US" altLang="en-US" b="1" dirty="0" smtClean="0">
                <a:solidFill>
                  <a:srgbClr val="00B050"/>
                </a:solidFill>
              </a:rPr>
            </a:br>
            <a:r>
              <a:rPr lang="en-US" altLang="en-US" b="1" dirty="0" smtClean="0">
                <a:solidFill>
                  <a:srgbClr val="00B050"/>
                </a:solidFill>
              </a:rPr>
              <a:t>			&lt;!-- A{</a:t>
            </a:r>
            <a:r>
              <a:rPr lang="en-US" altLang="en-US" b="1" dirty="0" err="1" smtClean="0">
                <a:solidFill>
                  <a:srgbClr val="00B050"/>
                </a:solidFill>
              </a:rPr>
              <a:t>text-decoration:none</a:t>
            </a:r>
            <a:r>
              <a:rPr lang="en-US" altLang="en-US" b="1" dirty="0" smtClean="0">
                <a:solidFill>
                  <a:srgbClr val="00B050"/>
                </a:solidFill>
              </a:rPr>
              <a:t>} --&gt;</a:t>
            </a:r>
            <a:br>
              <a:rPr lang="en-US" altLang="en-US" b="1" dirty="0" smtClean="0">
                <a:solidFill>
                  <a:srgbClr val="00B050"/>
                </a:solidFill>
              </a:rPr>
            </a:br>
            <a:r>
              <a:rPr lang="en-US" altLang="en-US" b="1" dirty="0" smtClean="0">
                <a:solidFill>
                  <a:srgbClr val="00B050"/>
                </a:solidFill>
              </a:rPr>
              <a:t>		&lt;/style&gt;</a:t>
            </a:r>
            <a:r>
              <a:rPr lang="en-US" altLang="en-US" sz="2000" dirty="0" smtClean="0"/>
              <a:t/>
            </a:r>
            <a:br>
              <a:rPr lang="en-US" altLang="en-US" sz="2000" dirty="0" smtClean="0"/>
            </a:br>
            <a:r>
              <a:rPr lang="en-US" altLang="en-US" sz="2000" dirty="0" smtClean="0"/>
              <a:t>	&lt;/head&gt;</a:t>
            </a:r>
            <a:br>
              <a:rPr lang="en-US" altLang="en-US" sz="2000" dirty="0" smtClean="0"/>
            </a:br>
            <a:r>
              <a:rPr lang="en-US" altLang="en-US" sz="2000" dirty="0" smtClean="0"/>
              <a:t/>
            </a:r>
            <a:br>
              <a:rPr lang="en-US" altLang="en-US" sz="2000" dirty="0" smtClean="0"/>
            </a:br>
            <a:r>
              <a:rPr lang="en-US" altLang="en-US" sz="2000" dirty="0" smtClean="0"/>
              <a:t>	&lt;body&gt;</a:t>
            </a:r>
            <a:br>
              <a:rPr lang="en-US" altLang="en-US" sz="2000" dirty="0" smtClean="0"/>
            </a:br>
            <a:r>
              <a:rPr lang="en-US" altLang="en-US" sz="2000" dirty="0" smtClean="0"/>
              <a:t>		Welcome to my world!&lt;</a:t>
            </a:r>
            <a:r>
              <a:rPr lang="en-US" altLang="en-US" sz="2000" dirty="0" err="1" smtClean="0"/>
              <a:t>br</a:t>
            </a:r>
            <a:r>
              <a:rPr lang="en-US" altLang="en-US" sz="2000" dirty="0" smtClean="0"/>
              <a:t>&gt;</a:t>
            </a:r>
            <a:br>
              <a:rPr lang="en-US" altLang="en-US" sz="2000" dirty="0" smtClean="0"/>
            </a:br>
            <a:r>
              <a:rPr lang="en-US" altLang="en-US" sz="2000" dirty="0" smtClean="0"/>
              <a:t>		&lt;a </a:t>
            </a:r>
            <a:r>
              <a:rPr lang="en-US" altLang="en-US" sz="2000" dirty="0" err="1" smtClean="0"/>
              <a:t>href</a:t>
            </a:r>
            <a:r>
              <a:rPr lang="en-US" altLang="en-US" sz="2000" dirty="0" smtClean="0"/>
              <a:t>="http://www.yahoo.com"&gt;This Link To Yahoo has 		no underline&lt;/a&gt;</a:t>
            </a:r>
            <a:br>
              <a:rPr lang="en-US" altLang="en-US" sz="2000" dirty="0" smtClean="0"/>
            </a:br>
            <a:r>
              <a:rPr lang="en-US" altLang="en-US" sz="2000" dirty="0" smtClean="0"/>
              <a:t>	&lt;/body&gt;</a:t>
            </a:r>
            <a:br>
              <a:rPr lang="en-US" altLang="en-US" sz="2000" dirty="0" smtClean="0"/>
            </a:br>
            <a:r>
              <a:rPr lang="en-US" altLang="en-US" sz="2000" dirty="0" smtClean="0"/>
              <a:t/>
            </a:r>
            <a:br>
              <a:rPr lang="en-US" altLang="en-US" sz="2000" dirty="0" smtClean="0"/>
            </a:br>
            <a:r>
              <a:rPr lang="en-US" altLang="en-US" sz="2000" dirty="0" smtClean="0"/>
              <a:t>&lt;/html&gt;</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t>44</a:t>
            </a:fld>
            <a:endParaRPr lang="en-US"/>
          </a:p>
        </p:txBody>
      </p:sp>
    </p:spTree>
    <p:extLst>
      <p:ext uri="{BB962C8B-B14F-4D97-AF65-F5344CB8AC3E}">
        <p14:creationId xmlns:p14="http://schemas.microsoft.com/office/powerpoint/2010/main" val="237672313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r>
              <a:rPr lang="en-US" altLang="en-US" dirty="0" smtClean="0"/>
              <a:t>Advanced text links	</a:t>
            </a:r>
          </a:p>
        </p:txBody>
      </p:sp>
      <p:sp>
        <p:nvSpPr>
          <p:cNvPr id="47107" name="Content Placeholder 2"/>
          <p:cNvSpPr>
            <a:spLocks noGrp="1"/>
          </p:cNvSpPr>
          <p:nvPr>
            <p:ph sz="quarter" idx="1"/>
          </p:nvPr>
        </p:nvSpPr>
        <p:spPr>
          <a:xfrm>
            <a:off x="533400" y="1295400"/>
            <a:ext cx="7924800" cy="4953000"/>
          </a:xfrm>
        </p:spPr>
        <p:txBody>
          <a:bodyPr>
            <a:normAutofit fontScale="92500" lnSpcReduction="10000"/>
          </a:bodyPr>
          <a:lstStyle/>
          <a:p>
            <a:pPr eaLnBrk="1" hangingPunct="1"/>
            <a:r>
              <a:rPr lang="en-US" altLang="en-US" sz="2000" dirty="0" smtClean="0"/>
              <a:t>&lt;html&gt;</a:t>
            </a:r>
            <a:br>
              <a:rPr lang="en-US" altLang="en-US" sz="2000" dirty="0" smtClean="0"/>
            </a:br>
            <a:r>
              <a:rPr lang="en-US" altLang="en-US" sz="2000" dirty="0" smtClean="0"/>
              <a:t>	&lt;head&gt;</a:t>
            </a:r>
            <a:br>
              <a:rPr lang="en-US" altLang="en-US" sz="2000" dirty="0" smtClean="0"/>
            </a:br>
            <a:r>
              <a:rPr lang="en-US" altLang="en-US" sz="2000" dirty="0" smtClean="0"/>
              <a:t>		&lt;title&gt;This is my page&lt;/title&gt;</a:t>
            </a:r>
            <a:br>
              <a:rPr lang="en-US" altLang="en-US" sz="2000" dirty="0" smtClean="0"/>
            </a:br>
            <a:r>
              <a:rPr lang="en-US" altLang="en-US" sz="2000" dirty="0" smtClean="0"/>
              <a:t>		</a:t>
            </a:r>
            <a:r>
              <a:rPr lang="en-US" altLang="en-US" sz="2000" b="1" dirty="0" smtClean="0">
                <a:solidFill>
                  <a:srgbClr val="00B050"/>
                </a:solidFill>
              </a:rPr>
              <a:t>&lt;style type="text/</a:t>
            </a:r>
            <a:r>
              <a:rPr lang="en-US" altLang="en-US" sz="2000" b="1" dirty="0" err="1" smtClean="0">
                <a:solidFill>
                  <a:srgbClr val="00B050"/>
                </a:solidFill>
              </a:rPr>
              <a:t>css</a:t>
            </a:r>
            <a:r>
              <a:rPr lang="en-US" altLang="en-US" sz="2000" b="1" dirty="0" smtClean="0">
                <a:solidFill>
                  <a:srgbClr val="00B050"/>
                </a:solidFill>
              </a:rPr>
              <a:t>"&gt;</a:t>
            </a:r>
            <a:br>
              <a:rPr lang="en-US" altLang="en-US" sz="2000" b="1" dirty="0" smtClean="0">
                <a:solidFill>
                  <a:srgbClr val="00B050"/>
                </a:solidFill>
              </a:rPr>
            </a:br>
            <a:r>
              <a:rPr lang="en-US" altLang="en-US" sz="2000" b="1" dirty="0" smtClean="0">
                <a:solidFill>
                  <a:srgbClr val="00B050"/>
                </a:solidFill>
              </a:rPr>
              <a:t>		&lt;!--</a:t>
            </a:r>
            <a:br>
              <a:rPr lang="en-US" altLang="en-US" sz="2000" b="1" dirty="0" smtClean="0">
                <a:solidFill>
                  <a:srgbClr val="00B050"/>
                </a:solidFill>
              </a:rPr>
            </a:br>
            <a:r>
              <a:rPr lang="en-US" altLang="en-US" sz="2000" b="1" dirty="0" smtClean="0">
                <a:solidFill>
                  <a:srgbClr val="00B050"/>
                </a:solidFill>
              </a:rPr>
              <a:t>			A:link {text-decoration: none}</a:t>
            </a:r>
            <a:br>
              <a:rPr lang="en-US" altLang="en-US" sz="2000" b="1" dirty="0" smtClean="0">
                <a:solidFill>
                  <a:srgbClr val="00B050"/>
                </a:solidFill>
              </a:rPr>
            </a:br>
            <a:r>
              <a:rPr lang="en-US" altLang="en-US" sz="2000" b="1" dirty="0" smtClean="0">
                <a:solidFill>
                  <a:srgbClr val="00B050"/>
                </a:solidFill>
              </a:rPr>
              <a:t>			A:visited {text-decoration: none}</a:t>
            </a:r>
            <a:br>
              <a:rPr lang="en-US" altLang="en-US" sz="2000" b="1" dirty="0" smtClean="0">
                <a:solidFill>
                  <a:srgbClr val="00B050"/>
                </a:solidFill>
              </a:rPr>
            </a:br>
            <a:r>
              <a:rPr lang="en-US" altLang="en-US" sz="2000" b="1" dirty="0" smtClean="0">
                <a:solidFill>
                  <a:srgbClr val="00B050"/>
                </a:solidFill>
              </a:rPr>
              <a:t>			A:active {text-decoration: none}</a:t>
            </a:r>
            <a:br>
              <a:rPr lang="en-US" altLang="en-US" sz="2000" b="1" dirty="0" smtClean="0">
                <a:solidFill>
                  <a:srgbClr val="00B050"/>
                </a:solidFill>
              </a:rPr>
            </a:br>
            <a:r>
              <a:rPr lang="en-US" altLang="en-US" sz="2000" b="1" dirty="0" smtClean="0">
                <a:solidFill>
                  <a:srgbClr val="00B050"/>
                </a:solidFill>
              </a:rPr>
              <a:t>			A:hover {text-decoration: underline}</a:t>
            </a:r>
            <a:br>
              <a:rPr lang="en-US" altLang="en-US" sz="2000" b="1" dirty="0" smtClean="0">
                <a:solidFill>
                  <a:srgbClr val="00B050"/>
                </a:solidFill>
              </a:rPr>
            </a:br>
            <a:r>
              <a:rPr lang="en-US" altLang="en-US" sz="2000" b="1" dirty="0" smtClean="0">
                <a:solidFill>
                  <a:srgbClr val="00B050"/>
                </a:solidFill>
              </a:rPr>
              <a:t>		--&gt;</a:t>
            </a:r>
            <a:br>
              <a:rPr lang="en-US" altLang="en-US" sz="2000" b="1" dirty="0" smtClean="0">
                <a:solidFill>
                  <a:srgbClr val="00B050"/>
                </a:solidFill>
              </a:rPr>
            </a:br>
            <a:r>
              <a:rPr lang="en-US" altLang="en-US" sz="2000" b="1" dirty="0" smtClean="0">
                <a:solidFill>
                  <a:srgbClr val="00B050"/>
                </a:solidFill>
              </a:rPr>
              <a:t>		&lt;/style&gt;</a:t>
            </a:r>
            <a:r>
              <a:rPr lang="en-US" altLang="en-US" sz="2000" dirty="0" smtClean="0"/>
              <a:t/>
            </a:r>
            <a:br>
              <a:rPr lang="en-US" altLang="en-US" sz="2000" dirty="0" smtClean="0"/>
            </a:br>
            <a:r>
              <a:rPr lang="en-US" altLang="en-US" sz="2000" dirty="0" smtClean="0"/>
              <a:t>	&lt;/head&gt;</a:t>
            </a:r>
            <a:br>
              <a:rPr lang="en-US" altLang="en-US" sz="2000" dirty="0" smtClean="0"/>
            </a:br>
            <a:r>
              <a:rPr lang="en-US" altLang="en-US" sz="2000" dirty="0" smtClean="0"/>
              <a:t>	&lt;body&gt;</a:t>
            </a:r>
            <a:br>
              <a:rPr lang="en-US" altLang="en-US" sz="2000" dirty="0" smtClean="0"/>
            </a:br>
            <a:r>
              <a:rPr lang="en-US" altLang="en-US" sz="2000" dirty="0" smtClean="0"/>
              <a:t>		Welcome to my world!&lt;</a:t>
            </a:r>
            <a:r>
              <a:rPr lang="en-US" altLang="en-US" sz="2000" dirty="0" err="1" smtClean="0"/>
              <a:t>br</a:t>
            </a:r>
            <a:r>
              <a:rPr lang="en-US" altLang="en-US" sz="2000" dirty="0" smtClean="0"/>
              <a:t>&gt;</a:t>
            </a:r>
            <a:br>
              <a:rPr lang="en-US" altLang="en-US" sz="2000" dirty="0" smtClean="0"/>
            </a:br>
            <a:r>
              <a:rPr lang="en-US" altLang="en-US" sz="2000" dirty="0" smtClean="0"/>
              <a:t>		&lt;a </a:t>
            </a:r>
            <a:r>
              <a:rPr lang="en-US" altLang="en-US" sz="2000" dirty="0" err="1" smtClean="0"/>
              <a:t>href</a:t>
            </a:r>
            <a:r>
              <a:rPr lang="en-US" altLang="en-US" sz="2000" dirty="0" smtClean="0"/>
              <a:t>="http://www.yahoo.com"&gt;This Link To Yahoo has 		no underline&lt;/a&gt;</a:t>
            </a:r>
            <a:br>
              <a:rPr lang="en-US" altLang="en-US" sz="2000" dirty="0" smtClean="0"/>
            </a:br>
            <a:r>
              <a:rPr lang="en-US" altLang="en-US" sz="2000" dirty="0" smtClean="0"/>
              <a:t>	&lt;/body&gt;</a:t>
            </a:r>
            <a:br>
              <a:rPr lang="en-US" altLang="en-US" sz="2000" dirty="0" smtClean="0"/>
            </a:br>
            <a:r>
              <a:rPr lang="en-US" altLang="en-US" sz="2000" dirty="0" smtClean="0"/>
              <a:t>&lt;/html&gt; </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t>45</a:t>
            </a:fld>
            <a:endParaRPr lang="en-US"/>
          </a:p>
        </p:txBody>
      </p:sp>
    </p:spTree>
    <p:extLst>
      <p:ext uri="{BB962C8B-B14F-4D97-AF65-F5344CB8AC3E}">
        <p14:creationId xmlns:p14="http://schemas.microsoft.com/office/powerpoint/2010/main" val="305301748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en-US" altLang="en-US" dirty="0" smtClean="0"/>
              <a:t>Image links</a:t>
            </a:r>
          </a:p>
        </p:txBody>
      </p:sp>
      <p:pic>
        <p:nvPicPr>
          <p:cNvPr id="48131" name="Picture 3" descr="rainbow.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81450" y="2438400"/>
            <a:ext cx="104775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762000" y="3886200"/>
            <a:ext cx="7162800" cy="103412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spcBef>
                <a:spcPct val="20000"/>
              </a:spcBef>
              <a:buFontTx/>
              <a:buChar char="•"/>
              <a:defRPr/>
            </a:pPr>
            <a:endParaRPr lang="en-US" dirty="0"/>
          </a:p>
          <a:p>
            <a:pPr algn="ctr">
              <a:spcBef>
                <a:spcPct val="20000"/>
              </a:spcBef>
              <a:defRPr/>
            </a:pPr>
            <a:r>
              <a:rPr lang="en-US" dirty="0"/>
              <a:t>&lt;a </a:t>
            </a:r>
            <a:r>
              <a:rPr lang="en-US" dirty="0" err="1"/>
              <a:t>href</a:t>
            </a:r>
            <a:r>
              <a:rPr lang="en-US" dirty="0"/>
              <a:t>="myfile.htm"&gt;&lt;</a:t>
            </a:r>
            <a:r>
              <a:rPr lang="en-US" dirty="0" err="1"/>
              <a:t>img</a:t>
            </a:r>
            <a:r>
              <a:rPr lang="en-US" dirty="0"/>
              <a:t> </a:t>
            </a:r>
            <a:r>
              <a:rPr lang="en-US" dirty="0" err="1"/>
              <a:t>src</a:t>
            </a:r>
            <a:r>
              <a:rPr lang="en-US" dirty="0"/>
              <a:t>="rainbow.gif"&gt;&lt;/a&gt; </a:t>
            </a:r>
          </a:p>
          <a:p>
            <a:pPr>
              <a:spcBef>
                <a:spcPct val="20000"/>
              </a:spcBef>
              <a:buFontTx/>
              <a:buChar char="•"/>
              <a:defRPr/>
            </a:pPr>
            <a:endParaRPr lang="en-US" dirty="0"/>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t>46</a:t>
            </a:fld>
            <a:endParaRPr lang="en-US"/>
          </a:p>
        </p:txBody>
      </p:sp>
    </p:spTree>
    <p:extLst>
      <p:ext uri="{BB962C8B-B14F-4D97-AF65-F5344CB8AC3E}">
        <p14:creationId xmlns:p14="http://schemas.microsoft.com/office/powerpoint/2010/main" val="39057991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smtClean="0"/>
              <a:t>Image mapping</a:t>
            </a:r>
            <a:endParaRPr lang="en-US" altLang="en-US" dirty="0" smtClean="0"/>
          </a:p>
        </p:txBody>
      </p:sp>
      <p:sp>
        <p:nvSpPr>
          <p:cNvPr id="49155" name="Content Placeholder 2"/>
          <p:cNvSpPr>
            <a:spLocks noGrp="1"/>
          </p:cNvSpPr>
          <p:nvPr>
            <p:ph sz="quarter" idx="1"/>
          </p:nvPr>
        </p:nvSpPr>
        <p:spPr/>
        <p:txBody>
          <a:bodyPr/>
          <a:lstStyle/>
          <a:p>
            <a:r>
              <a:rPr lang="en-US" altLang="en-US" dirty="0" smtClean="0"/>
              <a:t>It is possible to make one image link to several pages, depending on where the image is clicked. </a:t>
            </a:r>
          </a:p>
          <a:p>
            <a:r>
              <a:rPr lang="en-US" altLang="en-US" dirty="0" smtClean="0"/>
              <a:t>This technique is called image-mapping.</a:t>
            </a:r>
          </a:p>
          <a:p>
            <a:endParaRPr lang="en-US" altLang="en-US" dirty="0" smtClean="0"/>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47</a:t>
            </a:fld>
            <a:endParaRPr lang="en-US"/>
          </a:p>
        </p:txBody>
      </p:sp>
      <p:pic>
        <p:nvPicPr>
          <p:cNvPr id="49156" name="Picture 2" descr="F:\Public\Onkar Deshpande\Web\Onkar\HTML\planet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5738" y="2670924"/>
            <a:ext cx="2819400" cy="243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9157" name="Straight Arrow Connector 5"/>
          <p:cNvCxnSpPr>
            <a:cxnSpLocks noChangeShapeType="1"/>
          </p:cNvCxnSpPr>
          <p:nvPr/>
        </p:nvCxnSpPr>
        <p:spPr bwMode="auto">
          <a:xfrm>
            <a:off x="3276600" y="3810000"/>
            <a:ext cx="457200" cy="2046869"/>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 name="Straight Arrow Connector 6"/>
          <p:cNvCxnSpPr/>
          <p:nvPr/>
        </p:nvCxnSpPr>
        <p:spPr bwMode="auto">
          <a:xfrm>
            <a:off x="5257800" y="3810000"/>
            <a:ext cx="609600" cy="990600"/>
          </a:xfrm>
          <a:prstGeom prst="straightConnector1">
            <a:avLst/>
          </a:prstGeom>
          <a:noFill/>
          <a:ln w="9525" cap="flat" cmpd="sng" algn="ctr">
            <a:solidFill>
              <a:schemeClr val="bg1">
                <a:lumMod val="50000"/>
              </a:schemeClr>
            </a:solidFill>
            <a:prstDash val="solid"/>
            <a:round/>
            <a:headEnd type="none" w="med" len="med"/>
            <a:tailEnd type="arrow"/>
          </a:ln>
          <a:effectLst/>
        </p:spPr>
      </p:cxnSp>
      <p:cxnSp>
        <p:nvCxnSpPr>
          <p:cNvPr id="10" name="Straight Arrow Connector 9"/>
          <p:cNvCxnSpPr/>
          <p:nvPr/>
        </p:nvCxnSpPr>
        <p:spPr bwMode="auto">
          <a:xfrm>
            <a:off x="4495800" y="3810000"/>
            <a:ext cx="838200" cy="1824038"/>
          </a:xfrm>
          <a:prstGeom prst="straightConnector1">
            <a:avLst/>
          </a:prstGeom>
          <a:noFill/>
          <a:ln w="9525" cap="flat" cmpd="sng" algn="ctr">
            <a:solidFill>
              <a:schemeClr val="bg1">
                <a:lumMod val="50000"/>
              </a:schemeClr>
            </a:solidFill>
            <a:prstDash val="solid"/>
            <a:round/>
            <a:headEnd type="none" w="med" len="med"/>
            <a:tailEnd type="arrow"/>
          </a:ln>
          <a:effectLst/>
        </p:spPr>
      </p:cxnSp>
      <p:sp>
        <p:nvSpPr>
          <p:cNvPr id="14" name="TextBox 13"/>
          <p:cNvSpPr txBox="1"/>
          <p:nvPr/>
        </p:nvSpPr>
        <p:spPr>
          <a:xfrm>
            <a:off x="3276600" y="5862638"/>
            <a:ext cx="914400" cy="461962"/>
          </a:xfrm>
          <a:prstGeom prst="rect">
            <a:avLst/>
          </a:prstGeom>
          <a:solidFill>
            <a:schemeClr val="accent2">
              <a:lumMod val="50000"/>
            </a:schemeClr>
          </a:solidFill>
        </p:spPr>
        <p:style>
          <a:lnRef idx="3">
            <a:schemeClr val="lt1"/>
          </a:lnRef>
          <a:fillRef idx="1">
            <a:schemeClr val="accent4"/>
          </a:fillRef>
          <a:effectRef idx="1">
            <a:schemeClr val="accent4"/>
          </a:effectRef>
          <a:fontRef idx="minor">
            <a:schemeClr val="lt1"/>
          </a:fontRef>
        </p:style>
        <p:txBody>
          <a:bodyPr>
            <a:spAutoFit/>
          </a:bodyPr>
          <a:lstStyle/>
          <a:p>
            <a:pPr>
              <a:spcBef>
                <a:spcPct val="20000"/>
              </a:spcBef>
              <a:defRPr/>
            </a:pPr>
            <a:r>
              <a:rPr lang="en-US" dirty="0"/>
              <a:t>Sun</a:t>
            </a:r>
          </a:p>
        </p:txBody>
      </p:sp>
      <p:sp>
        <p:nvSpPr>
          <p:cNvPr id="15" name="TextBox 14"/>
          <p:cNvSpPr txBox="1"/>
          <p:nvPr/>
        </p:nvSpPr>
        <p:spPr>
          <a:xfrm>
            <a:off x="4724400" y="5705475"/>
            <a:ext cx="1600200" cy="461963"/>
          </a:xfrm>
          <a:prstGeom prst="rect">
            <a:avLst/>
          </a:prstGeom>
          <a:solidFill>
            <a:schemeClr val="accent2">
              <a:lumMod val="50000"/>
            </a:schemeClr>
          </a:solidFill>
        </p:spPr>
        <p:style>
          <a:lnRef idx="3">
            <a:schemeClr val="lt1"/>
          </a:lnRef>
          <a:fillRef idx="1">
            <a:schemeClr val="accent4"/>
          </a:fillRef>
          <a:effectRef idx="1">
            <a:schemeClr val="accent4"/>
          </a:effectRef>
          <a:fontRef idx="minor">
            <a:schemeClr val="lt1"/>
          </a:fontRef>
        </p:style>
        <p:txBody>
          <a:bodyPr>
            <a:spAutoFit/>
          </a:bodyPr>
          <a:lstStyle/>
          <a:p>
            <a:pPr>
              <a:spcBef>
                <a:spcPct val="20000"/>
              </a:spcBef>
              <a:defRPr/>
            </a:pPr>
            <a:r>
              <a:rPr lang="en-US" b="1" dirty="0"/>
              <a:t>Mercury</a:t>
            </a:r>
          </a:p>
        </p:txBody>
      </p:sp>
      <p:sp>
        <p:nvSpPr>
          <p:cNvPr id="16" name="TextBox 15"/>
          <p:cNvSpPr txBox="1"/>
          <p:nvPr/>
        </p:nvSpPr>
        <p:spPr>
          <a:xfrm>
            <a:off x="5486400" y="4876800"/>
            <a:ext cx="1143000" cy="461963"/>
          </a:xfrm>
          <a:prstGeom prst="rect">
            <a:avLst/>
          </a:prstGeom>
          <a:solidFill>
            <a:schemeClr val="accent2">
              <a:lumMod val="50000"/>
            </a:schemeClr>
          </a:solidFill>
        </p:spPr>
        <p:style>
          <a:lnRef idx="3">
            <a:schemeClr val="lt1"/>
          </a:lnRef>
          <a:fillRef idx="1">
            <a:schemeClr val="accent4"/>
          </a:fillRef>
          <a:effectRef idx="1">
            <a:schemeClr val="accent4"/>
          </a:effectRef>
          <a:fontRef idx="minor">
            <a:schemeClr val="lt1"/>
          </a:fontRef>
        </p:style>
        <p:txBody>
          <a:bodyPr>
            <a:spAutoFit/>
          </a:bodyPr>
          <a:lstStyle/>
          <a:p>
            <a:pPr>
              <a:spcBef>
                <a:spcPct val="20000"/>
              </a:spcBef>
              <a:defRPr/>
            </a:pPr>
            <a:r>
              <a:rPr lang="en-US" dirty="0"/>
              <a:t>Venus</a:t>
            </a:r>
          </a:p>
        </p:txBody>
      </p:sp>
    </p:spTree>
    <p:extLst>
      <p:ext uri="{BB962C8B-B14F-4D97-AF65-F5344CB8AC3E}">
        <p14:creationId xmlns:p14="http://schemas.microsoft.com/office/powerpoint/2010/main" val="39832305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dirty="0" smtClean="0"/>
              <a:t>Image mapping</a:t>
            </a:r>
          </a:p>
        </p:txBody>
      </p:sp>
      <p:sp>
        <p:nvSpPr>
          <p:cNvPr id="50179" name="Content Placeholder 2"/>
          <p:cNvSpPr>
            <a:spLocks noGrp="1"/>
          </p:cNvSpPr>
          <p:nvPr>
            <p:ph sz="quarter" idx="1"/>
          </p:nvPr>
        </p:nvSpPr>
        <p:spPr/>
        <p:txBody>
          <a:bodyPr/>
          <a:lstStyle/>
          <a:p>
            <a:pPr>
              <a:buFontTx/>
              <a:buNone/>
            </a:pPr>
            <a:r>
              <a:rPr lang="en-US" altLang="en-US" sz="2000" dirty="0" smtClean="0"/>
              <a:t>&lt;</a:t>
            </a:r>
            <a:r>
              <a:rPr lang="en-US" altLang="en-US" sz="2000" dirty="0" err="1" smtClean="0"/>
              <a:t>img</a:t>
            </a:r>
            <a:r>
              <a:rPr lang="en-US" altLang="en-US" sz="2000" dirty="0" smtClean="0"/>
              <a:t> </a:t>
            </a:r>
            <a:r>
              <a:rPr lang="en-US" altLang="en-US" sz="2000" dirty="0" err="1" smtClean="0"/>
              <a:t>src</a:t>
            </a:r>
            <a:r>
              <a:rPr lang="en-US" altLang="en-US" sz="2000" dirty="0" smtClean="0"/>
              <a:t>="planets.gif" width="145" height="126“ </a:t>
            </a:r>
            <a:r>
              <a:rPr lang="en-US" altLang="en-US" sz="2000" dirty="0" err="1" smtClean="0"/>
              <a:t>usemap</a:t>
            </a:r>
            <a:r>
              <a:rPr lang="en-US" altLang="en-US" sz="2000" dirty="0" smtClean="0"/>
              <a:t>="#</a:t>
            </a:r>
            <a:r>
              <a:rPr lang="en-US" altLang="en-US" sz="2000" dirty="0" err="1" smtClean="0"/>
              <a:t>planetmap</a:t>
            </a:r>
            <a:r>
              <a:rPr lang="en-US" altLang="en-US" sz="2000" dirty="0" smtClean="0"/>
              <a:t>"&gt;</a:t>
            </a:r>
          </a:p>
          <a:p>
            <a:pPr>
              <a:buFontTx/>
              <a:buNone/>
            </a:pPr>
            <a:r>
              <a:rPr lang="en-US" altLang="en-US" sz="2000" dirty="0" smtClean="0"/>
              <a:t>	</a:t>
            </a:r>
          </a:p>
          <a:p>
            <a:pPr>
              <a:buFontTx/>
              <a:buNone/>
            </a:pPr>
            <a:r>
              <a:rPr lang="en-US" altLang="en-US" sz="2000" dirty="0" smtClean="0"/>
              <a:t>	&lt;map id="</a:t>
            </a:r>
            <a:r>
              <a:rPr lang="en-US" altLang="en-US" sz="2000" dirty="0" err="1" smtClean="0"/>
              <a:t>planetmap</a:t>
            </a:r>
            <a:r>
              <a:rPr lang="en-US" altLang="en-US" sz="2000" dirty="0" smtClean="0"/>
              <a:t>" name="</a:t>
            </a:r>
            <a:r>
              <a:rPr lang="en-US" altLang="en-US" sz="2000" dirty="0" err="1" smtClean="0"/>
              <a:t>planetmap</a:t>
            </a:r>
            <a:r>
              <a:rPr lang="en-US" altLang="en-US" sz="2000" dirty="0" smtClean="0"/>
              <a:t>"&gt;</a:t>
            </a:r>
          </a:p>
          <a:p>
            <a:pPr>
              <a:buFontTx/>
              <a:buNone/>
            </a:pPr>
            <a:endParaRPr lang="en-US" altLang="en-US" sz="2000" dirty="0" smtClean="0"/>
          </a:p>
          <a:p>
            <a:pPr>
              <a:buFontTx/>
              <a:buNone/>
            </a:pPr>
            <a:r>
              <a:rPr lang="en-US" altLang="en-US" sz="2000" dirty="0" smtClean="0"/>
              <a:t>	    &lt;area shape="</a:t>
            </a:r>
            <a:r>
              <a:rPr lang="en-US" altLang="en-US" sz="2000" dirty="0" err="1" smtClean="0"/>
              <a:t>rect</a:t>
            </a:r>
            <a:r>
              <a:rPr lang="en-US" altLang="en-US" sz="2000" dirty="0" smtClean="0"/>
              <a:t>" </a:t>
            </a:r>
            <a:r>
              <a:rPr lang="en-US" altLang="en-US" sz="2000" dirty="0" err="1" smtClean="0"/>
              <a:t>coords</a:t>
            </a:r>
            <a:r>
              <a:rPr lang="en-US" altLang="en-US" sz="2000" dirty="0" smtClean="0"/>
              <a:t>="0,0,82,126" alt="Sun" </a:t>
            </a:r>
            <a:r>
              <a:rPr lang="en-US" altLang="en-US" sz="2000" dirty="0" err="1" smtClean="0"/>
              <a:t>href</a:t>
            </a:r>
            <a:r>
              <a:rPr lang="en-US" altLang="en-US" sz="2000" dirty="0" smtClean="0"/>
              <a:t>="sun.html"&gt;</a:t>
            </a:r>
          </a:p>
          <a:p>
            <a:pPr>
              <a:buFontTx/>
              <a:buNone/>
            </a:pPr>
            <a:r>
              <a:rPr lang="en-US" altLang="en-US" sz="2000" dirty="0" smtClean="0"/>
              <a:t>	    &lt;area shape="circle" </a:t>
            </a:r>
            <a:r>
              <a:rPr lang="en-US" altLang="en-US" sz="2000" dirty="0" err="1" smtClean="0"/>
              <a:t>coords</a:t>
            </a:r>
            <a:r>
              <a:rPr lang="en-US" altLang="en-US" sz="2000" dirty="0" smtClean="0"/>
              <a:t>="90,58,3" alt="Mercury" </a:t>
            </a:r>
            <a:r>
              <a:rPr lang="en-US" altLang="en-US" sz="2000" dirty="0" err="1" smtClean="0"/>
              <a:t>href</a:t>
            </a:r>
            <a:r>
              <a:rPr lang="en-US" altLang="en-US" sz="2000" dirty="0" smtClean="0"/>
              <a:t>="mercury.html"&gt;</a:t>
            </a:r>
          </a:p>
          <a:p>
            <a:pPr>
              <a:buFontTx/>
              <a:buNone/>
            </a:pPr>
            <a:r>
              <a:rPr lang="en-US" altLang="en-US" sz="2000" dirty="0" smtClean="0"/>
              <a:t>	    &lt;area shape="circle" </a:t>
            </a:r>
            <a:r>
              <a:rPr lang="en-US" altLang="en-US" sz="2000" dirty="0" err="1" smtClean="0"/>
              <a:t>coords</a:t>
            </a:r>
            <a:r>
              <a:rPr lang="en-US" altLang="en-US" sz="2000" dirty="0" smtClean="0"/>
              <a:t>="124,58,8“ alt="Venus" </a:t>
            </a:r>
            <a:r>
              <a:rPr lang="en-US" altLang="en-US" sz="2000" dirty="0" err="1" smtClean="0"/>
              <a:t>href</a:t>
            </a:r>
            <a:r>
              <a:rPr lang="en-US" altLang="en-US" sz="2000" dirty="0" smtClean="0"/>
              <a:t>="venus.html"&gt;</a:t>
            </a:r>
          </a:p>
          <a:p>
            <a:pPr>
              <a:buFontTx/>
              <a:buNone/>
            </a:pPr>
            <a:endParaRPr lang="en-US" altLang="en-US" sz="2000" dirty="0" smtClean="0"/>
          </a:p>
          <a:p>
            <a:pPr>
              <a:buFontTx/>
              <a:buNone/>
            </a:pPr>
            <a:r>
              <a:rPr lang="en-US" altLang="en-US" sz="2000" dirty="0" smtClean="0"/>
              <a:t>	&lt;/map&gt;</a:t>
            </a:r>
          </a:p>
          <a:p>
            <a:pPr>
              <a:buFontTx/>
              <a:buNone/>
            </a:pPr>
            <a:endParaRPr lang="en-US" altLang="en-US" sz="2000" dirty="0" smtClean="0"/>
          </a:p>
          <a:p>
            <a:pPr>
              <a:buFontTx/>
              <a:buNone/>
            </a:pPr>
            <a:r>
              <a:rPr lang="en-US" altLang="en-US" sz="2000" dirty="0" smtClean="0"/>
              <a:t>&lt;/</a:t>
            </a:r>
            <a:r>
              <a:rPr lang="en-US" altLang="en-US" sz="2000" dirty="0" err="1" smtClean="0"/>
              <a:t>img</a:t>
            </a:r>
            <a:r>
              <a:rPr lang="en-US" altLang="en-US" sz="2000" dirty="0" smtClean="0"/>
              <a:t>&gt;</a:t>
            </a:r>
          </a:p>
          <a:p>
            <a:endParaRPr lang="en-US" altLang="en-US" dirty="0" smtClean="0"/>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t>48</a:t>
            </a:fld>
            <a:endParaRPr lang="en-US"/>
          </a:p>
        </p:txBody>
      </p:sp>
    </p:spTree>
    <p:extLst>
      <p:ext uri="{BB962C8B-B14F-4D97-AF65-F5344CB8AC3E}">
        <p14:creationId xmlns:p14="http://schemas.microsoft.com/office/powerpoint/2010/main" val="20785459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ltLang="en-US" dirty="0" smtClean="0"/>
              <a:t>Link within a page</a:t>
            </a:r>
          </a:p>
        </p:txBody>
      </p:sp>
      <p:sp>
        <p:nvSpPr>
          <p:cNvPr id="51203" name="Content Placeholder 2"/>
          <p:cNvSpPr>
            <a:spLocks noGrp="1"/>
          </p:cNvSpPr>
          <p:nvPr>
            <p:ph sz="quarter" idx="1"/>
          </p:nvPr>
        </p:nvSpPr>
        <p:spPr/>
        <p:txBody>
          <a:bodyPr/>
          <a:lstStyle/>
          <a:p>
            <a:r>
              <a:rPr lang="en-US" altLang="en-US" sz="2000" dirty="0" smtClean="0"/>
              <a:t>Linking to anchors is very similar to normal links. Normal links always point to the top of a page. Anchors point to a place within a page.</a:t>
            </a:r>
          </a:p>
          <a:p>
            <a:pPr>
              <a:buFontTx/>
              <a:buNone/>
            </a:pPr>
            <a:endParaRPr lang="en-US" altLang="en-US" sz="2000" dirty="0" smtClean="0"/>
          </a:p>
          <a:p>
            <a:r>
              <a:rPr lang="en-US" altLang="en-US" sz="2000" dirty="0" smtClean="0"/>
              <a:t>A # in front of a link location specifies that the link is pointing to an anchor on a page. (Anchor meaning a specific place in the middle of your page). </a:t>
            </a:r>
          </a:p>
          <a:p>
            <a:r>
              <a:rPr lang="en-US" altLang="en-US" dirty="0" smtClean="0"/>
              <a:t>To link to an anchor you need to: </a:t>
            </a:r>
          </a:p>
          <a:p>
            <a:pPr lvl="1"/>
            <a:r>
              <a:rPr lang="en-US" altLang="en-US" sz="2400" b="1" dirty="0" smtClean="0"/>
              <a:t>Create a link pointing to the anchor</a:t>
            </a:r>
          </a:p>
          <a:p>
            <a:pPr lvl="1"/>
            <a:endParaRPr lang="en-US" altLang="en-US" sz="2400" b="1" dirty="0" smtClean="0"/>
          </a:p>
          <a:p>
            <a:pPr lvl="1"/>
            <a:endParaRPr lang="en-US" altLang="en-US" sz="2400" b="1" dirty="0" smtClean="0"/>
          </a:p>
          <a:p>
            <a:pPr lvl="1"/>
            <a:r>
              <a:rPr lang="en-US" altLang="en-US" sz="2400" b="1" dirty="0" smtClean="0"/>
              <a:t>Create the anchor itself.</a:t>
            </a:r>
          </a:p>
          <a:p>
            <a:pPr lvl="1">
              <a:buFont typeface="Wingdings" pitchFamily="2" charset="2"/>
              <a:buNone/>
            </a:pPr>
            <a:endParaRPr lang="en-US" altLang="en-US" dirty="0" smtClean="0"/>
          </a:p>
          <a:p>
            <a:endParaRPr lang="en-US" altLang="en-US" dirty="0" smtClean="0"/>
          </a:p>
        </p:txBody>
      </p:sp>
      <p:sp>
        <p:nvSpPr>
          <p:cNvPr id="4" name="TextBox 3"/>
          <p:cNvSpPr txBox="1"/>
          <p:nvPr/>
        </p:nvSpPr>
        <p:spPr>
          <a:xfrm>
            <a:off x="1219200" y="4262438"/>
            <a:ext cx="4648200" cy="461962"/>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lvl="2">
              <a:spcBef>
                <a:spcPct val="20000"/>
              </a:spcBef>
              <a:defRPr/>
            </a:pPr>
            <a:r>
              <a:rPr lang="en-US" dirty="0"/>
              <a:t>&lt;a name="chapter4"&gt;&lt;/a&gt; </a:t>
            </a:r>
            <a:endParaRPr lang="en-US" b="1" dirty="0"/>
          </a:p>
        </p:txBody>
      </p:sp>
      <p:sp>
        <p:nvSpPr>
          <p:cNvPr id="5" name="TextBox 4"/>
          <p:cNvSpPr txBox="1"/>
          <p:nvPr/>
        </p:nvSpPr>
        <p:spPr>
          <a:xfrm>
            <a:off x="1066800" y="5634038"/>
            <a:ext cx="64770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lvl="2">
              <a:spcBef>
                <a:spcPct val="20000"/>
              </a:spcBef>
              <a:defRPr/>
            </a:pPr>
            <a:r>
              <a:rPr lang="en-US" dirty="0"/>
              <a:t>Click &lt;a </a:t>
            </a:r>
            <a:r>
              <a:rPr lang="en-US" dirty="0" err="1"/>
              <a:t>href</a:t>
            </a:r>
            <a:r>
              <a:rPr lang="en-US" dirty="0"/>
              <a:t>="#chapter4"&gt;here&lt;/a&gt; to read chapter 4. </a:t>
            </a:r>
            <a:endParaRPr lang="en-US" b="1" dirty="0"/>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t>49</a:t>
            </a:fld>
            <a:endParaRPr lang="en-US"/>
          </a:p>
        </p:txBody>
      </p:sp>
    </p:spTree>
    <p:extLst>
      <p:ext uri="{BB962C8B-B14F-4D97-AF65-F5344CB8AC3E}">
        <p14:creationId xmlns:p14="http://schemas.microsoft.com/office/powerpoint/2010/main" val="11483278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smtClean="0"/>
              <a:t>Tags</a:t>
            </a:r>
          </a:p>
        </p:txBody>
      </p:sp>
      <p:sp>
        <p:nvSpPr>
          <p:cNvPr id="6147" name="Rectangle 3"/>
          <p:cNvSpPr>
            <a:spLocks noGrp="1" noChangeArrowheads="1"/>
          </p:cNvSpPr>
          <p:nvPr>
            <p:ph sz="quarter" idx="1"/>
          </p:nvPr>
        </p:nvSpPr>
        <p:spPr/>
        <p:txBody>
          <a:bodyPr/>
          <a:lstStyle/>
          <a:p>
            <a:r>
              <a:rPr lang="en-US" altLang="en-US" dirty="0" smtClean="0"/>
              <a:t>HTML is written in the forms of “tags” that are surrounded by angle brackets.</a:t>
            </a:r>
          </a:p>
          <a:p>
            <a:r>
              <a:rPr lang="en-US" altLang="en-US" dirty="0" smtClean="0"/>
              <a:t>HTML tags are keywords</a:t>
            </a:r>
          </a:p>
          <a:p>
            <a:r>
              <a:rPr lang="en-US" altLang="en-US" dirty="0" smtClean="0"/>
              <a:t>HTML tags generally comes in pairs like &lt;html&gt; and &lt;/html&gt;</a:t>
            </a:r>
          </a:p>
          <a:p>
            <a:r>
              <a:rPr lang="en-US" altLang="en-US" dirty="0" smtClean="0"/>
              <a:t>The first tag is known as start tag or the opening tag, while the second tag is known as end tag or closing tag. </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5</a:t>
            </a:fld>
            <a:endParaRPr lang="en-US"/>
          </a:p>
        </p:txBody>
      </p:sp>
    </p:spTree>
    <p:extLst>
      <p:ext uri="{BB962C8B-B14F-4D97-AF65-F5344CB8AC3E}">
        <p14:creationId xmlns:p14="http://schemas.microsoft.com/office/powerpoint/2010/main" val="926087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wipe(down)">
                                      <p:cBhvr>
                                        <p:cTn id="7" dur="5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wipe(down)">
                                      <p:cBhvr>
                                        <p:cTn id="12" dur="500"/>
                                        <p:tgtEl>
                                          <p:spTgt spid="6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wipe(down)">
                                      <p:cBhvr>
                                        <p:cTn id="17" dur="500"/>
                                        <p:tgtEl>
                                          <p:spTgt spid="61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147">
                                            <p:txEl>
                                              <p:pRg st="3" end="3"/>
                                            </p:txEl>
                                          </p:spTgt>
                                        </p:tgtEl>
                                        <p:attrNameLst>
                                          <p:attrName>style.visibility</p:attrName>
                                        </p:attrNameLst>
                                      </p:cBhvr>
                                      <p:to>
                                        <p:strVal val="visible"/>
                                      </p:to>
                                    </p:set>
                                    <p:animEffect transition="in" filter="wipe(down)">
                                      <p:cBhvr>
                                        <p:cTn id="22" dur="500"/>
                                        <p:tgtEl>
                                          <p:spTgt spid="6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tLang="en-US" dirty="0" smtClean="0"/>
              <a:t>Link to new window</a:t>
            </a:r>
          </a:p>
        </p:txBody>
      </p:sp>
      <p:sp>
        <p:nvSpPr>
          <p:cNvPr id="53251" name="Content Placeholder 2"/>
          <p:cNvSpPr>
            <a:spLocks noGrp="1"/>
          </p:cNvSpPr>
          <p:nvPr>
            <p:ph sz="quarter" idx="1"/>
          </p:nvPr>
        </p:nvSpPr>
        <p:spPr>
          <a:xfrm>
            <a:off x="533400" y="1143000"/>
            <a:ext cx="8077200" cy="1752600"/>
          </a:xfrm>
        </p:spPr>
        <p:txBody>
          <a:bodyPr>
            <a:noAutofit/>
          </a:bodyPr>
          <a:lstStyle/>
          <a:p>
            <a:r>
              <a:rPr lang="en-US" altLang="en-US" sz="2400" dirty="0" smtClean="0"/>
              <a:t>If you want your link to open a page in a new window use the target="_blank" in the &lt;a </a:t>
            </a:r>
            <a:r>
              <a:rPr lang="en-US" altLang="en-US" sz="2400" dirty="0" err="1" smtClean="0"/>
              <a:t>href</a:t>
            </a:r>
            <a:r>
              <a:rPr lang="en-US" altLang="en-US" sz="2400" dirty="0" smtClean="0"/>
              <a:t>&gt; tag.</a:t>
            </a:r>
          </a:p>
          <a:p>
            <a:r>
              <a:rPr lang="en-US" altLang="en-US" sz="2400" dirty="0" smtClean="0"/>
              <a:t>Targeting the link to "_blank" simply opens a new browser window that will load the linked page.</a:t>
            </a:r>
          </a:p>
          <a:p>
            <a:r>
              <a:rPr lang="en-US" altLang="en-US" sz="2400" dirty="0" smtClean="0"/>
              <a:t>Traditional way</a:t>
            </a:r>
          </a:p>
          <a:p>
            <a:endParaRPr lang="en-US" altLang="en-US" sz="2400" dirty="0" smtClean="0"/>
          </a:p>
          <a:p>
            <a:endParaRPr lang="en-US" altLang="en-US" sz="2400" dirty="0" smtClean="0"/>
          </a:p>
          <a:p>
            <a:r>
              <a:rPr lang="en-US" altLang="en-US" sz="2400" dirty="0" smtClean="0"/>
              <a:t>add a target="_blank", </a:t>
            </a:r>
          </a:p>
        </p:txBody>
      </p:sp>
      <p:sp>
        <p:nvSpPr>
          <p:cNvPr id="4" name="TextBox 3"/>
          <p:cNvSpPr txBox="1"/>
          <p:nvPr/>
        </p:nvSpPr>
        <p:spPr>
          <a:xfrm>
            <a:off x="914400" y="3271838"/>
            <a:ext cx="7239000" cy="461962"/>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a:spcBef>
                <a:spcPct val="20000"/>
              </a:spcBef>
              <a:buFontTx/>
              <a:buChar char="•"/>
              <a:defRPr/>
            </a:pPr>
            <a:r>
              <a:rPr lang="en-US" dirty="0"/>
              <a:t>&lt;a </a:t>
            </a:r>
            <a:r>
              <a:rPr lang="en-US" dirty="0" err="1"/>
              <a:t>href</a:t>
            </a:r>
            <a:r>
              <a:rPr lang="en-US" dirty="0"/>
              <a:t>="http://www.yahoo.com"&gt;Go to Yahoo&lt;/a&gt; </a:t>
            </a:r>
          </a:p>
        </p:txBody>
      </p:sp>
      <p:sp>
        <p:nvSpPr>
          <p:cNvPr id="5" name="TextBox 4"/>
          <p:cNvSpPr txBox="1"/>
          <p:nvPr/>
        </p:nvSpPr>
        <p:spPr>
          <a:xfrm>
            <a:off x="914400" y="4648200"/>
            <a:ext cx="7924800" cy="461963"/>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a:spcBef>
                <a:spcPct val="20000"/>
              </a:spcBef>
              <a:defRPr/>
            </a:pPr>
            <a:r>
              <a:rPr lang="en-US" dirty="0"/>
              <a:t>&lt;a </a:t>
            </a:r>
            <a:r>
              <a:rPr lang="en-US" dirty="0" err="1"/>
              <a:t>href</a:t>
            </a:r>
            <a:r>
              <a:rPr lang="en-US" dirty="0"/>
              <a:t>="http://www.yahoo.com" target="_blank“&gt; Yahoo&lt;/a&gt;  </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t>50</a:t>
            </a:fld>
            <a:endParaRPr lang="en-US"/>
          </a:p>
        </p:txBody>
      </p:sp>
    </p:spTree>
    <p:extLst>
      <p:ext uri="{BB962C8B-B14F-4D97-AF65-F5344CB8AC3E}">
        <p14:creationId xmlns:p14="http://schemas.microsoft.com/office/powerpoint/2010/main" val="13250424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altLang="en-US" smtClean="0"/>
              <a:t>LINK TO EMAIL</a:t>
            </a:r>
          </a:p>
        </p:txBody>
      </p:sp>
      <p:sp>
        <p:nvSpPr>
          <p:cNvPr id="54275" name="Content Placeholder 2"/>
          <p:cNvSpPr>
            <a:spLocks noGrp="1"/>
          </p:cNvSpPr>
          <p:nvPr>
            <p:ph sz="quarter" idx="1"/>
          </p:nvPr>
        </p:nvSpPr>
        <p:spPr>
          <a:xfrm>
            <a:off x="656823" y="1143000"/>
            <a:ext cx="8077200" cy="990600"/>
          </a:xfrm>
        </p:spPr>
        <p:txBody>
          <a:bodyPr>
            <a:noAutofit/>
          </a:bodyPr>
          <a:lstStyle/>
          <a:p>
            <a:r>
              <a:rPr lang="en-US" altLang="en-US" sz="2400" dirty="0" smtClean="0"/>
              <a:t>Having a link that allows visitors to send email from your website can be a great addition to your site, making it easy for your visitors to send questions or comments.</a:t>
            </a:r>
          </a:p>
          <a:p>
            <a:endParaRPr lang="en-US" altLang="en-US" sz="2400" dirty="0" smtClean="0"/>
          </a:p>
          <a:p>
            <a:pPr marL="0" indent="0">
              <a:buNone/>
            </a:pPr>
            <a:endParaRPr lang="en-US" altLang="en-US" sz="2400" dirty="0" smtClean="0"/>
          </a:p>
          <a:p>
            <a:pPr marL="0" indent="0">
              <a:buNone/>
            </a:pPr>
            <a:r>
              <a:rPr lang="en-US" altLang="en-US" sz="2400" dirty="0" smtClean="0"/>
              <a:t>With Subject :</a:t>
            </a:r>
          </a:p>
          <a:p>
            <a:endParaRPr lang="en-US" altLang="en-US" sz="2400" dirty="0" smtClean="0"/>
          </a:p>
          <a:p>
            <a:pPr marL="0" indent="0">
              <a:buNone/>
            </a:pPr>
            <a:endParaRPr lang="en-US" altLang="en-US" sz="2400" dirty="0" smtClean="0"/>
          </a:p>
          <a:p>
            <a:r>
              <a:rPr lang="en-US" altLang="en-US" sz="2400" dirty="0" smtClean="0"/>
              <a:t>With Body :</a:t>
            </a:r>
          </a:p>
        </p:txBody>
      </p:sp>
      <p:sp>
        <p:nvSpPr>
          <p:cNvPr id="4" name="TextBox 3"/>
          <p:cNvSpPr txBox="1"/>
          <p:nvPr/>
        </p:nvSpPr>
        <p:spPr>
          <a:xfrm>
            <a:off x="838200" y="2438400"/>
            <a:ext cx="7924800" cy="461963"/>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a:spcBef>
                <a:spcPct val="20000"/>
              </a:spcBef>
              <a:buFontTx/>
              <a:buChar char="•"/>
              <a:defRPr/>
            </a:pPr>
            <a:r>
              <a:rPr lang="en-US" dirty="0"/>
              <a:t>&lt;a </a:t>
            </a:r>
            <a:r>
              <a:rPr lang="en-US" dirty="0" err="1"/>
              <a:t>href</a:t>
            </a:r>
            <a:r>
              <a:rPr lang="en-US" dirty="0"/>
              <a:t>="mailto:youremailaddress"&gt;Email Me&lt;/a&gt; </a:t>
            </a:r>
          </a:p>
        </p:txBody>
      </p:sp>
      <p:sp>
        <p:nvSpPr>
          <p:cNvPr id="5" name="TextBox 4"/>
          <p:cNvSpPr txBox="1"/>
          <p:nvPr/>
        </p:nvSpPr>
        <p:spPr>
          <a:xfrm>
            <a:off x="762000" y="3665537"/>
            <a:ext cx="8001000" cy="830263"/>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a:spcBef>
                <a:spcPct val="20000"/>
              </a:spcBef>
              <a:defRPr/>
            </a:pPr>
            <a:r>
              <a:rPr lang="en-US" dirty="0"/>
              <a:t>&lt;a </a:t>
            </a:r>
            <a:r>
              <a:rPr lang="en-US" dirty="0" err="1"/>
              <a:t>href</a:t>
            </a:r>
            <a:r>
              <a:rPr lang="en-US" dirty="0"/>
              <a:t>="mailto:email@echoecho.com?subject=</a:t>
            </a:r>
            <a:r>
              <a:rPr lang="en-US" dirty="0" err="1"/>
              <a:t>SweetWords</a:t>
            </a:r>
            <a:r>
              <a:rPr lang="en-US" dirty="0"/>
              <a:t>"&gt;</a:t>
            </a:r>
            <a:br>
              <a:rPr lang="en-US" dirty="0"/>
            </a:br>
            <a:r>
              <a:rPr lang="en-US" dirty="0"/>
              <a:t>Send Email&lt;/a&gt; </a:t>
            </a:r>
          </a:p>
        </p:txBody>
      </p:sp>
      <p:sp>
        <p:nvSpPr>
          <p:cNvPr id="6" name="TextBox 5"/>
          <p:cNvSpPr txBox="1"/>
          <p:nvPr/>
        </p:nvSpPr>
        <p:spPr>
          <a:xfrm>
            <a:off x="762000" y="5105400"/>
            <a:ext cx="8001000" cy="830262"/>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a:spcBef>
                <a:spcPct val="20000"/>
              </a:spcBef>
              <a:defRPr/>
            </a:pPr>
            <a:r>
              <a:rPr lang="en-US" dirty="0"/>
              <a:t>&lt;a </a:t>
            </a:r>
            <a:r>
              <a:rPr lang="en-US" dirty="0" err="1"/>
              <a:t>href</a:t>
            </a:r>
            <a:r>
              <a:rPr lang="en-US" dirty="0"/>
              <a:t>="mailto:email@echoecho.com?body=Please send me a copy of your new program!"&gt;Send Email&lt;/a&gt; </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t>51</a:t>
            </a:fld>
            <a:endParaRPr lang="en-US"/>
          </a:p>
        </p:txBody>
      </p:sp>
    </p:spTree>
    <p:extLst>
      <p:ext uri="{BB962C8B-B14F-4D97-AF65-F5344CB8AC3E}">
        <p14:creationId xmlns:p14="http://schemas.microsoft.com/office/powerpoint/2010/main" val="259920408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altLang="en-US" smtClean="0"/>
              <a:t>Quiz</a:t>
            </a:r>
            <a:endParaRPr lang="en-US" altLang="en-US" dirty="0" smtClean="0"/>
          </a:p>
        </p:txBody>
      </p:sp>
      <p:sp>
        <p:nvSpPr>
          <p:cNvPr id="3" name="Content Placeholder 2"/>
          <p:cNvSpPr>
            <a:spLocks noGrp="1"/>
          </p:cNvSpPr>
          <p:nvPr>
            <p:ph sz="quarter" idx="1"/>
          </p:nvPr>
        </p:nvSpPr>
        <p:spPr/>
        <p:txBody>
          <a:bodyPr/>
          <a:lstStyle/>
          <a:p>
            <a:r>
              <a:rPr lang="en-US" altLang="en-US" smtClean="0"/>
              <a:t>Is it possible to link within the current page Yes or No?</a:t>
            </a:r>
          </a:p>
          <a:p>
            <a:pPr lvl="1"/>
            <a:r>
              <a:rPr lang="en-US" altLang="en-US" smtClean="0"/>
              <a:t>Answer: Yes</a:t>
            </a:r>
          </a:p>
          <a:p>
            <a:r>
              <a:rPr lang="en-US" altLang="en-US" smtClean="0"/>
              <a:t>What tag tells where a link starts ?</a:t>
            </a:r>
          </a:p>
          <a:p>
            <a:pPr lvl="1"/>
            <a:r>
              <a:rPr lang="en-US" altLang="en-US" smtClean="0"/>
              <a:t>Answer: &lt;a&gt;</a:t>
            </a:r>
          </a:p>
          <a:p>
            <a:r>
              <a:rPr lang="en-US" altLang="en-US" smtClean="0"/>
              <a:t>What does vlink mean ?</a:t>
            </a:r>
          </a:p>
          <a:p>
            <a:pPr lvl="1"/>
            <a:r>
              <a:rPr lang="en-US" altLang="en-US" smtClean="0"/>
              <a:t>Answer: visited link</a:t>
            </a:r>
          </a:p>
          <a:p>
            <a:r>
              <a:rPr lang="en-US" altLang="en-US" smtClean="0"/>
              <a:t>When images are used as links they get a blue border.</a:t>
            </a:r>
          </a:p>
          <a:p>
            <a:pPr lvl="1"/>
            <a:r>
              <a:rPr lang="en-US" altLang="en-US" smtClean="0"/>
              <a:t>Answer: Unless border is set to zero.</a:t>
            </a:r>
          </a:p>
          <a:p>
            <a:r>
              <a:rPr lang="en-US" altLang="en-US" smtClean="0"/>
              <a:t>Image-links can show a text label if you add which property?</a:t>
            </a:r>
          </a:p>
          <a:p>
            <a:pPr lvl="1"/>
            <a:r>
              <a:rPr lang="en-US" altLang="en-US" smtClean="0"/>
              <a:t>Answer: alt</a:t>
            </a:r>
            <a:endParaRPr lang="en-US" altLang="en-US" dirty="0" smtClean="0"/>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4" name="Slide Number Placeholder 3"/>
          <p:cNvSpPr>
            <a:spLocks noGrp="1"/>
          </p:cNvSpPr>
          <p:nvPr>
            <p:ph type="sldNum" sz="quarter" idx="12"/>
          </p:nvPr>
        </p:nvSpPr>
        <p:spPr/>
        <p:txBody>
          <a:bodyPr/>
          <a:lstStyle/>
          <a:p>
            <a:fld id="{CEC82A4D-99B1-4CF2-9947-C4AA5AB13460}" type="slidenum">
              <a:rPr lang="en-US" smtClean="0"/>
              <a:pPr/>
              <a:t>52</a:t>
            </a:fld>
            <a:endParaRPr lang="en-US"/>
          </a:p>
        </p:txBody>
      </p:sp>
    </p:spTree>
    <p:extLst>
      <p:ext uri="{BB962C8B-B14F-4D97-AF65-F5344CB8AC3E}">
        <p14:creationId xmlns:p14="http://schemas.microsoft.com/office/powerpoint/2010/main" val="12590165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altLang="en-US" smtClean="0"/>
              <a:t>QUIZ</a:t>
            </a:r>
          </a:p>
        </p:txBody>
      </p:sp>
      <p:sp>
        <p:nvSpPr>
          <p:cNvPr id="3" name="Content Placeholder 2"/>
          <p:cNvSpPr>
            <a:spLocks noGrp="1"/>
          </p:cNvSpPr>
          <p:nvPr>
            <p:ph sz="quarter" idx="1"/>
          </p:nvPr>
        </p:nvSpPr>
        <p:spPr/>
        <p:txBody>
          <a:bodyPr/>
          <a:lstStyle/>
          <a:p>
            <a:r>
              <a:rPr lang="en-US" altLang="en-US" smtClean="0"/>
              <a:t>Defining clickable sub-areas on an image is called? </a:t>
            </a:r>
          </a:p>
          <a:p>
            <a:pPr lvl="1"/>
            <a:r>
              <a:rPr lang="en-US" altLang="en-US" smtClean="0"/>
              <a:t>Answer: imagemapping</a:t>
            </a:r>
          </a:p>
          <a:p>
            <a:r>
              <a:rPr lang="en-US" altLang="en-US" smtClean="0"/>
              <a:t>Which property will open a page in a new window? </a:t>
            </a:r>
          </a:p>
          <a:p>
            <a:pPr lvl="1"/>
            <a:r>
              <a:rPr lang="en-US" altLang="en-US" smtClean="0"/>
              <a:t>Answer: target="_blank" </a:t>
            </a:r>
          </a:p>
          <a:p>
            <a:r>
              <a:rPr lang="en-US" altLang="en-US" smtClean="0"/>
              <a:t>To set the font for a single link, where do you add the &lt;font&gt;&lt;/font&gt; tags ? </a:t>
            </a:r>
          </a:p>
          <a:p>
            <a:pPr lvl="1"/>
            <a:r>
              <a:rPr lang="en-US" altLang="en-US" smtClean="0"/>
              <a:t>Answer: Inside the &lt;a&gt; and &lt;/a&gt; tags </a:t>
            </a:r>
          </a:p>
          <a:p>
            <a:r>
              <a:rPr lang="en-US" altLang="en-US" smtClean="0"/>
              <a:t>How do you add a link which will allow the visitor to send an email from your page ? </a:t>
            </a:r>
          </a:p>
          <a:p>
            <a:pPr lvl="1"/>
            <a:r>
              <a:rPr lang="en-US" altLang="en-US" smtClean="0"/>
              <a:t>Answer: Add &lt;a href="mailto:youraddress"&gt; </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4" name="Slide Number Placeholder 3"/>
          <p:cNvSpPr>
            <a:spLocks noGrp="1"/>
          </p:cNvSpPr>
          <p:nvPr>
            <p:ph type="sldNum" sz="quarter" idx="12"/>
          </p:nvPr>
        </p:nvSpPr>
        <p:spPr/>
        <p:txBody>
          <a:bodyPr/>
          <a:lstStyle/>
          <a:p>
            <a:fld id="{CEC82A4D-99B1-4CF2-9947-C4AA5AB13460}" type="slidenum">
              <a:rPr lang="en-US" smtClean="0"/>
              <a:pPr/>
              <a:t>53</a:t>
            </a:fld>
            <a:endParaRPr lang="en-US"/>
          </a:p>
        </p:txBody>
      </p:sp>
    </p:spTree>
    <p:extLst>
      <p:ext uri="{BB962C8B-B14F-4D97-AF65-F5344CB8AC3E}">
        <p14:creationId xmlns:p14="http://schemas.microsoft.com/office/powerpoint/2010/main" val="31632940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altLang="en-US" dirty="0" smtClean="0"/>
              <a:t> Module 6: HTML Backgrounds</a:t>
            </a:r>
          </a:p>
        </p:txBody>
      </p:sp>
      <p:sp>
        <p:nvSpPr>
          <p:cNvPr id="57347" name="Content Placeholder 2"/>
          <p:cNvSpPr>
            <a:spLocks noGrp="1"/>
          </p:cNvSpPr>
          <p:nvPr>
            <p:ph sz="quarter" idx="1"/>
          </p:nvPr>
        </p:nvSpPr>
        <p:spPr/>
        <p:txBody>
          <a:bodyPr/>
          <a:lstStyle/>
          <a:p>
            <a:r>
              <a:rPr lang="en-US" altLang="en-US" smtClean="0"/>
              <a:t>Introduction</a:t>
            </a:r>
          </a:p>
          <a:p>
            <a:r>
              <a:rPr lang="en-US" altLang="en-US" smtClean="0"/>
              <a:t>Background Color</a:t>
            </a:r>
          </a:p>
          <a:p>
            <a:r>
              <a:rPr lang="en-US" altLang="en-US" smtClean="0"/>
              <a:t>Background Image</a:t>
            </a:r>
          </a:p>
          <a:p>
            <a:r>
              <a:rPr lang="en-US" altLang="en-US" smtClean="0"/>
              <a:t>Fixed Image</a:t>
            </a:r>
          </a:p>
          <a:p>
            <a:r>
              <a:rPr lang="en-US" altLang="en-US" smtClean="0"/>
              <a:t>Quiz!</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54</a:t>
            </a:fld>
            <a:endParaRPr lang="en-US"/>
          </a:p>
        </p:txBody>
      </p:sp>
    </p:spTree>
    <p:extLst>
      <p:ext uri="{BB962C8B-B14F-4D97-AF65-F5344CB8AC3E}">
        <p14:creationId xmlns:p14="http://schemas.microsoft.com/office/powerpoint/2010/main" val="136410225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tLang="en-US" smtClean="0"/>
              <a:t>Introduction</a:t>
            </a:r>
            <a:endParaRPr lang="en-US" altLang="en-US" dirty="0" smtClean="0"/>
          </a:p>
        </p:txBody>
      </p:sp>
      <p:sp>
        <p:nvSpPr>
          <p:cNvPr id="58371" name="Content Placeholder 2"/>
          <p:cNvSpPr>
            <a:spLocks noGrp="1"/>
          </p:cNvSpPr>
          <p:nvPr>
            <p:ph sz="quarter" idx="1"/>
          </p:nvPr>
        </p:nvSpPr>
        <p:spPr/>
        <p:txBody>
          <a:bodyPr/>
          <a:lstStyle/>
          <a:p>
            <a:pPr>
              <a:lnSpc>
                <a:spcPct val="150000"/>
              </a:lnSpc>
            </a:pPr>
            <a:r>
              <a:rPr lang="en-US" altLang="en-US" dirty="0" smtClean="0"/>
              <a:t>When deciding whether you want to use a plain color or an image you should consider the fact that very few of the web's 100 most visited sites use background images</a:t>
            </a:r>
            <a:r>
              <a:rPr lang="en-US" altLang="en-US" dirty="0" smtClean="0"/>
              <a:t>.</a:t>
            </a:r>
            <a:endParaRPr lang="en-US" altLang="en-US" dirty="0" smtClean="0"/>
          </a:p>
          <a:p>
            <a:pPr>
              <a:lnSpc>
                <a:spcPct val="150000"/>
              </a:lnSpc>
            </a:pPr>
            <a:r>
              <a:rPr lang="en-US" altLang="en-US" dirty="0" smtClean="0"/>
              <a:t>More than 90 percent have a plain white background</a:t>
            </a:r>
            <a:r>
              <a:rPr lang="en-US" altLang="en-US" dirty="0" smtClean="0"/>
              <a:t>.</a:t>
            </a:r>
            <a:endParaRPr lang="en-US" altLang="en-US" dirty="0" smtClean="0"/>
          </a:p>
          <a:p>
            <a:pPr>
              <a:lnSpc>
                <a:spcPct val="150000"/>
              </a:lnSpc>
            </a:pPr>
            <a:r>
              <a:rPr lang="en-US" altLang="en-US" dirty="0" smtClean="0"/>
              <a:t>The few pages that actually do use images use very discrete and fast loading images for the purpose.</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55</a:t>
            </a:fld>
            <a:endParaRPr lang="en-US"/>
          </a:p>
        </p:txBody>
      </p:sp>
    </p:spTree>
    <p:extLst>
      <p:ext uri="{BB962C8B-B14F-4D97-AF65-F5344CB8AC3E}">
        <p14:creationId xmlns:p14="http://schemas.microsoft.com/office/powerpoint/2010/main" val="37564425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altLang="en-US" dirty="0" smtClean="0"/>
              <a:t>Background color</a:t>
            </a:r>
          </a:p>
        </p:txBody>
      </p:sp>
      <p:sp>
        <p:nvSpPr>
          <p:cNvPr id="59395" name="Content Placeholder 2"/>
          <p:cNvSpPr>
            <a:spLocks noGrp="1"/>
          </p:cNvSpPr>
          <p:nvPr>
            <p:ph sz="quarter" idx="1"/>
          </p:nvPr>
        </p:nvSpPr>
        <p:spPr/>
        <p:txBody>
          <a:bodyPr/>
          <a:lstStyle/>
          <a:p>
            <a:r>
              <a:rPr lang="en-US" altLang="en-US" smtClean="0"/>
              <a:t>Adding a plain background color to your page is easy.</a:t>
            </a:r>
          </a:p>
          <a:p>
            <a:r>
              <a:rPr lang="en-US" altLang="en-US" smtClean="0"/>
              <a:t>All you need to do is add a bgcolor property to the body tag:</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56</a:t>
            </a:fld>
            <a:endParaRPr lang="en-US"/>
          </a:p>
        </p:txBody>
      </p:sp>
      <p:sp>
        <p:nvSpPr>
          <p:cNvPr id="4" name="TextBox 3"/>
          <p:cNvSpPr txBox="1"/>
          <p:nvPr/>
        </p:nvSpPr>
        <p:spPr>
          <a:xfrm>
            <a:off x="1676400" y="2209800"/>
            <a:ext cx="4191000" cy="461963"/>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a:spcBef>
                <a:spcPct val="20000"/>
              </a:spcBef>
              <a:defRPr/>
            </a:pPr>
            <a:r>
              <a:rPr lang="en-US" dirty="0"/>
              <a:t>&lt;body </a:t>
            </a:r>
            <a:r>
              <a:rPr lang="en-US" dirty="0" err="1"/>
              <a:t>bgcolor</a:t>
            </a:r>
            <a:r>
              <a:rPr lang="en-US" dirty="0"/>
              <a:t>="#FF0000"&gt; </a:t>
            </a:r>
          </a:p>
        </p:txBody>
      </p:sp>
      <p:pic>
        <p:nvPicPr>
          <p:cNvPr id="5939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124200"/>
            <a:ext cx="324167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939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124200"/>
            <a:ext cx="3352800"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20301348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ltLang="en-US" dirty="0" smtClean="0"/>
              <a:t>Background image</a:t>
            </a:r>
          </a:p>
        </p:txBody>
      </p:sp>
      <p:sp>
        <p:nvSpPr>
          <p:cNvPr id="60419" name="Content Placeholder 2"/>
          <p:cNvSpPr>
            <a:spLocks noGrp="1"/>
          </p:cNvSpPr>
          <p:nvPr>
            <p:ph sz="quarter" idx="1"/>
          </p:nvPr>
        </p:nvSpPr>
        <p:spPr>
          <a:xfrm>
            <a:off x="533400" y="1143000"/>
            <a:ext cx="8077200" cy="762000"/>
          </a:xfrm>
        </p:spPr>
        <p:txBody>
          <a:bodyPr>
            <a:noAutofit/>
          </a:bodyPr>
          <a:lstStyle/>
          <a:p>
            <a:r>
              <a:rPr lang="en-US" altLang="en-US" sz="2300" dirty="0" smtClean="0"/>
              <a:t>Add Background as Image</a:t>
            </a:r>
          </a:p>
          <a:p>
            <a:endParaRPr lang="en-US" altLang="en-US" sz="2300" dirty="0" smtClean="0"/>
          </a:p>
          <a:p>
            <a:pPr marL="0" indent="0">
              <a:buNone/>
            </a:pPr>
            <a:endParaRPr lang="en-US" altLang="en-US" sz="2300" dirty="0" smtClean="0"/>
          </a:p>
          <a:p>
            <a:r>
              <a:rPr lang="en-US" altLang="en-US" sz="2300" dirty="0" smtClean="0"/>
              <a:t>When you choose to use a background image for the page it is always a good idea to specify a background color as well.</a:t>
            </a:r>
          </a:p>
          <a:p>
            <a:pPr marL="0" indent="0">
              <a:buNone/>
            </a:pPr>
            <a:endParaRPr lang="en-US" altLang="en-US" sz="2300" dirty="0" smtClean="0"/>
          </a:p>
          <a:p>
            <a:endParaRPr lang="en-US" altLang="en-US" sz="2300" dirty="0" smtClean="0"/>
          </a:p>
        </p:txBody>
      </p:sp>
      <p:sp>
        <p:nvSpPr>
          <p:cNvPr id="4" name="TextBox 3"/>
          <p:cNvSpPr txBox="1"/>
          <p:nvPr/>
        </p:nvSpPr>
        <p:spPr>
          <a:xfrm>
            <a:off x="838200" y="1676400"/>
            <a:ext cx="6019800" cy="461963"/>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a:spcBef>
                <a:spcPct val="20000"/>
              </a:spcBef>
              <a:buFontTx/>
              <a:buChar char="•"/>
              <a:defRPr/>
            </a:pPr>
            <a:r>
              <a:rPr lang="en-US" dirty="0"/>
              <a:t>&lt;body background="drkrainbow.gif"&gt; </a:t>
            </a:r>
          </a:p>
        </p:txBody>
      </p:sp>
      <p:sp>
        <p:nvSpPr>
          <p:cNvPr id="5" name="TextBox 4"/>
          <p:cNvSpPr txBox="1"/>
          <p:nvPr/>
        </p:nvSpPr>
        <p:spPr>
          <a:xfrm>
            <a:off x="838200" y="3505200"/>
            <a:ext cx="7467600" cy="461963"/>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a:spcBef>
                <a:spcPct val="20000"/>
              </a:spcBef>
              <a:defRPr/>
            </a:pPr>
            <a:r>
              <a:rPr lang="en-US" dirty="0"/>
              <a:t>&lt;body background="drkrainbow.gif" </a:t>
            </a:r>
            <a:r>
              <a:rPr lang="en-US" dirty="0" err="1"/>
              <a:t>bgcolor</a:t>
            </a:r>
            <a:r>
              <a:rPr lang="en-US" dirty="0"/>
              <a:t>="#333333"&gt;  </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t>57</a:t>
            </a:fld>
            <a:endParaRPr lang="en-US"/>
          </a:p>
        </p:txBody>
      </p:sp>
    </p:spTree>
    <p:extLst>
      <p:ext uri="{BB962C8B-B14F-4D97-AF65-F5344CB8AC3E}">
        <p14:creationId xmlns:p14="http://schemas.microsoft.com/office/powerpoint/2010/main" val="353836548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altLang="en-US" dirty="0" smtClean="0"/>
              <a:t>Quiz</a:t>
            </a:r>
          </a:p>
        </p:txBody>
      </p:sp>
      <p:sp>
        <p:nvSpPr>
          <p:cNvPr id="3" name="Content Placeholder 2"/>
          <p:cNvSpPr>
            <a:spLocks noGrp="1"/>
          </p:cNvSpPr>
          <p:nvPr>
            <p:ph sz="quarter" idx="1"/>
          </p:nvPr>
        </p:nvSpPr>
        <p:spPr/>
        <p:txBody>
          <a:bodyPr>
            <a:normAutofit/>
          </a:bodyPr>
          <a:lstStyle/>
          <a:p>
            <a:r>
              <a:rPr lang="en-US" altLang="en-US" dirty="0" smtClean="0"/>
              <a:t>Which tag can set the background color for your page?</a:t>
            </a:r>
          </a:p>
          <a:p>
            <a:pPr lvl="1"/>
            <a:r>
              <a:rPr lang="en-US" altLang="en-US" dirty="0" smtClean="0"/>
              <a:t>Answer: &lt;body&gt;</a:t>
            </a:r>
          </a:p>
          <a:p>
            <a:r>
              <a:rPr lang="en-US" altLang="en-US" dirty="0" smtClean="0"/>
              <a:t>More than 90 percent of the top 100 sites on the web have what ?</a:t>
            </a:r>
          </a:p>
          <a:p>
            <a:pPr lvl="1"/>
            <a:r>
              <a:rPr lang="en-US" altLang="en-US" dirty="0" smtClean="0"/>
              <a:t>Answer: White backgrounds</a:t>
            </a:r>
          </a:p>
          <a:p>
            <a:r>
              <a:rPr lang="en-US" altLang="en-US" dirty="0" smtClean="0"/>
              <a:t>Which colors consist of equal amounts of all basic colors ?</a:t>
            </a:r>
          </a:p>
          <a:p>
            <a:pPr lvl="1"/>
            <a:r>
              <a:rPr lang="en-US" altLang="en-US" dirty="0" smtClean="0"/>
              <a:t>Answer: white, black and gray</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4" name="Slide Number Placeholder 3"/>
          <p:cNvSpPr>
            <a:spLocks noGrp="1"/>
          </p:cNvSpPr>
          <p:nvPr>
            <p:ph type="sldNum" sz="quarter" idx="12"/>
          </p:nvPr>
        </p:nvSpPr>
        <p:spPr/>
        <p:txBody>
          <a:bodyPr/>
          <a:lstStyle/>
          <a:p>
            <a:fld id="{CEC82A4D-99B1-4CF2-9947-C4AA5AB13460}" type="slidenum">
              <a:rPr lang="en-US" smtClean="0"/>
              <a:pPr/>
              <a:t>58</a:t>
            </a:fld>
            <a:endParaRPr lang="en-US"/>
          </a:p>
        </p:txBody>
      </p:sp>
    </p:spTree>
    <p:extLst>
      <p:ext uri="{BB962C8B-B14F-4D97-AF65-F5344CB8AC3E}">
        <p14:creationId xmlns:p14="http://schemas.microsoft.com/office/powerpoint/2010/main" val="42069474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altLang="en-US" dirty="0" smtClean="0"/>
              <a:t>Quiz</a:t>
            </a:r>
          </a:p>
        </p:txBody>
      </p:sp>
      <p:sp>
        <p:nvSpPr>
          <p:cNvPr id="3" name="Content Placeholder 2"/>
          <p:cNvSpPr>
            <a:spLocks noGrp="1"/>
          </p:cNvSpPr>
          <p:nvPr>
            <p:ph sz="quarter" idx="1"/>
          </p:nvPr>
        </p:nvSpPr>
        <p:spPr/>
        <p:txBody>
          <a:bodyPr/>
          <a:lstStyle/>
          <a:p>
            <a:r>
              <a:rPr lang="en-US" altLang="en-US" dirty="0" smtClean="0"/>
              <a:t>Why do designers often use slight variations of black and white as background colors ?</a:t>
            </a:r>
          </a:p>
          <a:p>
            <a:pPr lvl="1"/>
            <a:r>
              <a:rPr lang="en-US" altLang="en-US" dirty="0" smtClean="0"/>
              <a:t>Answer: To make the page more readable</a:t>
            </a:r>
          </a:p>
          <a:p>
            <a:r>
              <a:rPr lang="en-US" altLang="en-US" dirty="0" smtClean="0"/>
              <a:t>If the background image is smaller than the screen, what will happen ? </a:t>
            </a:r>
          </a:p>
          <a:p>
            <a:pPr lvl="1"/>
            <a:r>
              <a:rPr lang="en-US" altLang="en-US" dirty="0" smtClean="0"/>
              <a:t>Answer: It will be repeated</a:t>
            </a:r>
          </a:p>
          <a:p>
            <a:r>
              <a:rPr lang="en-US" altLang="en-US" dirty="0" smtClean="0"/>
              <a:t>Why should you specify a background color if you are using an image for the actual background of your page ? </a:t>
            </a:r>
          </a:p>
          <a:p>
            <a:pPr lvl="1"/>
            <a:r>
              <a:rPr lang="en-US" altLang="en-US" dirty="0" smtClean="0"/>
              <a:t>Answer: The background color will be shown until the image loads</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4" name="Slide Number Placeholder 3"/>
          <p:cNvSpPr>
            <a:spLocks noGrp="1"/>
          </p:cNvSpPr>
          <p:nvPr>
            <p:ph type="sldNum" sz="quarter" idx="12"/>
          </p:nvPr>
        </p:nvSpPr>
        <p:spPr/>
        <p:txBody>
          <a:bodyPr/>
          <a:lstStyle/>
          <a:p>
            <a:fld id="{CEC82A4D-99B1-4CF2-9947-C4AA5AB13460}" type="slidenum">
              <a:rPr lang="en-US" smtClean="0"/>
              <a:pPr/>
              <a:t>59</a:t>
            </a:fld>
            <a:endParaRPr lang="en-US"/>
          </a:p>
        </p:txBody>
      </p:sp>
    </p:spTree>
    <p:extLst>
      <p:ext uri="{BB962C8B-B14F-4D97-AF65-F5344CB8AC3E}">
        <p14:creationId xmlns:p14="http://schemas.microsoft.com/office/powerpoint/2010/main" val="25272628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en-US" dirty="0" smtClean="0"/>
              <a:t>Page structure</a:t>
            </a:r>
          </a:p>
        </p:txBody>
      </p:sp>
      <p:sp>
        <p:nvSpPr>
          <p:cNvPr id="3" name="Content Placeholder 2"/>
          <p:cNvSpPr>
            <a:spLocks noGrp="1"/>
          </p:cNvSpPr>
          <p:nvPr>
            <p:ph sz="quarter" idx="1"/>
          </p:nvPr>
        </p:nvSpPr>
        <p:spPr/>
        <p:txBody>
          <a:bodyPr/>
          <a:lstStyle/>
          <a:p>
            <a:pPr marL="0" indent="0">
              <a:buNone/>
            </a:pPr>
            <a:r>
              <a:rPr lang="en-US" dirty="0"/>
              <a:t>&lt;!DOCTYPE </a:t>
            </a:r>
            <a:r>
              <a:rPr lang="en-US" i="1" dirty="0">
                <a:solidFill>
                  <a:srgbClr val="FF0000"/>
                </a:solidFill>
              </a:rPr>
              <a:t>html</a:t>
            </a:r>
            <a:r>
              <a:rPr lang="en-US" dirty="0"/>
              <a:t>&gt;</a:t>
            </a:r>
          </a:p>
          <a:p>
            <a:pPr marL="0" indent="0">
              <a:buNone/>
            </a:pPr>
            <a:r>
              <a:rPr lang="en-US" dirty="0"/>
              <a:t>&lt;html&gt;</a:t>
            </a:r>
          </a:p>
          <a:p>
            <a:pPr marL="274320" lvl="1" indent="0">
              <a:buNone/>
            </a:pPr>
            <a:r>
              <a:rPr lang="en-US" dirty="0"/>
              <a:t>&lt;head&gt;</a:t>
            </a:r>
          </a:p>
          <a:p>
            <a:pPr marL="548640" lvl="2" indent="0">
              <a:buNone/>
            </a:pPr>
            <a:r>
              <a:rPr lang="en-US" dirty="0"/>
              <a:t>&lt;meta charset</a:t>
            </a:r>
            <a:r>
              <a:rPr lang="en-US" dirty="0" smtClean="0"/>
              <a:t>=</a:t>
            </a:r>
            <a:r>
              <a:rPr lang="en-US" i="1" dirty="0" smtClean="0"/>
              <a:t>“UTF-8"&gt;</a:t>
            </a:r>
            <a:endParaRPr lang="en-US" i="1" dirty="0"/>
          </a:p>
          <a:p>
            <a:pPr marL="548640" lvl="2" indent="0">
              <a:buNone/>
            </a:pPr>
            <a:r>
              <a:rPr lang="en-US" dirty="0"/>
              <a:t>&lt;title&gt;First demo HTML&lt;/title&gt;</a:t>
            </a:r>
          </a:p>
          <a:p>
            <a:pPr marL="274320" lvl="1" indent="0">
              <a:buNone/>
            </a:pPr>
            <a:r>
              <a:rPr lang="en-US" dirty="0"/>
              <a:t>&lt;/head&gt;</a:t>
            </a:r>
          </a:p>
          <a:p>
            <a:pPr marL="274320" lvl="1" indent="0">
              <a:buNone/>
            </a:pPr>
            <a:r>
              <a:rPr lang="en-US" dirty="0"/>
              <a:t>&lt;</a:t>
            </a:r>
            <a:r>
              <a:rPr lang="en-US" dirty="0" smtClean="0"/>
              <a:t>body</a:t>
            </a:r>
            <a:r>
              <a:rPr lang="en-US" i="1" dirty="0" smtClean="0"/>
              <a:t>&gt;</a:t>
            </a:r>
            <a:endParaRPr lang="en-US" i="1" dirty="0"/>
          </a:p>
          <a:p>
            <a:pPr marL="548640" lvl="2" indent="0">
              <a:buNone/>
            </a:pPr>
            <a:r>
              <a:rPr lang="en-US" dirty="0" smtClean="0"/>
              <a:t>&lt;</a:t>
            </a:r>
            <a:r>
              <a:rPr lang="en-US" dirty="0"/>
              <a:t>h1&gt;This is my first HTML page!!&lt;/h1&gt;</a:t>
            </a:r>
          </a:p>
          <a:p>
            <a:pPr marL="274320" lvl="1" indent="0">
              <a:buNone/>
            </a:pPr>
            <a:r>
              <a:rPr lang="en-US" dirty="0"/>
              <a:t>&lt;/body&gt;</a:t>
            </a:r>
          </a:p>
          <a:p>
            <a:pPr marL="0" indent="0">
              <a:buNone/>
            </a:pPr>
            <a:r>
              <a:rPr lang="en-US" dirty="0"/>
              <a:t>&lt;/html&gt;</a:t>
            </a:r>
            <a:endParaRPr lang="en-US" dirty="0" smtClean="0"/>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4" name="Slide Number Placeholder 3"/>
          <p:cNvSpPr>
            <a:spLocks noGrp="1"/>
          </p:cNvSpPr>
          <p:nvPr>
            <p:ph type="sldNum" sz="quarter" idx="12"/>
          </p:nvPr>
        </p:nvSpPr>
        <p:spPr/>
        <p:txBody>
          <a:bodyPr/>
          <a:lstStyle/>
          <a:p>
            <a:fld id="{CEC82A4D-99B1-4CF2-9947-C4AA5AB13460}" type="slidenum">
              <a:rPr lang="en-US" smtClean="0"/>
              <a:t>6</a:t>
            </a:fld>
            <a:endParaRPr lang="en-US"/>
          </a:p>
        </p:txBody>
      </p:sp>
    </p:spTree>
    <p:extLst>
      <p:ext uri="{BB962C8B-B14F-4D97-AF65-F5344CB8AC3E}">
        <p14:creationId xmlns:p14="http://schemas.microsoft.com/office/powerpoint/2010/main" val="2483617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down)">
                                      <p:cBhvr>
                                        <p:cTn id="30" dur="500"/>
                                        <p:tgtEl>
                                          <p:spTgt spid="3">
                                            <p:txEl>
                                              <p:pRg st="7" end="7"/>
                                            </p:txEl>
                                          </p:spTgt>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down)">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wipe(down)">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altLang="en-US" dirty="0" smtClean="0"/>
              <a:t>Module 7: HTML Tables</a:t>
            </a:r>
          </a:p>
        </p:txBody>
      </p:sp>
      <p:sp>
        <p:nvSpPr>
          <p:cNvPr id="63491" name="Content Placeholder 2"/>
          <p:cNvSpPr>
            <a:spLocks noGrp="1"/>
          </p:cNvSpPr>
          <p:nvPr>
            <p:ph sz="quarter" idx="1"/>
          </p:nvPr>
        </p:nvSpPr>
        <p:spPr/>
        <p:txBody>
          <a:bodyPr/>
          <a:lstStyle/>
          <a:p>
            <a:r>
              <a:rPr lang="en-US" altLang="en-US" smtClean="0"/>
              <a:t>Introduction</a:t>
            </a:r>
          </a:p>
          <a:p>
            <a:r>
              <a:rPr lang="en-US" altLang="en-US" smtClean="0"/>
              <a:t>Basic Tags</a:t>
            </a:r>
          </a:p>
          <a:p>
            <a:r>
              <a:rPr lang="en-US" altLang="en-US" smtClean="0"/>
              <a:t>Table Tags</a:t>
            </a:r>
          </a:p>
          <a:p>
            <a:r>
              <a:rPr lang="en-US" altLang="en-US" smtClean="0"/>
              <a:t>Row/Cell Tags</a:t>
            </a:r>
          </a:p>
          <a:p>
            <a:r>
              <a:rPr lang="en-US" altLang="en-US" smtClean="0"/>
              <a:t>Quiz!</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60</a:t>
            </a:fld>
            <a:endParaRPr lang="en-US"/>
          </a:p>
        </p:txBody>
      </p:sp>
    </p:spTree>
    <p:extLst>
      <p:ext uri="{BB962C8B-B14F-4D97-AF65-F5344CB8AC3E}">
        <p14:creationId xmlns:p14="http://schemas.microsoft.com/office/powerpoint/2010/main" val="38022609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altLang="en-US" smtClean="0"/>
              <a:t>Introduction</a:t>
            </a:r>
            <a:endParaRPr lang="en-US" altLang="en-US" dirty="0" smtClean="0"/>
          </a:p>
        </p:txBody>
      </p:sp>
      <p:sp>
        <p:nvSpPr>
          <p:cNvPr id="64515" name="Content Placeholder 2"/>
          <p:cNvSpPr>
            <a:spLocks noGrp="1"/>
          </p:cNvSpPr>
          <p:nvPr>
            <p:ph sz="quarter" idx="1"/>
          </p:nvPr>
        </p:nvSpPr>
        <p:spPr/>
        <p:txBody>
          <a:bodyPr/>
          <a:lstStyle/>
          <a:p>
            <a:r>
              <a:rPr lang="en-US" altLang="en-US" smtClean="0"/>
              <a:t>Tables are used on websites for two major purposes:</a:t>
            </a:r>
          </a:p>
          <a:p>
            <a:pPr lvl="1"/>
            <a:endParaRPr lang="en-US" altLang="en-US" smtClean="0"/>
          </a:p>
          <a:p>
            <a:pPr lvl="1"/>
            <a:r>
              <a:rPr lang="en-US" altLang="en-US" smtClean="0"/>
              <a:t>The obvious purpose of arranging information in a table.</a:t>
            </a:r>
          </a:p>
          <a:p>
            <a:pPr lvl="1"/>
            <a:endParaRPr lang="en-US" altLang="en-US" smtClean="0"/>
          </a:p>
          <a:p>
            <a:pPr lvl="1"/>
            <a:r>
              <a:rPr lang="en-US" altLang="en-US" smtClean="0"/>
              <a:t>The less obvious - but more widely used - purpose of creating a page layout with the use of hidden tables.</a:t>
            </a:r>
          </a:p>
          <a:p>
            <a:endParaRPr lang="en-US" altLang="en-US" dirty="0" smtClean="0"/>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61</a:t>
            </a:fld>
            <a:endParaRPr lang="en-US"/>
          </a:p>
        </p:txBody>
      </p:sp>
    </p:spTree>
    <p:extLst>
      <p:ext uri="{BB962C8B-B14F-4D97-AF65-F5344CB8AC3E}">
        <p14:creationId xmlns:p14="http://schemas.microsoft.com/office/powerpoint/2010/main" val="409137677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altLang="en-US" dirty="0" smtClean="0"/>
              <a:t>Basic tables</a:t>
            </a:r>
          </a:p>
        </p:txBody>
      </p:sp>
      <p:sp>
        <p:nvSpPr>
          <p:cNvPr id="65539" name="Content Placeholder 2"/>
          <p:cNvSpPr>
            <a:spLocks noGrp="1"/>
          </p:cNvSpPr>
          <p:nvPr>
            <p:ph sz="quarter" idx="1"/>
          </p:nvPr>
        </p:nvSpPr>
        <p:spPr/>
        <p:txBody>
          <a:bodyPr/>
          <a:lstStyle/>
          <a:p>
            <a:r>
              <a:rPr lang="en-US" altLang="en-US" dirty="0" smtClean="0"/>
              <a:t>Tables are defined with the &lt;table&gt; tag.</a:t>
            </a:r>
          </a:p>
          <a:p>
            <a:r>
              <a:rPr lang="en-US" altLang="en-US" dirty="0" smtClean="0"/>
              <a:t>To insert a table on your page you simply add these tags where you want the table to occur:</a:t>
            </a:r>
          </a:p>
          <a:p>
            <a:endParaRPr lang="en-US" altLang="en-US" dirty="0" smtClean="0"/>
          </a:p>
          <a:p>
            <a:endParaRPr lang="en-US" altLang="en-US" dirty="0" smtClean="0"/>
          </a:p>
          <a:p>
            <a:r>
              <a:rPr lang="en-US" altLang="en-US" dirty="0" smtClean="0"/>
              <a:t>The above table would be of no use since it has no rows and no columns.</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62</a:t>
            </a:fld>
            <a:endParaRPr lang="en-US"/>
          </a:p>
        </p:txBody>
      </p:sp>
      <p:sp>
        <p:nvSpPr>
          <p:cNvPr id="4" name="TextBox 3"/>
          <p:cNvSpPr txBox="1"/>
          <p:nvPr/>
        </p:nvSpPr>
        <p:spPr>
          <a:xfrm>
            <a:off x="914400" y="2667000"/>
            <a:ext cx="2971800" cy="369332"/>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a:spcBef>
                <a:spcPct val="20000"/>
              </a:spcBef>
              <a:defRPr/>
            </a:pPr>
            <a:r>
              <a:rPr lang="en-US" dirty="0"/>
              <a:t>&lt;table&gt; …&lt;/table&gt; </a:t>
            </a:r>
          </a:p>
        </p:txBody>
      </p:sp>
    </p:spTree>
    <p:extLst>
      <p:ext uri="{BB962C8B-B14F-4D97-AF65-F5344CB8AC3E}">
        <p14:creationId xmlns:p14="http://schemas.microsoft.com/office/powerpoint/2010/main" val="259334660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altLang="en-US" dirty="0" smtClean="0"/>
              <a:t>Rows</a:t>
            </a:r>
          </a:p>
        </p:txBody>
      </p:sp>
      <p:sp>
        <p:nvSpPr>
          <p:cNvPr id="66563" name="Content Placeholder 7"/>
          <p:cNvSpPr>
            <a:spLocks noGrp="1"/>
          </p:cNvSpPr>
          <p:nvPr>
            <p:ph sz="quarter" idx="1"/>
          </p:nvPr>
        </p:nvSpPr>
        <p:spPr/>
        <p:txBody>
          <a:bodyPr/>
          <a:lstStyle/>
          <a:p>
            <a:r>
              <a:rPr lang="en-US" altLang="en-US" dirty="0" smtClean="0"/>
              <a:t>To add rows to your table use the &lt;</a:t>
            </a:r>
            <a:r>
              <a:rPr lang="en-US" altLang="en-US" dirty="0" err="1" smtClean="0"/>
              <a:t>tr</a:t>
            </a:r>
            <a:r>
              <a:rPr lang="en-US" altLang="en-US" dirty="0" smtClean="0"/>
              <a:t>&gt; and &lt;/</a:t>
            </a:r>
            <a:r>
              <a:rPr lang="en-US" altLang="en-US" dirty="0" err="1" smtClean="0"/>
              <a:t>tr</a:t>
            </a:r>
            <a:r>
              <a:rPr lang="en-US" altLang="en-US" dirty="0" smtClean="0"/>
              <a:t>&gt; tags.</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63</a:t>
            </a:fld>
            <a:endParaRPr lang="en-US"/>
          </a:p>
        </p:txBody>
      </p:sp>
      <p:sp>
        <p:nvSpPr>
          <p:cNvPr id="10" name="TextBox 9"/>
          <p:cNvSpPr txBox="1"/>
          <p:nvPr/>
        </p:nvSpPr>
        <p:spPr>
          <a:xfrm>
            <a:off x="1981200" y="2286000"/>
            <a:ext cx="3810000" cy="2142125"/>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a:spcBef>
                <a:spcPct val="20000"/>
              </a:spcBef>
              <a:defRPr/>
            </a:pPr>
            <a:r>
              <a:rPr lang="en-US" u="sng" dirty="0"/>
              <a:t>Example:</a:t>
            </a:r>
          </a:p>
          <a:p>
            <a:pPr>
              <a:spcBef>
                <a:spcPct val="20000"/>
              </a:spcBef>
              <a:defRPr/>
            </a:pPr>
            <a:r>
              <a:rPr lang="en-US" dirty="0"/>
              <a:t>&lt;table&gt;</a:t>
            </a:r>
            <a:br>
              <a:rPr lang="en-US" dirty="0"/>
            </a:br>
            <a:r>
              <a:rPr lang="en-US" dirty="0"/>
              <a:t>	&lt;</a:t>
            </a:r>
            <a:r>
              <a:rPr lang="en-US" dirty="0" err="1"/>
              <a:t>tr</a:t>
            </a:r>
            <a:r>
              <a:rPr lang="en-US" dirty="0"/>
              <a:t>&gt;&lt;/</a:t>
            </a:r>
            <a:r>
              <a:rPr lang="en-US" dirty="0" err="1"/>
              <a:t>tr</a:t>
            </a:r>
            <a:r>
              <a:rPr lang="en-US" dirty="0"/>
              <a:t>&gt;</a:t>
            </a:r>
            <a:br>
              <a:rPr lang="en-US" dirty="0"/>
            </a:br>
            <a:r>
              <a:rPr lang="en-US" dirty="0"/>
              <a:t>	&lt;</a:t>
            </a:r>
            <a:r>
              <a:rPr lang="en-US" dirty="0" err="1"/>
              <a:t>tr</a:t>
            </a:r>
            <a:r>
              <a:rPr lang="en-US" dirty="0"/>
              <a:t>&gt;&lt;/</a:t>
            </a:r>
            <a:r>
              <a:rPr lang="en-US" dirty="0" err="1"/>
              <a:t>tr</a:t>
            </a:r>
            <a:r>
              <a:rPr lang="en-US" dirty="0"/>
              <a:t>&gt;</a:t>
            </a:r>
          </a:p>
          <a:p>
            <a:pPr>
              <a:spcBef>
                <a:spcPct val="20000"/>
              </a:spcBef>
              <a:defRPr/>
            </a:pPr>
            <a:r>
              <a:rPr lang="en-US" dirty="0"/>
              <a:t>	&lt;</a:t>
            </a:r>
            <a:r>
              <a:rPr lang="en-US" dirty="0" err="1"/>
              <a:t>tr</a:t>
            </a:r>
            <a:r>
              <a:rPr lang="en-US" dirty="0"/>
              <a:t>&gt;&lt;/</a:t>
            </a:r>
            <a:r>
              <a:rPr lang="en-US" dirty="0" err="1"/>
              <a:t>tr</a:t>
            </a:r>
            <a:r>
              <a:rPr lang="en-US" dirty="0"/>
              <a:t>&gt;</a:t>
            </a:r>
            <a:br>
              <a:rPr lang="en-US" dirty="0"/>
            </a:br>
            <a:r>
              <a:rPr lang="en-US" dirty="0"/>
              <a:t>	&lt;</a:t>
            </a:r>
            <a:r>
              <a:rPr lang="en-US" dirty="0" err="1"/>
              <a:t>tr</a:t>
            </a:r>
            <a:r>
              <a:rPr lang="en-US" dirty="0"/>
              <a:t>&gt;&lt;/</a:t>
            </a:r>
            <a:r>
              <a:rPr lang="en-US" dirty="0" err="1"/>
              <a:t>tr</a:t>
            </a:r>
            <a:r>
              <a:rPr lang="en-US" dirty="0"/>
              <a:t>&gt;</a:t>
            </a:r>
            <a:br>
              <a:rPr lang="en-US" dirty="0"/>
            </a:br>
            <a:r>
              <a:rPr lang="en-US" dirty="0"/>
              <a:t>&lt;/table</a:t>
            </a:r>
            <a:r>
              <a:rPr lang="en-US" dirty="0" smtClean="0"/>
              <a:t>&gt;</a:t>
            </a:r>
            <a:endParaRPr lang="en-US" dirty="0"/>
          </a:p>
        </p:txBody>
      </p:sp>
    </p:spTree>
    <p:extLst>
      <p:ext uri="{BB962C8B-B14F-4D97-AF65-F5344CB8AC3E}">
        <p14:creationId xmlns:p14="http://schemas.microsoft.com/office/powerpoint/2010/main" val="420098468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altLang="en-US" dirty="0" smtClean="0"/>
              <a:t>Columns</a:t>
            </a:r>
          </a:p>
        </p:txBody>
      </p:sp>
      <p:sp>
        <p:nvSpPr>
          <p:cNvPr id="67587" name="Content Placeholder 6"/>
          <p:cNvSpPr>
            <a:spLocks noGrp="1"/>
          </p:cNvSpPr>
          <p:nvPr>
            <p:ph sz="quarter" idx="1"/>
          </p:nvPr>
        </p:nvSpPr>
        <p:spPr/>
        <p:txBody>
          <a:bodyPr/>
          <a:lstStyle/>
          <a:p>
            <a:r>
              <a:rPr lang="en-US" altLang="en-US" smtClean="0"/>
              <a:t>You can divide rows into columns with &lt;td&gt; and &lt;/td&gt; tags:</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64</a:t>
            </a:fld>
            <a:endParaRPr lang="en-US"/>
          </a:p>
        </p:txBody>
      </p:sp>
      <p:sp>
        <p:nvSpPr>
          <p:cNvPr id="9" name="TextBox 8"/>
          <p:cNvSpPr txBox="1"/>
          <p:nvPr/>
        </p:nvSpPr>
        <p:spPr>
          <a:xfrm>
            <a:off x="2057400" y="2133600"/>
            <a:ext cx="5029200" cy="4006850"/>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a:spcBef>
                <a:spcPct val="20000"/>
              </a:spcBef>
              <a:defRPr/>
            </a:pPr>
            <a:r>
              <a:rPr lang="en-US" u="sng" dirty="0"/>
              <a:t>Example:</a:t>
            </a:r>
          </a:p>
          <a:p>
            <a:pPr>
              <a:spcBef>
                <a:spcPct val="20000"/>
              </a:spcBef>
              <a:defRPr/>
            </a:pPr>
            <a:r>
              <a:rPr lang="en-US" dirty="0"/>
              <a:t>&lt;table&gt; &lt;</a:t>
            </a:r>
            <a:r>
              <a:rPr lang="en-US" dirty="0" err="1"/>
              <a:t>tr</a:t>
            </a:r>
            <a:r>
              <a:rPr lang="en-US" dirty="0"/>
              <a:t>&gt;</a:t>
            </a:r>
          </a:p>
          <a:p>
            <a:pPr>
              <a:spcBef>
                <a:spcPct val="20000"/>
              </a:spcBef>
              <a:defRPr/>
            </a:pPr>
            <a:r>
              <a:rPr lang="en-US" dirty="0"/>
              <a:t>    &lt;td&gt;This is row 1, left side.&lt;/td&gt;</a:t>
            </a:r>
          </a:p>
          <a:p>
            <a:pPr>
              <a:spcBef>
                <a:spcPct val="20000"/>
              </a:spcBef>
              <a:defRPr/>
            </a:pPr>
            <a:r>
              <a:rPr lang="en-US" dirty="0"/>
              <a:t>    &lt;td&gt;This is row 1, right side.&lt;/td&gt;</a:t>
            </a:r>
          </a:p>
          <a:p>
            <a:pPr>
              <a:spcBef>
                <a:spcPct val="20000"/>
              </a:spcBef>
              <a:defRPr/>
            </a:pPr>
            <a:r>
              <a:rPr lang="en-US" dirty="0"/>
              <a:t>  &lt;/</a:t>
            </a:r>
            <a:r>
              <a:rPr lang="en-US" dirty="0" err="1"/>
              <a:t>tr</a:t>
            </a:r>
            <a:r>
              <a:rPr lang="en-US" dirty="0"/>
              <a:t>&gt;</a:t>
            </a:r>
          </a:p>
          <a:p>
            <a:pPr>
              <a:spcBef>
                <a:spcPct val="20000"/>
              </a:spcBef>
              <a:defRPr/>
            </a:pPr>
            <a:r>
              <a:rPr lang="en-US" dirty="0"/>
              <a:t>  &lt;</a:t>
            </a:r>
            <a:r>
              <a:rPr lang="en-US" dirty="0" err="1"/>
              <a:t>tr</a:t>
            </a:r>
            <a:r>
              <a:rPr lang="en-US" dirty="0"/>
              <a:t>&gt;</a:t>
            </a:r>
          </a:p>
          <a:p>
            <a:pPr>
              <a:spcBef>
                <a:spcPct val="20000"/>
              </a:spcBef>
              <a:defRPr/>
            </a:pPr>
            <a:r>
              <a:rPr lang="en-US" dirty="0"/>
              <a:t>    &lt;td&gt;This is row 2, left side.&lt;/td&gt;</a:t>
            </a:r>
          </a:p>
          <a:p>
            <a:pPr>
              <a:spcBef>
                <a:spcPct val="20000"/>
              </a:spcBef>
              <a:defRPr/>
            </a:pPr>
            <a:r>
              <a:rPr lang="en-US" dirty="0"/>
              <a:t>    &lt;td&gt;This is row 2, right side.&lt;/td&gt;</a:t>
            </a:r>
          </a:p>
          <a:p>
            <a:pPr>
              <a:spcBef>
                <a:spcPct val="20000"/>
              </a:spcBef>
              <a:defRPr/>
            </a:pPr>
            <a:r>
              <a:rPr lang="en-US" dirty="0"/>
              <a:t>  &lt;/</a:t>
            </a:r>
            <a:r>
              <a:rPr lang="en-US" dirty="0" err="1"/>
              <a:t>tr</a:t>
            </a:r>
            <a:r>
              <a:rPr lang="en-US" dirty="0"/>
              <a:t>&gt; &lt;/table&gt;</a:t>
            </a:r>
          </a:p>
        </p:txBody>
      </p:sp>
    </p:spTree>
    <p:extLst>
      <p:ext uri="{BB962C8B-B14F-4D97-AF65-F5344CB8AC3E}">
        <p14:creationId xmlns:p14="http://schemas.microsoft.com/office/powerpoint/2010/main" val="172138942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altLang="en-US" dirty="0" smtClean="0"/>
              <a:t>Table tags</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660256744"/>
              </p:ext>
            </p:extLst>
          </p:nvPr>
        </p:nvGraphicFramePr>
        <p:xfrm>
          <a:off x="457200" y="1219200"/>
          <a:ext cx="8229600" cy="3785071"/>
        </p:xfrm>
        <a:graphic>
          <a:graphicData uri="http://schemas.openxmlformats.org/drawingml/2006/table">
            <a:tbl>
              <a:tblPr firstRow="1" bandRow="1">
                <a:tableStyleId>{ED083AE6-46FA-4A59-8FB0-9F97EB10719F}</a:tableStyleId>
              </a:tblPr>
              <a:tblGrid>
                <a:gridCol w="4114800"/>
                <a:gridCol w="4114800"/>
              </a:tblGrid>
              <a:tr h="370886">
                <a:tc>
                  <a:txBody>
                    <a:bodyPr/>
                    <a:lstStyle/>
                    <a:p>
                      <a:r>
                        <a:rPr lang="en-US" sz="1800" dirty="0">
                          <a:latin typeface="Candara" panose="020E0502030303020204" pitchFamily="34" charset="0"/>
                        </a:rPr>
                        <a:t>Property</a:t>
                      </a:r>
                    </a:p>
                  </a:txBody>
                  <a:tcPr marL="93165" marR="93165" marT="45726" marB="45726" anchor="ctr"/>
                </a:tc>
                <a:tc>
                  <a:txBody>
                    <a:bodyPr/>
                    <a:lstStyle/>
                    <a:p>
                      <a:r>
                        <a:rPr lang="en-US" sz="1800" dirty="0">
                          <a:latin typeface="Candara" panose="020E0502030303020204" pitchFamily="34" charset="0"/>
                        </a:rPr>
                        <a:t>Description</a:t>
                      </a:r>
                    </a:p>
                  </a:txBody>
                  <a:tcPr marL="93165" marR="93165" marT="45726" marB="45726" anchor="ctr"/>
                </a:tc>
              </a:tr>
              <a:tr h="1188869">
                <a:tc>
                  <a:txBody>
                    <a:bodyPr/>
                    <a:lstStyle/>
                    <a:p>
                      <a:r>
                        <a:rPr lang="en-US" sz="1800" dirty="0" smtClean="0">
                          <a:latin typeface="Candara" panose="020E0502030303020204" pitchFamily="34" charset="0"/>
                        </a:rPr>
                        <a:t>align=</a:t>
                      </a:r>
                      <a:br>
                        <a:rPr lang="en-US" sz="1800" dirty="0" smtClean="0">
                          <a:latin typeface="Candara" panose="020E0502030303020204" pitchFamily="34" charset="0"/>
                        </a:rPr>
                      </a:br>
                      <a:r>
                        <a:rPr lang="en-US" sz="1800" dirty="0" smtClean="0">
                          <a:latin typeface="Candara" panose="020E0502030303020204" pitchFamily="34" charset="0"/>
                        </a:rPr>
                        <a:t>left</a:t>
                      </a:r>
                      <a:br>
                        <a:rPr lang="en-US" sz="1800" dirty="0" smtClean="0">
                          <a:latin typeface="Candara" panose="020E0502030303020204" pitchFamily="34" charset="0"/>
                        </a:rPr>
                      </a:br>
                      <a:r>
                        <a:rPr lang="en-US" sz="1800" dirty="0" smtClean="0">
                          <a:latin typeface="Candara" panose="020E0502030303020204" pitchFamily="34" charset="0"/>
                        </a:rPr>
                        <a:t>center</a:t>
                      </a:r>
                      <a:br>
                        <a:rPr lang="en-US" sz="1800" dirty="0" smtClean="0">
                          <a:latin typeface="Candara" panose="020E0502030303020204" pitchFamily="34" charset="0"/>
                        </a:rPr>
                      </a:br>
                      <a:r>
                        <a:rPr lang="en-US" sz="1800" dirty="0" smtClean="0">
                          <a:latin typeface="Candara" panose="020E0502030303020204" pitchFamily="34" charset="0"/>
                        </a:rPr>
                        <a:t>right</a:t>
                      </a:r>
                      <a:endParaRPr lang="en-US" sz="1800" dirty="0">
                        <a:latin typeface="Candara" panose="020E0502030303020204" pitchFamily="34" charset="0"/>
                      </a:endParaRPr>
                    </a:p>
                  </a:txBody>
                  <a:tcPr marL="93165" marR="93165" marT="45726" marB="45726"/>
                </a:tc>
                <a:tc>
                  <a:txBody>
                    <a:bodyPr/>
                    <a:lstStyle/>
                    <a:p>
                      <a:r>
                        <a:rPr lang="en-US" sz="1800" dirty="0" smtClean="0">
                          <a:latin typeface="Candara" panose="020E0502030303020204" pitchFamily="34" charset="0"/>
                        </a:rPr>
                        <a:t/>
                      </a:r>
                      <a:br>
                        <a:rPr lang="en-US" sz="1800" dirty="0" smtClean="0">
                          <a:latin typeface="Candara" panose="020E0502030303020204" pitchFamily="34" charset="0"/>
                        </a:rPr>
                      </a:br>
                      <a:r>
                        <a:rPr lang="en-US" sz="1800" dirty="0" smtClean="0">
                          <a:latin typeface="Candara" panose="020E0502030303020204" pitchFamily="34" charset="0"/>
                        </a:rPr>
                        <a:t>left align table</a:t>
                      </a:r>
                      <a:br>
                        <a:rPr lang="en-US" sz="1800" dirty="0" smtClean="0">
                          <a:latin typeface="Candara" panose="020E0502030303020204" pitchFamily="34" charset="0"/>
                        </a:rPr>
                      </a:br>
                      <a:r>
                        <a:rPr lang="en-US" sz="1800" dirty="0" smtClean="0">
                          <a:latin typeface="Candara" panose="020E0502030303020204" pitchFamily="34" charset="0"/>
                        </a:rPr>
                        <a:t>center table</a:t>
                      </a:r>
                      <a:br>
                        <a:rPr lang="en-US" sz="1800" dirty="0" smtClean="0">
                          <a:latin typeface="Candara" panose="020E0502030303020204" pitchFamily="34" charset="0"/>
                        </a:rPr>
                      </a:br>
                      <a:r>
                        <a:rPr lang="en-US" sz="1800" dirty="0" smtClean="0">
                          <a:latin typeface="Candara" panose="020E0502030303020204" pitchFamily="34" charset="0"/>
                        </a:rPr>
                        <a:t>right align table</a:t>
                      </a:r>
                      <a:endParaRPr lang="en-US" sz="1800" dirty="0">
                        <a:latin typeface="Candara" panose="020E0502030303020204" pitchFamily="34" charset="0"/>
                      </a:endParaRPr>
                    </a:p>
                  </a:txBody>
                  <a:tcPr marL="93165" marR="93165" marT="45726" marB="45726"/>
                </a:tc>
              </a:tr>
              <a:tr h="370886">
                <a:tc>
                  <a:txBody>
                    <a:bodyPr/>
                    <a:lstStyle/>
                    <a:p>
                      <a:r>
                        <a:rPr lang="en-US" sz="1800" dirty="0">
                          <a:latin typeface="Candara" panose="020E0502030303020204" pitchFamily="34" charset="0"/>
                        </a:rPr>
                        <a:t>background=filename</a:t>
                      </a:r>
                    </a:p>
                  </a:txBody>
                  <a:tcPr marL="93165" marR="93165" marT="45726" marB="45726" anchor="ctr"/>
                </a:tc>
                <a:tc>
                  <a:txBody>
                    <a:bodyPr/>
                    <a:lstStyle/>
                    <a:p>
                      <a:r>
                        <a:rPr lang="en-US" sz="1800" dirty="0">
                          <a:latin typeface="Candara" panose="020E0502030303020204" pitchFamily="34" charset="0"/>
                        </a:rPr>
                        <a:t>image inserted behind the table</a:t>
                      </a:r>
                    </a:p>
                  </a:txBody>
                  <a:tcPr marL="93165" marR="93165" marT="45726" marB="45726" anchor="ctr"/>
                </a:tc>
              </a:tr>
              <a:tr h="370886">
                <a:tc>
                  <a:txBody>
                    <a:bodyPr/>
                    <a:lstStyle/>
                    <a:p>
                      <a:r>
                        <a:rPr lang="en-US" sz="1800" dirty="0" err="1">
                          <a:latin typeface="Candara" panose="020E0502030303020204" pitchFamily="34" charset="0"/>
                        </a:rPr>
                        <a:t>bgcolor</a:t>
                      </a:r>
                      <a:r>
                        <a:rPr lang="en-US" sz="1800" dirty="0">
                          <a:latin typeface="Candara" panose="020E0502030303020204" pitchFamily="34" charset="0"/>
                        </a:rPr>
                        <a:t>=#</a:t>
                      </a:r>
                      <a:r>
                        <a:rPr lang="en-US" sz="1800" dirty="0" err="1">
                          <a:latin typeface="Candara" panose="020E0502030303020204" pitchFamily="34" charset="0"/>
                        </a:rPr>
                        <a:t>rrggbb</a:t>
                      </a:r>
                      <a:endParaRPr lang="en-US" sz="1800" dirty="0">
                        <a:latin typeface="Candara" panose="020E0502030303020204" pitchFamily="34" charset="0"/>
                      </a:endParaRPr>
                    </a:p>
                  </a:txBody>
                  <a:tcPr marL="93165" marR="93165" marT="45726" marB="45726" anchor="ctr"/>
                </a:tc>
                <a:tc>
                  <a:txBody>
                    <a:bodyPr/>
                    <a:lstStyle/>
                    <a:p>
                      <a:r>
                        <a:rPr lang="en-US" sz="1800" dirty="0">
                          <a:latin typeface="Candara" panose="020E0502030303020204" pitchFamily="34" charset="0"/>
                        </a:rPr>
                        <a:t>background color</a:t>
                      </a:r>
                    </a:p>
                  </a:txBody>
                  <a:tcPr marL="93165" marR="93165" marT="45726" marB="45726" anchor="ctr"/>
                </a:tc>
              </a:tr>
              <a:tr h="370886">
                <a:tc>
                  <a:txBody>
                    <a:bodyPr/>
                    <a:lstStyle/>
                    <a:p>
                      <a:r>
                        <a:rPr lang="en-US" sz="1800" dirty="0">
                          <a:latin typeface="Candara" panose="020E0502030303020204" pitchFamily="34" charset="0"/>
                        </a:rPr>
                        <a:t>border=n</a:t>
                      </a:r>
                    </a:p>
                  </a:txBody>
                  <a:tcPr marL="93165" marR="93165" marT="45726" marB="45726" anchor="ctr"/>
                </a:tc>
                <a:tc>
                  <a:txBody>
                    <a:bodyPr/>
                    <a:lstStyle/>
                    <a:p>
                      <a:r>
                        <a:rPr lang="en-US" sz="1800" dirty="0">
                          <a:latin typeface="Candara" panose="020E0502030303020204" pitchFamily="34" charset="0"/>
                        </a:rPr>
                        <a:t>border thickness</a:t>
                      </a:r>
                    </a:p>
                  </a:txBody>
                  <a:tcPr marL="93165" marR="93165" marT="45726" marB="45726" anchor="ctr"/>
                </a:tc>
              </a:tr>
              <a:tr h="370886">
                <a:tc>
                  <a:txBody>
                    <a:bodyPr/>
                    <a:lstStyle/>
                    <a:p>
                      <a:r>
                        <a:rPr lang="en-US" sz="1800" dirty="0" err="1">
                          <a:latin typeface="Candara" panose="020E0502030303020204" pitchFamily="34" charset="0"/>
                        </a:rPr>
                        <a:t>bordercolor</a:t>
                      </a:r>
                      <a:r>
                        <a:rPr lang="en-US" sz="1800" dirty="0">
                          <a:latin typeface="Candara" panose="020E0502030303020204" pitchFamily="34" charset="0"/>
                        </a:rPr>
                        <a:t>=#</a:t>
                      </a:r>
                      <a:r>
                        <a:rPr lang="en-US" sz="1800" dirty="0" err="1">
                          <a:latin typeface="Candara" panose="020E0502030303020204" pitchFamily="34" charset="0"/>
                        </a:rPr>
                        <a:t>rrggbb</a:t>
                      </a:r>
                      <a:endParaRPr lang="en-US" sz="1800" dirty="0">
                        <a:latin typeface="Candara" panose="020E0502030303020204" pitchFamily="34" charset="0"/>
                      </a:endParaRPr>
                    </a:p>
                  </a:txBody>
                  <a:tcPr marL="93165" marR="93165" marT="45726" marB="45726" anchor="ctr"/>
                </a:tc>
                <a:tc>
                  <a:txBody>
                    <a:bodyPr/>
                    <a:lstStyle/>
                    <a:p>
                      <a:r>
                        <a:rPr lang="en-US" sz="1800" dirty="0">
                          <a:latin typeface="Candara" panose="020E0502030303020204" pitchFamily="34" charset="0"/>
                        </a:rPr>
                        <a:t>border color</a:t>
                      </a:r>
                    </a:p>
                  </a:txBody>
                  <a:tcPr marL="93165" marR="93165" marT="45726" marB="45726" anchor="ctr"/>
                </a:tc>
              </a:tr>
              <a:tr h="370886">
                <a:tc>
                  <a:txBody>
                    <a:bodyPr/>
                    <a:lstStyle/>
                    <a:p>
                      <a:r>
                        <a:rPr lang="en-US" sz="1800" dirty="0" err="1">
                          <a:latin typeface="Candara" panose="020E0502030303020204" pitchFamily="34" charset="0"/>
                        </a:rPr>
                        <a:t>cellpadding</a:t>
                      </a:r>
                      <a:r>
                        <a:rPr lang="en-US" sz="1800" dirty="0">
                          <a:latin typeface="Candara" panose="020E0502030303020204" pitchFamily="34" charset="0"/>
                        </a:rPr>
                        <a:t>=n</a:t>
                      </a:r>
                    </a:p>
                  </a:txBody>
                  <a:tcPr marL="93165" marR="93165" marT="45726" marB="45726" anchor="ctr"/>
                </a:tc>
                <a:tc>
                  <a:txBody>
                    <a:bodyPr/>
                    <a:lstStyle/>
                    <a:p>
                      <a:r>
                        <a:rPr lang="en-US" sz="1800" dirty="0">
                          <a:latin typeface="Candara" panose="020E0502030303020204" pitchFamily="34" charset="0"/>
                        </a:rPr>
                        <a:t>distance between cell and content</a:t>
                      </a:r>
                    </a:p>
                  </a:txBody>
                  <a:tcPr marL="93165" marR="93165" marT="45726" marB="45726" anchor="ctr"/>
                </a:tc>
              </a:tr>
              <a:tr h="370886">
                <a:tc>
                  <a:txBody>
                    <a:bodyPr/>
                    <a:lstStyle/>
                    <a:p>
                      <a:r>
                        <a:rPr lang="en-US" sz="1800" dirty="0" err="1">
                          <a:latin typeface="Candara" panose="020E0502030303020204" pitchFamily="34" charset="0"/>
                        </a:rPr>
                        <a:t>cellspacing</a:t>
                      </a:r>
                      <a:r>
                        <a:rPr lang="en-US" sz="1800" dirty="0">
                          <a:latin typeface="Candara" panose="020E0502030303020204" pitchFamily="34" charset="0"/>
                        </a:rPr>
                        <a:t>=n</a:t>
                      </a:r>
                    </a:p>
                  </a:txBody>
                  <a:tcPr marL="93165" marR="93165" marT="45726" marB="45726" anchor="ctr"/>
                </a:tc>
                <a:tc>
                  <a:txBody>
                    <a:bodyPr/>
                    <a:lstStyle/>
                    <a:p>
                      <a:r>
                        <a:rPr lang="en-US" sz="1800" dirty="0">
                          <a:latin typeface="Candara" panose="020E0502030303020204" pitchFamily="34" charset="0"/>
                        </a:rPr>
                        <a:t>space between cells</a:t>
                      </a:r>
                    </a:p>
                  </a:txBody>
                  <a:tcPr marL="93165" marR="93165" marT="45726" marB="45726" anchor="ctr"/>
                </a:tc>
              </a:tr>
            </a:tbl>
          </a:graphicData>
        </a:graphic>
      </p:graphicFrame>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t>65</a:t>
            </a:fld>
            <a:endParaRPr lang="en-US"/>
          </a:p>
        </p:txBody>
      </p:sp>
    </p:spTree>
    <p:extLst>
      <p:ext uri="{BB962C8B-B14F-4D97-AF65-F5344CB8AC3E}">
        <p14:creationId xmlns:p14="http://schemas.microsoft.com/office/powerpoint/2010/main" val="408788637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altLang="en-US" dirty="0" smtClean="0"/>
              <a:t>Table tags Continue…</a:t>
            </a:r>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2495694177"/>
              </p:ext>
            </p:extLst>
          </p:nvPr>
        </p:nvGraphicFramePr>
        <p:xfrm>
          <a:off x="457200" y="1219200"/>
          <a:ext cx="8229600" cy="5034239"/>
        </p:xfrm>
        <a:graphic>
          <a:graphicData uri="http://schemas.openxmlformats.org/drawingml/2006/table">
            <a:tbl>
              <a:tblPr firstRow="1" bandRow="1">
                <a:tableStyleId>{ED083AE6-46FA-4A59-8FB0-9F97EB10719F}</a:tableStyleId>
              </a:tblPr>
              <a:tblGrid>
                <a:gridCol w="4114800"/>
                <a:gridCol w="4114800"/>
              </a:tblGrid>
              <a:tr h="370817">
                <a:tc>
                  <a:txBody>
                    <a:bodyPr/>
                    <a:lstStyle/>
                    <a:p>
                      <a:pPr marL="0" algn="l" rtl="0" eaLnBrk="1" latinLnBrk="0" hangingPunct="1"/>
                      <a:r>
                        <a:rPr kumimoji="0" lang="en-US" sz="1800" kern="1200" dirty="0"/>
                        <a:t>Property</a:t>
                      </a:r>
                      <a:endParaRPr kumimoji="0" lang="en-US" sz="1800" kern="1200" dirty="0">
                        <a:solidFill>
                          <a:schemeClr val="tx1"/>
                        </a:solidFill>
                        <a:latin typeface="Candara" panose="020E0502030303020204" pitchFamily="34" charset="0"/>
                        <a:ea typeface="+mn-ea"/>
                        <a:cs typeface="+mn-cs"/>
                      </a:endParaRPr>
                    </a:p>
                  </a:txBody>
                  <a:tcPr marL="93165" marR="93165" marT="45717" marB="45717" anchor="ctr"/>
                </a:tc>
                <a:tc>
                  <a:txBody>
                    <a:bodyPr/>
                    <a:lstStyle/>
                    <a:p>
                      <a:pPr marL="0" algn="l" rtl="0" eaLnBrk="1" latinLnBrk="0" hangingPunct="1"/>
                      <a:r>
                        <a:rPr kumimoji="0" lang="en-US" sz="1800" kern="1200" dirty="0"/>
                        <a:t>Description</a:t>
                      </a:r>
                      <a:endParaRPr kumimoji="0" lang="en-US" sz="1800" kern="1200" dirty="0">
                        <a:solidFill>
                          <a:schemeClr val="tx1"/>
                        </a:solidFill>
                        <a:latin typeface="Candara" panose="020E0502030303020204" pitchFamily="34" charset="0"/>
                        <a:ea typeface="+mn-ea"/>
                        <a:cs typeface="+mn-cs"/>
                      </a:endParaRPr>
                    </a:p>
                  </a:txBody>
                  <a:tcPr marL="93165" marR="93165" marT="45717" marB="45717" anchor="ctr"/>
                </a:tc>
              </a:tr>
              <a:tr h="2560159">
                <a:tc>
                  <a:txBody>
                    <a:bodyPr/>
                    <a:lstStyle/>
                    <a:p>
                      <a:pPr marL="0" algn="l" rtl="0" eaLnBrk="1" latinLnBrk="0" hangingPunct="1"/>
                      <a:r>
                        <a:rPr kumimoji="0" lang="en-US" sz="1800" kern="1200" dirty="0"/>
                        <a:t>frame=</a:t>
                      </a:r>
                      <a:br>
                        <a:rPr kumimoji="0" lang="en-US" sz="1800" kern="1200" dirty="0"/>
                      </a:br>
                      <a:r>
                        <a:rPr kumimoji="0" lang="en-US" sz="1800" kern="1200" dirty="0"/>
                        <a:t>void,</a:t>
                      </a:r>
                      <a:br>
                        <a:rPr kumimoji="0" lang="en-US" sz="1800" kern="1200" dirty="0"/>
                      </a:br>
                      <a:r>
                        <a:rPr kumimoji="0" lang="en-US" sz="1800" kern="1200" dirty="0"/>
                        <a:t>above,</a:t>
                      </a:r>
                      <a:br>
                        <a:rPr kumimoji="0" lang="en-US" sz="1800" kern="1200" dirty="0"/>
                      </a:br>
                      <a:r>
                        <a:rPr kumimoji="0" lang="en-US" sz="1800" kern="1200" dirty="0"/>
                        <a:t>below,</a:t>
                      </a:r>
                      <a:br>
                        <a:rPr kumimoji="0" lang="en-US" sz="1800" kern="1200" dirty="0"/>
                      </a:br>
                      <a:r>
                        <a:rPr kumimoji="0" lang="en-US" sz="1800" kern="1200" dirty="0"/>
                        <a:t>lhs,</a:t>
                      </a:r>
                      <a:br>
                        <a:rPr kumimoji="0" lang="en-US" sz="1800" kern="1200" dirty="0"/>
                      </a:br>
                      <a:r>
                        <a:rPr kumimoji="0" lang="en-US" sz="1800" kern="1200" dirty="0" err="1"/>
                        <a:t>rhs</a:t>
                      </a:r>
                      <a:r>
                        <a:rPr kumimoji="0" lang="en-US" sz="1800" kern="1200" dirty="0"/>
                        <a:t>,</a:t>
                      </a:r>
                      <a:br>
                        <a:rPr kumimoji="0" lang="en-US" sz="1800" kern="1200" dirty="0"/>
                      </a:br>
                      <a:r>
                        <a:rPr kumimoji="0" lang="en-US" sz="1800" kern="1200" dirty="0" err="1"/>
                        <a:t>hsides</a:t>
                      </a:r>
                      <a:r>
                        <a:rPr kumimoji="0" lang="en-US" sz="1800" kern="1200" dirty="0"/>
                        <a:t>,</a:t>
                      </a:r>
                      <a:br>
                        <a:rPr kumimoji="0" lang="en-US" sz="1800" kern="1200" dirty="0"/>
                      </a:br>
                      <a:r>
                        <a:rPr kumimoji="0" lang="en-US" sz="1800" kern="1200" dirty="0" err="1"/>
                        <a:t>vsides</a:t>
                      </a:r>
                      <a:r>
                        <a:rPr kumimoji="0" lang="en-US" sz="1800" kern="1200" dirty="0"/>
                        <a:t>,</a:t>
                      </a:r>
                      <a:br>
                        <a:rPr kumimoji="0" lang="en-US" sz="1800" kern="1200" dirty="0"/>
                      </a:br>
                      <a:r>
                        <a:rPr kumimoji="0" lang="en-US" sz="1800" kern="1200" dirty="0" smtClean="0"/>
                        <a:t>box</a:t>
                      </a:r>
                      <a:endParaRPr kumimoji="0" lang="en-US" sz="1800" kern="1200" dirty="0">
                        <a:solidFill>
                          <a:schemeClr val="tx1"/>
                        </a:solidFill>
                        <a:latin typeface="Candara" panose="020E0502030303020204" pitchFamily="34" charset="0"/>
                        <a:ea typeface="+mn-ea"/>
                        <a:cs typeface="+mn-cs"/>
                      </a:endParaRPr>
                    </a:p>
                  </a:txBody>
                  <a:tcPr marL="93165" marR="93165" marT="45717" marB="45717" anchor="ctr"/>
                </a:tc>
                <a:tc>
                  <a:txBody>
                    <a:bodyPr/>
                    <a:lstStyle/>
                    <a:p>
                      <a:pPr marL="0" algn="l" rtl="0" eaLnBrk="1" latinLnBrk="0" hangingPunct="1"/>
                      <a:r>
                        <a:rPr kumimoji="0" lang="en-US" sz="1800" kern="1200" dirty="0"/>
                        <a:t/>
                      </a:r>
                      <a:br>
                        <a:rPr kumimoji="0" lang="en-US" sz="1800" kern="1200" dirty="0"/>
                      </a:br>
                      <a:r>
                        <a:rPr kumimoji="0" lang="en-US" sz="1800" kern="1200" dirty="0"/>
                        <a:t>removes all outer borders</a:t>
                      </a:r>
                      <a:br>
                        <a:rPr kumimoji="0" lang="en-US" sz="1800" kern="1200" dirty="0"/>
                      </a:br>
                      <a:r>
                        <a:rPr kumimoji="0" lang="en-US" sz="1800" kern="1200" dirty="0"/>
                        <a:t>shows border on top of table</a:t>
                      </a:r>
                      <a:br>
                        <a:rPr kumimoji="0" lang="en-US" sz="1800" kern="1200" dirty="0"/>
                      </a:br>
                      <a:r>
                        <a:rPr kumimoji="0" lang="en-US" sz="1800" kern="1200" dirty="0"/>
                        <a:t>shows border on bottom of table</a:t>
                      </a:r>
                      <a:br>
                        <a:rPr kumimoji="0" lang="en-US" sz="1800" kern="1200" dirty="0"/>
                      </a:br>
                      <a:r>
                        <a:rPr kumimoji="0" lang="en-US" sz="1800" kern="1200" dirty="0"/>
                        <a:t>shows border on left side of table</a:t>
                      </a:r>
                      <a:br>
                        <a:rPr kumimoji="0" lang="en-US" sz="1800" kern="1200" dirty="0"/>
                      </a:br>
                      <a:r>
                        <a:rPr kumimoji="0" lang="en-US" sz="1800" kern="1200" dirty="0"/>
                        <a:t>shows border on right side of table</a:t>
                      </a:r>
                      <a:br>
                        <a:rPr kumimoji="0" lang="en-US" sz="1800" kern="1200" dirty="0"/>
                      </a:br>
                      <a:r>
                        <a:rPr kumimoji="0" lang="en-US" sz="1800" kern="1200" dirty="0"/>
                        <a:t>shows border on both horizontal sides</a:t>
                      </a:r>
                      <a:br>
                        <a:rPr kumimoji="0" lang="en-US" sz="1800" kern="1200" dirty="0"/>
                      </a:br>
                      <a:r>
                        <a:rPr kumimoji="0" lang="en-US" sz="1800" kern="1200" dirty="0"/>
                        <a:t>shows border on both vertical sides</a:t>
                      </a:r>
                      <a:br>
                        <a:rPr kumimoji="0" lang="en-US" sz="1800" kern="1200" dirty="0"/>
                      </a:br>
                      <a:r>
                        <a:rPr kumimoji="0" lang="en-US" sz="1800" kern="1200" dirty="0"/>
                        <a:t>shows border on all sides of table </a:t>
                      </a:r>
                      <a:endParaRPr kumimoji="0" lang="en-US" sz="1800" kern="1200" dirty="0">
                        <a:solidFill>
                          <a:schemeClr val="tx1"/>
                        </a:solidFill>
                        <a:latin typeface="Candara" panose="020E0502030303020204" pitchFamily="34" charset="0"/>
                        <a:ea typeface="+mn-ea"/>
                        <a:cs typeface="+mn-cs"/>
                      </a:endParaRPr>
                    </a:p>
                  </a:txBody>
                  <a:tcPr marL="93165" marR="93165" marT="45717" marB="45717" anchor="ctr"/>
                </a:tc>
              </a:tr>
              <a:tr h="914342">
                <a:tc>
                  <a:txBody>
                    <a:bodyPr/>
                    <a:lstStyle/>
                    <a:p>
                      <a:pPr marL="0" algn="l" rtl="0" eaLnBrk="1" latinLnBrk="0" hangingPunct="1"/>
                      <a:r>
                        <a:rPr kumimoji="0" lang="en-US" sz="1800" kern="1200" dirty="0" err="1"/>
                        <a:t>valign</a:t>
                      </a:r>
                      <a:r>
                        <a:rPr kumimoji="0" lang="en-US" sz="1800" kern="1200" dirty="0"/>
                        <a:t>=</a:t>
                      </a:r>
                      <a:br>
                        <a:rPr kumimoji="0" lang="en-US" sz="1800" kern="1200" dirty="0"/>
                      </a:br>
                      <a:r>
                        <a:rPr kumimoji="0" lang="en-US" sz="1800" kern="1200" dirty="0"/>
                        <a:t>top</a:t>
                      </a:r>
                      <a:br>
                        <a:rPr kumimoji="0" lang="en-US" sz="1800" kern="1200" dirty="0"/>
                      </a:br>
                      <a:r>
                        <a:rPr kumimoji="0" lang="en-US" sz="1800" kern="1200" dirty="0" smtClean="0"/>
                        <a:t>bottom</a:t>
                      </a:r>
                      <a:endParaRPr kumimoji="0" lang="en-US" sz="1800" kern="1200" dirty="0">
                        <a:solidFill>
                          <a:schemeClr val="tx1"/>
                        </a:solidFill>
                        <a:latin typeface="Candara" panose="020E0502030303020204" pitchFamily="34" charset="0"/>
                        <a:ea typeface="+mn-ea"/>
                        <a:cs typeface="+mn-cs"/>
                      </a:endParaRPr>
                    </a:p>
                  </a:txBody>
                  <a:tcPr marL="93165" marR="93165" marT="45717" marB="45717" anchor="ctr"/>
                </a:tc>
                <a:tc>
                  <a:txBody>
                    <a:bodyPr/>
                    <a:lstStyle/>
                    <a:p>
                      <a:pPr marL="0" algn="l" rtl="0" eaLnBrk="1" latinLnBrk="0" hangingPunct="1"/>
                      <a:r>
                        <a:rPr kumimoji="0" lang="en-US" sz="1800" kern="1200" dirty="0"/>
                        <a:t/>
                      </a:r>
                      <a:br>
                        <a:rPr kumimoji="0" lang="en-US" sz="1800" kern="1200" dirty="0"/>
                      </a:br>
                      <a:r>
                        <a:rPr kumimoji="0" lang="en-US" sz="1800" kern="1200" dirty="0"/>
                        <a:t>aligns content to top of cells</a:t>
                      </a:r>
                      <a:br>
                        <a:rPr kumimoji="0" lang="en-US" sz="1800" kern="1200" dirty="0"/>
                      </a:br>
                      <a:r>
                        <a:rPr kumimoji="0" lang="en-US" sz="1800" kern="1200" dirty="0"/>
                        <a:t>aligns content to bottom of </a:t>
                      </a:r>
                      <a:r>
                        <a:rPr kumimoji="0" lang="en-US" sz="1800" kern="1200" dirty="0" smtClean="0"/>
                        <a:t>cells</a:t>
                      </a:r>
                      <a:endParaRPr kumimoji="0" lang="en-US" sz="1800" kern="1200" dirty="0">
                        <a:solidFill>
                          <a:schemeClr val="tx1"/>
                        </a:solidFill>
                        <a:latin typeface="Candara" panose="020E0502030303020204" pitchFamily="34" charset="0"/>
                        <a:ea typeface="+mn-ea"/>
                        <a:cs typeface="+mn-cs"/>
                      </a:endParaRPr>
                    </a:p>
                  </a:txBody>
                  <a:tcPr marL="93165" marR="93165" marT="45717" marB="45717" anchor="ctr"/>
                </a:tc>
              </a:tr>
              <a:tr h="1188645">
                <a:tc>
                  <a:txBody>
                    <a:bodyPr/>
                    <a:lstStyle/>
                    <a:p>
                      <a:pPr marL="0" algn="l" rtl="0" eaLnBrk="1" latinLnBrk="0" hangingPunct="1"/>
                      <a:r>
                        <a:rPr kumimoji="0" lang="en-US" sz="1800" kern="1200" dirty="0"/>
                        <a:t>width=</a:t>
                      </a:r>
                      <a:br>
                        <a:rPr kumimoji="0" lang="en-US" sz="1800" kern="1200" dirty="0"/>
                      </a:br>
                      <a:r>
                        <a:rPr kumimoji="0" lang="en-US" sz="1800" kern="1200" dirty="0" err="1"/>
                        <a:t>n,n</a:t>
                      </a:r>
                      <a:r>
                        <a:rPr kumimoji="0" lang="en-US" sz="1800" kern="1200" dirty="0"/>
                        <a:t/>
                      </a:r>
                      <a:br>
                        <a:rPr kumimoji="0" lang="en-US" sz="1800" kern="1200" dirty="0"/>
                      </a:br>
                      <a:r>
                        <a:rPr kumimoji="0" lang="en-US" sz="1800" kern="1200" dirty="0" err="1"/>
                        <a:t>n,n</a:t>
                      </a:r>
                      <a:r>
                        <a:rPr kumimoji="0" lang="en-US" sz="1800" kern="1200" dirty="0" smtClean="0"/>
                        <a:t>%</a:t>
                      </a:r>
                      <a:endParaRPr kumimoji="0" lang="en-US" sz="1800" kern="1200" dirty="0">
                        <a:solidFill>
                          <a:schemeClr val="tx1"/>
                        </a:solidFill>
                        <a:latin typeface="Candara" panose="020E0502030303020204" pitchFamily="34" charset="0"/>
                        <a:ea typeface="+mn-ea"/>
                        <a:cs typeface="+mn-cs"/>
                      </a:endParaRPr>
                    </a:p>
                  </a:txBody>
                  <a:tcPr marL="93165" marR="93165" marT="45717" marB="45717" anchor="ctr"/>
                </a:tc>
                <a:tc>
                  <a:txBody>
                    <a:bodyPr/>
                    <a:lstStyle/>
                    <a:p>
                      <a:pPr marL="0" algn="l" rtl="0" eaLnBrk="1" latinLnBrk="0" hangingPunct="1"/>
                      <a:endParaRPr kumimoji="0" lang="en-US" sz="1800" kern="1200" dirty="0" smtClean="0"/>
                    </a:p>
                    <a:p>
                      <a:pPr marL="0" algn="l" rtl="0" eaLnBrk="1" latinLnBrk="0" hangingPunct="1"/>
                      <a:r>
                        <a:rPr kumimoji="0" lang="en-US" sz="1800" kern="1200" dirty="0" smtClean="0"/>
                        <a:t>minimum </a:t>
                      </a:r>
                      <a:r>
                        <a:rPr kumimoji="0" lang="en-US" sz="1800" kern="1200" dirty="0"/>
                        <a:t>width of table in pixels</a:t>
                      </a:r>
                      <a:br>
                        <a:rPr kumimoji="0" lang="en-US" sz="1800" kern="1200" dirty="0"/>
                      </a:br>
                      <a:r>
                        <a:rPr kumimoji="0" lang="en-US" sz="1800" kern="1200" dirty="0"/>
                        <a:t>minimum width in percentage of window size</a:t>
                      </a:r>
                      <a:endParaRPr kumimoji="0" lang="en-US" sz="1800" kern="1200" dirty="0">
                        <a:solidFill>
                          <a:schemeClr val="tx1"/>
                        </a:solidFill>
                        <a:latin typeface="Candara" panose="020E0502030303020204" pitchFamily="34" charset="0"/>
                        <a:ea typeface="+mn-ea"/>
                        <a:cs typeface="+mn-cs"/>
                      </a:endParaRPr>
                    </a:p>
                  </a:txBody>
                  <a:tcPr marL="93165" marR="93165" marT="45717" marB="45717" anchor="ctr"/>
                </a:tc>
              </a:tr>
            </a:tbl>
          </a:graphicData>
        </a:graphic>
      </p:graphicFrame>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t>66</a:t>
            </a:fld>
            <a:endParaRPr lang="en-US"/>
          </a:p>
        </p:txBody>
      </p:sp>
    </p:spTree>
    <p:extLst>
      <p:ext uri="{BB962C8B-B14F-4D97-AF65-F5344CB8AC3E}">
        <p14:creationId xmlns:p14="http://schemas.microsoft.com/office/powerpoint/2010/main" val="172122056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altLang="en-US" dirty="0" smtClean="0"/>
              <a:t>Row/cell tags</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952711051"/>
              </p:ext>
            </p:extLst>
          </p:nvPr>
        </p:nvGraphicFramePr>
        <p:xfrm>
          <a:off x="457200" y="1219200"/>
          <a:ext cx="8077200" cy="5120592"/>
        </p:xfrm>
        <a:graphic>
          <a:graphicData uri="http://schemas.openxmlformats.org/drawingml/2006/table">
            <a:tbl>
              <a:tblPr firstRow="1" bandRow="1">
                <a:tableStyleId>{ED083AE6-46FA-4A59-8FB0-9F97EB10719F}</a:tableStyleId>
              </a:tblPr>
              <a:tblGrid>
                <a:gridCol w="4038600"/>
                <a:gridCol w="4038600"/>
              </a:tblGrid>
              <a:tr h="327503">
                <a:tc>
                  <a:txBody>
                    <a:bodyPr/>
                    <a:lstStyle/>
                    <a:p>
                      <a:r>
                        <a:rPr lang="en-US" sz="1600" dirty="0">
                          <a:latin typeface="Candara" panose="020E0502030303020204" pitchFamily="34" charset="0"/>
                        </a:rPr>
                        <a:t>PROPERTY</a:t>
                      </a:r>
                    </a:p>
                  </a:txBody>
                  <a:tcPr marT="45717" marB="45717" anchor="ctr"/>
                </a:tc>
                <a:tc>
                  <a:txBody>
                    <a:bodyPr/>
                    <a:lstStyle/>
                    <a:p>
                      <a:r>
                        <a:rPr lang="en-US" sz="1600" dirty="0">
                          <a:latin typeface="Candara" panose="020E0502030303020204" pitchFamily="34" charset="0"/>
                        </a:rPr>
                        <a:t>DESCRIPTION</a:t>
                      </a:r>
                    </a:p>
                  </a:txBody>
                  <a:tcPr marT="45717" marB="45717" anchor="ctr"/>
                </a:tc>
              </a:tr>
              <a:tr h="1049807">
                <a:tc>
                  <a:txBody>
                    <a:bodyPr/>
                    <a:lstStyle/>
                    <a:p>
                      <a:r>
                        <a:rPr lang="en-US" sz="1600" dirty="0">
                          <a:latin typeface="Candara" panose="020E0502030303020204" pitchFamily="34" charset="0"/>
                        </a:rPr>
                        <a:t>align=</a:t>
                      </a:r>
                      <a:br>
                        <a:rPr lang="en-US" sz="1600" dirty="0">
                          <a:latin typeface="Candara" panose="020E0502030303020204" pitchFamily="34" charset="0"/>
                        </a:rPr>
                      </a:br>
                      <a:r>
                        <a:rPr lang="en-US" sz="1600" dirty="0">
                          <a:latin typeface="Candara" panose="020E0502030303020204" pitchFamily="34" charset="0"/>
                        </a:rPr>
                        <a:t>left</a:t>
                      </a:r>
                      <a:br>
                        <a:rPr lang="en-US" sz="1600" dirty="0">
                          <a:latin typeface="Candara" panose="020E0502030303020204" pitchFamily="34" charset="0"/>
                        </a:rPr>
                      </a:br>
                      <a:r>
                        <a:rPr lang="en-US" sz="1600" dirty="0">
                          <a:latin typeface="Candara" panose="020E0502030303020204" pitchFamily="34" charset="0"/>
                        </a:rPr>
                        <a:t>right</a:t>
                      </a:r>
                      <a:br>
                        <a:rPr lang="en-US" sz="1600" dirty="0">
                          <a:latin typeface="Candara" panose="020E0502030303020204" pitchFamily="34" charset="0"/>
                        </a:rPr>
                      </a:br>
                      <a:r>
                        <a:rPr lang="en-US" sz="1600" dirty="0" smtClean="0">
                          <a:latin typeface="Candara" panose="020E0502030303020204" pitchFamily="34" charset="0"/>
                        </a:rPr>
                        <a:t>center</a:t>
                      </a:r>
                      <a:endParaRPr lang="en-US" sz="1600" dirty="0">
                        <a:latin typeface="Candara" panose="020E0502030303020204" pitchFamily="34" charset="0"/>
                      </a:endParaRPr>
                    </a:p>
                  </a:txBody>
                  <a:tcPr marT="45717" marB="45717" anchor="ctr"/>
                </a:tc>
                <a:tc>
                  <a:txBody>
                    <a:bodyPr/>
                    <a:lstStyle/>
                    <a:p>
                      <a:r>
                        <a:rPr lang="en-US" sz="1600" dirty="0">
                          <a:latin typeface="Candara" panose="020E0502030303020204" pitchFamily="34" charset="0"/>
                        </a:rPr>
                        <a:t/>
                      </a:r>
                      <a:br>
                        <a:rPr lang="en-US" sz="1600" dirty="0">
                          <a:latin typeface="Candara" panose="020E0502030303020204" pitchFamily="34" charset="0"/>
                        </a:rPr>
                      </a:br>
                      <a:r>
                        <a:rPr lang="en-US" sz="1600" dirty="0">
                          <a:latin typeface="Candara" panose="020E0502030303020204" pitchFamily="34" charset="0"/>
                        </a:rPr>
                        <a:t>aligns content to the left of cells</a:t>
                      </a:r>
                      <a:br>
                        <a:rPr lang="en-US" sz="1600" dirty="0">
                          <a:latin typeface="Candara" panose="020E0502030303020204" pitchFamily="34" charset="0"/>
                        </a:rPr>
                      </a:br>
                      <a:r>
                        <a:rPr lang="en-US" sz="1600" dirty="0">
                          <a:latin typeface="Candara" panose="020E0502030303020204" pitchFamily="34" charset="0"/>
                        </a:rPr>
                        <a:t>aligns content to the right of cells</a:t>
                      </a:r>
                      <a:br>
                        <a:rPr lang="en-US" sz="1600" dirty="0">
                          <a:latin typeface="Candara" panose="020E0502030303020204" pitchFamily="34" charset="0"/>
                        </a:rPr>
                      </a:br>
                      <a:r>
                        <a:rPr lang="en-US" sz="1600" dirty="0">
                          <a:latin typeface="Candara" panose="020E0502030303020204" pitchFamily="34" charset="0"/>
                        </a:rPr>
                        <a:t>aligns content to the center of the cells</a:t>
                      </a:r>
                    </a:p>
                  </a:txBody>
                  <a:tcPr marT="45717" marB="45717" anchor="ctr"/>
                </a:tc>
              </a:tr>
              <a:tr h="327503">
                <a:tc>
                  <a:txBody>
                    <a:bodyPr/>
                    <a:lstStyle/>
                    <a:p>
                      <a:r>
                        <a:rPr lang="en-US" sz="1600" dirty="0">
                          <a:latin typeface="Candara" panose="020E0502030303020204" pitchFamily="34" charset="0"/>
                        </a:rPr>
                        <a:t>background=filename</a:t>
                      </a:r>
                    </a:p>
                  </a:txBody>
                  <a:tcPr marT="45717" marB="45717" anchor="ctr"/>
                </a:tc>
                <a:tc>
                  <a:txBody>
                    <a:bodyPr/>
                    <a:lstStyle/>
                    <a:p>
                      <a:r>
                        <a:rPr lang="en-US" sz="1600" dirty="0">
                          <a:latin typeface="Candara" panose="020E0502030303020204" pitchFamily="34" charset="0"/>
                        </a:rPr>
                        <a:t>sets a background image for the cells</a:t>
                      </a:r>
                    </a:p>
                  </a:txBody>
                  <a:tcPr marT="45717" marB="45717" anchor="ctr"/>
                </a:tc>
              </a:tr>
              <a:tr h="327503">
                <a:tc>
                  <a:txBody>
                    <a:bodyPr/>
                    <a:lstStyle/>
                    <a:p>
                      <a:r>
                        <a:rPr lang="en-US" sz="1600" dirty="0" err="1">
                          <a:latin typeface="Candara" panose="020E0502030303020204" pitchFamily="34" charset="0"/>
                        </a:rPr>
                        <a:t>bgcolor</a:t>
                      </a:r>
                      <a:r>
                        <a:rPr lang="en-US" sz="1600" dirty="0">
                          <a:latin typeface="Candara" panose="020E0502030303020204" pitchFamily="34" charset="0"/>
                        </a:rPr>
                        <a:t>=#</a:t>
                      </a:r>
                      <a:r>
                        <a:rPr lang="en-US" sz="1600" dirty="0" err="1">
                          <a:latin typeface="Candara" panose="020E0502030303020204" pitchFamily="34" charset="0"/>
                        </a:rPr>
                        <a:t>rrggbb</a:t>
                      </a:r>
                      <a:endParaRPr lang="en-US" sz="1600" dirty="0">
                        <a:latin typeface="Candara" panose="020E0502030303020204" pitchFamily="34" charset="0"/>
                      </a:endParaRPr>
                    </a:p>
                  </a:txBody>
                  <a:tcPr marT="45717" marB="45717" anchor="ctr"/>
                </a:tc>
                <a:tc>
                  <a:txBody>
                    <a:bodyPr/>
                    <a:lstStyle/>
                    <a:p>
                      <a:r>
                        <a:rPr lang="en-US" sz="1600" dirty="0">
                          <a:latin typeface="Candara" panose="020E0502030303020204" pitchFamily="34" charset="0"/>
                        </a:rPr>
                        <a:t>sets a background color for the cells</a:t>
                      </a:r>
                    </a:p>
                  </a:txBody>
                  <a:tcPr marT="45717" marB="45717" anchor="ctr"/>
                </a:tc>
              </a:tr>
              <a:tr h="327503">
                <a:tc>
                  <a:txBody>
                    <a:bodyPr/>
                    <a:lstStyle/>
                    <a:p>
                      <a:r>
                        <a:rPr lang="en-US" sz="1600" dirty="0" err="1">
                          <a:latin typeface="Candara" panose="020E0502030303020204" pitchFamily="34" charset="0"/>
                        </a:rPr>
                        <a:t>bordercolor</a:t>
                      </a:r>
                      <a:r>
                        <a:rPr lang="en-US" sz="1600" dirty="0">
                          <a:latin typeface="Candara" panose="020E0502030303020204" pitchFamily="34" charset="0"/>
                        </a:rPr>
                        <a:t>=#</a:t>
                      </a:r>
                      <a:r>
                        <a:rPr lang="en-US" sz="1600" dirty="0" err="1">
                          <a:latin typeface="Candara" panose="020E0502030303020204" pitchFamily="34" charset="0"/>
                        </a:rPr>
                        <a:t>rrggbb</a:t>
                      </a:r>
                      <a:endParaRPr lang="en-US" sz="1600" dirty="0">
                        <a:latin typeface="Candara" panose="020E0502030303020204" pitchFamily="34" charset="0"/>
                      </a:endParaRPr>
                    </a:p>
                  </a:txBody>
                  <a:tcPr marT="45717" marB="45717" anchor="ctr"/>
                </a:tc>
                <a:tc>
                  <a:txBody>
                    <a:bodyPr/>
                    <a:lstStyle/>
                    <a:p>
                      <a:r>
                        <a:rPr lang="en-US" sz="1600" dirty="0">
                          <a:latin typeface="Candara" panose="020E0502030303020204" pitchFamily="34" charset="0"/>
                        </a:rPr>
                        <a:t>sets color for the border of cells</a:t>
                      </a:r>
                    </a:p>
                  </a:txBody>
                  <a:tcPr marT="45717" marB="45717" anchor="ctr"/>
                </a:tc>
              </a:tr>
              <a:tr h="327503">
                <a:tc>
                  <a:txBody>
                    <a:bodyPr/>
                    <a:lstStyle/>
                    <a:p>
                      <a:r>
                        <a:rPr lang="en-US" sz="1600" dirty="0" err="1">
                          <a:latin typeface="Candara" panose="020E0502030303020204" pitchFamily="34" charset="0"/>
                        </a:rPr>
                        <a:t>bordercolordark</a:t>
                      </a:r>
                      <a:r>
                        <a:rPr lang="en-US" sz="1600" dirty="0">
                          <a:latin typeface="Candara" panose="020E0502030303020204" pitchFamily="34" charset="0"/>
                        </a:rPr>
                        <a:t>=#</a:t>
                      </a:r>
                      <a:r>
                        <a:rPr lang="en-US" sz="1600" dirty="0" err="1">
                          <a:latin typeface="Candara" panose="020E0502030303020204" pitchFamily="34" charset="0"/>
                        </a:rPr>
                        <a:t>rrggbb</a:t>
                      </a:r>
                      <a:endParaRPr lang="en-US" sz="1600" dirty="0">
                        <a:latin typeface="Candara" panose="020E0502030303020204" pitchFamily="34" charset="0"/>
                      </a:endParaRPr>
                    </a:p>
                  </a:txBody>
                  <a:tcPr marT="45717" marB="45717" anchor="ctr"/>
                </a:tc>
                <a:tc>
                  <a:txBody>
                    <a:bodyPr/>
                    <a:lstStyle/>
                    <a:p>
                      <a:r>
                        <a:rPr lang="en-US" sz="1600" dirty="0">
                          <a:latin typeface="Candara" panose="020E0502030303020204" pitchFamily="34" charset="0"/>
                        </a:rPr>
                        <a:t>sets color for the border shadow of cells</a:t>
                      </a:r>
                    </a:p>
                  </a:txBody>
                  <a:tcPr marT="45717" marB="45717" anchor="ctr"/>
                </a:tc>
              </a:tr>
              <a:tr h="1049807">
                <a:tc>
                  <a:txBody>
                    <a:bodyPr/>
                    <a:lstStyle/>
                    <a:p>
                      <a:r>
                        <a:rPr lang="en-US" sz="1600" dirty="0" err="1">
                          <a:latin typeface="Candara" panose="020E0502030303020204" pitchFamily="34" charset="0"/>
                        </a:rPr>
                        <a:t>valign</a:t>
                      </a:r>
                      <a:r>
                        <a:rPr lang="en-US" sz="1600" dirty="0">
                          <a:latin typeface="Candara" panose="020E0502030303020204" pitchFamily="34" charset="0"/>
                        </a:rPr>
                        <a:t>=</a:t>
                      </a:r>
                      <a:br>
                        <a:rPr lang="en-US" sz="1600" dirty="0">
                          <a:latin typeface="Candara" panose="020E0502030303020204" pitchFamily="34" charset="0"/>
                        </a:rPr>
                      </a:br>
                      <a:r>
                        <a:rPr lang="en-US" sz="1600" dirty="0">
                          <a:latin typeface="Candara" panose="020E0502030303020204" pitchFamily="34" charset="0"/>
                        </a:rPr>
                        <a:t>top</a:t>
                      </a:r>
                      <a:br>
                        <a:rPr lang="en-US" sz="1600" dirty="0">
                          <a:latin typeface="Candara" panose="020E0502030303020204" pitchFamily="34" charset="0"/>
                        </a:rPr>
                      </a:br>
                      <a:r>
                        <a:rPr lang="en-US" sz="1600" dirty="0">
                          <a:latin typeface="Candara" panose="020E0502030303020204" pitchFamily="34" charset="0"/>
                        </a:rPr>
                        <a:t>middle</a:t>
                      </a:r>
                      <a:br>
                        <a:rPr lang="en-US" sz="1600" dirty="0">
                          <a:latin typeface="Candara" panose="020E0502030303020204" pitchFamily="34" charset="0"/>
                        </a:rPr>
                      </a:br>
                      <a:r>
                        <a:rPr lang="en-US" sz="1600" dirty="0" smtClean="0">
                          <a:latin typeface="Candara" panose="020E0502030303020204" pitchFamily="34" charset="0"/>
                        </a:rPr>
                        <a:t>bottom</a:t>
                      </a:r>
                      <a:endParaRPr lang="en-US" sz="1600" dirty="0">
                        <a:latin typeface="Candara" panose="020E0502030303020204" pitchFamily="34" charset="0"/>
                      </a:endParaRPr>
                    </a:p>
                  </a:txBody>
                  <a:tcPr marT="45717" marB="45717" anchor="ctr"/>
                </a:tc>
                <a:tc>
                  <a:txBody>
                    <a:bodyPr/>
                    <a:lstStyle/>
                    <a:p>
                      <a:r>
                        <a:rPr lang="en-US" sz="1600" dirty="0">
                          <a:latin typeface="Candara" panose="020E0502030303020204" pitchFamily="34" charset="0"/>
                        </a:rPr>
                        <a:t/>
                      </a:r>
                      <a:br>
                        <a:rPr lang="en-US" sz="1600" dirty="0">
                          <a:latin typeface="Candara" panose="020E0502030303020204" pitchFamily="34" charset="0"/>
                        </a:rPr>
                      </a:br>
                      <a:r>
                        <a:rPr lang="en-US" sz="1600" dirty="0">
                          <a:latin typeface="Candara" panose="020E0502030303020204" pitchFamily="34" charset="0"/>
                        </a:rPr>
                        <a:t>aligns to the top of cells</a:t>
                      </a:r>
                      <a:br>
                        <a:rPr lang="en-US" sz="1600" dirty="0">
                          <a:latin typeface="Candara" panose="020E0502030303020204" pitchFamily="34" charset="0"/>
                        </a:rPr>
                      </a:br>
                      <a:r>
                        <a:rPr lang="en-US" sz="1600" dirty="0">
                          <a:latin typeface="Candara" panose="020E0502030303020204" pitchFamily="34" charset="0"/>
                        </a:rPr>
                        <a:t>aligns to the middle of the cells</a:t>
                      </a:r>
                      <a:br>
                        <a:rPr lang="en-US" sz="1600" dirty="0">
                          <a:latin typeface="Candara" panose="020E0502030303020204" pitchFamily="34" charset="0"/>
                        </a:rPr>
                      </a:br>
                      <a:r>
                        <a:rPr lang="en-US" sz="1600" dirty="0">
                          <a:latin typeface="Candara" panose="020E0502030303020204" pitchFamily="34" charset="0"/>
                        </a:rPr>
                        <a:t>aligns to the bottom of cells</a:t>
                      </a:r>
                    </a:p>
                  </a:txBody>
                  <a:tcPr marT="45717" marB="45717" anchor="ctr"/>
                </a:tc>
              </a:tr>
              <a:tr h="1292070">
                <a:tc>
                  <a:txBody>
                    <a:bodyPr/>
                    <a:lstStyle/>
                    <a:p>
                      <a:r>
                        <a:rPr lang="en-US" sz="1600" dirty="0" smtClean="0">
                          <a:latin typeface="Candara" panose="020E0502030303020204" pitchFamily="34" charset="0"/>
                        </a:rPr>
                        <a:t>Width/Height=</a:t>
                      </a:r>
                      <a:r>
                        <a:rPr lang="en-US" sz="1600" dirty="0">
                          <a:latin typeface="Candara" panose="020E0502030303020204" pitchFamily="34" charset="0"/>
                        </a:rPr>
                        <a:t/>
                      </a:r>
                      <a:br>
                        <a:rPr lang="en-US" sz="1600" dirty="0">
                          <a:latin typeface="Candara" panose="020E0502030303020204" pitchFamily="34" charset="0"/>
                        </a:rPr>
                      </a:br>
                      <a:r>
                        <a:rPr lang="en-US" sz="1600" dirty="0">
                          <a:latin typeface="Candara" panose="020E0502030303020204" pitchFamily="34" charset="0"/>
                        </a:rPr>
                        <a:t>n</a:t>
                      </a:r>
                      <a:br>
                        <a:rPr lang="en-US" sz="1600" dirty="0">
                          <a:latin typeface="Candara" panose="020E0502030303020204" pitchFamily="34" charset="0"/>
                        </a:rPr>
                      </a:br>
                      <a:r>
                        <a:rPr lang="en-US" sz="1600" dirty="0">
                          <a:latin typeface="Candara" panose="020E0502030303020204" pitchFamily="34" charset="0"/>
                        </a:rPr>
                        <a:t>n</a:t>
                      </a:r>
                      <a:r>
                        <a:rPr lang="en-US" sz="1600" dirty="0" smtClean="0">
                          <a:latin typeface="Candara" panose="020E0502030303020204" pitchFamily="34" charset="0"/>
                        </a:rPr>
                        <a:t>%</a:t>
                      </a:r>
                      <a:endParaRPr lang="en-US" sz="1600" dirty="0">
                        <a:latin typeface="Candara" panose="020E0502030303020204" pitchFamily="34" charset="0"/>
                      </a:endParaRPr>
                    </a:p>
                  </a:txBody>
                  <a:tcPr marT="45717" marB="45717" anchor="ctr"/>
                </a:tc>
                <a:tc>
                  <a:txBody>
                    <a:bodyPr/>
                    <a:lstStyle/>
                    <a:p>
                      <a:r>
                        <a:rPr lang="en-US" sz="1600" dirty="0">
                          <a:latin typeface="Candara" panose="020E0502030303020204" pitchFamily="34" charset="0"/>
                        </a:rPr>
                        <a:t/>
                      </a:r>
                      <a:br>
                        <a:rPr lang="en-US" sz="1600" dirty="0">
                          <a:latin typeface="Candara" panose="020E0502030303020204" pitchFamily="34" charset="0"/>
                        </a:rPr>
                      </a:br>
                      <a:r>
                        <a:rPr lang="en-US" sz="1600" dirty="0">
                          <a:latin typeface="Candara" panose="020E0502030303020204" pitchFamily="34" charset="0"/>
                        </a:rPr>
                        <a:t>specify a </a:t>
                      </a:r>
                      <a:r>
                        <a:rPr lang="en-US" sz="1600" dirty="0" smtClean="0">
                          <a:latin typeface="Candara" panose="020E0502030303020204" pitchFamily="34" charset="0"/>
                        </a:rPr>
                        <a:t>min width/Height </a:t>
                      </a:r>
                      <a:r>
                        <a:rPr lang="en-US" sz="1600" dirty="0">
                          <a:latin typeface="Candara" panose="020E0502030303020204" pitchFamily="34" charset="0"/>
                        </a:rPr>
                        <a:t>for the cells in pixels</a:t>
                      </a:r>
                      <a:br>
                        <a:rPr lang="en-US" sz="1600" dirty="0">
                          <a:latin typeface="Candara" panose="020E0502030303020204" pitchFamily="34" charset="0"/>
                        </a:rPr>
                      </a:br>
                      <a:r>
                        <a:rPr lang="en-US" sz="1600" dirty="0">
                          <a:latin typeface="Candara" panose="020E0502030303020204" pitchFamily="34" charset="0"/>
                        </a:rPr>
                        <a:t>specify a </a:t>
                      </a:r>
                      <a:r>
                        <a:rPr lang="en-US" sz="1600" dirty="0" smtClean="0">
                          <a:latin typeface="Candara" panose="020E0502030303020204" pitchFamily="34" charset="0"/>
                        </a:rPr>
                        <a:t>min width/Height </a:t>
                      </a:r>
                      <a:r>
                        <a:rPr lang="en-US" sz="1600" dirty="0">
                          <a:latin typeface="Candara" panose="020E0502030303020204" pitchFamily="34" charset="0"/>
                        </a:rPr>
                        <a:t>for the cells in percent of the table width</a:t>
                      </a:r>
                    </a:p>
                  </a:txBody>
                  <a:tcPr marT="45717" marB="45717" anchor="ctr"/>
                </a:tc>
              </a:tr>
            </a:tbl>
          </a:graphicData>
        </a:graphic>
      </p:graphicFrame>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t>67</a:t>
            </a:fld>
            <a:endParaRPr lang="en-US"/>
          </a:p>
        </p:txBody>
      </p:sp>
    </p:spTree>
    <p:extLst>
      <p:ext uri="{BB962C8B-B14F-4D97-AF65-F5344CB8AC3E}">
        <p14:creationId xmlns:p14="http://schemas.microsoft.com/office/powerpoint/2010/main" val="92248352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altLang="en-US" dirty="0" smtClean="0"/>
              <a:t>Quiz</a:t>
            </a:r>
          </a:p>
        </p:txBody>
      </p:sp>
      <p:sp>
        <p:nvSpPr>
          <p:cNvPr id="3" name="Content Placeholder 2"/>
          <p:cNvSpPr>
            <a:spLocks noGrp="1"/>
          </p:cNvSpPr>
          <p:nvPr>
            <p:ph sz="quarter" idx="1"/>
          </p:nvPr>
        </p:nvSpPr>
        <p:spPr/>
        <p:txBody>
          <a:bodyPr>
            <a:normAutofit lnSpcReduction="10000"/>
          </a:bodyPr>
          <a:lstStyle/>
          <a:p>
            <a:r>
              <a:rPr lang="en-US" altLang="en-US" smtClean="0"/>
              <a:t>To add rows to your tables use which tags? </a:t>
            </a:r>
          </a:p>
          <a:p>
            <a:pPr lvl="1"/>
            <a:r>
              <a:rPr lang="en-US" altLang="en-US" smtClean="0"/>
              <a:t>Answer: &lt;tr&gt; and &lt;/tr&gt;</a:t>
            </a:r>
          </a:p>
          <a:p>
            <a:r>
              <a:rPr lang="en-US" altLang="en-US" smtClean="0"/>
              <a:t>Use &lt;td&gt; and &lt;/td&gt; to add what to your tables?</a:t>
            </a:r>
          </a:p>
          <a:p>
            <a:pPr lvl="1"/>
            <a:r>
              <a:rPr lang="en-US" altLang="en-US" smtClean="0"/>
              <a:t>Answer: columns</a:t>
            </a:r>
          </a:p>
          <a:p>
            <a:r>
              <a:rPr lang="en-US" altLang="en-US" smtClean="0"/>
              <a:t>colspan=n can be added to only what tag?</a:t>
            </a:r>
          </a:p>
          <a:p>
            <a:pPr lvl="1"/>
            <a:r>
              <a:rPr lang="en-US" altLang="en-US" smtClean="0"/>
              <a:t>Answer: &lt;td&gt;</a:t>
            </a:r>
          </a:p>
          <a:p>
            <a:r>
              <a:rPr lang="en-US" altLang="en-US" smtClean="0"/>
              <a:t>To set the color for table borders use __________ . </a:t>
            </a:r>
          </a:p>
          <a:p>
            <a:pPr lvl="1"/>
            <a:r>
              <a:rPr lang="en-US" altLang="en-US" smtClean="0"/>
              <a:t>Answer: bordercolor=#003300</a:t>
            </a:r>
          </a:p>
          <a:p>
            <a:r>
              <a:rPr lang="en-US" altLang="en-US" smtClean="0"/>
              <a:t>Increasing the cellpadding value will what ?</a:t>
            </a:r>
          </a:p>
          <a:p>
            <a:pPr lvl="1"/>
            <a:r>
              <a:rPr lang="en-US" altLang="en-US" smtClean="0"/>
              <a:t>answer: Increase the distance between cell and content</a:t>
            </a:r>
          </a:p>
          <a:p>
            <a:r>
              <a:rPr lang="en-US" altLang="en-US" smtClean="0"/>
              <a:t>When is the content of a table shown ?</a:t>
            </a:r>
          </a:p>
          <a:p>
            <a:pPr lvl="1"/>
            <a:r>
              <a:rPr lang="en-US" altLang="en-US" smtClean="0"/>
              <a:t>Answer: After the table is loaded</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4" name="Slide Number Placeholder 3"/>
          <p:cNvSpPr>
            <a:spLocks noGrp="1"/>
          </p:cNvSpPr>
          <p:nvPr>
            <p:ph type="sldNum" sz="quarter" idx="12"/>
          </p:nvPr>
        </p:nvSpPr>
        <p:spPr/>
        <p:txBody>
          <a:bodyPr/>
          <a:lstStyle/>
          <a:p>
            <a:fld id="{CEC82A4D-99B1-4CF2-9947-C4AA5AB13460}" type="slidenum">
              <a:rPr lang="en-US" smtClean="0"/>
              <a:pPr/>
              <a:t>68</a:t>
            </a:fld>
            <a:endParaRPr lang="en-US"/>
          </a:p>
        </p:txBody>
      </p:sp>
    </p:spTree>
    <p:extLst>
      <p:ext uri="{BB962C8B-B14F-4D97-AF65-F5344CB8AC3E}">
        <p14:creationId xmlns:p14="http://schemas.microsoft.com/office/powerpoint/2010/main" val="2792965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altLang="en-US" smtClean="0"/>
              <a:t>Quiz</a:t>
            </a:r>
            <a:endParaRPr lang="en-US" altLang="en-US" dirty="0" smtClean="0"/>
          </a:p>
        </p:txBody>
      </p:sp>
      <p:sp>
        <p:nvSpPr>
          <p:cNvPr id="3" name="Content Placeholder 2"/>
          <p:cNvSpPr>
            <a:spLocks noGrp="1"/>
          </p:cNvSpPr>
          <p:nvPr>
            <p:ph sz="quarter" idx="1"/>
          </p:nvPr>
        </p:nvSpPr>
        <p:spPr/>
        <p:txBody>
          <a:bodyPr/>
          <a:lstStyle/>
          <a:p>
            <a:r>
              <a:rPr lang="en-US" altLang="en-US" smtClean="0"/>
              <a:t>Which has higher priority, cell settings or table settings ?</a:t>
            </a:r>
          </a:p>
          <a:p>
            <a:pPr lvl="1"/>
            <a:r>
              <a:rPr lang="en-US" altLang="en-US" smtClean="0"/>
              <a:t>answer: Cell settings</a:t>
            </a:r>
          </a:p>
          <a:p>
            <a:r>
              <a:rPr lang="en-US" altLang="en-US" smtClean="0"/>
              <a:t>Settings for columns(&lt;td&gt; tag) have higher priority than settings for rows(&lt;tr&gt; tag) True or False. </a:t>
            </a:r>
          </a:p>
          <a:p>
            <a:pPr lvl="1"/>
            <a:r>
              <a:rPr lang="en-US" altLang="en-US" smtClean="0"/>
              <a:t>answer: True</a:t>
            </a:r>
          </a:p>
          <a:p>
            <a:r>
              <a:rPr lang="en-US" altLang="en-US" smtClean="0"/>
              <a:t>Which property tells how many rows a cell should span ?</a:t>
            </a:r>
          </a:p>
          <a:p>
            <a:pPr lvl="1"/>
            <a:r>
              <a:rPr lang="en-US" altLang="en-US" smtClean="0"/>
              <a:t>Answer: rowspan=n</a:t>
            </a:r>
          </a:p>
          <a:p>
            <a:r>
              <a:rPr lang="en-US" altLang="en-US" smtClean="0"/>
              <a:t>What tag is used to add columns to tables ?</a:t>
            </a:r>
          </a:p>
          <a:p>
            <a:pPr lvl="1"/>
            <a:r>
              <a:rPr lang="en-US" altLang="en-US" smtClean="0"/>
              <a:t>Answer: &lt;td&gt;</a:t>
            </a:r>
            <a:endParaRPr lang="en-US" altLang="en-US" dirty="0" smtClean="0"/>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4" name="Slide Number Placeholder 3"/>
          <p:cNvSpPr>
            <a:spLocks noGrp="1"/>
          </p:cNvSpPr>
          <p:nvPr>
            <p:ph type="sldNum" sz="quarter" idx="12"/>
          </p:nvPr>
        </p:nvSpPr>
        <p:spPr/>
        <p:txBody>
          <a:bodyPr/>
          <a:lstStyle/>
          <a:p>
            <a:fld id="{CEC82A4D-99B1-4CF2-9947-C4AA5AB13460}" type="slidenum">
              <a:rPr lang="en-US" smtClean="0"/>
              <a:pPr/>
              <a:t>69</a:t>
            </a:fld>
            <a:endParaRPr lang="en-US"/>
          </a:p>
        </p:txBody>
      </p:sp>
    </p:spTree>
    <p:extLst>
      <p:ext uri="{BB962C8B-B14F-4D97-AF65-F5344CB8AC3E}">
        <p14:creationId xmlns:p14="http://schemas.microsoft.com/office/powerpoint/2010/main" val="32818500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en-US" dirty="0" smtClean="0"/>
              <a:t>Page structure</a:t>
            </a:r>
          </a:p>
        </p:txBody>
      </p:sp>
      <p:sp>
        <p:nvSpPr>
          <p:cNvPr id="3" name="Content Placeholder 2"/>
          <p:cNvSpPr>
            <a:spLocks noGrp="1"/>
          </p:cNvSpPr>
          <p:nvPr>
            <p:ph sz="quarter" idx="1"/>
          </p:nvPr>
        </p:nvSpPr>
        <p:spPr/>
        <p:txBody>
          <a:bodyPr/>
          <a:lstStyle/>
          <a:p>
            <a:pPr eaLnBrk="1" hangingPunct="1">
              <a:defRPr/>
            </a:pPr>
            <a:r>
              <a:rPr lang="en-US" dirty="0" smtClean="0"/>
              <a:t>All normal web pages consist of a head and a body.</a:t>
            </a:r>
          </a:p>
          <a:p>
            <a:pPr lvl="1" eaLnBrk="1" hangingPunct="1">
              <a:defRPr/>
            </a:pPr>
            <a:r>
              <a:rPr lang="en-US" dirty="0" smtClean="0"/>
              <a:t>Head</a:t>
            </a:r>
          </a:p>
          <a:p>
            <a:pPr lvl="2" eaLnBrk="1" hangingPunct="1">
              <a:defRPr/>
            </a:pPr>
            <a:r>
              <a:rPr lang="en-US" dirty="0" smtClean="0"/>
              <a:t>The head is used for text and tags that do not show directly on the page.</a:t>
            </a:r>
          </a:p>
          <a:p>
            <a:pPr lvl="1" eaLnBrk="1" hangingPunct="1">
              <a:defRPr/>
            </a:pPr>
            <a:r>
              <a:rPr lang="en-US" dirty="0" smtClean="0"/>
              <a:t>Body</a:t>
            </a:r>
          </a:p>
          <a:p>
            <a:pPr lvl="2" eaLnBrk="1" hangingPunct="1">
              <a:defRPr/>
            </a:pPr>
            <a:r>
              <a:rPr lang="en-US" dirty="0" smtClean="0"/>
              <a:t>The body is used for text and tags that are shown directly on the page.</a:t>
            </a:r>
          </a:p>
          <a:p>
            <a:pPr eaLnBrk="1" hangingPunct="1">
              <a:buFontTx/>
              <a:buNone/>
              <a:defRPr/>
            </a:pPr>
            <a:endParaRPr lang="en-US" dirty="0" smtClean="0"/>
          </a:p>
          <a:p>
            <a:pPr marL="342900" lvl="2" indent="-342900" eaLnBrk="1" hangingPunct="1">
              <a:defRPr/>
            </a:pPr>
            <a:r>
              <a:rPr lang="en-US" sz="2400" dirty="0" smtClean="0">
                <a:ea typeface="+mn-ea"/>
                <a:cs typeface="+mn-cs"/>
              </a:rPr>
              <a:t>Finally, all web pages have an &lt;html&gt; tag at the beginning and the end, telling the browser where the document starts and where it stops.</a:t>
            </a:r>
          </a:p>
          <a:p>
            <a:pPr eaLnBrk="1" hangingPunct="1">
              <a:defRPr/>
            </a:pPr>
            <a:endParaRPr lang="en-US" dirty="0" smtClean="0"/>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4" name="Slide Number Placeholder 3"/>
          <p:cNvSpPr>
            <a:spLocks noGrp="1"/>
          </p:cNvSpPr>
          <p:nvPr>
            <p:ph type="sldNum" sz="quarter" idx="12"/>
          </p:nvPr>
        </p:nvSpPr>
        <p:spPr/>
        <p:txBody>
          <a:bodyPr/>
          <a:lstStyle/>
          <a:p>
            <a:fld id="{CEC82A4D-99B1-4CF2-9947-C4AA5AB13460}" type="slidenum">
              <a:rPr lang="en-US" smtClean="0"/>
              <a:t>7</a:t>
            </a:fld>
            <a:endParaRPr lang="en-US"/>
          </a:p>
        </p:txBody>
      </p:sp>
    </p:spTree>
    <p:extLst>
      <p:ext uri="{BB962C8B-B14F-4D97-AF65-F5344CB8AC3E}">
        <p14:creationId xmlns:p14="http://schemas.microsoft.com/office/powerpoint/2010/main" val="297408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GB" altLang="en-US" dirty="0" smtClean="0"/>
              <a:t>Module 8: </a:t>
            </a:r>
            <a:r>
              <a:rPr lang="en-US" altLang="en-US" dirty="0" smtClean="0"/>
              <a:t>HTML </a:t>
            </a:r>
            <a:r>
              <a:rPr lang="en-US" altLang="en-US" dirty="0" err="1" smtClean="0"/>
              <a:t>IFrames</a:t>
            </a:r>
            <a:r>
              <a:rPr lang="en-GB" altLang="en-US" dirty="0" smtClean="0"/>
              <a:t>	</a:t>
            </a:r>
            <a:endParaRPr lang="en-US" altLang="en-US" dirty="0" smtClean="0"/>
          </a:p>
        </p:txBody>
      </p:sp>
      <p:sp>
        <p:nvSpPr>
          <p:cNvPr id="73731" name="Content Placeholder 2"/>
          <p:cNvSpPr>
            <a:spLocks noGrp="1"/>
          </p:cNvSpPr>
          <p:nvPr>
            <p:ph sz="quarter" idx="1"/>
          </p:nvPr>
        </p:nvSpPr>
        <p:spPr/>
        <p:txBody>
          <a:bodyPr/>
          <a:lstStyle/>
          <a:p>
            <a:r>
              <a:rPr lang="en-US" altLang="en-US" dirty="0" smtClean="0"/>
              <a:t>Introduction</a:t>
            </a:r>
          </a:p>
          <a:p>
            <a:r>
              <a:rPr lang="en-US" altLang="en-US" dirty="0" smtClean="0"/>
              <a:t>Basic Example</a:t>
            </a:r>
          </a:p>
          <a:p>
            <a:r>
              <a:rPr lang="en-US" altLang="en-US" dirty="0" smtClean="0"/>
              <a:t>Attributes</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70</a:t>
            </a:fld>
            <a:endParaRPr lang="en-US"/>
          </a:p>
        </p:txBody>
      </p:sp>
    </p:spTree>
    <p:extLst>
      <p:ext uri="{BB962C8B-B14F-4D97-AF65-F5344CB8AC3E}">
        <p14:creationId xmlns:p14="http://schemas.microsoft.com/office/powerpoint/2010/main" val="367310736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r>
              <a:rPr lang="en-US" altLang="en-US" dirty="0" smtClean="0"/>
              <a:t>Introduction</a:t>
            </a:r>
          </a:p>
        </p:txBody>
      </p:sp>
      <p:sp>
        <p:nvSpPr>
          <p:cNvPr id="89091" name="Content Placeholder 2"/>
          <p:cNvSpPr>
            <a:spLocks noGrp="1"/>
          </p:cNvSpPr>
          <p:nvPr>
            <p:ph sz="quarter" idx="1"/>
          </p:nvPr>
        </p:nvSpPr>
        <p:spPr/>
        <p:txBody>
          <a:bodyPr/>
          <a:lstStyle/>
          <a:p>
            <a:r>
              <a:rPr lang="en-US" altLang="en-US" dirty="0"/>
              <a:t>Iframes, or inline frames, allow you to load separate HTML files into an existing document.</a:t>
            </a:r>
          </a:p>
          <a:p>
            <a:r>
              <a:rPr lang="en-US" altLang="en-US" dirty="0"/>
              <a:t>Iframes can be placed anywhere in the document flow.</a:t>
            </a:r>
          </a:p>
          <a:p>
            <a:r>
              <a:rPr lang="en-US" altLang="en-US" dirty="0"/>
              <a:t>CSS and JavaScript can be used to manipulate the appearance and properties of the iframe element.. i.e. its position, size, </a:t>
            </a:r>
            <a:r>
              <a:rPr lang="en-US" altLang="en-US" dirty="0" err="1"/>
              <a:t>src</a:t>
            </a:r>
            <a:r>
              <a:rPr lang="en-US" altLang="en-US" dirty="0"/>
              <a:t> etc.</a:t>
            </a:r>
          </a:p>
          <a:p>
            <a:r>
              <a:rPr lang="en-US" altLang="en-US" dirty="0"/>
              <a:t>The document loaded into the iframe does not inherit styles from the containing document.</a:t>
            </a:r>
          </a:p>
          <a:p>
            <a:pPr marL="0" indent="0">
              <a:buNone/>
            </a:pPr>
            <a:endParaRPr lang="en-US" altLang="en-US" dirty="0" smtClean="0"/>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71</a:t>
            </a:fld>
            <a:endParaRPr lang="en-US"/>
          </a:p>
        </p:txBody>
      </p:sp>
    </p:spTree>
    <p:extLst>
      <p:ext uri="{BB962C8B-B14F-4D97-AF65-F5344CB8AC3E}">
        <p14:creationId xmlns:p14="http://schemas.microsoft.com/office/powerpoint/2010/main" val="89580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wipe(down)">
                                      <p:cBhvr>
                                        <p:cTn id="7" dur="500"/>
                                        <p:tgtEl>
                                          <p:spTgt spid="890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9091">
                                            <p:txEl>
                                              <p:pRg st="1" end="1"/>
                                            </p:txEl>
                                          </p:spTgt>
                                        </p:tgtEl>
                                        <p:attrNameLst>
                                          <p:attrName>style.visibility</p:attrName>
                                        </p:attrNameLst>
                                      </p:cBhvr>
                                      <p:to>
                                        <p:strVal val="visible"/>
                                      </p:to>
                                    </p:set>
                                    <p:animEffect transition="in" filter="wipe(down)">
                                      <p:cBhvr>
                                        <p:cTn id="12" dur="500"/>
                                        <p:tgtEl>
                                          <p:spTgt spid="890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9091">
                                            <p:txEl>
                                              <p:pRg st="2" end="2"/>
                                            </p:txEl>
                                          </p:spTgt>
                                        </p:tgtEl>
                                        <p:attrNameLst>
                                          <p:attrName>style.visibility</p:attrName>
                                        </p:attrNameLst>
                                      </p:cBhvr>
                                      <p:to>
                                        <p:strVal val="visible"/>
                                      </p:to>
                                    </p:set>
                                    <p:animEffect transition="in" filter="wipe(down)">
                                      <p:cBhvr>
                                        <p:cTn id="17" dur="500"/>
                                        <p:tgtEl>
                                          <p:spTgt spid="890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9091">
                                            <p:txEl>
                                              <p:pRg st="3" end="3"/>
                                            </p:txEl>
                                          </p:spTgt>
                                        </p:tgtEl>
                                        <p:attrNameLst>
                                          <p:attrName>style.visibility</p:attrName>
                                        </p:attrNameLst>
                                      </p:cBhvr>
                                      <p:to>
                                        <p:strVal val="visible"/>
                                      </p:to>
                                    </p:set>
                                    <p:animEffect transition="in" filter="wipe(down)">
                                      <p:cBhvr>
                                        <p:cTn id="22" dur="500"/>
                                        <p:tgtEl>
                                          <p:spTgt spid="890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r>
              <a:rPr lang="en-US" altLang="en-US" dirty="0" smtClean="0"/>
              <a:t>Basic example</a:t>
            </a:r>
          </a:p>
        </p:txBody>
      </p:sp>
      <p:sp>
        <p:nvSpPr>
          <p:cNvPr id="89091" name="Content Placeholder 2"/>
          <p:cNvSpPr>
            <a:spLocks noGrp="1"/>
          </p:cNvSpPr>
          <p:nvPr>
            <p:ph sz="quarter" idx="1"/>
          </p:nvPr>
        </p:nvSpPr>
        <p:spPr>
          <a:xfrm>
            <a:off x="457200" y="1143000"/>
            <a:ext cx="8229600" cy="4937760"/>
          </a:xfrm>
        </p:spPr>
        <p:txBody>
          <a:bodyPr>
            <a:normAutofit/>
          </a:bodyPr>
          <a:lstStyle/>
          <a:p>
            <a:pPr marL="0" indent="0">
              <a:buNone/>
            </a:pPr>
            <a:r>
              <a:rPr lang="en-US" sz="2200" dirty="0"/>
              <a:t>&lt;body&gt;</a:t>
            </a:r>
          </a:p>
          <a:p>
            <a:pPr marL="0" indent="0">
              <a:buNone/>
            </a:pPr>
            <a:r>
              <a:rPr lang="en-US" sz="2200" dirty="0" smtClean="0"/>
              <a:t>	&lt;</a:t>
            </a:r>
            <a:r>
              <a:rPr lang="en-US" sz="2200" dirty="0"/>
              <a:t>div&gt;</a:t>
            </a:r>
          </a:p>
          <a:p>
            <a:pPr marL="0" indent="0">
              <a:buNone/>
            </a:pPr>
            <a:r>
              <a:rPr lang="en-US" sz="2200" dirty="0" smtClean="0"/>
              <a:t>		&lt;</a:t>
            </a:r>
            <a:r>
              <a:rPr lang="en-US" sz="2200" dirty="0"/>
              <a:t>iframe </a:t>
            </a:r>
            <a:r>
              <a:rPr lang="en-US" sz="2200" dirty="0" err="1"/>
              <a:t>src</a:t>
            </a:r>
            <a:r>
              <a:rPr lang="en-US" sz="2200" dirty="0"/>
              <a:t>=</a:t>
            </a:r>
            <a:r>
              <a:rPr lang="en-US" sz="2200" i="1" dirty="0"/>
              <a:t>"02_font.html" width="450" height="150"&gt;&lt;/iframe&gt;</a:t>
            </a:r>
          </a:p>
          <a:p>
            <a:pPr marL="0" indent="0">
              <a:buNone/>
            </a:pPr>
            <a:r>
              <a:rPr lang="en-US" sz="2200" dirty="0" smtClean="0"/>
              <a:t>		&lt;</a:t>
            </a:r>
            <a:r>
              <a:rPr lang="en-US" sz="2200" dirty="0"/>
              <a:t>iframe </a:t>
            </a:r>
            <a:r>
              <a:rPr lang="en-US" sz="2200" dirty="0" err="1"/>
              <a:t>src</a:t>
            </a:r>
            <a:r>
              <a:rPr lang="en-US" sz="2200" dirty="0"/>
              <a:t>=</a:t>
            </a:r>
            <a:r>
              <a:rPr lang="en-US" sz="2200" i="1" dirty="0"/>
              <a:t>"08_images.html" width="220" height="220"&gt;&lt;/iframe&gt;</a:t>
            </a:r>
          </a:p>
          <a:p>
            <a:pPr marL="0" indent="0">
              <a:buNone/>
            </a:pPr>
            <a:r>
              <a:rPr lang="en-US" sz="2200" dirty="0" smtClean="0"/>
              <a:t>	&lt;/</a:t>
            </a:r>
            <a:r>
              <a:rPr lang="en-US" sz="2200" dirty="0"/>
              <a:t>div&gt;</a:t>
            </a:r>
          </a:p>
          <a:p>
            <a:pPr marL="0" indent="0">
              <a:buNone/>
            </a:pPr>
            <a:r>
              <a:rPr lang="en-US" sz="2200" dirty="0"/>
              <a:t>&lt;/body&gt;</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72</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4082961"/>
            <a:ext cx="6591300" cy="2219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9726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wipe(down)">
                                      <p:cBhvr>
                                        <p:cTn id="7" dur="500"/>
                                        <p:tgtEl>
                                          <p:spTgt spid="89091">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89091">
                                            <p:txEl>
                                              <p:pRg st="1" end="1"/>
                                            </p:txEl>
                                          </p:spTgt>
                                        </p:tgtEl>
                                        <p:attrNameLst>
                                          <p:attrName>style.visibility</p:attrName>
                                        </p:attrNameLst>
                                      </p:cBhvr>
                                      <p:to>
                                        <p:strVal val="visible"/>
                                      </p:to>
                                    </p:set>
                                    <p:animEffect transition="in" filter="wipe(down)">
                                      <p:cBhvr>
                                        <p:cTn id="10" dur="500"/>
                                        <p:tgtEl>
                                          <p:spTgt spid="89091">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89091">
                                            <p:txEl>
                                              <p:pRg st="2" end="2"/>
                                            </p:txEl>
                                          </p:spTgt>
                                        </p:tgtEl>
                                        <p:attrNameLst>
                                          <p:attrName>style.visibility</p:attrName>
                                        </p:attrNameLst>
                                      </p:cBhvr>
                                      <p:to>
                                        <p:strVal val="visible"/>
                                      </p:to>
                                    </p:set>
                                    <p:animEffect transition="in" filter="wipe(down)">
                                      <p:cBhvr>
                                        <p:cTn id="13" dur="500"/>
                                        <p:tgtEl>
                                          <p:spTgt spid="89091">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89091">
                                            <p:txEl>
                                              <p:pRg st="3" end="3"/>
                                            </p:txEl>
                                          </p:spTgt>
                                        </p:tgtEl>
                                        <p:attrNameLst>
                                          <p:attrName>style.visibility</p:attrName>
                                        </p:attrNameLst>
                                      </p:cBhvr>
                                      <p:to>
                                        <p:strVal val="visible"/>
                                      </p:to>
                                    </p:set>
                                    <p:animEffect transition="in" filter="wipe(down)">
                                      <p:cBhvr>
                                        <p:cTn id="16" dur="500"/>
                                        <p:tgtEl>
                                          <p:spTgt spid="89091">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89091">
                                            <p:txEl>
                                              <p:pRg st="4" end="4"/>
                                            </p:txEl>
                                          </p:spTgt>
                                        </p:tgtEl>
                                        <p:attrNameLst>
                                          <p:attrName>style.visibility</p:attrName>
                                        </p:attrNameLst>
                                      </p:cBhvr>
                                      <p:to>
                                        <p:strVal val="visible"/>
                                      </p:to>
                                    </p:set>
                                    <p:animEffect transition="in" filter="wipe(down)">
                                      <p:cBhvr>
                                        <p:cTn id="19" dur="500"/>
                                        <p:tgtEl>
                                          <p:spTgt spid="89091">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89091">
                                            <p:txEl>
                                              <p:pRg st="5" end="5"/>
                                            </p:txEl>
                                          </p:spTgt>
                                        </p:tgtEl>
                                        <p:attrNameLst>
                                          <p:attrName>style.visibility</p:attrName>
                                        </p:attrNameLst>
                                      </p:cBhvr>
                                      <p:to>
                                        <p:strVal val="visible"/>
                                      </p:to>
                                    </p:set>
                                    <p:animEffect transition="in" filter="wipe(down)">
                                      <p:cBhvr>
                                        <p:cTn id="22" dur="500"/>
                                        <p:tgtEl>
                                          <p:spTgt spid="8909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animEffect transition="in" filter="wipe(down)">
                                      <p:cBhvr>
                                        <p:cTn id="2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altLang="en-US" dirty="0" smtClean="0"/>
              <a:t>Attributes of &lt;iframe&gt;</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t>73</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27484"/>
            <a:ext cx="8234749"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0104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lang="en-US" altLang="en-US" dirty="0" smtClean="0"/>
              <a:t>Module 9: HTML Forms</a:t>
            </a:r>
          </a:p>
        </p:txBody>
      </p:sp>
      <p:sp>
        <p:nvSpPr>
          <p:cNvPr id="88067" name="Content Placeholder 2"/>
          <p:cNvSpPr>
            <a:spLocks noGrp="1"/>
          </p:cNvSpPr>
          <p:nvPr>
            <p:ph sz="quarter" idx="1"/>
          </p:nvPr>
        </p:nvSpPr>
        <p:spPr/>
        <p:txBody>
          <a:bodyPr>
            <a:normAutofit fontScale="85000" lnSpcReduction="20000"/>
          </a:bodyPr>
          <a:lstStyle/>
          <a:p>
            <a:r>
              <a:rPr lang="en-US" altLang="en-US" smtClean="0"/>
              <a:t>Introduction</a:t>
            </a:r>
          </a:p>
          <a:p>
            <a:r>
              <a:rPr lang="en-US" altLang="en-US" smtClean="0"/>
              <a:t>Examples</a:t>
            </a:r>
          </a:p>
          <a:p>
            <a:r>
              <a:rPr lang="en-US" altLang="en-US" smtClean="0"/>
              <a:t>The Form Tag</a:t>
            </a:r>
          </a:p>
          <a:p>
            <a:r>
              <a:rPr lang="en-US" altLang="en-US" smtClean="0"/>
              <a:t>Form Fields</a:t>
            </a:r>
          </a:p>
          <a:p>
            <a:pPr lvl="1"/>
            <a:r>
              <a:rPr lang="en-US" altLang="en-US" smtClean="0"/>
              <a:t>Text</a:t>
            </a:r>
          </a:p>
          <a:p>
            <a:pPr lvl="1"/>
            <a:r>
              <a:rPr lang="en-US" altLang="en-US" smtClean="0"/>
              <a:t>Password</a:t>
            </a:r>
          </a:p>
          <a:p>
            <a:pPr lvl="1"/>
            <a:r>
              <a:rPr lang="en-US" altLang="en-US" smtClean="0"/>
              <a:t>Hidden</a:t>
            </a:r>
          </a:p>
          <a:p>
            <a:pPr lvl="1"/>
            <a:r>
              <a:rPr lang="en-US" altLang="en-US" smtClean="0"/>
              <a:t>Text Area</a:t>
            </a:r>
          </a:p>
          <a:p>
            <a:pPr lvl="1"/>
            <a:r>
              <a:rPr lang="en-US" altLang="en-US" smtClean="0"/>
              <a:t>Check Box</a:t>
            </a:r>
          </a:p>
          <a:p>
            <a:pPr lvl="1"/>
            <a:r>
              <a:rPr lang="en-US" altLang="en-US" smtClean="0"/>
              <a:t>Radio Button</a:t>
            </a:r>
          </a:p>
          <a:p>
            <a:pPr lvl="1"/>
            <a:r>
              <a:rPr lang="en-US" altLang="en-US" smtClean="0"/>
              <a:t>Drop-down Menu</a:t>
            </a:r>
          </a:p>
          <a:p>
            <a:pPr lvl="1"/>
            <a:r>
              <a:rPr lang="en-US" altLang="en-US" smtClean="0"/>
              <a:t>Submit Button</a:t>
            </a:r>
          </a:p>
          <a:p>
            <a:pPr lvl="1"/>
            <a:r>
              <a:rPr lang="en-US" altLang="en-US" smtClean="0"/>
              <a:t>Reset Button</a:t>
            </a:r>
          </a:p>
          <a:p>
            <a:pPr lvl="1"/>
            <a:r>
              <a:rPr lang="en-US" altLang="en-US" smtClean="0"/>
              <a:t>Image Button</a:t>
            </a:r>
          </a:p>
          <a:p>
            <a:r>
              <a:rPr lang="en-US" altLang="en-US" smtClean="0"/>
              <a:t>Quiz!</a:t>
            </a:r>
          </a:p>
          <a:p>
            <a:endParaRPr lang="en-US" altLang="en-US" smtClean="0"/>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74</a:t>
            </a:fld>
            <a:endParaRPr lang="en-US"/>
          </a:p>
        </p:txBody>
      </p:sp>
    </p:spTree>
    <p:extLst>
      <p:ext uri="{BB962C8B-B14F-4D97-AF65-F5344CB8AC3E}">
        <p14:creationId xmlns:p14="http://schemas.microsoft.com/office/powerpoint/2010/main" val="387547861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r>
              <a:rPr lang="en-US" altLang="en-US" dirty="0" smtClean="0"/>
              <a:t>Introduction</a:t>
            </a:r>
          </a:p>
        </p:txBody>
      </p:sp>
      <p:sp>
        <p:nvSpPr>
          <p:cNvPr id="89091" name="Content Placeholder 2"/>
          <p:cNvSpPr>
            <a:spLocks noGrp="1"/>
          </p:cNvSpPr>
          <p:nvPr>
            <p:ph sz="quarter" idx="1"/>
          </p:nvPr>
        </p:nvSpPr>
        <p:spPr/>
        <p:txBody>
          <a:bodyPr/>
          <a:lstStyle/>
          <a:p>
            <a:r>
              <a:rPr lang="en-US" altLang="en-US" smtClean="0"/>
              <a:t>A form is simply an area that can contain form fields.</a:t>
            </a:r>
          </a:p>
          <a:p>
            <a:endParaRPr lang="en-US" altLang="en-US" smtClean="0"/>
          </a:p>
          <a:p>
            <a:r>
              <a:rPr lang="en-US" altLang="en-US" smtClean="0"/>
              <a:t>Form fields are objects that allow the visitor to enter information - for example text boxes, drop-down menus or radio buttons.</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75</a:t>
            </a:fld>
            <a:endParaRPr lang="en-US"/>
          </a:p>
        </p:txBody>
      </p:sp>
    </p:spTree>
    <p:extLst>
      <p:ext uri="{BB962C8B-B14F-4D97-AF65-F5344CB8AC3E}">
        <p14:creationId xmlns:p14="http://schemas.microsoft.com/office/powerpoint/2010/main" val="74791941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altLang="en-US" smtClean="0"/>
              <a:t>Example</a:t>
            </a:r>
            <a:endParaRPr lang="en-US" altLang="en-US" dirty="0" smtClean="0"/>
          </a:p>
        </p:txBody>
      </p:sp>
      <p:sp>
        <p:nvSpPr>
          <p:cNvPr id="90115" name="Content Placeholder 2"/>
          <p:cNvSpPr>
            <a:spLocks noGrp="1"/>
          </p:cNvSpPr>
          <p:nvPr>
            <p:ph sz="quarter" idx="1"/>
          </p:nvPr>
        </p:nvSpPr>
        <p:spPr/>
        <p:txBody>
          <a:bodyPr/>
          <a:lstStyle/>
          <a:p>
            <a:r>
              <a:rPr lang="en-US" altLang="en-US" smtClean="0"/>
              <a:t>A typical form example would be a search engine.</a:t>
            </a:r>
          </a:p>
          <a:p>
            <a:endParaRPr lang="en-US" altLang="en-US" smtClean="0"/>
          </a:p>
          <a:p>
            <a:endParaRPr lang="en-US" altLang="en-US" smtClean="0"/>
          </a:p>
          <a:p>
            <a:endParaRPr lang="en-US" altLang="en-US" smtClean="0"/>
          </a:p>
          <a:p>
            <a:r>
              <a:rPr lang="en-US" altLang="en-US" smtClean="0"/>
              <a:t>This is what happens when the form is submitted:</a:t>
            </a:r>
          </a:p>
          <a:p>
            <a:pPr lvl="1"/>
            <a:r>
              <a:rPr lang="en-US" altLang="en-US" smtClean="0"/>
              <a:t>The search words are sent to a program on the server.</a:t>
            </a:r>
          </a:p>
          <a:p>
            <a:pPr lvl="1"/>
            <a:r>
              <a:rPr lang="en-US" altLang="en-US" smtClean="0"/>
              <a:t>The program will search a database for matches.</a:t>
            </a:r>
          </a:p>
          <a:p>
            <a:pPr lvl="1"/>
            <a:r>
              <a:rPr lang="en-US" altLang="en-US" smtClean="0"/>
              <a:t>The program creates a webpage with the results.</a:t>
            </a:r>
          </a:p>
          <a:p>
            <a:pPr lvl="1"/>
            <a:r>
              <a:rPr lang="en-US" altLang="en-US" smtClean="0"/>
              <a:t>The results webpage is sent back to the visitor.</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76</a:t>
            </a:fld>
            <a:endParaRPr lang="en-US"/>
          </a:p>
        </p:txBody>
      </p:sp>
      <p:pic>
        <p:nvPicPr>
          <p:cNvPr id="901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925638"/>
            <a:ext cx="4157663"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50455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altLang="en-US" dirty="0" smtClean="0"/>
              <a:t>Example</a:t>
            </a:r>
          </a:p>
        </p:txBody>
      </p:sp>
      <p:sp>
        <p:nvSpPr>
          <p:cNvPr id="91139" name="Content Placeholder 2"/>
          <p:cNvSpPr>
            <a:spLocks noGrp="1"/>
          </p:cNvSpPr>
          <p:nvPr>
            <p:ph sz="quarter" idx="1"/>
          </p:nvPr>
        </p:nvSpPr>
        <p:spPr/>
        <p:txBody>
          <a:bodyPr>
            <a:normAutofit fontScale="92500" lnSpcReduction="10000"/>
          </a:bodyPr>
          <a:lstStyle/>
          <a:p>
            <a:r>
              <a:rPr lang="en-US" altLang="en-US" smtClean="0"/>
              <a:t>Another example would be a logon page.</a:t>
            </a:r>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r>
              <a:rPr lang="en-US" altLang="en-US" smtClean="0"/>
              <a:t>This is what happens when the form is submitted:</a:t>
            </a:r>
          </a:p>
          <a:p>
            <a:pPr lvl="1"/>
            <a:r>
              <a:rPr lang="en-US" altLang="en-US" smtClean="0"/>
              <a:t>The ID and password are sent to a program on the server.</a:t>
            </a:r>
          </a:p>
          <a:p>
            <a:pPr lvl="1"/>
            <a:r>
              <a:rPr lang="en-US" altLang="en-US" smtClean="0"/>
              <a:t>The program will search a database for valid entries.</a:t>
            </a:r>
          </a:p>
          <a:p>
            <a:pPr lvl="1"/>
            <a:r>
              <a:rPr lang="en-US" altLang="en-US" smtClean="0"/>
              <a:t>If the entry is valid the visitor is sent to the protected page.</a:t>
            </a:r>
          </a:p>
          <a:p>
            <a:pPr lvl="1"/>
            <a:r>
              <a:rPr lang="en-US" altLang="en-US" smtClean="0"/>
              <a:t>If the entry is invalid the visitor is sent to a "failure" page.</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77</a:t>
            </a:fld>
            <a:endParaRPr lang="en-US"/>
          </a:p>
        </p:txBody>
      </p:sp>
      <p:pic>
        <p:nvPicPr>
          <p:cNvPr id="9114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1828800"/>
            <a:ext cx="3343275"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964049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r>
              <a:rPr lang="en-US" altLang="en-US" dirty="0" smtClean="0"/>
              <a:t>The form tag</a:t>
            </a:r>
          </a:p>
        </p:txBody>
      </p:sp>
      <p:sp>
        <p:nvSpPr>
          <p:cNvPr id="92163" name="Content Placeholder 2"/>
          <p:cNvSpPr>
            <a:spLocks noGrp="1"/>
          </p:cNvSpPr>
          <p:nvPr>
            <p:ph sz="quarter" idx="1"/>
          </p:nvPr>
        </p:nvSpPr>
        <p:spPr/>
        <p:txBody>
          <a:bodyPr/>
          <a:lstStyle/>
          <a:p>
            <a:r>
              <a:rPr lang="en-US" altLang="en-US" smtClean="0"/>
              <a:t>The &lt;form&gt; tag tells the browser where the form starts and ends. You can add all kinds of HTML tags between the &lt;form&gt; and &lt;/form&gt; tags. </a:t>
            </a:r>
          </a:p>
          <a:p>
            <a:r>
              <a:rPr lang="en-US" altLang="en-US" smtClean="0"/>
              <a:t>Look at this example:</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78</a:t>
            </a:fld>
            <a:endParaRPr lang="en-US"/>
          </a:p>
        </p:txBody>
      </p:sp>
      <p:sp>
        <p:nvSpPr>
          <p:cNvPr id="4" name="TextBox 3"/>
          <p:cNvSpPr txBox="1"/>
          <p:nvPr/>
        </p:nvSpPr>
        <p:spPr>
          <a:xfrm>
            <a:off x="838200" y="2955191"/>
            <a:ext cx="6781800" cy="3293209"/>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a:defRPr/>
            </a:pPr>
            <a:r>
              <a:rPr lang="en-US" sz="1600" dirty="0"/>
              <a:t>&lt;html&gt;</a:t>
            </a:r>
          </a:p>
          <a:p>
            <a:pPr>
              <a:defRPr/>
            </a:pPr>
            <a:r>
              <a:rPr lang="en-US" sz="1600" dirty="0"/>
              <a:t>  &lt;head&gt;</a:t>
            </a:r>
          </a:p>
          <a:p>
            <a:pPr>
              <a:defRPr/>
            </a:pPr>
            <a:r>
              <a:rPr lang="en-US" sz="1600" dirty="0"/>
              <a:t>    &lt;title&gt;My Page&lt;/title&gt;</a:t>
            </a:r>
          </a:p>
          <a:p>
            <a:pPr>
              <a:defRPr/>
            </a:pPr>
            <a:r>
              <a:rPr lang="en-US" sz="1600" dirty="0"/>
              <a:t>  &lt;/head&gt;</a:t>
            </a:r>
          </a:p>
          <a:p>
            <a:pPr>
              <a:defRPr/>
            </a:pPr>
            <a:endParaRPr lang="en-US" sz="1600" dirty="0"/>
          </a:p>
          <a:p>
            <a:pPr>
              <a:defRPr/>
            </a:pPr>
            <a:r>
              <a:rPr lang="en-US" sz="1600" dirty="0"/>
              <a:t>  &lt;body&gt;</a:t>
            </a:r>
          </a:p>
          <a:p>
            <a:pPr>
              <a:defRPr/>
            </a:pPr>
            <a:r>
              <a:rPr lang="en-US" sz="1600" dirty="0"/>
              <a:t>    &lt;!-- Here goes HTML --&gt;</a:t>
            </a:r>
          </a:p>
          <a:p>
            <a:pPr>
              <a:defRPr/>
            </a:pPr>
            <a:r>
              <a:rPr lang="en-US" sz="1600" dirty="0"/>
              <a:t>    &lt;form&gt;</a:t>
            </a:r>
          </a:p>
          <a:p>
            <a:pPr>
              <a:defRPr/>
            </a:pPr>
            <a:r>
              <a:rPr lang="en-US" sz="1600" dirty="0"/>
              <a:t>      &lt;!-- Here goes form fields and HTML --&gt;</a:t>
            </a:r>
          </a:p>
          <a:p>
            <a:pPr>
              <a:defRPr/>
            </a:pPr>
            <a:r>
              <a:rPr lang="en-US" sz="1600" dirty="0"/>
              <a:t>    &lt;/form&gt;</a:t>
            </a:r>
          </a:p>
          <a:p>
            <a:pPr>
              <a:defRPr/>
            </a:pPr>
            <a:r>
              <a:rPr lang="en-US" sz="1600" dirty="0"/>
              <a:t>    &lt;!-- Here goes HTML --&gt;</a:t>
            </a:r>
          </a:p>
          <a:p>
            <a:pPr>
              <a:defRPr/>
            </a:pPr>
            <a:r>
              <a:rPr lang="en-US" sz="1600" dirty="0"/>
              <a:t>  &lt;/body&gt;</a:t>
            </a:r>
          </a:p>
          <a:p>
            <a:pPr>
              <a:defRPr/>
            </a:pPr>
            <a:r>
              <a:rPr lang="en-US" sz="1600" dirty="0"/>
              <a:t>&lt;/html&gt;</a:t>
            </a:r>
          </a:p>
        </p:txBody>
      </p:sp>
    </p:spTree>
    <p:extLst>
      <p:ext uri="{BB962C8B-B14F-4D97-AF65-F5344CB8AC3E}">
        <p14:creationId xmlns:p14="http://schemas.microsoft.com/office/powerpoint/2010/main" val="106452771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r>
              <a:rPr lang="en-US" altLang="en-US" dirty="0" smtClean="0"/>
              <a:t>The form tag</a:t>
            </a:r>
          </a:p>
        </p:txBody>
      </p:sp>
      <p:sp>
        <p:nvSpPr>
          <p:cNvPr id="93187" name="Content Placeholder 2"/>
          <p:cNvSpPr>
            <a:spLocks noGrp="1"/>
          </p:cNvSpPr>
          <p:nvPr>
            <p:ph sz="quarter" idx="1"/>
          </p:nvPr>
        </p:nvSpPr>
        <p:spPr/>
        <p:txBody>
          <a:bodyPr/>
          <a:lstStyle/>
          <a:p>
            <a:r>
              <a:rPr lang="en-US" altLang="en-US" smtClean="0"/>
              <a:t>To let the browser know where to send the content we add these properties to the &lt;form&gt; tag:</a:t>
            </a:r>
          </a:p>
          <a:p>
            <a:pPr lvl="1"/>
            <a:r>
              <a:rPr lang="en-US" altLang="en-US" smtClean="0"/>
              <a:t>action=address</a:t>
            </a:r>
          </a:p>
          <a:p>
            <a:pPr lvl="1"/>
            <a:r>
              <a:rPr lang="en-US" altLang="en-US" smtClean="0"/>
              <a:t>method=post or method=get </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79</a:t>
            </a:fld>
            <a:endParaRPr lang="en-US"/>
          </a:p>
        </p:txBody>
      </p:sp>
      <p:sp>
        <p:nvSpPr>
          <p:cNvPr id="4" name="TextBox 3"/>
          <p:cNvSpPr txBox="1"/>
          <p:nvPr/>
        </p:nvSpPr>
        <p:spPr>
          <a:xfrm>
            <a:off x="914400" y="3200400"/>
            <a:ext cx="6781800" cy="2585323"/>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defRPr/>
            </a:pPr>
            <a:r>
              <a:rPr lang="en-US" dirty="0"/>
              <a:t>&lt;html&gt;</a:t>
            </a:r>
          </a:p>
          <a:p>
            <a:pPr>
              <a:defRPr/>
            </a:pPr>
            <a:r>
              <a:rPr lang="en-US" dirty="0"/>
              <a:t>&lt;body&gt;</a:t>
            </a:r>
          </a:p>
          <a:p>
            <a:pPr>
              <a:defRPr/>
            </a:pPr>
            <a:r>
              <a:rPr lang="en-US" dirty="0"/>
              <a:t>    &lt;!-- Here goes HTML --&gt;</a:t>
            </a:r>
          </a:p>
          <a:p>
            <a:pPr>
              <a:defRPr/>
            </a:pPr>
            <a:r>
              <a:rPr lang="en-US" dirty="0"/>
              <a:t>    &lt;form method="post" action="http://www.abc.com/"&gt;</a:t>
            </a:r>
          </a:p>
          <a:p>
            <a:pPr>
              <a:defRPr/>
            </a:pPr>
            <a:r>
              <a:rPr lang="en-US" dirty="0"/>
              <a:t>      &lt;!-- Here goes form fields and HTML --&gt;</a:t>
            </a:r>
          </a:p>
          <a:p>
            <a:pPr>
              <a:defRPr/>
            </a:pPr>
            <a:r>
              <a:rPr lang="en-US" dirty="0"/>
              <a:t>    &lt;/form&gt;</a:t>
            </a:r>
          </a:p>
          <a:p>
            <a:pPr>
              <a:defRPr/>
            </a:pPr>
            <a:r>
              <a:rPr lang="en-US" dirty="0"/>
              <a:t>    &lt;!-- Here goes HTML --&gt;</a:t>
            </a:r>
          </a:p>
          <a:p>
            <a:pPr>
              <a:defRPr/>
            </a:pPr>
            <a:r>
              <a:rPr lang="en-US" dirty="0"/>
              <a:t>  &lt;/body&gt;</a:t>
            </a:r>
          </a:p>
          <a:p>
            <a:pPr>
              <a:defRPr/>
            </a:pPr>
            <a:r>
              <a:rPr lang="en-US" dirty="0"/>
              <a:t>&lt;/html&gt;</a:t>
            </a:r>
          </a:p>
        </p:txBody>
      </p:sp>
    </p:spTree>
    <p:extLst>
      <p:ext uri="{BB962C8B-B14F-4D97-AF65-F5344CB8AC3E}">
        <p14:creationId xmlns:p14="http://schemas.microsoft.com/office/powerpoint/2010/main" val="31733898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smtClean="0"/>
              <a:t>Head &amp; body section</a:t>
            </a:r>
          </a:p>
        </p:txBody>
      </p:sp>
      <p:sp>
        <p:nvSpPr>
          <p:cNvPr id="8195" name="Content Placeholder 2"/>
          <p:cNvSpPr>
            <a:spLocks noGrp="1"/>
          </p:cNvSpPr>
          <p:nvPr>
            <p:ph sz="quarter" idx="1"/>
          </p:nvPr>
        </p:nvSpPr>
        <p:spPr/>
        <p:txBody>
          <a:bodyPr>
            <a:normAutofit lnSpcReduction="10000"/>
          </a:bodyPr>
          <a:lstStyle/>
          <a:p>
            <a:pPr marL="0" indent="0">
              <a:buNone/>
            </a:pPr>
            <a:r>
              <a:rPr lang="en-US" altLang="en-US" dirty="0" smtClean="0"/>
              <a:t>Type the following code in notepad</a:t>
            </a:r>
          </a:p>
          <a:p>
            <a:pPr marL="0" indent="0">
              <a:buNone/>
            </a:pPr>
            <a:r>
              <a:rPr lang="en-US" altLang="en-US" dirty="0" smtClean="0"/>
              <a:t>&lt;html&gt;</a:t>
            </a:r>
          </a:p>
          <a:p>
            <a:pPr marL="0" indent="0">
              <a:buNone/>
            </a:pPr>
            <a:r>
              <a:rPr lang="en-US" altLang="en-US" dirty="0" smtClean="0"/>
              <a:t>	&lt;head&gt;</a:t>
            </a:r>
          </a:p>
          <a:p>
            <a:pPr marL="0" indent="0">
              <a:buNone/>
            </a:pPr>
            <a:r>
              <a:rPr lang="en-US" altLang="en-US" dirty="0" smtClean="0"/>
              <a:t>		&lt;title&gt;First Page&lt;/title&gt;</a:t>
            </a:r>
          </a:p>
          <a:p>
            <a:pPr marL="0" indent="0">
              <a:buNone/>
            </a:pPr>
            <a:r>
              <a:rPr lang="en-US" altLang="en-US" dirty="0" smtClean="0"/>
              <a:t>	&lt;/head&gt;</a:t>
            </a:r>
          </a:p>
          <a:p>
            <a:pPr marL="0" indent="0">
              <a:buNone/>
            </a:pPr>
            <a:r>
              <a:rPr lang="en-US" altLang="en-US" dirty="0" smtClean="0"/>
              <a:t>	&lt;body&gt;</a:t>
            </a:r>
          </a:p>
          <a:p>
            <a:pPr marL="0" indent="0">
              <a:buNone/>
            </a:pPr>
            <a:r>
              <a:rPr lang="en-US" altLang="en-US" dirty="0" smtClean="0"/>
              <a:t>		My First Web Page</a:t>
            </a:r>
          </a:p>
          <a:p>
            <a:pPr marL="0" indent="0">
              <a:buNone/>
            </a:pPr>
            <a:r>
              <a:rPr lang="en-US" altLang="en-US" dirty="0" smtClean="0"/>
              <a:t>	&lt;/body&gt;</a:t>
            </a:r>
          </a:p>
          <a:p>
            <a:pPr marL="0" indent="0">
              <a:buNone/>
            </a:pPr>
            <a:r>
              <a:rPr lang="en-US" altLang="en-US" dirty="0" smtClean="0"/>
              <a:t>&lt;/html&gt;</a:t>
            </a:r>
          </a:p>
          <a:p>
            <a:pPr marL="0" indent="0">
              <a:buNone/>
            </a:pPr>
            <a:r>
              <a:rPr lang="en-US" altLang="en-US" dirty="0" smtClean="0"/>
              <a:t>Save this file with extension .html like</a:t>
            </a:r>
          </a:p>
          <a:p>
            <a:pPr marL="0" indent="0">
              <a:buNone/>
            </a:pPr>
            <a:r>
              <a:rPr lang="en-US" altLang="en-US" dirty="0" smtClean="0"/>
              <a:t>“First.html”</a:t>
            </a:r>
          </a:p>
          <a:p>
            <a:endParaRPr lang="en-US" altLang="en-US" dirty="0" smtClean="0"/>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8</a:t>
            </a:fld>
            <a:endParaRPr lang="en-US"/>
          </a:p>
        </p:txBody>
      </p:sp>
    </p:spTree>
    <p:extLst>
      <p:ext uri="{BB962C8B-B14F-4D97-AF65-F5344CB8AC3E}">
        <p14:creationId xmlns:p14="http://schemas.microsoft.com/office/powerpoint/2010/main" val="104102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wipe(down)">
                                      <p:cBhvr>
                                        <p:cTn id="7" dur="5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wipe(down)">
                                      <p:cBhvr>
                                        <p:cTn id="12" dur="500"/>
                                        <p:tgtEl>
                                          <p:spTgt spid="8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wipe(down)">
                                      <p:cBhvr>
                                        <p:cTn id="17" dur="500"/>
                                        <p:tgtEl>
                                          <p:spTgt spid="8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Effect transition="in" filter="wipe(down)">
                                      <p:cBhvr>
                                        <p:cTn id="22" dur="500"/>
                                        <p:tgtEl>
                                          <p:spTgt spid="81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195">
                                            <p:txEl>
                                              <p:pRg st="4" end="4"/>
                                            </p:txEl>
                                          </p:spTgt>
                                        </p:tgtEl>
                                        <p:attrNameLst>
                                          <p:attrName>style.visibility</p:attrName>
                                        </p:attrNameLst>
                                      </p:cBhvr>
                                      <p:to>
                                        <p:strVal val="visible"/>
                                      </p:to>
                                    </p:set>
                                    <p:animEffect transition="in" filter="wipe(down)">
                                      <p:cBhvr>
                                        <p:cTn id="27" dur="500"/>
                                        <p:tgtEl>
                                          <p:spTgt spid="81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8195">
                                            <p:txEl>
                                              <p:pRg st="5" end="5"/>
                                            </p:txEl>
                                          </p:spTgt>
                                        </p:tgtEl>
                                        <p:attrNameLst>
                                          <p:attrName>style.visibility</p:attrName>
                                        </p:attrNameLst>
                                      </p:cBhvr>
                                      <p:to>
                                        <p:strVal val="visible"/>
                                      </p:to>
                                    </p:set>
                                    <p:animEffect transition="in" filter="wipe(down)">
                                      <p:cBhvr>
                                        <p:cTn id="32" dur="500"/>
                                        <p:tgtEl>
                                          <p:spTgt spid="819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8195">
                                            <p:txEl>
                                              <p:pRg st="6" end="6"/>
                                            </p:txEl>
                                          </p:spTgt>
                                        </p:tgtEl>
                                        <p:attrNameLst>
                                          <p:attrName>style.visibility</p:attrName>
                                        </p:attrNameLst>
                                      </p:cBhvr>
                                      <p:to>
                                        <p:strVal val="visible"/>
                                      </p:to>
                                    </p:set>
                                    <p:animEffect transition="in" filter="wipe(down)">
                                      <p:cBhvr>
                                        <p:cTn id="37" dur="500"/>
                                        <p:tgtEl>
                                          <p:spTgt spid="819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8195">
                                            <p:txEl>
                                              <p:pRg st="7" end="7"/>
                                            </p:txEl>
                                          </p:spTgt>
                                        </p:tgtEl>
                                        <p:attrNameLst>
                                          <p:attrName>style.visibility</p:attrName>
                                        </p:attrNameLst>
                                      </p:cBhvr>
                                      <p:to>
                                        <p:strVal val="visible"/>
                                      </p:to>
                                    </p:set>
                                    <p:animEffect transition="in" filter="wipe(down)">
                                      <p:cBhvr>
                                        <p:cTn id="42" dur="500"/>
                                        <p:tgtEl>
                                          <p:spTgt spid="819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8195">
                                            <p:txEl>
                                              <p:pRg st="8" end="8"/>
                                            </p:txEl>
                                          </p:spTgt>
                                        </p:tgtEl>
                                        <p:attrNameLst>
                                          <p:attrName>style.visibility</p:attrName>
                                        </p:attrNameLst>
                                      </p:cBhvr>
                                      <p:to>
                                        <p:strVal val="visible"/>
                                      </p:to>
                                    </p:set>
                                    <p:animEffect transition="in" filter="wipe(down)">
                                      <p:cBhvr>
                                        <p:cTn id="47" dur="500"/>
                                        <p:tgtEl>
                                          <p:spTgt spid="819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8195">
                                            <p:txEl>
                                              <p:pRg st="9" end="9"/>
                                            </p:txEl>
                                          </p:spTgt>
                                        </p:tgtEl>
                                        <p:attrNameLst>
                                          <p:attrName>style.visibility</p:attrName>
                                        </p:attrNameLst>
                                      </p:cBhvr>
                                      <p:to>
                                        <p:strVal val="visible"/>
                                      </p:to>
                                    </p:set>
                                    <p:animEffect transition="in" filter="wipe(down)">
                                      <p:cBhvr>
                                        <p:cTn id="52" dur="500"/>
                                        <p:tgtEl>
                                          <p:spTgt spid="819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8195">
                                            <p:txEl>
                                              <p:pRg st="10" end="10"/>
                                            </p:txEl>
                                          </p:spTgt>
                                        </p:tgtEl>
                                        <p:attrNameLst>
                                          <p:attrName>style.visibility</p:attrName>
                                        </p:attrNameLst>
                                      </p:cBhvr>
                                      <p:to>
                                        <p:strVal val="visible"/>
                                      </p:to>
                                    </p:set>
                                    <p:animEffect transition="in" filter="wipe(down)">
                                      <p:cBhvr>
                                        <p:cTn id="57" dur="500"/>
                                        <p:tgtEl>
                                          <p:spTgt spid="819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r>
              <a:rPr lang="en-US" altLang="en-US" dirty="0" smtClean="0"/>
              <a:t>Text field</a:t>
            </a:r>
          </a:p>
        </p:txBody>
      </p:sp>
      <p:graphicFrame>
        <p:nvGraphicFramePr>
          <p:cNvPr id="4" name="Table 3"/>
          <p:cNvGraphicFramePr>
            <a:graphicFrameLocks noGrp="1"/>
          </p:cNvGraphicFramePr>
          <p:nvPr/>
        </p:nvGraphicFramePr>
        <p:xfrm>
          <a:off x="838200" y="1752600"/>
          <a:ext cx="7772400" cy="2992438"/>
        </p:xfrm>
        <a:graphic>
          <a:graphicData uri="http://schemas.openxmlformats.org/drawingml/2006/table">
            <a:tbl>
              <a:tblPr firstRow="1" bandRow="1">
                <a:tableStyleId>{ED083AE6-46FA-4A59-8FB0-9F97EB10719F}</a:tableStyleId>
              </a:tblPr>
              <a:tblGrid>
                <a:gridCol w="2590800"/>
                <a:gridCol w="2590800"/>
                <a:gridCol w="2590800"/>
              </a:tblGrid>
              <a:tr h="465773">
                <a:tc>
                  <a:txBody>
                    <a:bodyPr/>
                    <a:lstStyle/>
                    <a:p>
                      <a:r>
                        <a:rPr lang="en-US" sz="1800" dirty="0"/>
                        <a:t>HTML</a:t>
                      </a:r>
                    </a:p>
                  </a:txBody>
                  <a:tcPr marT="45725" marB="45725" anchor="ctr"/>
                </a:tc>
                <a:tc>
                  <a:txBody>
                    <a:bodyPr/>
                    <a:lstStyle/>
                    <a:p>
                      <a:r>
                        <a:rPr lang="en-US" sz="1800"/>
                        <a:t>EXPLANATION</a:t>
                      </a:r>
                    </a:p>
                  </a:txBody>
                  <a:tcPr marT="45725" marB="45725" anchor="ctr"/>
                </a:tc>
                <a:tc>
                  <a:txBody>
                    <a:bodyPr/>
                    <a:lstStyle/>
                    <a:p>
                      <a:r>
                        <a:rPr lang="en-US" sz="1800" dirty="0"/>
                        <a:t>EXAMPLE</a:t>
                      </a:r>
                    </a:p>
                  </a:txBody>
                  <a:tcPr marT="45725" marB="45725" anchor="ctr"/>
                </a:tc>
              </a:tr>
              <a:tr h="2526665">
                <a:tc>
                  <a:txBody>
                    <a:bodyPr/>
                    <a:lstStyle/>
                    <a:p>
                      <a:r>
                        <a:rPr lang="en-US" sz="1800" dirty="0"/>
                        <a:t>text </a:t>
                      </a:r>
                      <a:br>
                        <a:rPr lang="en-US" sz="1800" dirty="0"/>
                      </a:br>
                      <a:r>
                        <a:rPr lang="en-US" sz="1800" baseline="0" dirty="0" smtClean="0"/>
                        <a:t>  </a:t>
                      </a:r>
                      <a:r>
                        <a:rPr lang="en-US" sz="1800" dirty="0" smtClean="0"/>
                        <a:t>size</a:t>
                      </a:r>
                      <a:r>
                        <a:rPr lang="en-US" sz="1800" dirty="0"/>
                        <a:t>=</a:t>
                      </a:r>
                      <a:br>
                        <a:rPr lang="en-US" sz="1800" dirty="0"/>
                      </a:br>
                      <a:r>
                        <a:rPr lang="en-US" sz="1800" dirty="0"/>
                        <a:t>  </a:t>
                      </a:r>
                      <a:r>
                        <a:rPr lang="en-US" sz="1800" dirty="0" err="1"/>
                        <a:t>maxlength</a:t>
                      </a:r>
                      <a:r>
                        <a:rPr lang="en-US" sz="1800" dirty="0"/>
                        <a:t>=</a:t>
                      </a:r>
                      <a:br>
                        <a:rPr lang="en-US" sz="1800" dirty="0"/>
                      </a:br>
                      <a:r>
                        <a:rPr lang="en-US" sz="1800" dirty="0"/>
                        <a:t>  name=</a:t>
                      </a:r>
                      <a:br>
                        <a:rPr lang="en-US" sz="1800" dirty="0"/>
                      </a:br>
                      <a:r>
                        <a:rPr lang="en-US" sz="1800" dirty="0"/>
                        <a:t>  value=</a:t>
                      </a:r>
                      <a:br>
                        <a:rPr lang="en-US" sz="1800" dirty="0"/>
                      </a:br>
                      <a:r>
                        <a:rPr lang="en-US" sz="1800" dirty="0"/>
                        <a:t>  align=</a:t>
                      </a:r>
                      <a:br>
                        <a:rPr lang="en-US" sz="1800" dirty="0"/>
                      </a:br>
                      <a:r>
                        <a:rPr lang="en-US" sz="1800" dirty="0"/>
                        <a:t>  </a:t>
                      </a:r>
                      <a:r>
                        <a:rPr lang="en-US" sz="1800" dirty="0" err="1"/>
                        <a:t>tabindex</a:t>
                      </a:r>
                      <a:r>
                        <a:rPr lang="en-US" sz="1800" dirty="0" smtClean="0"/>
                        <a:t>=</a:t>
                      </a:r>
                      <a:endParaRPr lang="en-US" sz="1800" dirty="0"/>
                    </a:p>
                  </a:txBody>
                  <a:tcPr marT="45725" marB="45725" anchor="ctr"/>
                </a:tc>
                <a:tc>
                  <a:txBody>
                    <a:bodyPr/>
                    <a:lstStyle/>
                    <a:p>
                      <a:r>
                        <a:rPr lang="en-US" sz="1800" dirty="0"/>
                        <a:t>One line text field</a:t>
                      </a:r>
                      <a:br>
                        <a:rPr lang="en-US" sz="1800" dirty="0"/>
                      </a:br>
                      <a:r>
                        <a:rPr lang="en-US" sz="1800" dirty="0"/>
                        <a:t>Characters shown.</a:t>
                      </a:r>
                      <a:br>
                        <a:rPr lang="en-US" sz="1800" dirty="0"/>
                      </a:br>
                      <a:r>
                        <a:rPr lang="en-US" sz="1800" dirty="0"/>
                        <a:t>Max characters allowed.</a:t>
                      </a:r>
                      <a:br>
                        <a:rPr lang="en-US" sz="1800" dirty="0"/>
                      </a:br>
                      <a:r>
                        <a:rPr lang="en-US" sz="1800" dirty="0"/>
                        <a:t>Name of the field.</a:t>
                      </a:r>
                      <a:br>
                        <a:rPr lang="en-US" sz="1800" dirty="0"/>
                      </a:br>
                      <a:r>
                        <a:rPr lang="en-US" sz="1800" dirty="0"/>
                        <a:t>Initial value in the field.</a:t>
                      </a:r>
                      <a:br>
                        <a:rPr lang="en-US" sz="1800" dirty="0"/>
                      </a:br>
                      <a:r>
                        <a:rPr lang="en-US" sz="1800" dirty="0"/>
                        <a:t>Alignment of the field.</a:t>
                      </a:r>
                      <a:br>
                        <a:rPr lang="en-US" sz="1800" dirty="0"/>
                      </a:br>
                      <a:r>
                        <a:rPr lang="en-US" sz="1800" dirty="0"/>
                        <a:t>Tab order of the field.</a:t>
                      </a:r>
                    </a:p>
                  </a:txBody>
                  <a:tcPr marT="45725" marB="45725" anchor="ctr"/>
                </a:tc>
                <a:tc>
                  <a:txBody>
                    <a:bodyPr/>
                    <a:lstStyle/>
                    <a:p>
                      <a:endParaRPr lang="en-US" sz="1800" dirty="0" smtClean="0"/>
                    </a:p>
                  </a:txBody>
                  <a:tcPr marT="45725" marB="45725"/>
                </a:tc>
              </a:tr>
            </a:tbl>
          </a:graphicData>
        </a:graphic>
      </p:graphicFrame>
      <p:pic>
        <p:nvPicPr>
          <p:cNvPr id="9524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3124200"/>
            <a:ext cx="22748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t>80</a:t>
            </a:fld>
            <a:endParaRPr lang="en-US"/>
          </a:p>
        </p:txBody>
      </p:sp>
    </p:spTree>
    <p:extLst>
      <p:ext uri="{BB962C8B-B14F-4D97-AF65-F5344CB8AC3E}">
        <p14:creationId xmlns:p14="http://schemas.microsoft.com/office/powerpoint/2010/main" val="116920229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US" altLang="en-US" dirty="0" smtClean="0"/>
              <a:t>Password &amp; hidden field</a:t>
            </a:r>
          </a:p>
        </p:txBody>
      </p:sp>
      <p:sp>
        <p:nvSpPr>
          <p:cNvPr id="96259" name="Content Placeholder 2"/>
          <p:cNvSpPr>
            <a:spLocks noGrp="1"/>
          </p:cNvSpPr>
          <p:nvPr>
            <p:ph sz="quarter" idx="1"/>
          </p:nvPr>
        </p:nvSpPr>
        <p:spPr/>
        <p:txBody>
          <a:bodyPr/>
          <a:lstStyle/>
          <a:p>
            <a:r>
              <a:rPr lang="en-US" altLang="en-US" dirty="0" smtClean="0"/>
              <a:t>Password fields are similar to text fields.</a:t>
            </a:r>
          </a:p>
          <a:p>
            <a:pPr lvl="1"/>
            <a:r>
              <a:rPr lang="en-US" altLang="en-US" dirty="0" smtClean="0"/>
              <a:t>The difference is that what is entered into a password field shows up as dots on the screen. This is, to prevent others from reading the password on the screen.</a:t>
            </a:r>
          </a:p>
          <a:p>
            <a:r>
              <a:rPr lang="en-US" altLang="en-US" dirty="0" smtClean="0"/>
              <a:t>Hidden fields are similar to text fields, with one very important difference!</a:t>
            </a:r>
          </a:p>
          <a:p>
            <a:pPr lvl="1"/>
            <a:r>
              <a:rPr lang="en-US" altLang="en-US" dirty="0" smtClean="0"/>
              <a:t>The difference is that the hidden field does not show on the page. Therefore the visitor can't type anything into a hidden field, which leads to the purpose of the field:</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81</a:t>
            </a:fld>
            <a:endParaRPr lang="en-US"/>
          </a:p>
        </p:txBody>
      </p:sp>
    </p:spTree>
    <p:extLst>
      <p:ext uri="{BB962C8B-B14F-4D97-AF65-F5344CB8AC3E}">
        <p14:creationId xmlns:p14="http://schemas.microsoft.com/office/powerpoint/2010/main" val="3528920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Effect transition="in" filter="wipe(down)">
                                      <p:cBhvr>
                                        <p:cTn id="7" dur="500"/>
                                        <p:tgtEl>
                                          <p:spTgt spid="96259">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96259">
                                            <p:txEl>
                                              <p:pRg st="1" end="1"/>
                                            </p:txEl>
                                          </p:spTgt>
                                        </p:tgtEl>
                                        <p:attrNameLst>
                                          <p:attrName>style.visibility</p:attrName>
                                        </p:attrNameLst>
                                      </p:cBhvr>
                                      <p:to>
                                        <p:strVal val="visible"/>
                                      </p:to>
                                    </p:set>
                                    <p:animEffect transition="in" filter="wipe(down)">
                                      <p:cBhvr>
                                        <p:cTn id="10" dur="500"/>
                                        <p:tgtEl>
                                          <p:spTgt spid="9625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96259">
                                            <p:txEl>
                                              <p:pRg st="2" end="2"/>
                                            </p:txEl>
                                          </p:spTgt>
                                        </p:tgtEl>
                                        <p:attrNameLst>
                                          <p:attrName>style.visibility</p:attrName>
                                        </p:attrNameLst>
                                      </p:cBhvr>
                                      <p:to>
                                        <p:strVal val="visible"/>
                                      </p:to>
                                    </p:set>
                                    <p:animEffect transition="in" filter="wipe(down)">
                                      <p:cBhvr>
                                        <p:cTn id="15" dur="500"/>
                                        <p:tgtEl>
                                          <p:spTgt spid="96259">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96259">
                                            <p:txEl>
                                              <p:pRg st="3" end="3"/>
                                            </p:txEl>
                                          </p:spTgt>
                                        </p:tgtEl>
                                        <p:attrNameLst>
                                          <p:attrName>style.visibility</p:attrName>
                                        </p:attrNameLst>
                                      </p:cBhvr>
                                      <p:to>
                                        <p:strVal val="visible"/>
                                      </p:to>
                                    </p:set>
                                    <p:animEffect transition="in" filter="wipe(down)">
                                      <p:cBhvr>
                                        <p:cTn id="18" dur="500"/>
                                        <p:tgtEl>
                                          <p:spTgt spid="962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US" altLang="en-US" dirty="0" smtClean="0"/>
              <a:t>Email input</a:t>
            </a:r>
          </a:p>
        </p:txBody>
      </p:sp>
      <p:sp>
        <p:nvSpPr>
          <p:cNvPr id="96259" name="Content Placeholder 2"/>
          <p:cNvSpPr>
            <a:spLocks noGrp="1"/>
          </p:cNvSpPr>
          <p:nvPr>
            <p:ph sz="quarter" idx="1"/>
          </p:nvPr>
        </p:nvSpPr>
        <p:spPr/>
        <p:txBody>
          <a:bodyPr/>
          <a:lstStyle/>
          <a:p>
            <a:pPr marL="0" indent="0">
              <a:buNone/>
            </a:pPr>
            <a:r>
              <a:rPr lang="en-US" altLang="en-US" dirty="0" smtClean="0"/>
              <a:t>HTML 5 has introduced a special type called ‘email’ which can instruct the browser to accept only valid email as input.</a:t>
            </a:r>
          </a:p>
          <a:p>
            <a:pPr marL="0" indent="0">
              <a:buNone/>
            </a:pPr>
            <a:endParaRPr lang="en-US" altLang="en-US" dirty="0"/>
          </a:p>
          <a:p>
            <a:pPr marL="0" indent="0">
              <a:buNone/>
            </a:pPr>
            <a:r>
              <a:rPr lang="en-US" dirty="0"/>
              <a:t>&lt;input id="</a:t>
            </a:r>
            <a:r>
              <a:rPr lang="en-US" dirty="0" err="1" smtClean="0"/>
              <a:t>emailId</a:t>
            </a:r>
            <a:r>
              <a:rPr lang="en-US" dirty="0" smtClean="0"/>
              <a:t>" </a:t>
            </a:r>
            <a:r>
              <a:rPr lang="en-US" dirty="0"/>
              <a:t>name="</a:t>
            </a:r>
            <a:r>
              <a:rPr lang="en-US" dirty="0" err="1" smtClean="0"/>
              <a:t>emailId</a:t>
            </a:r>
            <a:r>
              <a:rPr lang="en-US" dirty="0" smtClean="0"/>
              <a:t>" </a:t>
            </a:r>
            <a:r>
              <a:rPr lang="en-US" dirty="0"/>
              <a:t>type="</a:t>
            </a:r>
            <a:r>
              <a:rPr lang="en-US" dirty="0">
                <a:solidFill>
                  <a:srgbClr val="FF0000"/>
                </a:solidFill>
              </a:rPr>
              <a:t>email</a:t>
            </a:r>
            <a:r>
              <a:rPr lang="en-US" dirty="0"/>
              <a:t>" /&gt;</a:t>
            </a:r>
            <a:endParaRPr lang="en-US" altLang="en-US" dirty="0" smtClean="0"/>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82</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038600"/>
            <a:ext cx="78740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210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Effect transition="in" filter="wipe(down)">
                                      <p:cBhvr>
                                        <p:cTn id="7" dur="500"/>
                                        <p:tgtEl>
                                          <p:spTgt spid="962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6259">
                                            <p:txEl>
                                              <p:pRg st="2" end="2"/>
                                            </p:txEl>
                                          </p:spTgt>
                                        </p:tgtEl>
                                        <p:attrNameLst>
                                          <p:attrName>style.visibility</p:attrName>
                                        </p:attrNameLst>
                                      </p:cBhvr>
                                      <p:to>
                                        <p:strVal val="visible"/>
                                      </p:to>
                                    </p:set>
                                    <p:animEffect transition="in" filter="wipe(down)">
                                      <p:cBhvr>
                                        <p:cTn id="12" dur="500"/>
                                        <p:tgtEl>
                                          <p:spTgt spid="962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wipe(down)">
                                      <p:cBhvr>
                                        <p:cTn id="1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US" altLang="en-US" dirty="0" smtClean="0"/>
              <a:t>Placeholders</a:t>
            </a:r>
          </a:p>
        </p:txBody>
      </p:sp>
      <p:sp>
        <p:nvSpPr>
          <p:cNvPr id="96259" name="Content Placeholder 2"/>
          <p:cNvSpPr>
            <a:spLocks noGrp="1"/>
          </p:cNvSpPr>
          <p:nvPr>
            <p:ph sz="quarter" idx="1"/>
          </p:nvPr>
        </p:nvSpPr>
        <p:spPr/>
        <p:txBody>
          <a:bodyPr/>
          <a:lstStyle/>
          <a:p>
            <a:pPr marL="0" indent="0">
              <a:buNone/>
            </a:pPr>
            <a:r>
              <a:rPr lang="en-US" altLang="en-US" dirty="0" smtClean="0"/>
              <a:t>Placeholder is a text shown inside textbox when it is empty. </a:t>
            </a:r>
          </a:p>
          <a:p>
            <a:pPr marL="0" indent="0">
              <a:buNone/>
            </a:pPr>
            <a:endParaRPr lang="en-US" altLang="en-US" dirty="0" smtClean="0"/>
          </a:p>
          <a:p>
            <a:pPr marL="0" indent="0">
              <a:buNone/>
            </a:pPr>
            <a:r>
              <a:rPr lang="en-US" dirty="0"/>
              <a:t>&lt;input name="</a:t>
            </a:r>
            <a:r>
              <a:rPr lang="en-US" dirty="0" err="1" smtClean="0"/>
              <a:t>emailId</a:t>
            </a:r>
            <a:r>
              <a:rPr lang="en-US" dirty="0" smtClean="0"/>
              <a:t>" </a:t>
            </a:r>
            <a:r>
              <a:rPr lang="en-US" dirty="0"/>
              <a:t>type="email" placeholder</a:t>
            </a:r>
            <a:r>
              <a:rPr lang="en-US" dirty="0" smtClean="0"/>
              <a:t>=“Enter email" /&gt;</a:t>
            </a:r>
          </a:p>
          <a:p>
            <a:pPr marL="0" indent="0">
              <a:buNone/>
            </a:pPr>
            <a:endParaRPr lang="en-US" altLang="en-US" dirty="0" smtClean="0"/>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83</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589855"/>
            <a:ext cx="7477626" cy="7708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1986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Effect transition="in" filter="wipe(down)">
                                      <p:cBhvr>
                                        <p:cTn id="7" dur="500"/>
                                        <p:tgtEl>
                                          <p:spTgt spid="962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6259">
                                            <p:txEl>
                                              <p:pRg st="2" end="2"/>
                                            </p:txEl>
                                          </p:spTgt>
                                        </p:tgtEl>
                                        <p:attrNameLst>
                                          <p:attrName>style.visibility</p:attrName>
                                        </p:attrNameLst>
                                      </p:cBhvr>
                                      <p:to>
                                        <p:strVal val="visible"/>
                                      </p:to>
                                    </p:set>
                                    <p:animEffect transition="in" filter="wipe(down)">
                                      <p:cBhvr>
                                        <p:cTn id="12" dur="500"/>
                                        <p:tgtEl>
                                          <p:spTgt spid="962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wipe(down)">
                                      <p:cBhvr>
                                        <p:cTn id="1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US" altLang="en-US" dirty="0" smtClean="0"/>
              <a:t>‘required’ attribute</a:t>
            </a:r>
          </a:p>
        </p:txBody>
      </p:sp>
      <p:sp>
        <p:nvSpPr>
          <p:cNvPr id="96259" name="Content Placeholder 2"/>
          <p:cNvSpPr>
            <a:spLocks noGrp="1"/>
          </p:cNvSpPr>
          <p:nvPr>
            <p:ph sz="quarter" idx="1"/>
          </p:nvPr>
        </p:nvSpPr>
        <p:spPr/>
        <p:txBody>
          <a:bodyPr/>
          <a:lstStyle/>
          <a:p>
            <a:pPr marL="0" indent="0">
              <a:buNone/>
            </a:pPr>
            <a:r>
              <a:rPr lang="en-US" altLang="en-US" dirty="0" smtClean="0"/>
              <a:t>Using ‘required’ attribute, we can insist user to enter some value into textbox. </a:t>
            </a:r>
          </a:p>
          <a:p>
            <a:pPr marL="0" indent="0">
              <a:buNone/>
            </a:pPr>
            <a:endParaRPr lang="en-US" altLang="en-US" dirty="0" smtClean="0"/>
          </a:p>
          <a:p>
            <a:pPr marL="0" indent="0">
              <a:buNone/>
            </a:pPr>
            <a:r>
              <a:rPr lang="en-US" dirty="0"/>
              <a:t>&lt;input type="text" name</a:t>
            </a:r>
            <a:r>
              <a:rPr lang="en-US" dirty="0" smtClean="0"/>
              <a:t>=“username" </a:t>
            </a:r>
            <a:r>
              <a:rPr lang="en-US" dirty="0" smtClean="0">
                <a:solidFill>
                  <a:srgbClr val="FF0000"/>
                </a:solidFill>
              </a:rPr>
              <a:t>required</a:t>
            </a:r>
            <a:r>
              <a:rPr lang="en-US" dirty="0"/>
              <a:t>&gt;</a:t>
            </a:r>
            <a:endParaRPr lang="en-US" altLang="en-US" dirty="0" smtClean="0"/>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84</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962400"/>
            <a:ext cx="5168348"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2488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Effect transition="in" filter="wipe(down)">
                                      <p:cBhvr>
                                        <p:cTn id="7" dur="500"/>
                                        <p:tgtEl>
                                          <p:spTgt spid="962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6259">
                                            <p:txEl>
                                              <p:pRg st="2" end="2"/>
                                            </p:txEl>
                                          </p:spTgt>
                                        </p:tgtEl>
                                        <p:attrNameLst>
                                          <p:attrName>style.visibility</p:attrName>
                                        </p:attrNameLst>
                                      </p:cBhvr>
                                      <p:to>
                                        <p:strVal val="visible"/>
                                      </p:to>
                                    </p:set>
                                    <p:animEffect transition="in" filter="wipe(down)">
                                      <p:cBhvr>
                                        <p:cTn id="12" dur="500"/>
                                        <p:tgtEl>
                                          <p:spTgt spid="962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Effect transition="in" filter="wipe(down)">
                                      <p:cBhvr>
                                        <p:cTn id="1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US" altLang="en-US" dirty="0" smtClean="0"/>
              <a:t>‘autofocus’ attribute</a:t>
            </a:r>
          </a:p>
        </p:txBody>
      </p:sp>
      <p:sp>
        <p:nvSpPr>
          <p:cNvPr id="96259" name="Content Placeholder 2"/>
          <p:cNvSpPr>
            <a:spLocks noGrp="1"/>
          </p:cNvSpPr>
          <p:nvPr>
            <p:ph sz="quarter" idx="1"/>
          </p:nvPr>
        </p:nvSpPr>
        <p:spPr/>
        <p:txBody>
          <a:bodyPr/>
          <a:lstStyle/>
          <a:p>
            <a:pPr marL="0" indent="0">
              <a:buNone/>
            </a:pPr>
            <a:r>
              <a:rPr lang="en-US" altLang="en-US" dirty="0" smtClean="0"/>
              <a:t>We can inform browser to set the focus on a specific form element using ‘autofocus’ attribute.</a:t>
            </a:r>
          </a:p>
          <a:p>
            <a:pPr marL="0" indent="0">
              <a:buNone/>
            </a:pPr>
            <a:endParaRPr lang="en-US" altLang="en-US" dirty="0"/>
          </a:p>
          <a:p>
            <a:pPr marL="0" indent="0">
              <a:buNone/>
            </a:pPr>
            <a:r>
              <a:rPr lang="en-US" dirty="0"/>
              <a:t>&lt;input type=</a:t>
            </a:r>
            <a:r>
              <a:rPr lang="en-US" i="1" dirty="0"/>
              <a:t>"email" name="</a:t>
            </a:r>
            <a:r>
              <a:rPr lang="en-US" i="1" dirty="0" err="1"/>
              <a:t>emailId</a:t>
            </a:r>
            <a:r>
              <a:rPr lang="en-US" i="1" dirty="0"/>
              <a:t>" placeholder="Enter email" </a:t>
            </a:r>
            <a:r>
              <a:rPr lang="en-US" i="1" dirty="0">
                <a:solidFill>
                  <a:srgbClr val="FF0000"/>
                </a:solidFill>
              </a:rPr>
              <a:t>autofocus</a:t>
            </a:r>
            <a:r>
              <a:rPr lang="en-US" i="1" dirty="0"/>
              <a:t>&gt;</a:t>
            </a:r>
            <a:endParaRPr lang="en-US" altLang="en-US" dirty="0" smtClean="0"/>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85</a:t>
            </a:fld>
            <a:endParaRPr lang="en-US"/>
          </a:p>
        </p:txBody>
      </p:sp>
    </p:spTree>
    <p:extLst>
      <p:ext uri="{BB962C8B-B14F-4D97-AF65-F5344CB8AC3E}">
        <p14:creationId xmlns:p14="http://schemas.microsoft.com/office/powerpoint/2010/main" val="3416517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Effect transition="in" filter="wipe(down)">
                                      <p:cBhvr>
                                        <p:cTn id="7" dur="500"/>
                                        <p:tgtEl>
                                          <p:spTgt spid="962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6259">
                                            <p:txEl>
                                              <p:pRg st="2" end="2"/>
                                            </p:txEl>
                                          </p:spTgt>
                                        </p:tgtEl>
                                        <p:attrNameLst>
                                          <p:attrName>style.visibility</p:attrName>
                                        </p:attrNameLst>
                                      </p:cBhvr>
                                      <p:to>
                                        <p:strVal val="visible"/>
                                      </p:to>
                                    </p:set>
                                    <p:animEffect transition="in" filter="wipe(down)">
                                      <p:cBhvr>
                                        <p:cTn id="12" dur="500"/>
                                        <p:tgtEl>
                                          <p:spTgt spid="962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US" altLang="en-US" dirty="0" smtClean="0"/>
              <a:t>&lt;header&gt; &amp; &lt;footer&gt;</a:t>
            </a:r>
          </a:p>
        </p:txBody>
      </p:sp>
      <p:sp>
        <p:nvSpPr>
          <p:cNvPr id="96259" name="Content Placeholder 2"/>
          <p:cNvSpPr>
            <a:spLocks noGrp="1"/>
          </p:cNvSpPr>
          <p:nvPr>
            <p:ph sz="quarter" idx="1"/>
          </p:nvPr>
        </p:nvSpPr>
        <p:spPr/>
        <p:txBody>
          <a:bodyPr/>
          <a:lstStyle/>
          <a:p>
            <a:pPr marL="0" indent="0">
              <a:buNone/>
            </a:pPr>
            <a:r>
              <a:rPr lang="en-US" altLang="en-US" dirty="0" smtClean="0"/>
              <a:t>In order to provide header section, we used to create a &lt;div id=“header”&gt;. But now HTML 5 provides us built in &lt;header&gt; &amp; &lt;footer&gt; tags.</a:t>
            </a:r>
          </a:p>
          <a:p>
            <a:pPr marL="0" indent="0">
              <a:buNone/>
            </a:pPr>
            <a:endParaRPr lang="en-US" altLang="en-US" dirty="0"/>
          </a:p>
          <a:p>
            <a:pPr marL="274320" lvl="1" indent="0">
              <a:buNone/>
            </a:pPr>
            <a:r>
              <a:rPr lang="en-US" dirty="0"/>
              <a:t>&lt;header&gt;This is header section&lt;/header</a:t>
            </a:r>
            <a:r>
              <a:rPr lang="en-US" dirty="0" smtClean="0"/>
              <a:t>&gt;</a:t>
            </a:r>
          </a:p>
          <a:p>
            <a:pPr marL="274320" lvl="1" indent="0">
              <a:buNone/>
            </a:pPr>
            <a:r>
              <a:rPr lang="en-US" dirty="0"/>
              <a:t>&lt;footer&gt;This is footer section&lt;/footer&gt;</a:t>
            </a:r>
            <a:endParaRPr lang="en-US" altLang="en-US" dirty="0" smtClean="0"/>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86</a:t>
            </a:fld>
            <a:endParaRPr lang="en-US"/>
          </a:p>
        </p:txBody>
      </p:sp>
    </p:spTree>
    <p:extLst>
      <p:ext uri="{BB962C8B-B14F-4D97-AF65-F5344CB8AC3E}">
        <p14:creationId xmlns:p14="http://schemas.microsoft.com/office/powerpoint/2010/main" val="1725433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Effect transition="in" filter="wipe(down)">
                                      <p:cBhvr>
                                        <p:cTn id="7" dur="500"/>
                                        <p:tgtEl>
                                          <p:spTgt spid="962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6259">
                                            <p:txEl>
                                              <p:pRg st="2" end="2"/>
                                            </p:txEl>
                                          </p:spTgt>
                                        </p:tgtEl>
                                        <p:attrNameLst>
                                          <p:attrName>style.visibility</p:attrName>
                                        </p:attrNameLst>
                                      </p:cBhvr>
                                      <p:to>
                                        <p:strVal val="visible"/>
                                      </p:to>
                                    </p:set>
                                    <p:animEffect transition="in" filter="wipe(down)">
                                      <p:cBhvr>
                                        <p:cTn id="12" dur="500"/>
                                        <p:tgtEl>
                                          <p:spTgt spid="96259">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96259">
                                            <p:txEl>
                                              <p:pRg st="3" end="3"/>
                                            </p:txEl>
                                          </p:spTgt>
                                        </p:tgtEl>
                                        <p:attrNameLst>
                                          <p:attrName>style.visibility</p:attrName>
                                        </p:attrNameLst>
                                      </p:cBhvr>
                                      <p:to>
                                        <p:strVal val="visible"/>
                                      </p:to>
                                    </p:set>
                                    <p:animEffect transition="in" filter="wipe(down)">
                                      <p:cBhvr>
                                        <p:cTn id="15" dur="500"/>
                                        <p:tgtEl>
                                          <p:spTgt spid="962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lstStyle/>
          <a:p>
            <a:r>
              <a:rPr lang="en-US" altLang="en-US" dirty="0" smtClean="0"/>
              <a:t>Text area</a:t>
            </a:r>
          </a:p>
        </p:txBody>
      </p:sp>
      <p:sp>
        <p:nvSpPr>
          <p:cNvPr id="97283" name="Content Placeholder 2"/>
          <p:cNvSpPr>
            <a:spLocks noGrp="1"/>
          </p:cNvSpPr>
          <p:nvPr>
            <p:ph sz="quarter" idx="1"/>
          </p:nvPr>
        </p:nvSpPr>
        <p:spPr/>
        <p:txBody>
          <a:bodyPr>
            <a:normAutofit/>
          </a:bodyPr>
          <a:lstStyle/>
          <a:p>
            <a:r>
              <a:rPr lang="en-US" altLang="en-US" sz="2000" dirty="0" smtClean="0"/>
              <a:t>Text areas are text fields that can span several lines.</a:t>
            </a:r>
          </a:p>
          <a:p>
            <a:r>
              <a:rPr lang="en-US" altLang="en-US" sz="2000" dirty="0" smtClean="0"/>
              <a:t>Unlike most other form fields, text areas are not defined with an &lt;input&gt; tag.</a:t>
            </a:r>
          </a:p>
          <a:p>
            <a:r>
              <a:rPr lang="en-US" altLang="en-US" sz="2000" dirty="0" smtClean="0"/>
              <a:t>Instead you enter a &lt;</a:t>
            </a:r>
            <a:r>
              <a:rPr lang="en-US" altLang="en-US" sz="2000" dirty="0" err="1" smtClean="0"/>
              <a:t>textarea</a:t>
            </a:r>
            <a:r>
              <a:rPr lang="en-US" altLang="en-US" sz="2000" dirty="0" smtClean="0"/>
              <a:t>&gt; tag where you want the text area to start and a closing &lt;/</a:t>
            </a:r>
            <a:r>
              <a:rPr lang="en-US" altLang="en-US" sz="2000" dirty="0" err="1" smtClean="0"/>
              <a:t>textarea</a:t>
            </a:r>
            <a:r>
              <a:rPr lang="en-US" altLang="en-US" sz="2000" dirty="0" smtClean="0"/>
              <a:t>&gt; tag where you want the area to end.</a:t>
            </a:r>
          </a:p>
        </p:txBody>
      </p:sp>
      <p:sp>
        <p:nvSpPr>
          <p:cNvPr id="2" name="Footer Placeholder 1"/>
          <p:cNvSpPr>
            <a:spLocks noGrp="1"/>
          </p:cNvSpPr>
          <p:nvPr>
            <p:ph type="ftr" sz="quarter" idx="11"/>
          </p:nvPr>
        </p:nvSpPr>
        <p:spPr/>
        <p:txBody>
          <a:bodyPr/>
          <a:lstStyle/>
          <a:p>
            <a:r>
              <a:rPr lang="en-US" smtClean="0"/>
              <a:t>Xoriant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87</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83918283"/>
              </p:ext>
            </p:extLst>
          </p:nvPr>
        </p:nvGraphicFramePr>
        <p:xfrm>
          <a:off x="533400" y="3276600"/>
          <a:ext cx="8001000" cy="3001647"/>
        </p:xfrm>
        <a:graphic>
          <a:graphicData uri="http://schemas.openxmlformats.org/drawingml/2006/table">
            <a:tbl>
              <a:tblPr firstRow="1" bandRow="1">
                <a:tableStyleId>{ED083AE6-46FA-4A59-8FB0-9F97EB10719F}</a:tableStyleId>
              </a:tblPr>
              <a:tblGrid>
                <a:gridCol w="2667000"/>
                <a:gridCol w="2667000"/>
                <a:gridCol w="2667000"/>
              </a:tblGrid>
              <a:tr h="295599">
                <a:tc>
                  <a:txBody>
                    <a:bodyPr/>
                    <a:lstStyle/>
                    <a:p>
                      <a:r>
                        <a:rPr lang="en-US" sz="1400" dirty="0"/>
                        <a:t>HTML</a:t>
                      </a:r>
                    </a:p>
                  </a:txBody>
                  <a:tcPr marT="45724" marB="45724" anchor="ctr"/>
                </a:tc>
                <a:tc>
                  <a:txBody>
                    <a:bodyPr/>
                    <a:lstStyle/>
                    <a:p>
                      <a:r>
                        <a:rPr lang="en-US" sz="1400"/>
                        <a:t>EXPLANATION</a:t>
                      </a:r>
                    </a:p>
                  </a:txBody>
                  <a:tcPr marT="45724" marB="45724" anchor="ctr"/>
                </a:tc>
                <a:tc>
                  <a:txBody>
                    <a:bodyPr/>
                    <a:lstStyle/>
                    <a:p>
                      <a:r>
                        <a:rPr lang="en-US" sz="1400" dirty="0"/>
                        <a:t>EXAMPLE</a:t>
                      </a:r>
                    </a:p>
                  </a:txBody>
                  <a:tcPr marT="45724" marB="45724" anchor="ctr"/>
                </a:tc>
              </a:tr>
              <a:tr h="2696839">
                <a:tc>
                  <a:txBody>
                    <a:bodyPr/>
                    <a:lstStyle/>
                    <a:p>
                      <a:r>
                        <a:rPr lang="en-US" sz="1400" dirty="0" err="1"/>
                        <a:t>textarea</a:t>
                      </a:r>
                      <a:r>
                        <a:rPr lang="en-US" sz="1400" dirty="0"/>
                        <a:t/>
                      </a:r>
                      <a:br>
                        <a:rPr lang="en-US" sz="1400" dirty="0"/>
                      </a:br>
                      <a:r>
                        <a:rPr lang="en-US" sz="1400" dirty="0"/>
                        <a:t>rows=</a:t>
                      </a:r>
                      <a:br>
                        <a:rPr lang="en-US" sz="1400" dirty="0"/>
                      </a:br>
                      <a:r>
                        <a:rPr lang="en-US" sz="1400" dirty="0"/>
                        <a:t>cols=</a:t>
                      </a:r>
                      <a:br>
                        <a:rPr lang="en-US" sz="1400" dirty="0"/>
                      </a:br>
                      <a:r>
                        <a:rPr lang="en-US" sz="1400" dirty="0"/>
                        <a:t>name=</a:t>
                      </a:r>
                      <a:br>
                        <a:rPr lang="en-US" sz="1400" dirty="0"/>
                      </a:br>
                      <a:r>
                        <a:rPr lang="en-US" sz="1400" dirty="0" err="1"/>
                        <a:t>tabindex</a:t>
                      </a:r>
                      <a:r>
                        <a:rPr lang="en-US" sz="1400" dirty="0"/>
                        <a:t>=</a:t>
                      </a:r>
                      <a:br>
                        <a:rPr lang="en-US" sz="1400" dirty="0"/>
                      </a:br>
                      <a:r>
                        <a:rPr lang="en-US" sz="1400" dirty="0"/>
                        <a:t/>
                      </a:r>
                      <a:br>
                        <a:rPr lang="en-US" sz="1400" dirty="0"/>
                      </a:br>
                      <a:r>
                        <a:rPr lang="en-US" sz="1400" dirty="0"/>
                        <a:t>wrap=</a:t>
                      </a:r>
                      <a:br>
                        <a:rPr lang="en-US" sz="1400" dirty="0"/>
                      </a:br>
                      <a:r>
                        <a:rPr lang="en-US" sz="1400" dirty="0"/>
                        <a:t>off</a:t>
                      </a:r>
                      <a:br>
                        <a:rPr lang="en-US" sz="1400" dirty="0"/>
                      </a:br>
                      <a:r>
                        <a:rPr lang="en-US" sz="1400" dirty="0"/>
                        <a:t>virtual</a:t>
                      </a:r>
                      <a:br>
                        <a:rPr lang="en-US" sz="1400" dirty="0"/>
                      </a:br>
                      <a:r>
                        <a:rPr lang="en-US" sz="1400" dirty="0"/>
                        <a:t/>
                      </a:r>
                      <a:br>
                        <a:rPr lang="en-US" sz="1400" dirty="0"/>
                      </a:br>
                      <a:r>
                        <a:rPr lang="en-US" sz="1400" dirty="0"/>
                        <a:t>physical</a:t>
                      </a:r>
                      <a:br>
                        <a:rPr lang="en-US" sz="1400" dirty="0"/>
                      </a:br>
                      <a:endParaRPr lang="en-US" sz="1400" dirty="0"/>
                    </a:p>
                  </a:txBody>
                  <a:tcPr marT="45724" marB="45724" anchor="ctr"/>
                </a:tc>
                <a:tc>
                  <a:txBody>
                    <a:bodyPr/>
                    <a:lstStyle/>
                    <a:p>
                      <a:r>
                        <a:rPr lang="en-US" sz="1400" dirty="0"/>
                        <a:t>Text area - several lines</a:t>
                      </a:r>
                      <a:br>
                        <a:rPr lang="en-US" sz="1400" dirty="0"/>
                      </a:br>
                      <a:r>
                        <a:rPr lang="en-US" sz="1400" dirty="0"/>
                        <a:t>Rows in the field.</a:t>
                      </a:r>
                      <a:br>
                        <a:rPr lang="en-US" sz="1400" dirty="0"/>
                      </a:br>
                      <a:r>
                        <a:rPr lang="en-US" sz="1400" dirty="0"/>
                        <a:t>Columns in the field.</a:t>
                      </a:r>
                      <a:br>
                        <a:rPr lang="en-US" sz="1400" dirty="0"/>
                      </a:br>
                      <a:r>
                        <a:rPr lang="en-US" sz="1400" dirty="0"/>
                        <a:t>Name of the field.</a:t>
                      </a:r>
                      <a:br>
                        <a:rPr lang="en-US" sz="1400" dirty="0"/>
                      </a:br>
                      <a:r>
                        <a:rPr lang="en-US" sz="1400" dirty="0"/>
                        <a:t>Tab order of the field.</a:t>
                      </a:r>
                      <a:br>
                        <a:rPr lang="en-US" sz="1400" dirty="0"/>
                      </a:br>
                      <a:r>
                        <a:rPr lang="en-US" sz="1400" dirty="0"/>
                        <a:t/>
                      </a:r>
                      <a:br>
                        <a:rPr lang="en-US" sz="1400" dirty="0"/>
                      </a:br>
                      <a:r>
                        <a:rPr lang="en-US" sz="1400" dirty="0"/>
                        <a:t/>
                      </a:r>
                      <a:br>
                        <a:rPr lang="en-US" sz="1400" dirty="0"/>
                      </a:br>
                      <a:r>
                        <a:rPr lang="en-US" sz="1400" dirty="0"/>
                        <a:t>Turns off </a:t>
                      </a:r>
                      <a:r>
                        <a:rPr lang="en-US" sz="1400" dirty="0" err="1"/>
                        <a:t>linebreaking</a:t>
                      </a:r>
                      <a:r>
                        <a:rPr lang="en-US" sz="1400" dirty="0"/>
                        <a:t/>
                      </a:r>
                      <a:br>
                        <a:rPr lang="en-US" sz="1400" dirty="0"/>
                      </a:br>
                      <a:r>
                        <a:rPr lang="en-US" sz="1400" dirty="0"/>
                        <a:t>Shows </a:t>
                      </a:r>
                      <a:r>
                        <a:rPr lang="en-US" sz="1400" dirty="0" err="1"/>
                        <a:t>linebreaking</a:t>
                      </a:r>
                      <a:r>
                        <a:rPr lang="en-US" sz="1400" dirty="0"/>
                        <a:t>, but</a:t>
                      </a:r>
                      <a:br>
                        <a:rPr lang="en-US" sz="1400" dirty="0"/>
                      </a:br>
                      <a:r>
                        <a:rPr lang="en-US" sz="1400" dirty="0"/>
                        <a:t>sends text as entered.</a:t>
                      </a:r>
                      <a:br>
                        <a:rPr lang="en-US" sz="1400" dirty="0"/>
                      </a:br>
                      <a:r>
                        <a:rPr lang="en-US" sz="1400" dirty="0"/>
                        <a:t>Inserts </a:t>
                      </a:r>
                      <a:r>
                        <a:rPr lang="en-US" sz="1400" dirty="0" err="1"/>
                        <a:t>linebreaks</a:t>
                      </a:r>
                      <a:r>
                        <a:rPr lang="en-US" sz="1400" dirty="0"/>
                        <a:t> when</a:t>
                      </a:r>
                      <a:br>
                        <a:rPr lang="en-US" sz="1400" dirty="0"/>
                      </a:br>
                      <a:r>
                        <a:rPr lang="en-US" sz="1400" dirty="0"/>
                        <a:t>needed and even sends it.</a:t>
                      </a:r>
                    </a:p>
                  </a:txBody>
                  <a:tcPr marT="45724" marB="45724" anchor="ctr"/>
                </a:tc>
                <a:tc>
                  <a:txBody>
                    <a:bodyPr/>
                    <a:lstStyle/>
                    <a:p>
                      <a:endParaRPr lang="en-US" sz="1400" dirty="0"/>
                    </a:p>
                  </a:txBody>
                  <a:tcPr marT="45724" marB="45724"/>
                </a:tc>
              </a:tr>
            </a:tbl>
          </a:graphicData>
        </a:graphic>
      </p:graphicFrame>
      <p:pic>
        <p:nvPicPr>
          <p:cNvPr id="972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4114800"/>
            <a:ext cx="1320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127733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r>
              <a:rPr lang="en-US" altLang="en-US" smtClean="0"/>
              <a:t>Check box</a:t>
            </a:r>
            <a:endParaRPr lang="en-US" altLang="en-US" dirty="0" smtClean="0"/>
          </a:p>
        </p:txBody>
      </p:sp>
      <p:sp>
        <p:nvSpPr>
          <p:cNvPr id="98307" name="Content Placeholder 2"/>
          <p:cNvSpPr>
            <a:spLocks noGrp="1"/>
          </p:cNvSpPr>
          <p:nvPr>
            <p:ph sz="quarter" idx="1"/>
          </p:nvPr>
        </p:nvSpPr>
        <p:spPr/>
        <p:txBody>
          <a:bodyPr/>
          <a:lstStyle/>
          <a:p>
            <a:r>
              <a:rPr lang="en-US" altLang="en-US" smtClean="0"/>
              <a:t>Check boxes are used when you want to let the visitor select one or more options from a set of alternatives.</a:t>
            </a:r>
          </a:p>
          <a:p>
            <a:endParaRPr lang="en-US" altLang="en-US" smtClean="0"/>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88</a:t>
            </a:fld>
            <a:endParaRPr lang="en-US"/>
          </a:p>
        </p:txBody>
      </p:sp>
      <p:graphicFrame>
        <p:nvGraphicFramePr>
          <p:cNvPr id="4" name="Table 3"/>
          <p:cNvGraphicFramePr>
            <a:graphicFrameLocks noGrp="1"/>
          </p:cNvGraphicFramePr>
          <p:nvPr/>
        </p:nvGraphicFramePr>
        <p:xfrm>
          <a:off x="609600" y="2578100"/>
          <a:ext cx="8077200" cy="2755900"/>
        </p:xfrm>
        <a:graphic>
          <a:graphicData uri="http://schemas.openxmlformats.org/drawingml/2006/table">
            <a:tbl>
              <a:tblPr firstRow="1" bandRow="1">
                <a:tableStyleId>{ED083AE6-46FA-4A59-8FB0-9F97EB10719F}</a:tableStyleId>
              </a:tblPr>
              <a:tblGrid>
                <a:gridCol w="1905000"/>
                <a:gridCol w="3479800"/>
                <a:gridCol w="2692400"/>
              </a:tblGrid>
              <a:tr h="1018540">
                <a:tc>
                  <a:txBody>
                    <a:bodyPr/>
                    <a:lstStyle/>
                    <a:p>
                      <a:pPr algn="ctr"/>
                      <a:r>
                        <a:rPr lang="en-US" dirty="0"/>
                        <a:t>HTML</a:t>
                      </a:r>
                    </a:p>
                  </a:txBody>
                  <a:tcPr marL="19050" marR="19050" marT="19050" marB="19050" anchor="ctr"/>
                </a:tc>
                <a:tc>
                  <a:txBody>
                    <a:bodyPr/>
                    <a:lstStyle/>
                    <a:p>
                      <a:pPr algn="ctr"/>
                      <a:r>
                        <a:rPr lang="en-US" dirty="0"/>
                        <a:t>EXPLANATION</a:t>
                      </a:r>
                    </a:p>
                  </a:txBody>
                  <a:tcPr marL="19050" marR="19050" marT="19050" marB="19050" anchor="ctr"/>
                </a:tc>
                <a:tc>
                  <a:txBody>
                    <a:bodyPr/>
                    <a:lstStyle/>
                    <a:p>
                      <a:pPr algn="ctr"/>
                      <a:r>
                        <a:rPr lang="en-US" dirty="0"/>
                        <a:t>EXAMPLE</a:t>
                      </a:r>
                    </a:p>
                  </a:txBody>
                  <a:tcPr marL="19050" marR="19050" marT="19050" marB="19050" anchor="ctr"/>
                </a:tc>
              </a:tr>
              <a:tr h="1018540">
                <a:tc>
                  <a:txBody>
                    <a:bodyPr/>
                    <a:lstStyle/>
                    <a:p>
                      <a:r>
                        <a:rPr lang="en-US" dirty="0"/>
                        <a:t>checkbox</a:t>
                      </a:r>
                      <a:br>
                        <a:rPr lang="en-US" dirty="0"/>
                      </a:br>
                      <a:r>
                        <a:rPr lang="en-US" dirty="0"/>
                        <a:t>  name=</a:t>
                      </a:r>
                      <a:br>
                        <a:rPr lang="en-US" dirty="0"/>
                      </a:br>
                      <a:r>
                        <a:rPr lang="en-US" dirty="0"/>
                        <a:t>  value=</a:t>
                      </a:r>
                      <a:br>
                        <a:rPr lang="en-US" dirty="0"/>
                      </a:br>
                      <a:r>
                        <a:rPr lang="en-US" dirty="0"/>
                        <a:t>  align=</a:t>
                      </a:r>
                      <a:br>
                        <a:rPr lang="en-US" dirty="0"/>
                      </a:br>
                      <a:r>
                        <a:rPr lang="en-US" dirty="0"/>
                        <a:t>  </a:t>
                      </a:r>
                      <a:r>
                        <a:rPr lang="en-US" dirty="0" err="1"/>
                        <a:t>tabindex</a:t>
                      </a:r>
                      <a:r>
                        <a:rPr lang="en-US" dirty="0"/>
                        <a:t>=</a:t>
                      </a:r>
                      <a:br>
                        <a:rPr lang="en-US" dirty="0"/>
                      </a:br>
                      <a:r>
                        <a:rPr lang="en-US" dirty="0" smtClean="0"/>
                        <a:t>checked</a:t>
                      </a:r>
                      <a:endParaRPr lang="en-US" dirty="0"/>
                    </a:p>
                  </a:txBody>
                  <a:tcPr anchor="ctr"/>
                </a:tc>
                <a:tc>
                  <a:txBody>
                    <a:bodyPr/>
                    <a:lstStyle/>
                    <a:p>
                      <a:r>
                        <a:rPr lang="en-US" dirty="0"/>
                        <a:t>Choose one or more options</a:t>
                      </a:r>
                      <a:br>
                        <a:rPr lang="en-US" dirty="0"/>
                      </a:br>
                      <a:r>
                        <a:rPr lang="en-US" dirty="0"/>
                        <a:t>Name of the field.</a:t>
                      </a:r>
                      <a:br>
                        <a:rPr lang="en-US" dirty="0"/>
                      </a:br>
                      <a:r>
                        <a:rPr lang="en-US" dirty="0"/>
                        <a:t>Value that is submitted if checked.</a:t>
                      </a:r>
                      <a:br>
                        <a:rPr lang="en-US" dirty="0"/>
                      </a:br>
                      <a:r>
                        <a:rPr lang="en-US" dirty="0"/>
                        <a:t>Alignment of the field.</a:t>
                      </a:r>
                      <a:br>
                        <a:rPr lang="en-US" dirty="0"/>
                      </a:br>
                      <a:r>
                        <a:rPr lang="en-US" dirty="0"/>
                        <a:t>Tab order of the field.</a:t>
                      </a:r>
                      <a:br>
                        <a:rPr lang="en-US" dirty="0"/>
                      </a:br>
                      <a:r>
                        <a:rPr lang="en-US" dirty="0"/>
                        <a:t>Default check this field.</a:t>
                      </a:r>
                    </a:p>
                  </a:txBody>
                  <a:tcPr anchor="ctr"/>
                </a:tc>
                <a:tc>
                  <a:txBody>
                    <a:bodyPr/>
                    <a:lstStyle/>
                    <a:p>
                      <a:pPr algn="ctr"/>
                      <a:endParaRPr lang="en-US" dirty="0"/>
                    </a:p>
                  </a:txBody>
                  <a:tcPr marL="19050" marR="19050" marT="19050" marB="19050" anchor="ctr"/>
                </a:tc>
              </a:tr>
            </a:tbl>
          </a:graphicData>
        </a:graphic>
      </p:graphicFrame>
      <p:pic>
        <p:nvPicPr>
          <p:cNvPr id="983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4114800"/>
            <a:ext cx="1804988"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811241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a:lstStyle/>
          <a:p>
            <a:r>
              <a:rPr lang="en-US" altLang="en-US" smtClean="0"/>
              <a:t>Radio button</a:t>
            </a:r>
            <a:endParaRPr lang="en-US" altLang="en-US" dirty="0" smtClean="0"/>
          </a:p>
        </p:txBody>
      </p:sp>
      <p:sp>
        <p:nvSpPr>
          <p:cNvPr id="99331" name="Content Placeholder 2"/>
          <p:cNvSpPr>
            <a:spLocks noGrp="1"/>
          </p:cNvSpPr>
          <p:nvPr>
            <p:ph sz="quarter" idx="1"/>
          </p:nvPr>
        </p:nvSpPr>
        <p:spPr/>
        <p:txBody>
          <a:bodyPr/>
          <a:lstStyle/>
          <a:p>
            <a:r>
              <a:rPr lang="en-US" altLang="en-US" smtClean="0"/>
              <a:t>Radio buttons are used when you want to let the visitor select one - and just one - option from a set of alternatives.</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89</a:t>
            </a:fld>
            <a:endParaRPr lang="en-US"/>
          </a:p>
        </p:txBody>
      </p:sp>
      <p:graphicFrame>
        <p:nvGraphicFramePr>
          <p:cNvPr id="4" name="Table 3"/>
          <p:cNvGraphicFramePr>
            <a:graphicFrameLocks noGrp="1"/>
          </p:cNvGraphicFramePr>
          <p:nvPr/>
        </p:nvGraphicFramePr>
        <p:xfrm>
          <a:off x="609600" y="2578100"/>
          <a:ext cx="8077200" cy="2755900"/>
        </p:xfrm>
        <a:graphic>
          <a:graphicData uri="http://schemas.openxmlformats.org/drawingml/2006/table">
            <a:tbl>
              <a:tblPr firstRow="1" bandRow="1">
                <a:tableStyleId>{ED083AE6-46FA-4A59-8FB0-9F97EB10719F}</a:tableStyleId>
              </a:tblPr>
              <a:tblGrid>
                <a:gridCol w="1905000"/>
                <a:gridCol w="3479800"/>
                <a:gridCol w="2692400"/>
              </a:tblGrid>
              <a:tr h="1018540">
                <a:tc>
                  <a:txBody>
                    <a:bodyPr/>
                    <a:lstStyle/>
                    <a:p>
                      <a:pPr algn="ctr"/>
                      <a:r>
                        <a:rPr lang="en-US" dirty="0"/>
                        <a:t>HTML</a:t>
                      </a:r>
                    </a:p>
                  </a:txBody>
                  <a:tcPr marL="19050" marR="19050" marT="19050" marB="19050" anchor="ctr"/>
                </a:tc>
                <a:tc>
                  <a:txBody>
                    <a:bodyPr/>
                    <a:lstStyle/>
                    <a:p>
                      <a:pPr algn="ctr"/>
                      <a:r>
                        <a:rPr lang="en-US" dirty="0"/>
                        <a:t>EXPLANATION</a:t>
                      </a:r>
                    </a:p>
                  </a:txBody>
                  <a:tcPr marL="19050" marR="19050" marT="19050" marB="19050" anchor="ctr"/>
                </a:tc>
                <a:tc>
                  <a:txBody>
                    <a:bodyPr/>
                    <a:lstStyle/>
                    <a:p>
                      <a:pPr algn="ctr"/>
                      <a:r>
                        <a:rPr lang="en-US" dirty="0"/>
                        <a:t>EXAMPLE</a:t>
                      </a:r>
                    </a:p>
                  </a:txBody>
                  <a:tcPr marL="19050" marR="19050" marT="19050" marB="19050" anchor="ctr"/>
                </a:tc>
              </a:tr>
              <a:tr h="1018540">
                <a:tc>
                  <a:txBody>
                    <a:bodyPr/>
                    <a:lstStyle/>
                    <a:p>
                      <a:r>
                        <a:rPr lang="en-US" dirty="0"/>
                        <a:t>radio</a:t>
                      </a:r>
                      <a:br>
                        <a:rPr lang="en-US" dirty="0"/>
                      </a:br>
                      <a:r>
                        <a:rPr lang="en-US" dirty="0"/>
                        <a:t>  name=</a:t>
                      </a:r>
                      <a:br>
                        <a:rPr lang="en-US" dirty="0"/>
                      </a:br>
                      <a:r>
                        <a:rPr lang="en-US" dirty="0"/>
                        <a:t>  value=</a:t>
                      </a:r>
                      <a:br>
                        <a:rPr lang="en-US" dirty="0"/>
                      </a:br>
                      <a:r>
                        <a:rPr lang="en-US" dirty="0"/>
                        <a:t>  align=</a:t>
                      </a:r>
                      <a:br>
                        <a:rPr lang="en-US" dirty="0"/>
                      </a:br>
                      <a:r>
                        <a:rPr lang="en-US" dirty="0"/>
                        <a:t>  </a:t>
                      </a:r>
                      <a:r>
                        <a:rPr lang="en-US" dirty="0" err="1"/>
                        <a:t>tabindex</a:t>
                      </a:r>
                      <a:r>
                        <a:rPr lang="en-US" dirty="0"/>
                        <a:t>=</a:t>
                      </a:r>
                      <a:br>
                        <a:rPr lang="en-US" dirty="0"/>
                      </a:br>
                      <a:r>
                        <a:rPr lang="en-US" dirty="0" smtClean="0"/>
                        <a:t>checked</a:t>
                      </a:r>
                      <a:endParaRPr lang="en-US" dirty="0"/>
                    </a:p>
                  </a:txBody>
                  <a:tcPr anchor="ctr"/>
                </a:tc>
                <a:tc>
                  <a:txBody>
                    <a:bodyPr/>
                    <a:lstStyle/>
                    <a:p>
                      <a:r>
                        <a:rPr lang="en-US" dirty="0"/>
                        <a:t>Choose one - and only one - option</a:t>
                      </a:r>
                      <a:br>
                        <a:rPr lang="en-US" dirty="0"/>
                      </a:br>
                      <a:r>
                        <a:rPr lang="en-US" dirty="0"/>
                        <a:t>Name of the group.</a:t>
                      </a:r>
                      <a:br>
                        <a:rPr lang="en-US" dirty="0"/>
                      </a:br>
                      <a:r>
                        <a:rPr lang="en-US" dirty="0"/>
                        <a:t>Value that is submitted if checked.</a:t>
                      </a:r>
                      <a:br>
                        <a:rPr lang="en-US" dirty="0"/>
                      </a:br>
                      <a:r>
                        <a:rPr lang="en-US" dirty="0"/>
                        <a:t>Alignment of the field.</a:t>
                      </a:r>
                      <a:br>
                        <a:rPr lang="en-US" dirty="0"/>
                      </a:br>
                      <a:r>
                        <a:rPr lang="en-US" dirty="0"/>
                        <a:t>Tab order of the field.</a:t>
                      </a:r>
                      <a:br>
                        <a:rPr lang="en-US" dirty="0"/>
                      </a:br>
                      <a:r>
                        <a:rPr lang="en-US" dirty="0"/>
                        <a:t>Default check this field.</a:t>
                      </a:r>
                    </a:p>
                  </a:txBody>
                  <a:tcPr anchor="ctr"/>
                </a:tc>
                <a:tc>
                  <a:txBody>
                    <a:bodyPr/>
                    <a:lstStyle/>
                    <a:p>
                      <a:pPr algn="ctr"/>
                      <a:endParaRPr lang="en-US" dirty="0"/>
                    </a:p>
                  </a:txBody>
                  <a:tcPr marL="19050" marR="19050" marT="19050" marB="19050" anchor="ctr"/>
                </a:tc>
              </a:tr>
            </a:tbl>
          </a:graphicData>
        </a:graphic>
      </p:graphicFrame>
      <p:pic>
        <p:nvPicPr>
          <p:cNvPr id="993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7963" y="4267200"/>
            <a:ext cx="1290637"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00441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dirty="0" smtClean="0"/>
              <a:t>Quiz</a:t>
            </a:r>
          </a:p>
        </p:txBody>
      </p:sp>
      <p:sp>
        <p:nvSpPr>
          <p:cNvPr id="3" name="Content Placeholder 2"/>
          <p:cNvSpPr>
            <a:spLocks noGrp="1"/>
          </p:cNvSpPr>
          <p:nvPr>
            <p:ph sz="quarter" idx="1"/>
          </p:nvPr>
        </p:nvSpPr>
        <p:spPr/>
        <p:txBody>
          <a:bodyPr>
            <a:normAutofit fontScale="92500" lnSpcReduction="20000"/>
          </a:bodyPr>
          <a:lstStyle/>
          <a:p>
            <a:r>
              <a:rPr lang="en-US" altLang="en-US" dirty="0" smtClean="0"/>
              <a:t>HTML is short for ?</a:t>
            </a:r>
          </a:p>
          <a:p>
            <a:pPr lvl="1"/>
            <a:r>
              <a:rPr lang="en-US" altLang="en-US" dirty="0" smtClean="0"/>
              <a:t>Answer: Hyper Text Markup Language</a:t>
            </a:r>
          </a:p>
          <a:p>
            <a:r>
              <a:rPr lang="en-US" altLang="en-US" dirty="0" smtClean="0"/>
              <a:t>WYSIWYG stands for ?</a:t>
            </a:r>
          </a:p>
          <a:p>
            <a:pPr lvl="1"/>
            <a:r>
              <a:rPr lang="en-US" altLang="en-US" dirty="0" smtClean="0"/>
              <a:t>Answer: What You See Is What You Get</a:t>
            </a:r>
          </a:p>
          <a:p>
            <a:r>
              <a:rPr lang="en-US" altLang="en-US" dirty="0" smtClean="0"/>
              <a:t>All HTML tags are enclosed in what ?</a:t>
            </a:r>
          </a:p>
          <a:p>
            <a:pPr lvl="1"/>
            <a:r>
              <a:rPr lang="en-US" altLang="en-US" dirty="0" smtClean="0"/>
              <a:t>Answer:  &lt; and &gt;</a:t>
            </a:r>
          </a:p>
          <a:p>
            <a:r>
              <a:rPr lang="en-US" altLang="en-US" dirty="0" smtClean="0"/>
              <a:t>Tags and text that do not show directly on the page are placed where ?</a:t>
            </a:r>
          </a:p>
          <a:p>
            <a:pPr lvl="1"/>
            <a:r>
              <a:rPr lang="en-US" altLang="en-US" dirty="0" smtClean="0"/>
              <a:t>Answer: Head</a:t>
            </a:r>
          </a:p>
          <a:p>
            <a:r>
              <a:rPr lang="en-US" altLang="en-US" dirty="0" smtClean="0"/>
              <a:t>The &lt;title&gt; tag belongs where in your HTML </a:t>
            </a:r>
          </a:p>
          <a:p>
            <a:pPr lvl="1"/>
            <a:r>
              <a:rPr lang="en-US" altLang="en-US" dirty="0" smtClean="0"/>
              <a:t>Answer: Head</a:t>
            </a:r>
          </a:p>
          <a:p>
            <a:r>
              <a:rPr lang="en-US" altLang="en-US" dirty="0" smtClean="0"/>
              <a:t>Which program do you need to write HTML?</a:t>
            </a:r>
          </a:p>
          <a:p>
            <a:pPr lvl="1"/>
            <a:r>
              <a:rPr lang="en-US" altLang="en-US" dirty="0" smtClean="0"/>
              <a:t>Answer: Any text editor</a:t>
            </a:r>
            <a:br>
              <a:rPr lang="en-US" altLang="en-US" dirty="0" smtClean="0"/>
            </a:br>
            <a:endParaRPr lang="en-US" altLang="en-US" dirty="0" smtClean="0"/>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4" name="Slide Number Placeholder 3"/>
          <p:cNvSpPr>
            <a:spLocks noGrp="1"/>
          </p:cNvSpPr>
          <p:nvPr>
            <p:ph type="sldNum" sz="quarter" idx="12"/>
          </p:nvPr>
        </p:nvSpPr>
        <p:spPr/>
        <p:txBody>
          <a:bodyPr/>
          <a:lstStyle/>
          <a:p>
            <a:fld id="{CEC82A4D-99B1-4CF2-9947-C4AA5AB13460}" type="slidenum">
              <a:rPr lang="en-US" smtClean="0"/>
              <a:pPr/>
              <a:t>9</a:t>
            </a:fld>
            <a:endParaRPr lang="en-US"/>
          </a:p>
        </p:txBody>
      </p:sp>
    </p:spTree>
    <p:extLst>
      <p:ext uri="{BB962C8B-B14F-4D97-AF65-F5344CB8AC3E}">
        <p14:creationId xmlns:p14="http://schemas.microsoft.com/office/powerpoint/2010/main" val="14698116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p:txBody>
          <a:bodyPr/>
          <a:lstStyle/>
          <a:p>
            <a:r>
              <a:rPr lang="en-US" altLang="en-US" smtClean="0"/>
              <a:t>Drop down menu</a:t>
            </a:r>
            <a:endParaRPr lang="en-US" altLang="en-US" dirty="0" smtClean="0"/>
          </a:p>
        </p:txBody>
      </p:sp>
      <p:sp>
        <p:nvSpPr>
          <p:cNvPr id="100355" name="Content Placeholder 2"/>
          <p:cNvSpPr>
            <a:spLocks noGrp="1"/>
          </p:cNvSpPr>
          <p:nvPr>
            <p:ph sz="quarter" idx="1"/>
          </p:nvPr>
        </p:nvSpPr>
        <p:spPr/>
        <p:txBody>
          <a:bodyPr/>
          <a:lstStyle/>
          <a:p>
            <a:r>
              <a:rPr lang="en-US" altLang="en-US" smtClean="0"/>
              <a:t>Drop-down menus are probably the most flexible objects you can add to your forms.</a:t>
            </a:r>
          </a:p>
          <a:p>
            <a:r>
              <a:rPr lang="en-US" altLang="en-US" smtClean="0"/>
              <a:t>Depending on your settings, drop-down menus can serve the same purpose as radio buttons (one selection only) or check boxes (multiple selections allowed).</a:t>
            </a:r>
          </a:p>
          <a:p>
            <a:endParaRPr lang="en-US" altLang="en-US" smtClean="0"/>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90</a:t>
            </a:fld>
            <a:endParaRPr lang="en-US"/>
          </a:p>
        </p:txBody>
      </p:sp>
      <p:graphicFrame>
        <p:nvGraphicFramePr>
          <p:cNvPr id="4" name="Table 3"/>
          <p:cNvGraphicFramePr>
            <a:graphicFrameLocks noGrp="1"/>
          </p:cNvGraphicFramePr>
          <p:nvPr/>
        </p:nvGraphicFramePr>
        <p:xfrm>
          <a:off x="609600" y="3416300"/>
          <a:ext cx="8077200" cy="2832100"/>
        </p:xfrm>
        <a:graphic>
          <a:graphicData uri="http://schemas.openxmlformats.org/drawingml/2006/table">
            <a:tbl>
              <a:tblPr firstRow="1" bandRow="1">
                <a:tableStyleId>{ED083AE6-46FA-4A59-8FB0-9F97EB10719F}</a:tableStyleId>
              </a:tblPr>
              <a:tblGrid>
                <a:gridCol w="1905000"/>
                <a:gridCol w="3479800"/>
                <a:gridCol w="2692400"/>
              </a:tblGrid>
              <a:tr h="546100">
                <a:tc>
                  <a:txBody>
                    <a:bodyPr/>
                    <a:lstStyle/>
                    <a:p>
                      <a:pPr algn="ctr"/>
                      <a:r>
                        <a:rPr lang="en-US" dirty="0"/>
                        <a:t>HTML</a:t>
                      </a:r>
                    </a:p>
                  </a:txBody>
                  <a:tcPr marL="19050" marR="19050" marT="19050" marB="19050" anchor="ctr"/>
                </a:tc>
                <a:tc>
                  <a:txBody>
                    <a:bodyPr/>
                    <a:lstStyle/>
                    <a:p>
                      <a:pPr algn="ctr"/>
                      <a:r>
                        <a:rPr lang="en-US" dirty="0"/>
                        <a:t>EXPLANATION</a:t>
                      </a:r>
                    </a:p>
                  </a:txBody>
                  <a:tcPr marL="19050" marR="19050" marT="19050" marB="19050" anchor="ctr"/>
                </a:tc>
                <a:tc>
                  <a:txBody>
                    <a:bodyPr/>
                    <a:lstStyle/>
                    <a:p>
                      <a:pPr algn="ctr"/>
                      <a:r>
                        <a:rPr lang="en-US" dirty="0"/>
                        <a:t>EXAMPLE</a:t>
                      </a:r>
                    </a:p>
                  </a:txBody>
                  <a:tcPr marL="19050" marR="19050" marT="19050" marB="19050" anchor="ctr"/>
                </a:tc>
              </a:tr>
              <a:tr h="1018540">
                <a:tc>
                  <a:txBody>
                    <a:bodyPr/>
                    <a:lstStyle/>
                    <a:p>
                      <a:r>
                        <a:rPr lang="en-US" dirty="0"/>
                        <a:t>select </a:t>
                      </a:r>
                      <a:br>
                        <a:rPr lang="en-US" dirty="0"/>
                      </a:br>
                      <a:r>
                        <a:rPr lang="en-US" dirty="0"/>
                        <a:t>  name=</a:t>
                      </a:r>
                      <a:br>
                        <a:rPr lang="en-US" dirty="0"/>
                      </a:br>
                      <a:r>
                        <a:rPr lang="en-US" dirty="0"/>
                        <a:t>  size=</a:t>
                      </a:r>
                      <a:br>
                        <a:rPr lang="en-US" dirty="0"/>
                      </a:br>
                      <a:r>
                        <a:rPr lang="en-US" dirty="0"/>
                        <a:t>  multiple=</a:t>
                      </a:r>
                      <a:br>
                        <a:rPr lang="en-US" dirty="0"/>
                      </a:br>
                      <a:r>
                        <a:rPr lang="en-US" dirty="0"/>
                        <a:t> </a:t>
                      </a:r>
                      <a:br>
                        <a:rPr lang="en-US" dirty="0"/>
                      </a:br>
                      <a:r>
                        <a:rPr lang="en-US" dirty="0"/>
                        <a:t>option</a:t>
                      </a:r>
                      <a:br>
                        <a:rPr lang="en-US" dirty="0"/>
                      </a:br>
                      <a:r>
                        <a:rPr lang="en-US" dirty="0"/>
                        <a:t>  selected</a:t>
                      </a:r>
                      <a:br>
                        <a:rPr lang="en-US" dirty="0"/>
                      </a:br>
                      <a:r>
                        <a:rPr lang="en-US" dirty="0"/>
                        <a:t>  value</a:t>
                      </a:r>
                      <a:r>
                        <a:rPr lang="en-US" dirty="0" smtClean="0"/>
                        <a:t>=</a:t>
                      </a:r>
                      <a:endParaRPr lang="en-US" dirty="0"/>
                    </a:p>
                  </a:txBody>
                  <a:tcPr anchor="ctr"/>
                </a:tc>
                <a:tc>
                  <a:txBody>
                    <a:bodyPr/>
                    <a:lstStyle/>
                    <a:p>
                      <a:r>
                        <a:rPr lang="en-US" dirty="0"/>
                        <a:t>Drop-down menu </a:t>
                      </a:r>
                      <a:br>
                        <a:rPr lang="en-US" dirty="0"/>
                      </a:br>
                      <a:r>
                        <a:rPr lang="en-US" dirty="0"/>
                        <a:t>Name of the field.</a:t>
                      </a:r>
                      <a:br>
                        <a:rPr lang="en-US" dirty="0"/>
                      </a:br>
                      <a:r>
                        <a:rPr lang="en-US" dirty="0"/>
                        <a:t>Visible items in list.</a:t>
                      </a:r>
                      <a:br>
                        <a:rPr lang="en-US" dirty="0"/>
                      </a:br>
                      <a:r>
                        <a:rPr lang="en-US" dirty="0"/>
                        <a:t>Allows multiple choices if yes.</a:t>
                      </a:r>
                      <a:br>
                        <a:rPr lang="en-US" dirty="0"/>
                      </a:br>
                      <a:r>
                        <a:rPr lang="en-US" dirty="0"/>
                        <a:t> </a:t>
                      </a:r>
                      <a:br>
                        <a:rPr lang="en-US" dirty="0"/>
                      </a:br>
                      <a:r>
                        <a:rPr lang="en-US" dirty="0"/>
                        <a:t>Individual items in the menu.</a:t>
                      </a:r>
                      <a:br>
                        <a:rPr lang="en-US" dirty="0"/>
                      </a:br>
                      <a:r>
                        <a:rPr lang="en-US" dirty="0"/>
                        <a:t>Default select the item.</a:t>
                      </a:r>
                      <a:br>
                        <a:rPr lang="en-US" dirty="0"/>
                      </a:br>
                      <a:r>
                        <a:rPr lang="en-US" dirty="0"/>
                        <a:t>Value to send if selected.</a:t>
                      </a:r>
                    </a:p>
                  </a:txBody>
                  <a:tcPr anchor="ctr"/>
                </a:tc>
                <a:tc>
                  <a:txBody>
                    <a:bodyPr/>
                    <a:lstStyle/>
                    <a:p>
                      <a:pPr algn="ctr"/>
                      <a:endParaRPr lang="en-US" dirty="0"/>
                    </a:p>
                  </a:txBody>
                  <a:tcPr marL="19050" marR="19050" marT="19050" marB="19050" anchor="ctr"/>
                </a:tc>
              </a:tr>
            </a:tbl>
          </a:graphicData>
        </a:graphic>
      </p:graphicFrame>
      <p:pic>
        <p:nvPicPr>
          <p:cNvPr id="1003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4876800"/>
            <a:ext cx="1390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37935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normAutofit fontScale="90000"/>
          </a:bodyPr>
          <a:lstStyle/>
          <a:p>
            <a:r>
              <a:rPr lang="en-US" altLang="en-US" dirty="0" smtClean="0"/>
              <a:t/>
            </a:r>
            <a:br>
              <a:rPr lang="en-US" altLang="en-US" dirty="0" smtClean="0"/>
            </a:br>
            <a:r>
              <a:rPr lang="en-US" altLang="en-US" dirty="0" smtClean="0"/>
              <a:t>Submit &amp; reset button</a:t>
            </a:r>
          </a:p>
        </p:txBody>
      </p:sp>
      <p:sp>
        <p:nvSpPr>
          <p:cNvPr id="101379" name="Content Placeholder 2"/>
          <p:cNvSpPr>
            <a:spLocks noGrp="1"/>
          </p:cNvSpPr>
          <p:nvPr>
            <p:ph sz="quarter" idx="1"/>
          </p:nvPr>
        </p:nvSpPr>
        <p:spPr/>
        <p:txBody>
          <a:bodyPr/>
          <a:lstStyle/>
          <a:p>
            <a:r>
              <a:rPr lang="en-US" altLang="en-US" dirty="0" smtClean="0"/>
              <a:t>When a visitor clicks a submit button, the form is sent to the address specified in the action setting of the &lt;form&gt; tag.</a:t>
            </a:r>
          </a:p>
          <a:p>
            <a:r>
              <a:rPr lang="en-US" altLang="en-US" dirty="0" smtClean="0"/>
              <a:t>When a visitor clicks a reset button, the entries are reset to the default values.</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91</a:t>
            </a:fld>
            <a:endParaRPr lang="en-US"/>
          </a:p>
        </p:txBody>
      </p:sp>
      <p:graphicFrame>
        <p:nvGraphicFramePr>
          <p:cNvPr id="4" name="Table 3"/>
          <p:cNvGraphicFramePr>
            <a:graphicFrameLocks noGrp="1"/>
          </p:cNvGraphicFramePr>
          <p:nvPr/>
        </p:nvGraphicFramePr>
        <p:xfrm>
          <a:off x="609600" y="3476625"/>
          <a:ext cx="8077200" cy="2009775"/>
        </p:xfrm>
        <a:graphic>
          <a:graphicData uri="http://schemas.openxmlformats.org/drawingml/2006/table">
            <a:tbl>
              <a:tblPr firstRow="1" bandRow="1">
                <a:tableStyleId>{ED083AE6-46FA-4A59-8FB0-9F97EB10719F}</a:tableStyleId>
              </a:tblPr>
              <a:tblGrid>
                <a:gridCol w="1905000"/>
                <a:gridCol w="3479800"/>
                <a:gridCol w="2692400"/>
              </a:tblGrid>
              <a:tr h="546273">
                <a:tc>
                  <a:txBody>
                    <a:bodyPr/>
                    <a:lstStyle/>
                    <a:p>
                      <a:pPr algn="ctr"/>
                      <a:r>
                        <a:rPr lang="en-US" sz="1800" dirty="0"/>
                        <a:t>HTML</a:t>
                      </a:r>
                    </a:p>
                  </a:txBody>
                  <a:tcPr marL="19050" marR="19050" marT="19056" marB="19056" anchor="ctr"/>
                </a:tc>
                <a:tc>
                  <a:txBody>
                    <a:bodyPr/>
                    <a:lstStyle/>
                    <a:p>
                      <a:pPr algn="ctr"/>
                      <a:r>
                        <a:rPr lang="en-US" sz="1800" dirty="0"/>
                        <a:t>EXPLANATION</a:t>
                      </a:r>
                    </a:p>
                  </a:txBody>
                  <a:tcPr marL="19050" marR="19050" marT="19056" marB="19056" anchor="ctr"/>
                </a:tc>
                <a:tc>
                  <a:txBody>
                    <a:bodyPr/>
                    <a:lstStyle/>
                    <a:p>
                      <a:pPr algn="ctr"/>
                      <a:r>
                        <a:rPr lang="en-US" sz="1800" dirty="0"/>
                        <a:t>EXAMPLE</a:t>
                      </a:r>
                    </a:p>
                  </a:txBody>
                  <a:tcPr marL="19050" marR="19050" marT="19056" marB="19056" anchor="ctr"/>
                </a:tc>
              </a:tr>
              <a:tr h="1463502">
                <a:tc>
                  <a:txBody>
                    <a:bodyPr/>
                    <a:lstStyle/>
                    <a:p>
                      <a:r>
                        <a:rPr lang="en-US" sz="1800" dirty="0" smtClean="0"/>
                        <a:t>Submit/Reset</a:t>
                      </a:r>
                      <a:r>
                        <a:rPr lang="en-US" sz="1800" dirty="0"/>
                        <a:t/>
                      </a:r>
                      <a:br>
                        <a:rPr lang="en-US" sz="1800" dirty="0"/>
                      </a:br>
                      <a:r>
                        <a:rPr lang="en-US" sz="1800" dirty="0"/>
                        <a:t>  name=</a:t>
                      </a:r>
                      <a:br>
                        <a:rPr lang="en-US" sz="1800" dirty="0"/>
                      </a:br>
                      <a:r>
                        <a:rPr lang="en-US" sz="1800" dirty="0"/>
                        <a:t>  value=</a:t>
                      </a:r>
                      <a:br>
                        <a:rPr lang="en-US" sz="1800" dirty="0"/>
                      </a:br>
                      <a:r>
                        <a:rPr lang="en-US" sz="1800" dirty="0"/>
                        <a:t>  align=</a:t>
                      </a:r>
                      <a:br>
                        <a:rPr lang="en-US" sz="1800" dirty="0"/>
                      </a:br>
                      <a:r>
                        <a:rPr lang="en-US" sz="1800" dirty="0"/>
                        <a:t>  </a:t>
                      </a:r>
                      <a:r>
                        <a:rPr lang="en-US" sz="1800" dirty="0" err="1"/>
                        <a:t>tabindex</a:t>
                      </a:r>
                      <a:r>
                        <a:rPr lang="en-US" sz="1800" dirty="0" smtClean="0"/>
                        <a:t>=</a:t>
                      </a:r>
                      <a:endParaRPr lang="en-US" sz="1800" dirty="0"/>
                    </a:p>
                  </a:txBody>
                  <a:tcPr marT="45734" marB="45734" anchor="ctr"/>
                </a:tc>
                <a:tc>
                  <a:txBody>
                    <a:bodyPr/>
                    <a:lstStyle/>
                    <a:p>
                      <a:r>
                        <a:rPr lang="en-US" sz="1800" dirty="0" smtClean="0"/>
                        <a:t>Submit/Reset </a:t>
                      </a:r>
                      <a:r>
                        <a:rPr lang="en-US" sz="1800" dirty="0"/>
                        <a:t>button</a:t>
                      </a:r>
                      <a:br>
                        <a:rPr lang="en-US" sz="1800" dirty="0"/>
                      </a:br>
                      <a:r>
                        <a:rPr lang="en-US" sz="1800" dirty="0"/>
                        <a:t>Name of the button.</a:t>
                      </a:r>
                      <a:br>
                        <a:rPr lang="en-US" sz="1800" dirty="0"/>
                      </a:br>
                      <a:r>
                        <a:rPr lang="en-US" sz="1800" dirty="0"/>
                        <a:t>Text written on the button.</a:t>
                      </a:r>
                      <a:br>
                        <a:rPr lang="en-US" sz="1800" dirty="0"/>
                      </a:br>
                      <a:r>
                        <a:rPr lang="en-US" sz="1800" dirty="0"/>
                        <a:t>Alignment of the button.</a:t>
                      </a:r>
                      <a:br>
                        <a:rPr lang="en-US" sz="1800" dirty="0"/>
                      </a:br>
                      <a:r>
                        <a:rPr lang="en-US" sz="1800" dirty="0"/>
                        <a:t>Tab order of the button.</a:t>
                      </a:r>
                    </a:p>
                  </a:txBody>
                  <a:tcPr marT="45734" marB="45734" anchor="ctr"/>
                </a:tc>
                <a:tc>
                  <a:txBody>
                    <a:bodyPr/>
                    <a:lstStyle/>
                    <a:p>
                      <a:pPr algn="ctr"/>
                      <a:endParaRPr lang="en-US" sz="1800" dirty="0"/>
                    </a:p>
                  </a:txBody>
                  <a:tcPr marL="19050" marR="19050" marT="19056" marB="19056" anchor="ctr"/>
                </a:tc>
              </a:tr>
            </a:tbl>
          </a:graphicData>
        </a:graphic>
      </p:graphicFrame>
      <p:pic>
        <p:nvPicPr>
          <p:cNvPr id="1013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4648200"/>
            <a:ext cx="900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407584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p:txBody>
          <a:bodyPr/>
          <a:lstStyle/>
          <a:p>
            <a:r>
              <a:rPr lang="en-US" altLang="en-US" dirty="0" smtClean="0"/>
              <a:t>Image button</a:t>
            </a:r>
          </a:p>
        </p:txBody>
      </p:sp>
      <p:sp>
        <p:nvSpPr>
          <p:cNvPr id="102403" name="Content Placeholder 2"/>
          <p:cNvSpPr>
            <a:spLocks noGrp="1"/>
          </p:cNvSpPr>
          <p:nvPr>
            <p:ph sz="quarter" idx="1"/>
          </p:nvPr>
        </p:nvSpPr>
        <p:spPr/>
        <p:txBody>
          <a:bodyPr/>
          <a:lstStyle/>
          <a:p>
            <a:r>
              <a:rPr lang="en-US" altLang="en-US" smtClean="0"/>
              <a:t>Image buttons have the same effect as submit buttons. When a visitor clicks an image button the form is sent to the address specified in the action setting of the &lt;form&gt; tag.</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92</a:t>
            </a:fld>
            <a:endParaRPr lang="en-US"/>
          </a:p>
        </p:txBody>
      </p:sp>
      <p:graphicFrame>
        <p:nvGraphicFramePr>
          <p:cNvPr id="4" name="Table 3"/>
          <p:cNvGraphicFramePr>
            <a:graphicFrameLocks noGrp="1"/>
          </p:cNvGraphicFramePr>
          <p:nvPr/>
        </p:nvGraphicFramePr>
        <p:xfrm>
          <a:off x="533400" y="2895600"/>
          <a:ext cx="8077200" cy="3381375"/>
        </p:xfrm>
        <a:graphic>
          <a:graphicData uri="http://schemas.openxmlformats.org/drawingml/2006/table">
            <a:tbl>
              <a:tblPr firstRow="1" bandRow="1">
                <a:tableStyleId>{ED083AE6-46FA-4A59-8FB0-9F97EB10719F}</a:tableStyleId>
              </a:tblPr>
              <a:tblGrid>
                <a:gridCol w="1905000"/>
                <a:gridCol w="3479800"/>
                <a:gridCol w="2692400"/>
              </a:tblGrid>
              <a:tr h="546203">
                <a:tc>
                  <a:txBody>
                    <a:bodyPr/>
                    <a:lstStyle/>
                    <a:p>
                      <a:pPr algn="ctr"/>
                      <a:r>
                        <a:rPr lang="en-US" sz="1800" dirty="0"/>
                        <a:t>HTML</a:t>
                      </a:r>
                    </a:p>
                  </a:txBody>
                  <a:tcPr marL="19050" marR="19050" marT="19054" marB="19054" anchor="ctr"/>
                </a:tc>
                <a:tc>
                  <a:txBody>
                    <a:bodyPr/>
                    <a:lstStyle/>
                    <a:p>
                      <a:pPr algn="ctr"/>
                      <a:r>
                        <a:rPr lang="en-US" sz="1800" dirty="0"/>
                        <a:t>EXPLANATION</a:t>
                      </a:r>
                    </a:p>
                  </a:txBody>
                  <a:tcPr marL="19050" marR="19050" marT="19054" marB="19054" anchor="ctr"/>
                </a:tc>
                <a:tc>
                  <a:txBody>
                    <a:bodyPr/>
                    <a:lstStyle/>
                    <a:p>
                      <a:pPr algn="ctr"/>
                      <a:r>
                        <a:rPr lang="en-US" sz="1800" dirty="0"/>
                        <a:t>EXAMPLE</a:t>
                      </a:r>
                    </a:p>
                  </a:txBody>
                  <a:tcPr marL="19050" marR="19050" marT="19054" marB="19054" anchor="ctr"/>
                </a:tc>
              </a:tr>
              <a:tr h="2835172">
                <a:tc>
                  <a:txBody>
                    <a:bodyPr/>
                    <a:lstStyle/>
                    <a:p>
                      <a:r>
                        <a:rPr lang="en-US" sz="1800" dirty="0"/>
                        <a:t>image</a:t>
                      </a:r>
                      <a:br>
                        <a:rPr lang="en-US" sz="1800" dirty="0"/>
                      </a:br>
                      <a:r>
                        <a:rPr lang="en-US" sz="1800" dirty="0"/>
                        <a:t>  name=</a:t>
                      </a:r>
                      <a:br>
                        <a:rPr lang="en-US" sz="1800" dirty="0"/>
                      </a:br>
                      <a:r>
                        <a:rPr lang="en-US" sz="1800" dirty="0"/>
                        <a:t>  </a:t>
                      </a:r>
                      <a:r>
                        <a:rPr lang="en-US" sz="1800" dirty="0" err="1"/>
                        <a:t>src</a:t>
                      </a:r>
                      <a:r>
                        <a:rPr lang="en-US" sz="1800" dirty="0"/>
                        <a:t>=</a:t>
                      </a:r>
                      <a:br>
                        <a:rPr lang="en-US" sz="1800" dirty="0"/>
                      </a:br>
                      <a:r>
                        <a:rPr lang="en-US" sz="1800" dirty="0"/>
                        <a:t>  align=</a:t>
                      </a:r>
                      <a:br>
                        <a:rPr lang="en-US" sz="1800" dirty="0"/>
                      </a:br>
                      <a:r>
                        <a:rPr lang="en-US" sz="1800" dirty="0"/>
                        <a:t>  border=</a:t>
                      </a:r>
                      <a:br>
                        <a:rPr lang="en-US" sz="1800" dirty="0"/>
                      </a:br>
                      <a:r>
                        <a:rPr lang="en-US" sz="1800" dirty="0"/>
                        <a:t>  width=</a:t>
                      </a:r>
                      <a:br>
                        <a:rPr lang="en-US" sz="1800" dirty="0"/>
                      </a:br>
                      <a:r>
                        <a:rPr lang="en-US" sz="1800" dirty="0"/>
                        <a:t>  height=</a:t>
                      </a:r>
                      <a:br>
                        <a:rPr lang="en-US" sz="1800" dirty="0"/>
                      </a:br>
                      <a:r>
                        <a:rPr lang="en-US" sz="1800" dirty="0"/>
                        <a:t>  </a:t>
                      </a:r>
                      <a:r>
                        <a:rPr lang="en-US" sz="1800" dirty="0" err="1"/>
                        <a:t>vspace</a:t>
                      </a:r>
                      <a:r>
                        <a:rPr lang="en-US" sz="1800" dirty="0"/>
                        <a:t>=</a:t>
                      </a:r>
                      <a:br>
                        <a:rPr lang="en-US" sz="1800" dirty="0"/>
                      </a:br>
                      <a:r>
                        <a:rPr lang="en-US" sz="1800" dirty="0"/>
                        <a:t>  </a:t>
                      </a:r>
                      <a:r>
                        <a:rPr lang="en-US" sz="1800" dirty="0" err="1"/>
                        <a:t>hspace</a:t>
                      </a:r>
                      <a:r>
                        <a:rPr lang="en-US" sz="1800" dirty="0"/>
                        <a:t>=</a:t>
                      </a:r>
                      <a:br>
                        <a:rPr lang="en-US" sz="1800" dirty="0"/>
                      </a:br>
                      <a:r>
                        <a:rPr lang="en-US" sz="1800" dirty="0"/>
                        <a:t>  </a:t>
                      </a:r>
                      <a:r>
                        <a:rPr lang="en-US" sz="1800" dirty="0" err="1"/>
                        <a:t>tabindex</a:t>
                      </a:r>
                      <a:r>
                        <a:rPr lang="en-US" sz="1800" dirty="0" smtClean="0"/>
                        <a:t>=</a:t>
                      </a:r>
                      <a:endParaRPr lang="en-US" sz="1800" dirty="0"/>
                    </a:p>
                  </a:txBody>
                  <a:tcPr marT="45729" marB="45729" anchor="ctr"/>
                </a:tc>
                <a:tc>
                  <a:txBody>
                    <a:bodyPr/>
                    <a:lstStyle/>
                    <a:p>
                      <a:r>
                        <a:rPr lang="en-US" sz="1800" dirty="0"/>
                        <a:t>Submit button</a:t>
                      </a:r>
                      <a:br>
                        <a:rPr lang="en-US" sz="1800" dirty="0"/>
                      </a:br>
                      <a:r>
                        <a:rPr lang="en-US" sz="1800" dirty="0"/>
                        <a:t>Name of the image.</a:t>
                      </a:r>
                      <a:br>
                        <a:rPr lang="en-US" sz="1800" dirty="0"/>
                      </a:br>
                      <a:r>
                        <a:rPr lang="en-US" sz="1800" dirty="0" err="1"/>
                        <a:t>Url</a:t>
                      </a:r>
                      <a:r>
                        <a:rPr lang="en-US" sz="1800" dirty="0"/>
                        <a:t> of the image.</a:t>
                      </a:r>
                      <a:br>
                        <a:rPr lang="en-US" sz="1800" dirty="0"/>
                      </a:br>
                      <a:r>
                        <a:rPr lang="en-US" sz="1800" dirty="0"/>
                        <a:t>Alignment of the image.</a:t>
                      </a:r>
                      <a:br>
                        <a:rPr lang="en-US" sz="1800" dirty="0"/>
                      </a:br>
                      <a:r>
                        <a:rPr lang="en-US" sz="1800" dirty="0"/>
                        <a:t>Border width around the image.</a:t>
                      </a:r>
                      <a:br>
                        <a:rPr lang="en-US" sz="1800" dirty="0"/>
                      </a:br>
                      <a:r>
                        <a:rPr lang="en-US" sz="1800" dirty="0"/>
                        <a:t>Width of the image.</a:t>
                      </a:r>
                      <a:br>
                        <a:rPr lang="en-US" sz="1800" dirty="0"/>
                      </a:br>
                      <a:r>
                        <a:rPr lang="en-US" sz="1800" dirty="0"/>
                        <a:t>Height of the image.</a:t>
                      </a:r>
                      <a:br>
                        <a:rPr lang="en-US" sz="1800" dirty="0"/>
                      </a:br>
                      <a:r>
                        <a:rPr lang="en-US" sz="1800" dirty="0"/>
                        <a:t>Spacing over and under image.</a:t>
                      </a:r>
                      <a:br>
                        <a:rPr lang="en-US" sz="1800" dirty="0"/>
                      </a:br>
                      <a:r>
                        <a:rPr lang="en-US" sz="1800" dirty="0"/>
                        <a:t>Spacing left and right of image.</a:t>
                      </a:r>
                      <a:br>
                        <a:rPr lang="en-US" sz="1800" dirty="0"/>
                      </a:br>
                      <a:r>
                        <a:rPr lang="en-US" sz="1800" dirty="0"/>
                        <a:t>Tab order of the image.</a:t>
                      </a:r>
                    </a:p>
                  </a:txBody>
                  <a:tcPr marT="45729" marB="45729" anchor="ctr"/>
                </a:tc>
                <a:tc>
                  <a:txBody>
                    <a:bodyPr/>
                    <a:lstStyle/>
                    <a:p>
                      <a:pPr algn="ctr"/>
                      <a:endParaRPr lang="en-US" sz="1800" dirty="0"/>
                    </a:p>
                  </a:txBody>
                  <a:tcPr marL="19050" marR="19050" marT="19054" marB="19054" anchor="ctr"/>
                </a:tc>
              </a:tr>
            </a:tbl>
          </a:graphicData>
        </a:graphic>
      </p:graphicFrame>
      <p:pic>
        <p:nvPicPr>
          <p:cNvPr id="102418" name="Picture 3" descr="rainbow.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4267200"/>
            <a:ext cx="104775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527384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p:txBody>
          <a:bodyPr/>
          <a:lstStyle/>
          <a:p>
            <a:r>
              <a:rPr lang="en-US" altLang="en-US" smtClean="0"/>
              <a:t>Quiz</a:t>
            </a:r>
            <a:endParaRPr lang="en-US" altLang="en-US" dirty="0" smtClean="0"/>
          </a:p>
        </p:txBody>
      </p:sp>
      <p:sp>
        <p:nvSpPr>
          <p:cNvPr id="3" name="Content Placeholder 2"/>
          <p:cNvSpPr>
            <a:spLocks noGrp="1"/>
          </p:cNvSpPr>
          <p:nvPr>
            <p:ph sz="quarter" idx="1"/>
          </p:nvPr>
        </p:nvSpPr>
        <p:spPr/>
        <p:txBody>
          <a:bodyPr>
            <a:normAutofit fontScale="92500" lnSpcReduction="10000"/>
          </a:bodyPr>
          <a:lstStyle/>
          <a:p>
            <a:r>
              <a:rPr lang="en-US" altLang="en-US" smtClean="0"/>
              <a:t>What is a field that allow the visitor to enter information called ? </a:t>
            </a:r>
          </a:p>
          <a:p>
            <a:pPr lvl="1"/>
            <a:r>
              <a:rPr lang="en-US" altLang="en-US" smtClean="0"/>
              <a:t>Answer: Form fields</a:t>
            </a:r>
          </a:p>
          <a:p>
            <a:r>
              <a:rPr lang="en-US" altLang="en-US" smtClean="0"/>
              <a:t>The value setting of a text field defines what ? </a:t>
            </a:r>
          </a:p>
          <a:p>
            <a:pPr lvl="1"/>
            <a:r>
              <a:rPr lang="en-US" altLang="en-US" smtClean="0"/>
              <a:t>Answer: What will appear in the field as the default value</a:t>
            </a:r>
          </a:p>
          <a:p>
            <a:r>
              <a:rPr lang="en-US" altLang="en-US" smtClean="0"/>
              <a:t>Which field can hold information that does not show? </a:t>
            </a:r>
          </a:p>
          <a:p>
            <a:pPr lvl="1"/>
            <a:r>
              <a:rPr lang="en-US" altLang="en-US" smtClean="0"/>
              <a:t>Answer: Hidden field</a:t>
            </a:r>
          </a:p>
          <a:p>
            <a:r>
              <a:rPr lang="en-US" altLang="en-US" smtClean="0"/>
              <a:t>For text areas which setting inserts linebreaking as text is being entered, but sends text exactly as entered when the form is submitted?</a:t>
            </a:r>
          </a:p>
          <a:p>
            <a:pPr lvl="1"/>
            <a:r>
              <a:rPr lang="en-US" altLang="en-US" smtClean="0"/>
              <a:t>Answer: wrap="Virtual"</a:t>
            </a:r>
          </a:p>
          <a:p>
            <a:r>
              <a:rPr lang="en-US" altLang="en-US" smtClean="0"/>
              <a:t>Which attribute specify where to send a form ? </a:t>
            </a:r>
          </a:p>
          <a:p>
            <a:pPr lvl="1"/>
            <a:r>
              <a:rPr lang="en-US" altLang="en-US" smtClean="0"/>
              <a:t>Answer: action</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4" name="Slide Number Placeholder 3"/>
          <p:cNvSpPr>
            <a:spLocks noGrp="1"/>
          </p:cNvSpPr>
          <p:nvPr>
            <p:ph type="sldNum" sz="quarter" idx="12"/>
          </p:nvPr>
        </p:nvSpPr>
        <p:spPr/>
        <p:txBody>
          <a:bodyPr/>
          <a:lstStyle/>
          <a:p>
            <a:fld id="{CEC82A4D-99B1-4CF2-9947-C4AA5AB13460}" type="slidenum">
              <a:rPr lang="en-US" smtClean="0"/>
              <a:pPr/>
              <a:t>93</a:t>
            </a:fld>
            <a:endParaRPr lang="en-US"/>
          </a:p>
        </p:txBody>
      </p:sp>
    </p:spTree>
    <p:extLst>
      <p:ext uri="{BB962C8B-B14F-4D97-AF65-F5344CB8AC3E}">
        <p14:creationId xmlns:p14="http://schemas.microsoft.com/office/powerpoint/2010/main" val="39127898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lang="en-US" altLang="en-US" dirty="0" smtClean="0"/>
              <a:t>Module 10: </a:t>
            </a:r>
            <a:r>
              <a:rPr lang="en-US" dirty="0"/>
              <a:t>Miscellaneous</a:t>
            </a:r>
            <a:endParaRPr lang="en-US" altLang="en-US" dirty="0"/>
          </a:p>
        </p:txBody>
      </p:sp>
      <p:sp>
        <p:nvSpPr>
          <p:cNvPr id="88067" name="Content Placeholder 2"/>
          <p:cNvSpPr>
            <a:spLocks noGrp="1"/>
          </p:cNvSpPr>
          <p:nvPr>
            <p:ph sz="quarter" idx="1"/>
          </p:nvPr>
        </p:nvSpPr>
        <p:spPr/>
        <p:txBody>
          <a:bodyPr>
            <a:normAutofit/>
          </a:bodyPr>
          <a:lstStyle/>
          <a:p>
            <a:pPr>
              <a:lnSpc>
                <a:spcPct val="150000"/>
              </a:lnSpc>
            </a:pPr>
            <a:r>
              <a:rPr lang="en-US" altLang="en-US" dirty="0" smtClean="0"/>
              <a:t>Audio support</a:t>
            </a:r>
          </a:p>
          <a:p>
            <a:pPr>
              <a:lnSpc>
                <a:spcPct val="150000"/>
              </a:lnSpc>
            </a:pPr>
            <a:r>
              <a:rPr lang="en-US" altLang="en-US" dirty="0" smtClean="0"/>
              <a:t>Video support</a:t>
            </a:r>
          </a:p>
          <a:p>
            <a:pPr>
              <a:lnSpc>
                <a:spcPct val="150000"/>
              </a:lnSpc>
            </a:pPr>
            <a:r>
              <a:rPr lang="en-US" altLang="en-US" dirty="0" smtClean="0"/>
              <a:t>Regular expressions</a:t>
            </a:r>
          </a:p>
          <a:p>
            <a:pPr>
              <a:lnSpc>
                <a:spcPct val="150000"/>
              </a:lnSpc>
            </a:pPr>
            <a:r>
              <a:rPr lang="en-US" altLang="en-US" dirty="0" smtClean="0"/>
              <a:t>Mark element</a:t>
            </a:r>
          </a:p>
          <a:p>
            <a:pPr>
              <a:lnSpc>
                <a:spcPct val="150000"/>
              </a:lnSpc>
            </a:pPr>
            <a:r>
              <a:rPr lang="en-US" altLang="en-US" dirty="0" smtClean="0"/>
              <a:t>Custom attributes</a:t>
            </a:r>
          </a:p>
          <a:p>
            <a:pPr>
              <a:lnSpc>
                <a:spcPct val="150000"/>
              </a:lnSpc>
            </a:pPr>
            <a:r>
              <a:rPr lang="en-US" altLang="en-US" dirty="0" smtClean="0"/>
              <a:t>‘output’ element</a:t>
            </a:r>
          </a:p>
          <a:p>
            <a:pPr>
              <a:lnSpc>
                <a:spcPct val="150000"/>
              </a:lnSpc>
            </a:pPr>
            <a:r>
              <a:rPr lang="en-US" altLang="en-US" dirty="0" smtClean="0"/>
              <a:t>Sliders</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94</a:t>
            </a:fld>
            <a:endParaRPr lang="en-US"/>
          </a:p>
        </p:txBody>
      </p:sp>
    </p:spTree>
    <p:extLst>
      <p:ext uri="{BB962C8B-B14F-4D97-AF65-F5344CB8AC3E}">
        <p14:creationId xmlns:p14="http://schemas.microsoft.com/office/powerpoint/2010/main" val="395051271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US" altLang="en-US" dirty="0" smtClean="0"/>
              <a:t>Audio support</a:t>
            </a:r>
          </a:p>
        </p:txBody>
      </p:sp>
      <p:sp>
        <p:nvSpPr>
          <p:cNvPr id="96259" name="Content Placeholder 2"/>
          <p:cNvSpPr>
            <a:spLocks noGrp="1"/>
          </p:cNvSpPr>
          <p:nvPr>
            <p:ph sz="quarter" idx="1"/>
          </p:nvPr>
        </p:nvSpPr>
        <p:spPr/>
        <p:txBody>
          <a:bodyPr/>
          <a:lstStyle/>
          <a:p>
            <a:pPr marL="0" indent="0">
              <a:buNone/>
            </a:pPr>
            <a:r>
              <a:rPr lang="en-US" altLang="en-US" dirty="0" smtClean="0"/>
              <a:t>In order to play audio we need not rely on third party plugins. HTML 5 offers us &lt;audio&gt; element.</a:t>
            </a:r>
          </a:p>
          <a:p>
            <a:pPr marL="0" indent="0">
              <a:buNone/>
            </a:pPr>
            <a:r>
              <a:rPr lang="en-US" altLang="en-US" dirty="0" smtClean="0"/>
              <a:t>The ‘</a:t>
            </a:r>
            <a:r>
              <a:rPr lang="en-US" altLang="en-US" dirty="0" err="1" smtClean="0"/>
              <a:t>autoplay</a:t>
            </a:r>
            <a:r>
              <a:rPr lang="en-US" altLang="en-US" dirty="0" smtClean="0"/>
              <a:t>’ attribute starts the audio automatically &amp; ‘controls’ attribute gives us audio controls.</a:t>
            </a:r>
          </a:p>
          <a:p>
            <a:pPr marL="0" indent="0">
              <a:buNone/>
            </a:pPr>
            <a:endParaRPr lang="en-US" altLang="en-US" dirty="0"/>
          </a:p>
          <a:p>
            <a:pPr marL="274320" lvl="1" indent="0" fontAlgn="base">
              <a:buNone/>
            </a:pPr>
            <a:r>
              <a:rPr lang="en-US" dirty="0"/>
              <a:t>&lt;audio </a:t>
            </a:r>
            <a:r>
              <a:rPr lang="en-US" dirty="0" err="1"/>
              <a:t>autoplay</a:t>
            </a:r>
            <a:r>
              <a:rPr lang="en-US" dirty="0"/>
              <a:t> controls&gt;</a:t>
            </a:r>
          </a:p>
          <a:p>
            <a:pPr marL="274320" lvl="1" indent="0" fontAlgn="base">
              <a:buNone/>
            </a:pPr>
            <a:r>
              <a:rPr lang="en-US" dirty="0"/>
              <a:t>    &lt;source </a:t>
            </a:r>
            <a:r>
              <a:rPr lang="en-US" dirty="0" err="1"/>
              <a:t>src</a:t>
            </a:r>
            <a:r>
              <a:rPr lang="en-US" dirty="0"/>
              <a:t>="audio/Kalimba.mp3" /&gt;</a:t>
            </a:r>
          </a:p>
          <a:p>
            <a:pPr marL="274320" lvl="1" indent="0" fontAlgn="base">
              <a:buNone/>
            </a:pPr>
            <a:r>
              <a:rPr lang="en-US" dirty="0"/>
              <a:t>&lt;/audio&gt;</a:t>
            </a:r>
            <a:endParaRPr lang="en-US" altLang="en-US" dirty="0" smtClean="0"/>
          </a:p>
          <a:p>
            <a:pPr marL="0" indent="0">
              <a:buNone/>
            </a:pPr>
            <a:endParaRPr lang="en-US" altLang="en-US" dirty="0" smtClean="0"/>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95</a:t>
            </a:fld>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168" y="4953000"/>
            <a:ext cx="68453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7780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Effect transition="in" filter="wipe(down)">
                                      <p:cBhvr>
                                        <p:cTn id="7" dur="500"/>
                                        <p:tgtEl>
                                          <p:spTgt spid="962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6259">
                                            <p:txEl>
                                              <p:pRg st="1" end="1"/>
                                            </p:txEl>
                                          </p:spTgt>
                                        </p:tgtEl>
                                        <p:attrNameLst>
                                          <p:attrName>style.visibility</p:attrName>
                                        </p:attrNameLst>
                                      </p:cBhvr>
                                      <p:to>
                                        <p:strVal val="visible"/>
                                      </p:to>
                                    </p:set>
                                    <p:animEffect transition="in" filter="wipe(down)">
                                      <p:cBhvr>
                                        <p:cTn id="12" dur="500"/>
                                        <p:tgtEl>
                                          <p:spTgt spid="962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6259">
                                            <p:txEl>
                                              <p:pRg st="3" end="3"/>
                                            </p:txEl>
                                          </p:spTgt>
                                        </p:tgtEl>
                                        <p:attrNameLst>
                                          <p:attrName>style.visibility</p:attrName>
                                        </p:attrNameLst>
                                      </p:cBhvr>
                                      <p:to>
                                        <p:strVal val="visible"/>
                                      </p:to>
                                    </p:set>
                                    <p:animEffect transition="in" filter="wipe(down)">
                                      <p:cBhvr>
                                        <p:cTn id="17" dur="500"/>
                                        <p:tgtEl>
                                          <p:spTgt spid="96259">
                                            <p:txEl>
                                              <p:pRg st="3" end="3"/>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96259">
                                            <p:txEl>
                                              <p:pRg st="4" end="4"/>
                                            </p:txEl>
                                          </p:spTgt>
                                        </p:tgtEl>
                                        <p:attrNameLst>
                                          <p:attrName>style.visibility</p:attrName>
                                        </p:attrNameLst>
                                      </p:cBhvr>
                                      <p:to>
                                        <p:strVal val="visible"/>
                                      </p:to>
                                    </p:set>
                                    <p:animEffect transition="in" filter="wipe(down)">
                                      <p:cBhvr>
                                        <p:cTn id="20" dur="500"/>
                                        <p:tgtEl>
                                          <p:spTgt spid="96259">
                                            <p:txEl>
                                              <p:pRg st="4" end="4"/>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96259">
                                            <p:txEl>
                                              <p:pRg st="5" end="5"/>
                                            </p:txEl>
                                          </p:spTgt>
                                        </p:tgtEl>
                                        <p:attrNameLst>
                                          <p:attrName>style.visibility</p:attrName>
                                        </p:attrNameLst>
                                      </p:cBhvr>
                                      <p:to>
                                        <p:strVal val="visible"/>
                                      </p:to>
                                    </p:set>
                                    <p:animEffect transition="in" filter="wipe(down)">
                                      <p:cBhvr>
                                        <p:cTn id="23" dur="500"/>
                                        <p:tgtEl>
                                          <p:spTgt spid="96259">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4098"/>
                                        </p:tgtEl>
                                        <p:attrNameLst>
                                          <p:attrName>style.visibility</p:attrName>
                                        </p:attrNameLst>
                                      </p:cBhvr>
                                      <p:to>
                                        <p:strVal val="visible"/>
                                      </p:to>
                                    </p:set>
                                    <p:animEffect transition="in" filter="wipe(down)">
                                      <p:cBhvr>
                                        <p:cTn id="28"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US" altLang="en-US" dirty="0" smtClean="0"/>
              <a:t>Video support</a:t>
            </a:r>
          </a:p>
        </p:txBody>
      </p:sp>
      <p:sp>
        <p:nvSpPr>
          <p:cNvPr id="96259" name="Content Placeholder 2"/>
          <p:cNvSpPr>
            <a:spLocks noGrp="1"/>
          </p:cNvSpPr>
          <p:nvPr>
            <p:ph sz="quarter" idx="1"/>
          </p:nvPr>
        </p:nvSpPr>
        <p:spPr/>
        <p:txBody>
          <a:bodyPr/>
          <a:lstStyle/>
          <a:p>
            <a:pPr marL="0" indent="0">
              <a:buNone/>
            </a:pPr>
            <a:r>
              <a:rPr lang="en-US" altLang="en-US" dirty="0" smtClean="0"/>
              <a:t>Similar to ‘audio’ element, html 5 also provides &lt;video&gt; element as well.</a:t>
            </a:r>
          </a:p>
          <a:p>
            <a:pPr marL="0" indent="0">
              <a:buNone/>
            </a:pPr>
            <a:endParaRPr lang="en-US" altLang="en-US" dirty="0"/>
          </a:p>
          <a:p>
            <a:pPr marL="0" indent="0">
              <a:buNone/>
            </a:pPr>
            <a:r>
              <a:rPr lang="en-US" altLang="en-US" dirty="0"/>
              <a:t>&lt;</a:t>
            </a:r>
            <a:r>
              <a:rPr lang="en-US" altLang="en-US" dirty="0">
                <a:solidFill>
                  <a:srgbClr val="FF0000"/>
                </a:solidFill>
              </a:rPr>
              <a:t>video</a:t>
            </a:r>
            <a:r>
              <a:rPr lang="en-US" altLang="en-US" dirty="0"/>
              <a:t> controls preload&gt;</a:t>
            </a:r>
          </a:p>
          <a:p>
            <a:pPr marL="0" indent="0">
              <a:buNone/>
            </a:pPr>
            <a:r>
              <a:rPr lang="en-US" altLang="en-US" dirty="0"/>
              <a:t>    &lt;source </a:t>
            </a:r>
            <a:r>
              <a:rPr lang="en-US" altLang="en-US" dirty="0" err="1"/>
              <a:t>src</a:t>
            </a:r>
            <a:r>
              <a:rPr lang="en-US" altLang="en-US" dirty="0"/>
              <a:t>="video/test1.mp4" type="video/mp4"/&gt;</a:t>
            </a:r>
          </a:p>
          <a:p>
            <a:pPr marL="0" indent="0">
              <a:buNone/>
            </a:pPr>
            <a:r>
              <a:rPr lang="en-US" altLang="en-US" dirty="0"/>
              <a:t>&lt;/</a:t>
            </a:r>
            <a:r>
              <a:rPr lang="en-US" altLang="en-US" dirty="0">
                <a:solidFill>
                  <a:srgbClr val="FF0000"/>
                </a:solidFill>
              </a:rPr>
              <a:t>video</a:t>
            </a:r>
            <a:r>
              <a:rPr lang="en-US" altLang="en-US" dirty="0"/>
              <a:t>&gt;</a:t>
            </a:r>
          </a:p>
          <a:p>
            <a:pPr marL="0" indent="0">
              <a:buNone/>
            </a:pPr>
            <a:endParaRPr lang="en-US" altLang="en-US" dirty="0" smtClean="0"/>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96</a:t>
            </a:fld>
            <a:endParaRPr lang="en-US"/>
          </a:p>
        </p:txBody>
      </p:sp>
    </p:spTree>
    <p:extLst>
      <p:ext uri="{BB962C8B-B14F-4D97-AF65-F5344CB8AC3E}">
        <p14:creationId xmlns:p14="http://schemas.microsoft.com/office/powerpoint/2010/main" val="110494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Effect transition="in" filter="wipe(down)">
                                      <p:cBhvr>
                                        <p:cTn id="7" dur="500"/>
                                        <p:tgtEl>
                                          <p:spTgt spid="962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6259">
                                            <p:txEl>
                                              <p:pRg st="2" end="2"/>
                                            </p:txEl>
                                          </p:spTgt>
                                        </p:tgtEl>
                                        <p:attrNameLst>
                                          <p:attrName>style.visibility</p:attrName>
                                        </p:attrNameLst>
                                      </p:cBhvr>
                                      <p:to>
                                        <p:strVal val="visible"/>
                                      </p:to>
                                    </p:set>
                                    <p:animEffect transition="in" filter="wipe(down)">
                                      <p:cBhvr>
                                        <p:cTn id="12" dur="500"/>
                                        <p:tgtEl>
                                          <p:spTgt spid="962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6259">
                                            <p:txEl>
                                              <p:pRg st="3" end="3"/>
                                            </p:txEl>
                                          </p:spTgt>
                                        </p:tgtEl>
                                        <p:attrNameLst>
                                          <p:attrName>style.visibility</p:attrName>
                                        </p:attrNameLst>
                                      </p:cBhvr>
                                      <p:to>
                                        <p:strVal val="visible"/>
                                      </p:to>
                                    </p:set>
                                    <p:animEffect transition="in" filter="wipe(down)">
                                      <p:cBhvr>
                                        <p:cTn id="17" dur="500"/>
                                        <p:tgtEl>
                                          <p:spTgt spid="9625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6259">
                                            <p:txEl>
                                              <p:pRg st="4" end="4"/>
                                            </p:txEl>
                                          </p:spTgt>
                                        </p:tgtEl>
                                        <p:attrNameLst>
                                          <p:attrName>style.visibility</p:attrName>
                                        </p:attrNameLst>
                                      </p:cBhvr>
                                      <p:to>
                                        <p:strVal val="visible"/>
                                      </p:to>
                                    </p:set>
                                    <p:animEffect transition="in" filter="wipe(down)">
                                      <p:cBhvr>
                                        <p:cTn id="22" dur="500"/>
                                        <p:tgtEl>
                                          <p:spTgt spid="962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normAutofit/>
          </a:bodyPr>
          <a:lstStyle/>
          <a:p>
            <a:r>
              <a:rPr lang="en-US" altLang="en-US" dirty="0"/>
              <a:t>Regular </a:t>
            </a:r>
            <a:r>
              <a:rPr lang="en-US" altLang="en-US" dirty="0" smtClean="0"/>
              <a:t>expressions</a:t>
            </a:r>
          </a:p>
        </p:txBody>
      </p:sp>
      <p:sp>
        <p:nvSpPr>
          <p:cNvPr id="96259" name="Content Placeholder 2"/>
          <p:cNvSpPr>
            <a:spLocks noGrp="1"/>
          </p:cNvSpPr>
          <p:nvPr>
            <p:ph sz="quarter" idx="1"/>
          </p:nvPr>
        </p:nvSpPr>
        <p:spPr/>
        <p:txBody>
          <a:bodyPr/>
          <a:lstStyle/>
          <a:p>
            <a:pPr marL="0" indent="0">
              <a:buNone/>
            </a:pPr>
            <a:r>
              <a:rPr lang="en-US" altLang="en-US" dirty="0" smtClean="0"/>
              <a:t>Regular expressions allow us to specify format of input value. HTML 5 introduces an attribute called ‘pattern’ which is used to mention the regular expression.</a:t>
            </a:r>
          </a:p>
          <a:p>
            <a:pPr marL="0" indent="0">
              <a:buNone/>
            </a:pPr>
            <a:endParaRPr lang="en-US" altLang="en-US" dirty="0" smtClean="0"/>
          </a:p>
          <a:p>
            <a:pPr marL="274320" lvl="1" indent="0">
              <a:buNone/>
            </a:pPr>
            <a:r>
              <a:rPr lang="en-US" altLang="en-US" dirty="0" smtClean="0"/>
              <a:t>&lt;</a:t>
            </a:r>
            <a:r>
              <a:rPr lang="en-US" altLang="en-US" dirty="0"/>
              <a:t>input type="text" name="username" placeholder="4 &lt;&gt; 10" pattern="[A-</a:t>
            </a:r>
            <a:r>
              <a:rPr lang="en-US" altLang="en-US" dirty="0" err="1"/>
              <a:t>Za</a:t>
            </a:r>
            <a:r>
              <a:rPr lang="en-US" altLang="en-US" dirty="0"/>
              <a:t>-z]{4,10}" </a:t>
            </a:r>
            <a:r>
              <a:rPr lang="en-US" altLang="en-US" dirty="0" smtClean="0"/>
              <a:t>&gt;</a:t>
            </a:r>
          </a:p>
          <a:p>
            <a:pPr marL="0" indent="0">
              <a:buNone/>
            </a:pPr>
            <a:endParaRPr lang="en-US" altLang="en-US" dirty="0" smtClean="0"/>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97</a:t>
            </a:fld>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890" y="4277477"/>
            <a:ext cx="6314012" cy="1080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584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Effect transition="in" filter="wipe(down)">
                                      <p:cBhvr>
                                        <p:cTn id="7" dur="500"/>
                                        <p:tgtEl>
                                          <p:spTgt spid="9625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6259">
                                            <p:txEl>
                                              <p:pRg st="2" end="2"/>
                                            </p:txEl>
                                          </p:spTgt>
                                        </p:tgtEl>
                                        <p:attrNameLst>
                                          <p:attrName>style.visibility</p:attrName>
                                        </p:attrNameLst>
                                      </p:cBhvr>
                                      <p:to>
                                        <p:strVal val="visible"/>
                                      </p:to>
                                    </p:set>
                                    <p:animEffect transition="in" filter="wipe(down)">
                                      <p:cBhvr>
                                        <p:cTn id="10" dur="500"/>
                                        <p:tgtEl>
                                          <p:spTgt spid="962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normAutofit/>
          </a:bodyPr>
          <a:lstStyle/>
          <a:p>
            <a:r>
              <a:rPr lang="en-US" altLang="en-US" dirty="0" smtClean="0"/>
              <a:t>‘Mark’ element</a:t>
            </a:r>
          </a:p>
        </p:txBody>
      </p:sp>
      <p:sp>
        <p:nvSpPr>
          <p:cNvPr id="96259" name="Content Placeholder 2"/>
          <p:cNvSpPr>
            <a:spLocks noGrp="1"/>
          </p:cNvSpPr>
          <p:nvPr>
            <p:ph sz="quarter" idx="1"/>
          </p:nvPr>
        </p:nvSpPr>
        <p:spPr/>
        <p:txBody>
          <a:bodyPr/>
          <a:lstStyle/>
          <a:p>
            <a:pPr marL="0" indent="0">
              <a:buNone/>
            </a:pPr>
            <a:r>
              <a:rPr lang="en-US" altLang="en-US" dirty="0" smtClean="0"/>
              <a:t>Using &lt;mark&gt; element you can highlight specific message.</a:t>
            </a:r>
          </a:p>
          <a:p>
            <a:pPr marL="0" indent="0">
              <a:buNone/>
            </a:pPr>
            <a:endParaRPr lang="en-US" altLang="en-US" dirty="0"/>
          </a:p>
          <a:p>
            <a:pPr marL="274320" lvl="1" indent="0">
              <a:buNone/>
            </a:pPr>
            <a:r>
              <a:rPr lang="en-US" altLang="en-US" dirty="0"/>
              <a:t>&lt;h3&gt;</a:t>
            </a:r>
          </a:p>
          <a:p>
            <a:pPr marL="274320" lvl="1" indent="0">
              <a:buNone/>
            </a:pPr>
            <a:r>
              <a:rPr lang="en-US" altLang="en-US" dirty="0"/>
              <a:t>Kindly note that the examination will start at &lt;</a:t>
            </a:r>
            <a:r>
              <a:rPr lang="en-US" altLang="en-US" dirty="0">
                <a:solidFill>
                  <a:srgbClr val="FF0000"/>
                </a:solidFill>
              </a:rPr>
              <a:t>mark</a:t>
            </a:r>
            <a:r>
              <a:rPr lang="en-US" altLang="en-US" dirty="0"/>
              <a:t>&gt;"4 pm"&lt;/</a:t>
            </a:r>
            <a:r>
              <a:rPr lang="en-US" altLang="en-US" dirty="0">
                <a:solidFill>
                  <a:srgbClr val="FF0000"/>
                </a:solidFill>
              </a:rPr>
              <a:t>mark</a:t>
            </a:r>
            <a:r>
              <a:rPr lang="en-US" altLang="en-US" dirty="0"/>
              <a:t>&gt;.</a:t>
            </a:r>
          </a:p>
          <a:p>
            <a:pPr marL="274320" lvl="1" indent="0">
              <a:buNone/>
            </a:pPr>
            <a:r>
              <a:rPr lang="en-US" altLang="en-US" dirty="0"/>
              <a:t>&lt;/h3</a:t>
            </a:r>
            <a:r>
              <a:rPr lang="en-US" altLang="en-US" dirty="0" smtClean="0"/>
              <a:t>&gt;</a:t>
            </a:r>
          </a:p>
          <a:p>
            <a:pPr marL="274320" lvl="1" indent="0">
              <a:buNone/>
            </a:pPr>
            <a:endParaRPr lang="en-US" altLang="en-US" dirty="0"/>
          </a:p>
          <a:p>
            <a:pPr marL="274320" lvl="1" indent="0">
              <a:buNone/>
            </a:pPr>
            <a:endParaRPr lang="en-US" altLang="en-US" dirty="0" smtClean="0"/>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98</a:t>
            </a:fld>
            <a:endParaRPr 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648200"/>
            <a:ext cx="672084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1755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Effect transition="in" filter="wipe(down)">
                                      <p:cBhvr>
                                        <p:cTn id="7" dur="500"/>
                                        <p:tgtEl>
                                          <p:spTgt spid="9625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6259">
                                            <p:txEl>
                                              <p:pRg st="2" end="2"/>
                                            </p:txEl>
                                          </p:spTgt>
                                        </p:tgtEl>
                                        <p:attrNameLst>
                                          <p:attrName>style.visibility</p:attrName>
                                        </p:attrNameLst>
                                      </p:cBhvr>
                                      <p:to>
                                        <p:strVal val="visible"/>
                                      </p:to>
                                    </p:set>
                                    <p:animEffect transition="in" filter="wipe(down)">
                                      <p:cBhvr>
                                        <p:cTn id="10" dur="500"/>
                                        <p:tgtEl>
                                          <p:spTgt spid="96259">
                                            <p:txEl>
                                              <p:pRg st="2" end="2"/>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96259">
                                            <p:txEl>
                                              <p:pRg st="3" end="3"/>
                                            </p:txEl>
                                          </p:spTgt>
                                        </p:tgtEl>
                                        <p:attrNameLst>
                                          <p:attrName>style.visibility</p:attrName>
                                        </p:attrNameLst>
                                      </p:cBhvr>
                                      <p:to>
                                        <p:strVal val="visible"/>
                                      </p:to>
                                    </p:set>
                                    <p:animEffect transition="in" filter="wipe(down)">
                                      <p:cBhvr>
                                        <p:cTn id="13" dur="500"/>
                                        <p:tgtEl>
                                          <p:spTgt spid="96259">
                                            <p:txEl>
                                              <p:pRg st="3" end="3"/>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96259">
                                            <p:txEl>
                                              <p:pRg st="4" end="4"/>
                                            </p:txEl>
                                          </p:spTgt>
                                        </p:tgtEl>
                                        <p:attrNameLst>
                                          <p:attrName>style.visibility</p:attrName>
                                        </p:attrNameLst>
                                      </p:cBhvr>
                                      <p:to>
                                        <p:strVal val="visible"/>
                                      </p:to>
                                    </p:set>
                                    <p:animEffect transition="in" filter="wipe(down)">
                                      <p:cBhvr>
                                        <p:cTn id="16" dur="500"/>
                                        <p:tgtEl>
                                          <p:spTgt spid="962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normAutofit/>
          </a:bodyPr>
          <a:lstStyle/>
          <a:p>
            <a:r>
              <a:rPr lang="en-US" altLang="en-US" dirty="0" smtClean="0"/>
              <a:t>‘output’ element</a:t>
            </a:r>
          </a:p>
        </p:txBody>
      </p:sp>
      <p:sp>
        <p:nvSpPr>
          <p:cNvPr id="96259" name="Content Placeholder 2"/>
          <p:cNvSpPr>
            <a:spLocks noGrp="1"/>
          </p:cNvSpPr>
          <p:nvPr>
            <p:ph sz="quarter" idx="1"/>
          </p:nvPr>
        </p:nvSpPr>
        <p:spPr/>
        <p:txBody>
          <a:bodyPr/>
          <a:lstStyle/>
          <a:p>
            <a:pPr marL="0" indent="0">
              <a:buNone/>
            </a:pPr>
            <a:r>
              <a:rPr lang="en-US" altLang="en-US" dirty="0" smtClean="0"/>
              <a:t>The ‘output’ element is used to display some sort of calculation.</a:t>
            </a:r>
          </a:p>
          <a:p>
            <a:pPr marL="274320" lvl="1" indent="0">
              <a:buNone/>
            </a:pPr>
            <a:endParaRPr lang="en-US" altLang="en-US" dirty="0" smtClean="0"/>
          </a:p>
          <a:p>
            <a:pPr marL="274320" lvl="1" indent="0">
              <a:buNone/>
            </a:pPr>
            <a:r>
              <a:rPr lang="en-US" altLang="en-US" dirty="0" smtClean="0"/>
              <a:t>&lt;</a:t>
            </a:r>
            <a:r>
              <a:rPr lang="en-US" altLang="en-US" dirty="0"/>
              <a:t>form action="" method="get"&gt;</a:t>
            </a:r>
          </a:p>
          <a:p>
            <a:pPr marL="274320" lvl="1" indent="0">
              <a:buNone/>
            </a:pPr>
            <a:r>
              <a:rPr lang="en-US" altLang="en-US" dirty="0"/>
              <a:t>    &lt;p&gt; </a:t>
            </a:r>
          </a:p>
          <a:p>
            <a:pPr marL="274320" lvl="1" indent="0">
              <a:buNone/>
            </a:pPr>
            <a:r>
              <a:rPr lang="en-US" altLang="en-US" dirty="0"/>
              <a:t>        10 + 5 = &lt;</a:t>
            </a:r>
            <a:r>
              <a:rPr lang="en-US" altLang="en-US" dirty="0">
                <a:solidFill>
                  <a:srgbClr val="FF0000"/>
                </a:solidFill>
              </a:rPr>
              <a:t>output</a:t>
            </a:r>
            <a:r>
              <a:rPr lang="en-US" altLang="en-US" dirty="0"/>
              <a:t> name="sum"&gt;&lt;/</a:t>
            </a:r>
            <a:r>
              <a:rPr lang="en-US" altLang="en-US" dirty="0">
                <a:solidFill>
                  <a:srgbClr val="FF0000"/>
                </a:solidFill>
              </a:rPr>
              <a:t>output</a:t>
            </a:r>
            <a:r>
              <a:rPr lang="en-US" altLang="en-US" dirty="0"/>
              <a:t>&gt; </a:t>
            </a:r>
          </a:p>
          <a:p>
            <a:pPr marL="274320" lvl="1" indent="0">
              <a:buNone/>
            </a:pPr>
            <a:r>
              <a:rPr lang="en-US" altLang="en-US" dirty="0"/>
              <a:t>    &lt;/p&gt;</a:t>
            </a:r>
          </a:p>
          <a:p>
            <a:pPr marL="274320" lvl="1" indent="0">
              <a:buNone/>
            </a:pPr>
            <a:r>
              <a:rPr lang="en-US" altLang="en-US" dirty="0"/>
              <a:t>    &lt;button type="submit"&gt; Calculate &lt;/button&gt;</a:t>
            </a:r>
          </a:p>
          <a:p>
            <a:pPr marL="274320" lvl="1" indent="0">
              <a:buNone/>
            </a:pPr>
            <a:r>
              <a:rPr lang="en-US" altLang="en-US" dirty="0"/>
              <a:t>&lt;/form</a:t>
            </a:r>
            <a:r>
              <a:rPr lang="en-US" altLang="en-US" dirty="0" smtClean="0"/>
              <a:t>&gt;</a:t>
            </a:r>
          </a:p>
          <a:p>
            <a:pPr marL="0" indent="0">
              <a:buNone/>
            </a:pPr>
            <a:endParaRPr lang="en-US" altLang="en-US" dirty="0"/>
          </a:p>
          <a:p>
            <a:pPr marL="0" indent="0">
              <a:buNone/>
            </a:pPr>
            <a:r>
              <a:rPr lang="en-US" altLang="en-US" dirty="0" smtClean="0"/>
              <a:t>We can write code in java script to populate value of sum.</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99</a:t>
            </a:fld>
            <a:endParaRPr lang="en-US"/>
          </a:p>
        </p:txBody>
      </p:sp>
    </p:spTree>
    <p:extLst>
      <p:ext uri="{BB962C8B-B14F-4D97-AF65-F5344CB8AC3E}">
        <p14:creationId xmlns:p14="http://schemas.microsoft.com/office/powerpoint/2010/main" val="4245657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Effect transition="in" filter="wipe(down)">
                                      <p:cBhvr>
                                        <p:cTn id="7" dur="500"/>
                                        <p:tgtEl>
                                          <p:spTgt spid="962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6259">
                                            <p:txEl>
                                              <p:pRg st="2" end="2"/>
                                            </p:txEl>
                                          </p:spTgt>
                                        </p:tgtEl>
                                        <p:attrNameLst>
                                          <p:attrName>style.visibility</p:attrName>
                                        </p:attrNameLst>
                                      </p:cBhvr>
                                      <p:to>
                                        <p:strVal val="visible"/>
                                      </p:to>
                                    </p:set>
                                    <p:animEffect transition="in" filter="wipe(down)">
                                      <p:cBhvr>
                                        <p:cTn id="12" dur="500"/>
                                        <p:tgtEl>
                                          <p:spTgt spid="96259">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96259">
                                            <p:txEl>
                                              <p:pRg st="3" end="3"/>
                                            </p:txEl>
                                          </p:spTgt>
                                        </p:tgtEl>
                                        <p:attrNameLst>
                                          <p:attrName>style.visibility</p:attrName>
                                        </p:attrNameLst>
                                      </p:cBhvr>
                                      <p:to>
                                        <p:strVal val="visible"/>
                                      </p:to>
                                    </p:set>
                                    <p:animEffect transition="in" filter="wipe(down)">
                                      <p:cBhvr>
                                        <p:cTn id="15" dur="500"/>
                                        <p:tgtEl>
                                          <p:spTgt spid="96259">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96259">
                                            <p:txEl>
                                              <p:pRg st="4" end="4"/>
                                            </p:txEl>
                                          </p:spTgt>
                                        </p:tgtEl>
                                        <p:attrNameLst>
                                          <p:attrName>style.visibility</p:attrName>
                                        </p:attrNameLst>
                                      </p:cBhvr>
                                      <p:to>
                                        <p:strVal val="visible"/>
                                      </p:to>
                                    </p:set>
                                    <p:animEffect transition="in" filter="wipe(down)">
                                      <p:cBhvr>
                                        <p:cTn id="18" dur="500"/>
                                        <p:tgtEl>
                                          <p:spTgt spid="96259">
                                            <p:txEl>
                                              <p:pRg st="4" end="4"/>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96259">
                                            <p:txEl>
                                              <p:pRg st="5" end="5"/>
                                            </p:txEl>
                                          </p:spTgt>
                                        </p:tgtEl>
                                        <p:attrNameLst>
                                          <p:attrName>style.visibility</p:attrName>
                                        </p:attrNameLst>
                                      </p:cBhvr>
                                      <p:to>
                                        <p:strVal val="visible"/>
                                      </p:to>
                                    </p:set>
                                    <p:animEffect transition="in" filter="wipe(down)">
                                      <p:cBhvr>
                                        <p:cTn id="21" dur="500"/>
                                        <p:tgtEl>
                                          <p:spTgt spid="96259">
                                            <p:txEl>
                                              <p:pRg st="5" end="5"/>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96259">
                                            <p:txEl>
                                              <p:pRg st="6" end="6"/>
                                            </p:txEl>
                                          </p:spTgt>
                                        </p:tgtEl>
                                        <p:attrNameLst>
                                          <p:attrName>style.visibility</p:attrName>
                                        </p:attrNameLst>
                                      </p:cBhvr>
                                      <p:to>
                                        <p:strVal val="visible"/>
                                      </p:to>
                                    </p:set>
                                    <p:animEffect transition="in" filter="wipe(down)">
                                      <p:cBhvr>
                                        <p:cTn id="24" dur="500"/>
                                        <p:tgtEl>
                                          <p:spTgt spid="96259">
                                            <p:txEl>
                                              <p:pRg st="6" end="6"/>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96259">
                                            <p:txEl>
                                              <p:pRg st="7" end="7"/>
                                            </p:txEl>
                                          </p:spTgt>
                                        </p:tgtEl>
                                        <p:attrNameLst>
                                          <p:attrName>style.visibility</p:attrName>
                                        </p:attrNameLst>
                                      </p:cBhvr>
                                      <p:to>
                                        <p:strVal val="visible"/>
                                      </p:to>
                                    </p:set>
                                    <p:animEffect transition="in" filter="wipe(down)">
                                      <p:cBhvr>
                                        <p:cTn id="27" dur="500"/>
                                        <p:tgtEl>
                                          <p:spTgt spid="96259">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6259">
                                            <p:txEl>
                                              <p:pRg st="9" end="9"/>
                                            </p:txEl>
                                          </p:spTgt>
                                        </p:tgtEl>
                                        <p:attrNameLst>
                                          <p:attrName>style.visibility</p:attrName>
                                        </p:attrNameLst>
                                      </p:cBhvr>
                                      <p:to>
                                        <p:strVal val="visible"/>
                                      </p:to>
                                    </p:set>
                                    <p:animEffect transition="in" filter="wipe(down)">
                                      <p:cBhvr>
                                        <p:cTn id="32" dur="500"/>
                                        <p:tgtEl>
                                          <p:spTgt spid="962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Xoriant-PPT-Templete</Template>
  <TotalTime>4443</TotalTime>
  <Words>7144</Words>
  <Application>Microsoft Office PowerPoint</Application>
  <PresentationFormat>On-screen Show (4:3)</PresentationFormat>
  <Paragraphs>1324</Paragraphs>
  <Slides>101</Slides>
  <Notes>63</Notes>
  <HiddenSlides>0</HiddenSlides>
  <MMClips>0</MMClips>
  <ScaleCrop>false</ScaleCrop>
  <HeadingPairs>
    <vt:vector size="4" baseType="variant">
      <vt:variant>
        <vt:lpstr>Theme</vt:lpstr>
      </vt:variant>
      <vt:variant>
        <vt:i4>1</vt:i4>
      </vt:variant>
      <vt:variant>
        <vt:lpstr>Slide Titles</vt:lpstr>
      </vt:variant>
      <vt:variant>
        <vt:i4>101</vt:i4>
      </vt:variant>
    </vt:vector>
  </HeadingPairs>
  <TitlesOfParts>
    <vt:vector size="102" baseType="lpstr">
      <vt:lpstr>Origin</vt:lpstr>
      <vt:lpstr>HTML 5</vt:lpstr>
      <vt:lpstr>Table of Contents</vt:lpstr>
      <vt:lpstr>Module 1: HTML Basics</vt:lpstr>
      <vt:lpstr>Introduction</vt:lpstr>
      <vt:lpstr>Tags</vt:lpstr>
      <vt:lpstr>Page structure</vt:lpstr>
      <vt:lpstr>Page structure</vt:lpstr>
      <vt:lpstr>Head &amp; body section</vt:lpstr>
      <vt:lpstr>Quiz</vt:lpstr>
      <vt:lpstr>Quiz</vt:lpstr>
      <vt:lpstr>Module 2: HTML text</vt:lpstr>
      <vt:lpstr>Font</vt:lpstr>
      <vt:lpstr>Text links</vt:lpstr>
      <vt:lpstr>Text format</vt:lpstr>
      <vt:lpstr>Text size</vt:lpstr>
      <vt:lpstr>Text layout</vt:lpstr>
      <vt:lpstr>Quiz</vt:lpstr>
      <vt:lpstr>Quiz</vt:lpstr>
      <vt:lpstr>Module 3: HTML Lists</vt:lpstr>
      <vt:lpstr>Introduction</vt:lpstr>
      <vt:lpstr>Bulleted lists</vt:lpstr>
      <vt:lpstr>Numbered lists</vt:lpstr>
      <vt:lpstr>Numbered lists continue…</vt:lpstr>
      <vt:lpstr>Editable list</vt:lpstr>
      <vt:lpstr>Quiz</vt:lpstr>
      <vt:lpstr>Quiz</vt:lpstr>
      <vt:lpstr>Module 4: HTML Images</vt:lpstr>
      <vt:lpstr>Inserting IN HTML</vt:lpstr>
      <vt:lpstr>Resizing</vt:lpstr>
      <vt:lpstr>Border around</vt:lpstr>
      <vt:lpstr>Alternative text</vt:lpstr>
      <vt:lpstr>Image caption</vt:lpstr>
      <vt:lpstr>SPACING AROUND</vt:lpstr>
      <vt:lpstr>Wrap text around</vt:lpstr>
      <vt:lpstr>Quiz</vt:lpstr>
      <vt:lpstr>Quiz</vt:lpstr>
      <vt:lpstr>Module 5: HTML Links</vt:lpstr>
      <vt:lpstr>Introduction</vt:lpstr>
      <vt:lpstr>How to make a link</vt:lpstr>
      <vt:lpstr>Colors on text links</vt:lpstr>
      <vt:lpstr>Define colors for all links on the page</vt:lpstr>
      <vt:lpstr>Define colors for individual links on the page</vt:lpstr>
      <vt:lpstr>Link targets</vt:lpstr>
      <vt:lpstr>Hyperlink with No underline</vt:lpstr>
      <vt:lpstr>Advanced text links </vt:lpstr>
      <vt:lpstr>Image links</vt:lpstr>
      <vt:lpstr>Image mapping</vt:lpstr>
      <vt:lpstr>Image mapping</vt:lpstr>
      <vt:lpstr>Link within a page</vt:lpstr>
      <vt:lpstr>Link to new window</vt:lpstr>
      <vt:lpstr>LINK TO EMAIL</vt:lpstr>
      <vt:lpstr>Quiz</vt:lpstr>
      <vt:lpstr>QUIZ</vt:lpstr>
      <vt:lpstr> Module 6: HTML Backgrounds</vt:lpstr>
      <vt:lpstr>Introduction</vt:lpstr>
      <vt:lpstr>Background color</vt:lpstr>
      <vt:lpstr>Background image</vt:lpstr>
      <vt:lpstr>Quiz</vt:lpstr>
      <vt:lpstr>Quiz</vt:lpstr>
      <vt:lpstr>Module 7: HTML Tables</vt:lpstr>
      <vt:lpstr>Introduction</vt:lpstr>
      <vt:lpstr>Basic tables</vt:lpstr>
      <vt:lpstr>Rows</vt:lpstr>
      <vt:lpstr>Columns</vt:lpstr>
      <vt:lpstr>Table tags</vt:lpstr>
      <vt:lpstr>Table tags Continue…</vt:lpstr>
      <vt:lpstr>Row/cell tags</vt:lpstr>
      <vt:lpstr>Quiz</vt:lpstr>
      <vt:lpstr>Quiz</vt:lpstr>
      <vt:lpstr>Module 8: HTML IFrames </vt:lpstr>
      <vt:lpstr>Introduction</vt:lpstr>
      <vt:lpstr>Basic example</vt:lpstr>
      <vt:lpstr>Attributes of &lt;iframe&gt;</vt:lpstr>
      <vt:lpstr>Module 9: HTML Forms</vt:lpstr>
      <vt:lpstr>Introduction</vt:lpstr>
      <vt:lpstr>Example</vt:lpstr>
      <vt:lpstr>Example</vt:lpstr>
      <vt:lpstr>The form tag</vt:lpstr>
      <vt:lpstr>The form tag</vt:lpstr>
      <vt:lpstr>Text field</vt:lpstr>
      <vt:lpstr>Password &amp; hidden field</vt:lpstr>
      <vt:lpstr>Email input</vt:lpstr>
      <vt:lpstr>Placeholders</vt:lpstr>
      <vt:lpstr>‘required’ attribute</vt:lpstr>
      <vt:lpstr>‘autofocus’ attribute</vt:lpstr>
      <vt:lpstr>&lt;header&gt; &amp; &lt;footer&gt;</vt:lpstr>
      <vt:lpstr>Text area</vt:lpstr>
      <vt:lpstr>Check box</vt:lpstr>
      <vt:lpstr>Radio button</vt:lpstr>
      <vt:lpstr>Drop down menu</vt:lpstr>
      <vt:lpstr> Submit &amp; reset button</vt:lpstr>
      <vt:lpstr>Image button</vt:lpstr>
      <vt:lpstr>Quiz</vt:lpstr>
      <vt:lpstr>Module 10: Miscellaneous</vt:lpstr>
      <vt:lpstr>Audio support</vt:lpstr>
      <vt:lpstr>Video support</vt:lpstr>
      <vt:lpstr>Regular expressions</vt:lpstr>
      <vt:lpstr>‘Mark’ element</vt:lpstr>
      <vt:lpstr>‘output’ element</vt:lpstr>
      <vt:lpstr>Sliders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CSS &amp; JavaScript</dc:title>
  <dc:creator>Onkar Deshpande Mumbai</dc:creator>
  <cp:lastModifiedBy>Anand Kulkarni</cp:lastModifiedBy>
  <cp:revision>215</cp:revision>
  <dcterms:created xsi:type="dcterms:W3CDTF">2014-07-15T11:39:24Z</dcterms:created>
  <dcterms:modified xsi:type="dcterms:W3CDTF">2016-08-02T07:21:09Z</dcterms:modified>
</cp:coreProperties>
</file>