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9" r:id="rId4"/>
    <p:sldId id="258" r:id="rId5"/>
    <p:sldId id="260" r:id="rId6"/>
    <p:sldId id="261" r:id="rId7"/>
    <p:sldId id="263" r:id="rId8"/>
    <p:sldId id="264" r:id="rId9"/>
    <p:sldId id="265" r:id="rId10"/>
    <p:sldId id="267" r:id="rId11"/>
    <p:sldId id="268" r:id="rId12"/>
    <p:sldId id="270" r:id="rId13"/>
    <p:sldId id="271" r:id="rId14"/>
    <p:sldId id="272" r:id="rId15"/>
    <p:sldId id="273" r:id="rId16"/>
    <p:sldId id="278" r:id="rId17"/>
    <p:sldId id="279" r:id="rId18"/>
    <p:sldId id="280" r:id="rId19"/>
    <p:sldId id="281" r:id="rId20"/>
    <p:sldId id="282" r:id="rId21"/>
    <p:sldId id="283" r:id="rId22"/>
    <p:sldId id="284" r:id="rId23"/>
    <p:sldId id="285" r:id="rId24"/>
    <p:sldId id="286" r:id="rId25"/>
    <p:sldId id="275" r:id="rId26"/>
    <p:sldId id="276" r:id="rId27"/>
    <p:sldId id="27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0CA74-1FE7-40C5-8ABE-1DF5FD235282}" type="datetimeFigureOut">
              <a:rPr lang="en-US" smtClean="0"/>
              <a:t>7/21/2016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93C57F-D834-47FC-A382-1FBD771B2EBB}" type="slidenum">
              <a:rPr lang="en-US" smtClean="0"/>
              <a:t>‹#›</a:t>
            </a:fld>
            <a:endParaRPr lang="en-US"/>
          </a:p>
        </p:txBody>
      </p:sp>
    </p:spTree>
    <p:extLst>
      <p:ext uri="{BB962C8B-B14F-4D97-AF65-F5344CB8AC3E}">
        <p14:creationId xmlns:p14="http://schemas.microsoft.com/office/powerpoint/2010/main" val="3575781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20000"/>
              </a:spcBef>
              <a:spcAft>
                <a:spcPct val="0"/>
              </a:spcAft>
              <a:buChar char="•"/>
              <a:defRPr sz="2400">
                <a:solidFill>
                  <a:schemeClr val="tx1"/>
                </a:solidFill>
                <a:latin typeface="Times New Roman" pitchFamily="18" charset="0"/>
              </a:defRPr>
            </a:lvl6pPr>
            <a:lvl7pPr marL="2971800" indent="-228600" eaLnBrk="0" fontAlgn="base" hangingPunct="0">
              <a:spcBef>
                <a:spcPct val="20000"/>
              </a:spcBef>
              <a:spcAft>
                <a:spcPct val="0"/>
              </a:spcAft>
              <a:buChar char="•"/>
              <a:defRPr sz="2400">
                <a:solidFill>
                  <a:schemeClr val="tx1"/>
                </a:solidFill>
                <a:latin typeface="Times New Roman" pitchFamily="18" charset="0"/>
              </a:defRPr>
            </a:lvl7pPr>
            <a:lvl8pPr marL="3429000" indent="-228600" eaLnBrk="0" fontAlgn="base" hangingPunct="0">
              <a:spcBef>
                <a:spcPct val="20000"/>
              </a:spcBef>
              <a:spcAft>
                <a:spcPct val="0"/>
              </a:spcAft>
              <a:buChar char="•"/>
              <a:defRPr sz="2400">
                <a:solidFill>
                  <a:schemeClr val="tx1"/>
                </a:solidFill>
                <a:latin typeface="Times New Roman" pitchFamily="18" charset="0"/>
              </a:defRPr>
            </a:lvl8pPr>
            <a:lvl9pPr marL="3886200" indent="-228600" eaLnBrk="0" fontAlgn="base" hangingPunct="0">
              <a:spcBef>
                <a:spcPct val="20000"/>
              </a:spcBef>
              <a:spcAft>
                <a:spcPct val="0"/>
              </a:spcAft>
              <a:buChar char="•"/>
              <a:defRPr sz="2400">
                <a:solidFill>
                  <a:schemeClr val="tx1"/>
                </a:solidFill>
                <a:latin typeface="Times New Roman" pitchFamily="18" charset="0"/>
              </a:defRPr>
            </a:lvl9pPr>
          </a:lstStyle>
          <a:p>
            <a:pPr eaLnBrk="1" hangingPunct="1"/>
            <a:fld id="{73FD8457-2A36-416C-BD03-164153634E39}" type="slidenum">
              <a:rPr lang="en-US" altLang="en-US" sz="1200" smtClean="0">
                <a:latin typeface="Arial" charset="0"/>
              </a:rPr>
              <a:pPr eaLnBrk="1" hangingPunct="1"/>
              <a:t>7</a:t>
            </a:fld>
            <a:endParaRPr lang="en-US" altLang="en-US" sz="1200" smtClean="0">
              <a:latin typeface="Arial"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20000"/>
              </a:spcBef>
              <a:spcAft>
                <a:spcPct val="0"/>
              </a:spcAft>
              <a:buChar char="•"/>
              <a:defRPr sz="2400">
                <a:solidFill>
                  <a:schemeClr val="tx1"/>
                </a:solidFill>
                <a:latin typeface="Times New Roman" pitchFamily="18" charset="0"/>
              </a:defRPr>
            </a:lvl6pPr>
            <a:lvl7pPr marL="2971800" indent="-228600" eaLnBrk="0" fontAlgn="base" hangingPunct="0">
              <a:spcBef>
                <a:spcPct val="20000"/>
              </a:spcBef>
              <a:spcAft>
                <a:spcPct val="0"/>
              </a:spcAft>
              <a:buChar char="•"/>
              <a:defRPr sz="2400">
                <a:solidFill>
                  <a:schemeClr val="tx1"/>
                </a:solidFill>
                <a:latin typeface="Times New Roman" pitchFamily="18" charset="0"/>
              </a:defRPr>
            </a:lvl7pPr>
            <a:lvl8pPr marL="3429000" indent="-228600" eaLnBrk="0" fontAlgn="base" hangingPunct="0">
              <a:spcBef>
                <a:spcPct val="20000"/>
              </a:spcBef>
              <a:spcAft>
                <a:spcPct val="0"/>
              </a:spcAft>
              <a:buChar char="•"/>
              <a:defRPr sz="2400">
                <a:solidFill>
                  <a:schemeClr val="tx1"/>
                </a:solidFill>
                <a:latin typeface="Times New Roman" pitchFamily="18" charset="0"/>
              </a:defRPr>
            </a:lvl8pPr>
            <a:lvl9pPr marL="3886200" indent="-228600" eaLnBrk="0" fontAlgn="base" hangingPunct="0">
              <a:spcBef>
                <a:spcPct val="20000"/>
              </a:spcBef>
              <a:spcAft>
                <a:spcPct val="0"/>
              </a:spcAft>
              <a:buChar char="•"/>
              <a:defRPr sz="2400">
                <a:solidFill>
                  <a:schemeClr val="tx1"/>
                </a:solidFill>
                <a:latin typeface="Times New Roman" pitchFamily="18" charset="0"/>
              </a:defRPr>
            </a:lvl9pPr>
          </a:lstStyle>
          <a:p>
            <a:pPr eaLnBrk="1" hangingPunct="1"/>
            <a:fld id="{DAA35490-CBED-4745-9FC9-C78B4055DCDE}" type="slidenum">
              <a:rPr lang="en-US" altLang="en-US" sz="1200" smtClean="0">
                <a:latin typeface="Arial" charset="0"/>
              </a:rPr>
              <a:pPr eaLnBrk="1" hangingPunct="1"/>
              <a:t>8</a:t>
            </a:fld>
            <a:endParaRPr lang="en-US" altLang="en-US" sz="1200" smtClean="0">
              <a:latin typeface="Arial"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charset="0"/>
              </a:rPr>
              <a:t>Example for split():</a:t>
            </a:r>
          </a:p>
          <a:p>
            <a:pPr lvl="1" eaLnBrk="1" hangingPunct="1"/>
            <a:r>
              <a:rPr lang="en-US" altLang="en-US" smtClean="0">
                <a:latin typeface="Courier New" pitchFamily="49" charset="0"/>
              </a:rPr>
              <a:t>&lt;script type="text/JavaScript"&gt;</a:t>
            </a:r>
            <a:br>
              <a:rPr lang="en-US" altLang="en-US" smtClean="0">
                <a:latin typeface="Courier New" pitchFamily="49" charset="0"/>
              </a:rPr>
            </a:br>
            <a:r>
              <a:rPr lang="en-US" altLang="en-US" smtClean="0">
                <a:latin typeface="Courier New" pitchFamily="49" charset="0"/>
              </a:rPr>
              <a:t/>
            </a:r>
            <a:br>
              <a:rPr lang="en-US" altLang="en-US" smtClean="0">
                <a:latin typeface="Courier New" pitchFamily="49" charset="0"/>
              </a:rPr>
            </a:br>
            <a:r>
              <a:rPr lang="en-US" altLang="en-US" smtClean="0">
                <a:latin typeface="Courier New" pitchFamily="49" charset="0"/>
              </a:rPr>
              <a:t>var str="How are you doing today?";</a:t>
            </a:r>
            <a:br>
              <a:rPr lang="en-US" altLang="en-US" smtClean="0">
                <a:latin typeface="Courier New" pitchFamily="49" charset="0"/>
              </a:rPr>
            </a:br>
            <a:r>
              <a:rPr lang="en-US" altLang="en-US" smtClean="0">
                <a:latin typeface="Courier New" pitchFamily="49" charset="0"/>
              </a:rPr>
              <a:t/>
            </a:r>
            <a:br>
              <a:rPr lang="en-US" altLang="en-US" smtClean="0">
                <a:latin typeface="Courier New" pitchFamily="49" charset="0"/>
              </a:rPr>
            </a:br>
            <a:r>
              <a:rPr lang="en-US" altLang="en-US" smtClean="0">
                <a:latin typeface="Courier New" pitchFamily="49" charset="0"/>
              </a:rPr>
              <a:t>document.write(str.split() + "&lt;br /&gt;");</a:t>
            </a:r>
            <a:br>
              <a:rPr lang="en-US" altLang="en-US" smtClean="0">
                <a:latin typeface="Courier New" pitchFamily="49" charset="0"/>
              </a:rPr>
            </a:br>
            <a:r>
              <a:rPr lang="en-US" altLang="en-US" smtClean="0">
                <a:latin typeface="Courier New" pitchFamily="49" charset="0"/>
              </a:rPr>
              <a:t>document.write(str.split(" ") + "&lt;br /&gt;");</a:t>
            </a:r>
            <a:br>
              <a:rPr lang="en-US" altLang="en-US" smtClean="0">
                <a:latin typeface="Courier New" pitchFamily="49" charset="0"/>
              </a:rPr>
            </a:br>
            <a:r>
              <a:rPr lang="en-US" altLang="en-US" smtClean="0">
                <a:latin typeface="Courier New" pitchFamily="49" charset="0"/>
              </a:rPr>
              <a:t>document.write(str.split("") + "&lt;br /&gt;");</a:t>
            </a:r>
            <a:br>
              <a:rPr lang="en-US" altLang="en-US" smtClean="0">
                <a:latin typeface="Courier New" pitchFamily="49" charset="0"/>
              </a:rPr>
            </a:br>
            <a:r>
              <a:rPr lang="en-US" altLang="en-US" smtClean="0">
                <a:latin typeface="Courier New" pitchFamily="49" charset="0"/>
              </a:rPr>
              <a:t>document.write(str.split(" ",3));</a:t>
            </a:r>
            <a:br>
              <a:rPr lang="en-US" altLang="en-US" smtClean="0">
                <a:latin typeface="Courier New" pitchFamily="49" charset="0"/>
              </a:rPr>
            </a:br>
            <a:r>
              <a:rPr lang="en-US" altLang="en-US" smtClean="0">
                <a:latin typeface="Courier New" pitchFamily="49" charset="0"/>
              </a:rPr>
              <a:t/>
            </a:r>
            <a:br>
              <a:rPr lang="en-US" altLang="en-US" smtClean="0">
                <a:latin typeface="Courier New" pitchFamily="49" charset="0"/>
              </a:rPr>
            </a:br>
            <a:r>
              <a:rPr lang="en-US" altLang="en-US" smtClean="0">
                <a:latin typeface="Courier New" pitchFamily="49" charset="0"/>
              </a:rPr>
              <a:t>&lt;/script&gt;</a:t>
            </a:r>
          </a:p>
          <a:p>
            <a:pPr lvl="1" eaLnBrk="1" hangingPunct="1"/>
            <a:endParaRPr lang="en-US" altLang="en-US" smtClean="0">
              <a:latin typeface="Courier New" pitchFamily="49" charset="0"/>
            </a:endParaRPr>
          </a:p>
          <a:p>
            <a:pPr lvl="1" eaLnBrk="1" hangingPunct="1"/>
            <a:r>
              <a:rPr lang="en-US" altLang="en-US" smtClean="0"/>
              <a:t> The output of the code above will be:</a:t>
            </a:r>
          </a:p>
          <a:p>
            <a:pPr lvl="1" eaLnBrk="1" hangingPunct="1"/>
            <a:r>
              <a:rPr lang="en-US" altLang="en-US" smtClean="0"/>
              <a:t>How are you doing today?</a:t>
            </a:r>
            <a:br>
              <a:rPr lang="en-US" altLang="en-US" smtClean="0"/>
            </a:br>
            <a:r>
              <a:rPr lang="en-US" altLang="en-US" smtClean="0"/>
              <a:t>How,are,you,doing,today?</a:t>
            </a:r>
            <a:br>
              <a:rPr lang="en-US" altLang="en-US" smtClean="0"/>
            </a:br>
            <a:r>
              <a:rPr lang="en-US" altLang="en-US" smtClean="0"/>
              <a:t>H,o,w, ,a,r,e, ,y,o,u, ,d,o,i,n,g, ,t,o,d,a,y,?</a:t>
            </a:r>
            <a:br>
              <a:rPr lang="en-US" altLang="en-US" smtClean="0"/>
            </a:br>
            <a:r>
              <a:rPr lang="en-US" altLang="en-US" smtClean="0"/>
              <a:t>How,are,you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20000"/>
              </a:spcBef>
              <a:spcAft>
                <a:spcPct val="0"/>
              </a:spcAft>
              <a:buChar char="•"/>
              <a:defRPr sz="2400">
                <a:solidFill>
                  <a:schemeClr val="tx1"/>
                </a:solidFill>
                <a:latin typeface="Times New Roman" pitchFamily="18" charset="0"/>
              </a:defRPr>
            </a:lvl6pPr>
            <a:lvl7pPr marL="2971800" indent="-228600" eaLnBrk="0" fontAlgn="base" hangingPunct="0">
              <a:spcBef>
                <a:spcPct val="20000"/>
              </a:spcBef>
              <a:spcAft>
                <a:spcPct val="0"/>
              </a:spcAft>
              <a:buChar char="•"/>
              <a:defRPr sz="2400">
                <a:solidFill>
                  <a:schemeClr val="tx1"/>
                </a:solidFill>
                <a:latin typeface="Times New Roman" pitchFamily="18" charset="0"/>
              </a:defRPr>
            </a:lvl7pPr>
            <a:lvl8pPr marL="3429000" indent="-228600" eaLnBrk="0" fontAlgn="base" hangingPunct="0">
              <a:spcBef>
                <a:spcPct val="20000"/>
              </a:spcBef>
              <a:spcAft>
                <a:spcPct val="0"/>
              </a:spcAft>
              <a:buChar char="•"/>
              <a:defRPr sz="2400">
                <a:solidFill>
                  <a:schemeClr val="tx1"/>
                </a:solidFill>
                <a:latin typeface="Times New Roman" pitchFamily="18" charset="0"/>
              </a:defRPr>
            </a:lvl8pPr>
            <a:lvl9pPr marL="3886200" indent="-228600" eaLnBrk="0" fontAlgn="base" hangingPunct="0">
              <a:spcBef>
                <a:spcPct val="20000"/>
              </a:spcBef>
              <a:spcAft>
                <a:spcPct val="0"/>
              </a:spcAft>
              <a:buChar char="•"/>
              <a:defRPr sz="2400">
                <a:solidFill>
                  <a:schemeClr val="tx1"/>
                </a:solidFill>
                <a:latin typeface="Times New Roman" pitchFamily="18" charset="0"/>
              </a:defRPr>
            </a:lvl9pPr>
          </a:lstStyle>
          <a:p>
            <a:pPr eaLnBrk="1" hangingPunct="1"/>
            <a:fld id="{52E2AAA7-6C49-4FFE-8164-29AB21D12A28}" type="slidenum">
              <a:rPr lang="en-US" altLang="en-US" sz="1200" smtClean="0">
                <a:latin typeface="Arial" charset="0"/>
              </a:rPr>
              <a:pPr eaLnBrk="1" hangingPunct="1"/>
              <a:t>9</a:t>
            </a:fld>
            <a:endParaRPr lang="en-US" altLang="en-US" sz="1200" smtClean="0">
              <a:latin typeface="Arial"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20000"/>
              </a:spcBef>
              <a:spcAft>
                <a:spcPct val="0"/>
              </a:spcAft>
              <a:buChar char="•"/>
              <a:defRPr sz="2400">
                <a:solidFill>
                  <a:schemeClr val="tx1"/>
                </a:solidFill>
                <a:latin typeface="Times New Roman" pitchFamily="18" charset="0"/>
              </a:defRPr>
            </a:lvl6pPr>
            <a:lvl7pPr marL="2971800" indent="-228600" eaLnBrk="0" fontAlgn="base" hangingPunct="0">
              <a:spcBef>
                <a:spcPct val="20000"/>
              </a:spcBef>
              <a:spcAft>
                <a:spcPct val="0"/>
              </a:spcAft>
              <a:buChar char="•"/>
              <a:defRPr sz="2400">
                <a:solidFill>
                  <a:schemeClr val="tx1"/>
                </a:solidFill>
                <a:latin typeface="Times New Roman" pitchFamily="18" charset="0"/>
              </a:defRPr>
            </a:lvl7pPr>
            <a:lvl8pPr marL="3429000" indent="-228600" eaLnBrk="0" fontAlgn="base" hangingPunct="0">
              <a:spcBef>
                <a:spcPct val="20000"/>
              </a:spcBef>
              <a:spcAft>
                <a:spcPct val="0"/>
              </a:spcAft>
              <a:buChar char="•"/>
              <a:defRPr sz="2400">
                <a:solidFill>
                  <a:schemeClr val="tx1"/>
                </a:solidFill>
                <a:latin typeface="Times New Roman" pitchFamily="18" charset="0"/>
              </a:defRPr>
            </a:lvl8pPr>
            <a:lvl9pPr marL="3886200" indent="-228600" eaLnBrk="0" fontAlgn="base" hangingPunct="0">
              <a:spcBef>
                <a:spcPct val="20000"/>
              </a:spcBef>
              <a:spcAft>
                <a:spcPct val="0"/>
              </a:spcAft>
              <a:buChar char="•"/>
              <a:defRPr sz="2400">
                <a:solidFill>
                  <a:schemeClr val="tx1"/>
                </a:solidFill>
                <a:latin typeface="Times New Roman" pitchFamily="18" charset="0"/>
              </a:defRPr>
            </a:lvl9pPr>
          </a:lstStyle>
          <a:p>
            <a:pPr eaLnBrk="1" hangingPunct="1"/>
            <a:fld id="{57E04B92-5471-4668-AA3E-4AAF192C0546}" type="slidenum">
              <a:rPr lang="en-US" altLang="en-US" sz="1200" smtClean="0">
                <a:latin typeface="Arial" charset="0"/>
              </a:rPr>
              <a:pPr eaLnBrk="1" hangingPunct="1"/>
              <a:t>10</a:t>
            </a:fld>
            <a:endParaRPr lang="en-US" altLang="en-US" sz="1200" smtClean="0">
              <a:latin typeface="Arial"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charset="0"/>
              </a:rPr>
              <a:t>Example: To display current Day Name</a:t>
            </a:r>
          </a:p>
          <a:p>
            <a:pPr lvl="2" eaLnBrk="1" hangingPunct="1"/>
            <a:r>
              <a:rPr lang="en-US" altLang="en-US" smtClean="0">
                <a:latin typeface="Courier New" pitchFamily="49" charset="0"/>
              </a:rPr>
              <a:t>&lt;script type="text/JavaScript"&gt;</a:t>
            </a:r>
          </a:p>
          <a:p>
            <a:pPr lvl="2" eaLnBrk="1" hangingPunct="1"/>
            <a:endParaRPr lang="en-US" altLang="en-US" smtClean="0">
              <a:latin typeface="Courier New" pitchFamily="49" charset="0"/>
            </a:endParaRPr>
          </a:p>
          <a:p>
            <a:pPr lvl="2" eaLnBrk="1" hangingPunct="1"/>
            <a:r>
              <a:rPr lang="en-US" altLang="en-US" smtClean="0">
                <a:latin typeface="Courier New" pitchFamily="49" charset="0"/>
              </a:rPr>
              <a:t>var d=new Date();</a:t>
            </a:r>
          </a:p>
          <a:p>
            <a:pPr lvl="2" eaLnBrk="1" hangingPunct="1"/>
            <a:r>
              <a:rPr lang="en-US" altLang="en-US" smtClean="0">
                <a:latin typeface="Courier New" pitchFamily="49" charset="0"/>
              </a:rPr>
              <a:t>var weekday=new Array(7);</a:t>
            </a:r>
          </a:p>
          <a:p>
            <a:pPr lvl="2" eaLnBrk="1" hangingPunct="1"/>
            <a:r>
              <a:rPr lang="en-US" altLang="en-US" smtClean="0">
                <a:latin typeface="Courier New" pitchFamily="49" charset="0"/>
              </a:rPr>
              <a:t>weekday[0]="Sunday";</a:t>
            </a:r>
          </a:p>
          <a:p>
            <a:pPr lvl="2" eaLnBrk="1" hangingPunct="1"/>
            <a:r>
              <a:rPr lang="en-US" altLang="en-US" smtClean="0">
                <a:latin typeface="Courier New" pitchFamily="49" charset="0"/>
              </a:rPr>
              <a:t>weekday[1]="Monday";</a:t>
            </a:r>
          </a:p>
          <a:p>
            <a:pPr lvl="2" eaLnBrk="1" hangingPunct="1"/>
            <a:r>
              <a:rPr lang="en-US" altLang="en-US" smtClean="0">
                <a:latin typeface="Courier New" pitchFamily="49" charset="0"/>
              </a:rPr>
              <a:t>weekday[2]="Tuesday";</a:t>
            </a:r>
          </a:p>
          <a:p>
            <a:pPr lvl="2" eaLnBrk="1" hangingPunct="1"/>
            <a:r>
              <a:rPr lang="en-US" altLang="en-US" smtClean="0">
                <a:latin typeface="Courier New" pitchFamily="49" charset="0"/>
              </a:rPr>
              <a:t>weekday[3]="Wednesday";</a:t>
            </a:r>
          </a:p>
          <a:p>
            <a:pPr lvl="2" eaLnBrk="1" hangingPunct="1"/>
            <a:r>
              <a:rPr lang="en-US" altLang="en-US" smtClean="0">
                <a:latin typeface="Courier New" pitchFamily="49" charset="0"/>
              </a:rPr>
              <a:t>weekday[4]="Thursday";</a:t>
            </a:r>
          </a:p>
          <a:p>
            <a:pPr lvl="2" eaLnBrk="1" hangingPunct="1"/>
            <a:r>
              <a:rPr lang="en-US" altLang="en-US" smtClean="0">
                <a:latin typeface="Courier New" pitchFamily="49" charset="0"/>
              </a:rPr>
              <a:t>weekday[5]="Friday";</a:t>
            </a:r>
          </a:p>
          <a:p>
            <a:pPr lvl="2" eaLnBrk="1" hangingPunct="1"/>
            <a:r>
              <a:rPr lang="en-US" altLang="en-US" smtClean="0">
                <a:latin typeface="Courier New" pitchFamily="49" charset="0"/>
              </a:rPr>
              <a:t>weekday[6]="Saturday";</a:t>
            </a:r>
          </a:p>
          <a:p>
            <a:pPr lvl="2" eaLnBrk="1" hangingPunct="1"/>
            <a:endParaRPr lang="en-US" altLang="en-US" smtClean="0">
              <a:latin typeface="Courier New" pitchFamily="49" charset="0"/>
            </a:endParaRPr>
          </a:p>
          <a:p>
            <a:pPr lvl="2" eaLnBrk="1" hangingPunct="1"/>
            <a:r>
              <a:rPr lang="en-US" altLang="en-US" smtClean="0">
                <a:latin typeface="Courier New" pitchFamily="49" charset="0"/>
              </a:rPr>
              <a:t>document.write("Today is " + weekday[d.getDay()]);</a:t>
            </a:r>
          </a:p>
          <a:p>
            <a:pPr lvl="2" eaLnBrk="1" hangingPunct="1"/>
            <a:endParaRPr lang="en-US" altLang="en-US" smtClean="0">
              <a:latin typeface="Courier New" pitchFamily="49" charset="0"/>
            </a:endParaRPr>
          </a:p>
          <a:p>
            <a:pPr lvl="2" eaLnBrk="1" hangingPunct="1"/>
            <a:r>
              <a:rPr lang="en-US" altLang="en-US" smtClean="0">
                <a:latin typeface="Courier New" pitchFamily="49" charset="0"/>
              </a:rPr>
              <a:t>&lt;/script&gt;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20000"/>
              </a:spcBef>
              <a:spcAft>
                <a:spcPct val="0"/>
              </a:spcAft>
              <a:buChar char="•"/>
              <a:defRPr sz="2400">
                <a:solidFill>
                  <a:schemeClr val="tx1"/>
                </a:solidFill>
                <a:latin typeface="Times New Roman" pitchFamily="18" charset="0"/>
              </a:defRPr>
            </a:lvl6pPr>
            <a:lvl7pPr marL="2971800" indent="-228600" eaLnBrk="0" fontAlgn="base" hangingPunct="0">
              <a:spcBef>
                <a:spcPct val="20000"/>
              </a:spcBef>
              <a:spcAft>
                <a:spcPct val="0"/>
              </a:spcAft>
              <a:buChar char="•"/>
              <a:defRPr sz="2400">
                <a:solidFill>
                  <a:schemeClr val="tx1"/>
                </a:solidFill>
                <a:latin typeface="Times New Roman" pitchFamily="18" charset="0"/>
              </a:defRPr>
            </a:lvl7pPr>
            <a:lvl8pPr marL="3429000" indent="-228600" eaLnBrk="0" fontAlgn="base" hangingPunct="0">
              <a:spcBef>
                <a:spcPct val="20000"/>
              </a:spcBef>
              <a:spcAft>
                <a:spcPct val="0"/>
              </a:spcAft>
              <a:buChar char="•"/>
              <a:defRPr sz="2400">
                <a:solidFill>
                  <a:schemeClr val="tx1"/>
                </a:solidFill>
                <a:latin typeface="Times New Roman" pitchFamily="18" charset="0"/>
              </a:defRPr>
            </a:lvl8pPr>
            <a:lvl9pPr marL="3886200" indent="-228600" eaLnBrk="0" fontAlgn="base" hangingPunct="0">
              <a:spcBef>
                <a:spcPct val="20000"/>
              </a:spcBef>
              <a:spcAft>
                <a:spcPct val="0"/>
              </a:spcAft>
              <a:buChar char="•"/>
              <a:defRPr sz="2400">
                <a:solidFill>
                  <a:schemeClr val="tx1"/>
                </a:solidFill>
                <a:latin typeface="Times New Roman" pitchFamily="18" charset="0"/>
              </a:defRPr>
            </a:lvl9pPr>
          </a:lstStyle>
          <a:p>
            <a:pPr eaLnBrk="1" hangingPunct="1"/>
            <a:fld id="{B00FADE1-7B47-4ED8-B990-0B9D3BDBC893}" type="slidenum">
              <a:rPr lang="en-US" altLang="en-US" sz="1200" smtClean="0">
                <a:latin typeface="Arial" charset="0"/>
              </a:rPr>
              <a:pPr eaLnBrk="1" hangingPunct="1"/>
              <a:t>11</a:t>
            </a:fld>
            <a:endParaRPr lang="en-US" altLang="en-US" sz="1200" smtClean="0">
              <a:latin typeface="Arial"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20000"/>
              </a:spcBef>
              <a:spcAft>
                <a:spcPct val="0"/>
              </a:spcAft>
              <a:buChar char="•"/>
              <a:defRPr sz="2400">
                <a:solidFill>
                  <a:schemeClr val="tx1"/>
                </a:solidFill>
                <a:latin typeface="Times New Roman" pitchFamily="18" charset="0"/>
              </a:defRPr>
            </a:lvl6pPr>
            <a:lvl7pPr marL="2971800" indent="-228600" eaLnBrk="0" fontAlgn="base" hangingPunct="0">
              <a:spcBef>
                <a:spcPct val="20000"/>
              </a:spcBef>
              <a:spcAft>
                <a:spcPct val="0"/>
              </a:spcAft>
              <a:buChar char="•"/>
              <a:defRPr sz="2400">
                <a:solidFill>
                  <a:schemeClr val="tx1"/>
                </a:solidFill>
                <a:latin typeface="Times New Roman" pitchFamily="18" charset="0"/>
              </a:defRPr>
            </a:lvl7pPr>
            <a:lvl8pPr marL="3429000" indent="-228600" eaLnBrk="0" fontAlgn="base" hangingPunct="0">
              <a:spcBef>
                <a:spcPct val="20000"/>
              </a:spcBef>
              <a:spcAft>
                <a:spcPct val="0"/>
              </a:spcAft>
              <a:buChar char="•"/>
              <a:defRPr sz="2400">
                <a:solidFill>
                  <a:schemeClr val="tx1"/>
                </a:solidFill>
                <a:latin typeface="Times New Roman" pitchFamily="18" charset="0"/>
              </a:defRPr>
            </a:lvl8pPr>
            <a:lvl9pPr marL="3886200" indent="-228600" eaLnBrk="0" fontAlgn="base" hangingPunct="0">
              <a:spcBef>
                <a:spcPct val="20000"/>
              </a:spcBef>
              <a:spcAft>
                <a:spcPct val="0"/>
              </a:spcAft>
              <a:buChar char="•"/>
              <a:defRPr sz="2400">
                <a:solidFill>
                  <a:schemeClr val="tx1"/>
                </a:solidFill>
                <a:latin typeface="Times New Roman" pitchFamily="18" charset="0"/>
              </a:defRPr>
            </a:lvl9pPr>
          </a:lstStyle>
          <a:p>
            <a:pPr eaLnBrk="1" hangingPunct="1"/>
            <a:fld id="{9D5C9DAD-5B7F-4A08-9138-2123F3217733}" type="slidenum">
              <a:rPr lang="en-US" altLang="en-US" sz="1200" smtClean="0">
                <a:latin typeface="Arial" charset="0"/>
              </a:rPr>
              <a:pPr eaLnBrk="1" hangingPunct="1"/>
              <a:t>12</a:t>
            </a:fld>
            <a:endParaRPr lang="en-US" altLang="en-US" sz="1200" smtClean="0">
              <a:latin typeface="Arial"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20000"/>
              </a:spcBef>
              <a:spcAft>
                <a:spcPct val="0"/>
              </a:spcAft>
              <a:buChar char="•"/>
              <a:defRPr sz="2400">
                <a:solidFill>
                  <a:schemeClr val="tx1"/>
                </a:solidFill>
                <a:latin typeface="Times New Roman" pitchFamily="18" charset="0"/>
              </a:defRPr>
            </a:lvl6pPr>
            <a:lvl7pPr marL="2971800" indent="-228600" eaLnBrk="0" fontAlgn="base" hangingPunct="0">
              <a:spcBef>
                <a:spcPct val="20000"/>
              </a:spcBef>
              <a:spcAft>
                <a:spcPct val="0"/>
              </a:spcAft>
              <a:buChar char="•"/>
              <a:defRPr sz="2400">
                <a:solidFill>
                  <a:schemeClr val="tx1"/>
                </a:solidFill>
                <a:latin typeface="Times New Roman" pitchFamily="18" charset="0"/>
              </a:defRPr>
            </a:lvl7pPr>
            <a:lvl8pPr marL="3429000" indent="-228600" eaLnBrk="0" fontAlgn="base" hangingPunct="0">
              <a:spcBef>
                <a:spcPct val="20000"/>
              </a:spcBef>
              <a:spcAft>
                <a:spcPct val="0"/>
              </a:spcAft>
              <a:buChar char="•"/>
              <a:defRPr sz="2400">
                <a:solidFill>
                  <a:schemeClr val="tx1"/>
                </a:solidFill>
                <a:latin typeface="Times New Roman" pitchFamily="18" charset="0"/>
              </a:defRPr>
            </a:lvl8pPr>
            <a:lvl9pPr marL="3886200" indent="-228600" eaLnBrk="0" fontAlgn="base" hangingPunct="0">
              <a:spcBef>
                <a:spcPct val="20000"/>
              </a:spcBef>
              <a:spcAft>
                <a:spcPct val="0"/>
              </a:spcAft>
              <a:buChar char="•"/>
              <a:defRPr sz="2400">
                <a:solidFill>
                  <a:schemeClr val="tx1"/>
                </a:solidFill>
                <a:latin typeface="Times New Roman" pitchFamily="18" charset="0"/>
              </a:defRPr>
            </a:lvl9pPr>
          </a:lstStyle>
          <a:p>
            <a:pPr eaLnBrk="1" hangingPunct="1"/>
            <a:fld id="{83B7BD72-6CDC-4C08-B1E6-73EEBAB1F4F6}" type="slidenum">
              <a:rPr lang="en-US" altLang="en-US" sz="1200" smtClean="0">
                <a:latin typeface="Arial" charset="0"/>
              </a:rPr>
              <a:pPr eaLnBrk="1" hangingPunct="1"/>
              <a:t>13</a:t>
            </a:fld>
            <a:endParaRPr lang="en-US" altLang="en-US" sz="1200" smtClean="0">
              <a:latin typeface="Arial"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charset="0"/>
              </a:rPr>
              <a:t>Example: (using join())</a:t>
            </a:r>
          </a:p>
          <a:p>
            <a:pPr lvl="1" eaLnBrk="1" hangingPunct="1"/>
            <a:r>
              <a:rPr lang="en-US" altLang="en-US" smtClean="0">
                <a:latin typeface="Courier New" pitchFamily="49" charset="0"/>
              </a:rPr>
              <a:t>&lt;script type="text/JavaScript"&gt;</a:t>
            </a:r>
          </a:p>
          <a:p>
            <a:pPr lvl="1" eaLnBrk="1" hangingPunct="1"/>
            <a:endParaRPr lang="en-US" altLang="en-US" smtClean="0">
              <a:latin typeface="Courier New" pitchFamily="49" charset="0"/>
            </a:endParaRPr>
          </a:p>
          <a:p>
            <a:pPr lvl="1" eaLnBrk="1" hangingPunct="1"/>
            <a:r>
              <a:rPr lang="en-US" altLang="en-US" smtClean="0">
                <a:latin typeface="Courier New" pitchFamily="49" charset="0"/>
              </a:rPr>
              <a:t>var subjects = [“C", “C++", “Java", “.Net"];</a:t>
            </a:r>
          </a:p>
          <a:p>
            <a:pPr lvl="1" eaLnBrk="1" hangingPunct="1"/>
            <a:r>
              <a:rPr lang="en-US" altLang="en-US" smtClean="0">
                <a:latin typeface="Courier New" pitchFamily="49" charset="0"/>
              </a:rPr>
              <a:t>document.write(subjects.join() + "&lt;br /&gt;");    	// default joining delimeter is ‘,’</a:t>
            </a:r>
          </a:p>
          <a:p>
            <a:pPr lvl="1" eaLnBrk="1" hangingPunct="1"/>
            <a:r>
              <a:rPr lang="en-US" altLang="en-US" smtClean="0">
                <a:latin typeface="Courier New" pitchFamily="49" charset="0"/>
              </a:rPr>
              <a:t>document.write(subjects.join("+") + "&lt;br /&gt;");   // uses ‘+’ as joining delimeter</a:t>
            </a:r>
          </a:p>
          <a:p>
            <a:pPr lvl="1" eaLnBrk="1" hangingPunct="1"/>
            <a:r>
              <a:rPr lang="en-US" altLang="en-US" smtClean="0">
                <a:latin typeface="Courier New" pitchFamily="49" charset="0"/>
              </a:rPr>
              <a:t>document.write(subjects.join(" and "));	// uses string “and” as joining delimeter</a:t>
            </a:r>
          </a:p>
          <a:p>
            <a:pPr lvl="1" eaLnBrk="1" hangingPunct="1"/>
            <a:endParaRPr lang="en-US" altLang="en-US" smtClean="0">
              <a:latin typeface="Courier New" pitchFamily="49" charset="0"/>
            </a:endParaRPr>
          </a:p>
          <a:p>
            <a:pPr lvl="1" eaLnBrk="1" hangingPunct="1"/>
            <a:r>
              <a:rPr lang="en-US" altLang="en-US" smtClean="0">
                <a:latin typeface="Courier New" pitchFamily="49" charset="0"/>
              </a:rPr>
              <a:t>&lt;/script&gt;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20000"/>
              </a:spcBef>
              <a:spcAft>
                <a:spcPct val="0"/>
              </a:spcAft>
              <a:buChar char="•"/>
              <a:defRPr sz="2400">
                <a:solidFill>
                  <a:schemeClr val="tx1"/>
                </a:solidFill>
                <a:latin typeface="Times New Roman" pitchFamily="18" charset="0"/>
              </a:defRPr>
            </a:lvl6pPr>
            <a:lvl7pPr marL="2971800" indent="-228600" eaLnBrk="0" fontAlgn="base" hangingPunct="0">
              <a:spcBef>
                <a:spcPct val="20000"/>
              </a:spcBef>
              <a:spcAft>
                <a:spcPct val="0"/>
              </a:spcAft>
              <a:buChar char="•"/>
              <a:defRPr sz="2400">
                <a:solidFill>
                  <a:schemeClr val="tx1"/>
                </a:solidFill>
                <a:latin typeface="Times New Roman" pitchFamily="18" charset="0"/>
              </a:defRPr>
            </a:lvl7pPr>
            <a:lvl8pPr marL="3429000" indent="-228600" eaLnBrk="0" fontAlgn="base" hangingPunct="0">
              <a:spcBef>
                <a:spcPct val="20000"/>
              </a:spcBef>
              <a:spcAft>
                <a:spcPct val="0"/>
              </a:spcAft>
              <a:buChar char="•"/>
              <a:defRPr sz="2400">
                <a:solidFill>
                  <a:schemeClr val="tx1"/>
                </a:solidFill>
                <a:latin typeface="Times New Roman" pitchFamily="18" charset="0"/>
              </a:defRPr>
            </a:lvl8pPr>
            <a:lvl9pPr marL="3886200" indent="-228600" eaLnBrk="0" fontAlgn="base" hangingPunct="0">
              <a:spcBef>
                <a:spcPct val="20000"/>
              </a:spcBef>
              <a:spcAft>
                <a:spcPct val="0"/>
              </a:spcAft>
              <a:buChar char="•"/>
              <a:defRPr sz="2400">
                <a:solidFill>
                  <a:schemeClr val="tx1"/>
                </a:solidFill>
                <a:latin typeface="Times New Roman" pitchFamily="18" charset="0"/>
              </a:defRPr>
            </a:lvl9pPr>
          </a:lstStyle>
          <a:p>
            <a:pPr eaLnBrk="1" hangingPunct="1"/>
            <a:fld id="{B609E2E9-58A4-4792-BFA5-63A1564DE60B}" type="slidenum">
              <a:rPr lang="en-US" altLang="en-US" sz="1200" smtClean="0">
                <a:latin typeface="Arial" charset="0"/>
              </a:rPr>
              <a:pPr eaLnBrk="1" hangingPunct="1"/>
              <a:t>14</a:t>
            </a:fld>
            <a:endParaRPr lang="en-US" altLang="en-US" sz="1200" smtClean="0">
              <a:latin typeface="Arial"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20000"/>
              </a:spcBef>
              <a:spcAft>
                <a:spcPct val="0"/>
              </a:spcAft>
              <a:buChar char="•"/>
              <a:defRPr sz="2400">
                <a:solidFill>
                  <a:schemeClr val="tx1"/>
                </a:solidFill>
                <a:latin typeface="Times New Roman" pitchFamily="18" charset="0"/>
              </a:defRPr>
            </a:lvl6pPr>
            <a:lvl7pPr marL="2971800" indent="-228600" eaLnBrk="0" fontAlgn="base" hangingPunct="0">
              <a:spcBef>
                <a:spcPct val="20000"/>
              </a:spcBef>
              <a:spcAft>
                <a:spcPct val="0"/>
              </a:spcAft>
              <a:buChar char="•"/>
              <a:defRPr sz="2400">
                <a:solidFill>
                  <a:schemeClr val="tx1"/>
                </a:solidFill>
                <a:latin typeface="Times New Roman" pitchFamily="18" charset="0"/>
              </a:defRPr>
            </a:lvl7pPr>
            <a:lvl8pPr marL="3429000" indent="-228600" eaLnBrk="0" fontAlgn="base" hangingPunct="0">
              <a:spcBef>
                <a:spcPct val="20000"/>
              </a:spcBef>
              <a:spcAft>
                <a:spcPct val="0"/>
              </a:spcAft>
              <a:buChar char="•"/>
              <a:defRPr sz="2400">
                <a:solidFill>
                  <a:schemeClr val="tx1"/>
                </a:solidFill>
                <a:latin typeface="Times New Roman" pitchFamily="18" charset="0"/>
              </a:defRPr>
            </a:lvl8pPr>
            <a:lvl9pPr marL="3886200" indent="-228600" eaLnBrk="0" fontAlgn="base" hangingPunct="0">
              <a:spcBef>
                <a:spcPct val="20000"/>
              </a:spcBef>
              <a:spcAft>
                <a:spcPct val="0"/>
              </a:spcAft>
              <a:buChar char="•"/>
              <a:defRPr sz="2400">
                <a:solidFill>
                  <a:schemeClr val="tx1"/>
                </a:solidFill>
                <a:latin typeface="Times New Roman" pitchFamily="18" charset="0"/>
              </a:defRPr>
            </a:lvl9pPr>
          </a:lstStyle>
          <a:p>
            <a:pPr eaLnBrk="1" hangingPunct="1"/>
            <a:fld id="{3FAFA81D-46BF-4F28-8E7E-A7149DAFCE2D}" type="slidenum">
              <a:rPr lang="en-US" altLang="en-US" sz="1200" smtClean="0">
                <a:latin typeface="Arial" charset="0"/>
              </a:rPr>
              <a:pPr eaLnBrk="1" hangingPunct="1"/>
              <a:t>15</a:t>
            </a:fld>
            <a:endParaRPr lang="en-US" altLang="en-US" sz="1200" smtClean="0">
              <a:latin typeface="Arial"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latin typeface="Candara" panose="020E0502030303020204" pitchFamily="34" charset="0"/>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Candara" panose="020E0502030303020204" pitchFamily="34" charset="0"/>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17" name="Footer Placeholder 16"/>
          <p:cNvSpPr>
            <a:spLocks noGrp="1"/>
          </p:cNvSpPr>
          <p:nvPr>
            <p:ph type="ftr" sz="quarter" idx="11"/>
          </p:nvPr>
        </p:nvSpPr>
        <p:spPr>
          <a:xfrm>
            <a:off x="640080" y="6355080"/>
            <a:ext cx="3474720" cy="365760"/>
          </a:xfrm>
          <a:prstGeom prst="rect">
            <a:avLst/>
          </a:prstGeom>
        </p:spPr>
        <p:txBody>
          <a:bodyPr/>
          <a:lstStyle>
            <a:lvl1pPr algn="l">
              <a:defRPr>
                <a:latin typeface="Candara" panose="020E0502030303020204" pitchFamily="34" charset="0"/>
              </a:defRPr>
            </a:lvl1pPr>
          </a:lstStyle>
          <a:p>
            <a:endParaRPr lang="en-US"/>
          </a:p>
        </p:txBody>
      </p:sp>
      <p:sp>
        <p:nvSpPr>
          <p:cNvPr id="29" name="Slide Number Placeholder 28"/>
          <p:cNvSpPr>
            <a:spLocks noGrp="1"/>
          </p:cNvSpPr>
          <p:nvPr>
            <p:ph type="sldNum" sz="quarter" idx="12"/>
          </p:nvPr>
        </p:nvSpPr>
        <p:spPr>
          <a:xfrm>
            <a:off x="8077200" y="6355080"/>
            <a:ext cx="609600" cy="365760"/>
          </a:xfrm>
          <a:prstGeom prst="rect">
            <a:avLst/>
          </a:prstGeom>
        </p:spPr>
        <p:txBody>
          <a:bodyPr/>
          <a:lstStyle>
            <a:lvl1pPr>
              <a:defRPr>
                <a:latin typeface="Candara" panose="020E0502030303020204" pitchFamily="34" charset="0"/>
              </a:defRPr>
            </a:lvl1pPr>
          </a:lstStyle>
          <a:p>
            <a:fld id="{A96B62CA-52C5-4D67-9FA5-C864AA0E5962}"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solidFill>
                <a:srgbClr val="00B050"/>
              </a:solidFill>
            </a:endParaRPr>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7"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endParaRPr lang="en-US"/>
          </a:p>
        </p:txBody>
      </p:sp>
      <p:sp>
        <p:nvSpPr>
          <p:cNvPr id="8"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A96B62CA-52C5-4D67-9FA5-C864AA0E596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endParaRPr lang="en-US"/>
          </a:p>
        </p:txBody>
      </p:sp>
      <p:sp>
        <p:nvSpPr>
          <p:cNvPr id="11"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A96B62CA-52C5-4D67-9FA5-C864AA0E596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143000"/>
            <a:ext cx="39624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9624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endParaRPr lang="en-US"/>
          </a:p>
        </p:txBody>
      </p:sp>
      <p:sp>
        <p:nvSpPr>
          <p:cNvPr id="6"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A96B62CA-52C5-4D67-9FA5-C864AA0E5962}" type="slidenum">
              <a:rPr lang="en-US" smtClean="0"/>
              <a:t>‹#›</a:t>
            </a:fld>
            <a:endParaRPr lang="en-US"/>
          </a:p>
        </p:txBody>
      </p:sp>
    </p:spTree>
    <p:extLst>
      <p:ext uri="{BB962C8B-B14F-4D97-AF65-F5344CB8AC3E}">
        <p14:creationId xmlns:p14="http://schemas.microsoft.com/office/powerpoint/2010/main" val="186596157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5213" cy="836613"/>
          </a:xfrm>
        </p:spPr>
        <p:txBody>
          <a:bodyPr/>
          <a:lstStyle/>
          <a:p>
            <a:r>
              <a:rPr lang="en-US" smtClean="0"/>
              <a:t>Click to edit Master title style</a:t>
            </a:r>
            <a:endParaRPr lang="en-US" dirty="0"/>
          </a:p>
        </p:txBody>
      </p:sp>
      <p:sp>
        <p:nvSpPr>
          <p:cNvPr id="3" name="Slide Number Placeholder 5"/>
          <p:cNvSpPr>
            <a:spLocks noGrp="1"/>
          </p:cNvSpPr>
          <p:nvPr>
            <p:ph type="sldNum" sz="quarter" idx="10"/>
          </p:nvPr>
        </p:nvSpPr>
        <p:spPr>
          <a:xfrm>
            <a:off x="7010400" y="0"/>
            <a:ext cx="1905000" cy="304800"/>
          </a:xfrm>
          <a:prstGeom prst="rect">
            <a:avLst/>
          </a:prstGeom>
        </p:spPr>
        <p:txBody>
          <a:bodyPr/>
          <a:lstStyle>
            <a:lvl1pPr>
              <a:defRPr/>
            </a:lvl1pPr>
          </a:lstStyle>
          <a:p>
            <a:fld id="{A96B62CA-52C5-4D67-9FA5-C864AA0E5962}" type="slidenum">
              <a:rPr lang="en-US" smtClean="0"/>
              <a:t>‹#›</a:t>
            </a:fld>
            <a:endParaRPr lang="en-US"/>
          </a:p>
        </p:txBody>
      </p:sp>
      <p:sp>
        <p:nvSpPr>
          <p:cNvPr id="4"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endParaRPr lang="en-US"/>
          </a:p>
        </p:txBody>
      </p:sp>
      <p:sp>
        <p:nvSpPr>
          <p:cNvPr id="5" name="Slide Number Placeholder 28"/>
          <p:cNvSpPr txBox="1">
            <a:spLocks/>
          </p:cNvSpPr>
          <p:nvPr/>
        </p:nvSpPr>
        <p:spPr>
          <a:xfrm>
            <a:off x="8077200" y="6355080"/>
            <a:ext cx="609600" cy="365760"/>
          </a:xfrm>
          <a:prstGeom prst="rect">
            <a:avLst/>
          </a:prstGeom>
        </p:spPr>
        <p:txBody>
          <a:bodyPr/>
          <a:lstStyle>
            <a:defPPr>
              <a:defRPr lang="en-US"/>
            </a:defPPr>
            <a:lvl1pPr marL="0" algn="l" defTabSz="914400" rtl="0" eaLnBrk="1" latinLnBrk="0" hangingPunct="1">
              <a:defRPr sz="1800" kern="1200">
                <a:solidFill>
                  <a:schemeClr val="tx1"/>
                </a:solidFill>
                <a:latin typeface="Candara" panose="020E0502030303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3633AFA-FA8A-4097-8A8F-CEFA605C963F}" type="slidenum">
              <a:rPr lang="en-US" smtClean="0"/>
              <a:pPr/>
              <a:t>‹#›</a:t>
            </a:fld>
            <a:endParaRPr lang="en-US" dirty="0"/>
          </a:p>
        </p:txBody>
      </p:sp>
    </p:spTree>
    <p:extLst>
      <p:ext uri="{BB962C8B-B14F-4D97-AF65-F5344CB8AC3E}">
        <p14:creationId xmlns:p14="http://schemas.microsoft.com/office/powerpoint/2010/main" val="63894667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33400" y="1143000"/>
            <a:ext cx="8077200" cy="5334000"/>
          </a:xfrm>
        </p:spPr>
        <p:txBody>
          <a:bodyPr/>
          <a:lstStyle/>
          <a:p>
            <a:pPr lvl="0"/>
            <a:r>
              <a:rPr lang="en-US" noProof="0" smtClean="0"/>
              <a:t>Click icon to add table</a:t>
            </a:r>
            <a:endParaRPr lang="en-US" noProof="0" dirty="0" smtClean="0"/>
          </a:p>
        </p:txBody>
      </p:sp>
      <p:sp>
        <p:nvSpPr>
          <p:cNvPr id="4"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endParaRPr lang="en-US"/>
          </a:p>
        </p:txBody>
      </p:sp>
      <p:sp>
        <p:nvSpPr>
          <p:cNvPr id="5"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A96B62CA-52C5-4D67-9FA5-C864AA0E5962}" type="slidenum">
              <a:rPr lang="en-US" smtClean="0"/>
              <a:t>‹#›</a:t>
            </a:fld>
            <a:endParaRPr lang="en-US"/>
          </a:p>
        </p:txBody>
      </p:sp>
    </p:spTree>
    <p:extLst>
      <p:ext uri="{BB962C8B-B14F-4D97-AF65-F5344CB8AC3E}">
        <p14:creationId xmlns:p14="http://schemas.microsoft.com/office/powerpoint/2010/main" val="9280190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7" name="Footer Placeholder 16"/>
          <p:cNvSpPr>
            <a:spLocks noGrp="1"/>
          </p:cNvSpPr>
          <p:nvPr>
            <p:ph type="ftr" sz="quarter" idx="11"/>
          </p:nvPr>
        </p:nvSpPr>
        <p:spPr>
          <a:xfrm>
            <a:off x="640080" y="6355080"/>
            <a:ext cx="3474720" cy="365760"/>
          </a:xfrm>
        </p:spPr>
        <p:txBody>
          <a:bodyPr/>
          <a:lstStyle>
            <a:lvl1pPr algn="l">
              <a:defRPr>
                <a:latin typeface="Candara" panose="020E0502030303020204" pitchFamily="34" charset="0"/>
              </a:defRPr>
            </a:lvl1pPr>
          </a:lstStyle>
          <a:p>
            <a:endParaRPr lang="en-US"/>
          </a:p>
        </p:txBody>
      </p:sp>
      <p:sp>
        <p:nvSpPr>
          <p:cNvPr id="9" name="Slide Number Placeholder 28"/>
          <p:cNvSpPr>
            <a:spLocks noGrp="1"/>
          </p:cNvSpPr>
          <p:nvPr>
            <p:ph type="sldNum" sz="quarter" idx="12"/>
          </p:nvPr>
        </p:nvSpPr>
        <p:spPr>
          <a:xfrm>
            <a:off x="8077200" y="6355080"/>
            <a:ext cx="609600" cy="365760"/>
          </a:xfrm>
        </p:spPr>
        <p:txBody>
          <a:bodyPr/>
          <a:lstStyle>
            <a:lvl1pPr>
              <a:defRPr>
                <a:latin typeface="Candara" panose="020E0502030303020204" pitchFamily="34" charset="0"/>
              </a:defRPr>
            </a:lvl1pPr>
          </a:lstStyle>
          <a:p>
            <a:fld id="{A96B62CA-52C5-4D67-9FA5-C864AA0E596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Footer Placeholder 16"/>
          <p:cNvSpPr>
            <a:spLocks noGrp="1"/>
          </p:cNvSpPr>
          <p:nvPr>
            <p:ph type="ftr" sz="quarter" idx="11"/>
          </p:nvPr>
        </p:nvSpPr>
        <p:spPr>
          <a:xfrm>
            <a:off x="640080" y="6355080"/>
            <a:ext cx="3474720" cy="365760"/>
          </a:xfrm>
          <a:prstGeom prst="rect">
            <a:avLst/>
          </a:prstGeom>
        </p:spPr>
        <p:txBody>
          <a:bodyPr/>
          <a:lstStyle>
            <a:lvl1pPr algn="l">
              <a:defRPr>
                <a:latin typeface="Candara" panose="020E0502030303020204" pitchFamily="34" charset="0"/>
              </a:defRPr>
            </a:lvl1pPr>
          </a:lstStyle>
          <a:p>
            <a:endParaRPr lang="en-US"/>
          </a:p>
        </p:txBody>
      </p:sp>
      <p:sp>
        <p:nvSpPr>
          <p:cNvPr id="10" name="Slide Number Placeholder 28"/>
          <p:cNvSpPr>
            <a:spLocks noGrp="1"/>
          </p:cNvSpPr>
          <p:nvPr>
            <p:ph type="sldNum" sz="quarter" idx="12"/>
          </p:nvPr>
        </p:nvSpPr>
        <p:spPr>
          <a:xfrm>
            <a:off x="8077200" y="6355080"/>
            <a:ext cx="609600" cy="365760"/>
          </a:xfrm>
          <a:prstGeom prst="rect">
            <a:avLst/>
          </a:prstGeom>
        </p:spPr>
        <p:txBody>
          <a:bodyPr/>
          <a:lstStyle>
            <a:lvl1pPr>
              <a:defRPr>
                <a:latin typeface="Candara" panose="020E0502030303020204" pitchFamily="34" charset="0"/>
              </a:defRPr>
            </a:lvl1pPr>
          </a:lstStyle>
          <a:p>
            <a:fld id="{A96B62CA-52C5-4D67-9FA5-C864AA0E5962}" type="slidenum">
              <a:rPr lang="en-US" smtClean="0"/>
              <a:t>‹#›</a:t>
            </a:fld>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8" name="Footer Placeholder 16"/>
          <p:cNvSpPr>
            <a:spLocks noGrp="1"/>
          </p:cNvSpPr>
          <p:nvPr>
            <p:ph type="ftr" sz="quarter" idx="11"/>
          </p:nvPr>
        </p:nvSpPr>
        <p:spPr>
          <a:xfrm>
            <a:off x="640080" y="6355080"/>
            <a:ext cx="3474720" cy="365760"/>
          </a:xfrm>
        </p:spPr>
        <p:txBody>
          <a:bodyPr/>
          <a:lstStyle>
            <a:lvl1pPr algn="l">
              <a:defRPr>
                <a:latin typeface="Candara" panose="020E0502030303020204" pitchFamily="34" charset="0"/>
              </a:defRPr>
            </a:lvl1pPr>
          </a:lstStyle>
          <a:p>
            <a:endParaRPr lang="en-US"/>
          </a:p>
        </p:txBody>
      </p:sp>
      <p:sp>
        <p:nvSpPr>
          <p:cNvPr id="10" name="Slide Number Placeholder 28"/>
          <p:cNvSpPr>
            <a:spLocks noGrp="1"/>
          </p:cNvSpPr>
          <p:nvPr>
            <p:ph type="sldNum" sz="quarter" idx="12"/>
          </p:nvPr>
        </p:nvSpPr>
        <p:spPr>
          <a:xfrm>
            <a:off x="8077200" y="6355080"/>
            <a:ext cx="609600" cy="365760"/>
          </a:xfrm>
        </p:spPr>
        <p:txBody>
          <a:bodyPr/>
          <a:lstStyle>
            <a:lvl1pPr>
              <a:defRPr>
                <a:latin typeface="Candara" panose="020E0502030303020204" pitchFamily="34" charset="0"/>
              </a:defRPr>
            </a:lvl1pPr>
          </a:lstStyle>
          <a:p>
            <a:fld id="{A96B62CA-52C5-4D67-9FA5-C864AA0E596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0" name="Footer Placeholder 16"/>
          <p:cNvSpPr>
            <a:spLocks noGrp="1"/>
          </p:cNvSpPr>
          <p:nvPr>
            <p:ph type="ftr" sz="quarter" idx="11"/>
          </p:nvPr>
        </p:nvSpPr>
        <p:spPr>
          <a:xfrm>
            <a:off x="640080" y="6355080"/>
            <a:ext cx="3474720" cy="365760"/>
          </a:xfrm>
        </p:spPr>
        <p:txBody>
          <a:bodyPr/>
          <a:lstStyle>
            <a:lvl1pPr algn="l">
              <a:defRPr>
                <a:latin typeface="Candara" panose="020E0502030303020204" pitchFamily="34" charset="0"/>
              </a:defRPr>
            </a:lvl1pPr>
          </a:lstStyle>
          <a:p>
            <a:endParaRPr lang="en-US"/>
          </a:p>
        </p:txBody>
      </p:sp>
      <p:sp>
        <p:nvSpPr>
          <p:cNvPr id="12" name="Slide Number Placeholder 28"/>
          <p:cNvSpPr>
            <a:spLocks noGrp="1"/>
          </p:cNvSpPr>
          <p:nvPr>
            <p:ph type="sldNum" sz="quarter" idx="12"/>
          </p:nvPr>
        </p:nvSpPr>
        <p:spPr>
          <a:xfrm>
            <a:off x="8077200" y="6355080"/>
            <a:ext cx="609600" cy="365760"/>
          </a:xfrm>
        </p:spPr>
        <p:txBody>
          <a:bodyPr/>
          <a:lstStyle>
            <a:lvl1pPr>
              <a:defRPr>
                <a:latin typeface="Candara" panose="020E0502030303020204" pitchFamily="34" charset="0"/>
              </a:defRPr>
            </a:lvl1pPr>
          </a:lstStyle>
          <a:p>
            <a:fld id="{A96B62CA-52C5-4D67-9FA5-C864AA0E596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Footer Placeholder 16"/>
          <p:cNvSpPr>
            <a:spLocks noGrp="1"/>
          </p:cNvSpPr>
          <p:nvPr>
            <p:ph type="ftr" sz="quarter" idx="11"/>
          </p:nvPr>
        </p:nvSpPr>
        <p:spPr>
          <a:xfrm>
            <a:off x="640080" y="6355080"/>
            <a:ext cx="3474720" cy="365760"/>
          </a:xfrm>
        </p:spPr>
        <p:txBody>
          <a:bodyPr/>
          <a:lstStyle>
            <a:lvl1pPr algn="l">
              <a:defRPr>
                <a:latin typeface="Candara" panose="020E0502030303020204" pitchFamily="34" charset="0"/>
              </a:defRPr>
            </a:lvl1pPr>
          </a:lstStyle>
          <a:p>
            <a:endParaRPr lang="en-US"/>
          </a:p>
        </p:txBody>
      </p:sp>
      <p:sp>
        <p:nvSpPr>
          <p:cNvPr id="8" name="Slide Number Placeholder 28"/>
          <p:cNvSpPr>
            <a:spLocks noGrp="1"/>
          </p:cNvSpPr>
          <p:nvPr>
            <p:ph type="sldNum" sz="quarter" idx="12"/>
          </p:nvPr>
        </p:nvSpPr>
        <p:spPr>
          <a:xfrm>
            <a:off x="8077200" y="6355080"/>
            <a:ext cx="609600" cy="365760"/>
          </a:xfrm>
        </p:spPr>
        <p:txBody>
          <a:bodyPr/>
          <a:lstStyle>
            <a:lvl1pPr>
              <a:defRPr>
                <a:latin typeface="Candara" panose="020E0502030303020204" pitchFamily="34" charset="0"/>
              </a:defRPr>
            </a:lvl1pPr>
          </a:lstStyle>
          <a:p>
            <a:fld id="{A96B62CA-52C5-4D67-9FA5-C864AA0E596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endParaRPr lang="en-US"/>
          </a:p>
        </p:txBody>
      </p:sp>
      <p:sp>
        <p:nvSpPr>
          <p:cNvPr id="8"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A96B62CA-52C5-4D67-9FA5-C864AA0E5962}" type="slidenum">
              <a:rPr lang="en-US" smtClean="0"/>
              <a:t>‹#›</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Candara" panose="020E0502030303020204" pitchFamily="34" charset="0"/>
                <a:ea typeface="+mn-ea"/>
                <a:cs typeface="+mn-cs"/>
              </a:defRPr>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1"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endParaRPr lang="en-US"/>
          </a:p>
        </p:txBody>
      </p:sp>
      <p:sp>
        <p:nvSpPr>
          <p:cNvPr id="13"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A96B62CA-52C5-4D67-9FA5-C864AA0E5962}" type="slidenum">
              <a:rPr lang="en-US" smtClean="0"/>
              <a:t>‹#›</a:t>
            </a:fld>
            <a:endParaRPr lang="en-US"/>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endParaRPr lang="en-US"/>
          </a:p>
        </p:txBody>
      </p:sp>
      <p:sp>
        <p:nvSpPr>
          <p:cNvPr id="12"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A96B62CA-52C5-4D67-9FA5-C864AA0E5962}" type="slidenum">
              <a:rPr lang="en-US" smtClean="0"/>
              <a:t>‹#›</a:t>
            </a:fld>
            <a:endParaRPr lang="en-US"/>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endParaRPr lang="en-US"/>
          </a:p>
        </p:txBody>
      </p:sp>
      <p:sp>
        <p:nvSpPr>
          <p:cNvPr id="12"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A96B62CA-52C5-4D67-9FA5-C864AA0E5962}" type="slidenum">
              <a:rPr lang="en-US" smtClean="0"/>
              <a:t>‹#›</a:t>
            </a:fld>
            <a:endParaRPr lang="en-US"/>
          </a:p>
        </p:txBody>
      </p:sp>
      <p:pic>
        <p:nvPicPr>
          <p:cNvPr id="15" name="Picture 1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txStyles>
    <p:titleStyle>
      <a:lvl1pPr algn="l" rtl="0" eaLnBrk="1" latinLnBrk="0" hangingPunct="1">
        <a:spcBef>
          <a:spcPct val="0"/>
        </a:spcBef>
        <a:buNone/>
        <a:defRPr kumimoji="0" sz="3200" kern="1200">
          <a:solidFill>
            <a:schemeClr val="tx2"/>
          </a:solidFill>
          <a:latin typeface="Candara" panose="020E0502030303020204"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Candara" panose="020E0502030303020204"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Candara" panose="020E0502030303020204"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Candara" panose="020E0502030303020204"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Candara" panose="020E0502030303020204"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Candara" panose="020E050203030302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Oriented JavaScript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833626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dirty="0" smtClean="0"/>
              <a:t>Example on Date Comparing </a:t>
            </a:r>
          </a:p>
        </p:txBody>
      </p:sp>
      <p:sp>
        <p:nvSpPr>
          <p:cNvPr id="4" name="Footer Placeholder 3"/>
          <p:cNvSpPr>
            <a:spLocks noGrp="1"/>
          </p:cNvSpPr>
          <p:nvPr>
            <p:ph type="ftr" sz="quarter" idx="11"/>
          </p:nvPr>
        </p:nvSpPr>
        <p:spPr/>
        <p:txBody>
          <a:bodyPr/>
          <a:lstStyle/>
          <a:p>
            <a:pPr>
              <a:buFontTx/>
              <a:buNone/>
            </a:pPr>
            <a:r>
              <a:rPr lang="en-US" smtClean="0"/>
              <a:t>Xoriant Solution Pvt. Ltd.</a:t>
            </a:r>
            <a:endParaRPr lang="en-US" dirty="0"/>
          </a:p>
        </p:txBody>
      </p:sp>
      <p:sp>
        <p:nvSpPr>
          <p:cNvPr id="5" name="Slide Number Placeholder 4"/>
          <p:cNvSpPr>
            <a:spLocks noGrp="1"/>
          </p:cNvSpPr>
          <p:nvPr>
            <p:ph type="sldNum" sz="quarter" idx="12"/>
          </p:nvPr>
        </p:nvSpPr>
        <p:spPr/>
        <p:txBody>
          <a:bodyPr/>
          <a:lstStyle/>
          <a:p>
            <a:pPr>
              <a:buFontTx/>
              <a:buNone/>
            </a:pPr>
            <a:fld id="{CEC82A4D-99B1-4CF2-9947-C4AA5AB13460}" type="slidenum">
              <a:rPr lang="en-US" smtClean="0"/>
              <a:pPr>
                <a:buFontTx/>
                <a:buNone/>
              </a:pPr>
              <a:t>10</a:t>
            </a:fld>
            <a:endParaRPr lang="en-US" dirty="0"/>
          </a:p>
        </p:txBody>
      </p:sp>
      <p:sp>
        <p:nvSpPr>
          <p:cNvPr id="3" name="Rectangle 2"/>
          <p:cNvSpPr/>
          <p:nvPr/>
        </p:nvSpPr>
        <p:spPr>
          <a:xfrm>
            <a:off x="609600" y="1460664"/>
            <a:ext cx="8077200" cy="3416320"/>
          </a:xfrm>
          <a:prstGeom prst="rect">
            <a:avLst/>
          </a:prstGeom>
        </p:spPr>
        <p:txBody>
          <a:bodyPr wrap="square">
            <a:spAutoFit/>
          </a:bodyPr>
          <a:lstStyle/>
          <a:p>
            <a:r>
              <a:rPr lang="en-US" dirty="0" smtClean="0">
                <a:solidFill>
                  <a:srgbClr val="008080"/>
                </a:solidFill>
                <a:latin typeface="Consolas"/>
              </a:rPr>
              <a:t>&lt;</a:t>
            </a:r>
            <a:r>
              <a:rPr lang="en-US" dirty="0" smtClean="0">
                <a:solidFill>
                  <a:srgbClr val="3F7F7F"/>
                </a:solidFill>
                <a:latin typeface="Consolas"/>
              </a:rPr>
              <a:t>script </a:t>
            </a:r>
            <a:r>
              <a:rPr lang="en-US" dirty="0" smtClean="0">
                <a:solidFill>
                  <a:srgbClr val="7F007F"/>
                </a:solidFill>
                <a:latin typeface="Consolas"/>
              </a:rPr>
              <a:t>type</a:t>
            </a:r>
            <a:r>
              <a:rPr lang="en-US" dirty="0" smtClean="0">
                <a:solidFill>
                  <a:srgbClr val="000000"/>
                </a:solidFill>
                <a:latin typeface="Consolas"/>
              </a:rPr>
              <a:t>=</a:t>
            </a:r>
            <a:r>
              <a:rPr lang="en-US" i="1" dirty="0" smtClean="0">
                <a:solidFill>
                  <a:srgbClr val="2A00FF"/>
                </a:solidFill>
                <a:latin typeface="Consolas"/>
              </a:rPr>
              <a:t>"text/JavaScript"</a:t>
            </a:r>
            <a:r>
              <a:rPr lang="en-US" i="1" dirty="0" smtClean="0">
                <a:solidFill>
                  <a:srgbClr val="008080"/>
                </a:solidFill>
                <a:latin typeface="Consolas"/>
              </a:rPr>
              <a:t>&gt;</a:t>
            </a:r>
          </a:p>
          <a:p>
            <a:pPr lvl="1"/>
            <a:r>
              <a:rPr lang="en-US" b="1" dirty="0" err="1" smtClean="0">
                <a:solidFill>
                  <a:srgbClr val="7F0055"/>
                </a:solidFill>
                <a:latin typeface="Consolas"/>
              </a:rPr>
              <a:t>var</a:t>
            </a:r>
            <a:r>
              <a:rPr lang="en-US" b="1" dirty="0" smtClean="0">
                <a:solidFill>
                  <a:srgbClr val="000000"/>
                </a:solidFill>
                <a:latin typeface="Consolas"/>
              </a:rPr>
              <a:t> </a:t>
            </a:r>
            <a:r>
              <a:rPr lang="en-US" b="1" dirty="0" err="1" smtClean="0">
                <a:solidFill>
                  <a:srgbClr val="000000"/>
                </a:solidFill>
                <a:latin typeface="Consolas"/>
              </a:rPr>
              <a:t>myDate</a:t>
            </a:r>
            <a:r>
              <a:rPr lang="en-US" b="1"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Date();</a:t>
            </a:r>
          </a:p>
          <a:p>
            <a:pPr lvl="1"/>
            <a:endParaRPr lang="en-US" dirty="0" smtClean="0">
              <a:latin typeface="Consolas"/>
            </a:endParaRPr>
          </a:p>
          <a:p>
            <a:pPr lvl="1"/>
            <a:r>
              <a:rPr lang="en-US" dirty="0" smtClean="0">
                <a:solidFill>
                  <a:srgbClr val="3F7F5F"/>
                </a:solidFill>
                <a:latin typeface="Consolas"/>
              </a:rPr>
              <a:t>//set date to 14-Jan-2010</a:t>
            </a:r>
          </a:p>
          <a:p>
            <a:pPr lvl="1"/>
            <a:r>
              <a:rPr lang="en-US" dirty="0" err="1" smtClean="0">
                <a:solidFill>
                  <a:srgbClr val="000000"/>
                </a:solidFill>
                <a:latin typeface="Consolas"/>
              </a:rPr>
              <a:t>myDate.setFullYear</a:t>
            </a:r>
            <a:r>
              <a:rPr lang="en-US" dirty="0" smtClean="0">
                <a:solidFill>
                  <a:srgbClr val="000000"/>
                </a:solidFill>
                <a:latin typeface="Consolas"/>
              </a:rPr>
              <a:t>(2010, 0, 14);</a:t>
            </a:r>
          </a:p>
          <a:p>
            <a:pPr lvl="1"/>
            <a:r>
              <a:rPr lang="en-US" b="1" dirty="0" err="1" smtClean="0">
                <a:solidFill>
                  <a:srgbClr val="7F0055"/>
                </a:solidFill>
                <a:latin typeface="Consolas"/>
              </a:rPr>
              <a:t>var</a:t>
            </a:r>
            <a:r>
              <a:rPr lang="en-US" b="1" dirty="0" smtClean="0">
                <a:solidFill>
                  <a:srgbClr val="000000"/>
                </a:solidFill>
                <a:latin typeface="Consolas"/>
              </a:rPr>
              <a:t> today = </a:t>
            </a:r>
            <a:r>
              <a:rPr lang="en-US" b="1" dirty="0" smtClean="0">
                <a:solidFill>
                  <a:srgbClr val="7F0055"/>
                </a:solidFill>
                <a:latin typeface="Consolas"/>
              </a:rPr>
              <a:t>new</a:t>
            </a:r>
            <a:r>
              <a:rPr lang="en-US" b="1" dirty="0" smtClean="0">
                <a:solidFill>
                  <a:srgbClr val="000000"/>
                </a:solidFill>
                <a:latin typeface="Consolas"/>
              </a:rPr>
              <a:t> Date();</a:t>
            </a:r>
          </a:p>
          <a:p>
            <a:pPr lvl="1"/>
            <a:endParaRPr lang="en-US" dirty="0" smtClean="0">
              <a:latin typeface="Consolas"/>
            </a:endParaRPr>
          </a:p>
          <a:p>
            <a:pPr lvl="1"/>
            <a:r>
              <a:rPr lang="en-US" b="1" dirty="0" smtClean="0">
                <a:solidFill>
                  <a:srgbClr val="7F0055"/>
                </a:solidFill>
                <a:latin typeface="Consolas"/>
              </a:rPr>
              <a:t>if</a:t>
            </a:r>
            <a:r>
              <a:rPr lang="en-US" b="1" dirty="0" smtClean="0">
                <a:solidFill>
                  <a:srgbClr val="000000"/>
                </a:solidFill>
                <a:latin typeface="Consolas"/>
              </a:rPr>
              <a:t> (</a:t>
            </a:r>
            <a:r>
              <a:rPr lang="en-US" b="1" dirty="0" err="1" smtClean="0">
                <a:solidFill>
                  <a:srgbClr val="000000"/>
                </a:solidFill>
                <a:latin typeface="Consolas"/>
              </a:rPr>
              <a:t>myDate</a:t>
            </a:r>
            <a:r>
              <a:rPr lang="en-US" b="1" dirty="0" smtClean="0">
                <a:solidFill>
                  <a:srgbClr val="000000"/>
                </a:solidFill>
                <a:latin typeface="Consolas"/>
              </a:rPr>
              <a:t> &gt; today)</a:t>
            </a:r>
          </a:p>
          <a:p>
            <a:pPr lvl="1"/>
            <a:r>
              <a:rPr lang="en-US" dirty="0" smtClean="0">
                <a:solidFill>
                  <a:srgbClr val="000000"/>
                </a:solidFill>
                <a:latin typeface="Consolas"/>
              </a:rPr>
              <a:t>	alert(</a:t>
            </a:r>
            <a:r>
              <a:rPr lang="en-US" dirty="0" smtClean="0">
                <a:solidFill>
                  <a:srgbClr val="2A00FF"/>
                </a:solidFill>
                <a:latin typeface="Consolas"/>
              </a:rPr>
              <a:t>"Today is before 14th January 2010"</a:t>
            </a:r>
            <a:r>
              <a:rPr lang="en-US" dirty="0" smtClean="0">
                <a:solidFill>
                  <a:srgbClr val="000000"/>
                </a:solidFill>
                <a:latin typeface="Consolas"/>
              </a:rPr>
              <a:t>);</a:t>
            </a:r>
          </a:p>
          <a:p>
            <a:pPr lvl="1"/>
            <a:r>
              <a:rPr lang="en-US" b="1" dirty="0" smtClean="0">
                <a:solidFill>
                  <a:srgbClr val="7F0055"/>
                </a:solidFill>
                <a:latin typeface="Consolas"/>
              </a:rPr>
              <a:t>else</a:t>
            </a:r>
          </a:p>
          <a:p>
            <a:pPr lvl="1"/>
            <a:r>
              <a:rPr lang="en-US" dirty="0" smtClean="0">
                <a:solidFill>
                  <a:srgbClr val="000000"/>
                </a:solidFill>
                <a:latin typeface="Consolas"/>
              </a:rPr>
              <a:t>	alert(</a:t>
            </a:r>
            <a:r>
              <a:rPr lang="en-US" dirty="0" smtClean="0">
                <a:solidFill>
                  <a:srgbClr val="2A00FF"/>
                </a:solidFill>
                <a:latin typeface="Consolas"/>
              </a:rPr>
              <a:t>"Today is after 14th January 2010"</a:t>
            </a:r>
            <a:r>
              <a:rPr lang="en-US" dirty="0" smtClean="0">
                <a:solidFill>
                  <a:srgbClr val="000000"/>
                </a:solidFill>
                <a:latin typeface="Consolas"/>
              </a:rPr>
              <a:t>);</a:t>
            </a:r>
          </a:p>
          <a:p>
            <a:r>
              <a:rPr lang="en-US" dirty="0" smtClean="0">
                <a:solidFill>
                  <a:srgbClr val="008080"/>
                </a:solidFill>
                <a:latin typeface="Consolas"/>
              </a:rPr>
              <a:t>&lt;/</a:t>
            </a:r>
            <a:r>
              <a:rPr lang="en-US" dirty="0" smtClean="0">
                <a:solidFill>
                  <a:srgbClr val="3F7F7F"/>
                </a:solidFill>
                <a:latin typeface="Consolas"/>
              </a:rPr>
              <a:t>script</a:t>
            </a:r>
            <a:r>
              <a:rPr lang="en-US" dirty="0" smtClean="0">
                <a:solidFill>
                  <a:srgbClr val="008080"/>
                </a:solidFill>
                <a:latin typeface="Consolas"/>
              </a:rPr>
              <a:t>&gt;</a:t>
            </a:r>
            <a:endParaRPr lang="en-US" dirty="0"/>
          </a:p>
        </p:txBody>
      </p:sp>
    </p:spTree>
    <p:extLst>
      <p:ext uri="{BB962C8B-B14F-4D97-AF65-F5344CB8AC3E}">
        <p14:creationId xmlns:p14="http://schemas.microsoft.com/office/powerpoint/2010/main" val="3828348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smtClean="0"/>
              <a:t>Array Object</a:t>
            </a:r>
          </a:p>
        </p:txBody>
      </p:sp>
      <p:sp>
        <p:nvSpPr>
          <p:cNvPr id="60419" name="Rectangle 3"/>
          <p:cNvSpPr>
            <a:spLocks noGrp="1" noChangeArrowheads="1"/>
          </p:cNvSpPr>
          <p:nvPr>
            <p:ph sz="quarter" idx="1"/>
          </p:nvPr>
        </p:nvSpPr>
        <p:spPr>
          <a:xfrm>
            <a:off x="533400" y="1371600"/>
            <a:ext cx="8077200" cy="1905000"/>
          </a:xfrm>
        </p:spPr>
        <p:txBody>
          <a:bodyPr>
            <a:normAutofit fontScale="92500" lnSpcReduction="20000"/>
          </a:bodyPr>
          <a:lstStyle/>
          <a:p>
            <a:pPr eaLnBrk="1" hangingPunct="1"/>
            <a:r>
              <a:rPr lang="en-US" altLang="en-US" dirty="0" smtClean="0"/>
              <a:t>Array object is used to store multiple values in a single variable </a:t>
            </a:r>
          </a:p>
          <a:p>
            <a:pPr eaLnBrk="1" hangingPunct="1"/>
            <a:endParaRPr lang="en-US" altLang="en-US" dirty="0" smtClean="0"/>
          </a:p>
          <a:p>
            <a:pPr eaLnBrk="1" hangingPunct="1"/>
            <a:r>
              <a:rPr lang="en-US" altLang="en-US" b="1" dirty="0" smtClean="0"/>
              <a:t>Creating/ Accessing array</a:t>
            </a:r>
          </a:p>
          <a:p>
            <a:pPr eaLnBrk="1" hangingPunct="1">
              <a:buFontTx/>
              <a:buNone/>
            </a:pPr>
            <a:r>
              <a:rPr lang="en-US" altLang="en-US" dirty="0" smtClean="0"/>
              <a:t>		</a:t>
            </a:r>
          </a:p>
        </p:txBody>
      </p:sp>
      <p:sp>
        <p:nvSpPr>
          <p:cNvPr id="4" name="Footer Placeholder 3"/>
          <p:cNvSpPr>
            <a:spLocks noGrp="1"/>
          </p:cNvSpPr>
          <p:nvPr>
            <p:ph type="ftr" sz="quarter" idx="11"/>
          </p:nvPr>
        </p:nvSpPr>
        <p:spPr/>
        <p:txBody>
          <a:bodyPr/>
          <a:lstStyle/>
          <a:p>
            <a:pPr>
              <a:buFontTx/>
              <a:buNone/>
            </a:pPr>
            <a:r>
              <a:rPr lang="en-US" smtClean="0"/>
              <a:t>Xoriant Solution Pvt. Ltd.</a:t>
            </a:r>
            <a:endParaRPr lang="en-US" dirty="0"/>
          </a:p>
        </p:txBody>
      </p:sp>
      <p:sp>
        <p:nvSpPr>
          <p:cNvPr id="5" name="Slide Number Placeholder 4"/>
          <p:cNvSpPr>
            <a:spLocks noGrp="1"/>
          </p:cNvSpPr>
          <p:nvPr>
            <p:ph type="sldNum" sz="quarter" idx="12"/>
          </p:nvPr>
        </p:nvSpPr>
        <p:spPr/>
        <p:txBody>
          <a:bodyPr/>
          <a:lstStyle/>
          <a:p>
            <a:pPr>
              <a:buFontTx/>
              <a:buNone/>
            </a:pPr>
            <a:fld id="{CEC82A4D-99B1-4CF2-9947-C4AA5AB13460}" type="slidenum">
              <a:rPr lang="en-US" smtClean="0"/>
              <a:pPr>
                <a:buFontTx/>
                <a:buNone/>
              </a:pPr>
              <a:t>11</a:t>
            </a:fld>
            <a:endParaRPr lang="en-US" dirty="0"/>
          </a:p>
        </p:txBody>
      </p:sp>
      <p:sp>
        <p:nvSpPr>
          <p:cNvPr id="2" name="Rectangle 1"/>
          <p:cNvSpPr/>
          <p:nvPr/>
        </p:nvSpPr>
        <p:spPr>
          <a:xfrm>
            <a:off x="990600" y="2971800"/>
            <a:ext cx="6477000" cy="2862322"/>
          </a:xfrm>
          <a:prstGeom prst="rect">
            <a:avLst/>
          </a:prstGeom>
        </p:spPr>
        <p:txBody>
          <a:bodyPr wrap="square">
            <a:spAutoFit/>
          </a:bodyPr>
          <a:lstStyle/>
          <a:p>
            <a:r>
              <a:rPr lang="en-US" dirty="0" smtClean="0">
                <a:solidFill>
                  <a:srgbClr val="3F7F5F"/>
                </a:solidFill>
                <a:latin typeface="Consolas"/>
              </a:rPr>
              <a:t>// regular array (add an optional integer)</a:t>
            </a:r>
          </a:p>
          <a:p>
            <a:r>
              <a:rPr lang="en-US" b="1" dirty="0" err="1" smtClean="0">
                <a:solidFill>
                  <a:srgbClr val="7F0055"/>
                </a:solidFill>
                <a:latin typeface="Consolas"/>
              </a:rPr>
              <a:t>var</a:t>
            </a:r>
            <a:r>
              <a:rPr lang="en-US" b="1" dirty="0" smtClean="0">
                <a:solidFill>
                  <a:srgbClr val="000000"/>
                </a:solidFill>
                <a:latin typeface="Consolas"/>
              </a:rPr>
              <a:t> names=</a:t>
            </a:r>
            <a:r>
              <a:rPr lang="en-US" b="1" dirty="0" smtClean="0">
                <a:solidFill>
                  <a:srgbClr val="7F0055"/>
                </a:solidFill>
                <a:latin typeface="Consolas"/>
              </a:rPr>
              <a:t>new</a:t>
            </a:r>
            <a:r>
              <a:rPr lang="en-US" b="1" dirty="0" smtClean="0">
                <a:solidFill>
                  <a:srgbClr val="000000"/>
                </a:solidFill>
                <a:latin typeface="Consolas"/>
              </a:rPr>
              <a:t> Array();</a:t>
            </a:r>
          </a:p>
          <a:p>
            <a:r>
              <a:rPr lang="en-US" dirty="0" smtClean="0">
                <a:solidFill>
                  <a:srgbClr val="000000"/>
                </a:solidFill>
                <a:latin typeface="Consolas"/>
              </a:rPr>
              <a:t>names[0]=</a:t>
            </a:r>
            <a:r>
              <a:rPr lang="en-US" dirty="0" smtClean="0">
                <a:solidFill>
                  <a:srgbClr val="2A00FF"/>
                </a:solidFill>
                <a:latin typeface="Consolas"/>
              </a:rPr>
              <a:t>"Swati"</a:t>
            </a:r>
            <a:r>
              <a:rPr lang="en-US" dirty="0" smtClean="0">
                <a:solidFill>
                  <a:srgbClr val="000000"/>
                </a:solidFill>
                <a:latin typeface="Consolas"/>
              </a:rPr>
              <a:t>;   </a:t>
            </a:r>
          </a:p>
          <a:p>
            <a:r>
              <a:rPr lang="en-US" dirty="0" smtClean="0">
                <a:solidFill>
                  <a:srgbClr val="000000"/>
                </a:solidFill>
                <a:latin typeface="Consolas"/>
              </a:rPr>
              <a:t>names[1]=</a:t>
            </a:r>
            <a:r>
              <a:rPr lang="en-US" dirty="0" smtClean="0">
                <a:solidFill>
                  <a:srgbClr val="2A00FF"/>
                </a:solidFill>
                <a:latin typeface="Consolas"/>
              </a:rPr>
              <a:t>"</a:t>
            </a:r>
            <a:r>
              <a:rPr lang="en-US" dirty="0" err="1" smtClean="0">
                <a:solidFill>
                  <a:srgbClr val="2A00FF"/>
                </a:solidFill>
                <a:latin typeface="Consolas"/>
              </a:rPr>
              <a:t>Varsha</a:t>
            </a:r>
            <a:r>
              <a:rPr lang="en-US" dirty="0" smtClean="0">
                <a:solidFill>
                  <a:srgbClr val="2A00FF"/>
                </a:solidFill>
                <a:latin typeface="Consolas"/>
              </a:rPr>
              <a:t>"</a:t>
            </a:r>
            <a:r>
              <a:rPr lang="en-US" dirty="0" smtClean="0">
                <a:solidFill>
                  <a:srgbClr val="000000"/>
                </a:solidFill>
                <a:latin typeface="Consolas"/>
              </a:rPr>
              <a:t>;</a:t>
            </a:r>
          </a:p>
          <a:p>
            <a:r>
              <a:rPr lang="en-US" dirty="0" smtClean="0">
                <a:solidFill>
                  <a:srgbClr val="000000"/>
                </a:solidFill>
                <a:latin typeface="Consolas"/>
              </a:rPr>
              <a:t>names[2]=</a:t>
            </a:r>
            <a:r>
              <a:rPr lang="en-US" dirty="0" smtClean="0">
                <a:solidFill>
                  <a:srgbClr val="2A00FF"/>
                </a:solidFill>
                <a:latin typeface="Consolas"/>
              </a:rPr>
              <a:t>"Dolly"</a:t>
            </a:r>
            <a:r>
              <a:rPr lang="en-US" dirty="0" smtClean="0">
                <a:solidFill>
                  <a:srgbClr val="000000"/>
                </a:solidFill>
                <a:latin typeface="Consolas"/>
              </a:rPr>
              <a:t>;</a:t>
            </a:r>
          </a:p>
          <a:p>
            <a:r>
              <a:rPr lang="en-US" dirty="0" smtClean="0">
                <a:solidFill>
                  <a:srgbClr val="000000"/>
                </a:solidFill>
                <a:latin typeface="Consolas"/>
              </a:rPr>
              <a:t> </a:t>
            </a:r>
          </a:p>
          <a:p>
            <a:r>
              <a:rPr lang="en-US" b="1" dirty="0" smtClean="0">
                <a:solidFill>
                  <a:srgbClr val="7F0055"/>
                </a:solidFill>
                <a:latin typeface="Consolas"/>
              </a:rPr>
              <a:t>for</a:t>
            </a:r>
            <a:r>
              <a:rPr lang="en-US" b="1" dirty="0" smtClean="0">
                <a:solidFill>
                  <a:srgbClr val="000000"/>
                </a:solidFill>
                <a:latin typeface="Consolas"/>
              </a:rPr>
              <a:t> (i=0;i&lt;</a:t>
            </a:r>
            <a:r>
              <a:rPr lang="en-US" b="1" dirty="0" err="1" smtClean="0">
                <a:solidFill>
                  <a:srgbClr val="000000"/>
                </a:solidFill>
                <a:latin typeface="Consolas"/>
              </a:rPr>
              <a:t>names.length;i</a:t>
            </a:r>
            <a:r>
              <a:rPr lang="en-US" b="1" dirty="0" smtClean="0">
                <a:solidFill>
                  <a:srgbClr val="000000"/>
                </a:solidFill>
                <a:latin typeface="Consolas"/>
              </a:rPr>
              <a:t>++)</a:t>
            </a:r>
          </a:p>
          <a:p>
            <a:r>
              <a:rPr lang="en-US" dirty="0" smtClean="0">
                <a:solidFill>
                  <a:srgbClr val="000000"/>
                </a:solidFill>
                <a:latin typeface="Consolas"/>
              </a:rPr>
              <a:t>{</a:t>
            </a:r>
          </a:p>
          <a:p>
            <a:r>
              <a:rPr lang="en-US" dirty="0" smtClean="0">
                <a:solidFill>
                  <a:srgbClr val="000000"/>
                </a:solidFill>
                <a:latin typeface="Consolas"/>
              </a:rPr>
              <a:t>	</a:t>
            </a:r>
            <a:r>
              <a:rPr lang="en-US" dirty="0" err="1" smtClean="0">
                <a:solidFill>
                  <a:srgbClr val="000000"/>
                </a:solidFill>
                <a:latin typeface="Consolas"/>
              </a:rPr>
              <a:t>document.write</a:t>
            </a:r>
            <a:r>
              <a:rPr lang="en-US" dirty="0" smtClean="0">
                <a:solidFill>
                  <a:srgbClr val="000000"/>
                </a:solidFill>
                <a:latin typeface="Consolas"/>
              </a:rPr>
              <a:t>(names[i] + </a:t>
            </a:r>
            <a:r>
              <a:rPr lang="en-US" dirty="0" smtClean="0">
                <a:solidFill>
                  <a:srgbClr val="2A00FF"/>
                </a:solidFill>
                <a:latin typeface="Consolas"/>
              </a:rPr>
              <a:t>"&lt;</a:t>
            </a:r>
            <a:r>
              <a:rPr lang="en-US" dirty="0" err="1" smtClean="0">
                <a:solidFill>
                  <a:srgbClr val="2A00FF"/>
                </a:solidFill>
                <a:latin typeface="Consolas"/>
              </a:rPr>
              <a:t>br</a:t>
            </a:r>
            <a:r>
              <a:rPr lang="en-US" dirty="0" smtClean="0">
                <a:solidFill>
                  <a:srgbClr val="2A00FF"/>
                </a:solidFill>
                <a:latin typeface="Consolas"/>
              </a:rPr>
              <a:t> /&gt;"</a:t>
            </a:r>
            <a:r>
              <a:rPr lang="en-US" dirty="0" smtClean="0">
                <a:solidFill>
                  <a:srgbClr val="000000"/>
                </a:solidFill>
                <a:latin typeface="Consolas"/>
              </a:rPr>
              <a:t>);</a:t>
            </a:r>
          </a:p>
          <a:p>
            <a:r>
              <a:rPr lang="en-US" dirty="0" smtClean="0">
                <a:solidFill>
                  <a:srgbClr val="000000"/>
                </a:solidFill>
                <a:latin typeface="Consolas"/>
              </a:rPr>
              <a:t>}</a:t>
            </a:r>
            <a:endParaRPr lang="en-US" dirty="0"/>
          </a:p>
        </p:txBody>
      </p:sp>
    </p:spTree>
    <p:extLst>
      <p:ext uri="{BB962C8B-B14F-4D97-AF65-F5344CB8AC3E}">
        <p14:creationId xmlns:p14="http://schemas.microsoft.com/office/powerpoint/2010/main" val="5459992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04800" y="228600"/>
            <a:ext cx="8686800" cy="838200"/>
          </a:xfrm>
        </p:spPr>
        <p:txBody>
          <a:bodyPr/>
          <a:lstStyle/>
          <a:p>
            <a:r>
              <a:rPr lang="en-US" altLang="en-US" dirty="0" smtClean="0"/>
              <a:t>Array Object Methods</a:t>
            </a:r>
          </a:p>
        </p:txBody>
      </p:sp>
      <p:graphicFrame>
        <p:nvGraphicFramePr>
          <p:cNvPr id="2922522" name="Group 26"/>
          <p:cNvGraphicFramePr>
            <a:graphicFrameLocks noGrp="1"/>
          </p:cNvGraphicFramePr>
          <p:nvPr>
            <p:ph type="tbl" idx="1"/>
            <p:extLst>
              <p:ext uri="{D42A27DB-BD31-4B8C-83A1-F6EECF244321}">
                <p14:modId xmlns:p14="http://schemas.microsoft.com/office/powerpoint/2010/main" val="2954713891"/>
              </p:ext>
            </p:extLst>
          </p:nvPr>
        </p:nvGraphicFramePr>
        <p:xfrm>
          <a:off x="533400" y="1600200"/>
          <a:ext cx="7848600" cy="3886202"/>
        </p:xfrm>
        <a:graphic>
          <a:graphicData uri="http://schemas.openxmlformats.org/drawingml/2006/table">
            <a:tbl>
              <a:tblPr firstRow="1">
                <a:tableStyleId>{3C2FFA5D-87B4-456A-9821-1D502468CF0F}</a:tableStyleId>
              </a:tblPr>
              <a:tblGrid>
                <a:gridCol w="2147258"/>
                <a:gridCol w="5701342"/>
              </a:tblGrid>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effectLst/>
                        </a:rPr>
                        <a:t>Method</a:t>
                      </a:r>
                      <a:endParaRPr kumimoji="0" lang="en-US" sz="2000" b="1"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effectLst/>
                        </a:rPr>
                        <a:t>Description</a:t>
                      </a:r>
                      <a:endParaRPr kumimoji="0" lang="en-US" sz="2000" b="1" i="0" u="none" strike="noStrike" cap="none" normalizeH="0" baseline="0" dirty="0" smtClean="0">
                        <a:ln>
                          <a:noFill/>
                        </a:ln>
                        <a:solidFill>
                          <a:schemeClr val="tx1"/>
                        </a:solidFill>
                        <a:effectLst/>
                        <a:latin typeface="Times New Roman" pitchFamily="18" charset="0"/>
                      </a:endParaRPr>
                    </a:p>
                  </a:txBody>
                  <a:tcPr horzOverflow="overflow"/>
                </a:tc>
              </a:tr>
              <a:tr h="7436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smtClean="0">
                          <a:ln>
                            <a:noFill/>
                          </a:ln>
                          <a:effectLst/>
                        </a:rPr>
                        <a:t>concat()</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smtClean="0">
                          <a:ln>
                            <a:noFill/>
                          </a:ln>
                          <a:effectLst/>
                        </a:rPr>
                        <a:t>Joins two or more arrays, and returns a copy of the joined arrays </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tc>
              </a:tr>
              <a:tr h="4797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smtClean="0">
                          <a:ln>
                            <a:noFill/>
                          </a:ln>
                          <a:effectLst/>
                        </a:rPr>
                        <a:t>join()</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smtClean="0">
                          <a:ln>
                            <a:noFill/>
                          </a:ln>
                          <a:effectLst/>
                        </a:rPr>
                        <a:t>Joins all elements of an array into a string </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tc>
              </a:tr>
              <a:tr h="7436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effectLst/>
                        </a:rPr>
                        <a:t>pop()</a:t>
                      </a: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smtClean="0">
                          <a:ln>
                            <a:noFill/>
                          </a:ln>
                          <a:effectLst/>
                        </a:rPr>
                        <a:t>Removes the last element of an array, and returns that element </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tc>
              </a:tr>
              <a:tr h="7436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smtClean="0">
                          <a:ln>
                            <a:noFill/>
                          </a:ln>
                          <a:effectLst/>
                        </a:rPr>
                        <a:t>push()</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effectLst/>
                        </a:rPr>
                        <a:t>Adds new elements to the end of an array, and returns the new length </a:t>
                      </a: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tc>
              </a:tr>
              <a:tr h="7436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effectLst/>
                        </a:rPr>
                        <a:t>sort()</a:t>
                      </a: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effectLst/>
                        </a:rPr>
                        <a:t>Sorts the elements of an array </a:t>
                      </a: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tc>
              </a:tr>
            </a:tbl>
          </a:graphicData>
        </a:graphic>
      </p:graphicFrame>
      <p:sp>
        <p:nvSpPr>
          <p:cNvPr id="4" name="Footer Placeholder 3"/>
          <p:cNvSpPr>
            <a:spLocks noGrp="1"/>
          </p:cNvSpPr>
          <p:nvPr>
            <p:ph type="ftr" sz="quarter" idx="3"/>
          </p:nvPr>
        </p:nvSpPr>
        <p:spPr/>
        <p:txBody>
          <a:bodyPr/>
          <a:lstStyle/>
          <a:p>
            <a:r>
              <a:rPr lang="en-US" smtClean="0"/>
              <a:t>Xoriant Solution Pvt. Ltd.</a:t>
            </a:r>
            <a:endParaRPr lang="en-US" dirty="0"/>
          </a:p>
        </p:txBody>
      </p:sp>
      <p:sp>
        <p:nvSpPr>
          <p:cNvPr id="5" name="Slide Number Placeholder 4"/>
          <p:cNvSpPr>
            <a:spLocks noGrp="1"/>
          </p:cNvSpPr>
          <p:nvPr>
            <p:ph type="sldNum" sz="quarter" idx="4"/>
          </p:nvPr>
        </p:nvSpPr>
        <p:spPr/>
        <p:txBody>
          <a:bodyPr/>
          <a:lstStyle/>
          <a:p>
            <a:fld id="{CEC82A4D-99B1-4CF2-9947-C4AA5AB13460}" type="slidenum">
              <a:rPr lang="en-US" smtClean="0"/>
              <a:pPr/>
              <a:t>12</a:t>
            </a:fld>
            <a:endParaRPr lang="en-US" dirty="0"/>
          </a:p>
        </p:txBody>
      </p:sp>
    </p:spTree>
    <p:extLst>
      <p:ext uri="{BB962C8B-B14F-4D97-AF65-F5344CB8AC3E}">
        <p14:creationId xmlns:p14="http://schemas.microsoft.com/office/powerpoint/2010/main" val="1006799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dirty="0" smtClean="0"/>
              <a:t>Array Example</a:t>
            </a:r>
          </a:p>
        </p:txBody>
      </p:sp>
      <p:sp>
        <p:nvSpPr>
          <p:cNvPr id="63491" name="Rectangle 3"/>
          <p:cNvSpPr>
            <a:spLocks noGrp="1" noChangeArrowheads="1"/>
          </p:cNvSpPr>
          <p:nvPr>
            <p:ph sz="quarter" idx="1"/>
          </p:nvPr>
        </p:nvSpPr>
        <p:spPr>
          <a:xfrm>
            <a:off x="533400" y="1295400"/>
            <a:ext cx="8077200" cy="457200"/>
          </a:xfrm>
        </p:spPr>
        <p:txBody>
          <a:bodyPr>
            <a:normAutofit lnSpcReduction="10000"/>
          </a:bodyPr>
          <a:lstStyle/>
          <a:p>
            <a:pPr eaLnBrk="1" hangingPunct="1"/>
            <a:r>
              <a:rPr lang="en-US" altLang="en-US" dirty="0" smtClean="0"/>
              <a:t>Join 3 arrays into single array</a:t>
            </a:r>
          </a:p>
        </p:txBody>
      </p:sp>
      <p:sp>
        <p:nvSpPr>
          <p:cNvPr id="4" name="Footer Placeholder 3"/>
          <p:cNvSpPr>
            <a:spLocks noGrp="1"/>
          </p:cNvSpPr>
          <p:nvPr>
            <p:ph type="ftr" sz="quarter" idx="11"/>
          </p:nvPr>
        </p:nvSpPr>
        <p:spPr/>
        <p:txBody>
          <a:bodyPr/>
          <a:lstStyle/>
          <a:p>
            <a:pPr>
              <a:buFontTx/>
              <a:buNone/>
            </a:pPr>
            <a:r>
              <a:rPr lang="en-US" smtClean="0"/>
              <a:t>Xoriant Solution Pvt. Ltd.</a:t>
            </a:r>
            <a:endParaRPr lang="en-US" dirty="0"/>
          </a:p>
        </p:txBody>
      </p:sp>
      <p:sp>
        <p:nvSpPr>
          <p:cNvPr id="5" name="Slide Number Placeholder 4"/>
          <p:cNvSpPr>
            <a:spLocks noGrp="1"/>
          </p:cNvSpPr>
          <p:nvPr>
            <p:ph type="sldNum" sz="quarter" idx="12"/>
          </p:nvPr>
        </p:nvSpPr>
        <p:spPr/>
        <p:txBody>
          <a:bodyPr/>
          <a:lstStyle/>
          <a:p>
            <a:pPr>
              <a:buFontTx/>
              <a:buNone/>
            </a:pPr>
            <a:fld id="{CEC82A4D-99B1-4CF2-9947-C4AA5AB13460}" type="slidenum">
              <a:rPr lang="en-US" smtClean="0"/>
              <a:pPr>
                <a:buFontTx/>
                <a:buNone/>
              </a:pPr>
              <a:t>13</a:t>
            </a:fld>
            <a:endParaRPr lang="en-US" dirty="0"/>
          </a:p>
        </p:txBody>
      </p:sp>
      <p:sp>
        <p:nvSpPr>
          <p:cNvPr id="2" name="Rectangle 1"/>
          <p:cNvSpPr/>
          <p:nvPr/>
        </p:nvSpPr>
        <p:spPr>
          <a:xfrm>
            <a:off x="990600" y="1859340"/>
            <a:ext cx="7391400" cy="2308324"/>
          </a:xfrm>
          <a:prstGeom prst="rect">
            <a:avLst/>
          </a:prstGeom>
        </p:spPr>
        <p:txBody>
          <a:bodyPr wrap="square">
            <a:spAutoFit/>
          </a:bodyPr>
          <a:lstStyle/>
          <a:p>
            <a:r>
              <a:rPr lang="en-US" dirty="0" smtClean="0">
                <a:solidFill>
                  <a:srgbClr val="008080"/>
                </a:solidFill>
                <a:latin typeface="Consolas"/>
              </a:rPr>
              <a:t>&lt;</a:t>
            </a:r>
            <a:r>
              <a:rPr lang="en-US" dirty="0" smtClean="0">
                <a:solidFill>
                  <a:srgbClr val="3F7F7F"/>
                </a:solidFill>
                <a:highlight>
                  <a:srgbClr val="D4D4D4"/>
                </a:highlight>
                <a:latin typeface="Consolas"/>
              </a:rPr>
              <a:t>script </a:t>
            </a:r>
            <a:r>
              <a:rPr lang="en-US" dirty="0" smtClean="0">
                <a:solidFill>
                  <a:srgbClr val="7F007F"/>
                </a:solidFill>
                <a:highlight>
                  <a:srgbClr val="D4D4D4"/>
                </a:highlight>
                <a:latin typeface="Consolas"/>
              </a:rPr>
              <a:t>type</a:t>
            </a:r>
            <a:r>
              <a:rPr lang="en-US" dirty="0" smtClean="0">
                <a:solidFill>
                  <a:srgbClr val="000000"/>
                </a:solidFill>
                <a:highlight>
                  <a:srgbClr val="D4D4D4"/>
                </a:highlight>
                <a:latin typeface="Consolas"/>
              </a:rPr>
              <a:t>=</a:t>
            </a:r>
            <a:r>
              <a:rPr lang="en-US" i="1" dirty="0" smtClean="0">
                <a:solidFill>
                  <a:srgbClr val="2A00FF"/>
                </a:solidFill>
                <a:highlight>
                  <a:srgbClr val="D4D4D4"/>
                </a:highlight>
                <a:latin typeface="Consolas"/>
              </a:rPr>
              <a:t>"text/JavaScript"</a:t>
            </a:r>
            <a:r>
              <a:rPr lang="en-US" i="1" dirty="0" smtClean="0">
                <a:solidFill>
                  <a:srgbClr val="008080"/>
                </a:solidFill>
                <a:highlight>
                  <a:srgbClr val="D4D4D4"/>
                </a:highlight>
                <a:latin typeface="Consolas"/>
              </a:rPr>
              <a:t>&gt;</a:t>
            </a:r>
          </a:p>
          <a:p>
            <a:pPr lvl="1"/>
            <a:r>
              <a:rPr lang="en-US" b="1" dirty="0" err="1" smtClean="0">
                <a:solidFill>
                  <a:srgbClr val="7F0055"/>
                </a:solidFill>
                <a:latin typeface="Consolas"/>
              </a:rPr>
              <a:t>var</a:t>
            </a:r>
            <a:r>
              <a:rPr lang="en-US" b="1" dirty="0" smtClean="0">
                <a:solidFill>
                  <a:srgbClr val="000000"/>
                </a:solidFill>
                <a:latin typeface="Consolas"/>
              </a:rPr>
              <a:t> </a:t>
            </a:r>
            <a:r>
              <a:rPr lang="en-US" b="1" dirty="0" err="1" smtClean="0">
                <a:solidFill>
                  <a:srgbClr val="000000"/>
                </a:solidFill>
                <a:latin typeface="Consolas"/>
              </a:rPr>
              <a:t>teamLeads</a:t>
            </a:r>
            <a:r>
              <a:rPr lang="en-US" b="1" dirty="0" smtClean="0">
                <a:solidFill>
                  <a:srgbClr val="000000"/>
                </a:solidFill>
                <a:latin typeface="Consolas"/>
              </a:rPr>
              <a:t> = [</a:t>
            </a:r>
            <a:r>
              <a:rPr lang="en-US" b="1" dirty="0" smtClean="0">
                <a:solidFill>
                  <a:srgbClr val="2A00FF"/>
                </a:solidFill>
                <a:latin typeface="Consolas"/>
              </a:rPr>
              <a:t>"</a:t>
            </a:r>
            <a:r>
              <a:rPr lang="en-US" b="1" dirty="0" err="1" smtClean="0">
                <a:solidFill>
                  <a:srgbClr val="2A00FF"/>
                </a:solidFill>
                <a:latin typeface="Consolas"/>
              </a:rPr>
              <a:t>Janes</a:t>
            </a:r>
            <a:r>
              <a:rPr lang="en-US" b="1" dirty="0" smtClean="0">
                <a:solidFill>
                  <a:srgbClr val="2A00FF"/>
                </a:solidFill>
                <a:latin typeface="Consolas"/>
              </a:rPr>
              <a:t>"</a:t>
            </a:r>
            <a:r>
              <a:rPr lang="en-US" b="1" dirty="0" smtClean="0">
                <a:solidFill>
                  <a:srgbClr val="000000"/>
                </a:solidFill>
                <a:latin typeface="Consolas"/>
              </a:rPr>
              <a:t>, </a:t>
            </a:r>
            <a:r>
              <a:rPr lang="en-US" b="1" dirty="0" smtClean="0">
                <a:solidFill>
                  <a:srgbClr val="2A00FF"/>
                </a:solidFill>
                <a:latin typeface="Consolas"/>
              </a:rPr>
              <a:t>"</a:t>
            </a:r>
            <a:r>
              <a:rPr lang="en-US" b="1" dirty="0" err="1" smtClean="0">
                <a:solidFill>
                  <a:srgbClr val="2A00FF"/>
                </a:solidFill>
                <a:latin typeface="Consolas"/>
              </a:rPr>
              <a:t>Roschelle</a:t>
            </a:r>
            <a:r>
              <a:rPr lang="en-US" b="1" dirty="0" smtClean="0">
                <a:solidFill>
                  <a:srgbClr val="2A00FF"/>
                </a:solidFill>
                <a:latin typeface="Consolas"/>
              </a:rPr>
              <a:t>"</a:t>
            </a:r>
            <a:r>
              <a:rPr lang="en-US" b="1" dirty="0" smtClean="0">
                <a:solidFill>
                  <a:srgbClr val="000000"/>
                </a:solidFill>
                <a:latin typeface="Consolas"/>
              </a:rPr>
              <a:t>];</a:t>
            </a:r>
          </a:p>
          <a:p>
            <a:pPr lvl="1"/>
            <a:r>
              <a:rPr lang="en-US" b="1" dirty="0" err="1" smtClean="0">
                <a:solidFill>
                  <a:srgbClr val="7F0055"/>
                </a:solidFill>
                <a:latin typeface="Consolas"/>
              </a:rPr>
              <a:t>var</a:t>
            </a:r>
            <a:r>
              <a:rPr lang="en-US" b="1" dirty="0" smtClean="0">
                <a:solidFill>
                  <a:srgbClr val="000000"/>
                </a:solidFill>
                <a:latin typeface="Consolas"/>
              </a:rPr>
              <a:t> developers = [</a:t>
            </a:r>
            <a:r>
              <a:rPr lang="en-US" b="1" dirty="0" smtClean="0">
                <a:solidFill>
                  <a:srgbClr val="2A00FF"/>
                </a:solidFill>
                <a:latin typeface="Consolas"/>
              </a:rPr>
              <a:t>"Smith"</a:t>
            </a:r>
            <a:r>
              <a:rPr lang="en-US" b="1" dirty="0" smtClean="0">
                <a:solidFill>
                  <a:srgbClr val="000000"/>
                </a:solidFill>
                <a:latin typeface="Consolas"/>
              </a:rPr>
              <a:t>, </a:t>
            </a:r>
            <a:r>
              <a:rPr lang="en-US" b="1" dirty="0" smtClean="0">
                <a:solidFill>
                  <a:srgbClr val="2A00FF"/>
                </a:solidFill>
                <a:latin typeface="Consolas"/>
              </a:rPr>
              <a:t>"Jacob"</a:t>
            </a:r>
            <a:r>
              <a:rPr lang="en-US" b="1" dirty="0" smtClean="0">
                <a:solidFill>
                  <a:srgbClr val="000000"/>
                </a:solidFill>
                <a:latin typeface="Consolas"/>
              </a:rPr>
              <a:t>, </a:t>
            </a:r>
            <a:r>
              <a:rPr lang="en-US" b="1" dirty="0" smtClean="0">
                <a:solidFill>
                  <a:srgbClr val="2A00FF"/>
                </a:solidFill>
                <a:latin typeface="Consolas"/>
              </a:rPr>
              <a:t>"Raman"</a:t>
            </a:r>
            <a:r>
              <a:rPr lang="en-US" b="1" dirty="0" smtClean="0">
                <a:solidFill>
                  <a:srgbClr val="000000"/>
                </a:solidFill>
                <a:latin typeface="Consolas"/>
              </a:rPr>
              <a:t>];</a:t>
            </a:r>
          </a:p>
          <a:p>
            <a:pPr lvl="1"/>
            <a:r>
              <a:rPr lang="en-US" b="1" dirty="0" err="1" smtClean="0">
                <a:solidFill>
                  <a:srgbClr val="7F0055"/>
                </a:solidFill>
                <a:latin typeface="Consolas"/>
              </a:rPr>
              <a:t>var</a:t>
            </a:r>
            <a:r>
              <a:rPr lang="en-US" b="1" dirty="0" smtClean="0">
                <a:solidFill>
                  <a:srgbClr val="000000"/>
                </a:solidFill>
                <a:latin typeface="Consolas"/>
              </a:rPr>
              <a:t> testers = [</a:t>
            </a:r>
            <a:r>
              <a:rPr lang="en-US" b="1" dirty="0" smtClean="0">
                <a:solidFill>
                  <a:srgbClr val="2A00FF"/>
                </a:solidFill>
                <a:latin typeface="Consolas"/>
              </a:rPr>
              <a:t>"</a:t>
            </a:r>
            <a:r>
              <a:rPr lang="en-US" b="1" dirty="0" err="1" smtClean="0">
                <a:solidFill>
                  <a:srgbClr val="2A00FF"/>
                </a:solidFill>
                <a:latin typeface="Consolas"/>
              </a:rPr>
              <a:t>Lovleen</a:t>
            </a:r>
            <a:r>
              <a:rPr lang="en-US" b="1" dirty="0" smtClean="0">
                <a:solidFill>
                  <a:srgbClr val="2A00FF"/>
                </a:solidFill>
                <a:latin typeface="Consolas"/>
              </a:rPr>
              <a:t>"</a:t>
            </a:r>
            <a:r>
              <a:rPr lang="en-US" b="1" dirty="0" smtClean="0">
                <a:solidFill>
                  <a:srgbClr val="000000"/>
                </a:solidFill>
                <a:latin typeface="Consolas"/>
              </a:rPr>
              <a:t>, </a:t>
            </a:r>
            <a:r>
              <a:rPr lang="en-US" b="1" dirty="0" smtClean="0">
                <a:solidFill>
                  <a:srgbClr val="2A00FF"/>
                </a:solidFill>
                <a:latin typeface="Consolas"/>
              </a:rPr>
              <a:t>"</a:t>
            </a:r>
            <a:r>
              <a:rPr lang="en-US" b="1" dirty="0" err="1" smtClean="0">
                <a:solidFill>
                  <a:srgbClr val="2A00FF"/>
                </a:solidFill>
                <a:latin typeface="Consolas"/>
              </a:rPr>
              <a:t>Iram</a:t>
            </a:r>
            <a:r>
              <a:rPr lang="en-US" b="1" dirty="0" smtClean="0">
                <a:solidFill>
                  <a:srgbClr val="2A00FF"/>
                </a:solidFill>
                <a:latin typeface="Consolas"/>
              </a:rPr>
              <a:t>"</a:t>
            </a:r>
            <a:r>
              <a:rPr lang="en-US" b="1" dirty="0" smtClean="0">
                <a:solidFill>
                  <a:srgbClr val="000000"/>
                </a:solidFill>
                <a:latin typeface="Consolas"/>
              </a:rPr>
              <a:t>];</a:t>
            </a:r>
          </a:p>
          <a:p>
            <a:pPr lvl="1"/>
            <a:r>
              <a:rPr lang="en-US" b="1" dirty="0" err="1" smtClean="0">
                <a:solidFill>
                  <a:srgbClr val="7F0055"/>
                </a:solidFill>
                <a:latin typeface="Consolas"/>
              </a:rPr>
              <a:t>var</a:t>
            </a:r>
            <a:r>
              <a:rPr lang="en-US" b="1" dirty="0" smtClean="0">
                <a:solidFill>
                  <a:srgbClr val="000000"/>
                </a:solidFill>
                <a:latin typeface="Consolas"/>
              </a:rPr>
              <a:t> </a:t>
            </a:r>
            <a:r>
              <a:rPr lang="en-US" b="1" dirty="0" err="1" smtClean="0">
                <a:solidFill>
                  <a:srgbClr val="000000"/>
                </a:solidFill>
                <a:latin typeface="Consolas"/>
              </a:rPr>
              <a:t>project_resource</a:t>
            </a:r>
            <a:r>
              <a:rPr lang="en-US" b="1" dirty="0" smtClean="0">
                <a:solidFill>
                  <a:srgbClr val="000000"/>
                </a:solidFill>
                <a:latin typeface="Consolas"/>
              </a:rPr>
              <a:t> = </a:t>
            </a:r>
            <a:r>
              <a:rPr lang="en-US" b="1" dirty="0" err="1" smtClean="0">
                <a:solidFill>
                  <a:srgbClr val="000000"/>
                </a:solidFill>
                <a:latin typeface="Consolas"/>
              </a:rPr>
              <a:t>teamLeads.concat</a:t>
            </a:r>
            <a:r>
              <a:rPr lang="en-US" b="1" dirty="0" smtClean="0">
                <a:solidFill>
                  <a:srgbClr val="000000"/>
                </a:solidFill>
                <a:latin typeface="Consolas"/>
              </a:rPr>
              <a:t>(developers , testers );</a:t>
            </a:r>
          </a:p>
          <a:p>
            <a:pPr lvl="1"/>
            <a:r>
              <a:rPr lang="en-US" dirty="0" err="1" smtClean="0">
                <a:solidFill>
                  <a:srgbClr val="000000"/>
                </a:solidFill>
                <a:latin typeface="Consolas"/>
              </a:rPr>
              <a:t>document.write</a:t>
            </a:r>
            <a:r>
              <a:rPr lang="en-US" dirty="0" smtClean="0">
                <a:solidFill>
                  <a:srgbClr val="000000"/>
                </a:solidFill>
                <a:latin typeface="Consolas"/>
              </a:rPr>
              <a:t>(</a:t>
            </a:r>
            <a:r>
              <a:rPr lang="en-US" dirty="0" err="1" smtClean="0">
                <a:solidFill>
                  <a:srgbClr val="000000"/>
                </a:solidFill>
                <a:latin typeface="Consolas"/>
              </a:rPr>
              <a:t>project_resource</a:t>
            </a:r>
            <a:r>
              <a:rPr lang="en-US" dirty="0" smtClean="0">
                <a:solidFill>
                  <a:srgbClr val="000000"/>
                </a:solidFill>
                <a:latin typeface="Consolas"/>
              </a:rPr>
              <a:t> );</a:t>
            </a:r>
          </a:p>
          <a:p>
            <a:r>
              <a:rPr lang="en-US" dirty="0" smtClean="0">
                <a:solidFill>
                  <a:srgbClr val="008080"/>
                </a:solidFill>
                <a:latin typeface="Consolas"/>
              </a:rPr>
              <a:t>&lt;/</a:t>
            </a:r>
            <a:r>
              <a:rPr lang="en-US" dirty="0" smtClean="0">
                <a:solidFill>
                  <a:srgbClr val="3F7F7F"/>
                </a:solidFill>
                <a:highlight>
                  <a:srgbClr val="D4D4D4"/>
                </a:highlight>
                <a:latin typeface="Consolas"/>
              </a:rPr>
              <a:t>script</a:t>
            </a:r>
            <a:r>
              <a:rPr lang="en-US" dirty="0" smtClean="0">
                <a:solidFill>
                  <a:srgbClr val="008080"/>
                </a:solidFill>
                <a:highlight>
                  <a:srgbClr val="D4D4D4"/>
                </a:highlight>
                <a:latin typeface="Consolas"/>
              </a:rPr>
              <a:t>&gt;</a:t>
            </a:r>
            <a:endParaRPr lang="en-US" dirty="0"/>
          </a:p>
        </p:txBody>
      </p:sp>
    </p:spTree>
    <p:extLst>
      <p:ext uri="{BB962C8B-B14F-4D97-AF65-F5344CB8AC3E}">
        <p14:creationId xmlns:p14="http://schemas.microsoft.com/office/powerpoint/2010/main" val="26850173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en-US" smtClean="0"/>
              <a:t>More Example</a:t>
            </a:r>
            <a:endParaRPr lang="en-US" altLang="en-US" dirty="0" smtClean="0"/>
          </a:p>
        </p:txBody>
      </p:sp>
      <p:sp>
        <p:nvSpPr>
          <p:cNvPr id="64515" name="Rectangle 3"/>
          <p:cNvSpPr>
            <a:spLocks noGrp="1" noChangeArrowheads="1"/>
          </p:cNvSpPr>
          <p:nvPr>
            <p:ph sz="quarter" idx="1"/>
          </p:nvPr>
        </p:nvSpPr>
        <p:spPr>
          <a:xfrm>
            <a:off x="533400" y="1295400"/>
            <a:ext cx="8077200" cy="609600"/>
          </a:xfrm>
        </p:spPr>
        <p:txBody>
          <a:bodyPr/>
          <a:lstStyle/>
          <a:p>
            <a:pPr marL="274320" lvl="1" indent="0">
              <a:buNone/>
            </a:pPr>
            <a:r>
              <a:rPr lang="en-US" altLang="en-US" b="1" dirty="0" smtClean="0"/>
              <a:t>Example:</a:t>
            </a:r>
            <a:r>
              <a:rPr lang="en-US" altLang="en-US" dirty="0" smtClean="0"/>
              <a:t> Numerically sorting of data</a:t>
            </a:r>
          </a:p>
          <a:p>
            <a:pPr lvl="1" eaLnBrk="1" hangingPunct="1">
              <a:buFont typeface="Wingdings" pitchFamily="2" charset="2"/>
              <a:buNone/>
            </a:pPr>
            <a:endParaRPr lang="en-US" altLang="en-US" dirty="0" smtClean="0"/>
          </a:p>
        </p:txBody>
      </p:sp>
      <p:sp>
        <p:nvSpPr>
          <p:cNvPr id="4" name="Footer Placeholder 3"/>
          <p:cNvSpPr>
            <a:spLocks noGrp="1"/>
          </p:cNvSpPr>
          <p:nvPr>
            <p:ph type="ftr" sz="quarter" idx="11"/>
          </p:nvPr>
        </p:nvSpPr>
        <p:spPr/>
        <p:txBody>
          <a:bodyPr/>
          <a:lstStyle/>
          <a:p>
            <a:pPr>
              <a:buFontTx/>
              <a:buNone/>
            </a:pPr>
            <a:r>
              <a:rPr lang="en-US" smtClean="0"/>
              <a:t>Xoriant Solution Pvt. Ltd.</a:t>
            </a:r>
            <a:endParaRPr lang="en-US" dirty="0"/>
          </a:p>
        </p:txBody>
      </p:sp>
      <p:sp>
        <p:nvSpPr>
          <p:cNvPr id="5" name="Slide Number Placeholder 4"/>
          <p:cNvSpPr>
            <a:spLocks noGrp="1"/>
          </p:cNvSpPr>
          <p:nvPr>
            <p:ph type="sldNum" sz="quarter" idx="12"/>
          </p:nvPr>
        </p:nvSpPr>
        <p:spPr/>
        <p:txBody>
          <a:bodyPr/>
          <a:lstStyle/>
          <a:p>
            <a:pPr>
              <a:buFontTx/>
              <a:buNone/>
            </a:pPr>
            <a:fld id="{CEC82A4D-99B1-4CF2-9947-C4AA5AB13460}" type="slidenum">
              <a:rPr lang="en-US" smtClean="0"/>
              <a:pPr>
                <a:buFontTx/>
                <a:buNone/>
              </a:pPr>
              <a:t>14</a:t>
            </a:fld>
            <a:endParaRPr lang="en-US" dirty="0"/>
          </a:p>
        </p:txBody>
      </p:sp>
      <p:sp>
        <p:nvSpPr>
          <p:cNvPr id="2" name="Rectangle 1"/>
          <p:cNvSpPr/>
          <p:nvPr/>
        </p:nvSpPr>
        <p:spPr>
          <a:xfrm>
            <a:off x="990600" y="1981200"/>
            <a:ext cx="7467600" cy="2308324"/>
          </a:xfrm>
          <a:prstGeom prst="rect">
            <a:avLst/>
          </a:prstGeom>
        </p:spPr>
        <p:txBody>
          <a:bodyPr wrap="square">
            <a:spAutoFit/>
          </a:bodyPr>
          <a:lstStyle/>
          <a:p>
            <a:r>
              <a:rPr lang="en-US" dirty="0" smtClean="0">
                <a:solidFill>
                  <a:srgbClr val="008080"/>
                </a:solidFill>
                <a:latin typeface="Consolas"/>
              </a:rPr>
              <a:t>&lt;</a:t>
            </a:r>
            <a:r>
              <a:rPr lang="en-US" dirty="0" smtClean="0">
                <a:solidFill>
                  <a:srgbClr val="3F7F7F"/>
                </a:solidFill>
                <a:highlight>
                  <a:srgbClr val="D4D4D4"/>
                </a:highlight>
                <a:latin typeface="Consolas"/>
              </a:rPr>
              <a:t>script </a:t>
            </a:r>
            <a:r>
              <a:rPr lang="en-US" dirty="0" smtClean="0">
                <a:solidFill>
                  <a:srgbClr val="7F007F"/>
                </a:solidFill>
                <a:highlight>
                  <a:srgbClr val="D4D4D4"/>
                </a:highlight>
                <a:latin typeface="Consolas"/>
              </a:rPr>
              <a:t>type</a:t>
            </a:r>
            <a:r>
              <a:rPr lang="en-US" dirty="0" smtClean="0">
                <a:solidFill>
                  <a:srgbClr val="000000"/>
                </a:solidFill>
                <a:highlight>
                  <a:srgbClr val="D4D4D4"/>
                </a:highlight>
                <a:latin typeface="Consolas"/>
              </a:rPr>
              <a:t>=</a:t>
            </a:r>
            <a:r>
              <a:rPr lang="en-US" i="1" dirty="0" smtClean="0">
                <a:solidFill>
                  <a:srgbClr val="2A00FF"/>
                </a:solidFill>
                <a:highlight>
                  <a:srgbClr val="D4D4D4"/>
                </a:highlight>
                <a:latin typeface="Consolas"/>
              </a:rPr>
              <a:t>"text/JavaScript"</a:t>
            </a:r>
            <a:r>
              <a:rPr lang="en-US" i="1" dirty="0" smtClean="0">
                <a:solidFill>
                  <a:srgbClr val="008080"/>
                </a:solidFill>
                <a:highlight>
                  <a:srgbClr val="D4D4D4"/>
                </a:highlight>
                <a:latin typeface="Consolas"/>
              </a:rPr>
              <a:t>&gt;</a:t>
            </a:r>
          </a:p>
          <a:p>
            <a:pPr lvl="1"/>
            <a:r>
              <a:rPr lang="en-US" b="1" dirty="0" smtClean="0">
                <a:solidFill>
                  <a:srgbClr val="7F0055"/>
                </a:solidFill>
                <a:latin typeface="Consolas"/>
              </a:rPr>
              <a:t>function</a:t>
            </a:r>
            <a:r>
              <a:rPr lang="en-US" b="1" dirty="0" smtClean="0">
                <a:solidFill>
                  <a:srgbClr val="000000"/>
                </a:solidFill>
                <a:latin typeface="Consolas"/>
              </a:rPr>
              <a:t> </a:t>
            </a:r>
            <a:r>
              <a:rPr lang="en-US" b="1" dirty="0" err="1" smtClean="0">
                <a:solidFill>
                  <a:srgbClr val="000000"/>
                </a:solidFill>
                <a:latin typeface="Consolas"/>
              </a:rPr>
              <a:t>sortNumber</a:t>
            </a:r>
            <a:r>
              <a:rPr lang="en-US" b="1" dirty="0" smtClean="0">
                <a:solidFill>
                  <a:srgbClr val="000000"/>
                </a:solidFill>
                <a:latin typeface="Consolas"/>
              </a:rPr>
              <a:t>(a, b) {</a:t>
            </a:r>
          </a:p>
          <a:p>
            <a:pPr lvl="1"/>
            <a:r>
              <a:rPr lang="en-US" b="1" dirty="0" smtClean="0">
                <a:solidFill>
                  <a:srgbClr val="7F0055"/>
                </a:solidFill>
                <a:latin typeface="Consolas"/>
              </a:rPr>
              <a:t>	return</a:t>
            </a:r>
            <a:r>
              <a:rPr lang="en-US" b="1" dirty="0" smtClean="0">
                <a:solidFill>
                  <a:srgbClr val="000000"/>
                </a:solidFill>
                <a:latin typeface="Consolas"/>
              </a:rPr>
              <a:t> a - b;</a:t>
            </a:r>
          </a:p>
          <a:p>
            <a:pPr lvl="1"/>
            <a:r>
              <a:rPr lang="en-US" dirty="0" smtClean="0">
                <a:solidFill>
                  <a:srgbClr val="000000"/>
                </a:solidFill>
                <a:latin typeface="Consolas"/>
              </a:rPr>
              <a:t>}</a:t>
            </a:r>
          </a:p>
          <a:p>
            <a:pPr lvl="1"/>
            <a:endParaRPr lang="pt-BR" b="1" dirty="0" smtClean="0">
              <a:solidFill>
                <a:srgbClr val="7F0055"/>
              </a:solidFill>
              <a:latin typeface="Consolas"/>
            </a:endParaRPr>
          </a:p>
          <a:p>
            <a:pPr lvl="1"/>
            <a:r>
              <a:rPr lang="pt-BR" b="1" dirty="0" smtClean="0">
                <a:solidFill>
                  <a:srgbClr val="7F0055"/>
                </a:solidFill>
                <a:latin typeface="Consolas"/>
              </a:rPr>
              <a:t>var</a:t>
            </a:r>
            <a:r>
              <a:rPr lang="pt-BR" b="1" dirty="0" smtClean="0">
                <a:solidFill>
                  <a:srgbClr val="000000"/>
                </a:solidFill>
                <a:latin typeface="Consolas"/>
              </a:rPr>
              <a:t> n = [ </a:t>
            </a:r>
            <a:r>
              <a:rPr lang="pt-BR" b="1" dirty="0" smtClean="0">
                <a:solidFill>
                  <a:srgbClr val="2A00FF"/>
                </a:solidFill>
                <a:latin typeface="Consolas"/>
              </a:rPr>
              <a:t>"10"</a:t>
            </a:r>
            <a:r>
              <a:rPr lang="pt-BR" b="1" dirty="0" smtClean="0">
                <a:solidFill>
                  <a:srgbClr val="000000"/>
                </a:solidFill>
                <a:latin typeface="Consolas"/>
              </a:rPr>
              <a:t>, </a:t>
            </a:r>
            <a:r>
              <a:rPr lang="pt-BR" b="1" dirty="0" smtClean="0">
                <a:solidFill>
                  <a:srgbClr val="2A00FF"/>
                </a:solidFill>
                <a:latin typeface="Consolas"/>
              </a:rPr>
              <a:t>"5"</a:t>
            </a:r>
            <a:r>
              <a:rPr lang="pt-BR" b="1" dirty="0" smtClean="0">
                <a:solidFill>
                  <a:srgbClr val="000000"/>
                </a:solidFill>
                <a:latin typeface="Consolas"/>
              </a:rPr>
              <a:t>, </a:t>
            </a:r>
            <a:r>
              <a:rPr lang="pt-BR" b="1" dirty="0" smtClean="0">
                <a:solidFill>
                  <a:srgbClr val="2A00FF"/>
                </a:solidFill>
                <a:latin typeface="Consolas"/>
              </a:rPr>
              <a:t>"40"</a:t>
            </a:r>
            <a:r>
              <a:rPr lang="pt-BR" b="1" dirty="0" smtClean="0">
                <a:solidFill>
                  <a:srgbClr val="000000"/>
                </a:solidFill>
                <a:latin typeface="Consolas"/>
              </a:rPr>
              <a:t>, </a:t>
            </a:r>
            <a:r>
              <a:rPr lang="pt-BR" b="1" dirty="0" smtClean="0">
                <a:solidFill>
                  <a:srgbClr val="2A00FF"/>
                </a:solidFill>
                <a:latin typeface="Consolas"/>
              </a:rPr>
              <a:t>"25"</a:t>
            </a:r>
            <a:r>
              <a:rPr lang="pt-BR" b="1" dirty="0" smtClean="0">
                <a:solidFill>
                  <a:srgbClr val="000000"/>
                </a:solidFill>
                <a:latin typeface="Consolas"/>
              </a:rPr>
              <a:t>, </a:t>
            </a:r>
            <a:r>
              <a:rPr lang="pt-BR" b="1" dirty="0" smtClean="0">
                <a:solidFill>
                  <a:srgbClr val="2A00FF"/>
                </a:solidFill>
                <a:latin typeface="Consolas"/>
              </a:rPr>
              <a:t>"100"</a:t>
            </a:r>
            <a:r>
              <a:rPr lang="pt-BR" b="1" dirty="0" smtClean="0">
                <a:solidFill>
                  <a:srgbClr val="000000"/>
                </a:solidFill>
                <a:latin typeface="Consolas"/>
              </a:rPr>
              <a:t>, </a:t>
            </a:r>
            <a:r>
              <a:rPr lang="pt-BR" b="1" dirty="0" smtClean="0">
                <a:solidFill>
                  <a:srgbClr val="2A00FF"/>
                </a:solidFill>
                <a:latin typeface="Consolas"/>
              </a:rPr>
              <a:t>"1"</a:t>
            </a:r>
            <a:r>
              <a:rPr lang="pt-BR" b="1" dirty="0" smtClean="0">
                <a:solidFill>
                  <a:srgbClr val="000000"/>
                </a:solidFill>
                <a:latin typeface="Consolas"/>
              </a:rPr>
              <a:t> ];</a:t>
            </a:r>
          </a:p>
          <a:p>
            <a:pPr lvl="1"/>
            <a:r>
              <a:rPr lang="en-US" dirty="0" err="1" smtClean="0">
                <a:solidFill>
                  <a:srgbClr val="000000"/>
                </a:solidFill>
                <a:latin typeface="Consolas"/>
              </a:rPr>
              <a:t>document.write</a:t>
            </a:r>
            <a:r>
              <a:rPr lang="en-US" dirty="0" smtClean="0">
                <a:solidFill>
                  <a:srgbClr val="000000"/>
                </a:solidFill>
                <a:latin typeface="Consolas"/>
              </a:rPr>
              <a:t>(</a:t>
            </a:r>
            <a:r>
              <a:rPr lang="en-US" dirty="0" err="1" smtClean="0">
                <a:solidFill>
                  <a:srgbClr val="000000"/>
                </a:solidFill>
                <a:latin typeface="Consolas"/>
              </a:rPr>
              <a:t>n.sort</a:t>
            </a:r>
            <a:r>
              <a:rPr lang="en-US" dirty="0" smtClean="0">
                <a:solidFill>
                  <a:srgbClr val="000000"/>
                </a:solidFill>
                <a:latin typeface="Consolas"/>
              </a:rPr>
              <a:t>(</a:t>
            </a:r>
            <a:r>
              <a:rPr lang="en-US" dirty="0" err="1" smtClean="0">
                <a:solidFill>
                  <a:srgbClr val="000000"/>
                </a:solidFill>
                <a:latin typeface="Consolas"/>
              </a:rPr>
              <a:t>sortNumber</a:t>
            </a:r>
            <a:r>
              <a:rPr lang="en-US" dirty="0" smtClean="0">
                <a:solidFill>
                  <a:srgbClr val="000000"/>
                </a:solidFill>
                <a:latin typeface="Consolas"/>
              </a:rPr>
              <a:t>));</a:t>
            </a:r>
          </a:p>
          <a:p>
            <a:r>
              <a:rPr lang="en-US" dirty="0" smtClean="0">
                <a:solidFill>
                  <a:srgbClr val="008080"/>
                </a:solidFill>
                <a:latin typeface="Consolas"/>
              </a:rPr>
              <a:t>&lt;/</a:t>
            </a:r>
            <a:r>
              <a:rPr lang="en-US" dirty="0" smtClean="0">
                <a:solidFill>
                  <a:srgbClr val="3F7F7F"/>
                </a:solidFill>
                <a:highlight>
                  <a:srgbClr val="D4D4D4"/>
                </a:highlight>
                <a:latin typeface="Consolas"/>
              </a:rPr>
              <a:t>script</a:t>
            </a:r>
            <a:r>
              <a:rPr lang="en-US" dirty="0" smtClean="0">
                <a:solidFill>
                  <a:srgbClr val="008080"/>
                </a:solidFill>
                <a:highlight>
                  <a:srgbClr val="D4D4D4"/>
                </a:highlight>
                <a:latin typeface="Consolas"/>
              </a:rPr>
              <a:t>&gt;</a:t>
            </a:r>
            <a:endParaRPr lang="en-US" dirty="0"/>
          </a:p>
        </p:txBody>
      </p:sp>
    </p:spTree>
    <p:extLst>
      <p:ext uri="{BB962C8B-B14F-4D97-AF65-F5344CB8AC3E}">
        <p14:creationId xmlns:p14="http://schemas.microsoft.com/office/powerpoint/2010/main" val="32426710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en-US" smtClean="0"/>
              <a:t>Math Object</a:t>
            </a:r>
          </a:p>
        </p:txBody>
      </p:sp>
      <p:sp>
        <p:nvSpPr>
          <p:cNvPr id="65539" name="Rectangle 3"/>
          <p:cNvSpPr>
            <a:spLocks noGrp="1" noChangeArrowheads="1"/>
          </p:cNvSpPr>
          <p:nvPr>
            <p:ph sz="quarter" idx="1"/>
          </p:nvPr>
        </p:nvSpPr>
        <p:spPr/>
        <p:txBody>
          <a:bodyPr>
            <a:normAutofit/>
          </a:bodyPr>
          <a:lstStyle/>
          <a:p>
            <a:pPr eaLnBrk="1" hangingPunct="1"/>
            <a:r>
              <a:rPr lang="en-US" altLang="en-US" sz="2200" dirty="0" smtClean="0"/>
              <a:t>The Math object allows you to perform mathematical tasks.</a:t>
            </a:r>
          </a:p>
          <a:p>
            <a:pPr eaLnBrk="1" hangingPunct="1"/>
            <a:r>
              <a:rPr lang="en-US" altLang="en-US" sz="2200" dirty="0" smtClean="0"/>
              <a:t>The Math object includes several mathematical constants and methods.</a:t>
            </a:r>
          </a:p>
          <a:p>
            <a:pPr eaLnBrk="1" hangingPunct="1"/>
            <a:r>
              <a:rPr lang="en-US" altLang="en-US" sz="2200" b="1" dirty="0" smtClean="0"/>
              <a:t>Using Math Object’s properties/methods</a:t>
            </a:r>
          </a:p>
          <a:p>
            <a:pPr eaLnBrk="1" hangingPunct="1">
              <a:buFontTx/>
              <a:buNone/>
            </a:pPr>
            <a:r>
              <a:rPr lang="en-US" altLang="en-US" sz="2200" dirty="0" smtClean="0"/>
              <a:t>		</a:t>
            </a:r>
            <a:r>
              <a:rPr lang="en-US" altLang="en-US" sz="2200" dirty="0" err="1" smtClean="0"/>
              <a:t>var</a:t>
            </a:r>
            <a:r>
              <a:rPr lang="en-US" altLang="en-US" sz="2200" dirty="0" smtClean="0"/>
              <a:t> </a:t>
            </a:r>
            <a:r>
              <a:rPr lang="en-US" altLang="en-US" sz="2200" dirty="0" err="1" smtClean="0"/>
              <a:t>pi_value</a:t>
            </a:r>
            <a:r>
              <a:rPr lang="en-US" altLang="en-US" sz="2200" dirty="0" smtClean="0"/>
              <a:t>=</a:t>
            </a:r>
            <a:r>
              <a:rPr lang="en-US" altLang="en-US" sz="2200" dirty="0" err="1" smtClean="0"/>
              <a:t>Math.PI</a:t>
            </a:r>
            <a:r>
              <a:rPr lang="en-US" altLang="en-US" sz="2200" dirty="0" smtClean="0"/>
              <a:t>;</a:t>
            </a:r>
            <a:br>
              <a:rPr lang="en-US" altLang="en-US" sz="2200" dirty="0" smtClean="0"/>
            </a:br>
            <a:r>
              <a:rPr lang="en-US" altLang="en-US" sz="2200" dirty="0" smtClean="0"/>
              <a:t>	</a:t>
            </a:r>
            <a:r>
              <a:rPr lang="en-US" altLang="en-US" sz="2200" dirty="0" err="1" smtClean="0"/>
              <a:t>var</a:t>
            </a:r>
            <a:r>
              <a:rPr lang="en-US" altLang="en-US" sz="2200" dirty="0" smtClean="0"/>
              <a:t> </a:t>
            </a:r>
            <a:r>
              <a:rPr lang="en-US" altLang="en-US" sz="2200" dirty="0" err="1" smtClean="0"/>
              <a:t>sqrt_value</a:t>
            </a:r>
            <a:r>
              <a:rPr lang="en-US" altLang="en-US" sz="2200" dirty="0" smtClean="0"/>
              <a:t>=</a:t>
            </a:r>
            <a:r>
              <a:rPr lang="en-US" altLang="en-US" sz="2200" dirty="0" err="1" smtClean="0"/>
              <a:t>Math.sqrt</a:t>
            </a:r>
            <a:r>
              <a:rPr lang="en-US" altLang="en-US" sz="2200" dirty="0" smtClean="0"/>
              <a:t>(16); </a:t>
            </a:r>
          </a:p>
        </p:txBody>
      </p:sp>
      <p:sp>
        <p:nvSpPr>
          <p:cNvPr id="4" name="Footer Placeholder 3"/>
          <p:cNvSpPr>
            <a:spLocks noGrp="1"/>
          </p:cNvSpPr>
          <p:nvPr>
            <p:ph type="ftr" sz="quarter" idx="11"/>
          </p:nvPr>
        </p:nvSpPr>
        <p:spPr/>
        <p:txBody>
          <a:bodyPr/>
          <a:lstStyle/>
          <a:p>
            <a:pPr>
              <a:buFontTx/>
              <a:buNone/>
            </a:pPr>
            <a:r>
              <a:rPr lang="en-US" smtClean="0"/>
              <a:t>Xoriant Solution Pvt. Ltd.</a:t>
            </a:r>
            <a:endParaRPr lang="en-US" dirty="0"/>
          </a:p>
        </p:txBody>
      </p:sp>
      <p:sp>
        <p:nvSpPr>
          <p:cNvPr id="5" name="Slide Number Placeholder 4"/>
          <p:cNvSpPr>
            <a:spLocks noGrp="1"/>
          </p:cNvSpPr>
          <p:nvPr>
            <p:ph type="sldNum" sz="quarter" idx="12"/>
          </p:nvPr>
        </p:nvSpPr>
        <p:spPr/>
        <p:txBody>
          <a:bodyPr/>
          <a:lstStyle/>
          <a:p>
            <a:pPr>
              <a:buFontTx/>
              <a:buNone/>
            </a:pPr>
            <a:fld id="{CEC82A4D-99B1-4CF2-9947-C4AA5AB13460}" type="slidenum">
              <a:rPr lang="en-US" smtClean="0"/>
              <a:pPr>
                <a:buFontTx/>
                <a:buNone/>
              </a:pPr>
              <a:t>15</a:t>
            </a:fld>
            <a:endParaRPr lang="en-US" dirty="0"/>
          </a:p>
        </p:txBody>
      </p:sp>
      <p:graphicFrame>
        <p:nvGraphicFramePr>
          <p:cNvPr id="6" name="Group 3"/>
          <p:cNvGraphicFramePr>
            <a:graphicFrameLocks/>
          </p:cNvGraphicFramePr>
          <p:nvPr>
            <p:extLst>
              <p:ext uri="{D42A27DB-BD31-4B8C-83A1-F6EECF244321}">
                <p14:modId xmlns:p14="http://schemas.microsoft.com/office/powerpoint/2010/main" val="505210108"/>
              </p:ext>
            </p:extLst>
          </p:nvPr>
        </p:nvGraphicFramePr>
        <p:xfrm>
          <a:off x="762000" y="3657600"/>
          <a:ext cx="7696200" cy="2514600"/>
        </p:xfrm>
        <a:graphic>
          <a:graphicData uri="http://schemas.openxmlformats.org/drawingml/2006/table">
            <a:tbl>
              <a:tblPr firstRow="1">
                <a:tableStyleId>{284E427A-3D55-4303-BF80-6455036E1DE7}</a:tableStyleId>
              </a:tblPr>
              <a:tblGrid>
                <a:gridCol w="2105564"/>
                <a:gridCol w="5590636"/>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rPr>
                        <a:t>Method</a:t>
                      </a: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Description</a:t>
                      </a:r>
                      <a:endParaRPr kumimoji="0" lang="en-US" sz="1600" b="1" i="0" u="none" strike="noStrike" cap="none" normalizeH="0" baseline="0" smtClean="0">
                        <a:ln>
                          <a:noFill/>
                        </a:ln>
                        <a:solidFill>
                          <a:schemeClr val="tx1"/>
                        </a:solidFill>
                        <a:effectLst/>
                        <a:latin typeface="Times New Roman" pitchFamily="18" charset="0"/>
                      </a:endParaRPr>
                    </a:p>
                  </a:txBody>
                  <a:tcPr horzOverflow="overflow"/>
                </a:tc>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abs(num)</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Returns the absolute value of num </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tc>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ceil(num)</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rPr>
                        <a:t>Returns </a:t>
                      </a:r>
                      <a:r>
                        <a:rPr kumimoji="0" lang="en-US" sz="1600" u="none" strike="noStrike" cap="none" normalizeH="0" baseline="0" dirty="0" err="1" smtClean="0">
                          <a:ln>
                            <a:noFill/>
                          </a:ln>
                          <a:effectLst/>
                        </a:rPr>
                        <a:t>num</a:t>
                      </a:r>
                      <a:r>
                        <a:rPr kumimoji="0" lang="en-US" sz="1600" u="none" strike="noStrike" cap="none" normalizeH="0" baseline="0" dirty="0" smtClean="0">
                          <a:ln>
                            <a:noFill/>
                          </a:ln>
                          <a:effectLst/>
                        </a:rPr>
                        <a:t>, rounded upwards to the nearest integer </a:t>
                      </a:r>
                      <a:endParaRPr kumimoji="0" lang="en-US" sz="1600" b="0" i="0" u="none" strike="noStrike" cap="none" normalizeH="0" baseline="0" dirty="0" smtClean="0">
                        <a:ln>
                          <a:noFill/>
                        </a:ln>
                        <a:solidFill>
                          <a:schemeClr val="tx1"/>
                        </a:solidFill>
                        <a:effectLst/>
                        <a:latin typeface="Times New Roman" pitchFamily="18" charset="0"/>
                      </a:endParaRPr>
                    </a:p>
                  </a:txBody>
                  <a:tcPr horzOverflow="overflow"/>
                </a:tc>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max(n1,n2,n3,n4) </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rPr>
                        <a:t>Returns the number with the highest value </a:t>
                      </a:r>
                      <a:endParaRPr kumimoji="0" lang="en-US" sz="1600" b="0" i="0" u="none" strike="noStrike" cap="none" normalizeH="0" baseline="0" dirty="0" smtClean="0">
                        <a:ln>
                          <a:noFill/>
                        </a:ln>
                        <a:solidFill>
                          <a:schemeClr val="tx1"/>
                        </a:solidFill>
                        <a:effectLst/>
                        <a:latin typeface="Times New Roman" pitchFamily="18" charset="0"/>
                      </a:endParaRPr>
                    </a:p>
                  </a:txBody>
                  <a:tcPr horzOverflow="overflow"/>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pow(x,y)</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Returns the value of x to the power of y </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sqrt(num)</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rPr>
                        <a:t>Returns the square root of </a:t>
                      </a:r>
                      <a:r>
                        <a:rPr kumimoji="0" lang="en-US" sz="1600" u="none" strike="noStrike" cap="none" normalizeH="0" baseline="0" dirty="0" err="1" smtClean="0">
                          <a:ln>
                            <a:noFill/>
                          </a:ln>
                          <a:effectLst/>
                        </a:rPr>
                        <a:t>num</a:t>
                      </a:r>
                      <a:endParaRPr kumimoji="0" lang="en-US" sz="1600" b="0" i="0" u="none" strike="noStrike" cap="none" normalizeH="0" baseline="0" dirty="0" smtClean="0">
                        <a:ln>
                          <a:noFill/>
                        </a:ln>
                        <a:solidFill>
                          <a:schemeClr val="tx1"/>
                        </a:solidFill>
                        <a:effectLst/>
                        <a:latin typeface="Times New Roman" pitchFamily="18" charset="0"/>
                      </a:endParaRPr>
                    </a:p>
                  </a:txBody>
                  <a:tcPr horzOverflow="overflow"/>
                </a:tc>
              </a:tr>
            </a:tbl>
          </a:graphicData>
        </a:graphic>
      </p:graphicFrame>
    </p:spTree>
    <p:extLst>
      <p:ext uri="{BB962C8B-B14F-4D97-AF65-F5344CB8AC3E}">
        <p14:creationId xmlns:p14="http://schemas.microsoft.com/office/powerpoint/2010/main" val="40905370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JavaScript Functions</a:t>
            </a:r>
          </a:p>
        </p:txBody>
      </p:sp>
      <p:sp>
        <p:nvSpPr>
          <p:cNvPr id="10243" name="Rectangle 3"/>
          <p:cNvSpPr>
            <a:spLocks noGrp="1" noChangeArrowheads="1"/>
          </p:cNvSpPr>
          <p:nvPr>
            <p:ph sz="quarter" idx="1"/>
          </p:nvPr>
        </p:nvSpPr>
        <p:spPr>
          <a:xfrm>
            <a:off x="457200" y="1219200"/>
            <a:ext cx="8229600" cy="1828800"/>
          </a:xfrm>
        </p:spPr>
        <p:txBody>
          <a:bodyPr>
            <a:normAutofit fontScale="70000" lnSpcReduction="20000"/>
          </a:bodyPr>
          <a:lstStyle/>
          <a:p>
            <a:r>
              <a:rPr lang="en-US" dirty="0" smtClean="0"/>
              <a:t>Function treated as an object – a “first-class function”</a:t>
            </a:r>
          </a:p>
          <a:p>
            <a:r>
              <a:rPr lang="en-US" dirty="0" smtClean="0"/>
              <a:t>Functions can be instantiated (created) </a:t>
            </a:r>
          </a:p>
          <a:p>
            <a:r>
              <a:rPr lang="en-US" dirty="0" smtClean="0"/>
              <a:t>returned by other functions</a:t>
            </a:r>
          </a:p>
          <a:p>
            <a:r>
              <a:rPr lang="en-US" dirty="0" smtClean="0"/>
              <a:t>Stored as an array element or object property or assigned to a variable</a:t>
            </a:r>
          </a:p>
          <a:p>
            <a:pPr>
              <a:lnSpc>
                <a:spcPct val="80000"/>
              </a:lnSpc>
            </a:pPr>
            <a:r>
              <a:rPr lang="en-US" sz="2800" dirty="0"/>
              <a:t>A JavaScript function stored as an object property is called a “method”</a:t>
            </a:r>
          </a:p>
          <a:p>
            <a:pPr>
              <a:lnSpc>
                <a:spcPct val="80000"/>
              </a:lnSpc>
            </a:pPr>
            <a:r>
              <a:rPr lang="en-US" sz="2800" dirty="0"/>
              <a:t>Functions can be nested</a:t>
            </a:r>
          </a:p>
          <a:p>
            <a:endParaRPr lang="en-US" dirty="0" smtClean="0"/>
          </a:p>
          <a:p>
            <a:endParaRPr lang="en-US"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048000"/>
            <a:ext cx="4103687"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267200"/>
            <a:ext cx="5797550" cy="124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0" y="3279775"/>
            <a:ext cx="3829050"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5137439"/>
            <a:ext cx="6462713"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233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Object-oriented?</a:t>
            </a:r>
            <a:endParaRPr lang="en-US"/>
          </a:p>
        </p:txBody>
      </p:sp>
      <p:sp>
        <p:nvSpPr>
          <p:cNvPr id="26627" name="Rectangle 3"/>
          <p:cNvSpPr>
            <a:spLocks noGrp="1" noChangeArrowheads="1"/>
          </p:cNvSpPr>
          <p:nvPr>
            <p:ph sz="quarter" idx="1"/>
          </p:nvPr>
        </p:nvSpPr>
        <p:spPr/>
        <p:txBody>
          <a:bodyPr/>
          <a:lstStyle/>
          <a:p>
            <a:r>
              <a:rPr lang="en-US" dirty="0" smtClean="0"/>
              <a:t>To qualify as object-oriented, programming languages must provide support for the following:</a:t>
            </a:r>
          </a:p>
          <a:p>
            <a:pPr lvl="1"/>
            <a:r>
              <a:rPr lang="en-US" dirty="0" smtClean="0"/>
              <a:t>Data Abstraction</a:t>
            </a:r>
          </a:p>
          <a:p>
            <a:pPr lvl="1"/>
            <a:r>
              <a:rPr lang="en-US" dirty="0" smtClean="0"/>
              <a:t>Encapsulation</a:t>
            </a:r>
          </a:p>
          <a:p>
            <a:pPr lvl="1"/>
            <a:r>
              <a:rPr lang="en-US" dirty="0" smtClean="0"/>
              <a:t>Data protection</a:t>
            </a:r>
          </a:p>
          <a:p>
            <a:pPr lvl="1"/>
            <a:r>
              <a:rPr lang="en-US" dirty="0" smtClean="0"/>
              <a:t>Inheritance</a:t>
            </a:r>
            <a:endParaRPr lang="en-US" dirty="0"/>
          </a:p>
        </p:txBody>
      </p:sp>
    </p:spTree>
    <p:extLst>
      <p:ext uri="{BB962C8B-B14F-4D97-AF65-F5344CB8AC3E}">
        <p14:creationId xmlns:p14="http://schemas.microsoft.com/office/powerpoint/2010/main" val="23957963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JavaScript is not an object-oriented language.</a:t>
            </a:r>
            <a:endParaRPr lang="en-US"/>
          </a:p>
        </p:txBody>
      </p:sp>
      <p:sp>
        <p:nvSpPr>
          <p:cNvPr id="27651" name="Rectangle 3"/>
          <p:cNvSpPr>
            <a:spLocks noGrp="1" noChangeArrowheads="1"/>
          </p:cNvSpPr>
          <p:nvPr>
            <p:ph sz="quarter" idx="1"/>
          </p:nvPr>
        </p:nvSpPr>
        <p:spPr/>
        <p:txBody>
          <a:bodyPr/>
          <a:lstStyle/>
          <a:p>
            <a:r>
              <a:rPr lang="en-US" smtClean="0"/>
              <a:t>JavaScript does not support data abstraction in the form of Classes, neither is there support for data protection. </a:t>
            </a:r>
          </a:p>
          <a:p>
            <a:r>
              <a:rPr lang="en-US" smtClean="0"/>
              <a:t>However, JavaScript is defined as an object-based language. </a:t>
            </a:r>
            <a:endParaRPr lang="en-US"/>
          </a:p>
        </p:txBody>
      </p:sp>
    </p:spTree>
    <p:extLst>
      <p:ext uri="{BB962C8B-B14F-4D97-AF65-F5344CB8AC3E}">
        <p14:creationId xmlns:p14="http://schemas.microsoft.com/office/powerpoint/2010/main" val="33596647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The JavaScript Object</a:t>
            </a:r>
            <a:endParaRPr lang="en-US"/>
          </a:p>
        </p:txBody>
      </p:sp>
      <p:sp>
        <p:nvSpPr>
          <p:cNvPr id="28675" name="Rectangle 3"/>
          <p:cNvSpPr>
            <a:spLocks noGrp="1" noChangeArrowheads="1"/>
          </p:cNvSpPr>
          <p:nvPr>
            <p:ph sz="quarter" idx="1"/>
          </p:nvPr>
        </p:nvSpPr>
        <p:spPr/>
        <p:txBody>
          <a:bodyPr/>
          <a:lstStyle/>
          <a:p>
            <a:r>
              <a:rPr lang="en-US" dirty="0" smtClean="0"/>
              <a:t>Objects in JavaScript are merely lists of properties, functions, and other objects</a:t>
            </a:r>
          </a:p>
          <a:p>
            <a:r>
              <a:rPr lang="en-US" dirty="0" smtClean="0"/>
              <a:t>There are three types of objects in JavaScript:</a:t>
            </a:r>
          </a:p>
          <a:p>
            <a:r>
              <a:rPr lang="en-US" dirty="0" smtClean="0"/>
              <a:t>Native: strictly defined within the language. (Number, String, Image, </a:t>
            </a:r>
            <a:r>
              <a:rPr lang="en-US" dirty="0" smtClean="0"/>
              <a:t>etc.)</a:t>
            </a:r>
            <a:endParaRPr lang="en-US" dirty="0" smtClean="0"/>
          </a:p>
          <a:p>
            <a:r>
              <a:rPr lang="en-US" dirty="0" smtClean="0"/>
              <a:t>Host: Pre-defined by another source. Related to the script’s environment.</a:t>
            </a:r>
          </a:p>
          <a:p>
            <a:r>
              <a:rPr lang="en-US" dirty="0" smtClean="0"/>
              <a:t>User-defined</a:t>
            </a:r>
            <a:endParaRPr lang="en-US" dirty="0"/>
          </a:p>
        </p:txBody>
      </p:sp>
    </p:spTree>
    <p:extLst>
      <p:ext uri="{BB962C8B-B14F-4D97-AF65-F5344CB8AC3E}">
        <p14:creationId xmlns:p14="http://schemas.microsoft.com/office/powerpoint/2010/main" val="1083935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sz="quarter" idx="1"/>
          </p:nvPr>
        </p:nvSpPr>
        <p:spPr/>
        <p:txBody>
          <a:bodyPr/>
          <a:lstStyle/>
          <a:p>
            <a:r>
              <a:rPr lang="en-US" dirty="0" smtClean="0"/>
              <a:t>Quick </a:t>
            </a:r>
            <a:r>
              <a:rPr lang="en-US" dirty="0"/>
              <a:t>Intro to JavaScript</a:t>
            </a:r>
          </a:p>
          <a:p>
            <a:r>
              <a:rPr lang="en-US" dirty="0" smtClean="0"/>
              <a:t>JavaScript </a:t>
            </a:r>
            <a:r>
              <a:rPr lang="en-US" dirty="0"/>
              <a:t>Objects</a:t>
            </a:r>
          </a:p>
          <a:p>
            <a:r>
              <a:rPr lang="en-US" dirty="0" smtClean="0"/>
              <a:t>JavaScript Function</a:t>
            </a:r>
            <a:endParaRPr lang="en-US" dirty="0"/>
          </a:p>
          <a:p>
            <a:r>
              <a:rPr lang="en-US" dirty="0" smtClean="0"/>
              <a:t>Object </a:t>
            </a:r>
            <a:r>
              <a:rPr lang="en-US" dirty="0"/>
              <a:t>Oriented </a:t>
            </a:r>
            <a:r>
              <a:rPr lang="en-US" dirty="0" smtClean="0"/>
              <a:t>JavaScript</a:t>
            </a:r>
            <a:endParaRPr lang="en-US" dirty="0"/>
          </a:p>
        </p:txBody>
      </p:sp>
    </p:spTree>
    <p:extLst>
      <p:ext uri="{BB962C8B-B14F-4D97-AF65-F5344CB8AC3E}">
        <p14:creationId xmlns:p14="http://schemas.microsoft.com/office/powerpoint/2010/main" val="7162544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Host Objects</a:t>
            </a:r>
            <a:endParaRPr lang="en-US"/>
          </a:p>
        </p:txBody>
      </p:sp>
      <p:sp>
        <p:nvSpPr>
          <p:cNvPr id="29699" name="Rectangle 3"/>
          <p:cNvSpPr>
            <a:spLocks noGrp="1" noChangeArrowheads="1"/>
          </p:cNvSpPr>
          <p:nvPr>
            <p:ph sz="quarter" idx="1"/>
          </p:nvPr>
        </p:nvSpPr>
        <p:spPr/>
        <p:txBody>
          <a:bodyPr/>
          <a:lstStyle/>
          <a:p>
            <a:r>
              <a:rPr lang="en-US" smtClean="0"/>
              <a:t>Very often, JavaScript is used to interact with the DOM (Document Object Model), a hierarchy of all objects in a web document. Manipulating the DOM is one way to create dynamic web content. Every web browser can have its own version of the DOM, which can make scripting a bit problematic. </a:t>
            </a:r>
            <a:endParaRPr lang="en-US"/>
          </a:p>
        </p:txBody>
      </p:sp>
    </p:spTree>
    <p:extLst>
      <p:ext uri="{BB962C8B-B14F-4D97-AF65-F5344CB8AC3E}">
        <p14:creationId xmlns:p14="http://schemas.microsoft.com/office/powerpoint/2010/main" val="16007918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User-defined objects</a:t>
            </a:r>
            <a:endParaRPr lang="en-US"/>
          </a:p>
        </p:txBody>
      </p:sp>
      <p:sp>
        <p:nvSpPr>
          <p:cNvPr id="30723" name="Rectangle 3"/>
          <p:cNvSpPr>
            <a:spLocks noGrp="1" noChangeArrowheads="1"/>
          </p:cNvSpPr>
          <p:nvPr>
            <p:ph sz="quarter" idx="1"/>
          </p:nvPr>
        </p:nvSpPr>
        <p:spPr/>
        <p:txBody>
          <a:bodyPr/>
          <a:lstStyle/>
          <a:p>
            <a:r>
              <a:rPr lang="en-US" dirty="0" smtClean="0"/>
              <a:t>Users can define their own objects by writing  constructor function…</a:t>
            </a:r>
          </a:p>
          <a:p>
            <a:endParaRPr lang="en-US" dirty="0" smtClean="0"/>
          </a:p>
          <a:p>
            <a:endParaRPr lang="en-US" dirty="0" smtClean="0"/>
          </a:p>
          <a:p>
            <a:endParaRPr lang="en-US" dirty="0" smtClean="0"/>
          </a:p>
          <a:p>
            <a:endParaRPr lang="en-US" dirty="0" smtClean="0"/>
          </a:p>
          <a:p>
            <a:r>
              <a:rPr lang="en-US" dirty="0" smtClean="0"/>
              <a:t>…and instantiating that function.</a:t>
            </a:r>
          </a:p>
        </p:txBody>
      </p:sp>
      <p:sp>
        <p:nvSpPr>
          <p:cNvPr id="2" name="Rectangle 1"/>
          <p:cNvSpPr/>
          <p:nvPr/>
        </p:nvSpPr>
        <p:spPr>
          <a:xfrm>
            <a:off x="914400" y="2268324"/>
            <a:ext cx="4572000" cy="1200329"/>
          </a:xfrm>
          <a:prstGeom prst="rect">
            <a:avLst/>
          </a:prstGeom>
        </p:spPr>
        <p:txBody>
          <a:bodyPr>
            <a:spAutoFit/>
          </a:bodyPr>
          <a:lstStyle/>
          <a:p>
            <a:r>
              <a:rPr lang="en-US" b="1" dirty="0" smtClean="0">
                <a:solidFill>
                  <a:srgbClr val="7F0055"/>
                </a:solidFill>
                <a:latin typeface="Consolas"/>
              </a:rPr>
              <a:t>function</a:t>
            </a:r>
            <a:r>
              <a:rPr lang="en-US" b="1" dirty="0" smtClean="0">
                <a:solidFill>
                  <a:srgbClr val="000000"/>
                </a:solidFill>
                <a:latin typeface="Consolas"/>
              </a:rPr>
              <a:t> Frog(name, color) { </a:t>
            </a:r>
          </a:p>
          <a:p>
            <a:r>
              <a:rPr lang="en-US" b="1" dirty="0" smtClean="0">
                <a:solidFill>
                  <a:srgbClr val="7F0055"/>
                </a:solidFill>
                <a:latin typeface="Consolas"/>
              </a:rPr>
              <a:t>this</a:t>
            </a:r>
            <a:r>
              <a:rPr lang="en-US" b="1" dirty="0" smtClean="0">
                <a:solidFill>
                  <a:srgbClr val="000000"/>
                </a:solidFill>
                <a:latin typeface="Consolas"/>
              </a:rPr>
              <a:t>.name = name; </a:t>
            </a:r>
          </a:p>
          <a:p>
            <a:r>
              <a:rPr lang="en-US" b="1" dirty="0" err="1" smtClean="0">
                <a:solidFill>
                  <a:srgbClr val="7F0055"/>
                </a:solidFill>
                <a:latin typeface="Consolas"/>
              </a:rPr>
              <a:t>this</a:t>
            </a:r>
            <a:r>
              <a:rPr lang="en-US" b="1" dirty="0" err="1" smtClean="0">
                <a:solidFill>
                  <a:srgbClr val="000000"/>
                </a:solidFill>
                <a:latin typeface="Consolas"/>
              </a:rPr>
              <a:t>.color</a:t>
            </a:r>
            <a:r>
              <a:rPr lang="en-US" b="1" dirty="0" smtClean="0">
                <a:solidFill>
                  <a:srgbClr val="000000"/>
                </a:solidFill>
                <a:latin typeface="Consolas"/>
              </a:rPr>
              <a:t> = color;</a:t>
            </a:r>
          </a:p>
          <a:p>
            <a:r>
              <a:rPr lang="en-US" dirty="0" smtClean="0">
                <a:solidFill>
                  <a:srgbClr val="000000"/>
                </a:solidFill>
                <a:latin typeface="Consolas"/>
              </a:rPr>
              <a:t>}</a:t>
            </a:r>
            <a:endParaRPr lang="en-US" dirty="0"/>
          </a:p>
        </p:txBody>
      </p:sp>
      <p:sp>
        <p:nvSpPr>
          <p:cNvPr id="5" name="Rectangle 4"/>
          <p:cNvSpPr/>
          <p:nvPr/>
        </p:nvSpPr>
        <p:spPr>
          <a:xfrm>
            <a:off x="914400" y="4495800"/>
            <a:ext cx="7086600" cy="369332"/>
          </a:xfrm>
          <a:prstGeom prst="rect">
            <a:avLst/>
          </a:prstGeom>
        </p:spPr>
        <p:txBody>
          <a:bodyPr wrap="square">
            <a:spAutoFit/>
          </a:bodyPr>
          <a:lstStyle/>
          <a:p>
            <a:r>
              <a:rPr lang="nn-NO" b="1" dirty="0" smtClean="0">
                <a:solidFill>
                  <a:srgbClr val="7F0055"/>
                </a:solidFill>
                <a:highlight>
                  <a:srgbClr val="E8F2FE"/>
                </a:highlight>
                <a:latin typeface="Consolas"/>
              </a:rPr>
              <a:t>var</a:t>
            </a:r>
            <a:r>
              <a:rPr lang="nn-NO" b="1" dirty="0" smtClean="0">
                <a:solidFill>
                  <a:srgbClr val="000000"/>
                </a:solidFill>
                <a:highlight>
                  <a:srgbClr val="E8F2FE"/>
                </a:highlight>
                <a:latin typeface="Consolas"/>
              </a:rPr>
              <a:t> myFrog = </a:t>
            </a:r>
            <a:r>
              <a:rPr lang="nn-NO" b="1" dirty="0" smtClean="0">
                <a:solidFill>
                  <a:srgbClr val="7F0055"/>
                </a:solidFill>
                <a:highlight>
                  <a:srgbClr val="E8F2FE"/>
                </a:highlight>
                <a:latin typeface="Consolas"/>
              </a:rPr>
              <a:t>new</a:t>
            </a:r>
            <a:r>
              <a:rPr lang="nn-NO" b="1" dirty="0" smtClean="0">
                <a:solidFill>
                  <a:srgbClr val="000000"/>
                </a:solidFill>
                <a:highlight>
                  <a:srgbClr val="E8F2FE"/>
                </a:highlight>
                <a:latin typeface="Consolas"/>
              </a:rPr>
              <a:t> Frog</a:t>
            </a:r>
            <a:r>
              <a:rPr lang="nn-NO" b="1" dirty="0" smtClean="0">
                <a:highlight>
                  <a:srgbClr val="E8F2FE"/>
                </a:highlight>
                <a:latin typeface="Consolas"/>
              </a:rPr>
              <a:t>(</a:t>
            </a:r>
            <a:r>
              <a:rPr lang="nn-NO" b="1" dirty="0" smtClean="0">
                <a:solidFill>
                  <a:srgbClr val="0070C0"/>
                </a:solidFill>
                <a:highlight>
                  <a:srgbClr val="E8F2FE"/>
                </a:highlight>
                <a:latin typeface="Consolas"/>
              </a:rPr>
              <a:t>“Mothra II”, “#004400”</a:t>
            </a:r>
            <a:r>
              <a:rPr lang="nn-NO" b="1" dirty="0" smtClean="0">
                <a:solidFill>
                  <a:srgbClr val="000000"/>
                </a:solidFill>
                <a:highlight>
                  <a:srgbClr val="E8F2FE"/>
                </a:highlight>
                <a:latin typeface="Consolas"/>
              </a:rPr>
              <a:t>)</a:t>
            </a:r>
            <a:endParaRPr lang="en-US" dirty="0"/>
          </a:p>
        </p:txBody>
      </p:sp>
    </p:spTree>
    <p:extLst>
      <p:ext uri="{BB962C8B-B14F-4D97-AF65-F5344CB8AC3E}">
        <p14:creationId xmlns:p14="http://schemas.microsoft.com/office/powerpoint/2010/main" val="26629740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User-defined objects</a:t>
            </a:r>
            <a:endParaRPr lang="en-US"/>
          </a:p>
        </p:txBody>
      </p:sp>
      <p:sp>
        <p:nvSpPr>
          <p:cNvPr id="31747" name="Rectangle 3"/>
          <p:cNvSpPr>
            <a:spLocks noGrp="1" noChangeArrowheads="1"/>
          </p:cNvSpPr>
          <p:nvPr>
            <p:ph sz="quarter" idx="1"/>
          </p:nvPr>
        </p:nvSpPr>
        <p:spPr/>
        <p:txBody>
          <a:bodyPr/>
          <a:lstStyle/>
          <a:p>
            <a:r>
              <a:rPr lang="en-US" smtClean="0"/>
              <a:t>You may add, remove, or alter your object’s properties and methods at any time:</a:t>
            </a:r>
            <a:endParaRPr lang="en-US" dirty="0"/>
          </a:p>
        </p:txBody>
      </p:sp>
      <p:sp>
        <p:nvSpPr>
          <p:cNvPr id="4" name="Rectangle 3"/>
          <p:cNvSpPr/>
          <p:nvPr/>
        </p:nvSpPr>
        <p:spPr>
          <a:xfrm>
            <a:off x="838200" y="2362200"/>
            <a:ext cx="6096000" cy="2308324"/>
          </a:xfrm>
          <a:prstGeom prst="rect">
            <a:avLst/>
          </a:prstGeom>
        </p:spPr>
        <p:txBody>
          <a:bodyPr wrap="square">
            <a:spAutoFit/>
          </a:bodyPr>
          <a:lstStyle/>
          <a:p>
            <a:r>
              <a:rPr lang="en-US" dirty="0" err="1" smtClean="0">
                <a:solidFill>
                  <a:srgbClr val="000000"/>
                </a:solidFill>
                <a:latin typeface="Consolas"/>
              </a:rPr>
              <a:t>myFrog.</a:t>
            </a:r>
            <a:r>
              <a:rPr lang="en-US" dirty="0" err="1" smtClean="0">
                <a:solidFill>
                  <a:srgbClr val="000000"/>
                </a:solidFill>
                <a:highlight>
                  <a:srgbClr val="D4D4D4"/>
                </a:highlight>
                <a:latin typeface="Consolas"/>
              </a:rPr>
              <a:t>size</a:t>
            </a:r>
            <a:r>
              <a:rPr lang="en-US" dirty="0" smtClean="0">
                <a:solidFill>
                  <a:srgbClr val="000000"/>
                </a:solidFill>
                <a:highlight>
                  <a:srgbClr val="D4D4D4"/>
                </a:highlight>
                <a:latin typeface="Consolas"/>
              </a:rPr>
              <a:t> = </a:t>
            </a:r>
            <a:r>
              <a:rPr lang="en-US" dirty="0" smtClean="0">
                <a:solidFill>
                  <a:srgbClr val="2A00FF"/>
                </a:solidFill>
                <a:highlight>
                  <a:srgbClr val="D4D4D4"/>
                </a:highlight>
                <a:latin typeface="Consolas"/>
              </a:rPr>
              <a:t>"10px"</a:t>
            </a:r>
          </a:p>
          <a:p>
            <a:r>
              <a:rPr lang="en-US" dirty="0" err="1" smtClean="0">
                <a:solidFill>
                  <a:srgbClr val="000000"/>
                </a:solidFill>
                <a:latin typeface="Consolas"/>
              </a:rPr>
              <a:t>myFrog.kid</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Frog(</a:t>
            </a:r>
            <a:r>
              <a:rPr lang="en-US" b="1" dirty="0" smtClean="0">
                <a:solidFill>
                  <a:srgbClr val="2A00FF"/>
                </a:solidFill>
                <a:latin typeface="Consolas"/>
              </a:rPr>
              <a:t>"</a:t>
            </a:r>
            <a:r>
              <a:rPr lang="en-US" b="1" dirty="0" err="1" smtClean="0">
                <a:solidFill>
                  <a:srgbClr val="2A00FF"/>
                </a:solidFill>
                <a:latin typeface="Consolas"/>
              </a:rPr>
              <a:t>Mothra</a:t>
            </a:r>
            <a:r>
              <a:rPr lang="en-US" b="1" dirty="0" smtClean="0">
                <a:solidFill>
                  <a:srgbClr val="2A00FF"/>
                </a:solidFill>
                <a:latin typeface="Consolas"/>
              </a:rPr>
              <a:t> III"</a:t>
            </a:r>
            <a:r>
              <a:rPr lang="en-US" b="1" dirty="0" smtClean="0">
                <a:solidFill>
                  <a:srgbClr val="000000"/>
                </a:solidFill>
                <a:latin typeface="Consolas"/>
              </a:rPr>
              <a:t>, </a:t>
            </a:r>
            <a:r>
              <a:rPr lang="en-US" b="1" dirty="0" smtClean="0">
                <a:solidFill>
                  <a:srgbClr val="2A00FF"/>
                </a:solidFill>
                <a:latin typeface="Consolas"/>
              </a:rPr>
              <a:t>"#337F00"</a:t>
            </a:r>
            <a:r>
              <a:rPr lang="en-US" b="1" dirty="0" smtClean="0">
                <a:solidFill>
                  <a:srgbClr val="000000"/>
                </a:solidFill>
                <a:latin typeface="Consolas"/>
              </a:rPr>
              <a:t>)</a:t>
            </a:r>
          </a:p>
          <a:p>
            <a:r>
              <a:rPr lang="en-US" b="1" dirty="0" smtClean="0">
                <a:solidFill>
                  <a:srgbClr val="7F0055"/>
                </a:solidFill>
                <a:latin typeface="Consolas"/>
              </a:rPr>
              <a:t>function</a:t>
            </a:r>
            <a:r>
              <a:rPr lang="en-US" b="1" dirty="0" smtClean="0">
                <a:solidFill>
                  <a:srgbClr val="000000"/>
                </a:solidFill>
                <a:latin typeface="Consolas"/>
              </a:rPr>
              <a:t> sing(){</a:t>
            </a:r>
          </a:p>
          <a:p>
            <a:pPr lvl="1"/>
            <a:r>
              <a:rPr lang="en-US" dirty="0" err="1" smtClean="0">
                <a:solidFill>
                  <a:srgbClr val="000000"/>
                </a:solidFill>
                <a:latin typeface="Consolas"/>
              </a:rPr>
              <a:t>Document.write</a:t>
            </a:r>
            <a:r>
              <a:rPr lang="en-US" dirty="0" smtClean="0">
                <a:solidFill>
                  <a:srgbClr val="000000"/>
                </a:solidFill>
                <a:latin typeface="Consolas"/>
              </a:rPr>
              <a:t>(</a:t>
            </a:r>
            <a:r>
              <a:rPr lang="en-US" dirty="0" smtClean="0">
                <a:solidFill>
                  <a:srgbClr val="2A00FF"/>
                </a:solidFill>
                <a:latin typeface="Consolas"/>
              </a:rPr>
              <a:t>"It’s not easy being "</a:t>
            </a:r>
            <a:r>
              <a:rPr lang="en-US" dirty="0" smtClean="0">
                <a:solidFill>
                  <a:srgbClr val="000000"/>
                </a:solidFill>
                <a:latin typeface="Consolas"/>
              </a:rPr>
              <a:t>) </a:t>
            </a:r>
            <a:r>
              <a:rPr lang="en-US" dirty="0" err="1" smtClean="0">
                <a:solidFill>
                  <a:srgbClr val="000000"/>
                </a:solidFill>
                <a:latin typeface="Consolas"/>
              </a:rPr>
              <a:t>Document.write</a:t>
            </a:r>
            <a:r>
              <a:rPr lang="en-US" dirty="0" smtClean="0">
                <a:solidFill>
                  <a:srgbClr val="000000"/>
                </a:solidFill>
                <a:latin typeface="Consolas"/>
              </a:rPr>
              <a:t>(</a:t>
            </a:r>
            <a:r>
              <a:rPr lang="en-US" b="1" dirty="0" err="1" smtClean="0">
                <a:solidFill>
                  <a:srgbClr val="7F0055"/>
                </a:solidFill>
                <a:latin typeface="Consolas"/>
              </a:rPr>
              <a:t>this</a:t>
            </a:r>
            <a:r>
              <a:rPr lang="en-US" b="1" dirty="0" err="1" smtClean="0">
                <a:solidFill>
                  <a:srgbClr val="000000"/>
                </a:solidFill>
                <a:latin typeface="Consolas"/>
              </a:rPr>
              <a:t>.color</a:t>
            </a:r>
            <a:r>
              <a:rPr lang="en-US" b="1" dirty="0" smtClean="0">
                <a:solidFill>
                  <a:srgbClr val="000000"/>
                </a:solidFill>
                <a:latin typeface="Consolas"/>
              </a:rPr>
              <a:t>)</a:t>
            </a:r>
          </a:p>
          <a:p>
            <a:r>
              <a:rPr lang="en-US" dirty="0" smtClean="0">
                <a:solidFill>
                  <a:srgbClr val="000000"/>
                </a:solidFill>
                <a:latin typeface="Consolas"/>
              </a:rPr>
              <a:t>}</a:t>
            </a:r>
          </a:p>
          <a:p>
            <a:r>
              <a:rPr lang="en-US" dirty="0" err="1" smtClean="0">
                <a:solidFill>
                  <a:srgbClr val="000000"/>
                </a:solidFill>
                <a:latin typeface="Consolas"/>
              </a:rPr>
              <a:t>myFrog.croak</a:t>
            </a:r>
            <a:r>
              <a:rPr lang="en-US" dirty="0" smtClean="0">
                <a:solidFill>
                  <a:srgbClr val="000000"/>
                </a:solidFill>
                <a:latin typeface="Consolas"/>
              </a:rPr>
              <a:t> = sing</a:t>
            </a:r>
          </a:p>
          <a:p>
            <a:r>
              <a:rPr lang="en-US" b="1" dirty="0" smtClean="0">
                <a:solidFill>
                  <a:srgbClr val="7F0055"/>
                </a:solidFill>
                <a:latin typeface="Consolas"/>
              </a:rPr>
              <a:t>delete</a:t>
            </a:r>
            <a:r>
              <a:rPr lang="en-US" b="1" dirty="0" smtClean="0">
                <a:solidFill>
                  <a:srgbClr val="000000"/>
                </a:solidFill>
                <a:latin typeface="Consolas"/>
              </a:rPr>
              <a:t> </a:t>
            </a:r>
            <a:r>
              <a:rPr lang="en-US" b="1" dirty="0" err="1" smtClean="0">
                <a:solidFill>
                  <a:srgbClr val="000000"/>
                </a:solidFill>
                <a:latin typeface="Consolas"/>
              </a:rPr>
              <a:t>myFrog.</a:t>
            </a:r>
            <a:r>
              <a:rPr lang="en-US" b="1" dirty="0" err="1" smtClean="0">
                <a:solidFill>
                  <a:srgbClr val="000000"/>
                </a:solidFill>
                <a:highlight>
                  <a:srgbClr val="D4D4D4"/>
                </a:highlight>
                <a:latin typeface="Consolas"/>
              </a:rPr>
              <a:t>size</a:t>
            </a:r>
            <a:endParaRPr lang="en-US" dirty="0"/>
          </a:p>
        </p:txBody>
      </p:sp>
    </p:spTree>
    <p:extLst>
      <p:ext uri="{BB962C8B-B14F-4D97-AF65-F5344CB8AC3E}">
        <p14:creationId xmlns:p14="http://schemas.microsoft.com/office/powerpoint/2010/main" val="25932910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User-Defined Objects</a:t>
            </a:r>
            <a:endParaRPr lang="en-US"/>
          </a:p>
        </p:txBody>
      </p:sp>
      <p:sp>
        <p:nvSpPr>
          <p:cNvPr id="32771" name="Rectangle 3"/>
          <p:cNvSpPr>
            <a:spLocks noGrp="1" noChangeArrowheads="1"/>
          </p:cNvSpPr>
          <p:nvPr>
            <p:ph sz="quarter" idx="1"/>
          </p:nvPr>
        </p:nvSpPr>
        <p:spPr/>
        <p:txBody>
          <a:bodyPr/>
          <a:lstStyle/>
          <a:p>
            <a:r>
              <a:rPr lang="en-US" smtClean="0"/>
              <a:t>While you can instantiate an object many times, the individual objects can be changed to anything at will. Objects instantiated by the same constructor won’t necessarily bear any resemblance to eachother.</a:t>
            </a:r>
          </a:p>
          <a:p>
            <a:r>
              <a:rPr lang="en-US" smtClean="0"/>
              <a:t>There is no way to check two objects for similar ‘type’.</a:t>
            </a:r>
            <a:endParaRPr lang="en-US"/>
          </a:p>
        </p:txBody>
      </p:sp>
    </p:spTree>
    <p:extLst>
      <p:ext uri="{BB962C8B-B14F-4D97-AF65-F5344CB8AC3E}">
        <p14:creationId xmlns:p14="http://schemas.microsoft.com/office/powerpoint/2010/main" val="37716750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JavaScript: Object Based</a:t>
            </a:r>
            <a:endParaRPr lang="en-US"/>
          </a:p>
        </p:txBody>
      </p:sp>
      <p:sp>
        <p:nvSpPr>
          <p:cNvPr id="34819" name="Rectangle 3"/>
          <p:cNvSpPr>
            <a:spLocks noGrp="1" noChangeArrowheads="1"/>
          </p:cNvSpPr>
          <p:nvPr>
            <p:ph sz="quarter" idx="1"/>
          </p:nvPr>
        </p:nvSpPr>
        <p:spPr/>
        <p:txBody>
          <a:bodyPr/>
          <a:lstStyle/>
          <a:p>
            <a:r>
              <a:rPr lang="en-US" smtClean="0"/>
              <a:t>Objects are at the very heart of JavaScript. It is a language created to alter things that have already been defined. Objects drive the language, and it is impossible to write useful JavaScript without them.</a:t>
            </a:r>
            <a:endParaRPr lang="en-US"/>
          </a:p>
        </p:txBody>
      </p:sp>
    </p:spTree>
    <p:extLst>
      <p:ext uri="{BB962C8B-B14F-4D97-AF65-F5344CB8AC3E}">
        <p14:creationId xmlns:p14="http://schemas.microsoft.com/office/powerpoint/2010/main" val="10204659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JavaScript Functions</a:t>
            </a:r>
          </a:p>
        </p:txBody>
      </p:sp>
      <p:sp>
        <p:nvSpPr>
          <p:cNvPr id="11267" name="Rectangle 3"/>
          <p:cNvSpPr>
            <a:spLocks noGrp="1" noChangeArrowheads="1"/>
          </p:cNvSpPr>
          <p:nvPr>
            <p:ph sz="quarter" idx="1"/>
          </p:nvPr>
        </p:nvSpPr>
        <p:spPr/>
        <p:txBody>
          <a:bodyPr/>
          <a:lstStyle/>
          <a:p>
            <a:pPr eaLnBrk="1" hangingPunct="1">
              <a:lnSpc>
                <a:spcPct val="90000"/>
              </a:lnSpc>
            </a:pPr>
            <a:r>
              <a:rPr lang="en-US" sz="2400" smtClean="0"/>
              <a:t>All functions are executed as a method of some object</a:t>
            </a:r>
          </a:p>
          <a:p>
            <a:pPr eaLnBrk="1" hangingPunct="1">
              <a:lnSpc>
                <a:spcPct val="90000"/>
              </a:lnSpc>
            </a:pPr>
            <a:r>
              <a:rPr lang="en-US" sz="2400" smtClean="0"/>
              <a:t>The ‘this’ keyword is a reference to the object which is executing the method</a:t>
            </a:r>
          </a:p>
          <a:p>
            <a:pPr lvl="1" eaLnBrk="1" hangingPunct="1">
              <a:lnSpc>
                <a:spcPct val="90000"/>
              </a:lnSpc>
            </a:pPr>
            <a:r>
              <a:rPr lang="en-US" sz="2000" smtClean="0"/>
              <a:t>1) Global object is ‘this’ when function is defined in the page as a global function</a:t>
            </a:r>
          </a:p>
          <a:p>
            <a:pPr lvl="1" eaLnBrk="1" hangingPunct="1">
              <a:lnSpc>
                <a:spcPct val="90000"/>
              </a:lnSpc>
            </a:pPr>
            <a:r>
              <a:rPr lang="en-US" sz="2000" smtClean="0"/>
              <a:t>2) DOM Event Handler – ‘this’ references the DOM element that  hooked up the event</a:t>
            </a:r>
          </a:p>
          <a:p>
            <a:pPr lvl="2" eaLnBrk="1" hangingPunct="1">
              <a:lnSpc>
                <a:spcPct val="90000"/>
              </a:lnSpc>
            </a:pPr>
            <a:r>
              <a:rPr lang="en-US" sz="1800" smtClean="0"/>
              <a:t>If you are in an HTML element nested in another element having an event and you click on the inner element, the click event will “bubble” up to the outer element that subscribed to the event and fire off. ‘this’ will refer to the outer element, not the element which triggered the event.</a:t>
            </a:r>
          </a:p>
          <a:p>
            <a:pPr lvl="1" eaLnBrk="1" hangingPunct="1">
              <a:lnSpc>
                <a:spcPct val="90000"/>
              </a:lnSpc>
            </a:pPr>
            <a:r>
              <a:rPr lang="en-US" sz="2000" smtClean="0"/>
              <a:t>3) Constructor function – ‘this’ refers to the object being created</a:t>
            </a:r>
          </a:p>
          <a:p>
            <a:pPr eaLnBrk="1" hangingPunct="1">
              <a:lnSpc>
                <a:spcPct val="90000"/>
              </a:lnSpc>
            </a:pPr>
            <a:r>
              <a:rPr lang="en-US" sz="2400" smtClean="0"/>
              <a:t>Properties of objects </a:t>
            </a:r>
            <a:r>
              <a:rPr lang="en-US" sz="2400" i="1" u="sng" smtClean="0"/>
              <a:t>cannot</a:t>
            </a:r>
            <a:r>
              <a:rPr lang="en-US" sz="2400" smtClean="0"/>
              <a:t> be private in scope.</a:t>
            </a:r>
          </a:p>
        </p:txBody>
      </p:sp>
    </p:spTree>
    <p:extLst>
      <p:ext uri="{BB962C8B-B14F-4D97-AF65-F5344CB8AC3E}">
        <p14:creationId xmlns:p14="http://schemas.microsoft.com/office/powerpoint/2010/main" val="18978401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JavaScript Functions</a:t>
            </a:r>
          </a:p>
        </p:txBody>
      </p:sp>
      <p:sp>
        <p:nvSpPr>
          <p:cNvPr id="12291" name="Rectangle 3"/>
          <p:cNvSpPr>
            <a:spLocks noGrp="1" noChangeArrowheads="1"/>
          </p:cNvSpPr>
          <p:nvPr>
            <p:ph sz="quarter" idx="1"/>
          </p:nvPr>
        </p:nvSpPr>
        <p:spPr/>
        <p:txBody>
          <a:bodyPr/>
          <a:lstStyle/>
          <a:p>
            <a:pPr eaLnBrk="1" hangingPunct="1">
              <a:lnSpc>
                <a:spcPct val="90000"/>
              </a:lnSpc>
            </a:pPr>
            <a:r>
              <a:rPr lang="en-US" sz="2400" smtClean="0"/>
              <a:t>Anonymous functions</a:t>
            </a:r>
          </a:p>
          <a:p>
            <a:pPr lvl="1" eaLnBrk="1" hangingPunct="1">
              <a:lnSpc>
                <a:spcPct val="90000"/>
              </a:lnSpc>
            </a:pPr>
            <a:r>
              <a:rPr lang="en-US" sz="2000" smtClean="0"/>
              <a:t>You can define and use a function without giving it a name. Use the keyword ‘function’ instead of a name.</a:t>
            </a:r>
          </a:p>
          <a:p>
            <a:pPr lvl="1" eaLnBrk="1" hangingPunct="1">
              <a:lnSpc>
                <a:spcPct val="90000"/>
              </a:lnSpc>
            </a:pPr>
            <a:r>
              <a:rPr lang="en-US" sz="2000" smtClean="0"/>
              <a:t>Example: you can assign a function to a variable and execute this variable like a function:</a:t>
            </a:r>
          </a:p>
          <a:p>
            <a:pPr lvl="1" eaLnBrk="1" hangingPunct="1">
              <a:lnSpc>
                <a:spcPct val="90000"/>
              </a:lnSpc>
              <a:buFontTx/>
              <a:buNone/>
            </a:pPr>
            <a:r>
              <a:rPr lang="en-US" sz="1800" b="1" smtClean="0">
                <a:latin typeface="Courier New" pitchFamily="49" charset="0"/>
              </a:rPr>
              <a:t>var myFunc = function(parm1, parm2){parm1 = parm1 + parm2; return parm1;}</a:t>
            </a:r>
          </a:p>
          <a:p>
            <a:pPr lvl="1" eaLnBrk="1" hangingPunct="1">
              <a:lnSpc>
                <a:spcPct val="90000"/>
              </a:lnSpc>
            </a:pPr>
            <a:r>
              <a:rPr lang="en-US" sz="2000" smtClean="0"/>
              <a:t>Example: when you are assigning a function to a ‘click’ event, you can just define the function there instead of referencing one that was already declared</a:t>
            </a:r>
          </a:p>
          <a:p>
            <a:pPr eaLnBrk="1" hangingPunct="1">
              <a:lnSpc>
                <a:spcPct val="90000"/>
              </a:lnSpc>
            </a:pPr>
            <a:r>
              <a:rPr lang="en-US" sz="2400" smtClean="0"/>
              <a:t>Closure</a:t>
            </a:r>
          </a:p>
          <a:p>
            <a:pPr lvl="1" eaLnBrk="1" hangingPunct="1">
              <a:lnSpc>
                <a:spcPct val="90000"/>
              </a:lnSpc>
            </a:pPr>
            <a:r>
              <a:rPr lang="en-US" sz="2000" smtClean="0"/>
              <a:t>When nesting functions, variables declared in an outer function can be seen by the inner functions</a:t>
            </a:r>
          </a:p>
          <a:p>
            <a:pPr lvl="1" eaLnBrk="1" hangingPunct="1">
              <a:lnSpc>
                <a:spcPct val="90000"/>
              </a:lnSpc>
              <a:buFontTx/>
              <a:buNone/>
            </a:pPr>
            <a:r>
              <a:rPr lang="en-US" sz="2000" smtClean="0"/>
              <a:t>(See function2.html)</a:t>
            </a:r>
          </a:p>
          <a:p>
            <a:pPr lvl="1" eaLnBrk="1" hangingPunct="1">
              <a:lnSpc>
                <a:spcPct val="90000"/>
              </a:lnSpc>
            </a:pPr>
            <a:endParaRPr lang="en-US" sz="2000" smtClean="0"/>
          </a:p>
        </p:txBody>
      </p:sp>
    </p:spTree>
    <p:extLst>
      <p:ext uri="{BB962C8B-B14F-4D97-AF65-F5344CB8AC3E}">
        <p14:creationId xmlns:p14="http://schemas.microsoft.com/office/powerpoint/2010/main" val="19912143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JavaScript Functions</a:t>
            </a:r>
          </a:p>
        </p:txBody>
      </p:sp>
      <p:sp>
        <p:nvSpPr>
          <p:cNvPr id="13315" name="Rectangle 3"/>
          <p:cNvSpPr>
            <a:spLocks noGrp="1" noChangeArrowheads="1"/>
          </p:cNvSpPr>
          <p:nvPr>
            <p:ph sz="quarter" idx="1"/>
          </p:nvPr>
        </p:nvSpPr>
        <p:spPr/>
        <p:txBody>
          <a:bodyPr/>
          <a:lstStyle/>
          <a:p>
            <a:pPr eaLnBrk="1" hangingPunct="1">
              <a:lnSpc>
                <a:spcPct val="90000"/>
              </a:lnSpc>
            </a:pPr>
            <a:r>
              <a:rPr lang="en-US" sz="2400" smtClean="0"/>
              <a:t>You can assign a function to a variable or an object property – a pointer – and use the pointer just like the function. So, you can have multiple ways to execute the same function. If the function changes, then all the pointers (variables) have the new functionality.</a:t>
            </a:r>
          </a:p>
          <a:p>
            <a:pPr lvl="2" eaLnBrk="1" hangingPunct="1">
              <a:lnSpc>
                <a:spcPct val="90000"/>
              </a:lnSpc>
              <a:buFontTx/>
              <a:buNone/>
            </a:pPr>
            <a:r>
              <a:rPr lang="en-US" sz="1800" b="1" smtClean="0">
                <a:latin typeface="Courier New" pitchFamily="49" charset="0"/>
              </a:rPr>
              <a:t>var c;</a:t>
            </a:r>
          </a:p>
          <a:p>
            <a:pPr lvl="2" eaLnBrk="1" hangingPunct="1">
              <a:lnSpc>
                <a:spcPct val="90000"/>
              </a:lnSpc>
              <a:buFontTx/>
              <a:buNone/>
            </a:pPr>
            <a:r>
              <a:rPr lang="en-US" sz="1800" b="1" smtClean="0">
                <a:latin typeface="Courier New" pitchFamily="49" charset="0"/>
              </a:rPr>
              <a:t>function myFunc(p1, p2){return p1 + p2};</a:t>
            </a:r>
          </a:p>
          <a:p>
            <a:pPr lvl="2" eaLnBrk="1" hangingPunct="1">
              <a:lnSpc>
                <a:spcPct val="90000"/>
              </a:lnSpc>
              <a:buFontTx/>
              <a:buNone/>
            </a:pPr>
            <a:r>
              <a:rPr lang="en-US" sz="1800" b="1" smtClean="0">
                <a:latin typeface="Courier New" pitchFamily="49" charset="0"/>
              </a:rPr>
              <a:t>var abc = myFunc;</a:t>
            </a:r>
          </a:p>
          <a:p>
            <a:pPr lvl="2" eaLnBrk="1" hangingPunct="1">
              <a:lnSpc>
                <a:spcPct val="90000"/>
              </a:lnSpc>
              <a:buFontTx/>
              <a:buNone/>
            </a:pPr>
            <a:r>
              <a:rPr lang="en-US" sz="1800" b="1" smtClean="0">
                <a:latin typeface="Courier New" pitchFamily="49" charset="0"/>
              </a:rPr>
              <a:t>c = abc(“Hello”, “World”);</a:t>
            </a:r>
          </a:p>
          <a:p>
            <a:pPr eaLnBrk="1" hangingPunct="1">
              <a:lnSpc>
                <a:spcPct val="90000"/>
              </a:lnSpc>
              <a:buFontTx/>
              <a:buNone/>
            </a:pPr>
            <a:r>
              <a:rPr lang="en-US" sz="2400" smtClean="0"/>
              <a:t>	(See function1.html)</a:t>
            </a:r>
          </a:p>
          <a:p>
            <a:pPr eaLnBrk="1" hangingPunct="1">
              <a:lnSpc>
                <a:spcPct val="90000"/>
              </a:lnSpc>
            </a:pPr>
            <a:r>
              <a:rPr lang="en-US" sz="2400" smtClean="0"/>
              <a:t>Since a function is an object, you can create properties for it.</a:t>
            </a:r>
          </a:p>
        </p:txBody>
      </p:sp>
    </p:spTree>
    <p:extLst>
      <p:ext uri="{BB962C8B-B14F-4D97-AF65-F5344CB8AC3E}">
        <p14:creationId xmlns:p14="http://schemas.microsoft.com/office/powerpoint/2010/main" val="923058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Grp="1" noChangeArrowheads="1"/>
          </p:cNvSpPr>
          <p:nvPr>
            <p:ph type="title"/>
          </p:nvPr>
        </p:nvSpPr>
        <p:spPr/>
        <p:txBody>
          <a:bodyPr/>
          <a:lstStyle/>
          <a:p>
            <a:r>
              <a:rPr lang="en-US" dirty="0" smtClean="0"/>
              <a:t>JavaScript is not Java.</a:t>
            </a:r>
            <a:endParaRPr lang="en-US" dirty="0"/>
          </a:p>
        </p:txBody>
      </p:sp>
      <p:sp>
        <p:nvSpPr>
          <p:cNvPr id="25603" name="Rectangle 1027"/>
          <p:cNvSpPr>
            <a:spLocks noGrp="1" noChangeArrowheads="1"/>
          </p:cNvSpPr>
          <p:nvPr>
            <p:ph sz="quarter" idx="1"/>
          </p:nvPr>
        </p:nvSpPr>
        <p:spPr/>
        <p:txBody>
          <a:bodyPr/>
          <a:lstStyle/>
          <a:p>
            <a:r>
              <a:rPr lang="en-US" dirty="0" smtClean="0"/>
              <a:t>JavaScript was developed as a web-based scripting language which would exist exclusively on the World Wide Web. It was designed for short scripts which would be easily editable by web developers. The only relation JavaScript bears to its namesake is a similar syntax. </a:t>
            </a:r>
            <a:endParaRPr lang="en-US" dirty="0"/>
          </a:p>
        </p:txBody>
      </p:sp>
    </p:spTree>
    <p:extLst>
      <p:ext uri="{BB962C8B-B14F-4D97-AF65-F5344CB8AC3E}">
        <p14:creationId xmlns:p14="http://schemas.microsoft.com/office/powerpoint/2010/main" val="39755516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Wow factor of JavaScript</a:t>
            </a:r>
            <a:endParaRPr lang="en-US" dirty="0"/>
          </a:p>
        </p:txBody>
      </p:sp>
      <p:sp>
        <p:nvSpPr>
          <p:cNvPr id="3" name="Content Placeholder 2"/>
          <p:cNvSpPr>
            <a:spLocks noGrp="1"/>
          </p:cNvSpPr>
          <p:nvPr>
            <p:ph sz="quarter" idx="1"/>
          </p:nvPr>
        </p:nvSpPr>
        <p:spPr/>
        <p:txBody>
          <a:bodyPr/>
          <a:lstStyle/>
          <a:p>
            <a:r>
              <a:rPr lang="en-US" altLang="en-US" dirty="0" smtClean="0"/>
              <a:t>Real </a:t>
            </a:r>
            <a:r>
              <a:rPr lang="en-US" altLang="en-US" dirty="0"/>
              <a:t>programming to your </a:t>
            </a:r>
            <a:r>
              <a:rPr lang="en-US" altLang="en-US" dirty="0" smtClean="0"/>
              <a:t>Web Pages.</a:t>
            </a:r>
          </a:p>
          <a:p>
            <a:r>
              <a:rPr lang="en-US" altLang="en-US" dirty="0" smtClean="0"/>
              <a:t>It adds </a:t>
            </a:r>
            <a:r>
              <a:rPr lang="en-US" altLang="en-US" dirty="0"/>
              <a:t>interactivity to </a:t>
            </a:r>
            <a:r>
              <a:rPr lang="en-US" altLang="en-US" dirty="0" smtClean="0"/>
              <a:t>static HTML</a:t>
            </a:r>
          </a:p>
          <a:p>
            <a:r>
              <a:rPr lang="en-US" altLang="en-US" dirty="0" smtClean="0"/>
              <a:t>It </a:t>
            </a:r>
            <a:r>
              <a:rPr lang="en-US" altLang="en-US" dirty="0"/>
              <a:t>can react to events </a:t>
            </a:r>
          </a:p>
          <a:p>
            <a:r>
              <a:rPr lang="en-US" altLang="en-US" dirty="0" smtClean="0"/>
              <a:t>Helpful for Validation </a:t>
            </a:r>
          </a:p>
          <a:p>
            <a:r>
              <a:rPr lang="en-US" altLang="en-US" dirty="0" smtClean="0"/>
              <a:t>Helpful to detect visitor’s browser to provide better and predictive services</a:t>
            </a:r>
          </a:p>
          <a:p>
            <a:endParaRPr lang="en-US" altLang="en-US" dirty="0"/>
          </a:p>
          <a:p>
            <a:endParaRPr lang="en-US" altLang="en-US" dirty="0"/>
          </a:p>
          <a:p>
            <a:endParaRPr lang="en-US" dirty="0"/>
          </a:p>
        </p:txBody>
      </p:sp>
    </p:spTree>
    <p:extLst>
      <p:ext uri="{BB962C8B-B14F-4D97-AF65-F5344CB8AC3E}">
        <p14:creationId xmlns:p14="http://schemas.microsoft.com/office/powerpoint/2010/main" val="171456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Programing features</a:t>
            </a:r>
            <a:endParaRPr lang="en-US" dirty="0"/>
          </a:p>
        </p:txBody>
      </p:sp>
      <p:sp>
        <p:nvSpPr>
          <p:cNvPr id="3" name="Content Placeholder 2"/>
          <p:cNvSpPr>
            <a:spLocks noGrp="1"/>
          </p:cNvSpPr>
          <p:nvPr>
            <p:ph sz="quarter" idx="1"/>
          </p:nvPr>
        </p:nvSpPr>
        <p:spPr/>
        <p:txBody>
          <a:bodyPr>
            <a:normAutofit/>
          </a:bodyPr>
          <a:lstStyle/>
          <a:p>
            <a:r>
              <a:rPr lang="en-US" b="1" dirty="0" smtClean="0"/>
              <a:t>It has all the </a:t>
            </a:r>
            <a:r>
              <a:rPr lang="en-US" altLang="en-US" b="1" dirty="0" smtClean="0"/>
              <a:t>Operators like any other language.</a:t>
            </a:r>
          </a:p>
          <a:p>
            <a:pPr lvl="1"/>
            <a:r>
              <a:rPr lang="en-US" altLang="en-US" sz="2000" b="1" dirty="0"/>
              <a:t>Arithmetic Operators (+     -     *      /      %      ++      --)</a:t>
            </a:r>
          </a:p>
          <a:p>
            <a:pPr lvl="1"/>
            <a:r>
              <a:rPr lang="en-US" altLang="en-US" sz="2000" b="1" dirty="0"/>
              <a:t>Assignment </a:t>
            </a:r>
            <a:r>
              <a:rPr lang="en-US" altLang="en-US" sz="2000" b="1" dirty="0" smtClean="0"/>
              <a:t>Operators (</a:t>
            </a:r>
            <a:r>
              <a:rPr lang="en-US" altLang="en-US" sz="2000" b="1" dirty="0"/>
              <a:t>=    +=     -=     *=     /=    </a:t>
            </a:r>
            <a:r>
              <a:rPr lang="en-US" altLang="en-US" sz="2000" b="1" dirty="0" smtClean="0"/>
              <a:t>%=)</a:t>
            </a:r>
          </a:p>
          <a:p>
            <a:pPr lvl="1"/>
            <a:r>
              <a:rPr lang="en-US" altLang="en-US" sz="2000" b="1" dirty="0" smtClean="0"/>
              <a:t>Comparison operators (</a:t>
            </a:r>
            <a:r>
              <a:rPr lang="en-US" altLang="en-US" sz="2000" b="1" dirty="0"/>
              <a:t>==     !=    &lt;     &gt;      &lt;=     </a:t>
            </a:r>
            <a:r>
              <a:rPr lang="en-US" altLang="en-US" sz="2000" b="1" dirty="0" smtClean="0"/>
              <a:t>&gt;=)</a:t>
            </a:r>
          </a:p>
          <a:p>
            <a:pPr lvl="1"/>
            <a:r>
              <a:rPr lang="en-US" altLang="en-US" sz="2000" b="1" dirty="0"/>
              <a:t>Logical operators (&amp;&amp;(logical and)     ||(logical or)    </a:t>
            </a:r>
            <a:r>
              <a:rPr lang="en-US" altLang="en-US" sz="2000" b="1" dirty="0" smtClean="0"/>
              <a:t>!(</a:t>
            </a:r>
            <a:r>
              <a:rPr lang="en-US" altLang="en-US" sz="2000" b="1" dirty="0"/>
              <a:t>not</a:t>
            </a:r>
            <a:r>
              <a:rPr lang="en-US" altLang="en-US" sz="2000" b="1" dirty="0" smtClean="0"/>
              <a:t>))</a:t>
            </a:r>
          </a:p>
          <a:p>
            <a:pPr lvl="1"/>
            <a:r>
              <a:rPr lang="en-US" altLang="en-US" sz="2000" b="1" dirty="0"/>
              <a:t>Conditional operator(  ?</a:t>
            </a:r>
            <a:r>
              <a:rPr lang="en-US" altLang="en-US" sz="2000" b="1" dirty="0">
                <a:sym typeface="Wingdings" pitchFamily="2" charset="2"/>
              </a:rPr>
              <a:t>:   )</a:t>
            </a:r>
          </a:p>
          <a:p>
            <a:r>
              <a:rPr lang="en-US" altLang="en-US" b="1" dirty="0" smtClean="0"/>
              <a:t>It also has </a:t>
            </a:r>
            <a:endParaRPr lang="en-US" altLang="en-US" b="1" dirty="0"/>
          </a:p>
          <a:p>
            <a:pPr lvl="1"/>
            <a:r>
              <a:rPr lang="en-US" sz="2000" b="1" dirty="0"/>
              <a:t>Conditional Statements : </a:t>
            </a:r>
            <a:r>
              <a:rPr lang="en-US" sz="2000" b="1" dirty="0" smtClean="0"/>
              <a:t>(if </a:t>
            </a:r>
            <a:r>
              <a:rPr lang="en-US" sz="2000" b="1" dirty="0"/>
              <a:t>, if …else, </a:t>
            </a:r>
            <a:r>
              <a:rPr lang="en-US" sz="2000" b="1" dirty="0" smtClean="0"/>
              <a:t>switch…case)</a:t>
            </a:r>
            <a:endParaRPr lang="en-US" sz="2000" b="1" dirty="0"/>
          </a:p>
          <a:p>
            <a:pPr lvl="1"/>
            <a:r>
              <a:rPr lang="en-US" sz="2000" b="1" dirty="0"/>
              <a:t>Iterative statements (while, do…while, for, for … in )</a:t>
            </a:r>
          </a:p>
          <a:p>
            <a:pPr marL="274320" lvl="1" indent="0">
              <a:buNone/>
            </a:pPr>
            <a:r>
              <a:rPr lang="en-US" altLang="en-US" dirty="0"/>
              <a:t/>
            </a:r>
            <a:br>
              <a:rPr lang="en-US" altLang="en-US" dirty="0"/>
            </a:br>
            <a:endParaRPr lang="en-US" altLang="en-US" b="1" dirty="0"/>
          </a:p>
          <a:p>
            <a:pPr lvl="1"/>
            <a:endParaRPr lang="en-US" altLang="en-US" b="1" dirty="0"/>
          </a:p>
          <a:p>
            <a:endParaRPr lang="en-US" altLang="en-US" b="1" dirty="0"/>
          </a:p>
          <a:p>
            <a:pPr lvl="1"/>
            <a:endParaRPr lang="en-US" altLang="en-US" b="1" dirty="0"/>
          </a:p>
          <a:p>
            <a:pPr lvl="1"/>
            <a:endParaRPr lang="en-US" dirty="0"/>
          </a:p>
        </p:txBody>
      </p:sp>
    </p:spTree>
    <p:extLst>
      <p:ext uri="{BB962C8B-B14F-4D97-AF65-F5344CB8AC3E}">
        <p14:creationId xmlns:p14="http://schemas.microsoft.com/office/powerpoint/2010/main" val="394246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to understand Syntax</a:t>
            </a:r>
            <a:endParaRPr lang="en-US" dirty="0"/>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20758" b="19840"/>
          <a:stretch/>
        </p:blipFill>
        <p:spPr bwMode="auto">
          <a:xfrm>
            <a:off x="381001" y="1295400"/>
            <a:ext cx="3581400" cy="218209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773" b="5405"/>
          <a:stretch/>
        </p:blipFill>
        <p:spPr bwMode="auto">
          <a:xfrm>
            <a:off x="4267201" y="1295400"/>
            <a:ext cx="4419600" cy="2667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30939" b="34065"/>
          <a:stretch/>
        </p:blipFill>
        <p:spPr bwMode="auto">
          <a:xfrm>
            <a:off x="3048000" y="3997036"/>
            <a:ext cx="3283527" cy="188133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7331" r="24721" b="14003"/>
          <a:stretch/>
        </p:blipFill>
        <p:spPr bwMode="auto">
          <a:xfrm>
            <a:off x="152400" y="3962400"/>
            <a:ext cx="3269673" cy="20504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7153" y="1835150"/>
            <a:ext cx="2544447" cy="11366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4773" r="27021" b="5779"/>
          <a:stretch/>
        </p:blipFill>
        <p:spPr bwMode="auto">
          <a:xfrm>
            <a:off x="5791201" y="3865418"/>
            <a:ext cx="3352800" cy="24661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524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en-US" smtClean="0"/>
              <a:t>Built-In JavaScript objects</a:t>
            </a:r>
          </a:p>
        </p:txBody>
      </p:sp>
      <p:sp>
        <p:nvSpPr>
          <p:cNvPr id="55299" name="Rectangle 3"/>
          <p:cNvSpPr>
            <a:spLocks noGrp="1" noChangeArrowheads="1"/>
          </p:cNvSpPr>
          <p:nvPr>
            <p:ph sz="quarter" idx="1"/>
          </p:nvPr>
        </p:nvSpPr>
        <p:spPr/>
        <p:txBody>
          <a:bodyPr/>
          <a:lstStyle/>
          <a:p>
            <a:pPr eaLnBrk="1" hangingPunct="1"/>
            <a:r>
              <a:rPr lang="en-US" altLang="en-US" smtClean="0"/>
              <a:t>String</a:t>
            </a:r>
          </a:p>
          <a:p>
            <a:pPr eaLnBrk="1" hangingPunct="1"/>
            <a:r>
              <a:rPr lang="en-US" altLang="en-US" smtClean="0"/>
              <a:t>Date</a:t>
            </a:r>
          </a:p>
          <a:p>
            <a:pPr eaLnBrk="1" hangingPunct="1"/>
            <a:r>
              <a:rPr lang="en-US" altLang="en-US" smtClean="0"/>
              <a:t>Math</a:t>
            </a:r>
          </a:p>
          <a:p>
            <a:pPr eaLnBrk="1" hangingPunct="1"/>
            <a:r>
              <a:rPr lang="en-US" altLang="en-US" smtClean="0"/>
              <a:t>Boolean</a:t>
            </a:r>
          </a:p>
        </p:txBody>
      </p:sp>
      <p:sp>
        <p:nvSpPr>
          <p:cNvPr id="4" name="Footer Placeholder 3"/>
          <p:cNvSpPr>
            <a:spLocks noGrp="1"/>
          </p:cNvSpPr>
          <p:nvPr>
            <p:ph type="ftr" sz="quarter" idx="11"/>
          </p:nvPr>
        </p:nvSpPr>
        <p:spPr/>
        <p:txBody>
          <a:bodyPr/>
          <a:lstStyle/>
          <a:p>
            <a:pPr>
              <a:buFontTx/>
              <a:buNone/>
            </a:pPr>
            <a:r>
              <a:rPr lang="en-US" smtClean="0"/>
              <a:t>Xoriant Solution Pvt. Ltd.</a:t>
            </a:r>
            <a:endParaRPr lang="en-US" dirty="0"/>
          </a:p>
        </p:txBody>
      </p:sp>
      <p:sp>
        <p:nvSpPr>
          <p:cNvPr id="5" name="Slide Number Placeholder 4"/>
          <p:cNvSpPr>
            <a:spLocks noGrp="1"/>
          </p:cNvSpPr>
          <p:nvPr>
            <p:ph type="sldNum" sz="quarter" idx="12"/>
          </p:nvPr>
        </p:nvSpPr>
        <p:spPr/>
        <p:txBody>
          <a:bodyPr/>
          <a:lstStyle/>
          <a:p>
            <a:pPr>
              <a:buFontTx/>
              <a:buNone/>
            </a:pPr>
            <a:fld id="{CEC82A4D-99B1-4CF2-9947-C4AA5AB13460}" type="slidenum">
              <a:rPr lang="en-US" smtClean="0"/>
              <a:pPr>
                <a:buFontTx/>
                <a:buNone/>
              </a:pPr>
              <a:t>7</a:t>
            </a:fld>
            <a:endParaRPr lang="en-US" dirty="0"/>
          </a:p>
        </p:txBody>
      </p:sp>
    </p:spTree>
    <p:extLst>
      <p:ext uri="{BB962C8B-B14F-4D97-AF65-F5344CB8AC3E}">
        <p14:creationId xmlns:p14="http://schemas.microsoft.com/office/powerpoint/2010/main" val="3023143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04800" y="228600"/>
            <a:ext cx="8686800" cy="838200"/>
          </a:xfrm>
        </p:spPr>
        <p:txBody>
          <a:bodyPr/>
          <a:lstStyle/>
          <a:p>
            <a:pPr eaLnBrk="1" hangingPunct="1"/>
            <a:r>
              <a:rPr lang="en-US" altLang="en-US" smtClean="0"/>
              <a:t>String Object methods</a:t>
            </a:r>
          </a:p>
        </p:txBody>
      </p:sp>
      <p:graphicFrame>
        <p:nvGraphicFramePr>
          <p:cNvPr id="2906141" name="Group 29"/>
          <p:cNvGraphicFramePr>
            <a:graphicFrameLocks noGrp="1"/>
          </p:cNvGraphicFramePr>
          <p:nvPr>
            <p:ph type="tbl" idx="1"/>
            <p:extLst>
              <p:ext uri="{D42A27DB-BD31-4B8C-83A1-F6EECF244321}">
                <p14:modId xmlns:p14="http://schemas.microsoft.com/office/powerpoint/2010/main" val="2599877169"/>
              </p:ext>
            </p:extLst>
          </p:nvPr>
        </p:nvGraphicFramePr>
        <p:xfrm>
          <a:off x="457200" y="3733800"/>
          <a:ext cx="8153400" cy="2087880"/>
        </p:xfrm>
        <a:graphic>
          <a:graphicData uri="http://schemas.openxmlformats.org/drawingml/2006/table">
            <a:tbl>
              <a:tblPr firstRow="1">
                <a:tableStyleId>{3C2FFA5D-87B4-456A-9821-1D502468CF0F}</a:tableStyleId>
              </a:tblPr>
              <a:tblGrid>
                <a:gridCol w="2307566"/>
                <a:gridCol w="5845834"/>
              </a:tblGrid>
              <a:tr h="2804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rPr>
                        <a:t>Method</a:t>
                      </a: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rPr>
                        <a:t>Description</a:t>
                      </a: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tc>
              </a:tr>
              <a:tr h="24536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charAt()</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Returns the character at the specified index </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tc>
              </a:tr>
              <a:tr h="3505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concat()</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rPr>
                        <a:t>Joins two or more strings, and returns a copy of the joined strings</a:t>
                      </a:r>
                      <a:endParaRPr kumimoji="0" lang="en-US" sz="1600" b="0" i="0" u="none" strike="noStrike" cap="none" normalizeH="0" baseline="0" dirty="0" smtClean="0">
                        <a:ln>
                          <a:noFill/>
                        </a:ln>
                        <a:solidFill>
                          <a:schemeClr val="tx1"/>
                        </a:solidFill>
                        <a:effectLst/>
                        <a:latin typeface="Times New Roman" pitchFamily="18" charset="0"/>
                      </a:endParaRPr>
                    </a:p>
                  </a:txBody>
                  <a:tcPr horzOverflow="overflow"/>
                </a:tc>
              </a:tr>
              <a:tr h="24536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toLowerCase()</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Converts a string to lowercase letters</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tc>
              </a:tr>
              <a:tr h="3962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err="1" smtClean="0">
                          <a:ln>
                            <a:noFill/>
                          </a:ln>
                          <a:effectLst/>
                        </a:rPr>
                        <a:t>toUpperCase</a:t>
                      </a:r>
                      <a:r>
                        <a:rPr kumimoji="0" lang="en-US" sz="1600" u="none" strike="noStrike" cap="none" normalizeH="0" baseline="0" dirty="0" smtClean="0">
                          <a:ln>
                            <a:noFill/>
                          </a:ln>
                          <a:effectLst/>
                        </a:rPr>
                        <a:t>()</a:t>
                      </a:r>
                      <a:endParaRPr kumimoji="0" lang="en-US" sz="16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rPr>
                        <a:t>Converts a string to uppercase letters</a:t>
                      </a:r>
                    </a:p>
                  </a:txBody>
                  <a:tcPr horzOverflow="overflow"/>
                </a:tc>
              </a:tr>
              <a:tr h="2804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split()</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rPr>
                        <a:t>Splits a string into an array of substrings </a:t>
                      </a:r>
                      <a:endParaRPr kumimoji="0" lang="en-US" sz="1600" b="0" i="0" u="none" strike="noStrike" cap="none" normalizeH="0" baseline="0" dirty="0" smtClean="0">
                        <a:ln>
                          <a:noFill/>
                        </a:ln>
                        <a:solidFill>
                          <a:schemeClr val="tx1"/>
                        </a:solidFill>
                        <a:effectLst/>
                        <a:latin typeface="Times New Roman" pitchFamily="18" charset="0"/>
                      </a:endParaRPr>
                    </a:p>
                  </a:txBody>
                  <a:tcPr horzOverflow="overflow"/>
                </a:tc>
              </a:tr>
            </a:tbl>
          </a:graphicData>
        </a:graphic>
      </p:graphicFrame>
      <p:sp>
        <p:nvSpPr>
          <p:cNvPr id="4" name="Footer Placeholder 3"/>
          <p:cNvSpPr>
            <a:spLocks noGrp="1"/>
          </p:cNvSpPr>
          <p:nvPr>
            <p:ph type="ftr" sz="quarter" idx="3"/>
          </p:nvPr>
        </p:nvSpPr>
        <p:spPr/>
        <p:txBody>
          <a:bodyPr/>
          <a:lstStyle/>
          <a:p>
            <a:pPr>
              <a:buFontTx/>
              <a:buNone/>
            </a:pPr>
            <a:r>
              <a:rPr lang="en-US" smtClean="0"/>
              <a:t>Xoriant Solution Pvt. Ltd.</a:t>
            </a:r>
            <a:endParaRPr lang="en-US" dirty="0"/>
          </a:p>
        </p:txBody>
      </p:sp>
      <p:sp>
        <p:nvSpPr>
          <p:cNvPr id="5" name="Slide Number Placeholder 4"/>
          <p:cNvSpPr>
            <a:spLocks noGrp="1"/>
          </p:cNvSpPr>
          <p:nvPr>
            <p:ph type="sldNum" sz="quarter" idx="4"/>
          </p:nvPr>
        </p:nvSpPr>
        <p:spPr/>
        <p:txBody>
          <a:bodyPr/>
          <a:lstStyle/>
          <a:p>
            <a:fld id="{CEC82A4D-99B1-4CF2-9947-C4AA5AB13460}" type="slidenum">
              <a:rPr lang="en-US" smtClean="0"/>
              <a:pPr/>
              <a:t>8</a:t>
            </a:fld>
            <a:endParaRPr lang="en-US" dirty="0"/>
          </a:p>
        </p:txBody>
      </p:sp>
      <p:sp>
        <p:nvSpPr>
          <p:cNvPr id="3" name="Rectangle 2"/>
          <p:cNvSpPr/>
          <p:nvPr/>
        </p:nvSpPr>
        <p:spPr>
          <a:xfrm>
            <a:off x="533400" y="1447800"/>
            <a:ext cx="8077200" cy="1925655"/>
          </a:xfrm>
          <a:prstGeom prst="rect">
            <a:avLst/>
          </a:prstGeom>
        </p:spPr>
        <p:txBody>
          <a:bodyPr wrap="square">
            <a:spAutoFit/>
          </a:bodyPr>
          <a:lstStyle/>
          <a:p>
            <a:pPr marL="274320" lvl="0" indent="-274320">
              <a:lnSpc>
                <a:spcPct val="90000"/>
              </a:lnSpc>
              <a:spcBef>
                <a:spcPts val="600"/>
              </a:spcBef>
              <a:buClr>
                <a:srgbClr val="727CA3"/>
              </a:buClr>
              <a:buSzPct val="76000"/>
              <a:buFont typeface="Wingdings 3"/>
              <a:buChar char=""/>
            </a:pPr>
            <a:r>
              <a:rPr lang="en-US" sz="2400" dirty="0" err="1">
                <a:solidFill>
                  <a:prstClr val="black"/>
                </a:solidFill>
                <a:latin typeface="Courier New" pitchFamily="49" charset="0"/>
              </a:rPr>
              <a:t>var</a:t>
            </a:r>
            <a:r>
              <a:rPr lang="en-US" sz="2400" dirty="0">
                <a:solidFill>
                  <a:prstClr val="black"/>
                </a:solidFill>
                <a:latin typeface="Courier New" pitchFamily="49" charset="0"/>
              </a:rPr>
              <a:t> txt = new String(string);</a:t>
            </a:r>
          </a:p>
          <a:p>
            <a:pPr marL="548640" lvl="1" indent="-274320">
              <a:lnSpc>
                <a:spcPct val="90000"/>
              </a:lnSpc>
              <a:spcBef>
                <a:spcPts val="500"/>
              </a:spcBef>
              <a:buClr>
                <a:srgbClr val="9FB8CD"/>
              </a:buClr>
              <a:buSzPct val="76000"/>
            </a:pPr>
            <a:r>
              <a:rPr lang="en-US" sz="2000" dirty="0">
                <a:solidFill>
                  <a:srgbClr val="464653"/>
                </a:solidFill>
                <a:latin typeface="Courier New" pitchFamily="49" charset="0"/>
              </a:rPr>
              <a:t>			</a:t>
            </a:r>
            <a:r>
              <a:rPr lang="en-US" sz="2000" dirty="0">
                <a:solidFill>
                  <a:srgbClr val="464653"/>
                </a:solidFill>
                <a:latin typeface="Candara" panose="020E0502030303020204" pitchFamily="34" charset="0"/>
              </a:rPr>
              <a:t>or</a:t>
            </a:r>
          </a:p>
          <a:p>
            <a:pPr marL="274320" lvl="0" indent="-274320">
              <a:lnSpc>
                <a:spcPct val="90000"/>
              </a:lnSpc>
              <a:spcBef>
                <a:spcPts val="600"/>
              </a:spcBef>
              <a:buClr>
                <a:srgbClr val="727CA3"/>
              </a:buClr>
              <a:buSzPct val="76000"/>
              <a:buFont typeface="Wingdings 3"/>
              <a:buChar char=""/>
            </a:pPr>
            <a:r>
              <a:rPr lang="en-US" sz="2400" dirty="0" err="1">
                <a:solidFill>
                  <a:prstClr val="black"/>
                </a:solidFill>
                <a:latin typeface="Courier New" pitchFamily="49" charset="0"/>
              </a:rPr>
              <a:t>var</a:t>
            </a:r>
            <a:r>
              <a:rPr lang="en-US" sz="2400" dirty="0">
                <a:solidFill>
                  <a:prstClr val="black"/>
                </a:solidFill>
                <a:latin typeface="Courier New" pitchFamily="49" charset="0"/>
              </a:rPr>
              <a:t> txt = string;</a:t>
            </a:r>
          </a:p>
          <a:p>
            <a:pPr marL="274320" lvl="0" indent="-274320">
              <a:lnSpc>
                <a:spcPct val="90000"/>
              </a:lnSpc>
              <a:spcBef>
                <a:spcPts val="600"/>
              </a:spcBef>
              <a:buClr>
                <a:srgbClr val="727CA3"/>
              </a:buClr>
              <a:buSzPct val="76000"/>
              <a:buFont typeface="Wingdings 3"/>
              <a:buChar char=""/>
            </a:pPr>
            <a:r>
              <a:rPr lang="en-US" sz="2400" dirty="0">
                <a:solidFill>
                  <a:prstClr val="black"/>
                </a:solidFill>
                <a:latin typeface="Candara" panose="020E0502030303020204" pitchFamily="34" charset="0"/>
              </a:rPr>
              <a:t>Implied properties</a:t>
            </a:r>
          </a:p>
          <a:p>
            <a:pPr marL="548640" lvl="1" indent="-274320">
              <a:lnSpc>
                <a:spcPct val="90000"/>
              </a:lnSpc>
              <a:spcBef>
                <a:spcPts val="500"/>
              </a:spcBef>
              <a:buClr>
                <a:srgbClr val="9FB8CD"/>
              </a:buClr>
              <a:buSzPct val="76000"/>
              <a:buFont typeface="Wingdings 3"/>
              <a:buChar char=""/>
            </a:pPr>
            <a:r>
              <a:rPr lang="en-US" sz="2000" dirty="0">
                <a:solidFill>
                  <a:srgbClr val="464653"/>
                </a:solidFill>
                <a:latin typeface="Candara" panose="020E0502030303020204" pitchFamily="34" charset="0"/>
              </a:rPr>
              <a:t>Length</a:t>
            </a:r>
          </a:p>
        </p:txBody>
      </p:sp>
    </p:spTree>
    <p:extLst>
      <p:ext uri="{BB962C8B-B14F-4D97-AF65-F5344CB8AC3E}">
        <p14:creationId xmlns:p14="http://schemas.microsoft.com/office/powerpoint/2010/main" val="1027316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smtClean="0"/>
              <a:t>Date Object</a:t>
            </a:r>
          </a:p>
        </p:txBody>
      </p:sp>
      <p:sp>
        <p:nvSpPr>
          <p:cNvPr id="57347" name="Rectangle 3"/>
          <p:cNvSpPr>
            <a:spLocks noGrp="1" noChangeArrowheads="1"/>
          </p:cNvSpPr>
          <p:nvPr>
            <p:ph sz="quarter" idx="1"/>
          </p:nvPr>
        </p:nvSpPr>
        <p:spPr>
          <a:xfrm>
            <a:off x="457200" y="1219200"/>
            <a:ext cx="8229600" cy="1905000"/>
          </a:xfrm>
        </p:spPr>
        <p:txBody>
          <a:bodyPr/>
          <a:lstStyle/>
          <a:p>
            <a:r>
              <a:rPr lang="en-US" altLang="en-US" dirty="0" smtClean="0"/>
              <a:t>Date object is used to work with date. and time </a:t>
            </a:r>
          </a:p>
          <a:p>
            <a:r>
              <a:rPr lang="en-US" altLang="en-US" dirty="0" smtClean="0"/>
              <a:t>Creating Date Object</a:t>
            </a:r>
          </a:p>
          <a:p>
            <a:pPr lvl="1"/>
            <a:r>
              <a:rPr lang="en-US" altLang="en-US" dirty="0" smtClean="0"/>
              <a:t>new Date()</a:t>
            </a:r>
          </a:p>
          <a:p>
            <a:pPr lvl="1"/>
            <a:r>
              <a:rPr lang="en-US" altLang="en-US" dirty="0" smtClean="0"/>
              <a:t>Example:</a:t>
            </a:r>
          </a:p>
          <a:p>
            <a:endParaRPr lang="en-US" altLang="en-US" dirty="0" smtClean="0"/>
          </a:p>
        </p:txBody>
      </p:sp>
      <p:sp>
        <p:nvSpPr>
          <p:cNvPr id="4" name="Footer Placeholder 3"/>
          <p:cNvSpPr>
            <a:spLocks noGrp="1"/>
          </p:cNvSpPr>
          <p:nvPr>
            <p:ph type="ftr" sz="quarter" idx="11"/>
          </p:nvPr>
        </p:nvSpPr>
        <p:spPr/>
        <p:txBody>
          <a:bodyPr/>
          <a:lstStyle/>
          <a:p>
            <a:r>
              <a:rPr lang="en-US" smtClean="0"/>
              <a:t>Xoriant Solution Pvt. Ltd.</a:t>
            </a:r>
            <a:endParaRPr lang="en-US" dirty="0"/>
          </a:p>
        </p:txBody>
      </p:sp>
      <p:sp>
        <p:nvSpPr>
          <p:cNvPr id="5" name="Slide Number Placeholder 4"/>
          <p:cNvSpPr>
            <a:spLocks noGrp="1"/>
          </p:cNvSpPr>
          <p:nvPr>
            <p:ph type="sldNum" sz="quarter" idx="12"/>
          </p:nvPr>
        </p:nvSpPr>
        <p:spPr/>
        <p:txBody>
          <a:bodyPr/>
          <a:lstStyle/>
          <a:p>
            <a:fld id="{CEC82A4D-99B1-4CF2-9947-C4AA5AB13460}" type="slidenum">
              <a:rPr lang="en-US" smtClean="0"/>
              <a:pPr/>
              <a:t>9</a:t>
            </a:fld>
            <a:endParaRPr lang="en-US" dirty="0"/>
          </a:p>
        </p:txBody>
      </p:sp>
      <p:sp>
        <p:nvSpPr>
          <p:cNvPr id="8" name="Rectangle 7"/>
          <p:cNvSpPr/>
          <p:nvPr/>
        </p:nvSpPr>
        <p:spPr>
          <a:xfrm>
            <a:off x="3200400" y="2209800"/>
            <a:ext cx="4572000" cy="1200329"/>
          </a:xfrm>
          <a:prstGeom prst="rect">
            <a:avLst/>
          </a:prstGeom>
        </p:spPr>
        <p:txBody>
          <a:bodyPr>
            <a:spAutoFit/>
          </a:bodyPr>
          <a:lstStyle/>
          <a:p>
            <a:r>
              <a:rPr lang="en-US" dirty="0" smtClean="0">
                <a:solidFill>
                  <a:srgbClr val="008080"/>
                </a:solidFill>
                <a:latin typeface="Consolas"/>
              </a:rPr>
              <a:t>&lt;</a:t>
            </a:r>
            <a:r>
              <a:rPr lang="en-US" dirty="0" smtClean="0">
                <a:solidFill>
                  <a:srgbClr val="3F7F7F"/>
                </a:solidFill>
                <a:latin typeface="Consolas"/>
              </a:rPr>
              <a:t>script </a:t>
            </a:r>
            <a:r>
              <a:rPr lang="en-US" dirty="0" smtClean="0">
                <a:solidFill>
                  <a:srgbClr val="7F007F"/>
                </a:solidFill>
                <a:latin typeface="Consolas"/>
              </a:rPr>
              <a:t>type</a:t>
            </a:r>
            <a:r>
              <a:rPr lang="en-US" dirty="0" smtClean="0">
                <a:solidFill>
                  <a:srgbClr val="000000"/>
                </a:solidFill>
                <a:latin typeface="Consolas"/>
              </a:rPr>
              <a:t>=</a:t>
            </a:r>
            <a:r>
              <a:rPr lang="en-US" i="1" dirty="0" smtClean="0">
                <a:solidFill>
                  <a:srgbClr val="2A00FF"/>
                </a:solidFill>
                <a:latin typeface="Consolas"/>
              </a:rPr>
              <a:t>"text/JavaScript"</a:t>
            </a:r>
            <a:r>
              <a:rPr lang="en-US" i="1" dirty="0" smtClean="0">
                <a:solidFill>
                  <a:srgbClr val="008080"/>
                </a:solidFill>
                <a:latin typeface="Consolas"/>
              </a:rPr>
              <a:t>&gt;</a:t>
            </a:r>
          </a:p>
          <a:p>
            <a:pPr lvl="1"/>
            <a:r>
              <a:rPr lang="en-US" b="1" dirty="0" err="1" smtClean="0">
                <a:solidFill>
                  <a:srgbClr val="7F0055"/>
                </a:solidFill>
                <a:latin typeface="Consolas"/>
              </a:rPr>
              <a:t>var</a:t>
            </a:r>
            <a:r>
              <a:rPr lang="en-US" b="1" dirty="0" smtClean="0">
                <a:solidFill>
                  <a:srgbClr val="000000"/>
                </a:solidFill>
                <a:latin typeface="Consolas"/>
              </a:rPr>
              <a:t> d = </a:t>
            </a:r>
            <a:r>
              <a:rPr lang="en-US" b="1" dirty="0" smtClean="0">
                <a:solidFill>
                  <a:srgbClr val="7F0055"/>
                </a:solidFill>
                <a:latin typeface="Consolas"/>
              </a:rPr>
              <a:t>new</a:t>
            </a:r>
            <a:r>
              <a:rPr lang="en-US" b="1" dirty="0" smtClean="0">
                <a:solidFill>
                  <a:srgbClr val="000000"/>
                </a:solidFill>
                <a:latin typeface="Consolas"/>
              </a:rPr>
              <a:t> Date();</a:t>
            </a:r>
          </a:p>
          <a:p>
            <a:pPr lvl="1"/>
            <a:r>
              <a:rPr lang="en-US" dirty="0" err="1" smtClean="0">
                <a:solidFill>
                  <a:srgbClr val="000000"/>
                </a:solidFill>
                <a:latin typeface="Consolas"/>
              </a:rPr>
              <a:t>document.write</a:t>
            </a:r>
            <a:r>
              <a:rPr lang="en-US" dirty="0" smtClean="0">
                <a:solidFill>
                  <a:srgbClr val="000000"/>
                </a:solidFill>
                <a:latin typeface="Consolas"/>
              </a:rPr>
              <a:t>(d);</a:t>
            </a:r>
          </a:p>
          <a:p>
            <a:r>
              <a:rPr lang="en-US" dirty="0" smtClean="0">
                <a:solidFill>
                  <a:srgbClr val="008080"/>
                </a:solidFill>
                <a:latin typeface="Consolas"/>
              </a:rPr>
              <a:t>&lt;/</a:t>
            </a:r>
            <a:r>
              <a:rPr lang="en-US" dirty="0" smtClean="0">
                <a:solidFill>
                  <a:srgbClr val="3F7F7F"/>
                </a:solidFill>
                <a:latin typeface="Consolas"/>
              </a:rPr>
              <a:t>script</a:t>
            </a:r>
            <a:r>
              <a:rPr lang="en-US" dirty="0" smtClean="0">
                <a:solidFill>
                  <a:srgbClr val="008080"/>
                </a:solidFill>
                <a:latin typeface="Consolas"/>
              </a:rPr>
              <a:t>&gt;</a:t>
            </a:r>
            <a:endParaRPr lang="en-US" dirty="0"/>
          </a:p>
        </p:txBody>
      </p:sp>
      <p:graphicFrame>
        <p:nvGraphicFramePr>
          <p:cNvPr id="11" name="Group 26"/>
          <p:cNvGraphicFramePr>
            <a:graphicFrameLocks/>
          </p:cNvGraphicFramePr>
          <p:nvPr>
            <p:extLst>
              <p:ext uri="{D42A27DB-BD31-4B8C-83A1-F6EECF244321}">
                <p14:modId xmlns:p14="http://schemas.microsoft.com/office/powerpoint/2010/main" val="3138991815"/>
              </p:ext>
            </p:extLst>
          </p:nvPr>
        </p:nvGraphicFramePr>
        <p:xfrm>
          <a:off x="533400" y="3496137"/>
          <a:ext cx="8077200" cy="2752263"/>
        </p:xfrm>
        <a:graphic>
          <a:graphicData uri="http://schemas.openxmlformats.org/drawingml/2006/table">
            <a:tbl>
              <a:tblPr firstRow="1">
                <a:tableStyleId>{3C2FFA5D-87B4-456A-9821-1D502468CF0F}</a:tableStyleId>
              </a:tblPr>
              <a:tblGrid>
                <a:gridCol w="2286000"/>
                <a:gridCol w="5791200"/>
              </a:tblGrid>
              <a:tr h="3325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rPr>
                        <a:t>Method</a:t>
                      </a: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Description</a:t>
                      </a:r>
                      <a:endParaRPr kumimoji="0" lang="en-US" sz="1600" b="1" i="0" u="none" strike="noStrike" cap="none" normalizeH="0" baseline="0" smtClean="0">
                        <a:ln>
                          <a:noFill/>
                        </a:ln>
                        <a:solidFill>
                          <a:schemeClr val="tx1"/>
                        </a:solidFill>
                        <a:effectLst/>
                        <a:latin typeface="Times New Roman" pitchFamily="18" charset="0"/>
                      </a:endParaRPr>
                    </a:p>
                  </a:txBody>
                  <a:tcPr horzOverflow="overflow"/>
                </a:tc>
              </a:tr>
              <a:tr h="3990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getDate()</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rPr>
                        <a:t>Returns the day of the month (from 1-31) </a:t>
                      </a:r>
                      <a:endParaRPr kumimoji="0" lang="en-US" sz="1600" b="0" i="0" u="none" strike="noStrike" cap="none" normalizeH="0" baseline="0" dirty="0" smtClean="0">
                        <a:ln>
                          <a:noFill/>
                        </a:ln>
                        <a:solidFill>
                          <a:schemeClr val="tx1"/>
                        </a:solidFill>
                        <a:effectLst/>
                        <a:latin typeface="Times New Roman" pitchFamily="18" charset="0"/>
                      </a:endParaRPr>
                    </a:p>
                  </a:txBody>
                  <a:tcPr horzOverflow="overflow"/>
                </a:tc>
              </a:tr>
              <a:tr h="3990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getDay()</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Returns the day of the week (from 0-6) </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tc>
              </a:tr>
              <a:tr h="3325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err="1" smtClean="0">
                          <a:ln>
                            <a:noFill/>
                          </a:ln>
                          <a:effectLst/>
                        </a:rPr>
                        <a:t>getFullYear</a:t>
                      </a:r>
                      <a:r>
                        <a:rPr kumimoji="0" lang="en-US" sz="1600" u="none" strike="noStrike" cap="none" normalizeH="0" baseline="0" dirty="0" smtClean="0">
                          <a:ln>
                            <a:noFill/>
                          </a:ln>
                          <a:effectLst/>
                        </a:rPr>
                        <a:t>()</a:t>
                      </a:r>
                      <a:endParaRPr kumimoji="0" lang="en-US" sz="16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Returns the year (four digits) </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tc>
              </a:tr>
              <a:tr h="5480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getHours()</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Returns the hour (from 0-23)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tc>
              </a:tr>
              <a:tr h="6556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setMinutes()</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rPr>
                        <a:t>Set the minutes (from 0-59) </a:t>
                      </a:r>
                      <a:endParaRPr kumimoji="0" lang="en-US" sz="1600" b="0" i="0" u="none" strike="noStrike" cap="none" normalizeH="0" baseline="0" dirty="0" smtClean="0">
                        <a:ln>
                          <a:noFill/>
                        </a:ln>
                        <a:solidFill>
                          <a:schemeClr val="tx1"/>
                        </a:solidFill>
                        <a:effectLst/>
                        <a:latin typeface="Times New Roman" pitchFamily="18" charset="0"/>
                      </a:endParaRPr>
                    </a:p>
                  </a:txBody>
                  <a:tcPr horzOverflow="overflow"/>
                </a:tc>
              </a:tr>
            </a:tbl>
          </a:graphicData>
        </a:graphic>
      </p:graphicFrame>
    </p:spTree>
    <p:extLst>
      <p:ext uri="{BB962C8B-B14F-4D97-AF65-F5344CB8AC3E}">
        <p14:creationId xmlns:p14="http://schemas.microsoft.com/office/powerpoint/2010/main" val="12679324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Xoriant-PPT-Templete</Template>
  <TotalTime>125</TotalTime>
  <Words>1590</Words>
  <Application>Microsoft Office PowerPoint</Application>
  <PresentationFormat>On-screen Show (4:3)</PresentationFormat>
  <Paragraphs>282</Paragraphs>
  <Slides>27</Slides>
  <Notes>9</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Origin</vt:lpstr>
      <vt:lpstr>Object Oriented JavaScript</vt:lpstr>
      <vt:lpstr>Objective</vt:lpstr>
      <vt:lpstr>JavaScript is not Java.</vt:lpstr>
      <vt:lpstr>Wow factor of JavaScript</vt:lpstr>
      <vt:lpstr>Programing features</vt:lpstr>
      <vt:lpstr>Code to understand Syntax</vt:lpstr>
      <vt:lpstr>Built-In JavaScript objects</vt:lpstr>
      <vt:lpstr>String Object methods</vt:lpstr>
      <vt:lpstr>Date Object</vt:lpstr>
      <vt:lpstr>Example on Date Comparing </vt:lpstr>
      <vt:lpstr>Array Object</vt:lpstr>
      <vt:lpstr>Array Object Methods</vt:lpstr>
      <vt:lpstr>Array Example</vt:lpstr>
      <vt:lpstr>More Example</vt:lpstr>
      <vt:lpstr>Math Object</vt:lpstr>
      <vt:lpstr>JavaScript Functions</vt:lpstr>
      <vt:lpstr>Object-oriented?</vt:lpstr>
      <vt:lpstr>JavaScript is not an object-oriented language.</vt:lpstr>
      <vt:lpstr>The JavaScript Object</vt:lpstr>
      <vt:lpstr>Host Objects</vt:lpstr>
      <vt:lpstr>User-defined objects</vt:lpstr>
      <vt:lpstr>User-defined objects</vt:lpstr>
      <vt:lpstr>User-Defined Objects</vt:lpstr>
      <vt:lpstr>JavaScript: Object Based</vt:lpstr>
      <vt:lpstr>JavaScript Functions</vt:lpstr>
      <vt:lpstr>JavaScript Functions</vt:lpstr>
      <vt:lpstr>JavaScript Functions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JavaScript</dc:title>
  <dc:creator>Onkar Deshpande Mumbai</dc:creator>
  <cp:lastModifiedBy>Anand Kulkarni</cp:lastModifiedBy>
  <cp:revision>24</cp:revision>
  <dcterms:created xsi:type="dcterms:W3CDTF">2016-05-18T05:33:43Z</dcterms:created>
  <dcterms:modified xsi:type="dcterms:W3CDTF">2016-07-21T09:05:06Z</dcterms:modified>
</cp:coreProperties>
</file>