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1" r:id="rId4"/>
    <p:sldId id="274" r:id="rId5"/>
    <p:sldId id="275" r:id="rId6"/>
    <p:sldId id="276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15-07-2016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rebuchet MS" pitchFamily="34" charset="0"/>
              </a:rPr>
              <a:t>INVESTMENT CASE STUDY </a:t>
            </a:r>
            <a:br>
              <a:rPr lang="en-IN" sz="2800" dirty="0">
                <a:latin typeface="Trebuchet MS" pitchFamily="34" charset="0"/>
              </a:rPr>
            </a:br>
            <a:r>
              <a:rPr lang="en-IN" sz="2800" dirty="0">
                <a:latin typeface="Trebuchet MS" pitchFamily="34" charset="0"/>
              </a:rPr>
              <a:t/>
            </a:r>
            <a:br>
              <a:rPr lang="en-IN" sz="2800" dirty="0">
                <a:latin typeface="Trebuchet MS" pitchFamily="34" charset="0"/>
              </a:rPr>
            </a:br>
            <a:r>
              <a:rPr lang="en-IN" sz="2800" dirty="0">
                <a:latin typeface="Trebuchet MS" pitchFamily="34" charset="0"/>
              </a:rPr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>
                <a:latin typeface="Trebuchet MS" pitchFamily="34" charset="0"/>
              </a:rPr>
              <a:t> </a:t>
            </a:r>
            <a:r>
              <a:rPr lang="en-IN" sz="1800" dirty="0">
                <a:latin typeface="Trebuchet MS" pitchFamily="34" charset="0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Trebuchet MS" pitchFamily="34" charset="0"/>
              </a:rPr>
              <a:t> </a:t>
            </a:r>
            <a:r>
              <a:rPr lang="en-IN" sz="1800" dirty="0" err="1" smtClean="0">
                <a:latin typeface="Trebuchet MS" pitchFamily="34" charset="0"/>
              </a:rPr>
              <a:t>Aditya</a:t>
            </a:r>
            <a:r>
              <a:rPr lang="en-IN" sz="1800" dirty="0" smtClean="0">
                <a:latin typeface="Trebuchet MS" pitchFamily="34" charset="0"/>
              </a:rPr>
              <a:t> </a:t>
            </a:r>
            <a:r>
              <a:rPr lang="en-IN" sz="1800" dirty="0" err="1" smtClean="0">
                <a:latin typeface="Trebuchet MS" pitchFamily="34" charset="0"/>
              </a:rPr>
              <a:t>Devarajan</a:t>
            </a:r>
            <a:r>
              <a:rPr lang="en-IN" sz="1800" dirty="0" smtClean="0">
                <a:latin typeface="Trebuchet MS" pitchFamily="34" charset="0"/>
              </a:rPr>
              <a:t> (APFE1680336)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>
                <a:latin typeface="Trebuchet MS" pitchFamily="34" charset="0"/>
              </a:rPr>
              <a:t> </a:t>
            </a:r>
            <a:r>
              <a:rPr lang="en-IN" sz="1800" dirty="0" err="1" smtClean="0">
                <a:latin typeface="Trebuchet MS" pitchFamily="34" charset="0"/>
              </a:rPr>
              <a:t>Ashank</a:t>
            </a:r>
            <a:r>
              <a:rPr lang="en-IN" sz="1800" dirty="0" smtClean="0">
                <a:latin typeface="Trebuchet MS" pitchFamily="34" charset="0"/>
              </a:rPr>
              <a:t> </a:t>
            </a:r>
            <a:r>
              <a:rPr lang="en-IN" sz="1800" dirty="0" err="1" smtClean="0">
                <a:latin typeface="Trebuchet MS" pitchFamily="34" charset="0"/>
              </a:rPr>
              <a:t>Srinivasan</a:t>
            </a:r>
            <a:r>
              <a:rPr lang="en-IN" sz="1800" dirty="0" smtClean="0">
                <a:latin typeface="Trebuchet MS" pitchFamily="34" charset="0"/>
              </a:rPr>
              <a:t> (APFE1680071)</a:t>
            </a:r>
            <a:endParaRPr lang="en-IN" sz="1800" dirty="0">
              <a:latin typeface="Trebuchet MS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Trebuchet MS" pitchFamily="34" charset="0"/>
              </a:rPr>
              <a:t> </a:t>
            </a:r>
            <a:r>
              <a:rPr lang="en-IN" sz="1800" dirty="0" smtClean="0">
                <a:latin typeface="Trebuchet MS" pitchFamily="34" charset="0"/>
              </a:rPr>
              <a:t>Anand </a:t>
            </a:r>
            <a:r>
              <a:rPr lang="en-IN" sz="1800" dirty="0" err="1" smtClean="0">
                <a:latin typeface="Trebuchet MS" pitchFamily="34" charset="0"/>
              </a:rPr>
              <a:t>Sonawane</a:t>
            </a:r>
            <a:r>
              <a:rPr lang="en-IN" sz="1800" dirty="0" smtClean="0">
                <a:latin typeface="Trebuchet MS" pitchFamily="34" charset="0"/>
              </a:rPr>
              <a:t> (</a:t>
            </a:r>
            <a:r>
              <a:rPr lang="en-IN" sz="1800" dirty="0">
                <a:latin typeface="Trebuchet MS" pitchFamily="34" charset="0"/>
              </a:rPr>
              <a:t>APFE1680856)</a:t>
            </a:r>
            <a:endParaRPr lang="en-IN" sz="1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162404"/>
            <a:ext cx="9313817" cy="856138"/>
          </a:xfrm>
        </p:spPr>
        <p:txBody>
          <a:bodyPr/>
          <a:lstStyle/>
          <a:p>
            <a:pPr algn="just"/>
            <a:r>
              <a:rPr lang="en-IN" b="1" dirty="0"/>
              <a:t> </a:t>
            </a:r>
            <a:r>
              <a:rPr lang="en-IN" sz="2800" b="1" u="sng" dirty="0" smtClean="0">
                <a:latin typeface="Trebuchet MS" pitchFamily="34" charset="0"/>
              </a:rPr>
              <a:t>Abstract of Spark Funds Investment Case</a:t>
            </a:r>
            <a:endParaRPr lang="en-IN" sz="2800" b="1" u="sng" dirty="0">
              <a:latin typeface="Trebuchet M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399" y="1241945"/>
            <a:ext cx="9962867" cy="1978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u="sng" dirty="0" smtClean="0">
                <a:solidFill>
                  <a:schemeClr val="tx1"/>
                </a:solidFill>
                <a:latin typeface="Trebuchet MS" pitchFamily="34" charset="0"/>
              </a:rPr>
              <a:t>Introduction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Spark Funds, an Asset Management Company, wants to invest in few companies.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To do so, they have to understand the global trend to take decisions effectively.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The data available with Spark Funds, is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List of Companies, with their description, location, categories </a:t>
            </a:r>
            <a:r>
              <a:rPr lang="en-US" sz="1600" dirty="0" err="1" smtClean="0">
                <a:solidFill>
                  <a:schemeClr val="tx1"/>
                </a:solidFill>
                <a:latin typeface="Trebuchet MS" pitchFamily="34" charset="0"/>
              </a:rPr>
              <a:t>etc</a:t>
            </a:r>
            <a:endParaRPr lang="en-US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List of Investments, that have taken place in such companies, with investment amount and investor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7" y="3357345"/>
            <a:ext cx="9962867" cy="982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b="1" u="sng" dirty="0">
                <a:solidFill>
                  <a:schemeClr val="tx1"/>
                </a:solidFill>
                <a:latin typeface="Trebuchet MS" pitchFamily="34" charset="0"/>
              </a:rPr>
              <a:t>Goals</a:t>
            </a:r>
            <a:endParaRPr lang="en-IN" b="1" u="sng" dirty="0">
              <a:solidFill>
                <a:schemeClr val="tx1"/>
              </a:solidFill>
              <a:latin typeface="Trebuchet MS" pitchFamily="34" charset="0"/>
            </a:endParaRPr>
          </a:p>
          <a:p>
            <a:pPr marL="285750" lvl="2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Find a </a:t>
            </a:r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Best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Companies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 for Spark Funds to Invest.</a:t>
            </a:r>
          </a:p>
          <a:p>
            <a:pPr marL="285750" lvl="2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Analyze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Best Geographies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Best </a:t>
            </a:r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Sector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and 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a suitable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Investment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6200" y="4492382"/>
            <a:ext cx="9962867" cy="1430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u="sng" dirty="0">
                <a:solidFill>
                  <a:schemeClr val="tx1"/>
                </a:solidFill>
                <a:latin typeface="Trebuchet MS" pitchFamily="34" charset="0"/>
              </a:rPr>
              <a:t>Constraints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Spark Funds, are willing to invest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between 5-15 million USD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 only per investment round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Spark Funds will Invest only in </a:t>
            </a:r>
            <a:r>
              <a:rPr lang="en-US" sz="1600" b="1" dirty="0">
                <a:solidFill>
                  <a:schemeClr val="tx1"/>
                </a:solidFill>
                <a:latin typeface="Trebuchet MS" pitchFamily="34" charset="0"/>
              </a:rPr>
              <a:t>English Speaking Countries, 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as this will ease the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communication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Spark Funds want to choose one of the four investment types : </a:t>
            </a:r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“Venture”, “Seed”, “Angel”, “Private Equity”</a:t>
            </a:r>
            <a:endParaRPr lang="en-US" sz="16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36712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u="sng" dirty="0" smtClean="0">
                <a:latin typeface="Trebuchet MS" pitchFamily="34" charset="0"/>
              </a:rPr>
              <a:t>Problem Solving Methodology</a:t>
            </a:r>
            <a:endParaRPr lang="en-IN" sz="2800" b="1" u="sng" dirty="0">
              <a:latin typeface="Trebuchet MS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03207"/>
              </p:ext>
            </p:extLst>
          </p:nvPr>
        </p:nvGraphicFramePr>
        <p:xfrm>
          <a:off x="576263" y="1246299"/>
          <a:ext cx="10980737" cy="545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3" imgW="6426212" imgH="4072758" progId="Visio.Drawing.11">
                  <p:embed/>
                </p:oleObj>
              </mc:Choice>
              <mc:Fallback>
                <p:oleObj name="Visio" r:id="rId3" imgW="6426212" imgH="407275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246299"/>
                        <a:ext cx="10980737" cy="5454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244292"/>
            <a:ext cx="9313817" cy="856138"/>
          </a:xfrm>
        </p:spPr>
        <p:txBody>
          <a:bodyPr/>
          <a:lstStyle/>
          <a:p>
            <a:pPr algn="just"/>
            <a:r>
              <a:rPr lang="en-IN" b="1" dirty="0"/>
              <a:t> </a:t>
            </a:r>
            <a:r>
              <a:rPr lang="en-IN" sz="2800" b="1" u="sng" dirty="0" smtClean="0">
                <a:latin typeface="Trebuchet MS" pitchFamily="34" charset="0"/>
              </a:rPr>
              <a:t>Analysis – Part 1 - Data Cleaning</a:t>
            </a:r>
            <a:endParaRPr lang="en-IN" sz="2800" b="1" u="sng" dirty="0">
              <a:latin typeface="Trebuchet M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395" y="1064525"/>
            <a:ext cx="9962867" cy="163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File Import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Import the 2 Files, “companies.txt” (company details) and “rounds2.csv” (investment details).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Check the granularity of the data sets.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Check if there are any duplicate records present in companies dataset, that can be eliminated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Eliminate these records if it is permitted.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Short list the investment details file for the four funding type where Spark Funds are willing to invest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7" y="2784136"/>
            <a:ext cx="9962867" cy="887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>
                <a:solidFill>
                  <a:prstClr val="black"/>
                </a:solidFill>
                <a:latin typeface="Trebuchet MS" pitchFamily="34" charset="0"/>
              </a:rPr>
              <a:t>Data </a:t>
            </a: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Merging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Merge the 2 datasets based on a unique key (de-normalize the data)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Merging is done so that the analysis can be efficiently. </a:t>
            </a:r>
            <a:endParaRPr lang="en-US" sz="1600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396" y="3757673"/>
            <a:ext cx="9962867" cy="163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Treating Missing Values</a:t>
            </a:r>
            <a:endParaRPr lang="en-US" sz="1600" b="1" u="sng" dirty="0">
              <a:solidFill>
                <a:prstClr val="black"/>
              </a:solidFill>
              <a:latin typeface="Trebuchet MS" pitchFamily="34" charset="0"/>
            </a:endParaRP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After Merging data, we can see missing values in Fact variables (total investment raised)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Stratify the data based on Funding Type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Find the % of missing values for individual funding type (ignore if &lt;10%, treat &gt;10%)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For &gt;10% missing values, treat the values by substituting Median value (of the particular funding type) with missing values.</a:t>
            </a:r>
            <a:endParaRPr lang="en-US" sz="1600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395" y="5488711"/>
            <a:ext cx="9962867" cy="89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Finalize Funding Type suitable for Spark Funds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Compute mean of the investment raised based on the funding type.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Check the mean with constraint 1 (i.e. Spark Funds will invest between 5-15 million USD)</a:t>
            </a:r>
          </a:p>
        </p:txBody>
      </p:sp>
    </p:spTree>
    <p:extLst>
      <p:ext uri="{BB962C8B-B14F-4D97-AF65-F5344CB8AC3E}">
        <p14:creationId xmlns:p14="http://schemas.microsoft.com/office/powerpoint/2010/main" val="6250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367124"/>
            <a:ext cx="9313817" cy="856138"/>
          </a:xfrm>
        </p:spPr>
        <p:txBody>
          <a:bodyPr/>
          <a:lstStyle/>
          <a:p>
            <a:pPr algn="just"/>
            <a:r>
              <a:rPr lang="en-IN" b="1" dirty="0" smtClean="0"/>
              <a:t> </a:t>
            </a:r>
            <a:r>
              <a:rPr lang="en-IN" sz="2800" b="1" u="sng" dirty="0">
                <a:latin typeface="Trebuchet MS" pitchFamily="34" charset="0"/>
              </a:rPr>
              <a:t>Result </a:t>
            </a:r>
            <a:r>
              <a:rPr lang="en-IN" sz="2800" b="1" u="sng" dirty="0" smtClean="0">
                <a:latin typeface="Trebuchet MS" pitchFamily="34" charset="0"/>
              </a:rPr>
              <a:t>- Analysis – Part 1</a:t>
            </a:r>
            <a:endParaRPr lang="en-IN" sz="2800" b="1" u="sng" dirty="0">
              <a:latin typeface="Trebuchet MS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0" y="1433229"/>
            <a:ext cx="5923768" cy="4589482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</p:pic>
      <p:sp>
        <p:nvSpPr>
          <p:cNvPr id="10" name="Rectangle 9"/>
          <p:cNvSpPr/>
          <p:nvPr/>
        </p:nvSpPr>
        <p:spPr>
          <a:xfrm>
            <a:off x="6660102" y="1433230"/>
            <a:ext cx="4981433" cy="2429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Findings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Maximum Total investment has occurred in Venture Funding Type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err="1" smtClean="0">
                <a:solidFill>
                  <a:prstClr val="black"/>
                </a:solidFill>
                <a:latin typeface="Trebuchet MS" pitchFamily="34" charset="0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 Funding amount of Venture type is 11.9 Million USD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This proves that the best Funding Type for Spark Funds is “Venture”</a:t>
            </a:r>
          </a:p>
        </p:txBody>
      </p:sp>
    </p:spTree>
    <p:extLst>
      <p:ext uri="{BB962C8B-B14F-4D97-AF65-F5344CB8AC3E}">
        <p14:creationId xmlns:p14="http://schemas.microsoft.com/office/powerpoint/2010/main" val="6629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244292"/>
            <a:ext cx="9313817" cy="856138"/>
          </a:xfrm>
        </p:spPr>
        <p:txBody>
          <a:bodyPr/>
          <a:lstStyle/>
          <a:p>
            <a:pPr algn="just"/>
            <a:r>
              <a:rPr lang="en-IN" b="1" dirty="0"/>
              <a:t> </a:t>
            </a:r>
            <a:r>
              <a:rPr lang="en-IN" sz="2800" b="1" u="sng" dirty="0" smtClean="0">
                <a:latin typeface="Trebuchet MS" pitchFamily="34" charset="0"/>
              </a:rPr>
              <a:t>Analysis – Part 2 – Country/ Sector Analysis</a:t>
            </a:r>
            <a:endParaRPr lang="en-IN" sz="2800" b="1" u="sng" dirty="0">
              <a:latin typeface="Trebuchet M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395" y="1064525"/>
            <a:ext cx="9826393" cy="135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Create Master Frame containing only “Venture” Funding Type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In this dataset, roll up the total investments on a country level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Select top 3 best countries based on the constraints of Spark Funds (English Speaking)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Top 3 countries are USA, GBR, IND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7" y="2565779"/>
            <a:ext cx="9826391" cy="2647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Main Sector details based on Primary Sector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Short list the records that have investment amount between 5-15 Million USD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Identify primary sector of each company by considering the 1</a:t>
            </a:r>
            <a:r>
              <a:rPr lang="en-US" sz="1600" baseline="30000" dirty="0" smtClean="0">
                <a:solidFill>
                  <a:prstClr val="black"/>
                </a:solidFill>
                <a:latin typeface="Trebuchet MS" pitchFamily="34" charset="0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 sector in category list as a business rule.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Map the primary sector to 8 main sector categories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Dice the data frame for 3 countries and roll up the aggregate sum of investments for each of the 8 sectors.</a:t>
            </a:r>
            <a:endParaRPr lang="en-US" sz="1600" dirty="0">
              <a:solidFill>
                <a:prstClr val="black"/>
              </a:solidFill>
              <a:latin typeface="Trebuchet MS" pitchFamily="34" charset="0"/>
            </a:endParaRP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This will give us </a:t>
            </a:r>
            <a:r>
              <a:rPr lang="en-US" sz="1600" b="1" dirty="0" smtClean="0">
                <a:solidFill>
                  <a:prstClr val="black"/>
                </a:solidFill>
                <a:latin typeface="Trebuchet MS" pitchFamily="34" charset="0"/>
              </a:rPr>
              <a:t>“Others”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,</a:t>
            </a:r>
            <a:r>
              <a:rPr lang="en-US" sz="1600" b="1" dirty="0" smtClean="0">
                <a:solidFill>
                  <a:prstClr val="black"/>
                </a:solidFill>
                <a:latin typeface="Trebuchet MS" pitchFamily="34" charset="0"/>
              </a:rPr>
              <a:t> “Social, Finance, Analytics, Advertising”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, </a:t>
            </a:r>
            <a:r>
              <a:rPr lang="en-US" sz="1600" b="1" dirty="0" smtClean="0">
                <a:solidFill>
                  <a:prstClr val="black"/>
                </a:solidFill>
                <a:latin typeface="Trebuchet MS" pitchFamily="34" charset="0"/>
              </a:rPr>
              <a:t>“</a:t>
            </a:r>
            <a:r>
              <a:rPr lang="en-US" sz="1600" b="1" dirty="0" err="1" smtClean="0">
                <a:solidFill>
                  <a:prstClr val="black"/>
                </a:solidFill>
                <a:latin typeface="Trebuchet MS" pitchFamily="34" charset="0"/>
              </a:rPr>
              <a:t>Cleantech</a:t>
            </a:r>
            <a:r>
              <a:rPr lang="en-US" sz="1600" b="1" dirty="0" smtClean="0">
                <a:solidFill>
                  <a:prstClr val="black"/>
                </a:solidFill>
                <a:latin typeface="Trebuchet MS" pitchFamily="34" charset="0"/>
              </a:rPr>
              <a:t> / Semiconductors”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 and </a:t>
            </a:r>
            <a:r>
              <a:rPr lang="en-US" sz="1600" b="1" dirty="0" smtClean="0">
                <a:solidFill>
                  <a:prstClr val="black"/>
                </a:solidFill>
                <a:latin typeface="Trebuchet MS" pitchFamily="34" charset="0"/>
              </a:rPr>
              <a:t>“News, Search and Messaging”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 as the top sectors of interest.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7" y="5365846"/>
            <a:ext cx="9826391" cy="966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Shortlist Companies for investment</a:t>
            </a:r>
          </a:p>
          <a:p>
            <a:pPr marL="285750" lvl="1" indent="-285750" algn="just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Aggregate sum of investments sector-wise and company-wise to shortlist the list of probable companies where Spark Funds can invest. </a:t>
            </a:r>
          </a:p>
        </p:txBody>
      </p:sp>
    </p:spTree>
    <p:extLst>
      <p:ext uri="{BB962C8B-B14F-4D97-AF65-F5344CB8AC3E}">
        <p14:creationId xmlns:p14="http://schemas.microsoft.com/office/powerpoint/2010/main" val="41128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367124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b="1" u="sng" dirty="0">
                <a:latin typeface="Trebuchet MS" pitchFamily="34" charset="0"/>
              </a:rPr>
              <a:t>Result </a:t>
            </a:r>
            <a:r>
              <a:rPr lang="en-IN" sz="2800" b="1" u="sng" dirty="0" smtClean="0">
                <a:latin typeface="Trebuchet MS" pitchFamily="34" charset="0"/>
              </a:rPr>
              <a:t>- Analysis – Part 2</a:t>
            </a:r>
            <a:endParaRPr lang="en-IN" sz="2800" b="1" u="sng" dirty="0"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3314" y="1433229"/>
            <a:ext cx="4653886" cy="272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Findings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Highest funding have been done in USA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Followed by CHN, GBR, IND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China being Non-English Speaking, remove it from the list of probable countries where Spark Funds want to invest.</a:t>
            </a:r>
          </a:p>
          <a:p>
            <a:pPr marL="285750" lvl="1" indent="-2857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We can shortlist: USA, GBR and IND as best countries to invest in.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0" y="1433229"/>
            <a:ext cx="6905133" cy="4885683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554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367124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b="1" u="sng" dirty="0">
                <a:latin typeface="Trebuchet MS" pitchFamily="34" charset="0"/>
              </a:rPr>
              <a:t>Result </a:t>
            </a:r>
            <a:r>
              <a:rPr lang="en-IN" sz="2800" b="1" u="sng" dirty="0" smtClean="0">
                <a:latin typeface="Trebuchet MS" pitchFamily="34" charset="0"/>
              </a:rPr>
              <a:t>- Analysis – Part 2</a:t>
            </a:r>
            <a:endParaRPr lang="en-IN" sz="2800" b="1" u="sng" dirty="0"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3815" y="1433230"/>
            <a:ext cx="4135272" cy="3698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 smtClean="0">
                <a:solidFill>
                  <a:prstClr val="black"/>
                </a:solidFill>
                <a:latin typeface="Trebuchet MS" pitchFamily="34" charset="0"/>
              </a:rPr>
              <a:t>Findings</a:t>
            </a:r>
          </a:p>
          <a:p>
            <a:pPr marL="285750" lvl="1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The best sectors in USA &amp; GBR are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Others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Social, Finance, Analytics, Advertising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err="1" smtClean="0">
                <a:solidFill>
                  <a:prstClr val="black"/>
                </a:solidFill>
                <a:latin typeface="Trebuchet MS" pitchFamily="34" charset="0"/>
              </a:rPr>
              <a:t>Cleantech</a:t>
            </a:r>
            <a:r>
              <a:rPr lang="en-US" sz="1600" dirty="0">
                <a:solidFill>
                  <a:prstClr val="black"/>
                </a:solidFill>
                <a:latin typeface="Trebuchet MS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/ 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Semiconductors.</a:t>
            </a:r>
            <a:endParaRPr lang="en-US" sz="1600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marL="285750" lvl="1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itchFamily="34" charset="0"/>
              </a:rPr>
              <a:t>The best sectors in 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IND </a:t>
            </a:r>
            <a:r>
              <a:rPr lang="en-US" sz="1600" dirty="0">
                <a:solidFill>
                  <a:prstClr val="black"/>
                </a:solidFill>
                <a:latin typeface="Trebuchet MS" pitchFamily="34" charset="0"/>
              </a:rPr>
              <a:t>are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Others,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Social, Finance, Analytics, Advertising</a:t>
            </a:r>
          </a:p>
          <a:p>
            <a:pPr marL="742950" lvl="2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News, Search and </a:t>
            </a: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Messaging.</a:t>
            </a:r>
            <a:endParaRPr lang="en-US" sz="1600" dirty="0" smtClean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7" y="1433230"/>
            <a:ext cx="7560148" cy="5090400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047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724" y="367124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b="1" u="sng" dirty="0" smtClean="0">
                <a:latin typeface="Trebuchet MS" pitchFamily="34" charset="0"/>
              </a:rPr>
              <a:t>Conclusions</a:t>
            </a:r>
            <a:endParaRPr lang="en-IN" sz="2800" b="1" u="sng" dirty="0">
              <a:latin typeface="Trebuchet M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427"/>
              </p:ext>
            </p:extLst>
          </p:nvPr>
        </p:nvGraphicFramePr>
        <p:xfrm>
          <a:off x="191069" y="1224631"/>
          <a:ext cx="1175072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53"/>
                <a:gridCol w="6749959"/>
                <a:gridCol w="4203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funding type for Spark Funds</a:t>
                      </a:r>
                      <a:r>
                        <a:rPr lang="en-US" baseline="0" dirty="0" smtClean="0"/>
                        <a:t> (considering constraint of 5-15 Mil USD)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Venture Type</a:t>
                      </a:r>
                      <a:endParaRPr lang="en-IN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Shortlisted countries for Investments  (English Speaking)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USA, GBR, IND</a:t>
                      </a:r>
                      <a:endParaRPr lang="en-IN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Sectors for Investment (based on Number of Investments)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R"/>
                      </a:pPr>
                      <a:r>
                        <a:rPr lang="en-US" b="1" dirty="0" smtClean="0"/>
                        <a:t>Others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dirty="0" smtClean="0"/>
                        <a:t>Social, Finance, Analytics,</a:t>
                      </a:r>
                      <a:r>
                        <a:rPr lang="en-US" b="1" baseline="0" dirty="0" smtClean="0"/>
                        <a:t> Advertising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baseline="0" dirty="0" err="1" smtClean="0"/>
                        <a:t>Cleantech</a:t>
                      </a:r>
                      <a:r>
                        <a:rPr lang="en-US" b="1" baseline="0" dirty="0" smtClean="0"/>
                        <a:t> / Semiconductors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baseline="0" dirty="0" smtClean="0"/>
                        <a:t>News, Search and Messaging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2 companies in USA (based on Total Investment)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R"/>
                      </a:pPr>
                      <a:r>
                        <a:rPr lang="en-US" b="1" dirty="0" err="1" smtClean="0"/>
                        <a:t>Virtustream</a:t>
                      </a:r>
                      <a:endParaRPr lang="en-US" b="1" dirty="0" smtClean="0"/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dirty="0" smtClean="0"/>
                        <a:t>SST Inc. (Formerly </a:t>
                      </a:r>
                      <a:r>
                        <a:rPr lang="en-US" b="1" dirty="0" err="1" smtClean="0"/>
                        <a:t>ShotSpotter</a:t>
                      </a:r>
                      <a:r>
                        <a:rPr lang="en-US" b="1" dirty="0" smtClean="0"/>
                        <a:t>)</a:t>
                      </a:r>
                      <a:endParaRPr lang="en-IN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Top 2 companies in GBR (based on Total Investment)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R"/>
                      </a:pPr>
                      <a:r>
                        <a:rPr lang="en-US" b="1" baseline="0" dirty="0" smtClean="0"/>
                        <a:t>Electric Cloud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baseline="0" dirty="0" err="1" smtClean="0"/>
                        <a:t>Celltick</a:t>
                      </a:r>
                      <a:r>
                        <a:rPr lang="en-US" b="1" baseline="0" dirty="0" smtClean="0"/>
                        <a:t> Technologies</a:t>
                      </a:r>
                      <a:endParaRPr lang="en-IN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Top 2 companies in IND (based on Total Investment)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R"/>
                      </a:pPr>
                      <a:r>
                        <a:rPr lang="en-US" b="1" dirty="0" smtClean="0"/>
                        <a:t>FirstCry.com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b="1" dirty="0" err="1" smtClean="0"/>
                        <a:t>Manthan</a:t>
                      </a:r>
                      <a:r>
                        <a:rPr lang="en-US" b="1" dirty="0" smtClean="0"/>
                        <a:t> Systems</a:t>
                      </a:r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4713" y="5923126"/>
            <a:ext cx="11709783" cy="74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solidFill>
                  <a:prstClr val="black"/>
                </a:solidFill>
                <a:latin typeface="Trebuchet MS" pitchFamily="34" charset="0"/>
              </a:rPr>
              <a:t>Spark Funds can invest in the companies identified in points 4, 5 and 6, as these are the most sought after companies based on investment patterns of other investors.</a:t>
            </a:r>
            <a:endParaRPr lang="en-US" sz="1600" dirty="0" smtClean="0">
              <a:solidFill>
                <a:prstClr val="black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883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Visio Drawing</vt:lpstr>
      <vt:lpstr>INVESTMENT CASE STUDY   SUBMISSION </vt:lpstr>
      <vt:lpstr> Abstract of Spark Funds Investment Case</vt:lpstr>
      <vt:lpstr> Problem Solving Methodology</vt:lpstr>
      <vt:lpstr> Analysis – Part 1 - Data Cleaning</vt:lpstr>
      <vt:lpstr> Result - Analysis – Part 1</vt:lpstr>
      <vt:lpstr> Analysis – Part 2 – Country/ Sector Analysis</vt:lpstr>
      <vt:lpstr> Result - Analysis – Part 2</vt:lpstr>
      <vt:lpstr> Result - Analysis – Part 2</vt:lpstr>
      <vt:lpstr>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Aditya Devarajan</cp:lastModifiedBy>
  <cp:revision>55</cp:revision>
  <dcterms:created xsi:type="dcterms:W3CDTF">2016-06-09T08:16:28Z</dcterms:created>
  <dcterms:modified xsi:type="dcterms:W3CDTF">2016-07-15T08:55:05Z</dcterms:modified>
</cp:coreProperties>
</file>