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0302104b5_0_12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Google Shape;135;g40302104b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0302104b5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Google Shape;89;g40302104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0302104b5_0_8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Google Shape;95;g40302104b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0302104b5_0_8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Google Shape;101;g40302104b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0302104b5_0_9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Google Shape;107;g40302104b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0302104b5_0_10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Google Shape;112;g40302104b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0302104b5_0_10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Google Shape;117;g40302104b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0302104b5_0_1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Google Shape;123;g40302104b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0302104b5_0_1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Google Shape;129;g40302104b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Time Series Analysis with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911725" y="25717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Parameter Tuning and Codes…...!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Time Series vs Linear Models</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spcBef>
                <a:spcPts val="0"/>
              </a:spcBef>
              <a:spcAft>
                <a:spcPts val="0"/>
              </a:spcAft>
              <a:buSzPts val="1700"/>
              <a:buChar char="●"/>
            </a:pPr>
            <a:r>
              <a:rPr lang="en" sz="1700"/>
              <a:t>Linear Models - We try to map the target/dependent variable  as a output of an combination of multiple independent </a:t>
            </a:r>
            <a:r>
              <a:rPr lang="en" sz="1700"/>
              <a:t>variables</a:t>
            </a:r>
            <a:endParaRPr sz="1700"/>
          </a:p>
          <a:p>
            <a:pPr indent="-336550" lvl="0" marL="457200" rtl="0">
              <a:spcBef>
                <a:spcPts val="0"/>
              </a:spcBef>
              <a:spcAft>
                <a:spcPts val="0"/>
              </a:spcAft>
              <a:buSzPts val="1700"/>
              <a:buChar char="●"/>
            </a:pPr>
            <a:r>
              <a:rPr lang="en" sz="1700"/>
              <a:t>What if the independent variables are too complex to understand and are too many ?</a:t>
            </a:r>
            <a:endParaRPr sz="1700"/>
          </a:p>
          <a:p>
            <a:pPr indent="-336550" lvl="0" marL="457200" rtl="0">
              <a:spcBef>
                <a:spcPts val="0"/>
              </a:spcBef>
              <a:spcAft>
                <a:spcPts val="0"/>
              </a:spcAft>
              <a:buSzPts val="1700"/>
              <a:buChar char="●"/>
            </a:pPr>
            <a:r>
              <a:rPr lang="en" sz="1700"/>
              <a:t>What if we </a:t>
            </a:r>
            <a:r>
              <a:rPr lang="en" sz="1700"/>
              <a:t>don't</a:t>
            </a:r>
            <a:r>
              <a:rPr lang="en" sz="1700"/>
              <a:t> really care about what variables are are of importance ?</a:t>
            </a:r>
            <a:endParaRPr sz="1700"/>
          </a:p>
          <a:p>
            <a:pPr indent="-336550" lvl="0" marL="457200">
              <a:spcBef>
                <a:spcPts val="0"/>
              </a:spcBef>
              <a:spcAft>
                <a:spcPts val="0"/>
              </a:spcAft>
              <a:buSzPts val="1700"/>
              <a:buChar char="●"/>
            </a:pPr>
            <a:r>
              <a:rPr lang="en" sz="1700"/>
              <a:t>Time Series then comes into the picture, when rather than the independent variables, the dependent variable is more dependent on the time</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Examples of Time Series Data</a:t>
            </a:r>
            <a:endParaRPr/>
          </a:p>
          <a:p>
            <a:pPr indent="0" lvl="0" marL="0">
              <a:spcBef>
                <a:spcPts val="0"/>
              </a:spcBef>
              <a:spcAft>
                <a:spcPts val="0"/>
              </a:spcAft>
              <a:buNone/>
            </a:pPr>
            <a:r>
              <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spcBef>
                <a:spcPts val="0"/>
              </a:spcBef>
              <a:spcAft>
                <a:spcPts val="0"/>
              </a:spcAft>
              <a:buSzPts val="1700"/>
              <a:buAutoNum type="arabicPeriod"/>
            </a:pPr>
            <a:r>
              <a:rPr lang="en" sz="1700"/>
              <a:t>Daily Stock prices</a:t>
            </a:r>
            <a:endParaRPr sz="1700"/>
          </a:p>
          <a:p>
            <a:pPr indent="-336550" lvl="0" marL="457200" rtl="0">
              <a:spcBef>
                <a:spcPts val="0"/>
              </a:spcBef>
              <a:spcAft>
                <a:spcPts val="0"/>
              </a:spcAft>
              <a:buSzPts val="1700"/>
              <a:buAutoNum type="arabicPeriod"/>
            </a:pPr>
            <a:r>
              <a:rPr lang="en" sz="1700"/>
              <a:t>Sales/Revenue/Profits</a:t>
            </a:r>
            <a:endParaRPr sz="1700"/>
          </a:p>
          <a:p>
            <a:pPr indent="-336550" lvl="0" marL="457200" rtl="0">
              <a:spcBef>
                <a:spcPts val="0"/>
              </a:spcBef>
              <a:spcAft>
                <a:spcPts val="0"/>
              </a:spcAft>
              <a:buSzPts val="1700"/>
              <a:buAutoNum type="arabicPeriod"/>
            </a:pPr>
            <a:r>
              <a:rPr lang="en" sz="1700"/>
              <a:t>Demographic data like Population</a:t>
            </a:r>
            <a:endParaRPr sz="1700"/>
          </a:p>
          <a:p>
            <a:pPr indent="-336550" lvl="0" marL="457200">
              <a:spcBef>
                <a:spcPts val="0"/>
              </a:spcBef>
              <a:spcAft>
                <a:spcPts val="0"/>
              </a:spcAft>
              <a:buSzPts val="1700"/>
              <a:buAutoNum type="arabicPeriod"/>
            </a:pPr>
            <a:r>
              <a:rPr lang="en" sz="1700"/>
              <a:t>And many more...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What exactly is Time Series Data?</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a:t>The datasets that on visualization or observations show the following characteristics</a:t>
            </a:r>
            <a:endParaRPr/>
          </a:p>
          <a:p>
            <a:pPr indent="-311150" lvl="0" marL="457200" rtl="0">
              <a:spcBef>
                <a:spcPts val="1600"/>
              </a:spcBef>
              <a:spcAft>
                <a:spcPts val="0"/>
              </a:spcAft>
              <a:buSzPts val="1300"/>
              <a:buChar char="●"/>
            </a:pPr>
            <a:r>
              <a:rPr lang="en"/>
              <a:t>Trends</a:t>
            </a:r>
            <a:endParaRPr/>
          </a:p>
          <a:p>
            <a:pPr indent="-311150" lvl="0" marL="457200" rtl="0">
              <a:spcBef>
                <a:spcPts val="0"/>
              </a:spcBef>
              <a:spcAft>
                <a:spcPts val="0"/>
              </a:spcAft>
              <a:buSzPts val="1300"/>
              <a:buChar char="●"/>
            </a:pPr>
            <a:r>
              <a:rPr lang="en"/>
              <a:t>Seasonality</a:t>
            </a:r>
            <a:endParaRPr/>
          </a:p>
          <a:p>
            <a:pPr indent="-311150" lvl="0" marL="457200" rtl="0">
              <a:spcBef>
                <a:spcPts val="0"/>
              </a:spcBef>
              <a:spcAft>
                <a:spcPts val="0"/>
              </a:spcAft>
              <a:buSzPts val="1300"/>
              <a:buChar char="●"/>
            </a:pPr>
            <a:r>
              <a:rPr lang="en"/>
              <a:t>Long-Term Cyclicity</a:t>
            </a:r>
            <a:endParaRPr/>
          </a:p>
          <a:p>
            <a:pPr indent="-311150" lvl="0" marL="457200" rtl="0">
              <a:spcBef>
                <a:spcPts val="0"/>
              </a:spcBef>
              <a:spcAft>
                <a:spcPts val="0"/>
              </a:spcAft>
              <a:buSzPts val="1300"/>
              <a:buChar char="●"/>
            </a:pPr>
            <a:r>
              <a:rPr lang="en"/>
              <a:t>Autocorrelation</a:t>
            </a:r>
            <a:endParaRPr/>
          </a:p>
          <a:p>
            <a:pPr indent="-311150" lvl="0" marL="457200" rtl="0">
              <a:spcBef>
                <a:spcPts val="0"/>
              </a:spcBef>
              <a:spcAft>
                <a:spcPts val="0"/>
              </a:spcAft>
              <a:buSzPts val="1300"/>
              <a:buChar char="●"/>
            </a:pPr>
            <a:r>
              <a:rPr lang="en"/>
              <a:t>Stochasticity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157163" y="1285525"/>
            <a:ext cx="8829675" cy="3629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18"/>
          <p:cNvPicPr preferRelativeResize="0"/>
          <p:nvPr/>
        </p:nvPicPr>
        <p:blipFill>
          <a:blip r:embed="rId3">
            <a:alphaModFix/>
          </a:blip>
          <a:stretch>
            <a:fillRect/>
          </a:stretch>
        </p:blipFill>
        <p:spPr>
          <a:xfrm>
            <a:off x="152400" y="1582375"/>
            <a:ext cx="8839199" cy="34026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Classifical Ways</a:t>
            </a:r>
            <a:endParaRPr/>
          </a:p>
        </p:txBody>
      </p:sp>
      <p:sp>
        <p:nvSpPr>
          <p:cNvPr id="120" name="Google Shape;120;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spcBef>
                <a:spcPts val="0"/>
              </a:spcBef>
              <a:spcAft>
                <a:spcPts val="0"/>
              </a:spcAft>
              <a:buSzPts val="1700"/>
              <a:buAutoNum type="arabicPeriod"/>
            </a:pPr>
            <a:r>
              <a:rPr lang="en" sz="1700"/>
              <a:t>Additive and Multiplicative Models</a:t>
            </a:r>
            <a:endParaRPr sz="1700"/>
          </a:p>
          <a:p>
            <a:pPr indent="-336550" lvl="0" marL="457200" rtl="0">
              <a:spcBef>
                <a:spcPts val="0"/>
              </a:spcBef>
              <a:spcAft>
                <a:spcPts val="0"/>
              </a:spcAft>
              <a:buSzPts val="1700"/>
              <a:buAutoNum type="arabicPeriod"/>
            </a:pPr>
            <a:r>
              <a:rPr lang="en" sz="1700"/>
              <a:t>AR Models</a:t>
            </a:r>
            <a:endParaRPr sz="1700"/>
          </a:p>
          <a:p>
            <a:pPr indent="-336550" lvl="0" marL="457200" rtl="0">
              <a:spcBef>
                <a:spcPts val="0"/>
              </a:spcBef>
              <a:spcAft>
                <a:spcPts val="0"/>
              </a:spcAft>
              <a:buSzPts val="1700"/>
              <a:buAutoNum type="arabicPeriod"/>
            </a:pPr>
            <a:r>
              <a:rPr lang="en" sz="1700"/>
              <a:t>MA Models</a:t>
            </a:r>
            <a:endParaRPr sz="1700"/>
          </a:p>
          <a:p>
            <a:pPr indent="-336550" lvl="0" marL="457200" rtl="0">
              <a:spcBef>
                <a:spcPts val="0"/>
              </a:spcBef>
              <a:spcAft>
                <a:spcPts val="0"/>
              </a:spcAft>
              <a:buSzPts val="1700"/>
              <a:buAutoNum type="arabicPeriod"/>
            </a:pPr>
            <a:r>
              <a:rPr lang="en" sz="1700"/>
              <a:t>ARIMA Models</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 + MA = ARIMA</a:t>
            </a:r>
            <a:endParaRPr/>
          </a:p>
        </p:txBody>
      </p:sp>
      <p:sp>
        <p:nvSpPr>
          <p:cNvPr id="126" name="Google Shape;126;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700"/>
              <a:t>AR - </a:t>
            </a:r>
            <a:r>
              <a:rPr lang="en" sz="1700"/>
              <a:t>Autoregressive</a:t>
            </a:r>
            <a:endParaRPr sz="1700"/>
          </a:p>
          <a:p>
            <a:pPr indent="0" lvl="0" marL="0" rtl="0">
              <a:spcBef>
                <a:spcPts val="1600"/>
              </a:spcBef>
              <a:spcAft>
                <a:spcPts val="0"/>
              </a:spcAft>
              <a:buNone/>
            </a:pPr>
            <a:r>
              <a:rPr lang="en" sz="1700"/>
              <a:t>MA - Moving Averages</a:t>
            </a:r>
            <a:endParaRPr sz="1700"/>
          </a:p>
          <a:p>
            <a:pPr indent="0" lvl="0" marL="0" rtl="0">
              <a:spcBef>
                <a:spcPts val="1600"/>
              </a:spcBef>
              <a:spcAft>
                <a:spcPts val="0"/>
              </a:spcAft>
              <a:buNone/>
            </a:pPr>
            <a:r>
              <a:rPr lang="en" sz="1700"/>
              <a:t>ARIMA - Autoregressive Integrated Moving Average</a:t>
            </a:r>
            <a:endParaRPr sz="1700"/>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ARIMA : p - d - q (plus) P - D- Q</a:t>
            </a:r>
            <a:endParaRPr/>
          </a:p>
        </p:txBody>
      </p:sp>
      <p:sp>
        <p:nvSpPr>
          <p:cNvPr id="132" name="Google Shape;132;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Font typeface="Arial"/>
              <a:buChar char="●"/>
            </a:pPr>
            <a:r>
              <a:rPr lang="en" sz="1150">
                <a:solidFill>
                  <a:srgbClr val="000000"/>
                </a:solidFill>
                <a:latin typeface="Arial"/>
                <a:ea typeface="Arial"/>
                <a:cs typeface="Arial"/>
                <a:sym typeface="Arial"/>
              </a:rPr>
              <a:t>p</a:t>
            </a:r>
            <a:r>
              <a:rPr lang="en" sz="1200">
                <a:solidFill>
                  <a:srgbClr val="000000"/>
                </a:solidFill>
                <a:latin typeface="Arial"/>
                <a:ea typeface="Arial"/>
                <a:cs typeface="Arial"/>
                <a:sym typeface="Arial"/>
              </a:rPr>
              <a:t> is the </a:t>
            </a:r>
            <a:r>
              <a:rPr i="1" lang="en" sz="1200">
                <a:solidFill>
                  <a:srgbClr val="000000"/>
                </a:solidFill>
                <a:latin typeface="Arial"/>
                <a:ea typeface="Arial"/>
                <a:cs typeface="Arial"/>
                <a:sym typeface="Arial"/>
              </a:rPr>
              <a:t>auto-regressive</a:t>
            </a:r>
            <a:r>
              <a:rPr lang="en" sz="1200">
                <a:solidFill>
                  <a:srgbClr val="000000"/>
                </a:solidFill>
                <a:latin typeface="Arial"/>
                <a:ea typeface="Arial"/>
                <a:cs typeface="Arial"/>
                <a:sym typeface="Arial"/>
              </a:rPr>
              <a:t> part of the model. It allows us to incorporate the effect of past values into our model. Intuitively, this would be similar to stating that it is likely to be warm tomorrow if it has been warm the past 3 days.</a:t>
            </a:r>
            <a:endParaRPr sz="1200">
              <a:solidFill>
                <a:srgbClr val="000000"/>
              </a:solidFill>
              <a:latin typeface="Arial"/>
              <a:ea typeface="Arial"/>
              <a:cs typeface="Arial"/>
              <a:sym typeface="Arial"/>
            </a:endParaRPr>
          </a:p>
          <a:p>
            <a:pPr indent="0" lvl="0" marL="457200" rtl="0">
              <a:spcBef>
                <a:spcPts val="0"/>
              </a:spcBef>
              <a:spcAft>
                <a:spcPts val="0"/>
              </a:spcAft>
              <a:buNone/>
            </a:pPr>
            <a:r>
              <a:t/>
            </a:r>
            <a:endParaRPr sz="1200">
              <a:solidFill>
                <a:srgbClr val="000000"/>
              </a:solidFill>
              <a:latin typeface="Arial"/>
              <a:ea typeface="Arial"/>
              <a:cs typeface="Arial"/>
              <a:sym typeface="Arial"/>
            </a:endParaRPr>
          </a:p>
          <a:p>
            <a:pPr indent="-304800" lvl="0" marL="457200" rtl="0">
              <a:spcBef>
                <a:spcPts val="0"/>
              </a:spcBef>
              <a:spcAft>
                <a:spcPts val="0"/>
              </a:spcAft>
              <a:buClr>
                <a:srgbClr val="000000"/>
              </a:buClr>
              <a:buSzPts val="1200"/>
              <a:buFont typeface="Arial"/>
              <a:buChar char="●"/>
            </a:pPr>
            <a:r>
              <a:rPr lang="en" sz="1150">
                <a:solidFill>
                  <a:srgbClr val="000000"/>
                </a:solidFill>
                <a:latin typeface="Arial"/>
                <a:ea typeface="Arial"/>
                <a:cs typeface="Arial"/>
                <a:sym typeface="Arial"/>
              </a:rPr>
              <a:t>d</a:t>
            </a:r>
            <a:r>
              <a:rPr lang="en" sz="1200">
                <a:solidFill>
                  <a:srgbClr val="000000"/>
                </a:solidFill>
                <a:latin typeface="Arial"/>
                <a:ea typeface="Arial"/>
                <a:cs typeface="Arial"/>
                <a:sym typeface="Arial"/>
              </a:rPr>
              <a:t> is the </a:t>
            </a:r>
            <a:r>
              <a:rPr i="1" lang="en" sz="1200">
                <a:solidFill>
                  <a:srgbClr val="000000"/>
                </a:solidFill>
                <a:latin typeface="Arial"/>
                <a:ea typeface="Arial"/>
                <a:cs typeface="Arial"/>
                <a:sym typeface="Arial"/>
              </a:rPr>
              <a:t>integrated</a:t>
            </a:r>
            <a:r>
              <a:rPr lang="en" sz="1200">
                <a:solidFill>
                  <a:srgbClr val="000000"/>
                </a:solidFill>
                <a:latin typeface="Arial"/>
                <a:ea typeface="Arial"/>
                <a:cs typeface="Arial"/>
                <a:sym typeface="Arial"/>
              </a:rPr>
              <a:t> part of the model. This includes terms in the model that incorporate the amount of differencing (i.e. the number of past time points to subtract from the current value) to apply to the time series. Intuitively, this would be similar to stating that it is likely to be same temperature tomorrow if the difference in temperature in the last three days has been very small.</a:t>
            </a:r>
            <a:endParaRPr sz="1200">
              <a:solidFill>
                <a:srgbClr val="000000"/>
              </a:solidFill>
              <a:latin typeface="Arial"/>
              <a:ea typeface="Arial"/>
              <a:cs typeface="Arial"/>
              <a:sym typeface="Arial"/>
            </a:endParaRPr>
          </a:p>
          <a:p>
            <a:pPr indent="0" lvl="0" marL="457200" rtl="0">
              <a:spcBef>
                <a:spcPts val="0"/>
              </a:spcBef>
              <a:spcAft>
                <a:spcPts val="0"/>
              </a:spcAft>
              <a:buNone/>
            </a:pPr>
            <a:r>
              <a:t/>
            </a:r>
            <a:endParaRPr sz="1200">
              <a:solidFill>
                <a:srgbClr val="000000"/>
              </a:solidFill>
              <a:latin typeface="Arial"/>
              <a:ea typeface="Arial"/>
              <a:cs typeface="Arial"/>
              <a:sym typeface="Arial"/>
            </a:endParaRPr>
          </a:p>
          <a:p>
            <a:pPr indent="-304800" lvl="0" marL="457200" rtl="0">
              <a:spcBef>
                <a:spcPts val="0"/>
              </a:spcBef>
              <a:spcAft>
                <a:spcPts val="0"/>
              </a:spcAft>
              <a:buClr>
                <a:srgbClr val="000000"/>
              </a:buClr>
              <a:buSzPts val="1200"/>
              <a:buFont typeface="Arial"/>
              <a:buChar char="●"/>
            </a:pPr>
            <a:r>
              <a:rPr lang="en" sz="1150">
                <a:solidFill>
                  <a:srgbClr val="000000"/>
                </a:solidFill>
                <a:latin typeface="Arial"/>
                <a:ea typeface="Arial"/>
                <a:cs typeface="Arial"/>
                <a:sym typeface="Arial"/>
              </a:rPr>
              <a:t>q</a:t>
            </a:r>
            <a:r>
              <a:rPr lang="en" sz="1200">
                <a:solidFill>
                  <a:srgbClr val="000000"/>
                </a:solidFill>
                <a:latin typeface="Arial"/>
                <a:ea typeface="Arial"/>
                <a:cs typeface="Arial"/>
                <a:sym typeface="Arial"/>
              </a:rPr>
              <a:t> is the </a:t>
            </a:r>
            <a:r>
              <a:rPr i="1" lang="en" sz="1200">
                <a:solidFill>
                  <a:srgbClr val="000000"/>
                </a:solidFill>
                <a:latin typeface="Arial"/>
                <a:ea typeface="Arial"/>
                <a:cs typeface="Arial"/>
                <a:sym typeface="Arial"/>
              </a:rPr>
              <a:t>moving average</a:t>
            </a:r>
            <a:r>
              <a:rPr lang="en" sz="1200">
                <a:solidFill>
                  <a:srgbClr val="000000"/>
                </a:solidFill>
                <a:latin typeface="Arial"/>
                <a:ea typeface="Arial"/>
                <a:cs typeface="Arial"/>
                <a:sym typeface="Arial"/>
              </a:rPr>
              <a:t> part of the model. This allows us to set the error of our model as a linear combination of the error values observed at previous time points in the past.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